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3"/>
  </p:notesMasterIdLst>
  <p:handoutMasterIdLst>
    <p:handoutMasterId r:id="rId264"/>
  </p:handoutMasterIdLst>
  <p:sldIdLst>
    <p:sldId id="256" r:id="rId2"/>
    <p:sldId id="257" r:id="rId3"/>
    <p:sldId id="258" r:id="rId4"/>
    <p:sldId id="290" r:id="rId5"/>
    <p:sldId id="399" r:id="rId6"/>
    <p:sldId id="291" r:id="rId7"/>
    <p:sldId id="451" r:id="rId8"/>
    <p:sldId id="400" r:id="rId9"/>
    <p:sldId id="401" r:id="rId10"/>
    <p:sldId id="402" r:id="rId11"/>
    <p:sldId id="293" r:id="rId12"/>
    <p:sldId id="294" r:id="rId13"/>
    <p:sldId id="295" r:id="rId14"/>
    <p:sldId id="296" r:id="rId15"/>
    <p:sldId id="297" r:id="rId16"/>
    <p:sldId id="452" r:id="rId17"/>
    <p:sldId id="605" r:id="rId18"/>
    <p:sldId id="453" r:id="rId19"/>
    <p:sldId id="454" r:id="rId20"/>
    <p:sldId id="619" r:id="rId21"/>
    <p:sldId id="455" r:id="rId22"/>
    <p:sldId id="298" r:id="rId23"/>
    <p:sldId id="456" r:id="rId24"/>
    <p:sldId id="457" r:id="rId25"/>
    <p:sldId id="301" r:id="rId26"/>
    <p:sldId id="302" r:id="rId27"/>
    <p:sldId id="306" r:id="rId28"/>
    <p:sldId id="404" r:id="rId29"/>
    <p:sldId id="405" r:id="rId30"/>
    <p:sldId id="406" r:id="rId31"/>
    <p:sldId id="620" r:id="rId32"/>
    <p:sldId id="621" r:id="rId33"/>
    <p:sldId id="307" r:id="rId34"/>
    <p:sldId id="308" r:id="rId35"/>
    <p:sldId id="309" r:id="rId36"/>
    <p:sldId id="310" r:id="rId37"/>
    <p:sldId id="311" r:id="rId38"/>
    <p:sldId id="606" r:id="rId39"/>
    <p:sldId id="312" r:id="rId40"/>
    <p:sldId id="313" r:id="rId41"/>
    <p:sldId id="407" r:id="rId42"/>
    <p:sldId id="408" r:id="rId43"/>
    <p:sldId id="314" r:id="rId44"/>
    <p:sldId id="409" r:id="rId45"/>
    <p:sldId id="315" r:id="rId46"/>
    <p:sldId id="316" r:id="rId47"/>
    <p:sldId id="410" r:id="rId48"/>
    <p:sldId id="317" r:id="rId49"/>
    <p:sldId id="411" r:id="rId50"/>
    <p:sldId id="318" r:id="rId51"/>
    <p:sldId id="435" r:id="rId52"/>
    <p:sldId id="520" r:id="rId53"/>
    <p:sldId id="425" r:id="rId54"/>
    <p:sldId id="521" r:id="rId55"/>
    <p:sldId id="428" r:id="rId56"/>
    <p:sldId id="427" r:id="rId57"/>
    <p:sldId id="430" r:id="rId58"/>
    <p:sldId id="431" r:id="rId59"/>
    <p:sldId id="433" r:id="rId60"/>
    <p:sldId id="434" r:id="rId61"/>
    <p:sldId id="319" r:id="rId62"/>
    <p:sldId id="412" r:id="rId63"/>
    <p:sldId id="413" r:id="rId64"/>
    <p:sldId id="321" r:id="rId65"/>
    <p:sldId id="436" r:id="rId66"/>
    <p:sldId id="438" r:id="rId67"/>
    <p:sldId id="437" r:id="rId68"/>
    <p:sldId id="439" r:id="rId69"/>
    <p:sldId id="440" r:id="rId70"/>
    <p:sldId id="441" r:id="rId71"/>
    <p:sldId id="442" r:id="rId72"/>
    <p:sldId id="444" r:id="rId73"/>
    <p:sldId id="323" r:id="rId74"/>
    <p:sldId id="324" r:id="rId75"/>
    <p:sldId id="325" r:id="rId76"/>
    <p:sldId id="326" r:id="rId77"/>
    <p:sldId id="607" r:id="rId78"/>
    <p:sldId id="327" r:id="rId79"/>
    <p:sldId id="328" r:id="rId80"/>
    <p:sldId id="329" r:id="rId81"/>
    <p:sldId id="330" r:id="rId82"/>
    <p:sldId id="459" r:id="rId83"/>
    <p:sldId id="460" r:id="rId84"/>
    <p:sldId id="418" r:id="rId85"/>
    <p:sldId id="331" r:id="rId86"/>
    <p:sldId id="289" r:id="rId87"/>
    <p:sldId id="415" r:id="rId88"/>
    <p:sldId id="361" r:id="rId89"/>
    <p:sldId id="461" r:id="rId90"/>
    <p:sldId id="416" r:id="rId91"/>
    <p:sldId id="417" r:id="rId92"/>
    <p:sldId id="462" r:id="rId93"/>
    <p:sldId id="463" r:id="rId94"/>
    <p:sldId id="464" r:id="rId95"/>
    <p:sldId id="465" r:id="rId96"/>
    <p:sldId id="333" r:id="rId97"/>
    <p:sldId id="469" r:id="rId98"/>
    <p:sldId id="467" r:id="rId99"/>
    <p:sldId id="468" r:id="rId100"/>
    <p:sldId id="470" r:id="rId101"/>
    <p:sldId id="471" r:id="rId102"/>
    <p:sldId id="466" r:id="rId103"/>
    <p:sldId id="334" r:id="rId104"/>
    <p:sldId id="336" r:id="rId105"/>
    <p:sldId id="337" r:id="rId106"/>
    <p:sldId id="338" r:id="rId107"/>
    <p:sldId id="622" r:id="rId108"/>
    <p:sldId id="339" r:id="rId109"/>
    <p:sldId id="419" r:id="rId110"/>
    <p:sldId id="340" r:id="rId111"/>
    <p:sldId id="420" r:id="rId112"/>
    <p:sldId id="421" r:id="rId113"/>
    <p:sldId id="424" r:id="rId114"/>
    <p:sldId id="624" r:id="rId115"/>
    <p:sldId id="482" r:id="rId116"/>
    <p:sldId id="341" r:id="rId117"/>
    <p:sldId id="472" r:id="rId118"/>
    <p:sldId id="473" r:id="rId119"/>
    <p:sldId id="474" r:id="rId120"/>
    <p:sldId id="523" r:id="rId121"/>
    <p:sldId id="524" r:id="rId122"/>
    <p:sldId id="525" r:id="rId123"/>
    <p:sldId id="526" r:id="rId124"/>
    <p:sldId id="527" r:id="rId125"/>
    <p:sldId id="528" r:id="rId126"/>
    <p:sldId id="529" r:id="rId127"/>
    <p:sldId id="530" r:id="rId128"/>
    <p:sldId id="531" r:id="rId129"/>
    <p:sldId id="532" r:id="rId130"/>
    <p:sldId id="533" r:id="rId131"/>
    <p:sldId id="625" r:id="rId132"/>
    <p:sldId id="626" r:id="rId133"/>
    <p:sldId id="627" r:id="rId134"/>
    <p:sldId id="628" r:id="rId135"/>
    <p:sldId id="629" r:id="rId136"/>
    <p:sldId id="630" r:id="rId137"/>
    <p:sldId id="631" r:id="rId138"/>
    <p:sldId id="632" r:id="rId139"/>
    <p:sldId id="534" r:id="rId140"/>
    <p:sldId id="557" r:id="rId141"/>
    <p:sldId id="556" r:id="rId142"/>
    <p:sldId id="558" r:id="rId143"/>
    <p:sldId id="539" r:id="rId144"/>
    <p:sldId id="553" r:id="rId145"/>
    <p:sldId id="554" r:id="rId146"/>
    <p:sldId id="573" r:id="rId147"/>
    <p:sldId id="578" r:id="rId148"/>
    <p:sldId id="579" r:id="rId149"/>
    <p:sldId id="581" r:id="rId150"/>
    <p:sldId id="585" r:id="rId151"/>
    <p:sldId id="586" r:id="rId152"/>
    <p:sldId id="587" r:id="rId153"/>
    <p:sldId id="588" r:id="rId154"/>
    <p:sldId id="343" r:id="rId155"/>
    <p:sldId id="344" r:id="rId156"/>
    <p:sldId id="345" r:id="rId157"/>
    <p:sldId id="346" r:id="rId158"/>
    <p:sldId id="347" r:id="rId159"/>
    <p:sldId id="348" r:id="rId160"/>
    <p:sldId id="349" r:id="rId161"/>
    <p:sldId id="597" r:id="rId162"/>
    <p:sldId id="598" r:id="rId163"/>
    <p:sldId id="600" r:id="rId164"/>
    <p:sldId id="601" r:id="rId165"/>
    <p:sldId id="363" r:id="rId166"/>
    <p:sldId id="350" r:id="rId167"/>
    <p:sldId id="352" r:id="rId168"/>
    <p:sldId id="353" r:id="rId169"/>
    <p:sldId id="609" r:id="rId170"/>
    <p:sldId id="608" r:id="rId171"/>
    <p:sldId id="354" r:id="rId172"/>
    <p:sldId id="445" r:id="rId173"/>
    <p:sldId id="446" r:id="rId174"/>
    <p:sldId id="483" r:id="rId175"/>
    <p:sldId id="447" r:id="rId176"/>
    <p:sldId id="485" r:id="rId177"/>
    <p:sldId id="486" r:id="rId178"/>
    <p:sldId id="487" r:id="rId179"/>
    <p:sldId id="448" r:id="rId180"/>
    <p:sldId id="449" r:id="rId181"/>
    <p:sldId id="355" r:id="rId182"/>
    <p:sldId id="356" r:id="rId183"/>
    <p:sldId id="358" r:id="rId184"/>
    <p:sldId id="360" r:id="rId185"/>
    <p:sldId id="365" r:id="rId186"/>
    <p:sldId id="366" r:id="rId187"/>
    <p:sldId id="367" r:id="rId188"/>
    <p:sldId id="368" r:id="rId189"/>
    <p:sldId id="369" r:id="rId190"/>
    <p:sldId id="370" r:id="rId191"/>
    <p:sldId id="371" r:id="rId192"/>
    <p:sldId id="372" r:id="rId193"/>
    <p:sldId id="559" r:id="rId194"/>
    <p:sldId id="560" r:id="rId195"/>
    <p:sldId id="561" r:id="rId196"/>
    <p:sldId id="562" r:id="rId197"/>
    <p:sldId id="563" r:id="rId198"/>
    <p:sldId id="564" r:id="rId199"/>
    <p:sldId id="565" r:id="rId200"/>
    <p:sldId id="566" r:id="rId201"/>
    <p:sldId id="567" r:id="rId202"/>
    <p:sldId id="568" r:id="rId203"/>
    <p:sldId id="450" r:id="rId204"/>
    <p:sldId id="488" r:id="rId205"/>
    <p:sldId id="491" r:id="rId206"/>
    <p:sldId id="489" r:id="rId207"/>
    <p:sldId id="571" r:id="rId208"/>
    <p:sldId id="572" r:id="rId209"/>
    <p:sldId id="604" r:id="rId210"/>
    <p:sldId id="610" r:id="rId211"/>
    <p:sldId id="611" r:id="rId212"/>
    <p:sldId id="374" r:id="rId213"/>
    <p:sldId id="375" r:id="rId214"/>
    <p:sldId id="492" r:id="rId215"/>
    <p:sldId id="493" r:id="rId216"/>
    <p:sldId id="494" r:id="rId217"/>
    <p:sldId id="495" r:id="rId218"/>
    <p:sldId id="496" r:id="rId219"/>
    <p:sldId id="498" r:id="rId220"/>
    <p:sldId id="499" r:id="rId221"/>
    <p:sldId id="500" r:id="rId222"/>
    <p:sldId id="497" r:id="rId223"/>
    <p:sldId id="364" r:id="rId224"/>
    <p:sldId id="380" r:id="rId225"/>
    <p:sldId id="381" r:id="rId226"/>
    <p:sldId id="382" r:id="rId227"/>
    <p:sldId id="502" r:id="rId228"/>
    <p:sldId id="503" r:id="rId229"/>
    <p:sldId id="504" r:id="rId230"/>
    <p:sldId id="507" r:id="rId231"/>
    <p:sldId id="508" r:id="rId232"/>
    <p:sldId id="509" r:id="rId233"/>
    <p:sldId id="510" r:id="rId234"/>
    <p:sldId id="511" r:id="rId235"/>
    <p:sldId id="383" r:id="rId236"/>
    <p:sldId id="384" r:id="rId237"/>
    <p:sldId id="623" r:id="rId238"/>
    <p:sldId id="385" r:id="rId239"/>
    <p:sldId id="386" r:id="rId240"/>
    <p:sldId id="512" r:id="rId241"/>
    <p:sldId id="387" r:id="rId242"/>
    <p:sldId id="388" r:id="rId243"/>
    <p:sldId id="513" r:id="rId244"/>
    <p:sldId id="389" r:id="rId245"/>
    <p:sldId id="390" r:id="rId246"/>
    <p:sldId id="514" r:id="rId247"/>
    <p:sldId id="392" r:id="rId248"/>
    <p:sldId id="393" r:id="rId249"/>
    <p:sldId id="395" r:id="rId250"/>
    <p:sldId id="516" r:id="rId251"/>
    <p:sldId id="517" r:id="rId252"/>
    <p:sldId id="397" r:id="rId253"/>
    <p:sldId id="522" r:id="rId254"/>
    <p:sldId id="398" r:id="rId255"/>
    <p:sldId id="612" r:id="rId256"/>
    <p:sldId id="613" r:id="rId257"/>
    <p:sldId id="259" r:id="rId258"/>
    <p:sldId id="616" r:id="rId259"/>
    <p:sldId id="615" r:id="rId260"/>
    <p:sldId id="617" r:id="rId261"/>
    <p:sldId id="286" r:id="rId2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210"/>
    <a:srgbClr val="33CCCC"/>
    <a:srgbClr val="F8F8F8"/>
    <a:srgbClr val="000514"/>
    <a:srgbClr val="000000"/>
    <a:srgbClr val="00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52" autoAdjust="0"/>
  </p:normalViewPr>
  <p:slideViewPr>
    <p:cSldViewPr>
      <p:cViewPr varScale="1">
        <p:scale>
          <a:sx n="88" d="100"/>
          <a:sy n="88" d="100"/>
        </p:scale>
        <p:origin x="1464" y="84"/>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handoutMaster" Target="handoutMasters/handout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presProps" Target="pres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ea typeface="+mn-ea"/>
              </a:defRPr>
            </a:lvl1pPr>
          </a:lstStyle>
          <a:p>
            <a:pPr>
              <a:defRPr/>
            </a:pPr>
            <a:fld id="{3D96A531-9E71-4E29-91ED-C0873AB1F192}" type="datetimeFigureOut">
              <a:rPr lang="zh-CN" altLang="en-US"/>
              <a:pPr>
                <a:defRPr/>
              </a:pPr>
              <a:t>2014/6/23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ea typeface="+mn-ea"/>
              </a:defRPr>
            </a:lvl1pPr>
          </a:lstStyle>
          <a:p>
            <a:pPr>
              <a:defRPr/>
            </a:pPr>
            <a:fld id="{9872F57F-7DE4-48B9-9783-49618DCE52AF}" type="slidenum">
              <a:rPr lang="zh-CN" altLang="en-US"/>
              <a:pPr>
                <a:defRPr/>
              </a:pPr>
              <a:t>‹#›</a:t>
            </a:fld>
            <a:endParaRPr lang="zh-CN" altLang="en-US"/>
          </a:p>
        </p:txBody>
      </p:sp>
    </p:spTree>
    <p:extLst>
      <p:ext uri="{BB962C8B-B14F-4D97-AF65-F5344CB8AC3E}">
        <p14:creationId xmlns:p14="http://schemas.microsoft.com/office/powerpoint/2010/main" val="225166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9B1E8F-6545-49D4-B363-DF837EA263FA}" type="datetimeFigureOut">
              <a:rPr lang="zh-CN" altLang="en-US" smtClean="0"/>
              <a:pPr/>
              <a:t>2014/6/23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15F39-DF97-46CC-8A03-93FC2DD812FB}" type="slidenum">
              <a:rPr lang="zh-CN" altLang="en-US" smtClean="0"/>
              <a:pPr/>
              <a:t>‹#›</a:t>
            </a:fld>
            <a:endParaRPr lang="zh-CN" altLang="en-US"/>
          </a:p>
        </p:txBody>
      </p:sp>
    </p:spTree>
    <p:extLst>
      <p:ext uri="{BB962C8B-B14F-4D97-AF65-F5344CB8AC3E}">
        <p14:creationId xmlns:p14="http://schemas.microsoft.com/office/powerpoint/2010/main" val="1024420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A15F39-DF97-46CC-8A03-93FC2DD812FB}" type="slidenum">
              <a:rPr lang="zh-CN" altLang="en-US" smtClean="0"/>
              <a:pPr/>
              <a:t>220</a:t>
            </a:fld>
            <a:endParaRPr lang="zh-CN" altLang="en-US"/>
          </a:p>
        </p:txBody>
      </p:sp>
    </p:spTree>
    <p:extLst>
      <p:ext uri="{BB962C8B-B14F-4D97-AF65-F5344CB8AC3E}">
        <p14:creationId xmlns:p14="http://schemas.microsoft.com/office/powerpoint/2010/main" val="135681406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solidFill>
          <a:schemeClr val="hlink"/>
        </a:solidFill>
        <a:effectLst/>
      </p:bgPr>
    </p:bg>
    <p:spTree>
      <p:nvGrpSpPr>
        <p:cNvPr id="1" name=""/>
        <p:cNvGrpSpPr/>
        <p:nvPr/>
      </p:nvGrpSpPr>
      <p:grpSpPr>
        <a:xfrm>
          <a:off x="0" y="0"/>
          <a:ext cx="0" cy="0"/>
          <a:chOff x="0" y="0"/>
          <a:chExt cx="0" cy="0"/>
        </a:xfrm>
      </p:grpSpPr>
      <p:sp>
        <p:nvSpPr>
          <p:cNvPr id="4" name="Freeform 32" descr="1"/>
          <p:cNvSpPr>
            <a:spLocks/>
          </p:cNvSpPr>
          <p:nvPr/>
        </p:nvSpPr>
        <p:spPr bwMode="ltGray">
          <a:xfrm>
            <a:off x="-22225" y="0"/>
            <a:ext cx="9191625" cy="6156325"/>
          </a:xfrm>
          <a:custGeom>
            <a:avLst/>
            <a:gdLst/>
            <a:ahLst/>
            <a:cxnLst>
              <a:cxn ang="0">
                <a:pos x="22" y="3783"/>
              </a:cxn>
              <a:cxn ang="0">
                <a:pos x="1792" y="3857"/>
              </a:cxn>
              <a:cxn ang="0">
                <a:pos x="5774" y="3089"/>
              </a:cxn>
              <a:cxn ang="0">
                <a:pos x="5790" y="0"/>
              </a:cxn>
              <a:cxn ang="0">
                <a:pos x="0" y="0"/>
              </a:cxn>
              <a:cxn ang="0">
                <a:pos x="14" y="3791"/>
              </a:cxn>
            </a:cxnLst>
            <a:rect l="0" t="0" r="r" b="b"/>
            <a:pathLst>
              <a:path w="5790" h="3878">
                <a:moveTo>
                  <a:pt x="22" y="3783"/>
                </a:moveTo>
                <a:cubicBezTo>
                  <a:pt x="316" y="3795"/>
                  <a:pt x="788" y="3878"/>
                  <a:pt x="1792" y="3857"/>
                </a:cubicBezTo>
                <a:cubicBezTo>
                  <a:pt x="2796" y="3838"/>
                  <a:pt x="5112" y="3299"/>
                  <a:pt x="5774" y="3089"/>
                </a:cubicBezTo>
                <a:lnTo>
                  <a:pt x="5790" y="0"/>
                </a:lnTo>
                <a:lnTo>
                  <a:pt x="0" y="0"/>
                </a:lnTo>
                <a:lnTo>
                  <a:pt x="14" y="3791"/>
                </a:lnTo>
              </a:path>
            </a:pathLst>
          </a:custGeom>
          <a:blipFill dpi="0" rotWithShape="1">
            <a:blip r:embed="rId2"/>
            <a:srcRect/>
            <a:stretch>
              <a:fillRect/>
            </a:stretch>
          </a:blipFill>
          <a:ln w="9525" cap="flat" cmpd="sng">
            <a:noFill/>
            <a:prstDash val="solid"/>
            <a:round/>
            <a:headEnd/>
            <a:tailEnd/>
          </a:ln>
          <a:effectLst/>
        </p:spPr>
        <p:txBody>
          <a:bodyPr/>
          <a:lstStyle/>
          <a:p>
            <a:pPr eaLnBrk="0" hangingPunct="0">
              <a:defRPr/>
            </a:pPr>
            <a:endParaRPr lang="zh-CN" altLang="en-US"/>
          </a:p>
        </p:txBody>
      </p:sp>
      <p:sp>
        <p:nvSpPr>
          <p:cNvPr id="5" name="Freeform 34"/>
          <p:cNvSpPr>
            <a:spLocks/>
          </p:cNvSpPr>
          <p:nvPr/>
        </p:nvSpPr>
        <p:spPr bwMode="ltGray">
          <a:xfrm>
            <a:off x="0" y="4419600"/>
            <a:ext cx="9153525" cy="1733550"/>
          </a:xfrm>
          <a:custGeom>
            <a:avLst/>
            <a:gdLst/>
            <a:ahLst/>
            <a:cxnLst>
              <a:cxn ang="0">
                <a:pos x="8" y="1000"/>
              </a:cxn>
              <a:cxn ang="0">
                <a:pos x="1778" y="1072"/>
              </a:cxn>
              <a:cxn ang="0">
                <a:pos x="5760" y="324"/>
              </a:cxn>
              <a:cxn ang="0">
                <a:pos x="5766" y="0"/>
              </a:cxn>
              <a:cxn ang="0">
                <a:pos x="1764" y="1032"/>
              </a:cxn>
              <a:cxn ang="0">
                <a:pos x="0" y="720"/>
              </a:cxn>
              <a:cxn ang="0">
                <a:pos x="0" y="1008"/>
              </a:cxn>
            </a:cxnLst>
            <a:rect l="0" t="0" r="r" b="b"/>
            <a:pathLst>
              <a:path w="5766" h="1092">
                <a:moveTo>
                  <a:pt x="8" y="1000"/>
                </a:moveTo>
                <a:cubicBezTo>
                  <a:pt x="302" y="1012"/>
                  <a:pt x="774" y="1092"/>
                  <a:pt x="1778" y="1072"/>
                </a:cubicBezTo>
                <a:cubicBezTo>
                  <a:pt x="2782" y="1052"/>
                  <a:pt x="5098" y="529"/>
                  <a:pt x="5760" y="324"/>
                </a:cubicBezTo>
                <a:lnTo>
                  <a:pt x="5766" y="0"/>
                </a:lnTo>
                <a:cubicBezTo>
                  <a:pt x="5264" y="296"/>
                  <a:pt x="2820" y="1038"/>
                  <a:pt x="1764" y="1032"/>
                </a:cubicBezTo>
                <a:cubicBezTo>
                  <a:pt x="708" y="1026"/>
                  <a:pt x="116" y="744"/>
                  <a:pt x="0" y="720"/>
                </a:cubicBezTo>
                <a:lnTo>
                  <a:pt x="0" y="1008"/>
                </a:lnTo>
              </a:path>
            </a:pathLst>
          </a:custGeom>
          <a:solidFill>
            <a:srgbClr val="FFFFFF">
              <a:alpha val="89999"/>
            </a:srgbClr>
          </a:solidFill>
          <a:ln w="9525" cap="flat" cmpd="sng">
            <a:noFill/>
            <a:prstDash val="solid"/>
            <a:round/>
            <a:headEnd/>
            <a:tailEnd/>
          </a:ln>
          <a:effectLst/>
        </p:spPr>
        <p:txBody>
          <a:bodyPr/>
          <a:lstStyle/>
          <a:p>
            <a:pPr eaLnBrk="0" hangingPunct="0">
              <a:defRPr/>
            </a:pPr>
            <a:endParaRPr lang="zh-CN" altLang="en-US"/>
          </a:p>
        </p:txBody>
      </p:sp>
      <p:sp>
        <p:nvSpPr>
          <p:cNvPr id="6" name="Freeform 35"/>
          <p:cNvSpPr>
            <a:spLocks/>
          </p:cNvSpPr>
          <p:nvPr/>
        </p:nvSpPr>
        <p:spPr bwMode="gray">
          <a:xfrm>
            <a:off x="0" y="5181600"/>
            <a:ext cx="9169400" cy="977900"/>
          </a:xfrm>
          <a:custGeom>
            <a:avLst/>
            <a:gdLst/>
            <a:ahLst/>
            <a:cxnLst>
              <a:cxn ang="0">
                <a:pos x="0" y="58"/>
              </a:cxn>
              <a:cxn ang="0">
                <a:pos x="1584" y="586"/>
              </a:cxn>
              <a:cxn ang="0">
                <a:pos x="5768" y="0"/>
              </a:cxn>
              <a:cxn ang="0">
                <a:pos x="5776" y="32"/>
              </a:cxn>
              <a:cxn ang="0">
                <a:pos x="1584" y="598"/>
              </a:cxn>
              <a:cxn ang="0">
                <a:pos x="4" y="92"/>
              </a:cxn>
              <a:cxn ang="0">
                <a:pos x="0" y="58"/>
              </a:cxn>
            </a:cxnLst>
            <a:rect l="0" t="0" r="r" b="b"/>
            <a:pathLst>
              <a:path w="5776" h="616">
                <a:moveTo>
                  <a:pt x="0" y="58"/>
                </a:moveTo>
                <a:cubicBezTo>
                  <a:pt x="116" y="98"/>
                  <a:pt x="606" y="574"/>
                  <a:pt x="1584" y="586"/>
                </a:cubicBezTo>
                <a:cubicBezTo>
                  <a:pt x="2562" y="598"/>
                  <a:pt x="4364" y="324"/>
                  <a:pt x="5768" y="0"/>
                </a:cubicBezTo>
                <a:lnTo>
                  <a:pt x="5776" y="32"/>
                </a:lnTo>
                <a:cubicBezTo>
                  <a:pt x="4336" y="356"/>
                  <a:pt x="2550" y="616"/>
                  <a:pt x="1584" y="598"/>
                </a:cubicBezTo>
                <a:cubicBezTo>
                  <a:pt x="618" y="580"/>
                  <a:pt x="152" y="157"/>
                  <a:pt x="4" y="92"/>
                </a:cubicBezTo>
                <a:lnTo>
                  <a:pt x="0" y="58"/>
                </a:lnTo>
                <a:close/>
              </a:path>
            </a:pathLst>
          </a:custGeom>
          <a:solidFill>
            <a:schemeClr val="tx1">
              <a:alpha val="50000"/>
            </a:schemeClr>
          </a:solidFill>
          <a:ln w="9525" cap="flat" cmpd="sng">
            <a:noFill/>
            <a:prstDash val="solid"/>
            <a:round/>
            <a:headEnd/>
            <a:tailEnd/>
          </a:ln>
          <a:effectLst/>
        </p:spPr>
        <p:txBody>
          <a:bodyPr/>
          <a:lstStyle/>
          <a:p>
            <a:pPr eaLnBrk="0" hangingPunct="0">
              <a:defRPr/>
            </a:pPr>
            <a:endParaRPr lang="zh-CN" altLang="en-US"/>
          </a:p>
        </p:txBody>
      </p:sp>
      <p:pic>
        <p:nvPicPr>
          <p:cNvPr id="7" name="Picture 30"/>
          <p:cNvPicPr>
            <a:picLocks noChangeAspect="1" noChangeArrowheads="1"/>
          </p:cNvPicPr>
          <p:nvPr/>
        </p:nvPicPr>
        <p:blipFill>
          <a:blip r:embed="rId3"/>
          <a:srcRect/>
          <a:stretch>
            <a:fillRect/>
          </a:stretch>
        </p:blipFill>
        <p:spPr bwMode="gray">
          <a:xfrm rot="853024">
            <a:off x="1062038" y="1265238"/>
            <a:ext cx="685800" cy="411162"/>
          </a:xfrm>
          <a:prstGeom prst="rect">
            <a:avLst/>
          </a:prstGeom>
          <a:noFill/>
          <a:ln w="9525">
            <a:noFill/>
            <a:miter lim="800000"/>
            <a:headEnd/>
            <a:tailEnd/>
          </a:ln>
        </p:spPr>
      </p:pic>
      <p:pic>
        <p:nvPicPr>
          <p:cNvPr id="8" name="Picture 25"/>
          <p:cNvPicPr>
            <a:picLocks noChangeAspect="1" noChangeArrowheads="1"/>
          </p:cNvPicPr>
          <p:nvPr/>
        </p:nvPicPr>
        <p:blipFill>
          <a:blip r:embed="rId4"/>
          <a:srcRect/>
          <a:stretch>
            <a:fillRect/>
          </a:stretch>
        </p:blipFill>
        <p:spPr bwMode="gray">
          <a:xfrm>
            <a:off x="4267200" y="4379913"/>
            <a:ext cx="3962400" cy="2478087"/>
          </a:xfrm>
          <a:prstGeom prst="rect">
            <a:avLst/>
          </a:prstGeom>
          <a:noFill/>
          <a:ln w="9525">
            <a:noFill/>
            <a:miter lim="800000"/>
            <a:headEnd/>
            <a:tailEnd/>
          </a:ln>
        </p:spPr>
      </p:pic>
      <p:pic>
        <p:nvPicPr>
          <p:cNvPr id="9" name="Picture 26"/>
          <p:cNvPicPr>
            <a:picLocks noChangeAspect="1" noChangeArrowheads="1"/>
          </p:cNvPicPr>
          <p:nvPr/>
        </p:nvPicPr>
        <p:blipFill>
          <a:blip r:embed="rId5"/>
          <a:srcRect/>
          <a:stretch>
            <a:fillRect/>
          </a:stretch>
        </p:blipFill>
        <p:spPr bwMode="gray">
          <a:xfrm rot="385846">
            <a:off x="1897063" y="4740275"/>
            <a:ext cx="2209800" cy="833438"/>
          </a:xfrm>
          <a:prstGeom prst="rect">
            <a:avLst/>
          </a:prstGeom>
          <a:noFill/>
          <a:ln w="9525">
            <a:noFill/>
            <a:miter lim="800000"/>
            <a:headEnd/>
            <a:tailEnd/>
          </a:ln>
        </p:spPr>
      </p:pic>
      <p:pic>
        <p:nvPicPr>
          <p:cNvPr id="10" name="Picture 27"/>
          <p:cNvPicPr>
            <a:picLocks noChangeAspect="1" noChangeArrowheads="1"/>
          </p:cNvPicPr>
          <p:nvPr/>
        </p:nvPicPr>
        <p:blipFill>
          <a:blip r:embed="rId6"/>
          <a:srcRect/>
          <a:stretch>
            <a:fillRect/>
          </a:stretch>
        </p:blipFill>
        <p:spPr bwMode="gray">
          <a:xfrm>
            <a:off x="609600" y="3352800"/>
            <a:ext cx="2819400" cy="1898650"/>
          </a:xfrm>
          <a:prstGeom prst="rect">
            <a:avLst/>
          </a:prstGeom>
          <a:noFill/>
          <a:ln w="9525">
            <a:noFill/>
            <a:miter lim="800000"/>
            <a:headEnd/>
            <a:tailEnd/>
          </a:ln>
        </p:spPr>
      </p:pic>
      <p:pic>
        <p:nvPicPr>
          <p:cNvPr id="11" name="Picture 28"/>
          <p:cNvPicPr>
            <a:picLocks noChangeAspect="1" noChangeArrowheads="1"/>
          </p:cNvPicPr>
          <p:nvPr/>
        </p:nvPicPr>
        <p:blipFill>
          <a:blip r:embed="rId7"/>
          <a:srcRect/>
          <a:stretch>
            <a:fillRect/>
          </a:stretch>
        </p:blipFill>
        <p:spPr bwMode="gray">
          <a:xfrm rot="20562851">
            <a:off x="1573213" y="2192338"/>
            <a:ext cx="1000125" cy="1143000"/>
          </a:xfrm>
          <a:prstGeom prst="rect">
            <a:avLst/>
          </a:prstGeom>
          <a:noFill/>
          <a:ln w="9525">
            <a:noFill/>
            <a:miter lim="800000"/>
            <a:headEnd/>
            <a:tailEnd/>
          </a:ln>
        </p:spPr>
      </p:pic>
      <p:pic>
        <p:nvPicPr>
          <p:cNvPr id="12" name="Picture 29"/>
          <p:cNvPicPr>
            <a:picLocks noChangeAspect="1" noChangeArrowheads="1"/>
          </p:cNvPicPr>
          <p:nvPr/>
        </p:nvPicPr>
        <p:blipFill>
          <a:blip r:embed="rId8"/>
          <a:srcRect/>
          <a:stretch>
            <a:fillRect/>
          </a:stretch>
        </p:blipFill>
        <p:spPr bwMode="gray">
          <a:xfrm>
            <a:off x="1295400" y="1649413"/>
            <a:ext cx="1905000" cy="1217612"/>
          </a:xfrm>
          <a:prstGeom prst="rect">
            <a:avLst/>
          </a:prstGeom>
          <a:noFill/>
          <a:ln w="9525">
            <a:noFill/>
            <a:miter lim="800000"/>
            <a:headEnd/>
            <a:tailEnd/>
          </a:ln>
        </p:spPr>
      </p:pic>
      <p:pic>
        <p:nvPicPr>
          <p:cNvPr id="13" name="Picture 31"/>
          <p:cNvPicPr>
            <a:picLocks noChangeAspect="1" noChangeArrowheads="1"/>
          </p:cNvPicPr>
          <p:nvPr/>
        </p:nvPicPr>
        <p:blipFill>
          <a:blip r:embed="rId9"/>
          <a:srcRect/>
          <a:stretch>
            <a:fillRect/>
          </a:stretch>
        </p:blipFill>
        <p:spPr bwMode="gray">
          <a:xfrm>
            <a:off x="381000" y="609600"/>
            <a:ext cx="1447800" cy="968375"/>
          </a:xfrm>
          <a:prstGeom prst="rect">
            <a:avLst/>
          </a:prstGeom>
          <a:noFill/>
          <a:ln w="9525">
            <a:noFill/>
            <a:miter lim="800000"/>
            <a:headEnd/>
            <a:tailEnd/>
          </a:ln>
        </p:spPr>
      </p:pic>
      <p:grpSp>
        <p:nvGrpSpPr>
          <p:cNvPr id="14" name="Group 93"/>
          <p:cNvGrpSpPr>
            <a:grpSpLocks/>
          </p:cNvGrpSpPr>
          <p:nvPr/>
        </p:nvGrpSpPr>
        <p:grpSpPr bwMode="auto">
          <a:xfrm>
            <a:off x="5715000" y="1371600"/>
            <a:ext cx="3533775" cy="3427413"/>
            <a:chOff x="3665" y="622"/>
            <a:chExt cx="2161" cy="2063"/>
          </a:xfrm>
        </p:grpSpPr>
        <p:sp>
          <p:nvSpPr>
            <p:cNvPr id="15" name="Freeform 72"/>
            <p:cNvSpPr>
              <a:spLocks/>
            </p:cNvSpPr>
            <p:nvPr userDrawn="1"/>
          </p:nvSpPr>
          <p:spPr bwMode="gray">
            <a:xfrm rot="-667772" flipH="1" flipV="1">
              <a:off x="3665" y="2493"/>
              <a:ext cx="674" cy="192"/>
            </a:xfrm>
            <a:custGeom>
              <a:avLst/>
              <a:gdLst/>
              <a:ahLst/>
              <a:cxnLst>
                <a:cxn ang="0">
                  <a:pos x="14" y="0"/>
                </a:cxn>
                <a:cxn ang="0">
                  <a:pos x="674" y="116"/>
                </a:cxn>
                <a:cxn ang="0">
                  <a:pos x="660" y="192"/>
                </a:cxn>
                <a:cxn ang="0">
                  <a:pos x="0" y="75"/>
                </a:cxn>
                <a:cxn ang="0">
                  <a:pos x="14" y="0"/>
                </a:cxn>
              </a:cxnLst>
              <a:rect l="0" t="0" r="r" b="b"/>
              <a:pathLst>
                <a:path w="674" h="192">
                  <a:moveTo>
                    <a:pt x="14" y="0"/>
                  </a:moveTo>
                  <a:lnTo>
                    <a:pt x="674" y="116"/>
                  </a:lnTo>
                  <a:lnTo>
                    <a:pt x="660" y="192"/>
                  </a:lnTo>
                  <a:lnTo>
                    <a:pt x="0" y="75"/>
                  </a:lnTo>
                  <a:lnTo>
                    <a:pt x="1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6" name="Freeform 73"/>
            <p:cNvSpPr>
              <a:spLocks/>
            </p:cNvSpPr>
            <p:nvPr userDrawn="1"/>
          </p:nvSpPr>
          <p:spPr bwMode="gray">
            <a:xfrm rot="-667772" flipH="1" flipV="1">
              <a:off x="3672" y="2327"/>
              <a:ext cx="667" cy="247"/>
            </a:xfrm>
            <a:custGeom>
              <a:avLst/>
              <a:gdLst/>
              <a:ahLst/>
              <a:cxnLst>
                <a:cxn ang="0">
                  <a:pos x="20" y="0"/>
                </a:cxn>
                <a:cxn ang="0">
                  <a:pos x="667" y="173"/>
                </a:cxn>
                <a:cxn ang="0">
                  <a:pos x="647" y="247"/>
                </a:cxn>
                <a:cxn ang="0">
                  <a:pos x="0" y="74"/>
                </a:cxn>
                <a:cxn ang="0">
                  <a:pos x="20" y="0"/>
                </a:cxn>
              </a:cxnLst>
              <a:rect l="0" t="0" r="r" b="b"/>
              <a:pathLst>
                <a:path w="667" h="247">
                  <a:moveTo>
                    <a:pt x="20" y="0"/>
                  </a:moveTo>
                  <a:lnTo>
                    <a:pt x="667" y="173"/>
                  </a:lnTo>
                  <a:lnTo>
                    <a:pt x="647" y="247"/>
                  </a:lnTo>
                  <a:lnTo>
                    <a:pt x="0" y="74"/>
                  </a:lnTo>
                  <a:lnTo>
                    <a:pt x="20"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7" name="Freeform 74"/>
            <p:cNvSpPr>
              <a:spLocks/>
            </p:cNvSpPr>
            <p:nvPr userDrawn="1"/>
          </p:nvSpPr>
          <p:spPr bwMode="gray">
            <a:xfrm rot="-667772" flipH="1" flipV="1">
              <a:off x="3693" y="2161"/>
              <a:ext cx="655" cy="301"/>
            </a:xfrm>
            <a:custGeom>
              <a:avLst/>
              <a:gdLst/>
              <a:ahLst/>
              <a:cxnLst>
                <a:cxn ang="0">
                  <a:pos x="26" y="0"/>
                </a:cxn>
                <a:cxn ang="0">
                  <a:pos x="655" y="229"/>
                </a:cxn>
                <a:cxn ang="0">
                  <a:pos x="629" y="301"/>
                </a:cxn>
                <a:cxn ang="0">
                  <a:pos x="0" y="72"/>
                </a:cxn>
                <a:cxn ang="0">
                  <a:pos x="26" y="0"/>
                </a:cxn>
              </a:cxnLst>
              <a:rect l="0" t="0" r="r" b="b"/>
              <a:pathLst>
                <a:path w="655" h="301">
                  <a:moveTo>
                    <a:pt x="26" y="0"/>
                  </a:moveTo>
                  <a:lnTo>
                    <a:pt x="655" y="229"/>
                  </a:lnTo>
                  <a:lnTo>
                    <a:pt x="629" y="301"/>
                  </a:lnTo>
                  <a:lnTo>
                    <a:pt x="0" y="72"/>
                  </a:lnTo>
                  <a:lnTo>
                    <a:pt x="2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8" name="Freeform 75"/>
            <p:cNvSpPr>
              <a:spLocks/>
            </p:cNvSpPr>
            <p:nvPr userDrawn="1"/>
          </p:nvSpPr>
          <p:spPr bwMode="gray">
            <a:xfrm rot="-667772" flipH="1" flipV="1">
              <a:off x="3728" y="1998"/>
              <a:ext cx="639" cy="353"/>
            </a:xfrm>
            <a:custGeom>
              <a:avLst/>
              <a:gdLst/>
              <a:ahLst/>
              <a:cxnLst>
                <a:cxn ang="0">
                  <a:pos x="32" y="0"/>
                </a:cxn>
                <a:cxn ang="0">
                  <a:pos x="639" y="283"/>
                </a:cxn>
                <a:cxn ang="0">
                  <a:pos x="606" y="353"/>
                </a:cxn>
                <a:cxn ang="0">
                  <a:pos x="0" y="70"/>
                </a:cxn>
                <a:cxn ang="0">
                  <a:pos x="32" y="0"/>
                </a:cxn>
              </a:cxnLst>
              <a:rect l="0" t="0" r="r" b="b"/>
              <a:pathLst>
                <a:path w="639" h="353">
                  <a:moveTo>
                    <a:pt x="32" y="0"/>
                  </a:moveTo>
                  <a:lnTo>
                    <a:pt x="639" y="283"/>
                  </a:lnTo>
                  <a:lnTo>
                    <a:pt x="606" y="353"/>
                  </a:lnTo>
                  <a:lnTo>
                    <a:pt x="0" y="70"/>
                  </a:lnTo>
                  <a:lnTo>
                    <a:pt x="3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9" name="Freeform 76"/>
            <p:cNvSpPr>
              <a:spLocks/>
            </p:cNvSpPr>
            <p:nvPr userDrawn="1"/>
          </p:nvSpPr>
          <p:spPr bwMode="gray">
            <a:xfrm rot="-667772" flipH="1" flipV="1">
              <a:off x="3778" y="1841"/>
              <a:ext cx="617" cy="398"/>
            </a:xfrm>
            <a:custGeom>
              <a:avLst/>
              <a:gdLst/>
              <a:ahLst/>
              <a:cxnLst>
                <a:cxn ang="0">
                  <a:pos x="37" y="0"/>
                </a:cxn>
                <a:cxn ang="0">
                  <a:pos x="617" y="334"/>
                </a:cxn>
                <a:cxn ang="0">
                  <a:pos x="579" y="400"/>
                </a:cxn>
                <a:cxn ang="0">
                  <a:pos x="0" y="66"/>
                </a:cxn>
                <a:cxn ang="0">
                  <a:pos x="37" y="0"/>
                </a:cxn>
              </a:cxnLst>
              <a:rect l="0" t="0" r="r" b="b"/>
              <a:pathLst>
                <a:path w="617" h="400">
                  <a:moveTo>
                    <a:pt x="37" y="0"/>
                  </a:moveTo>
                  <a:lnTo>
                    <a:pt x="617" y="334"/>
                  </a:lnTo>
                  <a:lnTo>
                    <a:pt x="579" y="400"/>
                  </a:lnTo>
                  <a:lnTo>
                    <a:pt x="0" y="66"/>
                  </a:lnTo>
                  <a:lnTo>
                    <a:pt x="3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0" name="Freeform 77"/>
            <p:cNvSpPr>
              <a:spLocks/>
            </p:cNvSpPr>
            <p:nvPr userDrawn="1"/>
          </p:nvSpPr>
          <p:spPr bwMode="gray">
            <a:xfrm rot="-667772" flipH="1" flipV="1">
              <a:off x="3841" y="1688"/>
              <a:ext cx="592" cy="441"/>
            </a:xfrm>
            <a:custGeom>
              <a:avLst/>
              <a:gdLst/>
              <a:ahLst/>
              <a:cxnLst>
                <a:cxn ang="0">
                  <a:pos x="44" y="0"/>
                </a:cxn>
                <a:cxn ang="0">
                  <a:pos x="592" y="383"/>
                </a:cxn>
                <a:cxn ang="0">
                  <a:pos x="548" y="446"/>
                </a:cxn>
                <a:cxn ang="0">
                  <a:pos x="0" y="62"/>
                </a:cxn>
                <a:cxn ang="0">
                  <a:pos x="44" y="0"/>
                </a:cxn>
              </a:cxnLst>
              <a:rect l="0" t="0" r="r" b="b"/>
              <a:pathLst>
                <a:path w="592" h="446">
                  <a:moveTo>
                    <a:pt x="44" y="0"/>
                  </a:moveTo>
                  <a:lnTo>
                    <a:pt x="592" y="383"/>
                  </a:lnTo>
                  <a:lnTo>
                    <a:pt x="548" y="446"/>
                  </a:lnTo>
                  <a:lnTo>
                    <a:pt x="0" y="62"/>
                  </a:lnTo>
                  <a:lnTo>
                    <a:pt x="4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1" name="Freeform 78"/>
            <p:cNvSpPr>
              <a:spLocks/>
            </p:cNvSpPr>
            <p:nvPr userDrawn="1"/>
          </p:nvSpPr>
          <p:spPr bwMode="gray">
            <a:xfrm rot="-667772" flipH="1" flipV="1">
              <a:off x="3917" y="1542"/>
              <a:ext cx="556" cy="489"/>
            </a:xfrm>
            <a:custGeom>
              <a:avLst/>
              <a:gdLst/>
              <a:ahLst/>
              <a:cxnLst>
                <a:cxn ang="0">
                  <a:pos x="49" y="0"/>
                </a:cxn>
                <a:cxn ang="0">
                  <a:pos x="562" y="430"/>
                </a:cxn>
                <a:cxn ang="0">
                  <a:pos x="511" y="489"/>
                </a:cxn>
                <a:cxn ang="0">
                  <a:pos x="0" y="58"/>
                </a:cxn>
                <a:cxn ang="0">
                  <a:pos x="49" y="0"/>
                </a:cxn>
              </a:cxnLst>
              <a:rect l="0" t="0" r="r" b="b"/>
              <a:pathLst>
                <a:path w="562" h="489">
                  <a:moveTo>
                    <a:pt x="49" y="0"/>
                  </a:moveTo>
                  <a:lnTo>
                    <a:pt x="562" y="430"/>
                  </a:lnTo>
                  <a:lnTo>
                    <a:pt x="511" y="489"/>
                  </a:lnTo>
                  <a:lnTo>
                    <a:pt x="0" y="58"/>
                  </a:lnTo>
                  <a:lnTo>
                    <a:pt x="4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2" name="Freeform 79"/>
            <p:cNvSpPr>
              <a:spLocks/>
            </p:cNvSpPr>
            <p:nvPr userDrawn="1"/>
          </p:nvSpPr>
          <p:spPr bwMode="gray">
            <a:xfrm rot="-667772" flipH="1" flipV="1">
              <a:off x="4006" y="1404"/>
              <a:ext cx="529" cy="527"/>
            </a:xfrm>
            <a:custGeom>
              <a:avLst/>
              <a:gdLst/>
              <a:ahLst/>
              <a:cxnLst>
                <a:cxn ang="0">
                  <a:pos x="56" y="0"/>
                </a:cxn>
                <a:cxn ang="0">
                  <a:pos x="529" y="473"/>
                </a:cxn>
                <a:cxn ang="0">
                  <a:pos x="474" y="527"/>
                </a:cxn>
                <a:cxn ang="0">
                  <a:pos x="0" y="54"/>
                </a:cxn>
                <a:cxn ang="0">
                  <a:pos x="56" y="0"/>
                </a:cxn>
              </a:cxnLst>
              <a:rect l="0" t="0" r="r" b="b"/>
              <a:pathLst>
                <a:path w="529" h="527">
                  <a:moveTo>
                    <a:pt x="56" y="0"/>
                  </a:moveTo>
                  <a:lnTo>
                    <a:pt x="529" y="473"/>
                  </a:lnTo>
                  <a:lnTo>
                    <a:pt x="474" y="527"/>
                  </a:lnTo>
                  <a:lnTo>
                    <a:pt x="0" y="54"/>
                  </a:lnTo>
                  <a:lnTo>
                    <a:pt x="5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3" name="Freeform 80"/>
            <p:cNvSpPr>
              <a:spLocks/>
            </p:cNvSpPr>
            <p:nvPr userDrawn="1"/>
          </p:nvSpPr>
          <p:spPr bwMode="gray">
            <a:xfrm rot="-667772" flipH="1" flipV="1">
              <a:off x="4108" y="1275"/>
              <a:ext cx="490" cy="568"/>
            </a:xfrm>
            <a:custGeom>
              <a:avLst/>
              <a:gdLst/>
              <a:ahLst/>
              <a:cxnLst>
                <a:cxn ang="0">
                  <a:pos x="59" y="0"/>
                </a:cxn>
                <a:cxn ang="0">
                  <a:pos x="490" y="513"/>
                </a:cxn>
                <a:cxn ang="0">
                  <a:pos x="430" y="562"/>
                </a:cxn>
                <a:cxn ang="0">
                  <a:pos x="0" y="51"/>
                </a:cxn>
                <a:cxn ang="0">
                  <a:pos x="59" y="0"/>
                </a:cxn>
              </a:cxnLst>
              <a:rect l="0" t="0" r="r" b="b"/>
              <a:pathLst>
                <a:path w="490" h="562">
                  <a:moveTo>
                    <a:pt x="59" y="0"/>
                  </a:moveTo>
                  <a:lnTo>
                    <a:pt x="490" y="513"/>
                  </a:lnTo>
                  <a:lnTo>
                    <a:pt x="430" y="562"/>
                  </a:lnTo>
                  <a:lnTo>
                    <a:pt x="0" y="51"/>
                  </a:lnTo>
                  <a:lnTo>
                    <a:pt x="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4" name="Freeform 81"/>
            <p:cNvSpPr>
              <a:spLocks/>
            </p:cNvSpPr>
            <p:nvPr userDrawn="1"/>
          </p:nvSpPr>
          <p:spPr bwMode="gray">
            <a:xfrm rot="-667772" flipH="1" flipV="1">
              <a:off x="4223" y="1154"/>
              <a:ext cx="446" cy="591"/>
            </a:xfrm>
            <a:custGeom>
              <a:avLst/>
              <a:gdLst/>
              <a:ahLst/>
              <a:cxnLst>
                <a:cxn ang="0">
                  <a:pos x="64" y="0"/>
                </a:cxn>
                <a:cxn ang="0">
                  <a:pos x="446" y="548"/>
                </a:cxn>
                <a:cxn ang="0">
                  <a:pos x="384" y="593"/>
                </a:cxn>
                <a:cxn ang="0">
                  <a:pos x="0" y="45"/>
                </a:cxn>
                <a:cxn ang="0">
                  <a:pos x="64" y="0"/>
                </a:cxn>
              </a:cxnLst>
              <a:rect l="0" t="0" r="r" b="b"/>
              <a:pathLst>
                <a:path w="446" h="593">
                  <a:moveTo>
                    <a:pt x="64" y="0"/>
                  </a:moveTo>
                  <a:lnTo>
                    <a:pt x="446" y="548"/>
                  </a:lnTo>
                  <a:lnTo>
                    <a:pt x="384" y="593"/>
                  </a:lnTo>
                  <a:lnTo>
                    <a:pt x="0" y="45"/>
                  </a:lnTo>
                  <a:lnTo>
                    <a:pt x="6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5" name="Freeform 82"/>
            <p:cNvSpPr>
              <a:spLocks/>
            </p:cNvSpPr>
            <p:nvPr userDrawn="1"/>
          </p:nvSpPr>
          <p:spPr bwMode="gray">
            <a:xfrm rot="-667772" flipH="1" flipV="1">
              <a:off x="4345" y="1045"/>
              <a:ext cx="407" cy="612"/>
            </a:xfrm>
            <a:custGeom>
              <a:avLst/>
              <a:gdLst/>
              <a:ahLst/>
              <a:cxnLst>
                <a:cxn ang="0">
                  <a:pos x="66" y="0"/>
                </a:cxn>
                <a:cxn ang="0">
                  <a:pos x="401" y="579"/>
                </a:cxn>
                <a:cxn ang="0">
                  <a:pos x="334" y="618"/>
                </a:cxn>
                <a:cxn ang="0">
                  <a:pos x="0" y="38"/>
                </a:cxn>
                <a:cxn ang="0">
                  <a:pos x="66" y="0"/>
                </a:cxn>
              </a:cxnLst>
              <a:rect l="0" t="0" r="r" b="b"/>
              <a:pathLst>
                <a:path w="401" h="618">
                  <a:moveTo>
                    <a:pt x="66" y="0"/>
                  </a:moveTo>
                  <a:lnTo>
                    <a:pt x="401" y="579"/>
                  </a:lnTo>
                  <a:lnTo>
                    <a:pt x="334" y="618"/>
                  </a:lnTo>
                  <a:lnTo>
                    <a:pt x="0" y="38"/>
                  </a:lnTo>
                  <a:lnTo>
                    <a:pt x="6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6" name="Freeform 83"/>
            <p:cNvSpPr>
              <a:spLocks/>
            </p:cNvSpPr>
            <p:nvPr userDrawn="1"/>
          </p:nvSpPr>
          <p:spPr bwMode="gray">
            <a:xfrm rot="-667772" flipH="1" flipV="1">
              <a:off x="4477" y="947"/>
              <a:ext cx="353" cy="640"/>
            </a:xfrm>
            <a:custGeom>
              <a:avLst/>
              <a:gdLst/>
              <a:ahLst/>
              <a:cxnLst>
                <a:cxn ang="0">
                  <a:pos x="69" y="0"/>
                </a:cxn>
                <a:cxn ang="0">
                  <a:pos x="353" y="607"/>
                </a:cxn>
                <a:cxn ang="0">
                  <a:pos x="282" y="640"/>
                </a:cxn>
                <a:cxn ang="0">
                  <a:pos x="0" y="33"/>
                </a:cxn>
                <a:cxn ang="0">
                  <a:pos x="69" y="0"/>
                </a:cxn>
              </a:cxnLst>
              <a:rect l="0" t="0" r="r" b="b"/>
              <a:pathLst>
                <a:path w="353" h="640">
                  <a:moveTo>
                    <a:pt x="69" y="0"/>
                  </a:moveTo>
                  <a:lnTo>
                    <a:pt x="353" y="607"/>
                  </a:lnTo>
                  <a:lnTo>
                    <a:pt x="282" y="640"/>
                  </a:lnTo>
                  <a:lnTo>
                    <a:pt x="0" y="33"/>
                  </a:lnTo>
                  <a:lnTo>
                    <a:pt x="6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7" name="Freeform 84"/>
            <p:cNvSpPr>
              <a:spLocks/>
            </p:cNvSpPr>
            <p:nvPr userDrawn="1"/>
          </p:nvSpPr>
          <p:spPr bwMode="gray">
            <a:xfrm rot="-667772" flipH="1" flipV="1">
              <a:off x="4619" y="861"/>
              <a:ext cx="301" cy="656"/>
            </a:xfrm>
            <a:custGeom>
              <a:avLst/>
              <a:gdLst/>
              <a:ahLst/>
              <a:cxnLst>
                <a:cxn ang="0">
                  <a:pos x="72" y="0"/>
                </a:cxn>
                <a:cxn ang="0">
                  <a:pos x="301" y="629"/>
                </a:cxn>
                <a:cxn ang="0">
                  <a:pos x="228" y="656"/>
                </a:cxn>
                <a:cxn ang="0">
                  <a:pos x="0" y="27"/>
                </a:cxn>
                <a:cxn ang="0">
                  <a:pos x="72" y="0"/>
                </a:cxn>
              </a:cxnLst>
              <a:rect l="0" t="0" r="r" b="b"/>
              <a:pathLst>
                <a:path w="301" h="656">
                  <a:moveTo>
                    <a:pt x="72" y="0"/>
                  </a:moveTo>
                  <a:lnTo>
                    <a:pt x="301" y="629"/>
                  </a:lnTo>
                  <a:lnTo>
                    <a:pt x="228" y="656"/>
                  </a:lnTo>
                  <a:lnTo>
                    <a:pt x="0" y="27"/>
                  </a:lnTo>
                  <a:lnTo>
                    <a:pt x="7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8" name="Freeform 85"/>
            <p:cNvSpPr>
              <a:spLocks/>
            </p:cNvSpPr>
            <p:nvPr userDrawn="1"/>
          </p:nvSpPr>
          <p:spPr bwMode="gray">
            <a:xfrm rot="-667772" flipH="1" flipV="1">
              <a:off x="4767" y="789"/>
              <a:ext cx="249" cy="666"/>
            </a:xfrm>
            <a:custGeom>
              <a:avLst/>
              <a:gdLst/>
              <a:ahLst/>
              <a:cxnLst>
                <a:cxn ang="0">
                  <a:pos x="74" y="0"/>
                </a:cxn>
                <a:cxn ang="0">
                  <a:pos x="248" y="646"/>
                </a:cxn>
                <a:cxn ang="0">
                  <a:pos x="173" y="666"/>
                </a:cxn>
                <a:cxn ang="0">
                  <a:pos x="0" y="18"/>
                </a:cxn>
                <a:cxn ang="0">
                  <a:pos x="74" y="0"/>
                </a:cxn>
              </a:cxnLst>
              <a:rect l="0" t="0" r="r" b="b"/>
              <a:pathLst>
                <a:path w="248" h="666">
                  <a:moveTo>
                    <a:pt x="74" y="0"/>
                  </a:moveTo>
                  <a:lnTo>
                    <a:pt x="248" y="646"/>
                  </a:lnTo>
                  <a:lnTo>
                    <a:pt x="173" y="666"/>
                  </a:lnTo>
                  <a:lnTo>
                    <a:pt x="0" y="18"/>
                  </a:lnTo>
                  <a:lnTo>
                    <a:pt x="7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9" name="Freeform 86"/>
            <p:cNvSpPr>
              <a:spLocks/>
            </p:cNvSpPr>
            <p:nvPr userDrawn="1"/>
          </p:nvSpPr>
          <p:spPr bwMode="gray">
            <a:xfrm rot="-667772" flipH="1" flipV="1">
              <a:off x="4923" y="730"/>
              <a:ext cx="192" cy="673"/>
            </a:xfrm>
            <a:custGeom>
              <a:avLst/>
              <a:gdLst/>
              <a:ahLst/>
              <a:cxnLst>
                <a:cxn ang="0">
                  <a:pos x="76" y="0"/>
                </a:cxn>
                <a:cxn ang="0">
                  <a:pos x="192" y="660"/>
                </a:cxn>
                <a:cxn ang="0">
                  <a:pos x="116" y="673"/>
                </a:cxn>
                <a:cxn ang="0">
                  <a:pos x="0" y="13"/>
                </a:cxn>
                <a:cxn ang="0">
                  <a:pos x="76" y="0"/>
                </a:cxn>
              </a:cxnLst>
              <a:rect l="0" t="0" r="r" b="b"/>
              <a:pathLst>
                <a:path w="192" h="673">
                  <a:moveTo>
                    <a:pt x="76" y="0"/>
                  </a:moveTo>
                  <a:lnTo>
                    <a:pt x="192" y="660"/>
                  </a:lnTo>
                  <a:lnTo>
                    <a:pt x="116" y="673"/>
                  </a:lnTo>
                  <a:lnTo>
                    <a:pt x="0" y="13"/>
                  </a:lnTo>
                  <a:lnTo>
                    <a:pt x="7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0" name="Freeform 87"/>
            <p:cNvSpPr>
              <a:spLocks/>
            </p:cNvSpPr>
            <p:nvPr userDrawn="1"/>
          </p:nvSpPr>
          <p:spPr bwMode="gray">
            <a:xfrm rot="-667772" flipH="1" flipV="1">
              <a:off x="5083" y="686"/>
              <a:ext cx="136" cy="673"/>
            </a:xfrm>
            <a:custGeom>
              <a:avLst/>
              <a:gdLst/>
              <a:ahLst/>
              <a:cxnLst>
                <a:cxn ang="0">
                  <a:pos x="77" y="0"/>
                </a:cxn>
                <a:cxn ang="0">
                  <a:pos x="136" y="667"/>
                </a:cxn>
                <a:cxn ang="0">
                  <a:pos x="58" y="673"/>
                </a:cxn>
                <a:cxn ang="0">
                  <a:pos x="0" y="7"/>
                </a:cxn>
                <a:cxn ang="0">
                  <a:pos x="77" y="0"/>
                </a:cxn>
              </a:cxnLst>
              <a:rect l="0" t="0" r="r" b="b"/>
              <a:pathLst>
                <a:path w="136" h="673">
                  <a:moveTo>
                    <a:pt x="77" y="0"/>
                  </a:moveTo>
                  <a:lnTo>
                    <a:pt x="136" y="667"/>
                  </a:lnTo>
                  <a:lnTo>
                    <a:pt x="58" y="673"/>
                  </a:lnTo>
                  <a:lnTo>
                    <a:pt x="0" y="7"/>
                  </a:lnTo>
                  <a:lnTo>
                    <a:pt x="7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1" name="AutoShape 88"/>
            <p:cNvSpPr>
              <a:spLocks noChangeArrowheads="1"/>
            </p:cNvSpPr>
            <p:nvPr userDrawn="1"/>
          </p:nvSpPr>
          <p:spPr bwMode="gray">
            <a:xfrm rot="-667772" flipH="1" flipV="1">
              <a:off x="5248" y="654"/>
              <a:ext cx="77" cy="676"/>
            </a:xfrm>
            <a:prstGeom prst="roundRect">
              <a:avLst>
                <a:gd name="adj" fmla="val 16667"/>
              </a:avLst>
            </a:prstGeom>
            <a:solidFill>
              <a:srgbClr val="F8F8F8">
                <a:alpha val="10001"/>
              </a:srgbClr>
            </a:solidFill>
            <a:ln w="0">
              <a:noFill/>
              <a:round/>
              <a:headEnd/>
              <a:tailEnd/>
            </a:ln>
          </p:spPr>
          <p:txBody>
            <a:bodyPr/>
            <a:lstStyle/>
            <a:p>
              <a:pPr eaLnBrk="0" hangingPunct="0">
                <a:defRPr/>
              </a:pPr>
              <a:endParaRPr lang="zh-CN" altLang="en-US"/>
            </a:p>
          </p:txBody>
        </p:sp>
        <p:sp>
          <p:nvSpPr>
            <p:cNvPr id="32" name="Freeform 89"/>
            <p:cNvSpPr>
              <a:spLocks/>
            </p:cNvSpPr>
            <p:nvPr userDrawn="1"/>
          </p:nvSpPr>
          <p:spPr bwMode="gray">
            <a:xfrm rot="-667772" flipH="1" flipV="1">
              <a:off x="5357" y="631"/>
              <a:ext cx="135" cy="677"/>
            </a:xfrm>
            <a:custGeom>
              <a:avLst/>
              <a:gdLst/>
              <a:ahLst/>
              <a:cxnLst>
                <a:cxn ang="0">
                  <a:pos x="59" y="0"/>
                </a:cxn>
                <a:cxn ang="0">
                  <a:pos x="135" y="7"/>
                </a:cxn>
                <a:cxn ang="0">
                  <a:pos x="76" y="673"/>
                </a:cxn>
                <a:cxn ang="0">
                  <a:pos x="0" y="666"/>
                </a:cxn>
                <a:cxn ang="0">
                  <a:pos x="59" y="0"/>
                </a:cxn>
              </a:cxnLst>
              <a:rect l="0" t="0" r="r" b="b"/>
              <a:pathLst>
                <a:path w="135" h="673">
                  <a:moveTo>
                    <a:pt x="59" y="0"/>
                  </a:moveTo>
                  <a:lnTo>
                    <a:pt x="135" y="7"/>
                  </a:lnTo>
                  <a:lnTo>
                    <a:pt x="76" y="673"/>
                  </a:lnTo>
                  <a:lnTo>
                    <a:pt x="0" y="666"/>
                  </a:lnTo>
                  <a:lnTo>
                    <a:pt x="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3" name="Freeform 90"/>
            <p:cNvSpPr>
              <a:spLocks/>
            </p:cNvSpPr>
            <p:nvPr userDrawn="1"/>
          </p:nvSpPr>
          <p:spPr bwMode="gray">
            <a:xfrm rot="-667772" flipH="1" flipV="1">
              <a:off x="5467" y="622"/>
              <a:ext cx="192" cy="672"/>
            </a:xfrm>
            <a:custGeom>
              <a:avLst/>
              <a:gdLst/>
              <a:ahLst/>
              <a:cxnLst>
                <a:cxn ang="0">
                  <a:pos x="117" y="0"/>
                </a:cxn>
                <a:cxn ang="0">
                  <a:pos x="192" y="13"/>
                </a:cxn>
                <a:cxn ang="0">
                  <a:pos x="76" y="672"/>
                </a:cxn>
                <a:cxn ang="0">
                  <a:pos x="0" y="659"/>
                </a:cxn>
                <a:cxn ang="0">
                  <a:pos x="117" y="0"/>
                </a:cxn>
              </a:cxnLst>
              <a:rect l="0" t="0" r="r" b="b"/>
              <a:pathLst>
                <a:path w="192" h="672">
                  <a:moveTo>
                    <a:pt x="117" y="0"/>
                  </a:moveTo>
                  <a:lnTo>
                    <a:pt x="192" y="13"/>
                  </a:lnTo>
                  <a:lnTo>
                    <a:pt x="76" y="672"/>
                  </a:lnTo>
                  <a:lnTo>
                    <a:pt x="0" y="659"/>
                  </a:lnTo>
                  <a:lnTo>
                    <a:pt x="11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 name="Freeform 91"/>
            <p:cNvSpPr>
              <a:spLocks/>
            </p:cNvSpPr>
            <p:nvPr userDrawn="1"/>
          </p:nvSpPr>
          <p:spPr bwMode="gray">
            <a:xfrm rot="-667772" flipH="1" flipV="1">
              <a:off x="5579" y="628"/>
              <a:ext cx="247" cy="666"/>
            </a:xfrm>
            <a:custGeom>
              <a:avLst/>
              <a:gdLst/>
              <a:ahLst/>
              <a:cxnLst>
                <a:cxn ang="0">
                  <a:pos x="172" y="0"/>
                </a:cxn>
                <a:cxn ang="0">
                  <a:pos x="247" y="20"/>
                </a:cxn>
                <a:cxn ang="0">
                  <a:pos x="74" y="666"/>
                </a:cxn>
                <a:cxn ang="0">
                  <a:pos x="0" y="646"/>
                </a:cxn>
                <a:cxn ang="0">
                  <a:pos x="172" y="0"/>
                </a:cxn>
              </a:cxnLst>
              <a:rect l="0" t="0" r="r" b="b"/>
              <a:pathLst>
                <a:path w="247" h="666">
                  <a:moveTo>
                    <a:pt x="172" y="0"/>
                  </a:moveTo>
                  <a:lnTo>
                    <a:pt x="247" y="20"/>
                  </a:lnTo>
                  <a:lnTo>
                    <a:pt x="74" y="666"/>
                  </a:lnTo>
                  <a:lnTo>
                    <a:pt x="0" y="646"/>
                  </a:lnTo>
                  <a:lnTo>
                    <a:pt x="17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grpSp>
      <p:sp>
        <p:nvSpPr>
          <p:cNvPr id="35851" name="Rectangle 11"/>
          <p:cNvSpPr>
            <a:spLocks noGrp="1" noChangeArrowheads="1"/>
          </p:cNvSpPr>
          <p:nvPr>
            <p:ph type="ctrTitle" sz="quarter"/>
          </p:nvPr>
        </p:nvSpPr>
        <p:spPr bwMode="gray">
          <a:xfrm>
            <a:off x="2819400" y="914400"/>
            <a:ext cx="6097588" cy="1371600"/>
          </a:xfrm>
        </p:spPr>
        <p:txBody>
          <a:bodyPr/>
          <a:lstStyle>
            <a:lvl1pPr algn="r">
              <a:defRPr sz="4400"/>
            </a:lvl1pPr>
          </a:lstStyle>
          <a:p>
            <a:r>
              <a:rPr lang="zh-CN" altLang="en-US" smtClean="0"/>
              <a:t>单击此处编辑母版标题样式</a:t>
            </a:r>
            <a:endParaRPr lang="en-US" altLang="zh-CN"/>
          </a:p>
        </p:txBody>
      </p:sp>
      <p:sp>
        <p:nvSpPr>
          <p:cNvPr id="35852" name="Rectangle 12"/>
          <p:cNvSpPr>
            <a:spLocks noGrp="1" noChangeArrowheads="1"/>
          </p:cNvSpPr>
          <p:nvPr>
            <p:ph type="subTitle" sz="quarter" idx="1"/>
          </p:nvPr>
        </p:nvSpPr>
        <p:spPr bwMode="gray">
          <a:xfrm>
            <a:off x="3505200" y="2590800"/>
            <a:ext cx="5410200" cy="609600"/>
          </a:xfrm>
        </p:spPr>
        <p:txBody>
          <a:bodyPr/>
          <a:lstStyle>
            <a:lvl1pPr marL="0" indent="0" algn="r">
              <a:buFont typeface="Wingdings" pitchFamily="2" charset="2"/>
              <a:buNone/>
              <a:defRPr sz="2400">
                <a:latin typeface="Arial" pitchFamily="34" charset="0"/>
              </a:defRPr>
            </a:lvl1pPr>
          </a:lstStyle>
          <a:p>
            <a:r>
              <a:rPr lang="zh-CN" altLang="en-US" smtClean="0"/>
              <a:t>单击此处编辑母版副标题样式</a:t>
            </a:r>
            <a:endParaRPr lang="en-US" altLang="zh-CN"/>
          </a:p>
        </p:txBody>
      </p:sp>
      <p:sp>
        <p:nvSpPr>
          <p:cNvPr id="35" name="Rectangle 13"/>
          <p:cNvSpPr>
            <a:spLocks noGrp="1" noChangeArrowheads="1"/>
          </p:cNvSpPr>
          <p:nvPr>
            <p:ph type="dt" sz="quarter" idx="10"/>
          </p:nvPr>
        </p:nvSpPr>
        <p:spPr>
          <a:xfrm>
            <a:off x="457200" y="6564313"/>
            <a:ext cx="2133600" cy="217487"/>
          </a:xfrm>
        </p:spPr>
        <p:txBody>
          <a:bodyPr/>
          <a:lstStyle>
            <a:lvl1pPr>
              <a:defRPr>
                <a:solidFill>
                  <a:schemeClr val="tx1"/>
                </a:solidFill>
              </a:defRPr>
            </a:lvl1pPr>
          </a:lstStyle>
          <a:p>
            <a:pPr>
              <a:defRPr/>
            </a:pPr>
            <a:endParaRPr lang="en-US" altLang="zh-CN"/>
          </a:p>
        </p:txBody>
      </p:sp>
      <p:sp>
        <p:nvSpPr>
          <p:cNvPr id="36" name="Rectangle 15"/>
          <p:cNvSpPr>
            <a:spLocks noGrp="1" noChangeArrowheads="1"/>
          </p:cNvSpPr>
          <p:nvPr>
            <p:ph type="sldNum" sz="quarter" idx="11"/>
          </p:nvPr>
        </p:nvSpPr>
        <p:spPr bwMode="gray">
          <a:xfrm>
            <a:off x="3048000" y="6553200"/>
            <a:ext cx="2743200" cy="217488"/>
          </a:xfrm>
        </p:spPr>
        <p:txBody>
          <a:bodyPr/>
          <a:lstStyle>
            <a:lvl1pPr>
              <a:defRPr>
                <a:solidFill>
                  <a:schemeClr val="tx1"/>
                </a:solidFill>
              </a:defRPr>
            </a:lvl1pPr>
          </a:lstStyle>
          <a:p>
            <a:pPr>
              <a:defRPr/>
            </a:pPr>
            <a:fld id="{CA74540B-06C2-407C-8261-C731031B7E15}" type="slidenum">
              <a:rPr lang="en-US" altLang="zh-CN"/>
              <a:pPr>
                <a:defRPr/>
              </a:pPr>
              <a:t>‹#›</a:t>
            </a:fld>
            <a:endParaRPr lang="en-US" altLang="zh-CN"/>
          </a:p>
        </p:txBody>
      </p:sp>
      <p:sp>
        <p:nvSpPr>
          <p:cNvPr id="37" name="Rectangle 14"/>
          <p:cNvSpPr>
            <a:spLocks noGrp="1" noChangeArrowheads="1"/>
          </p:cNvSpPr>
          <p:nvPr>
            <p:ph type="ftr" sz="quarter" idx="12"/>
          </p:nvPr>
        </p:nvSpPr>
        <p:spPr>
          <a:xfrm>
            <a:off x="5791200" y="6477000"/>
            <a:ext cx="3124200" cy="304800"/>
          </a:xfrm>
        </p:spPr>
        <p:txBody>
          <a:bodyPr/>
          <a:lstStyle>
            <a:lvl1pPr>
              <a:defRPr b="1"/>
            </a:lvl1pPr>
          </a:lstStyle>
          <a:p>
            <a:pPr>
              <a:defRPr/>
            </a:pP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par>
                          <p:cTn id="10" fill="hold">
                            <p:stCondLst>
                              <p:cond delay="1000"/>
                            </p:stCondLst>
                            <p:childTnLst>
                              <p:par>
                                <p:cTn id="11" presetID="53"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500"/>
                            </p:stCondLst>
                            <p:childTnLst>
                              <p:par>
                                <p:cTn id="17" presetID="53"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Effect transition="in" filter="fade">
                                      <p:cBhvr>
                                        <p:cTn id="21" dur="1000"/>
                                        <p:tgtEl>
                                          <p:spTgt spid="12"/>
                                        </p:tgtEl>
                                      </p:cBhvr>
                                    </p:animEffect>
                                  </p:childTnLst>
                                </p:cTn>
                              </p:par>
                            </p:childTnLst>
                          </p:cTn>
                        </p:par>
                        <p:par>
                          <p:cTn id="22" fill="hold">
                            <p:stCondLst>
                              <p:cond delay="2500"/>
                            </p:stCondLst>
                            <p:childTnLst>
                              <p:par>
                                <p:cTn id="23" presetID="53"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3000"/>
                            </p:stCondLst>
                            <p:childTnLst>
                              <p:par>
                                <p:cTn id="29" presetID="53"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childTnLst>
                          </p:cTn>
                        </p:par>
                        <p:par>
                          <p:cTn id="34" fill="hold">
                            <p:stCondLst>
                              <p:cond delay="4000"/>
                            </p:stCondLst>
                            <p:childTnLst>
                              <p:par>
                                <p:cTn id="35" presetID="53"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4500"/>
                            </p:stCondLst>
                            <p:childTnLst>
                              <p:par>
                                <p:cTn id="41" presetID="53"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Effect transition="in" filter="fade">
                                      <p:cBhvr>
                                        <p:cTn id="45" dur="1000"/>
                                        <p:tgtEl>
                                          <p:spTgt spid="8"/>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D9546F0-7070-4B86-A71C-4AA070658037}"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97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5897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D47DCBF-1A2F-4BC1-BA92-858B9295B665}"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528AC33-712C-481A-9A9B-75506FEC21B3}"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88423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295400"/>
            <a:ext cx="8229600" cy="4830763"/>
          </a:xfrm>
        </p:spPr>
        <p:txBody>
          <a:bodyPr/>
          <a:lstStyle/>
          <a:p>
            <a:pPr lvl="0"/>
            <a:r>
              <a:rPr lang="zh-CN" altLang="en-US" noProof="0" smtClean="0"/>
              <a:t>单击图标添加图表</a:t>
            </a:r>
            <a:endParaRPr lang="zh-CN" altLang="en-US" noProof="0"/>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BF14097-45EC-40BC-B31E-9BBAEE3A7592}"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59BBD0C-B4EF-408F-847B-DC49EF8947EA}"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9028BE7-B717-457F-8B74-9AA814D7C181}"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D64FD50-86B6-4B77-AA14-3B988B61D187}"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D8B5DFCD-448D-420D-ABC3-12A7B0E7F424}" type="slidenum">
              <a:rPr lang="en-US" altLang="zh-CN"/>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4FD258A0-C331-4191-9298-8FAEA1EB25CD}" type="slidenum">
              <a:rPr lang="en-US" altLang="zh-CN"/>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93C05366-0F04-4EB4-A1A6-1E843DBEE7CD}"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0874561A-8DB0-4031-9264-9B6F64721E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2005CB7-9A65-4654-A2D8-1C0DCC54D053}"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4956" name="Line 140"/>
          <p:cNvSpPr>
            <a:spLocks noChangeShapeType="1"/>
          </p:cNvSpPr>
          <p:nvPr/>
        </p:nvSpPr>
        <p:spPr bwMode="auto">
          <a:xfrm>
            <a:off x="1752600" y="990600"/>
            <a:ext cx="6934200" cy="0"/>
          </a:xfrm>
          <a:prstGeom prst="line">
            <a:avLst/>
          </a:prstGeom>
          <a:noFill/>
          <a:ln w="9525">
            <a:solidFill>
              <a:schemeClr val="tx1"/>
            </a:solidFill>
            <a:round/>
            <a:headEnd/>
            <a:tailEnd/>
          </a:ln>
          <a:effectLst/>
        </p:spPr>
        <p:txBody>
          <a:bodyPr/>
          <a:lstStyle/>
          <a:p>
            <a:pPr eaLnBrk="0" hangingPunct="0">
              <a:defRPr/>
            </a:pPr>
            <a:endParaRPr lang="zh-CN" altLang="en-US">
              <a:ea typeface="+mn-ea"/>
            </a:endParaRPr>
          </a:p>
        </p:txBody>
      </p:sp>
      <p:grpSp>
        <p:nvGrpSpPr>
          <p:cNvPr id="2" name="Group 74"/>
          <p:cNvGrpSpPr>
            <a:grpSpLocks/>
          </p:cNvGrpSpPr>
          <p:nvPr/>
        </p:nvGrpSpPr>
        <p:grpSpPr bwMode="auto">
          <a:xfrm>
            <a:off x="-228600" y="-179388"/>
            <a:ext cx="2743200" cy="2714626"/>
            <a:chOff x="-144" y="-113"/>
            <a:chExt cx="1728" cy="1710"/>
          </a:xfrm>
        </p:grpSpPr>
        <p:sp>
          <p:nvSpPr>
            <p:cNvPr id="34853" name="Freeform 37"/>
            <p:cNvSpPr>
              <a:spLocks/>
            </p:cNvSpPr>
            <p:nvPr userDrawn="1"/>
          </p:nvSpPr>
          <p:spPr bwMode="gray">
            <a:xfrm rot="14847100" flipH="1">
              <a:off x="-225" y="1185"/>
              <a:ext cx="463" cy="301"/>
            </a:xfrm>
            <a:custGeom>
              <a:avLst/>
              <a:gdLst/>
              <a:ahLst/>
              <a:cxnLst>
                <a:cxn ang="0">
                  <a:pos x="580" y="0"/>
                </a:cxn>
                <a:cxn ang="0">
                  <a:pos x="617" y="67"/>
                </a:cxn>
                <a:cxn ang="0">
                  <a:pos x="38" y="401"/>
                </a:cxn>
                <a:cxn ang="0">
                  <a:pos x="0" y="335"/>
                </a:cxn>
                <a:cxn ang="0">
                  <a:pos x="580" y="0"/>
                </a:cxn>
              </a:cxnLst>
              <a:rect l="0" t="0" r="r" b="b"/>
              <a:pathLst>
                <a:path w="617" h="401">
                  <a:moveTo>
                    <a:pt x="580" y="0"/>
                  </a:moveTo>
                  <a:lnTo>
                    <a:pt x="617" y="67"/>
                  </a:lnTo>
                  <a:lnTo>
                    <a:pt x="38" y="401"/>
                  </a:lnTo>
                  <a:lnTo>
                    <a:pt x="0" y="335"/>
                  </a:lnTo>
                  <a:lnTo>
                    <a:pt x="580"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4" name="Freeform 38"/>
            <p:cNvSpPr>
              <a:spLocks/>
            </p:cNvSpPr>
            <p:nvPr userDrawn="1"/>
          </p:nvSpPr>
          <p:spPr bwMode="gray">
            <a:xfrm rot="14847100" flipH="1">
              <a:off x="-129" y="1215"/>
              <a:ext cx="478" cy="266"/>
            </a:xfrm>
            <a:custGeom>
              <a:avLst/>
              <a:gdLst/>
              <a:ahLst/>
              <a:cxnLst>
                <a:cxn ang="0">
                  <a:pos x="607" y="0"/>
                </a:cxn>
                <a:cxn ang="0">
                  <a:pos x="638" y="71"/>
                </a:cxn>
                <a:cxn ang="0">
                  <a:pos x="33" y="353"/>
                </a:cxn>
                <a:cxn ang="0">
                  <a:pos x="0" y="284"/>
                </a:cxn>
                <a:cxn ang="0">
                  <a:pos x="607" y="0"/>
                </a:cxn>
              </a:cxnLst>
              <a:rect l="0" t="0" r="r" b="b"/>
              <a:pathLst>
                <a:path w="638" h="353">
                  <a:moveTo>
                    <a:pt x="607" y="0"/>
                  </a:moveTo>
                  <a:lnTo>
                    <a:pt x="638" y="71"/>
                  </a:lnTo>
                  <a:lnTo>
                    <a:pt x="33" y="353"/>
                  </a:lnTo>
                  <a:lnTo>
                    <a:pt x="0" y="284"/>
                  </a:lnTo>
                  <a:lnTo>
                    <a:pt x="60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5" name="Freeform 39"/>
            <p:cNvSpPr>
              <a:spLocks/>
            </p:cNvSpPr>
            <p:nvPr userDrawn="1"/>
          </p:nvSpPr>
          <p:spPr bwMode="gray">
            <a:xfrm rot="14847100" flipH="1">
              <a:off x="-26" y="1239"/>
              <a:ext cx="490" cy="226"/>
            </a:xfrm>
            <a:custGeom>
              <a:avLst/>
              <a:gdLst/>
              <a:ahLst/>
              <a:cxnLst>
                <a:cxn ang="0">
                  <a:pos x="629" y="0"/>
                </a:cxn>
                <a:cxn ang="0">
                  <a:pos x="654" y="73"/>
                </a:cxn>
                <a:cxn ang="0">
                  <a:pos x="26" y="301"/>
                </a:cxn>
                <a:cxn ang="0">
                  <a:pos x="0" y="229"/>
                </a:cxn>
                <a:cxn ang="0">
                  <a:pos x="629" y="0"/>
                </a:cxn>
              </a:cxnLst>
              <a:rect l="0" t="0" r="r" b="b"/>
              <a:pathLst>
                <a:path w="654" h="301">
                  <a:moveTo>
                    <a:pt x="629" y="0"/>
                  </a:moveTo>
                  <a:lnTo>
                    <a:pt x="654" y="73"/>
                  </a:lnTo>
                  <a:lnTo>
                    <a:pt x="26" y="301"/>
                  </a:lnTo>
                  <a:lnTo>
                    <a:pt x="0" y="229"/>
                  </a:lnTo>
                  <a:lnTo>
                    <a:pt x="62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6" name="Freeform 40"/>
            <p:cNvSpPr>
              <a:spLocks/>
            </p:cNvSpPr>
            <p:nvPr userDrawn="1"/>
          </p:nvSpPr>
          <p:spPr bwMode="gray">
            <a:xfrm rot="14847100" flipH="1">
              <a:off x="79" y="1248"/>
              <a:ext cx="499" cy="186"/>
            </a:xfrm>
            <a:custGeom>
              <a:avLst/>
              <a:gdLst/>
              <a:ahLst/>
              <a:cxnLst>
                <a:cxn ang="0">
                  <a:pos x="647" y="0"/>
                </a:cxn>
                <a:cxn ang="0">
                  <a:pos x="666" y="75"/>
                </a:cxn>
                <a:cxn ang="0">
                  <a:pos x="20" y="248"/>
                </a:cxn>
                <a:cxn ang="0">
                  <a:pos x="0" y="174"/>
                </a:cxn>
                <a:cxn ang="0">
                  <a:pos x="647" y="0"/>
                </a:cxn>
              </a:cxnLst>
              <a:rect l="0" t="0" r="r" b="b"/>
              <a:pathLst>
                <a:path w="666" h="248">
                  <a:moveTo>
                    <a:pt x="647" y="0"/>
                  </a:moveTo>
                  <a:lnTo>
                    <a:pt x="666" y="75"/>
                  </a:lnTo>
                  <a:lnTo>
                    <a:pt x="20" y="248"/>
                  </a:lnTo>
                  <a:lnTo>
                    <a:pt x="0" y="174"/>
                  </a:lnTo>
                  <a:lnTo>
                    <a:pt x="64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7" name="Freeform 41"/>
            <p:cNvSpPr>
              <a:spLocks/>
            </p:cNvSpPr>
            <p:nvPr userDrawn="1"/>
          </p:nvSpPr>
          <p:spPr bwMode="gray">
            <a:xfrm rot="14847100" flipH="1">
              <a:off x="177" y="1260"/>
              <a:ext cx="504" cy="145"/>
            </a:xfrm>
            <a:custGeom>
              <a:avLst/>
              <a:gdLst/>
              <a:ahLst/>
              <a:cxnLst>
                <a:cxn ang="0">
                  <a:pos x="659" y="0"/>
                </a:cxn>
                <a:cxn ang="0">
                  <a:pos x="673" y="76"/>
                </a:cxn>
                <a:cxn ang="0">
                  <a:pos x="14" y="192"/>
                </a:cxn>
                <a:cxn ang="0">
                  <a:pos x="0" y="116"/>
                </a:cxn>
                <a:cxn ang="0">
                  <a:pos x="659" y="0"/>
                </a:cxn>
              </a:cxnLst>
              <a:rect l="0" t="0" r="r" b="b"/>
              <a:pathLst>
                <a:path w="673" h="192">
                  <a:moveTo>
                    <a:pt x="659" y="0"/>
                  </a:moveTo>
                  <a:lnTo>
                    <a:pt x="673" y="76"/>
                  </a:lnTo>
                  <a:lnTo>
                    <a:pt x="14" y="192"/>
                  </a:lnTo>
                  <a:lnTo>
                    <a:pt x="0" y="116"/>
                  </a:lnTo>
                  <a:lnTo>
                    <a:pt x="6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8" name="Freeform 42"/>
            <p:cNvSpPr>
              <a:spLocks/>
            </p:cNvSpPr>
            <p:nvPr userDrawn="1"/>
          </p:nvSpPr>
          <p:spPr bwMode="gray">
            <a:xfrm rot="14847100" flipH="1">
              <a:off x="278" y="1260"/>
              <a:ext cx="504" cy="102"/>
            </a:xfrm>
            <a:custGeom>
              <a:avLst/>
              <a:gdLst/>
              <a:ahLst/>
              <a:cxnLst>
                <a:cxn ang="0">
                  <a:pos x="666" y="0"/>
                </a:cxn>
                <a:cxn ang="0">
                  <a:pos x="673" y="78"/>
                </a:cxn>
                <a:cxn ang="0">
                  <a:pos x="6" y="136"/>
                </a:cxn>
                <a:cxn ang="0">
                  <a:pos x="0" y="59"/>
                </a:cxn>
                <a:cxn ang="0">
                  <a:pos x="666" y="0"/>
                </a:cxn>
              </a:cxnLst>
              <a:rect l="0" t="0" r="r" b="b"/>
              <a:pathLst>
                <a:path w="673" h="136">
                  <a:moveTo>
                    <a:pt x="666" y="0"/>
                  </a:moveTo>
                  <a:lnTo>
                    <a:pt x="673" y="78"/>
                  </a:lnTo>
                  <a:lnTo>
                    <a:pt x="6" y="136"/>
                  </a:lnTo>
                  <a:lnTo>
                    <a:pt x="0" y="59"/>
                  </a:lnTo>
                  <a:lnTo>
                    <a:pt x="66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9" name="AutoShape 43"/>
            <p:cNvSpPr>
              <a:spLocks noChangeArrowheads="1"/>
            </p:cNvSpPr>
            <p:nvPr userDrawn="1"/>
          </p:nvSpPr>
          <p:spPr bwMode="gray">
            <a:xfrm rot="14847100" flipH="1">
              <a:off x="384" y="1244"/>
              <a:ext cx="501" cy="58"/>
            </a:xfrm>
            <a:prstGeom prst="roundRect">
              <a:avLst>
                <a:gd name="adj" fmla="val 16667"/>
              </a:avLst>
            </a:prstGeom>
            <a:solidFill>
              <a:srgbClr val="F8F8F8">
                <a:alpha val="10001"/>
              </a:srgbClr>
            </a:solidFill>
            <a:ln w="0">
              <a:noFill/>
              <a:round/>
              <a:headEnd/>
              <a:tailEnd/>
            </a:ln>
          </p:spPr>
          <p:txBody>
            <a:bodyPr/>
            <a:lstStyle/>
            <a:p>
              <a:pPr eaLnBrk="0" hangingPunct="0">
                <a:defRPr/>
              </a:pPr>
              <a:endParaRPr lang="zh-CN" altLang="en-US"/>
            </a:p>
          </p:txBody>
        </p:sp>
        <p:sp>
          <p:nvSpPr>
            <p:cNvPr id="34860" name="Freeform 44"/>
            <p:cNvSpPr>
              <a:spLocks/>
            </p:cNvSpPr>
            <p:nvPr userDrawn="1"/>
          </p:nvSpPr>
          <p:spPr bwMode="gray">
            <a:xfrm rot="14847100" flipH="1">
              <a:off x="470" y="1187"/>
              <a:ext cx="505" cy="101"/>
            </a:xfrm>
            <a:custGeom>
              <a:avLst/>
              <a:gdLst/>
              <a:ahLst/>
              <a:cxnLst>
                <a:cxn ang="0">
                  <a:pos x="7" y="0"/>
                </a:cxn>
                <a:cxn ang="0">
                  <a:pos x="673" y="59"/>
                </a:cxn>
                <a:cxn ang="0">
                  <a:pos x="667" y="135"/>
                </a:cxn>
                <a:cxn ang="0">
                  <a:pos x="0" y="76"/>
                </a:cxn>
                <a:cxn ang="0">
                  <a:pos x="7" y="0"/>
                </a:cxn>
              </a:cxnLst>
              <a:rect l="0" t="0" r="r" b="b"/>
              <a:pathLst>
                <a:path w="673" h="135">
                  <a:moveTo>
                    <a:pt x="7" y="0"/>
                  </a:moveTo>
                  <a:lnTo>
                    <a:pt x="673" y="59"/>
                  </a:lnTo>
                  <a:lnTo>
                    <a:pt x="667" y="135"/>
                  </a:lnTo>
                  <a:lnTo>
                    <a:pt x="0" y="76"/>
                  </a:lnTo>
                  <a:lnTo>
                    <a:pt x="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1" name="Freeform 45"/>
            <p:cNvSpPr>
              <a:spLocks/>
            </p:cNvSpPr>
            <p:nvPr userDrawn="1"/>
          </p:nvSpPr>
          <p:spPr bwMode="gray">
            <a:xfrm rot="14847100" flipH="1">
              <a:off x="561" y="1118"/>
              <a:ext cx="505" cy="144"/>
            </a:xfrm>
            <a:custGeom>
              <a:avLst/>
              <a:gdLst/>
              <a:ahLst/>
              <a:cxnLst>
                <a:cxn ang="0">
                  <a:pos x="14" y="0"/>
                </a:cxn>
                <a:cxn ang="0">
                  <a:pos x="674" y="116"/>
                </a:cxn>
                <a:cxn ang="0">
                  <a:pos x="660" y="192"/>
                </a:cxn>
                <a:cxn ang="0">
                  <a:pos x="0" y="75"/>
                </a:cxn>
                <a:cxn ang="0">
                  <a:pos x="14" y="0"/>
                </a:cxn>
              </a:cxnLst>
              <a:rect l="0" t="0" r="r" b="b"/>
              <a:pathLst>
                <a:path w="674" h="192">
                  <a:moveTo>
                    <a:pt x="14" y="0"/>
                  </a:moveTo>
                  <a:lnTo>
                    <a:pt x="674" y="116"/>
                  </a:lnTo>
                  <a:lnTo>
                    <a:pt x="660" y="192"/>
                  </a:lnTo>
                  <a:lnTo>
                    <a:pt x="0" y="75"/>
                  </a:lnTo>
                  <a:lnTo>
                    <a:pt x="1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2" name="Freeform 46"/>
            <p:cNvSpPr>
              <a:spLocks/>
            </p:cNvSpPr>
            <p:nvPr userDrawn="1"/>
          </p:nvSpPr>
          <p:spPr bwMode="gray">
            <a:xfrm rot="14847100" flipH="1">
              <a:off x="648" y="1041"/>
              <a:ext cx="499" cy="185"/>
            </a:xfrm>
            <a:custGeom>
              <a:avLst/>
              <a:gdLst/>
              <a:ahLst/>
              <a:cxnLst>
                <a:cxn ang="0">
                  <a:pos x="20" y="0"/>
                </a:cxn>
                <a:cxn ang="0">
                  <a:pos x="667" y="173"/>
                </a:cxn>
                <a:cxn ang="0">
                  <a:pos x="647" y="247"/>
                </a:cxn>
                <a:cxn ang="0">
                  <a:pos x="0" y="74"/>
                </a:cxn>
                <a:cxn ang="0">
                  <a:pos x="20" y="0"/>
                </a:cxn>
              </a:cxnLst>
              <a:rect l="0" t="0" r="r" b="b"/>
              <a:pathLst>
                <a:path w="667" h="247">
                  <a:moveTo>
                    <a:pt x="20" y="0"/>
                  </a:moveTo>
                  <a:lnTo>
                    <a:pt x="667" y="173"/>
                  </a:lnTo>
                  <a:lnTo>
                    <a:pt x="647" y="247"/>
                  </a:lnTo>
                  <a:lnTo>
                    <a:pt x="0" y="74"/>
                  </a:lnTo>
                  <a:lnTo>
                    <a:pt x="20"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3" name="Freeform 47"/>
            <p:cNvSpPr>
              <a:spLocks/>
            </p:cNvSpPr>
            <p:nvPr userDrawn="1"/>
          </p:nvSpPr>
          <p:spPr bwMode="gray">
            <a:xfrm rot="14847100" flipH="1">
              <a:off x="731" y="957"/>
              <a:ext cx="490" cy="226"/>
            </a:xfrm>
            <a:custGeom>
              <a:avLst/>
              <a:gdLst/>
              <a:ahLst/>
              <a:cxnLst>
                <a:cxn ang="0">
                  <a:pos x="26" y="0"/>
                </a:cxn>
                <a:cxn ang="0">
                  <a:pos x="655" y="229"/>
                </a:cxn>
                <a:cxn ang="0">
                  <a:pos x="629" y="301"/>
                </a:cxn>
                <a:cxn ang="0">
                  <a:pos x="0" y="72"/>
                </a:cxn>
                <a:cxn ang="0">
                  <a:pos x="26" y="0"/>
                </a:cxn>
              </a:cxnLst>
              <a:rect l="0" t="0" r="r" b="b"/>
              <a:pathLst>
                <a:path w="655" h="301">
                  <a:moveTo>
                    <a:pt x="26" y="0"/>
                  </a:moveTo>
                  <a:lnTo>
                    <a:pt x="655" y="229"/>
                  </a:lnTo>
                  <a:lnTo>
                    <a:pt x="629" y="301"/>
                  </a:lnTo>
                  <a:lnTo>
                    <a:pt x="0" y="72"/>
                  </a:lnTo>
                  <a:lnTo>
                    <a:pt x="2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4" name="Freeform 48"/>
            <p:cNvSpPr>
              <a:spLocks/>
            </p:cNvSpPr>
            <p:nvPr userDrawn="1"/>
          </p:nvSpPr>
          <p:spPr bwMode="gray">
            <a:xfrm rot="14847100" flipH="1">
              <a:off x="811" y="874"/>
              <a:ext cx="478" cy="265"/>
            </a:xfrm>
            <a:custGeom>
              <a:avLst/>
              <a:gdLst/>
              <a:ahLst/>
              <a:cxnLst>
                <a:cxn ang="0">
                  <a:pos x="32" y="0"/>
                </a:cxn>
                <a:cxn ang="0">
                  <a:pos x="639" y="283"/>
                </a:cxn>
                <a:cxn ang="0">
                  <a:pos x="606" y="353"/>
                </a:cxn>
                <a:cxn ang="0">
                  <a:pos x="0" y="70"/>
                </a:cxn>
                <a:cxn ang="0">
                  <a:pos x="32" y="0"/>
                </a:cxn>
              </a:cxnLst>
              <a:rect l="0" t="0" r="r" b="b"/>
              <a:pathLst>
                <a:path w="639" h="353">
                  <a:moveTo>
                    <a:pt x="32" y="0"/>
                  </a:moveTo>
                  <a:lnTo>
                    <a:pt x="639" y="283"/>
                  </a:lnTo>
                  <a:lnTo>
                    <a:pt x="606" y="353"/>
                  </a:lnTo>
                  <a:lnTo>
                    <a:pt x="0" y="70"/>
                  </a:lnTo>
                  <a:lnTo>
                    <a:pt x="3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5" name="Freeform 49"/>
            <p:cNvSpPr>
              <a:spLocks/>
            </p:cNvSpPr>
            <p:nvPr userDrawn="1"/>
          </p:nvSpPr>
          <p:spPr bwMode="gray">
            <a:xfrm rot="14847100" flipH="1">
              <a:off x="883" y="779"/>
              <a:ext cx="462" cy="301"/>
            </a:xfrm>
            <a:custGeom>
              <a:avLst/>
              <a:gdLst/>
              <a:ahLst/>
              <a:cxnLst>
                <a:cxn ang="0">
                  <a:pos x="37" y="0"/>
                </a:cxn>
                <a:cxn ang="0">
                  <a:pos x="617" y="334"/>
                </a:cxn>
                <a:cxn ang="0">
                  <a:pos x="579" y="400"/>
                </a:cxn>
                <a:cxn ang="0">
                  <a:pos x="0" y="66"/>
                </a:cxn>
                <a:cxn ang="0">
                  <a:pos x="37" y="0"/>
                </a:cxn>
              </a:cxnLst>
              <a:rect l="0" t="0" r="r" b="b"/>
              <a:pathLst>
                <a:path w="617" h="400">
                  <a:moveTo>
                    <a:pt x="37" y="0"/>
                  </a:moveTo>
                  <a:lnTo>
                    <a:pt x="617" y="334"/>
                  </a:lnTo>
                  <a:lnTo>
                    <a:pt x="579" y="400"/>
                  </a:lnTo>
                  <a:lnTo>
                    <a:pt x="0" y="66"/>
                  </a:lnTo>
                  <a:lnTo>
                    <a:pt x="3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6" name="Freeform 50"/>
            <p:cNvSpPr>
              <a:spLocks/>
            </p:cNvSpPr>
            <p:nvPr userDrawn="1"/>
          </p:nvSpPr>
          <p:spPr bwMode="gray">
            <a:xfrm rot="14847100" flipH="1">
              <a:off x="950" y="675"/>
              <a:ext cx="443" cy="335"/>
            </a:xfrm>
            <a:custGeom>
              <a:avLst/>
              <a:gdLst/>
              <a:ahLst/>
              <a:cxnLst>
                <a:cxn ang="0">
                  <a:pos x="44" y="0"/>
                </a:cxn>
                <a:cxn ang="0">
                  <a:pos x="592" y="383"/>
                </a:cxn>
                <a:cxn ang="0">
                  <a:pos x="548" y="446"/>
                </a:cxn>
                <a:cxn ang="0">
                  <a:pos x="0" y="62"/>
                </a:cxn>
                <a:cxn ang="0">
                  <a:pos x="44" y="0"/>
                </a:cxn>
              </a:cxnLst>
              <a:rect l="0" t="0" r="r" b="b"/>
              <a:pathLst>
                <a:path w="592" h="446">
                  <a:moveTo>
                    <a:pt x="44" y="0"/>
                  </a:moveTo>
                  <a:lnTo>
                    <a:pt x="592" y="383"/>
                  </a:lnTo>
                  <a:lnTo>
                    <a:pt x="548" y="446"/>
                  </a:lnTo>
                  <a:lnTo>
                    <a:pt x="0" y="62"/>
                  </a:lnTo>
                  <a:lnTo>
                    <a:pt x="4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7" name="Freeform 51"/>
            <p:cNvSpPr>
              <a:spLocks/>
            </p:cNvSpPr>
            <p:nvPr userDrawn="1"/>
          </p:nvSpPr>
          <p:spPr bwMode="gray">
            <a:xfrm rot="14847100" flipH="1">
              <a:off x="1013" y="573"/>
              <a:ext cx="421" cy="367"/>
            </a:xfrm>
            <a:custGeom>
              <a:avLst/>
              <a:gdLst/>
              <a:ahLst/>
              <a:cxnLst>
                <a:cxn ang="0">
                  <a:pos x="49" y="0"/>
                </a:cxn>
                <a:cxn ang="0">
                  <a:pos x="562" y="430"/>
                </a:cxn>
                <a:cxn ang="0">
                  <a:pos x="511" y="489"/>
                </a:cxn>
                <a:cxn ang="0">
                  <a:pos x="0" y="58"/>
                </a:cxn>
                <a:cxn ang="0">
                  <a:pos x="49" y="0"/>
                </a:cxn>
              </a:cxnLst>
              <a:rect l="0" t="0" r="r" b="b"/>
              <a:pathLst>
                <a:path w="562" h="489">
                  <a:moveTo>
                    <a:pt x="49" y="0"/>
                  </a:moveTo>
                  <a:lnTo>
                    <a:pt x="562" y="430"/>
                  </a:lnTo>
                  <a:lnTo>
                    <a:pt x="511" y="489"/>
                  </a:lnTo>
                  <a:lnTo>
                    <a:pt x="0" y="58"/>
                  </a:lnTo>
                  <a:lnTo>
                    <a:pt x="4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8" name="Freeform 52"/>
            <p:cNvSpPr>
              <a:spLocks/>
            </p:cNvSpPr>
            <p:nvPr userDrawn="1"/>
          </p:nvSpPr>
          <p:spPr bwMode="gray">
            <a:xfrm rot="14847100" flipH="1">
              <a:off x="1067" y="466"/>
              <a:ext cx="396" cy="396"/>
            </a:xfrm>
            <a:custGeom>
              <a:avLst/>
              <a:gdLst/>
              <a:ahLst/>
              <a:cxnLst>
                <a:cxn ang="0">
                  <a:pos x="56" y="0"/>
                </a:cxn>
                <a:cxn ang="0">
                  <a:pos x="529" y="473"/>
                </a:cxn>
                <a:cxn ang="0">
                  <a:pos x="474" y="527"/>
                </a:cxn>
                <a:cxn ang="0">
                  <a:pos x="0" y="54"/>
                </a:cxn>
                <a:cxn ang="0">
                  <a:pos x="56" y="0"/>
                </a:cxn>
              </a:cxnLst>
              <a:rect l="0" t="0" r="r" b="b"/>
              <a:pathLst>
                <a:path w="529" h="527">
                  <a:moveTo>
                    <a:pt x="56" y="0"/>
                  </a:moveTo>
                  <a:lnTo>
                    <a:pt x="529" y="473"/>
                  </a:lnTo>
                  <a:lnTo>
                    <a:pt x="474" y="527"/>
                  </a:lnTo>
                  <a:lnTo>
                    <a:pt x="0" y="54"/>
                  </a:lnTo>
                  <a:lnTo>
                    <a:pt x="5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9" name="Freeform 53"/>
            <p:cNvSpPr>
              <a:spLocks/>
            </p:cNvSpPr>
            <p:nvPr userDrawn="1"/>
          </p:nvSpPr>
          <p:spPr bwMode="gray">
            <a:xfrm rot="14847100" flipH="1">
              <a:off x="1113" y="358"/>
              <a:ext cx="367" cy="421"/>
            </a:xfrm>
            <a:custGeom>
              <a:avLst/>
              <a:gdLst/>
              <a:ahLst/>
              <a:cxnLst>
                <a:cxn ang="0">
                  <a:pos x="59" y="0"/>
                </a:cxn>
                <a:cxn ang="0">
                  <a:pos x="490" y="513"/>
                </a:cxn>
                <a:cxn ang="0">
                  <a:pos x="430" y="562"/>
                </a:cxn>
                <a:cxn ang="0">
                  <a:pos x="0" y="51"/>
                </a:cxn>
                <a:cxn ang="0">
                  <a:pos x="59" y="0"/>
                </a:cxn>
              </a:cxnLst>
              <a:rect l="0" t="0" r="r" b="b"/>
              <a:pathLst>
                <a:path w="490" h="562">
                  <a:moveTo>
                    <a:pt x="59" y="0"/>
                  </a:moveTo>
                  <a:lnTo>
                    <a:pt x="490" y="513"/>
                  </a:lnTo>
                  <a:lnTo>
                    <a:pt x="430" y="562"/>
                  </a:lnTo>
                  <a:lnTo>
                    <a:pt x="0" y="51"/>
                  </a:lnTo>
                  <a:lnTo>
                    <a:pt x="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0" name="Freeform 54"/>
            <p:cNvSpPr>
              <a:spLocks/>
            </p:cNvSpPr>
            <p:nvPr userDrawn="1"/>
          </p:nvSpPr>
          <p:spPr bwMode="gray">
            <a:xfrm rot="14847100" flipH="1">
              <a:off x="1153" y="247"/>
              <a:ext cx="335" cy="446"/>
            </a:xfrm>
            <a:custGeom>
              <a:avLst/>
              <a:gdLst/>
              <a:ahLst/>
              <a:cxnLst>
                <a:cxn ang="0">
                  <a:pos x="64" y="0"/>
                </a:cxn>
                <a:cxn ang="0">
                  <a:pos x="446" y="548"/>
                </a:cxn>
                <a:cxn ang="0">
                  <a:pos x="384" y="593"/>
                </a:cxn>
                <a:cxn ang="0">
                  <a:pos x="0" y="45"/>
                </a:cxn>
                <a:cxn ang="0">
                  <a:pos x="64" y="0"/>
                </a:cxn>
              </a:cxnLst>
              <a:rect l="0" t="0" r="r" b="b"/>
              <a:pathLst>
                <a:path w="446" h="593">
                  <a:moveTo>
                    <a:pt x="64" y="0"/>
                  </a:moveTo>
                  <a:lnTo>
                    <a:pt x="446" y="548"/>
                  </a:lnTo>
                  <a:lnTo>
                    <a:pt x="384" y="593"/>
                  </a:lnTo>
                  <a:lnTo>
                    <a:pt x="0" y="45"/>
                  </a:lnTo>
                  <a:lnTo>
                    <a:pt x="6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1" name="Freeform 55"/>
            <p:cNvSpPr>
              <a:spLocks/>
            </p:cNvSpPr>
            <p:nvPr userDrawn="1"/>
          </p:nvSpPr>
          <p:spPr bwMode="gray">
            <a:xfrm rot="14847100" flipH="1">
              <a:off x="1187" y="137"/>
              <a:ext cx="299" cy="465"/>
            </a:xfrm>
            <a:custGeom>
              <a:avLst/>
              <a:gdLst/>
              <a:ahLst/>
              <a:cxnLst>
                <a:cxn ang="0">
                  <a:pos x="66" y="0"/>
                </a:cxn>
                <a:cxn ang="0">
                  <a:pos x="401" y="579"/>
                </a:cxn>
                <a:cxn ang="0">
                  <a:pos x="334" y="618"/>
                </a:cxn>
                <a:cxn ang="0">
                  <a:pos x="0" y="38"/>
                </a:cxn>
                <a:cxn ang="0">
                  <a:pos x="66" y="0"/>
                </a:cxn>
              </a:cxnLst>
              <a:rect l="0" t="0" r="r" b="b"/>
              <a:pathLst>
                <a:path w="401" h="618">
                  <a:moveTo>
                    <a:pt x="66" y="0"/>
                  </a:moveTo>
                  <a:lnTo>
                    <a:pt x="401" y="579"/>
                  </a:lnTo>
                  <a:lnTo>
                    <a:pt x="334" y="618"/>
                  </a:lnTo>
                  <a:lnTo>
                    <a:pt x="0" y="38"/>
                  </a:lnTo>
                  <a:lnTo>
                    <a:pt x="6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2" name="Freeform 56"/>
            <p:cNvSpPr>
              <a:spLocks/>
            </p:cNvSpPr>
            <p:nvPr userDrawn="1"/>
          </p:nvSpPr>
          <p:spPr bwMode="gray">
            <a:xfrm rot="14847100" flipH="1">
              <a:off x="1210" y="33"/>
              <a:ext cx="264" cy="481"/>
            </a:xfrm>
            <a:custGeom>
              <a:avLst/>
              <a:gdLst/>
              <a:ahLst/>
              <a:cxnLst>
                <a:cxn ang="0">
                  <a:pos x="69" y="0"/>
                </a:cxn>
                <a:cxn ang="0">
                  <a:pos x="353" y="607"/>
                </a:cxn>
                <a:cxn ang="0">
                  <a:pos x="282" y="640"/>
                </a:cxn>
                <a:cxn ang="0">
                  <a:pos x="0" y="33"/>
                </a:cxn>
                <a:cxn ang="0">
                  <a:pos x="69" y="0"/>
                </a:cxn>
              </a:cxnLst>
              <a:rect l="0" t="0" r="r" b="b"/>
              <a:pathLst>
                <a:path w="353" h="640">
                  <a:moveTo>
                    <a:pt x="69" y="0"/>
                  </a:moveTo>
                  <a:lnTo>
                    <a:pt x="353" y="607"/>
                  </a:lnTo>
                  <a:lnTo>
                    <a:pt x="282" y="640"/>
                  </a:lnTo>
                  <a:lnTo>
                    <a:pt x="0" y="33"/>
                  </a:lnTo>
                  <a:lnTo>
                    <a:pt x="6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3" name="Freeform 57"/>
            <p:cNvSpPr>
              <a:spLocks/>
            </p:cNvSpPr>
            <p:nvPr userDrawn="1"/>
          </p:nvSpPr>
          <p:spPr bwMode="gray">
            <a:xfrm rot="14847100" flipH="1">
              <a:off x="1225" y="-81"/>
              <a:ext cx="225" cy="492"/>
            </a:xfrm>
            <a:custGeom>
              <a:avLst/>
              <a:gdLst/>
              <a:ahLst/>
              <a:cxnLst>
                <a:cxn ang="0">
                  <a:pos x="72" y="0"/>
                </a:cxn>
                <a:cxn ang="0">
                  <a:pos x="301" y="629"/>
                </a:cxn>
                <a:cxn ang="0">
                  <a:pos x="228" y="656"/>
                </a:cxn>
                <a:cxn ang="0">
                  <a:pos x="0" y="27"/>
                </a:cxn>
                <a:cxn ang="0">
                  <a:pos x="72" y="0"/>
                </a:cxn>
              </a:cxnLst>
              <a:rect l="0" t="0" r="r" b="b"/>
              <a:pathLst>
                <a:path w="301" h="656">
                  <a:moveTo>
                    <a:pt x="72" y="0"/>
                  </a:moveTo>
                  <a:lnTo>
                    <a:pt x="301" y="629"/>
                  </a:lnTo>
                  <a:lnTo>
                    <a:pt x="228" y="656"/>
                  </a:lnTo>
                  <a:lnTo>
                    <a:pt x="0" y="27"/>
                  </a:lnTo>
                  <a:lnTo>
                    <a:pt x="7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4" name="Freeform 58"/>
            <p:cNvSpPr>
              <a:spLocks/>
            </p:cNvSpPr>
            <p:nvPr userDrawn="1"/>
          </p:nvSpPr>
          <p:spPr bwMode="gray">
            <a:xfrm rot="14847100" flipH="1">
              <a:off x="1231" y="-189"/>
              <a:ext cx="185" cy="500"/>
            </a:xfrm>
            <a:custGeom>
              <a:avLst/>
              <a:gdLst/>
              <a:ahLst/>
              <a:cxnLst>
                <a:cxn ang="0">
                  <a:pos x="74" y="0"/>
                </a:cxn>
                <a:cxn ang="0">
                  <a:pos x="248" y="646"/>
                </a:cxn>
                <a:cxn ang="0">
                  <a:pos x="173" y="666"/>
                </a:cxn>
                <a:cxn ang="0">
                  <a:pos x="0" y="18"/>
                </a:cxn>
                <a:cxn ang="0">
                  <a:pos x="74" y="0"/>
                </a:cxn>
              </a:cxnLst>
              <a:rect l="0" t="0" r="r" b="b"/>
              <a:pathLst>
                <a:path w="248" h="666">
                  <a:moveTo>
                    <a:pt x="74" y="0"/>
                  </a:moveTo>
                  <a:lnTo>
                    <a:pt x="248" y="646"/>
                  </a:lnTo>
                  <a:lnTo>
                    <a:pt x="173" y="666"/>
                  </a:lnTo>
                  <a:lnTo>
                    <a:pt x="0" y="18"/>
                  </a:lnTo>
                  <a:lnTo>
                    <a:pt x="7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5" name="Freeform 59"/>
            <p:cNvSpPr>
              <a:spLocks/>
            </p:cNvSpPr>
            <p:nvPr userDrawn="1"/>
          </p:nvSpPr>
          <p:spPr bwMode="gray">
            <a:xfrm rot="14847100" flipH="1">
              <a:off x="1229" y="-294"/>
              <a:ext cx="144" cy="506"/>
            </a:xfrm>
            <a:custGeom>
              <a:avLst/>
              <a:gdLst/>
              <a:ahLst/>
              <a:cxnLst>
                <a:cxn ang="0">
                  <a:pos x="76" y="0"/>
                </a:cxn>
                <a:cxn ang="0">
                  <a:pos x="192" y="660"/>
                </a:cxn>
                <a:cxn ang="0">
                  <a:pos x="116" y="673"/>
                </a:cxn>
                <a:cxn ang="0">
                  <a:pos x="0" y="13"/>
                </a:cxn>
                <a:cxn ang="0">
                  <a:pos x="76" y="0"/>
                </a:cxn>
              </a:cxnLst>
              <a:rect l="0" t="0" r="r" b="b"/>
              <a:pathLst>
                <a:path w="192" h="673">
                  <a:moveTo>
                    <a:pt x="76" y="0"/>
                  </a:moveTo>
                  <a:lnTo>
                    <a:pt x="192" y="660"/>
                  </a:lnTo>
                  <a:lnTo>
                    <a:pt x="116" y="673"/>
                  </a:lnTo>
                  <a:lnTo>
                    <a:pt x="0" y="13"/>
                  </a:lnTo>
                  <a:lnTo>
                    <a:pt x="7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pic>
          <p:nvPicPr>
            <p:cNvPr id="1060" name="Picture 30"/>
            <p:cNvPicPr>
              <a:picLocks noChangeAspect="1" noChangeArrowheads="1"/>
            </p:cNvPicPr>
            <p:nvPr userDrawn="1"/>
          </p:nvPicPr>
          <p:blipFill>
            <a:blip r:embed="rId16"/>
            <a:srcRect/>
            <a:stretch>
              <a:fillRect/>
            </a:stretch>
          </p:blipFill>
          <p:spPr bwMode="auto">
            <a:xfrm>
              <a:off x="100" y="185"/>
              <a:ext cx="912" cy="631"/>
            </a:xfrm>
            <a:prstGeom prst="rect">
              <a:avLst/>
            </a:prstGeom>
            <a:noFill/>
            <a:ln w="9525">
              <a:noFill/>
              <a:miter lim="800000"/>
              <a:headEnd/>
              <a:tailEnd/>
            </a:ln>
          </p:spPr>
        </p:pic>
      </p:grpSp>
      <p:sp>
        <p:nvSpPr>
          <p:cNvPr id="34843" name="Freeform 27"/>
          <p:cNvSpPr>
            <a:spLocks/>
          </p:cNvSpPr>
          <p:nvPr/>
        </p:nvSpPr>
        <p:spPr bwMode="gray">
          <a:xfrm>
            <a:off x="-25400" y="5124450"/>
            <a:ext cx="9156700" cy="1758950"/>
          </a:xfrm>
          <a:custGeom>
            <a:avLst/>
            <a:gdLst/>
            <a:ahLst/>
            <a:cxnLst>
              <a:cxn ang="0">
                <a:pos x="3" y="1092"/>
              </a:cxn>
              <a:cxn ang="0">
                <a:pos x="5768" y="1108"/>
              </a:cxn>
              <a:cxn ang="0">
                <a:pos x="5766" y="0"/>
              </a:cxn>
              <a:cxn ang="0">
                <a:pos x="1764" y="1032"/>
              </a:cxn>
              <a:cxn ang="0">
                <a:pos x="0" y="720"/>
              </a:cxn>
              <a:cxn ang="0">
                <a:pos x="0" y="1008"/>
              </a:cxn>
            </a:cxnLst>
            <a:rect l="0" t="0" r="r" b="b"/>
            <a:pathLst>
              <a:path w="5768" h="1108">
                <a:moveTo>
                  <a:pt x="3" y="1092"/>
                </a:moveTo>
                <a:lnTo>
                  <a:pt x="5768" y="1108"/>
                </a:lnTo>
                <a:lnTo>
                  <a:pt x="5766" y="0"/>
                </a:lnTo>
                <a:cubicBezTo>
                  <a:pt x="5264" y="296"/>
                  <a:pt x="2820" y="1038"/>
                  <a:pt x="1764" y="1032"/>
                </a:cubicBezTo>
                <a:cubicBezTo>
                  <a:pt x="708" y="1026"/>
                  <a:pt x="116" y="744"/>
                  <a:pt x="0" y="720"/>
                </a:cubicBezTo>
                <a:lnTo>
                  <a:pt x="0" y="1008"/>
                </a:lnTo>
              </a:path>
            </a:pathLst>
          </a:custGeom>
          <a:solidFill>
            <a:schemeClr val="hlink"/>
          </a:solidFill>
          <a:ln w="9525" cap="flat" cmpd="sng">
            <a:noFill/>
            <a:prstDash val="solid"/>
            <a:round/>
            <a:headEnd/>
            <a:tailEnd/>
          </a:ln>
          <a:effectLst/>
        </p:spPr>
        <p:txBody>
          <a:bodyPr/>
          <a:lstStyle/>
          <a:p>
            <a:pPr eaLnBrk="0" hangingPunct="0">
              <a:defRPr/>
            </a:pPr>
            <a:endParaRPr lang="zh-CN" altLang="en-US"/>
          </a:p>
        </p:txBody>
      </p:sp>
      <p:sp>
        <p:nvSpPr>
          <p:cNvPr id="34844" name="Freeform 28"/>
          <p:cNvSpPr>
            <a:spLocks/>
          </p:cNvSpPr>
          <p:nvPr/>
        </p:nvSpPr>
        <p:spPr bwMode="gray">
          <a:xfrm>
            <a:off x="-20638" y="5062538"/>
            <a:ext cx="9159876" cy="1733550"/>
          </a:xfrm>
          <a:custGeom>
            <a:avLst/>
            <a:gdLst/>
            <a:ahLst/>
            <a:cxnLst>
              <a:cxn ang="0">
                <a:pos x="8" y="1000"/>
              </a:cxn>
              <a:cxn ang="0">
                <a:pos x="1778" y="1072"/>
              </a:cxn>
              <a:cxn ang="0">
                <a:pos x="5760" y="324"/>
              </a:cxn>
              <a:cxn ang="0">
                <a:pos x="5766" y="0"/>
              </a:cxn>
              <a:cxn ang="0">
                <a:pos x="1764" y="1032"/>
              </a:cxn>
              <a:cxn ang="0">
                <a:pos x="0" y="720"/>
              </a:cxn>
              <a:cxn ang="0">
                <a:pos x="0" y="1008"/>
              </a:cxn>
            </a:cxnLst>
            <a:rect l="0" t="0" r="r" b="b"/>
            <a:pathLst>
              <a:path w="5766" h="1092">
                <a:moveTo>
                  <a:pt x="8" y="1000"/>
                </a:moveTo>
                <a:cubicBezTo>
                  <a:pt x="302" y="1012"/>
                  <a:pt x="774" y="1092"/>
                  <a:pt x="1778" y="1072"/>
                </a:cubicBezTo>
                <a:cubicBezTo>
                  <a:pt x="2782" y="1052"/>
                  <a:pt x="5098" y="529"/>
                  <a:pt x="5760" y="324"/>
                </a:cubicBezTo>
                <a:lnTo>
                  <a:pt x="5766" y="0"/>
                </a:lnTo>
                <a:cubicBezTo>
                  <a:pt x="5264" y="296"/>
                  <a:pt x="2820" y="1038"/>
                  <a:pt x="1764" y="1032"/>
                </a:cubicBezTo>
                <a:cubicBezTo>
                  <a:pt x="708" y="1026"/>
                  <a:pt x="116" y="744"/>
                  <a:pt x="0" y="720"/>
                </a:cubicBezTo>
                <a:lnTo>
                  <a:pt x="0" y="1008"/>
                </a:lnTo>
              </a:path>
            </a:pathLst>
          </a:custGeom>
          <a:solidFill>
            <a:schemeClr val="tx1"/>
          </a:solidFill>
          <a:ln w="9525" cap="flat" cmpd="sng">
            <a:noFill/>
            <a:prstDash val="solid"/>
            <a:round/>
            <a:headEnd/>
            <a:tailEnd/>
          </a:ln>
          <a:effectLst/>
        </p:spPr>
        <p:txBody>
          <a:bodyPr/>
          <a:lstStyle/>
          <a:p>
            <a:pPr eaLnBrk="0" hangingPunct="0">
              <a:defRPr/>
            </a:pPr>
            <a:endParaRPr lang="zh-CN" altLang="en-US"/>
          </a:p>
        </p:txBody>
      </p:sp>
      <p:sp>
        <p:nvSpPr>
          <p:cNvPr id="34845" name="Freeform 29"/>
          <p:cNvSpPr>
            <a:spLocks/>
          </p:cNvSpPr>
          <p:nvPr/>
        </p:nvSpPr>
        <p:spPr bwMode="gray">
          <a:xfrm>
            <a:off x="-25400" y="5765800"/>
            <a:ext cx="9169400" cy="977900"/>
          </a:xfrm>
          <a:custGeom>
            <a:avLst/>
            <a:gdLst/>
            <a:ahLst/>
            <a:cxnLst>
              <a:cxn ang="0">
                <a:pos x="0" y="58"/>
              </a:cxn>
              <a:cxn ang="0">
                <a:pos x="1584" y="586"/>
              </a:cxn>
              <a:cxn ang="0">
                <a:pos x="5768" y="0"/>
              </a:cxn>
              <a:cxn ang="0">
                <a:pos x="5776" y="32"/>
              </a:cxn>
              <a:cxn ang="0">
                <a:pos x="1584" y="598"/>
              </a:cxn>
              <a:cxn ang="0">
                <a:pos x="4" y="92"/>
              </a:cxn>
              <a:cxn ang="0">
                <a:pos x="0" y="58"/>
              </a:cxn>
            </a:cxnLst>
            <a:rect l="0" t="0" r="r" b="b"/>
            <a:pathLst>
              <a:path w="5776" h="616">
                <a:moveTo>
                  <a:pt x="0" y="58"/>
                </a:moveTo>
                <a:cubicBezTo>
                  <a:pt x="116" y="98"/>
                  <a:pt x="606" y="574"/>
                  <a:pt x="1584" y="586"/>
                </a:cubicBezTo>
                <a:cubicBezTo>
                  <a:pt x="2562" y="598"/>
                  <a:pt x="4364" y="324"/>
                  <a:pt x="5768" y="0"/>
                </a:cubicBezTo>
                <a:lnTo>
                  <a:pt x="5776" y="32"/>
                </a:lnTo>
                <a:cubicBezTo>
                  <a:pt x="4336" y="356"/>
                  <a:pt x="2550" y="616"/>
                  <a:pt x="1584" y="598"/>
                </a:cubicBezTo>
                <a:cubicBezTo>
                  <a:pt x="618" y="580"/>
                  <a:pt x="152" y="157"/>
                  <a:pt x="4" y="92"/>
                </a:cubicBezTo>
                <a:lnTo>
                  <a:pt x="0" y="58"/>
                </a:lnTo>
                <a:close/>
              </a:path>
            </a:pathLst>
          </a:custGeom>
          <a:solidFill>
            <a:srgbClr val="FFFFFF">
              <a:alpha val="50000"/>
            </a:srgbClr>
          </a:solidFill>
          <a:ln w="9525" cap="flat" cmpd="sng">
            <a:noFill/>
            <a:prstDash val="solid"/>
            <a:round/>
            <a:headEnd/>
            <a:tailEnd/>
          </a:ln>
          <a:effectLst/>
        </p:spPr>
        <p:txBody>
          <a:bodyPr/>
          <a:lstStyle/>
          <a:p>
            <a:pPr eaLnBrk="0" hangingPunct="0">
              <a:defRPr/>
            </a:pPr>
            <a:endParaRPr lang="zh-CN" altLang="en-US"/>
          </a:p>
        </p:txBody>
      </p:sp>
      <p:sp>
        <p:nvSpPr>
          <p:cNvPr id="34818" name="Rectangle 2"/>
          <p:cNvSpPr>
            <a:spLocks noGrp="1" noChangeArrowheads="1"/>
          </p:cNvSpPr>
          <p:nvPr>
            <p:ph type="dt" sz="half" idx="2"/>
          </p:nvPr>
        </p:nvSpPr>
        <p:spPr bwMode="gray">
          <a:xfrm>
            <a:off x="0" y="6400800"/>
            <a:ext cx="2133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latin typeface="Arial" pitchFamily="34" charset="0"/>
                <a:ea typeface="宋体" pitchFamily="2" charset="-122"/>
              </a:defRPr>
            </a:lvl1pPr>
          </a:lstStyle>
          <a:p>
            <a:pPr>
              <a:defRPr/>
            </a:pPr>
            <a:endParaRPr lang="en-US" altLang="zh-CN"/>
          </a:p>
        </p:txBody>
      </p:sp>
      <p:sp>
        <p:nvSpPr>
          <p:cNvPr id="34819" name="Rectangle 3"/>
          <p:cNvSpPr>
            <a:spLocks noGrp="1" noChangeArrowheads="1"/>
          </p:cNvSpPr>
          <p:nvPr>
            <p:ph type="sldNum" sz="quarter" idx="4"/>
          </p:nvPr>
        </p:nvSpPr>
        <p:spPr bwMode="white">
          <a:xfrm>
            <a:off x="3733800" y="6584950"/>
            <a:ext cx="2133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chemeClr val="bg2"/>
                </a:solidFill>
                <a:latin typeface="Arial" pitchFamily="34" charset="0"/>
                <a:ea typeface="宋体" pitchFamily="2" charset="-122"/>
              </a:defRPr>
            </a:lvl1pPr>
          </a:lstStyle>
          <a:p>
            <a:pPr>
              <a:defRPr/>
            </a:pPr>
            <a:fld id="{221FA4E2-3412-4F42-B273-4784D8FB1CFF}" type="slidenum">
              <a:rPr lang="en-US" altLang="zh-CN"/>
              <a:pPr>
                <a:defRPr/>
              </a:pPr>
              <a:t>‹#›</a:t>
            </a:fld>
            <a:endParaRPr lang="en-US" altLang="zh-CN"/>
          </a:p>
        </p:txBody>
      </p:sp>
      <p:sp>
        <p:nvSpPr>
          <p:cNvPr id="34829" name="Rectangle 13"/>
          <p:cNvSpPr>
            <a:spLocks noGrp="1" noRot="1" noChangeArrowheads="1"/>
          </p:cNvSpPr>
          <p:nvPr>
            <p:ph type="title"/>
          </p:nvPr>
        </p:nvSpPr>
        <p:spPr bwMode="auto">
          <a:xfrm>
            <a:off x="1905000" y="228600"/>
            <a:ext cx="6781800" cy="884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4830" name="Rectangle 14"/>
          <p:cNvSpPr>
            <a:spLocks noGrp="1" noChangeArrowheads="1"/>
          </p:cNvSpPr>
          <p:nvPr>
            <p:ph type="ftr" sz="quarter" idx="3"/>
          </p:nvPr>
        </p:nvSpPr>
        <p:spPr bwMode="gray">
          <a:xfrm>
            <a:off x="5943600" y="6451600"/>
            <a:ext cx="2895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r>
              <a:rPr lang="en-US" altLang="zh-CN"/>
              <a:t>www.itcast.cn</a:t>
            </a:r>
          </a:p>
        </p:txBody>
      </p:sp>
      <p:sp>
        <p:nvSpPr>
          <p:cNvPr id="34831" name="Rectangle 15"/>
          <p:cNvSpPr>
            <a:spLocks noGrp="1" noChangeArrowheads="1"/>
          </p:cNvSpPr>
          <p:nvPr>
            <p:ph type="body" idx="1"/>
          </p:nvPr>
        </p:nvSpPr>
        <p:spPr bwMode="auto">
          <a:xfrm>
            <a:off x="4572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34847" name="Rectangle 31"/>
          <p:cNvSpPr>
            <a:spLocks noChangeArrowheads="1"/>
          </p:cNvSpPr>
          <p:nvPr/>
        </p:nvSpPr>
        <p:spPr bwMode="gray">
          <a:xfrm>
            <a:off x="357188" y="357188"/>
            <a:ext cx="1271587" cy="369887"/>
          </a:xfrm>
          <a:prstGeom prst="rect">
            <a:avLst/>
          </a:prstGeom>
          <a:noFill/>
          <a:ln w="9525">
            <a:noFill/>
            <a:miter lim="800000"/>
            <a:headEnd/>
            <a:tailEnd/>
          </a:ln>
          <a:effectLst/>
        </p:spPr>
        <p:txBody>
          <a:bodyPr>
            <a:spAutoFit/>
          </a:bodyPr>
          <a:lstStyle/>
          <a:p>
            <a:pPr eaLnBrk="0" hangingPunct="0">
              <a:defRPr/>
            </a:pPr>
            <a:r>
              <a:rPr lang="zh-CN" altLang="en-US" b="1">
                <a:solidFill>
                  <a:schemeClr val="bg2"/>
                </a:solidFill>
                <a:latin typeface="Arial" pitchFamily="34" charset="0"/>
              </a:rPr>
              <a:t>传智播客</a:t>
            </a:r>
            <a:endParaRPr lang="en-US" altLang="zh-CN" b="1">
              <a:solidFill>
                <a:schemeClr val="bg2"/>
              </a:solidFill>
              <a:latin typeface="Arial" pitchFamily="34" charset="0"/>
            </a:endParaRPr>
          </a:p>
        </p:txBody>
      </p:sp>
    </p:spTree>
  </p:cSld>
  <p:clrMap bg1="dk2" tx1="lt1" bg2="dk1" tx2="lt2" accent1="accent1" accent2="accent2" accent3="accent3" accent4="accent4" accent5="accent5" accent6="accent6" hlink="hlink" folHlink="folHlink"/>
  <p:sldLayoutIdLst>
    <p:sldLayoutId id="2147483774"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47"/>
                                        </p:tgtEl>
                                        <p:attrNameLst>
                                          <p:attrName>style.visibility</p:attrName>
                                        </p:attrNameLst>
                                      </p:cBhvr>
                                      <p:to>
                                        <p:strVal val="visible"/>
                                      </p:to>
                                    </p:set>
                                    <p:animEffect transition="in" filter="fade">
                                      <p:cBhvr>
                                        <p:cTn id="10" dur="2000"/>
                                        <p:tgtEl>
                                          <p:spTgt spid="3484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956"/>
                                        </p:tgtEl>
                                        <p:attrNameLst>
                                          <p:attrName>style.visibility</p:attrName>
                                        </p:attrNameLst>
                                      </p:cBhvr>
                                      <p:to>
                                        <p:strVal val="visible"/>
                                      </p:to>
                                    </p:set>
                                    <p:animEffect transition="in" filter="wipe(left)">
                                      <p:cBhvr>
                                        <p:cTn id="13" dur="500"/>
                                        <p:tgtEl>
                                          <p:spTgt spid="349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29"/>
                                        </p:tgtEl>
                                        <p:attrNameLst>
                                          <p:attrName>style.visibility</p:attrName>
                                        </p:attrNameLst>
                                      </p:cBhvr>
                                      <p:to>
                                        <p:strVal val="visible"/>
                                      </p:to>
                                    </p:set>
                                    <p:animEffect transition="in" filter="fade">
                                      <p:cBhvr>
                                        <p:cTn id="16" dur="1000"/>
                                        <p:tgtEl>
                                          <p:spTgt spid="34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56" grpId="0" animBg="1"/>
      <p:bldP spid="34956" grpId="1" animBg="1"/>
      <p:bldP spid="34956" grpId="2" animBg="1"/>
      <p:bldP spid="34956" grpId="3" animBg="1"/>
      <p:bldP spid="34956" grpId="4" animBg="1"/>
      <p:bldP spid="34829" grpId="0"/>
      <p:bldP spid="34847" grpId="0"/>
      <p:bldP spid="34847" grpId="1"/>
      <p:bldP spid="34847" grpId="2"/>
      <p:bldP spid="34847" grpId="3"/>
      <p:bldP spid="34847" grpId="4"/>
    </p:bldLst>
  </p:timing>
  <p:hf sldNum="0" hdr="0" dt="0"/>
  <p:txStyles>
    <p:titleStyle>
      <a:lvl1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2pPr>
      <a:lvl3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3pPr>
      <a:lvl4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4pPr>
      <a:lvl5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5pPr>
      <a:lvl6pPr marL="4572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6pPr>
      <a:lvl7pPr marL="9144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7pPr>
      <a:lvl8pPr marL="13716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8pPr>
      <a:lvl9pPr marL="18288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69.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2" Type="http://schemas.openxmlformats.org/officeDocument/2006/relationships/hyperlink" Target="Attach%20File/class7/BUBBLE.C" TargetMode="External"/><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3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2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hyperlink" Target="Attach%20File/class7/BUBBLE.C" TargetMode="Externa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hyperlink" Target="Attach%20File/class7/BUBBLE.C" TargetMode="Externa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hyperlink" Target="file:///D:\TC\TC.EXE" TargetMode="External"/><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sz="quarter"/>
          </p:nvPr>
        </p:nvSpPr>
        <p:spPr>
          <a:xfrm>
            <a:off x="1857375" y="571500"/>
            <a:ext cx="7286625" cy="857250"/>
          </a:xfrm>
        </p:spPr>
        <p:txBody>
          <a:bodyPr/>
          <a:lstStyle/>
          <a:p>
            <a:pPr eaLnBrk="1" hangingPunct="1">
              <a:defRPr/>
            </a:pPr>
            <a:r>
              <a:rPr lang="zh-CN" altLang="en-US" smtClean="0">
                <a:ea typeface="宋体" pitchFamily="2" charset="-122"/>
              </a:rPr>
              <a:t>传智播客</a:t>
            </a:r>
            <a:r>
              <a:rPr lang="en-US" altLang="zh-CN" smtClean="0">
                <a:ea typeface="宋体" pitchFamily="2" charset="-122"/>
              </a:rPr>
              <a:t>C</a:t>
            </a:r>
            <a:r>
              <a:rPr lang="zh-CN" altLang="en-US" smtClean="0">
                <a:ea typeface="宋体" pitchFamily="2" charset="-122"/>
              </a:rPr>
              <a:t>语言入门教程（</a:t>
            </a:r>
            <a:r>
              <a:rPr lang="en-US" altLang="zh-CN" smtClean="0">
                <a:ea typeface="宋体" pitchFamily="2" charset="-122"/>
              </a:rPr>
              <a:t>5</a:t>
            </a:r>
            <a:r>
              <a:rPr lang="zh-CN" altLang="en-US" smtClean="0">
                <a:ea typeface="宋体" pitchFamily="2" charset="-122"/>
              </a:rPr>
              <a:t>）</a:t>
            </a:r>
          </a:p>
        </p:txBody>
      </p:sp>
      <p:sp>
        <p:nvSpPr>
          <p:cNvPr id="3075" name="TextBox 12"/>
          <p:cNvSpPr txBox="1">
            <a:spLocks noChangeArrowheads="1"/>
          </p:cNvSpPr>
          <p:nvPr/>
        </p:nvSpPr>
        <p:spPr bwMode="auto">
          <a:xfrm>
            <a:off x="4143375" y="2428875"/>
            <a:ext cx="4572000" cy="2032000"/>
          </a:xfrm>
          <a:prstGeom prst="rect">
            <a:avLst/>
          </a:prstGeom>
          <a:noFill/>
          <a:ln w="9525">
            <a:noFill/>
            <a:miter lim="800000"/>
            <a:headEnd/>
            <a:tailEnd/>
          </a:ln>
        </p:spPr>
        <p:txBody>
          <a:bodyPr>
            <a:spAutoFit/>
          </a:bodyPr>
          <a:lstStyle/>
          <a:p>
            <a:pPr eaLnBrk="0" hangingPunct="0"/>
            <a:r>
              <a:rPr lang="zh-CN" altLang="en-US"/>
              <a:t>讲师：尹成</a:t>
            </a:r>
            <a:endParaRPr lang="en-US" altLang="zh-CN"/>
          </a:p>
          <a:p>
            <a:pPr eaLnBrk="0" hangingPunct="0"/>
            <a:r>
              <a:rPr lang="en-US" altLang="zh-CN"/>
              <a:t>QQ:77025077</a:t>
            </a:r>
          </a:p>
          <a:p>
            <a:pPr eaLnBrk="0" hangingPunct="0"/>
            <a:r>
              <a:rPr lang="zh-CN" altLang="en-US"/>
              <a:t>博客</a:t>
            </a:r>
            <a:r>
              <a:rPr lang="en-US" altLang="zh-CN"/>
              <a:t>:http://blog.csdn.net/yincheng01</a:t>
            </a:r>
          </a:p>
          <a:p>
            <a:pPr eaLnBrk="0" hangingPunct="0"/>
            <a:r>
              <a:rPr lang="zh-CN" altLang="en-US"/>
              <a:t>微博</a:t>
            </a:r>
            <a:r>
              <a:rPr lang="en-US" altLang="zh-CN"/>
              <a:t>:http://www.weibo.com/yincheng8848</a:t>
            </a:r>
          </a:p>
          <a:p>
            <a:pPr eaLnBrk="0" hangingPunct="0"/>
            <a:r>
              <a:rPr lang="en-US" altLang="zh-CN"/>
              <a:t>Mail:yinc13@mails.tsinghua.edu.cn</a:t>
            </a:r>
          </a:p>
          <a:p>
            <a:pPr eaLnBrk="0" hangingPunct="0"/>
            <a:r>
              <a:rPr lang="zh-CN" altLang="en-US"/>
              <a:t>网址</a:t>
            </a:r>
            <a:r>
              <a:rPr lang="en-US" altLang="zh-CN"/>
              <a:t>:http://www.itcast.cn</a:t>
            </a:r>
          </a:p>
          <a:p>
            <a:pPr eaLnBrk="0" hangingPunct="0"/>
            <a:endParaRPr lang="zh-CN" altLang="en-US"/>
          </a:p>
        </p:txBody>
      </p:sp>
      <p:sp>
        <p:nvSpPr>
          <p:cNvPr id="3076" name="TextBox 17"/>
          <p:cNvSpPr txBox="1">
            <a:spLocks noChangeArrowheads="1"/>
          </p:cNvSpPr>
          <p:nvPr/>
        </p:nvSpPr>
        <p:spPr bwMode="auto">
          <a:xfrm>
            <a:off x="714375" y="642938"/>
            <a:ext cx="857250"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sp>
        <p:nvSpPr>
          <p:cNvPr id="3077" name="TextBox 18"/>
          <p:cNvSpPr txBox="1">
            <a:spLocks noChangeArrowheads="1"/>
          </p:cNvSpPr>
          <p:nvPr/>
        </p:nvSpPr>
        <p:spPr bwMode="auto">
          <a:xfrm>
            <a:off x="1643063" y="1785938"/>
            <a:ext cx="1214437"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pic>
        <p:nvPicPr>
          <p:cNvPr id="3078" name="Picture 2"/>
          <p:cNvPicPr>
            <a:picLocks noChangeAspect="1" noChangeArrowheads="1"/>
          </p:cNvPicPr>
          <p:nvPr/>
        </p:nvPicPr>
        <p:blipFill>
          <a:blip r:embed="rId2"/>
          <a:srcRect/>
          <a:stretch>
            <a:fillRect/>
          </a:stretch>
        </p:blipFill>
        <p:spPr bwMode="auto">
          <a:xfrm>
            <a:off x="4929188" y="4643438"/>
            <a:ext cx="2595562" cy="714375"/>
          </a:xfrm>
          <a:prstGeom prst="rect">
            <a:avLst/>
          </a:prstGeom>
          <a:noFill/>
          <a:ln w="9525">
            <a:noFill/>
            <a:miter lim="800000"/>
            <a:headEnd/>
            <a:tailEnd/>
          </a:ln>
        </p:spPr>
      </p:pic>
      <p:sp>
        <p:nvSpPr>
          <p:cNvPr id="3079" name="TextBox 22"/>
          <p:cNvSpPr txBox="1">
            <a:spLocks noChangeArrowheads="1"/>
          </p:cNvSpPr>
          <p:nvPr/>
        </p:nvSpPr>
        <p:spPr bwMode="auto">
          <a:xfrm>
            <a:off x="4714875" y="4572000"/>
            <a:ext cx="3214688" cy="892175"/>
          </a:xfrm>
          <a:prstGeom prst="rect">
            <a:avLst/>
          </a:prstGeom>
          <a:noFill/>
          <a:ln w="9525">
            <a:noFill/>
            <a:miter lim="800000"/>
            <a:headEnd/>
            <a:tailEnd/>
          </a:ln>
        </p:spPr>
        <p:txBody>
          <a:bodyPr>
            <a:spAutoFit/>
          </a:bodyPr>
          <a:lstStyle/>
          <a:p>
            <a:pPr eaLnBrk="0" hangingPunct="0"/>
            <a:r>
              <a:rPr lang="zh-CN" altLang="en-US" sz="2600" b="1">
                <a:solidFill>
                  <a:schemeClr val="bg2"/>
                </a:solidFill>
              </a:rPr>
              <a:t>          传智播客</a:t>
            </a:r>
            <a:endParaRPr lang="en-US" altLang="zh-CN" sz="2600" b="1">
              <a:solidFill>
                <a:schemeClr val="bg2"/>
              </a:solidFill>
            </a:endParaRPr>
          </a:p>
          <a:p>
            <a:pPr eaLnBrk="0" hangingPunct="0"/>
            <a:r>
              <a:rPr lang="en-US" altLang="zh-CN" sz="2600" b="1">
                <a:solidFill>
                  <a:schemeClr val="bg2"/>
                </a:solidFill>
              </a:rPr>
              <a:t>http://www.itcast.cn</a:t>
            </a:r>
            <a:endParaRPr lang="zh-CN" altLang="en-US" sz="2600" b="1">
              <a:solidFill>
                <a:schemeClr val="bg2"/>
              </a:solidFill>
            </a:endParaRPr>
          </a:p>
        </p:txBody>
      </p:sp>
      <p:sp>
        <p:nvSpPr>
          <p:cNvPr id="3080" name="TextBox 23"/>
          <p:cNvSpPr txBox="1">
            <a:spLocks noChangeArrowheads="1"/>
          </p:cNvSpPr>
          <p:nvPr/>
        </p:nvSpPr>
        <p:spPr bwMode="auto">
          <a:xfrm>
            <a:off x="1285875" y="3571875"/>
            <a:ext cx="1500188" cy="461963"/>
          </a:xfrm>
          <a:prstGeom prst="rect">
            <a:avLst/>
          </a:prstGeom>
          <a:noFill/>
          <a:ln w="9525">
            <a:noFill/>
            <a:miter lim="800000"/>
            <a:headEnd/>
            <a:tailEnd/>
          </a:ln>
        </p:spPr>
        <p:txBody>
          <a:bodyPr>
            <a:spAutoFit/>
          </a:bodyPr>
          <a:lstStyle/>
          <a:p>
            <a:pPr eaLnBrk="0" hangingPunct="0"/>
            <a:r>
              <a:rPr lang="zh-CN" altLang="en-US" sz="2400" b="1">
                <a:solidFill>
                  <a:schemeClr val="bg2"/>
                </a:solidFill>
              </a:rPr>
              <a:t>高薪就业</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5.1.7</a:t>
            </a:r>
            <a:r>
              <a:rPr lang="zh-CN" altLang="en-US" smtClean="0">
                <a:ea typeface="宋体" pitchFamily="2" charset="-122"/>
              </a:rPr>
              <a:t>常用的库函数</a:t>
            </a:r>
            <a:endParaRPr lang="en-US" altLang="zh-CN" dirty="0">
              <a:ea typeface="宋体" pitchFamily="2" charset="-122"/>
            </a:endParaRPr>
          </a:p>
        </p:txBody>
      </p:sp>
      <p:graphicFrame>
        <p:nvGraphicFramePr>
          <p:cNvPr id="7" name="Group 838"/>
          <p:cNvGraphicFramePr>
            <a:graphicFrameLocks noGrp="1"/>
          </p:cNvGraphicFramePr>
          <p:nvPr>
            <p:ph idx="1"/>
          </p:nvPr>
        </p:nvGraphicFramePr>
        <p:xfrm>
          <a:off x="500063" y="1285875"/>
          <a:ext cx="8464550" cy="5151120"/>
        </p:xfrm>
        <a:graphic>
          <a:graphicData uri="http://schemas.openxmlformats.org/drawingml/2006/table">
            <a:tbl>
              <a:tblPr/>
              <a:tblGrid>
                <a:gridCol w="3086100"/>
                <a:gridCol w="1220787"/>
                <a:gridCol w="4157663"/>
              </a:tblGrid>
              <a:tr h="455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黑体" pitchFamily="49" charset="-122"/>
                          <a:cs typeface="Times New Roman" pitchFamily="18" charset="0"/>
                        </a:rPr>
                        <a:t>内置函数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黑体" pitchFamily="49" charset="-122"/>
                          <a:cs typeface="Times New Roman" pitchFamily="18" charset="0"/>
                        </a:rPr>
                        <a:t>头文件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黑体" pitchFamily="49" charset="-122"/>
                          <a:cs typeface="Times New Roman" pitchFamily="18" charset="0"/>
                        </a:rPr>
                        <a:t>用途</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952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double sqrt(double 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row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math.h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计算</a:t>
                      </a:r>
                      <a:r>
                        <a:rPr kumimoji="0" lang="en-US" altLang="zh-CN"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x</a:t>
                      </a: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的平方根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698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double pow(double x, double 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计算</a:t>
                      </a:r>
                      <a:r>
                        <a:rPr kumimoji="0" lang="en-US" altLang="zh-CN"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x</a:t>
                      </a: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的</a:t>
                      </a:r>
                      <a:r>
                        <a:rPr kumimoji="0" lang="en-US" altLang="zh-CN"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y</a:t>
                      </a: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次幂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698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double ceil(double 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求不小于</a:t>
                      </a:r>
                      <a:r>
                        <a:rPr kumimoji="0" lang="en-US" altLang="zh-CN"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x</a:t>
                      </a: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的最小整数，并以</a:t>
                      </a:r>
                      <a:r>
                        <a:rPr kumimoji="0" lang="en-US" altLang="zh-CN"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double</a:t>
                      </a: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形式显示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698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double floor(double 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求不大于</a:t>
                      </a:r>
                      <a:r>
                        <a:rPr kumimoji="0" lang="en-US" altLang="zh-CN"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x</a:t>
                      </a: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的最大整数，并以</a:t>
                      </a:r>
                      <a:r>
                        <a:rPr kumimoji="0" lang="en-US" altLang="zh-CN"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double</a:t>
                      </a: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形式显示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698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int toupper(int 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ctype.h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如果</a:t>
                      </a:r>
                      <a:r>
                        <a:rPr kumimoji="0" lang="en-US" altLang="zh-CN"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x</a:t>
                      </a: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为小写字母，则返回对应的大写字母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698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int tolower(int 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如果</a:t>
                      </a:r>
                      <a:r>
                        <a:rPr kumimoji="0" lang="en-US" altLang="zh-CN"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x</a:t>
                      </a: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为大写字母，则返回对应的小写字母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952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int rand(void)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stdlib.h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产生一个随机数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3952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cs typeface="Courier New" pitchFamily="49" charset="0"/>
                        </a:rPr>
                        <a:t>void exit(int retval)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itchFamily="34" charset="0"/>
                          <a:ea typeface="黑体" pitchFamily="49" charset="-122"/>
                          <a:cs typeface="Times New Roman" pitchFamily="18" charset="0"/>
                        </a:rPr>
                        <a:t>终止程序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6"/>
          <p:cNvSpPr>
            <a:spLocks noGrp="1"/>
          </p:cNvSpPr>
          <p:nvPr>
            <p:ph type="ftr" sz="quarter" idx="12"/>
          </p:nvPr>
        </p:nvSpPr>
        <p:spPr>
          <a:noFill/>
        </p:spPr>
        <p:txBody>
          <a:bodyPr/>
          <a:lstStyle/>
          <a:p>
            <a:r>
              <a:rPr lang="en-US" altLang="zh-CN" smtClean="0"/>
              <a:t>www.itcast.cn</a:t>
            </a:r>
          </a:p>
        </p:txBody>
      </p:sp>
      <p:sp>
        <p:nvSpPr>
          <p:cNvPr id="3" name="Rectangle 2"/>
          <p:cNvSpPr>
            <a:spLocks noGrp="1" noRot="1" noChangeArrowheads="1"/>
          </p:cNvSpPr>
          <p:nvPr>
            <p:ph type="title"/>
          </p:nvPr>
        </p:nvSpPr>
        <p:spPr/>
        <p:txBody>
          <a:bodyPr/>
          <a:lstStyle/>
          <a:p>
            <a:pPr eaLnBrk="1" hangingPunct="1">
              <a:defRPr/>
            </a:pPr>
            <a:r>
              <a:rPr lang="en-US" altLang="zh-CN" sz="3600" smtClean="0">
                <a:ea typeface="宋体" pitchFamily="2" charset="-122"/>
              </a:rPr>
              <a:t>5.3.22</a:t>
            </a:r>
            <a:r>
              <a:rPr lang="zh-CN" altLang="en-US" sz="3600" smtClean="0">
                <a:ea typeface="宋体" pitchFamily="2" charset="-122"/>
              </a:rPr>
              <a:t>指针代码实践</a:t>
            </a:r>
            <a:endParaRPr lang="en-US" altLang="zh-CN" sz="3600" dirty="0">
              <a:ea typeface="宋体" pitchFamily="2" charset="-122"/>
            </a:endParaRPr>
          </a:p>
        </p:txBody>
      </p:sp>
      <p:sp>
        <p:nvSpPr>
          <p:cNvPr id="8" name="Rectangle 4"/>
          <p:cNvSpPr>
            <a:spLocks noChangeArrowheads="1"/>
          </p:cNvSpPr>
          <p:nvPr/>
        </p:nvSpPr>
        <p:spPr bwMode="auto">
          <a:xfrm>
            <a:off x="0" y="1714500"/>
            <a:ext cx="3778250" cy="3694113"/>
          </a:xfrm>
          <a:prstGeom prst="rect">
            <a:avLst/>
          </a:prstGeom>
          <a:ln w="38100">
            <a:solidFill>
              <a:srgbClr val="008000"/>
            </a:solidFill>
            <a:miter lim="800000"/>
            <a:headEnd/>
            <a:tailEnd/>
          </a:ln>
        </p:spPr>
        <p:style>
          <a:lnRef idx="0">
            <a:scrgbClr r="0" g="0" b="0"/>
          </a:lnRef>
          <a:fillRef idx="1003">
            <a:schemeClr val="dk2"/>
          </a:fillRef>
          <a:effectRef idx="0">
            <a:scrgbClr r="0" g="0" b="0"/>
          </a:effectRef>
          <a:fontRef idx="major"/>
        </p:style>
        <p:txBody>
          <a:bodyPr wrap="none">
            <a:spAutoFit/>
          </a:bodyPr>
          <a:lstStyle/>
          <a:p>
            <a:pPr eaLnBrk="0" hangingPunct="0">
              <a:defRPr/>
            </a:pPr>
            <a:endParaRPr lang="en-US" altLang="zh-CN">
              <a:solidFill>
                <a:schemeClr val="bg2"/>
              </a:solidFill>
            </a:endParaRPr>
          </a:p>
          <a:p>
            <a:pPr eaLnBrk="0" hangingPunct="0">
              <a:defRPr/>
            </a:pPr>
            <a:r>
              <a:rPr lang="en-US" altLang="zh-CN">
                <a:solidFill>
                  <a:schemeClr val="bg2"/>
                </a:solidFill>
              </a:rPr>
              <a:t>swap(int x,int y)</a:t>
            </a:r>
          </a:p>
          <a:p>
            <a:pPr eaLnBrk="0" hangingPunct="0">
              <a:defRPr/>
            </a:pPr>
            <a:r>
              <a:rPr lang="en-US" altLang="zh-CN">
                <a:solidFill>
                  <a:schemeClr val="bg2"/>
                </a:solidFill>
              </a:rPr>
              <a:t>{   int t;</a:t>
            </a:r>
          </a:p>
          <a:p>
            <a:pPr eaLnBrk="0" hangingPunct="0">
              <a:defRPr/>
            </a:pPr>
            <a:r>
              <a:rPr lang="en-US" altLang="zh-CN">
                <a:solidFill>
                  <a:schemeClr val="bg2"/>
                </a:solidFill>
              </a:rPr>
              <a:t>    t=x; x=y;  y=t;</a:t>
            </a:r>
          </a:p>
          <a:p>
            <a:pPr eaLnBrk="0" hangingPunct="0">
              <a:defRPr/>
            </a:pPr>
            <a:r>
              <a:rPr lang="en-US" altLang="zh-CN">
                <a:solidFill>
                  <a:schemeClr val="bg2"/>
                </a:solidFill>
              </a:rPr>
              <a:t>}</a:t>
            </a:r>
          </a:p>
          <a:p>
            <a:pPr eaLnBrk="0" hangingPunct="0">
              <a:defRPr/>
            </a:pPr>
            <a:r>
              <a:rPr lang="en-US" altLang="zh-CN">
                <a:solidFill>
                  <a:schemeClr val="bg2"/>
                </a:solidFill>
              </a:rPr>
              <a:t>main()</a:t>
            </a:r>
          </a:p>
          <a:p>
            <a:pPr eaLnBrk="0" hangingPunct="0">
              <a:defRPr/>
            </a:pPr>
            <a:r>
              <a:rPr lang="en-US" altLang="zh-CN">
                <a:solidFill>
                  <a:schemeClr val="bg2"/>
                </a:solidFill>
              </a:rPr>
              <a:t>{   int a,b;</a:t>
            </a:r>
          </a:p>
          <a:p>
            <a:pPr eaLnBrk="0" hangingPunct="0">
              <a:defRPr/>
            </a:pPr>
            <a:r>
              <a:rPr lang="en-US" altLang="zh-CN">
                <a:solidFill>
                  <a:schemeClr val="bg2"/>
                </a:solidFill>
              </a:rPr>
              <a:t>    int *pointer_1,*pointer_2;</a:t>
            </a:r>
          </a:p>
          <a:p>
            <a:pPr eaLnBrk="0" hangingPunct="0">
              <a:defRPr/>
            </a:pPr>
            <a:r>
              <a:rPr lang="en-US" altLang="zh-CN">
                <a:solidFill>
                  <a:schemeClr val="bg2"/>
                </a:solidFill>
              </a:rPr>
              <a:t>    scanf("%d,%d",&amp;a,&amp;b);</a:t>
            </a:r>
          </a:p>
          <a:p>
            <a:pPr eaLnBrk="0" hangingPunct="0">
              <a:defRPr/>
            </a:pPr>
            <a:r>
              <a:rPr lang="en-US" altLang="zh-CN">
                <a:solidFill>
                  <a:schemeClr val="bg2"/>
                </a:solidFill>
              </a:rPr>
              <a:t>    pointer_1=&amp;a;  pointer_2=&amp;b;</a:t>
            </a:r>
          </a:p>
          <a:p>
            <a:pPr eaLnBrk="0" hangingPunct="0">
              <a:defRPr/>
            </a:pPr>
            <a:r>
              <a:rPr lang="en-US" altLang="zh-CN">
                <a:solidFill>
                  <a:schemeClr val="bg2"/>
                </a:solidFill>
              </a:rPr>
              <a:t>    if(a&lt;b)  swap(*pointer_1,*pointer_2);</a:t>
            </a:r>
          </a:p>
          <a:p>
            <a:pPr eaLnBrk="0" hangingPunct="0">
              <a:defRPr/>
            </a:pPr>
            <a:r>
              <a:rPr lang="en-US" altLang="zh-CN">
                <a:solidFill>
                  <a:schemeClr val="bg2"/>
                </a:solidFill>
              </a:rPr>
              <a:t>    printf("\n%d,%d\n",a,b);</a:t>
            </a:r>
          </a:p>
          <a:p>
            <a:pPr eaLnBrk="0" hangingPunct="0">
              <a:defRPr/>
            </a:pPr>
            <a:r>
              <a:rPr lang="en-US" altLang="zh-CN">
                <a:solidFill>
                  <a:schemeClr val="bg2"/>
                </a:solidFill>
              </a:rPr>
              <a:t>}</a:t>
            </a:r>
          </a:p>
        </p:txBody>
      </p:sp>
      <p:sp>
        <p:nvSpPr>
          <p:cNvPr id="9" name="Text Box 75"/>
          <p:cNvSpPr txBox="1">
            <a:spLocks noChangeArrowheads="1"/>
          </p:cNvSpPr>
          <p:nvPr/>
        </p:nvSpPr>
        <p:spPr bwMode="auto">
          <a:xfrm>
            <a:off x="1441450" y="6072188"/>
            <a:ext cx="1962150" cy="396875"/>
          </a:xfrm>
          <a:prstGeom prst="rect">
            <a:avLst/>
          </a:prstGeom>
          <a:solidFill>
            <a:srgbClr val="33CCCC"/>
          </a:solidFill>
          <a:ln w="9525">
            <a:noFill/>
            <a:miter lim="800000"/>
            <a:headEnd/>
            <a:tailEnd/>
          </a:ln>
        </p:spPr>
        <p:txBody>
          <a:bodyPr wrap="none">
            <a:spAutoFit/>
          </a:bodyPr>
          <a:lstStyle/>
          <a:p>
            <a:r>
              <a:rPr lang="zh-CN" altLang="en-US" sz="2000"/>
              <a:t>运行结果：</a:t>
            </a:r>
            <a:r>
              <a:rPr lang="en-US" altLang="zh-CN" sz="2000"/>
              <a:t>5</a:t>
            </a:r>
            <a:r>
              <a:rPr lang="zh-CN" altLang="en-US" sz="2000"/>
              <a:t>，</a:t>
            </a:r>
            <a:r>
              <a:rPr lang="en-US" altLang="zh-CN" sz="2000"/>
              <a:t>9</a:t>
            </a:r>
          </a:p>
        </p:txBody>
      </p:sp>
      <p:sp>
        <p:nvSpPr>
          <p:cNvPr id="111624" name="Text Box 77"/>
          <p:cNvSpPr txBox="1">
            <a:spLocks noChangeArrowheads="1"/>
          </p:cNvSpPr>
          <p:nvPr/>
        </p:nvSpPr>
        <p:spPr bwMode="auto">
          <a:xfrm>
            <a:off x="304800" y="987425"/>
            <a:ext cx="3195638" cy="400050"/>
          </a:xfrm>
          <a:prstGeom prst="rect">
            <a:avLst/>
          </a:prstGeom>
          <a:noFill/>
          <a:ln w="9525">
            <a:noFill/>
            <a:miter lim="800000"/>
            <a:headEnd/>
            <a:tailEnd/>
          </a:ln>
        </p:spPr>
        <p:txBody>
          <a:bodyPr>
            <a:spAutoFit/>
          </a:bodyPr>
          <a:lstStyle/>
          <a:p>
            <a:r>
              <a:rPr lang="zh-CN" altLang="en-US">
                <a:latin typeface="隶书" pitchFamily="49" charset="-122"/>
                <a:ea typeface="隶书" pitchFamily="49" charset="-122"/>
              </a:rPr>
              <a:t>例</a:t>
            </a:r>
            <a:r>
              <a:rPr lang="zh-CN" altLang="en-US" sz="2000">
                <a:latin typeface="隶书" pitchFamily="49" charset="-122"/>
                <a:ea typeface="隶书" pitchFamily="49" charset="-122"/>
              </a:rPr>
              <a:t> </a:t>
            </a:r>
            <a:r>
              <a:rPr lang="zh-CN" altLang="en-US">
                <a:latin typeface="隶书" pitchFamily="49" charset="-122"/>
                <a:ea typeface="隶书" pitchFamily="49" charset="-122"/>
              </a:rPr>
              <a:t>将数从大到小输出</a:t>
            </a:r>
            <a:endParaRPr lang="zh-CN" altLang="en-US" sz="2000"/>
          </a:p>
        </p:txBody>
      </p:sp>
      <p:sp>
        <p:nvSpPr>
          <p:cNvPr id="11" name="AutoShape 78"/>
          <p:cNvSpPr>
            <a:spLocks noChangeArrowheads="1"/>
          </p:cNvSpPr>
          <p:nvPr/>
        </p:nvSpPr>
        <p:spPr bwMode="auto">
          <a:xfrm>
            <a:off x="2944813" y="2717800"/>
            <a:ext cx="1855787" cy="1166813"/>
          </a:xfrm>
          <a:prstGeom prst="irregularSeal1">
            <a:avLst/>
          </a:prstGeom>
          <a:solidFill>
            <a:schemeClr val="bg1"/>
          </a:solidFill>
          <a:ln w="38100">
            <a:solidFill>
              <a:srgbClr val="339966"/>
            </a:solidFill>
            <a:miter lim="800000"/>
            <a:headEnd type="none" w="lg" len="lg"/>
            <a:tailEnd/>
          </a:ln>
        </p:spPr>
        <p:txBody>
          <a:bodyPr wrap="none" lIns="90000" tIns="46800" rIns="90000" bIns="46800" anchor="ctr">
            <a:spAutoFit/>
          </a:bodyPr>
          <a:lstStyle/>
          <a:p>
            <a:r>
              <a:rPr lang="zh-CN" altLang="en-US">
                <a:solidFill>
                  <a:srgbClr val="FF3300"/>
                </a:solidFill>
                <a:ea typeface="隶书" pitchFamily="49" charset="-122"/>
              </a:rPr>
              <a:t>值传递</a:t>
            </a:r>
          </a:p>
        </p:txBody>
      </p:sp>
      <p:grpSp>
        <p:nvGrpSpPr>
          <p:cNvPr id="2" name="Group 148"/>
          <p:cNvGrpSpPr>
            <a:grpSpLocks/>
          </p:cNvGrpSpPr>
          <p:nvPr/>
        </p:nvGrpSpPr>
        <p:grpSpPr bwMode="auto">
          <a:xfrm>
            <a:off x="5084763" y="1612900"/>
            <a:ext cx="2630487" cy="4625975"/>
            <a:chOff x="2883" y="554"/>
            <a:chExt cx="1657" cy="2914"/>
          </a:xfrm>
        </p:grpSpPr>
        <p:grpSp>
          <p:nvGrpSpPr>
            <p:cNvPr id="111668" name="Group 149"/>
            <p:cNvGrpSpPr>
              <a:grpSpLocks/>
            </p:cNvGrpSpPr>
            <p:nvPr/>
          </p:nvGrpSpPr>
          <p:grpSpPr bwMode="auto">
            <a:xfrm>
              <a:off x="2883" y="554"/>
              <a:ext cx="1657" cy="2914"/>
              <a:chOff x="3148" y="806"/>
              <a:chExt cx="1657" cy="2914"/>
            </a:xfrm>
          </p:grpSpPr>
          <p:sp>
            <p:nvSpPr>
              <p:cNvPr id="111670" name="Freeform 150"/>
              <p:cNvSpPr>
                <a:spLocks/>
              </p:cNvSpPr>
              <p:nvPr/>
            </p:nvSpPr>
            <p:spPr bwMode="auto">
              <a:xfrm>
                <a:off x="3582" y="3364"/>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111671" name="Freeform 151"/>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111672" name="Rectangle 152"/>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111673" name="Line 153"/>
              <p:cNvSpPr>
                <a:spLocks noChangeShapeType="1"/>
              </p:cNvSpPr>
              <p:nvPr/>
            </p:nvSpPr>
            <p:spPr bwMode="auto">
              <a:xfrm>
                <a:off x="3594" y="1244"/>
                <a:ext cx="1211" cy="0"/>
              </a:xfrm>
              <a:prstGeom prst="line">
                <a:avLst/>
              </a:prstGeom>
              <a:noFill/>
              <a:ln w="9525">
                <a:solidFill>
                  <a:srgbClr val="000000"/>
                </a:solidFill>
                <a:round/>
                <a:headEnd/>
                <a:tailEnd/>
              </a:ln>
            </p:spPr>
            <p:txBody>
              <a:bodyPr wrap="none" anchor="ctr"/>
              <a:lstStyle/>
              <a:p>
                <a:endParaRPr lang="zh-CN" altLang="en-US"/>
              </a:p>
            </p:txBody>
          </p:sp>
          <p:sp>
            <p:nvSpPr>
              <p:cNvPr id="111674" name="Line 154"/>
              <p:cNvSpPr>
                <a:spLocks noChangeShapeType="1"/>
              </p:cNvSpPr>
              <p:nvPr/>
            </p:nvSpPr>
            <p:spPr bwMode="auto">
              <a:xfrm>
                <a:off x="3594" y="1500"/>
                <a:ext cx="1211" cy="0"/>
              </a:xfrm>
              <a:prstGeom prst="line">
                <a:avLst/>
              </a:prstGeom>
              <a:noFill/>
              <a:ln w="9525">
                <a:solidFill>
                  <a:schemeClr val="bg2"/>
                </a:solidFill>
                <a:round/>
                <a:headEnd/>
                <a:tailEnd/>
              </a:ln>
            </p:spPr>
            <p:txBody>
              <a:bodyPr wrap="none" anchor="ctr"/>
              <a:lstStyle/>
              <a:p>
                <a:endParaRPr lang="zh-CN" altLang="en-US"/>
              </a:p>
            </p:txBody>
          </p:sp>
          <p:sp>
            <p:nvSpPr>
              <p:cNvPr id="111675" name="Line 155"/>
              <p:cNvSpPr>
                <a:spLocks noChangeShapeType="1"/>
              </p:cNvSpPr>
              <p:nvPr/>
            </p:nvSpPr>
            <p:spPr bwMode="auto">
              <a:xfrm>
                <a:off x="3594" y="1733"/>
                <a:ext cx="1211" cy="0"/>
              </a:xfrm>
              <a:prstGeom prst="line">
                <a:avLst/>
              </a:prstGeom>
              <a:noFill/>
              <a:ln w="9525">
                <a:solidFill>
                  <a:srgbClr val="000000"/>
                </a:solidFill>
                <a:round/>
                <a:headEnd/>
                <a:tailEnd/>
              </a:ln>
            </p:spPr>
            <p:txBody>
              <a:bodyPr wrap="none" anchor="ctr"/>
              <a:lstStyle/>
              <a:p>
                <a:endParaRPr lang="zh-CN" altLang="en-US"/>
              </a:p>
            </p:txBody>
          </p:sp>
          <p:sp>
            <p:nvSpPr>
              <p:cNvPr id="111676" name="Line 156"/>
              <p:cNvSpPr>
                <a:spLocks noChangeShapeType="1"/>
              </p:cNvSpPr>
              <p:nvPr/>
            </p:nvSpPr>
            <p:spPr bwMode="auto">
              <a:xfrm>
                <a:off x="3594" y="1988"/>
                <a:ext cx="1211" cy="0"/>
              </a:xfrm>
              <a:prstGeom prst="line">
                <a:avLst/>
              </a:prstGeom>
              <a:noFill/>
              <a:ln w="9525">
                <a:solidFill>
                  <a:srgbClr val="000000"/>
                </a:solidFill>
                <a:round/>
                <a:headEnd/>
                <a:tailEnd/>
              </a:ln>
            </p:spPr>
            <p:txBody>
              <a:bodyPr wrap="none" anchor="ctr"/>
              <a:lstStyle/>
              <a:p>
                <a:endParaRPr lang="zh-CN" altLang="en-US"/>
              </a:p>
            </p:txBody>
          </p:sp>
          <p:sp>
            <p:nvSpPr>
              <p:cNvPr id="111677" name="Line 157"/>
              <p:cNvSpPr>
                <a:spLocks noChangeShapeType="1"/>
              </p:cNvSpPr>
              <p:nvPr/>
            </p:nvSpPr>
            <p:spPr bwMode="auto">
              <a:xfrm>
                <a:off x="3582" y="2246"/>
                <a:ext cx="1211" cy="0"/>
              </a:xfrm>
              <a:prstGeom prst="line">
                <a:avLst/>
              </a:prstGeom>
              <a:noFill/>
              <a:ln w="9525">
                <a:solidFill>
                  <a:srgbClr val="000000"/>
                </a:solidFill>
                <a:round/>
                <a:headEnd/>
                <a:tailEnd/>
              </a:ln>
            </p:spPr>
            <p:txBody>
              <a:bodyPr wrap="none" anchor="ctr"/>
              <a:lstStyle/>
              <a:p>
                <a:endParaRPr lang="zh-CN" altLang="en-US"/>
              </a:p>
            </p:txBody>
          </p:sp>
          <p:sp>
            <p:nvSpPr>
              <p:cNvPr id="111678" name="Line 158"/>
              <p:cNvSpPr>
                <a:spLocks noChangeShapeType="1"/>
              </p:cNvSpPr>
              <p:nvPr/>
            </p:nvSpPr>
            <p:spPr bwMode="auto">
              <a:xfrm>
                <a:off x="3594" y="2788"/>
                <a:ext cx="1211" cy="0"/>
              </a:xfrm>
              <a:prstGeom prst="line">
                <a:avLst/>
              </a:prstGeom>
              <a:noFill/>
              <a:ln w="9525">
                <a:solidFill>
                  <a:srgbClr val="000000"/>
                </a:solidFill>
                <a:round/>
                <a:headEnd/>
                <a:tailEnd/>
              </a:ln>
            </p:spPr>
            <p:txBody>
              <a:bodyPr wrap="none" anchor="ctr"/>
              <a:lstStyle/>
              <a:p>
                <a:endParaRPr lang="zh-CN" altLang="en-US"/>
              </a:p>
            </p:txBody>
          </p:sp>
          <p:sp>
            <p:nvSpPr>
              <p:cNvPr id="111679" name="Line 159"/>
              <p:cNvSpPr>
                <a:spLocks noChangeShapeType="1"/>
              </p:cNvSpPr>
              <p:nvPr/>
            </p:nvSpPr>
            <p:spPr bwMode="auto">
              <a:xfrm>
                <a:off x="3582" y="3027"/>
                <a:ext cx="0" cy="456"/>
              </a:xfrm>
              <a:prstGeom prst="line">
                <a:avLst/>
              </a:prstGeom>
              <a:noFill/>
              <a:ln w="9525">
                <a:solidFill>
                  <a:srgbClr val="000000"/>
                </a:solidFill>
                <a:round/>
                <a:headEnd/>
                <a:tailEnd/>
              </a:ln>
            </p:spPr>
            <p:txBody>
              <a:bodyPr wrap="none" anchor="ctr"/>
              <a:lstStyle/>
              <a:p>
                <a:endParaRPr lang="zh-CN" altLang="en-US"/>
              </a:p>
            </p:txBody>
          </p:sp>
          <p:sp>
            <p:nvSpPr>
              <p:cNvPr id="111680" name="Line 160"/>
              <p:cNvSpPr>
                <a:spLocks noChangeShapeType="1"/>
              </p:cNvSpPr>
              <p:nvPr/>
            </p:nvSpPr>
            <p:spPr bwMode="auto">
              <a:xfrm>
                <a:off x="4793" y="3027"/>
                <a:ext cx="1" cy="600"/>
              </a:xfrm>
              <a:prstGeom prst="line">
                <a:avLst/>
              </a:prstGeom>
              <a:noFill/>
              <a:ln w="9525">
                <a:solidFill>
                  <a:srgbClr val="000000"/>
                </a:solidFill>
                <a:round/>
                <a:headEnd/>
                <a:tailEnd/>
              </a:ln>
            </p:spPr>
            <p:txBody>
              <a:bodyPr wrap="none" anchor="ctr"/>
              <a:lstStyle/>
              <a:p>
                <a:endParaRPr lang="zh-CN" altLang="en-US"/>
              </a:p>
            </p:txBody>
          </p:sp>
          <p:sp>
            <p:nvSpPr>
              <p:cNvPr id="111681" name="Text Box 161"/>
              <p:cNvSpPr txBox="1">
                <a:spLocks noChangeArrowheads="1"/>
              </p:cNvSpPr>
              <p:nvPr/>
            </p:nvSpPr>
            <p:spPr bwMode="auto">
              <a:xfrm>
                <a:off x="4073" y="864"/>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11682" name="Line 162"/>
              <p:cNvSpPr>
                <a:spLocks noChangeShapeType="1"/>
              </p:cNvSpPr>
              <p:nvPr/>
            </p:nvSpPr>
            <p:spPr bwMode="auto">
              <a:xfrm>
                <a:off x="3594" y="2510"/>
                <a:ext cx="1211" cy="0"/>
              </a:xfrm>
              <a:prstGeom prst="line">
                <a:avLst/>
              </a:prstGeom>
              <a:noFill/>
              <a:ln w="9525">
                <a:solidFill>
                  <a:srgbClr val="000000"/>
                </a:solidFill>
                <a:round/>
                <a:headEnd/>
                <a:tailEnd/>
              </a:ln>
            </p:spPr>
            <p:txBody>
              <a:bodyPr wrap="none" anchor="ctr"/>
              <a:lstStyle/>
              <a:p>
                <a:endParaRPr lang="zh-CN" altLang="en-US"/>
              </a:p>
            </p:txBody>
          </p:sp>
          <p:sp>
            <p:nvSpPr>
              <p:cNvPr id="111683" name="Text Box 163"/>
              <p:cNvSpPr txBox="1">
                <a:spLocks noChangeArrowheads="1"/>
              </p:cNvSpPr>
              <p:nvPr/>
            </p:nvSpPr>
            <p:spPr bwMode="auto">
              <a:xfrm>
                <a:off x="3174" y="1134"/>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111684" name="Text Box 164"/>
              <p:cNvSpPr txBox="1">
                <a:spLocks noChangeArrowheads="1"/>
              </p:cNvSpPr>
              <p:nvPr/>
            </p:nvSpPr>
            <p:spPr bwMode="auto">
              <a:xfrm>
                <a:off x="3175" y="2105"/>
                <a:ext cx="436" cy="250"/>
              </a:xfrm>
              <a:prstGeom prst="rect">
                <a:avLst/>
              </a:prstGeom>
              <a:noFill/>
              <a:ln w="9525">
                <a:noFill/>
                <a:miter lim="800000"/>
                <a:headEnd/>
                <a:tailEnd/>
              </a:ln>
            </p:spPr>
            <p:txBody>
              <a:bodyPr wrap="none" anchor="ctr">
                <a:spAutoFit/>
              </a:bodyPr>
              <a:lstStyle/>
              <a:p>
                <a:pPr eaLnBrk="0" hangingPunct="0"/>
                <a:r>
                  <a:rPr lang="en-US" altLang="zh-CN" sz="2000"/>
                  <a:t>2008</a:t>
                </a:r>
                <a:endParaRPr lang="en-US" altLang="zh-CN" sz="2000">
                  <a:solidFill>
                    <a:srgbClr val="336600"/>
                  </a:solidFill>
                </a:endParaRPr>
              </a:p>
            </p:txBody>
          </p:sp>
          <p:sp>
            <p:nvSpPr>
              <p:cNvPr id="111685" name="Text Box 165"/>
              <p:cNvSpPr txBox="1">
                <a:spLocks noChangeArrowheads="1"/>
              </p:cNvSpPr>
              <p:nvPr/>
            </p:nvSpPr>
            <p:spPr bwMode="auto">
              <a:xfrm>
                <a:off x="3156" y="2372"/>
                <a:ext cx="472" cy="250"/>
              </a:xfrm>
              <a:prstGeom prst="rect">
                <a:avLst/>
              </a:prstGeom>
              <a:noFill/>
              <a:ln w="9525">
                <a:noFill/>
                <a:miter lim="800000"/>
                <a:headEnd/>
                <a:tailEnd/>
              </a:ln>
            </p:spPr>
            <p:txBody>
              <a:bodyPr wrap="none" anchor="ctr">
                <a:spAutoFit/>
              </a:bodyPr>
              <a:lstStyle/>
              <a:p>
                <a:pPr eaLnBrk="0" hangingPunct="0"/>
                <a:r>
                  <a:rPr lang="en-US" altLang="zh-CN" sz="2000"/>
                  <a:t>200A</a:t>
                </a:r>
              </a:p>
            </p:txBody>
          </p:sp>
          <p:sp>
            <p:nvSpPr>
              <p:cNvPr id="111686" name="Text Box 166"/>
              <p:cNvSpPr txBox="1">
                <a:spLocks noChangeArrowheads="1"/>
              </p:cNvSpPr>
              <p:nvPr/>
            </p:nvSpPr>
            <p:spPr bwMode="auto">
              <a:xfrm>
                <a:off x="3174" y="1377"/>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111687" name="Text Box 167"/>
              <p:cNvSpPr txBox="1">
                <a:spLocks noChangeArrowheads="1"/>
              </p:cNvSpPr>
              <p:nvPr/>
            </p:nvSpPr>
            <p:spPr bwMode="auto">
              <a:xfrm>
                <a:off x="3174" y="1620"/>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111688" name="Text Box 168"/>
              <p:cNvSpPr txBox="1">
                <a:spLocks noChangeArrowheads="1"/>
              </p:cNvSpPr>
              <p:nvPr/>
            </p:nvSpPr>
            <p:spPr bwMode="auto">
              <a:xfrm>
                <a:off x="3174" y="1862"/>
                <a:ext cx="436" cy="250"/>
              </a:xfrm>
              <a:prstGeom prst="rect">
                <a:avLst/>
              </a:prstGeom>
              <a:noFill/>
              <a:ln w="9525">
                <a:noFill/>
                <a:miter lim="800000"/>
                <a:headEnd/>
                <a:tailEnd/>
              </a:ln>
            </p:spPr>
            <p:txBody>
              <a:bodyPr wrap="none" anchor="ctr">
                <a:spAutoFit/>
              </a:bodyPr>
              <a:lstStyle/>
              <a:p>
                <a:pPr eaLnBrk="0" hangingPunct="0"/>
                <a:r>
                  <a:rPr lang="en-US" altLang="zh-CN" sz="2000"/>
                  <a:t>2006</a:t>
                </a:r>
              </a:p>
            </p:txBody>
          </p:sp>
          <p:grpSp>
            <p:nvGrpSpPr>
              <p:cNvPr id="111689" name="Group 169"/>
              <p:cNvGrpSpPr>
                <a:grpSpLocks/>
              </p:cNvGrpSpPr>
              <p:nvPr/>
            </p:nvGrpSpPr>
            <p:grpSpPr bwMode="auto">
              <a:xfrm>
                <a:off x="3597" y="1380"/>
                <a:ext cx="60" cy="1548"/>
                <a:chOff x="3960" y="1560"/>
                <a:chExt cx="60" cy="1548"/>
              </a:xfrm>
            </p:grpSpPr>
            <p:sp>
              <p:nvSpPr>
                <p:cNvPr id="111704" name="Line 170"/>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05" name="Line 171"/>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06" name="Line 172"/>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07" name="Line 173"/>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08" name="Line 174"/>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09" name="Line 175"/>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10" name="Line 176"/>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11690" name="Group 177"/>
              <p:cNvGrpSpPr>
                <a:grpSpLocks/>
              </p:cNvGrpSpPr>
              <p:nvPr/>
            </p:nvGrpSpPr>
            <p:grpSpPr bwMode="auto">
              <a:xfrm>
                <a:off x="4725" y="1368"/>
                <a:ext cx="60" cy="1548"/>
                <a:chOff x="3960" y="1560"/>
                <a:chExt cx="60" cy="1548"/>
              </a:xfrm>
            </p:grpSpPr>
            <p:sp>
              <p:nvSpPr>
                <p:cNvPr id="111697" name="Line 178"/>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698" name="Line 179"/>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699" name="Line 180"/>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00" name="Line 181"/>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01" name="Line 182"/>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02" name="Line 183"/>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703" name="Line 184"/>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sp>
            <p:nvSpPr>
              <p:cNvPr id="111691" name="Line 185"/>
              <p:cNvSpPr>
                <a:spLocks noChangeShapeType="1"/>
              </p:cNvSpPr>
              <p:nvPr/>
            </p:nvSpPr>
            <p:spPr bwMode="auto">
              <a:xfrm>
                <a:off x="3588" y="3252"/>
                <a:ext cx="1200" cy="0"/>
              </a:xfrm>
              <a:prstGeom prst="line">
                <a:avLst/>
              </a:prstGeom>
              <a:noFill/>
              <a:ln w="6350">
                <a:solidFill>
                  <a:schemeClr val="tx1"/>
                </a:solidFill>
                <a:round/>
                <a:headEnd type="none" w="lg" len="lg"/>
                <a:tailEnd/>
              </a:ln>
            </p:spPr>
            <p:txBody>
              <a:bodyPr wrap="none" lIns="90000" tIns="46800" rIns="90000" bIns="46800" anchor="ctr">
                <a:spAutoFit/>
              </a:bodyPr>
              <a:lstStyle/>
              <a:p>
                <a:endParaRPr lang="zh-CN" altLang="en-US"/>
              </a:p>
            </p:txBody>
          </p:sp>
          <p:sp>
            <p:nvSpPr>
              <p:cNvPr id="111692" name="Line 186"/>
              <p:cNvSpPr>
                <a:spLocks noChangeShapeType="1"/>
              </p:cNvSpPr>
              <p:nvPr/>
            </p:nvSpPr>
            <p:spPr bwMode="auto">
              <a:xfrm flipV="1">
                <a:off x="3588" y="3144"/>
                <a:ext cx="60" cy="12"/>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11693" name="Line 187"/>
              <p:cNvSpPr>
                <a:spLocks noChangeShapeType="1"/>
              </p:cNvSpPr>
              <p:nvPr/>
            </p:nvSpPr>
            <p:spPr bwMode="auto">
              <a:xfrm flipH="1" flipV="1">
                <a:off x="4740" y="3132"/>
                <a:ext cx="48" cy="12"/>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1694" name="Text Box 188"/>
              <p:cNvSpPr txBox="1">
                <a:spLocks noChangeArrowheads="1"/>
              </p:cNvSpPr>
              <p:nvPr/>
            </p:nvSpPr>
            <p:spPr bwMode="auto">
              <a:xfrm>
                <a:off x="3148" y="2660"/>
                <a:ext cx="463" cy="250"/>
              </a:xfrm>
              <a:prstGeom prst="rect">
                <a:avLst/>
              </a:prstGeom>
              <a:noFill/>
              <a:ln w="9525">
                <a:noFill/>
                <a:miter lim="800000"/>
                <a:headEnd/>
                <a:tailEnd/>
              </a:ln>
            </p:spPr>
            <p:txBody>
              <a:bodyPr wrap="none" anchor="ctr">
                <a:spAutoFit/>
              </a:bodyPr>
              <a:lstStyle/>
              <a:p>
                <a:pPr eaLnBrk="0" hangingPunct="0"/>
                <a:r>
                  <a:rPr lang="en-US" altLang="zh-CN" sz="2000"/>
                  <a:t>200C</a:t>
                </a:r>
              </a:p>
            </p:txBody>
          </p:sp>
          <p:sp>
            <p:nvSpPr>
              <p:cNvPr id="111695" name="Text Box 189"/>
              <p:cNvSpPr txBox="1">
                <a:spLocks noChangeArrowheads="1"/>
              </p:cNvSpPr>
              <p:nvPr/>
            </p:nvSpPr>
            <p:spPr bwMode="auto">
              <a:xfrm>
                <a:off x="3153" y="2900"/>
                <a:ext cx="454" cy="250"/>
              </a:xfrm>
              <a:prstGeom prst="rect">
                <a:avLst/>
              </a:prstGeom>
              <a:noFill/>
              <a:ln w="9525">
                <a:noFill/>
                <a:miter lim="800000"/>
                <a:headEnd/>
                <a:tailEnd/>
              </a:ln>
            </p:spPr>
            <p:txBody>
              <a:bodyPr wrap="none" anchor="ctr">
                <a:spAutoFit/>
              </a:bodyPr>
              <a:lstStyle/>
              <a:p>
                <a:pPr eaLnBrk="0" hangingPunct="0"/>
                <a:r>
                  <a:rPr lang="en-US" altLang="zh-CN" sz="2000"/>
                  <a:t>200E</a:t>
                </a:r>
              </a:p>
            </p:txBody>
          </p:sp>
          <p:sp>
            <p:nvSpPr>
              <p:cNvPr id="111696" name="Text Box 190"/>
              <p:cNvSpPr txBox="1">
                <a:spLocks noChangeArrowheads="1"/>
              </p:cNvSpPr>
              <p:nvPr/>
            </p:nvSpPr>
            <p:spPr bwMode="auto">
              <a:xfrm>
                <a:off x="3174" y="3128"/>
                <a:ext cx="436" cy="250"/>
              </a:xfrm>
              <a:prstGeom prst="rect">
                <a:avLst/>
              </a:prstGeom>
              <a:noFill/>
              <a:ln w="9525">
                <a:noFill/>
                <a:miter lim="800000"/>
                <a:headEnd/>
                <a:tailEnd/>
              </a:ln>
            </p:spPr>
            <p:txBody>
              <a:bodyPr wrap="none" anchor="ctr">
                <a:spAutoFit/>
              </a:bodyPr>
              <a:lstStyle/>
              <a:p>
                <a:pPr eaLnBrk="0" hangingPunct="0"/>
                <a:r>
                  <a:rPr lang="en-US" altLang="zh-CN" sz="2000"/>
                  <a:t>2010</a:t>
                </a:r>
              </a:p>
            </p:txBody>
          </p:sp>
        </p:grpSp>
        <p:sp>
          <p:nvSpPr>
            <p:cNvPr id="111669" name="Text Box 191"/>
            <p:cNvSpPr txBox="1">
              <a:spLocks noChangeArrowheads="1"/>
            </p:cNvSpPr>
            <p:nvPr/>
          </p:nvSpPr>
          <p:spPr bwMode="auto">
            <a:xfrm>
              <a:off x="3819" y="2993"/>
              <a:ext cx="308" cy="17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grpSp>
      <p:sp>
        <p:nvSpPr>
          <p:cNvPr id="56" name="Text Box 192"/>
          <p:cNvSpPr txBox="1">
            <a:spLocks noChangeArrowheads="1"/>
          </p:cNvSpPr>
          <p:nvPr/>
        </p:nvSpPr>
        <p:spPr bwMode="auto">
          <a:xfrm>
            <a:off x="6562725" y="2336800"/>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57" name="Text Box 193"/>
          <p:cNvSpPr txBox="1">
            <a:spLocks noChangeArrowheads="1"/>
          </p:cNvSpPr>
          <p:nvPr/>
        </p:nvSpPr>
        <p:spPr bwMode="auto">
          <a:xfrm>
            <a:off x="6581775" y="2698750"/>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9</a:t>
            </a:r>
            <a:endParaRPr lang="en-US" altLang="zh-CN">
              <a:solidFill>
                <a:srgbClr val="0000FF"/>
              </a:solidFill>
            </a:endParaRPr>
          </a:p>
        </p:txBody>
      </p:sp>
      <p:grpSp>
        <p:nvGrpSpPr>
          <p:cNvPr id="7" name="Group 194"/>
          <p:cNvGrpSpPr>
            <a:grpSpLocks/>
          </p:cNvGrpSpPr>
          <p:nvPr/>
        </p:nvGrpSpPr>
        <p:grpSpPr bwMode="auto">
          <a:xfrm>
            <a:off x="6283325" y="1885950"/>
            <a:ext cx="2860675" cy="1811338"/>
            <a:chOff x="3903" y="978"/>
            <a:chExt cx="1802" cy="1141"/>
          </a:xfrm>
        </p:grpSpPr>
        <p:grpSp>
          <p:nvGrpSpPr>
            <p:cNvPr id="111655" name="Group 195"/>
            <p:cNvGrpSpPr>
              <a:grpSpLocks/>
            </p:cNvGrpSpPr>
            <p:nvPr/>
          </p:nvGrpSpPr>
          <p:grpSpPr bwMode="auto">
            <a:xfrm>
              <a:off x="4783" y="1125"/>
              <a:ext cx="689" cy="250"/>
              <a:chOff x="4402" y="1437"/>
              <a:chExt cx="689" cy="250"/>
            </a:xfrm>
          </p:grpSpPr>
          <p:sp>
            <p:nvSpPr>
              <p:cNvPr id="111666" name="Line 19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1667" name="Text Box 197"/>
              <p:cNvSpPr txBox="1">
                <a:spLocks noChangeArrowheads="1"/>
              </p:cNvSpPr>
              <p:nvPr/>
            </p:nvSpPr>
            <p:spPr bwMode="auto">
              <a:xfrm>
                <a:off x="4584" y="1437"/>
                <a:ext cx="507" cy="250"/>
              </a:xfrm>
              <a:prstGeom prst="rect">
                <a:avLst/>
              </a:prstGeom>
              <a:noFill/>
              <a:ln w="9525">
                <a:noFill/>
                <a:miter lim="800000"/>
                <a:headEnd type="none" w="lg" len="lg"/>
                <a:tailEnd/>
              </a:ln>
            </p:spPr>
            <p:txBody>
              <a:bodyPr wrap="none">
                <a:spAutoFit/>
              </a:bodyPr>
              <a:lstStyle/>
              <a:p>
                <a:r>
                  <a:rPr lang="zh-CN" altLang="en-US" sz="2000"/>
                  <a:t>整型</a:t>
                </a:r>
                <a:r>
                  <a:rPr lang="en-US" altLang="zh-CN" sz="2000"/>
                  <a:t>a</a:t>
                </a:r>
              </a:p>
            </p:txBody>
          </p:sp>
        </p:grpSp>
        <p:grpSp>
          <p:nvGrpSpPr>
            <p:cNvPr id="111656" name="Group 198"/>
            <p:cNvGrpSpPr>
              <a:grpSpLocks/>
            </p:cNvGrpSpPr>
            <p:nvPr/>
          </p:nvGrpSpPr>
          <p:grpSpPr bwMode="auto">
            <a:xfrm>
              <a:off x="4783" y="1334"/>
              <a:ext cx="709" cy="288"/>
              <a:chOff x="4426" y="1886"/>
              <a:chExt cx="709" cy="288"/>
            </a:xfrm>
          </p:grpSpPr>
          <p:sp>
            <p:nvSpPr>
              <p:cNvPr id="111664" name="Line 199"/>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1665" name="Text Box 200"/>
              <p:cNvSpPr txBox="1">
                <a:spLocks noChangeArrowheads="1"/>
              </p:cNvSpPr>
              <p:nvPr/>
            </p:nvSpPr>
            <p:spPr bwMode="auto">
              <a:xfrm>
                <a:off x="4523" y="1886"/>
                <a:ext cx="612" cy="288"/>
              </a:xfrm>
              <a:prstGeom prst="rect">
                <a:avLst/>
              </a:prstGeom>
              <a:noFill/>
              <a:ln w="9525">
                <a:noFill/>
                <a:miter lim="800000"/>
                <a:headEnd type="none" w="lg" len="lg"/>
                <a:tailEnd/>
              </a:ln>
            </p:spPr>
            <p:txBody>
              <a:bodyPr wrap="none">
                <a:spAutoFit/>
              </a:bodyPr>
              <a:lstStyle/>
              <a:p>
                <a:r>
                  <a:rPr lang="en-US" altLang="zh-CN" sz="2000"/>
                  <a:t>  </a:t>
                </a:r>
                <a:r>
                  <a:rPr lang="zh-CN" altLang="en-US" sz="2000"/>
                  <a:t>整型</a:t>
                </a:r>
                <a:r>
                  <a:rPr lang="en-US" altLang="zh-CN"/>
                  <a:t>b</a:t>
                </a:r>
                <a:endParaRPr lang="en-US" altLang="zh-CN" sz="2000"/>
              </a:p>
            </p:txBody>
          </p:sp>
        </p:grpSp>
        <p:sp>
          <p:nvSpPr>
            <p:cNvPr id="111657" name="Text Box 201"/>
            <p:cNvSpPr txBox="1">
              <a:spLocks noChangeArrowheads="1"/>
            </p:cNvSpPr>
            <p:nvPr/>
          </p:nvSpPr>
          <p:spPr bwMode="auto">
            <a:xfrm>
              <a:off x="3903" y="978"/>
              <a:ext cx="541" cy="250"/>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(main)</a:t>
              </a:r>
              <a:endParaRPr lang="en-US" altLang="zh-CN" sz="2000">
                <a:solidFill>
                  <a:schemeClr val="accent2"/>
                </a:solidFill>
              </a:endParaRPr>
            </a:p>
          </p:txBody>
        </p:sp>
        <p:grpSp>
          <p:nvGrpSpPr>
            <p:cNvPr id="111658" name="Group 202"/>
            <p:cNvGrpSpPr>
              <a:grpSpLocks/>
            </p:cNvGrpSpPr>
            <p:nvPr/>
          </p:nvGrpSpPr>
          <p:grpSpPr bwMode="auto">
            <a:xfrm>
              <a:off x="4783" y="1605"/>
              <a:ext cx="910" cy="250"/>
              <a:chOff x="4402" y="1437"/>
              <a:chExt cx="910" cy="250"/>
            </a:xfrm>
          </p:grpSpPr>
          <p:sp>
            <p:nvSpPr>
              <p:cNvPr id="111662" name="Line 203"/>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1663" name="Text Box 204"/>
              <p:cNvSpPr txBox="1">
                <a:spLocks noChangeArrowheads="1"/>
              </p:cNvSpPr>
              <p:nvPr/>
            </p:nvSpPr>
            <p:spPr bwMode="auto">
              <a:xfrm>
                <a:off x="4584" y="1437"/>
                <a:ext cx="728" cy="250"/>
              </a:xfrm>
              <a:prstGeom prst="rect">
                <a:avLst/>
              </a:prstGeom>
              <a:noFill/>
              <a:ln w="9525">
                <a:noFill/>
                <a:miter lim="800000"/>
                <a:headEnd type="none" w="lg" len="lg"/>
                <a:tailEnd/>
              </a:ln>
            </p:spPr>
            <p:txBody>
              <a:bodyPr wrap="none">
                <a:spAutoFit/>
              </a:bodyPr>
              <a:lstStyle/>
              <a:p>
                <a:r>
                  <a:rPr lang="en-US" altLang="zh-CN" sz="2000"/>
                  <a:t>pointer_1</a:t>
                </a:r>
              </a:p>
            </p:txBody>
          </p:sp>
        </p:grpSp>
        <p:grpSp>
          <p:nvGrpSpPr>
            <p:cNvPr id="111659" name="Group 205"/>
            <p:cNvGrpSpPr>
              <a:grpSpLocks/>
            </p:cNvGrpSpPr>
            <p:nvPr/>
          </p:nvGrpSpPr>
          <p:grpSpPr bwMode="auto">
            <a:xfrm>
              <a:off x="4795" y="1869"/>
              <a:ext cx="910" cy="250"/>
              <a:chOff x="4402" y="1437"/>
              <a:chExt cx="910" cy="250"/>
            </a:xfrm>
          </p:grpSpPr>
          <p:sp>
            <p:nvSpPr>
              <p:cNvPr id="111660" name="Line 20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1661" name="Text Box 207"/>
              <p:cNvSpPr txBox="1">
                <a:spLocks noChangeArrowheads="1"/>
              </p:cNvSpPr>
              <p:nvPr/>
            </p:nvSpPr>
            <p:spPr bwMode="auto">
              <a:xfrm>
                <a:off x="4584" y="1437"/>
                <a:ext cx="728" cy="250"/>
              </a:xfrm>
              <a:prstGeom prst="rect">
                <a:avLst/>
              </a:prstGeom>
              <a:noFill/>
              <a:ln w="9525">
                <a:noFill/>
                <a:miter lim="800000"/>
                <a:headEnd type="none" w="lg" len="lg"/>
                <a:tailEnd/>
              </a:ln>
            </p:spPr>
            <p:txBody>
              <a:bodyPr wrap="none">
                <a:spAutoFit/>
              </a:bodyPr>
              <a:lstStyle/>
              <a:p>
                <a:r>
                  <a:rPr lang="en-US" altLang="zh-CN" sz="2000"/>
                  <a:t>pointer_2</a:t>
                </a:r>
              </a:p>
            </p:txBody>
          </p:sp>
        </p:grpSp>
      </p:grpSp>
      <p:sp>
        <p:nvSpPr>
          <p:cNvPr id="72" name="Text Box 208"/>
          <p:cNvSpPr txBox="1">
            <a:spLocks noChangeArrowheads="1"/>
          </p:cNvSpPr>
          <p:nvPr/>
        </p:nvSpPr>
        <p:spPr bwMode="auto">
          <a:xfrm>
            <a:off x="6315075" y="3079750"/>
            <a:ext cx="7937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2000</a:t>
            </a:r>
          </a:p>
        </p:txBody>
      </p:sp>
      <p:sp>
        <p:nvSpPr>
          <p:cNvPr id="73" name="Text Box 209"/>
          <p:cNvSpPr txBox="1">
            <a:spLocks noChangeArrowheads="1"/>
          </p:cNvSpPr>
          <p:nvPr/>
        </p:nvSpPr>
        <p:spPr bwMode="auto">
          <a:xfrm>
            <a:off x="6315075" y="3479800"/>
            <a:ext cx="793750" cy="457200"/>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2002</a:t>
            </a:r>
            <a:endParaRPr lang="en-US" altLang="zh-CN">
              <a:solidFill>
                <a:srgbClr val="0000FF"/>
              </a:solidFill>
            </a:endParaRPr>
          </a:p>
        </p:txBody>
      </p:sp>
      <p:grpSp>
        <p:nvGrpSpPr>
          <p:cNvPr id="15" name="Group 215"/>
          <p:cNvGrpSpPr>
            <a:grpSpLocks/>
          </p:cNvGrpSpPr>
          <p:nvPr/>
        </p:nvGrpSpPr>
        <p:grpSpPr bwMode="auto">
          <a:xfrm>
            <a:off x="4922838" y="3724275"/>
            <a:ext cx="1924050" cy="1431925"/>
            <a:chOff x="2926" y="1632"/>
            <a:chExt cx="1212" cy="902"/>
          </a:xfrm>
        </p:grpSpPr>
        <p:sp>
          <p:nvSpPr>
            <p:cNvPr id="111653" name="Text Box 216"/>
            <p:cNvSpPr txBox="1">
              <a:spLocks noChangeArrowheads="1"/>
            </p:cNvSpPr>
            <p:nvPr/>
          </p:nvSpPr>
          <p:spPr bwMode="auto">
            <a:xfrm>
              <a:off x="3926" y="2246"/>
              <a:ext cx="212" cy="288"/>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9</a:t>
              </a:r>
            </a:p>
          </p:txBody>
        </p:sp>
        <p:sp>
          <p:nvSpPr>
            <p:cNvPr id="111654" name="Freeform 217"/>
            <p:cNvSpPr>
              <a:spLocks/>
            </p:cNvSpPr>
            <p:nvPr/>
          </p:nvSpPr>
          <p:spPr bwMode="auto">
            <a:xfrm>
              <a:off x="2926" y="1632"/>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 name="T9" fmla="*/ 0 w 182"/>
                <a:gd name="T10" fmla="*/ 0 h 756"/>
                <a:gd name="T11" fmla="*/ 182 w 182"/>
                <a:gd name="T12" fmla="*/ 756 h 756"/>
              </a:gdLst>
              <a:ahLst/>
              <a:cxnLst>
                <a:cxn ang="T6">
                  <a:pos x="T0" y="T1"/>
                </a:cxn>
                <a:cxn ang="T7">
                  <a:pos x="T2" y="T3"/>
                </a:cxn>
                <a:cxn ang="T8">
                  <a:pos x="T4" y="T5"/>
                </a:cxn>
              </a:cxnLst>
              <a:rect l="T9" t="T10" r="T11" b="T12"/>
              <a:pathLst>
                <a:path w="182" h="756">
                  <a:moveTo>
                    <a:pt x="182" y="0"/>
                  </a:moveTo>
                  <a:cubicBezTo>
                    <a:pt x="93" y="171"/>
                    <a:pt x="4" y="342"/>
                    <a:pt x="2" y="468"/>
                  </a:cubicBezTo>
                  <a:cubicBezTo>
                    <a:pt x="0" y="594"/>
                    <a:pt x="142" y="710"/>
                    <a:pt x="170" y="756"/>
                  </a:cubicBezTo>
                </a:path>
              </a:pathLst>
            </a:custGeom>
            <a:noFill/>
            <a:ln w="38100">
              <a:solidFill>
                <a:schemeClr val="accent2"/>
              </a:solidFill>
              <a:round/>
              <a:headEnd type="none" w="lg" len="lg"/>
              <a:tailEnd type="triangle" w="med" len="med"/>
            </a:ln>
          </p:spPr>
          <p:txBody>
            <a:bodyPr wrap="none" lIns="90000" tIns="46800" rIns="90000" bIns="46800" anchor="ctr">
              <a:spAutoFit/>
            </a:bodyPr>
            <a:lstStyle/>
            <a:p>
              <a:pPr eaLnBrk="0" hangingPunct="0"/>
              <a:endParaRPr lang="zh-CN" altLang="en-US"/>
            </a:p>
          </p:txBody>
        </p:sp>
      </p:grpSp>
      <p:sp>
        <p:nvSpPr>
          <p:cNvPr id="77" name="Text Box 218"/>
          <p:cNvSpPr txBox="1">
            <a:spLocks noChangeArrowheads="1"/>
          </p:cNvSpPr>
          <p:nvPr/>
        </p:nvSpPr>
        <p:spPr bwMode="auto">
          <a:xfrm>
            <a:off x="3865563" y="3876675"/>
            <a:ext cx="995362" cy="457200"/>
          </a:xfrm>
          <a:prstGeom prst="rect">
            <a:avLst/>
          </a:prstGeom>
          <a:noFill/>
          <a:ln w="38100">
            <a:noFill/>
            <a:miter lim="800000"/>
            <a:headEnd type="none" w="lg" len="lg"/>
            <a:tailEnd/>
          </a:ln>
        </p:spPr>
        <p:txBody>
          <a:bodyPr wrap="none" lIns="90000" tIns="46800" rIns="90000" bIns="46800" anchor="ctr">
            <a:spAutoFit/>
          </a:bodyPr>
          <a:lstStyle/>
          <a:p>
            <a:r>
              <a:rPr lang="en-US" altLang="zh-CN">
                <a:solidFill>
                  <a:srgbClr val="0000FF"/>
                </a:solidFill>
                <a:ea typeface="隶书" pitchFamily="49" charset="-122"/>
              </a:rPr>
              <a:t>COPY</a:t>
            </a:r>
            <a:endParaRPr lang="en-US" altLang="zh-CN">
              <a:ea typeface="隶书" pitchFamily="49" charset="-122"/>
            </a:endParaRPr>
          </a:p>
        </p:txBody>
      </p:sp>
      <p:grpSp>
        <p:nvGrpSpPr>
          <p:cNvPr id="16" name="Group 219"/>
          <p:cNvGrpSpPr>
            <a:grpSpLocks/>
          </p:cNvGrpSpPr>
          <p:nvPr/>
        </p:nvGrpSpPr>
        <p:grpSpPr bwMode="auto">
          <a:xfrm>
            <a:off x="6294438" y="3943350"/>
            <a:ext cx="2513012" cy="1631950"/>
            <a:chOff x="3645" y="2022"/>
            <a:chExt cx="1583" cy="1028"/>
          </a:xfrm>
        </p:grpSpPr>
        <p:grpSp>
          <p:nvGrpSpPr>
            <p:cNvPr id="111641" name="Group 220"/>
            <p:cNvGrpSpPr>
              <a:grpSpLocks/>
            </p:cNvGrpSpPr>
            <p:nvPr/>
          </p:nvGrpSpPr>
          <p:grpSpPr bwMode="auto">
            <a:xfrm>
              <a:off x="3645" y="2022"/>
              <a:ext cx="1583" cy="865"/>
              <a:chOff x="3910" y="2274"/>
              <a:chExt cx="1583" cy="865"/>
            </a:xfrm>
          </p:grpSpPr>
          <p:sp>
            <p:nvSpPr>
              <p:cNvPr id="111643" name="Text Box 221"/>
              <p:cNvSpPr txBox="1">
                <a:spLocks noChangeArrowheads="1"/>
              </p:cNvSpPr>
              <p:nvPr/>
            </p:nvSpPr>
            <p:spPr bwMode="auto">
              <a:xfrm>
                <a:off x="3910" y="2274"/>
                <a:ext cx="551" cy="250"/>
              </a:xfrm>
              <a:prstGeom prst="rect">
                <a:avLst/>
              </a:prstGeom>
              <a:noFill/>
              <a:ln w="9525">
                <a:noFill/>
                <a:miter lim="800000"/>
                <a:headEnd/>
                <a:tailEnd/>
              </a:ln>
            </p:spPr>
            <p:txBody>
              <a:bodyPr wrap="none" anchor="ctr">
                <a:spAutoFit/>
              </a:bodyPr>
              <a:lstStyle/>
              <a:p>
                <a:pPr eaLnBrk="0" hangingPunct="0"/>
                <a:r>
                  <a:rPr lang="en-US" altLang="zh-CN" sz="2000">
                    <a:solidFill>
                      <a:srgbClr val="336600"/>
                    </a:solidFill>
                  </a:rPr>
                  <a:t>(swap)</a:t>
                </a:r>
              </a:p>
            </p:txBody>
          </p:sp>
          <p:grpSp>
            <p:nvGrpSpPr>
              <p:cNvPr id="111644" name="Group 222"/>
              <p:cNvGrpSpPr>
                <a:grpSpLocks/>
              </p:cNvGrpSpPr>
              <p:nvPr/>
            </p:nvGrpSpPr>
            <p:grpSpPr bwMode="auto">
              <a:xfrm>
                <a:off x="4795" y="2397"/>
                <a:ext cx="698" cy="250"/>
                <a:chOff x="4402" y="1437"/>
                <a:chExt cx="698" cy="250"/>
              </a:xfrm>
            </p:grpSpPr>
            <p:sp>
              <p:nvSpPr>
                <p:cNvPr id="111651" name="Line 223"/>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1652" name="Text Box 224"/>
                <p:cNvSpPr txBox="1">
                  <a:spLocks noChangeArrowheads="1"/>
                </p:cNvSpPr>
                <p:nvPr/>
              </p:nvSpPr>
              <p:spPr bwMode="auto">
                <a:xfrm>
                  <a:off x="4584" y="1437"/>
                  <a:ext cx="516" cy="250"/>
                </a:xfrm>
                <a:prstGeom prst="rect">
                  <a:avLst/>
                </a:prstGeom>
                <a:noFill/>
                <a:ln w="9525">
                  <a:noFill/>
                  <a:miter lim="800000"/>
                  <a:headEnd type="none" w="lg" len="lg"/>
                  <a:tailEnd/>
                </a:ln>
              </p:spPr>
              <p:txBody>
                <a:bodyPr wrap="none">
                  <a:spAutoFit/>
                </a:bodyPr>
                <a:lstStyle/>
                <a:p>
                  <a:r>
                    <a:rPr lang="zh-CN" altLang="en-US" sz="2000"/>
                    <a:t>整型</a:t>
                  </a:r>
                  <a:r>
                    <a:rPr lang="en-US" altLang="zh-CN" sz="2000"/>
                    <a:t>x</a:t>
                  </a:r>
                </a:p>
              </p:txBody>
            </p:sp>
          </p:grpSp>
          <p:grpSp>
            <p:nvGrpSpPr>
              <p:cNvPr id="111645" name="Group 225"/>
              <p:cNvGrpSpPr>
                <a:grpSpLocks/>
              </p:cNvGrpSpPr>
              <p:nvPr/>
            </p:nvGrpSpPr>
            <p:grpSpPr bwMode="auto">
              <a:xfrm>
                <a:off x="4795" y="2637"/>
                <a:ext cx="698" cy="250"/>
                <a:chOff x="4402" y="1437"/>
                <a:chExt cx="698" cy="250"/>
              </a:xfrm>
            </p:grpSpPr>
            <p:sp>
              <p:nvSpPr>
                <p:cNvPr id="111649" name="Line 22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1650" name="Text Box 227"/>
                <p:cNvSpPr txBox="1">
                  <a:spLocks noChangeArrowheads="1"/>
                </p:cNvSpPr>
                <p:nvPr/>
              </p:nvSpPr>
              <p:spPr bwMode="auto">
                <a:xfrm>
                  <a:off x="4584" y="1437"/>
                  <a:ext cx="516" cy="250"/>
                </a:xfrm>
                <a:prstGeom prst="rect">
                  <a:avLst/>
                </a:prstGeom>
                <a:noFill/>
                <a:ln w="9525">
                  <a:noFill/>
                  <a:miter lim="800000"/>
                  <a:headEnd type="none" w="lg" len="lg"/>
                  <a:tailEnd/>
                </a:ln>
              </p:spPr>
              <p:txBody>
                <a:bodyPr wrap="none">
                  <a:spAutoFit/>
                </a:bodyPr>
                <a:lstStyle/>
                <a:p>
                  <a:r>
                    <a:rPr lang="zh-CN" altLang="en-US" sz="2000"/>
                    <a:t>整型</a:t>
                  </a:r>
                  <a:r>
                    <a:rPr lang="en-US" altLang="zh-CN" sz="2000"/>
                    <a:t>b</a:t>
                  </a:r>
                </a:p>
              </p:txBody>
            </p:sp>
          </p:grpSp>
          <p:grpSp>
            <p:nvGrpSpPr>
              <p:cNvPr id="111646" name="Group 228"/>
              <p:cNvGrpSpPr>
                <a:grpSpLocks/>
              </p:cNvGrpSpPr>
              <p:nvPr/>
            </p:nvGrpSpPr>
            <p:grpSpPr bwMode="auto">
              <a:xfrm>
                <a:off x="4795" y="2889"/>
                <a:ext cx="662" cy="250"/>
                <a:chOff x="4402" y="1437"/>
                <a:chExt cx="662" cy="250"/>
              </a:xfrm>
            </p:grpSpPr>
            <p:sp>
              <p:nvSpPr>
                <p:cNvPr id="111647" name="Line 22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1648" name="Text Box 230"/>
                <p:cNvSpPr txBox="1">
                  <a:spLocks noChangeArrowheads="1"/>
                </p:cNvSpPr>
                <p:nvPr/>
              </p:nvSpPr>
              <p:spPr bwMode="auto">
                <a:xfrm>
                  <a:off x="4584" y="1437"/>
                  <a:ext cx="480" cy="250"/>
                </a:xfrm>
                <a:prstGeom prst="rect">
                  <a:avLst/>
                </a:prstGeom>
                <a:noFill/>
                <a:ln w="9525">
                  <a:noFill/>
                  <a:miter lim="800000"/>
                  <a:headEnd type="none" w="lg" len="lg"/>
                  <a:tailEnd/>
                </a:ln>
              </p:spPr>
              <p:txBody>
                <a:bodyPr wrap="none">
                  <a:spAutoFit/>
                </a:bodyPr>
                <a:lstStyle/>
                <a:p>
                  <a:r>
                    <a:rPr lang="zh-CN" altLang="en-US" sz="2000"/>
                    <a:t>整型</a:t>
                  </a:r>
                  <a:r>
                    <a:rPr lang="en-US" altLang="zh-CN" sz="2000"/>
                    <a:t>t</a:t>
                  </a:r>
                </a:p>
              </p:txBody>
            </p:sp>
          </p:grpSp>
        </p:grpSp>
        <p:sp>
          <p:nvSpPr>
            <p:cNvPr id="111642" name="Text Box 231"/>
            <p:cNvSpPr txBox="1">
              <a:spLocks noChangeArrowheads="1"/>
            </p:cNvSpPr>
            <p:nvPr/>
          </p:nvSpPr>
          <p:spPr bwMode="auto">
            <a:xfrm>
              <a:off x="3850" y="2762"/>
              <a:ext cx="116" cy="288"/>
            </a:xfrm>
            <a:prstGeom prst="rect">
              <a:avLst/>
            </a:prstGeom>
            <a:noFill/>
            <a:ln w="9525">
              <a:noFill/>
              <a:miter lim="800000"/>
              <a:headEnd/>
              <a:tailEnd/>
            </a:ln>
          </p:spPr>
          <p:txBody>
            <a:bodyPr wrap="none" anchor="ctr">
              <a:spAutoFit/>
            </a:bodyPr>
            <a:lstStyle/>
            <a:p>
              <a:pPr eaLnBrk="0" hangingPunct="0"/>
              <a:endParaRPr lang="zh-CN" altLang="zh-CN">
                <a:solidFill>
                  <a:srgbClr val="0000FF"/>
                </a:solidFill>
              </a:endParaRPr>
            </a:p>
          </p:txBody>
        </p:sp>
      </p:grpSp>
      <p:sp>
        <p:nvSpPr>
          <p:cNvPr id="91" name="Text Box 233"/>
          <p:cNvSpPr txBox="1">
            <a:spLocks noChangeArrowheads="1"/>
          </p:cNvSpPr>
          <p:nvPr/>
        </p:nvSpPr>
        <p:spPr bwMode="auto">
          <a:xfrm>
            <a:off x="6505575" y="5080000"/>
            <a:ext cx="3365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92" name="Text Box 210"/>
          <p:cNvSpPr txBox="1">
            <a:spLocks noChangeArrowheads="1"/>
          </p:cNvSpPr>
          <p:nvPr/>
        </p:nvSpPr>
        <p:spPr bwMode="auto">
          <a:xfrm>
            <a:off x="6524625" y="4699000"/>
            <a:ext cx="3365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0000FF"/>
                </a:solidFill>
              </a:rPr>
              <a:t>5</a:t>
            </a:r>
          </a:p>
        </p:txBody>
      </p:sp>
      <p:grpSp>
        <p:nvGrpSpPr>
          <p:cNvPr id="21" name="Group 212"/>
          <p:cNvGrpSpPr>
            <a:grpSpLocks/>
          </p:cNvGrpSpPr>
          <p:nvPr/>
        </p:nvGrpSpPr>
        <p:grpSpPr bwMode="auto">
          <a:xfrm>
            <a:off x="4973638" y="3381375"/>
            <a:ext cx="1892300" cy="1374775"/>
            <a:chOff x="2958" y="1392"/>
            <a:chExt cx="1192" cy="866"/>
          </a:xfrm>
        </p:grpSpPr>
        <p:sp>
          <p:nvSpPr>
            <p:cNvPr id="111639" name="Text Box 213"/>
            <p:cNvSpPr txBox="1">
              <a:spLocks noChangeArrowheads="1"/>
            </p:cNvSpPr>
            <p:nvPr/>
          </p:nvSpPr>
          <p:spPr bwMode="auto">
            <a:xfrm>
              <a:off x="3938" y="1970"/>
              <a:ext cx="212"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111640" name="Freeform 214"/>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 name="T9" fmla="*/ 0 w 150"/>
                <a:gd name="T10" fmla="*/ 0 h 744"/>
                <a:gd name="T11" fmla="*/ 150 w 150"/>
                <a:gd name="T12" fmla="*/ 744 h 744"/>
              </a:gdLst>
              <a:ahLst/>
              <a:cxnLst>
                <a:cxn ang="T6">
                  <a:pos x="T0" y="T1"/>
                </a:cxn>
                <a:cxn ang="T7">
                  <a:pos x="T2" y="T3"/>
                </a:cxn>
                <a:cxn ang="T8">
                  <a:pos x="T4" y="T5"/>
                </a:cxn>
              </a:cxnLst>
              <a:rect l="T9" t="T10" r="T11" b="T12"/>
              <a:pathLst>
                <a:path w="150" h="744">
                  <a:moveTo>
                    <a:pt x="114" y="0"/>
                  </a:moveTo>
                  <a:cubicBezTo>
                    <a:pt x="57" y="94"/>
                    <a:pt x="0" y="188"/>
                    <a:pt x="6" y="312"/>
                  </a:cubicBezTo>
                  <a:cubicBezTo>
                    <a:pt x="12" y="436"/>
                    <a:pt x="128" y="672"/>
                    <a:pt x="150" y="744"/>
                  </a:cubicBezTo>
                </a:path>
              </a:pathLst>
            </a:custGeom>
            <a:noFill/>
            <a:ln w="38100">
              <a:solidFill>
                <a:srgbClr val="339966"/>
              </a:solidFill>
              <a:round/>
              <a:headEnd/>
              <a:tailEnd type="triangle" w="med" len="med"/>
            </a:ln>
          </p:spPr>
          <p:txBody>
            <a:bodyPr wrap="none" lIns="90000" tIns="46800" rIns="90000" bIns="46800" anchor="ctr">
              <a:spAutoFit/>
            </a:bodyPr>
            <a:lstStyle/>
            <a:p>
              <a:pPr eaLnBrk="0" hangingPunct="0"/>
              <a:endParaRPr lang="zh-CN" altLang="en-US"/>
            </a:p>
          </p:txBody>
        </p:sp>
      </p:grpSp>
      <p:sp>
        <p:nvSpPr>
          <p:cNvPr id="96" name="Text Box 211"/>
          <p:cNvSpPr txBox="1">
            <a:spLocks noChangeArrowheads="1"/>
          </p:cNvSpPr>
          <p:nvPr/>
        </p:nvSpPr>
        <p:spPr bwMode="auto">
          <a:xfrm>
            <a:off x="6524625" y="4298950"/>
            <a:ext cx="3365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FF3300"/>
                </a:solidFill>
              </a:rPr>
              <a:t>9</a:t>
            </a:r>
            <a:endParaRPr lang="en-US" altLang="zh-CN">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6">
                                            <p:txEl>
                                              <p:pRg st="0" end="0"/>
                                            </p:txEl>
                                          </p:spTgt>
                                        </p:tgtEl>
                                        <p:attrNameLst>
                                          <p:attrName>style.visibility</p:attrName>
                                        </p:attrNameLst>
                                      </p:cBhvr>
                                      <p:to>
                                        <p:strVal val="visible"/>
                                      </p:to>
                                    </p:set>
                                    <p:animEffect transition="in" filter="box(out)">
                                      <p:cBhvr>
                                        <p:cTn id="22" dur="500"/>
                                        <p:tgtEl>
                                          <p:spTgt spid="56">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7">
                                            <p:txEl>
                                              <p:pRg st="0" end="0"/>
                                            </p:txEl>
                                          </p:spTgt>
                                        </p:tgtEl>
                                        <p:attrNameLst>
                                          <p:attrName>style.visibility</p:attrName>
                                        </p:attrNameLst>
                                      </p:cBhvr>
                                      <p:to>
                                        <p:strVal val="visible"/>
                                      </p:to>
                                    </p:set>
                                    <p:animEffect transition="in" filter="box(out)">
                                      <p:cBhvr>
                                        <p:cTn id="27" dur="500"/>
                                        <p:tgtEl>
                                          <p:spTgt spid="57">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2">
                                            <p:txEl>
                                              <p:pRg st="0" end="0"/>
                                            </p:txEl>
                                          </p:spTgt>
                                        </p:tgtEl>
                                        <p:attrNameLst>
                                          <p:attrName>style.visibility</p:attrName>
                                        </p:attrNameLst>
                                      </p:cBhvr>
                                      <p:to>
                                        <p:strVal val="visible"/>
                                      </p:to>
                                    </p:set>
                                    <p:animEffect transition="in" filter="box(out)">
                                      <p:cBhvr>
                                        <p:cTn id="32" dur="500"/>
                                        <p:tgtEl>
                                          <p:spTgt spid="72">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3">
                                            <p:txEl>
                                              <p:pRg st="0" end="0"/>
                                            </p:txEl>
                                          </p:spTgt>
                                        </p:tgtEl>
                                        <p:attrNameLst>
                                          <p:attrName>style.visibility</p:attrName>
                                        </p:attrNameLst>
                                      </p:cBhvr>
                                      <p:to>
                                        <p:strVal val="visible"/>
                                      </p:to>
                                    </p:set>
                                    <p:animEffect transition="in" filter="box(out)">
                                      <p:cBhvr>
                                        <p:cTn id="37" dur="500"/>
                                        <p:tgtEl>
                                          <p:spTgt spid="73">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ox(out)">
                                      <p:cBhvr>
                                        <p:cTn id="42" dur="500"/>
                                        <p:tgtEl>
                                          <p:spTgt spid="16"/>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ox(out)">
                                      <p:cBhvr>
                                        <p:cTn id="47" dur="500"/>
                                        <p:tgtEl>
                                          <p:spTgt spid="21"/>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ox(out)">
                                      <p:cBhvr>
                                        <p:cTn id="51" dur="500"/>
                                        <p:tgtEl>
                                          <p:spTgt spid="15"/>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2" fill="hold">
                            <p:stCondLst>
                              <p:cond delay="1000"/>
                            </p:stCondLst>
                            <p:childTnLst>
                              <p:par>
                                <p:cTn id="53" presetID="4" presetClass="entr" presetSubtype="32" fill="hold" grpId="0" nodeType="afterEffect">
                                  <p:stCondLst>
                                    <p:cond delay="0"/>
                                  </p:stCondLst>
                                  <p:childTnLst>
                                    <p:set>
                                      <p:cBhvr>
                                        <p:cTn id="54" dur="1" fill="hold">
                                          <p:stCondLst>
                                            <p:cond delay="0"/>
                                          </p:stCondLst>
                                        </p:cTn>
                                        <p:tgtEl>
                                          <p:spTgt spid="77">
                                            <p:txEl>
                                              <p:pRg st="0" end="0"/>
                                            </p:txEl>
                                          </p:spTgt>
                                        </p:tgtEl>
                                        <p:attrNameLst>
                                          <p:attrName>style.visibility</p:attrName>
                                        </p:attrNameLst>
                                      </p:cBhvr>
                                      <p:to>
                                        <p:strVal val="visible"/>
                                      </p:to>
                                    </p:set>
                                    <p:animEffect transition="in" filter="box(out)">
                                      <p:cBhvr>
                                        <p:cTn id="55" dur="500"/>
                                        <p:tgtEl>
                                          <p:spTgt spid="77">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box(out)">
                                      <p:cBhvr>
                                        <p:cTn id="60" dur="500"/>
                                        <p:tgtEl>
                                          <p:spTgt spid="91"/>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animEffect transition="in" filter="box(out)">
                                      <p:cBhvr>
                                        <p:cTn id="65" dur="500"/>
                                        <p:tgtEl>
                                          <p:spTgt spid="96"/>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box(out)">
                                      <p:cBhvr>
                                        <p:cTn id="70" dur="500"/>
                                        <p:tgtEl>
                                          <p:spTgt spid="92"/>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box(out)">
                                      <p:cBhvr>
                                        <p:cTn id="75" dur="500"/>
                                        <p:tgtEl>
                                          <p:spTgt spid="9"/>
                                        </p:tgtEl>
                                      </p:cBhvr>
                                    </p:animEffect>
                                  </p:childTnLst>
                                  <p:subTnLst>
                                    <p:audio>
                                      <p:cMediaNode>
                                        <p:cTn display="0" masterRel="sameClick">
                                          <p:stCondLst>
                                            <p:cond evt="begin" delay="0">
                                              <p:tn val="73"/>
                                            </p:cond>
                                          </p:stCondLst>
                                          <p:endCondLst>
                                            <p:cond evt="onStopAudio" delay="0">
                                              <p:tgtEl>
                                                <p:sldTgt/>
                                              </p:tgtEl>
                                            </p:cond>
                                          </p:endCondLst>
                                        </p:cTn>
                                        <p:tgtEl>
                                          <p:sndTgt r:embed="rId2" name="CAMERA.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box(out)">
                                      <p:cBhvr>
                                        <p:cTn id="80" dur="500"/>
                                        <p:tgtEl>
                                          <p:spTgt spid="11"/>
                                        </p:tgtEl>
                                      </p:cBhvr>
                                    </p:animEffect>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1" grpId="0" animBg="1" autoUpdateAnimBg="0"/>
      <p:bldP spid="56" grpId="0" build="p" autoUpdateAnimBg="0"/>
      <p:bldP spid="57" grpId="0" build="p" autoUpdateAnimBg="0"/>
      <p:bldP spid="72" grpId="0" build="p" autoUpdateAnimBg="0"/>
      <p:bldP spid="73" grpId="0" build="p" autoUpdateAnimBg="0"/>
      <p:bldP spid="77" grpId="0" build="p" autoUpdateAnimBg="0" advAuto="0"/>
      <p:bldP spid="91" grpId="0" animBg="1" autoUpdateAnimBg="0"/>
      <p:bldP spid="92" grpId="0" animBg="1" autoUpdateAnimBg="0"/>
      <p:bldP spid="96"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714500" y="214313"/>
            <a:ext cx="7715250" cy="785812"/>
          </a:xfrm>
        </p:spPr>
        <p:txBody>
          <a:bodyPr/>
          <a:lstStyle/>
          <a:p>
            <a:pPr eaLnBrk="1" hangingPunct="1">
              <a:defRPr/>
            </a:pPr>
            <a:r>
              <a:rPr lang="en-US" altLang="zh-CN" smtClean="0">
                <a:ea typeface="宋体" pitchFamily="2" charset="-122"/>
              </a:rPr>
              <a:t>5.3.23</a:t>
            </a:r>
            <a:r>
              <a:rPr lang="zh-CN" altLang="en-US" smtClean="0">
                <a:ea typeface="宋体" pitchFamily="2" charset="-122"/>
              </a:rPr>
              <a:t>指针代码实践</a:t>
            </a:r>
            <a:endParaRPr lang="en-US" altLang="zh-CN" dirty="0">
              <a:ea typeface="宋体" pitchFamily="2" charset="-122"/>
            </a:endParaRPr>
          </a:p>
        </p:txBody>
      </p:sp>
      <p:sp>
        <p:nvSpPr>
          <p:cNvPr id="8" name="Text Box 67"/>
          <p:cNvSpPr txBox="1">
            <a:spLocks noChangeArrowheads="1"/>
          </p:cNvSpPr>
          <p:nvPr/>
        </p:nvSpPr>
        <p:spPr bwMode="auto">
          <a:xfrm>
            <a:off x="5786438" y="6143625"/>
            <a:ext cx="1428750" cy="708025"/>
          </a:xfrm>
          <a:prstGeom prst="rect">
            <a:avLst/>
          </a:prstGeom>
          <a:solidFill>
            <a:srgbClr val="33CCCC"/>
          </a:solidFill>
          <a:ln w="9525">
            <a:noFill/>
            <a:miter lim="800000"/>
            <a:headEnd/>
            <a:tailEnd/>
          </a:ln>
        </p:spPr>
        <p:txBody>
          <a:bodyPr>
            <a:spAutoFit/>
          </a:bodyPr>
          <a:lstStyle/>
          <a:p>
            <a:r>
              <a:rPr lang="zh-CN" altLang="en-US" sz="2000"/>
              <a:t>运行结果：</a:t>
            </a:r>
            <a:r>
              <a:rPr lang="en-US" altLang="zh-CN" sz="2000"/>
              <a:t>5</a:t>
            </a:r>
            <a:r>
              <a:rPr lang="zh-CN" altLang="en-US" sz="2000"/>
              <a:t>，</a:t>
            </a:r>
            <a:r>
              <a:rPr lang="en-US" altLang="zh-CN" sz="2000"/>
              <a:t>9</a:t>
            </a:r>
          </a:p>
        </p:txBody>
      </p:sp>
      <p:sp>
        <p:nvSpPr>
          <p:cNvPr id="112645" name="Text Box 68"/>
          <p:cNvSpPr txBox="1">
            <a:spLocks noChangeArrowheads="1"/>
          </p:cNvSpPr>
          <p:nvPr/>
        </p:nvSpPr>
        <p:spPr bwMode="auto">
          <a:xfrm>
            <a:off x="409575" y="982663"/>
            <a:ext cx="3054350" cy="457200"/>
          </a:xfrm>
          <a:prstGeom prst="rect">
            <a:avLst/>
          </a:prstGeom>
          <a:noFill/>
          <a:ln w="9525">
            <a:noFill/>
            <a:miter lim="800000"/>
            <a:headEnd/>
            <a:tailEnd/>
          </a:ln>
        </p:spPr>
        <p:txBody>
          <a:bodyPr wrap="none">
            <a:spAutoFit/>
          </a:bodyPr>
          <a:lstStyle/>
          <a:p>
            <a:r>
              <a:rPr lang="zh-CN" altLang="en-US">
                <a:latin typeface="隶书" pitchFamily="49" charset="-122"/>
                <a:ea typeface="隶书" pitchFamily="49" charset="-122"/>
              </a:rPr>
              <a:t>例</a:t>
            </a:r>
            <a:r>
              <a:rPr lang="zh-CN" altLang="en-US" sz="2000">
                <a:latin typeface="隶书" pitchFamily="49" charset="-122"/>
                <a:ea typeface="隶书" pitchFamily="49" charset="-122"/>
              </a:rPr>
              <a:t> </a:t>
            </a:r>
            <a:r>
              <a:rPr lang="zh-CN" altLang="en-US">
                <a:latin typeface="隶书" pitchFamily="49" charset="-122"/>
                <a:ea typeface="隶书" pitchFamily="49" charset="-122"/>
              </a:rPr>
              <a:t>将数从大到小输出</a:t>
            </a:r>
            <a:endParaRPr lang="zh-CN" altLang="en-US" sz="2000"/>
          </a:p>
        </p:txBody>
      </p:sp>
      <p:sp>
        <p:nvSpPr>
          <p:cNvPr id="10" name="Text Box 69"/>
          <p:cNvSpPr txBox="1">
            <a:spLocks noChangeArrowheads="1"/>
          </p:cNvSpPr>
          <p:nvPr/>
        </p:nvSpPr>
        <p:spPr bwMode="auto">
          <a:xfrm>
            <a:off x="142875" y="1446213"/>
            <a:ext cx="3995738" cy="3970337"/>
          </a:xfrm>
          <a:prstGeom prst="rect">
            <a:avLst/>
          </a:prstGeom>
          <a:ln w="38100">
            <a:solidFill>
              <a:srgbClr val="008000"/>
            </a:solidFill>
            <a:miter lim="800000"/>
            <a:headEnd type="none" w="lg" len="lg"/>
            <a:tailEnd/>
          </a:ln>
        </p:spPr>
        <p:style>
          <a:lnRef idx="0">
            <a:scrgbClr r="0" g="0" b="0"/>
          </a:lnRef>
          <a:fillRef idx="1003">
            <a:schemeClr val="dk2"/>
          </a:fillRef>
          <a:effectRef idx="0">
            <a:scrgbClr r="0" g="0" b="0"/>
          </a:effectRef>
          <a:fontRef idx="major"/>
        </p:style>
        <p:txBody>
          <a:bodyPr wrap="none">
            <a:spAutoFit/>
          </a:bodyPr>
          <a:lstStyle/>
          <a:p>
            <a:pPr eaLnBrk="0" hangingPunct="0">
              <a:defRPr/>
            </a:pPr>
            <a:r>
              <a:rPr lang="en-US" altLang="zh-CN">
                <a:solidFill>
                  <a:schemeClr val="bg2"/>
                </a:solidFill>
              </a:rPr>
              <a:t>swap(int *p1, int *p2)</a:t>
            </a:r>
          </a:p>
          <a:p>
            <a:pPr eaLnBrk="0" hangingPunct="0">
              <a:defRPr/>
            </a:pPr>
            <a:r>
              <a:rPr lang="en-US" altLang="zh-CN">
                <a:solidFill>
                  <a:schemeClr val="bg2"/>
                </a:solidFill>
              </a:rPr>
              <a:t>{   int *p;</a:t>
            </a:r>
          </a:p>
          <a:p>
            <a:pPr eaLnBrk="0" hangingPunct="0">
              <a:defRPr/>
            </a:pPr>
            <a:r>
              <a:rPr lang="en-US" altLang="zh-CN">
                <a:solidFill>
                  <a:schemeClr val="bg2"/>
                </a:solidFill>
              </a:rPr>
              <a:t>    p=p1;</a:t>
            </a:r>
          </a:p>
          <a:p>
            <a:pPr eaLnBrk="0" hangingPunct="0">
              <a:defRPr/>
            </a:pPr>
            <a:r>
              <a:rPr lang="en-US" altLang="zh-CN">
                <a:solidFill>
                  <a:schemeClr val="bg2"/>
                </a:solidFill>
              </a:rPr>
              <a:t>    p1=p2;</a:t>
            </a:r>
          </a:p>
          <a:p>
            <a:pPr eaLnBrk="0" hangingPunct="0">
              <a:defRPr/>
            </a:pPr>
            <a:r>
              <a:rPr lang="en-US" altLang="zh-CN">
                <a:solidFill>
                  <a:schemeClr val="bg2"/>
                </a:solidFill>
              </a:rPr>
              <a:t>    p2=p;</a:t>
            </a:r>
          </a:p>
          <a:p>
            <a:pPr eaLnBrk="0" hangingPunct="0">
              <a:defRPr/>
            </a:pPr>
            <a:r>
              <a:rPr lang="en-US" altLang="zh-CN">
                <a:solidFill>
                  <a:schemeClr val="bg2"/>
                </a:solidFill>
              </a:rPr>
              <a:t>}</a:t>
            </a:r>
          </a:p>
          <a:p>
            <a:pPr eaLnBrk="0" hangingPunct="0">
              <a:defRPr/>
            </a:pPr>
            <a:r>
              <a:rPr lang="en-US" altLang="zh-CN">
                <a:solidFill>
                  <a:schemeClr val="bg2"/>
                </a:solidFill>
              </a:rPr>
              <a:t>main()</a:t>
            </a:r>
          </a:p>
          <a:p>
            <a:pPr eaLnBrk="0" hangingPunct="0">
              <a:defRPr/>
            </a:pPr>
            <a:r>
              <a:rPr lang="en-US" altLang="zh-CN">
                <a:solidFill>
                  <a:schemeClr val="bg2"/>
                </a:solidFill>
              </a:rPr>
              <a:t>{   int a,b;</a:t>
            </a:r>
          </a:p>
          <a:p>
            <a:pPr eaLnBrk="0" hangingPunct="0">
              <a:defRPr/>
            </a:pPr>
            <a:r>
              <a:rPr lang="en-US" altLang="zh-CN">
                <a:solidFill>
                  <a:schemeClr val="bg2"/>
                </a:solidFill>
              </a:rPr>
              <a:t>    int *pointer_1,*pointer_2;</a:t>
            </a:r>
          </a:p>
          <a:p>
            <a:pPr eaLnBrk="0" hangingPunct="0">
              <a:defRPr/>
            </a:pPr>
            <a:r>
              <a:rPr lang="en-US" altLang="zh-CN">
                <a:solidFill>
                  <a:schemeClr val="bg2"/>
                </a:solidFill>
              </a:rPr>
              <a:t>    scanf("%d,%d",&amp;a,&amp;b);</a:t>
            </a:r>
          </a:p>
          <a:p>
            <a:pPr eaLnBrk="0" hangingPunct="0">
              <a:defRPr/>
            </a:pPr>
            <a:r>
              <a:rPr lang="en-US" altLang="zh-CN">
                <a:solidFill>
                  <a:schemeClr val="bg2"/>
                </a:solidFill>
              </a:rPr>
              <a:t>    pointer_1=&amp;a;  pointer_2=&amp;b;</a:t>
            </a:r>
          </a:p>
          <a:p>
            <a:pPr eaLnBrk="0" hangingPunct="0">
              <a:defRPr/>
            </a:pPr>
            <a:r>
              <a:rPr lang="en-US" altLang="zh-CN">
                <a:solidFill>
                  <a:schemeClr val="bg2"/>
                </a:solidFill>
              </a:rPr>
              <a:t>    if(a&lt;b)  swap(pointer_1,pointer_2);</a:t>
            </a:r>
          </a:p>
          <a:p>
            <a:pPr eaLnBrk="0" hangingPunct="0">
              <a:defRPr/>
            </a:pPr>
            <a:r>
              <a:rPr lang="en-US" altLang="zh-CN">
                <a:solidFill>
                  <a:schemeClr val="bg2"/>
                </a:solidFill>
              </a:rPr>
              <a:t>    printf("%d,%d",*pointer_1,*pointer_2);</a:t>
            </a:r>
          </a:p>
          <a:p>
            <a:pPr eaLnBrk="0" hangingPunct="0">
              <a:defRPr/>
            </a:pPr>
            <a:r>
              <a:rPr lang="en-US" altLang="zh-CN">
                <a:solidFill>
                  <a:schemeClr val="bg2"/>
                </a:solidFill>
              </a:rPr>
              <a:t>}</a:t>
            </a:r>
          </a:p>
        </p:txBody>
      </p:sp>
      <p:grpSp>
        <p:nvGrpSpPr>
          <p:cNvPr id="2" name="Group 70"/>
          <p:cNvGrpSpPr>
            <a:grpSpLocks/>
          </p:cNvGrpSpPr>
          <p:nvPr/>
        </p:nvGrpSpPr>
        <p:grpSpPr bwMode="auto">
          <a:xfrm>
            <a:off x="5227638" y="1684338"/>
            <a:ext cx="2630487" cy="4625975"/>
            <a:chOff x="2883" y="554"/>
            <a:chExt cx="1657" cy="2914"/>
          </a:xfrm>
        </p:grpSpPr>
        <p:grpSp>
          <p:nvGrpSpPr>
            <p:cNvPr id="112692" name="Group 71"/>
            <p:cNvGrpSpPr>
              <a:grpSpLocks/>
            </p:cNvGrpSpPr>
            <p:nvPr/>
          </p:nvGrpSpPr>
          <p:grpSpPr bwMode="auto">
            <a:xfrm>
              <a:off x="2883" y="554"/>
              <a:ext cx="1657" cy="2914"/>
              <a:chOff x="3148" y="806"/>
              <a:chExt cx="1657" cy="2914"/>
            </a:xfrm>
          </p:grpSpPr>
          <p:sp>
            <p:nvSpPr>
              <p:cNvPr id="112694" name="Freeform 72"/>
              <p:cNvSpPr>
                <a:spLocks/>
              </p:cNvSpPr>
              <p:nvPr/>
            </p:nvSpPr>
            <p:spPr bwMode="auto">
              <a:xfrm>
                <a:off x="3582" y="3364"/>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112695" name="Freeform 73"/>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112696" name="Rectangle 74"/>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112697" name="Line 75"/>
              <p:cNvSpPr>
                <a:spLocks noChangeShapeType="1"/>
              </p:cNvSpPr>
              <p:nvPr/>
            </p:nvSpPr>
            <p:spPr bwMode="auto">
              <a:xfrm>
                <a:off x="3594" y="1244"/>
                <a:ext cx="1211" cy="0"/>
              </a:xfrm>
              <a:prstGeom prst="line">
                <a:avLst/>
              </a:prstGeom>
              <a:noFill/>
              <a:ln w="9525">
                <a:solidFill>
                  <a:srgbClr val="000000"/>
                </a:solidFill>
                <a:round/>
                <a:headEnd/>
                <a:tailEnd/>
              </a:ln>
            </p:spPr>
            <p:txBody>
              <a:bodyPr wrap="none" anchor="ctr"/>
              <a:lstStyle/>
              <a:p>
                <a:endParaRPr lang="zh-CN" altLang="en-US"/>
              </a:p>
            </p:txBody>
          </p:sp>
          <p:sp>
            <p:nvSpPr>
              <p:cNvPr id="112698" name="Line 76"/>
              <p:cNvSpPr>
                <a:spLocks noChangeShapeType="1"/>
              </p:cNvSpPr>
              <p:nvPr/>
            </p:nvSpPr>
            <p:spPr bwMode="auto">
              <a:xfrm>
                <a:off x="3594" y="1500"/>
                <a:ext cx="1211" cy="0"/>
              </a:xfrm>
              <a:prstGeom prst="line">
                <a:avLst/>
              </a:prstGeom>
              <a:noFill/>
              <a:ln w="9525">
                <a:solidFill>
                  <a:schemeClr val="bg2"/>
                </a:solidFill>
                <a:round/>
                <a:headEnd/>
                <a:tailEnd/>
              </a:ln>
            </p:spPr>
            <p:txBody>
              <a:bodyPr wrap="none" anchor="ctr"/>
              <a:lstStyle/>
              <a:p>
                <a:endParaRPr lang="zh-CN" altLang="en-US"/>
              </a:p>
            </p:txBody>
          </p:sp>
          <p:sp>
            <p:nvSpPr>
              <p:cNvPr id="112699" name="Line 77"/>
              <p:cNvSpPr>
                <a:spLocks noChangeShapeType="1"/>
              </p:cNvSpPr>
              <p:nvPr/>
            </p:nvSpPr>
            <p:spPr bwMode="auto">
              <a:xfrm>
                <a:off x="3594" y="1733"/>
                <a:ext cx="1211" cy="0"/>
              </a:xfrm>
              <a:prstGeom prst="line">
                <a:avLst/>
              </a:prstGeom>
              <a:noFill/>
              <a:ln w="9525">
                <a:solidFill>
                  <a:srgbClr val="000000"/>
                </a:solidFill>
                <a:round/>
                <a:headEnd/>
                <a:tailEnd/>
              </a:ln>
            </p:spPr>
            <p:txBody>
              <a:bodyPr wrap="none" anchor="ctr"/>
              <a:lstStyle/>
              <a:p>
                <a:endParaRPr lang="zh-CN" altLang="en-US"/>
              </a:p>
            </p:txBody>
          </p:sp>
          <p:sp>
            <p:nvSpPr>
              <p:cNvPr id="112700" name="Line 78"/>
              <p:cNvSpPr>
                <a:spLocks noChangeShapeType="1"/>
              </p:cNvSpPr>
              <p:nvPr/>
            </p:nvSpPr>
            <p:spPr bwMode="auto">
              <a:xfrm>
                <a:off x="3594" y="1988"/>
                <a:ext cx="1211" cy="0"/>
              </a:xfrm>
              <a:prstGeom prst="line">
                <a:avLst/>
              </a:prstGeom>
              <a:noFill/>
              <a:ln w="9525">
                <a:solidFill>
                  <a:srgbClr val="000000"/>
                </a:solidFill>
                <a:round/>
                <a:headEnd/>
                <a:tailEnd/>
              </a:ln>
            </p:spPr>
            <p:txBody>
              <a:bodyPr wrap="none" anchor="ctr"/>
              <a:lstStyle/>
              <a:p>
                <a:endParaRPr lang="zh-CN" altLang="en-US"/>
              </a:p>
            </p:txBody>
          </p:sp>
          <p:sp>
            <p:nvSpPr>
              <p:cNvPr id="112701" name="Line 79"/>
              <p:cNvSpPr>
                <a:spLocks noChangeShapeType="1"/>
              </p:cNvSpPr>
              <p:nvPr/>
            </p:nvSpPr>
            <p:spPr bwMode="auto">
              <a:xfrm>
                <a:off x="3582" y="2246"/>
                <a:ext cx="1211" cy="0"/>
              </a:xfrm>
              <a:prstGeom prst="line">
                <a:avLst/>
              </a:prstGeom>
              <a:noFill/>
              <a:ln w="9525">
                <a:solidFill>
                  <a:srgbClr val="000000"/>
                </a:solidFill>
                <a:round/>
                <a:headEnd/>
                <a:tailEnd/>
              </a:ln>
            </p:spPr>
            <p:txBody>
              <a:bodyPr wrap="none" anchor="ctr"/>
              <a:lstStyle/>
              <a:p>
                <a:endParaRPr lang="zh-CN" altLang="en-US"/>
              </a:p>
            </p:txBody>
          </p:sp>
          <p:sp>
            <p:nvSpPr>
              <p:cNvPr id="112702" name="Line 80"/>
              <p:cNvSpPr>
                <a:spLocks noChangeShapeType="1"/>
              </p:cNvSpPr>
              <p:nvPr/>
            </p:nvSpPr>
            <p:spPr bwMode="auto">
              <a:xfrm>
                <a:off x="3594" y="2788"/>
                <a:ext cx="1211" cy="0"/>
              </a:xfrm>
              <a:prstGeom prst="line">
                <a:avLst/>
              </a:prstGeom>
              <a:noFill/>
              <a:ln w="9525">
                <a:solidFill>
                  <a:srgbClr val="000000"/>
                </a:solidFill>
                <a:round/>
                <a:headEnd/>
                <a:tailEnd/>
              </a:ln>
            </p:spPr>
            <p:txBody>
              <a:bodyPr wrap="none" anchor="ctr"/>
              <a:lstStyle/>
              <a:p>
                <a:endParaRPr lang="zh-CN" altLang="en-US"/>
              </a:p>
            </p:txBody>
          </p:sp>
          <p:sp>
            <p:nvSpPr>
              <p:cNvPr id="112703" name="Line 81"/>
              <p:cNvSpPr>
                <a:spLocks noChangeShapeType="1"/>
              </p:cNvSpPr>
              <p:nvPr/>
            </p:nvSpPr>
            <p:spPr bwMode="auto">
              <a:xfrm>
                <a:off x="3582" y="3027"/>
                <a:ext cx="0" cy="456"/>
              </a:xfrm>
              <a:prstGeom prst="line">
                <a:avLst/>
              </a:prstGeom>
              <a:noFill/>
              <a:ln w="9525">
                <a:solidFill>
                  <a:srgbClr val="000000"/>
                </a:solidFill>
                <a:round/>
                <a:headEnd/>
                <a:tailEnd/>
              </a:ln>
            </p:spPr>
            <p:txBody>
              <a:bodyPr wrap="none" anchor="ctr"/>
              <a:lstStyle/>
              <a:p>
                <a:endParaRPr lang="zh-CN" altLang="en-US"/>
              </a:p>
            </p:txBody>
          </p:sp>
          <p:sp>
            <p:nvSpPr>
              <p:cNvPr id="112704" name="Line 82"/>
              <p:cNvSpPr>
                <a:spLocks noChangeShapeType="1"/>
              </p:cNvSpPr>
              <p:nvPr/>
            </p:nvSpPr>
            <p:spPr bwMode="auto">
              <a:xfrm>
                <a:off x="4793" y="3027"/>
                <a:ext cx="1" cy="600"/>
              </a:xfrm>
              <a:prstGeom prst="line">
                <a:avLst/>
              </a:prstGeom>
              <a:noFill/>
              <a:ln w="9525">
                <a:solidFill>
                  <a:srgbClr val="000000"/>
                </a:solidFill>
                <a:round/>
                <a:headEnd/>
                <a:tailEnd/>
              </a:ln>
            </p:spPr>
            <p:txBody>
              <a:bodyPr wrap="none" anchor="ctr"/>
              <a:lstStyle/>
              <a:p>
                <a:endParaRPr lang="zh-CN" altLang="en-US"/>
              </a:p>
            </p:txBody>
          </p:sp>
          <p:sp>
            <p:nvSpPr>
              <p:cNvPr id="112705" name="Text Box 83"/>
              <p:cNvSpPr txBox="1">
                <a:spLocks noChangeArrowheads="1"/>
              </p:cNvSpPr>
              <p:nvPr/>
            </p:nvSpPr>
            <p:spPr bwMode="auto">
              <a:xfrm>
                <a:off x="4073" y="864"/>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12706" name="Line 84"/>
              <p:cNvSpPr>
                <a:spLocks noChangeShapeType="1"/>
              </p:cNvSpPr>
              <p:nvPr/>
            </p:nvSpPr>
            <p:spPr bwMode="auto">
              <a:xfrm>
                <a:off x="3594" y="2510"/>
                <a:ext cx="1211" cy="0"/>
              </a:xfrm>
              <a:prstGeom prst="line">
                <a:avLst/>
              </a:prstGeom>
              <a:noFill/>
              <a:ln w="9525">
                <a:solidFill>
                  <a:srgbClr val="000000"/>
                </a:solidFill>
                <a:round/>
                <a:headEnd/>
                <a:tailEnd/>
              </a:ln>
            </p:spPr>
            <p:txBody>
              <a:bodyPr wrap="none" anchor="ctr"/>
              <a:lstStyle/>
              <a:p>
                <a:endParaRPr lang="zh-CN" altLang="en-US"/>
              </a:p>
            </p:txBody>
          </p:sp>
          <p:sp>
            <p:nvSpPr>
              <p:cNvPr id="112707" name="Text Box 85"/>
              <p:cNvSpPr txBox="1">
                <a:spLocks noChangeArrowheads="1"/>
              </p:cNvSpPr>
              <p:nvPr/>
            </p:nvSpPr>
            <p:spPr bwMode="auto">
              <a:xfrm>
                <a:off x="3174" y="1134"/>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112708" name="Text Box 86"/>
              <p:cNvSpPr txBox="1">
                <a:spLocks noChangeArrowheads="1"/>
              </p:cNvSpPr>
              <p:nvPr/>
            </p:nvSpPr>
            <p:spPr bwMode="auto">
              <a:xfrm>
                <a:off x="3175" y="2105"/>
                <a:ext cx="436" cy="250"/>
              </a:xfrm>
              <a:prstGeom prst="rect">
                <a:avLst/>
              </a:prstGeom>
              <a:noFill/>
              <a:ln w="9525">
                <a:noFill/>
                <a:miter lim="800000"/>
                <a:headEnd/>
                <a:tailEnd/>
              </a:ln>
            </p:spPr>
            <p:txBody>
              <a:bodyPr wrap="none" anchor="ctr">
                <a:spAutoFit/>
              </a:bodyPr>
              <a:lstStyle/>
              <a:p>
                <a:pPr eaLnBrk="0" hangingPunct="0"/>
                <a:r>
                  <a:rPr lang="en-US" altLang="zh-CN" sz="2000"/>
                  <a:t>2008</a:t>
                </a:r>
                <a:endParaRPr lang="en-US" altLang="zh-CN" sz="2000">
                  <a:solidFill>
                    <a:srgbClr val="336600"/>
                  </a:solidFill>
                </a:endParaRPr>
              </a:p>
            </p:txBody>
          </p:sp>
          <p:sp>
            <p:nvSpPr>
              <p:cNvPr id="112709" name="Text Box 87"/>
              <p:cNvSpPr txBox="1">
                <a:spLocks noChangeArrowheads="1"/>
              </p:cNvSpPr>
              <p:nvPr/>
            </p:nvSpPr>
            <p:spPr bwMode="auto">
              <a:xfrm>
                <a:off x="3156" y="2372"/>
                <a:ext cx="472" cy="250"/>
              </a:xfrm>
              <a:prstGeom prst="rect">
                <a:avLst/>
              </a:prstGeom>
              <a:noFill/>
              <a:ln w="9525">
                <a:noFill/>
                <a:miter lim="800000"/>
                <a:headEnd/>
                <a:tailEnd/>
              </a:ln>
            </p:spPr>
            <p:txBody>
              <a:bodyPr wrap="none" anchor="ctr">
                <a:spAutoFit/>
              </a:bodyPr>
              <a:lstStyle/>
              <a:p>
                <a:pPr eaLnBrk="0" hangingPunct="0"/>
                <a:r>
                  <a:rPr lang="en-US" altLang="zh-CN" sz="2000"/>
                  <a:t>200A</a:t>
                </a:r>
              </a:p>
            </p:txBody>
          </p:sp>
          <p:sp>
            <p:nvSpPr>
              <p:cNvPr id="112710" name="Text Box 88"/>
              <p:cNvSpPr txBox="1">
                <a:spLocks noChangeArrowheads="1"/>
              </p:cNvSpPr>
              <p:nvPr/>
            </p:nvSpPr>
            <p:spPr bwMode="auto">
              <a:xfrm>
                <a:off x="3174" y="1377"/>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112711" name="Text Box 89"/>
              <p:cNvSpPr txBox="1">
                <a:spLocks noChangeArrowheads="1"/>
              </p:cNvSpPr>
              <p:nvPr/>
            </p:nvSpPr>
            <p:spPr bwMode="auto">
              <a:xfrm>
                <a:off x="3174" y="1620"/>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112712" name="Text Box 90"/>
              <p:cNvSpPr txBox="1">
                <a:spLocks noChangeArrowheads="1"/>
              </p:cNvSpPr>
              <p:nvPr/>
            </p:nvSpPr>
            <p:spPr bwMode="auto">
              <a:xfrm>
                <a:off x="3174" y="1862"/>
                <a:ext cx="436" cy="250"/>
              </a:xfrm>
              <a:prstGeom prst="rect">
                <a:avLst/>
              </a:prstGeom>
              <a:noFill/>
              <a:ln w="9525">
                <a:noFill/>
                <a:miter lim="800000"/>
                <a:headEnd/>
                <a:tailEnd/>
              </a:ln>
            </p:spPr>
            <p:txBody>
              <a:bodyPr wrap="none" anchor="ctr">
                <a:spAutoFit/>
              </a:bodyPr>
              <a:lstStyle/>
              <a:p>
                <a:pPr eaLnBrk="0" hangingPunct="0"/>
                <a:r>
                  <a:rPr lang="en-US" altLang="zh-CN" sz="2000"/>
                  <a:t>2006</a:t>
                </a:r>
              </a:p>
            </p:txBody>
          </p:sp>
          <p:grpSp>
            <p:nvGrpSpPr>
              <p:cNvPr id="112713" name="Group 91"/>
              <p:cNvGrpSpPr>
                <a:grpSpLocks/>
              </p:cNvGrpSpPr>
              <p:nvPr/>
            </p:nvGrpSpPr>
            <p:grpSpPr bwMode="auto">
              <a:xfrm>
                <a:off x="3597" y="1380"/>
                <a:ext cx="60" cy="1548"/>
                <a:chOff x="3960" y="1560"/>
                <a:chExt cx="60" cy="1548"/>
              </a:xfrm>
            </p:grpSpPr>
            <p:sp>
              <p:nvSpPr>
                <p:cNvPr id="112728" name="Line 92"/>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29" name="Line 93"/>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30" name="Line 94"/>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31" name="Line 95"/>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32" name="Line 96"/>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33" name="Line 97"/>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34" name="Line 98"/>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12714" name="Group 99"/>
              <p:cNvGrpSpPr>
                <a:grpSpLocks/>
              </p:cNvGrpSpPr>
              <p:nvPr/>
            </p:nvGrpSpPr>
            <p:grpSpPr bwMode="auto">
              <a:xfrm>
                <a:off x="4725" y="1368"/>
                <a:ext cx="60" cy="1548"/>
                <a:chOff x="3960" y="1560"/>
                <a:chExt cx="60" cy="1548"/>
              </a:xfrm>
            </p:grpSpPr>
            <p:sp>
              <p:nvSpPr>
                <p:cNvPr id="112721" name="Line 100"/>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22" name="Line 101"/>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23" name="Line 102"/>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24" name="Line 103"/>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25" name="Line 104"/>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26" name="Line 105"/>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27" name="Line 106"/>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sp>
            <p:nvSpPr>
              <p:cNvPr id="112715" name="Line 107"/>
              <p:cNvSpPr>
                <a:spLocks noChangeShapeType="1"/>
              </p:cNvSpPr>
              <p:nvPr/>
            </p:nvSpPr>
            <p:spPr bwMode="auto">
              <a:xfrm>
                <a:off x="3588" y="3252"/>
                <a:ext cx="1200" cy="0"/>
              </a:xfrm>
              <a:prstGeom prst="line">
                <a:avLst/>
              </a:prstGeom>
              <a:noFill/>
              <a:ln w="6350">
                <a:solidFill>
                  <a:schemeClr val="tx1"/>
                </a:solidFill>
                <a:round/>
                <a:headEnd type="none" w="lg" len="lg"/>
                <a:tailEnd/>
              </a:ln>
            </p:spPr>
            <p:txBody>
              <a:bodyPr wrap="none" lIns="90000" tIns="46800" rIns="90000" bIns="46800" anchor="ctr">
                <a:spAutoFit/>
              </a:bodyPr>
              <a:lstStyle/>
              <a:p>
                <a:endParaRPr lang="zh-CN" altLang="en-US"/>
              </a:p>
            </p:txBody>
          </p:sp>
          <p:sp>
            <p:nvSpPr>
              <p:cNvPr id="112716" name="Line 108"/>
              <p:cNvSpPr>
                <a:spLocks noChangeShapeType="1"/>
              </p:cNvSpPr>
              <p:nvPr/>
            </p:nvSpPr>
            <p:spPr bwMode="auto">
              <a:xfrm flipV="1">
                <a:off x="3588" y="3144"/>
                <a:ext cx="60" cy="12"/>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12717" name="Line 109"/>
              <p:cNvSpPr>
                <a:spLocks noChangeShapeType="1"/>
              </p:cNvSpPr>
              <p:nvPr/>
            </p:nvSpPr>
            <p:spPr bwMode="auto">
              <a:xfrm flipH="1" flipV="1">
                <a:off x="4740" y="3132"/>
                <a:ext cx="48" cy="12"/>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2718" name="Text Box 110"/>
              <p:cNvSpPr txBox="1">
                <a:spLocks noChangeArrowheads="1"/>
              </p:cNvSpPr>
              <p:nvPr/>
            </p:nvSpPr>
            <p:spPr bwMode="auto">
              <a:xfrm>
                <a:off x="3148" y="2660"/>
                <a:ext cx="463" cy="250"/>
              </a:xfrm>
              <a:prstGeom prst="rect">
                <a:avLst/>
              </a:prstGeom>
              <a:noFill/>
              <a:ln w="9525">
                <a:noFill/>
                <a:miter lim="800000"/>
                <a:headEnd/>
                <a:tailEnd/>
              </a:ln>
            </p:spPr>
            <p:txBody>
              <a:bodyPr wrap="none" anchor="ctr">
                <a:spAutoFit/>
              </a:bodyPr>
              <a:lstStyle/>
              <a:p>
                <a:pPr eaLnBrk="0" hangingPunct="0"/>
                <a:r>
                  <a:rPr lang="en-US" altLang="zh-CN" sz="2000"/>
                  <a:t>200C</a:t>
                </a:r>
              </a:p>
            </p:txBody>
          </p:sp>
          <p:sp>
            <p:nvSpPr>
              <p:cNvPr id="112719" name="Text Box 111"/>
              <p:cNvSpPr txBox="1">
                <a:spLocks noChangeArrowheads="1"/>
              </p:cNvSpPr>
              <p:nvPr/>
            </p:nvSpPr>
            <p:spPr bwMode="auto">
              <a:xfrm>
                <a:off x="3153" y="2900"/>
                <a:ext cx="454" cy="250"/>
              </a:xfrm>
              <a:prstGeom prst="rect">
                <a:avLst/>
              </a:prstGeom>
              <a:noFill/>
              <a:ln w="9525">
                <a:noFill/>
                <a:miter lim="800000"/>
                <a:headEnd/>
                <a:tailEnd/>
              </a:ln>
            </p:spPr>
            <p:txBody>
              <a:bodyPr wrap="none" anchor="ctr">
                <a:spAutoFit/>
              </a:bodyPr>
              <a:lstStyle/>
              <a:p>
                <a:pPr eaLnBrk="0" hangingPunct="0"/>
                <a:r>
                  <a:rPr lang="en-US" altLang="zh-CN" sz="2000"/>
                  <a:t>200E</a:t>
                </a:r>
              </a:p>
            </p:txBody>
          </p:sp>
          <p:sp>
            <p:nvSpPr>
              <p:cNvPr id="112720" name="Text Box 112"/>
              <p:cNvSpPr txBox="1">
                <a:spLocks noChangeArrowheads="1"/>
              </p:cNvSpPr>
              <p:nvPr/>
            </p:nvSpPr>
            <p:spPr bwMode="auto">
              <a:xfrm>
                <a:off x="3174" y="3128"/>
                <a:ext cx="436" cy="250"/>
              </a:xfrm>
              <a:prstGeom prst="rect">
                <a:avLst/>
              </a:prstGeom>
              <a:noFill/>
              <a:ln w="9525">
                <a:noFill/>
                <a:miter lim="800000"/>
                <a:headEnd/>
                <a:tailEnd/>
              </a:ln>
            </p:spPr>
            <p:txBody>
              <a:bodyPr wrap="none" anchor="ctr">
                <a:spAutoFit/>
              </a:bodyPr>
              <a:lstStyle/>
              <a:p>
                <a:pPr eaLnBrk="0" hangingPunct="0"/>
                <a:r>
                  <a:rPr lang="en-US" altLang="zh-CN" sz="2000"/>
                  <a:t>2010</a:t>
                </a:r>
              </a:p>
            </p:txBody>
          </p:sp>
        </p:grpSp>
        <p:sp>
          <p:nvSpPr>
            <p:cNvPr id="112693" name="Text Box 113"/>
            <p:cNvSpPr txBox="1">
              <a:spLocks noChangeArrowheads="1"/>
            </p:cNvSpPr>
            <p:nvPr/>
          </p:nvSpPr>
          <p:spPr bwMode="auto">
            <a:xfrm>
              <a:off x="3819" y="2993"/>
              <a:ext cx="308" cy="17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grpSp>
      <p:sp>
        <p:nvSpPr>
          <p:cNvPr id="55" name="Text Box 114"/>
          <p:cNvSpPr txBox="1">
            <a:spLocks noChangeArrowheads="1"/>
          </p:cNvSpPr>
          <p:nvPr/>
        </p:nvSpPr>
        <p:spPr bwMode="auto">
          <a:xfrm>
            <a:off x="6705600" y="2408238"/>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56" name="Text Box 115"/>
          <p:cNvSpPr txBox="1">
            <a:spLocks noChangeArrowheads="1"/>
          </p:cNvSpPr>
          <p:nvPr/>
        </p:nvSpPr>
        <p:spPr bwMode="auto">
          <a:xfrm>
            <a:off x="6724650" y="2770188"/>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9</a:t>
            </a:r>
            <a:endParaRPr lang="en-US" altLang="zh-CN">
              <a:solidFill>
                <a:srgbClr val="0000FF"/>
              </a:solidFill>
            </a:endParaRPr>
          </a:p>
        </p:txBody>
      </p:sp>
      <p:grpSp>
        <p:nvGrpSpPr>
          <p:cNvPr id="6" name="Group 116"/>
          <p:cNvGrpSpPr>
            <a:grpSpLocks/>
          </p:cNvGrpSpPr>
          <p:nvPr/>
        </p:nvGrpSpPr>
        <p:grpSpPr bwMode="auto">
          <a:xfrm>
            <a:off x="6426200" y="1957388"/>
            <a:ext cx="2860675" cy="1811337"/>
            <a:chOff x="3903" y="978"/>
            <a:chExt cx="1802" cy="1141"/>
          </a:xfrm>
        </p:grpSpPr>
        <p:grpSp>
          <p:nvGrpSpPr>
            <p:cNvPr id="112679" name="Group 117"/>
            <p:cNvGrpSpPr>
              <a:grpSpLocks/>
            </p:cNvGrpSpPr>
            <p:nvPr/>
          </p:nvGrpSpPr>
          <p:grpSpPr bwMode="auto">
            <a:xfrm>
              <a:off x="4783" y="1125"/>
              <a:ext cx="689" cy="250"/>
              <a:chOff x="4402" y="1437"/>
              <a:chExt cx="689" cy="250"/>
            </a:xfrm>
          </p:grpSpPr>
          <p:sp>
            <p:nvSpPr>
              <p:cNvPr id="112690" name="Line 11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2691" name="Text Box 119"/>
              <p:cNvSpPr txBox="1">
                <a:spLocks noChangeArrowheads="1"/>
              </p:cNvSpPr>
              <p:nvPr/>
            </p:nvSpPr>
            <p:spPr bwMode="auto">
              <a:xfrm>
                <a:off x="4584" y="1437"/>
                <a:ext cx="507" cy="250"/>
              </a:xfrm>
              <a:prstGeom prst="rect">
                <a:avLst/>
              </a:prstGeom>
              <a:noFill/>
              <a:ln w="9525">
                <a:noFill/>
                <a:miter lim="800000"/>
                <a:headEnd type="none" w="lg" len="lg"/>
                <a:tailEnd/>
              </a:ln>
            </p:spPr>
            <p:txBody>
              <a:bodyPr wrap="none">
                <a:spAutoFit/>
              </a:bodyPr>
              <a:lstStyle/>
              <a:p>
                <a:r>
                  <a:rPr lang="zh-CN" altLang="en-US" sz="2000"/>
                  <a:t>整型</a:t>
                </a:r>
                <a:r>
                  <a:rPr lang="en-US" altLang="zh-CN" sz="2000"/>
                  <a:t>a</a:t>
                </a:r>
              </a:p>
            </p:txBody>
          </p:sp>
        </p:grpSp>
        <p:grpSp>
          <p:nvGrpSpPr>
            <p:cNvPr id="112680" name="Group 120"/>
            <p:cNvGrpSpPr>
              <a:grpSpLocks/>
            </p:cNvGrpSpPr>
            <p:nvPr/>
          </p:nvGrpSpPr>
          <p:grpSpPr bwMode="auto">
            <a:xfrm>
              <a:off x="4783" y="1334"/>
              <a:ext cx="709" cy="288"/>
              <a:chOff x="4426" y="1886"/>
              <a:chExt cx="709" cy="288"/>
            </a:xfrm>
          </p:grpSpPr>
          <p:sp>
            <p:nvSpPr>
              <p:cNvPr id="112688" name="Line 121"/>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2689" name="Text Box 122"/>
              <p:cNvSpPr txBox="1">
                <a:spLocks noChangeArrowheads="1"/>
              </p:cNvSpPr>
              <p:nvPr/>
            </p:nvSpPr>
            <p:spPr bwMode="auto">
              <a:xfrm>
                <a:off x="4523" y="1886"/>
                <a:ext cx="612" cy="288"/>
              </a:xfrm>
              <a:prstGeom prst="rect">
                <a:avLst/>
              </a:prstGeom>
              <a:noFill/>
              <a:ln w="9525">
                <a:noFill/>
                <a:miter lim="800000"/>
                <a:headEnd type="none" w="lg" len="lg"/>
                <a:tailEnd/>
              </a:ln>
            </p:spPr>
            <p:txBody>
              <a:bodyPr wrap="none">
                <a:spAutoFit/>
              </a:bodyPr>
              <a:lstStyle/>
              <a:p>
                <a:r>
                  <a:rPr lang="en-US" altLang="zh-CN" sz="2000"/>
                  <a:t>  </a:t>
                </a:r>
                <a:r>
                  <a:rPr lang="zh-CN" altLang="en-US" sz="2000"/>
                  <a:t>整型</a:t>
                </a:r>
                <a:r>
                  <a:rPr lang="en-US" altLang="zh-CN"/>
                  <a:t>b</a:t>
                </a:r>
                <a:endParaRPr lang="en-US" altLang="zh-CN" sz="2000"/>
              </a:p>
            </p:txBody>
          </p:sp>
        </p:grpSp>
        <p:sp>
          <p:nvSpPr>
            <p:cNvPr id="112681" name="Text Box 123"/>
            <p:cNvSpPr txBox="1">
              <a:spLocks noChangeArrowheads="1"/>
            </p:cNvSpPr>
            <p:nvPr/>
          </p:nvSpPr>
          <p:spPr bwMode="auto">
            <a:xfrm>
              <a:off x="3903" y="978"/>
              <a:ext cx="541" cy="250"/>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(main)</a:t>
              </a:r>
              <a:endParaRPr lang="en-US" altLang="zh-CN" sz="2000">
                <a:solidFill>
                  <a:schemeClr val="accent2"/>
                </a:solidFill>
              </a:endParaRPr>
            </a:p>
          </p:txBody>
        </p:sp>
        <p:grpSp>
          <p:nvGrpSpPr>
            <p:cNvPr id="112682" name="Group 124"/>
            <p:cNvGrpSpPr>
              <a:grpSpLocks/>
            </p:cNvGrpSpPr>
            <p:nvPr/>
          </p:nvGrpSpPr>
          <p:grpSpPr bwMode="auto">
            <a:xfrm>
              <a:off x="4783" y="1605"/>
              <a:ext cx="910" cy="250"/>
              <a:chOff x="4402" y="1437"/>
              <a:chExt cx="910" cy="250"/>
            </a:xfrm>
          </p:grpSpPr>
          <p:sp>
            <p:nvSpPr>
              <p:cNvPr id="112686" name="Line 125"/>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2687" name="Text Box 126"/>
              <p:cNvSpPr txBox="1">
                <a:spLocks noChangeArrowheads="1"/>
              </p:cNvSpPr>
              <p:nvPr/>
            </p:nvSpPr>
            <p:spPr bwMode="auto">
              <a:xfrm>
                <a:off x="4584" y="1437"/>
                <a:ext cx="728" cy="250"/>
              </a:xfrm>
              <a:prstGeom prst="rect">
                <a:avLst/>
              </a:prstGeom>
              <a:noFill/>
              <a:ln w="9525">
                <a:noFill/>
                <a:miter lim="800000"/>
                <a:headEnd type="none" w="lg" len="lg"/>
                <a:tailEnd/>
              </a:ln>
            </p:spPr>
            <p:txBody>
              <a:bodyPr wrap="none">
                <a:spAutoFit/>
              </a:bodyPr>
              <a:lstStyle/>
              <a:p>
                <a:r>
                  <a:rPr lang="en-US" altLang="zh-CN" sz="2000"/>
                  <a:t>pointer_1</a:t>
                </a:r>
              </a:p>
            </p:txBody>
          </p:sp>
        </p:grpSp>
        <p:grpSp>
          <p:nvGrpSpPr>
            <p:cNvPr id="112683" name="Group 127"/>
            <p:cNvGrpSpPr>
              <a:grpSpLocks/>
            </p:cNvGrpSpPr>
            <p:nvPr/>
          </p:nvGrpSpPr>
          <p:grpSpPr bwMode="auto">
            <a:xfrm>
              <a:off x="4795" y="1869"/>
              <a:ext cx="910" cy="250"/>
              <a:chOff x="4402" y="1437"/>
              <a:chExt cx="910" cy="250"/>
            </a:xfrm>
          </p:grpSpPr>
          <p:sp>
            <p:nvSpPr>
              <p:cNvPr id="112684" name="Line 12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2685" name="Text Box 129"/>
              <p:cNvSpPr txBox="1">
                <a:spLocks noChangeArrowheads="1"/>
              </p:cNvSpPr>
              <p:nvPr/>
            </p:nvSpPr>
            <p:spPr bwMode="auto">
              <a:xfrm>
                <a:off x="4584" y="1437"/>
                <a:ext cx="728" cy="250"/>
              </a:xfrm>
              <a:prstGeom prst="rect">
                <a:avLst/>
              </a:prstGeom>
              <a:noFill/>
              <a:ln w="9525">
                <a:noFill/>
                <a:miter lim="800000"/>
                <a:headEnd type="none" w="lg" len="lg"/>
                <a:tailEnd/>
              </a:ln>
            </p:spPr>
            <p:txBody>
              <a:bodyPr wrap="none">
                <a:spAutoFit/>
              </a:bodyPr>
              <a:lstStyle/>
              <a:p>
                <a:r>
                  <a:rPr lang="en-US" altLang="zh-CN" sz="2000"/>
                  <a:t>pointer_2</a:t>
                </a:r>
              </a:p>
            </p:txBody>
          </p:sp>
        </p:grpSp>
      </p:grpSp>
      <p:sp>
        <p:nvSpPr>
          <p:cNvPr id="71" name="Text Box 130"/>
          <p:cNvSpPr txBox="1">
            <a:spLocks noChangeArrowheads="1"/>
          </p:cNvSpPr>
          <p:nvPr/>
        </p:nvSpPr>
        <p:spPr bwMode="auto">
          <a:xfrm>
            <a:off x="6457950" y="3151188"/>
            <a:ext cx="7937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2000</a:t>
            </a:r>
          </a:p>
        </p:txBody>
      </p:sp>
      <p:sp>
        <p:nvSpPr>
          <p:cNvPr id="72" name="Text Box 131"/>
          <p:cNvSpPr txBox="1">
            <a:spLocks noChangeArrowheads="1"/>
          </p:cNvSpPr>
          <p:nvPr/>
        </p:nvSpPr>
        <p:spPr bwMode="auto">
          <a:xfrm>
            <a:off x="6457950" y="3551238"/>
            <a:ext cx="793750" cy="457200"/>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2002</a:t>
            </a:r>
            <a:endParaRPr lang="en-US" altLang="zh-CN">
              <a:solidFill>
                <a:srgbClr val="0000FF"/>
              </a:solidFill>
            </a:endParaRPr>
          </a:p>
        </p:txBody>
      </p:sp>
      <p:grpSp>
        <p:nvGrpSpPr>
          <p:cNvPr id="13" name="Group 134"/>
          <p:cNvGrpSpPr>
            <a:grpSpLocks/>
          </p:cNvGrpSpPr>
          <p:nvPr/>
        </p:nvGrpSpPr>
        <p:grpSpPr bwMode="auto">
          <a:xfrm>
            <a:off x="5116513" y="3452813"/>
            <a:ext cx="2120900" cy="1374775"/>
            <a:chOff x="2958" y="1392"/>
            <a:chExt cx="1336" cy="866"/>
          </a:xfrm>
        </p:grpSpPr>
        <p:sp>
          <p:nvSpPr>
            <p:cNvPr id="112677" name="Text Box 135"/>
            <p:cNvSpPr txBox="1">
              <a:spLocks noChangeArrowheads="1"/>
            </p:cNvSpPr>
            <p:nvPr/>
          </p:nvSpPr>
          <p:spPr bwMode="auto">
            <a:xfrm>
              <a:off x="3794" y="1970"/>
              <a:ext cx="500"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2000</a:t>
              </a:r>
            </a:p>
          </p:txBody>
        </p:sp>
        <p:sp>
          <p:nvSpPr>
            <p:cNvPr id="112678" name="Freeform 136"/>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 name="T9" fmla="*/ 0 w 150"/>
                <a:gd name="T10" fmla="*/ 0 h 744"/>
                <a:gd name="T11" fmla="*/ 150 w 150"/>
                <a:gd name="T12" fmla="*/ 744 h 744"/>
              </a:gdLst>
              <a:ahLst/>
              <a:cxnLst>
                <a:cxn ang="T6">
                  <a:pos x="T0" y="T1"/>
                </a:cxn>
                <a:cxn ang="T7">
                  <a:pos x="T2" y="T3"/>
                </a:cxn>
                <a:cxn ang="T8">
                  <a:pos x="T4" y="T5"/>
                </a:cxn>
              </a:cxnLst>
              <a:rect l="T9" t="T10" r="T11" b="T12"/>
              <a:pathLst>
                <a:path w="150" h="744">
                  <a:moveTo>
                    <a:pt x="114" y="0"/>
                  </a:moveTo>
                  <a:cubicBezTo>
                    <a:pt x="57" y="94"/>
                    <a:pt x="0" y="188"/>
                    <a:pt x="6" y="312"/>
                  </a:cubicBezTo>
                  <a:cubicBezTo>
                    <a:pt x="12" y="436"/>
                    <a:pt x="128" y="672"/>
                    <a:pt x="150" y="744"/>
                  </a:cubicBezTo>
                </a:path>
              </a:pathLst>
            </a:custGeom>
            <a:noFill/>
            <a:ln w="38100">
              <a:solidFill>
                <a:srgbClr val="339966"/>
              </a:solidFill>
              <a:round/>
              <a:headEnd/>
              <a:tailEnd type="triangle" w="med" len="med"/>
            </a:ln>
          </p:spPr>
          <p:txBody>
            <a:bodyPr wrap="none" lIns="90000" tIns="46800" rIns="90000" bIns="46800" anchor="ctr">
              <a:spAutoFit/>
            </a:bodyPr>
            <a:lstStyle/>
            <a:p>
              <a:pPr eaLnBrk="0" hangingPunct="0"/>
              <a:endParaRPr lang="zh-CN" altLang="en-US"/>
            </a:p>
          </p:txBody>
        </p:sp>
      </p:grpSp>
      <p:grpSp>
        <p:nvGrpSpPr>
          <p:cNvPr id="14" name="Group 137"/>
          <p:cNvGrpSpPr>
            <a:grpSpLocks/>
          </p:cNvGrpSpPr>
          <p:nvPr/>
        </p:nvGrpSpPr>
        <p:grpSpPr bwMode="auto">
          <a:xfrm>
            <a:off x="5065713" y="3795713"/>
            <a:ext cx="2152650" cy="1431925"/>
            <a:chOff x="2926" y="1632"/>
            <a:chExt cx="1356" cy="902"/>
          </a:xfrm>
        </p:grpSpPr>
        <p:sp>
          <p:nvSpPr>
            <p:cNvPr id="112675" name="Text Box 138"/>
            <p:cNvSpPr txBox="1">
              <a:spLocks noChangeArrowheads="1"/>
            </p:cNvSpPr>
            <p:nvPr/>
          </p:nvSpPr>
          <p:spPr bwMode="auto">
            <a:xfrm>
              <a:off x="3782" y="2246"/>
              <a:ext cx="500" cy="288"/>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2002</a:t>
              </a:r>
            </a:p>
          </p:txBody>
        </p:sp>
        <p:sp>
          <p:nvSpPr>
            <p:cNvPr id="112676" name="Freeform 139"/>
            <p:cNvSpPr>
              <a:spLocks/>
            </p:cNvSpPr>
            <p:nvPr/>
          </p:nvSpPr>
          <p:spPr bwMode="auto">
            <a:xfrm>
              <a:off x="2926" y="1632"/>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 name="T9" fmla="*/ 0 w 182"/>
                <a:gd name="T10" fmla="*/ 0 h 756"/>
                <a:gd name="T11" fmla="*/ 182 w 182"/>
                <a:gd name="T12" fmla="*/ 756 h 756"/>
              </a:gdLst>
              <a:ahLst/>
              <a:cxnLst>
                <a:cxn ang="T6">
                  <a:pos x="T0" y="T1"/>
                </a:cxn>
                <a:cxn ang="T7">
                  <a:pos x="T2" y="T3"/>
                </a:cxn>
                <a:cxn ang="T8">
                  <a:pos x="T4" y="T5"/>
                </a:cxn>
              </a:cxnLst>
              <a:rect l="T9" t="T10" r="T11" b="T12"/>
              <a:pathLst>
                <a:path w="182" h="756">
                  <a:moveTo>
                    <a:pt x="182" y="0"/>
                  </a:moveTo>
                  <a:cubicBezTo>
                    <a:pt x="93" y="171"/>
                    <a:pt x="4" y="342"/>
                    <a:pt x="2" y="468"/>
                  </a:cubicBezTo>
                  <a:cubicBezTo>
                    <a:pt x="0" y="594"/>
                    <a:pt x="142" y="710"/>
                    <a:pt x="170" y="756"/>
                  </a:cubicBezTo>
                </a:path>
              </a:pathLst>
            </a:custGeom>
            <a:noFill/>
            <a:ln w="38100">
              <a:solidFill>
                <a:schemeClr val="accent2"/>
              </a:solidFill>
              <a:round/>
              <a:headEnd type="none" w="lg" len="lg"/>
              <a:tailEnd type="triangle" w="med" len="med"/>
            </a:ln>
          </p:spPr>
          <p:txBody>
            <a:bodyPr wrap="none" lIns="90000" tIns="46800" rIns="90000" bIns="46800" anchor="ctr">
              <a:spAutoFit/>
            </a:bodyPr>
            <a:lstStyle/>
            <a:p>
              <a:pPr eaLnBrk="0" hangingPunct="0"/>
              <a:endParaRPr lang="zh-CN" altLang="en-US"/>
            </a:p>
          </p:txBody>
        </p:sp>
      </p:grpSp>
      <p:sp>
        <p:nvSpPr>
          <p:cNvPr id="79" name="Text Box 140"/>
          <p:cNvSpPr txBox="1">
            <a:spLocks noChangeArrowheads="1"/>
          </p:cNvSpPr>
          <p:nvPr/>
        </p:nvSpPr>
        <p:spPr bwMode="auto">
          <a:xfrm>
            <a:off x="4160838" y="3890963"/>
            <a:ext cx="995362" cy="457200"/>
          </a:xfrm>
          <a:prstGeom prst="rect">
            <a:avLst/>
          </a:prstGeom>
          <a:noFill/>
          <a:ln w="38100">
            <a:noFill/>
            <a:miter lim="800000"/>
            <a:headEnd type="none" w="lg" len="lg"/>
            <a:tailEnd/>
          </a:ln>
        </p:spPr>
        <p:txBody>
          <a:bodyPr wrap="none" lIns="90000" tIns="46800" rIns="90000" bIns="46800" anchor="ctr">
            <a:spAutoFit/>
          </a:bodyPr>
          <a:lstStyle/>
          <a:p>
            <a:r>
              <a:rPr lang="en-US" altLang="zh-CN">
                <a:solidFill>
                  <a:srgbClr val="0000FF"/>
                </a:solidFill>
                <a:ea typeface="隶书" pitchFamily="49" charset="-122"/>
              </a:rPr>
              <a:t>COPY</a:t>
            </a:r>
            <a:endParaRPr lang="en-US" altLang="zh-CN">
              <a:ea typeface="隶书" pitchFamily="49" charset="-122"/>
            </a:endParaRPr>
          </a:p>
        </p:txBody>
      </p:sp>
      <p:grpSp>
        <p:nvGrpSpPr>
          <p:cNvPr id="15" name="Group 141"/>
          <p:cNvGrpSpPr>
            <a:grpSpLocks/>
          </p:cNvGrpSpPr>
          <p:nvPr/>
        </p:nvGrpSpPr>
        <p:grpSpPr bwMode="auto">
          <a:xfrm>
            <a:off x="6437313" y="4014788"/>
            <a:ext cx="2640012" cy="1631950"/>
            <a:chOff x="3645" y="2022"/>
            <a:chExt cx="1663" cy="1028"/>
          </a:xfrm>
        </p:grpSpPr>
        <p:grpSp>
          <p:nvGrpSpPr>
            <p:cNvPr id="112663" name="Group 142"/>
            <p:cNvGrpSpPr>
              <a:grpSpLocks/>
            </p:cNvGrpSpPr>
            <p:nvPr/>
          </p:nvGrpSpPr>
          <p:grpSpPr bwMode="auto">
            <a:xfrm>
              <a:off x="3645" y="2022"/>
              <a:ext cx="1663" cy="865"/>
              <a:chOff x="3910" y="2274"/>
              <a:chExt cx="1663" cy="865"/>
            </a:xfrm>
          </p:grpSpPr>
          <p:sp>
            <p:nvSpPr>
              <p:cNvPr id="112665" name="Text Box 143"/>
              <p:cNvSpPr txBox="1">
                <a:spLocks noChangeArrowheads="1"/>
              </p:cNvSpPr>
              <p:nvPr/>
            </p:nvSpPr>
            <p:spPr bwMode="auto">
              <a:xfrm>
                <a:off x="3910" y="2274"/>
                <a:ext cx="551" cy="250"/>
              </a:xfrm>
              <a:prstGeom prst="rect">
                <a:avLst/>
              </a:prstGeom>
              <a:noFill/>
              <a:ln w="9525">
                <a:noFill/>
                <a:miter lim="800000"/>
                <a:headEnd/>
                <a:tailEnd/>
              </a:ln>
            </p:spPr>
            <p:txBody>
              <a:bodyPr wrap="none" anchor="ctr">
                <a:spAutoFit/>
              </a:bodyPr>
              <a:lstStyle/>
              <a:p>
                <a:pPr eaLnBrk="0" hangingPunct="0"/>
                <a:r>
                  <a:rPr lang="en-US" altLang="zh-CN" sz="2000">
                    <a:solidFill>
                      <a:srgbClr val="336600"/>
                    </a:solidFill>
                  </a:rPr>
                  <a:t>(swap)</a:t>
                </a:r>
              </a:p>
            </p:txBody>
          </p:sp>
          <p:grpSp>
            <p:nvGrpSpPr>
              <p:cNvPr id="112666" name="Group 144"/>
              <p:cNvGrpSpPr>
                <a:grpSpLocks/>
              </p:cNvGrpSpPr>
              <p:nvPr/>
            </p:nvGrpSpPr>
            <p:grpSpPr bwMode="auto">
              <a:xfrm>
                <a:off x="4795" y="2397"/>
                <a:ext cx="778" cy="250"/>
                <a:chOff x="4402" y="1437"/>
                <a:chExt cx="778" cy="250"/>
              </a:xfrm>
            </p:grpSpPr>
            <p:sp>
              <p:nvSpPr>
                <p:cNvPr id="112673" name="Line 145"/>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2674" name="Text Box 146"/>
                <p:cNvSpPr txBox="1">
                  <a:spLocks noChangeArrowheads="1"/>
                </p:cNvSpPr>
                <p:nvPr/>
              </p:nvSpPr>
              <p:spPr bwMode="auto">
                <a:xfrm>
                  <a:off x="4584" y="1437"/>
                  <a:ext cx="596" cy="250"/>
                </a:xfrm>
                <a:prstGeom prst="rect">
                  <a:avLst/>
                </a:prstGeom>
                <a:noFill/>
                <a:ln w="9525">
                  <a:noFill/>
                  <a:miter lim="800000"/>
                  <a:headEnd type="none" w="lg" len="lg"/>
                  <a:tailEnd/>
                </a:ln>
              </p:spPr>
              <p:txBody>
                <a:bodyPr wrap="none">
                  <a:spAutoFit/>
                </a:bodyPr>
                <a:lstStyle/>
                <a:p>
                  <a:r>
                    <a:rPr lang="zh-CN" altLang="zh-CN" sz="2000"/>
                    <a:t>指针</a:t>
                  </a:r>
                  <a:r>
                    <a:rPr lang="en-US" altLang="zh-CN" sz="2000"/>
                    <a:t>p1</a:t>
                  </a:r>
                </a:p>
              </p:txBody>
            </p:sp>
          </p:grpSp>
          <p:grpSp>
            <p:nvGrpSpPr>
              <p:cNvPr id="112667" name="Group 147"/>
              <p:cNvGrpSpPr>
                <a:grpSpLocks/>
              </p:cNvGrpSpPr>
              <p:nvPr/>
            </p:nvGrpSpPr>
            <p:grpSpPr bwMode="auto">
              <a:xfrm>
                <a:off x="4795" y="2637"/>
                <a:ext cx="778" cy="250"/>
                <a:chOff x="4402" y="1437"/>
                <a:chExt cx="778" cy="250"/>
              </a:xfrm>
            </p:grpSpPr>
            <p:sp>
              <p:nvSpPr>
                <p:cNvPr id="112671" name="Line 14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2672" name="Text Box 149"/>
                <p:cNvSpPr txBox="1">
                  <a:spLocks noChangeArrowheads="1"/>
                </p:cNvSpPr>
                <p:nvPr/>
              </p:nvSpPr>
              <p:spPr bwMode="auto">
                <a:xfrm>
                  <a:off x="4584" y="1437"/>
                  <a:ext cx="596" cy="250"/>
                </a:xfrm>
                <a:prstGeom prst="rect">
                  <a:avLst/>
                </a:prstGeom>
                <a:noFill/>
                <a:ln w="9525">
                  <a:noFill/>
                  <a:miter lim="800000"/>
                  <a:headEnd type="none" w="lg" len="lg"/>
                  <a:tailEnd/>
                </a:ln>
              </p:spPr>
              <p:txBody>
                <a:bodyPr wrap="none">
                  <a:spAutoFit/>
                </a:bodyPr>
                <a:lstStyle/>
                <a:p>
                  <a:r>
                    <a:rPr lang="zh-CN" altLang="en-US" sz="2000"/>
                    <a:t>指针</a:t>
                  </a:r>
                  <a:r>
                    <a:rPr lang="en-US" altLang="zh-CN" sz="2000"/>
                    <a:t>p2</a:t>
                  </a:r>
                </a:p>
              </p:txBody>
            </p:sp>
          </p:grpSp>
          <p:grpSp>
            <p:nvGrpSpPr>
              <p:cNvPr id="112668" name="Group 150"/>
              <p:cNvGrpSpPr>
                <a:grpSpLocks/>
              </p:cNvGrpSpPr>
              <p:nvPr/>
            </p:nvGrpSpPr>
            <p:grpSpPr bwMode="auto">
              <a:xfrm>
                <a:off x="4795" y="2889"/>
                <a:ext cx="698" cy="250"/>
                <a:chOff x="4402" y="1437"/>
                <a:chExt cx="698" cy="250"/>
              </a:xfrm>
            </p:grpSpPr>
            <p:sp>
              <p:nvSpPr>
                <p:cNvPr id="112669" name="Line 15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2670" name="Text Box 152"/>
                <p:cNvSpPr txBox="1">
                  <a:spLocks noChangeArrowheads="1"/>
                </p:cNvSpPr>
                <p:nvPr/>
              </p:nvSpPr>
              <p:spPr bwMode="auto">
                <a:xfrm>
                  <a:off x="4584" y="1437"/>
                  <a:ext cx="516" cy="250"/>
                </a:xfrm>
                <a:prstGeom prst="rect">
                  <a:avLst/>
                </a:prstGeom>
                <a:noFill/>
                <a:ln w="9525">
                  <a:noFill/>
                  <a:miter lim="800000"/>
                  <a:headEnd type="none" w="lg" len="lg"/>
                  <a:tailEnd/>
                </a:ln>
              </p:spPr>
              <p:txBody>
                <a:bodyPr wrap="none">
                  <a:spAutoFit/>
                </a:bodyPr>
                <a:lstStyle/>
                <a:p>
                  <a:r>
                    <a:rPr lang="zh-CN" altLang="en-US" sz="2000"/>
                    <a:t>指针</a:t>
                  </a:r>
                  <a:r>
                    <a:rPr lang="en-US" altLang="zh-CN" sz="2000"/>
                    <a:t>p</a:t>
                  </a:r>
                </a:p>
              </p:txBody>
            </p:sp>
          </p:grpSp>
        </p:grpSp>
        <p:sp>
          <p:nvSpPr>
            <p:cNvPr id="112664" name="Text Box 153"/>
            <p:cNvSpPr txBox="1">
              <a:spLocks noChangeArrowheads="1"/>
            </p:cNvSpPr>
            <p:nvPr/>
          </p:nvSpPr>
          <p:spPr bwMode="auto">
            <a:xfrm>
              <a:off x="3658" y="2762"/>
              <a:ext cx="500" cy="288"/>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a:t>
              </a:r>
              <a:endParaRPr lang="en-US" altLang="zh-CN">
                <a:solidFill>
                  <a:srgbClr val="0000FF"/>
                </a:solidFill>
              </a:endParaRPr>
            </a:p>
          </p:txBody>
        </p:sp>
      </p:grpSp>
      <p:sp>
        <p:nvSpPr>
          <p:cNvPr id="93" name="Text Box 154"/>
          <p:cNvSpPr txBox="1">
            <a:spLocks noChangeArrowheads="1"/>
          </p:cNvSpPr>
          <p:nvPr/>
        </p:nvSpPr>
        <p:spPr bwMode="auto">
          <a:xfrm>
            <a:off x="6457950" y="5170488"/>
            <a:ext cx="7937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0000FF"/>
                </a:solidFill>
              </a:rPr>
              <a:t>2000</a:t>
            </a:r>
          </a:p>
        </p:txBody>
      </p:sp>
      <p:sp>
        <p:nvSpPr>
          <p:cNvPr id="94" name="AutoShape 155"/>
          <p:cNvSpPr>
            <a:spLocks noChangeArrowheads="1"/>
          </p:cNvSpPr>
          <p:nvPr/>
        </p:nvSpPr>
        <p:spPr bwMode="auto">
          <a:xfrm>
            <a:off x="2817813" y="2771775"/>
            <a:ext cx="2401887" cy="1166813"/>
          </a:xfrm>
          <a:prstGeom prst="irregularSeal1">
            <a:avLst/>
          </a:prstGeom>
          <a:solidFill>
            <a:schemeClr val="bg1"/>
          </a:solidFill>
          <a:ln w="38100">
            <a:solidFill>
              <a:srgbClr val="339966"/>
            </a:solidFill>
            <a:miter lim="800000"/>
            <a:headEnd type="none" w="lg" len="lg"/>
            <a:tailEnd/>
          </a:ln>
        </p:spPr>
        <p:txBody>
          <a:bodyPr wrap="none" lIns="90000" tIns="46800" rIns="90000" bIns="46800" anchor="ctr">
            <a:spAutoFit/>
          </a:bodyPr>
          <a:lstStyle/>
          <a:p>
            <a:r>
              <a:rPr lang="zh-CN" altLang="en-US">
                <a:solidFill>
                  <a:srgbClr val="FF3300"/>
                </a:solidFill>
                <a:ea typeface="隶书" pitchFamily="49" charset="-122"/>
              </a:rPr>
              <a:t>地址传递</a:t>
            </a:r>
          </a:p>
        </p:txBody>
      </p:sp>
      <p:sp>
        <p:nvSpPr>
          <p:cNvPr id="95" name="Text Box 132"/>
          <p:cNvSpPr txBox="1">
            <a:spLocks noChangeArrowheads="1"/>
          </p:cNvSpPr>
          <p:nvPr/>
        </p:nvSpPr>
        <p:spPr bwMode="auto">
          <a:xfrm>
            <a:off x="6457950" y="4789488"/>
            <a:ext cx="7937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0000FF"/>
                </a:solidFill>
              </a:rPr>
              <a:t>2000</a:t>
            </a:r>
          </a:p>
        </p:txBody>
      </p:sp>
      <p:sp>
        <p:nvSpPr>
          <p:cNvPr id="96" name="Text Box 133"/>
          <p:cNvSpPr txBox="1">
            <a:spLocks noChangeArrowheads="1"/>
          </p:cNvSpPr>
          <p:nvPr/>
        </p:nvSpPr>
        <p:spPr bwMode="auto">
          <a:xfrm>
            <a:off x="6457950" y="4370388"/>
            <a:ext cx="7937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FF3300"/>
                </a:solidFill>
              </a:rPr>
              <a:t>2002</a:t>
            </a:r>
            <a:endParaRPr lang="en-US" altLang="zh-CN">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5">
                                            <p:txEl>
                                              <p:pRg st="0" end="0"/>
                                            </p:txEl>
                                          </p:spTgt>
                                        </p:tgtEl>
                                        <p:attrNameLst>
                                          <p:attrName>style.visibility</p:attrName>
                                        </p:attrNameLst>
                                      </p:cBhvr>
                                      <p:to>
                                        <p:strVal val="visible"/>
                                      </p:to>
                                    </p:set>
                                    <p:animEffect transition="in" filter="box(out)">
                                      <p:cBhvr>
                                        <p:cTn id="22" dur="500"/>
                                        <p:tgtEl>
                                          <p:spTgt spid="55">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6">
                                            <p:txEl>
                                              <p:pRg st="0" end="0"/>
                                            </p:txEl>
                                          </p:spTgt>
                                        </p:tgtEl>
                                        <p:attrNameLst>
                                          <p:attrName>style.visibility</p:attrName>
                                        </p:attrNameLst>
                                      </p:cBhvr>
                                      <p:to>
                                        <p:strVal val="visible"/>
                                      </p:to>
                                    </p:set>
                                    <p:animEffect transition="in" filter="box(out)">
                                      <p:cBhvr>
                                        <p:cTn id="27" dur="500"/>
                                        <p:tgtEl>
                                          <p:spTgt spid="5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1">
                                            <p:txEl>
                                              <p:pRg st="0" end="0"/>
                                            </p:txEl>
                                          </p:spTgt>
                                        </p:tgtEl>
                                        <p:attrNameLst>
                                          <p:attrName>style.visibility</p:attrName>
                                        </p:attrNameLst>
                                      </p:cBhvr>
                                      <p:to>
                                        <p:strVal val="visible"/>
                                      </p:to>
                                    </p:set>
                                    <p:animEffect transition="in" filter="box(out)">
                                      <p:cBhvr>
                                        <p:cTn id="32" dur="500"/>
                                        <p:tgtEl>
                                          <p:spTgt spid="71">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2">
                                            <p:txEl>
                                              <p:pRg st="0" end="0"/>
                                            </p:txEl>
                                          </p:spTgt>
                                        </p:tgtEl>
                                        <p:attrNameLst>
                                          <p:attrName>style.visibility</p:attrName>
                                        </p:attrNameLst>
                                      </p:cBhvr>
                                      <p:to>
                                        <p:strVal val="visible"/>
                                      </p:to>
                                    </p:set>
                                    <p:animEffect transition="in" filter="box(out)">
                                      <p:cBhvr>
                                        <p:cTn id="37" dur="500"/>
                                        <p:tgtEl>
                                          <p:spTgt spid="72">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ox(out)">
                                      <p:cBhvr>
                                        <p:cTn id="42" dur="500"/>
                                        <p:tgtEl>
                                          <p:spTgt spid="15"/>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out)">
                                      <p:cBhvr>
                                        <p:cTn id="47" dur="500"/>
                                        <p:tgtEl>
                                          <p:spTgt spid="13"/>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ox(out)">
                                      <p:cBhvr>
                                        <p:cTn id="51" dur="500"/>
                                        <p:tgtEl>
                                          <p:spTgt spid="14"/>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2" fill="hold">
                            <p:stCondLst>
                              <p:cond delay="1000"/>
                            </p:stCondLst>
                            <p:childTnLst>
                              <p:par>
                                <p:cTn id="53" presetID="4" presetClass="entr" presetSubtype="32" fill="hold" grpId="0" nodeType="afterEffect">
                                  <p:stCondLst>
                                    <p:cond delay="0"/>
                                  </p:stCondLst>
                                  <p:childTnLst>
                                    <p:set>
                                      <p:cBhvr>
                                        <p:cTn id="54" dur="1" fill="hold">
                                          <p:stCondLst>
                                            <p:cond delay="0"/>
                                          </p:stCondLst>
                                        </p:cTn>
                                        <p:tgtEl>
                                          <p:spTgt spid="79">
                                            <p:txEl>
                                              <p:pRg st="0" end="0"/>
                                            </p:txEl>
                                          </p:spTgt>
                                        </p:tgtEl>
                                        <p:attrNameLst>
                                          <p:attrName>style.visibility</p:attrName>
                                        </p:attrNameLst>
                                      </p:cBhvr>
                                      <p:to>
                                        <p:strVal val="visible"/>
                                      </p:to>
                                    </p:set>
                                    <p:animEffect transition="in" filter="box(out)">
                                      <p:cBhvr>
                                        <p:cTn id="55" dur="500"/>
                                        <p:tgtEl>
                                          <p:spTgt spid="79">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box(out)">
                                      <p:cBhvr>
                                        <p:cTn id="60" dur="500"/>
                                        <p:tgtEl>
                                          <p:spTgt spid="93"/>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animEffect transition="in" filter="box(out)">
                                      <p:cBhvr>
                                        <p:cTn id="65" dur="500"/>
                                        <p:tgtEl>
                                          <p:spTgt spid="96"/>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95"/>
                                        </p:tgtEl>
                                        <p:attrNameLst>
                                          <p:attrName>style.visibility</p:attrName>
                                        </p:attrNameLst>
                                      </p:cBhvr>
                                      <p:to>
                                        <p:strVal val="visible"/>
                                      </p:to>
                                    </p:set>
                                    <p:animEffect transition="in" filter="box(out)">
                                      <p:cBhvr>
                                        <p:cTn id="70" dur="500"/>
                                        <p:tgtEl>
                                          <p:spTgt spid="95"/>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box(out)">
                                      <p:cBhvr>
                                        <p:cTn id="75" dur="500"/>
                                        <p:tgtEl>
                                          <p:spTgt spid="8"/>
                                        </p:tgtEl>
                                      </p:cBhvr>
                                    </p:animEffect>
                                  </p:childTnLst>
                                  <p:subTnLst>
                                    <p:audio>
                                      <p:cMediaNode>
                                        <p:cTn display="0" masterRel="sameClick">
                                          <p:stCondLst>
                                            <p:cond evt="begin" delay="0">
                                              <p:tn val="73"/>
                                            </p:cond>
                                          </p:stCondLst>
                                          <p:endCondLst>
                                            <p:cond evt="onStopAudio" delay="0">
                                              <p:tgtEl>
                                                <p:sldTgt/>
                                              </p:tgtEl>
                                            </p:cond>
                                          </p:endCondLst>
                                        </p:cTn>
                                        <p:tgtEl>
                                          <p:sndTgt r:embed="rId2" name="CAMERA.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94"/>
                                        </p:tgtEl>
                                        <p:attrNameLst>
                                          <p:attrName>style.visibility</p:attrName>
                                        </p:attrNameLst>
                                      </p:cBhvr>
                                      <p:to>
                                        <p:strVal val="visible"/>
                                      </p:to>
                                    </p:set>
                                    <p:animEffect transition="in" filter="box(out)">
                                      <p:cBhvr>
                                        <p:cTn id="80" dur="500"/>
                                        <p:tgtEl>
                                          <p:spTgt spid="94"/>
                                        </p:tgtEl>
                                      </p:cBhvr>
                                    </p:animEffect>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55" grpId="0" build="p" autoUpdateAnimBg="0"/>
      <p:bldP spid="56" grpId="0" build="p" autoUpdateAnimBg="0"/>
      <p:bldP spid="71" grpId="0" build="p" autoUpdateAnimBg="0"/>
      <p:bldP spid="72" grpId="0" build="p" autoUpdateAnimBg="0"/>
      <p:bldP spid="79" grpId="0" build="p" autoUpdateAnimBg="0" advAuto="0"/>
      <p:bldP spid="93" grpId="0" animBg="1" autoUpdateAnimBg="0"/>
      <p:bldP spid="94" grpId="0" animBg="1" autoUpdateAnimBg="0"/>
      <p:bldP spid="95" grpId="0" animBg="1" autoUpdateAnimBg="0"/>
      <p:bldP spid="96"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7572375" cy="785812"/>
          </a:xfrm>
        </p:spPr>
        <p:txBody>
          <a:bodyPr/>
          <a:lstStyle/>
          <a:p>
            <a:pPr eaLnBrk="1" hangingPunct="1">
              <a:defRPr/>
            </a:pPr>
            <a:r>
              <a:rPr lang="en-US" altLang="zh-CN" smtClean="0">
                <a:ea typeface="宋体" pitchFamily="2" charset="-122"/>
              </a:rPr>
              <a:t>5.3.24</a:t>
            </a:r>
            <a:r>
              <a:rPr lang="zh-CN" altLang="en-US" smtClean="0">
                <a:ea typeface="宋体" pitchFamily="2" charset="-122"/>
              </a:rPr>
              <a:t>指针变量占据的内存空间</a:t>
            </a:r>
            <a:endParaRPr lang="en-US" altLang="zh-CN" dirty="0">
              <a:ea typeface="宋体" pitchFamily="2" charset="-122"/>
            </a:endParaRPr>
          </a:p>
        </p:txBody>
      </p:sp>
      <p:sp>
        <p:nvSpPr>
          <p:cNvPr id="4" name="Rectangle 3"/>
          <p:cNvSpPr>
            <a:spLocks noGrp="1" noChangeArrowheads="1"/>
          </p:cNvSpPr>
          <p:nvPr>
            <p:ph type="body" idx="1"/>
          </p:nvPr>
        </p:nvSpPr>
        <p:spPr>
          <a:xfrm>
            <a:off x="642911" y="1428736"/>
            <a:ext cx="7745440" cy="4808552"/>
          </a:xfrm>
        </p:spPr>
        <p:style>
          <a:lnRef idx="0">
            <a:scrgbClr r="0" g="0" b="0"/>
          </a:lnRef>
          <a:fillRef idx="1003">
            <a:schemeClr val="dk2"/>
          </a:fillRef>
          <a:effectRef idx="0">
            <a:scrgbClr r="0" g="0" b="0"/>
          </a:effectRef>
          <a:fontRef idx="major"/>
        </p:style>
        <p:txBody>
          <a:bodyPr/>
          <a:lstStyle/>
          <a:p>
            <a:pPr eaLnBrk="1" hangingPunct="1">
              <a:defRPr/>
            </a:pPr>
            <a:r>
              <a:rPr lang="zh-CN" altLang="en-US" sz="4000" smtClean="0">
                <a:ea typeface="宋体" pitchFamily="2" charset="-122"/>
              </a:rPr>
              <a:t>指针变量声明后，编译器为其开辟一定的内存空间，即指针变量占据一定的内存空间，在中很好地体现了这一点，而且，不论是何种类型的指针，都占据</a:t>
            </a:r>
            <a:r>
              <a:rPr lang="en-US" altLang="zh-CN" sz="4000" smtClean="0">
                <a:ea typeface="宋体" pitchFamily="2" charset="-122"/>
              </a:rPr>
              <a:t>4</a:t>
            </a:r>
            <a:r>
              <a:rPr lang="zh-CN" altLang="en-US" sz="4000" smtClean="0">
                <a:ea typeface="宋体" pitchFamily="2" charset="-122"/>
              </a:rPr>
              <a:t>个内存字节（这是由</a:t>
            </a:r>
            <a:r>
              <a:rPr lang="en-US" altLang="zh-CN" sz="4000" smtClean="0">
                <a:ea typeface="宋体" pitchFamily="2" charset="-122"/>
              </a:rPr>
              <a:t>32</a:t>
            </a:r>
            <a:r>
              <a:rPr lang="zh-CN" altLang="en-US" sz="4000" smtClean="0">
                <a:ea typeface="宋体" pitchFamily="2" charset="-122"/>
              </a:rPr>
              <a:t>位地址数据决定的）。</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5.3.25</a:t>
            </a:r>
            <a:r>
              <a:rPr lang="zh-CN" altLang="en-US" smtClean="0">
                <a:ea typeface="宋体" pitchFamily="2" charset="-122"/>
              </a:rPr>
              <a:t>指向指针的指针</a:t>
            </a:r>
            <a:endParaRPr lang="en-US" altLang="zh-CN" smtClean="0">
              <a:ea typeface="宋体" pitchFamily="2" charset="-122"/>
            </a:endParaRPr>
          </a:p>
        </p:txBody>
      </p:sp>
      <p:sp>
        <p:nvSpPr>
          <p:cNvPr id="4" name="Rectangle 2"/>
          <p:cNvSpPr txBox="1">
            <a:spLocks noChangeArrowheads="1"/>
          </p:cNvSpPr>
          <p:nvPr/>
        </p:nvSpPr>
        <p:spPr bwMode="auto">
          <a:xfrm>
            <a:off x="1295400" y="609600"/>
            <a:ext cx="7086600" cy="731838"/>
          </a:xfrm>
          <a:prstGeom prst="rect">
            <a:avLst/>
          </a:prstGeom>
          <a:noFill/>
          <a:ln w="9525">
            <a:noFill/>
            <a:miter lim="800000"/>
            <a:headEnd/>
            <a:tailEnd/>
          </a:ln>
          <a:effectLst/>
        </p:spPr>
        <p:txBody>
          <a:bodyPr anchor="ctr"/>
          <a:lstStyle/>
          <a:p>
            <a:pPr>
              <a:defRPr/>
            </a:pPr>
            <a:endParaRPr lang="zh-CN" altLang="en-US" sz="4000" b="1">
              <a:effectLst>
                <a:outerShdw blurRad="38100" dist="38100" dir="2700000" algn="tl">
                  <a:srgbClr val="000000"/>
                </a:outerShdw>
              </a:effectLst>
              <a:latin typeface="Lucida Sans Unicode" pitchFamily="34" charset="0"/>
            </a:endParaRPr>
          </a:p>
        </p:txBody>
      </p:sp>
      <p:sp>
        <p:nvSpPr>
          <p:cNvPr id="5" name="Rectangle 3"/>
          <p:cNvSpPr>
            <a:spLocks noGrp="1" noChangeArrowheads="1"/>
          </p:cNvSpPr>
          <p:nvPr>
            <p:ph type="body" idx="1"/>
          </p:nvPr>
        </p:nvSpPr>
        <p:spPr>
          <a:xfrm>
            <a:off x="428596" y="1285861"/>
            <a:ext cx="8143931" cy="4929221"/>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指针变量也是变量，占据一定的内存空间，有地址，因此可以用一个指针指向它，这称为指向指针的指针，或二级指针，如所示。</a:t>
            </a:r>
          </a:p>
        </p:txBody>
      </p:sp>
      <p:pic>
        <p:nvPicPr>
          <p:cNvPr id="114696" name="Picture 2"/>
          <p:cNvPicPr>
            <a:picLocks noChangeAspect="1" noChangeArrowheads="1"/>
          </p:cNvPicPr>
          <p:nvPr/>
        </p:nvPicPr>
        <p:blipFill>
          <a:blip r:embed="rId2"/>
          <a:srcRect/>
          <a:stretch>
            <a:fillRect/>
          </a:stretch>
        </p:blipFill>
        <p:spPr bwMode="auto">
          <a:xfrm>
            <a:off x="1000125" y="3500438"/>
            <a:ext cx="4429125" cy="923925"/>
          </a:xfrm>
          <a:prstGeom prst="rect">
            <a:avLst/>
          </a:prstGeom>
          <a:noFill/>
          <a:ln w="9525">
            <a:noFill/>
            <a:miter lim="800000"/>
            <a:headEnd/>
            <a:tailEnd/>
          </a:ln>
        </p:spPr>
      </p:pic>
      <p:pic>
        <p:nvPicPr>
          <p:cNvPr id="114697" name="Picture 3"/>
          <p:cNvPicPr>
            <a:picLocks noChangeAspect="1" noChangeArrowheads="1"/>
          </p:cNvPicPr>
          <p:nvPr/>
        </p:nvPicPr>
        <p:blipFill>
          <a:blip r:embed="rId3"/>
          <a:srcRect/>
          <a:stretch>
            <a:fillRect/>
          </a:stretch>
        </p:blipFill>
        <p:spPr bwMode="auto">
          <a:xfrm>
            <a:off x="1000125" y="4714875"/>
            <a:ext cx="5705475"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7572375" cy="571500"/>
          </a:xfrm>
        </p:spPr>
        <p:txBody>
          <a:bodyPr/>
          <a:lstStyle/>
          <a:p>
            <a:pPr eaLnBrk="1" hangingPunct="1">
              <a:defRPr/>
            </a:pPr>
            <a:r>
              <a:rPr lang="en-US" altLang="zh-CN" sz="3200" smtClean="0">
                <a:ea typeface="宋体" pitchFamily="2" charset="-122"/>
              </a:rPr>
              <a:t>5.3.26</a:t>
            </a:r>
            <a:r>
              <a:rPr lang="zh-CN" altLang="en-US" sz="3200" smtClean="0">
                <a:ea typeface="宋体" pitchFamily="2" charset="-122"/>
              </a:rPr>
              <a:t>指针的类型和指针所指向的类型</a:t>
            </a:r>
            <a:endParaRPr lang="en-US" altLang="zh-CN" sz="3200" smtClean="0">
              <a:ea typeface="宋体" pitchFamily="2" charset="-122"/>
            </a:endParaRPr>
          </a:p>
        </p:txBody>
      </p:sp>
      <p:sp>
        <p:nvSpPr>
          <p:cNvPr id="4" name="Rectangle 3"/>
          <p:cNvSpPr>
            <a:spLocks noGrp="1" noChangeArrowheads="1"/>
          </p:cNvSpPr>
          <p:nvPr>
            <p:ph type="body" idx="1"/>
          </p:nvPr>
        </p:nvSpPr>
        <p:spPr>
          <a:xfrm>
            <a:off x="0" y="1142984"/>
            <a:ext cx="9001155" cy="5357849"/>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400" dirty="0" smtClean="0">
                <a:ea typeface="宋体" pitchFamily="2" charset="-122"/>
              </a:rPr>
              <a:t>原则上说，指针类型和指针所指向的类型应当是相同的，但也有例外，讨论之前，区分下两个概念，所谓指针类型，指的是声明指针变量时位于变量名前的</a:t>
            </a:r>
            <a:r>
              <a:rPr lang="zh-CN" altLang="en-US" sz="2400" dirty="0" smtClean="0">
                <a:latin typeface="Times New Roman" pitchFamily="18" charset="0"/>
                <a:ea typeface="宋体" pitchFamily="2" charset="-122"/>
              </a:rPr>
              <a:t>“</a:t>
            </a:r>
            <a:r>
              <a:rPr lang="zh-CN" altLang="en-US" sz="2400" dirty="0" smtClean="0">
                <a:ea typeface="宋体" pitchFamily="2" charset="-122"/>
              </a:rPr>
              <a:t>类型*</a:t>
            </a:r>
            <a:r>
              <a:rPr lang="zh-CN" altLang="en-US" sz="2400" dirty="0" smtClean="0">
                <a:latin typeface="Times New Roman" pitchFamily="18" charset="0"/>
                <a:ea typeface="宋体" pitchFamily="2" charset="-122"/>
              </a:rPr>
              <a:t>”</a:t>
            </a:r>
            <a:r>
              <a:rPr lang="zh-CN" altLang="en-US" sz="2400" dirty="0" smtClean="0">
                <a:ea typeface="宋体" pitchFamily="2" charset="-122"/>
              </a:rPr>
              <a:t>，而所谓指针所指向的类型，指的是为指针初始化或赋值的变量类型。</a:t>
            </a:r>
          </a:p>
          <a:p>
            <a:pPr eaLnBrk="1" hangingPunct="1">
              <a:lnSpc>
                <a:spcPct val="90000"/>
              </a:lnSpc>
              <a:defRPr/>
            </a:pPr>
            <a:r>
              <a:rPr lang="zh-CN" altLang="en-US" sz="2400" dirty="0" smtClean="0">
                <a:ea typeface="宋体" pitchFamily="2" charset="-122"/>
              </a:rPr>
              <a:t>理解两个类型的不同是掌握</a:t>
            </a:r>
            <a:r>
              <a:rPr lang="en-US" altLang="zh-CN" sz="2400" dirty="0" smtClean="0">
                <a:ea typeface="宋体" pitchFamily="2" charset="-122"/>
              </a:rPr>
              <a:t>C</a:t>
            </a:r>
            <a:r>
              <a:rPr lang="zh-CN" altLang="en-US" sz="2400" dirty="0" smtClean="0">
                <a:ea typeface="宋体" pitchFamily="2" charset="-122"/>
              </a:rPr>
              <a:t>语言指针关键所在，本节从以下</a:t>
            </a:r>
            <a:r>
              <a:rPr lang="en-US" altLang="zh-CN" sz="2400" dirty="0" smtClean="0">
                <a:ea typeface="宋体" pitchFamily="2" charset="-122"/>
              </a:rPr>
              <a:t>2</a:t>
            </a:r>
            <a:r>
              <a:rPr lang="zh-CN" altLang="en-US" sz="2400" dirty="0" smtClean="0">
                <a:ea typeface="宋体" pitchFamily="2" charset="-122"/>
              </a:rPr>
              <a:t>个方面讲述，让大家体会两者的不同：</a:t>
            </a:r>
          </a:p>
          <a:p>
            <a:pPr eaLnBrk="1" hangingPunct="1">
              <a:lnSpc>
                <a:spcPct val="90000"/>
              </a:lnSpc>
              <a:defRPr/>
            </a:pPr>
            <a:r>
              <a:rPr lang="zh-CN" altLang="en-US" sz="2400" dirty="0" smtClean="0">
                <a:ea typeface="宋体" pitchFamily="2" charset="-122"/>
              </a:rPr>
              <a:t>指针的类型和指针所指向的类型相同时，指针的赋值。</a:t>
            </a:r>
          </a:p>
          <a:p>
            <a:pPr eaLnBrk="1" hangingPunct="1">
              <a:lnSpc>
                <a:spcPct val="90000"/>
              </a:lnSpc>
              <a:defRPr/>
            </a:pPr>
            <a:r>
              <a:rPr lang="zh-CN" altLang="en-US" sz="2400" dirty="0" smtClean="0">
                <a:ea typeface="宋体" pitchFamily="2" charset="-122"/>
              </a:rPr>
              <a:t>指针的类型和指针所指向的类型不同时，指针的赋值。</a:t>
            </a:r>
          </a:p>
          <a:p>
            <a:pPr eaLnBrk="1" hangingPunct="1">
              <a:lnSpc>
                <a:spcPct val="90000"/>
              </a:lnSpc>
              <a:defRPr/>
            </a:pPr>
            <a:r>
              <a:rPr lang="zh-CN" altLang="en-US" sz="2400" dirty="0" smtClean="0">
                <a:ea typeface="宋体" pitchFamily="2" charset="-122"/>
              </a:rPr>
              <a:t>所谓指针赋值赋值包括两种情况，用代码表示会更直观一点，假定</a:t>
            </a:r>
            <a:r>
              <a:rPr lang="en-US" altLang="zh-CN" sz="2400" dirty="0" smtClean="0">
                <a:ea typeface="宋体" pitchFamily="2" charset="-122"/>
              </a:rPr>
              <a:t>p1</a:t>
            </a:r>
            <a:r>
              <a:rPr lang="zh-CN" altLang="en-US" sz="2400" dirty="0" smtClean="0">
                <a:ea typeface="宋体" pitchFamily="2" charset="-122"/>
              </a:rPr>
              <a:t>和</a:t>
            </a:r>
            <a:r>
              <a:rPr lang="en-US" altLang="zh-CN" sz="2400" dirty="0" smtClean="0">
                <a:ea typeface="宋体" pitchFamily="2" charset="-122"/>
              </a:rPr>
              <a:t>p2</a:t>
            </a:r>
            <a:r>
              <a:rPr lang="zh-CN" altLang="en-US" sz="2400" dirty="0" smtClean="0">
                <a:ea typeface="宋体" pitchFamily="2" charset="-122"/>
              </a:rPr>
              <a:t>是指针，而</a:t>
            </a:r>
            <a:r>
              <a:rPr lang="en-US" altLang="zh-CN" sz="2400" dirty="0" smtClean="0">
                <a:ea typeface="宋体" pitchFamily="2" charset="-122"/>
              </a:rPr>
              <a:t>num</a:t>
            </a:r>
            <a:r>
              <a:rPr lang="zh-CN" altLang="en-US" sz="2400" dirty="0" smtClean="0">
                <a:ea typeface="宋体" pitchFamily="2" charset="-122"/>
              </a:rPr>
              <a:t>是变量：</a:t>
            </a:r>
          </a:p>
          <a:p>
            <a:pPr eaLnBrk="1" hangingPunct="1">
              <a:lnSpc>
                <a:spcPct val="90000"/>
              </a:lnSpc>
              <a:defRPr/>
            </a:pPr>
            <a:r>
              <a:rPr lang="en-US" altLang="zh-CN" sz="2400" dirty="0" smtClean="0">
                <a:ea typeface="宋体" pitchFamily="2" charset="-122"/>
              </a:rPr>
              <a:t>p1=p2;				/*</a:t>
            </a:r>
            <a:r>
              <a:rPr lang="zh-CN" altLang="en-US" sz="2400" dirty="0" smtClean="0">
                <a:ea typeface="宋体" pitchFamily="2" charset="-122"/>
              </a:rPr>
              <a:t>指针间相互赋值*</a:t>
            </a:r>
            <a:r>
              <a:rPr lang="en-US" altLang="zh-CN" sz="2400" dirty="0" smtClean="0">
                <a:ea typeface="宋体" pitchFamily="2" charset="-122"/>
              </a:rPr>
              <a:t>/</a:t>
            </a:r>
          </a:p>
          <a:p>
            <a:pPr eaLnBrk="1" hangingPunct="1">
              <a:lnSpc>
                <a:spcPct val="90000"/>
              </a:lnSpc>
              <a:defRPr/>
            </a:pPr>
            <a:r>
              <a:rPr lang="zh-CN" altLang="en-US" sz="2400" dirty="0" smtClean="0">
                <a:ea typeface="宋体" pitchFamily="2" charset="-122"/>
              </a:rPr>
              <a:t>或</a:t>
            </a:r>
          </a:p>
          <a:p>
            <a:pPr eaLnBrk="1" hangingPunct="1">
              <a:lnSpc>
                <a:spcPct val="90000"/>
              </a:lnSpc>
              <a:defRPr/>
            </a:pPr>
            <a:r>
              <a:rPr lang="en-US" altLang="zh-CN" sz="2400" dirty="0" smtClean="0">
                <a:ea typeface="宋体" pitchFamily="2" charset="-122"/>
              </a:rPr>
              <a:t>p1=&amp;num;				/*</a:t>
            </a:r>
            <a:r>
              <a:rPr lang="zh-CN" altLang="en-US" sz="2400" dirty="0" smtClean="0">
                <a:ea typeface="宋体" pitchFamily="2" charset="-122"/>
              </a:rPr>
              <a:t>取变量地址给指针赋值，包括初始化*</a:t>
            </a:r>
            <a:r>
              <a:rPr lang="en-US" altLang="zh-CN" sz="2400" dirty="0" smtClean="0">
                <a:ea typeface="宋体" pitchFamily="2" charset="-122"/>
              </a:rPr>
              <a: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5.3.27</a:t>
            </a:r>
            <a:r>
              <a:rPr lang="zh-CN" altLang="en-US" smtClean="0">
                <a:ea typeface="宋体" pitchFamily="2" charset="-122"/>
              </a:rPr>
              <a:t>同类型指针的赋值</a:t>
            </a:r>
            <a:endParaRPr lang="en-US" altLang="zh-CN" smtClean="0">
              <a:ea typeface="宋体" pitchFamily="2" charset="-122"/>
            </a:endParaRPr>
          </a:p>
        </p:txBody>
      </p:sp>
      <p:sp>
        <p:nvSpPr>
          <p:cNvPr id="114692" name="矩形 3"/>
          <p:cNvSpPr>
            <a:spLocks noChangeArrowheads="1"/>
          </p:cNvSpPr>
          <p:nvPr/>
        </p:nvSpPr>
        <p:spPr bwMode="auto">
          <a:xfrm>
            <a:off x="571472" y="1285860"/>
            <a:ext cx="7643866" cy="1200329"/>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t>这是最常见的一种情况，如所示，</a:t>
            </a:r>
            <a:r>
              <a:rPr lang="en-US" altLang="zh-CN"/>
              <a:t>pN1</a:t>
            </a:r>
            <a:r>
              <a:rPr lang="zh-CN" altLang="en-US"/>
              <a:t>和</a:t>
            </a:r>
            <a:r>
              <a:rPr lang="en-US" altLang="zh-CN"/>
              <a:t>pN2</a:t>
            </a:r>
            <a:r>
              <a:rPr lang="zh-CN" altLang="en-US"/>
              <a:t>是两个相同类型的指针，执行</a:t>
            </a:r>
            <a:r>
              <a:rPr lang="zh-CN" altLang="en-US">
                <a:latin typeface="Times New Roman" pitchFamily="18" charset="0"/>
              </a:rPr>
              <a:t>“</a:t>
            </a:r>
            <a:r>
              <a:rPr lang="en-US" altLang="zh-CN"/>
              <a:t>pN2=pN1;</a:t>
            </a:r>
            <a:r>
              <a:rPr lang="en-US" altLang="zh-CN">
                <a:latin typeface="Times New Roman" pitchFamily="18" charset="0"/>
              </a:rPr>
              <a:t>”</a:t>
            </a:r>
            <a:r>
              <a:rPr lang="zh-CN" altLang="en-US"/>
              <a:t>这样一个赋值操作后，</a:t>
            </a:r>
            <a:r>
              <a:rPr lang="en-US" altLang="zh-CN"/>
              <a:t>pN1</a:t>
            </a:r>
            <a:r>
              <a:rPr lang="zh-CN" altLang="en-US"/>
              <a:t>和</a:t>
            </a:r>
            <a:r>
              <a:rPr lang="en-US" altLang="zh-CN"/>
              <a:t>pN2</a:t>
            </a:r>
            <a:r>
              <a:rPr lang="zh-CN" altLang="en-US"/>
              <a:t>指向同样的地址，也就是说，两个指针指向同一个内存单元，对*</a:t>
            </a:r>
            <a:r>
              <a:rPr lang="en-US" altLang="zh-CN"/>
              <a:t>pN2</a:t>
            </a:r>
            <a:r>
              <a:rPr lang="zh-CN" altLang="en-US"/>
              <a:t>的任何改动都会影响*</a:t>
            </a:r>
            <a:r>
              <a:rPr lang="en-US" altLang="zh-CN"/>
              <a:t>pN1</a:t>
            </a:r>
            <a:r>
              <a:rPr lang="zh-CN" altLang="en-US"/>
              <a:t>的值，反之亦然。</a:t>
            </a:r>
          </a:p>
        </p:txBody>
      </p:sp>
      <p:pic>
        <p:nvPicPr>
          <p:cNvPr id="117767" name="Picture 2"/>
          <p:cNvPicPr>
            <a:picLocks noChangeAspect="1" noChangeArrowheads="1"/>
          </p:cNvPicPr>
          <p:nvPr/>
        </p:nvPicPr>
        <p:blipFill>
          <a:blip r:embed="rId2"/>
          <a:srcRect/>
          <a:stretch>
            <a:fillRect/>
          </a:stretch>
        </p:blipFill>
        <p:spPr bwMode="auto">
          <a:xfrm>
            <a:off x="1000125" y="2928938"/>
            <a:ext cx="587692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714500" y="285750"/>
            <a:ext cx="7429500" cy="500063"/>
          </a:xfrm>
        </p:spPr>
        <p:txBody>
          <a:bodyPr/>
          <a:lstStyle/>
          <a:p>
            <a:pPr eaLnBrk="1" hangingPunct="1">
              <a:defRPr/>
            </a:pPr>
            <a:r>
              <a:rPr lang="en-US" altLang="zh-CN" sz="2800" smtClean="0">
                <a:ea typeface="宋体" pitchFamily="2" charset="-122"/>
              </a:rPr>
              <a:t>5.3.28</a:t>
            </a:r>
            <a:r>
              <a:rPr lang="zh-CN" altLang="en-US" sz="2800" smtClean="0">
                <a:ea typeface="宋体" pitchFamily="2" charset="-122"/>
              </a:rPr>
              <a:t>指针的类型和指针所指向的类型不同</a:t>
            </a:r>
            <a:endParaRPr lang="en-US" altLang="zh-CN" sz="2800" smtClean="0">
              <a:ea typeface="宋体" pitchFamily="2" charset="-122"/>
            </a:endParaRPr>
          </a:p>
        </p:txBody>
      </p:sp>
      <p:sp>
        <p:nvSpPr>
          <p:cNvPr id="4" name="Rectangle 3"/>
          <p:cNvSpPr>
            <a:spLocks noGrp="1" noChangeArrowheads="1"/>
          </p:cNvSpPr>
          <p:nvPr>
            <p:ph type="body" idx="1"/>
          </p:nvPr>
        </p:nvSpPr>
        <p:spPr>
          <a:xfrm>
            <a:off x="357158" y="1142984"/>
            <a:ext cx="8429684" cy="5286411"/>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200" smtClean="0">
                <a:ea typeface="宋体" pitchFamily="2" charset="-122"/>
              </a:rPr>
              <a:t>所谓</a:t>
            </a:r>
            <a:r>
              <a:rPr lang="zh-CN" altLang="en-US" sz="2200" smtClean="0">
                <a:latin typeface="Times New Roman" pitchFamily="18" charset="0"/>
                <a:ea typeface="宋体" pitchFamily="2" charset="-122"/>
              </a:rPr>
              <a:t>“</a:t>
            </a:r>
            <a:r>
              <a:rPr lang="zh-CN" altLang="en-US" sz="2200" smtClean="0">
                <a:ea typeface="宋体" pitchFamily="2" charset="-122"/>
              </a:rPr>
              <a:t>指针的类型和指针所指向的类型不同</a:t>
            </a:r>
            <a:r>
              <a:rPr lang="zh-CN" altLang="en-US" sz="2200" smtClean="0">
                <a:latin typeface="Times New Roman" pitchFamily="18" charset="0"/>
                <a:ea typeface="宋体" pitchFamily="2" charset="-122"/>
              </a:rPr>
              <a:t>”</a:t>
            </a:r>
            <a:r>
              <a:rPr lang="zh-CN" altLang="en-US" sz="2200" smtClean="0">
                <a:ea typeface="宋体" pitchFamily="2" charset="-122"/>
              </a:rPr>
              <a:t>，是指如下情况：</a:t>
            </a:r>
          </a:p>
          <a:p>
            <a:pPr eaLnBrk="1" hangingPunct="1">
              <a:lnSpc>
                <a:spcPct val="90000"/>
              </a:lnSpc>
              <a:defRPr/>
            </a:pPr>
            <a:r>
              <a:rPr lang="zh-CN" altLang="en-US" sz="2200" smtClean="0">
                <a:ea typeface="宋体" pitchFamily="2" charset="-122"/>
              </a:rPr>
              <a:t>（</a:t>
            </a:r>
            <a:r>
              <a:rPr lang="en-US" altLang="zh-CN" sz="2200" smtClean="0">
                <a:ea typeface="宋体" pitchFamily="2" charset="-122"/>
              </a:rPr>
              <a:t>1</a:t>
            </a:r>
            <a:r>
              <a:rPr lang="zh-CN" altLang="en-US" sz="2200" smtClean="0">
                <a:ea typeface="宋体" pitchFamily="2" charset="-122"/>
              </a:rPr>
              <a:t>）指向内存字节数大于指针类型占据的字节数</a:t>
            </a:r>
          </a:p>
          <a:p>
            <a:pPr eaLnBrk="1" hangingPunct="1">
              <a:lnSpc>
                <a:spcPct val="90000"/>
              </a:lnSpc>
              <a:defRPr/>
            </a:pPr>
            <a:r>
              <a:rPr lang="en-US" altLang="zh-CN" sz="2200" smtClean="0">
                <a:ea typeface="宋体" pitchFamily="2" charset="-122"/>
              </a:rPr>
              <a:t>double Dnum</a:t>
            </a:r>
            <a:r>
              <a:rPr lang="zh-CN" altLang="en-US" sz="2200" smtClean="0">
                <a:ea typeface="宋体" pitchFamily="2" charset="-122"/>
              </a:rPr>
              <a:t>；</a:t>
            </a:r>
          </a:p>
          <a:p>
            <a:pPr eaLnBrk="1" hangingPunct="1">
              <a:lnSpc>
                <a:spcPct val="90000"/>
              </a:lnSpc>
              <a:defRPr/>
            </a:pPr>
            <a:r>
              <a:rPr lang="en-US" altLang="zh-CN" sz="2200" smtClean="0">
                <a:ea typeface="宋体" pitchFamily="2" charset="-122"/>
              </a:rPr>
              <a:t>int* pI =&amp;Dum;/*pI</a:t>
            </a:r>
            <a:r>
              <a:rPr lang="zh-CN" altLang="en-US" sz="2200" smtClean="0">
                <a:ea typeface="宋体" pitchFamily="2" charset="-122"/>
              </a:rPr>
              <a:t>为</a:t>
            </a:r>
            <a:r>
              <a:rPr lang="en-US" altLang="zh-CN" sz="2200" smtClean="0">
                <a:ea typeface="宋体" pitchFamily="2" charset="-122"/>
              </a:rPr>
              <a:t>int</a:t>
            </a:r>
            <a:r>
              <a:rPr lang="zh-CN" altLang="en-US" sz="2200" smtClean="0">
                <a:ea typeface="宋体" pitchFamily="2" charset="-122"/>
              </a:rPr>
              <a:t>型指针，而</a:t>
            </a:r>
            <a:r>
              <a:rPr lang="en-US" altLang="zh-CN" sz="2200" smtClean="0">
                <a:ea typeface="宋体" pitchFamily="2" charset="-122"/>
              </a:rPr>
              <a:t>Dnum</a:t>
            </a:r>
            <a:r>
              <a:rPr lang="zh-CN" altLang="en-US" sz="2200" smtClean="0">
                <a:ea typeface="宋体" pitchFamily="2" charset="-122"/>
              </a:rPr>
              <a:t>是</a:t>
            </a:r>
            <a:r>
              <a:rPr lang="en-US" altLang="zh-CN" sz="2200" smtClean="0">
                <a:ea typeface="宋体" pitchFamily="2" charset="-122"/>
              </a:rPr>
              <a:t>double</a:t>
            </a:r>
            <a:r>
              <a:rPr lang="zh-CN" altLang="en-US" sz="2200" smtClean="0">
                <a:ea typeface="宋体" pitchFamily="2" charset="-122"/>
              </a:rPr>
              <a:t>型变量*</a:t>
            </a:r>
            <a:r>
              <a:rPr lang="en-US" altLang="zh-CN" sz="2200" smtClean="0">
                <a:ea typeface="宋体" pitchFamily="2" charset="-122"/>
              </a:rPr>
              <a:t>/</a:t>
            </a:r>
          </a:p>
          <a:p>
            <a:pPr eaLnBrk="1" hangingPunct="1">
              <a:lnSpc>
                <a:spcPct val="90000"/>
              </a:lnSpc>
              <a:defRPr/>
            </a:pPr>
            <a:r>
              <a:rPr lang="zh-CN" altLang="en-US" sz="2200" smtClean="0">
                <a:ea typeface="宋体" pitchFamily="2" charset="-122"/>
              </a:rPr>
              <a:t>或</a:t>
            </a:r>
          </a:p>
          <a:p>
            <a:pPr eaLnBrk="1" hangingPunct="1">
              <a:lnSpc>
                <a:spcPct val="90000"/>
              </a:lnSpc>
              <a:defRPr/>
            </a:pPr>
            <a:r>
              <a:rPr lang="en-US" altLang="zh-CN" sz="2200" smtClean="0">
                <a:ea typeface="宋体" pitchFamily="2" charset="-122"/>
              </a:rPr>
              <a:t>p1=p2;		/*p1</a:t>
            </a:r>
            <a:r>
              <a:rPr lang="zh-CN" altLang="en-US" sz="2200" smtClean="0">
                <a:ea typeface="宋体" pitchFamily="2" charset="-122"/>
              </a:rPr>
              <a:t>为</a:t>
            </a:r>
            <a:r>
              <a:rPr lang="en-US" altLang="zh-CN" sz="2200" smtClean="0">
                <a:ea typeface="宋体" pitchFamily="2" charset="-122"/>
              </a:rPr>
              <a:t>int</a:t>
            </a:r>
            <a:r>
              <a:rPr lang="zh-CN" altLang="en-US" sz="2200" smtClean="0">
                <a:ea typeface="宋体" pitchFamily="2" charset="-122"/>
              </a:rPr>
              <a:t>型指针，而</a:t>
            </a:r>
            <a:r>
              <a:rPr lang="en-US" altLang="zh-CN" sz="2200" smtClean="0">
                <a:ea typeface="宋体" pitchFamily="2" charset="-122"/>
              </a:rPr>
              <a:t>p2</a:t>
            </a:r>
            <a:r>
              <a:rPr lang="zh-CN" altLang="en-US" sz="2200" smtClean="0">
                <a:ea typeface="宋体" pitchFamily="2" charset="-122"/>
              </a:rPr>
              <a:t>为</a:t>
            </a:r>
            <a:r>
              <a:rPr lang="en-US" altLang="zh-CN" sz="2200" smtClean="0">
                <a:ea typeface="宋体" pitchFamily="2" charset="-122"/>
              </a:rPr>
              <a:t>double</a:t>
            </a:r>
            <a:r>
              <a:rPr lang="zh-CN" altLang="en-US" sz="2200" smtClean="0">
                <a:ea typeface="宋体" pitchFamily="2" charset="-122"/>
              </a:rPr>
              <a:t>型指针*</a:t>
            </a:r>
            <a:r>
              <a:rPr lang="en-US" altLang="zh-CN" sz="2200" smtClean="0">
                <a:ea typeface="宋体" pitchFamily="2" charset="-122"/>
              </a:rPr>
              <a:t>/</a:t>
            </a:r>
          </a:p>
          <a:p>
            <a:pPr eaLnBrk="1" hangingPunct="1">
              <a:lnSpc>
                <a:spcPct val="90000"/>
              </a:lnSpc>
              <a:defRPr/>
            </a:pPr>
            <a:r>
              <a:rPr lang="zh-CN" altLang="en-US" sz="2200" smtClean="0">
                <a:ea typeface="宋体" pitchFamily="2" charset="-122"/>
              </a:rPr>
              <a:t>（</a:t>
            </a:r>
            <a:r>
              <a:rPr lang="en-US" altLang="zh-CN" sz="2200" smtClean="0">
                <a:ea typeface="宋体" pitchFamily="2" charset="-122"/>
              </a:rPr>
              <a:t>2</a:t>
            </a:r>
            <a:r>
              <a:rPr lang="zh-CN" altLang="en-US" sz="2200" smtClean="0">
                <a:ea typeface="宋体" pitchFamily="2" charset="-122"/>
              </a:rPr>
              <a:t>）指向内存字节数小于指针类型占据的字节数</a:t>
            </a:r>
          </a:p>
          <a:p>
            <a:pPr eaLnBrk="1" hangingPunct="1">
              <a:lnSpc>
                <a:spcPct val="90000"/>
              </a:lnSpc>
              <a:defRPr/>
            </a:pPr>
            <a:r>
              <a:rPr lang="en-US" altLang="zh-CN" sz="2200" smtClean="0">
                <a:ea typeface="宋体" pitchFamily="2" charset="-122"/>
              </a:rPr>
              <a:t>short Snum;</a:t>
            </a:r>
          </a:p>
          <a:p>
            <a:pPr eaLnBrk="1" hangingPunct="1">
              <a:lnSpc>
                <a:spcPct val="90000"/>
              </a:lnSpc>
              <a:defRPr/>
            </a:pPr>
            <a:r>
              <a:rPr lang="en-US" altLang="zh-CN" sz="2200" smtClean="0">
                <a:ea typeface="宋体" pitchFamily="2" charset="-122"/>
              </a:rPr>
              <a:t>double* pD=&amp;Snum;/*pD</a:t>
            </a:r>
            <a:r>
              <a:rPr lang="zh-CN" altLang="en-US" sz="2200" smtClean="0">
                <a:ea typeface="宋体" pitchFamily="2" charset="-122"/>
              </a:rPr>
              <a:t>为</a:t>
            </a:r>
            <a:r>
              <a:rPr lang="en-US" altLang="zh-CN" sz="2200" smtClean="0">
                <a:ea typeface="宋体" pitchFamily="2" charset="-122"/>
              </a:rPr>
              <a:t>int</a:t>
            </a:r>
            <a:r>
              <a:rPr lang="zh-CN" altLang="en-US" sz="2200" smtClean="0">
                <a:ea typeface="宋体" pitchFamily="2" charset="-122"/>
              </a:rPr>
              <a:t>型指针，而</a:t>
            </a:r>
            <a:r>
              <a:rPr lang="en-US" altLang="zh-CN" sz="2200" smtClean="0">
                <a:ea typeface="宋体" pitchFamily="2" charset="-122"/>
              </a:rPr>
              <a:t>Snum</a:t>
            </a:r>
            <a:r>
              <a:rPr lang="zh-CN" altLang="en-US" sz="2200" smtClean="0">
                <a:ea typeface="宋体" pitchFamily="2" charset="-122"/>
              </a:rPr>
              <a:t>是</a:t>
            </a:r>
            <a:r>
              <a:rPr lang="en-US" altLang="zh-CN" sz="2200" smtClean="0">
                <a:ea typeface="宋体" pitchFamily="2" charset="-122"/>
              </a:rPr>
              <a:t>short</a:t>
            </a:r>
            <a:r>
              <a:rPr lang="zh-CN" altLang="en-US" sz="2200" smtClean="0">
                <a:ea typeface="宋体" pitchFamily="2" charset="-122"/>
              </a:rPr>
              <a:t>型变量*</a:t>
            </a:r>
            <a:r>
              <a:rPr lang="en-US" altLang="zh-CN" sz="2200" smtClean="0">
                <a:ea typeface="宋体" pitchFamily="2" charset="-122"/>
              </a:rPr>
              <a:t>/</a:t>
            </a:r>
          </a:p>
          <a:p>
            <a:pPr eaLnBrk="1" hangingPunct="1">
              <a:lnSpc>
                <a:spcPct val="90000"/>
              </a:lnSpc>
              <a:defRPr/>
            </a:pPr>
            <a:r>
              <a:rPr lang="zh-CN" altLang="en-US" sz="2200" smtClean="0">
                <a:ea typeface="宋体" pitchFamily="2" charset="-122"/>
              </a:rPr>
              <a:t>或</a:t>
            </a:r>
          </a:p>
          <a:p>
            <a:pPr eaLnBrk="1" hangingPunct="1">
              <a:lnSpc>
                <a:spcPct val="90000"/>
              </a:lnSpc>
              <a:defRPr/>
            </a:pPr>
            <a:r>
              <a:rPr lang="en-US" altLang="zh-CN" sz="2200" smtClean="0">
                <a:ea typeface="宋体" pitchFamily="2" charset="-122"/>
              </a:rPr>
              <a:t>p1=p2;/*p1</a:t>
            </a:r>
            <a:r>
              <a:rPr lang="zh-CN" altLang="en-US" sz="2200" smtClean="0">
                <a:ea typeface="宋体" pitchFamily="2" charset="-122"/>
              </a:rPr>
              <a:t>为</a:t>
            </a:r>
            <a:r>
              <a:rPr lang="en-US" altLang="zh-CN" sz="2200" smtClean="0">
                <a:ea typeface="宋体" pitchFamily="2" charset="-122"/>
              </a:rPr>
              <a:t>doulbe</a:t>
            </a:r>
            <a:r>
              <a:rPr lang="zh-CN" altLang="en-US" sz="2200" smtClean="0">
                <a:ea typeface="宋体" pitchFamily="2" charset="-122"/>
              </a:rPr>
              <a:t>型指针，而</a:t>
            </a:r>
            <a:r>
              <a:rPr lang="en-US" altLang="zh-CN" sz="2200" smtClean="0">
                <a:ea typeface="宋体" pitchFamily="2" charset="-122"/>
              </a:rPr>
              <a:t>p2</a:t>
            </a:r>
            <a:r>
              <a:rPr lang="zh-CN" altLang="en-US" sz="2200" smtClean="0">
                <a:ea typeface="宋体" pitchFamily="2" charset="-122"/>
              </a:rPr>
              <a:t>为</a:t>
            </a:r>
            <a:r>
              <a:rPr lang="en-US" altLang="zh-CN" sz="2200" smtClean="0">
                <a:ea typeface="宋体" pitchFamily="2" charset="-122"/>
              </a:rPr>
              <a:t>short</a:t>
            </a:r>
            <a:r>
              <a:rPr lang="zh-CN" altLang="en-US" sz="2200" smtClean="0">
                <a:ea typeface="宋体" pitchFamily="2" charset="-122"/>
              </a:rPr>
              <a:t>型指针*</a:t>
            </a:r>
            <a:r>
              <a:rPr lang="en-US" altLang="zh-CN" sz="2200" smtClean="0">
                <a:ea typeface="宋体" pitchFamily="2" charset="-122"/>
              </a:rPr>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5.3.29</a:t>
            </a:r>
            <a:r>
              <a:rPr lang="zh-CN" altLang="en-US" smtClean="0">
                <a:ea typeface="宋体" pitchFamily="2" charset="-122"/>
              </a:rPr>
              <a:t>指针变量的值</a:t>
            </a:r>
            <a:endParaRPr lang="en-US" altLang="zh-CN" dirty="0">
              <a:ea typeface="宋体" pitchFamily="2" charset="-122"/>
            </a:endParaRPr>
          </a:p>
        </p:txBody>
      </p:sp>
      <p:sp>
        <p:nvSpPr>
          <p:cNvPr id="96260" name="矩形 3"/>
          <p:cNvSpPr>
            <a:spLocks noChangeArrowheads="1"/>
          </p:cNvSpPr>
          <p:nvPr/>
        </p:nvSpPr>
        <p:spPr bwMode="auto">
          <a:xfrm>
            <a:off x="357158" y="1214422"/>
            <a:ext cx="8572560" cy="440120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800" dirty="0">
                <a:latin typeface="Times New Roman" pitchFamily="18" charset="0"/>
              </a:rPr>
              <a:t>“</a:t>
            </a:r>
            <a:r>
              <a:rPr lang="zh-CN" altLang="en-US" sz="2800" dirty="0"/>
              <a:t>指针变量的值</a:t>
            </a:r>
            <a:r>
              <a:rPr lang="zh-CN" altLang="en-US" sz="2800" dirty="0">
                <a:latin typeface="Times New Roman" pitchFamily="18" charset="0"/>
              </a:rPr>
              <a:t>”</a:t>
            </a:r>
            <a:r>
              <a:rPr lang="zh-CN" altLang="en-US" sz="2800" dirty="0"/>
              <a:t>是指针本身存储的数值，这个值将被编译器当作一个地址，而不是 </a:t>
            </a:r>
            <a:br>
              <a:rPr lang="zh-CN" altLang="en-US" sz="2800" dirty="0"/>
            </a:br>
            <a:r>
              <a:rPr lang="zh-CN" altLang="en-US" sz="2800" dirty="0"/>
              <a:t>一个一般的数值。在</a:t>
            </a:r>
            <a:r>
              <a:rPr lang="en-US" altLang="zh-CN" sz="2800" dirty="0"/>
              <a:t>32</a:t>
            </a:r>
            <a:r>
              <a:rPr lang="zh-CN" altLang="en-US" sz="2800" dirty="0"/>
              <a:t>位程序里，所有类型的指针的值都是一个</a:t>
            </a:r>
            <a:r>
              <a:rPr lang="en-US" altLang="zh-CN" sz="2800" dirty="0"/>
              <a:t>32</a:t>
            </a:r>
            <a:r>
              <a:rPr lang="zh-CN" altLang="en-US" sz="2800" dirty="0"/>
              <a:t>位整数，因为</a:t>
            </a:r>
            <a:r>
              <a:rPr lang="en-US" altLang="zh-CN" sz="2800" dirty="0"/>
              <a:t>32</a:t>
            </a:r>
            <a:r>
              <a:rPr lang="zh-CN" altLang="en-US" sz="2800" dirty="0"/>
              <a:t>位程序里内存地址长度都为</a:t>
            </a:r>
            <a:r>
              <a:rPr lang="en-US" altLang="zh-CN" sz="2800" dirty="0"/>
              <a:t>32</a:t>
            </a:r>
            <a:r>
              <a:rPr lang="zh-CN" altLang="en-US" sz="2800" dirty="0"/>
              <a:t>位。</a:t>
            </a:r>
            <a:r>
              <a:rPr lang="zh-CN" altLang="en-US" sz="2800" dirty="0">
                <a:latin typeface="Times New Roman" pitchFamily="18" charset="0"/>
              </a:rPr>
              <a:t>“</a:t>
            </a:r>
            <a:r>
              <a:rPr lang="zh-CN" altLang="en-US" sz="2800" dirty="0"/>
              <a:t>指针所指向的内存区</a:t>
            </a:r>
            <a:r>
              <a:rPr lang="zh-CN" altLang="en-US" sz="2800" dirty="0">
                <a:latin typeface="Times New Roman" pitchFamily="18" charset="0"/>
              </a:rPr>
              <a:t>“</a:t>
            </a:r>
            <a:r>
              <a:rPr lang="zh-CN" altLang="en-US" sz="2800" dirty="0"/>
              <a:t>就是从指针的值所代表的那个内存地址开始，长度为</a:t>
            </a:r>
            <a:r>
              <a:rPr lang="en-US" altLang="zh-CN" sz="2800" dirty="0" err="1"/>
              <a:t>sizeof</a:t>
            </a:r>
            <a:r>
              <a:rPr lang="en-US" altLang="zh-CN" sz="2800" dirty="0"/>
              <a:t>(</a:t>
            </a:r>
            <a:r>
              <a:rPr lang="zh-CN" altLang="en-US" sz="2800" dirty="0"/>
              <a:t>指针所指向的类型</a:t>
            </a:r>
            <a:r>
              <a:rPr lang="en-US" altLang="zh-CN" sz="2800" dirty="0"/>
              <a:t>)</a:t>
            </a:r>
            <a:r>
              <a:rPr lang="zh-CN" altLang="en-US" sz="2800" dirty="0"/>
              <a:t>的一片内存区。</a:t>
            </a:r>
          </a:p>
          <a:p>
            <a:pPr eaLnBrk="0" hangingPunct="0">
              <a:defRPr/>
            </a:pPr>
            <a:r>
              <a:rPr lang="zh-CN" altLang="en-US" sz="2800" dirty="0" smtClean="0"/>
              <a:t>一</a:t>
            </a:r>
            <a:r>
              <a:rPr lang="zh-CN" altLang="en-US" sz="2800" dirty="0"/>
              <a:t>个指针的值是</a:t>
            </a:r>
            <a:r>
              <a:rPr lang="en-US" altLang="zh-CN" sz="2800" dirty="0"/>
              <a:t>A</a:t>
            </a:r>
            <a:r>
              <a:rPr lang="zh-CN" altLang="en-US" sz="2800" dirty="0"/>
              <a:t>，即是说该指针指向了以</a:t>
            </a:r>
            <a:r>
              <a:rPr lang="en-US" altLang="zh-CN" sz="2800" dirty="0"/>
              <a:t>A</a:t>
            </a:r>
            <a:r>
              <a:rPr lang="zh-CN" altLang="en-US" sz="2800" dirty="0"/>
              <a:t>为首地址的一片内存区域；反之，说一个指针指向了某内存区域，即是说该指针的值是这块内存区域的首地址。</a:t>
            </a:r>
          </a:p>
        </p:txBody>
      </p:sp>
    </p:spTree>
  </p:cSld>
  <p:clrMapOvr>
    <a:masterClrMapping/>
  </p:clrMapOvr>
  <p:timing>
    <p:tnLst>
      <p:par>
        <p:cTn id="1" dur="indefinite" restart="never" nodeType="tmRoot"/>
      </p:par>
    </p:tnLst>
    <p:bldLst>
      <p:bldP spid="10854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5.3.30</a:t>
            </a:r>
            <a:r>
              <a:rPr lang="zh-CN" altLang="en-US" smtClean="0">
                <a:ea typeface="宋体" pitchFamily="2" charset="-122"/>
              </a:rPr>
              <a:t>指针的运算</a:t>
            </a:r>
            <a:endParaRPr lang="en-US" altLang="zh-CN" dirty="0">
              <a:ea typeface="宋体" pitchFamily="2" charset="-122"/>
            </a:endParaRPr>
          </a:p>
        </p:txBody>
      </p:sp>
      <p:sp>
        <p:nvSpPr>
          <p:cNvPr id="4" name="Rectangle 3"/>
          <p:cNvSpPr>
            <a:spLocks noGrp="1" noChangeArrowheads="1"/>
          </p:cNvSpPr>
          <p:nvPr>
            <p:ph type="body" idx="1"/>
          </p:nvPr>
        </p:nvSpPr>
        <p:spPr>
          <a:xfrm>
            <a:off x="428596" y="1214423"/>
            <a:ext cx="8215370" cy="5022866"/>
          </a:xfrm>
        </p:spPr>
        <p:style>
          <a:lnRef idx="0">
            <a:scrgbClr r="0" g="0" b="0"/>
          </a:lnRef>
          <a:fillRef idx="1003">
            <a:schemeClr val="dk2"/>
          </a:fillRef>
          <a:effectRef idx="0">
            <a:scrgbClr r="0" g="0" b="0"/>
          </a:effectRef>
          <a:fontRef idx="major"/>
        </p:style>
        <p:txBody>
          <a:bodyPr/>
          <a:lstStyle/>
          <a:p>
            <a:pPr eaLnBrk="1" hangingPunct="1">
              <a:defRPr/>
            </a:pPr>
            <a:r>
              <a:rPr lang="zh-CN" altLang="en-US" dirty="0" smtClean="0">
                <a:ea typeface="宋体" pitchFamily="2" charset="-122"/>
              </a:rPr>
              <a:t>作为一种特殊的变量，指针可以进行一些运算，但并非所有的运算都是合法的，指针的运算主要局限在加减算术和其他一些为数不多的特殊运算。</a:t>
            </a:r>
          </a:p>
        </p:txBody>
      </p:sp>
      <p:sp>
        <p:nvSpPr>
          <p:cNvPr id="5" name="Rectangle 3"/>
          <p:cNvSpPr>
            <a:spLocks noChangeArrowheads="1"/>
          </p:cNvSpPr>
          <p:nvPr/>
        </p:nvSpPr>
        <p:spPr bwMode="auto">
          <a:xfrm>
            <a:off x="357188" y="3429000"/>
            <a:ext cx="6858000" cy="3214688"/>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Char char="«"/>
            </a:pPr>
            <a:r>
              <a:rPr lang="zh-CN" altLang="en-US" sz="2800">
                <a:ea typeface="隶书" pitchFamily="49" charset="-122"/>
                <a:sym typeface="Symbol" pitchFamily="18" charset="2"/>
              </a:rPr>
              <a:t>指针的运算</a:t>
            </a:r>
          </a:p>
          <a:p>
            <a:pPr marL="1143000" lvl="2" indent="-228600">
              <a:spcBef>
                <a:spcPct val="20000"/>
              </a:spcBef>
              <a:buClr>
                <a:schemeClr val="accent2"/>
              </a:buClr>
              <a:buFont typeface="Wingdings" pitchFamily="2" charset="2"/>
              <a:buChar char="v"/>
            </a:pPr>
            <a:r>
              <a:rPr lang="zh-CN" altLang="en-US">
                <a:ea typeface="隶书" pitchFamily="49" charset="-122"/>
                <a:sym typeface="Symbol" pitchFamily="18" charset="2"/>
              </a:rPr>
              <a:t>指针变量的赋值运算</a:t>
            </a:r>
          </a:p>
          <a:p>
            <a:pPr marL="1600200" lvl="3" indent="-228600">
              <a:spcBef>
                <a:spcPct val="20000"/>
              </a:spcBef>
              <a:buClr>
                <a:srgbClr val="FFCC00"/>
              </a:buClr>
              <a:buFont typeface="Wingdings" pitchFamily="2" charset="2"/>
              <a:buChar char="l"/>
            </a:pPr>
            <a:r>
              <a:rPr lang="en-US" altLang="zh-CN" sz="2000">
                <a:ea typeface="隶书" pitchFamily="49" charset="-122"/>
                <a:sym typeface="Symbol" pitchFamily="18" charset="2"/>
              </a:rPr>
              <a:t>p=&amp;a;             (</a:t>
            </a:r>
            <a:r>
              <a:rPr lang="zh-CN" altLang="zh-CN" sz="2000">
                <a:ea typeface="隶书" pitchFamily="49" charset="-122"/>
                <a:sym typeface="Symbol" pitchFamily="18" charset="2"/>
              </a:rPr>
              <a:t>将变量</a:t>
            </a:r>
            <a:r>
              <a:rPr lang="en-US" altLang="zh-CN" sz="2000">
                <a:ea typeface="隶书" pitchFamily="49" charset="-122"/>
                <a:sym typeface="Symbol" pitchFamily="18" charset="2"/>
              </a:rPr>
              <a:t>a</a:t>
            </a:r>
            <a:r>
              <a:rPr lang="zh-CN" altLang="zh-CN" sz="2000">
                <a:ea typeface="隶书" pitchFamily="49" charset="-122"/>
                <a:sym typeface="Symbol" pitchFamily="18" charset="2"/>
              </a:rPr>
              <a:t>地址</a:t>
            </a:r>
            <a:r>
              <a:rPr lang="en-US" altLang="zh-CN" sz="2000">
                <a:ea typeface="隶书" pitchFamily="49" charset="-122"/>
                <a:sym typeface="Symbol" pitchFamily="18" charset="2"/>
              </a:rPr>
              <a:t>p)</a:t>
            </a:r>
          </a:p>
          <a:p>
            <a:pPr marL="1600200" lvl="3" indent="-228600">
              <a:spcBef>
                <a:spcPct val="20000"/>
              </a:spcBef>
              <a:buClr>
                <a:srgbClr val="FFCC00"/>
              </a:buClr>
              <a:buFont typeface="Wingdings" pitchFamily="2" charset="2"/>
              <a:buChar char="l"/>
            </a:pPr>
            <a:r>
              <a:rPr lang="en-US" altLang="zh-CN" sz="2000">
                <a:ea typeface="隶书" pitchFamily="49" charset="-122"/>
                <a:sym typeface="Symbol" pitchFamily="18" charset="2"/>
              </a:rPr>
              <a:t>p=array;          (</a:t>
            </a:r>
            <a:r>
              <a:rPr lang="zh-CN" altLang="zh-CN" sz="2000">
                <a:ea typeface="隶书" pitchFamily="49" charset="-122"/>
                <a:sym typeface="Symbol" pitchFamily="18" charset="2"/>
              </a:rPr>
              <a:t>将数组</a:t>
            </a:r>
            <a:r>
              <a:rPr lang="en-US" altLang="zh-CN" sz="2000">
                <a:ea typeface="隶书" pitchFamily="49" charset="-122"/>
                <a:sym typeface="Symbol" pitchFamily="18" charset="2"/>
              </a:rPr>
              <a:t>array</a:t>
            </a:r>
            <a:r>
              <a:rPr lang="zh-CN" altLang="zh-CN" sz="2000">
                <a:ea typeface="隶书" pitchFamily="49" charset="-122"/>
                <a:sym typeface="Symbol" pitchFamily="18" charset="2"/>
              </a:rPr>
              <a:t>首地址</a:t>
            </a:r>
            <a:r>
              <a:rPr lang="en-US" altLang="zh-CN" sz="2000">
                <a:ea typeface="隶书" pitchFamily="49" charset="-122"/>
                <a:sym typeface="Symbol" pitchFamily="18" charset="2"/>
              </a:rPr>
              <a:t>p)</a:t>
            </a:r>
          </a:p>
          <a:p>
            <a:pPr marL="1600200" lvl="3" indent="-228600">
              <a:spcBef>
                <a:spcPct val="20000"/>
              </a:spcBef>
              <a:buClr>
                <a:srgbClr val="FFCC00"/>
              </a:buClr>
              <a:buFont typeface="Wingdings" pitchFamily="2" charset="2"/>
              <a:buChar char="l"/>
            </a:pPr>
            <a:r>
              <a:rPr lang="en-US" altLang="zh-CN" sz="2000">
                <a:ea typeface="隶书" pitchFamily="49" charset="-122"/>
                <a:sym typeface="Symbol" pitchFamily="18" charset="2"/>
              </a:rPr>
              <a:t>p=&amp;array[i];   (</a:t>
            </a:r>
            <a:r>
              <a:rPr lang="zh-CN" altLang="zh-CN" sz="2000">
                <a:ea typeface="隶书" pitchFamily="49" charset="-122"/>
                <a:sym typeface="Symbol" pitchFamily="18" charset="2"/>
              </a:rPr>
              <a:t>将数组元素地址</a:t>
            </a:r>
            <a:r>
              <a:rPr lang="en-US" altLang="zh-CN" sz="2000">
                <a:ea typeface="隶书" pitchFamily="49" charset="-122"/>
                <a:sym typeface="Symbol" pitchFamily="18" charset="2"/>
              </a:rPr>
              <a:t>p)</a:t>
            </a:r>
          </a:p>
          <a:p>
            <a:pPr marL="1600200" lvl="3" indent="-228600">
              <a:spcBef>
                <a:spcPct val="20000"/>
              </a:spcBef>
              <a:buClr>
                <a:srgbClr val="FFCC00"/>
              </a:buClr>
              <a:buFont typeface="Wingdings" pitchFamily="2" charset="2"/>
              <a:buChar char="l"/>
            </a:pPr>
            <a:r>
              <a:rPr lang="en-US" altLang="zh-CN" sz="2000">
                <a:ea typeface="隶书" pitchFamily="49" charset="-122"/>
                <a:sym typeface="Symbol" pitchFamily="18" charset="2"/>
              </a:rPr>
              <a:t>p1=p2;            (</a:t>
            </a:r>
            <a:r>
              <a:rPr lang="zh-CN" altLang="zh-CN" sz="2000">
                <a:ea typeface="隶书" pitchFamily="49" charset="-122"/>
                <a:sym typeface="Symbol" pitchFamily="18" charset="2"/>
              </a:rPr>
              <a:t>指针变量</a:t>
            </a:r>
            <a:r>
              <a:rPr lang="en-US" altLang="zh-CN" sz="2000">
                <a:ea typeface="隶书" pitchFamily="49" charset="-122"/>
                <a:sym typeface="Symbol" pitchFamily="18" charset="2"/>
              </a:rPr>
              <a:t>p2</a:t>
            </a:r>
            <a:r>
              <a:rPr lang="zh-CN" altLang="zh-CN" sz="2000">
                <a:ea typeface="隶书" pitchFamily="49" charset="-122"/>
                <a:sym typeface="Symbol" pitchFamily="18" charset="2"/>
              </a:rPr>
              <a:t>值</a:t>
            </a:r>
            <a:r>
              <a:rPr lang="en-US" altLang="zh-CN" sz="2000">
                <a:ea typeface="隶书" pitchFamily="49" charset="-122"/>
                <a:sym typeface="Symbol" pitchFamily="18" charset="2"/>
              </a:rPr>
              <a:t>p1)</a:t>
            </a:r>
          </a:p>
          <a:p>
            <a:pPr marL="1600200" lvl="3" indent="-228600">
              <a:spcBef>
                <a:spcPct val="20000"/>
              </a:spcBef>
              <a:buClr>
                <a:srgbClr val="FFCC00"/>
              </a:buClr>
              <a:buFont typeface="Wingdings" pitchFamily="2" charset="2"/>
              <a:buChar char="l"/>
            </a:pPr>
            <a:r>
              <a:rPr lang="zh-CN" altLang="zh-CN" sz="2000">
                <a:ea typeface="隶书" pitchFamily="49" charset="-122"/>
                <a:sym typeface="Symbol" pitchFamily="18" charset="2"/>
              </a:rPr>
              <a:t>不能把一个整数</a:t>
            </a:r>
            <a:r>
              <a:rPr lang="en-US" altLang="zh-CN" sz="2000">
                <a:ea typeface="隶书" pitchFamily="49" charset="-122"/>
                <a:sym typeface="Symbol" pitchFamily="18" charset="2"/>
              </a:rPr>
              <a:t>p,</a:t>
            </a:r>
            <a:r>
              <a:rPr lang="zh-CN" altLang="zh-CN" sz="2000">
                <a:ea typeface="隶书" pitchFamily="49" charset="-122"/>
                <a:sym typeface="Symbol" pitchFamily="18" charset="2"/>
              </a:rPr>
              <a:t>也不能把</a:t>
            </a:r>
            <a:r>
              <a:rPr lang="en-US" altLang="zh-CN" sz="2000">
                <a:ea typeface="隶书" pitchFamily="49" charset="-122"/>
                <a:sym typeface="Symbol" pitchFamily="18" charset="2"/>
              </a:rPr>
              <a:t>p</a:t>
            </a:r>
            <a:r>
              <a:rPr lang="zh-CN" altLang="zh-CN" sz="2000">
                <a:ea typeface="隶书" pitchFamily="49" charset="-122"/>
                <a:sym typeface="Symbol" pitchFamily="18" charset="2"/>
              </a:rPr>
              <a:t>的值整型变量</a:t>
            </a:r>
            <a:endParaRPr lang="zh-CN" altLang="en-US" sz="2000">
              <a:ea typeface="隶书" pitchFamily="49" charset="-122"/>
              <a:sym typeface="Symbol" pitchFamily="18" charset="2"/>
            </a:endParaRPr>
          </a:p>
        </p:txBody>
      </p:sp>
      <p:sp>
        <p:nvSpPr>
          <p:cNvPr id="7" name="Text Box 4"/>
          <p:cNvSpPr txBox="1">
            <a:spLocks noChangeArrowheads="1"/>
          </p:cNvSpPr>
          <p:nvPr/>
        </p:nvSpPr>
        <p:spPr bwMode="auto">
          <a:xfrm>
            <a:off x="6165850" y="4429125"/>
            <a:ext cx="2978150" cy="1225550"/>
          </a:xfrm>
          <a:prstGeom prst="rect">
            <a:avLst/>
          </a:prstGeom>
          <a:noFill/>
          <a:ln w="38100">
            <a:solidFill>
              <a:srgbClr val="339933"/>
            </a:solidFill>
            <a:miter lim="800000"/>
            <a:headEnd type="none" w="lg" len="lg"/>
            <a:tailEnd/>
          </a:ln>
        </p:spPr>
        <p:txBody>
          <a:bodyPr wrap="none" lIns="90000" tIns="46800" rIns="90000" bIns="46800" anchor="ctr">
            <a:spAutoFit/>
          </a:bodyPr>
          <a:lstStyle/>
          <a:p>
            <a:r>
              <a:rPr lang="zh-CN" altLang="en-US">
                <a:ea typeface="隶书" pitchFamily="49" charset="-122"/>
                <a:sym typeface="Symbol" pitchFamily="18" charset="2"/>
              </a:rPr>
              <a:t>如</a:t>
            </a:r>
            <a:r>
              <a:rPr lang="zh-CN" altLang="en-US">
                <a:sym typeface="Symbol" pitchFamily="18" charset="2"/>
              </a:rPr>
              <a:t>    </a:t>
            </a:r>
            <a:r>
              <a:rPr lang="en-US" altLang="zh-CN">
                <a:sym typeface="Symbol" pitchFamily="18" charset="2"/>
              </a:rPr>
              <a:t>int   i,   *p;</a:t>
            </a:r>
          </a:p>
          <a:p>
            <a:r>
              <a:rPr lang="en-US" altLang="zh-CN">
                <a:sym typeface="Symbol" pitchFamily="18" charset="2"/>
              </a:rPr>
              <a:t>        p=1000;          (</a:t>
            </a:r>
            <a:r>
              <a:rPr lang="en-US" altLang="zh-CN">
                <a:solidFill>
                  <a:schemeClr val="accent2"/>
                </a:solidFill>
                <a:sym typeface="Symbol" pitchFamily="18" charset="2"/>
              </a:rPr>
              <a:t></a:t>
            </a:r>
            <a:r>
              <a:rPr lang="en-US" altLang="zh-CN">
                <a:sym typeface="Symbol" pitchFamily="18" charset="2"/>
              </a:rPr>
              <a:t>)</a:t>
            </a:r>
          </a:p>
          <a:p>
            <a:r>
              <a:rPr lang="en-US" altLang="zh-CN">
                <a:sym typeface="Symbol" pitchFamily="18" charset="2"/>
              </a:rPr>
              <a:t>        i=p;                (</a:t>
            </a:r>
            <a:r>
              <a:rPr lang="en-US" altLang="zh-CN">
                <a:solidFill>
                  <a:schemeClr val="accent2"/>
                </a:solidFill>
                <a:sym typeface="Symbol" pitchFamily="18" charset="2"/>
              </a:rPr>
              <a:t></a:t>
            </a:r>
            <a:r>
              <a:rPr lang="en-US" altLang="zh-CN">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out)">
                                      <p:cBhvr>
                                        <p:cTn id="7" dur="500"/>
                                        <p:tgtEl>
                                          <p:spTgt spid="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out)">
                                      <p:cBhvr>
                                        <p:cTn id="12" dur="500"/>
                                        <p:tgtEl>
                                          <p:spTgt spid="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out)">
                                      <p:cBhvr>
                                        <p:cTn id="17" dur="500"/>
                                        <p:tgtEl>
                                          <p:spTgt spid="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out)">
                                      <p:cBhvr>
                                        <p:cTn id="22" dur="500"/>
                                        <p:tgtEl>
                                          <p:spTgt spid="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out)">
                                      <p:cBhvr>
                                        <p:cTn id="27" dur="500"/>
                                        <p:tgtEl>
                                          <p:spTgt spid="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out)">
                                      <p:cBhvr>
                                        <p:cTn id="32" dur="500"/>
                                        <p:tgtEl>
                                          <p:spTgt spid="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out)">
                                      <p:cBhvr>
                                        <p:cTn id="37" dur="500"/>
                                        <p:tgtEl>
                                          <p:spTgt spid="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out)">
                                      <p:cBhvr>
                                        <p:cTn id="42" dur="500"/>
                                        <p:tgtEl>
                                          <p:spTgt spid="7"/>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P spid="7"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5.3.31</a:t>
            </a:r>
            <a:r>
              <a:rPr lang="zh-CN" altLang="en-US" smtClean="0">
                <a:ea typeface="宋体" pitchFamily="2" charset="-122"/>
              </a:rPr>
              <a:t>指针的赋值运算</a:t>
            </a:r>
            <a:endParaRPr lang="en-US" altLang="zh-CN" dirty="0">
              <a:ea typeface="宋体" pitchFamily="2" charset="-122"/>
            </a:endParaRPr>
          </a:p>
        </p:txBody>
      </p:sp>
      <p:sp>
        <p:nvSpPr>
          <p:cNvPr id="8" name="Text Box 3"/>
          <p:cNvSpPr txBox="1">
            <a:spLocks noChangeArrowheads="1"/>
          </p:cNvSpPr>
          <p:nvPr/>
        </p:nvSpPr>
        <p:spPr bwMode="auto">
          <a:xfrm>
            <a:off x="971550" y="1916113"/>
            <a:ext cx="2659063" cy="1200150"/>
          </a:xfrm>
          <a:prstGeom prst="rect">
            <a:avLst/>
          </a:prstGeom>
          <a:solidFill>
            <a:srgbClr val="FFFFCC"/>
          </a:solidFill>
          <a:ln w="12700" algn="ctr">
            <a:solidFill>
              <a:schemeClr val="tx1"/>
            </a:solidFill>
            <a:miter lim="800000"/>
            <a:headEnd/>
            <a:tailEnd/>
          </a:ln>
        </p:spPr>
        <p:txBody>
          <a:bodyPr wrap="none">
            <a:spAutoFit/>
          </a:bodyPr>
          <a:lstStyle/>
          <a:p>
            <a:pPr eaLnBrk="0" hangingPunct="0"/>
            <a:r>
              <a:rPr lang="sv-SE" altLang="zh-CN" sz="2400" b="1">
                <a:solidFill>
                  <a:schemeClr val="bg2"/>
                </a:solidFill>
                <a:ea typeface="楷体_GB2312"/>
                <a:cs typeface="Courier New" pitchFamily="49" charset="0"/>
              </a:rPr>
              <a:t>int x,*ptr_x,*ptr_y;</a:t>
            </a:r>
          </a:p>
          <a:p>
            <a:pPr eaLnBrk="0" hangingPunct="0"/>
            <a:r>
              <a:rPr lang="sv-SE" altLang="zh-CN" sz="2400" b="1">
                <a:solidFill>
                  <a:schemeClr val="bg2"/>
                </a:solidFill>
                <a:ea typeface="楷体_GB2312"/>
                <a:cs typeface="Courier New" pitchFamily="49" charset="0"/>
              </a:rPr>
              <a:t>ptr_x=&amp;x;</a:t>
            </a:r>
          </a:p>
          <a:p>
            <a:pPr eaLnBrk="0" hangingPunct="0"/>
            <a:r>
              <a:rPr lang="sv-SE" altLang="zh-CN" sz="2400" b="1">
                <a:solidFill>
                  <a:schemeClr val="bg2"/>
                </a:solidFill>
                <a:ea typeface="楷体_GB2312"/>
                <a:cs typeface="Courier New" pitchFamily="49" charset="0"/>
              </a:rPr>
              <a:t>ptr_y = ptr_x;</a:t>
            </a:r>
            <a:r>
              <a:rPr lang="en-US" altLang="zh-CN" sz="2400" b="1">
                <a:solidFill>
                  <a:schemeClr val="bg2"/>
                </a:solidFill>
                <a:ea typeface="楷体_GB2312"/>
                <a:cs typeface="Courier New" pitchFamily="49" charset="0"/>
              </a:rPr>
              <a:t> </a:t>
            </a:r>
          </a:p>
        </p:txBody>
      </p:sp>
      <p:sp>
        <p:nvSpPr>
          <p:cNvPr id="10" name="Line 67"/>
          <p:cNvSpPr>
            <a:spLocks noChangeShapeType="1"/>
          </p:cNvSpPr>
          <p:nvPr/>
        </p:nvSpPr>
        <p:spPr bwMode="auto">
          <a:xfrm flipH="1">
            <a:off x="5435600" y="1700213"/>
            <a:ext cx="1695450" cy="288925"/>
          </a:xfrm>
          <a:prstGeom prst="line">
            <a:avLst/>
          </a:prstGeom>
          <a:noFill/>
          <a:ln w="38100">
            <a:solidFill>
              <a:srgbClr val="FF0000"/>
            </a:solidFill>
            <a:round/>
            <a:headEnd/>
            <a:tailEnd type="triangle" w="lg" len="med"/>
          </a:ln>
        </p:spPr>
        <p:txBody>
          <a:bodyPr/>
          <a:lstStyle/>
          <a:p>
            <a:endParaRPr lang="zh-CN" altLang="en-US"/>
          </a:p>
        </p:txBody>
      </p:sp>
      <p:sp>
        <p:nvSpPr>
          <p:cNvPr id="11" name="Oval 68"/>
          <p:cNvSpPr>
            <a:spLocks noChangeArrowheads="1"/>
          </p:cNvSpPr>
          <p:nvPr/>
        </p:nvSpPr>
        <p:spPr bwMode="auto">
          <a:xfrm>
            <a:off x="4283075" y="2492375"/>
            <a:ext cx="938213" cy="511175"/>
          </a:xfrm>
          <a:prstGeom prst="ellipse">
            <a:avLst/>
          </a:prstGeom>
          <a:noFill/>
          <a:ln w="38100">
            <a:solidFill>
              <a:schemeClr val="hlink"/>
            </a:solidFill>
            <a:round/>
            <a:headEnd/>
            <a:tailEnd/>
          </a:ln>
          <a:effectLst>
            <a:outerShdw dist="35921" dir="2700000" algn="ctr" rotWithShape="0">
              <a:schemeClr val="bg2"/>
            </a:outerShdw>
          </a:effectLst>
        </p:spPr>
        <p:txBody>
          <a:bodyPr anchor="ctr">
            <a:spAutoFit/>
          </a:bodyPr>
          <a:lstStyle/>
          <a:p>
            <a:pPr eaLnBrk="0" hangingPunct="0">
              <a:defRPr/>
            </a:pPr>
            <a:endParaRPr lang="zh-CN" altLang="en-US"/>
          </a:p>
        </p:txBody>
      </p:sp>
      <p:cxnSp>
        <p:nvCxnSpPr>
          <p:cNvPr id="12" name="AutoShape 70"/>
          <p:cNvCxnSpPr>
            <a:cxnSpLocks noChangeShapeType="1"/>
            <a:stCxn id="11" idx="5"/>
            <a:endCxn id="23" idx="2"/>
          </p:cNvCxnSpPr>
          <p:nvPr/>
        </p:nvCxnSpPr>
        <p:spPr bwMode="auto">
          <a:xfrm rot="5400000" flipH="1" flipV="1">
            <a:off x="5965825" y="1112838"/>
            <a:ext cx="952500" cy="2717800"/>
          </a:xfrm>
          <a:prstGeom prst="curvedConnector3">
            <a:avLst>
              <a:gd name="adj1" fmla="val -29833"/>
            </a:avLst>
          </a:prstGeom>
          <a:noFill/>
          <a:ln w="38100">
            <a:solidFill>
              <a:schemeClr val="hlink"/>
            </a:solidFill>
            <a:round/>
            <a:headEnd/>
            <a:tailEnd/>
          </a:ln>
          <a:effectLst>
            <a:outerShdw dist="35921" dir="2700000" algn="ctr" rotWithShape="0">
              <a:schemeClr val="bg2"/>
            </a:outerShdw>
          </a:effectLst>
        </p:spPr>
      </p:cxnSp>
      <p:grpSp>
        <p:nvGrpSpPr>
          <p:cNvPr id="2" name="Group 145"/>
          <p:cNvGrpSpPr>
            <a:grpSpLocks/>
          </p:cNvGrpSpPr>
          <p:nvPr/>
        </p:nvGrpSpPr>
        <p:grpSpPr bwMode="auto">
          <a:xfrm>
            <a:off x="3851275" y="927100"/>
            <a:ext cx="4681538" cy="2646363"/>
            <a:chOff x="2426" y="584"/>
            <a:chExt cx="2949" cy="1667"/>
          </a:xfrm>
        </p:grpSpPr>
        <p:sp>
          <p:nvSpPr>
            <p:cNvPr id="120875" name="Rectangle 59"/>
            <p:cNvSpPr>
              <a:spLocks noChangeArrowheads="1"/>
            </p:cNvSpPr>
            <p:nvPr/>
          </p:nvSpPr>
          <p:spPr bwMode="auto">
            <a:xfrm>
              <a:off x="2426" y="663"/>
              <a:ext cx="2949" cy="1588"/>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120876" name="Rectangle 61"/>
            <p:cNvSpPr>
              <a:spLocks noChangeArrowheads="1"/>
            </p:cNvSpPr>
            <p:nvPr/>
          </p:nvSpPr>
          <p:spPr bwMode="auto">
            <a:xfrm>
              <a:off x="2565" y="1035"/>
              <a:ext cx="786" cy="531"/>
            </a:xfrm>
            <a:prstGeom prst="rect">
              <a:avLst/>
            </a:prstGeom>
            <a:gradFill rotWithShape="1">
              <a:gsLst>
                <a:gs pos="0">
                  <a:srgbClr val="33CCCC">
                    <a:alpha val="67000"/>
                  </a:srgbClr>
                </a:gs>
                <a:gs pos="100000">
                  <a:srgbClr val="FFFFFF"/>
                </a:gs>
              </a:gsLst>
              <a:lin ang="5400000" scaled="1"/>
            </a:gradFill>
            <a:ln w="9525">
              <a:solidFill>
                <a:schemeClr val="tx1"/>
              </a:solidFill>
              <a:miter lim="800000"/>
              <a:headEnd/>
              <a:tailEnd/>
            </a:ln>
          </p:spPr>
          <p:txBody>
            <a:bodyPr wrap="none" anchor="ctr"/>
            <a:lstStyle/>
            <a:p>
              <a:pPr algn="ctr" eaLnBrk="0" hangingPunct="0"/>
              <a:r>
                <a:rPr lang="en-US" altLang="zh-CN" sz="2000">
                  <a:solidFill>
                    <a:schemeClr val="bg2"/>
                  </a:solidFill>
                </a:rPr>
                <a:t>100</a:t>
              </a:r>
            </a:p>
          </p:txBody>
        </p:sp>
        <p:sp>
          <p:nvSpPr>
            <p:cNvPr id="120877" name="Text Box 62"/>
            <p:cNvSpPr txBox="1">
              <a:spLocks noChangeArrowheads="1"/>
            </p:cNvSpPr>
            <p:nvPr/>
          </p:nvSpPr>
          <p:spPr bwMode="auto">
            <a:xfrm>
              <a:off x="2847" y="753"/>
              <a:ext cx="433" cy="250"/>
            </a:xfrm>
            <a:prstGeom prst="rect">
              <a:avLst/>
            </a:prstGeom>
            <a:noFill/>
            <a:ln w="9525">
              <a:noFill/>
              <a:miter lim="800000"/>
              <a:headEnd/>
              <a:tailEnd/>
            </a:ln>
          </p:spPr>
          <p:txBody>
            <a:bodyPr>
              <a:spAutoFit/>
            </a:bodyPr>
            <a:lstStyle/>
            <a:p>
              <a:pPr eaLnBrk="0" hangingPunct="0">
                <a:spcBef>
                  <a:spcPct val="50000"/>
                </a:spcBef>
              </a:pPr>
              <a:r>
                <a:rPr lang="en-US" altLang="zh-CN" sz="2000"/>
                <a:t>x</a:t>
              </a:r>
            </a:p>
          </p:txBody>
        </p:sp>
        <p:sp>
          <p:nvSpPr>
            <p:cNvPr id="120878" name="Text Box 63"/>
            <p:cNvSpPr txBox="1">
              <a:spLocks noChangeArrowheads="1"/>
            </p:cNvSpPr>
            <p:nvPr/>
          </p:nvSpPr>
          <p:spPr bwMode="auto">
            <a:xfrm>
              <a:off x="2806" y="1615"/>
              <a:ext cx="551" cy="250"/>
            </a:xfrm>
            <a:prstGeom prst="rect">
              <a:avLst/>
            </a:prstGeom>
            <a:noFill/>
            <a:ln w="9525">
              <a:noFill/>
              <a:miter lim="800000"/>
              <a:headEnd/>
              <a:tailEnd/>
            </a:ln>
          </p:spPr>
          <p:txBody>
            <a:bodyPr>
              <a:spAutoFit/>
            </a:bodyPr>
            <a:lstStyle/>
            <a:p>
              <a:pPr eaLnBrk="0" hangingPunct="0">
                <a:spcBef>
                  <a:spcPct val="50000"/>
                </a:spcBef>
              </a:pPr>
              <a:r>
                <a:rPr lang="en-US" altLang="zh-CN" sz="2000"/>
                <a:t>FF7C</a:t>
              </a:r>
            </a:p>
          </p:txBody>
        </p:sp>
        <p:sp>
          <p:nvSpPr>
            <p:cNvPr id="120879" name="Rectangle 64"/>
            <p:cNvSpPr>
              <a:spLocks noChangeArrowheads="1"/>
            </p:cNvSpPr>
            <p:nvPr/>
          </p:nvSpPr>
          <p:spPr bwMode="auto">
            <a:xfrm>
              <a:off x="4578" y="901"/>
              <a:ext cx="669" cy="443"/>
            </a:xfrm>
            <a:prstGeom prst="rect">
              <a:avLst/>
            </a:prstGeom>
            <a:gradFill rotWithShape="1">
              <a:gsLst>
                <a:gs pos="0">
                  <a:srgbClr val="33CCCC">
                    <a:alpha val="64000"/>
                  </a:srgbClr>
                </a:gs>
                <a:gs pos="100000">
                  <a:srgbClr val="FFFFFF"/>
                </a:gs>
              </a:gsLst>
              <a:lin ang="5400000" scaled="1"/>
            </a:gradFill>
            <a:ln w="9525" algn="ctr">
              <a:solidFill>
                <a:schemeClr val="tx1"/>
              </a:solidFill>
              <a:miter lim="800000"/>
              <a:headEnd/>
              <a:tailEnd/>
            </a:ln>
          </p:spPr>
          <p:txBody>
            <a:bodyPr wrap="none" anchor="ctr"/>
            <a:lstStyle/>
            <a:p>
              <a:pPr algn="ctr" eaLnBrk="0" hangingPunct="0"/>
              <a:endParaRPr lang="en-US" altLang="zh-CN" sz="2000"/>
            </a:p>
          </p:txBody>
        </p:sp>
        <p:sp>
          <p:nvSpPr>
            <p:cNvPr id="120880" name="Text Box 65"/>
            <p:cNvSpPr txBox="1">
              <a:spLocks noChangeArrowheads="1"/>
            </p:cNvSpPr>
            <p:nvPr/>
          </p:nvSpPr>
          <p:spPr bwMode="auto">
            <a:xfrm>
              <a:off x="4578" y="584"/>
              <a:ext cx="669" cy="250"/>
            </a:xfrm>
            <a:prstGeom prst="rect">
              <a:avLst/>
            </a:prstGeom>
            <a:noFill/>
            <a:ln w="9525">
              <a:noFill/>
              <a:miter lim="800000"/>
              <a:headEnd/>
              <a:tailEnd/>
            </a:ln>
          </p:spPr>
          <p:txBody>
            <a:bodyPr>
              <a:spAutoFit/>
            </a:bodyPr>
            <a:lstStyle/>
            <a:p>
              <a:pPr eaLnBrk="0" hangingPunct="0">
                <a:spcBef>
                  <a:spcPct val="50000"/>
                </a:spcBef>
              </a:pPr>
              <a:r>
                <a:rPr lang="en-US" altLang="zh-CN" sz="2000"/>
                <a:t>ptr_x</a:t>
              </a:r>
            </a:p>
          </p:txBody>
        </p:sp>
        <p:sp>
          <p:nvSpPr>
            <p:cNvPr id="120881" name="Rectangle 72"/>
            <p:cNvSpPr>
              <a:spLocks noChangeArrowheads="1"/>
            </p:cNvSpPr>
            <p:nvPr/>
          </p:nvSpPr>
          <p:spPr bwMode="auto">
            <a:xfrm>
              <a:off x="4578" y="1706"/>
              <a:ext cx="669" cy="443"/>
            </a:xfrm>
            <a:prstGeom prst="rect">
              <a:avLst/>
            </a:prstGeom>
            <a:gradFill rotWithShape="1">
              <a:gsLst>
                <a:gs pos="0">
                  <a:srgbClr val="33CCCC">
                    <a:alpha val="67000"/>
                  </a:srgbClr>
                </a:gs>
                <a:gs pos="100000">
                  <a:srgbClr val="FFFFFF"/>
                </a:gs>
              </a:gsLst>
              <a:lin ang="5400000" scaled="1"/>
            </a:gradFill>
            <a:ln w="9525" algn="ctr">
              <a:solidFill>
                <a:schemeClr val="tx1"/>
              </a:solidFill>
              <a:miter lim="800000"/>
              <a:headEnd/>
              <a:tailEnd/>
            </a:ln>
          </p:spPr>
          <p:txBody>
            <a:bodyPr wrap="none" anchor="ctr"/>
            <a:lstStyle/>
            <a:p>
              <a:pPr algn="ctr" eaLnBrk="0" hangingPunct="0"/>
              <a:endParaRPr lang="en-US" altLang="zh-CN" sz="2000"/>
            </a:p>
          </p:txBody>
        </p:sp>
        <p:sp>
          <p:nvSpPr>
            <p:cNvPr id="120882" name="Text Box 73"/>
            <p:cNvSpPr txBox="1">
              <a:spLocks noChangeArrowheads="1"/>
            </p:cNvSpPr>
            <p:nvPr/>
          </p:nvSpPr>
          <p:spPr bwMode="auto">
            <a:xfrm>
              <a:off x="4578" y="1389"/>
              <a:ext cx="669" cy="250"/>
            </a:xfrm>
            <a:prstGeom prst="rect">
              <a:avLst/>
            </a:prstGeom>
            <a:noFill/>
            <a:ln w="9525">
              <a:noFill/>
              <a:miter lim="800000"/>
              <a:headEnd/>
              <a:tailEnd/>
            </a:ln>
          </p:spPr>
          <p:txBody>
            <a:bodyPr>
              <a:spAutoFit/>
            </a:bodyPr>
            <a:lstStyle/>
            <a:p>
              <a:pPr eaLnBrk="0" hangingPunct="0">
                <a:spcBef>
                  <a:spcPct val="50000"/>
                </a:spcBef>
              </a:pPr>
              <a:r>
                <a:rPr lang="en-US" altLang="zh-CN" sz="2000"/>
                <a:t>ptr_y</a:t>
              </a:r>
            </a:p>
          </p:txBody>
        </p:sp>
      </p:grpSp>
      <p:sp>
        <p:nvSpPr>
          <p:cNvPr id="22" name="Text Box 74"/>
          <p:cNvSpPr txBox="1">
            <a:spLocks noChangeArrowheads="1"/>
          </p:cNvSpPr>
          <p:nvPr/>
        </p:nvSpPr>
        <p:spPr bwMode="auto">
          <a:xfrm>
            <a:off x="7404100" y="2808288"/>
            <a:ext cx="793750" cy="465137"/>
          </a:xfrm>
          <a:prstGeom prst="rect">
            <a:avLst/>
          </a:prstGeom>
          <a:noFill/>
          <a:ln w="9525" algn="ctr">
            <a:noFill/>
            <a:miter lim="800000"/>
            <a:headEnd/>
            <a:tailEnd/>
          </a:ln>
        </p:spPr>
        <p:txBody>
          <a:bodyPr wrap="none" anchor="ctr"/>
          <a:lstStyle/>
          <a:p>
            <a:pPr algn="ctr" eaLnBrk="0" hangingPunct="0"/>
            <a:r>
              <a:rPr lang="en-US" altLang="zh-CN" sz="2000">
                <a:solidFill>
                  <a:schemeClr val="bg2"/>
                </a:solidFill>
              </a:rPr>
              <a:t>FF7C</a:t>
            </a:r>
          </a:p>
        </p:txBody>
      </p:sp>
      <p:sp>
        <p:nvSpPr>
          <p:cNvPr id="23" name="Text Box 71"/>
          <p:cNvSpPr txBox="1">
            <a:spLocks noChangeArrowheads="1"/>
          </p:cNvSpPr>
          <p:nvPr/>
        </p:nvSpPr>
        <p:spPr bwMode="auto">
          <a:xfrm>
            <a:off x="7404100" y="1530350"/>
            <a:ext cx="793750" cy="465138"/>
          </a:xfrm>
          <a:prstGeom prst="rect">
            <a:avLst/>
          </a:prstGeom>
          <a:noFill/>
          <a:ln w="9525" algn="ctr">
            <a:noFill/>
            <a:miter lim="800000"/>
            <a:headEnd/>
            <a:tailEnd/>
          </a:ln>
        </p:spPr>
        <p:txBody>
          <a:bodyPr wrap="none" anchor="ctr"/>
          <a:lstStyle/>
          <a:p>
            <a:pPr algn="ctr" eaLnBrk="0" hangingPunct="0"/>
            <a:r>
              <a:rPr lang="en-US" altLang="zh-CN" sz="2000">
                <a:solidFill>
                  <a:schemeClr val="bg2"/>
                </a:solidFill>
              </a:rPr>
              <a:t>FF7C</a:t>
            </a:r>
          </a:p>
        </p:txBody>
      </p:sp>
      <p:sp>
        <p:nvSpPr>
          <p:cNvPr id="24" name="Oval 75"/>
          <p:cNvSpPr>
            <a:spLocks noChangeArrowheads="1"/>
          </p:cNvSpPr>
          <p:nvPr/>
        </p:nvSpPr>
        <p:spPr bwMode="auto">
          <a:xfrm>
            <a:off x="7307263" y="1503363"/>
            <a:ext cx="938212" cy="511175"/>
          </a:xfrm>
          <a:prstGeom prst="ellipse">
            <a:avLst/>
          </a:prstGeom>
          <a:noFill/>
          <a:ln w="38100">
            <a:solidFill>
              <a:schemeClr val="hlink"/>
            </a:solidFill>
            <a:round/>
            <a:headEnd/>
            <a:tailEnd/>
          </a:ln>
          <a:effectLst>
            <a:outerShdw dist="35921" dir="2700000" algn="ctr" rotWithShape="0">
              <a:schemeClr val="bg2"/>
            </a:outerShdw>
          </a:effectLst>
        </p:spPr>
        <p:txBody>
          <a:bodyPr anchor="ctr">
            <a:spAutoFit/>
          </a:bodyPr>
          <a:lstStyle/>
          <a:p>
            <a:pPr eaLnBrk="0" hangingPunct="0">
              <a:defRPr/>
            </a:pPr>
            <a:endParaRPr lang="zh-CN" altLang="en-US"/>
          </a:p>
        </p:txBody>
      </p:sp>
      <p:cxnSp>
        <p:nvCxnSpPr>
          <p:cNvPr id="25" name="AutoShape 76"/>
          <p:cNvCxnSpPr>
            <a:cxnSpLocks noChangeShapeType="1"/>
            <a:stCxn id="120879" idx="1"/>
            <a:endCxn id="22" idx="1"/>
          </p:cNvCxnSpPr>
          <p:nvPr/>
        </p:nvCxnSpPr>
        <p:spPr bwMode="auto">
          <a:xfrm rot="10800000" flipH="1" flipV="1">
            <a:off x="7267575" y="1782763"/>
            <a:ext cx="136525" cy="1258887"/>
          </a:xfrm>
          <a:prstGeom prst="curvedConnector3">
            <a:avLst>
              <a:gd name="adj1" fmla="val -167440"/>
            </a:avLst>
          </a:prstGeom>
          <a:noFill/>
          <a:ln w="38100">
            <a:solidFill>
              <a:schemeClr val="hlink"/>
            </a:solidFill>
            <a:round/>
            <a:headEnd/>
            <a:tailEnd/>
          </a:ln>
          <a:effectLst>
            <a:outerShdw dist="35921" dir="2700000" algn="ctr" rotWithShape="0">
              <a:schemeClr val="bg2"/>
            </a:outerShdw>
          </a:effectLst>
        </p:spPr>
      </p:cxnSp>
      <p:sp>
        <p:nvSpPr>
          <p:cNvPr id="26" name="Line 77"/>
          <p:cNvSpPr>
            <a:spLocks noChangeShapeType="1"/>
          </p:cNvSpPr>
          <p:nvPr/>
        </p:nvSpPr>
        <p:spPr bwMode="auto">
          <a:xfrm flipH="1" flipV="1">
            <a:off x="5435600" y="2205038"/>
            <a:ext cx="1728788" cy="936625"/>
          </a:xfrm>
          <a:prstGeom prst="line">
            <a:avLst/>
          </a:prstGeom>
          <a:noFill/>
          <a:ln w="38100">
            <a:solidFill>
              <a:srgbClr val="FF0000"/>
            </a:solidFill>
            <a:round/>
            <a:headEnd/>
            <a:tailEnd type="triangle" w="lg" len="med"/>
          </a:ln>
        </p:spPr>
        <p:txBody>
          <a:bodyPr/>
          <a:lstStyle/>
          <a:p>
            <a:endParaRPr lang="zh-CN" altLang="en-US"/>
          </a:p>
        </p:txBody>
      </p:sp>
      <p:sp>
        <p:nvSpPr>
          <p:cNvPr id="27" name="Text Box 78"/>
          <p:cNvSpPr txBox="1">
            <a:spLocks noChangeArrowheads="1"/>
          </p:cNvSpPr>
          <p:nvPr/>
        </p:nvSpPr>
        <p:spPr bwMode="auto">
          <a:xfrm>
            <a:off x="1042988" y="4652963"/>
            <a:ext cx="1758950" cy="830262"/>
          </a:xfrm>
          <a:prstGeom prst="rect">
            <a:avLst/>
          </a:prstGeom>
          <a:solidFill>
            <a:srgbClr val="FFFFCC"/>
          </a:solidFill>
          <a:ln w="12700" algn="ctr">
            <a:solidFill>
              <a:schemeClr val="tx1"/>
            </a:solidFill>
            <a:miter lim="800000"/>
            <a:headEnd/>
            <a:tailEnd/>
          </a:ln>
        </p:spPr>
        <p:txBody>
          <a:bodyPr wrap="none">
            <a:spAutoFit/>
          </a:bodyPr>
          <a:lstStyle/>
          <a:p>
            <a:pPr eaLnBrk="0" hangingPunct="0"/>
            <a:r>
              <a:rPr lang="sv-SE" altLang="zh-CN" sz="2400" b="1">
                <a:solidFill>
                  <a:schemeClr val="bg2"/>
                </a:solidFill>
                <a:ea typeface="楷体_GB2312"/>
                <a:cs typeface="Courier New" pitchFamily="49" charset="0"/>
              </a:rPr>
              <a:t>int a[5],*pa;</a:t>
            </a:r>
          </a:p>
          <a:p>
            <a:pPr eaLnBrk="0" hangingPunct="0"/>
            <a:r>
              <a:rPr lang="sv-SE" altLang="zh-CN" sz="2400" b="1">
                <a:solidFill>
                  <a:schemeClr val="bg2"/>
                </a:solidFill>
                <a:ea typeface="楷体_GB2312"/>
                <a:cs typeface="Courier New" pitchFamily="49" charset="0"/>
              </a:rPr>
              <a:t>pa=a;</a:t>
            </a:r>
            <a:r>
              <a:rPr lang="en-US" altLang="zh-CN" sz="2400" b="1">
                <a:solidFill>
                  <a:schemeClr val="bg2"/>
                </a:solidFill>
                <a:ea typeface="楷体_GB2312"/>
                <a:cs typeface="Courier New" pitchFamily="49" charset="0"/>
              </a:rPr>
              <a:t> </a:t>
            </a:r>
          </a:p>
        </p:txBody>
      </p:sp>
      <p:grpSp>
        <p:nvGrpSpPr>
          <p:cNvPr id="3" name="Group 144"/>
          <p:cNvGrpSpPr>
            <a:grpSpLocks/>
          </p:cNvGrpSpPr>
          <p:nvPr/>
        </p:nvGrpSpPr>
        <p:grpSpPr bwMode="auto">
          <a:xfrm>
            <a:off x="5651500" y="3716338"/>
            <a:ext cx="1524000" cy="2717800"/>
            <a:chOff x="3560" y="2341"/>
            <a:chExt cx="960" cy="1712"/>
          </a:xfrm>
        </p:grpSpPr>
        <p:sp>
          <p:nvSpPr>
            <p:cNvPr id="29" name="Rectangle 143"/>
            <p:cNvSpPr>
              <a:spLocks noChangeArrowheads="1"/>
            </p:cNvSpPr>
            <p:nvPr/>
          </p:nvSpPr>
          <p:spPr bwMode="auto">
            <a:xfrm>
              <a:off x="3560" y="2341"/>
              <a:ext cx="960" cy="343"/>
            </a:xfrm>
            <a:prstGeom prst="rect">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anchor="ctr">
              <a:spAutoFit/>
            </a:bodyPr>
            <a:lstStyle/>
            <a:p>
              <a:pPr eaLnBrk="0" hangingPunct="0">
                <a:defRPr/>
              </a:pPr>
              <a:endParaRPr lang="zh-CN" altLang="en-US"/>
            </a:p>
          </p:txBody>
        </p:sp>
        <p:sp>
          <p:nvSpPr>
            <p:cNvPr id="30" name="Rectangle 80"/>
            <p:cNvSpPr>
              <a:spLocks noChangeArrowheads="1"/>
            </p:cNvSpPr>
            <p:nvPr/>
          </p:nvSpPr>
          <p:spPr bwMode="auto">
            <a:xfrm>
              <a:off x="3560" y="2683"/>
              <a:ext cx="960" cy="343"/>
            </a:xfrm>
            <a:prstGeom prst="rect">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anchor="ctr">
              <a:spAutoFit/>
            </a:bodyPr>
            <a:lstStyle/>
            <a:p>
              <a:pPr eaLnBrk="0" hangingPunct="0">
                <a:defRPr/>
              </a:pPr>
              <a:endParaRPr lang="zh-CN" altLang="en-US"/>
            </a:p>
          </p:txBody>
        </p:sp>
        <p:sp>
          <p:nvSpPr>
            <p:cNvPr id="31" name="Rectangle 81"/>
            <p:cNvSpPr>
              <a:spLocks noChangeArrowheads="1"/>
            </p:cNvSpPr>
            <p:nvPr/>
          </p:nvSpPr>
          <p:spPr bwMode="auto">
            <a:xfrm>
              <a:off x="3560" y="3026"/>
              <a:ext cx="960" cy="342"/>
            </a:xfrm>
            <a:prstGeom prst="rect">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anchor="ctr">
              <a:spAutoFit/>
            </a:bodyPr>
            <a:lstStyle/>
            <a:p>
              <a:pPr eaLnBrk="0" hangingPunct="0">
                <a:defRPr/>
              </a:pPr>
              <a:endParaRPr lang="zh-CN" altLang="en-US"/>
            </a:p>
          </p:txBody>
        </p:sp>
        <p:sp>
          <p:nvSpPr>
            <p:cNvPr id="32" name="Rectangle 82"/>
            <p:cNvSpPr>
              <a:spLocks noChangeArrowheads="1"/>
            </p:cNvSpPr>
            <p:nvPr/>
          </p:nvSpPr>
          <p:spPr bwMode="auto">
            <a:xfrm>
              <a:off x="3560" y="3368"/>
              <a:ext cx="960" cy="343"/>
            </a:xfrm>
            <a:prstGeom prst="rect">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anchor="ctr">
              <a:spAutoFit/>
            </a:bodyPr>
            <a:lstStyle/>
            <a:p>
              <a:pPr eaLnBrk="0" hangingPunct="0">
                <a:defRPr/>
              </a:pPr>
              <a:endParaRPr lang="zh-CN" altLang="en-US"/>
            </a:p>
          </p:txBody>
        </p:sp>
        <p:sp>
          <p:nvSpPr>
            <p:cNvPr id="33" name="Rectangle 83"/>
            <p:cNvSpPr>
              <a:spLocks noChangeArrowheads="1"/>
            </p:cNvSpPr>
            <p:nvPr/>
          </p:nvSpPr>
          <p:spPr bwMode="auto">
            <a:xfrm>
              <a:off x="3560" y="3711"/>
              <a:ext cx="960" cy="342"/>
            </a:xfrm>
            <a:prstGeom prst="rect">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anchor="ctr">
              <a:spAutoFit/>
            </a:bodyPr>
            <a:lstStyle/>
            <a:p>
              <a:pPr eaLnBrk="0" hangingPunct="0">
                <a:defRPr/>
              </a:pPr>
              <a:endParaRPr lang="zh-CN" altLang="en-US"/>
            </a:p>
          </p:txBody>
        </p:sp>
      </p:grpSp>
      <p:sp>
        <p:nvSpPr>
          <p:cNvPr id="34" name="Text Box 102"/>
          <p:cNvSpPr txBox="1">
            <a:spLocks noChangeArrowheads="1"/>
          </p:cNvSpPr>
          <p:nvPr/>
        </p:nvSpPr>
        <p:spPr bwMode="auto">
          <a:xfrm>
            <a:off x="7235825" y="3789363"/>
            <a:ext cx="647700" cy="409575"/>
          </a:xfrm>
          <a:prstGeom prst="rect">
            <a:avLst/>
          </a:prstGeom>
          <a:solidFill>
            <a:srgbClr val="FFFFCC"/>
          </a:solidFill>
          <a:ln w="12700">
            <a:solidFill>
              <a:schemeClr val="tx1"/>
            </a:solidFill>
            <a:miter lim="800000"/>
            <a:headEnd/>
            <a:tailEnd/>
          </a:ln>
        </p:spPr>
        <p:txBody>
          <a:bodyPr>
            <a:spAutoFit/>
          </a:bodyPr>
          <a:lstStyle/>
          <a:p>
            <a:pPr algn="ctr" eaLnBrk="0" hangingPunct="0"/>
            <a:r>
              <a:rPr lang="en-US" altLang="zh-CN" sz="2000" b="1">
                <a:solidFill>
                  <a:srgbClr val="996633"/>
                </a:solidFill>
                <a:ea typeface="楷体_GB2312"/>
                <a:cs typeface="楷体_GB2312"/>
              </a:rPr>
              <a:t>a[0]</a:t>
            </a:r>
          </a:p>
        </p:txBody>
      </p:sp>
      <p:sp>
        <p:nvSpPr>
          <p:cNvPr id="35" name="Text Box 103"/>
          <p:cNvSpPr txBox="1">
            <a:spLocks noChangeArrowheads="1"/>
          </p:cNvSpPr>
          <p:nvPr/>
        </p:nvSpPr>
        <p:spPr bwMode="auto">
          <a:xfrm>
            <a:off x="7235825" y="4365625"/>
            <a:ext cx="647700" cy="409575"/>
          </a:xfrm>
          <a:prstGeom prst="rect">
            <a:avLst/>
          </a:prstGeom>
          <a:solidFill>
            <a:srgbClr val="FFFFCC"/>
          </a:solidFill>
          <a:ln w="12700">
            <a:solidFill>
              <a:schemeClr val="tx1"/>
            </a:solidFill>
            <a:miter lim="800000"/>
            <a:headEnd/>
            <a:tailEnd/>
          </a:ln>
        </p:spPr>
        <p:txBody>
          <a:bodyPr wrap="none">
            <a:spAutoFit/>
          </a:bodyPr>
          <a:lstStyle/>
          <a:p>
            <a:pPr algn="ctr" eaLnBrk="0" hangingPunct="0"/>
            <a:r>
              <a:rPr lang="en-US" altLang="zh-CN" sz="2000" b="1">
                <a:solidFill>
                  <a:srgbClr val="996633"/>
                </a:solidFill>
                <a:ea typeface="楷体_GB2312"/>
                <a:cs typeface="楷体_GB2312"/>
              </a:rPr>
              <a:t>a[1]</a:t>
            </a:r>
          </a:p>
        </p:txBody>
      </p:sp>
      <p:sp>
        <p:nvSpPr>
          <p:cNvPr id="36" name="Text Box 104"/>
          <p:cNvSpPr txBox="1">
            <a:spLocks noChangeArrowheads="1"/>
          </p:cNvSpPr>
          <p:nvPr/>
        </p:nvSpPr>
        <p:spPr bwMode="auto">
          <a:xfrm>
            <a:off x="7235825" y="4868863"/>
            <a:ext cx="647700" cy="409575"/>
          </a:xfrm>
          <a:prstGeom prst="rect">
            <a:avLst/>
          </a:prstGeom>
          <a:solidFill>
            <a:srgbClr val="FFFFCC"/>
          </a:solidFill>
          <a:ln w="12700">
            <a:solidFill>
              <a:schemeClr val="tx1"/>
            </a:solidFill>
            <a:miter lim="800000"/>
            <a:headEnd/>
            <a:tailEnd/>
          </a:ln>
        </p:spPr>
        <p:txBody>
          <a:bodyPr wrap="none">
            <a:spAutoFit/>
          </a:bodyPr>
          <a:lstStyle/>
          <a:p>
            <a:pPr algn="ctr" eaLnBrk="0" hangingPunct="0"/>
            <a:r>
              <a:rPr lang="en-US" altLang="zh-CN" sz="2000" b="1">
                <a:solidFill>
                  <a:srgbClr val="996633"/>
                </a:solidFill>
                <a:ea typeface="楷体_GB2312"/>
                <a:cs typeface="楷体_GB2312"/>
              </a:rPr>
              <a:t>a[2]</a:t>
            </a:r>
          </a:p>
        </p:txBody>
      </p:sp>
      <p:sp>
        <p:nvSpPr>
          <p:cNvPr id="37" name="Text Box 105"/>
          <p:cNvSpPr txBox="1">
            <a:spLocks noChangeArrowheads="1"/>
          </p:cNvSpPr>
          <p:nvPr/>
        </p:nvSpPr>
        <p:spPr bwMode="auto">
          <a:xfrm>
            <a:off x="7235825" y="5445125"/>
            <a:ext cx="647700" cy="409575"/>
          </a:xfrm>
          <a:prstGeom prst="rect">
            <a:avLst/>
          </a:prstGeom>
          <a:solidFill>
            <a:srgbClr val="FFFFCC"/>
          </a:solidFill>
          <a:ln w="12700">
            <a:solidFill>
              <a:schemeClr val="tx1"/>
            </a:solidFill>
            <a:miter lim="800000"/>
            <a:headEnd/>
            <a:tailEnd/>
          </a:ln>
        </p:spPr>
        <p:txBody>
          <a:bodyPr wrap="none">
            <a:spAutoFit/>
          </a:bodyPr>
          <a:lstStyle/>
          <a:p>
            <a:pPr algn="ctr" eaLnBrk="0" hangingPunct="0"/>
            <a:r>
              <a:rPr lang="en-US" altLang="zh-CN" sz="2000" b="1">
                <a:solidFill>
                  <a:srgbClr val="996633"/>
                </a:solidFill>
                <a:ea typeface="楷体_GB2312"/>
                <a:cs typeface="楷体_GB2312"/>
              </a:rPr>
              <a:t>a[3]</a:t>
            </a:r>
          </a:p>
        </p:txBody>
      </p:sp>
      <p:sp>
        <p:nvSpPr>
          <p:cNvPr id="38" name="Text Box 106"/>
          <p:cNvSpPr txBox="1">
            <a:spLocks noChangeArrowheads="1"/>
          </p:cNvSpPr>
          <p:nvPr/>
        </p:nvSpPr>
        <p:spPr bwMode="auto">
          <a:xfrm>
            <a:off x="7235825" y="5949950"/>
            <a:ext cx="647700" cy="409575"/>
          </a:xfrm>
          <a:prstGeom prst="rect">
            <a:avLst/>
          </a:prstGeom>
          <a:solidFill>
            <a:srgbClr val="FFFFCC"/>
          </a:solidFill>
          <a:ln w="12700">
            <a:solidFill>
              <a:schemeClr val="tx1"/>
            </a:solidFill>
            <a:miter lim="800000"/>
            <a:headEnd/>
            <a:tailEnd/>
          </a:ln>
        </p:spPr>
        <p:txBody>
          <a:bodyPr wrap="none">
            <a:spAutoFit/>
          </a:bodyPr>
          <a:lstStyle/>
          <a:p>
            <a:pPr algn="ctr" eaLnBrk="0" hangingPunct="0"/>
            <a:r>
              <a:rPr lang="en-US" altLang="zh-CN" sz="2000" b="1">
                <a:solidFill>
                  <a:srgbClr val="996633"/>
                </a:solidFill>
                <a:ea typeface="楷体_GB2312"/>
                <a:cs typeface="楷体_GB2312"/>
              </a:rPr>
              <a:t>a[4]</a:t>
            </a:r>
          </a:p>
        </p:txBody>
      </p:sp>
      <p:sp>
        <p:nvSpPr>
          <p:cNvPr id="39" name="Text Box 107"/>
          <p:cNvSpPr txBox="1">
            <a:spLocks noChangeArrowheads="1"/>
          </p:cNvSpPr>
          <p:nvPr/>
        </p:nvSpPr>
        <p:spPr bwMode="auto">
          <a:xfrm>
            <a:off x="6221413" y="3789363"/>
            <a:ext cx="438150" cy="366712"/>
          </a:xfrm>
          <a:prstGeom prst="rect">
            <a:avLst/>
          </a:prstGeom>
          <a:noFill/>
          <a:ln w="12700">
            <a:noFill/>
            <a:miter lim="800000"/>
            <a:headEnd/>
            <a:tailEnd/>
          </a:ln>
        </p:spPr>
        <p:txBody>
          <a:bodyPr wrap="none">
            <a:spAutoFit/>
          </a:bodyPr>
          <a:lstStyle/>
          <a:p>
            <a:pPr algn="ctr" eaLnBrk="0" hangingPunct="0"/>
            <a:r>
              <a:rPr lang="en-US" altLang="zh-CN" b="1">
                <a:ea typeface="楷体_GB2312"/>
                <a:cs typeface="楷体_GB2312"/>
              </a:rPr>
              <a:t>23</a:t>
            </a:r>
          </a:p>
        </p:txBody>
      </p:sp>
      <p:sp>
        <p:nvSpPr>
          <p:cNvPr id="40" name="Text Box 108"/>
          <p:cNvSpPr txBox="1">
            <a:spLocks noChangeArrowheads="1"/>
          </p:cNvSpPr>
          <p:nvPr/>
        </p:nvSpPr>
        <p:spPr bwMode="auto">
          <a:xfrm>
            <a:off x="6227763" y="4365625"/>
            <a:ext cx="438150" cy="366713"/>
          </a:xfrm>
          <a:prstGeom prst="rect">
            <a:avLst/>
          </a:prstGeom>
          <a:noFill/>
          <a:ln w="12700" algn="ctr">
            <a:noFill/>
            <a:miter lim="800000"/>
            <a:headEnd/>
            <a:tailEnd/>
          </a:ln>
        </p:spPr>
        <p:txBody>
          <a:bodyPr wrap="none">
            <a:spAutoFit/>
          </a:bodyPr>
          <a:lstStyle/>
          <a:p>
            <a:pPr algn="ctr" eaLnBrk="0" hangingPunct="0"/>
            <a:r>
              <a:rPr lang="en-US" altLang="zh-CN" b="1">
                <a:ea typeface="楷体_GB2312"/>
                <a:cs typeface="楷体_GB2312"/>
              </a:rPr>
              <a:t>43</a:t>
            </a:r>
          </a:p>
        </p:txBody>
      </p:sp>
      <p:sp>
        <p:nvSpPr>
          <p:cNvPr id="41" name="Text Box 109"/>
          <p:cNvSpPr txBox="1">
            <a:spLocks noChangeArrowheads="1"/>
          </p:cNvSpPr>
          <p:nvPr/>
        </p:nvSpPr>
        <p:spPr bwMode="auto">
          <a:xfrm>
            <a:off x="6227763" y="4868863"/>
            <a:ext cx="438150" cy="366712"/>
          </a:xfrm>
          <a:prstGeom prst="rect">
            <a:avLst/>
          </a:prstGeom>
          <a:noFill/>
          <a:ln w="12700" algn="ctr">
            <a:noFill/>
            <a:miter lim="800000"/>
            <a:headEnd/>
            <a:tailEnd/>
          </a:ln>
        </p:spPr>
        <p:txBody>
          <a:bodyPr wrap="none">
            <a:spAutoFit/>
          </a:bodyPr>
          <a:lstStyle/>
          <a:p>
            <a:pPr algn="ctr" eaLnBrk="0" hangingPunct="0"/>
            <a:r>
              <a:rPr lang="en-US" altLang="zh-CN" b="1">
                <a:ea typeface="楷体_GB2312"/>
                <a:cs typeface="楷体_GB2312"/>
              </a:rPr>
              <a:t>11</a:t>
            </a:r>
          </a:p>
        </p:txBody>
      </p:sp>
      <p:sp>
        <p:nvSpPr>
          <p:cNvPr id="42" name="Text Box 110"/>
          <p:cNvSpPr txBox="1">
            <a:spLocks noChangeArrowheads="1"/>
          </p:cNvSpPr>
          <p:nvPr/>
        </p:nvSpPr>
        <p:spPr bwMode="auto">
          <a:xfrm>
            <a:off x="6227763" y="5438775"/>
            <a:ext cx="438150" cy="366713"/>
          </a:xfrm>
          <a:prstGeom prst="rect">
            <a:avLst/>
          </a:prstGeom>
          <a:noFill/>
          <a:ln w="12700" algn="ctr">
            <a:noFill/>
            <a:miter lim="800000"/>
            <a:headEnd/>
            <a:tailEnd/>
          </a:ln>
        </p:spPr>
        <p:txBody>
          <a:bodyPr wrap="none">
            <a:spAutoFit/>
          </a:bodyPr>
          <a:lstStyle/>
          <a:p>
            <a:pPr algn="ctr" eaLnBrk="0" hangingPunct="0"/>
            <a:r>
              <a:rPr lang="en-US" altLang="zh-CN" b="1">
                <a:ea typeface="楷体_GB2312"/>
                <a:cs typeface="楷体_GB2312"/>
              </a:rPr>
              <a:t>50</a:t>
            </a:r>
          </a:p>
        </p:txBody>
      </p:sp>
      <p:sp>
        <p:nvSpPr>
          <p:cNvPr id="43" name="Text Box 111"/>
          <p:cNvSpPr txBox="1">
            <a:spLocks noChangeArrowheads="1"/>
          </p:cNvSpPr>
          <p:nvPr/>
        </p:nvSpPr>
        <p:spPr bwMode="auto">
          <a:xfrm>
            <a:off x="6221413" y="5949950"/>
            <a:ext cx="438150" cy="366713"/>
          </a:xfrm>
          <a:prstGeom prst="rect">
            <a:avLst/>
          </a:prstGeom>
          <a:noFill/>
          <a:ln w="12700" algn="ctr">
            <a:noFill/>
            <a:miter lim="800000"/>
            <a:headEnd/>
            <a:tailEnd/>
          </a:ln>
        </p:spPr>
        <p:txBody>
          <a:bodyPr wrap="none">
            <a:spAutoFit/>
          </a:bodyPr>
          <a:lstStyle/>
          <a:p>
            <a:pPr algn="ctr" eaLnBrk="0" hangingPunct="0"/>
            <a:r>
              <a:rPr lang="en-US" altLang="zh-CN" b="1">
                <a:ea typeface="楷体_GB2312"/>
                <a:cs typeface="楷体_GB2312"/>
              </a:rPr>
              <a:t>46</a:t>
            </a:r>
          </a:p>
        </p:txBody>
      </p:sp>
      <p:sp>
        <p:nvSpPr>
          <p:cNvPr id="44" name="Line 112"/>
          <p:cNvSpPr>
            <a:spLocks noChangeShapeType="1"/>
          </p:cNvSpPr>
          <p:nvPr/>
        </p:nvSpPr>
        <p:spPr bwMode="auto">
          <a:xfrm flipV="1">
            <a:off x="1979613" y="3789363"/>
            <a:ext cx="3095625" cy="1511300"/>
          </a:xfrm>
          <a:prstGeom prst="line">
            <a:avLst/>
          </a:prstGeom>
          <a:noFill/>
          <a:ln w="38100">
            <a:solidFill>
              <a:srgbClr val="FF0000"/>
            </a:solidFill>
            <a:round/>
            <a:headEnd/>
            <a:tailEnd type="triangle" w="lg" len="med"/>
          </a:ln>
        </p:spPr>
        <p:txBody>
          <a:bodyPr/>
          <a:lstStyle/>
          <a:p>
            <a:endParaRPr lang="zh-CN" altLang="en-US"/>
          </a:p>
        </p:txBody>
      </p:sp>
      <p:grpSp>
        <p:nvGrpSpPr>
          <p:cNvPr id="4" name="Group 142"/>
          <p:cNvGrpSpPr>
            <a:grpSpLocks/>
          </p:cNvGrpSpPr>
          <p:nvPr/>
        </p:nvGrpSpPr>
        <p:grpSpPr bwMode="auto">
          <a:xfrm>
            <a:off x="3490913" y="5229225"/>
            <a:ext cx="1223962" cy="1223963"/>
            <a:chOff x="2426" y="3294"/>
            <a:chExt cx="771" cy="771"/>
          </a:xfrm>
        </p:grpSpPr>
        <p:sp>
          <p:nvSpPr>
            <p:cNvPr id="120868" name="Rectangle 127"/>
            <p:cNvSpPr>
              <a:spLocks noChangeArrowheads="1"/>
            </p:cNvSpPr>
            <p:nvPr/>
          </p:nvSpPr>
          <p:spPr bwMode="auto">
            <a:xfrm>
              <a:off x="2426" y="3611"/>
              <a:ext cx="771" cy="454"/>
            </a:xfrm>
            <a:prstGeom prst="rect">
              <a:avLst/>
            </a:prstGeom>
            <a:gradFill rotWithShape="1">
              <a:gsLst>
                <a:gs pos="0">
                  <a:srgbClr val="33CCCC">
                    <a:alpha val="67000"/>
                  </a:srgbClr>
                </a:gs>
                <a:gs pos="100000">
                  <a:srgbClr val="FFFFFF"/>
                </a:gs>
              </a:gsLst>
              <a:lin ang="5400000" scaled="1"/>
            </a:gradFill>
            <a:ln w="9525" algn="ctr">
              <a:solidFill>
                <a:schemeClr val="tx1"/>
              </a:solidFill>
              <a:miter lim="800000"/>
              <a:headEnd/>
              <a:tailEnd/>
            </a:ln>
          </p:spPr>
          <p:txBody>
            <a:bodyPr wrap="none" anchor="ctr"/>
            <a:lstStyle/>
            <a:p>
              <a:pPr algn="ctr" eaLnBrk="0" hangingPunct="0"/>
              <a:endParaRPr lang="en-US" altLang="zh-CN" sz="2000"/>
            </a:p>
          </p:txBody>
        </p:sp>
        <p:sp>
          <p:nvSpPr>
            <p:cNvPr id="120869" name="Text Box 128"/>
            <p:cNvSpPr txBox="1">
              <a:spLocks noChangeArrowheads="1"/>
            </p:cNvSpPr>
            <p:nvPr/>
          </p:nvSpPr>
          <p:spPr bwMode="auto">
            <a:xfrm>
              <a:off x="2426" y="3294"/>
              <a:ext cx="771" cy="250"/>
            </a:xfrm>
            <a:prstGeom prst="rect">
              <a:avLst/>
            </a:prstGeom>
            <a:noFill/>
            <a:ln w="9525">
              <a:noFill/>
              <a:miter lim="800000"/>
              <a:headEnd/>
              <a:tailEnd/>
            </a:ln>
          </p:spPr>
          <p:txBody>
            <a:bodyPr>
              <a:spAutoFit/>
            </a:bodyPr>
            <a:lstStyle/>
            <a:p>
              <a:pPr algn="ctr" eaLnBrk="0" hangingPunct="0">
                <a:spcBef>
                  <a:spcPct val="50000"/>
                </a:spcBef>
              </a:pPr>
              <a:r>
                <a:rPr lang="en-US" altLang="zh-CN" sz="2000"/>
                <a:t>pa</a:t>
              </a:r>
            </a:p>
          </p:txBody>
        </p:sp>
      </p:grpSp>
      <p:sp>
        <p:nvSpPr>
          <p:cNvPr id="48" name="Text Box 129"/>
          <p:cNvSpPr txBox="1">
            <a:spLocks noChangeArrowheads="1"/>
          </p:cNvSpPr>
          <p:nvPr/>
        </p:nvSpPr>
        <p:spPr bwMode="auto">
          <a:xfrm>
            <a:off x="4932363" y="3695700"/>
            <a:ext cx="915987" cy="304800"/>
          </a:xfrm>
          <a:prstGeom prst="rect">
            <a:avLst/>
          </a:prstGeom>
          <a:noFill/>
          <a:ln w="12700">
            <a:noFill/>
            <a:miter lim="800000"/>
            <a:headEnd/>
            <a:tailEnd/>
          </a:ln>
        </p:spPr>
        <p:txBody>
          <a:bodyPr>
            <a:spAutoFit/>
          </a:bodyPr>
          <a:lstStyle/>
          <a:p>
            <a:pPr algn="ctr" eaLnBrk="0" hangingPunct="0"/>
            <a:r>
              <a:rPr lang="en-US" altLang="zh-CN" sz="1400" b="1">
                <a:ea typeface="楷体_GB2312"/>
                <a:cs typeface="楷体_GB2312"/>
              </a:rPr>
              <a:t>FE60</a:t>
            </a:r>
          </a:p>
        </p:txBody>
      </p:sp>
      <p:sp>
        <p:nvSpPr>
          <p:cNvPr id="49" name="Text Box 131"/>
          <p:cNvSpPr txBox="1">
            <a:spLocks noChangeArrowheads="1"/>
          </p:cNvSpPr>
          <p:nvPr/>
        </p:nvSpPr>
        <p:spPr bwMode="auto">
          <a:xfrm>
            <a:off x="4932363" y="4254500"/>
            <a:ext cx="915987" cy="304800"/>
          </a:xfrm>
          <a:prstGeom prst="rect">
            <a:avLst/>
          </a:prstGeom>
          <a:noFill/>
          <a:ln w="12700">
            <a:noFill/>
            <a:miter lim="800000"/>
            <a:headEnd/>
            <a:tailEnd/>
          </a:ln>
        </p:spPr>
        <p:txBody>
          <a:bodyPr>
            <a:spAutoFit/>
          </a:bodyPr>
          <a:lstStyle/>
          <a:p>
            <a:pPr algn="ctr" eaLnBrk="0" hangingPunct="0"/>
            <a:r>
              <a:rPr lang="en-US" altLang="zh-CN" sz="1400" b="1">
                <a:ea typeface="楷体_GB2312"/>
                <a:cs typeface="楷体_GB2312"/>
              </a:rPr>
              <a:t>FE64</a:t>
            </a:r>
          </a:p>
        </p:txBody>
      </p:sp>
      <p:sp>
        <p:nvSpPr>
          <p:cNvPr id="50" name="Text Box 133"/>
          <p:cNvSpPr txBox="1">
            <a:spLocks noChangeArrowheads="1"/>
          </p:cNvSpPr>
          <p:nvPr/>
        </p:nvSpPr>
        <p:spPr bwMode="auto">
          <a:xfrm>
            <a:off x="4932363" y="4797425"/>
            <a:ext cx="915987" cy="304800"/>
          </a:xfrm>
          <a:prstGeom prst="rect">
            <a:avLst/>
          </a:prstGeom>
          <a:noFill/>
          <a:ln w="12700">
            <a:noFill/>
            <a:miter lim="800000"/>
            <a:headEnd/>
            <a:tailEnd/>
          </a:ln>
        </p:spPr>
        <p:txBody>
          <a:bodyPr>
            <a:spAutoFit/>
          </a:bodyPr>
          <a:lstStyle/>
          <a:p>
            <a:pPr algn="ctr" eaLnBrk="0" hangingPunct="0"/>
            <a:r>
              <a:rPr lang="en-US" altLang="zh-CN" sz="1400" b="1">
                <a:ea typeface="楷体_GB2312"/>
                <a:cs typeface="楷体_GB2312"/>
              </a:rPr>
              <a:t>FE68</a:t>
            </a:r>
          </a:p>
        </p:txBody>
      </p:sp>
      <p:sp>
        <p:nvSpPr>
          <p:cNvPr id="51" name="Text Box 135"/>
          <p:cNvSpPr txBox="1">
            <a:spLocks noChangeArrowheads="1"/>
          </p:cNvSpPr>
          <p:nvPr/>
        </p:nvSpPr>
        <p:spPr bwMode="auto">
          <a:xfrm>
            <a:off x="4932363" y="5373688"/>
            <a:ext cx="915987" cy="304800"/>
          </a:xfrm>
          <a:prstGeom prst="rect">
            <a:avLst/>
          </a:prstGeom>
          <a:noFill/>
          <a:ln w="12700">
            <a:noFill/>
            <a:miter lim="800000"/>
            <a:headEnd/>
            <a:tailEnd/>
          </a:ln>
        </p:spPr>
        <p:txBody>
          <a:bodyPr>
            <a:spAutoFit/>
          </a:bodyPr>
          <a:lstStyle/>
          <a:p>
            <a:pPr algn="ctr" eaLnBrk="0" hangingPunct="0"/>
            <a:r>
              <a:rPr lang="en-US" altLang="zh-CN" sz="1400" b="1">
                <a:ea typeface="楷体_GB2312"/>
                <a:cs typeface="楷体_GB2312"/>
              </a:rPr>
              <a:t>FE6C</a:t>
            </a:r>
          </a:p>
        </p:txBody>
      </p:sp>
      <p:sp>
        <p:nvSpPr>
          <p:cNvPr id="52" name="Text Box 137"/>
          <p:cNvSpPr txBox="1">
            <a:spLocks noChangeArrowheads="1"/>
          </p:cNvSpPr>
          <p:nvPr/>
        </p:nvSpPr>
        <p:spPr bwMode="auto">
          <a:xfrm>
            <a:off x="4932363" y="5876925"/>
            <a:ext cx="915987" cy="304800"/>
          </a:xfrm>
          <a:prstGeom prst="rect">
            <a:avLst/>
          </a:prstGeom>
          <a:noFill/>
          <a:ln w="12700">
            <a:noFill/>
            <a:miter lim="800000"/>
            <a:headEnd/>
            <a:tailEnd/>
          </a:ln>
        </p:spPr>
        <p:txBody>
          <a:bodyPr>
            <a:spAutoFit/>
          </a:bodyPr>
          <a:lstStyle/>
          <a:p>
            <a:pPr algn="ctr" eaLnBrk="0" hangingPunct="0"/>
            <a:r>
              <a:rPr lang="en-US" altLang="zh-CN" sz="1400" b="1">
                <a:ea typeface="楷体_GB2312"/>
                <a:cs typeface="楷体_GB2312"/>
              </a:rPr>
              <a:t>FE70</a:t>
            </a:r>
          </a:p>
        </p:txBody>
      </p:sp>
      <p:sp>
        <p:nvSpPr>
          <p:cNvPr id="53" name="Oval 139"/>
          <p:cNvSpPr>
            <a:spLocks noChangeArrowheads="1"/>
          </p:cNvSpPr>
          <p:nvPr/>
        </p:nvSpPr>
        <p:spPr bwMode="auto">
          <a:xfrm>
            <a:off x="4932363" y="3500438"/>
            <a:ext cx="938212" cy="511175"/>
          </a:xfrm>
          <a:prstGeom prst="ellipse">
            <a:avLst/>
          </a:prstGeom>
          <a:noFill/>
          <a:ln w="38100">
            <a:solidFill>
              <a:schemeClr val="hlink"/>
            </a:solidFill>
            <a:round/>
            <a:headEnd/>
            <a:tailEnd/>
          </a:ln>
          <a:effectLst>
            <a:outerShdw dist="35921" dir="2700000" algn="ctr" rotWithShape="0">
              <a:schemeClr val="bg2"/>
            </a:outerShdw>
          </a:effectLst>
        </p:spPr>
        <p:txBody>
          <a:bodyPr anchor="ctr">
            <a:spAutoFit/>
          </a:bodyPr>
          <a:lstStyle/>
          <a:p>
            <a:pPr eaLnBrk="0" hangingPunct="0">
              <a:defRPr/>
            </a:pPr>
            <a:endParaRPr lang="zh-CN" altLang="en-US"/>
          </a:p>
        </p:txBody>
      </p:sp>
      <p:cxnSp>
        <p:nvCxnSpPr>
          <p:cNvPr id="54" name="AutoShape 140"/>
          <p:cNvCxnSpPr>
            <a:cxnSpLocks noChangeShapeType="1"/>
            <a:stCxn id="53" idx="5"/>
            <a:endCxn id="55" idx="3"/>
          </p:cNvCxnSpPr>
          <p:nvPr/>
        </p:nvCxnSpPr>
        <p:spPr bwMode="auto">
          <a:xfrm rot="5400000">
            <a:off x="4097337" y="4408488"/>
            <a:ext cx="2087563" cy="1182688"/>
          </a:xfrm>
          <a:prstGeom prst="curvedConnector2">
            <a:avLst/>
          </a:prstGeom>
          <a:noFill/>
          <a:ln w="38100">
            <a:solidFill>
              <a:schemeClr val="hlink"/>
            </a:solidFill>
            <a:round/>
            <a:headEnd/>
            <a:tailEnd/>
          </a:ln>
          <a:effectLst>
            <a:outerShdw dist="35921" dir="2700000" algn="ctr" rotWithShape="0">
              <a:schemeClr val="bg2"/>
            </a:outerShdw>
          </a:effectLst>
        </p:spPr>
      </p:cxnSp>
      <p:sp>
        <p:nvSpPr>
          <p:cNvPr id="55" name="Text Box 141"/>
          <p:cNvSpPr txBox="1">
            <a:spLocks noChangeArrowheads="1"/>
          </p:cNvSpPr>
          <p:nvPr/>
        </p:nvSpPr>
        <p:spPr bwMode="auto">
          <a:xfrm>
            <a:off x="3635375" y="5805488"/>
            <a:ext cx="914400" cy="476250"/>
          </a:xfrm>
          <a:prstGeom prst="rect">
            <a:avLst/>
          </a:prstGeom>
          <a:noFill/>
          <a:ln w="9525" algn="ctr">
            <a:noFill/>
            <a:miter lim="800000"/>
            <a:headEnd/>
            <a:tailEnd/>
          </a:ln>
        </p:spPr>
        <p:txBody>
          <a:bodyPr wrap="none" anchor="ctr"/>
          <a:lstStyle/>
          <a:p>
            <a:pPr algn="ctr" eaLnBrk="0" hangingPunct="0"/>
            <a:r>
              <a:rPr lang="en-US" altLang="zh-CN" sz="2000">
                <a:solidFill>
                  <a:schemeClr val="bg2"/>
                </a:solidFill>
              </a:rPr>
              <a:t>FE60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lide(fromLeft)">
                                      <p:cBhvr>
                                        <p:cTn id="27" dur="500"/>
                                        <p:tgtEl>
                                          <p:spTgt spid="23"/>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par>
                                <p:cTn id="37" presetID="10" presetClass="exit" presetSubtype="0" fill="hold"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500"/>
                                        <p:tgtEl>
                                          <p:spTgt spid="25"/>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1500"/>
                            </p:stCondLst>
                            <p:childTnLst>
                              <p:par>
                                <p:cTn id="52" presetID="22" presetClass="entr" presetSubtype="2"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right)">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39" presetClass="entr" presetSubtype="0" accel="10000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60" dur="5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61" dur="5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6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par>
                          <p:cTn id="67" fill="hold">
                            <p:stCondLst>
                              <p:cond delay="0"/>
                            </p:stCondLst>
                            <p:childTnLst>
                              <p:par>
                                <p:cTn id="68" presetID="2" presetClass="entr" presetSubtype="4" fill="hold" grpId="0" nodeType="after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additive="base">
                                        <p:cTn id="70" dur="500" fill="hold"/>
                                        <p:tgtEl>
                                          <p:spTgt spid="48"/>
                                        </p:tgtEl>
                                        <p:attrNameLst>
                                          <p:attrName>ppt_x</p:attrName>
                                        </p:attrNameLst>
                                      </p:cBhvr>
                                      <p:tavLst>
                                        <p:tav tm="0">
                                          <p:val>
                                            <p:strVal val="#ppt_x"/>
                                          </p:val>
                                        </p:tav>
                                        <p:tav tm="100000">
                                          <p:val>
                                            <p:strVal val="#ppt_x"/>
                                          </p:val>
                                        </p:tav>
                                      </p:tavLst>
                                    </p:anim>
                                    <p:anim calcmode="lin" valueType="num">
                                      <p:cBhvr additive="base">
                                        <p:cTn id="71" dur="500" fill="hold"/>
                                        <p:tgtEl>
                                          <p:spTgt spid="48"/>
                                        </p:tgtEl>
                                        <p:attrNameLst>
                                          <p:attrName>ppt_y</p:attrName>
                                        </p:attrNameLst>
                                      </p:cBhvr>
                                      <p:tavLst>
                                        <p:tav tm="0">
                                          <p:val>
                                            <p:strVal val="1+#ppt_h/2"/>
                                          </p:val>
                                        </p:tav>
                                        <p:tav tm="100000">
                                          <p:val>
                                            <p:strVal val="#ppt_y"/>
                                          </p:val>
                                        </p:tav>
                                      </p:tavLst>
                                    </p:anim>
                                  </p:childTnLst>
                                </p:cTn>
                              </p:par>
                            </p:childTnLst>
                          </p:cTn>
                        </p:par>
                        <p:par>
                          <p:cTn id="72" fill="hold">
                            <p:stCondLst>
                              <p:cond delay="500"/>
                            </p:stCondLst>
                            <p:childTnLst>
                              <p:par>
                                <p:cTn id="73" presetID="2" presetClass="entr" presetSubtype="4"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 calcmode="lin" valueType="num">
                                      <p:cBhvr additive="base">
                                        <p:cTn id="75" dur="500" fill="hold"/>
                                        <p:tgtEl>
                                          <p:spTgt spid="49"/>
                                        </p:tgtEl>
                                        <p:attrNameLst>
                                          <p:attrName>ppt_x</p:attrName>
                                        </p:attrNameLst>
                                      </p:cBhvr>
                                      <p:tavLst>
                                        <p:tav tm="0">
                                          <p:val>
                                            <p:strVal val="#ppt_x"/>
                                          </p:val>
                                        </p:tav>
                                        <p:tav tm="100000">
                                          <p:val>
                                            <p:strVal val="#ppt_x"/>
                                          </p:val>
                                        </p:tav>
                                      </p:tavLst>
                                    </p:anim>
                                    <p:anim calcmode="lin" valueType="num">
                                      <p:cBhvr additive="base">
                                        <p:cTn id="76" dur="500" fill="hold"/>
                                        <p:tgtEl>
                                          <p:spTgt spid="4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par>
                          <p:cTn id="81" fill="hold">
                            <p:stCondLst>
                              <p:cond delay="1000"/>
                            </p:stCondLst>
                            <p:childTnLst>
                              <p:par>
                                <p:cTn id="82" presetID="2" presetClass="entr" presetSubtype="4" fill="hold" grpId="0" nodeType="afterEffect">
                                  <p:stCondLst>
                                    <p:cond delay="0"/>
                                  </p:stCondLst>
                                  <p:childTnLst>
                                    <p:set>
                                      <p:cBhvr>
                                        <p:cTn id="83" dur="1" fill="hold">
                                          <p:stCondLst>
                                            <p:cond delay="0"/>
                                          </p:stCondLst>
                                        </p:cTn>
                                        <p:tgtEl>
                                          <p:spTgt spid="51"/>
                                        </p:tgtEl>
                                        <p:attrNameLst>
                                          <p:attrName>style.visibility</p:attrName>
                                        </p:attrNameLst>
                                      </p:cBhvr>
                                      <p:to>
                                        <p:strVal val="visible"/>
                                      </p:to>
                                    </p:set>
                                    <p:anim calcmode="lin" valueType="num">
                                      <p:cBhvr additive="base">
                                        <p:cTn id="84" dur="500" fill="hold"/>
                                        <p:tgtEl>
                                          <p:spTgt spid="51"/>
                                        </p:tgtEl>
                                        <p:attrNameLst>
                                          <p:attrName>ppt_x</p:attrName>
                                        </p:attrNameLst>
                                      </p:cBhvr>
                                      <p:tavLst>
                                        <p:tav tm="0">
                                          <p:val>
                                            <p:strVal val="#ppt_x"/>
                                          </p:val>
                                        </p:tav>
                                        <p:tav tm="100000">
                                          <p:val>
                                            <p:strVal val="#ppt_x"/>
                                          </p:val>
                                        </p:tav>
                                      </p:tavLst>
                                    </p:anim>
                                    <p:anim calcmode="lin" valueType="num">
                                      <p:cBhvr additive="base">
                                        <p:cTn id="85" dur="500" fill="hold"/>
                                        <p:tgtEl>
                                          <p:spTgt spid="51"/>
                                        </p:tgtEl>
                                        <p:attrNameLst>
                                          <p:attrName>ppt_y</p:attrName>
                                        </p:attrNameLst>
                                      </p:cBhvr>
                                      <p:tavLst>
                                        <p:tav tm="0">
                                          <p:val>
                                            <p:strVal val="1+#ppt_h/2"/>
                                          </p:val>
                                        </p:tav>
                                        <p:tav tm="100000">
                                          <p:val>
                                            <p:strVal val="#ppt_y"/>
                                          </p:val>
                                        </p:tav>
                                      </p:tavLst>
                                    </p:anim>
                                  </p:childTnLst>
                                </p:cTn>
                              </p:par>
                            </p:childTnLst>
                          </p:cTn>
                        </p:par>
                        <p:par>
                          <p:cTn id="86" fill="hold">
                            <p:stCondLst>
                              <p:cond delay="1500"/>
                            </p:stCondLst>
                            <p:childTnLst>
                              <p:par>
                                <p:cTn id="87" presetID="2" presetClass="entr" presetSubtype="4" fill="hold" grpId="0" nodeType="afterEffect">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cBhvr additive="base">
                                        <p:cTn id="89" dur="500" fill="hold"/>
                                        <p:tgtEl>
                                          <p:spTgt spid="52"/>
                                        </p:tgtEl>
                                        <p:attrNameLst>
                                          <p:attrName>ppt_x</p:attrName>
                                        </p:attrNameLst>
                                      </p:cBhvr>
                                      <p:tavLst>
                                        <p:tav tm="0">
                                          <p:val>
                                            <p:strVal val="#ppt_x"/>
                                          </p:val>
                                        </p:tav>
                                        <p:tav tm="100000">
                                          <p:val>
                                            <p:strVal val="#ppt_x"/>
                                          </p:val>
                                        </p:tav>
                                      </p:tavLst>
                                    </p:anim>
                                    <p:anim calcmode="lin" valueType="num">
                                      <p:cBhvr additive="base">
                                        <p:cTn id="90" dur="500" fill="hold"/>
                                        <p:tgtEl>
                                          <p:spTgt spid="52"/>
                                        </p:tgtEl>
                                        <p:attrNameLst>
                                          <p:attrName>ppt_y</p:attrName>
                                        </p:attrNameLst>
                                      </p:cBhvr>
                                      <p:tavLst>
                                        <p:tav tm="0">
                                          <p:val>
                                            <p:strVal val="1+#ppt_h/2"/>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1+#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anim calcmode="lin" valueType="num">
                                      <p:cBhvr additive="base">
                                        <p:cTn id="101" dur="500" fill="hold"/>
                                        <p:tgtEl>
                                          <p:spTgt spid="36"/>
                                        </p:tgtEl>
                                        <p:attrNameLst>
                                          <p:attrName>ppt_x</p:attrName>
                                        </p:attrNameLst>
                                      </p:cBhvr>
                                      <p:tavLst>
                                        <p:tav tm="0">
                                          <p:val>
                                            <p:strVal val="1+#ppt_w/2"/>
                                          </p:val>
                                        </p:tav>
                                        <p:tav tm="100000">
                                          <p:val>
                                            <p:strVal val="#ppt_x"/>
                                          </p:val>
                                        </p:tav>
                                      </p:tavLst>
                                    </p:anim>
                                    <p:anim calcmode="lin" valueType="num">
                                      <p:cBhvr additive="base">
                                        <p:cTn id="102" dur="500" fill="hold"/>
                                        <p:tgtEl>
                                          <p:spTgt spid="36"/>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additive="base">
                                        <p:cTn id="105" dur="500" fill="hold"/>
                                        <p:tgtEl>
                                          <p:spTgt spid="37"/>
                                        </p:tgtEl>
                                        <p:attrNameLst>
                                          <p:attrName>ppt_x</p:attrName>
                                        </p:attrNameLst>
                                      </p:cBhvr>
                                      <p:tavLst>
                                        <p:tav tm="0">
                                          <p:val>
                                            <p:strVal val="1+#ppt_w/2"/>
                                          </p:val>
                                        </p:tav>
                                        <p:tav tm="100000">
                                          <p:val>
                                            <p:strVal val="#ppt_x"/>
                                          </p:val>
                                        </p:tav>
                                      </p:tavLst>
                                    </p:anim>
                                    <p:anim calcmode="lin" valueType="num">
                                      <p:cBhvr additive="base">
                                        <p:cTn id="106" dur="500" fill="hold"/>
                                        <p:tgtEl>
                                          <p:spTgt spid="37"/>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 calcmode="lin" valueType="num">
                                      <p:cBhvr additive="base">
                                        <p:cTn id="109" dur="500" fill="hold"/>
                                        <p:tgtEl>
                                          <p:spTgt spid="38"/>
                                        </p:tgtEl>
                                        <p:attrNameLst>
                                          <p:attrName>ppt_x</p:attrName>
                                        </p:attrNameLst>
                                      </p:cBhvr>
                                      <p:tavLst>
                                        <p:tav tm="0">
                                          <p:val>
                                            <p:strVal val="1+#ppt_w/2"/>
                                          </p:val>
                                        </p:tav>
                                        <p:tav tm="100000">
                                          <p:val>
                                            <p:strVal val="#ppt_x"/>
                                          </p:val>
                                        </p:tav>
                                      </p:tavLst>
                                    </p:anim>
                                    <p:anim calcmode="lin" valueType="num">
                                      <p:cBhvr additive="base">
                                        <p:cTn id="110" dur="500" fill="hold"/>
                                        <p:tgtEl>
                                          <p:spTgt spid="38"/>
                                        </p:tgtEl>
                                        <p:attrNameLst>
                                          <p:attrName>ppt_y</p:attrName>
                                        </p:attrNameLst>
                                      </p:cBhvr>
                                      <p:tavLst>
                                        <p:tav tm="0">
                                          <p:val>
                                            <p:strVal val="#ppt_y"/>
                                          </p:val>
                                        </p:tav>
                                        <p:tav tm="100000">
                                          <p:val>
                                            <p:strVal val="#ppt_y"/>
                                          </p:val>
                                        </p:tav>
                                      </p:tavLst>
                                    </p:anim>
                                  </p:childTnLst>
                                </p:cTn>
                              </p:par>
                              <p:par>
                                <p:cTn id="111" presetID="9" presetClass="entr" presetSubtype="0"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dissolve">
                                      <p:cBhvr>
                                        <p:cTn id="113" dur="500"/>
                                        <p:tgtEl>
                                          <p:spTgt spid="39"/>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dissolve">
                                      <p:cBhvr>
                                        <p:cTn id="116" dur="500"/>
                                        <p:tgtEl>
                                          <p:spTgt spid="40"/>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dissolve">
                                      <p:cBhvr>
                                        <p:cTn id="119" dur="500"/>
                                        <p:tgtEl>
                                          <p:spTgt spid="41"/>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dissolve">
                                      <p:cBhvr>
                                        <p:cTn id="122" dur="500"/>
                                        <p:tgtEl>
                                          <p:spTgt spid="42"/>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dissolve">
                                      <p:cBhvr>
                                        <p:cTn id="125" dur="500"/>
                                        <p:tgtEl>
                                          <p:spTgt spid="43"/>
                                        </p:tgtEl>
                                      </p:cBhvr>
                                    </p:animEffect>
                                  </p:childTnLst>
                                </p:cTn>
                              </p:par>
                            </p:childTnLst>
                          </p:cTn>
                        </p:par>
                        <p:par>
                          <p:cTn id="126" fill="hold">
                            <p:stCondLst>
                              <p:cond delay="2000"/>
                            </p:stCondLst>
                            <p:childTnLst>
                              <p:par>
                                <p:cTn id="127" presetID="1" presetClass="entr" presetSubtype="0" fill="hold" nodeType="afterEffect">
                                  <p:stCondLst>
                                    <p:cond delay="0"/>
                                  </p:stCondLst>
                                  <p:childTnLst>
                                    <p:set>
                                      <p:cBhvr>
                                        <p:cTn id="128" dur="1" fill="hold">
                                          <p:stCondLst>
                                            <p:cond delay="0"/>
                                          </p:stCondLst>
                                        </p:cTn>
                                        <p:tgtEl>
                                          <p:spTgt spid="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wipe(left)">
                                      <p:cBhvr>
                                        <p:cTn id="133" dur="500"/>
                                        <p:tgtEl>
                                          <p:spTgt spid="44"/>
                                        </p:tgtEl>
                                      </p:cBhvr>
                                    </p:animEffect>
                                  </p:childTnLst>
                                </p:cTn>
                              </p:par>
                            </p:childTnLst>
                          </p:cTn>
                        </p:par>
                        <p:par>
                          <p:cTn id="134" fill="hold">
                            <p:stCondLst>
                              <p:cond delay="500"/>
                            </p:stCondLst>
                            <p:childTnLst>
                              <p:par>
                                <p:cTn id="135" presetID="22" presetClass="entr" presetSubtype="1" fill="hold" grpId="0" nodeType="after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wipe(up)">
                                      <p:cBhvr>
                                        <p:cTn id="137" dur="500"/>
                                        <p:tgtEl>
                                          <p:spTgt spid="53"/>
                                        </p:tgtEl>
                                      </p:cBhvr>
                                    </p:animEffect>
                                  </p:childTnLst>
                                </p:cTn>
                              </p:par>
                            </p:childTnLst>
                          </p:cTn>
                        </p:par>
                        <p:par>
                          <p:cTn id="138" fill="hold">
                            <p:stCondLst>
                              <p:cond delay="1000"/>
                            </p:stCondLst>
                            <p:childTnLst>
                              <p:par>
                                <p:cTn id="139" presetID="22" presetClass="entr" presetSubtype="1" fill="hold" nodeType="after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wipe(up)">
                                      <p:cBhvr>
                                        <p:cTn id="141" dur="500"/>
                                        <p:tgtEl>
                                          <p:spTgt spid="54"/>
                                        </p:tgtEl>
                                      </p:cBhvr>
                                    </p:animEffect>
                                  </p:childTnLst>
                                </p:cTn>
                              </p:par>
                            </p:childTnLst>
                          </p:cTn>
                        </p:par>
                        <p:par>
                          <p:cTn id="142" fill="hold">
                            <p:stCondLst>
                              <p:cond delay="1500"/>
                            </p:stCondLst>
                            <p:childTnLst>
                              <p:par>
                                <p:cTn id="143" presetID="12" presetClass="entr" presetSubtype="8" fill="hold" grpId="0" nodeType="after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slide(fromLeft)">
                                      <p:cBhvr>
                                        <p:cTn id="14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1" grpId="1" animBg="1"/>
      <p:bldP spid="22" grpId="0"/>
      <p:bldP spid="23" grpId="0"/>
      <p:bldP spid="24" grpId="0" animBg="1"/>
      <p:bldP spid="26" grpId="0" animBg="1"/>
      <p:bldP spid="27" grpId="0" animBg="1"/>
      <p:bldP spid="34" grpId="0" animBg="1"/>
      <p:bldP spid="35" grpId="0" animBg="1"/>
      <p:bldP spid="36" grpId="0" animBg="1"/>
      <p:bldP spid="37" grpId="0" animBg="1"/>
      <p:bldP spid="38" grpId="0" animBg="1"/>
      <p:bldP spid="39" grpId="0"/>
      <p:bldP spid="40" grpId="0"/>
      <p:bldP spid="41" grpId="0"/>
      <p:bldP spid="42" grpId="0"/>
      <p:bldP spid="43" grpId="0"/>
      <p:bldP spid="44" grpId="0" animBg="1"/>
      <p:bldP spid="48" grpId="0"/>
      <p:bldP spid="49" grpId="0"/>
      <p:bldP spid="50" grpId="0"/>
      <p:bldP spid="51" grpId="0"/>
      <p:bldP spid="52" grpId="0"/>
      <p:bldP spid="53" grpId="0" animBg="1"/>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5.1.8</a:t>
            </a:r>
            <a:r>
              <a:rPr lang="zh-CN" altLang="en-US" smtClean="0">
                <a:ea typeface="宋体" pitchFamily="2" charset="-122"/>
              </a:rPr>
              <a:t>自定义函数</a:t>
            </a:r>
            <a:endParaRPr lang="en-US" altLang="zh-CN" dirty="0">
              <a:ea typeface="宋体" pitchFamily="2" charset="-122"/>
            </a:endParaRPr>
          </a:p>
        </p:txBody>
      </p:sp>
      <p:sp>
        <p:nvSpPr>
          <p:cNvPr id="4" name="Rectangle 3"/>
          <p:cNvSpPr>
            <a:spLocks noGrp="1" noChangeArrowheads="1"/>
          </p:cNvSpPr>
          <p:nvPr>
            <p:ph type="body" idx="1"/>
          </p:nvPr>
        </p:nvSpPr>
        <p:spPr>
          <a:xfrm>
            <a:off x="142844" y="1285860"/>
            <a:ext cx="8786873" cy="4951428"/>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函数的调用可能是由另一个函数触发，但函数的定义都是平行的，包括</a:t>
            </a:r>
            <a:r>
              <a:rPr lang="en-US" altLang="zh-CN" smtClean="0">
                <a:ea typeface="宋体" pitchFamily="2" charset="-122"/>
              </a:rPr>
              <a:t>main</a:t>
            </a:r>
            <a:r>
              <a:rPr lang="zh-CN" altLang="en-US" smtClean="0">
                <a:ea typeface="宋体" pitchFamily="2" charset="-122"/>
              </a:rPr>
              <a:t>函数在内，所谓</a:t>
            </a:r>
            <a:r>
              <a:rPr lang="zh-CN" altLang="en-US" smtClean="0">
                <a:latin typeface="Times New Roman" pitchFamily="18" charset="0"/>
                <a:ea typeface="宋体" pitchFamily="2" charset="-122"/>
              </a:rPr>
              <a:t>“</a:t>
            </a:r>
            <a:r>
              <a:rPr lang="zh-CN" altLang="en-US" smtClean="0">
                <a:ea typeface="宋体" pitchFamily="2" charset="-122"/>
              </a:rPr>
              <a:t>平行</a:t>
            </a:r>
            <a:r>
              <a:rPr lang="zh-CN" altLang="en-US" smtClean="0">
                <a:latin typeface="Times New Roman" pitchFamily="18" charset="0"/>
                <a:ea typeface="宋体" pitchFamily="2" charset="-122"/>
              </a:rPr>
              <a:t>”</a:t>
            </a:r>
            <a:r>
              <a:rPr lang="zh-CN" altLang="en-US" smtClean="0">
                <a:ea typeface="宋体" pitchFamily="2" charset="-122"/>
              </a:rPr>
              <a:t>，有两层含义，一是</a:t>
            </a:r>
            <a:r>
              <a:rPr lang="zh-CN" altLang="en-US" smtClean="0">
                <a:latin typeface="Times New Roman" pitchFamily="18" charset="0"/>
                <a:ea typeface="宋体" pitchFamily="2" charset="-122"/>
              </a:rPr>
              <a:t>“</a:t>
            </a:r>
            <a:r>
              <a:rPr lang="zh-CN" altLang="en-US" smtClean="0">
                <a:ea typeface="宋体" pitchFamily="2" charset="-122"/>
              </a:rPr>
              <a:t>不允许把一个函数定义在另一个函数内</a:t>
            </a:r>
            <a:r>
              <a:rPr lang="zh-CN" altLang="en-US" smtClean="0">
                <a:latin typeface="Times New Roman" pitchFamily="18" charset="0"/>
                <a:ea typeface="宋体" pitchFamily="2" charset="-122"/>
              </a:rPr>
              <a:t>”</a:t>
            </a:r>
            <a:r>
              <a:rPr lang="zh-CN" altLang="en-US" smtClean="0">
                <a:ea typeface="宋体" pitchFamily="2" charset="-122"/>
              </a:rPr>
              <a:t>，这说明，函数定义都要在</a:t>
            </a:r>
            <a:r>
              <a:rPr lang="en-US" altLang="zh-CN" smtClean="0">
                <a:ea typeface="宋体" pitchFamily="2" charset="-122"/>
              </a:rPr>
              <a:t>main</a:t>
            </a:r>
            <a:r>
              <a:rPr lang="zh-CN" altLang="en-US" smtClean="0">
                <a:ea typeface="宋体" pitchFamily="2" charset="-122"/>
              </a:rPr>
              <a:t>函数外部，二是</a:t>
            </a:r>
            <a:r>
              <a:rPr lang="zh-CN" altLang="en-US" smtClean="0">
                <a:latin typeface="Times New Roman" pitchFamily="18" charset="0"/>
                <a:ea typeface="宋体" pitchFamily="2" charset="-122"/>
              </a:rPr>
              <a:t>“</a:t>
            </a:r>
            <a:r>
              <a:rPr lang="zh-CN" altLang="en-US" smtClean="0">
                <a:ea typeface="宋体" pitchFamily="2" charset="-122"/>
              </a:rPr>
              <a:t>不同函数定义放置位置没有关系</a:t>
            </a:r>
            <a:r>
              <a:rPr lang="zh-CN" altLang="en-US" smtClean="0">
                <a:latin typeface="Times New Roman" pitchFamily="18" charset="0"/>
                <a:ea typeface="宋体" pitchFamily="2" charset="-122"/>
              </a:rPr>
              <a:t>”</a:t>
            </a:r>
            <a:r>
              <a:rPr lang="zh-CN" altLang="en-US" smtClean="0">
                <a:ea typeface="宋体" pitchFamily="2" charset="-122"/>
              </a:rPr>
              <a:t>，可以定义在</a:t>
            </a:r>
            <a:r>
              <a:rPr lang="en-US" altLang="zh-CN" smtClean="0">
                <a:ea typeface="宋体" pitchFamily="2" charset="-122"/>
              </a:rPr>
              <a:t>main</a:t>
            </a:r>
            <a:r>
              <a:rPr lang="zh-CN" altLang="en-US" smtClean="0">
                <a:ea typeface="宋体" pitchFamily="2" charset="-122"/>
              </a:rPr>
              <a:t>函数前，也可以定义在</a:t>
            </a:r>
            <a:r>
              <a:rPr lang="en-US" altLang="zh-CN" smtClean="0">
                <a:ea typeface="宋体" pitchFamily="2" charset="-122"/>
              </a:rPr>
              <a:t>main</a:t>
            </a:r>
            <a:r>
              <a:rPr lang="zh-CN" altLang="en-US" smtClean="0">
                <a:ea typeface="宋体" pitchFamily="2" charset="-122"/>
              </a:rPr>
              <a:t>函数之后。</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7572375" cy="714375"/>
          </a:xfrm>
        </p:spPr>
        <p:txBody>
          <a:bodyPr/>
          <a:lstStyle/>
          <a:p>
            <a:pPr eaLnBrk="1" hangingPunct="1">
              <a:defRPr/>
            </a:pPr>
            <a:r>
              <a:rPr lang="en-US" altLang="zh-CN" sz="2400" smtClean="0">
                <a:ea typeface="宋体" pitchFamily="2" charset="-122"/>
              </a:rPr>
              <a:t>5.3.32</a:t>
            </a:r>
            <a:r>
              <a:rPr lang="zh-CN" altLang="en-US" sz="2400" smtClean="0">
                <a:ea typeface="宋体" pitchFamily="2" charset="-122"/>
              </a:rPr>
              <a:t>算术运算之“指针</a:t>
            </a:r>
            <a:r>
              <a:rPr lang="en-US" altLang="zh-CN" sz="2400" smtClean="0">
                <a:ea typeface="宋体" pitchFamily="2" charset="-122"/>
              </a:rPr>
              <a:t>+</a:t>
            </a:r>
            <a:r>
              <a:rPr lang="zh-CN" altLang="en-US" sz="2400" smtClean="0">
                <a:ea typeface="宋体" pitchFamily="2" charset="-122"/>
              </a:rPr>
              <a:t>整数”或“指针</a:t>
            </a:r>
            <a:r>
              <a:rPr lang="en-US" altLang="zh-CN" sz="2400" smtClean="0">
                <a:ea typeface="宋体" pitchFamily="2" charset="-122"/>
              </a:rPr>
              <a:t>-</a:t>
            </a:r>
            <a:r>
              <a:rPr lang="zh-CN" altLang="en-US" sz="2400" smtClean="0">
                <a:ea typeface="宋体" pitchFamily="2" charset="-122"/>
              </a:rPr>
              <a:t>整数</a:t>
            </a:r>
            <a:endParaRPr lang="en-US" altLang="zh-CN" sz="2400" smtClean="0">
              <a:ea typeface="宋体" pitchFamily="2" charset="-122"/>
            </a:endParaRPr>
          </a:p>
        </p:txBody>
      </p:sp>
      <p:sp>
        <p:nvSpPr>
          <p:cNvPr id="4" name="Rectangle 3"/>
          <p:cNvSpPr>
            <a:spLocks noGrp="1" noChangeArrowheads="1"/>
          </p:cNvSpPr>
          <p:nvPr>
            <p:ph type="body" idx="1"/>
          </p:nvPr>
        </p:nvSpPr>
        <p:spPr>
          <a:xfrm>
            <a:off x="0" y="1214422"/>
            <a:ext cx="9144000" cy="5214974"/>
          </a:xfrm>
        </p:spPr>
        <p:style>
          <a:lnRef idx="0">
            <a:scrgbClr r="0" g="0" b="0"/>
          </a:lnRef>
          <a:fillRef idx="1003">
            <a:schemeClr val="dk2"/>
          </a:fillRef>
          <a:effectRef idx="0">
            <a:scrgbClr r="0" g="0" b="0"/>
          </a:effectRef>
          <a:fontRef idx="major"/>
        </p:style>
        <p:txBody>
          <a:bodyPr/>
          <a:lstStyle/>
          <a:p>
            <a:pPr eaLnBrk="1" hangingPunct="1">
              <a:defRPr/>
            </a:pPr>
            <a:r>
              <a:rPr lang="zh-CN" altLang="en-US" sz="2400" dirty="0" smtClean="0">
                <a:ea typeface="宋体" pitchFamily="2" charset="-122"/>
              </a:rPr>
              <a:t>可以肯定，指针和整数的加减返回结果可能也是一个指针，确切地说是个地址值，问题的关键在于这个指针到底指向什么地方。通俗地说，</a:t>
            </a:r>
            <a:r>
              <a:rPr lang="zh-CN" altLang="en-US" sz="2400" dirty="0" smtClean="0">
                <a:latin typeface="Times New Roman" pitchFamily="18" charset="0"/>
                <a:ea typeface="宋体" pitchFamily="2" charset="-122"/>
              </a:rPr>
              <a:t>“</a:t>
            </a:r>
            <a:r>
              <a:rPr lang="zh-CN" altLang="en-US" sz="2400" dirty="0" smtClean="0">
                <a:ea typeface="宋体" pitchFamily="2" charset="-122"/>
              </a:rPr>
              <a:t>指针</a:t>
            </a:r>
            <a:r>
              <a:rPr lang="en-US" altLang="zh-CN" sz="2400" dirty="0" smtClean="0">
                <a:ea typeface="宋体" pitchFamily="2" charset="-122"/>
              </a:rPr>
              <a:t>+</a:t>
            </a:r>
            <a:r>
              <a:rPr lang="zh-CN" altLang="en-US" sz="2400" dirty="0" smtClean="0">
                <a:ea typeface="宋体" pitchFamily="2" charset="-122"/>
              </a:rPr>
              <a:t>整数</a:t>
            </a:r>
            <a:r>
              <a:rPr lang="zh-CN" altLang="en-US" sz="2400" dirty="0" smtClean="0">
                <a:latin typeface="Times New Roman" pitchFamily="18" charset="0"/>
                <a:ea typeface="宋体" pitchFamily="2" charset="-122"/>
              </a:rPr>
              <a:t>”</a:t>
            </a:r>
            <a:r>
              <a:rPr lang="zh-CN" altLang="en-US" sz="2400" dirty="0" smtClean="0">
                <a:ea typeface="宋体" pitchFamily="2" charset="-122"/>
              </a:rPr>
              <a:t>用于将指针向后移动</a:t>
            </a:r>
            <a:r>
              <a:rPr lang="zh-CN" altLang="en-US" sz="2400" dirty="0" smtClean="0">
                <a:latin typeface="Times New Roman" pitchFamily="18" charset="0"/>
                <a:ea typeface="宋体" pitchFamily="2" charset="-122"/>
              </a:rPr>
              <a:t>“</a:t>
            </a:r>
            <a:r>
              <a:rPr lang="en-US" altLang="zh-CN" sz="2400" dirty="0" err="1" smtClean="0">
                <a:ea typeface="宋体" pitchFamily="2" charset="-122"/>
              </a:rPr>
              <a:t>sizeof</a:t>
            </a:r>
            <a:r>
              <a:rPr lang="zh-CN" altLang="en-US" sz="2400" dirty="0" smtClean="0">
                <a:ea typeface="宋体" pitchFamily="2" charset="-122"/>
              </a:rPr>
              <a:t>（指针类型）* 整数</a:t>
            </a:r>
            <a:r>
              <a:rPr lang="zh-CN" altLang="en-US" sz="2400" dirty="0" smtClean="0">
                <a:latin typeface="Times New Roman" pitchFamily="18" charset="0"/>
                <a:ea typeface="宋体" pitchFamily="2" charset="-122"/>
              </a:rPr>
              <a:t>”</a:t>
            </a:r>
            <a:r>
              <a:rPr lang="zh-CN" altLang="en-US" sz="2400" dirty="0" smtClean="0">
                <a:ea typeface="宋体" pitchFamily="2" charset="-122"/>
              </a:rPr>
              <a:t>个内存单元，而</a:t>
            </a:r>
            <a:r>
              <a:rPr lang="zh-CN" altLang="en-US" sz="2400" dirty="0" smtClean="0">
                <a:latin typeface="Times New Roman" pitchFamily="18" charset="0"/>
                <a:ea typeface="宋体" pitchFamily="2" charset="-122"/>
              </a:rPr>
              <a:t>“</a:t>
            </a:r>
            <a:r>
              <a:rPr lang="zh-CN" altLang="en-US" sz="2400" dirty="0" smtClean="0">
                <a:ea typeface="宋体" pitchFamily="2" charset="-122"/>
              </a:rPr>
              <a:t>指针</a:t>
            </a:r>
            <a:r>
              <a:rPr lang="en-US" altLang="zh-CN" sz="2400" dirty="0" smtClean="0">
                <a:ea typeface="宋体" pitchFamily="2" charset="-122"/>
              </a:rPr>
              <a:t>-</a:t>
            </a:r>
            <a:r>
              <a:rPr lang="zh-CN" altLang="en-US" sz="2400" dirty="0" smtClean="0">
                <a:ea typeface="宋体" pitchFamily="2" charset="-122"/>
              </a:rPr>
              <a:t>整数</a:t>
            </a:r>
            <a:r>
              <a:rPr lang="zh-CN" altLang="en-US" sz="2400" dirty="0" smtClean="0">
                <a:latin typeface="Times New Roman" pitchFamily="18" charset="0"/>
                <a:ea typeface="宋体" pitchFamily="2" charset="-122"/>
              </a:rPr>
              <a:t>”</a:t>
            </a:r>
            <a:r>
              <a:rPr lang="zh-CN" altLang="en-US" sz="2400" dirty="0" smtClean="0">
                <a:ea typeface="宋体" pitchFamily="2" charset="-122"/>
              </a:rPr>
              <a:t>用于将指针向前移动</a:t>
            </a:r>
            <a:r>
              <a:rPr lang="zh-CN" altLang="en-US" sz="2400" dirty="0" smtClean="0">
                <a:latin typeface="Times New Roman" pitchFamily="18" charset="0"/>
                <a:ea typeface="宋体" pitchFamily="2" charset="-122"/>
              </a:rPr>
              <a:t>“</a:t>
            </a:r>
            <a:r>
              <a:rPr lang="en-US" altLang="zh-CN" sz="2400" dirty="0" err="1" smtClean="0">
                <a:ea typeface="宋体" pitchFamily="2" charset="-122"/>
              </a:rPr>
              <a:t>sizeof</a:t>
            </a:r>
            <a:r>
              <a:rPr lang="zh-CN" altLang="en-US" sz="2400" dirty="0" smtClean="0">
                <a:ea typeface="宋体" pitchFamily="2" charset="-122"/>
              </a:rPr>
              <a:t>（指针类型）* 整数</a:t>
            </a:r>
            <a:r>
              <a:rPr lang="zh-CN" altLang="en-US" sz="2400" dirty="0" smtClean="0">
                <a:latin typeface="Times New Roman" pitchFamily="18" charset="0"/>
                <a:ea typeface="宋体" pitchFamily="2" charset="-122"/>
              </a:rPr>
              <a:t>”</a:t>
            </a:r>
            <a:r>
              <a:rPr lang="zh-CN" altLang="en-US" sz="2400" dirty="0" smtClean="0">
                <a:ea typeface="宋体" pitchFamily="2" charset="-122"/>
              </a:rPr>
              <a:t>个内存单元。</a:t>
            </a:r>
          </a:p>
          <a:p>
            <a:pPr eaLnBrk="1" hangingPunct="1">
              <a:defRPr/>
            </a:pPr>
            <a:r>
              <a:rPr lang="zh-CN" altLang="en-US" sz="2400" dirty="0" smtClean="0">
                <a:ea typeface="宋体" pitchFamily="2" charset="-122"/>
              </a:rPr>
              <a:t>注意：对指针的算术运算使得指针以某类型为单位在内存中前后移动，但编译器并不会检查这种移动的有效性，即目的地址是否可用，如果移动失误，很有可能会修改一些本不该修改的内存单元，给程序带来致命打击。</a:t>
            </a:r>
          </a:p>
          <a:p>
            <a:pPr eaLnBrk="1" hangingPunct="1">
              <a:defRPr/>
            </a:pPr>
            <a:r>
              <a:rPr lang="zh-CN" altLang="en-US" sz="2400" dirty="0" smtClean="0">
                <a:ea typeface="宋体" pitchFamily="2" charset="-122"/>
              </a:rPr>
              <a:t>因此，这种</a:t>
            </a:r>
            <a:r>
              <a:rPr lang="zh-CN" altLang="en-US" sz="2400" dirty="0" smtClean="0">
                <a:latin typeface="Times New Roman" pitchFamily="18" charset="0"/>
                <a:ea typeface="宋体" pitchFamily="2" charset="-122"/>
              </a:rPr>
              <a:t>“</a:t>
            </a:r>
            <a:r>
              <a:rPr lang="zh-CN" altLang="en-US" sz="2400" dirty="0" smtClean="0">
                <a:ea typeface="宋体" pitchFamily="2" charset="-122"/>
              </a:rPr>
              <a:t>指针和整数的加减运算</a:t>
            </a:r>
            <a:r>
              <a:rPr lang="zh-CN" altLang="en-US" sz="2400" dirty="0" smtClean="0">
                <a:latin typeface="Times New Roman" pitchFamily="18" charset="0"/>
                <a:ea typeface="宋体" pitchFamily="2" charset="-122"/>
              </a:rPr>
              <a:t>”</a:t>
            </a:r>
            <a:r>
              <a:rPr lang="zh-CN" altLang="en-US" sz="2400" dirty="0" smtClean="0">
                <a:ea typeface="宋体" pitchFamily="2" charset="-122"/>
              </a:rPr>
              <a:t>适宜在数组内进行，或者是动态申请的内存。</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2800" smtClean="0">
                <a:ea typeface="宋体" pitchFamily="2" charset="-122"/>
              </a:rPr>
              <a:t>5.3.33</a:t>
            </a:r>
            <a:r>
              <a:rPr lang="zh-CN" altLang="en-US" sz="2800" smtClean="0">
                <a:ea typeface="宋体" pitchFamily="2" charset="-122"/>
              </a:rPr>
              <a:t>指针的算术运算</a:t>
            </a:r>
            <a:endParaRPr lang="en-US" altLang="zh-CN" sz="2800" dirty="0">
              <a:ea typeface="宋体" pitchFamily="2" charset="-122"/>
            </a:endParaRPr>
          </a:p>
        </p:txBody>
      </p:sp>
      <p:sp>
        <p:nvSpPr>
          <p:cNvPr id="8" name="Text Box 6"/>
          <p:cNvSpPr txBox="1">
            <a:spLocks noChangeArrowheads="1"/>
          </p:cNvSpPr>
          <p:nvPr/>
        </p:nvSpPr>
        <p:spPr bwMode="auto">
          <a:xfrm>
            <a:off x="684213" y="2924175"/>
            <a:ext cx="3600450" cy="1200150"/>
          </a:xfrm>
          <a:prstGeom prst="rect">
            <a:avLst/>
          </a:prstGeom>
          <a:ln w="12700" algn="ctr">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eaLnBrk="0" hangingPunct="0">
              <a:defRPr/>
            </a:pPr>
            <a:r>
              <a:rPr lang="pt-BR" altLang="zh-CN" sz="2400" b="1">
                <a:solidFill>
                  <a:srgbClr val="996633"/>
                </a:solidFill>
                <a:ea typeface="楷体_GB2312"/>
                <a:cs typeface="楷体_GB2312"/>
              </a:rPr>
              <a:t>int *ptrnum,arr_num[8];</a:t>
            </a:r>
          </a:p>
          <a:p>
            <a:pPr eaLnBrk="0" hangingPunct="0">
              <a:defRPr/>
            </a:pPr>
            <a:r>
              <a:rPr lang="en-US" altLang="zh-CN" sz="2400" b="1">
                <a:solidFill>
                  <a:srgbClr val="996633"/>
                </a:solidFill>
                <a:ea typeface="楷体_GB2312"/>
                <a:cs typeface="楷体_GB2312"/>
              </a:rPr>
              <a:t>ptrnum = &amp;arr_num[0];</a:t>
            </a:r>
          </a:p>
          <a:p>
            <a:pPr eaLnBrk="0" hangingPunct="0">
              <a:defRPr/>
            </a:pPr>
            <a:r>
              <a:rPr lang="en-US" altLang="zh-CN" sz="2400" b="1">
                <a:solidFill>
                  <a:srgbClr val="996633"/>
                </a:solidFill>
                <a:ea typeface="楷体_GB2312"/>
                <a:cs typeface="楷体_GB2312"/>
              </a:rPr>
              <a:t>ptrnum++;</a:t>
            </a:r>
          </a:p>
        </p:txBody>
      </p:sp>
      <p:sp>
        <p:nvSpPr>
          <p:cNvPr id="9" name="Line 40"/>
          <p:cNvSpPr>
            <a:spLocks noChangeShapeType="1"/>
          </p:cNvSpPr>
          <p:nvPr/>
        </p:nvSpPr>
        <p:spPr bwMode="auto">
          <a:xfrm flipV="1">
            <a:off x="2339975" y="2492375"/>
            <a:ext cx="3600450" cy="1296988"/>
          </a:xfrm>
          <a:prstGeom prst="line">
            <a:avLst/>
          </a:prstGeom>
          <a:noFill/>
          <a:ln w="38100">
            <a:solidFill>
              <a:schemeClr val="hlink"/>
            </a:solidFill>
            <a:round/>
            <a:headEnd/>
            <a:tailEnd type="triangle" w="med" len="med"/>
          </a:ln>
        </p:spPr>
        <p:txBody>
          <a:bodyPr anchor="ctr">
            <a:spAutoFit/>
          </a:bodyPr>
          <a:lstStyle/>
          <a:p>
            <a:endParaRPr lang="zh-CN" altLang="en-US"/>
          </a:p>
        </p:txBody>
      </p:sp>
      <p:sp>
        <p:nvSpPr>
          <p:cNvPr id="10" name="Line 41"/>
          <p:cNvSpPr>
            <a:spLocks noChangeShapeType="1"/>
          </p:cNvSpPr>
          <p:nvPr/>
        </p:nvSpPr>
        <p:spPr bwMode="auto">
          <a:xfrm rot="903701" flipV="1">
            <a:off x="2498725" y="2482850"/>
            <a:ext cx="3319463" cy="1855788"/>
          </a:xfrm>
          <a:prstGeom prst="line">
            <a:avLst/>
          </a:prstGeom>
          <a:noFill/>
          <a:ln w="38100">
            <a:solidFill>
              <a:schemeClr val="hlink"/>
            </a:solidFill>
            <a:round/>
            <a:headEnd/>
            <a:tailEnd type="triangle" w="med" len="med"/>
          </a:ln>
        </p:spPr>
        <p:txBody>
          <a:bodyPr anchor="ctr">
            <a:spAutoFit/>
          </a:bodyPr>
          <a:lstStyle/>
          <a:p>
            <a:endParaRPr lang="zh-CN" altLang="en-US"/>
          </a:p>
        </p:txBody>
      </p:sp>
      <p:sp>
        <p:nvSpPr>
          <p:cNvPr id="122889" name="Rectangle 44"/>
          <p:cNvSpPr>
            <a:spLocks noChangeArrowheads="1"/>
          </p:cNvSpPr>
          <p:nvPr/>
        </p:nvSpPr>
        <p:spPr bwMode="auto">
          <a:xfrm>
            <a:off x="611188" y="1268413"/>
            <a:ext cx="8229600" cy="936625"/>
          </a:xfrm>
          <a:prstGeom prst="rect">
            <a:avLst/>
          </a:prstGeom>
          <a:noFill/>
          <a:ln w="9525">
            <a:noFill/>
            <a:miter lim="800000"/>
            <a:headEnd/>
            <a:tailEnd/>
          </a:ln>
        </p:spPr>
        <p:txBody>
          <a:bodyPr/>
          <a:lstStyle/>
          <a:p>
            <a:pPr marL="342900" indent="-342900" eaLnBrk="0" hangingPunct="0">
              <a:spcBef>
                <a:spcPct val="20000"/>
              </a:spcBef>
              <a:buClr>
                <a:srgbClr val="339966"/>
              </a:buClr>
              <a:buFont typeface="Wingdings" pitchFamily="2" charset="2"/>
              <a:buChar char="q"/>
            </a:pPr>
            <a:r>
              <a:rPr lang="zh-CN" altLang="en-US" sz="2800">
                <a:ea typeface="黑体" pitchFamily="49" charset="-122"/>
              </a:rPr>
              <a:t>使用递增</a:t>
            </a:r>
            <a:r>
              <a:rPr lang="en-US" altLang="zh-CN" sz="2800">
                <a:ea typeface="黑体" pitchFamily="49" charset="-122"/>
              </a:rPr>
              <a:t>/</a:t>
            </a:r>
            <a:r>
              <a:rPr lang="zh-CN" altLang="en-US" sz="2800">
                <a:ea typeface="黑体" pitchFamily="49" charset="-122"/>
              </a:rPr>
              <a:t>递减运算符（</a:t>
            </a:r>
            <a:r>
              <a:rPr lang="en-US" altLang="zh-CN" sz="2800">
                <a:ea typeface="黑体" pitchFamily="49" charset="-122"/>
              </a:rPr>
              <a:t>++ </a:t>
            </a:r>
            <a:r>
              <a:rPr lang="zh-CN" altLang="en-US" sz="2800">
                <a:ea typeface="黑体" pitchFamily="49" charset="-122"/>
              </a:rPr>
              <a:t>和 </a:t>
            </a:r>
            <a:r>
              <a:rPr lang="en-US" altLang="zh-CN" sz="2800">
                <a:ea typeface="黑体" pitchFamily="49" charset="-122"/>
              </a:rPr>
              <a:t>--</a:t>
            </a:r>
            <a:r>
              <a:rPr lang="zh-CN" altLang="en-US" sz="2800">
                <a:ea typeface="黑体" pitchFamily="49" charset="-122"/>
              </a:rPr>
              <a:t>）将指针递增或递减 </a:t>
            </a:r>
          </a:p>
        </p:txBody>
      </p:sp>
      <p:grpSp>
        <p:nvGrpSpPr>
          <p:cNvPr id="2" name="Group 45"/>
          <p:cNvGrpSpPr>
            <a:grpSpLocks/>
          </p:cNvGrpSpPr>
          <p:nvPr/>
        </p:nvGrpSpPr>
        <p:grpSpPr bwMode="auto">
          <a:xfrm>
            <a:off x="6084888" y="1773238"/>
            <a:ext cx="1811337" cy="842962"/>
            <a:chOff x="4320" y="903"/>
            <a:chExt cx="818" cy="273"/>
          </a:xfrm>
        </p:grpSpPr>
        <p:sp>
          <p:nvSpPr>
            <p:cNvPr id="122926" name="Rectangle 46"/>
            <p:cNvSpPr>
              <a:spLocks noChangeArrowheads="1"/>
            </p:cNvSpPr>
            <p:nvPr/>
          </p:nvSpPr>
          <p:spPr bwMode="auto">
            <a:xfrm>
              <a:off x="4320" y="1056"/>
              <a:ext cx="83" cy="120"/>
            </a:xfrm>
            <a:prstGeom prst="rect">
              <a:avLst/>
            </a:prstGeom>
            <a:solidFill>
              <a:srgbClr val="FFFFE9"/>
            </a:solidFill>
            <a:ln w="9525">
              <a:solidFill>
                <a:schemeClr val="tx1"/>
              </a:solidFill>
              <a:miter lim="800000"/>
              <a:headEnd/>
              <a:tailEnd/>
            </a:ln>
          </p:spPr>
          <p:txBody>
            <a:bodyPr wrap="none" anchor="ctr">
              <a:spAutoFit/>
            </a:bodyPr>
            <a:lstStyle/>
            <a:p>
              <a:pPr eaLnBrk="0" hangingPunct="0"/>
              <a:endParaRPr lang="zh-CN" altLang="en-US">
                <a:solidFill>
                  <a:schemeClr val="bg2"/>
                </a:solidFill>
              </a:endParaRPr>
            </a:p>
          </p:txBody>
        </p:sp>
        <p:sp>
          <p:nvSpPr>
            <p:cNvPr id="122927" name="Text Box 47"/>
            <p:cNvSpPr txBox="1">
              <a:spLocks noChangeArrowheads="1"/>
            </p:cNvSpPr>
            <p:nvPr/>
          </p:nvSpPr>
          <p:spPr bwMode="auto">
            <a:xfrm>
              <a:off x="4820" y="903"/>
              <a:ext cx="318" cy="132"/>
            </a:xfrm>
            <a:prstGeom prst="rect">
              <a:avLst/>
            </a:prstGeom>
            <a:solidFill>
              <a:srgbClr val="CCFFFF"/>
            </a:solidFill>
            <a:ln w="9525">
              <a:solidFill>
                <a:schemeClr val="tx1"/>
              </a:solidFill>
              <a:miter lim="800000"/>
              <a:headEnd/>
              <a:tailEnd/>
            </a:ln>
          </p:spPr>
          <p:txBody>
            <a:bodyPr wrap="none">
              <a:spAutoFit/>
            </a:bodyPr>
            <a:lstStyle/>
            <a:p>
              <a:pPr algn="ctr" eaLnBrk="0" hangingPunct="0"/>
              <a:r>
                <a:rPr lang="zh-CN" altLang="en-US" sz="2000" b="1">
                  <a:solidFill>
                    <a:schemeClr val="bg2"/>
                  </a:solidFill>
                  <a:latin typeface="Courier New" pitchFamily="49" charset="0"/>
                  <a:ea typeface="黑体" pitchFamily="49" charset="-122"/>
                </a:rPr>
                <a:t>内存</a:t>
              </a:r>
            </a:p>
          </p:txBody>
        </p:sp>
      </p:grpSp>
      <p:grpSp>
        <p:nvGrpSpPr>
          <p:cNvPr id="3" name="Group 48"/>
          <p:cNvGrpSpPr>
            <a:grpSpLocks/>
          </p:cNvGrpSpPr>
          <p:nvPr/>
        </p:nvGrpSpPr>
        <p:grpSpPr bwMode="auto">
          <a:xfrm>
            <a:off x="6096000" y="2312988"/>
            <a:ext cx="1219200" cy="3402012"/>
            <a:chOff x="1968" y="2400"/>
            <a:chExt cx="768" cy="1920"/>
          </a:xfrm>
        </p:grpSpPr>
        <p:sp>
          <p:nvSpPr>
            <p:cNvPr id="122918" name="Rectangle 49"/>
            <p:cNvSpPr>
              <a:spLocks noChangeArrowheads="1"/>
            </p:cNvSpPr>
            <p:nvPr/>
          </p:nvSpPr>
          <p:spPr bwMode="auto">
            <a:xfrm>
              <a:off x="1968" y="2400"/>
              <a:ext cx="768" cy="240"/>
            </a:xfrm>
            <a:prstGeom prst="rect">
              <a:avLst/>
            </a:prstGeom>
            <a:solidFill>
              <a:srgbClr val="FFCC99"/>
            </a:solidFill>
            <a:ln w="12700">
              <a:solidFill>
                <a:schemeClr val="tx1"/>
              </a:solidFill>
              <a:miter lim="800000"/>
              <a:headEnd/>
              <a:tailEnd/>
            </a:ln>
          </p:spPr>
          <p:txBody>
            <a:bodyPr wrap="none" anchor="ctr">
              <a:spAutoFit/>
            </a:bodyPr>
            <a:lstStyle/>
            <a:p>
              <a:pPr algn="ctr" eaLnBrk="0" hangingPunct="0"/>
              <a:endParaRPr lang="zh-CN" altLang="zh-CN"/>
            </a:p>
          </p:txBody>
        </p:sp>
        <p:sp>
          <p:nvSpPr>
            <p:cNvPr id="122919" name="Rectangle 50"/>
            <p:cNvSpPr>
              <a:spLocks noChangeArrowheads="1"/>
            </p:cNvSpPr>
            <p:nvPr/>
          </p:nvSpPr>
          <p:spPr bwMode="auto">
            <a:xfrm>
              <a:off x="1968" y="264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2920" name="Rectangle 51"/>
            <p:cNvSpPr>
              <a:spLocks noChangeArrowheads="1"/>
            </p:cNvSpPr>
            <p:nvPr/>
          </p:nvSpPr>
          <p:spPr bwMode="auto">
            <a:xfrm>
              <a:off x="1968" y="288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2921" name="Rectangle 52"/>
            <p:cNvSpPr>
              <a:spLocks noChangeArrowheads="1"/>
            </p:cNvSpPr>
            <p:nvPr/>
          </p:nvSpPr>
          <p:spPr bwMode="auto">
            <a:xfrm>
              <a:off x="1968" y="312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2922" name="Rectangle 53"/>
            <p:cNvSpPr>
              <a:spLocks noChangeArrowheads="1"/>
            </p:cNvSpPr>
            <p:nvPr/>
          </p:nvSpPr>
          <p:spPr bwMode="auto">
            <a:xfrm>
              <a:off x="1968" y="336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2923" name="Rectangle 54"/>
            <p:cNvSpPr>
              <a:spLocks noChangeArrowheads="1"/>
            </p:cNvSpPr>
            <p:nvPr/>
          </p:nvSpPr>
          <p:spPr bwMode="auto">
            <a:xfrm>
              <a:off x="1968" y="360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2924" name="Rectangle 55"/>
            <p:cNvSpPr>
              <a:spLocks noChangeArrowheads="1"/>
            </p:cNvSpPr>
            <p:nvPr/>
          </p:nvSpPr>
          <p:spPr bwMode="auto">
            <a:xfrm>
              <a:off x="1968" y="384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2925" name="Rectangle 56"/>
            <p:cNvSpPr>
              <a:spLocks noChangeArrowheads="1"/>
            </p:cNvSpPr>
            <p:nvPr/>
          </p:nvSpPr>
          <p:spPr bwMode="auto">
            <a:xfrm>
              <a:off x="1968" y="408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grpSp>
      <p:grpSp>
        <p:nvGrpSpPr>
          <p:cNvPr id="4" name="Group 58"/>
          <p:cNvGrpSpPr>
            <a:grpSpLocks/>
          </p:cNvGrpSpPr>
          <p:nvPr/>
        </p:nvGrpSpPr>
        <p:grpSpPr bwMode="auto">
          <a:xfrm>
            <a:off x="7343775" y="2344738"/>
            <a:ext cx="1541463" cy="3370262"/>
            <a:chOff x="4621" y="1134"/>
            <a:chExt cx="1032" cy="2473"/>
          </a:xfrm>
        </p:grpSpPr>
        <p:sp>
          <p:nvSpPr>
            <p:cNvPr id="122910" name="Text Box 59"/>
            <p:cNvSpPr txBox="1">
              <a:spLocks noChangeArrowheads="1"/>
            </p:cNvSpPr>
            <p:nvPr/>
          </p:nvSpPr>
          <p:spPr bwMode="auto">
            <a:xfrm>
              <a:off x="4633" y="1134"/>
              <a:ext cx="1019" cy="301"/>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t>arr_num[0]</a:t>
              </a:r>
            </a:p>
          </p:txBody>
        </p:sp>
        <p:sp>
          <p:nvSpPr>
            <p:cNvPr id="122911" name="Text Box 60"/>
            <p:cNvSpPr txBox="1">
              <a:spLocks noChangeArrowheads="1"/>
            </p:cNvSpPr>
            <p:nvPr/>
          </p:nvSpPr>
          <p:spPr bwMode="auto">
            <a:xfrm>
              <a:off x="4634" y="1451"/>
              <a:ext cx="1019" cy="300"/>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t>arr_num[1]</a:t>
              </a:r>
            </a:p>
          </p:txBody>
        </p:sp>
        <p:sp>
          <p:nvSpPr>
            <p:cNvPr id="122912" name="Text Box 61"/>
            <p:cNvSpPr txBox="1">
              <a:spLocks noChangeArrowheads="1"/>
            </p:cNvSpPr>
            <p:nvPr/>
          </p:nvSpPr>
          <p:spPr bwMode="auto">
            <a:xfrm>
              <a:off x="4621" y="1758"/>
              <a:ext cx="1019" cy="301"/>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t>arr_num[2]</a:t>
              </a:r>
            </a:p>
          </p:txBody>
        </p:sp>
        <p:sp>
          <p:nvSpPr>
            <p:cNvPr id="122913" name="Text Box 62"/>
            <p:cNvSpPr txBox="1">
              <a:spLocks noChangeArrowheads="1"/>
            </p:cNvSpPr>
            <p:nvPr/>
          </p:nvSpPr>
          <p:spPr bwMode="auto">
            <a:xfrm>
              <a:off x="4621" y="2063"/>
              <a:ext cx="1019" cy="301"/>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t>arr_num[3]</a:t>
              </a:r>
            </a:p>
          </p:txBody>
        </p:sp>
        <p:sp>
          <p:nvSpPr>
            <p:cNvPr id="122914" name="Text Box 63"/>
            <p:cNvSpPr txBox="1">
              <a:spLocks noChangeArrowheads="1"/>
            </p:cNvSpPr>
            <p:nvPr/>
          </p:nvSpPr>
          <p:spPr bwMode="auto">
            <a:xfrm>
              <a:off x="4621" y="2381"/>
              <a:ext cx="1019" cy="301"/>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t>arr_num[4]</a:t>
              </a:r>
            </a:p>
          </p:txBody>
        </p:sp>
        <p:sp>
          <p:nvSpPr>
            <p:cNvPr id="122915" name="Text Box 64"/>
            <p:cNvSpPr txBox="1">
              <a:spLocks noChangeArrowheads="1"/>
            </p:cNvSpPr>
            <p:nvPr/>
          </p:nvSpPr>
          <p:spPr bwMode="auto">
            <a:xfrm>
              <a:off x="4621" y="2670"/>
              <a:ext cx="1019" cy="301"/>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t>arr_num[5]</a:t>
              </a:r>
            </a:p>
          </p:txBody>
        </p:sp>
        <p:sp>
          <p:nvSpPr>
            <p:cNvPr id="122916" name="Text Box 65"/>
            <p:cNvSpPr txBox="1">
              <a:spLocks noChangeArrowheads="1"/>
            </p:cNvSpPr>
            <p:nvPr/>
          </p:nvSpPr>
          <p:spPr bwMode="auto">
            <a:xfrm>
              <a:off x="4621" y="3006"/>
              <a:ext cx="1019" cy="300"/>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t>arr_num[6]</a:t>
              </a:r>
            </a:p>
          </p:txBody>
        </p:sp>
        <p:sp>
          <p:nvSpPr>
            <p:cNvPr id="122917" name="Text Box 66"/>
            <p:cNvSpPr txBox="1">
              <a:spLocks noChangeArrowheads="1"/>
            </p:cNvSpPr>
            <p:nvPr/>
          </p:nvSpPr>
          <p:spPr bwMode="auto">
            <a:xfrm>
              <a:off x="4621" y="3313"/>
              <a:ext cx="953" cy="294"/>
            </a:xfrm>
            <a:prstGeom prst="rect">
              <a:avLst/>
            </a:prstGeom>
            <a:noFill/>
            <a:ln w="12700" algn="ctr">
              <a:solidFill>
                <a:schemeClr val="tx1"/>
              </a:solidFill>
              <a:miter lim="800000"/>
              <a:headEnd/>
              <a:tailEnd/>
            </a:ln>
          </p:spPr>
          <p:txBody>
            <a:bodyPr wrap="none">
              <a:spAutoFit/>
            </a:bodyPr>
            <a:lstStyle/>
            <a:p>
              <a:pPr algn="ctr" eaLnBrk="0" hangingPunct="0"/>
              <a:r>
                <a:rPr lang="en-US" altLang="zh-CN" sz="2000" b="1"/>
                <a:t>arr_n</a:t>
              </a:r>
              <a:r>
                <a:rPr lang="en-US" altLang="zh-CN" sz="2000" b="1">
                  <a:solidFill>
                    <a:schemeClr val="bg2"/>
                  </a:solidFill>
                </a:rPr>
                <a:t>um[7]</a:t>
              </a:r>
            </a:p>
          </p:txBody>
        </p:sp>
      </p:grpSp>
      <p:sp>
        <p:nvSpPr>
          <p:cNvPr id="34" name="Line 67"/>
          <p:cNvSpPr>
            <a:spLocks noChangeShapeType="1"/>
          </p:cNvSpPr>
          <p:nvPr/>
        </p:nvSpPr>
        <p:spPr bwMode="auto">
          <a:xfrm rot="903701" flipV="1">
            <a:off x="2435225" y="2909888"/>
            <a:ext cx="3394075" cy="1430337"/>
          </a:xfrm>
          <a:prstGeom prst="line">
            <a:avLst/>
          </a:prstGeom>
          <a:noFill/>
          <a:ln w="38100">
            <a:solidFill>
              <a:schemeClr val="hlink"/>
            </a:solidFill>
            <a:round/>
            <a:headEnd/>
            <a:tailEnd type="triangle" w="med" len="med"/>
          </a:ln>
        </p:spPr>
        <p:txBody>
          <a:bodyPr anchor="ctr">
            <a:spAutoFit/>
          </a:bodyPr>
          <a:lstStyle/>
          <a:p>
            <a:endParaRPr lang="zh-CN" altLang="en-US"/>
          </a:p>
        </p:txBody>
      </p:sp>
      <p:sp>
        <p:nvSpPr>
          <p:cNvPr id="35" name="Line 69"/>
          <p:cNvSpPr>
            <a:spLocks noChangeShapeType="1"/>
          </p:cNvSpPr>
          <p:nvPr/>
        </p:nvSpPr>
        <p:spPr bwMode="auto">
          <a:xfrm rot="903701" flipV="1">
            <a:off x="2714625" y="3355975"/>
            <a:ext cx="3176588" cy="1003300"/>
          </a:xfrm>
          <a:prstGeom prst="line">
            <a:avLst/>
          </a:prstGeom>
          <a:noFill/>
          <a:ln w="38100">
            <a:solidFill>
              <a:schemeClr val="hlink"/>
            </a:solidFill>
            <a:round/>
            <a:headEnd/>
            <a:tailEnd type="triangle" w="med" len="med"/>
          </a:ln>
        </p:spPr>
        <p:txBody>
          <a:bodyPr anchor="ctr">
            <a:spAutoFit/>
          </a:bodyPr>
          <a:lstStyle/>
          <a:p>
            <a:endParaRPr lang="zh-CN" altLang="en-US"/>
          </a:p>
        </p:txBody>
      </p:sp>
      <p:sp>
        <p:nvSpPr>
          <p:cNvPr id="36" name="Line 70"/>
          <p:cNvSpPr>
            <a:spLocks noChangeShapeType="1"/>
          </p:cNvSpPr>
          <p:nvPr/>
        </p:nvSpPr>
        <p:spPr bwMode="auto">
          <a:xfrm rot="903701" flipV="1">
            <a:off x="2354263" y="3725863"/>
            <a:ext cx="3670300" cy="703262"/>
          </a:xfrm>
          <a:prstGeom prst="line">
            <a:avLst/>
          </a:prstGeom>
          <a:noFill/>
          <a:ln w="38100">
            <a:solidFill>
              <a:schemeClr val="hlink"/>
            </a:solidFill>
            <a:round/>
            <a:headEnd/>
            <a:tailEnd type="triangle" w="med" len="med"/>
          </a:ln>
        </p:spPr>
        <p:txBody>
          <a:bodyPr anchor="ctr">
            <a:spAutoFit/>
          </a:bodyPr>
          <a:lstStyle/>
          <a:p>
            <a:endParaRPr lang="zh-CN" altLang="en-US"/>
          </a:p>
        </p:txBody>
      </p:sp>
      <p:sp>
        <p:nvSpPr>
          <p:cNvPr id="37" name="Line 71"/>
          <p:cNvSpPr>
            <a:spLocks noChangeShapeType="1"/>
          </p:cNvSpPr>
          <p:nvPr/>
        </p:nvSpPr>
        <p:spPr bwMode="auto">
          <a:xfrm rot="903701" flipV="1">
            <a:off x="2435225" y="4183063"/>
            <a:ext cx="3643313" cy="254000"/>
          </a:xfrm>
          <a:prstGeom prst="line">
            <a:avLst/>
          </a:prstGeom>
          <a:noFill/>
          <a:ln w="38100">
            <a:solidFill>
              <a:schemeClr val="hlink"/>
            </a:solidFill>
            <a:round/>
            <a:headEnd/>
            <a:tailEnd type="triangle" w="med" len="med"/>
          </a:ln>
        </p:spPr>
        <p:txBody>
          <a:bodyPr anchor="ctr">
            <a:spAutoFit/>
          </a:bodyPr>
          <a:lstStyle/>
          <a:p>
            <a:endParaRPr lang="zh-CN" altLang="en-US"/>
          </a:p>
        </p:txBody>
      </p:sp>
      <p:sp>
        <p:nvSpPr>
          <p:cNvPr id="38" name="Line 73"/>
          <p:cNvSpPr>
            <a:spLocks noChangeShapeType="1"/>
          </p:cNvSpPr>
          <p:nvPr/>
        </p:nvSpPr>
        <p:spPr bwMode="auto">
          <a:xfrm rot="903701">
            <a:off x="2219325" y="4421188"/>
            <a:ext cx="3851275" cy="179387"/>
          </a:xfrm>
          <a:prstGeom prst="line">
            <a:avLst/>
          </a:prstGeom>
          <a:noFill/>
          <a:ln w="38100">
            <a:solidFill>
              <a:schemeClr val="hlink"/>
            </a:solidFill>
            <a:round/>
            <a:headEnd/>
            <a:tailEnd type="triangle" w="med" len="med"/>
          </a:ln>
        </p:spPr>
        <p:txBody>
          <a:bodyPr anchor="ctr">
            <a:spAutoFit/>
          </a:bodyPr>
          <a:lstStyle/>
          <a:p>
            <a:endParaRPr lang="zh-CN" altLang="en-US"/>
          </a:p>
        </p:txBody>
      </p:sp>
      <p:sp>
        <p:nvSpPr>
          <p:cNvPr id="39" name="Line 74"/>
          <p:cNvSpPr>
            <a:spLocks noChangeShapeType="1"/>
          </p:cNvSpPr>
          <p:nvPr/>
        </p:nvSpPr>
        <p:spPr bwMode="auto">
          <a:xfrm rot="903701">
            <a:off x="2065338" y="4492625"/>
            <a:ext cx="3940175" cy="520700"/>
          </a:xfrm>
          <a:prstGeom prst="line">
            <a:avLst/>
          </a:prstGeom>
          <a:noFill/>
          <a:ln w="38100">
            <a:solidFill>
              <a:schemeClr val="hlink"/>
            </a:solidFill>
            <a:round/>
            <a:headEnd/>
            <a:tailEnd type="triangle" w="med" len="med"/>
          </a:ln>
        </p:spPr>
        <p:txBody>
          <a:bodyPr anchor="ctr">
            <a:spAutoFit/>
          </a:bodyPr>
          <a:lstStyle/>
          <a:p>
            <a:endParaRPr lang="zh-CN" altLang="en-US"/>
          </a:p>
        </p:txBody>
      </p:sp>
      <p:sp>
        <p:nvSpPr>
          <p:cNvPr id="40" name="Text Box 75"/>
          <p:cNvSpPr txBox="1">
            <a:spLocks noChangeArrowheads="1"/>
          </p:cNvSpPr>
          <p:nvPr/>
        </p:nvSpPr>
        <p:spPr bwMode="auto">
          <a:xfrm>
            <a:off x="6443663" y="2349500"/>
            <a:ext cx="385762" cy="369888"/>
          </a:xfrm>
          <a:prstGeom prst="rect">
            <a:avLst/>
          </a:prstGeom>
          <a:noFill/>
          <a:ln w="12700">
            <a:noFill/>
            <a:miter lim="800000"/>
            <a:headEnd/>
            <a:tailEnd/>
          </a:ln>
        </p:spPr>
        <p:txBody>
          <a:bodyPr wrap="none">
            <a:spAutoFit/>
          </a:bodyPr>
          <a:lstStyle/>
          <a:p>
            <a:pPr algn="ctr" eaLnBrk="0" hangingPunct="0"/>
            <a:r>
              <a:rPr lang="en-US" altLang="zh-CN" b="1">
                <a:solidFill>
                  <a:schemeClr val="bg2"/>
                </a:solidFill>
                <a:ea typeface="楷体_GB2312"/>
                <a:cs typeface="楷体_GB2312"/>
              </a:rPr>
              <a:t>10</a:t>
            </a:r>
          </a:p>
        </p:txBody>
      </p:sp>
      <p:sp>
        <p:nvSpPr>
          <p:cNvPr id="41" name="Text Box 76"/>
          <p:cNvSpPr txBox="1">
            <a:spLocks noChangeArrowheads="1"/>
          </p:cNvSpPr>
          <p:nvPr/>
        </p:nvSpPr>
        <p:spPr bwMode="auto">
          <a:xfrm>
            <a:off x="6443663" y="2781300"/>
            <a:ext cx="403225" cy="369888"/>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23</a:t>
            </a:r>
          </a:p>
        </p:txBody>
      </p:sp>
      <p:sp>
        <p:nvSpPr>
          <p:cNvPr id="42" name="Text Box 77"/>
          <p:cNvSpPr txBox="1">
            <a:spLocks noChangeArrowheads="1"/>
          </p:cNvSpPr>
          <p:nvPr/>
        </p:nvSpPr>
        <p:spPr bwMode="auto">
          <a:xfrm>
            <a:off x="6443663" y="3213100"/>
            <a:ext cx="385762" cy="369888"/>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15</a:t>
            </a:r>
          </a:p>
        </p:txBody>
      </p:sp>
      <p:sp>
        <p:nvSpPr>
          <p:cNvPr id="43" name="Text Box 78"/>
          <p:cNvSpPr txBox="1">
            <a:spLocks noChangeArrowheads="1"/>
          </p:cNvSpPr>
          <p:nvPr/>
        </p:nvSpPr>
        <p:spPr bwMode="auto">
          <a:xfrm>
            <a:off x="6443663" y="3573463"/>
            <a:ext cx="403225" cy="369887"/>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60</a:t>
            </a:r>
          </a:p>
        </p:txBody>
      </p:sp>
      <p:sp>
        <p:nvSpPr>
          <p:cNvPr id="44" name="Text Box 79"/>
          <p:cNvSpPr txBox="1">
            <a:spLocks noChangeArrowheads="1"/>
          </p:cNvSpPr>
          <p:nvPr/>
        </p:nvSpPr>
        <p:spPr bwMode="auto">
          <a:xfrm>
            <a:off x="6443663" y="4005263"/>
            <a:ext cx="385762" cy="369887"/>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41</a:t>
            </a:r>
          </a:p>
        </p:txBody>
      </p:sp>
      <p:sp>
        <p:nvSpPr>
          <p:cNvPr id="45" name="Text Box 80"/>
          <p:cNvSpPr txBox="1">
            <a:spLocks noChangeArrowheads="1"/>
          </p:cNvSpPr>
          <p:nvPr/>
        </p:nvSpPr>
        <p:spPr bwMode="auto">
          <a:xfrm>
            <a:off x="6443663" y="4502150"/>
            <a:ext cx="403225" cy="369888"/>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49</a:t>
            </a:r>
          </a:p>
        </p:txBody>
      </p:sp>
      <p:sp>
        <p:nvSpPr>
          <p:cNvPr id="46" name="Text Box 81"/>
          <p:cNvSpPr txBox="1">
            <a:spLocks noChangeArrowheads="1"/>
          </p:cNvSpPr>
          <p:nvPr/>
        </p:nvSpPr>
        <p:spPr bwMode="auto">
          <a:xfrm>
            <a:off x="6443663" y="4862513"/>
            <a:ext cx="385762" cy="369887"/>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13</a:t>
            </a:r>
          </a:p>
        </p:txBody>
      </p:sp>
      <p:sp>
        <p:nvSpPr>
          <p:cNvPr id="47" name="Text Box 82"/>
          <p:cNvSpPr txBox="1">
            <a:spLocks noChangeArrowheads="1"/>
          </p:cNvSpPr>
          <p:nvPr/>
        </p:nvSpPr>
        <p:spPr bwMode="auto">
          <a:xfrm>
            <a:off x="6443663" y="5294313"/>
            <a:ext cx="403225" cy="369887"/>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39</a:t>
            </a:r>
          </a:p>
        </p:txBody>
      </p:sp>
      <p:sp>
        <p:nvSpPr>
          <p:cNvPr id="48" name="Text Box 83"/>
          <p:cNvSpPr txBox="1">
            <a:spLocks noChangeArrowheads="1"/>
          </p:cNvSpPr>
          <p:nvPr/>
        </p:nvSpPr>
        <p:spPr bwMode="auto">
          <a:xfrm>
            <a:off x="971550" y="5084763"/>
            <a:ext cx="4208463" cy="835025"/>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zh-CN" altLang="en-US" sz="2400">
                <a:solidFill>
                  <a:srgbClr val="000000"/>
                </a:solidFill>
                <a:ea typeface="黑体" pitchFamily="49" charset="-122"/>
                <a:cs typeface="Courier New" pitchFamily="49" charset="0"/>
              </a:rPr>
              <a:t>一个类型为 </a:t>
            </a:r>
            <a:r>
              <a:rPr lang="en-US" altLang="zh-CN" sz="2400">
                <a:solidFill>
                  <a:srgbClr val="000000"/>
                </a:solidFill>
                <a:ea typeface="黑体" pitchFamily="49" charset="-122"/>
                <a:cs typeface="Courier New" pitchFamily="49" charset="0"/>
              </a:rPr>
              <a:t>T </a:t>
            </a:r>
            <a:r>
              <a:rPr lang="zh-CN" altLang="en-US" sz="2400">
                <a:solidFill>
                  <a:srgbClr val="000000"/>
                </a:solidFill>
                <a:ea typeface="黑体" pitchFamily="49" charset="-122"/>
                <a:cs typeface="Courier New" pitchFamily="49" charset="0"/>
              </a:rPr>
              <a:t>的指针的移动，</a:t>
            </a:r>
          </a:p>
          <a:p>
            <a:pPr algn="ctr" eaLnBrk="0" hangingPunct="0">
              <a:defRPr/>
            </a:pPr>
            <a:r>
              <a:rPr lang="zh-CN" altLang="en-US" sz="2400">
                <a:solidFill>
                  <a:srgbClr val="000000"/>
                </a:solidFill>
                <a:ea typeface="黑体" pitchFamily="49" charset="-122"/>
                <a:cs typeface="Courier New" pitchFamily="49" charset="0"/>
              </a:rPr>
              <a:t>以 </a:t>
            </a:r>
            <a:r>
              <a:rPr lang="en-US" altLang="zh-CN" sz="2400">
                <a:solidFill>
                  <a:srgbClr val="FF3300"/>
                </a:solidFill>
                <a:ea typeface="黑体" pitchFamily="49" charset="-122"/>
                <a:cs typeface="Courier New" pitchFamily="49" charset="0"/>
              </a:rPr>
              <a:t>sizeof(T)</a:t>
            </a:r>
            <a:r>
              <a:rPr lang="zh-CN" altLang="en-US" sz="2400">
                <a:solidFill>
                  <a:srgbClr val="000000"/>
                </a:solidFill>
                <a:ea typeface="黑体" pitchFamily="49" charset="-122"/>
                <a:cs typeface="Courier New" pitchFamily="49" charset="0"/>
              </a:rPr>
              <a:t>为移动单位。</a:t>
            </a:r>
            <a:r>
              <a:rPr lang="zh-CN" altLang="en-US" sz="2400" b="1">
                <a:ea typeface="楷体_GB2312"/>
                <a:cs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dissolve">
                                      <p:cBhvr>
                                        <p:cTn id="24" dur="500"/>
                                        <p:tgtEl>
                                          <p:spTgt spid="4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dissolve">
                                      <p:cBhvr>
                                        <p:cTn id="30" dur="500"/>
                                        <p:tgtEl>
                                          <p:spTgt spid="4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dissolve">
                                      <p:cBhvr>
                                        <p:cTn id="33" dur="500"/>
                                        <p:tgtEl>
                                          <p:spTgt spid="4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dissolve">
                                      <p:cBhvr>
                                        <p:cTn id="36" dur="500"/>
                                        <p:tgtEl>
                                          <p:spTgt spid="4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dissolve">
                                      <p:cBhvr>
                                        <p:cTn id="42" dur="500"/>
                                        <p:tgtEl>
                                          <p:spTgt spid="46"/>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dissolve">
                                      <p:cBhvr>
                                        <p:cTn id="45" dur="500"/>
                                        <p:tgtEl>
                                          <p:spTgt spid="47"/>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down)">
                                      <p:cBhvr>
                                        <p:cTn id="49" dur="1000"/>
                                        <p:tgtEl>
                                          <p:spTgt spid="9"/>
                                        </p:tgtEl>
                                      </p:cBhvr>
                                    </p:animEffect>
                                  </p:childTnLst>
                                </p:cTn>
                              </p:par>
                            </p:childTnLst>
                          </p:cTn>
                        </p:par>
                        <p:par>
                          <p:cTn id="50" fill="hold">
                            <p:stCondLst>
                              <p:cond delay="1500"/>
                            </p:stCondLst>
                            <p:childTnLst>
                              <p:par>
                                <p:cTn id="51" presetID="22" presetClass="entr" presetSubtype="4"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down)">
                                      <p:cBhvr>
                                        <p:cTn id="53" dur="1000"/>
                                        <p:tgtEl>
                                          <p:spTgt spid="10"/>
                                        </p:tgtEl>
                                      </p:cBhvr>
                                    </p:animEffect>
                                  </p:childTnLst>
                                </p:cTn>
                              </p:par>
                              <p:par>
                                <p:cTn id="54" presetID="10" presetClass="exit" presetSubtype="0" fill="hold" grpId="1" nodeType="withEffect">
                                  <p:stCondLst>
                                    <p:cond delay="0"/>
                                  </p:stCondLst>
                                  <p:childTnLst>
                                    <p:animEffect transition="out" filter="fade">
                                      <p:cBhvr>
                                        <p:cTn id="55" dur="1000"/>
                                        <p:tgtEl>
                                          <p:spTgt spid="9"/>
                                        </p:tgtEl>
                                      </p:cBhvr>
                                    </p:animEffect>
                                    <p:set>
                                      <p:cBhvr>
                                        <p:cTn id="56" dur="1" fill="hold">
                                          <p:stCondLst>
                                            <p:cond delay="999"/>
                                          </p:stCondLst>
                                        </p:cTn>
                                        <p:tgtEl>
                                          <p:spTgt spid="9"/>
                                        </p:tgtEl>
                                        <p:attrNameLst>
                                          <p:attrName>style.visibility</p:attrName>
                                        </p:attrNameLst>
                                      </p:cBhvr>
                                      <p:to>
                                        <p:strVal val="hidden"/>
                                      </p:to>
                                    </p:set>
                                  </p:childTnLst>
                                </p:cTn>
                              </p:par>
                            </p:childTnLst>
                          </p:cTn>
                        </p:par>
                        <p:par>
                          <p:cTn id="57" fill="hold">
                            <p:stCondLst>
                              <p:cond delay="2500"/>
                            </p:stCondLst>
                            <p:childTnLst>
                              <p:par>
                                <p:cTn id="58" presetID="22" presetClass="entr" presetSubtype="4"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1000"/>
                                        <p:tgtEl>
                                          <p:spTgt spid="34"/>
                                        </p:tgtEl>
                                      </p:cBhvr>
                                    </p:animEffect>
                                  </p:childTnLst>
                                </p:cTn>
                              </p:par>
                              <p:par>
                                <p:cTn id="61" presetID="10" presetClass="exit" presetSubtype="0" fill="hold" grpId="1" nodeType="withEffect">
                                  <p:stCondLst>
                                    <p:cond delay="0"/>
                                  </p:stCondLst>
                                  <p:childTnLst>
                                    <p:animEffect transition="out" filter="fade">
                                      <p:cBhvr>
                                        <p:cTn id="62" dur="1000"/>
                                        <p:tgtEl>
                                          <p:spTgt spid="10"/>
                                        </p:tgtEl>
                                      </p:cBhvr>
                                    </p:animEffect>
                                    <p:set>
                                      <p:cBhvr>
                                        <p:cTn id="63" dur="1" fill="hold">
                                          <p:stCondLst>
                                            <p:cond delay="999"/>
                                          </p:stCondLst>
                                        </p:cTn>
                                        <p:tgtEl>
                                          <p:spTgt spid="10"/>
                                        </p:tgtEl>
                                        <p:attrNameLst>
                                          <p:attrName>style.visibility</p:attrName>
                                        </p:attrNameLst>
                                      </p:cBhvr>
                                      <p:to>
                                        <p:strVal val="hidden"/>
                                      </p:to>
                                    </p:set>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left)">
                                      <p:cBhvr>
                                        <p:cTn id="67" dur="1000"/>
                                        <p:tgtEl>
                                          <p:spTgt spid="35"/>
                                        </p:tgtEl>
                                      </p:cBhvr>
                                    </p:animEffect>
                                  </p:childTnLst>
                                </p:cTn>
                              </p:par>
                              <p:par>
                                <p:cTn id="68" presetID="10" presetClass="exit" presetSubtype="0" fill="hold" grpId="1" nodeType="withEffect">
                                  <p:stCondLst>
                                    <p:cond delay="0"/>
                                  </p:stCondLst>
                                  <p:childTnLst>
                                    <p:animEffect transition="out" filter="fade">
                                      <p:cBhvr>
                                        <p:cTn id="69" dur="1000"/>
                                        <p:tgtEl>
                                          <p:spTgt spid="34"/>
                                        </p:tgtEl>
                                      </p:cBhvr>
                                    </p:animEffect>
                                    <p:set>
                                      <p:cBhvr>
                                        <p:cTn id="70" dur="1" fill="hold">
                                          <p:stCondLst>
                                            <p:cond delay="999"/>
                                          </p:stCondLst>
                                        </p:cTn>
                                        <p:tgtEl>
                                          <p:spTgt spid="34"/>
                                        </p:tgtEl>
                                        <p:attrNameLst>
                                          <p:attrName>style.visibility</p:attrName>
                                        </p:attrNameLst>
                                      </p:cBhvr>
                                      <p:to>
                                        <p:strVal val="hidden"/>
                                      </p:to>
                                    </p:set>
                                  </p:childTnLst>
                                </p:cTn>
                              </p:par>
                            </p:childTnLst>
                          </p:cTn>
                        </p:par>
                        <p:par>
                          <p:cTn id="71" fill="hold">
                            <p:stCondLst>
                              <p:cond delay="4500"/>
                            </p:stCondLst>
                            <p:childTnLst>
                              <p:par>
                                <p:cTn id="72" presetID="22" presetClass="entr" presetSubtype="8"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1000"/>
                                        <p:tgtEl>
                                          <p:spTgt spid="36"/>
                                        </p:tgtEl>
                                      </p:cBhvr>
                                    </p:animEffect>
                                  </p:childTnLst>
                                </p:cTn>
                              </p:par>
                              <p:par>
                                <p:cTn id="75" presetID="10" presetClass="exit" presetSubtype="0" fill="hold" grpId="1" nodeType="withEffect">
                                  <p:stCondLst>
                                    <p:cond delay="0"/>
                                  </p:stCondLst>
                                  <p:childTnLst>
                                    <p:animEffect transition="out" filter="fade">
                                      <p:cBhvr>
                                        <p:cTn id="76" dur="1000"/>
                                        <p:tgtEl>
                                          <p:spTgt spid="35"/>
                                        </p:tgtEl>
                                      </p:cBhvr>
                                    </p:animEffect>
                                    <p:set>
                                      <p:cBhvr>
                                        <p:cTn id="77" dur="1" fill="hold">
                                          <p:stCondLst>
                                            <p:cond delay="999"/>
                                          </p:stCondLst>
                                        </p:cTn>
                                        <p:tgtEl>
                                          <p:spTgt spid="35"/>
                                        </p:tgtEl>
                                        <p:attrNameLst>
                                          <p:attrName>style.visibility</p:attrName>
                                        </p:attrNameLst>
                                      </p:cBhvr>
                                      <p:to>
                                        <p:strVal val="hidden"/>
                                      </p:to>
                                    </p:set>
                                  </p:childTnLst>
                                </p:cTn>
                              </p:par>
                            </p:childTnLst>
                          </p:cTn>
                        </p:par>
                        <p:par>
                          <p:cTn id="78" fill="hold">
                            <p:stCondLst>
                              <p:cond delay="5500"/>
                            </p:stCondLst>
                            <p:childTnLst>
                              <p:par>
                                <p:cTn id="79" presetID="22" presetClass="entr" presetSubtype="8"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left)">
                                      <p:cBhvr>
                                        <p:cTn id="81" dur="1000"/>
                                        <p:tgtEl>
                                          <p:spTgt spid="37"/>
                                        </p:tgtEl>
                                      </p:cBhvr>
                                    </p:animEffect>
                                  </p:childTnLst>
                                </p:cTn>
                              </p:par>
                              <p:par>
                                <p:cTn id="82" presetID="10" presetClass="exit" presetSubtype="0" fill="hold" grpId="1" nodeType="withEffect">
                                  <p:stCondLst>
                                    <p:cond delay="0"/>
                                  </p:stCondLst>
                                  <p:childTnLst>
                                    <p:animEffect transition="out" filter="fade">
                                      <p:cBhvr>
                                        <p:cTn id="83" dur="1000"/>
                                        <p:tgtEl>
                                          <p:spTgt spid="36"/>
                                        </p:tgtEl>
                                      </p:cBhvr>
                                    </p:animEffect>
                                    <p:set>
                                      <p:cBhvr>
                                        <p:cTn id="84" dur="1" fill="hold">
                                          <p:stCondLst>
                                            <p:cond delay="999"/>
                                          </p:stCondLst>
                                        </p:cTn>
                                        <p:tgtEl>
                                          <p:spTgt spid="36"/>
                                        </p:tgtEl>
                                        <p:attrNameLst>
                                          <p:attrName>style.visibility</p:attrName>
                                        </p:attrNameLst>
                                      </p:cBhvr>
                                      <p:to>
                                        <p:strVal val="hidden"/>
                                      </p:to>
                                    </p:se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left)">
                                      <p:cBhvr>
                                        <p:cTn id="88" dur="1000"/>
                                        <p:tgtEl>
                                          <p:spTgt spid="38"/>
                                        </p:tgtEl>
                                      </p:cBhvr>
                                    </p:animEffect>
                                  </p:childTnLst>
                                </p:cTn>
                              </p:par>
                              <p:par>
                                <p:cTn id="89" presetID="10" presetClass="exit" presetSubtype="0" fill="hold" grpId="1" nodeType="withEffect">
                                  <p:stCondLst>
                                    <p:cond delay="0"/>
                                  </p:stCondLst>
                                  <p:childTnLst>
                                    <p:animEffect transition="out" filter="fade">
                                      <p:cBhvr>
                                        <p:cTn id="90" dur="1000"/>
                                        <p:tgtEl>
                                          <p:spTgt spid="37"/>
                                        </p:tgtEl>
                                      </p:cBhvr>
                                    </p:animEffect>
                                    <p:set>
                                      <p:cBhvr>
                                        <p:cTn id="91" dur="1" fill="hold">
                                          <p:stCondLst>
                                            <p:cond delay="999"/>
                                          </p:stCondLst>
                                        </p:cTn>
                                        <p:tgtEl>
                                          <p:spTgt spid="37"/>
                                        </p:tgtEl>
                                        <p:attrNameLst>
                                          <p:attrName>style.visibility</p:attrName>
                                        </p:attrNameLst>
                                      </p:cBhvr>
                                      <p:to>
                                        <p:strVal val="hidden"/>
                                      </p:to>
                                    </p:set>
                                  </p:childTnLst>
                                </p:cTn>
                              </p:par>
                            </p:childTnLst>
                          </p:cTn>
                        </p:par>
                        <p:par>
                          <p:cTn id="92" fill="hold">
                            <p:stCondLst>
                              <p:cond delay="7500"/>
                            </p:stCondLst>
                            <p:childTnLst>
                              <p:par>
                                <p:cTn id="93" presetID="22" presetClass="entr" presetSubtype="8" fill="hold" grpId="0" nodeType="after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left)">
                                      <p:cBhvr>
                                        <p:cTn id="95" dur="1000"/>
                                        <p:tgtEl>
                                          <p:spTgt spid="39"/>
                                        </p:tgtEl>
                                      </p:cBhvr>
                                    </p:animEffect>
                                  </p:childTnLst>
                                </p:cTn>
                              </p:par>
                              <p:par>
                                <p:cTn id="96" presetID="10" presetClass="exit" presetSubtype="0" fill="hold" grpId="1" nodeType="withEffect">
                                  <p:stCondLst>
                                    <p:cond delay="0"/>
                                  </p:stCondLst>
                                  <p:childTnLst>
                                    <p:animEffect transition="out" filter="fade">
                                      <p:cBhvr>
                                        <p:cTn id="97" dur="1000"/>
                                        <p:tgtEl>
                                          <p:spTgt spid="38"/>
                                        </p:tgtEl>
                                      </p:cBhvr>
                                    </p:animEffect>
                                    <p:set>
                                      <p:cBhvr>
                                        <p:cTn id="98" dur="1" fill="hold">
                                          <p:stCondLst>
                                            <p:cond delay="999"/>
                                          </p:stCondLst>
                                        </p:cTn>
                                        <p:tgtEl>
                                          <p:spTgt spid="38"/>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1000"/>
                                        <p:tgtEl>
                                          <p:spTgt spid="39"/>
                                        </p:tgtEl>
                                      </p:cBhvr>
                                    </p:animEffect>
                                    <p:set>
                                      <p:cBhvr>
                                        <p:cTn id="101" dur="1" fill="hold">
                                          <p:stCondLst>
                                            <p:cond delay="999"/>
                                          </p:stCondLst>
                                        </p:cTn>
                                        <p:tgtEl>
                                          <p:spTgt spid="39"/>
                                        </p:tgtEl>
                                        <p:attrNameLst>
                                          <p:attrName>style.visibility</p:attrName>
                                        </p:attrNameLst>
                                      </p:cBhvr>
                                      <p:to>
                                        <p:strVal val="hidden"/>
                                      </p:to>
                                    </p:set>
                                  </p:childTnLst>
                                </p:cTn>
                              </p:par>
                            </p:childTnLst>
                          </p:cTn>
                        </p:par>
                        <p:par>
                          <p:cTn id="102" fill="hold">
                            <p:stCondLst>
                              <p:cond delay="8500"/>
                            </p:stCondLst>
                            <p:childTnLst>
                              <p:par>
                                <p:cTn id="103" presetID="27" presetClass="entr" presetSubtype="0" fill="hold" grpId="0" nodeType="afterEffect">
                                  <p:stCondLst>
                                    <p:cond delay="0"/>
                                  </p:stCondLst>
                                  <p:iterate type="lt">
                                    <p:tmPct val="50000"/>
                                  </p:iterate>
                                  <p:childTnLst>
                                    <p:set>
                                      <p:cBhvr>
                                        <p:cTn id="104" dur="1" fill="hold">
                                          <p:stCondLst>
                                            <p:cond delay="0"/>
                                          </p:stCondLst>
                                        </p:cTn>
                                        <p:tgtEl>
                                          <p:spTgt spid="48"/>
                                        </p:tgtEl>
                                        <p:attrNameLst>
                                          <p:attrName>style.visibility</p:attrName>
                                        </p:attrNameLst>
                                      </p:cBhvr>
                                      <p:to>
                                        <p:strVal val="visible"/>
                                      </p:to>
                                    </p:set>
                                    <p:anim calcmode="discrete" valueType="clr">
                                      <p:cBhvr override="childStyle">
                                        <p:cTn id="105" dur="80"/>
                                        <p:tgtEl>
                                          <p:spTgt spid="48"/>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48"/>
                                        </p:tgtEl>
                                        <p:attrNameLst>
                                          <p:attrName>fillcolor</p:attrName>
                                        </p:attrNameLst>
                                      </p:cBhvr>
                                      <p:tavLst>
                                        <p:tav tm="0">
                                          <p:val>
                                            <p:clrVal>
                                              <a:schemeClr val="accent2"/>
                                            </p:clrVal>
                                          </p:val>
                                        </p:tav>
                                        <p:tav tm="50000">
                                          <p:val>
                                            <p:clrVal>
                                              <a:schemeClr val="hlink"/>
                                            </p:clrVal>
                                          </p:val>
                                        </p:tav>
                                      </p:tavLst>
                                    </p:anim>
                                    <p:set>
                                      <p:cBhvr>
                                        <p:cTn id="107" dur="80"/>
                                        <p:tgtEl>
                                          <p:spTgt spid="48"/>
                                        </p:tgtEl>
                                        <p:attrNameLst>
                                          <p:attrName>fill.type</p:attrName>
                                        </p:attrNameLst>
                                      </p:cBhvr>
                                      <p:to>
                                        <p:strVal val="solid"/>
                                      </p:to>
                                    </p:set>
                                  </p:childTnLst>
                                </p:cTn>
                              </p:par>
                              <p:par>
                                <p:cTn id="108" presetID="34" presetClass="emph" presetSubtype="0" fill="hold" grpId="1" nodeType="withEffect">
                                  <p:stCondLst>
                                    <p:cond delay="0"/>
                                  </p:stCondLst>
                                  <p:iterate type="lt">
                                    <p:tmPct val="10000"/>
                                  </p:iterate>
                                  <p:childTnLst>
                                    <p:animMotion origin="layout" path="M 0.0 0.0 L 0.0 -0.07213" pathEditMode="relative" ptsTypes="">
                                      <p:cBhvr>
                                        <p:cTn id="109" dur="250" accel="50000" decel="50000" autoRev="1" fill="hold">
                                          <p:stCondLst>
                                            <p:cond delay="0"/>
                                          </p:stCondLst>
                                        </p:cTn>
                                        <p:tgtEl>
                                          <p:spTgt spid="48"/>
                                        </p:tgtEl>
                                        <p:attrNameLst>
                                          <p:attrName>ppt_x</p:attrName>
                                          <p:attrName>ppt_y</p:attrName>
                                        </p:attrNameLst>
                                      </p:cBhvr>
                                    </p:animMotion>
                                    <p:animRot by="1500000">
                                      <p:cBhvr>
                                        <p:cTn id="110" dur="125" fill="hold">
                                          <p:stCondLst>
                                            <p:cond delay="0"/>
                                          </p:stCondLst>
                                        </p:cTn>
                                        <p:tgtEl>
                                          <p:spTgt spid="48"/>
                                        </p:tgtEl>
                                        <p:attrNameLst>
                                          <p:attrName>r</p:attrName>
                                        </p:attrNameLst>
                                      </p:cBhvr>
                                    </p:animRot>
                                    <p:animRot by="-1500000">
                                      <p:cBhvr>
                                        <p:cTn id="111" dur="125" fill="hold">
                                          <p:stCondLst>
                                            <p:cond delay="125"/>
                                          </p:stCondLst>
                                        </p:cTn>
                                        <p:tgtEl>
                                          <p:spTgt spid="48"/>
                                        </p:tgtEl>
                                        <p:attrNameLst>
                                          <p:attrName>r</p:attrName>
                                        </p:attrNameLst>
                                      </p:cBhvr>
                                    </p:animRot>
                                    <p:animRot by="-1500000">
                                      <p:cBhvr>
                                        <p:cTn id="112" dur="125" fill="hold">
                                          <p:stCondLst>
                                            <p:cond delay="250"/>
                                          </p:stCondLst>
                                        </p:cTn>
                                        <p:tgtEl>
                                          <p:spTgt spid="48"/>
                                        </p:tgtEl>
                                        <p:attrNameLst>
                                          <p:attrName>r</p:attrName>
                                        </p:attrNameLst>
                                      </p:cBhvr>
                                    </p:animRot>
                                    <p:animRot by="1500000">
                                      <p:cBhvr>
                                        <p:cTn id="113" dur="125" fill="hold">
                                          <p:stCondLst>
                                            <p:cond delay="375"/>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p:bldP spid="41" grpId="0"/>
      <p:bldP spid="42" grpId="0"/>
      <p:bldP spid="43" grpId="0"/>
      <p:bldP spid="44" grpId="0"/>
      <p:bldP spid="45" grpId="0"/>
      <p:bldP spid="46" grpId="0"/>
      <p:bldP spid="47" grpId="0"/>
      <p:bldP spid="48" grpId="0" animBg="1"/>
      <p:bldP spid="48"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5.3.34</a:t>
            </a:r>
            <a:r>
              <a:rPr lang="zh-CN" altLang="en-US" smtClean="0">
                <a:ea typeface="宋体" pitchFamily="2" charset="-122"/>
              </a:rPr>
              <a:t>指针运算</a:t>
            </a:r>
            <a:endParaRPr lang="en-US" altLang="zh-CN" dirty="0">
              <a:ea typeface="宋体" pitchFamily="2" charset="-122"/>
            </a:endParaRPr>
          </a:p>
        </p:txBody>
      </p:sp>
      <p:sp>
        <p:nvSpPr>
          <p:cNvPr id="123908" name="灯片编号占位符 3"/>
          <p:cNvSpPr>
            <a:spLocks noGrp="1"/>
          </p:cNvSpPr>
          <p:nvPr>
            <p:ph type="sldNum" sz="quarter" idx="11"/>
          </p:nvPr>
        </p:nvSpPr>
        <p:spPr bwMode="gray">
          <a:xfrm>
            <a:off x="755650" y="6381750"/>
            <a:ext cx="2133600" cy="215900"/>
          </a:xfrm>
          <a:noFill/>
        </p:spPr>
        <p:txBody>
          <a:bodyPr/>
          <a:lstStyle/>
          <a:p>
            <a:pPr algn="l"/>
            <a:fld id="{1E1DE714-4066-4FF0-B76C-E7A894F96471}" type="slidenum">
              <a:rPr lang="en-US" altLang="zh-CN" smtClean="0"/>
              <a:pPr algn="l"/>
              <a:t>112</a:t>
            </a:fld>
            <a:endParaRPr lang="en-US" altLang="zh-CN" smtClean="0"/>
          </a:p>
        </p:txBody>
      </p:sp>
      <p:sp>
        <p:nvSpPr>
          <p:cNvPr id="8" name="Rectangle 8"/>
          <p:cNvSpPr>
            <a:spLocks noChangeArrowheads="1"/>
          </p:cNvSpPr>
          <p:nvPr/>
        </p:nvSpPr>
        <p:spPr bwMode="auto">
          <a:xfrm>
            <a:off x="611188" y="1268413"/>
            <a:ext cx="8229600" cy="936625"/>
          </a:xfrm>
          <a:prstGeom prst="rect">
            <a:avLst/>
          </a:prstGeom>
          <a:noFill/>
          <a:ln w="9525">
            <a:noFill/>
            <a:miter lim="800000"/>
            <a:headEnd/>
            <a:tailEnd/>
          </a:ln>
        </p:spPr>
        <p:txBody>
          <a:bodyPr/>
          <a:lstStyle/>
          <a:p>
            <a:pPr marL="342900" indent="-342900" eaLnBrk="0" hangingPunct="0">
              <a:spcBef>
                <a:spcPct val="20000"/>
              </a:spcBef>
              <a:buClr>
                <a:srgbClr val="339966"/>
              </a:buClr>
              <a:buFont typeface="Wingdings" pitchFamily="2" charset="2"/>
              <a:buChar char="q"/>
            </a:pPr>
            <a:r>
              <a:rPr lang="zh-CN" altLang="en-US" sz="2800">
                <a:ea typeface="黑体" pitchFamily="49" charset="-122"/>
              </a:rPr>
              <a:t>将指针加上或者减去某个整数值</a:t>
            </a:r>
          </a:p>
        </p:txBody>
      </p:sp>
      <p:sp>
        <p:nvSpPr>
          <p:cNvPr id="9" name="Text Box 4"/>
          <p:cNvSpPr txBox="1">
            <a:spLocks noChangeArrowheads="1"/>
          </p:cNvSpPr>
          <p:nvPr/>
        </p:nvSpPr>
        <p:spPr bwMode="auto">
          <a:xfrm>
            <a:off x="674688" y="2297113"/>
            <a:ext cx="3508375" cy="1200150"/>
          </a:xfrm>
          <a:prstGeom prst="rect">
            <a:avLst/>
          </a:prstGeom>
          <a:solidFill>
            <a:srgbClr val="FFFFCC"/>
          </a:solidFill>
          <a:ln w="12700" algn="ctr">
            <a:solidFill>
              <a:schemeClr val="tx1"/>
            </a:solidFill>
            <a:miter lim="800000"/>
            <a:headEnd/>
            <a:tailEnd/>
          </a:ln>
        </p:spPr>
        <p:txBody>
          <a:bodyPr wrap="none">
            <a:spAutoFit/>
          </a:bodyPr>
          <a:lstStyle/>
          <a:p>
            <a:pPr eaLnBrk="0" hangingPunct="0"/>
            <a:r>
              <a:rPr lang="en-US" altLang="zh-CN" sz="2400" b="1">
                <a:solidFill>
                  <a:srgbClr val="996633"/>
                </a:solidFill>
                <a:ea typeface="楷体_GB2312"/>
                <a:cs typeface="楷体_GB2312"/>
              </a:rPr>
              <a:t>ptrnum = &amp;arr_num[0];</a:t>
            </a:r>
          </a:p>
          <a:p>
            <a:pPr eaLnBrk="0" hangingPunct="0"/>
            <a:r>
              <a:rPr lang="en-US" altLang="zh-CN" sz="2400" b="1">
                <a:solidFill>
                  <a:srgbClr val="996633"/>
                </a:solidFill>
                <a:ea typeface="楷体_GB2312"/>
                <a:cs typeface="楷体_GB2312"/>
              </a:rPr>
              <a:t>ptrnum =  ptrnum + 4;</a:t>
            </a:r>
          </a:p>
          <a:p>
            <a:pPr eaLnBrk="0" hangingPunct="0"/>
            <a:r>
              <a:rPr lang="en-US" altLang="zh-CN" sz="2400" b="1">
                <a:solidFill>
                  <a:srgbClr val="996633"/>
                </a:solidFill>
                <a:ea typeface="楷体_GB2312"/>
                <a:cs typeface="楷体_GB2312"/>
              </a:rPr>
              <a:t>printf(“%d”,*ptrnum);</a:t>
            </a:r>
          </a:p>
        </p:txBody>
      </p:sp>
      <p:sp>
        <p:nvSpPr>
          <p:cNvPr id="10" name="Text Box 5"/>
          <p:cNvSpPr txBox="1">
            <a:spLocks noChangeArrowheads="1"/>
          </p:cNvSpPr>
          <p:nvPr/>
        </p:nvSpPr>
        <p:spPr bwMode="auto">
          <a:xfrm>
            <a:off x="655638" y="3805238"/>
            <a:ext cx="3581400" cy="1200150"/>
          </a:xfrm>
          <a:prstGeom prst="rect">
            <a:avLst/>
          </a:prstGeom>
          <a:solidFill>
            <a:srgbClr val="FFFFCC"/>
          </a:solidFill>
          <a:ln w="12700" algn="ctr">
            <a:solidFill>
              <a:schemeClr val="tx1"/>
            </a:solidFill>
            <a:miter lim="800000"/>
            <a:headEnd/>
            <a:tailEnd/>
          </a:ln>
        </p:spPr>
        <p:txBody>
          <a:bodyPr>
            <a:spAutoFit/>
          </a:bodyPr>
          <a:lstStyle/>
          <a:p>
            <a:pPr eaLnBrk="0" hangingPunct="0"/>
            <a:r>
              <a:rPr lang="en-US" altLang="zh-CN" sz="2400" b="1">
                <a:solidFill>
                  <a:srgbClr val="996633"/>
                </a:solidFill>
                <a:ea typeface="楷体_GB2312"/>
                <a:cs typeface="楷体_GB2312"/>
              </a:rPr>
              <a:t>ptrnum = &amp;arr_num[5];</a:t>
            </a:r>
          </a:p>
          <a:p>
            <a:pPr eaLnBrk="0" hangingPunct="0"/>
            <a:r>
              <a:rPr lang="en-US" altLang="zh-CN" sz="2400" b="1">
                <a:solidFill>
                  <a:srgbClr val="996633"/>
                </a:solidFill>
                <a:ea typeface="楷体_GB2312"/>
                <a:cs typeface="楷体_GB2312"/>
              </a:rPr>
              <a:t>ptrnum =  ptrnum - 2 ;</a:t>
            </a:r>
          </a:p>
          <a:p>
            <a:pPr eaLnBrk="0" hangingPunct="0"/>
            <a:r>
              <a:rPr lang="en-US" altLang="zh-CN" sz="2400" b="1">
                <a:solidFill>
                  <a:srgbClr val="996633"/>
                </a:solidFill>
                <a:ea typeface="楷体_GB2312"/>
                <a:cs typeface="楷体_GB2312"/>
              </a:rPr>
              <a:t>printf(“%d”,*ptrnum);</a:t>
            </a:r>
          </a:p>
        </p:txBody>
      </p:sp>
      <p:sp>
        <p:nvSpPr>
          <p:cNvPr id="12" name="Text Box 10"/>
          <p:cNvSpPr txBox="1">
            <a:spLocks noChangeArrowheads="1"/>
          </p:cNvSpPr>
          <p:nvPr/>
        </p:nvSpPr>
        <p:spPr bwMode="auto">
          <a:xfrm>
            <a:off x="5300663" y="2797175"/>
            <a:ext cx="692150" cy="641350"/>
          </a:xfrm>
          <a:prstGeom prst="rect">
            <a:avLst/>
          </a:prstGeom>
          <a:noFill/>
          <a:ln w="38100">
            <a:noFill/>
            <a:miter lim="800000"/>
            <a:headEnd/>
            <a:tailEnd/>
          </a:ln>
        </p:spPr>
        <p:txBody>
          <a:bodyPr wrap="none">
            <a:spAutoFit/>
          </a:bodyPr>
          <a:lstStyle/>
          <a:p>
            <a:pPr algn="ctr" eaLnBrk="0" hangingPunct="0"/>
            <a:r>
              <a:rPr lang="en-US" altLang="zh-CN" sz="3600" b="1"/>
              <a:t>41</a:t>
            </a:r>
          </a:p>
        </p:txBody>
      </p:sp>
      <p:sp>
        <p:nvSpPr>
          <p:cNvPr id="13" name="Oval 11"/>
          <p:cNvSpPr>
            <a:spLocks noChangeArrowheads="1"/>
          </p:cNvSpPr>
          <p:nvPr/>
        </p:nvSpPr>
        <p:spPr bwMode="auto">
          <a:xfrm>
            <a:off x="2384425" y="3013075"/>
            <a:ext cx="1366838" cy="511175"/>
          </a:xfrm>
          <a:prstGeom prst="ellipse">
            <a:avLst/>
          </a:prstGeom>
          <a:noFill/>
          <a:ln w="38100">
            <a:solidFill>
              <a:schemeClr val="hlink"/>
            </a:solidFill>
            <a:round/>
            <a:headEnd/>
            <a:tailEnd/>
          </a:ln>
          <a:effectLst>
            <a:outerShdw dist="35921" dir="2700000" algn="ctr" rotWithShape="0">
              <a:schemeClr val="bg2"/>
            </a:outerShdw>
          </a:effectLst>
        </p:spPr>
        <p:txBody>
          <a:bodyPr anchor="ctr">
            <a:spAutoFit/>
          </a:bodyPr>
          <a:lstStyle/>
          <a:p>
            <a:pPr eaLnBrk="0" hangingPunct="0">
              <a:defRPr/>
            </a:pPr>
            <a:endParaRPr lang="zh-CN" altLang="en-US"/>
          </a:p>
        </p:txBody>
      </p:sp>
      <p:cxnSp>
        <p:nvCxnSpPr>
          <p:cNvPr id="14" name="AutoShape 12"/>
          <p:cNvCxnSpPr>
            <a:cxnSpLocks noChangeShapeType="1"/>
            <a:stCxn id="13" idx="5"/>
            <a:endCxn id="12" idx="2"/>
          </p:cNvCxnSpPr>
          <p:nvPr/>
        </p:nvCxnSpPr>
        <p:spPr bwMode="auto">
          <a:xfrm rot="5400000" flipH="1" flipV="1">
            <a:off x="4583906" y="2405857"/>
            <a:ext cx="30163" cy="2095500"/>
          </a:xfrm>
          <a:prstGeom prst="curvedConnector3">
            <a:avLst>
              <a:gd name="adj1" fmla="val -942106"/>
            </a:avLst>
          </a:prstGeom>
          <a:noFill/>
          <a:ln w="38100">
            <a:solidFill>
              <a:schemeClr val="hlink"/>
            </a:solidFill>
            <a:round/>
            <a:headEnd/>
            <a:tailEnd/>
          </a:ln>
          <a:effectLst>
            <a:outerShdw dist="35921" dir="2700000" algn="ctr" rotWithShape="0">
              <a:schemeClr val="bg2"/>
            </a:outerShdw>
          </a:effectLst>
        </p:spPr>
      </p:cxnSp>
      <p:sp>
        <p:nvSpPr>
          <p:cNvPr id="15" name="Text Box 13"/>
          <p:cNvSpPr txBox="1">
            <a:spLocks noChangeArrowheads="1"/>
          </p:cNvSpPr>
          <p:nvPr/>
        </p:nvSpPr>
        <p:spPr bwMode="auto">
          <a:xfrm>
            <a:off x="5284788" y="4286250"/>
            <a:ext cx="692150" cy="641350"/>
          </a:xfrm>
          <a:prstGeom prst="rect">
            <a:avLst/>
          </a:prstGeom>
          <a:noFill/>
          <a:ln w="38100">
            <a:noFill/>
            <a:miter lim="800000"/>
            <a:headEnd/>
            <a:tailEnd/>
          </a:ln>
        </p:spPr>
        <p:txBody>
          <a:bodyPr wrap="none">
            <a:spAutoFit/>
          </a:bodyPr>
          <a:lstStyle/>
          <a:p>
            <a:pPr algn="ctr" eaLnBrk="0" hangingPunct="0"/>
            <a:r>
              <a:rPr lang="en-US" altLang="zh-CN" sz="3600" b="1"/>
              <a:t>60</a:t>
            </a:r>
          </a:p>
        </p:txBody>
      </p:sp>
      <p:sp>
        <p:nvSpPr>
          <p:cNvPr id="16" name="Oval 14"/>
          <p:cNvSpPr>
            <a:spLocks noChangeArrowheads="1"/>
          </p:cNvSpPr>
          <p:nvPr/>
        </p:nvSpPr>
        <p:spPr bwMode="auto">
          <a:xfrm>
            <a:off x="2368550" y="4502150"/>
            <a:ext cx="1366838" cy="511175"/>
          </a:xfrm>
          <a:prstGeom prst="ellipse">
            <a:avLst/>
          </a:prstGeom>
          <a:noFill/>
          <a:ln w="38100">
            <a:solidFill>
              <a:schemeClr val="hlink"/>
            </a:solidFill>
            <a:round/>
            <a:headEnd/>
            <a:tailEnd/>
          </a:ln>
          <a:effectLst>
            <a:outerShdw dist="35921" dir="2700000" algn="ctr" rotWithShape="0">
              <a:schemeClr val="bg2"/>
            </a:outerShdw>
          </a:effectLst>
        </p:spPr>
        <p:txBody>
          <a:bodyPr anchor="ctr">
            <a:spAutoFit/>
          </a:bodyPr>
          <a:lstStyle/>
          <a:p>
            <a:pPr eaLnBrk="0" hangingPunct="0">
              <a:defRPr/>
            </a:pPr>
            <a:endParaRPr lang="zh-CN" altLang="en-US"/>
          </a:p>
        </p:txBody>
      </p:sp>
      <p:cxnSp>
        <p:nvCxnSpPr>
          <p:cNvPr id="17" name="AutoShape 15"/>
          <p:cNvCxnSpPr>
            <a:cxnSpLocks noChangeShapeType="1"/>
            <a:stCxn id="16" idx="5"/>
            <a:endCxn id="15" idx="2"/>
          </p:cNvCxnSpPr>
          <p:nvPr/>
        </p:nvCxnSpPr>
        <p:spPr bwMode="auto">
          <a:xfrm rot="5400000" flipH="1" flipV="1">
            <a:off x="4568031" y="3894932"/>
            <a:ext cx="30163" cy="2095500"/>
          </a:xfrm>
          <a:prstGeom prst="curvedConnector3">
            <a:avLst>
              <a:gd name="adj1" fmla="val -942106"/>
            </a:avLst>
          </a:prstGeom>
          <a:noFill/>
          <a:ln w="38100">
            <a:solidFill>
              <a:schemeClr val="hlink"/>
            </a:solidFill>
            <a:round/>
            <a:headEnd/>
            <a:tailEnd/>
          </a:ln>
          <a:effectLst>
            <a:outerShdw dist="35921" dir="2700000" algn="ctr" rotWithShape="0">
              <a:schemeClr val="bg2"/>
            </a:outerShdw>
          </a:effectLst>
        </p:spPr>
      </p:cxnSp>
      <p:grpSp>
        <p:nvGrpSpPr>
          <p:cNvPr id="2" name="Group 47"/>
          <p:cNvGrpSpPr>
            <a:grpSpLocks/>
          </p:cNvGrpSpPr>
          <p:nvPr/>
        </p:nvGrpSpPr>
        <p:grpSpPr bwMode="auto">
          <a:xfrm>
            <a:off x="6210300" y="1700213"/>
            <a:ext cx="2882900" cy="4171950"/>
            <a:chOff x="3912" y="1071"/>
            <a:chExt cx="1816" cy="2628"/>
          </a:xfrm>
        </p:grpSpPr>
        <p:grpSp>
          <p:nvGrpSpPr>
            <p:cNvPr id="123919" name="Group 16"/>
            <p:cNvGrpSpPr>
              <a:grpSpLocks/>
            </p:cNvGrpSpPr>
            <p:nvPr/>
          </p:nvGrpSpPr>
          <p:grpSpPr bwMode="auto">
            <a:xfrm>
              <a:off x="3922" y="1071"/>
              <a:ext cx="1806" cy="2628"/>
              <a:chOff x="4319" y="903"/>
              <a:chExt cx="1295" cy="1351"/>
            </a:xfrm>
          </p:grpSpPr>
          <p:sp>
            <p:nvSpPr>
              <p:cNvPr id="123946" name="Rectangle 17"/>
              <p:cNvSpPr>
                <a:spLocks noChangeArrowheads="1"/>
              </p:cNvSpPr>
              <p:nvPr/>
            </p:nvSpPr>
            <p:spPr bwMode="auto">
              <a:xfrm>
                <a:off x="4319" y="1055"/>
                <a:ext cx="1295" cy="1199"/>
              </a:xfrm>
              <a:prstGeom prst="rect">
                <a:avLst/>
              </a:prstGeom>
              <a:solidFill>
                <a:srgbClr val="FFFFE9"/>
              </a:solidFill>
              <a:ln w="9525">
                <a:solidFill>
                  <a:schemeClr val="tx1"/>
                </a:solidFill>
                <a:miter lim="800000"/>
                <a:headEnd/>
                <a:tailEnd/>
              </a:ln>
            </p:spPr>
            <p:txBody>
              <a:bodyPr wrap="none" anchor="ctr">
                <a:spAutoFit/>
              </a:bodyPr>
              <a:lstStyle/>
              <a:p>
                <a:pPr eaLnBrk="0" hangingPunct="0"/>
                <a:endParaRPr lang="zh-CN" altLang="en-US"/>
              </a:p>
            </p:txBody>
          </p:sp>
          <p:sp>
            <p:nvSpPr>
              <p:cNvPr id="123947" name="Text Box 18"/>
              <p:cNvSpPr txBox="1">
                <a:spLocks noChangeArrowheads="1"/>
              </p:cNvSpPr>
              <p:nvPr/>
            </p:nvSpPr>
            <p:spPr bwMode="auto">
              <a:xfrm>
                <a:off x="4820" y="903"/>
                <a:ext cx="318" cy="132"/>
              </a:xfrm>
              <a:prstGeom prst="rect">
                <a:avLst/>
              </a:prstGeom>
              <a:solidFill>
                <a:srgbClr val="CCFFFF"/>
              </a:solidFill>
              <a:ln w="9525">
                <a:solidFill>
                  <a:schemeClr val="tx1"/>
                </a:solidFill>
                <a:miter lim="800000"/>
                <a:headEnd/>
                <a:tailEnd/>
              </a:ln>
            </p:spPr>
            <p:txBody>
              <a:bodyPr wrap="none">
                <a:spAutoFit/>
              </a:bodyPr>
              <a:lstStyle/>
              <a:p>
                <a:pPr algn="ctr" eaLnBrk="0" hangingPunct="0"/>
                <a:r>
                  <a:rPr lang="zh-CN" altLang="en-US" sz="2000" b="1">
                    <a:solidFill>
                      <a:schemeClr val="bg2"/>
                    </a:solidFill>
                    <a:latin typeface="Courier New" pitchFamily="49" charset="0"/>
                    <a:ea typeface="黑体" pitchFamily="49" charset="-122"/>
                  </a:rPr>
                  <a:t>内存</a:t>
                </a:r>
              </a:p>
            </p:txBody>
          </p:sp>
        </p:grpSp>
        <p:grpSp>
          <p:nvGrpSpPr>
            <p:cNvPr id="123920" name="Group 19"/>
            <p:cNvGrpSpPr>
              <a:grpSpLocks/>
            </p:cNvGrpSpPr>
            <p:nvPr/>
          </p:nvGrpSpPr>
          <p:grpSpPr bwMode="auto">
            <a:xfrm>
              <a:off x="3912" y="1430"/>
              <a:ext cx="804" cy="2130"/>
              <a:chOff x="1950" y="2413"/>
              <a:chExt cx="804" cy="1907"/>
            </a:xfrm>
          </p:grpSpPr>
          <p:sp>
            <p:nvSpPr>
              <p:cNvPr id="123938" name="Rectangle 20"/>
              <p:cNvSpPr>
                <a:spLocks noChangeArrowheads="1"/>
              </p:cNvSpPr>
              <p:nvPr/>
            </p:nvSpPr>
            <p:spPr bwMode="auto">
              <a:xfrm>
                <a:off x="1950" y="2413"/>
                <a:ext cx="804" cy="214"/>
              </a:xfrm>
              <a:prstGeom prst="rect">
                <a:avLst/>
              </a:prstGeom>
              <a:solidFill>
                <a:srgbClr val="FFCC99"/>
              </a:solidFill>
              <a:ln w="12700">
                <a:solidFill>
                  <a:schemeClr val="tx1"/>
                </a:solidFill>
                <a:miter lim="800000"/>
                <a:headEnd/>
                <a:tailEnd/>
              </a:ln>
            </p:spPr>
            <p:txBody>
              <a:bodyPr wrap="none" anchor="ctr">
                <a:spAutoFit/>
              </a:bodyPr>
              <a:lstStyle/>
              <a:p>
                <a:pPr algn="ctr" eaLnBrk="0" hangingPunct="0"/>
                <a:r>
                  <a:rPr lang="en-US" altLang="zh-CN"/>
                  <a:t>                 </a:t>
                </a:r>
              </a:p>
            </p:txBody>
          </p:sp>
          <p:sp>
            <p:nvSpPr>
              <p:cNvPr id="123939" name="Rectangle 21"/>
              <p:cNvSpPr>
                <a:spLocks noChangeArrowheads="1"/>
              </p:cNvSpPr>
              <p:nvPr/>
            </p:nvSpPr>
            <p:spPr bwMode="auto">
              <a:xfrm>
                <a:off x="1968" y="264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3940" name="Rectangle 22"/>
              <p:cNvSpPr>
                <a:spLocks noChangeArrowheads="1"/>
              </p:cNvSpPr>
              <p:nvPr/>
            </p:nvSpPr>
            <p:spPr bwMode="auto">
              <a:xfrm>
                <a:off x="1968" y="288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3941" name="Rectangle 23"/>
              <p:cNvSpPr>
                <a:spLocks noChangeArrowheads="1"/>
              </p:cNvSpPr>
              <p:nvPr/>
            </p:nvSpPr>
            <p:spPr bwMode="auto">
              <a:xfrm>
                <a:off x="1968" y="312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3942" name="Rectangle 24"/>
              <p:cNvSpPr>
                <a:spLocks noChangeArrowheads="1"/>
              </p:cNvSpPr>
              <p:nvPr/>
            </p:nvSpPr>
            <p:spPr bwMode="auto">
              <a:xfrm>
                <a:off x="1968" y="336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3943" name="Rectangle 25"/>
              <p:cNvSpPr>
                <a:spLocks noChangeArrowheads="1"/>
              </p:cNvSpPr>
              <p:nvPr/>
            </p:nvSpPr>
            <p:spPr bwMode="auto">
              <a:xfrm>
                <a:off x="1968" y="360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3944" name="Rectangle 26"/>
              <p:cNvSpPr>
                <a:spLocks noChangeArrowheads="1"/>
              </p:cNvSpPr>
              <p:nvPr/>
            </p:nvSpPr>
            <p:spPr bwMode="auto">
              <a:xfrm>
                <a:off x="1968" y="384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sp>
            <p:nvSpPr>
              <p:cNvPr id="123945" name="Rectangle 27"/>
              <p:cNvSpPr>
                <a:spLocks noChangeArrowheads="1"/>
              </p:cNvSpPr>
              <p:nvPr/>
            </p:nvSpPr>
            <p:spPr bwMode="auto">
              <a:xfrm>
                <a:off x="1968" y="4080"/>
                <a:ext cx="768" cy="240"/>
              </a:xfrm>
              <a:prstGeom prst="rect">
                <a:avLst/>
              </a:prstGeom>
              <a:solidFill>
                <a:srgbClr val="FFCC99"/>
              </a:solidFill>
              <a:ln w="12700">
                <a:solidFill>
                  <a:schemeClr val="tx1"/>
                </a:solidFill>
                <a:miter lim="800000"/>
                <a:headEnd/>
                <a:tailEnd/>
              </a:ln>
            </p:spPr>
            <p:txBody>
              <a:bodyPr wrap="none" anchor="ctr">
                <a:spAutoFit/>
              </a:bodyPr>
              <a:lstStyle/>
              <a:p>
                <a:pPr eaLnBrk="0" hangingPunct="0"/>
                <a:endParaRPr lang="zh-CN" altLang="en-US"/>
              </a:p>
            </p:txBody>
          </p:sp>
        </p:grpSp>
        <p:grpSp>
          <p:nvGrpSpPr>
            <p:cNvPr id="123921" name="Group 28"/>
            <p:cNvGrpSpPr>
              <a:grpSpLocks/>
            </p:cNvGrpSpPr>
            <p:nvPr/>
          </p:nvGrpSpPr>
          <p:grpSpPr bwMode="auto">
            <a:xfrm>
              <a:off x="4713" y="1430"/>
              <a:ext cx="909" cy="2119"/>
              <a:chOff x="4620" y="1134"/>
              <a:chExt cx="966" cy="2473"/>
            </a:xfrm>
          </p:grpSpPr>
          <p:sp>
            <p:nvSpPr>
              <p:cNvPr id="123930" name="Text Box 29"/>
              <p:cNvSpPr txBox="1">
                <a:spLocks noChangeArrowheads="1"/>
              </p:cNvSpPr>
              <p:nvPr/>
            </p:nvSpPr>
            <p:spPr bwMode="auto">
              <a:xfrm>
                <a:off x="4633" y="1134"/>
                <a:ext cx="953" cy="294"/>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arr_num[0]</a:t>
                </a:r>
              </a:p>
            </p:txBody>
          </p:sp>
          <p:sp>
            <p:nvSpPr>
              <p:cNvPr id="123931" name="Text Box 30"/>
              <p:cNvSpPr txBox="1">
                <a:spLocks noChangeArrowheads="1"/>
              </p:cNvSpPr>
              <p:nvPr/>
            </p:nvSpPr>
            <p:spPr bwMode="auto">
              <a:xfrm>
                <a:off x="4634" y="1451"/>
                <a:ext cx="940" cy="294"/>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arr_num[1]</a:t>
                </a:r>
              </a:p>
            </p:txBody>
          </p:sp>
          <p:sp>
            <p:nvSpPr>
              <p:cNvPr id="123932" name="Text Box 31"/>
              <p:cNvSpPr txBox="1">
                <a:spLocks noChangeArrowheads="1"/>
              </p:cNvSpPr>
              <p:nvPr/>
            </p:nvSpPr>
            <p:spPr bwMode="auto">
              <a:xfrm>
                <a:off x="4620" y="1758"/>
                <a:ext cx="953" cy="294"/>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arr_num[2]</a:t>
                </a:r>
              </a:p>
            </p:txBody>
          </p:sp>
          <p:sp>
            <p:nvSpPr>
              <p:cNvPr id="123933" name="Text Box 32"/>
              <p:cNvSpPr txBox="1">
                <a:spLocks noChangeArrowheads="1"/>
              </p:cNvSpPr>
              <p:nvPr/>
            </p:nvSpPr>
            <p:spPr bwMode="auto">
              <a:xfrm>
                <a:off x="4620" y="2063"/>
                <a:ext cx="953" cy="294"/>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arr_num[3]</a:t>
                </a:r>
              </a:p>
            </p:txBody>
          </p:sp>
          <p:sp>
            <p:nvSpPr>
              <p:cNvPr id="123934" name="Text Box 33"/>
              <p:cNvSpPr txBox="1">
                <a:spLocks noChangeArrowheads="1"/>
              </p:cNvSpPr>
              <p:nvPr/>
            </p:nvSpPr>
            <p:spPr bwMode="auto">
              <a:xfrm>
                <a:off x="4620" y="2381"/>
                <a:ext cx="953" cy="294"/>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arr_num[4]</a:t>
                </a:r>
              </a:p>
            </p:txBody>
          </p:sp>
          <p:sp>
            <p:nvSpPr>
              <p:cNvPr id="123935" name="Text Box 34"/>
              <p:cNvSpPr txBox="1">
                <a:spLocks noChangeArrowheads="1"/>
              </p:cNvSpPr>
              <p:nvPr/>
            </p:nvSpPr>
            <p:spPr bwMode="auto">
              <a:xfrm>
                <a:off x="4620" y="2670"/>
                <a:ext cx="953" cy="294"/>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arr_num[5]</a:t>
                </a:r>
              </a:p>
            </p:txBody>
          </p:sp>
          <p:sp>
            <p:nvSpPr>
              <p:cNvPr id="123936" name="Text Box 35"/>
              <p:cNvSpPr txBox="1">
                <a:spLocks noChangeArrowheads="1"/>
              </p:cNvSpPr>
              <p:nvPr/>
            </p:nvSpPr>
            <p:spPr bwMode="auto">
              <a:xfrm>
                <a:off x="4620" y="3006"/>
                <a:ext cx="953" cy="294"/>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arr_num[6]</a:t>
                </a:r>
              </a:p>
            </p:txBody>
          </p:sp>
          <p:sp>
            <p:nvSpPr>
              <p:cNvPr id="123937" name="Text Box 36"/>
              <p:cNvSpPr txBox="1">
                <a:spLocks noChangeArrowheads="1"/>
              </p:cNvSpPr>
              <p:nvPr/>
            </p:nvSpPr>
            <p:spPr bwMode="auto">
              <a:xfrm>
                <a:off x="4620" y="3313"/>
                <a:ext cx="953" cy="294"/>
              </a:xfrm>
              <a:prstGeom prst="rect">
                <a:avLst/>
              </a:prstGeom>
              <a:noFill/>
              <a:ln w="12700" algn="ctr">
                <a:solidFill>
                  <a:schemeClr val="tx1"/>
                </a:solidFill>
                <a:miter lim="800000"/>
                <a:headEnd/>
                <a:tailEnd/>
              </a:ln>
            </p:spPr>
            <p:txBody>
              <a:bodyPr wrap="none">
                <a:spAutoFit/>
              </a:bodyPr>
              <a:lstStyle/>
              <a:p>
                <a:pPr algn="ctr" eaLnBrk="0" hangingPunct="0"/>
                <a:r>
                  <a:rPr lang="en-US" altLang="zh-CN" sz="2000" b="1">
                    <a:solidFill>
                      <a:schemeClr val="bg2"/>
                    </a:solidFill>
                  </a:rPr>
                  <a:t>arr_num[7]</a:t>
                </a:r>
              </a:p>
            </p:txBody>
          </p:sp>
        </p:grpSp>
        <p:sp>
          <p:nvSpPr>
            <p:cNvPr id="123922" name="Text Box 37"/>
            <p:cNvSpPr txBox="1">
              <a:spLocks noChangeArrowheads="1"/>
            </p:cNvSpPr>
            <p:nvPr/>
          </p:nvSpPr>
          <p:spPr bwMode="auto">
            <a:xfrm>
              <a:off x="4150" y="1434"/>
              <a:ext cx="243" cy="233"/>
            </a:xfrm>
            <a:prstGeom prst="rect">
              <a:avLst/>
            </a:prstGeom>
            <a:noFill/>
            <a:ln w="12700">
              <a:noFill/>
              <a:miter lim="800000"/>
              <a:headEnd/>
              <a:tailEnd/>
            </a:ln>
          </p:spPr>
          <p:txBody>
            <a:bodyPr wrap="none">
              <a:spAutoFit/>
            </a:bodyPr>
            <a:lstStyle/>
            <a:p>
              <a:pPr algn="ctr" eaLnBrk="0" hangingPunct="0"/>
              <a:r>
                <a:rPr lang="en-US" altLang="zh-CN" b="1">
                  <a:solidFill>
                    <a:schemeClr val="bg2"/>
                  </a:solidFill>
                  <a:ea typeface="楷体_GB2312"/>
                  <a:cs typeface="楷体_GB2312"/>
                </a:rPr>
                <a:t>10</a:t>
              </a:r>
            </a:p>
          </p:txBody>
        </p:sp>
        <p:sp>
          <p:nvSpPr>
            <p:cNvPr id="123923" name="Text Box 38"/>
            <p:cNvSpPr txBox="1">
              <a:spLocks noChangeArrowheads="1"/>
            </p:cNvSpPr>
            <p:nvPr/>
          </p:nvSpPr>
          <p:spPr bwMode="auto">
            <a:xfrm>
              <a:off x="4149" y="1706"/>
              <a:ext cx="254" cy="233"/>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23</a:t>
              </a:r>
            </a:p>
          </p:txBody>
        </p:sp>
        <p:sp>
          <p:nvSpPr>
            <p:cNvPr id="123924" name="Text Box 39"/>
            <p:cNvSpPr txBox="1">
              <a:spLocks noChangeArrowheads="1"/>
            </p:cNvSpPr>
            <p:nvPr/>
          </p:nvSpPr>
          <p:spPr bwMode="auto">
            <a:xfrm>
              <a:off x="4149" y="1978"/>
              <a:ext cx="243" cy="233"/>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15</a:t>
              </a:r>
            </a:p>
          </p:txBody>
        </p:sp>
        <p:sp>
          <p:nvSpPr>
            <p:cNvPr id="123925" name="Text Box 40"/>
            <p:cNvSpPr txBox="1">
              <a:spLocks noChangeArrowheads="1"/>
            </p:cNvSpPr>
            <p:nvPr/>
          </p:nvSpPr>
          <p:spPr bwMode="auto">
            <a:xfrm>
              <a:off x="4149" y="2205"/>
              <a:ext cx="254" cy="233"/>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60</a:t>
              </a:r>
            </a:p>
          </p:txBody>
        </p:sp>
        <p:sp>
          <p:nvSpPr>
            <p:cNvPr id="123926" name="Text Box 41"/>
            <p:cNvSpPr txBox="1">
              <a:spLocks noChangeArrowheads="1"/>
            </p:cNvSpPr>
            <p:nvPr/>
          </p:nvSpPr>
          <p:spPr bwMode="auto">
            <a:xfrm>
              <a:off x="4149" y="2477"/>
              <a:ext cx="243" cy="233"/>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41</a:t>
              </a:r>
            </a:p>
          </p:txBody>
        </p:sp>
        <p:sp>
          <p:nvSpPr>
            <p:cNvPr id="123927" name="Text Box 42"/>
            <p:cNvSpPr txBox="1">
              <a:spLocks noChangeArrowheads="1"/>
            </p:cNvSpPr>
            <p:nvPr/>
          </p:nvSpPr>
          <p:spPr bwMode="auto">
            <a:xfrm>
              <a:off x="4149" y="2790"/>
              <a:ext cx="254" cy="233"/>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49</a:t>
              </a:r>
            </a:p>
          </p:txBody>
        </p:sp>
        <p:sp>
          <p:nvSpPr>
            <p:cNvPr id="123928" name="Text Box 43"/>
            <p:cNvSpPr txBox="1">
              <a:spLocks noChangeArrowheads="1"/>
            </p:cNvSpPr>
            <p:nvPr/>
          </p:nvSpPr>
          <p:spPr bwMode="auto">
            <a:xfrm>
              <a:off x="4149" y="3017"/>
              <a:ext cx="243" cy="233"/>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13</a:t>
              </a:r>
            </a:p>
          </p:txBody>
        </p:sp>
        <p:sp>
          <p:nvSpPr>
            <p:cNvPr id="123929" name="Text Box 44"/>
            <p:cNvSpPr txBox="1">
              <a:spLocks noChangeArrowheads="1"/>
            </p:cNvSpPr>
            <p:nvPr/>
          </p:nvSpPr>
          <p:spPr bwMode="auto">
            <a:xfrm>
              <a:off x="4149" y="3289"/>
              <a:ext cx="254" cy="233"/>
            </a:xfrm>
            <a:prstGeom prst="rect">
              <a:avLst/>
            </a:prstGeom>
            <a:noFill/>
            <a:ln w="12700" algn="ctr">
              <a:noFill/>
              <a:miter lim="800000"/>
              <a:headEnd/>
              <a:tailEnd/>
            </a:ln>
          </p:spPr>
          <p:txBody>
            <a:bodyPr wrap="none">
              <a:spAutoFit/>
            </a:bodyPr>
            <a:lstStyle/>
            <a:p>
              <a:pPr algn="ctr" eaLnBrk="0" hangingPunct="0"/>
              <a:r>
                <a:rPr lang="en-US" altLang="zh-CN" b="1">
                  <a:solidFill>
                    <a:schemeClr val="bg2"/>
                  </a:solidFill>
                  <a:ea typeface="楷体_GB2312"/>
                  <a:cs typeface="楷体_GB2312"/>
                </a:rPr>
                <a:t>39</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9" presetClass="entr" presetSubtype="0" accel="10000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3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800" decel="100000"/>
                                        <p:tgtEl>
                                          <p:spTgt spid="12"/>
                                        </p:tgtEl>
                                      </p:cBhvr>
                                    </p:animEffect>
                                    <p:anim calcmode="lin" valueType="num">
                                      <p:cBhvr>
                                        <p:cTn id="31" dur="800" decel="100000" fill="hold"/>
                                        <p:tgtEl>
                                          <p:spTgt spid="12"/>
                                        </p:tgtEl>
                                        <p:attrNameLst>
                                          <p:attrName>style.rotation</p:attrName>
                                        </p:attrNameLst>
                                      </p:cBhvr>
                                      <p:tavLst>
                                        <p:tav tm="0">
                                          <p:val>
                                            <p:fltVal val="-90"/>
                                          </p:val>
                                        </p:tav>
                                        <p:tav tm="100000">
                                          <p:val>
                                            <p:fltVal val="0"/>
                                          </p:val>
                                        </p:tav>
                                      </p:tavLst>
                                    </p:anim>
                                    <p:anim calcmode="lin" valueType="num">
                                      <p:cBhvr>
                                        <p:cTn id="32" dur="800" decel="100000" fill="hold"/>
                                        <p:tgtEl>
                                          <p:spTgt spid="12"/>
                                        </p:tgtEl>
                                        <p:attrNameLst>
                                          <p:attrName>ppt_x</p:attrName>
                                        </p:attrNameLst>
                                      </p:cBhvr>
                                      <p:tavLst>
                                        <p:tav tm="0">
                                          <p:val>
                                            <p:strVal val="#ppt_x+0.4"/>
                                          </p:val>
                                        </p:tav>
                                        <p:tav tm="100000">
                                          <p:val>
                                            <p:strVal val="#ppt_x-0.05"/>
                                          </p:val>
                                        </p:tav>
                                      </p:tavLst>
                                    </p:anim>
                                    <p:anim calcmode="lin" valueType="num">
                                      <p:cBhvr>
                                        <p:cTn id="33" dur="800" decel="100000" fill="hold"/>
                                        <p:tgtEl>
                                          <p:spTgt spid="12"/>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9" presetClass="entr" presetSubtype="0" accel="10000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41" dur="5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42" dur="5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43" dur="500" fill="hold"/>
                                        <p:tgtEl>
                                          <p:spTgt spid="10"/>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3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800" decel="100000"/>
                                        <p:tgtEl>
                                          <p:spTgt spid="15"/>
                                        </p:tgtEl>
                                      </p:cBhvr>
                                    </p:animEffect>
                                    <p:anim calcmode="lin" valueType="num">
                                      <p:cBhvr>
                                        <p:cTn id="55" dur="800" decel="100000" fill="hold"/>
                                        <p:tgtEl>
                                          <p:spTgt spid="15"/>
                                        </p:tgtEl>
                                        <p:attrNameLst>
                                          <p:attrName>style.rotation</p:attrName>
                                        </p:attrNameLst>
                                      </p:cBhvr>
                                      <p:tavLst>
                                        <p:tav tm="0">
                                          <p:val>
                                            <p:fltVal val="-90"/>
                                          </p:val>
                                        </p:tav>
                                        <p:tav tm="100000">
                                          <p:val>
                                            <p:fltVal val="0"/>
                                          </p:val>
                                        </p:tav>
                                      </p:tavLst>
                                    </p:anim>
                                    <p:anim calcmode="lin" valueType="num">
                                      <p:cBhvr>
                                        <p:cTn id="56" dur="800" decel="100000" fill="hold"/>
                                        <p:tgtEl>
                                          <p:spTgt spid="15"/>
                                        </p:tgtEl>
                                        <p:attrNameLst>
                                          <p:attrName>ppt_x</p:attrName>
                                        </p:attrNameLst>
                                      </p:cBhvr>
                                      <p:tavLst>
                                        <p:tav tm="0">
                                          <p:val>
                                            <p:strVal val="#ppt_x+0.4"/>
                                          </p:val>
                                        </p:tav>
                                        <p:tav tm="100000">
                                          <p:val>
                                            <p:strVal val="#ppt_x-0.05"/>
                                          </p:val>
                                        </p:tav>
                                      </p:tavLst>
                                    </p:anim>
                                    <p:anim calcmode="lin" valueType="num">
                                      <p:cBhvr>
                                        <p:cTn id="57" dur="800" decel="100000" fill="hold"/>
                                        <p:tgtEl>
                                          <p:spTgt spid="15"/>
                                        </p:tgtEl>
                                        <p:attrNameLst>
                                          <p:attrName>ppt_y</p:attrName>
                                        </p:attrNameLst>
                                      </p:cBhvr>
                                      <p:tavLst>
                                        <p:tav tm="0">
                                          <p:val>
                                            <p:strVal val="#ppt_y-0.4"/>
                                          </p:val>
                                        </p:tav>
                                        <p:tav tm="100000">
                                          <p:val>
                                            <p:strVal val="#ppt_y+0.1"/>
                                          </p:val>
                                        </p:tav>
                                      </p:tavLst>
                                    </p:anim>
                                    <p:anim calcmode="lin" valueType="num">
                                      <p:cBhvr>
                                        <p:cTn id="58"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59"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p:bldP spid="10" grpId="0" animBg="1"/>
      <p:bldP spid="12" grpId="0"/>
      <p:bldP spid="13" grpId="0" animBg="1"/>
      <p:bldP spid="15" grpId="0"/>
      <p:bldP spid="1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5.3.35</a:t>
            </a:r>
            <a:r>
              <a:rPr lang="zh-CN" altLang="en-US" smtClean="0">
                <a:ea typeface="宋体" pitchFamily="2" charset="-122"/>
              </a:rPr>
              <a:t>指针比较</a:t>
            </a:r>
            <a:endParaRPr lang="en-US" altLang="zh-CN" dirty="0">
              <a:ea typeface="宋体" pitchFamily="2" charset="-122"/>
            </a:endParaRPr>
          </a:p>
        </p:txBody>
      </p:sp>
      <p:sp>
        <p:nvSpPr>
          <p:cNvPr id="5" name="Text Box 2"/>
          <p:cNvSpPr txBox="1">
            <a:spLocks noChangeArrowheads="1"/>
          </p:cNvSpPr>
          <p:nvPr/>
        </p:nvSpPr>
        <p:spPr bwMode="auto">
          <a:xfrm>
            <a:off x="1263650" y="1341438"/>
            <a:ext cx="2025650" cy="469900"/>
          </a:xfrm>
          <a:prstGeom prst="rect">
            <a:avLst/>
          </a:prstGeom>
          <a:noFill/>
          <a:ln w="12700">
            <a:solidFill>
              <a:schemeClr val="tx1"/>
            </a:solidFill>
            <a:miter lim="800000"/>
            <a:headEnd/>
            <a:tailEnd/>
          </a:ln>
        </p:spPr>
        <p:txBody>
          <a:bodyPr wrap="none">
            <a:spAutoFit/>
          </a:bodyPr>
          <a:lstStyle/>
          <a:p>
            <a:pPr algn="ctr" eaLnBrk="0" hangingPunct="0"/>
            <a:r>
              <a:rPr lang="zh-CN" altLang="en-US" sz="2400">
                <a:ea typeface="黑体" pitchFamily="49" charset="-122"/>
              </a:rPr>
              <a:t>比较两个指针</a:t>
            </a:r>
          </a:p>
        </p:txBody>
      </p:sp>
      <p:sp>
        <p:nvSpPr>
          <p:cNvPr id="7" name="Text Box 3"/>
          <p:cNvSpPr txBox="1">
            <a:spLocks noChangeArrowheads="1"/>
          </p:cNvSpPr>
          <p:nvPr/>
        </p:nvSpPr>
        <p:spPr bwMode="auto">
          <a:xfrm>
            <a:off x="1116013" y="2060575"/>
            <a:ext cx="7359650" cy="4067175"/>
          </a:xfrm>
          <a:prstGeom prst="rect">
            <a:avLst/>
          </a:prstGeom>
          <a:ln w="12700" algn="ctr">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000" b="1" i="1">
                <a:solidFill>
                  <a:srgbClr val="996633"/>
                </a:solidFill>
                <a:ea typeface="楷体_GB2312"/>
                <a:cs typeface="楷体_GB2312"/>
              </a:rPr>
              <a:t> </a:t>
            </a:r>
            <a:r>
              <a:rPr lang="en-US" altLang="zh-CN" sz="2000" b="1">
                <a:solidFill>
                  <a:schemeClr val="bg2"/>
                </a:solidFill>
                <a:ea typeface="黑体" pitchFamily="49" charset="-122"/>
              </a:rPr>
              <a:t>#include&lt;stdio.h&gt;</a:t>
            </a:r>
          </a:p>
          <a:p>
            <a:pPr eaLnBrk="0" hangingPunct="0">
              <a:defRPr/>
            </a:pPr>
            <a:r>
              <a:rPr lang="en-US" altLang="zh-CN" sz="2000" b="1">
                <a:solidFill>
                  <a:schemeClr val="bg2"/>
                </a:solidFill>
                <a:ea typeface="黑体" pitchFamily="49" charset="-122"/>
              </a:rPr>
              <a:t>void main ()</a:t>
            </a:r>
          </a:p>
          <a:p>
            <a:pPr eaLnBrk="0" hangingPunct="0">
              <a:defRPr/>
            </a:pPr>
            <a:r>
              <a:rPr lang="en-US" altLang="zh-CN" sz="2000" b="1">
                <a:solidFill>
                  <a:schemeClr val="bg2"/>
                </a:solidFill>
                <a:ea typeface="黑体" pitchFamily="49" charset="-122"/>
              </a:rPr>
              <a:t>{</a:t>
            </a:r>
          </a:p>
          <a:p>
            <a:pPr eaLnBrk="0" hangingPunct="0">
              <a:defRPr/>
            </a:pPr>
            <a:r>
              <a:rPr lang="en-US" altLang="zh-CN" sz="2000" b="1">
                <a:solidFill>
                  <a:schemeClr val="bg2"/>
                </a:solidFill>
                <a:ea typeface="黑体" pitchFamily="49" charset="-122"/>
              </a:rPr>
              <a:t>	int *ptrnum1, *ptrnum2; </a:t>
            </a:r>
          </a:p>
          <a:p>
            <a:pPr eaLnBrk="0" hangingPunct="0">
              <a:defRPr/>
            </a:pPr>
            <a:r>
              <a:rPr lang="en-US" altLang="zh-CN" sz="2000" b="1">
                <a:solidFill>
                  <a:schemeClr val="bg2"/>
                </a:solidFill>
                <a:ea typeface="黑体" pitchFamily="49" charset="-122"/>
              </a:rPr>
              <a:t>	int value = 1;</a:t>
            </a:r>
          </a:p>
          <a:p>
            <a:pPr eaLnBrk="0" hangingPunct="0">
              <a:defRPr/>
            </a:pPr>
            <a:r>
              <a:rPr lang="en-US" altLang="zh-CN" sz="2000" b="1">
                <a:solidFill>
                  <a:schemeClr val="bg2"/>
                </a:solidFill>
                <a:ea typeface="黑体" pitchFamily="49" charset="-122"/>
              </a:rPr>
              <a:t>	ptrnum1 = &amp;value;</a:t>
            </a:r>
          </a:p>
          <a:p>
            <a:pPr eaLnBrk="0" hangingPunct="0">
              <a:defRPr/>
            </a:pPr>
            <a:r>
              <a:rPr lang="en-US" altLang="zh-CN" sz="2000" b="1">
                <a:solidFill>
                  <a:schemeClr val="bg2"/>
                </a:solidFill>
                <a:ea typeface="黑体" pitchFamily="49" charset="-122"/>
              </a:rPr>
              <a:t>	value += 10;</a:t>
            </a:r>
          </a:p>
          <a:p>
            <a:pPr eaLnBrk="0" hangingPunct="0">
              <a:defRPr/>
            </a:pPr>
            <a:r>
              <a:rPr lang="en-US" altLang="zh-CN" sz="2000" b="1">
                <a:solidFill>
                  <a:schemeClr val="bg2"/>
                </a:solidFill>
                <a:ea typeface="黑体" pitchFamily="49" charset="-122"/>
              </a:rPr>
              <a:t>	ptrnum2 = &amp;value;</a:t>
            </a:r>
          </a:p>
          <a:p>
            <a:pPr eaLnBrk="0" hangingPunct="0">
              <a:defRPr/>
            </a:pPr>
            <a:r>
              <a:rPr lang="en-US" altLang="zh-CN" sz="2000" b="1">
                <a:solidFill>
                  <a:schemeClr val="bg2"/>
                </a:solidFill>
                <a:ea typeface="黑体" pitchFamily="49" charset="-122"/>
              </a:rPr>
              <a:t>	if (ptrnum1 == ptrnum2)</a:t>
            </a:r>
          </a:p>
          <a:p>
            <a:pPr eaLnBrk="0" hangingPunct="0">
              <a:defRPr/>
            </a:pPr>
            <a:r>
              <a:rPr lang="en-US" altLang="zh-CN" sz="2000" b="1">
                <a:solidFill>
                  <a:schemeClr val="bg2"/>
                </a:solidFill>
                <a:ea typeface="黑体" pitchFamily="49" charset="-122"/>
              </a:rPr>
              <a:t>		printf("\n </a:t>
            </a:r>
            <a:r>
              <a:rPr lang="zh-CN" altLang="en-US" sz="2000">
                <a:solidFill>
                  <a:schemeClr val="bg2"/>
                </a:solidFill>
                <a:ea typeface="黑体" pitchFamily="49" charset="-122"/>
              </a:rPr>
              <a:t>两个指针指向同一个地址</a:t>
            </a:r>
            <a:r>
              <a:rPr lang="en-US" altLang="zh-CN" sz="2000">
                <a:solidFill>
                  <a:schemeClr val="bg2"/>
                </a:solidFill>
                <a:ea typeface="黑体" pitchFamily="49" charset="-122"/>
              </a:rPr>
              <a:t>\</a:t>
            </a:r>
            <a:r>
              <a:rPr lang="en-US" altLang="zh-CN" sz="2000" b="1">
                <a:solidFill>
                  <a:schemeClr val="bg2"/>
                </a:solidFill>
                <a:ea typeface="黑体" pitchFamily="49" charset="-122"/>
              </a:rPr>
              <a:t>n");</a:t>
            </a:r>
          </a:p>
          <a:p>
            <a:pPr eaLnBrk="0" hangingPunct="0">
              <a:defRPr/>
            </a:pPr>
            <a:r>
              <a:rPr lang="en-US" altLang="zh-CN" sz="2000" b="1">
                <a:solidFill>
                  <a:schemeClr val="bg2"/>
                </a:solidFill>
                <a:ea typeface="黑体" pitchFamily="49" charset="-122"/>
              </a:rPr>
              <a:t>	else</a:t>
            </a:r>
          </a:p>
          <a:p>
            <a:pPr eaLnBrk="0" hangingPunct="0">
              <a:defRPr/>
            </a:pPr>
            <a:r>
              <a:rPr lang="en-US" altLang="zh-CN" sz="2000" b="1">
                <a:solidFill>
                  <a:schemeClr val="bg2"/>
                </a:solidFill>
                <a:ea typeface="黑体" pitchFamily="49" charset="-122"/>
              </a:rPr>
              <a:t>		printf("\n </a:t>
            </a:r>
            <a:r>
              <a:rPr lang="zh-CN" altLang="en-US" sz="2000">
                <a:solidFill>
                  <a:schemeClr val="bg2"/>
                </a:solidFill>
                <a:ea typeface="黑体" pitchFamily="49" charset="-122"/>
              </a:rPr>
              <a:t>两个指针指向不同的地址</a:t>
            </a:r>
            <a:r>
              <a:rPr lang="en-US" altLang="zh-CN" sz="2000" b="1">
                <a:solidFill>
                  <a:schemeClr val="bg2"/>
                </a:solidFill>
                <a:ea typeface="黑体" pitchFamily="49" charset="-122"/>
              </a:rPr>
              <a:t>\n");</a:t>
            </a:r>
          </a:p>
          <a:p>
            <a:pPr eaLnBrk="0" hangingPunct="0">
              <a:defRPr/>
            </a:pPr>
            <a:r>
              <a:rPr lang="en-US" altLang="zh-CN" sz="2000" b="1">
                <a:solidFill>
                  <a:schemeClr val="bg2"/>
                </a:solidFill>
                <a:ea typeface="黑体" pitchFamily="49" charset="-122"/>
              </a:rPr>
              <a:t>}</a:t>
            </a:r>
            <a:r>
              <a:rPr lang="en-US" altLang="zh-CN" sz="2000">
                <a:solidFill>
                  <a:schemeClr val="bg2"/>
                </a:solidFill>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par>
                                <p:cTn id="10" presetID="34" presetClass="emph" presetSubtype="0" fill="hold" grpId="1" nodeType="with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gtEl>
                                        <p:attrNameLst>
                                          <p:attrName>ppt_x</p:attrName>
                                          <p:attrName>ppt_y</p:attrName>
                                        </p:attrNameLst>
                                      </p:cBhvr>
                                    </p:animMotion>
                                    <p:animRot by="1500000">
                                      <p:cBhvr>
                                        <p:cTn id="12" dur="125" fill="hold">
                                          <p:stCondLst>
                                            <p:cond delay="0"/>
                                          </p:stCondLst>
                                        </p:cTn>
                                        <p:tgtEl>
                                          <p:spTgt spid="5"/>
                                        </p:tgtEl>
                                        <p:attrNameLst>
                                          <p:attrName>r</p:attrName>
                                        </p:attrNameLst>
                                      </p:cBhvr>
                                    </p:animRot>
                                    <p:animRot by="-1500000">
                                      <p:cBhvr>
                                        <p:cTn id="13" dur="125" fill="hold">
                                          <p:stCondLst>
                                            <p:cond delay="125"/>
                                          </p:stCondLst>
                                        </p:cTn>
                                        <p:tgtEl>
                                          <p:spTgt spid="5"/>
                                        </p:tgtEl>
                                        <p:attrNameLst>
                                          <p:attrName>r</p:attrName>
                                        </p:attrNameLst>
                                      </p:cBhvr>
                                    </p:animRot>
                                    <p:animRot by="-1500000">
                                      <p:cBhvr>
                                        <p:cTn id="14" dur="125" fill="hold">
                                          <p:stCondLst>
                                            <p:cond delay="250"/>
                                          </p:stCondLst>
                                        </p:cTn>
                                        <p:tgtEl>
                                          <p:spTgt spid="5"/>
                                        </p:tgtEl>
                                        <p:attrNameLst>
                                          <p:attrName>r</p:attrName>
                                        </p:attrNameLst>
                                      </p:cBhvr>
                                    </p:animRot>
                                    <p:animRot by="1500000">
                                      <p:cBhvr>
                                        <p:cTn id="15" dur="125" fill="hold">
                                          <p:stCondLst>
                                            <p:cond delay="375"/>
                                          </p:stCondLst>
                                        </p:cTn>
                                        <p:tgtEl>
                                          <p:spTgt spid="5"/>
                                        </p:tgtEl>
                                        <p:attrNameLst>
                                          <p:attrName>r</p:attrName>
                                        </p:attrNameLst>
                                      </p:cBhvr>
                                    </p:animRot>
                                  </p:childTnLst>
                                </p:cTn>
                              </p:par>
                            </p:childTnLst>
                          </p:cTn>
                        </p:par>
                        <p:par>
                          <p:cTn id="16" fill="hold">
                            <p:stCondLst>
                              <p:cond delay="750"/>
                            </p:stCondLst>
                            <p:childTnLst>
                              <p:par>
                                <p:cTn id="17" presetID="39" presetClass="entr" presetSubtype="0" accel="10000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5.3.36</a:t>
            </a:r>
            <a:r>
              <a:rPr lang="zh-CN" altLang="en-US" dirty="0" smtClean="0">
                <a:ea typeface="宋体" pitchFamily="2" charset="-122"/>
              </a:rPr>
              <a:t>指针的大小比较</a:t>
            </a:r>
            <a:endParaRPr lang="en-US" altLang="zh-CN" dirty="0">
              <a:ea typeface="宋体" pitchFamily="2" charset="-122"/>
            </a:endParaRPr>
          </a:p>
        </p:txBody>
      </p:sp>
      <p:sp>
        <p:nvSpPr>
          <p:cNvPr id="4" name="Rectangle 3"/>
          <p:cNvSpPr>
            <a:spLocks noGrp="1" noChangeArrowheads="1"/>
          </p:cNvSpPr>
          <p:nvPr>
            <p:ph type="body" idx="1"/>
          </p:nvPr>
        </p:nvSpPr>
        <p:spPr>
          <a:xfrm>
            <a:off x="0" y="1071546"/>
            <a:ext cx="9144000" cy="917294"/>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1800" dirty="0" smtClean="0">
                <a:ea typeface="宋体" pitchFamily="2" charset="-122"/>
              </a:rPr>
              <a:t>对两个毫无关联的指针比较大小是没有意义的，因为指针只代表了</a:t>
            </a:r>
            <a:r>
              <a:rPr lang="zh-CN" altLang="en-US" sz="1800" dirty="0" smtClean="0">
                <a:latin typeface="Times New Roman" pitchFamily="18" charset="0"/>
                <a:ea typeface="宋体" pitchFamily="2" charset="-122"/>
              </a:rPr>
              <a:t>“</a:t>
            </a:r>
            <a:r>
              <a:rPr lang="zh-CN" altLang="en-US" sz="1800" dirty="0" smtClean="0">
                <a:ea typeface="宋体" pitchFamily="2" charset="-122"/>
              </a:rPr>
              <a:t>位置</a:t>
            </a:r>
            <a:r>
              <a:rPr lang="zh-CN" altLang="en-US" sz="1800" dirty="0" smtClean="0">
                <a:latin typeface="Times New Roman" pitchFamily="18" charset="0"/>
                <a:ea typeface="宋体" pitchFamily="2" charset="-122"/>
              </a:rPr>
              <a:t>”</a:t>
            </a:r>
            <a:r>
              <a:rPr lang="zh-CN" altLang="en-US" sz="1800" dirty="0" smtClean="0">
                <a:ea typeface="宋体" pitchFamily="2" charset="-122"/>
              </a:rPr>
              <a:t>这么一个信息，但是，如果两个指针所指向的元素位于同一个数组（或同一块动态申请的内存中），指针的大小比较反映了元素在数组中的先后关系。</a:t>
            </a:r>
          </a:p>
        </p:txBody>
      </p:sp>
      <p:graphicFrame>
        <p:nvGraphicFramePr>
          <p:cNvPr id="5" name="Group 70"/>
          <p:cNvGraphicFramePr>
            <a:graphicFrameLocks noGrp="1"/>
          </p:cNvGraphicFramePr>
          <p:nvPr>
            <p:extLst>
              <p:ext uri="{D42A27DB-BD31-4B8C-83A1-F6EECF244321}">
                <p14:modId xmlns:p14="http://schemas.microsoft.com/office/powerpoint/2010/main" val="2803787001"/>
              </p:ext>
            </p:extLst>
          </p:nvPr>
        </p:nvGraphicFramePr>
        <p:xfrm>
          <a:off x="612775" y="2781300"/>
          <a:ext cx="7343601" cy="3355852"/>
        </p:xfrm>
        <a:graphic>
          <a:graphicData uri="http://schemas.openxmlformats.org/drawingml/2006/table">
            <a:tbl>
              <a:tblPr/>
              <a:tblGrid>
                <a:gridCol w="2368550"/>
                <a:gridCol w="4975051"/>
              </a:tblGrid>
              <a:tr h="360363">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操作</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意义</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563563">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ptr_a &lt; ptr_b</a:t>
                      </a:r>
                      <a:endParaRPr kumimoji="0" 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如果</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a</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存储在</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b</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的前面则返回</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true</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ptr_a &lt;= ptr_b</a:t>
                      </a:r>
                      <a:endParaRPr kumimoji="0" 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如果</a:t>
                      </a:r>
                      <a:r>
                        <a:rPr kumimoji="0" lang="en-US" altLang="zh-CN"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a</a:t>
                      </a: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存储在</a:t>
                      </a:r>
                      <a:r>
                        <a:rPr kumimoji="0" lang="en-US" altLang="zh-CN"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b</a:t>
                      </a: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的前面，或两个指针指向同一位置则返回</a:t>
                      </a:r>
                      <a:r>
                        <a:rPr kumimoji="0" lang="en-US" altLang="zh-CN"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true</a:t>
                      </a:r>
                      <a:endParaRPr kumimoji="0" 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ptr_a == ptr_b</a:t>
                      </a:r>
                      <a:endParaRPr kumimoji="0" 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如果两个指针指向同一位置则返回</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true</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ptr_a != ptr_b</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如果两个指针指向不同位置则返回</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true</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ptr_a == NULL</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如果</a:t>
                      </a:r>
                      <a:r>
                        <a:rPr kumimoji="0" lang="en-US" altLang="zh-CN" sz="2000" b="1" i="0" u="none" strike="noStrike" cap="none" normalizeH="0" baseline="0" dirty="0" err="1" smtClean="0">
                          <a:ln>
                            <a:noFill/>
                          </a:ln>
                          <a:solidFill>
                            <a:schemeClr val="tx1"/>
                          </a:solidFill>
                          <a:effectLst/>
                          <a:latin typeface="Arial Narrow" panose="020B0606020202030204" pitchFamily="34" charset="0"/>
                          <a:ea typeface="楷体_GB2312" pitchFamily="49" charset="-122"/>
                        </a:rPr>
                        <a:t>ptr_a</a:t>
                      </a: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是空值则返回</a:t>
                      </a:r>
                      <a:r>
                        <a:rPr kumimoji="0" lang="en-US" altLang="zh-CN"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true</a:t>
                      </a:r>
                      <a:endParaRPr kumimoji="0" 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txBox="1">
            <a:spLocks noChangeArrowheads="1"/>
          </p:cNvSpPr>
          <p:nvPr/>
        </p:nvSpPr>
        <p:spPr bwMode="auto">
          <a:xfrm>
            <a:off x="0" y="1988840"/>
            <a:ext cx="9143999" cy="648072"/>
          </a:xfrm>
          <a:prstGeom prst="rect">
            <a:avLst/>
          </a:prstGeom>
          <a:ln w="9525">
            <a:noFill/>
            <a:miter lim="800000"/>
            <a:headEnd/>
            <a:tailEnd/>
          </a:ln>
          <a:effectLst/>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lnSpc>
                <a:spcPct val="90000"/>
              </a:lnSpc>
            </a:pPr>
            <a:r>
              <a:rPr lang="zh-CN" altLang="en-US" sz="1800" kern="0" dirty="0" smtClean="0"/>
              <a:t>前提：两个指针都指向相同类型的变量</a:t>
            </a:r>
          </a:p>
          <a:p>
            <a:pPr>
              <a:lnSpc>
                <a:spcPct val="90000"/>
              </a:lnSpc>
              <a:buFontTx/>
              <a:buNone/>
            </a:pPr>
            <a:r>
              <a:rPr lang="zh-CN" altLang="en-US" sz="1800" kern="0" dirty="0" smtClean="0"/>
              <a:t>    假设</a:t>
            </a:r>
            <a:r>
              <a:rPr lang="en-US" altLang="zh-CN" sz="1800" kern="0" dirty="0" err="1" smtClean="0"/>
              <a:t>ptr_a</a:t>
            </a:r>
            <a:r>
              <a:rPr lang="zh-CN" altLang="en-US" sz="1800" kern="0" dirty="0" smtClean="0"/>
              <a:t>和</a:t>
            </a:r>
            <a:r>
              <a:rPr lang="en-US" altLang="zh-CN" sz="1800" kern="0" dirty="0" err="1" smtClean="0"/>
              <a:t>ptr_b</a:t>
            </a:r>
            <a:r>
              <a:rPr lang="zh-CN" altLang="en-US" sz="1800" kern="0" dirty="0" smtClean="0"/>
              <a:t>分别指向</a:t>
            </a:r>
            <a:r>
              <a:rPr lang="en-US" altLang="zh-CN" sz="1800" kern="0" dirty="0" smtClean="0"/>
              <a:t>a</a:t>
            </a:r>
            <a:r>
              <a:rPr lang="zh-CN" altLang="en-US" sz="1800" kern="0" dirty="0" smtClean="0"/>
              <a:t>和</a:t>
            </a:r>
            <a:r>
              <a:rPr lang="en-US" altLang="zh-CN" sz="1800" kern="0" dirty="0" smtClean="0"/>
              <a:t>b</a:t>
            </a:r>
            <a:endParaRPr lang="en-US" altLang="zh-CN" sz="1800" kern="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5.3.37</a:t>
            </a:r>
            <a:r>
              <a:rPr lang="zh-CN" altLang="en-US" dirty="0" smtClean="0">
                <a:ea typeface="宋体" pitchFamily="2" charset="-122"/>
              </a:rPr>
              <a:t>指针运算</a:t>
            </a:r>
            <a:endParaRPr lang="en-US" altLang="zh-CN" dirty="0">
              <a:ea typeface="宋体" pitchFamily="2" charset="-122"/>
            </a:endParaRPr>
          </a:p>
        </p:txBody>
      </p:sp>
      <p:sp>
        <p:nvSpPr>
          <p:cNvPr id="4" name="Rectangle 2"/>
          <p:cNvSpPr>
            <a:spLocks noGrp="1" noChangeArrowheads="1"/>
          </p:cNvSpPr>
          <p:nvPr>
            <p:ph type="body" idx="1"/>
          </p:nvPr>
        </p:nvSpPr>
        <p:spPr>
          <a:xfrm>
            <a:off x="428625" y="1000109"/>
            <a:ext cx="8501093" cy="2140860"/>
          </a:xfrm>
        </p:spPr>
        <p:style>
          <a:lnRef idx="0">
            <a:scrgbClr r="0" g="0" b="0"/>
          </a:lnRef>
          <a:fillRef idx="1003">
            <a:schemeClr val="dk2"/>
          </a:fillRef>
          <a:effectRef idx="0">
            <a:scrgbClr r="0" g="0" b="0"/>
          </a:effectRef>
          <a:fontRef idx="major"/>
        </p:style>
        <p:txBody>
          <a:bodyPr/>
          <a:lstStyle/>
          <a:p>
            <a:pPr eaLnBrk="1" hangingPunct="1">
              <a:buFontTx/>
              <a:buNone/>
              <a:defRPr/>
            </a:pPr>
            <a:r>
              <a:rPr lang="zh-CN" altLang="en-US" sz="1600" b="1" dirty="0">
                <a:latin typeface="楷体_GB2312" pitchFamily="49" charset="-122"/>
                <a:ea typeface="楷体_GB2312" pitchFamily="49" charset="-122"/>
              </a:rPr>
              <a:t>若有</a:t>
            </a:r>
            <a:r>
              <a:rPr lang="en-US" altLang="zh-CN" sz="1600" b="1" dirty="0">
                <a:latin typeface="楷体_GB2312" pitchFamily="49" charset="-122"/>
                <a:ea typeface="楷体_GB2312" pitchFamily="49" charset="-122"/>
              </a:rPr>
              <a:t>p=a(p</a:t>
            </a:r>
            <a:r>
              <a:rPr lang="zh-CN" altLang="en-US" sz="1600" b="1" dirty="0">
                <a:latin typeface="楷体_GB2312" pitchFamily="49" charset="-122"/>
                <a:ea typeface="楷体_GB2312" pitchFamily="49" charset="-122"/>
              </a:rPr>
              <a:t>指向数组</a:t>
            </a:r>
            <a:r>
              <a:rPr lang="en-US" altLang="zh-CN" sz="1600" b="1" dirty="0">
                <a:latin typeface="楷体_GB2312" pitchFamily="49" charset="-122"/>
                <a:ea typeface="楷体_GB2312" pitchFamily="49" charset="-122"/>
              </a:rPr>
              <a:t>a)</a:t>
            </a:r>
            <a:r>
              <a:rPr lang="zh-CN" altLang="en-US" sz="1600" b="1" dirty="0">
                <a:latin typeface="楷体_GB2312" pitchFamily="49" charset="-122"/>
                <a:ea typeface="楷体_GB2312" pitchFamily="49" charset="-122"/>
              </a:rPr>
              <a:t>，则：</a:t>
            </a:r>
          </a:p>
          <a:p>
            <a:pPr eaLnBrk="1" hangingPunct="1">
              <a:defRPr/>
            </a:pPr>
            <a:r>
              <a:rPr lang="en-US" altLang="zh-CN" sz="1600" b="1" dirty="0">
                <a:latin typeface="楷体_GB2312" pitchFamily="49" charset="-122"/>
                <a:ea typeface="楷体_GB2312" pitchFamily="49" charset="-122"/>
              </a:rPr>
              <a:t>p++(</a:t>
            </a:r>
            <a:r>
              <a:rPr lang="zh-CN" altLang="zh-CN" sz="1600" b="1" dirty="0">
                <a:latin typeface="楷体_GB2312" pitchFamily="49" charset="-122"/>
                <a:ea typeface="楷体_GB2312" pitchFamily="49" charset="-122"/>
              </a:rPr>
              <a:t>或</a:t>
            </a:r>
            <a:r>
              <a:rPr lang="en-US" altLang="zh-CN" sz="1600" b="1" dirty="0">
                <a:latin typeface="楷体_GB2312" pitchFamily="49" charset="-122"/>
                <a:ea typeface="楷体_GB2312" pitchFamily="49" charset="-122"/>
              </a:rPr>
              <a:t>p+=1)</a:t>
            </a:r>
            <a:r>
              <a:rPr lang="zh-CN" altLang="en-US" sz="1600" b="1" dirty="0">
                <a:latin typeface="楷体_GB2312" pitchFamily="49" charset="-122"/>
                <a:ea typeface="楷体_GB2312" pitchFamily="49" charset="-122"/>
              </a:rPr>
              <a:t>，</a:t>
            </a:r>
            <a:r>
              <a:rPr lang="zh-CN" altLang="zh-CN" sz="1600" b="1" dirty="0">
                <a:latin typeface="楷体_GB2312" pitchFamily="49" charset="-122"/>
                <a:ea typeface="楷体_GB2312" pitchFamily="49" charset="-122"/>
              </a:rPr>
              <a:t>表示</a:t>
            </a:r>
            <a:r>
              <a:rPr lang="en-US" altLang="zh-CN" sz="1600" b="1" dirty="0">
                <a:latin typeface="楷体_GB2312" pitchFamily="49" charset="-122"/>
                <a:ea typeface="楷体_GB2312" pitchFamily="49" charset="-122"/>
              </a:rPr>
              <a:t>p</a:t>
            </a:r>
            <a:r>
              <a:rPr lang="zh-CN" altLang="en-US" sz="1600" b="1" dirty="0">
                <a:latin typeface="楷体_GB2312" pitchFamily="49" charset="-122"/>
                <a:ea typeface="楷体_GB2312" pitchFamily="49" charset="-122"/>
              </a:rPr>
              <a:t>指向下一元素。</a:t>
            </a:r>
          </a:p>
          <a:p>
            <a:pPr eaLnBrk="1" hangingPunct="1">
              <a:defRPr/>
            </a:pPr>
            <a:r>
              <a:rPr lang="zh-CN" altLang="en-US" sz="1600" b="1" dirty="0">
                <a:latin typeface="楷体_GB2312" pitchFamily="49" charset="-122"/>
                <a:ea typeface="楷体_GB2312" pitchFamily="49" charset="-122"/>
              </a:rPr>
              <a:t>*</a:t>
            </a:r>
            <a:r>
              <a:rPr lang="en-US" altLang="zh-CN" sz="1600" b="1" dirty="0">
                <a:latin typeface="楷体_GB2312" pitchFamily="49" charset="-122"/>
                <a:ea typeface="楷体_GB2312" pitchFamily="49" charset="-122"/>
              </a:rPr>
              <a:t>p++</a:t>
            </a:r>
            <a:r>
              <a:rPr lang="zh-CN" altLang="en-US" sz="1600" b="1" dirty="0">
                <a:latin typeface="楷体_GB2312" pitchFamily="49" charset="-122"/>
                <a:ea typeface="楷体_GB2312" pitchFamily="49" charset="-122"/>
              </a:rPr>
              <a:t>与*</a:t>
            </a:r>
            <a:r>
              <a:rPr lang="en-US" altLang="zh-CN" sz="1600" b="1" dirty="0">
                <a:latin typeface="楷体_GB2312" pitchFamily="49" charset="-122"/>
                <a:ea typeface="楷体_GB2312" pitchFamily="49" charset="-122"/>
              </a:rPr>
              <a:t>(p++)</a:t>
            </a:r>
            <a:r>
              <a:rPr lang="zh-CN" altLang="en-US" sz="1600" b="1" dirty="0">
                <a:latin typeface="楷体_GB2312" pitchFamily="49" charset="-122"/>
                <a:ea typeface="楷体_GB2312" pitchFamily="49" charset="-122"/>
              </a:rPr>
              <a:t>等价。同样优先级，结合方向为自右向左。</a:t>
            </a:r>
          </a:p>
          <a:p>
            <a:pPr eaLnBrk="1" hangingPunct="1">
              <a:defRPr/>
            </a:pPr>
            <a:r>
              <a:rPr lang="zh-CN" altLang="en-US" sz="1600" b="1" dirty="0">
                <a:latin typeface="楷体_GB2312" pitchFamily="49" charset="-122"/>
                <a:ea typeface="楷体_GB2312" pitchFamily="49" charset="-122"/>
              </a:rPr>
              <a:t>*</a:t>
            </a:r>
            <a:r>
              <a:rPr lang="en-US" altLang="zh-CN" sz="1600" b="1" dirty="0">
                <a:latin typeface="楷体_GB2312" pitchFamily="49" charset="-122"/>
                <a:ea typeface="楷体_GB2312" pitchFamily="49" charset="-122"/>
              </a:rPr>
              <a:t>(p++) </a:t>
            </a:r>
            <a:r>
              <a:rPr lang="zh-CN" altLang="en-US" sz="1600" b="1" dirty="0">
                <a:latin typeface="楷体_GB2312" pitchFamily="49" charset="-122"/>
                <a:ea typeface="楷体_GB2312" pitchFamily="49" charset="-122"/>
              </a:rPr>
              <a:t>与*</a:t>
            </a:r>
            <a:r>
              <a:rPr lang="en-US" altLang="zh-CN" sz="1600" b="1" dirty="0">
                <a:latin typeface="楷体_GB2312" pitchFamily="49" charset="-122"/>
                <a:ea typeface="楷体_GB2312" pitchFamily="49" charset="-122"/>
              </a:rPr>
              <a:t>(++p)</a:t>
            </a:r>
            <a:r>
              <a:rPr lang="zh-CN" altLang="en-US" sz="1600" b="1" dirty="0">
                <a:latin typeface="楷体_GB2312" pitchFamily="49" charset="-122"/>
                <a:ea typeface="楷体_GB2312" pitchFamily="49" charset="-122"/>
              </a:rPr>
              <a:t>。</a:t>
            </a:r>
          </a:p>
          <a:p>
            <a:pPr eaLnBrk="1" hangingPunct="1">
              <a:buFontTx/>
              <a:buNone/>
              <a:defRPr/>
            </a:pPr>
            <a:r>
              <a:rPr lang="zh-CN" altLang="en-US" sz="1600" b="1" dirty="0">
                <a:latin typeface="楷体_GB2312" pitchFamily="49" charset="-122"/>
                <a:ea typeface="楷体_GB2312" pitchFamily="49" charset="-122"/>
              </a:rPr>
              <a:t>		前者是先取*</a:t>
            </a:r>
            <a:r>
              <a:rPr lang="en-US" altLang="zh-CN" sz="1600" b="1" dirty="0">
                <a:latin typeface="楷体_GB2312" pitchFamily="49" charset="-122"/>
                <a:ea typeface="楷体_GB2312" pitchFamily="49" charset="-122"/>
              </a:rPr>
              <a:t>p</a:t>
            </a:r>
            <a:r>
              <a:rPr lang="zh-CN" altLang="en-US" sz="1600" b="1" dirty="0">
                <a:latin typeface="楷体_GB2312" pitchFamily="49" charset="-122"/>
                <a:ea typeface="楷体_GB2312" pitchFamily="49" charset="-122"/>
              </a:rPr>
              <a:t>的值，后使</a:t>
            </a:r>
            <a:r>
              <a:rPr lang="en-US" altLang="zh-CN" sz="1600" b="1" dirty="0">
                <a:latin typeface="楷体_GB2312" pitchFamily="49" charset="-122"/>
                <a:ea typeface="楷体_GB2312" pitchFamily="49" charset="-122"/>
              </a:rPr>
              <a:t>p</a:t>
            </a:r>
            <a:r>
              <a:rPr lang="zh-CN" altLang="en-US" sz="1600" b="1" dirty="0">
                <a:latin typeface="楷体_GB2312" pitchFamily="49" charset="-122"/>
                <a:ea typeface="楷体_GB2312" pitchFamily="49" charset="-122"/>
              </a:rPr>
              <a:t>值加</a:t>
            </a:r>
            <a:r>
              <a:rPr lang="en-US" altLang="zh-CN" sz="1600" b="1" dirty="0">
                <a:latin typeface="楷体_GB2312" pitchFamily="49" charset="-122"/>
                <a:ea typeface="楷体_GB2312" pitchFamily="49" charset="-122"/>
              </a:rPr>
              <a:t>1,</a:t>
            </a:r>
            <a:r>
              <a:rPr lang="zh-CN" altLang="en-US" sz="1600" b="1" dirty="0">
                <a:latin typeface="楷体_GB2312" pitchFamily="49" charset="-122"/>
                <a:ea typeface="楷体_GB2312" pitchFamily="49" charset="-122"/>
              </a:rPr>
              <a:t>相当于</a:t>
            </a:r>
            <a:r>
              <a:rPr lang="en-US" altLang="zh-CN" sz="1600" b="1" dirty="0">
                <a:latin typeface="楷体_GB2312" pitchFamily="49" charset="-122"/>
                <a:ea typeface="楷体_GB2312" pitchFamily="49" charset="-122"/>
              </a:rPr>
              <a:t>a[</a:t>
            </a:r>
            <a:r>
              <a:rPr lang="en-US" altLang="zh-CN" sz="1600" b="1" dirty="0" err="1">
                <a:latin typeface="楷体_GB2312" pitchFamily="49" charset="-122"/>
                <a:ea typeface="楷体_GB2312" pitchFamily="49" charset="-122"/>
              </a:rPr>
              <a:t>i</a:t>
            </a:r>
            <a:r>
              <a:rPr lang="en-US" altLang="zh-CN" sz="1600" b="1" dirty="0">
                <a:latin typeface="楷体_GB2312" pitchFamily="49" charset="-122"/>
                <a:ea typeface="楷体_GB2312" pitchFamily="49" charset="-122"/>
              </a:rPr>
              <a:t>++]</a:t>
            </a:r>
            <a:r>
              <a:rPr lang="zh-CN" altLang="en-US" sz="1600" b="1" dirty="0">
                <a:latin typeface="楷体_GB2312" pitchFamily="49" charset="-122"/>
                <a:ea typeface="楷体_GB2312" pitchFamily="49" charset="-122"/>
              </a:rPr>
              <a:t>；后者是先使</a:t>
            </a:r>
            <a:r>
              <a:rPr lang="en-US" altLang="zh-CN" sz="1600" b="1" dirty="0">
                <a:latin typeface="楷体_GB2312" pitchFamily="49" charset="-122"/>
                <a:ea typeface="楷体_GB2312" pitchFamily="49" charset="-122"/>
              </a:rPr>
              <a:t>p</a:t>
            </a:r>
            <a:r>
              <a:rPr lang="zh-CN" altLang="en-US" sz="1600" b="1" dirty="0">
                <a:latin typeface="楷体_GB2312" pitchFamily="49" charset="-122"/>
                <a:ea typeface="楷体_GB2312" pitchFamily="49" charset="-122"/>
              </a:rPr>
              <a:t>加</a:t>
            </a:r>
            <a:r>
              <a:rPr lang="en-US" altLang="zh-CN" sz="1600" b="1" dirty="0">
                <a:latin typeface="楷体_GB2312" pitchFamily="49" charset="-122"/>
                <a:ea typeface="楷体_GB2312" pitchFamily="49" charset="-122"/>
              </a:rPr>
              <a:t>1</a:t>
            </a:r>
            <a:r>
              <a:rPr lang="zh-CN" altLang="en-US" sz="1600" b="1" dirty="0">
                <a:latin typeface="楷体_GB2312" pitchFamily="49" charset="-122"/>
                <a:ea typeface="楷体_GB2312" pitchFamily="49" charset="-122"/>
              </a:rPr>
              <a:t>，再取*</a:t>
            </a:r>
            <a:r>
              <a:rPr lang="en-US" altLang="zh-CN" sz="1600" b="1" dirty="0">
                <a:latin typeface="楷体_GB2312" pitchFamily="49" charset="-122"/>
                <a:ea typeface="楷体_GB2312" pitchFamily="49" charset="-122"/>
              </a:rPr>
              <a:t>p</a:t>
            </a:r>
            <a:r>
              <a:rPr lang="zh-CN" altLang="en-US" sz="1600" b="1" dirty="0">
                <a:latin typeface="楷体_GB2312" pitchFamily="49" charset="-122"/>
                <a:ea typeface="楷体_GB2312" pitchFamily="49" charset="-122"/>
              </a:rPr>
              <a:t>，相当于</a:t>
            </a:r>
            <a:r>
              <a:rPr lang="en-US" altLang="zh-CN" sz="1600" b="1" dirty="0">
                <a:latin typeface="楷体_GB2312" pitchFamily="49" charset="-122"/>
                <a:ea typeface="楷体_GB2312" pitchFamily="49" charset="-122"/>
              </a:rPr>
              <a:t>a[++</a:t>
            </a:r>
            <a:r>
              <a:rPr lang="en-US" altLang="zh-CN" sz="1600" b="1" dirty="0" err="1">
                <a:latin typeface="楷体_GB2312" pitchFamily="49" charset="-122"/>
                <a:ea typeface="楷体_GB2312" pitchFamily="49" charset="-122"/>
              </a:rPr>
              <a:t>i</a:t>
            </a:r>
            <a:r>
              <a:rPr lang="en-US" altLang="zh-CN" sz="1600" b="1" dirty="0">
                <a:latin typeface="楷体_GB2312" pitchFamily="49" charset="-122"/>
                <a:ea typeface="楷体_GB2312" pitchFamily="49" charset="-122"/>
              </a:rPr>
              <a:t>]</a:t>
            </a:r>
            <a:r>
              <a:rPr lang="zh-CN" altLang="en-US" sz="1600" b="1" dirty="0">
                <a:latin typeface="楷体_GB2312" pitchFamily="49" charset="-122"/>
                <a:ea typeface="楷体_GB2312" pitchFamily="49" charset="-122"/>
              </a:rPr>
              <a:t>。</a:t>
            </a:r>
          </a:p>
          <a:p>
            <a:pPr eaLnBrk="1" hangingPunct="1">
              <a:defRPr/>
            </a:pPr>
            <a:r>
              <a:rPr lang="en-US" altLang="zh-CN" sz="1600" b="1" dirty="0" smtClean="0">
                <a:latin typeface="楷体_GB2312" pitchFamily="49" charset="-122"/>
                <a:ea typeface="楷体_GB2312" pitchFamily="49" charset="-122"/>
              </a:rPr>
              <a:t>(*p)++</a:t>
            </a:r>
            <a:r>
              <a:rPr lang="zh-CN" altLang="en-US" sz="1600" b="1" dirty="0" smtClean="0">
                <a:latin typeface="楷体_GB2312" pitchFamily="49" charset="-122"/>
                <a:ea typeface="楷体_GB2312" pitchFamily="49" charset="-122"/>
              </a:rPr>
              <a:t>表示</a:t>
            </a:r>
            <a:r>
              <a:rPr lang="en-US" altLang="zh-CN" sz="1600" b="1" dirty="0" smtClean="0">
                <a:latin typeface="楷体_GB2312" pitchFamily="49" charset="-122"/>
                <a:ea typeface="楷体_GB2312" pitchFamily="49" charset="-122"/>
              </a:rPr>
              <a:t>p</a:t>
            </a:r>
            <a:r>
              <a:rPr lang="zh-CN" altLang="en-US" sz="1600" b="1" dirty="0" smtClean="0">
                <a:latin typeface="楷体_GB2312" pitchFamily="49" charset="-122"/>
                <a:ea typeface="楷体_GB2312" pitchFamily="49" charset="-122"/>
              </a:rPr>
              <a:t>所指向的元素值加</a:t>
            </a:r>
            <a:r>
              <a:rPr lang="en-US" altLang="zh-CN" sz="1600" b="1" dirty="0" smtClean="0">
                <a:latin typeface="楷体_GB2312" pitchFamily="49" charset="-122"/>
                <a:ea typeface="楷体_GB2312" pitchFamily="49" charset="-122"/>
              </a:rPr>
              <a:t>1</a:t>
            </a:r>
            <a:r>
              <a:rPr lang="zh-CN" altLang="en-US" sz="1600" b="1" dirty="0" smtClean="0">
                <a:latin typeface="楷体_GB2312" pitchFamily="49" charset="-122"/>
                <a:ea typeface="楷体_GB2312" pitchFamily="49" charset="-122"/>
              </a:rPr>
              <a:t>，而非指针值加</a:t>
            </a:r>
            <a:r>
              <a:rPr lang="en-US" altLang="zh-CN" sz="1600" b="1" dirty="0" smtClean="0">
                <a:latin typeface="楷体_GB2312" pitchFamily="49" charset="-122"/>
                <a:ea typeface="楷体_GB2312" pitchFamily="49" charset="-122"/>
              </a:rPr>
              <a:t>1</a:t>
            </a:r>
            <a:r>
              <a:rPr lang="zh-CN" altLang="en-US" sz="1600" b="1" dirty="0" smtClean="0">
                <a:latin typeface="楷体_GB2312" pitchFamily="49" charset="-122"/>
                <a:ea typeface="楷体_GB2312" pitchFamily="49" charset="-122"/>
              </a:rPr>
              <a:t>。</a:t>
            </a:r>
            <a:endParaRPr lang="zh-CN" altLang="en-US" sz="1600" b="1" dirty="0">
              <a:latin typeface="楷体_GB2312" pitchFamily="49" charset="-122"/>
              <a:ea typeface="楷体_GB2312" pitchFamily="49" charset="-122"/>
            </a:endParaRPr>
          </a:p>
        </p:txBody>
      </p:sp>
      <p:graphicFrame>
        <p:nvGraphicFramePr>
          <p:cNvPr id="5" name="Group 141"/>
          <p:cNvGraphicFramePr>
            <a:graphicFrameLocks noGrp="1"/>
          </p:cNvGraphicFramePr>
          <p:nvPr>
            <p:extLst>
              <p:ext uri="{D42A27DB-BD31-4B8C-83A1-F6EECF244321}">
                <p14:modId xmlns:p14="http://schemas.microsoft.com/office/powerpoint/2010/main" val="3513618828"/>
              </p:ext>
            </p:extLst>
          </p:nvPr>
        </p:nvGraphicFramePr>
        <p:xfrm>
          <a:off x="107504" y="3156235"/>
          <a:ext cx="6624736" cy="3369109"/>
        </p:xfrm>
        <a:graphic>
          <a:graphicData uri="http://schemas.openxmlformats.org/drawingml/2006/table">
            <a:tbl>
              <a:tblPr/>
              <a:tblGrid>
                <a:gridCol w="2991002"/>
                <a:gridCol w="3633734"/>
              </a:tblGrid>
              <a:tr h="381805">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操作</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意义</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95966">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a:t>
                      </a:r>
                      <a:r>
                        <a:rPr kumimoji="0" lang="en-US" altLang="zh-CN" sz="2000" b="1" i="0" u="none" strike="noStrike" cap="none" normalizeH="0" baseline="0" dirty="0" err="1" smtClean="0">
                          <a:ln>
                            <a:noFill/>
                          </a:ln>
                          <a:solidFill>
                            <a:schemeClr val="tx1"/>
                          </a:solidFill>
                          <a:effectLst/>
                          <a:latin typeface="Arial Narrow" panose="020B0606020202030204" pitchFamily="34" charset="0"/>
                          <a:ea typeface="楷体_GB2312" pitchFamily="49" charset="-122"/>
                        </a:rPr>
                        <a:t>ptr_var</a:t>
                      </a: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或</a:t>
                      </a:r>
                      <a:r>
                        <a:rPr kumimoji="0" lang="en-US" altLang="zh-CN" sz="2000" b="1" i="0" u="none" strike="noStrike" cap="none" normalizeH="0" baseline="0" dirty="0" err="1" smtClean="0">
                          <a:ln>
                            <a:noFill/>
                          </a:ln>
                          <a:solidFill>
                            <a:schemeClr val="tx1"/>
                          </a:solidFill>
                          <a:effectLst/>
                          <a:latin typeface="Arial Narrow" panose="020B0606020202030204" pitchFamily="34" charset="0"/>
                          <a:ea typeface="楷体_GB2312" pitchFamily="49" charset="-122"/>
                        </a:rPr>
                        <a:t>ptr_var</a:t>
                      </a:r>
                      <a:r>
                        <a:rPr kumimoji="0" lang="en-US" altLang="zh-CN"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a:t>
                      </a:r>
                      <a:endParaRPr kumimoji="0" 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指向 </a:t>
                      </a:r>
                      <a:r>
                        <a:rPr kumimoji="0" lang="en-US" altLang="zh-CN" sz="2000" b="1" i="0" u="none" strike="noStrike" cap="none" normalizeH="0" baseline="0" dirty="0" err="1" smtClean="0">
                          <a:ln>
                            <a:noFill/>
                          </a:ln>
                          <a:solidFill>
                            <a:schemeClr val="tx1"/>
                          </a:solidFill>
                          <a:effectLst/>
                          <a:latin typeface="Arial Narrow" panose="020B0606020202030204" pitchFamily="34" charset="0"/>
                          <a:ea typeface="楷体_GB2312" pitchFamily="49" charset="-122"/>
                        </a:rPr>
                        <a:t>var</a:t>
                      </a:r>
                      <a:r>
                        <a:rPr kumimoji="0" lang="en-US" altLang="zh-CN"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 </a:t>
                      </a: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后面的下一个整数</a:t>
                      </a:r>
                      <a:endParaRPr kumimoji="0" 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966">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--ptr_var</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或</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ptr_var--</a:t>
                      </a:r>
                      <a:endParaRPr kumimoji="0" 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指向 </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var </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前面的整数</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966">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ptr_var + i</a:t>
                      </a:r>
                      <a:endParaRPr kumimoji="0" 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指向 </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var </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后面的第 </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i </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个整数</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966">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ptr_var - i</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指向 </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var </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前面的第 </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i </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个整数</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909">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++(*ptr_var)</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或</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(*ptr_var)++</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将 </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var </a:t>
                      </a:r>
                      <a:r>
                        <a:rPr kumimoji="0" lang="zh-CN" alt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rPr>
                        <a:t>的值加 </a:t>
                      </a: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1</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909">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Narrow" panose="020B0606020202030204" pitchFamily="34" charset="0"/>
                          <a:ea typeface="楷体_GB2312" pitchFamily="49" charset="-122"/>
                        </a:rPr>
                        <a:t>*(ptr_var++)</a:t>
                      </a:r>
                      <a:endParaRPr kumimoji="0" lang="en-US" sz="20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b="1">
                          <a:solidFill>
                            <a:schemeClr val="tx1"/>
                          </a:solidFill>
                          <a:latin typeface="Arial Narrow" panose="020B0606020202030204" pitchFamily="34" charset="0"/>
                          <a:ea typeface="楷体_GB2312" pitchFamily="49" charset="-122"/>
                        </a:defRPr>
                      </a:lvl1pPr>
                      <a:lvl2pPr>
                        <a:defRPr sz="2400">
                          <a:solidFill>
                            <a:schemeClr val="tx1"/>
                          </a:solidFill>
                          <a:latin typeface="Arial Narrow" panose="020B0606020202030204" pitchFamily="34" charset="0"/>
                          <a:ea typeface="楷体_GB2312" pitchFamily="49"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取出 </a:t>
                      </a:r>
                      <a:r>
                        <a:rPr kumimoji="0" lang="en-US" altLang="zh-CN" sz="2000" b="1" i="0" u="none" strike="noStrike" cap="none" normalizeH="0" baseline="0" dirty="0" err="1" smtClean="0">
                          <a:ln>
                            <a:noFill/>
                          </a:ln>
                          <a:solidFill>
                            <a:schemeClr val="tx1"/>
                          </a:solidFill>
                          <a:effectLst/>
                          <a:latin typeface="Arial Narrow" panose="020B0606020202030204" pitchFamily="34" charset="0"/>
                          <a:ea typeface="楷体_GB2312" pitchFamily="49" charset="-122"/>
                        </a:rPr>
                        <a:t>var</a:t>
                      </a:r>
                      <a:r>
                        <a:rPr kumimoji="0" lang="en-US" altLang="zh-CN"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 </a:t>
                      </a:r>
                      <a:r>
                        <a:rPr kumimoji="0" lang="zh-CN" alt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rPr>
                        <a:t>后面的下一个整数的值</a:t>
                      </a:r>
                      <a:endParaRPr kumimoji="0" lang="en-US" sz="2000" b="1" i="0" u="none" strike="noStrike" cap="none" normalizeH="0" baseline="0" dirty="0" smtClean="0">
                        <a:ln>
                          <a:noFill/>
                        </a:ln>
                        <a:solidFill>
                          <a:schemeClr val="tx1"/>
                        </a:solidFill>
                        <a:effectLst/>
                        <a:latin typeface="Arial Narrow" panose="020B060602020203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5.3.38</a:t>
            </a:r>
            <a:r>
              <a:rPr lang="zh-CN" altLang="en-US" dirty="0" smtClean="0">
                <a:ea typeface="宋体" pitchFamily="2" charset="-122"/>
              </a:rPr>
              <a:t>指针相减</a:t>
            </a:r>
            <a:endParaRPr lang="en-US" altLang="zh-CN" dirty="0">
              <a:ea typeface="宋体" pitchFamily="2" charset="-122"/>
            </a:endParaRPr>
          </a:p>
        </p:txBody>
      </p:sp>
      <p:sp>
        <p:nvSpPr>
          <p:cNvPr id="4" name="Rectangle 3"/>
          <p:cNvSpPr>
            <a:spLocks noGrp="1" noChangeArrowheads="1"/>
          </p:cNvSpPr>
          <p:nvPr>
            <p:ph type="body" idx="1"/>
          </p:nvPr>
        </p:nvSpPr>
        <p:spPr>
          <a:xfrm>
            <a:off x="142844" y="1142984"/>
            <a:ext cx="8858312" cy="5214974"/>
          </a:xfrm>
        </p:spPr>
        <p:style>
          <a:lnRef idx="0">
            <a:scrgbClr r="0" g="0" b="0"/>
          </a:lnRef>
          <a:fillRef idx="1003">
            <a:schemeClr val="dk2"/>
          </a:fillRef>
          <a:effectRef idx="0">
            <a:scrgbClr r="0" g="0" b="0"/>
          </a:effectRef>
          <a:fontRef idx="major"/>
        </p:style>
        <p:txBody>
          <a:bodyPr/>
          <a:lstStyle/>
          <a:p>
            <a:pPr eaLnBrk="1" hangingPunct="1">
              <a:defRPr/>
            </a:pPr>
            <a:r>
              <a:rPr lang="zh-CN" altLang="en-US" sz="2500" dirty="0" smtClean="0">
                <a:ea typeface="宋体" pitchFamily="2" charset="-122"/>
              </a:rPr>
              <a:t>指针变量所支持的另一种运算方式是两个同类型指针相减，返回值是个有符号整数，其值可用下列公式计算：</a:t>
            </a:r>
          </a:p>
          <a:p>
            <a:pPr eaLnBrk="1" hangingPunct="1">
              <a:defRPr/>
            </a:pPr>
            <a:r>
              <a:rPr lang="zh-CN" altLang="en-US" sz="2500" dirty="0" smtClean="0">
                <a:ea typeface="宋体" pitchFamily="2" charset="-122"/>
              </a:rPr>
              <a:t>（指针</a:t>
            </a:r>
            <a:r>
              <a:rPr lang="en-US" altLang="zh-CN" sz="2500" dirty="0" smtClean="0">
                <a:ea typeface="宋体" pitchFamily="2" charset="-122"/>
              </a:rPr>
              <a:t>1</a:t>
            </a:r>
            <a:r>
              <a:rPr lang="zh-CN" altLang="en-US" sz="2500" dirty="0" smtClean="0">
                <a:ea typeface="宋体" pitchFamily="2" charset="-122"/>
              </a:rPr>
              <a:t>的值 </a:t>
            </a:r>
            <a:r>
              <a:rPr lang="en-US" altLang="zh-CN" sz="2500" dirty="0" smtClean="0">
                <a:ea typeface="宋体" pitchFamily="2" charset="-122"/>
              </a:rPr>
              <a:t>- </a:t>
            </a:r>
            <a:r>
              <a:rPr lang="zh-CN" altLang="en-US" sz="2500" dirty="0" smtClean="0">
                <a:ea typeface="宋体" pitchFamily="2" charset="-122"/>
              </a:rPr>
              <a:t>指针</a:t>
            </a:r>
            <a:r>
              <a:rPr lang="en-US" altLang="zh-CN" sz="2500" dirty="0" smtClean="0">
                <a:ea typeface="宋体" pitchFamily="2" charset="-122"/>
              </a:rPr>
              <a:t>2</a:t>
            </a:r>
            <a:r>
              <a:rPr lang="zh-CN" altLang="en-US" sz="2500" dirty="0" smtClean="0">
                <a:ea typeface="宋体" pitchFamily="2" charset="-122"/>
              </a:rPr>
              <a:t>的值）</a:t>
            </a:r>
            <a:r>
              <a:rPr lang="en-US" altLang="zh-CN" sz="2500" dirty="0" smtClean="0">
                <a:ea typeface="宋体" pitchFamily="2" charset="-122"/>
              </a:rPr>
              <a:t>/</a:t>
            </a:r>
            <a:r>
              <a:rPr lang="zh-CN" altLang="en-US" sz="2500" dirty="0" smtClean="0">
                <a:ea typeface="宋体" pitchFamily="2" charset="-122"/>
              </a:rPr>
              <a:t>指针所指类型占用的内存字节数</a:t>
            </a:r>
          </a:p>
          <a:p>
            <a:pPr eaLnBrk="1" hangingPunct="1">
              <a:defRPr/>
            </a:pPr>
            <a:r>
              <a:rPr lang="zh-CN" altLang="en-US" sz="2500" dirty="0" smtClean="0">
                <a:ea typeface="宋体" pitchFamily="2" charset="-122"/>
              </a:rPr>
              <a:t>举例来说，指针</a:t>
            </a:r>
            <a:r>
              <a:rPr lang="en-US" altLang="zh-CN" sz="2500" dirty="0" smtClean="0">
                <a:ea typeface="宋体" pitchFamily="2" charset="-122"/>
              </a:rPr>
              <a:t>p1</a:t>
            </a:r>
            <a:r>
              <a:rPr lang="zh-CN" altLang="en-US" sz="2500" dirty="0" smtClean="0">
                <a:ea typeface="宋体" pitchFamily="2" charset="-122"/>
              </a:rPr>
              <a:t>指向</a:t>
            </a:r>
            <a:r>
              <a:rPr lang="en-US" altLang="zh-CN" sz="2500" dirty="0" err="1" smtClean="0">
                <a:ea typeface="宋体" pitchFamily="2" charset="-122"/>
              </a:rPr>
              <a:t>sz</a:t>
            </a:r>
            <a:r>
              <a:rPr lang="en-US" altLang="zh-CN" sz="2500" dirty="0" smtClean="0">
                <a:ea typeface="宋体" pitchFamily="2" charset="-122"/>
              </a:rPr>
              <a:t>[</a:t>
            </a:r>
            <a:r>
              <a:rPr lang="en-US" altLang="zh-CN" sz="2500" dirty="0" err="1" smtClean="0">
                <a:ea typeface="宋体" pitchFamily="2" charset="-122"/>
              </a:rPr>
              <a:t>i</a:t>
            </a:r>
            <a:r>
              <a:rPr lang="en-US" altLang="zh-CN" sz="2500" dirty="0" smtClean="0">
                <a:ea typeface="宋体" pitchFamily="2" charset="-122"/>
              </a:rPr>
              <a:t>]</a:t>
            </a:r>
            <a:r>
              <a:rPr lang="zh-CN" altLang="en-US" sz="2500" dirty="0" smtClean="0">
                <a:ea typeface="宋体" pitchFamily="2" charset="-122"/>
              </a:rPr>
              <a:t>，指针</a:t>
            </a:r>
            <a:r>
              <a:rPr lang="en-US" altLang="zh-CN" sz="2500" dirty="0" smtClean="0">
                <a:ea typeface="宋体" pitchFamily="2" charset="-122"/>
              </a:rPr>
              <a:t>p2</a:t>
            </a:r>
            <a:r>
              <a:rPr lang="zh-CN" altLang="en-US" sz="2500" dirty="0" smtClean="0">
                <a:ea typeface="宋体" pitchFamily="2" charset="-122"/>
              </a:rPr>
              <a:t>指向</a:t>
            </a:r>
            <a:r>
              <a:rPr lang="en-US" altLang="zh-CN" sz="2500" dirty="0" err="1" smtClean="0">
                <a:ea typeface="宋体" pitchFamily="2" charset="-122"/>
              </a:rPr>
              <a:t>sz</a:t>
            </a:r>
            <a:r>
              <a:rPr lang="en-US" altLang="zh-CN" sz="2500" dirty="0" smtClean="0">
                <a:ea typeface="宋体" pitchFamily="2" charset="-122"/>
              </a:rPr>
              <a:t>[j]</a:t>
            </a:r>
            <a:r>
              <a:rPr lang="zh-CN" altLang="en-US" sz="2500" dirty="0" smtClean="0">
                <a:ea typeface="宋体" pitchFamily="2" charset="-122"/>
              </a:rPr>
              <a:t>，那么</a:t>
            </a:r>
            <a:r>
              <a:rPr lang="en-US" altLang="zh-CN" sz="2500" dirty="0" smtClean="0">
                <a:ea typeface="宋体" pitchFamily="2" charset="-122"/>
              </a:rPr>
              <a:t>p1-p2=</a:t>
            </a:r>
            <a:r>
              <a:rPr lang="en-US" altLang="zh-CN" sz="2500" dirty="0" err="1" smtClean="0">
                <a:ea typeface="宋体" pitchFamily="2" charset="-122"/>
              </a:rPr>
              <a:t>i</a:t>
            </a:r>
            <a:r>
              <a:rPr lang="en-US" altLang="zh-CN" sz="2500" dirty="0" smtClean="0">
                <a:ea typeface="宋体" pitchFamily="2" charset="-122"/>
              </a:rPr>
              <a:t>-j</a:t>
            </a:r>
            <a:r>
              <a:rPr lang="zh-CN" altLang="en-US" sz="2500" dirty="0" smtClean="0">
                <a:ea typeface="宋体" pitchFamily="2" charset="-122"/>
              </a:rPr>
              <a:t>，两个指针的距离并不是其值简单做差，还要除以</a:t>
            </a:r>
            <a:r>
              <a:rPr lang="zh-CN" altLang="en-US" sz="2500" dirty="0" smtClean="0">
                <a:latin typeface="Times New Roman" pitchFamily="18" charset="0"/>
                <a:ea typeface="宋体" pitchFamily="2" charset="-122"/>
              </a:rPr>
              <a:t>“</a:t>
            </a:r>
            <a:r>
              <a:rPr lang="zh-CN" altLang="en-US" sz="2500" dirty="0" smtClean="0">
                <a:ea typeface="宋体" pitchFamily="2" charset="-122"/>
              </a:rPr>
              <a:t>指针所指类型占用的内存字节数</a:t>
            </a:r>
            <a:r>
              <a:rPr lang="zh-CN" altLang="en-US" sz="2500" dirty="0" smtClean="0">
                <a:latin typeface="Times New Roman" pitchFamily="18" charset="0"/>
                <a:ea typeface="宋体" pitchFamily="2" charset="-122"/>
              </a:rPr>
              <a:t>”</a:t>
            </a:r>
            <a:r>
              <a:rPr lang="zh-CN" altLang="en-US" sz="2500" dirty="0" smtClean="0">
                <a:ea typeface="宋体" pitchFamily="2" charset="-122"/>
              </a:rPr>
              <a:t>。</a:t>
            </a:r>
          </a:p>
          <a:p>
            <a:pPr eaLnBrk="1" hangingPunct="1">
              <a:defRPr/>
            </a:pPr>
            <a:r>
              <a:rPr lang="zh-CN" altLang="en-US" sz="2500" dirty="0" smtClean="0">
                <a:ea typeface="宋体" pitchFamily="2" charset="-122"/>
              </a:rPr>
              <a:t>指针相减多应用于同一块内存（如数组，或一块动态申请的内存）中，如果两个指针所指向的元素没有结构上的关系，指针相减的结果将是不可预测的，打个比方来说，对一条街上的两个门牌，相减大致可以判断出中间隔了多少间房子，而在不同街道甚至是不同城市的门牌作差，是没有什么实际意义的。</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7572375" cy="714375"/>
          </a:xfrm>
        </p:spPr>
        <p:txBody>
          <a:bodyPr/>
          <a:lstStyle/>
          <a:p>
            <a:pPr eaLnBrk="1" hangingPunct="1">
              <a:defRPr/>
            </a:pPr>
            <a:r>
              <a:rPr lang="en-US" altLang="zh-CN" dirty="0" smtClean="0">
                <a:ea typeface="宋体" pitchFamily="2" charset="-122"/>
              </a:rPr>
              <a:t>5.3.39</a:t>
            </a:r>
            <a:r>
              <a:rPr lang="zh-CN" altLang="en-US" dirty="0" smtClean="0">
                <a:ea typeface="宋体" pitchFamily="2" charset="-122"/>
              </a:rPr>
              <a:t>指针与数组</a:t>
            </a:r>
            <a:endParaRPr lang="en-US" altLang="zh-CN" dirty="0">
              <a:ea typeface="宋体" pitchFamily="2" charset="-122"/>
            </a:endParaRPr>
          </a:p>
        </p:txBody>
      </p:sp>
      <p:sp>
        <p:nvSpPr>
          <p:cNvPr id="7" name="Rectangle 2"/>
          <p:cNvSpPr>
            <a:spLocks noGrp="1" noChangeArrowheads="1"/>
          </p:cNvSpPr>
          <p:nvPr>
            <p:ph type="body" idx="4294967295"/>
          </p:nvPr>
        </p:nvSpPr>
        <p:spPr>
          <a:xfrm>
            <a:off x="0" y="1754188"/>
            <a:ext cx="8531225" cy="1139825"/>
          </a:xfrm>
        </p:spPr>
        <p:txBody>
          <a:bodyPr/>
          <a:lstStyle/>
          <a:p>
            <a:pPr eaLnBrk="1" hangingPunct="1">
              <a:defRPr/>
            </a:pPr>
            <a:r>
              <a:rPr lang="zh-CN" altLang="en-US" smtClean="0">
                <a:ea typeface="宋体" pitchFamily="2" charset="-122"/>
              </a:rPr>
              <a:t>指针与数组</a:t>
            </a:r>
          </a:p>
          <a:p>
            <a:pPr lvl="1" eaLnBrk="1" hangingPunct="1">
              <a:defRPr/>
            </a:pPr>
            <a:r>
              <a:rPr lang="zh-CN" altLang="en-US" smtClean="0">
                <a:ea typeface="宋体" pitchFamily="2" charset="-122"/>
              </a:rPr>
              <a:t>指向数组元素的指针变量</a:t>
            </a:r>
          </a:p>
        </p:txBody>
      </p:sp>
      <p:sp>
        <p:nvSpPr>
          <p:cNvPr id="8" name="Text Box 3"/>
          <p:cNvSpPr txBox="1">
            <a:spLocks noChangeArrowheads="1"/>
          </p:cNvSpPr>
          <p:nvPr/>
        </p:nvSpPr>
        <p:spPr bwMode="auto">
          <a:xfrm>
            <a:off x="1125538" y="2847975"/>
            <a:ext cx="4548187" cy="191770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r>
              <a:rPr lang="zh-CN" altLang="en-US"/>
              <a:t>例   </a:t>
            </a:r>
            <a:r>
              <a:rPr lang="en-US" altLang="zh-CN"/>
              <a:t>int   array[10];</a:t>
            </a:r>
          </a:p>
          <a:p>
            <a:pPr eaLnBrk="0" hangingPunct="0">
              <a:defRPr/>
            </a:pPr>
            <a:r>
              <a:rPr lang="en-US" altLang="zh-CN"/>
              <a:t>       int   *p;</a:t>
            </a:r>
          </a:p>
          <a:p>
            <a:pPr eaLnBrk="0" hangingPunct="0">
              <a:defRPr/>
            </a:pPr>
            <a:r>
              <a:rPr lang="en-US" altLang="zh-CN"/>
              <a:t>      </a:t>
            </a:r>
            <a:r>
              <a:rPr lang="en-US" altLang="zh-CN">
                <a:solidFill>
                  <a:schemeClr val="tx2"/>
                </a:solidFill>
              </a:rPr>
              <a:t>p=&amp;array[0];</a:t>
            </a:r>
            <a:r>
              <a:rPr lang="en-US" altLang="zh-CN"/>
              <a:t>         //</a:t>
            </a:r>
            <a:r>
              <a:rPr lang="en-US" altLang="zh-CN">
                <a:sym typeface="Symbol" pitchFamily="18" charset="2"/>
              </a:rPr>
              <a:t> </a:t>
            </a:r>
            <a:r>
              <a:rPr lang="en-US" altLang="zh-CN">
                <a:solidFill>
                  <a:schemeClr val="tx2"/>
                </a:solidFill>
                <a:sym typeface="Symbol" pitchFamily="18" charset="2"/>
              </a:rPr>
              <a:t>p=array;</a:t>
            </a:r>
            <a:endParaRPr lang="en-US" altLang="zh-CN">
              <a:sym typeface="Symbol" pitchFamily="18" charset="2"/>
            </a:endParaRPr>
          </a:p>
          <a:p>
            <a:pPr eaLnBrk="0" hangingPunct="0">
              <a:defRPr/>
            </a:pPr>
            <a:r>
              <a:rPr lang="zh-CN" altLang="zh-CN">
                <a:sym typeface="Symbol" pitchFamily="18" charset="2"/>
              </a:rPr>
              <a:t>或   </a:t>
            </a:r>
            <a:r>
              <a:rPr lang="en-US" altLang="zh-CN">
                <a:sym typeface="Symbol" pitchFamily="18" charset="2"/>
              </a:rPr>
              <a:t>int  *p=&amp;array[0];</a:t>
            </a:r>
          </a:p>
          <a:p>
            <a:pPr eaLnBrk="0" hangingPunct="0">
              <a:defRPr/>
            </a:pPr>
            <a:r>
              <a:rPr lang="zh-CN" altLang="en-US">
                <a:sym typeface="Symbol" pitchFamily="18" charset="2"/>
              </a:rPr>
              <a:t>或  </a:t>
            </a:r>
            <a:r>
              <a:rPr lang="en-US" altLang="zh-CN">
                <a:sym typeface="Symbol" pitchFamily="18" charset="2"/>
              </a:rPr>
              <a:t>int   *p=array;</a:t>
            </a:r>
            <a:endParaRPr lang="en-US" altLang="zh-CN"/>
          </a:p>
        </p:txBody>
      </p:sp>
      <p:grpSp>
        <p:nvGrpSpPr>
          <p:cNvPr id="2" name="Group 4"/>
          <p:cNvGrpSpPr>
            <a:grpSpLocks/>
          </p:cNvGrpSpPr>
          <p:nvPr/>
        </p:nvGrpSpPr>
        <p:grpSpPr bwMode="auto">
          <a:xfrm>
            <a:off x="5730875" y="1914525"/>
            <a:ext cx="3413125" cy="3771900"/>
            <a:chOff x="3295" y="492"/>
            <a:chExt cx="2150" cy="2376"/>
          </a:xfrm>
        </p:grpSpPr>
        <p:grpSp>
          <p:nvGrpSpPr>
            <p:cNvPr id="130060" name="Group 5"/>
            <p:cNvGrpSpPr>
              <a:grpSpLocks/>
            </p:cNvGrpSpPr>
            <p:nvPr/>
          </p:nvGrpSpPr>
          <p:grpSpPr bwMode="auto">
            <a:xfrm>
              <a:off x="3451" y="492"/>
              <a:ext cx="1613" cy="2376"/>
              <a:chOff x="3451" y="492"/>
              <a:chExt cx="1613" cy="2376"/>
            </a:xfrm>
          </p:grpSpPr>
          <p:grpSp>
            <p:nvGrpSpPr>
              <p:cNvPr id="130066" name="Group 6"/>
              <p:cNvGrpSpPr>
                <a:grpSpLocks/>
              </p:cNvGrpSpPr>
              <p:nvPr/>
            </p:nvGrpSpPr>
            <p:grpSpPr bwMode="auto">
              <a:xfrm>
                <a:off x="4128" y="492"/>
                <a:ext cx="936" cy="2376"/>
                <a:chOff x="4032" y="444"/>
                <a:chExt cx="936" cy="2376"/>
              </a:xfrm>
            </p:grpSpPr>
            <p:sp>
              <p:nvSpPr>
                <p:cNvPr id="3" name="AutoShape 7"/>
                <p:cNvSpPr>
                  <a:spLocks noChangeArrowheads="1"/>
                </p:cNvSpPr>
                <p:nvPr/>
              </p:nvSpPr>
              <p:spPr bwMode="auto">
                <a:xfrm>
                  <a:off x="4032" y="444"/>
                  <a:ext cx="936" cy="2376"/>
                </a:xfrm>
                <a:prstGeom prst="foldedCorner">
                  <a:avLst>
                    <a:gd name="adj" fmla="val 13745"/>
                  </a:avLst>
                </a:prstGeom>
                <a:ln w="38100">
                  <a:solidFill>
                    <a:schemeClr val="tx1"/>
                  </a:solidFill>
                  <a:round/>
                  <a:headEnd type="none" w="lg" len="lg"/>
                  <a:tailEnd/>
                </a:ln>
              </p:spPr>
              <p:style>
                <a:lnRef idx="0">
                  <a:scrgbClr r="0" g="0" b="0"/>
                </a:lnRef>
                <a:fillRef idx="1003">
                  <a:schemeClr val="dk2"/>
                </a:fillRef>
                <a:effectRef idx="0">
                  <a:scrgbClr r="0" g="0" b="0"/>
                </a:effectRef>
                <a:fontRef idx="major"/>
              </p:style>
              <p:txBody>
                <a:bodyPr wrap="none" lIns="90000" tIns="46800" rIns="90000" bIns="46800" anchor="ctr"/>
                <a:lstStyle/>
                <a:p>
                  <a:pPr>
                    <a:defRPr/>
                  </a:pPr>
                  <a:endParaRPr lang="zh-CN" altLang="zh-CN">
                    <a:solidFill>
                      <a:srgbClr val="0000FF"/>
                    </a:solidFill>
                    <a:ea typeface="隶书" pitchFamily="49" charset="-122"/>
                  </a:endParaRPr>
                </a:p>
              </p:txBody>
            </p:sp>
            <p:sp>
              <p:nvSpPr>
                <p:cNvPr id="130092" name="Line 8"/>
                <p:cNvSpPr>
                  <a:spLocks noChangeShapeType="1"/>
                </p:cNvSpPr>
                <p:nvPr/>
              </p:nvSpPr>
              <p:spPr bwMode="auto">
                <a:xfrm>
                  <a:off x="4032" y="756"/>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0093" name="Line 9"/>
                <p:cNvSpPr>
                  <a:spLocks noChangeShapeType="1"/>
                </p:cNvSpPr>
                <p:nvPr/>
              </p:nvSpPr>
              <p:spPr bwMode="auto">
                <a:xfrm>
                  <a:off x="4032" y="984"/>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0094" name="Line 10"/>
                <p:cNvSpPr>
                  <a:spLocks noChangeShapeType="1"/>
                </p:cNvSpPr>
                <p:nvPr/>
              </p:nvSpPr>
              <p:spPr bwMode="auto">
                <a:xfrm>
                  <a:off x="4032" y="1212"/>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0095" name="Line 11"/>
                <p:cNvSpPr>
                  <a:spLocks noChangeShapeType="1"/>
                </p:cNvSpPr>
                <p:nvPr/>
              </p:nvSpPr>
              <p:spPr bwMode="auto">
                <a:xfrm>
                  <a:off x="4032" y="1440"/>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0096" name="Line 12"/>
                <p:cNvSpPr>
                  <a:spLocks noChangeShapeType="1"/>
                </p:cNvSpPr>
                <p:nvPr/>
              </p:nvSpPr>
              <p:spPr bwMode="auto">
                <a:xfrm>
                  <a:off x="4032" y="1668"/>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0097" name="Line 13"/>
                <p:cNvSpPr>
                  <a:spLocks noChangeShapeType="1"/>
                </p:cNvSpPr>
                <p:nvPr/>
              </p:nvSpPr>
              <p:spPr bwMode="auto">
                <a:xfrm>
                  <a:off x="4032" y="1896"/>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0098" name="Line 14"/>
                <p:cNvSpPr>
                  <a:spLocks noChangeShapeType="1"/>
                </p:cNvSpPr>
                <p:nvPr/>
              </p:nvSpPr>
              <p:spPr bwMode="auto">
                <a:xfrm>
                  <a:off x="4032" y="2124"/>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0099" name="Line 15"/>
                <p:cNvSpPr>
                  <a:spLocks noChangeShapeType="1"/>
                </p:cNvSpPr>
                <p:nvPr/>
              </p:nvSpPr>
              <p:spPr bwMode="auto">
                <a:xfrm>
                  <a:off x="4032" y="2352"/>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0100" name="Line 16"/>
                <p:cNvSpPr>
                  <a:spLocks noChangeShapeType="1"/>
                </p:cNvSpPr>
                <p:nvPr/>
              </p:nvSpPr>
              <p:spPr bwMode="auto">
                <a:xfrm>
                  <a:off x="4608" y="1440"/>
                  <a:ext cx="36"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grpSp>
          <p:grpSp>
            <p:nvGrpSpPr>
              <p:cNvPr id="130067" name="Group 17"/>
              <p:cNvGrpSpPr>
                <a:grpSpLocks/>
              </p:cNvGrpSpPr>
              <p:nvPr/>
            </p:nvGrpSpPr>
            <p:grpSpPr bwMode="auto">
              <a:xfrm>
                <a:off x="4128" y="912"/>
                <a:ext cx="60" cy="1368"/>
                <a:chOff x="4032" y="864"/>
                <a:chExt cx="60" cy="1368"/>
              </a:xfrm>
            </p:grpSpPr>
            <p:sp>
              <p:nvSpPr>
                <p:cNvPr id="130082" name="Line 18"/>
                <p:cNvSpPr>
                  <a:spLocks noChangeShapeType="1"/>
                </p:cNvSpPr>
                <p:nvPr/>
              </p:nvSpPr>
              <p:spPr bwMode="auto">
                <a:xfrm>
                  <a:off x="4032" y="86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83" name="Line 19"/>
                <p:cNvSpPr>
                  <a:spLocks noChangeShapeType="1"/>
                </p:cNvSpPr>
                <p:nvPr/>
              </p:nvSpPr>
              <p:spPr bwMode="auto">
                <a:xfrm>
                  <a:off x="4032" y="1320"/>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84" name="Line 20"/>
                <p:cNvSpPr>
                  <a:spLocks noChangeShapeType="1"/>
                </p:cNvSpPr>
                <p:nvPr/>
              </p:nvSpPr>
              <p:spPr bwMode="auto">
                <a:xfrm>
                  <a:off x="4032" y="1548"/>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85" name="Line 21"/>
                <p:cNvSpPr>
                  <a:spLocks noChangeShapeType="1"/>
                </p:cNvSpPr>
                <p:nvPr/>
              </p:nvSpPr>
              <p:spPr bwMode="auto">
                <a:xfrm>
                  <a:off x="4032" y="1776"/>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86" name="Line 22"/>
                <p:cNvSpPr>
                  <a:spLocks noChangeShapeType="1"/>
                </p:cNvSpPr>
                <p:nvPr/>
              </p:nvSpPr>
              <p:spPr bwMode="auto">
                <a:xfrm>
                  <a:off x="4032" y="200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87" name="Line 23"/>
                <p:cNvSpPr>
                  <a:spLocks noChangeShapeType="1"/>
                </p:cNvSpPr>
                <p:nvPr/>
              </p:nvSpPr>
              <p:spPr bwMode="auto">
                <a:xfrm>
                  <a:off x="4032" y="2232"/>
                  <a:ext cx="60"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sp>
              <p:nvSpPr>
                <p:cNvPr id="130088" name="Line 24"/>
                <p:cNvSpPr>
                  <a:spLocks noChangeShapeType="1"/>
                </p:cNvSpPr>
                <p:nvPr/>
              </p:nvSpPr>
              <p:spPr bwMode="auto">
                <a:xfrm>
                  <a:off x="4032" y="1092"/>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30068" name="Group 25"/>
              <p:cNvGrpSpPr>
                <a:grpSpLocks/>
              </p:cNvGrpSpPr>
              <p:nvPr/>
            </p:nvGrpSpPr>
            <p:grpSpPr bwMode="auto">
              <a:xfrm>
                <a:off x="4992" y="924"/>
                <a:ext cx="60" cy="1368"/>
                <a:chOff x="4032" y="864"/>
                <a:chExt cx="60" cy="1368"/>
              </a:xfrm>
            </p:grpSpPr>
            <p:sp>
              <p:nvSpPr>
                <p:cNvPr id="130075" name="Line 26"/>
                <p:cNvSpPr>
                  <a:spLocks noChangeShapeType="1"/>
                </p:cNvSpPr>
                <p:nvPr/>
              </p:nvSpPr>
              <p:spPr bwMode="auto">
                <a:xfrm>
                  <a:off x="4032" y="86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76" name="Line 27"/>
                <p:cNvSpPr>
                  <a:spLocks noChangeShapeType="1"/>
                </p:cNvSpPr>
                <p:nvPr/>
              </p:nvSpPr>
              <p:spPr bwMode="auto">
                <a:xfrm>
                  <a:off x="4032" y="1320"/>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77" name="Line 28"/>
                <p:cNvSpPr>
                  <a:spLocks noChangeShapeType="1"/>
                </p:cNvSpPr>
                <p:nvPr/>
              </p:nvSpPr>
              <p:spPr bwMode="auto">
                <a:xfrm>
                  <a:off x="4032" y="1548"/>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78" name="Line 29"/>
                <p:cNvSpPr>
                  <a:spLocks noChangeShapeType="1"/>
                </p:cNvSpPr>
                <p:nvPr/>
              </p:nvSpPr>
              <p:spPr bwMode="auto">
                <a:xfrm>
                  <a:off x="4032" y="1776"/>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79" name="Line 30"/>
                <p:cNvSpPr>
                  <a:spLocks noChangeShapeType="1"/>
                </p:cNvSpPr>
                <p:nvPr/>
              </p:nvSpPr>
              <p:spPr bwMode="auto">
                <a:xfrm>
                  <a:off x="4032" y="200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0080" name="Line 31"/>
                <p:cNvSpPr>
                  <a:spLocks noChangeShapeType="1"/>
                </p:cNvSpPr>
                <p:nvPr/>
              </p:nvSpPr>
              <p:spPr bwMode="auto">
                <a:xfrm>
                  <a:off x="4032" y="2232"/>
                  <a:ext cx="60"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sp>
              <p:nvSpPr>
                <p:cNvPr id="130081" name="Line 32"/>
                <p:cNvSpPr>
                  <a:spLocks noChangeShapeType="1"/>
                </p:cNvSpPr>
                <p:nvPr/>
              </p:nvSpPr>
              <p:spPr bwMode="auto">
                <a:xfrm>
                  <a:off x="4032" y="1092"/>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grpSp>
          <p:sp>
            <p:nvSpPr>
              <p:cNvPr id="130069" name="Text Box 33"/>
              <p:cNvSpPr txBox="1">
                <a:spLocks noChangeArrowheads="1"/>
              </p:cNvSpPr>
              <p:nvPr/>
            </p:nvSpPr>
            <p:spPr bwMode="auto">
              <a:xfrm>
                <a:off x="3451" y="756"/>
                <a:ext cx="732"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array[0]</a:t>
                </a:r>
              </a:p>
            </p:txBody>
          </p:sp>
          <p:sp>
            <p:nvSpPr>
              <p:cNvPr id="130070" name="Text Box 34"/>
              <p:cNvSpPr txBox="1">
                <a:spLocks noChangeArrowheads="1"/>
              </p:cNvSpPr>
              <p:nvPr/>
            </p:nvSpPr>
            <p:spPr bwMode="auto">
              <a:xfrm>
                <a:off x="3451" y="982"/>
                <a:ext cx="732"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array[1]</a:t>
                </a:r>
              </a:p>
            </p:txBody>
          </p:sp>
          <p:sp>
            <p:nvSpPr>
              <p:cNvPr id="130071" name="Text Box 35"/>
              <p:cNvSpPr txBox="1">
                <a:spLocks noChangeArrowheads="1"/>
              </p:cNvSpPr>
              <p:nvPr/>
            </p:nvSpPr>
            <p:spPr bwMode="auto">
              <a:xfrm>
                <a:off x="3451" y="1208"/>
                <a:ext cx="732"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array[2]</a:t>
                </a:r>
              </a:p>
            </p:txBody>
          </p:sp>
          <p:sp>
            <p:nvSpPr>
              <p:cNvPr id="130072" name="Text Box 36"/>
              <p:cNvSpPr txBox="1">
                <a:spLocks noChangeArrowheads="1"/>
              </p:cNvSpPr>
              <p:nvPr/>
            </p:nvSpPr>
            <p:spPr bwMode="auto">
              <a:xfrm>
                <a:off x="3451" y="1434"/>
                <a:ext cx="732"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array[3]</a:t>
                </a:r>
              </a:p>
            </p:txBody>
          </p:sp>
          <p:sp>
            <p:nvSpPr>
              <p:cNvPr id="130073" name="Text Box 37"/>
              <p:cNvSpPr txBox="1">
                <a:spLocks noChangeArrowheads="1"/>
              </p:cNvSpPr>
              <p:nvPr/>
            </p:nvSpPr>
            <p:spPr bwMode="auto">
              <a:xfrm>
                <a:off x="3451" y="1896"/>
                <a:ext cx="732" cy="288"/>
              </a:xfrm>
              <a:prstGeom prst="rect">
                <a:avLst/>
              </a:prstGeom>
              <a:noFill/>
              <a:ln w="38100">
                <a:noFill/>
                <a:miter lim="800000"/>
                <a:headEnd type="none" w="lg" len="lg"/>
                <a:tailEnd/>
              </a:ln>
            </p:spPr>
            <p:txBody>
              <a:bodyPr lIns="90000" tIns="46800" rIns="90000" bIns="46800" anchor="ctr">
                <a:spAutoFit/>
              </a:bodyPr>
              <a:lstStyle/>
              <a:p>
                <a:r>
                  <a:rPr lang="en-US" altLang="zh-CN">
                    <a:ea typeface="隶书" pitchFamily="49" charset="-122"/>
                  </a:rPr>
                  <a:t>array[9]</a:t>
                </a:r>
              </a:p>
            </p:txBody>
          </p:sp>
          <p:sp>
            <p:nvSpPr>
              <p:cNvPr id="130074" name="Text Box 38"/>
              <p:cNvSpPr txBox="1">
                <a:spLocks noChangeArrowheads="1"/>
              </p:cNvSpPr>
              <p:nvPr/>
            </p:nvSpPr>
            <p:spPr bwMode="auto">
              <a:xfrm>
                <a:off x="4448" y="1759"/>
                <a:ext cx="344" cy="202"/>
              </a:xfrm>
              <a:prstGeom prst="rect">
                <a:avLst/>
              </a:prstGeom>
              <a:noFill/>
              <a:ln w="38100">
                <a:noFill/>
                <a:miter lim="800000"/>
                <a:headEnd type="none" w="lg" len="lg"/>
                <a:tailEnd/>
              </a:ln>
            </p:spPr>
            <p:txBody>
              <a:bodyPr vert="eaVert" wrap="none" lIns="90000" tIns="46800" rIns="90000" bIns="46800" anchor="ctr">
                <a:spAutoFit/>
              </a:bodyPr>
              <a:lstStyle/>
              <a:p>
                <a:r>
                  <a:rPr lang="en-US" altLang="zh-CN">
                    <a:ea typeface="隶书" pitchFamily="49" charset="-122"/>
                  </a:rPr>
                  <a:t>...</a:t>
                </a:r>
              </a:p>
            </p:txBody>
          </p:sp>
        </p:grpSp>
        <p:sp>
          <p:nvSpPr>
            <p:cNvPr id="130061" name="Text Box 39"/>
            <p:cNvSpPr txBox="1">
              <a:spLocks noChangeArrowheads="1"/>
            </p:cNvSpPr>
            <p:nvPr/>
          </p:nvSpPr>
          <p:spPr bwMode="auto">
            <a:xfrm>
              <a:off x="3295" y="2100"/>
              <a:ext cx="850" cy="288"/>
            </a:xfrm>
            <a:prstGeom prst="rect">
              <a:avLst/>
            </a:prstGeom>
            <a:noFill/>
            <a:ln w="38100">
              <a:noFill/>
              <a:miter lim="800000"/>
              <a:headEnd type="none" w="lg" len="lg"/>
              <a:tailEnd/>
            </a:ln>
          </p:spPr>
          <p:txBody>
            <a:bodyPr wrap="none" lIns="90000" tIns="46800" rIns="90000" bIns="46800" anchor="ctr">
              <a:spAutoFit/>
            </a:bodyPr>
            <a:lstStyle/>
            <a:p>
              <a:r>
                <a:rPr lang="zh-CN" altLang="en-US" sz="2000">
                  <a:ea typeface="隶书" pitchFamily="49" charset="-122"/>
                </a:rPr>
                <a:t>整型指针</a:t>
              </a:r>
              <a:r>
                <a:rPr lang="en-US" altLang="zh-CN">
                  <a:solidFill>
                    <a:srgbClr val="0000FF"/>
                  </a:solidFill>
                  <a:ea typeface="隶书" pitchFamily="49" charset="-122"/>
                </a:rPr>
                <a:t>p</a:t>
              </a:r>
              <a:endParaRPr lang="en-US" altLang="zh-CN">
                <a:ea typeface="隶书" pitchFamily="49" charset="-122"/>
              </a:endParaRPr>
            </a:p>
          </p:txBody>
        </p:sp>
        <p:sp>
          <p:nvSpPr>
            <p:cNvPr id="130062" name="Text Box 40"/>
            <p:cNvSpPr txBox="1">
              <a:spLocks noChangeArrowheads="1"/>
            </p:cNvSpPr>
            <p:nvPr/>
          </p:nvSpPr>
          <p:spPr bwMode="auto">
            <a:xfrm>
              <a:off x="4197" y="2143"/>
              <a:ext cx="703" cy="253"/>
            </a:xfrm>
            <a:prstGeom prst="rect">
              <a:avLst/>
            </a:prstGeom>
            <a:noFill/>
            <a:ln w="38100">
              <a:noFill/>
              <a:miter lim="800000"/>
              <a:headEnd type="none" w="lg" len="lg"/>
              <a:tailEnd/>
            </a:ln>
          </p:spPr>
          <p:txBody>
            <a:bodyPr wrap="none" lIns="90000" tIns="46800" rIns="90000" bIns="46800" anchor="ctr">
              <a:spAutoFit/>
            </a:bodyPr>
            <a:lstStyle/>
            <a:p>
              <a:r>
                <a:rPr lang="en-US" altLang="zh-CN" sz="2000">
                  <a:ea typeface="隶书" pitchFamily="49" charset="-122"/>
                </a:rPr>
                <a:t>&amp;array[0]</a:t>
              </a:r>
            </a:p>
          </p:txBody>
        </p:sp>
        <p:grpSp>
          <p:nvGrpSpPr>
            <p:cNvPr id="130063" name="Group 41"/>
            <p:cNvGrpSpPr>
              <a:grpSpLocks/>
            </p:cNvGrpSpPr>
            <p:nvPr/>
          </p:nvGrpSpPr>
          <p:grpSpPr bwMode="auto">
            <a:xfrm>
              <a:off x="5028" y="648"/>
              <a:ext cx="417" cy="288"/>
              <a:chOff x="5028" y="648"/>
              <a:chExt cx="417" cy="288"/>
            </a:xfrm>
          </p:grpSpPr>
          <p:sp>
            <p:nvSpPr>
              <p:cNvPr id="130064" name="Line 42"/>
              <p:cNvSpPr>
                <a:spLocks noChangeShapeType="1"/>
              </p:cNvSpPr>
              <p:nvPr/>
            </p:nvSpPr>
            <p:spPr bwMode="auto">
              <a:xfrm flipH="1">
                <a:off x="5028" y="804"/>
                <a:ext cx="264" cy="0"/>
              </a:xfrm>
              <a:prstGeom prst="line">
                <a:avLst/>
              </a:prstGeom>
              <a:noFill/>
              <a:ln w="38100">
                <a:solidFill>
                  <a:srgbClr val="0000FF"/>
                </a:solidFill>
                <a:round/>
                <a:headEnd type="none" w="lg" len="lg"/>
                <a:tailEnd type="triangle" w="med" len="med"/>
              </a:ln>
            </p:spPr>
            <p:txBody>
              <a:bodyPr wrap="none" lIns="90000" tIns="46800" rIns="90000" bIns="46800" anchor="ctr">
                <a:spAutoFit/>
              </a:bodyPr>
              <a:lstStyle/>
              <a:p>
                <a:endParaRPr lang="zh-CN" altLang="en-US"/>
              </a:p>
            </p:txBody>
          </p:sp>
          <p:sp>
            <p:nvSpPr>
              <p:cNvPr id="130065" name="Text Box 43"/>
              <p:cNvSpPr txBox="1">
                <a:spLocks noChangeArrowheads="1"/>
              </p:cNvSpPr>
              <p:nvPr/>
            </p:nvSpPr>
            <p:spPr bwMode="auto">
              <a:xfrm>
                <a:off x="5235" y="648"/>
                <a:ext cx="210" cy="288"/>
              </a:xfrm>
              <a:prstGeom prst="rect">
                <a:avLst/>
              </a:prstGeom>
              <a:noFill/>
              <a:ln w="38100">
                <a:noFill/>
                <a:miter lim="800000"/>
                <a:headEnd type="none" w="lg" len="lg"/>
                <a:tailEnd/>
              </a:ln>
            </p:spPr>
            <p:txBody>
              <a:bodyPr wrap="none" lIns="90000" tIns="46800" rIns="90000" bIns="46800" anchor="ctr">
                <a:spAutoFit/>
              </a:bodyPr>
              <a:lstStyle/>
              <a:p>
                <a:r>
                  <a:rPr lang="en-US" altLang="zh-CN">
                    <a:solidFill>
                      <a:srgbClr val="0000FF"/>
                    </a:solidFill>
                    <a:ea typeface="隶书" pitchFamily="49" charset="-122"/>
                  </a:rPr>
                  <a:t>p</a:t>
                </a:r>
                <a:endParaRPr lang="en-US" altLang="zh-CN">
                  <a:ea typeface="隶书" pitchFamily="49" charset="-122"/>
                </a:endParaRPr>
              </a:p>
            </p:txBody>
          </p:sp>
        </p:grpSp>
      </p:grpSp>
      <p:sp>
        <p:nvSpPr>
          <p:cNvPr id="49" name="Rectangle 44"/>
          <p:cNvSpPr>
            <a:spLocks noChangeArrowheads="1"/>
          </p:cNvSpPr>
          <p:nvPr/>
        </p:nvSpPr>
        <p:spPr bwMode="auto">
          <a:xfrm>
            <a:off x="285750" y="5000625"/>
            <a:ext cx="6438900" cy="1479550"/>
          </a:xfrm>
          <a:prstGeom prst="rect">
            <a:avLst/>
          </a:prstGeom>
          <a:ln w="38100">
            <a:solidFill>
              <a:srgbClr val="339966"/>
            </a:solidFill>
            <a:miter lim="800000"/>
            <a:headEnd type="none" w="lg" len="lg"/>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a:defRPr/>
            </a:pPr>
            <a:r>
              <a:rPr lang="zh-CN" altLang="en-US">
                <a:ea typeface="隶书" pitchFamily="49" charset="-122"/>
              </a:rPr>
              <a:t>数组名是表示数组首地址的地址常量</a:t>
            </a:r>
            <a:endParaRPr lang="en-US" altLang="zh-CN">
              <a:ea typeface="隶书" pitchFamily="49" charset="-122"/>
            </a:endParaRPr>
          </a:p>
          <a:p>
            <a:pPr>
              <a:defRPr/>
            </a:pPr>
            <a:r>
              <a:rPr lang="zh-CN" altLang="en-US">
                <a:ea typeface="隶书" pitchFamily="49" charset="-122"/>
              </a:rPr>
              <a:t>注意：数组名</a:t>
            </a:r>
            <a:r>
              <a:rPr lang="en-US" altLang="zh-CN">
                <a:ea typeface="隶书" pitchFamily="49" charset="-122"/>
              </a:rPr>
              <a:t>a</a:t>
            </a:r>
            <a:r>
              <a:rPr lang="zh-CN" altLang="en-US">
                <a:ea typeface="隶书" pitchFamily="49" charset="-122"/>
              </a:rPr>
              <a:t>不代表整个数组，只代表数组首元素的地址。</a:t>
            </a:r>
            <a:endParaRPr lang="en-US" altLang="zh-CN">
              <a:ea typeface="隶书" pitchFamily="49" charset="-122"/>
            </a:endParaRPr>
          </a:p>
          <a:p>
            <a:pPr>
              <a:defRPr/>
            </a:pPr>
            <a:r>
              <a:rPr lang="zh-CN" altLang="en-US">
                <a:ea typeface="隶书" pitchFamily="49" charset="-122"/>
              </a:rPr>
              <a:t>“</a:t>
            </a:r>
            <a:r>
              <a:rPr lang="en-US" altLang="zh-CN">
                <a:ea typeface="隶书" pitchFamily="49" charset="-122"/>
              </a:rPr>
              <a:t>p=a;”</a:t>
            </a:r>
            <a:r>
              <a:rPr lang="zh-CN" altLang="en-US">
                <a:ea typeface="隶书" pitchFamily="49" charset="-122"/>
              </a:rPr>
              <a:t>的作用是“把</a:t>
            </a:r>
            <a:r>
              <a:rPr lang="en-US" altLang="zh-CN">
                <a:ea typeface="隶书" pitchFamily="49" charset="-122"/>
              </a:rPr>
              <a:t>a</a:t>
            </a:r>
            <a:r>
              <a:rPr lang="zh-CN" altLang="en-US">
                <a:ea typeface="隶书" pitchFamily="49" charset="-122"/>
              </a:rPr>
              <a:t>数组的首元素的地址赋给指针变量</a:t>
            </a:r>
            <a:r>
              <a:rPr lang="en-US" altLang="zh-CN">
                <a:ea typeface="隶书" pitchFamily="49" charset="-122"/>
              </a:rPr>
              <a:t>p”</a:t>
            </a:r>
            <a:r>
              <a:rPr lang="zh-CN" altLang="en-US">
                <a:ea typeface="隶书" pitchFamily="49" charset="-122"/>
              </a:rPr>
              <a:t>，</a:t>
            </a:r>
            <a:endParaRPr lang="en-US" altLang="zh-CN">
              <a:ea typeface="隶书" pitchFamily="49" charset="-122"/>
            </a:endParaRPr>
          </a:p>
          <a:p>
            <a:pPr>
              <a:defRPr/>
            </a:pPr>
            <a:r>
              <a:rPr lang="zh-CN" altLang="en-US">
                <a:ea typeface="隶书" pitchFamily="49" charset="-122"/>
              </a:rPr>
              <a:t>而不是“把数组</a:t>
            </a:r>
            <a:r>
              <a:rPr lang="en-US" altLang="zh-CN">
                <a:ea typeface="隶书" pitchFamily="49" charset="-122"/>
              </a:rPr>
              <a:t>a</a:t>
            </a:r>
            <a:r>
              <a:rPr lang="zh-CN" altLang="en-US">
                <a:ea typeface="隶书" pitchFamily="49" charset="-122"/>
              </a:rPr>
              <a:t>各元素的值赋给</a:t>
            </a:r>
            <a:r>
              <a:rPr lang="en-US" altLang="zh-CN">
                <a:ea typeface="隶书" pitchFamily="49" charset="-122"/>
              </a:rPr>
              <a:t>p”</a:t>
            </a:r>
            <a:r>
              <a:rPr lang="zh-CN" altLang="en-US">
                <a:ea typeface="隶书" pitchFamily="49" charset="-122"/>
              </a:rPr>
              <a:t>。</a:t>
            </a:r>
          </a:p>
          <a:p>
            <a:pPr>
              <a:defRPr/>
            </a:pPr>
            <a:endParaRPr lang="zh-CN" altLang="en-US">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out)">
                                      <p:cBhvr>
                                        <p:cTn id="25" dur="500"/>
                                        <p:tgtEl>
                                          <p:spTgt spid="2"/>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ox(out)">
                                      <p:cBhvr>
                                        <p:cTn id="30"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7572375" cy="785812"/>
          </a:xfrm>
        </p:spPr>
        <p:txBody>
          <a:bodyPr/>
          <a:lstStyle/>
          <a:p>
            <a:pPr eaLnBrk="1" hangingPunct="1">
              <a:defRPr/>
            </a:pPr>
            <a:r>
              <a:rPr lang="en-US" altLang="zh-CN" dirty="0" smtClean="0">
                <a:ea typeface="宋体" pitchFamily="2" charset="-122"/>
              </a:rPr>
              <a:t>5.3.40</a:t>
            </a:r>
            <a:r>
              <a:rPr lang="zh-CN" altLang="en-US" dirty="0" smtClean="0">
                <a:ea typeface="宋体" pitchFamily="2" charset="-122"/>
              </a:rPr>
              <a:t>指针与数组</a:t>
            </a:r>
            <a:endParaRPr lang="en-US" altLang="zh-CN" dirty="0">
              <a:ea typeface="宋体" pitchFamily="2" charset="-122"/>
            </a:endParaRPr>
          </a:p>
        </p:txBody>
      </p:sp>
      <p:sp>
        <p:nvSpPr>
          <p:cNvPr id="7" name="Rectangle 2"/>
          <p:cNvSpPr>
            <a:spLocks noChangeArrowheads="1"/>
          </p:cNvSpPr>
          <p:nvPr/>
        </p:nvSpPr>
        <p:spPr bwMode="auto">
          <a:xfrm>
            <a:off x="0" y="1017588"/>
            <a:ext cx="7743825" cy="690562"/>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Char char="«"/>
            </a:pPr>
            <a:r>
              <a:rPr lang="zh-CN" altLang="en-US" sz="2800">
                <a:ea typeface="隶书" pitchFamily="49" charset="-122"/>
              </a:rPr>
              <a:t>数组元素表示方法</a:t>
            </a:r>
          </a:p>
        </p:txBody>
      </p:sp>
      <p:grpSp>
        <p:nvGrpSpPr>
          <p:cNvPr id="2" name="Group 3"/>
          <p:cNvGrpSpPr>
            <a:grpSpLocks/>
          </p:cNvGrpSpPr>
          <p:nvPr/>
        </p:nvGrpSpPr>
        <p:grpSpPr bwMode="auto">
          <a:xfrm>
            <a:off x="838200" y="1971675"/>
            <a:ext cx="3249613" cy="4705350"/>
            <a:chOff x="3327" y="732"/>
            <a:chExt cx="2047" cy="2964"/>
          </a:xfrm>
        </p:grpSpPr>
        <p:grpSp>
          <p:nvGrpSpPr>
            <p:cNvPr id="131140" name="Group 4"/>
            <p:cNvGrpSpPr>
              <a:grpSpLocks/>
            </p:cNvGrpSpPr>
            <p:nvPr/>
          </p:nvGrpSpPr>
          <p:grpSpPr bwMode="auto">
            <a:xfrm>
              <a:off x="3771" y="984"/>
              <a:ext cx="936" cy="2376"/>
              <a:chOff x="4032" y="444"/>
              <a:chExt cx="936" cy="2376"/>
            </a:xfrm>
          </p:grpSpPr>
          <p:sp>
            <p:nvSpPr>
              <p:cNvPr id="131177" name="AutoShape 5"/>
              <p:cNvSpPr>
                <a:spLocks noChangeArrowheads="1"/>
              </p:cNvSpPr>
              <p:nvPr/>
            </p:nvSpPr>
            <p:spPr bwMode="auto">
              <a:xfrm>
                <a:off x="4032" y="444"/>
                <a:ext cx="936" cy="2376"/>
              </a:xfrm>
              <a:prstGeom prst="foldedCorner">
                <a:avLst>
                  <a:gd name="adj" fmla="val 13745"/>
                </a:avLst>
              </a:prstGeom>
              <a:solidFill>
                <a:schemeClr val="bg1"/>
              </a:solidFill>
              <a:ln w="38100">
                <a:solidFill>
                  <a:schemeClr val="tx1"/>
                </a:solidFill>
                <a:round/>
                <a:headEnd type="none" w="lg" len="lg"/>
                <a:tailEnd/>
              </a:ln>
            </p:spPr>
            <p:txBody>
              <a:bodyPr wrap="none" lIns="90000" tIns="46800" rIns="90000" bIns="46800" anchor="ctr"/>
              <a:lstStyle/>
              <a:p>
                <a:endParaRPr lang="zh-CN" altLang="zh-CN">
                  <a:solidFill>
                    <a:srgbClr val="0000FF"/>
                  </a:solidFill>
                  <a:ea typeface="隶书" pitchFamily="49" charset="-122"/>
                </a:endParaRPr>
              </a:p>
            </p:txBody>
          </p:sp>
          <p:sp>
            <p:nvSpPr>
              <p:cNvPr id="131178" name="Line 6"/>
              <p:cNvSpPr>
                <a:spLocks noChangeShapeType="1"/>
              </p:cNvSpPr>
              <p:nvPr/>
            </p:nvSpPr>
            <p:spPr bwMode="auto">
              <a:xfrm>
                <a:off x="4032" y="756"/>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79" name="Line 7"/>
              <p:cNvSpPr>
                <a:spLocks noChangeShapeType="1"/>
              </p:cNvSpPr>
              <p:nvPr/>
            </p:nvSpPr>
            <p:spPr bwMode="auto">
              <a:xfrm>
                <a:off x="4032" y="984"/>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80" name="Line 8"/>
              <p:cNvSpPr>
                <a:spLocks noChangeShapeType="1"/>
              </p:cNvSpPr>
              <p:nvPr/>
            </p:nvSpPr>
            <p:spPr bwMode="auto">
              <a:xfrm>
                <a:off x="4032" y="1212"/>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81" name="Line 9"/>
              <p:cNvSpPr>
                <a:spLocks noChangeShapeType="1"/>
              </p:cNvSpPr>
              <p:nvPr/>
            </p:nvSpPr>
            <p:spPr bwMode="auto">
              <a:xfrm>
                <a:off x="4032" y="1440"/>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82" name="Line 10"/>
              <p:cNvSpPr>
                <a:spLocks noChangeShapeType="1"/>
              </p:cNvSpPr>
              <p:nvPr/>
            </p:nvSpPr>
            <p:spPr bwMode="auto">
              <a:xfrm>
                <a:off x="4032" y="1668"/>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83" name="Line 11"/>
              <p:cNvSpPr>
                <a:spLocks noChangeShapeType="1"/>
              </p:cNvSpPr>
              <p:nvPr/>
            </p:nvSpPr>
            <p:spPr bwMode="auto">
              <a:xfrm>
                <a:off x="4032" y="1896"/>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84" name="Line 12"/>
              <p:cNvSpPr>
                <a:spLocks noChangeShapeType="1"/>
              </p:cNvSpPr>
              <p:nvPr/>
            </p:nvSpPr>
            <p:spPr bwMode="auto">
              <a:xfrm>
                <a:off x="4032" y="2124"/>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85" name="Line 13"/>
              <p:cNvSpPr>
                <a:spLocks noChangeShapeType="1"/>
              </p:cNvSpPr>
              <p:nvPr/>
            </p:nvSpPr>
            <p:spPr bwMode="auto">
              <a:xfrm>
                <a:off x="4032" y="2352"/>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86" name="Line 14"/>
              <p:cNvSpPr>
                <a:spLocks noChangeShapeType="1"/>
              </p:cNvSpPr>
              <p:nvPr/>
            </p:nvSpPr>
            <p:spPr bwMode="auto">
              <a:xfrm>
                <a:off x="4608" y="1440"/>
                <a:ext cx="36"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grpSp>
        <p:grpSp>
          <p:nvGrpSpPr>
            <p:cNvPr id="131141" name="Group 15"/>
            <p:cNvGrpSpPr>
              <a:grpSpLocks/>
            </p:cNvGrpSpPr>
            <p:nvPr/>
          </p:nvGrpSpPr>
          <p:grpSpPr bwMode="auto">
            <a:xfrm>
              <a:off x="3771" y="1404"/>
              <a:ext cx="60" cy="1368"/>
              <a:chOff x="4032" y="864"/>
              <a:chExt cx="60" cy="1368"/>
            </a:xfrm>
          </p:grpSpPr>
          <p:sp>
            <p:nvSpPr>
              <p:cNvPr id="131170" name="Line 16"/>
              <p:cNvSpPr>
                <a:spLocks noChangeShapeType="1"/>
              </p:cNvSpPr>
              <p:nvPr/>
            </p:nvSpPr>
            <p:spPr bwMode="auto">
              <a:xfrm>
                <a:off x="4032" y="86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71" name="Line 17"/>
              <p:cNvSpPr>
                <a:spLocks noChangeShapeType="1"/>
              </p:cNvSpPr>
              <p:nvPr/>
            </p:nvSpPr>
            <p:spPr bwMode="auto">
              <a:xfrm>
                <a:off x="4032" y="1320"/>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72" name="Line 18"/>
              <p:cNvSpPr>
                <a:spLocks noChangeShapeType="1"/>
              </p:cNvSpPr>
              <p:nvPr/>
            </p:nvSpPr>
            <p:spPr bwMode="auto">
              <a:xfrm>
                <a:off x="4032" y="1548"/>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73" name="Line 19"/>
              <p:cNvSpPr>
                <a:spLocks noChangeShapeType="1"/>
              </p:cNvSpPr>
              <p:nvPr/>
            </p:nvSpPr>
            <p:spPr bwMode="auto">
              <a:xfrm>
                <a:off x="4032" y="1776"/>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74" name="Line 20"/>
              <p:cNvSpPr>
                <a:spLocks noChangeShapeType="1"/>
              </p:cNvSpPr>
              <p:nvPr/>
            </p:nvSpPr>
            <p:spPr bwMode="auto">
              <a:xfrm>
                <a:off x="4032" y="200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75" name="Line 21"/>
              <p:cNvSpPr>
                <a:spLocks noChangeShapeType="1"/>
              </p:cNvSpPr>
              <p:nvPr/>
            </p:nvSpPr>
            <p:spPr bwMode="auto">
              <a:xfrm>
                <a:off x="4032" y="2232"/>
                <a:ext cx="60"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sp>
            <p:nvSpPr>
              <p:cNvPr id="131176" name="Line 22"/>
              <p:cNvSpPr>
                <a:spLocks noChangeShapeType="1"/>
              </p:cNvSpPr>
              <p:nvPr/>
            </p:nvSpPr>
            <p:spPr bwMode="auto">
              <a:xfrm>
                <a:off x="4032" y="1092"/>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31142" name="Group 23"/>
            <p:cNvGrpSpPr>
              <a:grpSpLocks/>
            </p:cNvGrpSpPr>
            <p:nvPr/>
          </p:nvGrpSpPr>
          <p:grpSpPr bwMode="auto">
            <a:xfrm>
              <a:off x="4635" y="1416"/>
              <a:ext cx="60" cy="1368"/>
              <a:chOff x="4032" y="864"/>
              <a:chExt cx="60" cy="1368"/>
            </a:xfrm>
          </p:grpSpPr>
          <p:sp>
            <p:nvSpPr>
              <p:cNvPr id="131163" name="Line 24"/>
              <p:cNvSpPr>
                <a:spLocks noChangeShapeType="1"/>
              </p:cNvSpPr>
              <p:nvPr/>
            </p:nvSpPr>
            <p:spPr bwMode="auto">
              <a:xfrm>
                <a:off x="4032" y="86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64" name="Line 25"/>
              <p:cNvSpPr>
                <a:spLocks noChangeShapeType="1"/>
              </p:cNvSpPr>
              <p:nvPr/>
            </p:nvSpPr>
            <p:spPr bwMode="auto">
              <a:xfrm>
                <a:off x="4032" y="1320"/>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65" name="Line 26"/>
              <p:cNvSpPr>
                <a:spLocks noChangeShapeType="1"/>
              </p:cNvSpPr>
              <p:nvPr/>
            </p:nvSpPr>
            <p:spPr bwMode="auto">
              <a:xfrm>
                <a:off x="4032" y="1548"/>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66" name="Line 27"/>
              <p:cNvSpPr>
                <a:spLocks noChangeShapeType="1"/>
              </p:cNvSpPr>
              <p:nvPr/>
            </p:nvSpPr>
            <p:spPr bwMode="auto">
              <a:xfrm>
                <a:off x="4032" y="1776"/>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67" name="Line 28"/>
              <p:cNvSpPr>
                <a:spLocks noChangeShapeType="1"/>
              </p:cNvSpPr>
              <p:nvPr/>
            </p:nvSpPr>
            <p:spPr bwMode="auto">
              <a:xfrm>
                <a:off x="4032" y="200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68" name="Line 29"/>
              <p:cNvSpPr>
                <a:spLocks noChangeShapeType="1"/>
              </p:cNvSpPr>
              <p:nvPr/>
            </p:nvSpPr>
            <p:spPr bwMode="auto">
              <a:xfrm>
                <a:off x="4032" y="2232"/>
                <a:ext cx="60"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sp>
            <p:nvSpPr>
              <p:cNvPr id="131169" name="Line 30"/>
              <p:cNvSpPr>
                <a:spLocks noChangeShapeType="1"/>
              </p:cNvSpPr>
              <p:nvPr/>
            </p:nvSpPr>
            <p:spPr bwMode="auto">
              <a:xfrm>
                <a:off x="4032" y="1092"/>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31143" name="Group 31"/>
            <p:cNvGrpSpPr>
              <a:grpSpLocks/>
            </p:cNvGrpSpPr>
            <p:nvPr/>
          </p:nvGrpSpPr>
          <p:grpSpPr bwMode="auto">
            <a:xfrm>
              <a:off x="3874" y="1248"/>
              <a:ext cx="732" cy="1428"/>
              <a:chOff x="4594" y="636"/>
              <a:chExt cx="732" cy="1428"/>
            </a:xfrm>
          </p:grpSpPr>
          <p:sp>
            <p:nvSpPr>
              <p:cNvPr id="131158" name="Text Box 32"/>
              <p:cNvSpPr txBox="1">
                <a:spLocks noChangeArrowheads="1"/>
              </p:cNvSpPr>
              <p:nvPr/>
            </p:nvSpPr>
            <p:spPr bwMode="auto">
              <a:xfrm>
                <a:off x="4748" y="636"/>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a[0]</a:t>
                </a:r>
              </a:p>
            </p:txBody>
          </p:sp>
          <p:sp>
            <p:nvSpPr>
              <p:cNvPr id="131159" name="Text Box 33"/>
              <p:cNvSpPr txBox="1">
                <a:spLocks noChangeArrowheads="1"/>
              </p:cNvSpPr>
              <p:nvPr/>
            </p:nvSpPr>
            <p:spPr bwMode="auto">
              <a:xfrm>
                <a:off x="4748" y="862"/>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a[1]</a:t>
                </a:r>
              </a:p>
            </p:txBody>
          </p:sp>
          <p:sp>
            <p:nvSpPr>
              <p:cNvPr id="131160" name="Text Box 34"/>
              <p:cNvSpPr txBox="1">
                <a:spLocks noChangeArrowheads="1"/>
              </p:cNvSpPr>
              <p:nvPr/>
            </p:nvSpPr>
            <p:spPr bwMode="auto">
              <a:xfrm>
                <a:off x="4748" y="1088"/>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a[2]</a:t>
                </a:r>
              </a:p>
            </p:txBody>
          </p:sp>
          <p:sp>
            <p:nvSpPr>
              <p:cNvPr id="131161" name="Text Box 35"/>
              <p:cNvSpPr txBox="1">
                <a:spLocks noChangeArrowheads="1"/>
              </p:cNvSpPr>
              <p:nvPr/>
            </p:nvSpPr>
            <p:spPr bwMode="auto">
              <a:xfrm>
                <a:off x="4748" y="1314"/>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a[3]</a:t>
                </a:r>
              </a:p>
            </p:txBody>
          </p:sp>
          <p:sp>
            <p:nvSpPr>
              <p:cNvPr id="131162" name="Text Box 36"/>
              <p:cNvSpPr txBox="1">
                <a:spLocks noChangeArrowheads="1"/>
              </p:cNvSpPr>
              <p:nvPr/>
            </p:nvSpPr>
            <p:spPr bwMode="auto">
              <a:xfrm>
                <a:off x="4594" y="1776"/>
                <a:ext cx="732" cy="288"/>
              </a:xfrm>
              <a:prstGeom prst="rect">
                <a:avLst/>
              </a:prstGeom>
              <a:noFill/>
              <a:ln w="38100">
                <a:noFill/>
                <a:miter lim="800000"/>
                <a:headEnd type="none" w="lg" len="lg"/>
                <a:tailEnd/>
              </a:ln>
            </p:spPr>
            <p:txBody>
              <a:bodyPr lIns="90000" tIns="46800" rIns="90000" bIns="46800" anchor="ctr">
                <a:spAutoFit/>
              </a:bodyPr>
              <a:lstStyle/>
              <a:p>
                <a:r>
                  <a:rPr lang="en-US" altLang="zh-CN">
                    <a:ea typeface="隶书" pitchFamily="49" charset="-122"/>
                  </a:rPr>
                  <a:t>a[9]</a:t>
                </a:r>
              </a:p>
            </p:txBody>
          </p:sp>
        </p:grpSp>
        <p:sp>
          <p:nvSpPr>
            <p:cNvPr id="131144" name="Text Box 37"/>
            <p:cNvSpPr txBox="1">
              <a:spLocks noChangeArrowheads="1"/>
            </p:cNvSpPr>
            <p:nvPr/>
          </p:nvSpPr>
          <p:spPr bwMode="auto">
            <a:xfrm>
              <a:off x="4091" y="2251"/>
              <a:ext cx="344" cy="202"/>
            </a:xfrm>
            <a:prstGeom prst="rect">
              <a:avLst/>
            </a:prstGeom>
            <a:noFill/>
            <a:ln w="38100">
              <a:noFill/>
              <a:miter lim="800000"/>
              <a:headEnd type="none" w="lg" len="lg"/>
              <a:tailEnd/>
            </a:ln>
          </p:spPr>
          <p:txBody>
            <a:bodyPr vert="eaVert" wrap="none" lIns="90000" tIns="46800" rIns="90000" bIns="46800" anchor="ctr">
              <a:spAutoFit/>
            </a:bodyPr>
            <a:lstStyle/>
            <a:p>
              <a:r>
                <a:rPr lang="en-US" altLang="zh-CN">
                  <a:ea typeface="隶书" pitchFamily="49" charset="-122"/>
                </a:rPr>
                <a:t>...</a:t>
              </a:r>
            </a:p>
          </p:txBody>
        </p:sp>
        <p:sp>
          <p:nvSpPr>
            <p:cNvPr id="131145" name="Text Box 38"/>
            <p:cNvSpPr txBox="1">
              <a:spLocks noChangeArrowheads="1"/>
            </p:cNvSpPr>
            <p:nvPr/>
          </p:nvSpPr>
          <p:spPr bwMode="auto">
            <a:xfrm>
              <a:off x="3579" y="1224"/>
              <a:ext cx="174"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a:t>
              </a:r>
            </a:p>
          </p:txBody>
        </p:sp>
        <p:sp>
          <p:nvSpPr>
            <p:cNvPr id="131146" name="Text Box 39"/>
            <p:cNvSpPr txBox="1">
              <a:spLocks noChangeArrowheads="1"/>
            </p:cNvSpPr>
            <p:nvPr/>
          </p:nvSpPr>
          <p:spPr bwMode="auto">
            <a:xfrm>
              <a:off x="3375" y="2400"/>
              <a:ext cx="340"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a+9</a:t>
              </a:r>
            </a:p>
          </p:txBody>
        </p:sp>
        <p:sp>
          <p:nvSpPr>
            <p:cNvPr id="131147" name="Text Box 40"/>
            <p:cNvSpPr txBox="1">
              <a:spLocks noChangeArrowheads="1"/>
            </p:cNvSpPr>
            <p:nvPr/>
          </p:nvSpPr>
          <p:spPr bwMode="auto">
            <a:xfrm>
              <a:off x="3375" y="1488"/>
              <a:ext cx="340"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a+1</a:t>
              </a:r>
            </a:p>
          </p:txBody>
        </p:sp>
        <p:sp>
          <p:nvSpPr>
            <p:cNvPr id="131148" name="Text Box 41"/>
            <p:cNvSpPr txBox="1">
              <a:spLocks noChangeArrowheads="1"/>
            </p:cNvSpPr>
            <p:nvPr/>
          </p:nvSpPr>
          <p:spPr bwMode="auto">
            <a:xfrm>
              <a:off x="3375" y="1716"/>
              <a:ext cx="340"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a+2</a:t>
              </a:r>
            </a:p>
          </p:txBody>
        </p:sp>
        <p:sp>
          <p:nvSpPr>
            <p:cNvPr id="131149" name="Text Box 42"/>
            <p:cNvSpPr txBox="1">
              <a:spLocks noChangeArrowheads="1"/>
            </p:cNvSpPr>
            <p:nvPr/>
          </p:nvSpPr>
          <p:spPr bwMode="auto">
            <a:xfrm>
              <a:off x="3327" y="732"/>
              <a:ext cx="405" cy="234"/>
            </a:xfrm>
            <a:prstGeom prst="rect">
              <a:avLst/>
            </a:prstGeom>
            <a:noFill/>
            <a:ln w="38100">
              <a:noFill/>
              <a:miter lim="800000"/>
              <a:headEnd type="none" w="lg" len="lg"/>
              <a:tailEnd/>
            </a:ln>
          </p:spPr>
          <p:txBody>
            <a:bodyPr wrap="none" lIns="90000" tIns="46800" rIns="90000" bIns="46800" anchor="ctr">
              <a:spAutoFit/>
            </a:bodyPr>
            <a:lstStyle/>
            <a:p>
              <a:r>
                <a:rPr lang="zh-CN" altLang="en-US">
                  <a:ea typeface="隶书" pitchFamily="49" charset="-122"/>
                </a:rPr>
                <a:t>地址</a:t>
              </a:r>
            </a:p>
          </p:txBody>
        </p:sp>
        <p:sp>
          <p:nvSpPr>
            <p:cNvPr id="131150" name="Text Box 43"/>
            <p:cNvSpPr txBox="1">
              <a:spLocks noChangeArrowheads="1"/>
            </p:cNvSpPr>
            <p:nvPr/>
          </p:nvSpPr>
          <p:spPr bwMode="auto">
            <a:xfrm>
              <a:off x="4767" y="768"/>
              <a:ext cx="405" cy="234"/>
            </a:xfrm>
            <a:prstGeom prst="rect">
              <a:avLst/>
            </a:prstGeom>
            <a:noFill/>
            <a:ln w="38100">
              <a:noFill/>
              <a:miter lim="800000"/>
              <a:headEnd type="none" w="lg" len="lg"/>
              <a:tailEnd/>
            </a:ln>
          </p:spPr>
          <p:txBody>
            <a:bodyPr wrap="none" lIns="90000" tIns="46800" rIns="90000" bIns="46800" anchor="ctr">
              <a:spAutoFit/>
            </a:bodyPr>
            <a:lstStyle/>
            <a:p>
              <a:r>
                <a:rPr lang="zh-CN" altLang="en-US">
                  <a:ea typeface="隶书" pitchFamily="49" charset="-122"/>
                </a:rPr>
                <a:t>元素</a:t>
              </a:r>
            </a:p>
          </p:txBody>
        </p:sp>
        <p:sp>
          <p:nvSpPr>
            <p:cNvPr id="131151" name="Text Box 44"/>
            <p:cNvSpPr txBox="1">
              <a:spLocks noChangeArrowheads="1"/>
            </p:cNvSpPr>
            <p:nvPr/>
          </p:nvSpPr>
          <p:spPr bwMode="auto">
            <a:xfrm>
              <a:off x="3891" y="3408"/>
              <a:ext cx="690" cy="288"/>
            </a:xfrm>
            <a:prstGeom prst="rect">
              <a:avLst/>
            </a:prstGeom>
            <a:noFill/>
            <a:ln w="38100">
              <a:noFill/>
              <a:miter lim="800000"/>
              <a:headEnd type="none" w="lg" len="lg"/>
              <a:tailEnd/>
            </a:ln>
          </p:spPr>
          <p:txBody>
            <a:bodyPr wrap="none" lIns="90000" tIns="46800" rIns="90000" bIns="46800" anchor="ctr">
              <a:spAutoFit/>
            </a:bodyPr>
            <a:lstStyle/>
            <a:p>
              <a:r>
                <a:rPr lang="zh-CN" altLang="en-US">
                  <a:solidFill>
                    <a:srgbClr val="336600"/>
                  </a:solidFill>
                  <a:ea typeface="隶书" pitchFamily="49" charset="-122"/>
                </a:rPr>
                <a:t>下标法</a:t>
              </a:r>
            </a:p>
          </p:txBody>
        </p:sp>
        <p:grpSp>
          <p:nvGrpSpPr>
            <p:cNvPr id="131152" name="Group 45"/>
            <p:cNvGrpSpPr>
              <a:grpSpLocks/>
            </p:cNvGrpSpPr>
            <p:nvPr/>
          </p:nvGrpSpPr>
          <p:grpSpPr bwMode="auto">
            <a:xfrm>
              <a:off x="4642" y="1260"/>
              <a:ext cx="732" cy="1374"/>
              <a:chOff x="4594" y="636"/>
              <a:chExt cx="732" cy="1374"/>
            </a:xfrm>
          </p:grpSpPr>
          <p:sp>
            <p:nvSpPr>
              <p:cNvPr id="131153" name="Text Box 46"/>
              <p:cNvSpPr txBox="1">
                <a:spLocks noChangeArrowheads="1"/>
              </p:cNvSpPr>
              <p:nvPr/>
            </p:nvSpPr>
            <p:spPr bwMode="auto">
              <a:xfrm>
                <a:off x="4748" y="636"/>
                <a:ext cx="321"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a[0]</a:t>
                </a:r>
              </a:p>
            </p:txBody>
          </p:sp>
          <p:sp>
            <p:nvSpPr>
              <p:cNvPr id="131154" name="Text Box 47"/>
              <p:cNvSpPr txBox="1">
                <a:spLocks noChangeArrowheads="1"/>
              </p:cNvSpPr>
              <p:nvPr/>
            </p:nvSpPr>
            <p:spPr bwMode="auto">
              <a:xfrm>
                <a:off x="4748" y="862"/>
                <a:ext cx="321"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a[1]</a:t>
                </a:r>
              </a:p>
            </p:txBody>
          </p:sp>
          <p:sp>
            <p:nvSpPr>
              <p:cNvPr id="131155" name="Text Box 48"/>
              <p:cNvSpPr txBox="1">
                <a:spLocks noChangeArrowheads="1"/>
              </p:cNvSpPr>
              <p:nvPr/>
            </p:nvSpPr>
            <p:spPr bwMode="auto">
              <a:xfrm>
                <a:off x="4748" y="1088"/>
                <a:ext cx="321"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a[2]</a:t>
                </a:r>
              </a:p>
            </p:txBody>
          </p:sp>
          <p:sp>
            <p:nvSpPr>
              <p:cNvPr id="131156" name="Text Box 49"/>
              <p:cNvSpPr txBox="1">
                <a:spLocks noChangeArrowheads="1"/>
              </p:cNvSpPr>
              <p:nvPr/>
            </p:nvSpPr>
            <p:spPr bwMode="auto">
              <a:xfrm>
                <a:off x="4902" y="1314"/>
                <a:ext cx="114" cy="288"/>
              </a:xfrm>
              <a:prstGeom prst="rect">
                <a:avLst/>
              </a:prstGeom>
              <a:noFill/>
              <a:ln w="38100">
                <a:noFill/>
                <a:miter lim="800000"/>
                <a:headEnd type="none" w="lg" len="lg"/>
                <a:tailEnd/>
              </a:ln>
            </p:spPr>
            <p:txBody>
              <a:bodyPr wrap="none" lIns="90000" tIns="46800" rIns="90000" bIns="46800" anchor="ctr">
                <a:spAutoFit/>
              </a:bodyPr>
              <a:lstStyle/>
              <a:p>
                <a:endParaRPr lang="zh-CN" altLang="zh-CN">
                  <a:solidFill>
                    <a:srgbClr val="0000FF"/>
                  </a:solidFill>
                  <a:ea typeface="隶书" pitchFamily="49" charset="-122"/>
                </a:endParaRPr>
              </a:p>
            </p:txBody>
          </p:sp>
          <p:sp>
            <p:nvSpPr>
              <p:cNvPr id="131157" name="Text Box 50"/>
              <p:cNvSpPr txBox="1">
                <a:spLocks noChangeArrowheads="1"/>
              </p:cNvSpPr>
              <p:nvPr/>
            </p:nvSpPr>
            <p:spPr bwMode="auto">
              <a:xfrm>
                <a:off x="4594" y="1776"/>
                <a:ext cx="732" cy="234"/>
              </a:xfrm>
              <a:prstGeom prst="rect">
                <a:avLst/>
              </a:prstGeom>
              <a:noFill/>
              <a:ln w="38100">
                <a:noFill/>
                <a:miter lim="800000"/>
                <a:headEnd type="none" w="lg" len="lg"/>
                <a:tailEnd/>
              </a:ln>
            </p:spPr>
            <p:txBody>
              <a:bodyPr lIns="90000" tIns="46800" rIns="90000" bIns="46800" anchor="ctr">
                <a:spAutoFit/>
              </a:bodyPr>
              <a:lstStyle/>
              <a:p>
                <a:r>
                  <a:rPr lang="en-US" altLang="zh-CN">
                    <a:ea typeface="隶书" pitchFamily="49" charset="-122"/>
                  </a:rPr>
                  <a:t>a[9]</a:t>
                </a:r>
              </a:p>
            </p:txBody>
          </p:sp>
        </p:grpSp>
      </p:grpSp>
      <p:grpSp>
        <p:nvGrpSpPr>
          <p:cNvPr id="9" name="Group 51"/>
          <p:cNvGrpSpPr>
            <a:grpSpLocks/>
          </p:cNvGrpSpPr>
          <p:nvPr/>
        </p:nvGrpSpPr>
        <p:grpSpPr bwMode="auto">
          <a:xfrm>
            <a:off x="4938713" y="1971675"/>
            <a:ext cx="3249612" cy="4705350"/>
            <a:chOff x="3111" y="636"/>
            <a:chExt cx="2047" cy="2964"/>
          </a:xfrm>
        </p:grpSpPr>
        <p:grpSp>
          <p:nvGrpSpPr>
            <p:cNvPr id="131093" name="Group 52"/>
            <p:cNvGrpSpPr>
              <a:grpSpLocks/>
            </p:cNvGrpSpPr>
            <p:nvPr/>
          </p:nvGrpSpPr>
          <p:grpSpPr bwMode="auto">
            <a:xfrm>
              <a:off x="3555" y="888"/>
              <a:ext cx="936" cy="2376"/>
              <a:chOff x="4032" y="444"/>
              <a:chExt cx="936" cy="2376"/>
            </a:xfrm>
          </p:grpSpPr>
          <p:sp>
            <p:nvSpPr>
              <p:cNvPr id="131130" name="AutoShape 53"/>
              <p:cNvSpPr>
                <a:spLocks noChangeArrowheads="1"/>
              </p:cNvSpPr>
              <p:nvPr/>
            </p:nvSpPr>
            <p:spPr bwMode="auto">
              <a:xfrm>
                <a:off x="4032" y="444"/>
                <a:ext cx="936" cy="2376"/>
              </a:xfrm>
              <a:prstGeom prst="foldedCorner">
                <a:avLst>
                  <a:gd name="adj" fmla="val 13745"/>
                </a:avLst>
              </a:prstGeom>
              <a:solidFill>
                <a:schemeClr val="bg1"/>
              </a:solidFill>
              <a:ln w="38100">
                <a:solidFill>
                  <a:schemeClr val="tx1"/>
                </a:solidFill>
                <a:round/>
                <a:headEnd type="none" w="lg" len="lg"/>
                <a:tailEnd/>
              </a:ln>
            </p:spPr>
            <p:txBody>
              <a:bodyPr wrap="none" lIns="90000" tIns="46800" rIns="90000" bIns="46800" anchor="ctr"/>
              <a:lstStyle/>
              <a:p>
                <a:endParaRPr lang="zh-CN" altLang="zh-CN">
                  <a:solidFill>
                    <a:srgbClr val="0000FF"/>
                  </a:solidFill>
                  <a:ea typeface="隶书" pitchFamily="49" charset="-122"/>
                </a:endParaRPr>
              </a:p>
            </p:txBody>
          </p:sp>
          <p:sp>
            <p:nvSpPr>
              <p:cNvPr id="131131" name="Line 54"/>
              <p:cNvSpPr>
                <a:spLocks noChangeShapeType="1"/>
              </p:cNvSpPr>
              <p:nvPr/>
            </p:nvSpPr>
            <p:spPr bwMode="auto">
              <a:xfrm>
                <a:off x="4032" y="756"/>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32" name="Line 55"/>
              <p:cNvSpPr>
                <a:spLocks noChangeShapeType="1"/>
              </p:cNvSpPr>
              <p:nvPr/>
            </p:nvSpPr>
            <p:spPr bwMode="auto">
              <a:xfrm>
                <a:off x="4032" y="984"/>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33" name="Line 56"/>
              <p:cNvSpPr>
                <a:spLocks noChangeShapeType="1"/>
              </p:cNvSpPr>
              <p:nvPr/>
            </p:nvSpPr>
            <p:spPr bwMode="auto">
              <a:xfrm>
                <a:off x="4032" y="1212"/>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34" name="Line 57"/>
              <p:cNvSpPr>
                <a:spLocks noChangeShapeType="1"/>
              </p:cNvSpPr>
              <p:nvPr/>
            </p:nvSpPr>
            <p:spPr bwMode="auto">
              <a:xfrm>
                <a:off x="4032" y="1440"/>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35" name="Line 58"/>
              <p:cNvSpPr>
                <a:spLocks noChangeShapeType="1"/>
              </p:cNvSpPr>
              <p:nvPr/>
            </p:nvSpPr>
            <p:spPr bwMode="auto">
              <a:xfrm>
                <a:off x="4032" y="1668"/>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36" name="Line 59"/>
              <p:cNvSpPr>
                <a:spLocks noChangeShapeType="1"/>
              </p:cNvSpPr>
              <p:nvPr/>
            </p:nvSpPr>
            <p:spPr bwMode="auto">
              <a:xfrm>
                <a:off x="4032" y="1896"/>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37" name="Line 60"/>
              <p:cNvSpPr>
                <a:spLocks noChangeShapeType="1"/>
              </p:cNvSpPr>
              <p:nvPr/>
            </p:nvSpPr>
            <p:spPr bwMode="auto">
              <a:xfrm>
                <a:off x="4032" y="2124"/>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38" name="Line 61"/>
              <p:cNvSpPr>
                <a:spLocks noChangeShapeType="1"/>
              </p:cNvSpPr>
              <p:nvPr/>
            </p:nvSpPr>
            <p:spPr bwMode="auto">
              <a:xfrm>
                <a:off x="4032" y="2352"/>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1139" name="Line 62"/>
              <p:cNvSpPr>
                <a:spLocks noChangeShapeType="1"/>
              </p:cNvSpPr>
              <p:nvPr/>
            </p:nvSpPr>
            <p:spPr bwMode="auto">
              <a:xfrm>
                <a:off x="4608" y="1440"/>
                <a:ext cx="36"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grpSp>
        <p:grpSp>
          <p:nvGrpSpPr>
            <p:cNvPr id="131094" name="Group 63"/>
            <p:cNvGrpSpPr>
              <a:grpSpLocks/>
            </p:cNvGrpSpPr>
            <p:nvPr/>
          </p:nvGrpSpPr>
          <p:grpSpPr bwMode="auto">
            <a:xfrm>
              <a:off x="3555" y="1308"/>
              <a:ext cx="60" cy="1368"/>
              <a:chOff x="4032" y="864"/>
              <a:chExt cx="60" cy="1368"/>
            </a:xfrm>
          </p:grpSpPr>
          <p:sp>
            <p:nvSpPr>
              <p:cNvPr id="131123" name="Line 64"/>
              <p:cNvSpPr>
                <a:spLocks noChangeShapeType="1"/>
              </p:cNvSpPr>
              <p:nvPr/>
            </p:nvSpPr>
            <p:spPr bwMode="auto">
              <a:xfrm>
                <a:off x="4032" y="86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24" name="Line 65"/>
              <p:cNvSpPr>
                <a:spLocks noChangeShapeType="1"/>
              </p:cNvSpPr>
              <p:nvPr/>
            </p:nvSpPr>
            <p:spPr bwMode="auto">
              <a:xfrm>
                <a:off x="4032" y="1320"/>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25" name="Line 66"/>
              <p:cNvSpPr>
                <a:spLocks noChangeShapeType="1"/>
              </p:cNvSpPr>
              <p:nvPr/>
            </p:nvSpPr>
            <p:spPr bwMode="auto">
              <a:xfrm>
                <a:off x="4032" y="1548"/>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26" name="Line 67"/>
              <p:cNvSpPr>
                <a:spLocks noChangeShapeType="1"/>
              </p:cNvSpPr>
              <p:nvPr/>
            </p:nvSpPr>
            <p:spPr bwMode="auto">
              <a:xfrm>
                <a:off x="4032" y="1776"/>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27" name="Line 68"/>
              <p:cNvSpPr>
                <a:spLocks noChangeShapeType="1"/>
              </p:cNvSpPr>
              <p:nvPr/>
            </p:nvSpPr>
            <p:spPr bwMode="auto">
              <a:xfrm>
                <a:off x="4032" y="200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28" name="Line 69"/>
              <p:cNvSpPr>
                <a:spLocks noChangeShapeType="1"/>
              </p:cNvSpPr>
              <p:nvPr/>
            </p:nvSpPr>
            <p:spPr bwMode="auto">
              <a:xfrm>
                <a:off x="4032" y="2232"/>
                <a:ext cx="60"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sp>
            <p:nvSpPr>
              <p:cNvPr id="131129" name="Line 70"/>
              <p:cNvSpPr>
                <a:spLocks noChangeShapeType="1"/>
              </p:cNvSpPr>
              <p:nvPr/>
            </p:nvSpPr>
            <p:spPr bwMode="auto">
              <a:xfrm>
                <a:off x="4032" y="1092"/>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31095" name="Group 71"/>
            <p:cNvGrpSpPr>
              <a:grpSpLocks/>
            </p:cNvGrpSpPr>
            <p:nvPr/>
          </p:nvGrpSpPr>
          <p:grpSpPr bwMode="auto">
            <a:xfrm>
              <a:off x="4419" y="1320"/>
              <a:ext cx="60" cy="1368"/>
              <a:chOff x="4032" y="864"/>
              <a:chExt cx="60" cy="1368"/>
            </a:xfrm>
          </p:grpSpPr>
          <p:sp>
            <p:nvSpPr>
              <p:cNvPr id="131116" name="Line 72"/>
              <p:cNvSpPr>
                <a:spLocks noChangeShapeType="1"/>
              </p:cNvSpPr>
              <p:nvPr/>
            </p:nvSpPr>
            <p:spPr bwMode="auto">
              <a:xfrm>
                <a:off x="4032" y="86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17" name="Line 73"/>
              <p:cNvSpPr>
                <a:spLocks noChangeShapeType="1"/>
              </p:cNvSpPr>
              <p:nvPr/>
            </p:nvSpPr>
            <p:spPr bwMode="auto">
              <a:xfrm>
                <a:off x="4032" y="1320"/>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18" name="Line 74"/>
              <p:cNvSpPr>
                <a:spLocks noChangeShapeType="1"/>
              </p:cNvSpPr>
              <p:nvPr/>
            </p:nvSpPr>
            <p:spPr bwMode="auto">
              <a:xfrm>
                <a:off x="4032" y="1548"/>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19" name="Line 75"/>
              <p:cNvSpPr>
                <a:spLocks noChangeShapeType="1"/>
              </p:cNvSpPr>
              <p:nvPr/>
            </p:nvSpPr>
            <p:spPr bwMode="auto">
              <a:xfrm>
                <a:off x="4032" y="1776"/>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20" name="Line 76"/>
              <p:cNvSpPr>
                <a:spLocks noChangeShapeType="1"/>
              </p:cNvSpPr>
              <p:nvPr/>
            </p:nvSpPr>
            <p:spPr bwMode="auto">
              <a:xfrm>
                <a:off x="4032" y="200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1121" name="Line 77"/>
              <p:cNvSpPr>
                <a:spLocks noChangeShapeType="1"/>
              </p:cNvSpPr>
              <p:nvPr/>
            </p:nvSpPr>
            <p:spPr bwMode="auto">
              <a:xfrm>
                <a:off x="4032" y="2232"/>
                <a:ext cx="60"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sp>
            <p:nvSpPr>
              <p:cNvPr id="131122" name="Line 78"/>
              <p:cNvSpPr>
                <a:spLocks noChangeShapeType="1"/>
              </p:cNvSpPr>
              <p:nvPr/>
            </p:nvSpPr>
            <p:spPr bwMode="auto">
              <a:xfrm>
                <a:off x="4032" y="1092"/>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31096" name="Group 79"/>
            <p:cNvGrpSpPr>
              <a:grpSpLocks/>
            </p:cNvGrpSpPr>
            <p:nvPr/>
          </p:nvGrpSpPr>
          <p:grpSpPr bwMode="auto">
            <a:xfrm>
              <a:off x="3658" y="1152"/>
              <a:ext cx="732" cy="1428"/>
              <a:chOff x="4594" y="636"/>
              <a:chExt cx="732" cy="1428"/>
            </a:xfrm>
          </p:grpSpPr>
          <p:sp>
            <p:nvSpPr>
              <p:cNvPr id="131111" name="Text Box 80"/>
              <p:cNvSpPr txBox="1">
                <a:spLocks noChangeArrowheads="1"/>
              </p:cNvSpPr>
              <p:nvPr/>
            </p:nvSpPr>
            <p:spPr bwMode="auto">
              <a:xfrm>
                <a:off x="4748" y="636"/>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a[0]</a:t>
                </a:r>
              </a:p>
            </p:txBody>
          </p:sp>
          <p:sp>
            <p:nvSpPr>
              <p:cNvPr id="131112" name="Text Box 81"/>
              <p:cNvSpPr txBox="1">
                <a:spLocks noChangeArrowheads="1"/>
              </p:cNvSpPr>
              <p:nvPr/>
            </p:nvSpPr>
            <p:spPr bwMode="auto">
              <a:xfrm>
                <a:off x="4748" y="862"/>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a[1]</a:t>
                </a:r>
              </a:p>
            </p:txBody>
          </p:sp>
          <p:sp>
            <p:nvSpPr>
              <p:cNvPr id="131113" name="Text Box 82"/>
              <p:cNvSpPr txBox="1">
                <a:spLocks noChangeArrowheads="1"/>
              </p:cNvSpPr>
              <p:nvPr/>
            </p:nvSpPr>
            <p:spPr bwMode="auto">
              <a:xfrm>
                <a:off x="4748" y="1088"/>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a[2]</a:t>
                </a:r>
              </a:p>
            </p:txBody>
          </p:sp>
          <p:sp>
            <p:nvSpPr>
              <p:cNvPr id="131114" name="Text Box 83"/>
              <p:cNvSpPr txBox="1">
                <a:spLocks noChangeArrowheads="1"/>
              </p:cNvSpPr>
              <p:nvPr/>
            </p:nvSpPr>
            <p:spPr bwMode="auto">
              <a:xfrm>
                <a:off x="4748" y="1314"/>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a[3]</a:t>
                </a:r>
              </a:p>
            </p:txBody>
          </p:sp>
          <p:sp>
            <p:nvSpPr>
              <p:cNvPr id="131115" name="Text Box 84"/>
              <p:cNvSpPr txBox="1">
                <a:spLocks noChangeArrowheads="1"/>
              </p:cNvSpPr>
              <p:nvPr/>
            </p:nvSpPr>
            <p:spPr bwMode="auto">
              <a:xfrm>
                <a:off x="4594" y="1776"/>
                <a:ext cx="732" cy="288"/>
              </a:xfrm>
              <a:prstGeom prst="rect">
                <a:avLst/>
              </a:prstGeom>
              <a:noFill/>
              <a:ln w="38100">
                <a:noFill/>
                <a:miter lim="800000"/>
                <a:headEnd type="none" w="lg" len="lg"/>
                <a:tailEnd/>
              </a:ln>
            </p:spPr>
            <p:txBody>
              <a:bodyPr lIns="90000" tIns="46800" rIns="90000" bIns="46800" anchor="ctr">
                <a:spAutoFit/>
              </a:bodyPr>
              <a:lstStyle/>
              <a:p>
                <a:r>
                  <a:rPr lang="en-US" altLang="zh-CN">
                    <a:ea typeface="隶书" pitchFamily="49" charset="-122"/>
                  </a:rPr>
                  <a:t>a[9]</a:t>
                </a:r>
              </a:p>
            </p:txBody>
          </p:sp>
        </p:grpSp>
        <p:sp>
          <p:nvSpPr>
            <p:cNvPr id="131097" name="Text Box 85"/>
            <p:cNvSpPr txBox="1">
              <a:spLocks noChangeArrowheads="1"/>
            </p:cNvSpPr>
            <p:nvPr/>
          </p:nvSpPr>
          <p:spPr bwMode="auto">
            <a:xfrm>
              <a:off x="3875" y="2155"/>
              <a:ext cx="344" cy="202"/>
            </a:xfrm>
            <a:prstGeom prst="rect">
              <a:avLst/>
            </a:prstGeom>
            <a:noFill/>
            <a:ln w="38100">
              <a:noFill/>
              <a:miter lim="800000"/>
              <a:headEnd type="none" w="lg" len="lg"/>
              <a:tailEnd/>
            </a:ln>
          </p:spPr>
          <p:txBody>
            <a:bodyPr vert="eaVert" wrap="none" lIns="90000" tIns="46800" rIns="90000" bIns="46800" anchor="ctr">
              <a:spAutoFit/>
            </a:bodyPr>
            <a:lstStyle/>
            <a:p>
              <a:r>
                <a:rPr lang="en-US" altLang="zh-CN">
                  <a:ea typeface="隶书" pitchFamily="49" charset="-122"/>
                </a:rPr>
                <a:t>...</a:t>
              </a:r>
            </a:p>
          </p:txBody>
        </p:sp>
        <p:sp>
          <p:nvSpPr>
            <p:cNvPr id="131098" name="Text Box 86"/>
            <p:cNvSpPr txBox="1">
              <a:spLocks noChangeArrowheads="1"/>
            </p:cNvSpPr>
            <p:nvPr/>
          </p:nvSpPr>
          <p:spPr bwMode="auto">
            <a:xfrm>
              <a:off x="3358" y="1128"/>
              <a:ext cx="188"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p</a:t>
              </a:r>
            </a:p>
          </p:txBody>
        </p:sp>
        <p:sp>
          <p:nvSpPr>
            <p:cNvPr id="131099" name="Text Box 87"/>
            <p:cNvSpPr txBox="1">
              <a:spLocks noChangeArrowheads="1"/>
            </p:cNvSpPr>
            <p:nvPr/>
          </p:nvSpPr>
          <p:spPr bwMode="auto">
            <a:xfrm>
              <a:off x="3154" y="2304"/>
              <a:ext cx="354"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p+9</a:t>
              </a:r>
            </a:p>
          </p:txBody>
        </p:sp>
        <p:sp>
          <p:nvSpPr>
            <p:cNvPr id="131100" name="Text Box 88"/>
            <p:cNvSpPr txBox="1">
              <a:spLocks noChangeArrowheads="1"/>
            </p:cNvSpPr>
            <p:nvPr/>
          </p:nvSpPr>
          <p:spPr bwMode="auto">
            <a:xfrm>
              <a:off x="3154" y="1392"/>
              <a:ext cx="354"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p+1</a:t>
              </a:r>
            </a:p>
          </p:txBody>
        </p:sp>
        <p:sp>
          <p:nvSpPr>
            <p:cNvPr id="131101" name="Text Box 89"/>
            <p:cNvSpPr txBox="1">
              <a:spLocks noChangeArrowheads="1"/>
            </p:cNvSpPr>
            <p:nvPr/>
          </p:nvSpPr>
          <p:spPr bwMode="auto">
            <a:xfrm>
              <a:off x="3154" y="1620"/>
              <a:ext cx="354"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p+2</a:t>
              </a:r>
            </a:p>
          </p:txBody>
        </p:sp>
        <p:sp>
          <p:nvSpPr>
            <p:cNvPr id="131102" name="Text Box 90"/>
            <p:cNvSpPr txBox="1">
              <a:spLocks noChangeArrowheads="1"/>
            </p:cNvSpPr>
            <p:nvPr/>
          </p:nvSpPr>
          <p:spPr bwMode="auto">
            <a:xfrm>
              <a:off x="3111" y="636"/>
              <a:ext cx="405" cy="234"/>
            </a:xfrm>
            <a:prstGeom prst="rect">
              <a:avLst/>
            </a:prstGeom>
            <a:noFill/>
            <a:ln w="38100">
              <a:noFill/>
              <a:miter lim="800000"/>
              <a:headEnd type="none" w="lg" len="lg"/>
              <a:tailEnd/>
            </a:ln>
          </p:spPr>
          <p:txBody>
            <a:bodyPr wrap="none" lIns="90000" tIns="46800" rIns="90000" bIns="46800" anchor="ctr">
              <a:spAutoFit/>
            </a:bodyPr>
            <a:lstStyle/>
            <a:p>
              <a:r>
                <a:rPr lang="zh-CN" altLang="en-US">
                  <a:ea typeface="隶书" pitchFamily="49" charset="-122"/>
                </a:rPr>
                <a:t>地址</a:t>
              </a:r>
            </a:p>
          </p:txBody>
        </p:sp>
        <p:sp>
          <p:nvSpPr>
            <p:cNvPr id="131103" name="Text Box 91"/>
            <p:cNvSpPr txBox="1">
              <a:spLocks noChangeArrowheads="1"/>
            </p:cNvSpPr>
            <p:nvPr/>
          </p:nvSpPr>
          <p:spPr bwMode="auto">
            <a:xfrm>
              <a:off x="4551" y="672"/>
              <a:ext cx="405" cy="234"/>
            </a:xfrm>
            <a:prstGeom prst="rect">
              <a:avLst/>
            </a:prstGeom>
            <a:noFill/>
            <a:ln w="38100">
              <a:noFill/>
              <a:miter lim="800000"/>
              <a:headEnd type="none" w="lg" len="lg"/>
              <a:tailEnd/>
            </a:ln>
          </p:spPr>
          <p:txBody>
            <a:bodyPr wrap="none" lIns="90000" tIns="46800" rIns="90000" bIns="46800" anchor="ctr">
              <a:spAutoFit/>
            </a:bodyPr>
            <a:lstStyle/>
            <a:p>
              <a:r>
                <a:rPr lang="zh-CN" altLang="en-US">
                  <a:ea typeface="隶书" pitchFamily="49" charset="-122"/>
                </a:rPr>
                <a:t>元素</a:t>
              </a:r>
            </a:p>
          </p:txBody>
        </p:sp>
        <p:sp>
          <p:nvSpPr>
            <p:cNvPr id="131104" name="Text Box 92"/>
            <p:cNvSpPr txBox="1">
              <a:spLocks noChangeArrowheads="1"/>
            </p:cNvSpPr>
            <p:nvPr/>
          </p:nvSpPr>
          <p:spPr bwMode="auto">
            <a:xfrm>
              <a:off x="3675" y="3312"/>
              <a:ext cx="690" cy="288"/>
            </a:xfrm>
            <a:prstGeom prst="rect">
              <a:avLst/>
            </a:prstGeom>
            <a:noFill/>
            <a:ln w="38100">
              <a:noFill/>
              <a:miter lim="800000"/>
              <a:headEnd type="none" w="lg" len="lg"/>
              <a:tailEnd/>
            </a:ln>
          </p:spPr>
          <p:txBody>
            <a:bodyPr wrap="none" lIns="90000" tIns="46800" rIns="90000" bIns="46800" anchor="ctr">
              <a:spAutoFit/>
            </a:bodyPr>
            <a:lstStyle/>
            <a:p>
              <a:r>
                <a:rPr lang="zh-CN" altLang="en-US">
                  <a:solidFill>
                    <a:srgbClr val="0000FF"/>
                  </a:solidFill>
                  <a:ea typeface="隶书" pitchFamily="49" charset="-122"/>
                </a:rPr>
                <a:t>指针法</a:t>
              </a:r>
              <a:endParaRPr lang="zh-CN" altLang="en-US">
                <a:ea typeface="隶书" pitchFamily="49" charset="-122"/>
              </a:endParaRPr>
            </a:p>
          </p:txBody>
        </p:sp>
        <p:grpSp>
          <p:nvGrpSpPr>
            <p:cNvPr id="131105" name="Group 93"/>
            <p:cNvGrpSpPr>
              <a:grpSpLocks/>
            </p:cNvGrpSpPr>
            <p:nvPr/>
          </p:nvGrpSpPr>
          <p:grpSpPr bwMode="auto">
            <a:xfrm>
              <a:off x="4426" y="1164"/>
              <a:ext cx="732" cy="1374"/>
              <a:chOff x="4594" y="636"/>
              <a:chExt cx="732" cy="1374"/>
            </a:xfrm>
          </p:grpSpPr>
          <p:sp>
            <p:nvSpPr>
              <p:cNvPr id="131106" name="Text Box 94"/>
              <p:cNvSpPr txBox="1">
                <a:spLocks noChangeArrowheads="1"/>
              </p:cNvSpPr>
              <p:nvPr/>
            </p:nvSpPr>
            <p:spPr bwMode="auto">
              <a:xfrm>
                <a:off x="4806" y="636"/>
                <a:ext cx="251" cy="234"/>
              </a:xfrm>
              <a:prstGeom prst="rect">
                <a:avLst/>
              </a:prstGeom>
              <a:noFill/>
              <a:ln w="38100">
                <a:noFill/>
                <a:miter lim="800000"/>
                <a:headEnd type="none" w="lg" len="lg"/>
                <a:tailEnd/>
              </a:ln>
            </p:spPr>
            <p:txBody>
              <a:bodyPr wrap="none" lIns="90000" tIns="46800" rIns="90000" bIns="46800" anchor="ctr">
                <a:spAutoFit/>
              </a:bodyPr>
              <a:lstStyle/>
              <a:p>
                <a:r>
                  <a:rPr lang="en-US" altLang="en-US">
                    <a:solidFill>
                      <a:srgbClr val="0000FF"/>
                    </a:solidFill>
                    <a:ea typeface="隶书" pitchFamily="49" charset="-122"/>
                  </a:rPr>
                  <a:t>*</a:t>
                </a:r>
                <a:r>
                  <a:rPr lang="en-US" altLang="zh-CN">
                    <a:ea typeface="隶书" pitchFamily="49" charset="-122"/>
                  </a:rPr>
                  <a:t>p</a:t>
                </a:r>
              </a:p>
            </p:txBody>
          </p:sp>
          <p:sp>
            <p:nvSpPr>
              <p:cNvPr id="131107" name="Text Box 95"/>
              <p:cNvSpPr txBox="1">
                <a:spLocks noChangeArrowheads="1"/>
              </p:cNvSpPr>
              <p:nvPr/>
            </p:nvSpPr>
            <p:spPr bwMode="auto">
              <a:xfrm>
                <a:off x="4640" y="862"/>
                <a:ext cx="501" cy="234"/>
              </a:xfrm>
              <a:prstGeom prst="rect">
                <a:avLst/>
              </a:prstGeom>
              <a:noFill/>
              <a:ln w="38100">
                <a:noFill/>
                <a:miter lim="800000"/>
                <a:headEnd type="none" w="lg" len="lg"/>
                <a:tailEnd/>
              </a:ln>
            </p:spPr>
            <p:txBody>
              <a:bodyPr wrap="none" lIns="90000" tIns="46800" rIns="90000" bIns="46800" anchor="ctr">
                <a:spAutoFit/>
              </a:bodyPr>
              <a:lstStyle/>
              <a:p>
                <a:r>
                  <a:rPr lang="en-US" altLang="en-US">
                    <a:ea typeface="隶书" pitchFamily="49" charset="-122"/>
                  </a:rPr>
                  <a:t>*(</a:t>
                </a:r>
                <a:r>
                  <a:rPr lang="en-US" altLang="zh-CN">
                    <a:ea typeface="隶书" pitchFamily="49" charset="-122"/>
                  </a:rPr>
                  <a:t>p+1)</a:t>
                </a:r>
              </a:p>
            </p:txBody>
          </p:sp>
          <p:sp>
            <p:nvSpPr>
              <p:cNvPr id="131108" name="Text Box 96"/>
              <p:cNvSpPr txBox="1">
                <a:spLocks noChangeArrowheads="1"/>
              </p:cNvSpPr>
              <p:nvPr/>
            </p:nvSpPr>
            <p:spPr bwMode="auto">
              <a:xfrm>
                <a:off x="4640" y="1088"/>
                <a:ext cx="501" cy="234"/>
              </a:xfrm>
              <a:prstGeom prst="rect">
                <a:avLst/>
              </a:prstGeom>
              <a:noFill/>
              <a:ln w="38100">
                <a:noFill/>
                <a:miter lim="800000"/>
                <a:headEnd type="none" w="lg" len="lg"/>
                <a:tailEnd/>
              </a:ln>
            </p:spPr>
            <p:txBody>
              <a:bodyPr wrap="none" lIns="90000" tIns="46800" rIns="90000" bIns="46800" anchor="ctr">
                <a:spAutoFit/>
              </a:bodyPr>
              <a:lstStyle/>
              <a:p>
                <a:r>
                  <a:rPr lang="en-US" altLang="en-US">
                    <a:ea typeface="隶书" pitchFamily="49" charset="-122"/>
                  </a:rPr>
                  <a:t>*(</a:t>
                </a:r>
                <a:r>
                  <a:rPr lang="en-US" altLang="zh-CN">
                    <a:ea typeface="隶书" pitchFamily="49" charset="-122"/>
                  </a:rPr>
                  <a:t>p+2)</a:t>
                </a:r>
              </a:p>
            </p:txBody>
          </p:sp>
          <p:sp>
            <p:nvSpPr>
              <p:cNvPr id="131109" name="Text Box 97"/>
              <p:cNvSpPr txBox="1">
                <a:spLocks noChangeArrowheads="1"/>
              </p:cNvSpPr>
              <p:nvPr/>
            </p:nvSpPr>
            <p:spPr bwMode="auto">
              <a:xfrm>
                <a:off x="4902" y="1314"/>
                <a:ext cx="114" cy="288"/>
              </a:xfrm>
              <a:prstGeom prst="rect">
                <a:avLst/>
              </a:prstGeom>
              <a:noFill/>
              <a:ln w="38100">
                <a:noFill/>
                <a:miter lim="800000"/>
                <a:headEnd type="none" w="lg" len="lg"/>
                <a:tailEnd/>
              </a:ln>
            </p:spPr>
            <p:txBody>
              <a:bodyPr wrap="none" lIns="90000" tIns="46800" rIns="90000" bIns="46800" anchor="ctr">
                <a:spAutoFit/>
              </a:bodyPr>
              <a:lstStyle/>
              <a:p>
                <a:endParaRPr lang="zh-CN" altLang="zh-CN">
                  <a:solidFill>
                    <a:srgbClr val="0000FF"/>
                  </a:solidFill>
                  <a:ea typeface="隶书" pitchFamily="49" charset="-122"/>
                </a:endParaRPr>
              </a:p>
            </p:txBody>
          </p:sp>
          <p:sp>
            <p:nvSpPr>
              <p:cNvPr id="131110" name="Text Box 98"/>
              <p:cNvSpPr txBox="1">
                <a:spLocks noChangeArrowheads="1"/>
              </p:cNvSpPr>
              <p:nvPr/>
            </p:nvSpPr>
            <p:spPr bwMode="auto">
              <a:xfrm>
                <a:off x="4594" y="1776"/>
                <a:ext cx="732" cy="234"/>
              </a:xfrm>
              <a:prstGeom prst="rect">
                <a:avLst/>
              </a:prstGeom>
              <a:noFill/>
              <a:ln w="38100">
                <a:noFill/>
                <a:miter lim="800000"/>
                <a:headEnd type="none" w="lg" len="lg"/>
                <a:tailEnd/>
              </a:ln>
            </p:spPr>
            <p:txBody>
              <a:bodyPr lIns="90000" tIns="46800" rIns="90000" bIns="46800" anchor="ctr">
                <a:spAutoFit/>
              </a:bodyPr>
              <a:lstStyle/>
              <a:p>
                <a:r>
                  <a:rPr lang="en-US" altLang="en-US">
                    <a:ea typeface="隶书" pitchFamily="49" charset="-122"/>
                  </a:rPr>
                  <a:t>*(</a:t>
                </a:r>
                <a:r>
                  <a:rPr lang="en-US" altLang="zh-CN">
                    <a:ea typeface="隶书" pitchFamily="49" charset="-122"/>
                  </a:rPr>
                  <a:t>p+9)</a:t>
                </a:r>
              </a:p>
            </p:txBody>
          </p:sp>
        </p:grpSp>
      </p:grpSp>
      <p:sp>
        <p:nvSpPr>
          <p:cNvPr id="104" name="AutoShape 99"/>
          <p:cNvSpPr>
            <a:spLocks noChangeArrowheads="1"/>
          </p:cNvSpPr>
          <p:nvPr/>
        </p:nvSpPr>
        <p:spPr bwMode="auto">
          <a:xfrm>
            <a:off x="4017963" y="1008063"/>
            <a:ext cx="2098675" cy="860425"/>
          </a:xfrm>
          <a:prstGeom prst="wedgeRectCallout">
            <a:avLst>
              <a:gd name="adj1" fmla="val -68231"/>
              <a:gd name="adj2" fmla="val 125278"/>
            </a:avLst>
          </a:prstGeom>
          <a:solidFill>
            <a:schemeClr val="bg1"/>
          </a:solidFill>
          <a:ln w="38100">
            <a:solidFill>
              <a:srgbClr val="339966"/>
            </a:solidFill>
            <a:miter lim="800000"/>
            <a:headEnd type="none" w="lg" len="lg"/>
            <a:tailEnd/>
          </a:ln>
        </p:spPr>
        <p:txBody>
          <a:bodyPr wrap="none" lIns="90000" tIns="46800" rIns="90000" bIns="46800" anchor="ctr">
            <a:spAutoFit/>
          </a:bodyPr>
          <a:lstStyle/>
          <a:p>
            <a:r>
              <a:rPr lang="en-US" altLang="zh-CN">
                <a:solidFill>
                  <a:srgbClr val="0000FF"/>
                </a:solidFill>
                <a:ea typeface="隶书" pitchFamily="49" charset="-122"/>
              </a:rPr>
              <a:t>[]  </a:t>
            </a:r>
            <a:r>
              <a:rPr lang="zh-CN" altLang="en-US">
                <a:ea typeface="隶书" pitchFamily="49" charset="-122"/>
              </a:rPr>
              <a:t>变址运算符</a:t>
            </a:r>
          </a:p>
          <a:p>
            <a:r>
              <a:rPr lang="en-US" altLang="zh-CN">
                <a:ea typeface="隶书" pitchFamily="49" charset="-122"/>
              </a:rPr>
              <a:t>a</a:t>
            </a:r>
            <a:r>
              <a:rPr lang="en-US" altLang="zh-CN">
                <a:solidFill>
                  <a:srgbClr val="0000FF"/>
                </a:solidFill>
                <a:ea typeface="隶书" pitchFamily="49" charset="-122"/>
              </a:rPr>
              <a:t>[</a:t>
            </a:r>
            <a:r>
              <a:rPr lang="en-US" altLang="zh-CN">
                <a:ea typeface="隶书" pitchFamily="49" charset="-122"/>
              </a:rPr>
              <a:t>i</a:t>
            </a:r>
            <a:r>
              <a:rPr lang="en-US" altLang="zh-CN">
                <a:solidFill>
                  <a:srgbClr val="0000FF"/>
                </a:solidFill>
                <a:ea typeface="隶书" pitchFamily="49" charset="-122"/>
              </a:rPr>
              <a:t>]</a:t>
            </a:r>
            <a:r>
              <a:rPr lang="en-US" altLang="zh-CN">
                <a:ea typeface="隶书" pitchFamily="49" charset="-122"/>
              </a:rPr>
              <a:t>  </a:t>
            </a:r>
            <a:r>
              <a:rPr lang="en-US" altLang="zh-CN">
                <a:ea typeface="隶书" pitchFamily="49" charset="-122"/>
                <a:sym typeface="Symbol" pitchFamily="18" charset="2"/>
              </a:rPr>
              <a:t>  </a:t>
            </a:r>
            <a:r>
              <a:rPr lang="en-US" altLang="zh-CN">
                <a:solidFill>
                  <a:schemeClr val="accent2"/>
                </a:solidFill>
                <a:ea typeface="隶书" pitchFamily="49" charset="-122"/>
              </a:rPr>
              <a:t>*(a+i)</a:t>
            </a:r>
            <a:endParaRPr lang="en-US" altLang="zh-CN">
              <a:ea typeface="隶书" pitchFamily="49" charset="-122"/>
            </a:endParaRPr>
          </a:p>
        </p:txBody>
      </p:sp>
      <p:sp>
        <p:nvSpPr>
          <p:cNvPr id="105" name="Rectangle 100"/>
          <p:cNvSpPr>
            <a:spLocks noChangeArrowheads="1"/>
          </p:cNvSpPr>
          <p:nvPr/>
        </p:nvSpPr>
        <p:spPr bwMode="auto">
          <a:xfrm>
            <a:off x="2290763" y="5500688"/>
            <a:ext cx="2852737" cy="371475"/>
          </a:xfrm>
          <a:prstGeom prst="rect">
            <a:avLst/>
          </a:prstGeom>
          <a:solidFill>
            <a:schemeClr val="bg1"/>
          </a:solidFill>
          <a:ln w="38100">
            <a:solidFill>
              <a:srgbClr val="339966"/>
            </a:solidFill>
            <a:miter lim="800000"/>
            <a:headEnd type="none" w="lg" len="lg"/>
            <a:tailEnd/>
          </a:ln>
        </p:spPr>
        <p:txBody>
          <a:bodyPr wrap="none" lIns="90000" tIns="46800" rIns="90000" bIns="46800" anchor="ctr">
            <a:spAutoFit/>
          </a:bodyPr>
          <a:lstStyle/>
          <a:p>
            <a:r>
              <a:rPr lang="en-US" altLang="zh-CN"/>
              <a:t>a[i] </a:t>
            </a:r>
            <a:r>
              <a:rPr lang="en-US" altLang="zh-CN">
                <a:sym typeface="Symbol" pitchFamily="18" charset="2"/>
              </a:rPr>
              <a:t> p[i]  *(p+i) *(a+i)</a:t>
            </a:r>
          </a:p>
        </p:txBody>
      </p:sp>
      <p:grpSp>
        <p:nvGrpSpPr>
          <p:cNvPr id="15" name="Group 101"/>
          <p:cNvGrpSpPr>
            <a:grpSpLocks/>
          </p:cNvGrpSpPr>
          <p:nvPr/>
        </p:nvGrpSpPr>
        <p:grpSpPr bwMode="auto">
          <a:xfrm>
            <a:off x="3768725" y="2790825"/>
            <a:ext cx="1162050" cy="2181225"/>
            <a:chOff x="4594" y="636"/>
            <a:chExt cx="732" cy="1374"/>
          </a:xfrm>
        </p:grpSpPr>
        <p:sp>
          <p:nvSpPr>
            <p:cNvPr id="131088" name="Text Box 102"/>
            <p:cNvSpPr txBox="1">
              <a:spLocks noChangeArrowheads="1"/>
            </p:cNvSpPr>
            <p:nvPr/>
          </p:nvSpPr>
          <p:spPr bwMode="auto">
            <a:xfrm>
              <a:off x="4811" y="636"/>
              <a:ext cx="237" cy="234"/>
            </a:xfrm>
            <a:prstGeom prst="rect">
              <a:avLst/>
            </a:prstGeom>
            <a:noFill/>
            <a:ln w="38100">
              <a:noFill/>
              <a:miter lim="800000"/>
              <a:headEnd type="none" w="lg" len="lg"/>
              <a:tailEnd/>
            </a:ln>
          </p:spPr>
          <p:txBody>
            <a:bodyPr wrap="none" lIns="90000" tIns="46800" rIns="90000" bIns="46800" anchor="ctr">
              <a:spAutoFit/>
            </a:bodyPr>
            <a:lstStyle/>
            <a:p>
              <a:r>
                <a:rPr lang="en-US" altLang="en-US">
                  <a:ea typeface="隶书" pitchFamily="49" charset="-122"/>
                </a:rPr>
                <a:t>*</a:t>
              </a:r>
              <a:r>
                <a:rPr lang="en-US" altLang="zh-CN">
                  <a:ea typeface="隶书" pitchFamily="49" charset="-122"/>
                </a:rPr>
                <a:t>a</a:t>
              </a:r>
            </a:p>
          </p:txBody>
        </p:sp>
        <p:sp>
          <p:nvSpPr>
            <p:cNvPr id="131089" name="Text Box 103"/>
            <p:cNvSpPr txBox="1">
              <a:spLocks noChangeArrowheads="1"/>
            </p:cNvSpPr>
            <p:nvPr/>
          </p:nvSpPr>
          <p:spPr bwMode="auto">
            <a:xfrm>
              <a:off x="4645" y="862"/>
              <a:ext cx="487" cy="234"/>
            </a:xfrm>
            <a:prstGeom prst="rect">
              <a:avLst/>
            </a:prstGeom>
            <a:noFill/>
            <a:ln w="38100">
              <a:noFill/>
              <a:miter lim="800000"/>
              <a:headEnd type="none" w="lg" len="lg"/>
              <a:tailEnd/>
            </a:ln>
          </p:spPr>
          <p:txBody>
            <a:bodyPr wrap="none" lIns="90000" tIns="46800" rIns="90000" bIns="46800" anchor="ctr">
              <a:spAutoFit/>
            </a:bodyPr>
            <a:lstStyle/>
            <a:p>
              <a:r>
                <a:rPr lang="en-US" altLang="en-US">
                  <a:ea typeface="隶书" pitchFamily="49" charset="-122"/>
                </a:rPr>
                <a:t>*(</a:t>
              </a:r>
              <a:r>
                <a:rPr lang="en-US" altLang="zh-CN">
                  <a:ea typeface="隶书" pitchFamily="49" charset="-122"/>
                </a:rPr>
                <a:t>a+1)</a:t>
              </a:r>
            </a:p>
          </p:txBody>
        </p:sp>
        <p:sp>
          <p:nvSpPr>
            <p:cNvPr id="131090" name="Text Box 104"/>
            <p:cNvSpPr txBox="1">
              <a:spLocks noChangeArrowheads="1"/>
            </p:cNvSpPr>
            <p:nvPr/>
          </p:nvSpPr>
          <p:spPr bwMode="auto">
            <a:xfrm>
              <a:off x="4645" y="1088"/>
              <a:ext cx="487" cy="234"/>
            </a:xfrm>
            <a:prstGeom prst="rect">
              <a:avLst/>
            </a:prstGeom>
            <a:noFill/>
            <a:ln w="38100">
              <a:noFill/>
              <a:miter lim="800000"/>
              <a:headEnd type="none" w="lg" len="lg"/>
              <a:tailEnd/>
            </a:ln>
          </p:spPr>
          <p:txBody>
            <a:bodyPr wrap="none" lIns="90000" tIns="46800" rIns="90000" bIns="46800" anchor="ctr">
              <a:spAutoFit/>
            </a:bodyPr>
            <a:lstStyle/>
            <a:p>
              <a:r>
                <a:rPr lang="en-US" altLang="en-US">
                  <a:ea typeface="隶书" pitchFamily="49" charset="-122"/>
                </a:rPr>
                <a:t>*(</a:t>
              </a:r>
              <a:r>
                <a:rPr lang="en-US" altLang="zh-CN">
                  <a:ea typeface="隶书" pitchFamily="49" charset="-122"/>
                </a:rPr>
                <a:t>a+2)</a:t>
              </a:r>
            </a:p>
          </p:txBody>
        </p:sp>
        <p:sp>
          <p:nvSpPr>
            <p:cNvPr id="131091" name="Text Box 105"/>
            <p:cNvSpPr txBox="1">
              <a:spLocks noChangeArrowheads="1"/>
            </p:cNvSpPr>
            <p:nvPr/>
          </p:nvSpPr>
          <p:spPr bwMode="auto">
            <a:xfrm>
              <a:off x="4902" y="1314"/>
              <a:ext cx="114" cy="288"/>
            </a:xfrm>
            <a:prstGeom prst="rect">
              <a:avLst/>
            </a:prstGeom>
            <a:noFill/>
            <a:ln w="38100">
              <a:noFill/>
              <a:miter lim="800000"/>
              <a:headEnd type="none" w="lg" len="lg"/>
              <a:tailEnd/>
            </a:ln>
          </p:spPr>
          <p:txBody>
            <a:bodyPr wrap="none" lIns="90000" tIns="46800" rIns="90000" bIns="46800" anchor="ctr">
              <a:spAutoFit/>
            </a:bodyPr>
            <a:lstStyle/>
            <a:p>
              <a:endParaRPr lang="zh-CN" altLang="zh-CN">
                <a:solidFill>
                  <a:srgbClr val="FF9900"/>
                </a:solidFill>
                <a:ea typeface="隶书" pitchFamily="49" charset="-122"/>
              </a:endParaRPr>
            </a:p>
          </p:txBody>
        </p:sp>
        <p:sp>
          <p:nvSpPr>
            <p:cNvPr id="131092" name="Text Box 106"/>
            <p:cNvSpPr txBox="1">
              <a:spLocks noChangeArrowheads="1"/>
            </p:cNvSpPr>
            <p:nvPr/>
          </p:nvSpPr>
          <p:spPr bwMode="auto">
            <a:xfrm>
              <a:off x="4594" y="1776"/>
              <a:ext cx="732" cy="234"/>
            </a:xfrm>
            <a:prstGeom prst="rect">
              <a:avLst/>
            </a:prstGeom>
            <a:noFill/>
            <a:ln w="38100">
              <a:noFill/>
              <a:miter lim="800000"/>
              <a:headEnd type="none" w="lg" len="lg"/>
              <a:tailEnd/>
            </a:ln>
          </p:spPr>
          <p:txBody>
            <a:bodyPr lIns="90000" tIns="46800" rIns="90000" bIns="46800" anchor="ctr">
              <a:spAutoFit/>
            </a:bodyPr>
            <a:lstStyle/>
            <a:p>
              <a:r>
                <a:rPr lang="en-US" altLang="en-US">
                  <a:ea typeface="隶书" pitchFamily="49" charset="-122"/>
                </a:rPr>
                <a:t>*(</a:t>
              </a:r>
              <a:r>
                <a:rPr lang="en-US" altLang="zh-CN">
                  <a:ea typeface="隶书" pitchFamily="49" charset="-122"/>
                </a:rPr>
                <a:t>a+9)</a:t>
              </a:r>
            </a:p>
          </p:txBody>
        </p:sp>
      </p:grpSp>
      <p:grpSp>
        <p:nvGrpSpPr>
          <p:cNvPr id="16" name="Group 107"/>
          <p:cNvGrpSpPr>
            <a:grpSpLocks/>
          </p:cNvGrpSpPr>
          <p:nvPr/>
        </p:nvGrpSpPr>
        <p:grpSpPr bwMode="auto">
          <a:xfrm>
            <a:off x="7981950" y="2847975"/>
            <a:ext cx="1162050" cy="2181225"/>
            <a:chOff x="4594" y="636"/>
            <a:chExt cx="732" cy="1374"/>
          </a:xfrm>
        </p:grpSpPr>
        <p:sp>
          <p:nvSpPr>
            <p:cNvPr id="131083" name="Text Box 108"/>
            <p:cNvSpPr txBox="1">
              <a:spLocks noChangeArrowheads="1"/>
            </p:cNvSpPr>
            <p:nvPr/>
          </p:nvSpPr>
          <p:spPr bwMode="auto">
            <a:xfrm>
              <a:off x="4741" y="636"/>
              <a:ext cx="336"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p[0]</a:t>
              </a:r>
            </a:p>
          </p:txBody>
        </p:sp>
        <p:sp>
          <p:nvSpPr>
            <p:cNvPr id="131084" name="Text Box 109"/>
            <p:cNvSpPr txBox="1">
              <a:spLocks noChangeArrowheads="1"/>
            </p:cNvSpPr>
            <p:nvPr/>
          </p:nvSpPr>
          <p:spPr bwMode="auto">
            <a:xfrm>
              <a:off x="4741" y="862"/>
              <a:ext cx="336"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p[1]</a:t>
              </a:r>
            </a:p>
          </p:txBody>
        </p:sp>
        <p:sp>
          <p:nvSpPr>
            <p:cNvPr id="131085" name="Text Box 110"/>
            <p:cNvSpPr txBox="1">
              <a:spLocks noChangeArrowheads="1"/>
            </p:cNvSpPr>
            <p:nvPr/>
          </p:nvSpPr>
          <p:spPr bwMode="auto">
            <a:xfrm>
              <a:off x="4741" y="1088"/>
              <a:ext cx="336"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p[2]</a:t>
              </a:r>
            </a:p>
          </p:txBody>
        </p:sp>
        <p:sp>
          <p:nvSpPr>
            <p:cNvPr id="131086" name="Text Box 111"/>
            <p:cNvSpPr txBox="1">
              <a:spLocks noChangeArrowheads="1"/>
            </p:cNvSpPr>
            <p:nvPr/>
          </p:nvSpPr>
          <p:spPr bwMode="auto">
            <a:xfrm>
              <a:off x="4902" y="1314"/>
              <a:ext cx="114" cy="288"/>
            </a:xfrm>
            <a:prstGeom prst="rect">
              <a:avLst/>
            </a:prstGeom>
            <a:noFill/>
            <a:ln w="38100">
              <a:noFill/>
              <a:miter lim="800000"/>
              <a:headEnd type="none" w="lg" len="lg"/>
              <a:tailEnd/>
            </a:ln>
          </p:spPr>
          <p:txBody>
            <a:bodyPr wrap="none" lIns="90000" tIns="46800" rIns="90000" bIns="46800" anchor="ctr">
              <a:spAutoFit/>
            </a:bodyPr>
            <a:lstStyle/>
            <a:p>
              <a:endParaRPr lang="zh-CN" altLang="zh-CN">
                <a:solidFill>
                  <a:srgbClr val="990000"/>
                </a:solidFill>
                <a:ea typeface="隶书" pitchFamily="49" charset="-122"/>
              </a:endParaRPr>
            </a:p>
          </p:txBody>
        </p:sp>
        <p:sp>
          <p:nvSpPr>
            <p:cNvPr id="131087" name="Text Box 112"/>
            <p:cNvSpPr txBox="1">
              <a:spLocks noChangeArrowheads="1"/>
            </p:cNvSpPr>
            <p:nvPr/>
          </p:nvSpPr>
          <p:spPr bwMode="auto">
            <a:xfrm>
              <a:off x="4594" y="1776"/>
              <a:ext cx="732" cy="234"/>
            </a:xfrm>
            <a:prstGeom prst="rect">
              <a:avLst/>
            </a:prstGeom>
            <a:noFill/>
            <a:ln w="38100">
              <a:noFill/>
              <a:miter lim="800000"/>
              <a:headEnd type="none" w="lg" len="lg"/>
              <a:tailEnd/>
            </a:ln>
          </p:spPr>
          <p:txBody>
            <a:bodyPr lIns="90000" tIns="46800" rIns="90000" bIns="46800" anchor="ctr">
              <a:spAutoFit/>
            </a:bodyPr>
            <a:lstStyle/>
            <a:p>
              <a:r>
                <a:rPr lang="en-US" altLang="zh-CN">
                  <a:ea typeface="隶书" pitchFamily="49" charset="-122"/>
                </a:rPr>
                <a:t>p[9]</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4"/>
                                        </p:tgtEl>
                                        <p:attrNameLst>
                                          <p:attrName>style.visibility</p:attrName>
                                        </p:attrNameLst>
                                      </p:cBhvr>
                                      <p:to>
                                        <p:strVal val="visible"/>
                                      </p:to>
                                    </p:set>
                                    <p:animEffect transition="in" filter="box(out)">
                                      <p:cBhvr>
                                        <p:cTn id="18" dur="500"/>
                                        <p:tgtEl>
                                          <p:spTgt spid="104"/>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out)">
                                      <p:cBhvr>
                                        <p:cTn id="23" dur="500"/>
                                        <p:tgtEl>
                                          <p:spTgt spid="15"/>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ox(out)">
                                      <p:cBhvr>
                                        <p:cTn id="28" dur="500"/>
                                        <p:tgtEl>
                                          <p:spTgt spid="9"/>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ox(out)">
                                      <p:cBhvr>
                                        <p:cTn id="33" dur="500"/>
                                        <p:tgtEl>
                                          <p:spTgt spid="16"/>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box(out)">
                                      <p:cBhvr>
                                        <p:cTn id="38" dur="500"/>
                                        <p:tgtEl>
                                          <p:spTgt spid="105"/>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P spid="104" grpId="0" animBg="1" autoUpdateAnimBg="0"/>
      <p:bldP spid="105"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00188" y="0"/>
            <a:ext cx="7643812" cy="857250"/>
          </a:xfrm>
        </p:spPr>
        <p:txBody>
          <a:bodyPr/>
          <a:lstStyle/>
          <a:p>
            <a:pPr eaLnBrk="1" hangingPunct="1">
              <a:defRPr/>
            </a:pPr>
            <a:r>
              <a:rPr lang="en-US" altLang="zh-CN" dirty="0" smtClean="0">
                <a:ea typeface="宋体" pitchFamily="2" charset="-122"/>
              </a:rPr>
              <a:t>5.3.41</a:t>
            </a:r>
            <a:r>
              <a:rPr lang="zh-CN" altLang="en-US" dirty="0" smtClean="0">
                <a:ea typeface="宋体" pitchFamily="2" charset="-122"/>
              </a:rPr>
              <a:t>指针引用数组</a:t>
            </a:r>
            <a:endParaRPr lang="en-US" altLang="zh-CN" dirty="0">
              <a:ea typeface="宋体" pitchFamily="2" charset="-122"/>
            </a:endParaRPr>
          </a:p>
        </p:txBody>
      </p:sp>
      <p:grpSp>
        <p:nvGrpSpPr>
          <p:cNvPr id="2" name="Group 2"/>
          <p:cNvGrpSpPr>
            <a:grpSpLocks/>
          </p:cNvGrpSpPr>
          <p:nvPr/>
        </p:nvGrpSpPr>
        <p:grpSpPr bwMode="auto">
          <a:xfrm>
            <a:off x="5734050" y="2314575"/>
            <a:ext cx="2351088" cy="3771900"/>
            <a:chOff x="3612" y="1008"/>
            <a:chExt cx="1481" cy="2376"/>
          </a:xfrm>
        </p:grpSpPr>
        <p:grpSp>
          <p:nvGrpSpPr>
            <p:cNvPr id="132114" name="Group 3"/>
            <p:cNvGrpSpPr>
              <a:grpSpLocks/>
            </p:cNvGrpSpPr>
            <p:nvPr/>
          </p:nvGrpSpPr>
          <p:grpSpPr bwMode="auto">
            <a:xfrm>
              <a:off x="4157" y="1008"/>
              <a:ext cx="936" cy="2376"/>
              <a:chOff x="4157" y="1008"/>
              <a:chExt cx="936" cy="2376"/>
            </a:xfrm>
          </p:grpSpPr>
          <p:grpSp>
            <p:nvGrpSpPr>
              <p:cNvPr id="132121" name="Group 4"/>
              <p:cNvGrpSpPr>
                <a:grpSpLocks/>
              </p:cNvGrpSpPr>
              <p:nvPr/>
            </p:nvGrpSpPr>
            <p:grpSpPr bwMode="auto">
              <a:xfrm>
                <a:off x="4157" y="1008"/>
                <a:ext cx="936" cy="2376"/>
                <a:chOff x="4032" y="444"/>
                <a:chExt cx="936" cy="2376"/>
              </a:xfrm>
            </p:grpSpPr>
            <p:sp>
              <p:nvSpPr>
                <p:cNvPr id="132138" name="AutoShape 5"/>
                <p:cNvSpPr>
                  <a:spLocks noChangeArrowheads="1"/>
                </p:cNvSpPr>
                <p:nvPr/>
              </p:nvSpPr>
              <p:spPr bwMode="auto">
                <a:xfrm>
                  <a:off x="4032" y="444"/>
                  <a:ext cx="936" cy="2376"/>
                </a:xfrm>
                <a:prstGeom prst="foldedCorner">
                  <a:avLst>
                    <a:gd name="adj" fmla="val 13745"/>
                  </a:avLst>
                </a:prstGeom>
                <a:solidFill>
                  <a:schemeClr val="bg1"/>
                </a:solidFill>
                <a:ln w="38100">
                  <a:solidFill>
                    <a:schemeClr val="tx1"/>
                  </a:solidFill>
                  <a:round/>
                  <a:headEnd type="none" w="lg" len="lg"/>
                  <a:tailEnd/>
                </a:ln>
              </p:spPr>
              <p:txBody>
                <a:bodyPr wrap="none" lIns="90000" tIns="46800" rIns="90000" bIns="46800" anchor="ctr"/>
                <a:lstStyle/>
                <a:p>
                  <a:endParaRPr lang="zh-CN" altLang="zh-CN">
                    <a:solidFill>
                      <a:srgbClr val="0000FF"/>
                    </a:solidFill>
                    <a:ea typeface="隶书" pitchFamily="49" charset="-122"/>
                  </a:endParaRPr>
                </a:p>
              </p:txBody>
            </p:sp>
            <p:sp>
              <p:nvSpPr>
                <p:cNvPr id="132139" name="Line 6"/>
                <p:cNvSpPr>
                  <a:spLocks noChangeShapeType="1"/>
                </p:cNvSpPr>
                <p:nvPr/>
              </p:nvSpPr>
              <p:spPr bwMode="auto">
                <a:xfrm>
                  <a:off x="4032" y="756"/>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2140" name="Line 7"/>
                <p:cNvSpPr>
                  <a:spLocks noChangeShapeType="1"/>
                </p:cNvSpPr>
                <p:nvPr/>
              </p:nvSpPr>
              <p:spPr bwMode="auto">
                <a:xfrm>
                  <a:off x="4032" y="984"/>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2141" name="Line 8"/>
                <p:cNvSpPr>
                  <a:spLocks noChangeShapeType="1"/>
                </p:cNvSpPr>
                <p:nvPr/>
              </p:nvSpPr>
              <p:spPr bwMode="auto">
                <a:xfrm>
                  <a:off x="4032" y="1212"/>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2142" name="Line 9"/>
                <p:cNvSpPr>
                  <a:spLocks noChangeShapeType="1"/>
                </p:cNvSpPr>
                <p:nvPr/>
              </p:nvSpPr>
              <p:spPr bwMode="auto">
                <a:xfrm>
                  <a:off x="4032" y="1440"/>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2143" name="Line 10"/>
                <p:cNvSpPr>
                  <a:spLocks noChangeShapeType="1"/>
                </p:cNvSpPr>
                <p:nvPr/>
              </p:nvSpPr>
              <p:spPr bwMode="auto">
                <a:xfrm>
                  <a:off x="4032" y="1668"/>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2144" name="Line 11"/>
                <p:cNvSpPr>
                  <a:spLocks noChangeShapeType="1"/>
                </p:cNvSpPr>
                <p:nvPr/>
              </p:nvSpPr>
              <p:spPr bwMode="auto">
                <a:xfrm>
                  <a:off x="4032" y="1896"/>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2145" name="Line 12"/>
                <p:cNvSpPr>
                  <a:spLocks noChangeShapeType="1"/>
                </p:cNvSpPr>
                <p:nvPr/>
              </p:nvSpPr>
              <p:spPr bwMode="auto">
                <a:xfrm>
                  <a:off x="4032" y="2124"/>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2146" name="Line 13"/>
                <p:cNvSpPr>
                  <a:spLocks noChangeShapeType="1"/>
                </p:cNvSpPr>
                <p:nvPr/>
              </p:nvSpPr>
              <p:spPr bwMode="auto">
                <a:xfrm>
                  <a:off x="4032" y="2352"/>
                  <a:ext cx="912" cy="0"/>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32147" name="Line 14"/>
                <p:cNvSpPr>
                  <a:spLocks noChangeShapeType="1"/>
                </p:cNvSpPr>
                <p:nvPr/>
              </p:nvSpPr>
              <p:spPr bwMode="auto">
                <a:xfrm>
                  <a:off x="4608" y="1440"/>
                  <a:ext cx="36"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grpSp>
          <p:grpSp>
            <p:nvGrpSpPr>
              <p:cNvPr id="132122" name="Group 15"/>
              <p:cNvGrpSpPr>
                <a:grpSpLocks/>
              </p:cNvGrpSpPr>
              <p:nvPr/>
            </p:nvGrpSpPr>
            <p:grpSpPr bwMode="auto">
              <a:xfrm>
                <a:off x="4157" y="1428"/>
                <a:ext cx="60" cy="1368"/>
                <a:chOff x="4032" y="864"/>
                <a:chExt cx="60" cy="1368"/>
              </a:xfrm>
            </p:grpSpPr>
            <p:sp>
              <p:nvSpPr>
                <p:cNvPr id="132131" name="Line 16"/>
                <p:cNvSpPr>
                  <a:spLocks noChangeShapeType="1"/>
                </p:cNvSpPr>
                <p:nvPr/>
              </p:nvSpPr>
              <p:spPr bwMode="auto">
                <a:xfrm>
                  <a:off x="4032" y="86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32" name="Line 17"/>
                <p:cNvSpPr>
                  <a:spLocks noChangeShapeType="1"/>
                </p:cNvSpPr>
                <p:nvPr/>
              </p:nvSpPr>
              <p:spPr bwMode="auto">
                <a:xfrm>
                  <a:off x="4032" y="1320"/>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33" name="Line 18"/>
                <p:cNvSpPr>
                  <a:spLocks noChangeShapeType="1"/>
                </p:cNvSpPr>
                <p:nvPr/>
              </p:nvSpPr>
              <p:spPr bwMode="auto">
                <a:xfrm>
                  <a:off x="4032" y="1548"/>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34" name="Line 19"/>
                <p:cNvSpPr>
                  <a:spLocks noChangeShapeType="1"/>
                </p:cNvSpPr>
                <p:nvPr/>
              </p:nvSpPr>
              <p:spPr bwMode="auto">
                <a:xfrm>
                  <a:off x="4032" y="1776"/>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35" name="Line 20"/>
                <p:cNvSpPr>
                  <a:spLocks noChangeShapeType="1"/>
                </p:cNvSpPr>
                <p:nvPr/>
              </p:nvSpPr>
              <p:spPr bwMode="auto">
                <a:xfrm>
                  <a:off x="4032" y="200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36" name="Line 21"/>
                <p:cNvSpPr>
                  <a:spLocks noChangeShapeType="1"/>
                </p:cNvSpPr>
                <p:nvPr/>
              </p:nvSpPr>
              <p:spPr bwMode="auto">
                <a:xfrm>
                  <a:off x="4032" y="2232"/>
                  <a:ext cx="60"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sp>
              <p:nvSpPr>
                <p:cNvPr id="132137" name="Line 22"/>
                <p:cNvSpPr>
                  <a:spLocks noChangeShapeType="1"/>
                </p:cNvSpPr>
                <p:nvPr/>
              </p:nvSpPr>
              <p:spPr bwMode="auto">
                <a:xfrm>
                  <a:off x="4032" y="1092"/>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32123" name="Group 23"/>
              <p:cNvGrpSpPr>
                <a:grpSpLocks/>
              </p:cNvGrpSpPr>
              <p:nvPr/>
            </p:nvGrpSpPr>
            <p:grpSpPr bwMode="auto">
              <a:xfrm>
                <a:off x="5021" y="1440"/>
                <a:ext cx="60" cy="1368"/>
                <a:chOff x="4032" y="864"/>
                <a:chExt cx="60" cy="1368"/>
              </a:xfrm>
            </p:grpSpPr>
            <p:sp>
              <p:nvSpPr>
                <p:cNvPr id="132124" name="Line 24"/>
                <p:cNvSpPr>
                  <a:spLocks noChangeShapeType="1"/>
                </p:cNvSpPr>
                <p:nvPr/>
              </p:nvSpPr>
              <p:spPr bwMode="auto">
                <a:xfrm>
                  <a:off x="4032" y="86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25" name="Line 25"/>
                <p:cNvSpPr>
                  <a:spLocks noChangeShapeType="1"/>
                </p:cNvSpPr>
                <p:nvPr/>
              </p:nvSpPr>
              <p:spPr bwMode="auto">
                <a:xfrm>
                  <a:off x="4032" y="1320"/>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26" name="Line 26"/>
                <p:cNvSpPr>
                  <a:spLocks noChangeShapeType="1"/>
                </p:cNvSpPr>
                <p:nvPr/>
              </p:nvSpPr>
              <p:spPr bwMode="auto">
                <a:xfrm>
                  <a:off x="4032" y="1548"/>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27" name="Line 27"/>
                <p:cNvSpPr>
                  <a:spLocks noChangeShapeType="1"/>
                </p:cNvSpPr>
                <p:nvPr/>
              </p:nvSpPr>
              <p:spPr bwMode="auto">
                <a:xfrm>
                  <a:off x="4032" y="1776"/>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28" name="Line 28"/>
                <p:cNvSpPr>
                  <a:spLocks noChangeShapeType="1"/>
                </p:cNvSpPr>
                <p:nvPr/>
              </p:nvSpPr>
              <p:spPr bwMode="auto">
                <a:xfrm>
                  <a:off x="4032" y="2004"/>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sp>
              <p:nvSpPr>
                <p:cNvPr id="132129" name="Line 29"/>
                <p:cNvSpPr>
                  <a:spLocks noChangeShapeType="1"/>
                </p:cNvSpPr>
                <p:nvPr/>
              </p:nvSpPr>
              <p:spPr bwMode="auto">
                <a:xfrm>
                  <a:off x="4032" y="2232"/>
                  <a:ext cx="60" cy="0"/>
                </a:xfrm>
                <a:prstGeom prst="line">
                  <a:avLst/>
                </a:prstGeom>
                <a:noFill/>
                <a:ln w="9525">
                  <a:solidFill>
                    <a:schemeClr val="tx1"/>
                  </a:solidFill>
                  <a:round/>
                  <a:headEnd type="none" w="lg" len="lg"/>
                  <a:tailEnd/>
                </a:ln>
              </p:spPr>
              <p:txBody>
                <a:bodyPr lIns="90000" tIns="46800" rIns="90000" bIns="46800" anchor="ctr">
                  <a:spAutoFit/>
                </a:bodyPr>
                <a:lstStyle/>
                <a:p>
                  <a:endParaRPr lang="zh-CN" altLang="en-US"/>
                </a:p>
              </p:txBody>
            </p:sp>
            <p:sp>
              <p:nvSpPr>
                <p:cNvPr id="132130" name="Line 30"/>
                <p:cNvSpPr>
                  <a:spLocks noChangeShapeType="1"/>
                </p:cNvSpPr>
                <p:nvPr/>
              </p:nvSpPr>
              <p:spPr bwMode="auto">
                <a:xfrm>
                  <a:off x="4032" y="1092"/>
                  <a:ext cx="60" cy="0"/>
                </a:xfrm>
                <a:prstGeom prst="line">
                  <a:avLst/>
                </a:prstGeom>
                <a:noFill/>
                <a:ln w="9525">
                  <a:solidFill>
                    <a:schemeClr val="tx1"/>
                  </a:solidFill>
                  <a:round/>
                  <a:headEnd type="none" w="lg" len="lg"/>
                  <a:tailEnd/>
                </a:ln>
              </p:spPr>
              <p:txBody>
                <a:bodyPr wrap="none" lIns="90000" tIns="46800" rIns="90000" bIns="46800" anchor="ctr">
                  <a:spAutoFit/>
                </a:bodyPr>
                <a:lstStyle/>
                <a:p>
                  <a:endParaRPr lang="zh-CN" altLang="en-US"/>
                </a:p>
              </p:txBody>
            </p:sp>
          </p:grpSp>
        </p:grpSp>
        <p:grpSp>
          <p:nvGrpSpPr>
            <p:cNvPr id="132115" name="Group 31"/>
            <p:cNvGrpSpPr>
              <a:grpSpLocks/>
            </p:cNvGrpSpPr>
            <p:nvPr/>
          </p:nvGrpSpPr>
          <p:grpSpPr bwMode="auto">
            <a:xfrm>
              <a:off x="3612" y="1284"/>
              <a:ext cx="732" cy="1188"/>
              <a:chOff x="4260" y="1272"/>
              <a:chExt cx="732" cy="1188"/>
            </a:xfrm>
          </p:grpSpPr>
          <p:sp>
            <p:nvSpPr>
              <p:cNvPr id="132116" name="Text Box 32"/>
              <p:cNvSpPr txBox="1">
                <a:spLocks noChangeArrowheads="1"/>
              </p:cNvSpPr>
              <p:nvPr/>
            </p:nvSpPr>
            <p:spPr bwMode="auto">
              <a:xfrm>
                <a:off x="4414" y="1272"/>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a[0]</a:t>
                </a:r>
              </a:p>
            </p:txBody>
          </p:sp>
          <p:sp>
            <p:nvSpPr>
              <p:cNvPr id="132117" name="Text Box 33"/>
              <p:cNvSpPr txBox="1">
                <a:spLocks noChangeArrowheads="1"/>
              </p:cNvSpPr>
              <p:nvPr/>
            </p:nvSpPr>
            <p:spPr bwMode="auto">
              <a:xfrm>
                <a:off x="4414" y="1498"/>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a[1]</a:t>
                </a:r>
              </a:p>
            </p:txBody>
          </p:sp>
          <p:sp>
            <p:nvSpPr>
              <p:cNvPr id="132118" name="Text Box 34"/>
              <p:cNvSpPr txBox="1">
                <a:spLocks noChangeArrowheads="1"/>
              </p:cNvSpPr>
              <p:nvPr/>
            </p:nvSpPr>
            <p:spPr bwMode="auto">
              <a:xfrm>
                <a:off x="4414" y="1724"/>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a[2]</a:t>
                </a:r>
              </a:p>
            </p:txBody>
          </p:sp>
          <p:sp>
            <p:nvSpPr>
              <p:cNvPr id="132119" name="Text Box 35"/>
              <p:cNvSpPr txBox="1">
                <a:spLocks noChangeArrowheads="1"/>
              </p:cNvSpPr>
              <p:nvPr/>
            </p:nvSpPr>
            <p:spPr bwMode="auto">
              <a:xfrm>
                <a:off x="4414" y="1950"/>
                <a:ext cx="423" cy="288"/>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a[3]</a:t>
                </a:r>
              </a:p>
            </p:txBody>
          </p:sp>
          <p:sp>
            <p:nvSpPr>
              <p:cNvPr id="132120" name="Text Box 36"/>
              <p:cNvSpPr txBox="1">
                <a:spLocks noChangeArrowheads="1"/>
              </p:cNvSpPr>
              <p:nvPr/>
            </p:nvSpPr>
            <p:spPr bwMode="auto">
              <a:xfrm>
                <a:off x="4260" y="2172"/>
                <a:ext cx="732" cy="288"/>
              </a:xfrm>
              <a:prstGeom prst="rect">
                <a:avLst/>
              </a:prstGeom>
              <a:noFill/>
              <a:ln w="38100">
                <a:noFill/>
                <a:miter lim="800000"/>
                <a:headEnd type="none" w="lg" len="lg"/>
                <a:tailEnd/>
              </a:ln>
            </p:spPr>
            <p:txBody>
              <a:bodyPr lIns="90000" tIns="46800" rIns="90000" bIns="46800" anchor="ctr">
                <a:spAutoFit/>
              </a:bodyPr>
              <a:lstStyle/>
              <a:p>
                <a:r>
                  <a:rPr lang="en-US" altLang="zh-CN">
                    <a:ea typeface="隶书" pitchFamily="49" charset="-122"/>
                  </a:rPr>
                  <a:t>a[4]</a:t>
                </a:r>
              </a:p>
            </p:txBody>
          </p:sp>
        </p:grpSp>
      </p:grpSp>
      <p:sp>
        <p:nvSpPr>
          <p:cNvPr id="43" name="Text Box 38"/>
          <p:cNvSpPr txBox="1">
            <a:spLocks noChangeArrowheads="1"/>
          </p:cNvSpPr>
          <p:nvPr/>
        </p:nvSpPr>
        <p:spPr bwMode="auto">
          <a:xfrm>
            <a:off x="357188" y="1071563"/>
            <a:ext cx="3487737" cy="369887"/>
          </a:xfrm>
          <a:prstGeom prst="rect">
            <a:avLst/>
          </a:prstGeom>
          <a:noFill/>
          <a:ln w="9525">
            <a:noFill/>
            <a:miter lim="800000"/>
            <a:headEnd/>
            <a:tailEnd/>
          </a:ln>
        </p:spPr>
        <p:txBody>
          <a:bodyPr>
            <a:spAutoFit/>
          </a:bodyPr>
          <a:lstStyle/>
          <a:p>
            <a:r>
              <a:rPr lang="zh-CN" altLang="en-US"/>
              <a:t>例   数组元素的引用方法</a:t>
            </a:r>
          </a:p>
        </p:txBody>
      </p:sp>
      <p:sp>
        <p:nvSpPr>
          <p:cNvPr id="44" name="Rectangle 39"/>
          <p:cNvSpPr>
            <a:spLocks noChangeArrowheads="1"/>
          </p:cNvSpPr>
          <p:nvPr/>
        </p:nvSpPr>
        <p:spPr bwMode="auto">
          <a:xfrm>
            <a:off x="230188" y="1679574"/>
            <a:ext cx="4841878" cy="4035441"/>
          </a:xfrm>
          <a:prstGeom prst="rect">
            <a:avLst/>
          </a:prstGeom>
          <a:ln w="38100">
            <a:solidFill>
              <a:srgbClr val="008000"/>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a:solidFill>
                  <a:schemeClr val="bg2"/>
                </a:solidFill>
              </a:rPr>
              <a:t>main()</a:t>
            </a:r>
          </a:p>
          <a:p>
            <a:pPr eaLnBrk="0" hangingPunct="0">
              <a:defRPr/>
            </a:pPr>
            <a:r>
              <a:rPr lang="en-US" altLang="zh-CN">
                <a:solidFill>
                  <a:schemeClr val="bg2"/>
                </a:solidFill>
              </a:rPr>
              <a:t>{     int a[5],*pa,i;</a:t>
            </a:r>
          </a:p>
          <a:p>
            <a:pPr eaLnBrk="0" hangingPunct="0">
              <a:defRPr/>
            </a:pPr>
            <a:r>
              <a:rPr lang="en-US" altLang="zh-CN">
                <a:solidFill>
                  <a:schemeClr val="bg2"/>
                </a:solidFill>
              </a:rPr>
              <a:t>      for(i=0;i&lt;5;i++)</a:t>
            </a:r>
          </a:p>
          <a:p>
            <a:pPr eaLnBrk="0" hangingPunct="0">
              <a:defRPr/>
            </a:pPr>
            <a:r>
              <a:rPr lang="en-US" altLang="zh-CN">
                <a:solidFill>
                  <a:schemeClr val="bg2"/>
                </a:solidFill>
              </a:rPr>
              <a:t>	 a[i]=i+1;</a:t>
            </a:r>
          </a:p>
          <a:p>
            <a:pPr eaLnBrk="0" hangingPunct="0">
              <a:defRPr/>
            </a:pPr>
            <a:r>
              <a:rPr lang="en-US" altLang="zh-CN">
                <a:solidFill>
                  <a:schemeClr val="bg2"/>
                </a:solidFill>
              </a:rPr>
              <a:t>      pa=a;</a:t>
            </a:r>
          </a:p>
          <a:p>
            <a:pPr eaLnBrk="0" hangingPunct="0">
              <a:defRPr/>
            </a:pPr>
            <a:r>
              <a:rPr lang="en-US" altLang="zh-CN">
                <a:solidFill>
                  <a:schemeClr val="bg2"/>
                </a:solidFill>
              </a:rPr>
              <a:t>      for(i=0;i&lt;5;i++)</a:t>
            </a:r>
          </a:p>
          <a:p>
            <a:pPr eaLnBrk="0" hangingPunct="0">
              <a:defRPr/>
            </a:pPr>
            <a:r>
              <a:rPr lang="en-US" altLang="zh-CN">
                <a:solidFill>
                  <a:schemeClr val="bg2"/>
                </a:solidFill>
              </a:rPr>
              <a:t>	 printf("*(pa+%d):%d\n",i,*(pa+i));</a:t>
            </a:r>
          </a:p>
          <a:p>
            <a:pPr eaLnBrk="0" hangingPunct="0">
              <a:defRPr/>
            </a:pPr>
            <a:r>
              <a:rPr lang="en-US" altLang="zh-CN">
                <a:solidFill>
                  <a:schemeClr val="bg2"/>
                </a:solidFill>
              </a:rPr>
              <a:t>      for(i=0;i&lt;5;i++)</a:t>
            </a:r>
          </a:p>
          <a:p>
            <a:pPr eaLnBrk="0" hangingPunct="0">
              <a:defRPr/>
            </a:pPr>
            <a:r>
              <a:rPr lang="en-US" altLang="zh-CN">
                <a:solidFill>
                  <a:schemeClr val="bg2"/>
                </a:solidFill>
              </a:rPr>
              <a:t>	 printf("*(a+%d):%d\n",i,*(a+i));</a:t>
            </a:r>
          </a:p>
          <a:p>
            <a:pPr eaLnBrk="0" hangingPunct="0">
              <a:defRPr/>
            </a:pPr>
            <a:r>
              <a:rPr lang="en-US" altLang="zh-CN">
                <a:solidFill>
                  <a:schemeClr val="bg2"/>
                </a:solidFill>
              </a:rPr>
              <a:t>      for(i=0;i&lt;5;i++)</a:t>
            </a:r>
          </a:p>
          <a:p>
            <a:pPr eaLnBrk="0" hangingPunct="0">
              <a:defRPr/>
            </a:pPr>
            <a:r>
              <a:rPr lang="en-US" altLang="zh-CN">
                <a:solidFill>
                  <a:schemeClr val="bg2"/>
                </a:solidFill>
              </a:rPr>
              <a:t>	 printf("pa[%d]:%d\n",i,pa[i]);</a:t>
            </a:r>
          </a:p>
          <a:p>
            <a:pPr eaLnBrk="0" hangingPunct="0">
              <a:defRPr/>
            </a:pPr>
            <a:r>
              <a:rPr lang="en-US" altLang="zh-CN">
                <a:solidFill>
                  <a:schemeClr val="bg2"/>
                </a:solidFill>
              </a:rPr>
              <a:t>      for(i=0;i&lt;5;i++)</a:t>
            </a:r>
          </a:p>
          <a:p>
            <a:pPr eaLnBrk="0" hangingPunct="0">
              <a:defRPr/>
            </a:pPr>
            <a:r>
              <a:rPr lang="en-US" altLang="zh-CN">
                <a:solidFill>
                  <a:schemeClr val="bg2"/>
                </a:solidFill>
              </a:rPr>
              <a:t>	 printf("a[%d]:%d\n",i,a[i]);</a:t>
            </a:r>
          </a:p>
          <a:p>
            <a:pPr eaLnBrk="0" hangingPunct="0">
              <a:defRPr/>
            </a:pPr>
            <a:r>
              <a:rPr lang="en-US" altLang="zh-CN">
                <a:solidFill>
                  <a:schemeClr val="bg2"/>
                </a:solidFill>
              </a:rPr>
              <a:t>}</a:t>
            </a:r>
          </a:p>
        </p:txBody>
      </p:sp>
      <p:grpSp>
        <p:nvGrpSpPr>
          <p:cNvPr id="8" name="Group 40"/>
          <p:cNvGrpSpPr>
            <a:grpSpLocks/>
          </p:cNvGrpSpPr>
          <p:nvPr/>
        </p:nvGrpSpPr>
        <p:grpSpPr bwMode="auto">
          <a:xfrm>
            <a:off x="6762750" y="2733675"/>
            <a:ext cx="1162050" cy="1800225"/>
            <a:chOff x="4260" y="1272"/>
            <a:chExt cx="732" cy="1134"/>
          </a:xfrm>
        </p:grpSpPr>
        <p:sp>
          <p:nvSpPr>
            <p:cNvPr id="132109" name="Text Box 41"/>
            <p:cNvSpPr txBox="1">
              <a:spLocks noChangeArrowheads="1"/>
            </p:cNvSpPr>
            <p:nvPr/>
          </p:nvSpPr>
          <p:spPr bwMode="auto">
            <a:xfrm>
              <a:off x="4520" y="1272"/>
              <a:ext cx="183" cy="234"/>
            </a:xfrm>
            <a:prstGeom prst="rect">
              <a:avLst/>
            </a:prstGeom>
            <a:noFill/>
            <a:ln w="38100">
              <a:noFill/>
              <a:miter lim="800000"/>
              <a:headEnd type="none" w="lg" len="lg"/>
              <a:tailEnd/>
            </a:ln>
          </p:spPr>
          <p:txBody>
            <a:bodyPr wrap="none" lIns="90000" tIns="46800" rIns="90000" bIns="46800" anchor="ctr">
              <a:spAutoFit/>
            </a:bodyPr>
            <a:lstStyle/>
            <a:p>
              <a:r>
                <a:rPr lang="en-US" altLang="en-US">
                  <a:ea typeface="隶书" pitchFamily="49" charset="-122"/>
                </a:rPr>
                <a:t>1</a:t>
              </a:r>
              <a:endParaRPr lang="en-US" altLang="zh-CN">
                <a:ea typeface="隶书" pitchFamily="49" charset="-122"/>
              </a:endParaRPr>
            </a:p>
          </p:txBody>
        </p:sp>
        <p:sp>
          <p:nvSpPr>
            <p:cNvPr id="132110" name="Text Box 42"/>
            <p:cNvSpPr txBox="1">
              <a:spLocks noChangeArrowheads="1"/>
            </p:cNvSpPr>
            <p:nvPr/>
          </p:nvSpPr>
          <p:spPr bwMode="auto">
            <a:xfrm>
              <a:off x="4520" y="1498"/>
              <a:ext cx="183" cy="234"/>
            </a:xfrm>
            <a:prstGeom prst="rect">
              <a:avLst/>
            </a:prstGeom>
            <a:noFill/>
            <a:ln w="38100">
              <a:noFill/>
              <a:miter lim="800000"/>
              <a:headEnd type="none" w="lg" len="lg"/>
              <a:tailEnd/>
            </a:ln>
          </p:spPr>
          <p:txBody>
            <a:bodyPr wrap="none" lIns="90000" tIns="46800" rIns="90000" bIns="46800" anchor="ctr">
              <a:spAutoFit/>
            </a:bodyPr>
            <a:lstStyle/>
            <a:p>
              <a:r>
                <a:rPr lang="en-US" altLang="en-US">
                  <a:ea typeface="隶书" pitchFamily="49" charset="-122"/>
                </a:rPr>
                <a:t>2</a:t>
              </a:r>
              <a:endParaRPr lang="en-US" altLang="zh-CN">
                <a:ea typeface="隶书" pitchFamily="49" charset="-122"/>
              </a:endParaRPr>
            </a:p>
          </p:txBody>
        </p:sp>
        <p:sp>
          <p:nvSpPr>
            <p:cNvPr id="132111" name="Text Box 43"/>
            <p:cNvSpPr txBox="1">
              <a:spLocks noChangeArrowheads="1"/>
            </p:cNvSpPr>
            <p:nvPr/>
          </p:nvSpPr>
          <p:spPr bwMode="auto">
            <a:xfrm>
              <a:off x="4520" y="1724"/>
              <a:ext cx="183" cy="234"/>
            </a:xfrm>
            <a:prstGeom prst="rect">
              <a:avLst/>
            </a:prstGeom>
            <a:noFill/>
            <a:ln w="38100">
              <a:noFill/>
              <a:miter lim="800000"/>
              <a:headEnd type="none" w="lg" len="lg"/>
              <a:tailEnd/>
            </a:ln>
          </p:spPr>
          <p:txBody>
            <a:bodyPr wrap="none" lIns="90000" tIns="46800" rIns="90000" bIns="46800" anchor="ctr">
              <a:spAutoFit/>
            </a:bodyPr>
            <a:lstStyle/>
            <a:p>
              <a:r>
                <a:rPr lang="en-US" altLang="en-US">
                  <a:ea typeface="隶书" pitchFamily="49" charset="-122"/>
                </a:rPr>
                <a:t>3</a:t>
              </a:r>
              <a:endParaRPr lang="en-US" altLang="zh-CN">
                <a:ea typeface="隶书" pitchFamily="49" charset="-122"/>
              </a:endParaRPr>
            </a:p>
          </p:txBody>
        </p:sp>
        <p:sp>
          <p:nvSpPr>
            <p:cNvPr id="132112" name="Text Box 44"/>
            <p:cNvSpPr txBox="1">
              <a:spLocks noChangeArrowheads="1"/>
            </p:cNvSpPr>
            <p:nvPr/>
          </p:nvSpPr>
          <p:spPr bwMode="auto">
            <a:xfrm>
              <a:off x="4520" y="1950"/>
              <a:ext cx="183" cy="234"/>
            </a:xfrm>
            <a:prstGeom prst="rect">
              <a:avLst/>
            </a:prstGeom>
            <a:noFill/>
            <a:ln w="38100">
              <a:noFill/>
              <a:miter lim="800000"/>
              <a:headEnd type="none" w="lg" len="lg"/>
              <a:tailEnd/>
            </a:ln>
          </p:spPr>
          <p:txBody>
            <a:bodyPr wrap="none" lIns="90000" tIns="46800" rIns="90000" bIns="46800" anchor="ctr">
              <a:spAutoFit/>
            </a:bodyPr>
            <a:lstStyle/>
            <a:p>
              <a:r>
                <a:rPr lang="en-US" altLang="en-US">
                  <a:ea typeface="隶书" pitchFamily="49" charset="-122"/>
                </a:rPr>
                <a:t>4</a:t>
              </a:r>
              <a:endParaRPr lang="en-US" altLang="zh-CN">
                <a:ea typeface="隶书" pitchFamily="49" charset="-122"/>
              </a:endParaRPr>
            </a:p>
          </p:txBody>
        </p:sp>
        <p:sp>
          <p:nvSpPr>
            <p:cNvPr id="132113" name="Text Box 45"/>
            <p:cNvSpPr txBox="1">
              <a:spLocks noChangeArrowheads="1"/>
            </p:cNvSpPr>
            <p:nvPr/>
          </p:nvSpPr>
          <p:spPr bwMode="auto">
            <a:xfrm>
              <a:off x="4260" y="2172"/>
              <a:ext cx="732" cy="234"/>
            </a:xfrm>
            <a:prstGeom prst="rect">
              <a:avLst/>
            </a:prstGeom>
            <a:noFill/>
            <a:ln w="38100">
              <a:noFill/>
              <a:miter lim="800000"/>
              <a:headEnd type="none" w="lg" len="lg"/>
              <a:tailEnd/>
            </a:ln>
          </p:spPr>
          <p:txBody>
            <a:bodyPr lIns="90000" tIns="46800" rIns="90000" bIns="46800" anchor="ctr">
              <a:spAutoFit/>
            </a:bodyPr>
            <a:lstStyle/>
            <a:p>
              <a:r>
                <a:rPr lang="en-US" altLang="en-US">
                  <a:ea typeface="隶书" pitchFamily="49" charset="-122"/>
                </a:rPr>
                <a:t>5</a:t>
              </a:r>
              <a:endParaRPr lang="en-US" altLang="zh-CN">
                <a:ea typeface="隶书" pitchFamily="49" charset="-122"/>
              </a:endParaRPr>
            </a:p>
          </p:txBody>
        </p:sp>
      </p:grpSp>
      <p:grpSp>
        <p:nvGrpSpPr>
          <p:cNvPr id="9" name="Group 46"/>
          <p:cNvGrpSpPr>
            <a:grpSpLocks/>
          </p:cNvGrpSpPr>
          <p:nvPr/>
        </p:nvGrpSpPr>
        <p:grpSpPr bwMode="auto">
          <a:xfrm>
            <a:off x="8039100" y="2543175"/>
            <a:ext cx="769938" cy="371475"/>
            <a:chOff x="5064" y="1152"/>
            <a:chExt cx="485" cy="234"/>
          </a:xfrm>
        </p:grpSpPr>
        <p:sp>
          <p:nvSpPr>
            <p:cNvPr id="132107" name="Line 47"/>
            <p:cNvSpPr>
              <a:spLocks noChangeShapeType="1"/>
            </p:cNvSpPr>
            <p:nvPr/>
          </p:nvSpPr>
          <p:spPr bwMode="auto">
            <a:xfrm flipH="1">
              <a:off x="5064" y="1296"/>
              <a:ext cx="288" cy="12"/>
            </a:xfrm>
            <a:prstGeom prst="line">
              <a:avLst/>
            </a:prstGeom>
            <a:noFill/>
            <a:ln w="38100">
              <a:solidFill>
                <a:srgbClr val="339966"/>
              </a:solidFill>
              <a:round/>
              <a:headEnd type="none" w="lg" len="lg"/>
              <a:tailEnd type="triangle" w="med" len="med"/>
            </a:ln>
          </p:spPr>
          <p:txBody>
            <a:bodyPr lIns="90000" tIns="46800" rIns="90000" bIns="46800" anchor="ctr">
              <a:spAutoFit/>
            </a:bodyPr>
            <a:lstStyle/>
            <a:p>
              <a:endParaRPr lang="zh-CN" altLang="en-US"/>
            </a:p>
          </p:txBody>
        </p:sp>
        <p:sp>
          <p:nvSpPr>
            <p:cNvPr id="132108" name="Text Box 48"/>
            <p:cNvSpPr txBox="1">
              <a:spLocks noChangeArrowheads="1"/>
            </p:cNvSpPr>
            <p:nvPr/>
          </p:nvSpPr>
          <p:spPr bwMode="auto">
            <a:xfrm>
              <a:off x="5301" y="1152"/>
              <a:ext cx="248"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pa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 calcmode="lin" valueType="num">
                                      <p:cBhvr additive="base">
                                        <p:cTn id="7"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box(out)">
                                      <p:cBhvr>
                                        <p:cTn id="13" dur="500"/>
                                        <p:tgtEl>
                                          <p:spTgt spid="4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ppt_h/2"/>
                                          </p:val>
                                        </p:tav>
                                        <p:tav tm="100000">
                                          <p:val>
                                            <p:strVal val="#ppt_y"/>
                                          </p:val>
                                        </p:tav>
                                      </p:tavLst>
                                    </p:anim>
                                    <p:anim calcmode="lin" valueType="num">
                                      <p:cBhvr>
                                        <p:cTn id="25" dur="500" fill="hold"/>
                                        <p:tgtEl>
                                          <p:spTgt spid="8"/>
                                        </p:tgtEl>
                                        <p:attrNameLst>
                                          <p:attrName>ppt_w</p:attrName>
                                        </p:attrNameLst>
                                      </p:cBhvr>
                                      <p:tavLst>
                                        <p:tav tm="0">
                                          <p:val>
                                            <p:strVal val="#ppt_w"/>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out)">
                                      <p:cBhvr>
                                        <p:cTn id="31" dur="500"/>
                                        <p:tgtEl>
                                          <p:spTgt spid="9"/>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5.1.9</a:t>
            </a:r>
            <a:r>
              <a:rPr lang="zh-CN" altLang="en-US" smtClean="0">
                <a:ea typeface="宋体" pitchFamily="2" charset="-122"/>
              </a:rPr>
              <a:t>函数定义的语法</a:t>
            </a:r>
            <a:endParaRPr lang="en-US" altLang="zh-CN" dirty="0">
              <a:ea typeface="宋体" pitchFamily="2" charset="-122"/>
            </a:endParaRPr>
          </a:p>
        </p:txBody>
      </p:sp>
      <p:sp>
        <p:nvSpPr>
          <p:cNvPr id="4" name="Rectangle 3"/>
          <p:cNvSpPr>
            <a:spLocks noGrp="1" noChangeArrowheads="1"/>
          </p:cNvSpPr>
          <p:nvPr>
            <p:ph type="body" idx="1"/>
          </p:nvPr>
        </p:nvSpPr>
        <p:spPr>
          <a:xfrm>
            <a:off x="500063" y="1143000"/>
            <a:ext cx="8286750" cy="5429250"/>
          </a:xfrm>
        </p:spPr>
        <p:style>
          <a:lnRef idx="0">
            <a:scrgbClr r="0" g="0" b="0"/>
          </a:lnRef>
          <a:fillRef idx="1003">
            <a:schemeClr val="dk2"/>
          </a:fillRef>
          <a:effectRef idx="0">
            <a:scrgbClr r="0" g="0" b="0"/>
          </a:effectRef>
          <a:fontRef idx="major"/>
        </p:style>
        <p:txBody>
          <a:bodyPr/>
          <a:lstStyle/>
          <a:p>
            <a:pPr eaLnBrk="1" hangingPunct="1">
              <a:defRPr/>
            </a:pPr>
            <a:r>
              <a:rPr lang="zh-CN" altLang="en-US" sz="1400" smtClean="0">
                <a:ea typeface="宋体" pitchFamily="2" charset="-122"/>
              </a:rPr>
              <a:t>和变量一样，要想使用一个函数，定义是不可缺少的，函数定义有</a:t>
            </a:r>
            <a:r>
              <a:rPr lang="en-US" altLang="zh-CN" sz="1400" smtClean="0">
                <a:ea typeface="宋体" pitchFamily="2" charset="-122"/>
              </a:rPr>
              <a:t>4</a:t>
            </a:r>
            <a:r>
              <a:rPr lang="zh-CN" altLang="en-US" sz="1400" smtClean="0">
                <a:ea typeface="宋体" pitchFamily="2" charset="-122"/>
              </a:rPr>
              <a:t>个要素：参数列表，返回类型，函数名和函数体，参数列表和返回类型对应着输入输出，函数名用于和程序中其他程序实体区分，而函数体是一段可执行的代码块，实现特定的算法或功能。</a:t>
            </a:r>
          </a:p>
          <a:p>
            <a:pPr eaLnBrk="1" hangingPunct="1">
              <a:defRPr/>
            </a:pPr>
            <a:r>
              <a:rPr lang="zh-CN" altLang="en-US" sz="1400" smtClean="0">
                <a:ea typeface="宋体" pitchFamily="2" charset="-122"/>
              </a:rPr>
              <a:t>函数的基本定义语法如下：</a:t>
            </a:r>
          </a:p>
          <a:p>
            <a:pPr eaLnBrk="1" hangingPunct="1">
              <a:defRPr/>
            </a:pPr>
            <a:r>
              <a:rPr lang="zh-CN" altLang="en-US" sz="1400" smtClean="0">
                <a:ea typeface="宋体" pitchFamily="2" charset="-122"/>
              </a:rPr>
              <a:t>返回类型  函数名（参数列表）</a:t>
            </a:r>
          </a:p>
          <a:p>
            <a:pPr eaLnBrk="1" hangingPunct="1">
              <a:defRPr/>
            </a:pPr>
            <a:r>
              <a:rPr lang="en-US" altLang="zh-CN" sz="1400" smtClean="0">
                <a:ea typeface="宋体" pitchFamily="2" charset="-122"/>
              </a:rPr>
              <a:t>{</a:t>
            </a:r>
          </a:p>
          <a:p>
            <a:pPr eaLnBrk="1" hangingPunct="1">
              <a:defRPr/>
            </a:pPr>
            <a:r>
              <a:rPr lang="zh-CN" altLang="en-US" sz="1400" smtClean="0">
                <a:ea typeface="宋体" pitchFamily="2" charset="-122"/>
              </a:rPr>
              <a:t>函数体</a:t>
            </a:r>
            <a:r>
              <a:rPr lang="en-US" altLang="zh-CN" sz="1400" smtClean="0">
                <a:ea typeface="宋体" pitchFamily="2" charset="-122"/>
              </a:rPr>
              <a:t>;</a:t>
            </a:r>
          </a:p>
          <a:p>
            <a:pPr eaLnBrk="1" hangingPunct="1">
              <a:defRPr/>
            </a:pPr>
            <a:r>
              <a:rPr lang="en-US" altLang="zh-CN" sz="1400" smtClean="0">
                <a:ea typeface="宋体" pitchFamily="2" charset="-122"/>
              </a:rPr>
              <a:t>}</a:t>
            </a:r>
          </a:p>
          <a:p>
            <a:pPr eaLnBrk="1" hangingPunct="1">
              <a:defRPr/>
            </a:pPr>
            <a:r>
              <a:rPr lang="zh-CN" altLang="en-US" sz="1400" smtClean="0">
                <a:ea typeface="宋体" pitchFamily="2" charset="-122"/>
              </a:rPr>
              <a:t>（</a:t>
            </a:r>
            <a:r>
              <a:rPr lang="en-US" altLang="zh-CN" sz="1400" smtClean="0">
                <a:ea typeface="宋体" pitchFamily="2" charset="-122"/>
              </a:rPr>
              <a:t>1</a:t>
            </a:r>
            <a:r>
              <a:rPr lang="zh-CN" altLang="en-US" sz="1400" smtClean="0">
                <a:ea typeface="宋体" pitchFamily="2" charset="-122"/>
              </a:rPr>
              <a:t>）输入：参数列表</a:t>
            </a:r>
          </a:p>
          <a:p>
            <a:pPr eaLnBrk="1" hangingPunct="1">
              <a:defRPr/>
            </a:pPr>
            <a:r>
              <a:rPr lang="zh-CN" altLang="en-US" sz="1400" smtClean="0">
                <a:ea typeface="宋体" pitchFamily="2" charset="-122"/>
              </a:rPr>
              <a:t>基本形式为：</a:t>
            </a:r>
          </a:p>
          <a:p>
            <a:pPr eaLnBrk="1" hangingPunct="1">
              <a:defRPr/>
            </a:pPr>
            <a:r>
              <a:rPr lang="zh-CN" altLang="en-US" sz="1400" smtClean="0">
                <a:ea typeface="宋体" pitchFamily="2" charset="-122"/>
              </a:rPr>
              <a:t>类型 变量名</a:t>
            </a:r>
            <a:r>
              <a:rPr lang="en-US" altLang="zh-CN" sz="1400" smtClean="0">
                <a:ea typeface="宋体" pitchFamily="2" charset="-122"/>
              </a:rPr>
              <a:t>1</a:t>
            </a:r>
            <a:r>
              <a:rPr lang="zh-CN" altLang="en-US" sz="1400" smtClean="0">
                <a:ea typeface="宋体" pitchFamily="2" charset="-122"/>
              </a:rPr>
              <a:t>，类型 变量名</a:t>
            </a:r>
            <a:r>
              <a:rPr lang="en-US" altLang="zh-CN" sz="1400" smtClean="0">
                <a:ea typeface="宋体" pitchFamily="2" charset="-122"/>
              </a:rPr>
              <a:t>2</a:t>
            </a:r>
            <a:r>
              <a:rPr lang="zh-CN" altLang="en-US" sz="1400" smtClean="0">
                <a:ea typeface="宋体" pitchFamily="2" charset="-122"/>
              </a:rPr>
              <a:t>，类型 变量名</a:t>
            </a:r>
            <a:r>
              <a:rPr lang="en-US" altLang="zh-CN" sz="1400" smtClean="0">
                <a:ea typeface="宋体" pitchFamily="2" charset="-122"/>
              </a:rPr>
              <a:t>3</a:t>
            </a:r>
            <a:r>
              <a:rPr lang="zh-CN" altLang="en-US" sz="1400" smtClean="0">
                <a:ea typeface="宋体" pitchFamily="2" charset="-122"/>
              </a:rPr>
              <a:t>，</a:t>
            </a:r>
            <a:r>
              <a:rPr lang="en-US" altLang="zh-CN" sz="1400" smtClean="0">
                <a:latin typeface="Times New Roman" pitchFamily="18" charset="0"/>
                <a:ea typeface="宋体" pitchFamily="2" charset="-122"/>
              </a:rPr>
              <a:t>……</a:t>
            </a:r>
            <a:endParaRPr lang="en-US" altLang="zh-CN" sz="1400" smtClean="0">
              <a:ea typeface="宋体" pitchFamily="2" charset="-122"/>
            </a:endParaRPr>
          </a:p>
          <a:p>
            <a:pPr eaLnBrk="1" hangingPunct="1">
              <a:defRPr/>
            </a:pPr>
            <a:r>
              <a:rPr lang="zh-CN" altLang="en-US" sz="1400" smtClean="0">
                <a:ea typeface="宋体" pitchFamily="2" charset="-122"/>
              </a:rPr>
              <a:t>（</a:t>
            </a:r>
            <a:r>
              <a:rPr lang="en-US" altLang="zh-CN" sz="1400" smtClean="0">
                <a:ea typeface="宋体" pitchFamily="2" charset="-122"/>
              </a:rPr>
              <a:t>2</a:t>
            </a:r>
            <a:r>
              <a:rPr lang="zh-CN" altLang="en-US" sz="1400" smtClean="0">
                <a:ea typeface="宋体" pitchFamily="2" charset="-122"/>
              </a:rPr>
              <a:t>）输出：返回类型</a:t>
            </a:r>
          </a:p>
          <a:p>
            <a:pPr eaLnBrk="1" hangingPunct="1">
              <a:defRPr/>
            </a:pPr>
            <a:r>
              <a:rPr lang="zh-CN" altLang="en-US" sz="1400" smtClean="0">
                <a:ea typeface="宋体" pitchFamily="2" charset="-122"/>
              </a:rPr>
              <a:t>返回类型用于指明函数输出值的类型，如果没有输出值，返回类型为</a:t>
            </a:r>
            <a:r>
              <a:rPr lang="en-US" altLang="zh-CN" sz="1400" smtClean="0">
                <a:ea typeface="宋体" pitchFamily="2" charset="-122"/>
              </a:rPr>
              <a:t>void</a:t>
            </a:r>
            <a:r>
              <a:rPr lang="zh-CN" altLang="en-US" sz="1400" smtClean="0">
                <a:ea typeface="宋体" pitchFamily="2" charset="-122"/>
              </a:rPr>
              <a:t>。如果在函数定义时没有注明返回类型，默认为</a:t>
            </a:r>
            <a:r>
              <a:rPr lang="en-US" altLang="zh-CN" sz="1400" smtClean="0">
                <a:ea typeface="宋体" pitchFamily="2" charset="-122"/>
              </a:rPr>
              <a:t>int</a:t>
            </a:r>
            <a:r>
              <a:rPr lang="zh-CN" altLang="en-US" sz="1400" smtClean="0">
                <a:ea typeface="宋体" pitchFamily="2" charset="-122"/>
              </a:rPr>
              <a:t>。</a:t>
            </a:r>
          </a:p>
          <a:p>
            <a:pPr eaLnBrk="1" hangingPunct="1">
              <a:defRPr/>
            </a:pPr>
            <a:r>
              <a:rPr lang="zh-CN" altLang="en-US" sz="1400" smtClean="0">
                <a:ea typeface="宋体" pitchFamily="2" charset="-122"/>
              </a:rPr>
              <a:t>（</a:t>
            </a:r>
            <a:r>
              <a:rPr lang="en-US" altLang="zh-CN" sz="1400" smtClean="0">
                <a:ea typeface="宋体" pitchFamily="2" charset="-122"/>
              </a:rPr>
              <a:t>3</a:t>
            </a:r>
            <a:r>
              <a:rPr lang="zh-CN" altLang="en-US" sz="1400" smtClean="0">
                <a:ea typeface="宋体" pitchFamily="2" charset="-122"/>
              </a:rPr>
              <a:t>）函数名</a:t>
            </a:r>
          </a:p>
          <a:p>
            <a:pPr eaLnBrk="1" hangingPunct="1">
              <a:defRPr/>
            </a:pPr>
            <a:r>
              <a:rPr lang="zh-CN" altLang="en-US" sz="1400" smtClean="0">
                <a:ea typeface="宋体" pitchFamily="2" charset="-122"/>
              </a:rPr>
              <a:t>函数名用于标示该函数，和其他函数区分开来，因此，函数名必须是合乎编译器命名规则的标识符。</a:t>
            </a:r>
          </a:p>
          <a:p>
            <a:pPr eaLnBrk="1" hangingPunct="1">
              <a:defRPr/>
            </a:pPr>
            <a:r>
              <a:rPr lang="zh-CN" altLang="en-US" sz="1400" smtClean="0">
                <a:ea typeface="宋体" pitchFamily="2" charset="-122"/>
              </a:rPr>
              <a:t>参数列表、返回类型和函数名总体称为函数头，与之对应的是函数体。</a:t>
            </a:r>
          </a:p>
          <a:p>
            <a:pPr eaLnBrk="1" hangingPunct="1">
              <a:defRPr/>
            </a:pPr>
            <a:r>
              <a:rPr lang="zh-CN" altLang="en-US" sz="1400" smtClean="0">
                <a:ea typeface="宋体" pitchFamily="2" charset="-122"/>
              </a:rPr>
              <a:t>（</a:t>
            </a:r>
            <a:r>
              <a:rPr lang="en-US" altLang="zh-CN" sz="1400" smtClean="0">
                <a:ea typeface="宋体" pitchFamily="2" charset="-122"/>
              </a:rPr>
              <a:t>4</a:t>
            </a:r>
            <a:r>
              <a:rPr lang="zh-CN" altLang="en-US" sz="1400" smtClean="0">
                <a:ea typeface="宋体" pitchFamily="2" charset="-122"/>
              </a:rPr>
              <a:t>）函数体</a:t>
            </a:r>
          </a:p>
          <a:p>
            <a:pPr eaLnBrk="1" hangingPunct="1">
              <a:defRPr/>
            </a:pPr>
            <a:r>
              <a:rPr lang="zh-CN" altLang="en-US" sz="1400" smtClean="0">
                <a:ea typeface="宋体" pitchFamily="2" charset="-122"/>
              </a:rPr>
              <a:t>函数体是一段用于实现特定功能的代码块，比如局部变量声明和其他执行语句等。注意，在函数体内声明的变量不能和参数列表中的变量同名</a:t>
            </a:r>
            <a:r>
              <a:rPr lang="zh-CN" altLang="en-US" sz="1200" smtClean="0">
                <a:ea typeface="宋体" pitchFamily="2" charset="-122"/>
              </a:rPr>
              <a:t>。</a:t>
            </a:r>
          </a:p>
        </p:txBody>
      </p:sp>
      <p:sp>
        <p:nvSpPr>
          <p:cNvPr id="14343" name="Rectangle 5"/>
          <p:cNvSpPr>
            <a:spLocks noChangeArrowheads="1"/>
          </p:cNvSpPr>
          <p:nvPr/>
        </p:nvSpPr>
        <p:spPr bwMode="auto">
          <a:xfrm>
            <a:off x="4357688" y="1928813"/>
            <a:ext cx="4286250" cy="1325562"/>
          </a:xfrm>
          <a:prstGeom prst="rect">
            <a:avLst/>
          </a:prstGeom>
          <a:noFill/>
          <a:ln w="25400" algn="ctr">
            <a:noFill/>
            <a:miter lim="800000"/>
            <a:headEnd/>
            <a:tailEnd/>
          </a:ln>
        </p:spPr>
        <p:txBody>
          <a:bodyPr lIns="90000" tIns="46800" rIns="90000" bIns="46800">
            <a:spAutoFit/>
          </a:bodyPr>
          <a:lstStyle/>
          <a:p>
            <a:pPr marL="457200" indent="-457200" eaLnBrk="0" hangingPunct="0">
              <a:spcAft>
                <a:spcPct val="50000"/>
              </a:spcAft>
            </a:pPr>
            <a:r>
              <a:rPr lang="en-US" altLang="zh-CN" sz="2000" b="1">
                <a:solidFill>
                  <a:srgbClr val="FF3300"/>
                </a:solidFill>
              </a:rPr>
              <a:t>   </a:t>
            </a:r>
            <a:r>
              <a:rPr lang="zh-CN" altLang="en-US" sz="2000" b="1"/>
              <a:t>例：</a:t>
            </a:r>
            <a:r>
              <a:rPr lang="en-US" altLang="zh-CN" sz="2000" b="1">
                <a:solidFill>
                  <a:srgbClr val="FF3300"/>
                </a:solidFill>
              </a:rPr>
              <a:t>float max( float a , float b )</a:t>
            </a:r>
            <a:br>
              <a:rPr lang="en-US" altLang="zh-CN" sz="2000" b="1">
                <a:solidFill>
                  <a:srgbClr val="FF3300"/>
                </a:solidFill>
              </a:rPr>
            </a:br>
            <a:r>
              <a:rPr lang="en-US" altLang="zh-CN" sz="2000" b="1">
                <a:solidFill>
                  <a:srgbClr val="FF3300"/>
                </a:solidFill>
              </a:rPr>
              <a:t>    {</a:t>
            </a:r>
            <a:br>
              <a:rPr lang="en-US" altLang="zh-CN" sz="2000" b="1">
                <a:solidFill>
                  <a:srgbClr val="FF3300"/>
                </a:solidFill>
              </a:rPr>
            </a:br>
            <a:r>
              <a:rPr lang="en-US" altLang="zh-CN" sz="2000" b="1">
                <a:solidFill>
                  <a:srgbClr val="FF3300"/>
                </a:solidFill>
              </a:rPr>
              <a:t>          return (a&gt;b)?a:b;</a:t>
            </a:r>
            <a:br>
              <a:rPr lang="en-US" altLang="zh-CN" sz="2000" b="1">
                <a:solidFill>
                  <a:srgbClr val="FF3300"/>
                </a:solidFill>
              </a:rPr>
            </a:br>
            <a:r>
              <a:rPr lang="en-US" altLang="zh-CN" sz="2000" b="1">
                <a:solidFill>
                  <a:srgbClr val="FF3300"/>
                </a:solidFill>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5.3.42</a:t>
            </a:r>
            <a:r>
              <a:rPr lang="zh-CN" altLang="en-US" dirty="0" smtClean="0">
                <a:ea typeface="宋体" pitchFamily="2" charset="-122"/>
              </a:rPr>
              <a:t>指针引用多维数组</a:t>
            </a:r>
            <a:endParaRPr lang="en-US" altLang="zh-CN" dirty="0">
              <a:ea typeface="宋体" pitchFamily="2" charset="-122"/>
            </a:endParaRPr>
          </a:p>
        </p:txBody>
      </p:sp>
      <p:sp>
        <p:nvSpPr>
          <p:cNvPr id="9" name="Rectangle 2"/>
          <p:cNvSpPr txBox="1">
            <a:spLocks noChangeArrowheads="1"/>
          </p:cNvSpPr>
          <p:nvPr/>
        </p:nvSpPr>
        <p:spPr bwMode="auto">
          <a:xfrm>
            <a:off x="285750" y="1000125"/>
            <a:ext cx="8572500" cy="769938"/>
          </a:xfrm>
          <a:prstGeom prst="rect">
            <a:avLst/>
          </a:prstGeom>
          <a:noFill/>
          <a:ln w="9525">
            <a:noFill/>
            <a:miter lim="800000"/>
            <a:headEnd/>
            <a:tailEnd/>
          </a:ln>
          <a:effectLst/>
        </p:spPr>
        <p:txBody>
          <a:bodyPr anchor="ctr"/>
          <a:lstStyle/>
          <a:p>
            <a:pPr>
              <a:defRPr/>
            </a:pPr>
            <a:r>
              <a:rPr lang="zh-CN" altLang="zh-CN" sz="4000" b="1" kern="0">
                <a:effectLst>
                  <a:outerShdw blurRad="38100" dist="38100" dir="2700000" algn="tl">
                    <a:srgbClr val="000000"/>
                  </a:outerShdw>
                </a:effectLst>
                <a:latin typeface="Arial" charset="0"/>
                <a:ea typeface="黑体" pitchFamily="2" charset="-122"/>
                <a:cs typeface="+mj-cs"/>
              </a:rPr>
              <a:t>通过指针引用多维数组</a:t>
            </a:r>
            <a:endParaRPr lang="zh-CN" altLang="en-US" sz="4000" b="1" kern="0" dirty="0">
              <a:effectLst>
                <a:outerShdw blurRad="38100" dist="38100" dir="2700000" algn="tl">
                  <a:srgbClr val="000000"/>
                </a:outerShdw>
              </a:effectLst>
              <a:latin typeface="Arial" charset="0"/>
              <a:ea typeface="黑体" pitchFamily="2" charset="-122"/>
              <a:cs typeface="+mj-cs"/>
            </a:endParaRPr>
          </a:p>
        </p:txBody>
      </p:sp>
      <p:sp>
        <p:nvSpPr>
          <p:cNvPr id="10" name="Rectangle 3"/>
          <p:cNvSpPr>
            <a:spLocks noGrp="1" noChangeArrowheads="1"/>
          </p:cNvSpPr>
          <p:nvPr>
            <p:ph type="body" idx="1"/>
          </p:nvPr>
        </p:nvSpPr>
        <p:spPr>
          <a:xfrm>
            <a:off x="714374" y="1857375"/>
            <a:ext cx="8072467" cy="2000253"/>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mtClean="0">
                <a:ea typeface="宋体" pitchFamily="2" charset="-122"/>
              </a:rPr>
              <a:t> </a:t>
            </a:r>
            <a:r>
              <a:rPr lang="zh-CN" altLang="zh-CN" smtClean="0">
                <a:ea typeface="宋体" pitchFamily="2" charset="-122"/>
              </a:rPr>
              <a:t>多维数组元素的地址</a:t>
            </a:r>
            <a:endParaRPr lang="en-US" altLang="zh-CN" smtClean="0">
              <a:ea typeface="宋体" pitchFamily="2" charset="-122"/>
            </a:endParaRPr>
          </a:p>
          <a:p>
            <a:pPr eaLnBrk="1" hangingPunct="1">
              <a:buFont typeface="Wingdings" pitchFamily="2" charset="2"/>
              <a:buNone/>
              <a:defRPr/>
            </a:pPr>
            <a:r>
              <a:rPr lang="en-US" altLang="zh-CN" smtClean="0">
                <a:ea typeface="宋体" pitchFamily="2" charset="-122"/>
              </a:rPr>
              <a:t>int a[3][4]={{1,3,5,7},</a:t>
            </a:r>
          </a:p>
          <a:p>
            <a:pPr eaLnBrk="1" hangingPunct="1">
              <a:buFont typeface="Wingdings" pitchFamily="2" charset="2"/>
              <a:buNone/>
              <a:defRPr/>
            </a:pPr>
            <a:r>
              <a:rPr lang="en-US" altLang="zh-CN" smtClean="0">
                <a:ea typeface="宋体" pitchFamily="2" charset="-122"/>
              </a:rPr>
              <a:t>     {9,11,13,15},{17,19,21,23}};</a:t>
            </a:r>
          </a:p>
        </p:txBody>
      </p:sp>
      <p:graphicFrame>
        <p:nvGraphicFramePr>
          <p:cNvPr id="11" name="表格 10"/>
          <p:cNvGraphicFramePr>
            <a:graphicFrameLocks noGrp="1"/>
          </p:cNvGraphicFramePr>
          <p:nvPr/>
        </p:nvGraphicFramePr>
        <p:xfrm>
          <a:off x="4143375" y="5089525"/>
          <a:ext cx="4572000" cy="1554480"/>
        </p:xfrm>
        <a:graphic>
          <a:graphicData uri="http://schemas.openxmlformats.org/drawingml/2006/table">
            <a:tbl>
              <a:tblPr/>
              <a:tblGrid>
                <a:gridCol w="1000125"/>
                <a:gridCol w="1143000"/>
                <a:gridCol w="1214438"/>
                <a:gridCol w="1214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graphicFrame>
        <p:nvGraphicFramePr>
          <p:cNvPr id="12" name="表格 11"/>
          <p:cNvGraphicFramePr>
            <a:graphicFrameLocks noGrp="1"/>
          </p:cNvGraphicFramePr>
          <p:nvPr/>
        </p:nvGraphicFramePr>
        <p:xfrm>
          <a:off x="1928813" y="5059363"/>
          <a:ext cx="1143000" cy="1554480"/>
        </p:xfrm>
        <a:graphic>
          <a:graphicData uri="http://schemas.openxmlformats.org/drawingml/2006/table">
            <a:tbl>
              <a:tblPr/>
              <a:tblGrid>
                <a:gridCol w="1143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a[0]</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a[2]</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cxnSp>
        <p:nvCxnSpPr>
          <p:cNvPr id="13" name="直接连接符 12"/>
          <p:cNvCxnSpPr>
            <a:cxnSpLocks noChangeShapeType="1"/>
          </p:cNvCxnSpPr>
          <p:nvPr/>
        </p:nvCxnSpPr>
        <p:spPr bwMode="auto">
          <a:xfrm>
            <a:off x="3214688" y="5303838"/>
            <a:ext cx="714375" cy="0"/>
          </a:xfrm>
          <a:prstGeom prst="line">
            <a:avLst/>
          </a:prstGeom>
          <a:noFill/>
          <a:ln w="38100" algn="ctr">
            <a:solidFill>
              <a:schemeClr val="tx1"/>
            </a:solidFill>
            <a:miter lim="800000"/>
            <a:headEnd/>
            <a:tailEnd/>
          </a:ln>
        </p:spPr>
      </p:cxnSp>
      <p:cxnSp>
        <p:nvCxnSpPr>
          <p:cNvPr id="14" name="直接连接符 13"/>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p:spPr>
      </p:cxnSp>
      <p:cxnSp>
        <p:nvCxnSpPr>
          <p:cNvPr id="15" name="直接连接符 14"/>
          <p:cNvCxnSpPr>
            <a:cxnSpLocks noChangeShapeType="1"/>
          </p:cNvCxnSpPr>
          <p:nvPr/>
        </p:nvCxnSpPr>
        <p:spPr bwMode="auto">
          <a:xfrm>
            <a:off x="3214688" y="5803900"/>
            <a:ext cx="714375" cy="0"/>
          </a:xfrm>
          <a:prstGeom prst="line">
            <a:avLst/>
          </a:prstGeom>
          <a:noFill/>
          <a:ln w="38100" algn="ctr">
            <a:solidFill>
              <a:schemeClr val="tx1"/>
            </a:solidFill>
            <a:miter lim="800000"/>
            <a:headEnd/>
            <a:tailEnd/>
          </a:ln>
        </p:spPr>
      </p:cxnSp>
      <p:cxnSp>
        <p:nvCxnSpPr>
          <p:cNvPr id="16" name="直接连接符 15"/>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p:spPr>
      </p:cxnSp>
      <p:cxnSp>
        <p:nvCxnSpPr>
          <p:cNvPr id="17" name="直接连接符 16"/>
          <p:cNvCxnSpPr>
            <a:cxnSpLocks noChangeShapeType="1"/>
          </p:cNvCxnSpPr>
          <p:nvPr/>
        </p:nvCxnSpPr>
        <p:spPr bwMode="auto">
          <a:xfrm>
            <a:off x="3214688" y="6303963"/>
            <a:ext cx="714375" cy="0"/>
          </a:xfrm>
          <a:prstGeom prst="line">
            <a:avLst/>
          </a:prstGeom>
          <a:noFill/>
          <a:ln w="38100" algn="ctr">
            <a:solidFill>
              <a:schemeClr val="tx1"/>
            </a:solidFill>
            <a:miter lim="800000"/>
            <a:headEnd/>
            <a:tailEnd/>
          </a:ln>
        </p:spPr>
      </p:cxnSp>
      <p:cxnSp>
        <p:nvCxnSpPr>
          <p:cNvPr id="18" name="直接连接符 17"/>
          <p:cNvCxnSpPr>
            <a:cxnSpLocks noChangeShapeType="1"/>
          </p:cNvCxnSpPr>
          <p:nvPr/>
        </p:nvCxnSpPr>
        <p:spPr bwMode="auto">
          <a:xfrm>
            <a:off x="3214688" y="6446838"/>
            <a:ext cx="714375" cy="0"/>
          </a:xfrm>
          <a:prstGeom prst="line">
            <a:avLst/>
          </a:prstGeom>
          <a:noFill/>
          <a:ln w="38100" algn="ctr">
            <a:solidFill>
              <a:schemeClr val="tx1"/>
            </a:solidFill>
            <a:miter lim="800000"/>
            <a:headEnd/>
            <a:tailEnd/>
          </a:ln>
        </p:spPr>
      </p:cxnSp>
      <p:sp>
        <p:nvSpPr>
          <p:cNvPr id="19" name="TextBox 18"/>
          <p:cNvSpPr txBox="1">
            <a:spLocks noChangeArrowheads="1"/>
          </p:cNvSpPr>
          <p:nvPr/>
        </p:nvSpPr>
        <p:spPr bwMode="auto">
          <a:xfrm>
            <a:off x="642938" y="4567238"/>
            <a:ext cx="428625" cy="585787"/>
          </a:xfrm>
          <a:prstGeom prst="rect">
            <a:avLst/>
          </a:prstGeom>
          <a:noFill/>
          <a:ln w="9525">
            <a:noFill/>
            <a:miter lim="800000"/>
            <a:headEnd/>
            <a:tailEnd/>
          </a:ln>
        </p:spPr>
        <p:txBody>
          <a:bodyPr>
            <a:spAutoFit/>
          </a:bodyPr>
          <a:lstStyle/>
          <a:p>
            <a:pPr eaLnBrk="0" hangingPunct="0"/>
            <a:r>
              <a:rPr lang="en-US" altLang="zh-CN" sz="3200" b="1"/>
              <a:t>a</a:t>
            </a:r>
            <a:endParaRPr lang="zh-CN" altLang="en-US" sz="3200" b="1"/>
          </a:p>
        </p:txBody>
      </p:sp>
      <p:cxnSp>
        <p:nvCxnSpPr>
          <p:cNvPr id="20" name="直接箭头连接符 19"/>
          <p:cNvCxnSpPr>
            <a:cxnSpLocks noChangeShapeType="1"/>
          </p:cNvCxnSpPr>
          <p:nvPr/>
        </p:nvCxnSpPr>
        <p:spPr bwMode="auto">
          <a:xfrm>
            <a:off x="642938" y="5076825"/>
            <a:ext cx="1285875" cy="1588"/>
          </a:xfrm>
          <a:prstGeom prst="straightConnector1">
            <a:avLst/>
          </a:prstGeom>
          <a:noFill/>
          <a:ln w="38100" algn="ctr">
            <a:solidFill>
              <a:srgbClr val="0000CC"/>
            </a:solidFill>
            <a:miter lim="800000"/>
            <a:headEnd/>
            <a:tailEnd type="arrow" w="med" len="med"/>
          </a:ln>
        </p:spPr>
      </p:cxnSp>
      <p:sp>
        <p:nvSpPr>
          <p:cNvPr id="21" name="TextBox 20"/>
          <p:cNvSpPr txBox="1">
            <a:spLocks noChangeArrowheads="1"/>
          </p:cNvSpPr>
          <p:nvPr/>
        </p:nvSpPr>
        <p:spPr bwMode="auto">
          <a:xfrm>
            <a:off x="642938" y="5062538"/>
            <a:ext cx="1143000" cy="585787"/>
          </a:xfrm>
          <a:prstGeom prst="rect">
            <a:avLst/>
          </a:prstGeom>
          <a:noFill/>
          <a:ln w="9525">
            <a:noFill/>
            <a:miter lim="800000"/>
            <a:headEnd/>
            <a:tailEnd/>
          </a:ln>
        </p:spPr>
        <p:txBody>
          <a:bodyPr>
            <a:spAutoFit/>
          </a:bodyPr>
          <a:lstStyle/>
          <a:p>
            <a:pPr eaLnBrk="0" hangingPunct="0"/>
            <a:r>
              <a:rPr lang="en-US" altLang="zh-CN" sz="3200" b="1"/>
              <a:t>a+1</a:t>
            </a:r>
            <a:endParaRPr lang="zh-CN" altLang="en-US" sz="3200" b="1"/>
          </a:p>
        </p:txBody>
      </p:sp>
      <p:cxnSp>
        <p:nvCxnSpPr>
          <p:cNvPr id="22" name="直接箭头连接符 21"/>
          <p:cNvCxnSpPr>
            <a:cxnSpLocks noChangeShapeType="1"/>
          </p:cNvCxnSpPr>
          <p:nvPr/>
        </p:nvCxnSpPr>
        <p:spPr bwMode="auto">
          <a:xfrm>
            <a:off x="642938" y="5572125"/>
            <a:ext cx="1285875" cy="1588"/>
          </a:xfrm>
          <a:prstGeom prst="straightConnector1">
            <a:avLst/>
          </a:prstGeom>
          <a:noFill/>
          <a:ln w="38100" algn="ctr">
            <a:solidFill>
              <a:srgbClr val="0000CC"/>
            </a:solidFill>
            <a:miter lim="800000"/>
            <a:headEnd/>
            <a:tailEnd type="arrow" w="med" len="med"/>
          </a:ln>
        </p:spPr>
      </p:cxnSp>
      <p:sp>
        <p:nvSpPr>
          <p:cNvPr id="23" name="TextBox 22"/>
          <p:cNvSpPr txBox="1">
            <a:spLocks noChangeArrowheads="1"/>
          </p:cNvSpPr>
          <p:nvPr/>
        </p:nvSpPr>
        <p:spPr bwMode="auto">
          <a:xfrm>
            <a:off x="642938" y="5572125"/>
            <a:ext cx="1143000" cy="584200"/>
          </a:xfrm>
          <a:prstGeom prst="rect">
            <a:avLst/>
          </a:prstGeom>
          <a:noFill/>
          <a:ln w="9525">
            <a:noFill/>
            <a:miter lim="800000"/>
            <a:headEnd/>
            <a:tailEnd/>
          </a:ln>
        </p:spPr>
        <p:txBody>
          <a:bodyPr>
            <a:spAutoFit/>
          </a:bodyPr>
          <a:lstStyle/>
          <a:p>
            <a:pPr eaLnBrk="0" hangingPunct="0"/>
            <a:r>
              <a:rPr lang="en-US" altLang="zh-CN" sz="3200" b="1"/>
              <a:t>a+2</a:t>
            </a:r>
            <a:endParaRPr lang="zh-CN" altLang="en-US" sz="3200" b="1"/>
          </a:p>
        </p:txBody>
      </p:sp>
      <p:cxnSp>
        <p:nvCxnSpPr>
          <p:cNvPr id="24" name="直接箭头连接符 23"/>
          <p:cNvCxnSpPr>
            <a:cxnSpLocks noChangeShapeType="1"/>
          </p:cNvCxnSpPr>
          <p:nvPr/>
        </p:nvCxnSpPr>
        <p:spPr bwMode="auto">
          <a:xfrm>
            <a:off x="642938" y="6081713"/>
            <a:ext cx="1285875" cy="1587"/>
          </a:xfrm>
          <a:prstGeom prst="straightConnector1">
            <a:avLst/>
          </a:prstGeom>
          <a:noFill/>
          <a:ln w="38100" algn="ctr">
            <a:solidFill>
              <a:srgbClr val="0000CC"/>
            </a:solidFill>
            <a:miter lim="800000"/>
            <a:headEnd/>
            <a:tailEnd type="arrow" w="med" len="med"/>
          </a:ln>
        </p:spPr>
      </p:cxnSp>
      <p:sp>
        <p:nvSpPr>
          <p:cNvPr id="25" name="TextBox 24"/>
          <p:cNvSpPr txBox="1">
            <a:spLocks noChangeArrowheads="1"/>
          </p:cNvSpPr>
          <p:nvPr/>
        </p:nvSpPr>
        <p:spPr bwMode="auto">
          <a:xfrm>
            <a:off x="3643313" y="3916363"/>
            <a:ext cx="1071562" cy="522287"/>
          </a:xfrm>
          <a:prstGeom prst="rect">
            <a:avLst/>
          </a:prstGeom>
          <a:noFill/>
          <a:ln w="9525">
            <a:noFill/>
            <a:miter lim="800000"/>
            <a:headEnd/>
            <a:tailEnd/>
          </a:ln>
        </p:spPr>
        <p:txBody>
          <a:bodyPr>
            <a:spAutoFit/>
          </a:bodyPr>
          <a:lstStyle/>
          <a:p>
            <a:pPr eaLnBrk="0" hangingPunct="0"/>
            <a:r>
              <a:rPr lang="en-US" altLang="zh-CN" sz="2800" b="1"/>
              <a:t>a[0]</a:t>
            </a:r>
            <a:endParaRPr lang="zh-CN" altLang="en-US" sz="2800" b="1"/>
          </a:p>
        </p:txBody>
      </p:sp>
      <p:cxnSp>
        <p:nvCxnSpPr>
          <p:cNvPr id="26" name="直接箭头连接符 25"/>
          <p:cNvCxnSpPr>
            <a:cxnSpLocks noChangeShapeType="1"/>
          </p:cNvCxnSpPr>
          <p:nvPr/>
        </p:nvCxnSpPr>
        <p:spPr bwMode="auto">
          <a:xfrm rot="5400000">
            <a:off x="3856038" y="4786313"/>
            <a:ext cx="573087" cy="1587"/>
          </a:xfrm>
          <a:prstGeom prst="straightConnector1">
            <a:avLst/>
          </a:prstGeom>
          <a:noFill/>
          <a:ln w="38100" algn="ctr">
            <a:solidFill>
              <a:srgbClr val="0000CC"/>
            </a:solidFill>
            <a:miter lim="800000"/>
            <a:headEnd/>
            <a:tailEnd type="arrow" w="med" len="med"/>
          </a:ln>
        </p:spPr>
      </p:cxnSp>
      <p:sp>
        <p:nvSpPr>
          <p:cNvPr id="27" name="TextBox 26"/>
          <p:cNvSpPr txBox="1">
            <a:spLocks noChangeArrowheads="1"/>
          </p:cNvSpPr>
          <p:nvPr/>
        </p:nvSpPr>
        <p:spPr bwMode="auto">
          <a:xfrm>
            <a:off x="4500563" y="3929063"/>
            <a:ext cx="1643062" cy="523875"/>
          </a:xfrm>
          <a:prstGeom prst="rect">
            <a:avLst/>
          </a:prstGeom>
          <a:noFill/>
          <a:ln w="9525">
            <a:noFill/>
            <a:miter lim="800000"/>
            <a:headEnd/>
            <a:tailEnd/>
          </a:ln>
        </p:spPr>
        <p:txBody>
          <a:bodyPr>
            <a:spAutoFit/>
          </a:bodyPr>
          <a:lstStyle/>
          <a:p>
            <a:pPr eaLnBrk="0" hangingPunct="0"/>
            <a:r>
              <a:rPr lang="en-US" altLang="zh-CN" sz="2800" b="1"/>
              <a:t>a[0]+1</a:t>
            </a:r>
            <a:endParaRPr lang="zh-CN" altLang="en-US" sz="2800" b="1"/>
          </a:p>
        </p:txBody>
      </p:sp>
      <p:cxnSp>
        <p:nvCxnSpPr>
          <p:cNvPr id="28" name="直接箭头连接符 27"/>
          <p:cNvCxnSpPr>
            <a:cxnSpLocks noChangeShapeType="1"/>
          </p:cNvCxnSpPr>
          <p:nvPr/>
        </p:nvCxnSpPr>
        <p:spPr bwMode="auto">
          <a:xfrm rot="16200000" flipH="1">
            <a:off x="4828381" y="4828382"/>
            <a:ext cx="630237" cy="0"/>
          </a:xfrm>
          <a:prstGeom prst="straightConnector1">
            <a:avLst/>
          </a:prstGeom>
          <a:noFill/>
          <a:ln w="38100" algn="ctr">
            <a:solidFill>
              <a:srgbClr val="0000CC"/>
            </a:solidFill>
            <a:miter lim="800000"/>
            <a:headEnd/>
            <a:tailEnd type="arrow" w="med" len="med"/>
          </a:ln>
        </p:spPr>
      </p:cxnSp>
      <p:sp>
        <p:nvSpPr>
          <p:cNvPr id="29" name="TextBox 28"/>
          <p:cNvSpPr txBox="1">
            <a:spLocks noChangeArrowheads="1"/>
          </p:cNvSpPr>
          <p:nvPr/>
        </p:nvSpPr>
        <p:spPr bwMode="auto">
          <a:xfrm>
            <a:off x="5643563" y="3929063"/>
            <a:ext cx="1643062" cy="523875"/>
          </a:xfrm>
          <a:prstGeom prst="rect">
            <a:avLst/>
          </a:prstGeom>
          <a:noFill/>
          <a:ln w="9525">
            <a:noFill/>
            <a:miter lim="800000"/>
            <a:headEnd/>
            <a:tailEnd/>
          </a:ln>
        </p:spPr>
        <p:txBody>
          <a:bodyPr>
            <a:spAutoFit/>
          </a:bodyPr>
          <a:lstStyle/>
          <a:p>
            <a:pPr eaLnBrk="0" hangingPunct="0"/>
            <a:r>
              <a:rPr lang="en-US" altLang="zh-CN" sz="2800" b="1"/>
              <a:t>a[0]+2</a:t>
            </a:r>
            <a:endParaRPr lang="zh-CN" altLang="en-US" sz="2800" b="1"/>
          </a:p>
        </p:txBody>
      </p:sp>
      <p:cxnSp>
        <p:nvCxnSpPr>
          <p:cNvPr id="30" name="直接箭头连接符 29"/>
          <p:cNvCxnSpPr>
            <a:cxnSpLocks noChangeShapeType="1"/>
          </p:cNvCxnSpPr>
          <p:nvPr/>
        </p:nvCxnSpPr>
        <p:spPr bwMode="auto">
          <a:xfrm rot="16200000" flipH="1">
            <a:off x="5971381" y="4828382"/>
            <a:ext cx="630237" cy="0"/>
          </a:xfrm>
          <a:prstGeom prst="straightConnector1">
            <a:avLst/>
          </a:prstGeom>
          <a:noFill/>
          <a:ln w="38100" algn="ctr">
            <a:solidFill>
              <a:srgbClr val="0000CC"/>
            </a:solidFill>
            <a:miter lim="800000"/>
            <a:headEnd/>
            <a:tailEnd type="arrow" w="med" len="med"/>
          </a:ln>
        </p:spPr>
      </p:cxnSp>
      <p:sp>
        <p:nvSpPr>
          <p:cNvPr id="31" name="TextBox 30"/>
          <p:cNvSpPr txBox="1">
            <a:spLocks noChangeArrowheads="1"/>
          </p:cNvSpPr>
          <p:nvPr/>
        </p:nvSpPr>
        <p:spPr bwMode="auto">
          <a:xfrm>
            <a:off x="6858000" y="3929063"/>
            <a:ext cx="1643063" cy="523875"/>
          </a:xfrm>
          <a:prstGeom prst="rect">
            <a:avLst/>
          </a:prstGeom>
          <a:noFill/>
          <a:ln w="9525">
            <a:noFill/>
            <a:miter lim="800000"/>
            <a:headEnd/>
            <a:tailEnd/>
          </a:ln>
        </p:spPr>
        <p:txBody>
          <a:bodyPr>
            <a:spAutoFit/>
          </a:bodyPr>
          <a:lstStyle/>
          <a:p>
            <a:pPr eaLnBrk="0" hangingPunct="0"/>
            <a:r>
              <a:rPr lang="en-US" altLang="zh-CN" sz="2800" b="1"/>
              <a:t>a[0]+3</a:t>
            </a:r>
            <a:endParaRPr lang="zh-CN" altLang="en-US" sz="2800" b="1"/>
          </a:p>
        </p:txBody>
      </p:sp>
      <p:cxnSp>
        <p:nvCxnSpPr>
          <p:cNvPr id="32" name="直接箭头连接符 31"/>
          <p:cNvCxnSpPr>
            <a:cxnSpLocks noChangeShapeType="1"/>
          </p:cNvCxnSpPr>
          <p:nvPr/>
        </p:nvCxnSpPr>
        <p:spPr bwMode="auto">
          <a:xfrm rot="16200000" flipH="1">
            <a:off x="7185819" y="4828382"/>
            <a:ext cx="630237" cy="0"/>
          </a:xfrm>
          <a:prstGeom prst="straightConnector1">
            <a:avLst/>
          </a:prstGeom>
          <a:noFill/>
          <a:ln w="38100" algn="ctr">
            <a:solidFill>
              <a:srgbClr val="0000CC"/>
            </a:solidFill>
            <a:miter lim="800000"/>
            <a:headEnd/>
            <a:tailEnd type="arrow" w="med" len="med"/>
          </a:ln>
        </p:spPr>
      </p:cxnSp>
      <p:sp>
        <p:nvSpPr>
          <p:cNvPr id="33" name="TextBox 32"/>
          <p:cNvSpPr txBox="1">
            <a:spLocks noChangeArrowheads="1"/>
          </p:cNvSpPr>
          <p:nvPr/>
        </p:nvSpPr>
        <p:spPr bwMode="auto">
          <a:xfrm>
            <a:off x="285750" y="6357938"/>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行指针</a:t>
            </a:r>
          </a:p>
        </p:txBody>
      </p:sp>
      <p:sp>
        <p:nvSpPr>
          <p:cNvPr id="34" name="TextBox 33"/>
          <p:cNvSpPr txBox="1">
            <a:spLocks noChangeArrowheads="1"/>
          </p:cNvSpPr>
          <p:nvPr/>
        </p:nvSpPr>
        <p:spPr bwMode="auto">
          <a:xfrm>
            <a:off x="7572375" y="4429125"/>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列指针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par>
                                <p:cTn id="21" presetID="12" presetClass="entr" presetSubtype="8"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Left)">
                                      <p:cBhvr>
                                        <p:cTn id="23" dur="500"/>
                                        <p:tgtEl>
                                          <p:spTgt spid="13"/>
                                        </p:tgtEl>
                                      </p:cBhvr>
                                    </p:animEffect>
                                  </p:childTnLst>
                                </p:cTn>
                              </p:par>
                              <p:par>
                                <p:cTn id="24" presetID="1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Left)">
                                      <p:cBhvr>
                                        <p:cTn id="26" dur="500"/>
                                        <p:tgtEl>
                                          <p:spTgt spid="14"/>
                                        </p:tgtEl>
                                      </p:cBhvr>
                                    </p:animEffect>
                                  </p:childTnLst>
                                </p:cTn>
                              </p:par>
                              <p:par>
                                <p:cTn id="27" presetID="12" presetClass="entr" presetSubtype="8"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lide(fromLeft)">
                                      <p:cBhvr>
                                        <p:cTn id="29" dur="500"/>
                                        <p:tgtEl>
                                          <p:spTgt spid="15"/>
                                        </p:tgtEl>
                                      </p:cBhvr>
                                    </p:animEffect>
                                  </p:childTnLst>
                                </p:cTn>
                              </p:par>
                              <p:par>
                                <p:cTn id="30" presetID="12" presetClass="entr" presetSubtype="8"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slide(fromLeft)">
                                      <p:cBhvr>
                                        <p:cTn id="32" dur="500"/>
                                        <p:tgtEl>
                                          <p:spTgt spid="16"/>
                                        </p:tgtEl>
                                      </p:cBhvr>
                                    </p:animEffect>
                                  </p:childTnLst>
                                </p:cTn>
                              </p:par>
                              <p:par>
                                <p:cTn id="33" presetID="1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lide(from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slide(from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slide(fromLeft)">
                                      <p:cBhvr>
                                        <p:cTn id="43" dur="500"/>
                                        <p:tgtEl>
                                          <p:spTgt spid="19"/>
                                        </p:tgtEl>
                                      </p:cBhvr>
                                    </p:animEffect>
                                  </p:childTnLst>
                                </p:cTn>
                              </p:par>
                              <p:par>
                                <p:cTn id="44" presetID="1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slide(fromLeft)">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lide(fromLeft)">
                                      <p:cBhvr>
                                        <p:cTn id="51" dur="500"/>
                                        <p:tgtEl>
                                          <p:spTgt spid="21"/>
                                        </p:tgtEl>
                                      </p:cBhvr>
                                    </p:animEffect>
                                  </p:childTnLst>
                                </p:cTn>
                              </p:par>
                              <p:par>
                                <p:cTn id="52" presetID="12" presetClass="entr" presetSubtype="8"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slide(fromLeft)">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slide(fromLeft)">
                                      <p:cBhvr>
                                        <p:cTn id="59" dur="500"/>
                                        <p:tgtEl>
                                          <p:spTgt spid="23"/>
                                        </p:tgtEl>
                                      </p:cBhvr>
                                    </p:animEffect>
                                  </p:childTnLst>
                                </p:cTn>
                              </p:par>
                              <p:par>
                                <p:cTn id="60" presetID="12" presetClass="entr" presetSubtype="8"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slide(fromLeft)">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1000" fill="hold"/>
                                        <p:tgtEl>
                                          <p:spTgt spid="33"/>
                                        </p:tgtEl>
                                        <p:attrNameLst>
                                          <p:attrName>ppt_w</p:attrName>
                                        </p:attrNameLst>
                                      </p:cBhvr>
                                      <p:tavLst>
                                        <p:tav tm="0">
                                          <p:val>
                                            <p:fltVal val="0"/>
                                          </p:val>
                                        </p:tav>
                                        <p:tav tm="100000">
                                          <p:val>
                                            <p:strVal val="#ppt_w"/>
                                          </p:val>
                                        </p:tav>
                                      </p:tavLst>
                                    </p:anim>
                                    <p:anim calcmode="lin" valueType="num">
                                      <p:cBhvr>
                                        <p:cTn id="68" dur="1000" fill="hold"/>
                                        <p:tgtEl>
                                          <p:spTgt spid="33"/>
                                        </p:tgtEl>
                                        <p:attrNameLst>
                                          <p:attrName>ppt_h</p:attrName>
                                        </p:attrNameLst>
                                      </p:cBhvr>
                                      <p:tavLst>
                                        <p:tav tm="0">
                                          <p:val>
                                            <p:fltVal val="0"/>
                                          </p:val>
                                        </p:tav>
                                        <p:tav tm="100000">
                                          <p:val>
                                            <p:strVal val="#ppt_h"/>
                                          </p:val>
                                        </p:tav>
                                      </p:tavLst>
                                    </p:anim>
                                    <p:anim calcmode="lin" valueType="num">
                                      <p:cBhvr>
                                        <p:cTn id="69"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p:stCondLst>
                        <p:cond delay="indefinite"/>
                      </p:stCondLst>
                      <p:childTnLst>
                        <p:par>
                          <p:cTn id="72" fill="hold">
                            <p:stCondLst>
                              <p:cond delay="0"/>
                            </p:stCondLst>
                            <p:childTnLst>
                              <p:par>
                                <p:cTn id="73" presetID="12" presetClass="entr" presetSubtype="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slide(fromTop)">
                                      <p:cBhvr>
                                        <p:cTn id="75" dur="500"/>
                                        <p:tgtEl>
                                          <p:spTgt spid="26"/>
                                        </p:tgtEl>
                                      </p:cBhvr>
                                    </p:animEffect>
                                  </p:childTnLst>
                                </p:cTn>
                              </p:par>
                              <p:par>
                                <p:cTn id="76" presetID="12" presetClass="entr" presetSubtype="1"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slide(fromTop)">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1"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slide(fromTop)">
                                      <p:cBhvr>
                                        <p:cTn id="83" dur="500"/>
                                        <p:tgtEl>
                                          <p:spTgt spid="28"/>
                                        </p:tgtEl>
                                      </p:cBhvr>
                                    </p:animEffect>
                                  </p:childTnLst>
                                </p:cTn>
                              </p:par>
                              <p:par>
                                <p:cTn id="84" presetID="12" presetClass="entr" presetSubtype="1"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slide(fromTop)">
                                      <p:cBhvr>
                                        <p:cTn id="86" dur="500"/>
                                        <p:tgtEl>
                                          <p:spTgt spid="27"/>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1"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slide(fromTop)">
                                      <p:cBhvr>
                                        <p:cTn id="91" dur="500"/>
                                        <p:tgtEl>
                                          <p:spTgt spid="30"/>
                                        </p:tgtEl>
                                      </p:cBhvr>
                                    </p:animEffect>
                                  </p:childTnLst>
                                </p:cTn>
                              </p:par>
                              <p:par>
                                <p:cTn id="92" presetID="12" presetClass="entr" presetSubtype="1" fill="hold" grpId="0"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slide(fromTop)">
                                      <p:cBhvr>
                                        <p:cTn id="94" dur="500"/>
                                        <p:tgtEl>
                                          <p:spTgt spid="29"/>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1"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slide(fromTop)">
                                      <p:cBhvr>
                                        <p:cTn id="99" dur="500"/>
                                        <p:tgtEl>
                                          <p:spTgt spid="32"/>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slide(fromTop)">
                                      <p:cBhvr>
                                        <p:cTn id="102" dur="500"/>
                                        <p:tgtEl>
                                          <p:spTgt spid="31"/>
                                        </p:tgtEl>
                                      </p:cBhvr>
                                    </p:animEffect>
                                  </p:childTnLst>
                                </p:cTn>
                              </p:par>
                            </p:childTnLst>
                          </p:cTn>
                        </p:par>
                      </p:childTnLst>
                    </p:cTn>
                  </p:par>
                  <p:par>
                    <p:cTn id="103" fill="hold">
                      <p:stCondLst>
                        <p:cond delay="indefinite"/>
                      </p:stCondLst>
                      <p:childTnLst>
                        <p:par>
                          <p:cTn id="104" fill="hold">
                            <p:stCondLst>
                              <p:cond delay="0"/>
                            </p:stCondLst>
                            <p:childTnLst>
                              <p:par>
                                <p:cTn id="105" presetID="15"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p:cTn id="107" dur="1000" fill="hold"/>
                                        <p:tgtEl>
                                          <p:spTgt spid="34"/>
                                        </p:tgtEl>
                                        <p:attrNameLst>
                                          <p:attrName>ppt_w</p:attrName>
                                        </p:attrNameLst>
                                      </p:cBhvr>
                                      <p:tavLst>
                                        <p:tav tm="0">
                                          <p:val>
                                            <p:fltVal val="0"/>
                                          </p:val>
                                        </p:tav>
                                        <p:tav tm="100000">
                                          <p:val>
                                            <p:strVal val="#ppt_w"/>
                                          </p:val>
                                        </p:tav>
                                      </p:tavLst>
                                    </p:anim>
                                    <p:anim calcmode="lin" valueType="num">
                                      <p:cBhvr>
                                        <p:cTn id="108" dur="1000" fill="hold"/>
                                        <p:tgtEl>
                                          <p:spTgt spid="34"/>
                                        </p:tgtEl>
                                        <p:attrNameLst>
                                          <p:attrName>ppt_h</p:attrName>
                                        </p:attrNameLst>
                                      </p:cBhvr>
                                      <p:tavLst>
                                        <p:tav tm="0">
                                          <p:val>
                                            <p:fltVal val="0"/>
                                          </p:val>
                                        </p:tav>
                                        <p:tav tm="100000">
                                          <p:val>
                                            <p:strVal val="#ppt_h"/>
                                          </p:val>
                                        </p:tav>
                                      </p:tavLst>
                                    </p:anim>
                                    <p:anim calcmode="lin" valueType="num">
                                      <p:cBhvr>
                                        <p:cTn id="109"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110"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5" grpId="0"/>
      <p:bldP spid="27" grpId="0"/>
      <p:bldP spid="29" grpId="0"/>
      <p:bldP spid="31" grpId="0"/>
      <p:bldP spid="33" grpId="0"/>
      <p:bldP spid="3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5.3.43</a:t>
            </a:r>
            <a:r>
              <a:rPr lang="zh-CN" altLang="en-US" dirty="0" smtClean="0">
                <a:ea typeface="宋体" pitchFamily="2" charset="-122"/>
              </a:rPr>
              <a:t>指针引用多维数组</a:t>
            </a:r>
            <a:endParaRPr lang="en-US" altLang="zh-CN" dirty="0">
              <a:ea typeface="宋体" pitchFamily="2" charset="-122"/>
            </a:endParaRPr>
          </a:p>
        </p:txBody>
      </p:sp>
      <p:sp>
        <p:nvSpPr>
          <p:cNvPr id="8" name="Rectangle 3"/>
          <p:cNvSpPr>
            <a:spLocks noGrp="1" noChangeArrowheads="1"/>
          </p:cNvSpPr>
          <p:nvPr>
            <p:ph type="body" idx="1"/>
          </p:nvPr>
        </p:nvSpPr>
        <p:spPr>
          <a:xfrm>
            <a:off x="1214438" y="2071688"/>
            <a:ext cx="3643312" cy="1428750"/>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a</a:t>
            </a:r>
            <a:r>
              <a:rPr lang="zh-CN" altLang="en-US" sz="2800" smtClean="0">
                <a:ea typeface="宋体" pitchFamily="2" charset="-122"/>
              </a:rPr>
              <a:t>代表第</a:t>
            </a:r>
            <a:r>
              <a:rPr lang="en-US" altLang="zh-CN" sz="2800" smtClean="0">
                <a:ea typeface="宋体" pitchFamily="2" charset="-122"/>
              </a:rPr>
              <a:t>0</a:t>
            </a:r>
            <a:r>
              <a:rPr lang="zh-CN" altLang="en-US" sz="2800" smtClean="0">
                <a:ea typeface="宋体" pitchFamily="2" charset="-122"/>
              </a:rPr>
              <a:t>行首地址</a:t>
            </a:r>
            <a:endParaRPr lang="en-US"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a+1</a:t>
            </a:r>
            <a:r>
              <a:rPr lang="zh-CN" altLang="en-US" sz="2800" smtClean="0">
                <a:ea typeface="宋体" pitchFamily="2" charset="-122"/>
              </a:rPr>
              <a:t>代表第</a:t>
            </a:r>
            <a:r>
              <a:rPr lang="en-US" altLang="zh-CN" sz="2800" smtClean="0">
                <a:ea typeface="宋体" pitchFamily="2" charset="-122"/>
              </a:rPr>
              <a:t>1</a:t>
            </a:r>
            <a:r>
              <a:rPr lang="zh-CN" altLang="en-US" sz="2800" smtClean="0">
                <a:ea typeface="宋体" pitchFamily="2" charset="-122"/>
              </a:rPr>
              <a:t>行首地址</a:t>
            </a:r>
            <a:endParaRPr lang="en-US"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a+2</a:t>
            </a:r>
            <a:r>
              <a:rPr lang="zh-CN" altLang="en-US" sz="2800" smtClean="0">
                <a:ea typeface="宋体" pitchFamily="2" charset="-122"/>
              </a:rPr>
              <a:t>代表第</a:t>
            </a:r>
            <a:r>
              <a:rPr lang="en-US" altLang="zh-CN" sz="2800" smtClean="0">
                <a:ea typeface="宋体" pitchFamily="2" charset="-122"/>
              </a:rPr>
              <a:t>2</a:t>
            </a:r>
            <a:r>
              <a:rPr lang="zh-CN" altLang="en-US" sz="2800" smtClean="0">
                <a:ea typeface="宋体" pitchFamily="2" charset="-122"/>
              </a:rPr>
              <a:t>行首地址</a:t>
            </a:r>
            <a:endParaRPr lang="en-US" altLang="zh-CN" sz="2800" smtClean="0">
              <a:ea typeface="宋体" pitchFamily="2" charset="-122"/>
            </a:endParaRPr>
          </a:p>
        </p:txBody>
      </p:sp>
      <p:graphicFrame>
        <p:nvGraphicFramePr>
          <p:cNvPr id="9" name="表格 8"/>
          <p:cNvGraphicFramePr>
            <a:graphicFrameLocks noGrp="1"/>
          </p:cNvGraphicFramePr>
          <p:nvPr/>
        </p:nvGraphicFramePr>
        <p:xfrm>
          <a:off x="4143375" y="5160963"/>
          <a:ext cx="4572000" cy="1554480"/>
        </p:xfrm>
        <a:graphic>
          <a:graphicData uri="http://schemas.openxmlformats.org/drawingml/2006/table">
            <a:tbl>
              <a:tblPr/>
              <a:tblGrid>
                <a:gridCol w="1000125"/>
                <a:gridCol w="1143000"/>
                <a:gridCol w="1214438"/>
                <a:gridCol w="1214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graphicFrame>
        <p:nvGraphicFramePr>
          <p:cNvPr id="10" name="表格 9"/>
          <p:cNvGraphicFramePr>
            <a:graphicFrameLocks noGrp="1"/>
          </p:cNvGraphicFramePr>
          <p:nvPr/>
        </p:nvGraphicFramePr>
        <p:xfrm>
          <a:off x="1928813" y="5130800"/>
          <a:ext cx="1143000" cy="1554480"/>
        </p:xfrm>
        <a:graphic>
          <a:graphicData uri="http://schemas.openxmlformats.org/drawingml/2006/table">
            <a:tbl>
              <a:tblPr/>
              <a:tblGrid>
                <a:gridCol w="1143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a[0]</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a[2]</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cxnSp>
        <p:nvCxnSpPr>
          <p:cNvPr id="134183" name="直接连接符 7"/>
          <p:cNvCxnSpPr>
            <a:cxnSpLocks noChangeShapeType="1"/>
          </p:cNvCxnSpPr>
          <p:nvPr/>
        </p:nvCxnSpPr>
        <p:spPr bwMode="auto">
          <a:xfrm>
            <a:off x="3214688" y="5375275"/>
            <a:ext cx="714375" cy="0"/>
          </a:xfrm>
          <a:prstGeom prst="line">
            <a:avLst/>
          </a:prstGeom>
          <a:noFill/>
          <a:ln w="38100" algn="ctr">
            <a:solidFill>
              <a:schemeClr val="tx1"/>
            </a:solidFill>
            <a:miter lim="800000"/>
            <a:headEnd/>
            <a:tailEnd/>
          </a:ln>
        </p:spPr>
      </p:cxnSp>
      <p:cxnSp>
        <p:nvCxnSpPr>
          <p:cNvPr id="134184" name="直接连接符 8"/>
          <p:cNvCxnSpPr>
            <a:cxnSpLocks noChangeShapeType="1"/>
          </p:cNvCxnSpPr>
          <p:nvPr/>
        </p:nvCxnSpPr>
        <p:spPr bwMode="auto">
          <a:xfrm>
            <a:off x="3214688" y="5518150"/>
            <a:ext cx="714375" cy="0"/>
          </a:xfrm>
          <a:prstGeom prst="line">
            <a:avLst/>
          </a:prstGeom>
          <a:noFill/>
          <a:ln w="38100" algn="ctr">
            <a:solidFill>
              <a:schemeClr val="tx1"/>
            </a:solidFill>
            <a:miter lim="800000"/>
            <a:headEnd/>
            <a:tailEnd/>
          </a:ln>
        </p:spPr>
      </p:cxnSp>
      <p:cxnSp>
        <p:nvCxnSpPr>
          <p:cNvPr id="134185" name="直接连接符 9"/>
          <p:cNvCxnSpPr>
            <a:cxnSpLocks noChangeShapeType="1"/>
          </p:cNvCxnSpPr>
          <p:nvPr/>
        </p:nvCxnSpPr>
        <p:spPr bwMode="auto">
          <a:xfrm>
            <a:off x="3214688" y="5875338"/>
            <a:ext cx="714375" cy="0"/>
          </a:xfrm>
          <a:prstGeom prst="line">
            <a:avLst/>
          </a:prstGeom>
          <a:noFill/>
          <a:ln w="38100" algn="ctr">
            <a:solidFill>
              <a:schemeClr val="tx1"/>
            </a:solidFill>
            <a:miter lim="800000"/>
            <a:headEnd/>
            <a:tailEnd/>
          </a:ln>
        </p:spPr>
      </p:cxnSp>
      <p:cxnSp>
        <p:nvCxnSpPr>
          <p:cNvPr id="134186" name="直接连接符 10"/>
          <p:cNvCxnSpPr>
            <a:cxnSpLocks noChangeShapeType="1"/>
          </p:cNvCxnSpPr>
          <p:nvPr/>
        </p:nvCxnSpPr>
        <p:spPr bwMode="auto">
          <a:xfrm>
            <a:off x="3214688" y="6018213"/>
            <a:ext cx="714375" cy="0"/>
          </a:xfrm>
          <a:prstGeom prst="line">
            <a:avLst/>
          </a:prstGeom>
          <a:noFill/>
          <a:ln w="38100" algn="ctr">
            <a:solidFill>
              <a:schemeClr val="tx1"/>
            </a:solidFill>
            <a:miter lim="800000"/>
            <a:headEnd/>
            <a:tailEnd/>
          </a:ln>
        </p:spPr>
      </p:cxnSp>
      <p:cxnSp>
        <p:nvCxnSpPr>
          <p:cNvPr id="134187" name="直接连接符 11"/>
          <p:cNvCxnSpPr>
            <a:cxnSpLocks noChangeShapeType="1"/>
          </p:cNvCxnSpPr>
          <p:nvPr/>
        </p:nvCxnSpPr>
        <p:spPr bwMode="auto">
          <a:xfrm>
            <a:off x="3214688" y="6375400"/>
            <a:ext cx="714375" cy="0"/>
          </a:xfrm>
          <a:prstGeom prst="line">
            <a:avLst/>
          </a:prstGeom>
          <a:noFill/>
          <a:ln w="38100" algn="ctr">
            <a:solidFill>
              <a:schemeClr val="tx1"/>
            </a:solidFill>
            <a:miter lim="800000"/>
            <a:headEnd/>
            <a:tailEnd/>
          </a:ln>
        </p:spPr>
      </p:cxnSp>
      <p:cxnSp>
        <p:nvCxnSpPr>
          <p:cNvPr id="134188" name="直接连接符 12"/>
          <p:cNvCxnSpPr>
            <a:cxnSpLocks noChangeShapeType="1"/>
          </p:cNvCxnSpPr>
          <p:nvPr/>
        </p:nvCxnSpPr>
        <p:spPr bwMode="auto">
          <a:xfrm>
            <a:off x="3214688" y="6518275"/>
            <a:ext cx="714375" cy="0"/>
          </a:xfrm>
          <a:prstGeom prst="line">
            <a:avLst/>
          </a:prstGeom>
          <a:noFill/>
          <a:ln w="38100" algn="ctr">
            <a:solidFill>
              <a:schemeClr val="tx1"/>
            </a:solidFill>
            <a:miter lim="800000"/>
            <a:headEnd/>
            <a:tailEnd/>
          </a:ln>
        </p:spPr>
      </p:cxnSp>
      <p:sp>
        <p:nvSpPr>
          <p:cNvPr id="134189" name="TextBox 13"/>
          <p:cNvSpPr txBox="1">
            <a:spLocks noChangeArrowheads="1"/>
          </p:cNvSpPr>
          <p:nvPr/>
        </p:nvSpPr>
        <p:spPr bwMode="auto">
          <a:xfrm>
            <a:off x="642938" y="4638675"/>
            <a:ext cx="428625" cy="585788"/>
          </a:xfrm>
          <a:prstGeom prst="rect">
            <a:avLst/>
          </a:prstGeom>
          <a:noFill/>
          <a:ln w="9525">
            <a:noFill/>
            <a:miter lim="800000"/>
            <a:headEnd/>
            <a:tailEnd/>
          </a:ln>
        </p:spPr>
        <p:txBody>
          <a:bodyPr>
            <a:spAutoFit/>
          </a:bodyPr>
          <a:lstStyle/>
          <a:p>
            <a:pPr eaLnBrk="0" hangingPunct="0"/>
            <a:r>
              <a:rPr lang="en-US" altLang="zh-CN" sz="3200" b="1"/>
              <a:t>a</a:t>
            </a:r>
            <a:endParaRPr lang="zh-CN" altLang="en-US" sz="3200" b="1"/>
          </a:p>
        </p:txBody>
      </p:sp>
      <p:cxnSp>
        <p:nvCxnSpPr>
          <p:cNvPr id="134190" name="直接箭头连接符 14"/>
          <p:cNvCxnSpPr>
            <a:cxnSpLocks noChangeShapeType="1"/>
          </p:cNvCxnSpPr>
          <p:nvPr/>
        </p:nvCxnSpPr>
        <p:spPr bwMode="auto">
          <a:xfrm>
            <a:off x="642938" y="5148263"/>
            <a:ext cx="1285875" cy="1587"/>
          </a:xfrm>
          <a:prstGeom prst="straightConnector1">
            <a:avLst/>
          </a:prstGeom>
          <a:noFill/>
          <a:ln w="38100" algn="ctr">
            <a:solidFill>
              <a:srgbClr val="0000CC"/>
            </a:solidFill>
            <a:miter lim="800000"/>
            <a:headEnd/>
            <a:tailEnd type="arrow" w="med" len="med"/>
          </a:ln>
        </p:spPr>
      </p:cxnSp>
      <p:sp>
        <p:nvSpPr>
          <p:cNvPr id="134191" name="TextBox 15"/>
          <p:cNvSpPr txBox="1">
            <a:spLocks noChangeArrowheads="1"/>
          </p:cNvSpPr>
          <p:nvPr/>
        </p:nvSpPr>
        <p:spPr bwMode="auto">
          <a:xfrm>
            <a:off x="642938" y="5133975"/>
            <a:ext cx="1143000" cy="585788"/>
          </a:xfrm>
          <a:prstGeom prst="rect">
            <a:avLst/>
          </a:prstGeom>
          <a:noFill/>
          <a:ln w="9525">
            <a:noFill/>
            <a:miter lim="800000"/>
            <a:headEnd/>
            <a:tailEnd/>
          </a:ln>
        </p:spPr>
        <p:txBody>
          <a:bodyPr>
            <a:spAutoFit/>
          </a:bodyPr>
          <a:lstStyle/>
          <a:p>
            <a:pPr eaLnBrk="0" hangingPunct="0"/>
            <a:r>
              <a:rPr lang="en-US" altLang="zh-CN" sz="3200" b="1"/>
              <a:t>a+1</a:t>
            </a:r>
            <a:endParaRPr lang="zh-CN" altLang="en-US" sz="3200" b="1"/>
          </a:p>
        </p:txBody>
      </p:sp>
      <p:cxnSp>
        <p:nvCxnSpPr>
          <p:cNvPr id="134192" name="直接箭头连接符 16"/>
          <p:cNvCxnSpPr>
            <a:cxnSpLocks noChangeShapeType="1"/>
          </p:cNvCxnSpPr>
          <p:nvPr/>
        </p:nvCxnSpPr>
        <p:spPr bwMode="auto">
          <a:xfrm>
            <a:off x="642938" y="5643563"/>
            <a:ext cx="1285875" cy="1587"/>
          </a:xfrm>
          <a:prstGeom prst="straightConnector1">
            <a:avLst/>
          </a:prstGeom>
          <a:noFill/>
          <a:ln w="38100" algn="ctr">
            <a:solidFill>
              <a:srgbClr val="0000CC"/>
            </a:solidFill>
            <a:miter lim="800000"/>
            <a:headEnd/>
            <a:tailEnd type="arrow" w="med" len="med"/>
          </a:ln>
        </p:spPr>
      </p:cxnSp>
      <p:sp>
        <p:nvSpPr>
          <p:cNvPr id="134193" name="TextBox 17"/>
          <p:cNvSpPr txBox="1">
            <a:spLocks noChangeArrowheads="1"/>
          </p:cNvSpPr>
          <p:nvPr/>
        </p:nvSpPr>
        <p:spPr bwMode="auto">
          <a:xfrm>
            <a:off x="642938" y="5643563"/>
            <a:ext cx="1143000" cy="584200"/>
          </a:xfrm>
          <a:prstGeom prst="rect">
            <a:avLst/>
          </a:prstGeom>
          <a:noFill/>
          <a:ln w="9525">
            <a:noFill/>
            <a:miter lim="800000"/>
            <a:headEnd/>
            <a:tailEnd/>
          </a:ln>
        </p:spPr>
        <p:txBody>
          <a:bodyPr>
            <a:spAutoFit/>
          </a:bodyPr>
          <a:lstStyle/>
          <a:p>
            <a:pPr eaLnBrk="0" hangingPunct="0"/>
            <a:r>
              <a:rPr lang="en-US" altLang="zh-CN" sz="3200" b="1"/>
              <a:t>a+2</a:t>
            </a:r>
            <a:endParaRPr lang="zh-CN" altLang="en-US" sz="3200" b="1"/>
          </a:p>
        </p:txBody>
      </p:sp>
      <p:cxnSp>
        <p:nvCxnSpPr>
          <p:cNvPr id="134194" name="直接箭头连接符 18"/>
          <p:cNvCxnSpPr>
            <a:cxnSpLocks noChangeShapeType="1"/>
          </p:cNvCxnSpPr>
          <p:nvPr/>
        </p:nvCxnSpPr>
        <p:spPr bwMode="auto">
          <a:xfrm>
            <a:off x="642938" y="6153150"/>
            <a:ext cx="1285875" cy="1588"/>
          </a:xfrm>
          <a:prstGeom prst="straightConnector1">
            <a:avLst/>
          </a:prstGeom>
          <a:noFill/>
          <a:ln w="38100" algn="ctr">
            <a:solidFill>
              <a:srgbClr val="0000CC"/>
            </a:solidFill>
            <a:miter lim="800000"/>
            <a:headEnd/>
            <a:tailEnd type="arrow" w="med" len="med"/>
          </a:ln>
        </p:spPr>
      </p:cxnSp>
      <p:sp>
        <p:nvSpPr>
          <p:cNvPr id="134195" name="TextBox 19"/>
          <p:cNvSpPr txBox="1">
            <a:spLocks noChangeArrowheads="1"/>
          </p:cNvSpPr>
          <p:nvPr/>
        </p:nvSpPr>
        <p:spPr bwMode="auto">
          <a:xfrm>
            <a:off x="3643313" y="3987800"/>
            <a:ext cx="1071562" cy="522288"/>
          </a:xfrm>
          <a:prstGeom prst="rect">
            <a:avLst/>
          </a:prstGeom>
          <a:noFill/>
          <a:ln w="9525">
            <a:noFill/>
            <a:miter lim="800000"/>
            <a:headEnd/>
            <a:tailEnd/>
          </a:ln>
        </p:spPr>
        <p:txBody>
          <a:bodyPr>
            <a:spAutoFit/>
          </a:bodyPr>
          <a:lstStyle/>
          <a:p>
            <a:pPr eaLnBrk="0" hangingPunct="0"/>
            <a:r>
              <a:rPr lang="en-US" altLang="zh-CN" sz="2800" b="1"/>
              <a:t>a[0]</a:t>
            </a:r>
            <a:endParaRPr lang="zh-CN" altLang="en-US" sz="2800" b="1"/>
          </a:p>
        </p:txBody>
      </p:sp>
      <p:cxnSp>
        <p:nvCxnSpPr>
          <p:cNvPr id="134196" name="直接箭头连接符 20"/>
          <p:cNvCxnSpPr>
            <a:cxnSpLocks noChangeShapeType="1"/>
          </p:cNvCxnSpPr>
          <p:nvPr/>
        </p:nvCxnSpPr>
        <p:spPr bwMode="auto">
          <a:xfrm rot="5400000">
            <a:off x="3856038" y="4857750"/>
            <a:ext cx="573088" cy="1587"/>
          </a:xfrm>
          <a:prstGeom prst="straightConnector1">
            <a:avLst/>
          </a:prstGeom>
          <a:noFill/>
          <a:ln w="38100" algn="ctr">
            <a:solidFill>
              <a:srgbClr val="0000CC"/>
            </a:solidFill>
            <a:miter lim="800000"/>
            <a:headEnd/>
            <a:tailEnd type="arrow" w="med" len="med"/>
          </a:ln>
        </p:spPr>
      </p:cxnSp>
      <p:sp>
        <p:nvSpPr>
          <p:cNvPr id="134197" name="TextBox 25"/>
          <p:cNvSpPr txBox="1">
            <a:spLocks noChangeArrowheads="1"/>
          </p:cNvSpPr>
          <p:nvPr/>
        </p:nvSpPr>
        <p:spPr bwMode="auto">
          <a:xfrm>
            <a:off x="4500563" y="4000500"/>
            <a:ext cx="1643062" cy="523875"/>
          </a:xfrm>
          <a:prstGeom prst="rect">
            <a:avLst/>
          </a:prstGeom>
          <a:noFill/>
          <a:ln w="9525">
            <a:noFill/>
            <a:miter lim="800000"/>
            <a:headEnd/>
            <a:tailEnd/>
          </a:ln>
        </p:spPr>
        <p:txBody>
          <a:bodyPr>
            <a:spAutoFit/>
          </a:bodyPr>
          <a:lstStyle/>
          <a:p>
            <a:pPr eaLnBrk="0" hangingPunct="0"/>
            <a:r>
              <a:rPr lang="en-US" altLang="zh-CN" sz="2800" b="1"/>
              <a:t>a[0]+1</a:t>
            </a:r>
            <a:endParaRPr lang="zh-CN" altLang="en-US" sz="2800" b="1"/>
          </a:p>
        </p:txBody>
      </p:sp>
      <p:cxnSp>
        <p:nvCxnSpPr>
          <p:cNvPr id="134198" name="直接箭头连接符 26"/>
          <p:cNvCxnSpPr>
            <a:cxnSpLocks noChangeShapeType="1"/>
          </p:cNvCxnSpPr>
          <p:nvPr/>
        </p:nvCxnSpPr>
        <p:spPr bwMode="auto">
          <a:xfrm rot="16200000" flipH="1">
            <a:off x="4828381" y="4899819"/>
            <a:ext cx="630238" cy="0"/>
          </a:xfrm>
          <a:prstGeom prst="straightConnector1">
            <a:avLst/>
          </a:prstGeom>
          <a:noFill/>
          <a:ln w="38100" algn="ctr">
            <a:solidFill>
              <a:srgbClr val="0000CC"/>
            </a:solidFill>
            <a:miter lim="800000"/>
            <a:headEnd/>
            <a:tailEnd type="arrow" w="med" len="med"/>
          </a:ln>
        </p:spPr>
      </p:cxnSp>
      <p:sp>
        <p:nvSpPr>
          <p:cNvPr id="134199" name="TextBox 29"/>
          <p:cNvSpPr txBox="1">
            <a:spLocks noChangeArrowheads="1"/>
          </p:cNvSpPr>
          <p:nvPr/>
        </p:nvSpPr>
        <p:spPr bwMode="auto">
          <a:xfrm>
            <a:off x="5643563" y="4000500"/>
            <a:ext cx="1643062" cy="523875"/>
          </a:xfrm>
          <a:prstGeom prst="rect">
            <a:avLst/>
          </a:prstGeom>
          <a:noFill/>
          <a:ln w="9525">
            <a:noFill/>
            <a:miter lim="800000"/>
            <a:headEnd/>
            <a:tailEnd/>
          </a:ln>
        </p:spPr>
        <p:txBody>
          <a:bodyPr>
            <a:spAutoFit/>
          </a:bodyPr>
          <a:lstStyle/>
          <a:p>
            <a:pPr eaLnBrk="0" hangingPunct="0"/>
            <a:r>
              <a:rPr lang="en-US" altLang="zh-CN" sz="2800" b="1"/>
              <a:t>a[0]+2</a:t>
            </a:r>
            <a:endParaRPr lang="zh-CN" altLang="en-US" sz="2800" b="1"/>
          </a:p>
        </p:txBody>
      </p:sp>
      <p:cxnSp>
        <p:nvCxnSpPr>
          <p:cNvPr id="134200" name="直接箭头连接符 30"/>
          <p:cNvCxnSpPr>
            <a:cxnSpLocks noChangeShapeType="1"/>
          </p:cNvCxnSpPr>
          <p:nvPr/>
        </p:nvCxnSpPr>
        <p:spPr bwMode="auto">
          <a:xfrm rot="16200000" flipH="1">
            <a:off x="5971381" y="4899819"/>
            <a:ext cx="630238" cy="0"/>
          </a:xfrm>
          <a:prstGeom prst="straightConnector1">
            <a:avLst/>
          </a:prstGeom>
          <a:noFill/>
          <a:ln w="38100" algn="ctr">
            <a:solidFill>
              <a:srgbClr val="0000CC"/>
            </a:solidFill>
            <a:miter lim="800000"/>
            <a:headEnd/>
            <a:tailEnd type="arrow" w="med" len="med"/>
          </a:ln>
        </p:spPr>
      </p:cxnSp>
      <p:sp>
        <p:nvSpPr>
          <p:cNvPr id="134201" name="TextBox 31"/>
          <p:cNvSpPr txBox="1">
            <a:spLocks noChangeArrowheads="1"/>
          </p:cNvSpPr>
          <p:nvPr/>
        </p:nvSpPr>
        <p:spPr bwMode="auto">
          <a:xfrm>
            <a:off x="6858000" y="4000500"/>
            <a:ext cx="1643063" cy="523875"/>
          </a:xfrm>
          <a:prstGeom prst="rect">
            <a:avLst/>
          </a:prstGeom>
          <a:noFill/>
          <a:ln w="9525">
            <a:noFill/>
            <a:miter lim="800000"/>
            <a:headEnd/>
            <a:tailEnd/>
          </a:ln>
        </p:spPr>
        <p:txBody>
          <a:bodyPr>
            <a:spAutoFit/>
          </a:bodyPr>
          <a:lstStyle/>
          <a:p>
            <a:pPr eaLnBrk="0" hangingPunct="0"/>
            <a:r>
              <a:rPr lang="en-US" altLang="zh-CN" sz="2800" b="1"/>
              <a:t>a[0]+3</a:t>
            </a:r>
            <a:endParaRPr lang="zh-CN" altLang="en-US" sz="2800" b="1"/>
          </a:p>
        </p:txBody>
      </p:sp>
      <p:cxnSp>
        <p:nvCxnSpPr>
          <p:cNvPr id="134202" name="直接箭头连接符 32"/>
          <p:cNvCxnSpPr>
            <a:cxnSpLocks noChangeShapeType="1"/>
          </p:cNvCxnSpPr>
          <p:nvPr/>
        </p:nvCxnSpPr>
        <p:spPr bwMode="auto">
          <a:xfrm rot="16200000" flipH="1">
            <a:off x="7185819" y="4899819"/>
            <a:ext cx="630238" cy="0"/>
          </a:xfrm>
          <a:prstGeom prst="straightConnector1">
            <a:avLst/>
          </a:prstGeom>
          <a:noFill/>
          <a:ln w="38100" algn="ctr">
            <a:solidFill>
              <a:srgbClr val="0000CC"/>
            </a:solidFill>
            <a:miter lim="800000"/>
            <a:headEnd/>
            <a:tailEnd type="arrow" w="med" len="med"/>
          </a:ln>
        </p:spPr>
      </p:cxnSp>
      <p:sp>
        <p:nvSpPr>
          <p:cNvPr id="134203" name="TextBox 33"/>
          <p:cNvSpPr txBox="1">
            <a:spLocks noChangeArrowheads="1"/>
          </p:cNvSpPr>
          <p:nvPr/>
        </p:nvSpPr>
        <p:spPr bwMode="auto">
          <a:xfrm>
            <a:off x="285750" y="6429375"/>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行指针</a:t>
            </a:r>
          </a:p>
        </p:txBody>
      </p:sp>
      <p:sp>
        <p:nvSpPr>
          <p:cNvPr id="134204" name="TextBox 34"/>
          <p:cNvSpPr txBox="1">
            <a:spLocks noChangeArrowheads="1"/>
          </p:cNvSpPr>
          <p:nvPr/>
        </p:nvSpPr>
        <p:spPr bwMode="auto">
          <a:xfrm>
            <a:off x="7572375" y="4500563"/>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列指针</a:t>
            </a:r>
          </a:p>
        </p:txBody>
      </p:sp>
      <p:sp>
        <p:nvSpPr>
          <p:cNvPr id="33" name="圆角矩形标注 32"/>
          <p:cNvSpPr>
            <a:spLocks noChangeArrowheads="1"/>
          </p:cNvSpPr>
          <p:nvPr/>
        </p:nvSpPr>
        <p:spPr bwMode="auto">
          <a:xfrm>
            <a:off x="4643438" y="1285875"/>
            <a:ext cx="4000500" cy="642938"/>
          </a:xfrm>
          <a:prstGeom prst="wedgeRoundRectCallout">
            <a:avLst>
              <a:gd name="adj1" fmla="val -32245"/>
              <a:gd name="adj2" fmla="val 93593"/>
              <a:gd name="adj3" fmla="val 16667"/>
            </a:avLst>
          </a:prstGeom>
          <a:solidFill>
            <a:srgbClr val="FFFFCC"/>
          </a:solidFill>
          <a:ln w="9525" algn="ctr">
            <a:solidFill>
              <a:schemeClr val="tx1"/>
            </a:solidFill>
            <a:miter lim="800000"/>
            <a:headEnd/>
            <a:tailEnd/>
          </a:ln>
        </p:spPr>
        <p:txBody>
          <a:bodyPr/>
          <a:lstStyle/>
          <a:p>
            <a:pPr algn="ctr" eaLnBrk="0" hangingPunct="0"/>
            <a:r>
              <a:rPr lang="zh-CN" altLang="en-US" sz="2800" b="1">
                <a:solidFill>
                  <a:srgbClr val="0000CC"/>
                </a:solidFill>
              </a:rPr>
              <a:t>行指针每加</a:t>
            </a:r>
            <a:r>
              <a:rPr lang="en-US" altLang="zh-CN" sz="2800" b="1">
                <a:solidFill>
                  <a:srgbClr val="0000CC"/>
                </a:solidFill>
              </a:rPr>
              <a:t>1</a:t>
            </a:r>
            <a:r>
              <a:rPr lang="zh-CN" altLang="en-US" sz="2800" b="1">
                <a:solidFill>
                  <a:srgbClr val="0000CC"/>
                </a:solidFill>
              </a:rPr>
              <a:t>，走一行</a:t>
            </a:r>
            <a:endParaRPr lang="en-US" altLang="zh-CN" sz="28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5.3.44</a:t>
            </a:r>
            <a:r>
              <a:rPr lang="zh-CN" altLang="en-US" dirty="0" smtClean="0">
                <a:ea typeface="宋体" pitchFamily="2" charset="-122"/>
              </a:rPr>
              <a:t>指针引用多维数组</a:t>
            </a:r>
            <a:endParaRPr lang="en-US" altLang="zh-CN" dirty="0">
              <a:ea typeface="宋体" pitchFamily="2" charset="-122"/>
            </a:endParaRPr>
          </a:p>
        </p:txBody>
      </p:sp>
      <p:sp>
        <p:nvSpPr>
          <p:cNvPr id="8" name="Rectangle 3"/>
          <p:cNvSpPr>
            <a:spLocks noGrp="1" noChangeArrowheads="1"/>
          </p:cNvSpPr>
          <p:nvPr>
            <p:ph type="body" idx="1"/>
          </p:nvPr>
        </p:nvSpPr>
        <p:spPr>
          <a:xfrm>
            <a:off x="1214438" y="1285875"/>
            <a:ext cx="7072312" cy="1571625"/>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a+i</a:t>
            </a:r>
            <a:r>
              <a:rPr lang="zh-CN" altLang="en-US" sz="2800" smtClean="0">
                <a:ea typeface="宋体" pitchFamily="2" charset="-122"/>
              </a:rPr>
              <a:t>代表行号为</a:t>
            </a:r>
            <a:r>
              <a:rPr lang="en-US" altLang="zh-CN" sz="2800" smtClean="0">
                <a:ea typeface="宋体" pitchFamily="2" charset="-122"/>
              </a:rPr>
              <a:t>i</a:t>
            </a:r>
            <a:r>
              <a:rPr lang="zh-CN" altLang="en-US" sz="2800" smtClean="0">
                <a:ea typeface="宋体" pitchFamily="2" charset="-122"/>
              </a:rPr>
              <a:t>的行首地址（按行变化）</a:t>
            </a:r>
            <a:endParaRPr lang="en-US"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*(a+i)</a:t>
            </a:r>
            <a:r>
              <a:rPr lang="zh-CN" altLang="en-US" sz="2800" smtClean="0">
                <a:ea typeface="宋体" pitchFamily="2" charset="-122"/>
              </a:rPr>
              <a:t>代表什么？</a:t>
            </a:r>
            <a:endParaRPr lang="en-US" altLang="zh-CN" sz="2800" smtClean="0">
              <a:ea typeface="宋体" pitchFamily="2" charset="-122"/>
            </a:endParaRPr>
          </a:p>
          <a:p>
            <a:pPr eaLnBrk="1" hangingPunct="1">
              <a:buFont typeface="Wingdings" pitchFamily="2" charset="2"/>
              <a:buNone/>
              <a:defRPr/>
            </a:pPr>
            <a:endParaRPr lang="en-US" altLang="zh-CN" sz="2800" smtClean="0">
              <a:ea typeface="宋体" pitchFamily="2" charset="-122"/>
            </a:endParaRPr>
          </a:p>
        </p:txBody>
      </p:sp>
      <p:graphicFrame>
        <p:nvGraphicFramePr>
          <p:cNvPr id="9" name="表格 8"/>
          <p:cNvGraphicFramePr>
            <a:graphicFrameLocks noGrp="1"/>
          </p:cNvGraphicFramePr>
          <p:nvPr/>
        </p:nvGraphicFramePr>
        <p:xfrm>
          <a:off x="4143375" y="5018088"/>
          <a:ext cx="4572000" cy="1554480"/>
        </p:xfrm>
        <a:graphic>
          <a:graphicData uri="http://schemas.openxmlformats.org/drawingml/2006/table">
            <a:tbl>
              <a:tblPr/>
              <a:tblGrid>
                <a:gridCol w="1000125"/>
                <a:gridCol w="1143000"/>
                <a:gridCol w="1214438"/>
                <a:gridCol w="1214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graphicFrame>
        <p:nvGraphicFramePr>
          <p:cNvPr id="10" name="表格 9"/>
          <p:cNvGraphicFramePr>
            <a:graphicFrameLocks noGrp="1"/>
          </p:cNvGraphicFramePr>
          <p:nvPr/>
        </p:nvGraphicFramePr>
        <p:xfrm>
          <a:off x="1928813" y="4987925"/>
          <a:ext cx="1143000" cy="1554480"/>
        </p:xfrm>
        <a:graphic>
          <a:graphicData uri="http://schemas.openxmlformats.org/drawingml/2006/table">
            <a:tbl>
              <a:tblPr/>
              <a:tblGrid>
                <a:gridCol w="1143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a[0]</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a[2]</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cxnSp>
        <p:nvCxnSpPr>
          <p:cNvPr id="135207" name="直接连接符 7"/>
          <p:cNvCxnSpPr>
            <a:cxnSpLocks noChangeShapeType="1"/>
          </p:cNvCxnSpPr>
          <p:nvPr/>
        </p:nvCxnSpPr>
        <p:spPr bwMode="auto">
          <a:xfrm>
            <a:off x="3214688" y="5232400"/>
            <a:ext cx="714375" cy="0"/>
          </a:xfrm>
          <a:prstGeom prst="line">
            <a:avLst/>
          </a:prstGeom>
          <a:noFill/>
          <a:ln w="38100" algn="ctr">
            <a:solidFill>
              <a:schemeClr val="tx1"/>
            </a:solidFill>
            <a:miter lim="800000"/>
            <a:headEnd/>
            <a:tailEnd/>
          </a:ln>
        </p:spPr>
      </p:cxnSp>
      <p:cxnSp>
        <p:nvCxnSpPr>
          <p:cNvPr id="135208" name="直接连接符 8"/>
          <p:cNvCxnSpPr>
            <a:cxnSpLocks noChangeShapeType="1"/>
          </p:cNvCxnSpPr>
          <p:nvPr/>
        </p:nvCxnSpPr>
        <p:spPr bwMode="auto">
          <a:xfrm>
            <a:off x="3214688" y="5375275"/>
            <a:ext cx="714375" cy="0"/>
          </a:xfrm>
          <a:prstGeom prst="line">
            <a:avLst/>
          </a:prstGeom>
          <a:noFill/>
          <a:ln w="38100" algn="ctr">
            <a:solidFill>
              <a:schemeClr val="tx1"/>
            </a:solidFill>
            <a:miter lim="800000"/>
            <a:headEnd/>
            <a:tailEnd/>
          </a:ln>
        </p:spPr>
      </p:cxnSp>
      <p:cxnSp>
        <p:nvCxnSpPr>
          <p:cNvPr id="135209" name="直接连接符 9"/>
          <p:cNvCxnSpPr>
            <a:cxnSpLocks noChangeShapeType="1"/>
          </p:cNvCxnSpPr>
          <p:nvPr/>
        </p:nvCxnSpPr>
        <p:spPr bwMode="auto">
          <a:xfrm>
            <a:off x="3214688" y="5732463"/>
            <a:ext cx="714375" cy="0"/>
          </a:xfrm>
          <a:prstGeom prst="line">
            <a:avLst/>
          </a:prstGeom>
          <a:noFill/>
          <a:ln w="38100" algn="ctr">
            <a:solidFill>
              <a:schemeClr val="tx1"/>
            </a:solidFill>
            <a:miter lim="800000"/>
            <a:headEnd/>
            <a:tailEnd/>
          </a:ln>
        </p:spPr>
      </p:cxnSp>
      <p:cxnSp>
        <p:nvCxnSpPr>
          <p:cNvPr id="135210" name="直接连接符 10"/>
          <p:cNvCxnSpPr>
            <a:cxnSpLocks noChangeShapeType="1"/>
          </p:cNvCxnSpPr>
          <p:nvPr/>
        </p:nvCxnSpPr>
        <p:spPr bwMode="auto">
          <a:xfrm>
            <a:off x="3214688" y="5875338"/>
            <a:ext cx="714375" cy="0"/>
          </a:xfrm>
          <a:prstGeom prst="line">
            <a:avLst/>
          </a:prstGeom>
          <a:noFill/>
          <a:ln w="38100" algn="ctr">
            <a:solidFill>
              <a:schemeClr val="tx1"/>
            </a:solidFill>
            <a:miter lim="800000"/>
            <a:headEnd/>
            <a:tailEnd/>
          </a:ln>
        </p:spPr>
      </p:cxnSp>
      <p:cxnSp>
        <p:nvCxnSpPr>
          <p:cNvPr id="135211" name="直接连接符 11"/>
          <p:cNvCxnSpPr>
            <a:cxnSpLocks noChangeShapeType="1"/>
          </p:cNvCxnSpPr>
          <p:nvPr/>
        </p:nvCxnSpPr>
        <p:spPr bwMode="auto">
          <a:xfrm>
            <a:off x="3214688" y="6232525"/>
            <a:ext cx="714375" cy="0"/>
          </a:xfrm>
          <a:prstGeom prst="line">
            <a:avLst/>
          </a:prstGeom>
          <a:noFill/>
          <a:ln w="38100" algn="ctr">
            <a:solidFill>
              <a:schemeClr val="tx1"/>
            </a:solidFill>
            <a:miter lim="800000"/>
            <a:headEnd/>
            <a:tailEnd/>
          </a:ln>
        </p:spPr>
      </p:cxnSp>
      <p:cxnSp>
        <p:nvCxnSpPr>
          <p:cNvPr id="135212" name="直接连接符 12"/>
          <p:cNvCxnSpPr>
            <a:cxnSpLocks noChangeShapeType="1"/>
          </p:cNvCxnSpPr>
          <p:nvPr/>
        </p:nvCxnSpPr>
        <p:spPr bwMode="auto">
          <a:xfrm>
            <a:off x="3214688" y="6375400"/>
            <a:ext cx="714375" cy="0"/>
          </a:xfrm>
          <a:prstGeom prst="line">
            <a:avLst/>
          </a:prstGeom>
          <a:noFill/>
          <a:ln w="38100" algn="ctr">
            <a:solidFill>
              <a:schemeClr val="tx1"/>
            </a:solidFill>
            <a:miter lim="800000"/>
            <a:headEnd/>
            <a:tailEnd/>
          </a:ln>
        </p:spPr>
      </p:cxnSp>
      <p:sp>
        <p:nvSpPr>
          <p:cNvPr id="135213" name="TextBox 13"/>
          <p:cNvSpPr txBox="1">
            <a:spLocks noChangeArrowheads="1"/>
          </p:cNvSpPr>
          <p:nvPr/>
        </p:nvSpPr>
        <p:spPr bwMode="auto">
          <a:xfrm>
            <a:off x="642938" y="4495800"/>
            <a:ext cx="428625" cy="585788"/>
          </a:xfrm>
          <a:prstGeom prst="rect">
            <a:avLst/>
          </a:prstGeom>
          <a:noFill/>
          <a:ln w="9525">
            <a:noFill/>
            <a:miter lim="800000"/>
            <a:headEnd/>
            <a:tailEnd/>
          </a:ln>
        </p:spPr>
        <p:txBody>
          <a:bodyPr>
            <a:spAutoFit/>
          </a:bodyPr>
          <a:lstStyle/>
          <a:p>
            <a:pPr eaLnBrk="0" hangingPunct="0"/>
            <a:r>
              <a:rPr lang="en-US" altLang="zh-CN" sz="3200" b="1"/>
              <a:t>a</a:t>
            </a:r>
            <a:endParaRPr lang="zh-CN" altLang="en-US" sz="3200" b="1"/>
          </a:p>
        </p:txBody>
      </p:sp>
      <p:cxnSp>
        <p:nvCxnSpPr>
          <p:cNvPr id="135214" name="直接箭头连接符 14"/>
          <p:cNvCxnSpPr>
            <a:cxnSpLocks noChangeShapeType="1"/>
          </p:cNvCxnSpPr>
          <p:nvPr/>
        </p:nvCxnSpPr>
        <p:spPr bwMode="auto">
          <a:xfrm>
            <a:off x="642938" y="5005388"/>
            <a:ext cx="1285875" cy="1587"/>
          </a:xfrm>
          <a:prstGeom prst="straightConnector1">
            <a:avLst/>
          </a:prstGeom>
          <a:noFill/>
          <a:ln w="38100" algn="ctr">
            <a:solidFill>
              <a:srgbClr val="0000CC"/>
            </a:solidFill>
            <a:miter lim="800000"/>
            <a:headEnd/>
            <a:tailEnd type="arrow" w="med" len="med"/>
          </a:ln>
        </p:spPr>
      </p:cxnSp>
      <p:sp>
        <p:nvSpPr>
          <p:cNvPr id="135215" name="TextBox 15"/>
          <p:cNvSpPr txBox="1">
            <a:spLocks noChangeArrowheads="1"/>
          </p:cNvSpPr>
          <p:nvPr/>
        </p:nvSpPr>
        <p:spPr bwMode="auto">
          <a:xfrm>
            <a:off x="642938" y="4991100"/>
            <a:ext cx="1143000" cy="585788"/>
          </a:xfrm>
          <a:prstGeom prst="rect">
            <a:avLst/>
          </a:prstGeom>
          <a:noFill/>
          <a:ln w="9525">
            <a:noFill/>
            <a:miter lim="800000"/>
            <a:headEnd/>
            <a:tailEnd/>
          </a:ln>
        </p:spPr>
        <p:txBody>
          <a:bodyPr>
            <a:spAutoFit/>
          </a:bodyPr>
          <a:lstStyle/>
          <a:p>
            <a:pPr eaLnBrk="0" hangingPunct="0"/>
            <a:r>
              <a:rPr lang="en-US" altLang="zh-CN" sz="3200" b="1"/>
              <a:t>a+1</a:t>
            </a:r>
            <a:endParaRPr lang="zh-CN" altLang="en-US" sz="3200" b="1"/>
          </a:p>
        </p:txBody>
      </p:sp>
      <p:cxnSp>
        <p:nvCxnSpPr>
          <p:cNvPr id="135216" name="直接箭头连接符 16"/>
          <p:cNvCxnSpPr>
            <a:cxnSpLocks noChangeShapeType="1"/>
          </p:cNvCxnSpPr>
          <p:nvPr/>
        </p:nvCxnSpPr>
        <p:spPr bwMode="auto">
          <a:xfrm>
            <a:off x="642938" y="5500688"/>
            <a:ext cx="1285875" cy="1587"/>
          </a:xfrm>
          <a:prstGeom prst="straightConnector1">
            <a:avLst/>
          </a:prstGeom>
          <a:noFill/>
          <a:ln w="38100" algn="ctr">
            <a:solidFill>
              <a:srgbClr val="0000CC"/>
            </a:solidFill>
            <a:miter lim="800000"/>
            <a:headEnd/>
            <a:tailEnd type="arrow" w="med" len="med"/>
          </a:ln>
        </p:spPr>
      </p:cxnSp>
      <p:sp>
        <p:nvSpPr>
          <p:cNvPr id="135217" name="TextBox 17"/>
          <p:cNvSpPr txBox="1">
            <a:spLocks noChangeArrowheads="1"/>
          </p:cNvSpPr>
          <p:nvPr/>
        </p:nvSpPr>
        <p:spPr bwMode="auto">
          <a:xfrm>
            <a:off x="642938" y="5500688"/>
            <a:ext cx="1143000" cy="584200"/>
          </a:xfrm>
          <a:prstGeom prst="rect">
            <a:avLst/>
          </a:prstGeom>
          <a:noFill/>
          <a:ln w="9525">
            <a:noFill/>
            <a:miter lim="800000"/>
            <a:headEnd/>
            <a:tailEnd/>
          </a:ln>
        </p:spPr>
        <p:txBody>
          <a:bodyPr>
            <a:spAutoFit/>
          </a:bodyPr>
          <a:lstStyle/>
          <a:p>
            <a:pPr eaLnBrk="0" hangingPunct="0"/>
            <a:r>
              <a:rPr lang="en-US" altLang="zh-CN" sz="3200" b="1"/>
              <a:t>a+2</a:t>
            </a:r>
            <a:endParaRPr lang="zh-CN" altLang="en-US" sz="3200" b="1"/>
          </a:p>
        </p:txBody>
      </p:sp>
      <p:cxnSp>
        <p:nvCxnSpPr>
          <p:cNvPr id="135218" name="直接箭头连接符 18"/>
          <p:cNvCxnSpPr>
            <a:cxnSpLocks noChangeShapeType="1"/>
          </p:cNvCxnSpPr>
          <p:nvPr/>
        </p:nvCxnSpPr>
        <p:spPr bwMode="auto">
          <a:xfrm>
            <a:off x="642938" y="6010275"/>
            <a:ext cx="1285875" cy="1588"/>
          </a:xfrm>
          <a:prstGeom prst="straightConnector1">
            <a:avLst/>
          </a:prstGeom>
          <a:noFill/>
          <a:ln w="38100" algn="ctr">
            <a:solidFill>
              <a:srgbClr val="0000CC"/>
            </a:solidFill>
            <a:miter lim="800000"/>
            <a:headEnd/>
            <a:tailEnd type="arrow" w="med" len="med"/>
          </a:ln>
        </p:spPr>
      </p:cxnSp>
      <p:sp>
        <p:nvSpPr>
          <p:cNvPr id="135219" name="TextBox 19"/>
          <p:cNvSpPr txBox="1">
            <a:spLocks noChangeArrowheads="1"/>
          </p:cNvSpPr>
          <p:nvPr/>
        </p:nvSpPr>
        <p:spPr bwMode="auto">
          <a:xfrm>
            <a:off x="3643313" y="3844925"/>
            <a:ext cx="1071562" cy="522288"/>
          </a:xfrm>
          <a:prstGeom prst="rect">
            <a:avLst/>
          </a:prstGeom>
          <a:noFill/>
          <a:ln w="9525">
            <a:noFill/>
            <a:miter lim="800000"/>
            <a:headEnd/>
            <a:tailEnd/>
          </a:ln>
        </p:spPr>
        <p:txBody>
          <a:bodyPr>
            <a:spAutoFit/>
          </a:bodyPr>
          <a:lstStyle/>
          <a:p>
            <a:pPr eaLnBrk="0" hangingPunct="0"/>
            <a:r>
              <a:rPr lang="en-US" altLang="zh-CN" sz="2800" b="1"/>
              <a:t>a[0]</a:t>
            </a:r>
            <a:endParaRPr lang="zh-CN" altLang="en-US" sz="2800" b="1"/>
          </a:p>
        </p:txBody>
      </p:sp>
      <p:cxnSp>
        <p:nvCxnSpPr>
          <p:cNvPr id="135220" name="直接箭头连接符 20"/>
          <p:cNvCxnSpPr>
            <a:cxnSpLocks noChangeShapeType="1"/>
          </p:cNvCxnSpPr>
          <p:nvPr/>
        </p:nvCxnSpPr>
        <p:spPr bwMode="auto">
          <a:xfrm rot="5400000">
            <a:off x="3856038" y="4714875"/>
            <a:ext cx="573088" cy="1587"/>
          </a:xfrm>
          <a:prstGeom prst="straightConnector1">
            <a:avLst/>
          </a:prstGeom>
          <a:noFill/>
          <a:ln w="38100" algn="ctr">
            <a:solidFill>
              <a:srgbClr val="0000CC"/>
            </a:solidFill>
            <a:miter lim="800000"/>
            <a:headEnd/>
            <a:tailEnd type="arrow" w="med" len="med"/>
          </a:ln>
        </p:spPr>
      </p:cxnSp>
      <p:sp>
        <p:nvSpPr>
          <p:cNvPr id="135221" name="TextBox 25"/>
          <p:cNvSpPr txBox="1">
            <a:spLocks noChangeArrowheads="1"/>
          </p:cNvSpPr>
          <p:nvPr/>
        </p:nvSpPr>
        <p:spPr bwMode="auto">
          <a:xfrm>
            <a:off x="4500563" y="3857625"/>
            <a:ext cx="1643062" cy="523875"/>
          </a:xfrm>
          <a:prstGeom prst="rect">
            <a:avLst/>
          </a:prstGeom>
          <a:noFill/>
          <a:ln w="9525">
            <a:noFill/>
            <a:miter lim="800000"/>
            <a:headEnd/>
            <a:tailEnd/>
          </a:ln>
        </p:spPr>
        <p:txBody>
          <a:bodyPr>
            <a:spAutoFit/>
          </a:bodyPr>
          <a:lstStyle/>
          <a:p>
            <a:pPr eaLnBrk="0" hangingPunct="0"/>
            <a:r>
              <a:rPr lang="en-US" altLang="zh-CN" sz="2800" b="1"/>
              <a:t>a[0]+1</a:t>
            </a:r>
            <a:endParaRPr lang="zh-CN" altLang="en-US" sz="2800" b="1"/>
          </a:p>
        </p:txBody>
      </p:sp>
      <p:cxnSp>
        <p:nvCxnSpPr>
          <p:cNvPr id="135222" name="直接箭头连接符 26"/>
          <p:cNvCxnSpPr>
            <a:cxnSpLocks noChangeShapeType="1"/>
          </p:cNvCxnSpPr>
          <p:nvPr/>
        </p:nvCxnSpPr>
        <p:spPr bwMode="auto">
          <a:xfrm rot="16200000" flipH="1">
            <a:off x="4828381" y="4756944"/>
            <a:ext cx="630238" cy="0"/>
          </a:xfrm>
          <a:prstGeom prst="straightConnector1">
            <a:avLst/>
          </a:prstGeom>
          <a:noFill/>
          <a:ln w="38100" algn="ctr">
            <a:solidFill>
              <a:srgbClr val="0000CC"/>
            </a:solidFill>
            <a:miter lim="800000"/>
            <a:headEnd/>
            <a:tailEnd type="arrow" w="med" len="med"/>
          </a:ln>
        </p:spPr>
      </p:cxnSp>
      <p:sp>
        <p:nvSpPr>
          <p:cNvPr id="135223" name="TextBox 29"/>
          <p:cNvSpPr txBox="1">
            <a:spLocks noChangeArrowheads="1"/>
          </p:cNvSpPr>
          <p:nvPr/>
        </p:nvSpPr>
        <p:spPr bwMode="auto">
          <a:xfrm>
            <a:off x="5643563" y="3857625"/>
            <a:ext cx="1643062" cy="523875"/>
          </a:xfrm>
          <a:prstGeom prst="rect">
            <a:avLst/>
          </a:prstGeom>
          <a:noFill/>
          <a:ln w="9525">
            <a:noFill/>
            <a:miter lim="800000"/>
            <a:headEnd/>
            <a:tailEnd/>
          </a:ln>
        </p:spPr>
        <p:txBody>
          <a:bodyPr>
            <a:spAutoFit/>
          </a:bodyPr>
          <a:lstStyle/>
          <a:p>
            <a:pPr eaLnBrk="0" hangingPunct="0"/>
            <a:r>
              <a:rPr lang="en-US" altLang="zh-CN" sz="2800" b="1"/>
              <a:t>a[0]+2</a:t>
            </a:r>
            <a:endParaRPr lang="zh-CN" altLang="en-US" sz="2800" b="1"/>
          </a:p>
        </p:txBody>
      </p:sp>
      <p:cxnSp>
        <p:nvCxnSpPr>
          <p:cNvPr id="135224" name="直接箭头连接符 30"/>
          <p:cNvCxnSpPr>
            <a:cxnSpLocks noChangeShapeType="1"/>
          </p:cNvCxnSpPr>
          <p:nvPr/>
        </p:nvCxnSpPr>
        <p:spPr bwMode="auto">
          <a:xfrm rot="16200000" flipH="1">
            <a:off x="5971381" y="4756944"/>
            <a:ext cx="630238" cy="0"/>
          </a:xfrm>
          <a:prstGeom prst="straightConnector1">
            <a:avLst/>
          </a:prstGeom>
          <a:noFill/>
          <a:ln w="38100" algn="ctr">
            <a:solidFill>
              <a:srgbClr val="0000CC"/>
            </a:solidFill>
            <a:miter lim="800000"/>
            <a:headEnd/>
            <a:tailEnd type="arrow" w="med" len="med"/>
          </a:ln>
        </p:spPr>
      </p:cxnSp>
      <p:sp>
        <p:nvSpPr>
          <p:cNvPr id="135225" name="TextBox 31"/>
          <p:cNvSpPr txBox="1">
            <a:spLocks noChangeArrowheads="1"/>
          </p:cNvSpPr>
          <p:nvPr/>
        </p:nvSpPr>
        <p:spPr bwMode="auto">
          <a:xfrm>
            <a:off x="6858000" y="3857625"/>
            <a:ext cx="1643063" cy="523875"/>
          </a:xfrm>
          <a:prstGeom prst="rect">
            <a:avLst/>
          </a:prstGeom>
          <a:noFill/>
          <a:ln w="9525">
            <a:noFill/>
            <a:miter lim="800000"/>
            <a:headEnd/>
            <a:tailEnd/>
          </a:ln>
        </p:spPr>
        <p:txBody>
          <a:bodyPr>
            <a:spAutoFit/>
          </a:bodyPr>
          <a:lstStyle/>
          <a:p>
            <a:pPr eaLnBrk="0" hangingPunct="0"/>
            <a:r>
              <a:rPr lang="en-US" altLang="zh-CN" sz="2800" b="1"/>
              <a:t>a[0]+3</a:t>
            </a:r>
            <a:endParaRPr lang="zh-CN" altLang="en-US" sz="2800" b="1"/>
          </a:p>
        </p:txBody>
      </p:sp>
      <p:cxnSp>
        <p:nvCxnSpPr>
          <p:cNvPr id="135226" name="直接箭头连接符 32"/>
          <p:cNvCxnSpPr>
            <a:cxnSpLocks noChangeShapeType="1"/>
          </p:cNvCxnSpPr>
          <p:nvPr/>
        </p:nvCxnSpPr>
        <p:spPr bwMode="auto">
          <a:xfrm rot="16200000" flipH="1">
            <a:off x="7185819" y="4756944"/>
            <a:ext cx="630238" cy="0"/>
          </a:xfrm>
          <a:prstGeom prst="straightConnector1">
            <a:avLst/>
          </a:prstGeom>
          <a:noFill/>
          <a:ln w="38100" algn="ctr">
            <a:solidFill>
              <a:srgbClr val="0000CC"/>
            </a:solidFill>
            <a:miter lim="800000"/>
            <a:headEnd/>
            <a:tailEnd type="arrow" w="med" len="med"/>
          </a:ln>
        </p:spPr>
      </p:cxnSp>
      <p:sp>
        <p:nvSpPr>
          <p:cNvPr id="135227" name="TextBox 33"/>
          <p:cNvSpPr txBox="1">
            <a:spLocks noChangeArrowheads="1"/>
          </p:cNvSpPr>
          <p:nvPr/>
        </p:nvSpPr>
        <p:spPr bwMode="auto">
          <a:xfrm>
            <a:off x="285750" y="6286500"/>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行指针</a:t>
            </a:r>
          </a:p>
        </p:txBody>
      </p:sp>
      <p:sp>
        <p:nvSpPr>
          <p:cNvPr id="135228" name="TextBox 34"/>
          <p:cNvSpPr txBox="1">
            <a:spLocks noChangeArrowheads="1"/>
          </p:cNvSpPr>
          <p:nvPr/>
        </p:nvSpPr>
        <p:spPr bwMode="auto">
          <a:xfrm>
            <a:off x="7572375" y="4357688"/>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列指针</a:t>
            </a:r>
          </a:p>
        </p:txBody>
      </p:sp>
      <p:sp>
        <p:nvSpPr>
          <p:cNvPr id="33" name="Rectangle 3"/>
          <p:cNvSpPr txBox="1">
            <a:spLocks noChangeArrowheads="1"/>
          </p:cNvSpPr>
          <p:nvPr/>
        </p:nvSpPr>
        <p:spPr bwMode="auto">
          <a:xfrm>
            <a:off x="4643438" y="1857375"/>
            <a:ext cx="2286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pPr>
            <a:r>
              <a:rPr lang="zh-CN" altLang="en-US" sz="2800" b="1">
                <a:latin typeface="Verdana" pitchFamily="34" charset="0"/>
              </a:rPr>
              <a:t>相当于</a:t>
            </a:r>
            <a:r>
              <a:rPr lang="en-US" altLang="zh-CN" sz="2800" b="1">
                <a:latin typeface="Verdana" pitchFamily="34" charset="0"/>
              </a:rPr>
              <a:t>a[i]</a:t>
            </a:r>
          </a:p>
          <a:p>
            <a:pPr marL="342900" indent="-342900" eaLnBrk="0" hangingPunct="0">
              <a:lnSpc>
                <a:spcPct val="120000"/>
              </a:lnSpc>
              <a:spcBef>
                <a:spcPct val="20000"/>
              </a:spcBef>
              <a:buFont typeface="Wingdings" pitchFamily="2" charset="2"/>
              <a:buNone/>
            </a:pPr>
            <a:endParaRPr lang="en-US" altLang="zh-CN" sz="2800" b="1">
              <a:solidFill>
                <a:srgbClr val="9D138D"/>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xEl>
                                              <p:pRg st="0" end="0"/>
                                            </p:txEl>
                                          </p:spTgt>
                                        </p:tgtEl>
                                        <p:attrNameLst>
                                          <p:attrName>style.visibility</p:attrName>
                                        </p:attrNameLst>
                                      </p:cBhvr>
                                      <p:to>
                                        <p:strVal val="visible"/>
                                      </p:to>
                                    </p:set>
                                    <p:animEffect transition="in" filter="blinds(horizontal)">
                                      <p:cBhvr>
                                        <p:cTn id="17"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5.3.45</a:t>
            </a:r>
            <a:r>
              <a:rPr lang="zh-CN" altLang="en-US" dirty="0" smtClean="0">
                <a:ea typeface="宋体" pitchFamily="2" charset="-122"/>
              </a:rPr>
              <a:t>指针引用多维数组</a:t>
            </a:r>
            <a:endParaRPr lang="en-US" altLang="zh-CN" dirty="0">
              <a:ea typeface="宋体" pitchFamily="2" charset="-122"/>
            </a:endParaRPr>
          </a:p>
        </p:txBody>
      </p:sp>
      <p:sp>
        <p:nvSpPr>
          <p:cNvPr id="8" name="Rectangle 3"/>
          <p:cNvSpPr>
            <a:spLocks noGrp="1" noChangeArrowheads="1"/>
          </p:cNvSpPr>
          <p:nvPr>
            <p:ph type="body" idx="1"/>
          </p:nvPr>
        </p:nvSpPr>
        <p:spPr>
          <a:xfrm>
            <a:off x="857250" y="1428750"/>
            <a:ext cx="5786438" cy="2571750"/>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a[0]</a:t>
            </a:r>
            <a:r>
              <a:rPr lang="zh-CN" altLang="en-US" sz="2800" smtClean="0">
                <a:ea typeface="宋体" pitchFamily="2" charset="-122"/>
              </a:rPr>
              <a:t>代表</a:t>
            </a:r>
            <a:r>
              <a:rPr lang="en-US" altLang="zh-CN" sz="2800" smtClean="0">
                <a:ea typeface="宋体" pitchFamily="2" charset="-122"/>
              </a:rPr>
              <a:t>a[0][0]</a:t>
            </a:r>
            <a:r>
              <a:rPr lang="zh-CN" altLang="en-US" sz="2800" smtClean="0">
                <a:ea typeface="宋体" pitchFamily="2" charset="-122"/>
              </a:rPr>
              <a:t>的地址</a:t>
            </a:r>
            <a:endParaRPr lang="en-US"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a[0]+1</a:t>
            </a:r>
            <a:r>
              <a:rPr lang="zh-CN" altLang="en-US" sz="2800" smtClean="0">
                <a:ea typeface="宋体" pitchFamily="2" charset="-122"/>
              </a:rPr>
              <a:t>代表</a:t>
            </a:r>
            <a:r>
              <a:rPr lang="en-US" altLang="zh-CN" sz="2800" smtClean="0">
                <a:ea typeface="宋体" pitchFamily="2" charset="-122"/>
              </a:rPr>
              <a:t>a[0][1]</a:t>
            </a:r>
            <a:r>
              <a:rPr lang="zh-CN" altLang="en-US" sz="2800" smtClean="0">
                <a:ea typeface="宋体" pitchFamily="2" charset="-122"/>
              </a:rPr>
              <a:t>的地址</a:t>
            </a:r>
            <a:endParaRPr lang="en-US"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a[0]+2</a:t>
            </a:r>
            <a:r>
              <a:rPr lang="zh-CN" altLang="en-US" sz="2800" smtClean="0">
                <a:ea typeface="宋体" pitchFamily="2" charset="-122"/>
              </a:rPr>
              <a:t>代表</a:t>
            </a:r>
            <a:r>
              <a:rPr lang="en-US" altLang="zh-CN" sz="2800" smtClean="0">
                <a:ea typeface="宋体" pitchFamily="2" charset="-122"/>
              </a:rPr>
              <a:t>a[0][2]</a:t>
            </a:r>
            <a:r>
              <a:rPr lang="zh-CN" altLang="en-US" sz="2800" smtClean="0">
                <a:ea typeface="宋体" pitchFamily="2" charset="-122"/>
              </a:rPr>
              <a:t>的地址</a:t>
            </a:r>
            <a:endParaRPr lang="en-US"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a[0]+3</a:t>
            </a:r>
            <a:r>
              <a:rPr lang="zh-CN" altLang="en-US" sz="2800" smtClean="0">
                <a:ea typeface="宋体" pitchFamily="2" charset="-122"/>
              </a:rPr>
              <a:t>代表</a:t>
            </a:r>
            <a:r>
              <a:rPr lang="en-US" altLang="zh-CN" sz="2800" smtClean="0">
                <a:ea typeface="宋体" pitchFamily="2" charset="-122"/>
              </a:rPr>
              <a:t>a[0][3]</a:t>
            </a:r>
            <a:r>
              <a:rPr lang="zh-CN" altLang="en-US" sz="2800" smtClean="0">
                <a:ea typeface="宋体" pitchFamily="2" charset="-122"/>
              </a:rPr>
              <a:t>的地址</a:t>
            </a:r>
            <a:endParaRPr lang="en-US" altLang="zh-CN" sz="2800" smtClean="0">
              <a:ea typeface="宋体" pitchFamily="2" charset="-122"/>
            </a:endParaRPr>
          </a:p>
          <a:p>
            <a:pPr eaLnBrk="1" hangingPunct="1">
              <a:buFont typeface="Wingdings" pitchFamily="2" charset="2"/>
              <a:buNone/>
              <a:defRPr/>
            </a:pPr>
            <a:endParaRPr lang="en-US" altLang="zh-CN" sz="2800" smtClean="0">
              <a:ea typeface="宋体" pitchFamily="2" charset="-122"/>
            </a:endParaRPr>
          </a:p>
        </p:txBody>
      </p:sp>
      <p:graphicFrame>
        <p:nvGraphicFramePr>
          <p:cNvPr id="9" name="表格 8"/>
          <p:cNvGraphicFramePr>
            <a:graphicFrameLocks noGrp="1"/>
          </p:cNvGraphicFramePr>
          <p:nvPr/>
        </p:nvGraphicFramePr>
        <p:xfrm>
          <a:off x="4143375" y="5232400"/>
          <a:ext cx="4572000" cy="1554480"/>
        </p:xfrm>
        <a:graphic>
          <a:graphicData uri="http://schemas.openxmlformats.org/drawingml/2006/table">
            <a:tbl>
              <a:tblPr/>
              <a:tblGrid>
                <a:gridCol w="1000125"/>
                <a:gridCol w="1143000"/>
                <a:gridCol w="1214438"/>
                <a:gridCol w="1214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graphicFrame>
        <p:nvGraphicFramePr>
          <p:cNvPr id="10" name="表格 9"/>
          <p:cNvGraphicFramePr>
            <a:graphicFrameLocks noGrp="1"/>
          </p:cNvGraphicFramePr>
          <p:nvPr/>
        </p:nvGraphicFramePr>
        <p:xfrm>
          <a:off x="1928813" y="5202238"/>
          <a:ext cx="1143000" cy="1554480"/>
        </p:xfrm>
        <a:graphic>
          <a:graphicData uri="http://schemas.openxmlformats.org/drawingml/2006/table">
            <a:tbl>
              <a:tblPr/>
              <a:tblGrid>
                <a:gridCol w="1143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a[0]</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a[2]</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cxnSp>
        <p:nvCxnSpPr>
          <p:cNvPr id="136231" name="直接连接符 7"/>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p:spPr>
      </p:cxnSp>
      <p:cxnSp>
        <p:nvCxnSpPr>
          <p:cNvPr id="136232" name="直接连接符 8"/>
          <p:cNvCxnSpPr>
            <a:cxnSpLocks noChangeShapeType="1"/>
          </p:cNvCxnSpPr>
          <p:nvPr/>
        </p:nvCxnSpPr>
        <p:spPr bwMode="auto">
          <a:xfrm>
            <a:off x="3214688" y="5589588"/>
            <a:ext cx="714375" cy="0"/>
          </a:xfrm>
          <a:prstGeom prst="line">
            <a:avLst/>
          </a:prstGeom>
          <a:noFill/>
          <a:ln w="38100" algn="ctr">
            <a:solidFill>
              <a:schemeClr val="tx1"/>
            </a:solidFill>
            <a:miter lim="800000"/>
            <a:headEnd/>
            <a:tailEnd/>
          </a:ln>
        </p:spPr>
      </p:cxnSp>
      <p:cxnSp>
        <p:nvCxnSpPr>
          <p:cNvPr id="136233" name="直接连接符 9"/>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p:spPr>
      </p:cxnSp>
      <p:cxnSp>
        <p:nvCxnSpPr>
          <p:cNvPr id="136234" name="直接连接符 10"/>
          <p:cNvCxnSpPr>
            <a:cxnSpLocks noChangeShapeType="1"/>
          </p:cNvCxnSpPr>
          <p:nvPr/>
        </p:nvCxnSpPr>
        <p:spPr bwMode="auto">
          <a:xfrm>
            <a:off x="3214688" y="6089650"/>
            <a:ext cx="714375" cy="0"/>
          </a:xfrm>
          <a:prstGeom prst="line">
            <a:avLst/>
          </a:prstGeom>
          <a:noFill/>
          <a:ln w="38100" algn="ctr">
            <a:solidFill>
              <a:schemeClr val="tx1"/>
            </a:solidFill>
            <a:miter lim="800000"/>
            <a:headEnd/>
            <a:tailEnd/>
          </a:ln>
        </p:spPr>
      </p:cxnSp>
      <p:cxnSp>
        <p:nvCxnSpPr>
          <p:cNvPr id="136235" name="直接连接符 11"/>
          <p:cNvCxnSpPr>
            <a:cxnSpLocks noChangeShapeType="1"/>
          </p:cNvCxnSpPr>
          <p:nvPr/>
        </p:nvCxnSpPr>
        <p:spPr bwMode="auto">
          <a:xfrm>
            <a:off x="3214688" y="6446838"/>
            <a:ext cx="714375" cy="0"/>
          </a:xfrm>
          <a:prstGeom prst="line">
            <a:avLst/>
          </a:prstGeom>
          <a:noFill/>
          <a:ln w="38100" algn="ctr">
            <a:solidFill>
              <a:schemeClr val="tx1"/>
            </a:solidFill>
            <a:miter lim="800000"/>
            <a:headEnd/>
            <a:tailEnd/>
          </a:ln>
        </p:spPr>
      </p:cxnSp>
      <p:cxnSp>
        <p:nvCxnSpPr>
          <p:cNvPr id="136236" name="直接连接符 12"/>
          <p:cNvCxnSpPr>
            <a:cxnSpLocks noChangeShapeType="1"/>
          </p:cNvCxnSpPr>
          <p:nvPr/>
        </p:nvCxnSpPr>
        <p:spPr bwMode="auto">
          <a:xfrm>
            <a:off x="3214688" y="6589713"/>
            <a:ext cx="714375" cy="0"/>
          </a:xfrm>
          <a:prstGeom prst="line">
            <a:avLst/>
          </a:prstGeom>
          <a:noFill/>
          <a:ln w="38100" algn="ctr">
            <a:solidFill>
              <a:schemeClr val="tx1"/>
            </a:solidFill>
            <a:miter lim="800000"/>
            <a:headEnd/>
            <a:tailEnd/>
          </a:ln>
        </p:spPr>
      </p:cxnSp>
      <p:sp>
        <p:nvSpPr>
          <p:cNvPr id="136237" name="TextBox 13"/>
          <p:cNvSpPr txBox="1">
            <a:spLocks noChangeArrowheads="1"/>
          </p:cNvSpPr>
          <p:nvPr/>
        </p:nvSpPr>
        <p:spPr bwMode="auto">
          <a:xfrm>
            <a:off x="642938" y="4710113"/>
            <a:ext cx="428625" cy="585787"/>
          </a:xfrm>
          <a:prstGeom prst="rect">
            <a:avLst/>
          </a:prstGeom>
          <a:noFill/>
          <a:ln w="9525">
            <a:noFill/>
            <a:miter lim="800000"/>
            <a:headEnd/>
            <a:tailEnd/>
          </a:ln>
        </p:spPr>
        <p:txBody>
          <a:bodyPr>
            <a:spAutoFit/>
          </a:bodyPr>
          <a:lstStyle/>
          <a:p>
            <a:pPr eaLnBrk="0" hangingPunct="0"/>
            <a:r>
              <a:rPr lang="en-US" altLang="zh-CN" sz="3200" b="1"/>
              <a:t>a</a:t>
            </a:r>
            <a:endParaRPr lang="zh-CN" altLang="en-US" sz="3200" b="1"/>
          </a:p>
        </p:txBody>
      </p:sp>
      <p:cxnSp>
        <p:nvCxnSpPr>
          <p:cNvPr id="136238" name="直接箭头连接符 14"/>
          <p:cNvCxnSpPr>
            <a:cxnSpLocks noChangeShapeType="1"/>
          </p:cNvCxnSpPr>
          <p:nvPr/>
        </p:nvCxnSpPr>
        <p:spPr bwMode="auto">
          <a:xfrm>
            <a:off x="642938" y="5219700"/>
            <a:ext cx="1285875" cy="1588"/>
          </a:xfrm>
          <a:prstGeom prst="straightConnector1">
            <a:avLst/>
          </a:prstGeom>
          <a:noFill/>
          <a:ln w="38100" algn="ctr">
            <a:solidFill>
              <a:srgbClr val="0000CC"/>
            </a:solidFill>
            <a:miter lim="800000"/>
            <a:headEnd/>
            <a:tailEnd type="arrow" w="med" len="med"/>
          </a:ln>
        </p:spPr>
      </p:cxnSp>
      <p:sp>
        <p:nvSpPr>
          <p:cNvPr id="136239" name="TextBox 15"/>
          <p:cNvSpPr txBox="1">
            <a:spLocks noChangeArrowheads="1"/>
          </p:cNvSpPr>
          <p:nvPr/>
        </p:nvSpPr>
        <p:spPr bwMode="auto">
          <a:xfrm>
            <a:off x="642938" y="5205413"/>
            <a:ext cx="1143000" cy="585787"/>
          </a:xfrm>
          <a:prstGeom prst="rect">
            <a:avLst/>
          </a:prstGeom>
          <a:noFill/>
          <a:ln w="9525">
            <a:noFill/>
            <a:miter lim="800000"/>
            <a:headEnd/>
            <a:tailEnd/>
          </a:ln>
        </p:spPr>
        <p:txBody>
          <a:bodyPr>
            <a:spAutoFit/>
          </a:bodyPr>
          <a:lstStyle/>
          <a:p>
            <a:pPr eaLnBrk="0" hangingPunct="0"/>
            <a:r>
              <a:rPr lang="en-US" altLang="zh-CN" sz="3200" b="1"/>
              <a:t>a+1</a:t>
            </a:r>
            <a:endParaRPr lang="zh-CN" altLang="en-US" sz="3200" b="1"/>
          </a:p>
        </p:txBody>
      </p:sp>
      <p:cxnSp>
        <p:nvCxnSpPr>
          <p:cNvPr id="136240" name="直接箭头连接符 16"/>
          <p:cNvCxnSpPr>
            <a:cxnSpLocks noChangeShapeType="1"/>
          </p:cNvCxnSpPr>
          <p:nvPr/>
        </p:nvCxnSpPr>
        <p:spPr bwMode="auto">
          <a:xfrm>
            <a:off x="642938" y="5715000"/>
            <a:ext cx="1285875" cy="1588"/>
          </a:xfrm>
          <a:prstGeom prst="straightConnector1">
            <a:avLst/>
          </a:prstGeom>
          <a:noFill/>
          <a:ln w="38100" algn="ctr">
            <a:solidFill>
              <a:srgbClr val="0000CC"/>
            </a:solidFill>
            <a:miter lim="800000"/>
            <a:headEnd/>
            <a:tailEnd type="arrow" w="med" len="med"/>
          </a:ln>
        </p:spPr>
      </p:cxnSp>
      <p:sp>
        <p:nvSpPr>
          <p:cNvPr id="136241" name="TextBox 17"/>
          <p:cNvSpPr txBox="1">
            <a:spLocks noChangeArrowheads="1"/>
          </p:cNvSpPr>
          <p:nvPr/>
        </p:nvSpPr>
        <p:spPr bwMode="auto">
          <a:xfrm>
            <a:off x="642938" y="5715000"/>
            <a:ext cx="1143000" cy="584200"/>
          </a:xfrm>
          <a:prstGeom prst="rect">
            <a:avLst/>
          </a:prstGeom>
          <a:noFill/>
          <a:ln w="9525">
            <a:noFill/>
            <a:miter lim="800000"/>
            <a:headEnd/>
            <a:tailEnd/>
          </a:ln>
        </p:spPr>
        <p:txBody>
          <a:bodyPr>
            <a:spAutoFit/>
          </a:bodyPr>
          <a:lstStyle/>
          <a:p>
            <a:pPr eaLnBrk="0" hangingPunct="0"/>
            <a:r>
              <a:rPr lang="en-US" altLang="zh-CN" sz="3200" b="1"/>
              <a:t>a+2</a:t>
            </a:r>
            <a:endParaRPr lang="zh-CN" altLang="en-US" sz="3200" b="1"/>
          </a:p>
        </p:txBody>
      </p:sp>
      <p:cxnSp>
        <p:nvCxnSpPr>
          <p:cNvPr id="136242" name="直接箭头连接符 18"/>
          <p:cNvCxnSpPr>
            <a:cxnSpLocks noChangeShapeType="1"/>
          </p:cNvCxnSpPr>
          <p:nvPr/>
        </p:nvCxnSpPr>
        <p:spPr bwMode="auto">
          <a:xfrm>
            <a:off x="642938" y="6224588"/>
            <a:ext cx="1285875" cy="1587"/>
          </a:xfrm>
          <a:prstGeom prst="straightConnector1">
            <a:avLst/>
          </a:prstGeom>
          <a:noFill/>
          <a:ln w="38100" algn="ctr">
            <a:solidFill>
              <a:srgbClr val="0000CC"/>
            </a:solidFill>
            <a:miter lim="800000"/>
            <a:headEnd/>
            <a:tailEnd type="arrow" w="med" len="med"/>
          </a:ln>
        </p:spPr>
      </p:cxnSp>
      <p:sp>
        <p:nvSpPr>
          <p:cNvPr id="136243" name="TextBox 19"/>
          <p:cNvSpPr txBox="1">
            <a:spLocks noChangeArrowheads="1"/>
          </p:cNvSpPr>
          <p:nvPr/>
        </p:nvSpPr>
        <p:spPr bwMode="auto">
          <a:xfrm>
            <a:off x="3643313" y="4059238"/>
            <a:ext cx="1071562" cy="522287"/>
          </a:xfrm>
          <a:prstGeom prst="rect">
            <a:avLst/>
          </a:prstGeom>
          <a:noFill/>
          <a:ln w="9525">
            <a:noFill/>
            <a:miter lim="800000"/>
            <a:headEnd/>
            <a:tailEnd/>
          </a:ln>
        </p:spPr>
        <p:txBody>
          <a:bodyPr>
            <a:spAutoFit/>
          </a:bodyPr>
          <a:lstStyle/>
          <a:p>
            <a:pPr eaLnBrk="0" hangingPunct="0"/>
            <a:r>
              <a:rPr lang="en-US" altLang="zh-CN" sz="2800" b="1"/>
              <a:t>a[0]</a:t>
            </a:r>
            <a:endParaRPr lang="zh-CN" altLang="en-US" sz="2800" b="1"/>
          </a:p>
        </p:txBody>
      </p:sp>
      <p:cxnSp>
        <p:nvCxnSpPr>
          <p:cNvPr id="136244" name="直接箭头连接符 20"/>
          <p:cNvCxnSpPr>
            <a:cxnSpLocks noChangeShapeType="1"/>
          </p:cNvCxnSpPr>
          <p:nvPr/>
        </p:nvCxnSpPr>
        <p:spPr bwMode="auto">
          <a:xfrm rot="5400000">
            <a:off x="3856038" y="4929188"/>
            <a:ext cx="573087" cy="1587"/>
          </a:xfrm>
          <a:prstGeom prst="straightConnector1">
            <a:avLst/>
          </a:prstGeom>
          <a:noFill/>
          <a:ln w="38100" algn="ctr">
            <a:solidFill>
              <a:srgbClr val="0000CC"/>
            </a:solidFill>
            <a:miter lim="800000"/>
            <a:headEnd/>
            <a:tailEnd type="arrow" w="med" len="med"/>
          </a:ln>
        </p:spPr>
      </p:cxnSp>
      <p:sp>
        <p:nvSpPr>
          <p:cNvPr id="136245" name="TextBox 25"/>
          <p:cNvSpPr txBox="1">
            <a:spLocks noChangeArrowheads="1"/>
          </p:cNvSpPr>
          <p:nvPr/>
        </p:nvSpPr>
        <p:spPr bwMode="auto">
          <a:xfrm>
            <a:off x="4500563" y="4071938"/>
            <a:ext cx="1643062" cy="523875"/>
          </a:xfrm>
          <a:prstGeom prst="rect">
            <a:avLst/>
          </a:prstGeom>
          <a:noFill/>
          <a:ln w="9525">
            <a:noFill/>
            <a:miter lim="800000"/>
            <a:headEnd/>
            <a:tailEnd/>
          </a:ln>
        </p:spPr>
        <p:txBody>
          <a:bodyPr>
            <a:spAutoFit/>
          </a:bodyPr>
          <a:lstStyle/>
          <a:p>
            <a:pPr eaLnBrk="0" hangingPunct="0"/>
            <a:r>
              <a:rPr lang="en-US" altLang="zh-CN" sz="2800" b="1"/>
              <a:t>a[0]+1</a:t>
            </a:r>
            <a:endParaRPr lang="zh-CN" altLang="en-US" sz="2800" b="1"/>
          </a:p>
        </p:txBody>
      </p:sp>
      <p:cxnSp>
        <p:nvCxnSpPr>
          <p:cNvPr id="136246" name="直接箭头连接符 26"/>
          <p:cNvCxnSpPr>
            <a:cxnSpLocks noChangeShapeType="1"/>
          </p:cNvCxnSpPr>
          <p:nvPr/>
        </p:nvCxnSpPr>
        <p:spPr bwMode="auto">
          <a:xfrm rot="16200000" flipH="1">
            <a:off x="4828381" y="4971257"/>
            <a:ext cx="630237" cy="0"/>
          </a:xfrm>
          <a:prstGeom prst="straightConnector1">
            <a:avLst/>
          </a:prstGeom>
          <a:noFill/>
          <a:ln w="38100" algn="ctr">
            <a:solidFill>
              <a:srgbClr val="0000CC"/>
            </a:solidFill>
            <a:miter lim="800000"/>
            <a:headEnd/>
            <a:tailEnd type="arrow" w="med" len="med"/>
          </a:ln>
        </p:spPr>
      </p:cxnSp>
      <p:sp>
        <p:nvSpPr>
          <p:cNvPr id="136247" name="TextBox 29"/>
          <p:cNvSpPr txBox="1">
            <a:spLocks noChangeArrowheads="1"/>
          </p:cNvSpPr>
          <p:nvPr/>
        </p:nvSpPr>
        <p:spPr bwMode="auto">
          <a:xfrm>
            <a:off x="5643563" y="4071938"/>
            <a:ext cx="1643062" cy="523875"/>
          </a:xfrm>
          <a:prstGeom prst="rect">
            <a:avLst/>
          </a:prstGeom>
          <a:noFill/>
          <a:ln w="9525">
            <a:noFill/>
            <a:miter lim="800000"/>
            <a:headEnd/>
            <a:tailEnd/>
          </a:ln>
        </p:spPr>
        <p:txBody>
          <a:bodyPr>
            <a:spAutoFit/>
          </a:bodyPr>
          <a:lstStyle/>
          <a:p>
            <a:pPr eaLnBrk="0" hangingPunct="0"/>
            <a:r>
              <a:rPr lang="en-US" altLang="zh-CN" sz="2800" b="1"/>
              <a:t>a[0]+2</a:t>
            </a:r>
            <a:endParaRPr lang="zh-CN" altLang="en-US" sz="2800" b="1"/>
          </a:p>
        </p:txBody>
      </p:sp>
      <p:cxnSp>
        <p:nvCxnSpPr>
          <p:cNvPr id="136248" name="直接箭头连接符 30"/>
          <p:cNvCxnSpPr>
            <a:cxnSpLocks noChangeShapeType="1"/>
          </p:cNvCxnSpPr>
          <p:nvPr/>
        </p:nvCxnSpPr>
        <p:spPr bwMode="auto">
          <a:xfrm rot="16200000" flipH="1">
            <a:off x="5971381" y="4971257"/>
            <a:ext cx="630237" cy="0"/>
          </a:xfrm>
          <a:prstGeom prst="straightConnector1">
            <a:avLst/>
          </a:prstGeom>
          <a:noFill/>
          <a:ln w="38100" algn="ctr">
            <a:solidFill>
              <a:srgbClr val="0000CC"/>
            </a:solidFill>
            <a:miter lim="800000"/>
            <a:headEnd/>
            <a:tailEnd type="arrow" w="med" len="med"/>
          </a:ln>
        </p:spPr>
      </p:cxnSp>
      <p:sp>
        <p:nvSpPr>
          <p:cNvPr id="136249" name="TextBox 31"/>
          <p:cNvSpPr txBox="1">
            <a:spLocks noChangeArrowheads="1"/>
          </p:cNvSpPr>
          <p:nvPr/>
        </p:nvSpPr>
        <p:spPr bwMode="auto">
          <a:xfrm>
            <a:off x="6858000" y="4071938"/>
            <a:ext cx="1643063" cy="523875"/>
          </a:xfrm>
          <a:prstGeom prst="rect">
            <a:avLst/>
          </a:prstGeom>
          <a:noFill/>
          <a:ln w="9525">
            <a:noFill/>
            <a:miter lim="800000"/>
            <a:headEnd/>
            <a:tailEnd/>
          </a:ln>
        </p:spPr>
        <p:txBody>
          <a:bodyPr>
            <a:spAutoFit/>
          </a:bodyPr>
          <a:lstStyle/>
          <a:p>
            <a:pPr eaLnBrk="0" hangingPunct="0"/>
            <a:r>
              <a:rPr lang="en-US" altLang="zh-CN" sz="2800" b="1"/>
              <a:t>a[0]+3</a:t>
            </a:r>
            <a:endParaRPr lang="zh-CN" altLang="en-US" sz="2800" b="1"/>
          </a:p>
        </p:txBody>
      </p:sp>
      <p:cxnSp>
        <p:nvCxnSpPr>
          <p:cNvPr id="136250" name="直接箭头连接符 32"/>
          <p:cNvCxnSpPr>
            <a:cxnSpLocks noChangeShapeType="1"/>
          </p:cNvCxnSpPr>
          <p:nvPr/>
        </p:nvCxnSpPr>
        <p:spPr bwMode="auto">
          <a:xfrm rot="16200000" flipH="1">
            <a:off x="7185819" y="4971257"/>
            <a:ext cx="630237" cy="0"/>
          </a:xfrm>
          <a:prstGeom prst="straightConnector1">
            <a:avLst/>
          </a:prstGeom>
          <a:noFill/>
          <a:ln w="38100" algn="ctr">
            <a:solidFill>
              <a:srgbClr val="0000CC"/>
            </a:solidFill>
            <a:miter lim="800000"/>
            <a:headEnd/>
            <a:tailEnd type="arrow" w="med" len="med"/>
          </a:ln>
        </p:spPr>
      </p:cxnSp>
      <p:sp>
        <p:nvSpPr>
          <p:cNvPr id="136251" name="TextBox 33"/>
          <p:cNvSpPr txBox="1">
            <a:spLocks noChangeArrowheads="1"/>
          </p:cNvSpPr>
          <p:nvPr/>
        </p:nvSpPr>
        <p:spPr bwMode="auto">
          <a:xfrm>
            <a:off x="214313" y="6357938"/>
            <a:ext cx="1428750"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行指针</a:t>
            </a:r>
          </a:p>
        </p:txBody>
      </p:sp>
      <p:sp>
        <p:nvSpPr>
          <p:cNvPr id="136252" name="TextBox 34"/>
          <p:cNvSpPr txBox="1">
            <a:spLocks noChangeArrowheads="1"/>
          </p:cNvSpPr>
          <p:nvPr/>
        </p:nvSpPr>
        <p:spPr bwMode="auto">
          <a:xfrm>
            <a:off x="7572375" y="4572000"/>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列指针</a:t>
            </a:r>
          </a:p>
        </p:txBody>
      </p:sp>
      <p:sp>
        <p:nvSpPr>
          <p:cNvPr id="33" name="圆角矩形标注 32"/>
          <p:cNvSpPr>
            <a:spLocks noChangeArrowheads="1"/>
          </p:cNvSpPr>
          <p:nvPr/>
        </p:nvSpPr>
        <p:spPr bwMode="auto">
          <a:xfrm>
            <a:off x="4643438" y="1000125"/>
            <a:ext cx="4000500" cy="642938"/>
          </a:xfrm>
          <a:prstGeom prst="wedgeRoundRectCallout">
            <a:avLst>
              <a:gd name="adj1" fmla="val -32245"/>
              <a:gd name="adj2" fmla="val 93593"/>
              <a:gd name="adj3" fmla="val 16667"/>
            </a:avLst>
          </a:prstGeom>
          <a:solidFill>
            <a:srgbClr val="FFFFCC"/>
          </a:solidFill>
          <a:ln w="9525" algn="ctr">
            <a:solidFill>
              <a:schemeClr val="tx1"/>
            </a:solidFill>
            <a:miter lim="800000"/>
            <a:headEnd/>
            <a:tailEnd/>
          </a:ln>
        </p:spPr>
        <p:txBody>
          <a:bodyPr/>
          <a:lstStyle/>
          <a:p>
            <a:pPr algn="ctr" eaLnBrk="0" hangingPunct="0"/>
            <a:r>
              <a:rPr lang="zh-CN" altLang="en-US" sz="2800" b="1">
                <a:solidFill>
                  <a:srgbClr val="0000CC"/>
                </a:solidFill>
              </a:rPr>
              <a:t>列指针每加</a:t>
            </a:r>
            <a:r>
              <a:rPr lang="en-US" altLang="zh-CN" sz="2800" b="1">
                <a:solidFill>
                  <a:srgbClr val="0000CC"/>
                </a:solidFill>
              </a:rPr>
              <a:t>1</a:t>
            </a:r>
            <a:r>
              <a:rPr lang="zh-CN" altLang="en-US" sz="2800" b="1">
                <a:solidFill>
                  <a:srgbClr val="0000CC"/>
                </a:solidFill>
              </a:rPr>
              <a:t>，走一列</a:t>
            </a:r>
            <a:endParaRPr lang="en-US" altLang="zh-CN" sz="28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5.3.46</a:t>
            </a:r>
            <a:r>
              <a:rPr lang="zh-CN" altLang="en-US" dirty="0" smtClean="0">
                <a:ea typeface="宋体" pitchFamily="2" charset="-122"/>
              </a:rPr>
              <a:t>指针引用多维数组</a:t>
            </a:r>
            <a:endParaRPr lang="en-US" altLang="zh-CN" dirty="0">
              <a:ea typeface="宋体" pitchFamily="2" charset="-122"/>
            </a:endParaRPr>
          </a:p>
        </p:txBody>
      </p:sp>
      <p:sp>
        <p:nvSpPr>
          <p:cNvPr id="4" name="Rectangle 3"/>
          <p:cNvSpPr>
            <a:spLocks noGrp="1" noChangeArrowheads="1"/>
          </p:cNvSpPr>
          <p:nvPr>
            <p:ph type="body" idx="1"/>
          </p:nvPr>
        </p:nvSpPr>
        <p:spPr>
          <a:xfrm>
            <a:off x="857224" y="1071546"/>
            <a:ext cx="5786464" cy="2428892"/>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a[1]</a:t>
            </a:r>
            <a:r>
              <a:rPr lang="zh-CN" altLang="en-US" sz="2800" smtClean="0">
                <a:ea typeface="宋体" pitchFamily="2" charset="-122"/>
              </a:rPr>
              <a:t>代表谁的地址？</a:t>
            </a:r>
            <a:endParaRPr lang="en-US"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a[1]+1</a:t>
            </a:r>
            <a:r>
              <a:rPr lang="zh-CN" altLang="en-US" sz="2800" smtClean="0">
                <a:ea typeface="宋体" pitchFamily="2" charset="-122"/>
              </a:rPr>
              <a:t>代表谁的地址？</a:t>
            </a:r>
            <a:endParaRPr lang="en-US"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a[1]+2</a:t>
            </a:r>
            <a:r>
              <a:rPr lang="zh-CN" altLang="en-US" sz="2800" smtClean="0">
                <a:ea typeface="宋体" pitchFamily="2" charset="-122"/>
              </a:rPr>
              <a:t>代表谁的地址？</a:t>
            </a:r>
            <a:endParaRPr lang="en-US"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a[1]+3</a:t>
            </a:r>
            <a:r>
              <a:rPr lang="zh-CN" altLang="en-US" sz="2800" smtClean="0">
                <a:ea typeface="宋体" pitchFamily="2" charset="-122"/>
              </a:rPr>
              <a:t>代表谁的地址？</a:t>
            </a:r>
            <a:endParaRPr lang="en-US" altLang="zh-CN" sz="2800" smtClean="0">
              <a:ea typeface="宋体" pitchFamily="2" charset="-122"/>
            </a:endParaRPr>
          </a:p>
          <a:p>
            <a:pPr eaLnBrk="1" hangingPunct="1">
              <a:buFont typeface="Wingdings" pitchFamily="2" charset="2"/>
              <a:buNone/>
              <a:defRPr/>
            </a:pPr>
            <a:endParaRPr lang="en-US" altLang="zh-CN" sz="2800" smtClean="0">
              <a:ea typeface="宋体" pitchFamily="2" charset="-122"/>
            </a:endParaRPr>
          </a:p>
        </p:txBody>
      </p:sp>
      <p:graphicFrame>
        <p:nvGraphicFramePr>
          <p:cNvPr id="5" name="表格 4"/>
          <p:cNvGraphicFramePr>
            <a:graphicFrameLocks noGrp="1"/>
          </p:cNvGraphicFramePr>
          <p:nvPr/>
        </p:nvGraphicFramePr>
        <p:xfrm>
          <a:off x="4143375" y="4732338"/>
          <a:ext cx="4572000" cy="1554480"/>
        </p:xfrm>
        <a:graphic>
          <a:graphicData uri="http://schemas.openxmlformats.org/drawingml/2006/table">
            <a:tbl>
              <a:tblPr/>
              <a:tblGrid>
                <a:gridCol w="1000125"/>
                <a:gridCol w="1143000"/>
                <a:gridCol w="1214438"/>
                <a:gridCol w="1214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graphicFrame>
        <p:nvGraphicFramePr>
          <p:cNvPr id="7" name="表格 6"/>
          <p:cNvGraphicFramePr>
            <a:graphicFrameLocks noGrp="1"/>
          </p:cNvGraphicFramePr>
          <p:nvPr/>
        </p:nvGraphicFramePr>
        <p:xfrm>
          <a:off x="1928813" y="4702175"/>
          <a:ext cx="1143000" cy="1554480"/>
        </p:xfrm>
        <a:graphic>
          <a:graphicData uri="http://schemas.openxmlformats.org/drawingml/2006/table">
            <a:tbl>
              <a:tblPr/>
              <a:tblGrid>
                <a:gridCol w="1143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a[0]</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a[2]</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cxnSp>
        <p:nvCxnSpPr>
          <p:cNvPr id="137255" name="直接连接符 7"/>
          <p:cNvCxnSpPr>
            <a:cxnSpLocks noChangeShapeType="1"/>
          </p:cNvCxnSpPr>
          <p:nvPr/>
        </p:nvCxnSpPr>
        <p:spPr bwMode="auto">
          <a:xfrm>
            <a:off x="3214688" y="4946650"/>
            <a:ext cx="714375" cy="0"/>
          </a:xfrm>
          <a:prstGeom prst="line">
            <a:avLst/>
          </a:prstGeom>
          <a:noFill/>
          <a:ln w="38100" algn="ctr">
            <a:solidFill>
              <a:schemeClr val="tx1"/>
            </a:solidFill>
            <a:miter lim="800000"/>
            <a:headEnd/>
            <a:tailEnd/>
          </a:ln>
        </p:spPr>
      </p:cxnSp>
      <p:cxnSp>
        <p:nvCxnSpPr>
          <p:cNvPr id="137256" name="直接连接符 8"/>
          <p:cNvCxnSpPr>
            <a:cxnSpLocks noChangeShapeType="1"/>
          </p:cNvCxnSpPr>
          <p:nvPr/>
        </p:nvCxnSpPr>
        <p:spPr bwMode="auto">
          <a:xfrm>
            <a:off x="3214688" y="5089525"/>
            <a:ext cx="714375" cy="0"/>
          </a:xfrm>
          <a:prstGeom prst="line">
            <a:avLst/>
          </a:prstGeom>
          <a:noFill/>
          <a:ln w="38100" algn="ctr">
            <a:solidFill>
              <a:schemeClr val="tx1"/>
            </a:solidFill>
            <a:miter lim="800000"/>
            <a:headEnd/>
            <a:tailEnd/>
          </a:ln>
        </p:spPr>
      </p:cxnSp>
      <p:cxnSp>
        <p:nvCxnSpPr>
          <p:cNvPr id="137257" name="直接连接符 9"/>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p:spPr>
      </p:cxnSp>
      <p:cxnSp>
        <p:nvCxnSpPr>
          <p:cNvPr id="137258" name="直接连接符 10"/>
          <p:cNvCxnSpPr>
            <a:cxnSpLocks noChangeShapeType="1"/>
          </p:cNvCxnSpPr>
          <p:nvPr/>
        </p:nvCxnSpPr>
        <p:spPr bwMode="auto">
          <a:xfrm>
            <a:off x="3214688" y="5589588"/>
            <a:ext cx="714375" cy="0"/>
          </a:xfrm>
          <a:prstGeom prst="line">
            <a:avLst/>
          </a:prstGeom>
          <a:noFill/>
          <a:ln w="38100" algn="ctr">
            <a:solidFill>
              <a:schemeClr val="tx1"/>
            </a:solidFill>
            <a:miter lim="800000"/>
            <a:headEnd/>
            <a:tailEnd/>
          </a:ln>
        </p:spPr>
      </p:cxnSp>
      <p:cxnSp>
        <p:nvCxnSpPr>
          <p:cNvPr id="137259" name="直接连接符 11"/>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p:spPr>
      </p:cxnSp>
      <p:cxnSp>
        <p:nvCxnSpPr>
          <p:cNvPr id="137260" name="直接连接符 12"/>
          <p:cNvCxnSpPr>
            <a:cxnSpLocks noChangeShapeType="1"/>
          </p:cNvCxnSpPr>
          <p:nvPr/>
        </p:nvCxnSpPr>
        <p:spPr bwMode="auto">
          <a:xfrm>
            <a:off x="3214688" y="6089650"/>
            <a:ext cx="714375" cy="0"/>
          </a:xfrm>
          <a:prstGeom prst="line">
            <a:avLst/>
          </a:prstGeom>
          <a:noFill/>
          <a:ln w="38100" algn="ctr">
            <a:solidFill>
              <a:schemeClr val="tx1"/>
            </a:solidFill>
            <a:miter lim="800000"/>
            <a:headEnd/>
            <a:tailEnd/>
          </a:ln>
        </p:spPr>
      </p:cxnSp>
      <p:sp>
        <p:nvSpPr>
          <p:cNvPr id="137261" name="TextBox 13"/>
          <p:cNvSpPr txBox="1">
            <a:spLocks noChangeArrowheads="1"/>
          </p:cNvSpPr>
          <p:nvPr/>
        </p:nvSpPr>
        <p:spPr bwMode="auto">
          <a:xfrm>
            <a:off x="642938" y="4210050"/>
            <a:ext cx="428625" cy="585788"/>
          </a:xfrm>
          <a:prstGeom prst="rect">
            <a:avLst/>
          </a:prstGeom>
          <a:noFill/>
          <a:ln w="9525">
            <a:noFill/>
            <a:miter lim="800000"/>
            <a:headEnd/>
            <a:tailEnd/>
          </a:ln>
        </p:spPr>
        <p:txBody>
          <a:bodyPr>
            <a:spAutoFit/>
          </a:bodyPr>
          <a:lstStyle/>
          <a:p>
            <a:pPr eaLnBrk="0" hangingPunct="0"/>
            <a:r>
              <a:rPr lang="en-US" altLang="zh-CN" sz="3200" b="1"/>
              <a:t>a</a:t>
            </a:r>
            <a:endParaRPr lang="zh-CN" altLang="en-US" sz="3200" b="1"/>
          </a:p>
        </p:txBody>
      </p:sp>
      <p:cxnSp>
        <p:nvCxnSpPr>
          <p:cNvPr id="137262" name="直接箭头连接符 14"/>
          <p:cNvCxnSpPr>
            <a:cxnSpLocks noChangeShapeType="1"/>
          </p:cNvCxnSpPr>
          <p:nvPr/>
        </p:nvCxnSpPr>
        <p:spPr bwMode="auto">
          <a:xfrm>
            <a:off x="642938" y="4719638"/>
            <a:ext cx="1285875" cy="1587"/>
          </a:xfrm>
          <a:prstGeom prst="straightConnector1">
            <a:avLst/>
          </a:prstGeom>
          <a:noFill/>
          <a:ln w="38100" algn="ctr">
            <a:solidFill>
              <a:srgbClr val="0000CC"/>
            </a:solidFill>
            <a:miter lim="800000"/>
            <a:headEnd/>
            <a:tailEnd type="arrow" w="med" len="med"/>
          </a:ln>
        </p:spPr>
      </p:cxnSp>
      <p:sp>
        <p:nvSpPr>
          <p:cNvPr id="137263" name="TextBox 15"/>
          <p:cNvSpPr txBox="1">
            <a:spLocks noChangeArrowheads="1"/>
          </p:cNvSpPr>
          <p:nvPr/>
        </p:nvSpPr>
        <p:spPr bwMode="auto">
          <a:xfrm>
            <a:off x="642938" y="4705350"/>
            <a:ext cx="1143000" cy="585788"/>
          </a:xfrm>
          <a:prstGeom prst="rect">
            <a:avLst/>
          </a:prstGeom>
          <a:noFill/>
          <a:ln w="9525">
            <a:noFill/>
            <a:miter lim="800000"/>
            <a:headEnd/>
            <a:tailEnd/>
          </a:ln>
        </p:spPr>
        <p:txBody>
          <a:bodyPr>
            <a:spAutoFit/>
          </a:bodyPr>
          <a:lstStyle/>
          <a:p>
            <a:pPr eaLnBrk="0" hangingPunct="0"/>
            <a:r>
              <a:rPr lang="en-US" altLang="zh-CN" sz="3200" b="1"/>
              <a:t>a+1</a:t>
            </a:r>
            <a:endParaRPr lang="zh-CN" altLang="en-US" sz="3200" b="1"/>
          </a:p>
        </p:txBody>
      </p:sp>
      <p:cxnSp>
        <p:nvCxnSpPr>
          <p:cNvPr id="137264" name="直接箭头连接符 16"/>
          <p:cNvCxnSpPr>
            <a:cxnSpLocks noChangeShapeType="1"/>
          </p:cNvCxnSpPr>
          <p:nvPr/>
        </p:nvCxnSpPr>
        <p:spPr bwMode="auto">
          <a:xfrm>
            <a:off x="642938" y="5214938"/>
            <a:ext cx="1285875" cy="1587"/>
          </a:xfrm>
          <a:prstGeom prst="straightConnector1">
            <a:avLst/>
          </a:prstGeom>
          <a:noFill/>
          <a:ln w="38100" algn="ctr">
            <a:solidFill>
              <a:srgbClr val="0000CC"/>
            </a:solidFill>
            <a:miter lim="800000"/>
            <a:headEnd/>
            <a:tailEnd type="arrow" w="med" len="med"/>
          </a:ln>
        </p:spPr>
      </p:cxnSp>
      <p:sp>
        <p:nvSpPr>
          <p:cNvPr id="137265" name="TextBox 17"/>
          <p:cNvSpPr txBox="1">
            <a:spLocks noChangeArrowheads="1"/>
          </p:cNvSpPr>
          <p:nvPr/>
        </p:nvSpPr>
        <p:spPr bwMode="auto">
          <a:xfrm>
            <a:off x="642938" y="5214938"/>
            <a:ext cx="1143000" cy="584200"/>
          </a:xfrm>
          <a:prstGeom prst="rect">
            <a:avLst/>
          </a:prstGeom>
          <a:noFill/>
          <a:ln w="9525">
            <a:noFill/>
            <a:miter lim="800000"/>
            <a:headEnd/>
            <a:tailEnd/>
          </a:ln>
        </p:spPr>
        <p:txBody>
          <a:bodyPr>
            <a:spAutoFit/>
          </a:bodyPr>
          <a:lstStyle/>
          <a:p>
            <a:pPr eaLnBrk="0" hangingPunct="0"/>
            <a:r>
              <a:rPr lang="en-US" altLang="zh-CN" sz="3200" b="1"/>
              <a:t>a+2</a:t>
            </a:r>
            <a:endParaRPr lang="zh-CN" altLang="en-US" sz="3200" b="1"/>
          </a:p>
        </p:txBody>
      </p:sp>
      <p:cxnSp>
        <p:nvCxnSpPr>
          <p:cNvPr id="137266" name="直接箭头连接符 18"/>
          <p:cNvCxnSpPr>
            <a:cxnSpLocks noChangeShapeType="1"/>
          </p:cNvCxnSpPr>
          <p:nvPr/>
        </p:nvCxnSpPr>
        <p:spPr bwMode="auto">
          <a:xfrm>
            <a:off x="642938" y="5724525"/>
            <a:ext cx="1285875" cy="1588"/>
          </a:xfrm>
          <a:prstGeom prst="straightConnector1">
            <a:avLst/>
          </a:prstGeom>
          <a:noFill/>
          <a:ln w="38100" algn="ctr">
            <a:solidFill>
              <a:srgbClr val="0000CC"/>
            </a:solidFill>
            <a:miter lim="800000"/>
            <a:headEnd/>
            <a:tailEnd type="arrow" w="med" len="med"/>
          </a:ln>
        </p:spPr>
      </p:cxnSp>
      <p:sp>
        <p:nvSpPr>
          <p:cNvPr id="137267" name="TextBox 19"/>
          <p:cNvSpPr txBox="1">
            <a:spLocks noChangeArrowheads="1"/>
          </p:cNvSpPr>
          <p:nvPr/>
        </p:nvSpPr>
        <p:spPr bwMode="auto">
          <a:xfrm>
            <a:off x="3643313" y="3559175"/>
            <a:ext cx="1071562" cy="522288"/>
          </a:xfrm>
          <a:prstGeom prst="rect">
            <a:avLst/>
          </a:prstGeom>
          <a:noFill/>
          <a:ln w="9525">
            <a:noFill/>
            <a:miter lim="800000"/>
            <a:headEnd/>
            <a:tailEnd/>
          </a:ln>
        </p:spPr>
        <p:txBody>
          <a:bodyPr>
            <a:spAutoFit/>
          </a:bodyPr>
          <a:lstStyle/>
          <a:p>
            <a:pPr eaLnBrk="0" hangingPunct="0"/>
            <a:r>
              <a:rPr lang="en-US" altLang="zh-CN" sz="2800" b="1"/>
              <a:t>a[0]</a:t>
            </a:r>
            <a:endParaRPr lang="zh-CN" altLang="en-US" sz="2800" b="1"/>
          </a:p>
        </p:txBody>
      </p:sp>
      <p:cxnSp>
        <p:nvCxnSpPr>
          <p:cNvPr id="137268" name="直接箭头连接符 20"/>
          <p:cNvCxnSpPr>
            <a:cxnSpLocks noChangeShapeType="1"/>
          </p:cNvCxnSpPr>
          <p:nvPr/>
        </p:nvCxnSpPr>
        <p:spPr bwMode="auto">
          <a:xfrm rot="5400000">
            <a:off x="3856038" y="4429125"/>
            <a:ext cx="573088" cy="1587"/>
          </a:xfrm>
          <a:prstGeom prst="straightConnector1">
            <a:avLst/>
          </a:prstGeom>
          <a:noFill/>
          <a:ln w="38100" algn="ctr">
            <a:solidFill>
              <a:srgbClr val="0000CC"/>
            </a:solidFill>
            <a:miter lim="800000"/>
            <a:headEnd/>
            <a:tailEnd type="arrow" w="med" len="med"/>
          </a:ln>
        </p:spPr>
      </p:cxnSp>
      <p:sp>
        <p:nvSpPr>
          <p:cNvPr id="137269" name="TextBox 25"/>
          <p:cNvSpPr txBox="1">
            <a:spLocks noChangeArrowheads="1"/>
          </p:cNvSpPr>
          <p:nvPr/>
        </p:nvSpPr>
        <p:spPr bwMode="auto">
          <a:xfrm>
            <a:off x="4500563" y="3571875"/>
            <a:ext cx="1643062" cy="523875"/>
          </a:xfrm>
          <a:prstGeom prst="rect">
            <a:avLst/>
          </a:prstGeom>
          <a:noFill/>
          <a:ln w="9525">
            <a:noFill/>
            <a:miter lim="800000"/>
            <a:headEnd/>
            <a:tailEnd/>
          </a:ln>
        </p:spPr>
        <p:txBody>
          <a:bodyPr>
            <a:spAutoFit/>
          </a:bodyPr>
          <a:lstStyle/>
          <a:p>
            <a:pPr eaLnBrk="0" hangingPunct="0"/>
            <a:r>
              <a:rPr lang="en-US" altLang="zh-CN" sz="2800" b="1"/>
              <a:t>a[0]+1</a:t>
            </a:r>
            <a:endParaRPr lang="zh-CN" altLang="en-US" sz="2800" b="1"/>
          </a:p>
        </p:txBody>
      </p:sp>
      <p:cxnSp>
        <p:nvCxnSpPr>
          <p:cNvPr id="137270" name="直接箭头连接符 26"/>
          <p:cNvCxnSpPr>
            <a:cxnSpLocks noChangeShapeType="1"/>
          </p:cNvCxnSpPr>
          <p:nvPr/>
        </p:nvCxnSpPr>
        <p:spPr bwMode="auto">
          <a:xfrm rot="16200000" flipH="1">
            <a:off x="4828381" y="4471194"/>
            <a:ext cx="630238" cy="0"/>
          </a:xfrm>
          <a:prstGeom prst="straightConnector1">
            <a:avLst/>
          </a:prstGeom>
          <a:noFill/>
          <a:ln w="38100" algn="ctr">
            <a:solidFill>
              <a:srgbClr val="0000CC"/>
            </a:solidFill>
            <a:miter lim="800000"/>
            <a:headEnd/>
            <a:tailEnd type="arrow" w="med" len="med"/>
          </a:ln>
        </p:spPr>
      </p:cxnSp>
      <p:sp>
        <p:nvSpPr>
          <p:cNvPr id="137271" name="TextBox 29"/>
          <p:cNvSpPr txBox="1">
            <a:spLocks noChangeArrowheads="1"/>
          </p:cNvSpPr>
          <p:nvPr/>
        </p:nvSpPr>
        <p:spPr bwMode="auto">
          <a:xfrm>
            <a:off x="5643563" y="3571875"/>
            <a:ext cx="1643062" cy="523875"/>
          </a:xfrm>
          <a:prstGeom prst="rect">
            <a:avLst/>
          </a:prstGeom>
          <a:noFill/>
          <a:ln w="9525">
            <a:noFill/>
            <a:miter lim="800000"/>
            <a:headEnd/>
            <a:tailEnd/>
          </a:ln>
        </p:spPr>
        <p:txBody>
          <a:bodyPr>
            <a:spAutoFit/>
          </a:bodyPr>
          <a:lstStyle/>
          <a:p>
            <a:pPr eaLnBrk="0" hangingPunct="0"/>
            <a:r>
              <a:rPr lang="en-US" altLang="zh-CN" sz="2800" b="1"/>
              <a:t>a[0]+2</a:t>
            </a:r>
            <a:endParaRPr lang="zh-CN" altLang="en-US" sz="2800" b="1"/>
          </a:p>
        </p:txBody>
      </p:sp>
      <p:cxnSp>
        <p:nvCxnSpPr>
          <p:cNvPr id="137272" name="直接箭头连接符 30"/>
          <p:cNvCxnSpPr>
            <a:cxnSpLocks noChangeShapeType="1"/>
          </p:cNvCxnSpPr>
          <p:nvPr/>
        </p:nvCxnSpPr>
        <p:spPr bwMode="auto">
          <a:xfrm rot="16200000" flipH="1">
            <a:off x="5971381" y="4471194"/>
            <a:ext cx="630238" cy="0"/>
          </a:xfrm>
          <a:prstGeom prst="straightConnector1">
            <a:avLst/>
          </a:prstGeom>
          <a:noFill/>
          <a:ln w="38100" algn="ctr">
            <a:solidFill>
              <a:srgbClr val="0000CC"/>
            </a:solidFill>
            <a:miter lim="800000"/>
            <a:headEnd/>
            <a:tailEnd type="arrow" w="med" len="med"/>
          </a:ln>
        </p:spPr>
      </p:cxnSp>
      <p:sp>
        <p:nvSpPr>
          <p:cNvPr id="137273" name="TextBox 31"/>
          <p:cNvSpPr txBox="1">
            <a:spLocks noChangeArrowheads="1"/>
          </p:cNvSpPr>
          <p:nvPr/>
        </p:nvSpPr>
        <p:spPr bwMode="auto">
          <a:xfrm>
            <a:off x="6858000" y="3571875"/>
            <a:ext cx="1643063" cy="523875"/>
          </a:xfrm>
          <a:prstGeom prst="rect">
            <a:avLst/>
          </a:prstGeom>
          <a:noFill/>
          <a:ln w="9525">
            <a:noFill/>
            <a:miter lim="800000"/>
            <a:headEnd/>
            <a:tailEnd/>
          </a:ln>
        </p:spPr>
        <p:txBody>
          <a:bodyPr>
            <a:spAutoFit/>
          </a:bodyPr>
          <a:lstStyle/>
          <a:p>
            <a:pPr eaLnBrk="0" hangingPunct="0"/>
            <a:r>
              <a:rPr lang="en-US" altLang="zh-CN" sz="2800" b="1"/>
              <a:t>a[0]+3</a:t>
            </a:r>
            <a:endParaRPr lang="zh-CN" altLang="en-US" sz="2800" b="1"/>
          </a:p>
        </p:txBody>
      </p:sp>
      <p:cxnSp>
        <p:nvCxnSpPr>
          <p:cNvPr id="137274" name="直接箭头连接符 32"/>
          <p:cNvCxnSpPr>
            <a:cxnSpLocks noChangeShapeType="1"/>
          </p:cNvCxnSpPr>
          <p:nvPr/>
        </p:nvCxnSpPr>
        <p:spPr bwMode="auto">
          <a:xfrm rot="16200000" flipH="1">
            <a:off x="7185819" y="4471194"/>
            <a:ext cx="630238" cy="0"/>
          </a:xfrm>
          <a:prstGeom prst="straightConnector1">
            <a:avLst/>
          </a:prstGeom>
          <a:noFill/>
          <a:ln w="38100" algn="ctr">
            <a:solidFill>
              <a:srgbClr val="0000CC"/>
            </a:solidFill>
            <a:miter lim="800000"/>
            <a:headEnd/>
            <a:tailEnd type="arrow" w="med" len="med"/>
          </a:ln>
        </p:spPr>
      </p:cxnSp>
      <p:sp>
        <p:nvSpPr>
          <p:cNvPr id="137275" name="TextBox 33"/>
          <p:cNvSpPr txBox="1">
            <a:spLocks noChangeArrowheads="1"/>
          </p:cNvSpPr>
          <p:nvPr/>
        </p:nvSpPr>
        <p:spPr bwMode="auto">
          <a:xfrm>
            <a:off x="285750" y="6000750"/>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行指针</a:t>
            </a:r>
          </a:p>
        </p:txBody>
      </p:sp>
      <p:sp>
        <p:nvSpPr>
          <p:cNvPr id="137276" name="TextBox 34"/>
          <p:cNvSpPr txBox="1">
            <a:spLocks noChangeArrowheads="1"/>
          </p:cNvSpPr>
          <p:nvPr/>
        </p:nvSpPr>
        <p:spPr bwMode="auto">
          <a:xfrm>
            <a:off x="7572375" y="4071938"/>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列指针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5.3.47</a:t>
            </a:r>
            <a:r>
              <a:rPr lang="zh-CN" altLang="en-US" dirty="0" smtClean="0">
                <a:ea typeface="宋体" pitchFamily="2" charset="-122"/>
              </a:rPr>
              <a:t>指针引用多维数组</a:t>
            </a:r>
            <a:endParaRPr lang="en-US" altLang="zh-CN" dirty="0">
              <a:ea typeface="宋体" pitchFamily="2" charset="-122"/>
            </a:endParaRPr>
          </a:p>
        </p:txBody>
      </p:sp>
      <p:sp>
        <p:nvSpPr>
          <p:cNvPr id="4" name="Rectangle 3"/>
          <p:cNvSpPr>
            <a:spLocks noGrp="1" noChangeArrowheads="1"/>
          </p:cNvSpPr>
          <p:nvPr>
            <p:ph type="body" idx="1"/>
          </p:nvPr>
        </p:nvSpPr>
        <p:spPr>
          <a:xfrm>
            <a:off x="857250" y="928688"/>
            <a:ext cx="4000500" cy="714375"/>
          </a:xfrm>
        </p:spPr>
        <p:txBody>
          <a:bodyPr/>
          <a:lstStyle/>
          <a:p>
            <a:pPr eaLnBrk="1" hangingPunct="1">
              <a:buFont typeface="Wingdings" pitchFamily="2" charset="2"/>
              <a:buNone/>
              <a:defRPr/>
            </a:pPr>
            <a:r>
              <a:rPr lang="en-US" altLang="zh-CN" sz="2800" smtClean="0">
                <a:ea typeface="宋体" pitchFamily="2" charset="-122"/>
              </a:rPr>
              <a:t>a[i]+j</a:t>
            </a:r>
            <a:r>
              <a:rPr lang="zh-CN" altLang="en-US" sz="2800" smtClean="0">
                <a:ea typeface="宋体" pitchFamily="2" charset="-122"/>
              </a:rPr>
              <a:t>代表谁的地址？</a:t>
            </a:r>
            <a:endParaRPr lang="en-US" altLang="zh-CN" sz="2800" smtClean="0">
              <a:ea typeface="宋体" pitchFamily="2" charset="-122"/>
            </a:endParaRPr>
          </a:p>
          <a:p>
            <a:pPr eaLnBrk="1" hangingPunct="1">
              <a:buFont typeface="Wingdings" pitchFamily="2" charset="2"/>
              <a:buNone/>
              <a:defRPr/>
            </a:pPr>
            <a:endParaRPr lang="en-US" altLang="zh-CN" sz="2800" smtClean="0">
              <a:ea typeface="宋体" pitchFamily="2" charset="-122"/>
            </a:endParaRPr>
          </a:p>
        </p:txBody>
      </p:sp>
      <p:graphicFrame>
        <p:nvGraphicFramePr>
          <p:cNvPr id="5" name="表格 4"/>
          <p:cNvGraphicFramePr>
            <a:graphicFrameLocks noGrp="1"/>
          </p:cNvGraphicFramePr>
          <p:nvPr/>
        </p:nvGraphicFramePr>
        <p:xfrm>
          <a:off x="4143375" y="4732338"/>
          <a:ext cx="4572000" cy="1554480"/>
        </p:xfrm>
        <a:graphic>
          <a:graphicData uri="http://schemas.openxmlformats.org/drawingml/2006/table">
            <a:tbl>
              <a:tblPr/>
              <a:tblGrid>
                <a:gridCol w="1000125"/>
                <a:gridCol w="1143000"/>
                <a:gridCol w="1214438"/>
                <a:gridCol w="1214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15</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17</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19</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23</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graphicFrame>
        <p:nvGraphicFramePr>
          <p:cNvPr id="7" name="表格 6"/>
          <p:cNvGraphicFramePr>
            <a:graphicFrameLocks noGrp="1"/>
          </p:cNvGraphicFramePr>
          <p:nvPr/>
        </p:nvGraphicFramePr>
        <p:xfrm>
          <a:off x="1928813" y="4702175"/>
          <a:ext cx="1143000" cy="1554480"/>
        </p:xfrm>
        <a:graphic>
          <a:graphicData uri="http://schemas.openxmlformats.org/drawingml/2006/table">
            <a:tbl>
              <a:tblPr/>
              <a:tblGrid>
                <a:gridCol w="1143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a[0]</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a[1]</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bg2"/>
                          </a:solidFill>
                          <a:effectLst/>
                          <a:latin typeface="Verdana" pitchFamily="34" charset="0"/>
                          <a:ea typeface="宋体" pitchFamily="2" charset="-122"/>
                        </a:rPr>
                        <a:t>a[2]</a:t>
                      </a:r>
                      <a:endParaRPr kumimoji="0" lang="zh-CN" altLang="en-US" sz="2800" b="1" i="0" u="none" strike="noStrike" cap="none" normalizeH="0" baseline="0" smtClean="0">
                        <a:ln>
                          <a:noFill/>
                        </a:ln>
                        <a:solidFill>
                          <a:schemeClr val="bg2"/>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cxnSp>
        <p:nvCxnSpPr>
          <p:cNvPr id="138277" name="直接连接符 7"/>
          <p:cNvCxnSpPr>
            <a:cxnSpLocks noChangeShapeType="1"/>
          </p:cNvCxnSpPr>
          <p:nvPr/>
        </p:nvCxnSpPr>
        <p:spPr bwMode="auto">
          <a:xfrm>
            <a:off x="3214688" y="4946650"/>
            <a:ext cx="714375" cy="0"/>
          </a:xfrm>
          <a:prstGeom prst="line">
            <a:avLst/>
          </a:prstGeom>
          <a:noFill/>
          <a:ln w="38100" algn="ctr">
            <a:solidFill>
              <a:schemeClr val="tx1"/>
            </a:solidFill>
            <a:miter lim="800000"/>
            <a:headEnd/>
            <a:tailEnd/>
          </a:ln>
        </p:spPr>
      </p:cxnSp>
      <p:cxnSp>
        <p:nvCxnSpPr>
          <p:cNvPr id="138278" name="直接连接符 8"/>
          <p:cNvCxnSpPr>
            <a:cxnSpLocks noChangeShapeType="1"/>
          </p:cNvCxnSpPr>
          <p:nvPr/>
        </p:nvCxnSpPr>
        <p:spPr bwMode="auto">
          <a:xfrm>
            <a:off x="3214688" y="5089525"/>
            <a:ext cx="714375" cy="0"/>
          </a:xfrm>
          <a:prstGeom prst="line">
            <a:avLst/>
          </a:prstGeom>
          <a:noFill/>
          <a:ln w="38100" algn="ctr">
            <a:solidFill>
              <a:schemeClr val="tx1"/>
            </a:solidFill>
            <a:miter lim="800000"/>
            <a:headEnd/>
            <a:tailEnd/>
          </a:ln>
        </p:spPr>
      </p:cxnSp>
      <p:cxnSp>
        <p:nvCxnSpPr>
          <p:cNvPr id="138279" name="直接连接符 9"/>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p:spPr>
      </p:cxnSp>
      <p:cxnSp>
        <p:nvCxnSpPr>
          <p:cNvPr id="138280" name="直接连接符 10"/>
          <p:cNvCxnSpPr>
            <a:cxnSpLocks noChangeShapeType="1"/>
          </p:cNvCxnSpPr>
          <p:nvPr/>
        </p:nvCxnSpPr>
        <p:spPr bwMode="auto">
          <a:xfrm>
            <a:off x="3214688" y="5589588"/>
            <a:ext cx="714375" cy="0"/>
          </a:xfrm>
          <a:prstGeom prst="line">
            <a:avLst/>
          </a:prstGeom>
          <a:noFill/>
          <a:ln w="38100" algn="ctr">
            <a:solidFill>
              <a:schemeClr val="tx1"/>
            </a:solidFill>
            <a:miter lim="800000"/>
            <a:headEnd/>
            <a:tailEnd/>
          </a:ln>
        </p:spPr>
      </p:cxnSp>
      <p:cxnSp>
        <p:nvCxnSpPr>
          <p:cNvPr id="138281" name="直接连接符 11"/>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p:spPr>
      </p:cxnSp>
      <p:cxnSp>
        <p:nvCxnSpPr>
          <p:cNvPr id="138282" name="直接连接符 12"/>
          <p:cNvCxnSpPr>
            <a:cxnSpLocks noChangeShapeType="1"/>
          </p:cNvCxnSpPr>
          <p:nvPr/>
        </p:nvCxnSpPr>
        <p:spPr bwMode="auto">
          <a:xfrm>
            <a:off x="3214688" y="6089650"/>
            <a:ext cx="714375" cy="0"/>
          </a:xfrm>
          <a:prstGeom prst="line">
            <a:avLst/>
          </a:prstGeom>
          <a:noFill/>
          <a:ln w="38100" algn="ctr">
            <a:solidFill>
              <a:schemeClr val="tx1"/>
            </a:solidFill>
            <a:miter lim="800000"/>
            <a:headEnd/>
            <a:tailEnd/>
          </a:ln>
        </p:spPr>
      </p:cxnSp>
      <p:sp>
        <p:nvSpPr>
          <p:cNvPr id="138283" name="TextBox 13"/>
          <p:cNvSpPr txBox="1">
            <a:spLocks noChangeArrowheads="1"/>
          </p:cNvSpPr>
          <p:nvPr/>
        </p:nvSpPr>
        <p:spPr bwMode="auto">
          <a:xfrm>
            <a:off x="642938" y="4210050"/>
            <a:ext cx="428625" cy="585788"/>
          </a:xfrm>
          <a:prstGeom prst="rect">
            <a:avLst/>
          </a:prstGeom>
          <a:noFill/>
          <a:ln w="9525">
            <a:noFill/>
            <a:miter lim="800000"/>
            <a:headEnd/>
            <a:tailEnd/>
          </a:ln>
        </p:spPr>
        <p:txBody>
          <a:bodyPr>
            <a:spAutoFit/>
          </a:bodyPr>
          <a:lstStyle/>
          <a:p>
            <a:pPr eaLnBrk="0" hangingPunct="0"/>
            <a:r>
              <a:rPr lang="en-US" altLang="zh-CN" sz="3200" b="1"/>
              <a:t>a</a:t>
            </a:r>
            <a:endParaRPr lang="zh-CN" altLang="en-US" sz="3200" b="1"/>
          </a:p>
        </p:txBody>
      </p:sp>
      <p:cxnSp>
        <p:nvCxnSpPr>
          <p:cNvPr id="138284" name="直接箭头连接符 14"/>
          <p:cNvCxnSpPr>
            <a:cxnSpLocks noChangeShapeType="1"/>
          </p:cNvCxnSpPr>
          <p:nvPr/>
        </p:nvCxnSpPr>
        <p:spPr bwMode="auto">
          <a:xfrm>
            <a:off x="642938" y="4719638"/>
            <a:ext cx="1285875" cy="1587"/>
          </a:xfrm>
          <a:prstGeom prst="straightConnector1">
            <a:avLst/>
          </a:prstGeom>
          <a:noFill/>
          <a:ln w="38100" algn="ctr">
            <a:solidFill>
              <a:srgbClr val="0000CC"/>
            </a:solidFill>
            <a:miter lim="800000"/>
            <a:headEnd/>
            <a:tailEnd type="arrow" w="med" len="med"/>
          </a:ln>
        </p:spPr>
      </p:cxnSp>
      <p:sp>
        <p:nvSpPr>
          <p:cNvPr id="138285" name="TextBox 15"/>
          <p:cNvSpPr txBox="1">
            <a:spLocks noChangeArrowheads="1"/>
          </p:cNvSpPr>
          <p:nvPr/>
        </p:nvSpPr>
        <p:spPr bwMode="auto">
          <a:xfrm>
            <a:off x="642938" y="4705350"/>
            <a:ext cx="1143000" cy="585788"/>
          </a:xfrm>
          <a:prstGeom prst="rect">
            <a:avLst/>
          </a:prstGeom>
          <a:noFill/>
          <a:ln w="9525">
            <a:noFill/>
            <a:miter lim="800000"/>
            <a:headEnd/>
            <a:tailEnd/>
          </a:ln>
        </p:spPr>
        <p:txBody>
          <a:bodyPr>
            <a:spAutoFit/>
          </a:bodyPr>
          <a:lstStyle/>
          <a:p>
            <a:pPr eaLnBrk="0" hangingPunct="0"/>
            <a:r>
              <a:rPr lang="en-US" altLang="zh-CN" sz="3200" b="1"/>
              <a:t>a+1</a:t>
            </a:r>
            <a:endParaRPr lang="zh-CN" altLang="en-US" sz="3200" b="1"/>
          </a:p>
        </p:txBody>
      </p:sp>
      <p:cxnSp>
        <p:nvCxnSpPr>
          <p:cNvPr id="138286" name="直接箭头连接符 16"/>
          <p:cNvCxnSpPr>
            <a:cxnSpLocks noChangeShapeType="1"/>
          </p:cNvCxnSpPr>
          <p:nvPr/>
        </p:nvCxnSpPr>
        <p:spPr bwMode="auto">
          <a:xfrm>
            <a:off x="642938" y="5214938"/>
            <a:ext cx="1285875" cy="1587"/>
          </a:xfrm>
          <a:prstGeom prst="straightConnector1">
            <a:avLst/>
          </a:prstGeom>
          <a:noFill/>
          <a:ln w="38100" algn="ctr">
            <a:solidFill>
              <a:srgbClr val="0000CC"/>
            </a:solidFill>
            <a:miter lim="800000"/>
            <a:headEnd/>
            <a:tailEnd type="arrow" w="med" len="med"/>
          </a:ln>
        </p:spPr>
      </p:cxnSp>
      <p:sp>
        <p:nvSpPr>
          <p:cNvPr id="138287" name="TextBox 17"/>
          <p:cNvSpPr txBox="1">
            <a:spLocks noChangeArrowheads="1"/>
          </p:cNvSpPr>
          <p:nvPr/>
        </p:nvSpPr>
        <p:spPr bwMode="auto">
          <a:xfrm>
            <a:off x="642938" y="5214938"/>
            <a:ext cx="1143000" cy="584200"/>
          </a:xfrm>
          <a:prstGeom prst="rect">
            <a:avLst/>
          </a:prstGeom>
          <a:noFill/>
          <a:ln w="9525">
            <a:noFill/>
            <a:miter lim="800000"/>
            <a:headEnd/>
            <a:tailEnd/>
          </a:ln>
        </p:spPr>
        <p:txBody>
          <a:bodyPr>
            <a:spAutoFit/>
          </a:bodyPr>
          <a:lstStyle/>
          <a:p>
            <a:pPr eaLnBrk="0" hangingPunct="0"/>
            <a:r>
              <a:rPr lang="en-US" altLang="zh-CN" sz="3200" b="1"/>
              <a:t>a+2</a:t>
            </a:r>
            <a:endParaRPr lang="zh-CN" altLang="en-US" sz="3200" b="1"/>
          </a:p>
        </p:txBody>
      </p:sp>
      <p:cxnSp>
        <p:nvCxnSpPr>
          <p:cNvPr id="138288" name="直接箭头连接符 18"/>
          <p:cNvCxnSpPr>
            <a:cxnSpLocks noChangeShapeType="1"/>
          </p:cNvCxnSpPr>
          <p:nvPr/>
        </p:nvCxnSpPr>
        <p:spPr bwMode="auto">
          <a:xfrm>
            <a:off x="642938" y="5724525"/>
            <a:ext cx="1285875" cy="1588"/>
          </a:xfrm>
          <a:prstGeom prst="straightConnector1">
            <a:avLst/>
          </a:prstGeom>
          <a:noFill/>
          <a:ln w="38100" algn="ctr">
            <a:solidFill>
              <a:srgbClr val="0000CC"/>
            </a:solidFill>
            <a:miter lim="800000"/>
            <a:headEnd/>
            <a:tailEnd type="arrow" w="med" len="med"/>
          </a:ln>
        </p:spPr>
      </p:cxnSp>
      <p:sp>
        <p:nvSpPr>
          <p:cNvPr id="138289" name="TextBox 19"/>
          <p:cNvSpPr txBox="1">
            <a:spLocks noChangeArrowheads="1"/>
          </p:cNvSpPr>
          <p:nvPr/>
        </p:nvSpPr>
        <p:spPr bwMode="auto">
          <a:xfrm>
            <a:off x="3643313" y="3559175"/>
            <a:ext cx="1071562" cy="522288"/>
          </a:xfrm>
          <a:prstGeom prst="rect">
            <a:avLst/>
          </a:prstGeom>
          <a:noFill/>
          <a:ln w="9525">
            <a:noFill/>
            <a:miter lim="800000"/>
            <a:headEnd/>
            <a:tailEnd/>
          </a:ln>
        </p:spPr>
        <p:txBody>
          <a:bodyPr>
            <a:spAutoFit/>
          </a:bodyPr>
          <a:lstStyle/>
          <a:p>
            <a:pPr eaLnBrk="0" hangingPunct="0"/>
            <a:r>
              <a:rPr lang="en-US" altLang="zh-CN" sz="2800" b="1"/>
              <a:t>a[0]</a:t>
            </a:r>
            <a:endParaRPr lang="zh-CN" altLang="en-US" sz="2800" b="1"/>
          </a:p>
        </p:txBody>
      </p:sp>
      <p:cxnSp>
        <p:nvCxnSpPr>
          <p:cNvPr id="138290" name="直接箭头连接符 20"/>
          <p:cNvCxnSpPr>
            <a:cxnSpLocks noChangeShapeType="1"/>
          </p:cNvCxnSpPr>
          <p:nvPr/>
        </p:nvCxnSpPr>
        <p:spPr bwMode="auto">
          <a:xfrm rot="5400000">
            <a:off x="3856038" y="4429125"/>
            <a:ext cx="573088" cy="1587"/>
          </a:xfrm>
          <a:prstGeom prst="straightConnector1">
            <a:avLst/>
          </a:prstGeom>
          <a:noFill/>
          <a:ln w="38100" algn="ctr">
            <a:solidFill>
              <a:srgbClr val="0000CC"/>
            </a:solidFill>
            <a:miter lim="800000"/>
            <a:headEnd/>
            <a:tailEnd type="arrow" w="med" len="med"/>
          </a:ln>
        </p:spPr>
      </p:cxnSp>
      <p:sp>
        <p:nvSpPr>
          <p:cNvPr id="138291" name="TextBox 25"/>
          <p:cNvSpPr txBox="1">
            <a:spLocks noChangeArrowheads="1"/>
          </p:cNvSpPr>
          <p:nvPr/>
        </p:nvSpPr>
        <p:spPr bwMode="auto">
          <a:xfrm>
            <a:off x="4500563" y="3571875"/>
            <a:ext cx="1643062" cy="523875"/>
          </a:xfrm>
          <a:prstGeom prst="rect">
            <a:avLst/>
          </a:prstGeom>
          <a:noFill/>
          <a:ln w="9525">
            <a:noFill/>
            <a:miter lim="800000"/>
            <a:headEnd/>
            <a:tailEnd/>
          </a:ln>
        </p:spPr>
        <p:txBody>
          <a:bodyPr>
            <a:spAutoFit/>
          </a:bodyPr>
          <a:lstStyle/>
          <a:p>
            <a:pPr eaLnBrk="0" hangingPunct="0"/>
            <a:r>
              <a:rPr lang="en-US" altLang="zh-CN" sz="2800" b="1"/>
              <a:t>a[0]+1</a:t>
            </a:r>
            <a:endParaRPr lang="zh-CN" altLang="en-US" sz="2800" b="1"/>
          </a:p>
        </p:txBody>
      </p:sp>
      <p:cxnSp>
        <p:nvCxnSpPr>
          <p:cNvPr id="138292" name="直接箭头连接符 26"/>
          <p:cNvCxnSpPr>
            <a:cxnSpLocks noChangeShapeType="1"/>
          </p:cNvCxnSpPr>
          <p:nvPr/>
        </p:nvCxnSpPr>
        <p:spPr bwMode="auto">
          <a:xfrm rot="16200000" flipH="1">
            <a:off x="4828381" y="4471194"/>
            <a:ext cx="630238" cy="0"/>
          </a:xfrm>
          <a:prstGeom prst="straightConnector1">
            <a:avLst/>
          </a:prstGeom>
          <a:noFill/>
          <a:ln w="38100" algn="ctr">
            <a:solidFill>
              <a:srgbClr val="0000CC"/>
            </a:solidFill>
            <a:miter lim="800000"/>
            <a:headEnd/>
            <a:tailEnd type="arrow" w="med" len="med"/>
          </a:ln>
        </p:spPr>
      </p:cxnSp>
      <p:sp>
        <p:nvSpPr>
          <p:cNvPr id="138293" name="TextBox 29"/>
          <p:cNvSpPr txBox="1">
            <a:spLocks noChangeArrowheads="1"/>
          </p:cNvSpPr>
          <p:nvPr/>
        </p:nvSpPr>
        <p:spPr bwMode="auto">
          <a:xfrm>
            <a:off x="5643563" y="3571875"/>
            <a:ext cx="1643062" cy="523875"/>
          </a:xfrm>
          <a:prstGeom prst="rect">
            <a:avLst/>
          </a:prstGeom>
          <a:noFill/>
          <a:ln w="9525">
            <a:noFill/>
            <a:miter lim="800000"/>
            <a:headEnd/>
            <a:tailEnd/>
          </a:ln>
        </p:spPr>
        <p:txBody>
          <a:bodyPr>
            <a:spAutoFit/>
          </a:bodyPr>
          <a:lstStyle/>
          <a:p>
            <a:pPr eaLnBrk="0" hangingPunct="0"/>
            <a:r>
              <a:rPr lang="en-US" altLang="zh-CN" sz="2800" b="1"/>
              <a:t>a[0]+2</a:t>
            </a:r>
            <a:endParaRPr lang="zh-CN" altLang="en-US" sz="2800" b="1"/>
          </a:p>
        </p:txBody>
      </p:sp>
      <p:cxnSp>
        <p:nvCxnSpPr>
          <p:cNvPr id="138294" name="直接箭头连接符 30"/>
          <p:cNvCxnSpPr>
            <a:cxnSpLocks noChangeShapeType="1"/>
          </p:cNvCxnSpPr>
          <p:nvPr/>
        </p:nvCxnSpPr>
        <p:spPr bwMode="auto">
          <a:xfrm rot="16200000" flipH="1">
            <a:off x="5971381" y="4471194"/>
            <a:ext cx="630238" cy="0"/>
          </a:xfrm>
          <a:prstGeom prst="straightConnector1">
            <a:avLst/>
          </a:prstGeom>
          <a:noFill/>
          <a:ln w="38100" algn="ctr">
            <a:solidFill>
              <a:srgbClr val="0000CC"/>
            </a:solidFill>
            <a:miter lim="800000"/>
            <a:headEnd/>
            <a:tailEnd type="arrow" w="med" len="med"/>
          </a:ln>
        </p:spPr>
      </p:cxnSp>
      <p:sp>
        <p:nvSpPr>
          <p:cNvPr id="138295" name="TextBox 31"/>
          <p:cNvSpPr txBox="1">
            <a:spLocks noChangeArrowheads="1"/>
          </p:cNvSpPr>
          <p:nvPr/>
        </p:nvSpPr>
        <p:spPr bwMode="auto">
          <a:xfrm>
            <a:off x="6858000" y="3571875"/>
            <a:ext cx="1643063" cy="523875"/>
          </a:xfrm>
          <a:prstGeom prst="rect">
            <a:avLst/>
          </a:prstGeom>
          <a:noFill/>
          <a:ln w="9525">
            <a:noFill/>
            <a:miter lim="800000"/>
            <a:headEnd/>
            <a:tailEnd/>
          </a:ln>
        </p:spPr>
        <p:txBody>
          <a:bodyPr>
            <a:spAutoFit/>
          </a:bodyPr>
          <a:lstStyle/>
          <a:p>
            <a:pPr eaLnBrk="0" hangingPunct="0"/>
            <a:r>
              <a:rPr lang="en-US" altLang="zh-CN" sz="2800" b="1"/>
              <a:t>a[0]+3</a:t>
            </a:r>
            <a:endParaRPr lang="zh-CN" altLang="en-US" sz="2800" b="1"/>
          </a:p>
        </p:txBody>
      </p:sp>
      <p:cxnSp>
        <p:nvCxnSpPr>
          <p:cNvPr id="138296" name="直接箭头连接符 32"/>
          <p:cNvCxnSpPr>
            <a:cxnSpLocks noChangeShapeType="1"/>
          </p:cNvCxnSpPr>
          <p:nvPr/>
        </p:nvCxnSpPr>
        <p:spPr bwMode="auto">
          <a:xfrm rot="16200000" flipH="1">
            <a:off x="7185819" y="4471194"/>
            <a:ext cx="630238" cy="0"/>
          </a:xfrm>
          <a:prstGeom prst="straightConnector1">
            <a:avLst/>
          </a:prstGeom>
          <a:noFill/>
          <a:ln w="38100" algn="ctr">
            <a:solidFill>
              <a:srgbClr val="0000CC"/>
            </a:solidFill>
            <a:miter lim="800000"/>
            <a:headEnd/>
            <a:tailEnd type="arrow" w="med" len="med"/>
          </a:ln>
        </p:spPr>
      </p:cxnSp>
      <p:sp>
        <p:nvSpPr>
          <p:cNvPr id="138297" name="TextBox 33"/>
          <p:cNvSpPr txBox="1">
            <a:spLocks noChangeArrowheads="1"/>
          </p:cNvSpPr>
          <p:nvPr/>
        </p:nvSpPr>
        <p:spPr bwMode="auto">
          <a:xfrm>
            <a:off x="285750" y="6000750"/>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行指针</a:t>
            </a:r>
          </a:p>
        </p:txBody>
      </p:sp>
      <p:sp>
        <p:nvSpPr>
          <p:cNvPr id="138298" name="TextBox 34"/>
          <p:cNvSpPr txBox="1">
            <a:spLocks noChangeArrowheads="1"/>
          </p:cNvSpPr>
          <p:nvPr/>
        </p:nvSpPr>
        <p:spPr bwMode="auto">
          <a:xfrm>
            <a:off x="7572375" y="4071938"/>
            <a:ext cx="1357313"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列指针</a:t>
            </a:r>
          </a:p>
        </p:txBody>
      </p:sp>
      <p:sp>
        <p:nvSpPr>
          <p:cNvPr id="30" name="Rectangle 3"/>
          <p:cNvSpPr txBox="1">
            <a:spLocks noChangeArrowheads="1"/>
          </p:cNvSpPr>
          <p:nvPr/>
        </p:nvSpPr>
        <p:spPr bwMode="auto">
          <a:xfrm>
            <a:off x="4929188" y="928688"/>
            <a:ext cx="3429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pPr>
            <a:r>
              <a:rPr lang="zh-CN" altLang="en-US" sz="2800" b="1">
                <a:latin typeface="Verdana" pitchFamily="34" charset="0"/>
              </a:rPr>
              <a:t>代表</a:t>
            </a:r>
            <a:r>
              <a:rPr lang="en-US" altLang="zh-CN" sz="2800" b="1">
                <a:latin typeface="Verdana" pitchFamily="34" charset="0"/>
              </a:rPr>
              <a:t>a[i][j]</a:t>
            </a:r>
            <a:r>
              <a:rPr lang="zh-CN" altLang="en-US" sz="2800" b="1">
                <a:latin typeface="Verdana" pitchFamily="34" charset="0"/>
              </a:rPr>
              <a:t>的地址</a:t>
            </a:r>
            <a:endParaRPr lang="en-US" altLang="zh-CN" sz="2800" b="1">
              <a:latin typeface="Verdana" pitchFamily="34" charset="0"/>
            </a:endParaRPr>
          </a:p>
          <a:p>
            <a:pPr marL="342900" indent="-342900" eaLnBrk="0" hangingPunct="0">
              <a:lnSpc>
                <a:spcPct val="120000"/>
              </a:lnSpc>
              <a:spcBef>
                <a:spcPct val="20000"/>
              </a:spcBef>
              <a:buFont typeface="Wingdings" pitchFamily="2" charset="2"/>
              <a:buNone/>
            </a:pPr>
            <a:endParaRPr lang="en-US" altLang="zh-CN" sz="2800" b="1">
              <a:solidFill>
                <a:srgbClr val="9D138D"/>
              </a:solidFill>
              <a:latin typeface="Verdana" pitchFamily="34" charset="0"/>
            </a:endParaRPr>
          </a:p>
        </p:txBody>
      </p:sp>
      <p:sp>
        <p:nvSpPr>
          <p:cNvPr id="31" name="Rectangle 3"/>
          <p:cNvSpPr txBox="1">
            <a:spLocks noChangeArrowheads="1"/>
          </p:cNvSpPr>
          <p:nvPr/>
        </p:nvSpPr>
        <p:spPr bwMode="auto">
          <a:xfrm>
            <a:off x="928688" y="1724025"/>
            <a:ext cx="40005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pPr>
            <a:r>
              <a:rPr lang="en-US" altLang="zh-CN" sz="2800" b="1">
                <a:latin typeface="Verdana" pitchFamily="34" charset="0"/>
              </a:rPr>
              <a:t>*(a[i]+j)</a:t>
            </a:r>
            <a:r>
              <a:rPr lang="zh-CN" altLang="en-US" sz="2800" b="1">
                <a:latin typeface="Verdana" pitchFamily="34" charset="0"/>
              </a:rPr>
              <a:t>代表什么？</a:t>
            </a:r>
            <a:endParaRPr lang="en-US" altLang="zh-CN" sz="2800" b="1">
              <a:latin typeface="Verdana" pitchFamily="34" charset="0"/>
            </a:endParaRPr>
          </a:p>
          <a:p>
            <a:pPr marL="342900" indent="-342900" eaLnBrk="0" hangingPunct="0">
              <a:lnSpc>
                <a:spcPct val="120000"/>
              </a:lnSpc>
              <a:spcBef>
                <a:spcPct val="20000"/>
              </a:spcBef>
              <a:buFont typeface="Wingdings" pitchFamily="2" charset="2"/>
              <a:buNone/>
            </a:pPr>
            <a:endParaRPr lang="en-US" altLang="zh-CN" sz="2800" b="1">
              <a:latin typeface="Verdana" pitchFamily="34" charset="0"/>
            </a:endParaRPr>
          </a:p>
        </p:txBody>
      </p:sp>
      <p:sp>
        <p:nvSpPr>
          <p:cNvPr id="32" name="Rectangle 3"/>
          <p:cNvSpPr txBox="1">
            <a:spLocks noChangeArrowheads="1"/>
          </p:cNvSpPr>
          <p:nvPr/>
        </p:nvSpPr>
        <p:spPr bwMode="auto">
          <a:xfrm>
            <a:off x="4929188" y="1724025"/>
            <a:ext cx="3429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pPr>
            <a:r>
              <a:rPr lang="zh-CN" altLang="en-US" sz="2800" b="1">
                <a:latin typeface="Verdana" pitchFamily="34" charset="0"/>
              </a:rPr>
              <a:t>代表元素</a:t>
            </a:r>
            <a:r>
              <a:rPr lang="en-US" altLang="zh-CN" sz="2800" b="1">
                <a:latin typeface="Verdana" pitchFamily="34" charset="0"/>
              </a:rPr>
              <a:t>a[i][j]</a:t>
            </a:r>
          </a:p>
          <a:p>
            <a:pPr marL="342900" indent="-342900" eaLnBrk="0" hangingPunct="0">
              <a:lnSpc>
                <a:spcPct val="120000"/>
              </a:lnSpc>
              <a:spcBef>
                <a:spcPct val="20000"/>
              </a:spcBef>
              <a:buFont typeface="Wingdings" pitchFamily="2" charset="2"/>
              <a:buNone/>
            </a:pPr>
            <a:endParaRPr lang="en-US" altLang="zh-CN" sz="2800" b="1">
              <a:solidFill>
                <a:srgbClr val="9D138D"/>
              </a:solidFill>
              <a:latin typeface="Verdana" pitchFamily="34" charset="0"/>
            </a:endParaRPr>
          </a:p>
        </p:txBody>
      </p:sp>
      <p:sp>
        <p:nvSpPr>
          <p:cNvPr id="33" name="Rectangle 3"/>
          <p:cNvSpPr txBox="1">
            <a:spLocks noChangeArrowheads="1"/>
          </p:cNvSpPr>
          <p:nvPr/>
        </p:nvSpPr>
        <p:spPr bwMode="auto">
          <a:xfrm>
            <a:off x="857250" y="2571750"/>
            <a:ext cx="4429125"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pPr>
            <a:r>
              <a:rPr lang="en-US" altLang="zh-CN" sz="2800" b="1">
                <a:latin typeface="Verdana" pitchFamily="34" charset="0"/>
              </a:rPr>
              <a:t>*(*(a+i)+j)</a:t>
            </a:r>
            <a:r>
              <a:rPr lang="zh-CN" altLang="en-US" sz="2800" b="1">
                <a:latin typeface="Verdana" pitchFamily="34" charset="0"/>
              </a:rPr>
              <a:t>代表什么？</a:t>
            </a:r>
            <a:endParaRPr lang="en-US" altLang="zh-CN" sz="2800" b="1">
              <a:latin typeface="Verdana" pitchFamily="34" charset="0"/>
            </a:endParaRPr>
          </a:p>
          <a:p>
            <a:pPr marL="342900" indent="-342900" eaLnBrk="0" hangingPunct="0">
              <a:lnSpc>
                <a:spcPct val="120000"/>
              </a:lnSpc>
              <a:spcBef>
                <a:spcPct val="20000"/>
              </a:spcBef>
              <a:buFont typeface="Wingdings" pitchFamily="2" charset="2"/>
              <a:buNone/>
            </a:pPr>
            <a:endParaRPr lang="en-US" altLang="zh-CN" sz="2800" b="1">
              <a:latin typeface="Verdana" pitchFamily="34" charset="0"/>
            </a:endParaRPr>
          </a:p>
        </p:txBody>
      </p:sp>
      <p:sp>
        <p:nvSpPr>
          <p:cNvPr id="34" name="Rectangle 3"/>
          <p:cNvSpPr txBox="1">
            <a:spLocks noChangeArrowheads="1"/>
          </p:cNvSpPr>
          <p:nvPr/>
        </p:nvSpPr>
        <p:spPr bwMode="auto">
          <a:xfrm>
            <a:off x="5429250" y="2500313"/>
            <a:ext cx="3357563" cy="714375"/>
          </a:xfrm>
          <a:prstGeom prst="rect">
            <a:avLst/>
          </a:prstGeom>
          <a:noFill/>
          <a:ln w="9525">
            <a:noFill/>
            <a:miter lim="800000"/>
            <a:headEnd/>
            <a:tailEnd/>
          </a:ln>
        </p:spPr>
        <p:txBody>
          <a:bodyPr/>
          <a:lstStyle/>
          <a:p>
            <a:pPr marL="342900" indent="-342900" eaLnBrk="0" hangingPunct="0">
              <a:lnSpc>
                <a:spcPct val="120000"/>
              </a:lnSpc>
              <a:spcBef>
                <a:spcPct val="20000"/>
              </a:spcBef>
            </a:pPr>
            <a:r>
              <a:rPr lang="zh-CN" altLang="en-US" sz="2800" b="1">
                <a:latin typeface="Verdana" pitchFamily="34" charset="0"/>
              </a:rPr>
              <a:t>与</a:t>
            </a:r>
            <a:r>
              <a:rPr lang="en-US" altLang="zh-CN" sz="2800" b="1">
                <a:latin typeface="Verdana" pitchFamily="34" charset="0"/>
              </a:rPr>
              <a:t>*(a[i]+j)</a:t>
            </a:r>
            <a:r>
              <a:rPr lang="zh-CN" altLang="en-US" sz="2800" b="1">
                <a:latin typeface="Verdana" pitchFamily="34" charset="0"/>
              </a:rPr>
              <a:t>等价</a:t>
            </a:r>
            <a:endParaRPr lang="en-US" altLang="zh-CN" sz="2800" b="1">
              <a:latin typeface="Verdana" pitchFamily="34" charset="0"/>
            </a:endParaRPr>
          </a:p>
          <a:p>
            <a:pPr marL="342900" indent="-342900" eaLnBrk="0" hangingPunct="0">
              <a:lnSpc>
                <a:spcPct val="120000"/>
              </a:lnSpc>
              <a:spcBef>
                <a:spcPct val="20000"/>
              </a:spcBef>
              <a:buFont typeface="Wingdings" pitchFamily="2" charset="2"/>
              <a:buNone/>
            </a:pPr>
            <a:endParaRPr lang="en-US" altLang="zh-CN" sz="2800" b="1">
              <a:solidFill>
                <a:srgbClr val="9D138D"/>
              </a:solidFill>
              <a:latin typeface="Verdana" pitchFamily="34" charset="0"/>
            </a:endParaRPr>
          </a:p>
        </p:txBody>
      </p:sp>
      <p:pic>
        <p:nvPicPr>
          <p:cNvPr id="138304" name="图片 31" descr="Untitled2.png">
            <a:hlinkClick r:id="rId2" action="ppaction://hlinksldjump"/>
          </p:cNvPr>
          <p:cNvPicPr>
            <a:picLocks noChangeAspect="1"/>
          </p:cNvPicPr>
          <p:nvPr/>
        </p:nvPicPr>
        <p:blipFill>
          <a:blip r:embed="rId3"/>
          <a:srcRect/>
          <a:stretch>
            <a:fillRect/>
          </a:stretch>
        </p:blipFill>
        <p:spPr bwMode="auto">
          <a:xfrm>
            <a:off x="8429625" y="6316663"/>
            <a:ext cx="469900" cy="469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blinds(horizontal)">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blinds(horizontal)">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xEl>
                                              <p:pRg st="0" end="0"/>
                                            </p:txEl>
                                          </p:spTgt>
                                        </p:tgtEl>
                                        <p:attrNameLst>
                                          <p:attrName>style.visibility</p:attrName>
                                        </p:attrNameLst>
                                      </p:cBhvr>
                                      <p:to>
                                        <p:strVal val="visible"/>
                                      </p:to>
                                    </p:set>
                                    <p:animEffect transition="in" filter="blinds(horizontal)">
                                      <p:cBhvr>
                                        <p:cTn id="22" dur="500"/>
                                        <p:tgtEl>
                                          <p:spTgt spid="3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
                                            <p:txEl>
                                              <p:pRg st="0" end="0"/>
                                            </p:txEl>
                                          </p:spTgt>
                                        </p:tgtEl>
                                        <p:attrNameLst>
                                          <p:attrName>style.visibility</p:attrName>
                                        </p:attrNameLst>
                                      </p:cBhvr>
                                      <p:to>
                                        <p:strVal val="visible"/>
                                      </p:to>
                                    </p:set>
                                    <p:animEffect transition="in" filter="blinds(horizontal)">
                                      <p:cBhvr>
                                        <p:cTn id="27" dur="500"/>
                                        <p:tgtEl>
                                          <p:spTgt spid="3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
                                            <p:txEl>
                                              <p:pRg st="0" end="0"/>
                                            </p:txEl>
                                          </p:spTgt>
                                        </p:tgtEl>
                                        <p:attrNameLst>
                                          <p:attrName>style.visibility</p:attrName>
                                        </p:attrNameLst>
                                      </p:cBhvr>
                                      <p:to>
                                        <p:strVal val="visible"/>
                                      </p:to>
                                    </p:set>
                                    <p:animEffect transition="in" filter="blinds(horizontal)">
                                      <p:cBhvr>
                                        <p:cTn id="32"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0" grpId="0" build="p"/>
      <p:bldP spid="31" grpId="0" build="p"/>
      <p:bldP spid="32" grpId="0" build="p"/>
      <p:bldP spid="33" grpId="0" build="p"/>
      <p:bldP spid="34"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5.3.48</a:t>
            </a:r>
            <a:r>
              <a:rPr lang="zh-CN" altLang="en-US" dirty="0" smtClean="0">
                <a:ea typeface="宋体" pitchFamily="2" charset="-122"/>
              </a:rPr>
              <a:t>指针引用多维数组</a:t>
            </a:r>
            <a:endParaRPr lang="en-US" altLang="zh-CN" dirty="0">
              <a:ea typeface="宋体" pitchFamily="2" charset="-122"/>
            </a:endParaRPr>
          </a:p>
        </p:txBody>
      </p:sp>
      <p:sp>
        <p:nvSpPr>
          <p:cNvPr id="4" name="内容占位符 2"/>
          <p:cNvSpPr>
            <a:spLocks noGrp="1"/>
          </p:cNvSpPr>
          <p:nvPr>
            <p:ph idx="1"/>
          </p:nvPr>
        </p:nvSpPr>
        <p:spPr>
          <a:xfrm>
            <a:off x="0" y="1071546"/>
            <a:ext cx="9144000" cy="5357849"/>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sz="1800" smtClean="0">
                <a:ea typeface="宋体" pitchFamily="2" charset="-122"/>
              </a:rPr>
              <a:t>二维数组的有关数据</a:t>
            </a:r>
            <a:r>
              <a:rPr lang="en-US" altLang="zh-CN" sz="1800" smtClean="0">
                <a:ea typeface="宋体" pitchFamily="2" charset="-122"/>
              </a:rPr>
              <a:t>(</a:t>
            </a:r>
            <a:r>
              <a:rPr lang="zh-CN" altLang="zh-CN" sz="1800" smtClean="0">
                <a:ea typeface="宋体" pitchFamily="2" charset="-122"/>
              </a:rPr>
              <a:t>地址和值</a:t>
            </a:r>
            <a:r>
              <a:rPr lang="en-US" altLang="zh-CN" sz="1800" smtClean="0">
                <a:ea typeface="宋体" pitchFamily="2" charset="-122"/>
              </a:rPr>
              <a:t>)</a:t>
            </a:r>
          </a:p>
          <a:p>
            <a:pPr eaLnBrk="1" hangingPunct="1">
              <a:buFont typeface="Wingdings" pitchFamily="2" charset="2"/>
              <a:buNone/>
              <a:defRPr/>
            </a:pPr>
            <a:r>
              <a:rPr lang="en-US" altLang="zh-CN" sz="1800" smtClean="0">
                <a:ea typeface="宋体" pitchFamily="2" charset="-122"/>
              </a:rPr>
              <a:t>#include &lt;stdio.h&gt;</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int main()</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int a[3][4]={1,3,5,7,9,11,13,15,</a:t>
            </a:r>
          </a:p>
          <a:p>
            <a:pPr eaLnBrk="1" hangingPunct="1">
              <a:buFont typeface="Wingdings" pitchFamily="2" charset="2"/>
              <a:buNone/>
              <a:defRPr/>
            </a:pPr>
            <a:r>
              <a:rPr lang="en-US" altLang="zh-CN" sz="1800" smtClean="0">
                <a:ea typeface="宋体" pitchFamily="2" charset="-122"/>
              </a:rPr>
              <a:t>                  17,19,21,23};</a:t>
            </a:r>
          </a:p>
          <a:p>
            <a:pPr eaLnBrk="1" hangingPunct="1">
              <a:buFont typeface="Wingdings" pitchFamily="2" charset="2"/>
              <a:buNone/>
              <a:defRPr/>
            </a:pPr>
            <a:r>
              <a:rPr lang="en-US" altLang="zh-CN" sz="1800" smtClean="0">
                <a:ea typeface="宋体" pitchFamily="2" charset="-122"/>
              </a:rPr>
              <a:t>  printf(“%d,%d\n”,a,*a); </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printf(“%d,%d\n”,a[0],*(a+0)); </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printf(“%d,%d\n”,&amp;a[0],&amp;a[0][0]); </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printf(“%d,%d\n”,a[1],a+1); </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printf(“%d,%d\n”,&amp;a[1][0],*(a+1)+0); </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printf(“%d,%d\n”,a[2],*(a+2)); </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printf(“%d,%d\n”,&amp;a[2],a+2); </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printf(“%d,%d\n”,a[1][0],*(*(a+1)+0));</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printf(“%d,%d\n”,*a[2],*(*(a+2)+0)); </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  return 0;</a:t>
            </a:r>
            <a:endParaRPr lang="zh-CN" altLang="zh-CN" sz="1800" smtClean="0">
              <a:ea typeface="宋体" pitchFamily="2" charset="-122"/>
            </a:endParaRPr>
          </a:p>
          <a:p>
            <a:pPr eaLnBrk="1" hangingPunct="1">
              <a:buFont typeface="Wingdings" pitchFamily="2" charset="2"/>
              <a:buNone/>
              <a:defRPr/>
            </a:pPr>
            <a:r>
              <a:rPr lang="en-US" altLang="zh-CN" sz="1800" smtClean="0">
                <a:ea typeface="宋体" pitchFamily="2" charset="-122"/>
              </a:rPr>
              <a:t>}</a:t>
            </a:r>
            <a:endParaRPr lang="zh-CN" altLang="zh-CN" sz="1800" smtClean="0">
              <a:ea typeface="宋体" pitchFamily="2" charset="-122"/>
            </a:endParaRPr>
          </a:p>
          <a:p>
            <a:pPr eaLnBrk="1" hangingPunct="1">
              <a:buFont typeface="Wingdings" pitchFamily="2" charset="2"/>
              <a:buNone/>
              <a:defRPr/>
            </a:pPr>
            <a:endParaRPr lang="zh-CN" altLang="zh-CN" smtClean="0">
              <a:ea typeface="宋体" pitchFamily="2" charset="-122"/>
            </a:endParaRPr>
          </a:p>
          <a:p>
            <a:pPr eaLnBrk="1" hangingPunct="1">
              <a:buFont typeface="Wingdings" pitchFamily="2" charset="2"/>
              <a:buNone/>
              <a:defRPr/>
            </a:pP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linds(horizontal)">
                                      <p:cBhvr>
                                        <p:cTn id="19" dur="500"/>
                                        <p:tgtEl>
                                          <p:spTgt spid="4">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blinds(horizontal)">
                                      <p:cBhvr>
                                        <p:cTn id="28" dur="500"/>
                                        <p:tgtEl>
                                          <p:spTgt spid="4">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blinds(horizontal)">
                                      <p:cBhvr>
                                        <p:cTn id="31" dur="500"/>
                                        <p:tgtEl>
                                          <p:spTgt spid="4">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blinds(horizontal)">
                                      <p:cBhvr>
                                        <p:cTn id="34" dur="500"/>
                                        <p:tgtEl>
                                          <p:spTgt spid="4">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blinds(horizontal)">
                                      <p:cBhvr>
                                        <p:cTn id="37" dur="500"/>
                                        <p:tgtEl>
                                          <p:spTgt spid="4">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blinds(horizontal)">
                                      <p:cBhvr>
                                        <p:cTn id="40" dur="500"/>
                                        <p:tgtEl>
                                          <p:spTgt spid="4">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blinds(horizontal)">
                                      <p:cBhvr>
                                        <p:cTn id="43" dur="500"/>
                                        <p:tgtEl>
                                          <p:spTgt spid="4">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blinds(horizontal)">
                                      <p:cBhvr>
                                        <p:cTn id="46" dur="500"/>
                                        <p:tgtEl>
                                          <p:spTgt spid="4">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blinds(horizontal)">
                                      <p:cBhvr>
                                        <p:cTn id="49"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5.3.49</a:t>
            </a:r>
            <a:r>
              <a:rPr lang="zh-CN" altLang="en-US" dirty="0" smtClean="0">
                <a:ea typeface="宋体" pitchFamily="2" charset="-122"/>
              </a:rPr>
              <a:t>多维数组练习</a:t>
            </a:r>
            <a:endParaRPr lang="en-US" altLang="zh-CN" dirty="0">
              <a:ea typeface="宋体" pitchFamily="2" charset="-122"/>
            </a:endParaRPr>
          </a:p>
        </p:txBody>
      </p:sp>
      <p:sp>
        <p:nvSpPr>
          <p:cNvPr id="4" name="内容占位符 2"/>
          <p:cNvSpPr>
            <a:spLocks noGrp="1"/>
          </p:cNvSpPr>
          <p:nvPr>
            <p:ph idx="1"/>
          </p:nvPr>
        </p:nvSpPr>
        <p:spPr>
          <a:xfrm>
            <a:off x="0" y="1142983"/>
            <a:ext cx="9144000" cy="5286413"/>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smtClean="0">
                <a:ea typeface="宋体" pitchFamily="2" charset="-122"/>
              </a:rPr>
              <a:t>有一个</a:t>
            </a:r>
            <a:r>
              <a:rPr lang="en-US" altLang="zh-CN" smtClean="0">
                <a:ea typeface="宋体" pitchFamily="2" charset="-122"/>
              </a:rPr>
              <a:t>3×4</a:t>
            </a:r>
            <a:r>
              <a:rPr lang="zh-CN" altLang="zh-CN" smtClean="0">
                <a:ea typeface="宋体" pitchFamily="2" charset="-122"/>
              </a:rPr>
              <a:t>的二维数组，要求用指向元素的指针变量输出二维数组各元素的值。</a:t>
            </a:r>
            <a:endParaRPr lang="en-US" altLang="zh-CN" smtClean="0">
              <a:ea typeface="宋体" pitchFamily="2" charset="-122"/>
            </a:endParaRPr>
          </a:p>
          <a:p>
            <a:pPr lvl="1" eaLnBrk="1" hangingPunct="1">
              <a:defRPr/>
            </a:pPr>
            <a:r>
              <a:rPr lang="zh-CN" altLang="zh-CN" smtClean="0">
                <a:ea typeface="宋体" pitchFamily="2" charset="-122"/>
              </a:rPr>
              <a:t>二维数组的元素是整型的，它相当于整型变量，可以用</a:t>
            </a:r>
            <a:r>
              <a:rPr lang="en-US" altLang="zh-CN" smtClean="0">
                <a:ea typeface="宋体" pitchFamily="2" charset="-122"/>
              </a:rPr>
              <a:t>int*</a:t>
            </a:r>
            <a:r>
              <a:rPr lang="zh-CN" altLang="zh-CN" smtClean="0">
                <a:ea typeface="宋体" pitchFamily="2" charset="-122"/>
              </a:rPr>
              <a:t>型指针变量指向它</a:t>
            </a:r>
            <a:endParaRPr lang="en-US" altLang="zh-CN" smtClean="0">
              <a:ea typeface="宋体" pitchFamily="2" charset="-122"/>
            </a:endParaRPr>
          </a:p>
          <a:p>
            <a:pPr lvl="1" eaLnBrk="1" hangingPunct="1">
              <a:defRPr/>
            </a:pPr>
            <a:r>
              <a:rPr lang="zh-CN" altLang="zh-CN" smtClean="0">
                <a:ea typeface="宋体" pitchFamily="2" charset="-122"/>
              </a:rPr>
              <a:t>二维数组的元素在内存中是按行顺序存放的，即存放完序号为</a:t>
            </a:r>
            <a:r>
              <a:rPr lang="en-US" altLang="zh-CN" smtClean="0">
                <a:ea typeface="宋体" pitchFamily="2" charset="-122"/>
              </a:rPr>
              <a:t>0</a:t>
            </a:r>
            <a:r>
              <a:rPr lang="zh-CN" altLang="zh-CN" smtClean="0">
                <a:ea typeface="宋体" pitchFamily="2" charset="-122"/>
              </a:rPr>
              <a:t>的行中的全部元素后，接着存放序号为</a:t>
            </a:r>
            <a:r>
              <a:rPr lang="en-US" altLang="zh-CN" smtClean="0">
                <a:ea typeface="宋体" pitchFamily="2" charset="-122"/>
              </a:rPr>
              <a:t>1</a:t>
            </a:r>
            <a:r>
              <a:rPr lang="zh-CN" altLang="zh-CN" smtClean="0">
                <a:ea typeface="宋体" pitchFamily="2" charset="-122"/>
              </a:rPr>
              <a:t>的行中的全部元素，依此类推</a:t>
            </a:r>
            <a:endParaRPr lang="en-US" altLang="zh-CN" smtClean="0">
              <a:ea typeface="宋体" pitchFamily="2" charset="-122"/>
            </a:endParaRPr>
          </a:p>
          <a:p>
            <a:pPr lvl="1" eaLnBrk="1" hangingPunct="1">
              <a:defRPr/>
            </a:pPr>
            <a:r>
              <a:rPr lang="zh-CN" altLang="zh-CN" smtClean="0">
                <a:ea typeface="宋体" pitchFamily="2" charset="-122"/>
              </a:rPr>
              <a:t>因此可以用一个指向整型元素的指针变量，依次指向各个元素</a:t>
            </a:r>
            <a:endParaRPr lang="zh-CN" altLang="en-US" smtClean="0">
              <a:ea typeface="宋体" pitchFamily="2" charset="-122"/>
            </a:endParaRPr>
          </a:p>
          <a:p>
            <a:pPr eaLnBrk="1" hangingPunct="1">
              <a:buFont typeface="Wingdings" pitchFamily="2" charset="2"/>
              <a:buNone/>
              <a:defRPr/>
            </a:pP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5.3.50</a:t>
            </a:r>
            <a:r>
              <a:rPr lang="zh-CN" altLang="en-US" dirty="0" smtClean="0">
                <a:ea typeface="宋体" pitchFamily="2" charset="-122"/>
              </a:rPr>
              <a:t>多维数组代码</a:t>
            </a:r>
            <a:endParaRPr lang="en-US" altLang="zh-CN" dirty="0">
              <a:ea typeface="宋体" pitchFamily="2" charset="-122"/>
            </a:endParaRPr>
          </a:p>
        </p:txBody>
      </p:sp>
      <p:sp>
        <p:nvSpPr>
          <p:cNvPr id="138244" name="矩形 3"/>
          <p:cNvSpPr>
            <a:spLocks noChangeArrowheads="1"/>
          </p:cNvSpPr>
          <p:nvPr/>
        </p:nvSpPr>
        <p:spPr bwMode="auto">
          <a:xfrm>
            <a:off x="500034" y="1214422"/>
            <a:ext cx="8072494" cy="4708981"/>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ts val="3000"/>
              </a:lnSpc>
              <a:buFont typeface="Wingdings" pitchFamily="2" charset="2"/>
              <a:buNone/>
              <a:defRPr/>
            </a:pPr>
            <a:r>
              <a:rPr lang="en-US" altLang="zh-CN" sz="3200"/>
              <a:t>#include &lt;stdio.h&gt;</a:t>
            </a:r>
            <a:endParaRPr lang="zh-CN" altLang="zh-CN" sz="3200"/>
          </a:p>
          <a:p>
            <a:pPr eaLnBrk="0" hangingPunct="0">
              <a:lnSpc>
                <a:spcPts val="3000"/>
              </a:lnSpc>
              <a:buFont typeface="Wingdings" pitchFamily="2" charset="2"/>
              <a:buNone/>
              <a:defRPr/>
            </a:pPr>
            <a:r>
              <a:rPr lang="en-US" altLang="zh-CN" sz="3200"/>
              <a:t>int main()</a:t>
            </a:r>
            <a:endParaRPr lang="zh-CN" altLang="zh-CN" sz="3200"/>
          </a:p>
          <a:p>
            <a:pPr eaLnBrk="0" hangingPunct="0">
              <a:lnSpc>
                <a:spcPts val="3000"/>
              </a:lnSpc>
              <a:buFont typeface="Wingdings" pitchFamily="2" charset="2"/>
              <a:buNone/>
              <a:defRPr/>
            </a:pPr>
            <a:r>
              <a:rPr lang="en-US" altLang="zh-CN" sz="3200"/>
              <a:t>{ int a[3][4]={1,3,5,7,9,11,13,15,</a:t>
            </a:r>
          </a:p>
          <a:p>
            <a:pPr eaLnBrk="0" hangingPunct="0">
              <a:lnSpc>
                <a:spcPts val="3000"/>
              </a:lnSpc>
              <a:buFont typeface="Wingdings" pitchFamily="2" charset="2"/>
              <a:buNone/>
              <a:defRPr/>
            </a:pPr>
            <a:r>
              <a:rPr lang="en-US" altLang="zh-CN" sz="3200"/>
              <a:t>                      17,19,21,23};</a:t>
            </a:r>
            <a:endParaRPr lang="zh-CN" altLang="zh-CN" sz="3200"/>
          </a:p>
          <a:p>
            <a:pPr eaLnBrk="0" hangingPunct="0">
              <a:lnSpc>
                <a:spcPts val="3000"/>
              </a:lnSpc>
              <a:buFont typeface="Wingdings" pitchFamily="2" charset="2"/>
              <a:buNone/>
              <a:defRPr/>
            </a:pPr>
            <a:r>
              <a:rPr lang="en-US" altLang="zh-CN" sz="3200"/>
              <a:t>   int *p; </a:t>
            </a:r>
            <a:endParaRPr lang="zh-CN" altLang="zh-CN" sz="3200"/>
          </a:p>
          <a:p>
            <a:pPr eaLnBrk="0" hangingPunct="0">
              <a:lnSpc>
                <a:spcPts val="3000"/>
              </a:lnSpc>
              <a:buFont typeface="Wingdings" pitchFamily="2" charset="2"/>
              <a:buNone/>
              <a:defRPr/>
            </a:pPr>
            <a:r>
              <a:rPr lang="en-US" altLang="zh-CN" sz="3200"/>
              <a:t>   for(p=a[0];p&lt;a[0]+12;p++) </a:t>
            </a:r>
            <a:endParaRPr lang="zh-CN" altLang="zh-CN" sz="3200"/>
          </a:p>
          <a:p>
            <a:pPr eaLnBrk="0" hangingPunct="0">
              <a:lnSpc>
                <a:spcPts val="3000"/>
              </a:lnSpc>
              <a:buFont typeface="Wingdings" pitchFamily="2" charset="2"/>
              <a:buNone/>
              <a:defRPr/>
            </a:pPr>
            <a:r>
              <a:rPr lang="en-US" altLang="zh-CN" sz="3200"/>
              <a:t>   { if((p-a[0])%4==0) printf(“\n”);   </a:t>
            </a:r>
            <a:endParaRPr lang="zh-CN" altLang="zh-CN" sz="3200"/>
          </a:p>
          <a:p>
            <a:pPr eaLnBrk="0" hangingPunct="0">
              <a:lnSpc>
                <a:spcPts val="3000"/>
              </a:lnSpc>
              <a:buFont typeface="Wingdings" pitchFamily="2" charset="2"/>
              <a:buNone/>
              <a:defRPr/>
            </a:pPr>
            <a:r>
              <a:rPr lang="en-US" altLang="zh-CN" sz="3200"/>
              <a:t>      printf(“%4d”,*p);  </a:t>
            </a:r>
            <a:endParaRPr lang="zh-CN" altLang="zh-CN" sz="3200"/>
          </a:p>
          <a:p>
            <a:pPr eaLnBrk="0" hangingPunct="0">
              <a:lnSpc>
                <a:spcPts val="3000"/>
              </a:lnSpc>
              <a:buFont typeface="Wingdings" pitchFamily="2" charset="2"/>
              <a:buNone/>
              <a:defRPr/>
            </a:pPr>
            <a:r>
              <a:rPr lang="en-US" altLang="zh-CN" sz="3200"/>
              <a:t>   }</a:t>
            </a:r>
            <a:endParaRPr lang="zh-CN" altLang="zh-CN" sz="3200"/>
          </a:p>
          <a:p>
            <a:pPr eaLnBrk="0" hangingPunct="0">
              <a:lnSpc>
                <a:spcPts val="3000"/>
              </a:lnSpc>
              <a:buFont typeface="Wingdings" pitchFamily="2" charset="2"/>
              <a:buNone/>
              <a:defRPr/>
            </a:pPr>
            <a:r>
              <a:rPr lang="en-US" altLang="zh-CN" sz="3200"/>
              <a:t>   printf("\n");</a:t>
            </a:r>
            <a:endParaRPr lang="zh-CN" altLang="zh-CN" sz="3200"/>
          </a:p>
          <a:p>
            <a:pPr eaLnBrk="0" hangingPunct="0">
              <a:lnSpc>
                <a:spcPts val="3000"/>
              </a:lnSpc>
              <a:buFont typeface="Wingdings" pitchFamily="2" charset="2"/>
              <a:buNone/>
              <a:defRPr/>
            </a:pPr>
            <a:r>
              <a:rPr lang="en-US" altLang="zh-CN" sz="3200"/>
              <a:t>   return 0;</a:t>
            </a:r>
            <a:endParaRPr lang="zh-CN" altLang="zh-CN" sz="3200"/>
          </a:p>
          <a:p>
            <a:pPr eaLnBrk="0" hangingPunct="0">
              <a:lnSpc>
                <a:spcPts val="3000"/>
              </a:lnSpc>
              <a:buFont typeface="Wingdings" pitchFamily="2" charset="2"/>
              <a:buNone/>
              <a:defRPr/>
            </a:pPr>
            <a:r>
              <a:rPr lang="en-US" altLang="zh-CN" sz="3200"/>
              <a:t>}</a:t>
            </a:r>
            <a:endParaRPr lang="zh-CN" altLang="zh-CN" sz="320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5.3.51</a:t>
            </a:r>
            <a:r>
              <a:rPr lang="zh-CN" altLang="en-US" dirty="0" smtClean="0">
                <a:ea typeface="宋体" pitchFamily="2" charset="-122"/>
              </a:rPr>
              <a:t>多维数组案例</a:t>
            </a:r>
            <a:endParaRPr lang="en-US" altLang="zh-CN" dirty="0">
              <a:ea typeface="宋体" pitchFamily="2" charset="-122"/>
            </a:endParaRPr>
          </a:p>
        </p:txBody>
      </p:sp>
      <p:sp>
        <p:nvSpPr>
          <p:cNvPr id="142340" name="矩形 3"/>
          <p:cNvSpPr>
            <a:spLocks noChangeArrowheads="1"/>
          </p:cNvSpPr>
          <p:nvPr/>
        </p:nvSpPr>
        <p:spPr bwMode="auto">
          <a:xfrm>
            <a:off x="785813" y="1143000"/>
            <a:ext cx="5840412" cy="369888"/>
          </a:xfrm>
          <a:prstGeom prst="rect">
            <a:avLst/>
          </a:prstGeom>
          <a:noFill/>
          <a:ln w="9525">
            <a:noFill/>
            <a:miter lim="800000"/>
            <a:headEnd/>
            <a:tailEnd/>
          </a:ln>
        </p:spPr>
        <p:txBody>
          <a:bodyPr>
            <a:spAutoFit/>
          </a:bodyPr>
          <a:lstStyle/>
          <a:p>
            <a:pPr eaLnBrk="0" hangingPunct="0"/>
            <a:r>
              <a:rPr lang="zh-CN" altLang="zh-CN"/>
              <a:t>输出二维数组任一行任一列元素的值。</a:t>
            </a:r>
            <a:endParaRPr lang="zh-CN" altLang="en-US"/>
          </a:p>
        </p:txBody>
      </p:sp>
      <p:sp>
        <p:nvSpPr>
          <p:cNvPr id="5" name="内容占位符 2"/>
          <p:cNvSpPr>
            <a:spLocks noGrp="1"/>
          </p:cNvSpPr>
          <p:nvPr>
            <p:ph idx="1"/>
          </p:nvPr>
        </p:nvSpPr>
        <p:spPr>
          <a:xfrm>
            <a:off x="571500" y="1500174"/>
            <a:ext cx="8215342" cy="4929222"/>
          </a:xfrm>
        </p:spPr>
        <p:style>
          <a:lnRef idx="0">
            <a:scrgbClr r="0" g="0" b="0"/>
          </a:lnRef>
          <a:fillRef idx="1003">
            <a:schemeClr val="dk2"/>
          </a:fillRef>
          <a:effectRef idx="0">
            <a:scrgbClr r="0" g="0" b="0"/>
          </a:effectRef>
          <a:fontRef idx="major"/>
        </p:style>
        <p:txBody>
          <a:bodyPr/>
          <a:lstStyle/>
          <a:p>
            <a:pPr eaLnBrk="1" hangingPunct="1">
              <a:lnSpc>
                <a:spcPts val="3000"/>
              </a:lnSpc>
              <a:buFont typeface="Wingdings" pitchFamily="2" charset="2"/>
              <a:buNone/>
              <a:defRPr/>
            </a:pPr>
            <a:r>
              <a:rPr lang="en-US" altLang="zh-CN" sz="2000" smtClean="0">
                <a:ea typeface="宋体" pitchFamily="2" charset="-122"/>
              </a:rPr>
              <a:t>#include &lt;stdio.h&gt;</a:t>
            </a:r>
            <a:endParaRPr lang="zh-CN" altLang="zh-CN" sz="2000" smtClean="0">
              <a:ea typeface="宋体" pitchFamily="2" charset="-122"/>
            </a:endParaRPr>
          </a:p>
          <a:p>
            <a:pPr eaLnBrk="1" hangingPunct="1">
              <a:lnSpc>
                <a:spcPts val="3000"/>
              </a:lnSpc>
              <a:buFont typeface="Wingdings" pitchFamily="2" charset="2"/>
              <a:buNone/>
              <a:defRPr/>
            </a:pPr>
            <a:r>
              <a:rPr lang="en-US" altLang="zh-CN" sz="2000" smtClean="0">
                <a:ea typeface="宋体" pitchFamily="2" charset="-122"/>
              </a:rPr>
              <a:t>int main()</a:t>
            </a:r>
            <a:endParaRPr lang="zh-CN" altLang="zh-CN" sz="2000" smtClean="0">
              <a:ea typeface="宋体" pitchFamily="2" charset="-122"/>
            </a:endParaRPr>
          </a:p>
          <a:p>
            <a:pPr eaLnBrk="1" hangingPunct="1">
              <a:lnSpc>
                <a:spcPts val="3000"/>
              </a:lnSpc>
              <a:buFont typeface="Wingdings" pitchFamily="2" charset="2"/>
              <a:buNone/>
              <a:defRPr/>
            </a:pPr>
            <a:r>
              <a:rPr lang="en-US" altLang="zh-CN" sz="2000" smtClean="0">
                <a:ea typeface="宋体" pitchFamily="2" charset="-122"/>
              </a:rPr>
              <a:t>{int a[3][</a:t>
            </a:r>
            <a:r>
              <a:rPr lang="en-US" altLang="zh-CN" sz="2000" smtClean="0">
                <a:solidFill>
                  <a:srgbClr val="FF0000"/>
                </a:solidFill>
                <a:ea typeface="宋体" pitchFamily="2" charset="-122"/>
              </a:rPr>
              <a:t>4</a:t>
            </a:r>
            <a:r>
              <a:rPr lang="en-US" altLang="zh-CN" sz="2000" smtClean="0">
                <a:ea typeface="宋体" pitchFamily="2" charset="-122"/>
              </a:rPr>
              <a:t>]={1,3,5,7,9,11,13,15,</a:t>
            </a:r>
          </a:p>
          <a:p>
            <a:pPr eaLnBrk="1" hangingPunct="1">
              <a:lnSpc>
                <a:spcPts val="3000"/>
              </a:lnSpc>
              <a:buFont typeface="Wingdings" pitchFamily="2" charset="2"/>
              <a:buNone/>
              <a:defRPr/>
            </a:pPr>
            <a:r>
              <a:rPr lang="en-US" altLang="zh-CN" sz="2000" smtClean="0">
                <a:ea typeface="宋体" pitchFamily="2" charset="-122"/>
              </a:rPr>
              <a:t>                                   17,19,21,23}; </a:t>
            </a:r>
            <a:endParaRPr lang="zh-CN" altLang="zh-CN" sz="2000" smtClean="0">
              <a:ea typeface="宋体" pitchFamily="2" charset="-122"/>
            </a:endParaRPr>
          </a:p>
          <a:p>
            <a:pPr eaLnBrk="1" hangingPunct="1">
              <a:lnSpc>
                <a:spcPts val="3000"/>
              </a:lnSpc>
              <a:buFont typeface="Wingdings" pitchFamily="2" charset="2"/>
              <a:buNone/>
              <a:defRPr/>
            </a:pPr>
            <a:r>
              <a:rPr lang="en-US" altLang="zh-CN" sz="2000" smtClean="0">
                <a:ea typeface="宋体" pitchFamily="2" charset="-122"/>
              </a:rPr>
              <a:t>  </a:t>
            </a:r>
            <a:r>
              <a:rPr lang="en-US" altLang="zh-CN" sz="2000" smtClean="0">
                <a:solidFill>
                  <a:srgbClr val="9D138D"/>
                </a:solidFill>
                <a:ea typeface="宋体" pitchFamily="2" charset="-122"/>
              </a:rPr>
              <a:t>int </a:t>
            </a:r>
            <a:r>
              <a:rPr lang="en-US" altLang="zh-CN" sz="2000" smtClean="0">
                <a:solidFill>
                  <a:srgbClr val="0000CC"/>
                </a:solidFill>
                <a:ea typeface="宋体" pitchFamily="2" charset="-122"/>
              </a:rPr>
              <a:t>(</a:t>
            </a:r>
            <a:r>
              <a:rPr lang="en-US" altLang="zh-CN" sz="2000" smtClean="0">
                <a:solidFill>
                  <a:srgbClr val="9D138D"/>
                </a:solidFill>
                <a:ea typeface="宋体" pitchFamily="2" charset="-122"/>
              </a:rPr>
              <a:t>*p</a:t>
            </a:r>
            <a:r>
              <a:rPr lang="en-US" altLang="zh-CN" sz="2000" smtClean="0">
                <a:solidFill>
                  <a:srgbClr val="0000CC"/>
                </a:solidFill>
                <a:ea typeface="宋体" pitchFamily="2" charset="-122"/>
              </a:rPr>
              <a:t>)</a:t>
            </a:r>
            <a:r>
              <a:rPr lang="en-US" altLang="zh-CN" sz="2000" smtClean="0">
                <a:solidFill>
                  <a:srgbClr val="9D138D"/>
                </a:solidFill>
                <a:ea typeface="宋体" pitchFamily="2" charset="-122"/>
              </a:rPr>
              <a:t>[</a:t>
            </a:r>
            <a:r>
              <a:rPr lang="en-US" altLang="zh-CN" sz="2000" smtClean="0">
                <a:solidFill>
                  <a:srgbClr val="FF0000"/>
                </a:solidFill>
                <a:ea typeface="宋体" pitchFamily="2" charset="-122"/>
              </a:rPr>
              <a:t>4</a:t>
            </a:r>
            <a:r>
              <a:rPr lang="en-US" altLang="zh-CN" sz="2000" smtClean="0">
                <a:solidFill>
                  <a:srgbClr val="9D138D"/>
                </a:solidFill>
                <a:ea typeface="宋体" pitchFamily="2" charset="-122"/>
              </a:rPr>
              <a:t>]</a:t>
            </a:r>
            <a:r>
              <a:rPr lang="en-US" altLang="zh-CN" sz="2000" smtClean="0">
                <a:ea typeface="宋体" pitchFamily="2" charset="-122"/>
              </a:rPr>
              <a:t>,i,j; </a:t>
            </a:r>
            <a:endParaRPr lang="zh-CN" altLang="zh-CN" sz="2000" smtClean="0">
              <a:ea typeface="宋体" pitchFamily="2" charset="-122"/>
            </a:endParaRPr>
          </a:p>
          <a:p>
            <a:pPr eaLnBrk="1" hangingPunct="1">
              <a:lnSpc>
                <a:spcPts val="3000"/>
              </a:lnSpc>
              <a:buFont typeface="Wingdings" pitchFamily="2" charset="2"/>
              <a:buNone/>
              <a:defRPr/>
            </a:pPr>
            <a:r>
              <a:rPr lang="en-US" altLang="zh-CN" sz="2000" smtClean="0">
                <a:ea typeface="宋体" pitchFamily="2" charset="-122"/>
              </a:rPr>
              <a:t>  p=a; </a:t>
            </a:r>
            <a:endParaRPr lang="zh-CN" altLang="zh-CN" sz="2000" smtClean="0">
              <a:ea typeface="宋体" pitchFamily="2" charset="-122"/>
            </a:endParaRPr>
          </a:p>
          <a:p>
            <a:pPr eaLnBrk="1" hangingPunct="1">
              <a:lnSpc>
                <a:spcPts val="3000"/>
              </a:lnSpc>
              <a:buFont typeface="Wingdings" pitchFamily="2" charset="2"/>
              <a:buNone/>
              <a:defRPr/>
            </a:pPr>
            <a:r>
              <a:rPr lang="en-US" altLang="zh-CN" sz="2000" smtClean="0">
                <a:ea typeface="宋体" pitchFamily="2" charset="-122"/>
              </a:rPr>
              <a:t>  printf(“enter row and colum:");</a:t>
            </a:r>
            <a:endParaRPr lang="zh-CN" altLang="zh-CN" sz="2000" smtClean="0">
              <a:ea typeface="宋体" pitchFamily="2" charset="-122"/>
            </a:endParaRPr>
          </a:p>
          <a:p>
            <a:pPr eaLnBrk="1" hangingPunct="1">
              <a:lnSpc>
                <a:spcPts val="3000"/>
              </a:lnSpc>
              <a:buFont typeface="Wingdings" pitchFamily="2" charset="2"/>
              <a:buNone/>
              <a:defRPr/>
            </a:pPr>
            <a:r>
              <a:rPr lang="en-US" altLang="zh-CN" sz="2000" smtClean="0">
                <a:ea typeface="宋体" pitchFamily="2" charset="-122"/>
              </a:rPr>
              <a:t>  scanf(“%d,%d”,&amp;i,&amp;j); </a:t>
            </a:r>
            <a:endParaRPr lang="zh-CN" altLang="zh-CN" sz="2000" smtClean="0">
              <a:ea typeface="宋体" pitchFamily="2" charset="-122"/>
            </a:endParaRPr>
          </a:p>
          <a:p>
            <a:pPr eaLnBrk="1" hangingPunct="1">
              <a:lnSpc>
                <a:spcPts val="3000"/>
              </a:lnSpc>
              <a:buFont typeface="Wingdings" pitchFamily="2" charset="2"/>
              <a:buNone/>
              <a:defRPr/>
            </a:pPr>
            <a:r>
              <a:rPr lang="en-US" altLang="zh-CN" sz="2000" smtClean="0">
                <a:ea typeface="宋体" pitchFamily="2" charset="-122"/>
              </a:rPr>
              <a:t>  printf(“a[%d,%d]=%d\n”,</a:t>
            </a:r>
          </a:p>
          <a:p>
            <a:pPr eaLnBrk="1" hangingPunct="1">
              <a:lnSpc>
                <a:spcPts val="3000"/>
              </a:lnSpc>
              <a:buFont typeface="Wingdings" pitchFamily="2" charset="2"/>
              <a:buNone/>
              <a:defRPr/>
            </a:pPr>
            <a:r>
              <a:rPr lang="en-US" altLang="zh-CN" sz="2000" smtClean="0">
                <a:ea typeface="宋体" pitchFamily="2" charset="-122"/>
              </a:rPr>
              <a:t>                             i,j,*(*(p+i)+j));</a:t>
            </a:r>
            <a:endParaRPr lang="zh-CN" altLang="zh-CN" sz="2000" smtClean="0">
              <a:ea typeface="宋体" pitchFamily="2" charset="-122"/>
            </a:endParaRPr>
          </a:p>
          <a:p>
            <a:pPr eaLnBrk="1" hangingPunct="1">
              <a:lnSpc>
                <a:spcPts val="3000"/>
              </a:lnSpc>
              <a:buFont typeface="Wingdings" pitchFamily="2" charset="2"/>
              <a:buNone/>
              <a:defRPr/>
            </a:pPr>
            <a:r>
              <a:rPr lang="en-US" altLang="zh-CN" sz="2000" smtClean="0">
                <a:ea typeface="宋体" pitchFamily="2" charset="-122"/>
              </a:rPr>
              <a:t>  return 0;</a:t>
            </a:r>
            <a:endParaRPr lang="zh-CN" altLang="zh-CN" sz="2000" smtClean="0">
              <a:ea typeface="宋体" pitchFamily="2" charset="-122"/>
            </a:endParaRPr>
          </a:p>
          <a:p>
            <a:pPr eaLnBrk="1" hangingPunct="1">
              <a:lnSpc>
                <a:spcPts val="3000"/>
              </a:lnSpc>
              <a:buFont typeface="Wingdings" pitchFamily="2" charset="2"/>
              <a:buNone/>
              <a:defRPr/>
            </a:pPr>
            <a:r>
              <a:rPr lang="en-US" altLang="zh-CN" sz="2000" smtClean="0">
                <a:ea typeface="宋体" pitchFamily="2" charset="-122"/>
              </a:rPr>
              <a:t>}</a:t>
            </a:r>
            <a:endParaRPr lang="zh-CN" altLang="zh-CN" sz="2000" smtClean="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5.1.10</a:t>
            </a:r>
            <a:r>
              <a:rPr lang="zh-CN" altLang="en-US" smtClean="0">
                <a:ea typeface="宋体" pitchFamily="2" charset="-122"/>
              </a:rPr>
              <a:t>函数先定义再使用</a:t>
            </a:r>
            <a:endParaRPr lang="en-US" altLang="zh-CN" dirty="0">
              <a:ea typeface="宋体" pitchFamily="2" charset="-122"/>
            </a:endParaRPr>
          </a:p>
        </p:txBody>
      </p:sp>
      <p:sp>
        <p:nvSpPr>
          <p:cNvPr id="15364" name="矩形 3"/>
          <p:cNvSpPr>
            <a:spLocks noChangeArrowheads="1"/>
          </p:cNvSpPr>
          <p:nvPr/>
        </p:nvSpPr>
        <p:spPr bwMode="auto">
          <a:xfrm>
            <a:off x="571500" y="1285875"/>
            <a:ext cx="7929563" cy="203200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dirty="0"/>
              <a:t>定义一个函数是为了调用，函数调用有两种类型，一是</a:t>
            </a:r>
            <a:r>
              <a:rPr lang="zh-CN" altLang="en-US" dirty="0">
                <a:latin typeface="Times New Roman" pitchFamily="18" charset="0"/>
              </a:rPr>
              <a:t>“</a:t>
            </a:r>
            <a:r>
              <a:rPr lang="zh-CN" altLang="en-US" dirty="0"/>
              <a:t>先定义，后调用</a:t>
            </a:r>
            <a:r>
              <a:rPr lang="zh-CN" altLang="en-US" dirty="0">
                <a:latin typeface="Times New Roman" pitchFamily="18" charset="0"/>
              </a:rPr>
              <a:t>”</a:t>
            </a:r>
            <a:r>
              <a:rPr lang="zh-CN" altLang="en-US" dirty="0"/>
              <a:t>，这要求函数定义和调用语句在同一个文件内，编译器能从函数定义中提取函数的参数列表、输出类型等接口信息。二是</a:t>
            </a:r>
            <a:r>
              <a:rPr lang="zh-CN" altLang="en-US" dirty="0">
                <a:latin typeface="Times New Roman" pitchFamily="18" charset="0"/>
              </a:rPr>
              <a:t>“</a:t>
            </a:r>
            <a:r>
              <a:rPr lang="zh-CN" altLang="en-US" dirty="0"/>
              <a:t>函数声明</a:t>
            </a:r>
            <a:r>
              <a:rPr lang="en-US" altLang="zh-CN" dirty="0"/>
              <a:t>+</a:t>
            </a:r>
            <a:r>
              <a:rPr lang="zh-CN" altLang="en-US" dirty="0"/>
              <a:t>函数调用</a:t>
            </a:r>
            <a:r>
              <a:rPr lang="zh-CN" altLang="en-US" dirty="0">
                <a:latin typeface="Times New Roman" pitchFamily="18" charset="0"/>
              </a:rPr>
              <a:t>”</a:t>
            </a:r>
            <a:r>
              <a:rPr lang="zh-CN" altLang="en-US" dirty="0"/>
              <a:t>，大多数情况下，函数的定义与函数的调用并不在一个文件内，即使在一个文件中也有可能调用在前而定义在后，这时需要在调用之前先对函数声明，告诉编译器有这么一个函数存在，函数原型声明将在后面讨论，下面来看一个先定义、后调用的例子</a:t>
            </a:r>
          </a:p>
        </p:txBody>
      </p:sp>
      <p:sp>
        <p:nvSpPr>
          <p:cNvPr id="15366" name="Rectangle 3"/>
          <p:cNvSpPr>
            <a:spLocks noChangeArrowheads="1"/>
          </p:cNvSpPr>
          <p:nvPr/>
        </p:nvSpPr>
        <p:spPr bwMode="auto">
          <a:xfrm>
            <a:off x="500035" y="3571876"/>
            <a:ext cx="8001056" cy="2418227"/>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wrap="square" lIns="90000" tIns="46800" rIns="90000" bIns="46800">
            <a:spAutoFit/>
          </a:bodyPr>
          <a:lstStyle/>
          <a:p>
            <a:pPr eaLnBrk="0" hangingPunct="0">
              <a:defRPr/>
            </a:pPr>
            <a:r>
              <a:rPr lang="zh-CN" altLang="en-US" dirty="0"/>
              <a:t>注意：</a:t>
            </a:r>
          </a:p>
          <a:p>
            <a:pPr marL="450850" lvl="1" indent="-271463" eaLnBrk="0" hangingPunct="0">
              <a:spcAft>
                <a:spcPct val="50000"/>
              </a:spcAft>
              <a:buFont typeface="Wingdings" pitchFamily="2" charset="2"/>
              <a:buChar char=""/>
              <a:defRPr/>
            </a:pPr>
            <a:r>
              <a:rPr lang="zh-CN" altLang="en-US" dirty="0"/>
              <a:t>函数的定义在程序中都是平行的，即不允许在一个函数的内部再定义另一个函数；</a:t>
            </a:r>
          </a:p>
          <a:p>
            <a:pPr marL="450850" lvl="1" indent="-271463" eaLnBrk="0" hangingPunct="0">
              <a:spcAft>
                <a:spcPct val="50000"/>
              </a:spcAft>
              <a:buFont typeface="Wingdings" pitchFamily="2" charset="2"/>
              <a:buChar char=""/>
              <a:defRPr/>
            </a:pPr>
            <a:r>
              <a:rPr lang="zh-CN" altLang="en-US" dirty="0"/>
              <a:t>函数名是用户自定义标识符，当函数值为整型时类型名可省略</a:t>
            </a:r>
            <a:r>
              <a:rPr lang="en-US" altLang="zh-CN" dirty="0"/>
              <a:t>(</a:t>
            </a:r>
            <a:r>
              <a:rPr lang="zh-CN" altLang="en-US" dirty="0"/>
              <a:t>不推荐省略</a:t>
            </a:r>
            <a:r>
              <a:rPr lang="en-US" altLang="zh-CN" dirty="0"/>
              <a:t>);</a:t>
            </a:r>
            <a:r>
              <a:rPr lang="zh-CN" altLang="en-US" dirty="0"/>
              <a:t>当函数不需要向调用处返回值时，使用</a:t>
            </a:r>
            <a:r>
              <a:rPr lang="en-US" altLang="zh-CN" dirty="0"/>
              <a:t>void</a:t>
            </a:r>
            <a:r>
              <a:rPr lang="zh-CN" altLang="en-US" dirty="0"/>
              <a:t>类型名</a:t>
            </a:r>
          </a:p>
          <a:p>
            <a:pPr marL="450850" lvl="1" indent="-271463" eaLnBrk="0" hangingPunct="0">
              <a:spcAft>
                <a:spcPct val="50000"/>
              </a:spcAft>
              <a:buFont typeface="Wingdings" pitchFamily="2" charset="2"/>
              <a:buChar char=""/>
              <a:defRPr/>
            </a:pPr>
            <a:r>
              <a:rPr lang="zh-CN" altLang="en-US" dirty="0"/>
              <a:t>形参表中的形参是用户自定义标识符，没有参数时，圆括号不能省略，此时函数为无参函数</a:t>
            </a:r>
            <a:r>
              <a:rPr lang="zh-CN" altLang="en-US" sz="2500" dirty="0"/>
              <a:t>。</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5.3.52</a:t>
            </a:r>
            <a:r>
              <a:rPr lang="zh-CN" altLang="en-US" dirty="0" smtClean="0">
                <a:ea typeface="宋体" pitchFamily="2" charset="-122"/>
              </a:rPr>
              <a:t>指针，函数，数组</a:t>
            </a:r>
            <a:endParaRPr lang="en-US" altLang="zh-CN" dirty="0">
              <a:ea typeface="宋体" pitchFamily="2" charset="-122"/>
            </a:endParaRPr>
          </a:p>
        </p:txBody>
      </p:sp>
      <p:sp>
        <p:nvSpPr>
          <p:cNvPr id="4" name="内容占位符 2"/>
          <p:cNvSpPr>
            <a:spLocks noGrp="1"/>
          </p:cNvSpPr>
          <p:nvPr>
            <p:ph idx="1"/>
          </p:nvPr>
        </p:nvSpPr>
        <p:spPr>
          <a:xfrm>
            <a:off x="571500" y="1071563"/>
            <a:ext cx="8143875" cy="5143500"/>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dirty="0" smtClean="0">
                <a:ea typeface="宋体" pitchFamily="2" charset="-122"/>
              </a:rPr>
              <a:t>用指向数组的指针作函数参数</a:t>
            </a:r>
          </a:p>
          <a:p>
            <a:pPr eaLnBrk="1" hangingPunct="1">
              <a:defRPr/>
            </a:pPr>
            <a:r>
              <a:rPr lang="zh-CN" altLang="zh-CN" dirty="0" smtClean="0">
                <a:ea typeface="宋体" pitchFamily="2" charset="-122"/>
              </a:rPr>
              <a:t>一维数组名可以作为函数参数，多维数组名也可作函数参数。</a:t>
            </a:r>
            <a:endParaRPr lang="en-US" altLang="zh-CN" dirty="0" smtClean="0">
              <a:ea typeface="宋体" pitchFamily="2" charset="-122"/>
            </a:endParaRPr>
          </a:p>
          <a:p>
            <a:pPr eaLnBrk="1" hangingPunct="1">
              <a:defRPr/>
            </a:pPr>
            <a:r>
              <a:rPr lang="zh-CN" altLang="zh-CN" dirty="0" smtClean="0">
                <a:ea typeface="宋体" pitchFamily="2" charset="-122"/>
              </a:rPr>
              <a:t>用指针变量作形参，以接受实参数组名传递来的地址。</a:t>
            </a:r>
            <a:endParaRPr lang="en-US" altLang="zh-CN" dirty="0" smtClean="0">
              <a:ea typeface="宋体" pitchFamily="2" charset="-122"/>
            </a:endParaRPr>
          </a:p>
          <a:p>
            <a:pPr eaLnBrk="1" hangingPunct="1">
              <a:defRPr/>
            </a:pPr>
            <a:r>
              <a:rPr lang="zh-CN" altLang="zh-CN" dirty="0" smtClean="0">
                <a:ea typeface="宋体" pitchFamily="2" charset="-122"/>
              </a:rPr>
              <a:t>可以有两种方法：</a:t>
            </a:r>
            <a:endParaRPr lang="en-US" altLang="zh-CN" dirty="0" smtClean="0">
              <a:ea typeface="宋体" pitchFamily="2" charset="-122"/>
            </a:endParaRPr>
          </a:p>
          <a:p>
            <a:pPr lvl="1" eaLnBrk="1" hangingPunct="1">
              <a:buFont typeface="Wingdings" pitchFamily="2" charset="2"/>
              <a:buNone/>
              <a:defRPr/>
            </a:pPr>
            <a:r>
              <a:rPr lang="zh-CN" altLang="zh-CN" sz="3200" dirty="0" smtClean="0">
                <a:ea typeface="宋体" pitchFamily="2" charset="-122"/>
              </a:rPr>
              <a:t>①用指向变量的指针变量</a:t>
            </a:r>
            <a:endParaRPr lang="en-US" altLang="zh-CN" sz="3200" dirty="0" smtClean="0">
              <a:ea typeface="宋体" pitchFamily="2" charset="-122"/>
            </a:endParaRPr>
          </a:p>
          <a:p>
            <a:pPr lvl="1" eaLnBrk="1" hangingPunct="1">
              <a:buFont typeface="Wingdings" pitchFamily="2" charset="2"/>
              <a:buNone/>
              <a:defRPr/>
            </a:pPr>
            <a:r>
              <a:rPr lang="zh-CN" altLang="zh-CN" sz="3200" dirty="0" smtClean="0">
                <a:ea typeface="宋体" pitchFamily="2" charset="-122"/>
              </a:rPr>
              <a:t>②用指向一维数组的指针变量</a:t>
            </a:r>
            <a:endParaRPr lang="zh-CN" altLang="en-US" sz="3200"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5.3.53</a:t>
            </a:r>
            <a:r>
              <a:rPr lang="zh-CN" altLang="zh-CN" dirty="0" smtClean="0">
                <a:ea typeface="宋体" pitchFamily="2" charset="-122"/>
              </a:rPr>
              <a:t>数组名作函数参数</a:t>
            </a:r>
            <a:endParaRPr lang="en-US" altLang="zh-CN" dirty="0" smtClean="0">
              <a:ea typeface="宋体" pitchFamily="2" charset="-122"/>
            </a:endParaRPr>
          </a:p>
        </p:txBody>
      </p:sp>
      <p:sp>
        <p:nvSpPr>
          <p:cNvPr id="4" name="Rectangle 3"/>
          <p:cNvSpPr>
            <a:spLocks noGrp="1" noChangeArrowheads="1"/>
          </p:cNvSpPr>
          <p:nvPr>
            <p:ph type="body" idx="1"/>
          </p:nvPr>
        </p:nvSpPr>
        <p:spPr>
          <a:xfrm>
            <a:off x="428596" y="1285860"/>
            <a:ext cx="8358217" cy="4786328"/>
          </a:xfrm>
        </p:spPr>
        <p:style>
          <a:lnRef idx="0">
            <a:scrgbClr r="0" g="0" b="0"/>
          </a:lnRef>
          <a:fillRef idx="1003">
            <a:schemeClr val="dk2"/>
          </a:fillRef>
          <a:effectRef idx="0">
            <a:scrgbClr r="0" g="0" b="0"/>
          </a:effectRef>
          <a:fontRef idx="major"/>
        </p:style>
        <p:txBody>
          <a:bodyPr/>
          <a:lstStyle/>
          <a:p>
            <a:pPr eaLnBrk="1" hangingPunct="1">
              <a:defRPr/>
            </a:pPr>
            <a:r>
              <a:rPr lang="zh-CN" altLang="zh-CN" smtClean="0">
                <a:ea typeface="宋体" pitchFamily="2" charset="-122"/>
              </a:rPr>
              <a:t>用数组名作函数参数</a:t>
            </a:r>
            <a:r>
              <a:rPr lang="zh-CN" altLang="en-US" smtClean="0">
                <a:ea typeface="宋体" pitchFamily="2" charset="-122"/>
              </a:rPr>
              <a:t>时，因为</a:t>
            </a:r>
            <a:r>
              <a:rPr lang="zh-CN" altLang="zh-CN" smtClean="0">
                <a:ea typeface="宋体" pitchFamily="2" charset="-122"/>
              </a:rPr>
              <a:t>实参数组名代表该数组首元素的地址</a:t>
            </a:r>
            <a:r>
              <a:rPr lang="zh-CN" altLang="en-US" smtClean="0">
                <a:ea typeface="宋体" pitchFamily="2" charset="-122"/>
              </a:rPr>
              <a:t>，</a:t>
            </a:r>
            <a:r>
              <a:rPr lang="zh-CN" altLang="zh-CN" smtClean="0">
                <a:ea typeface="宋体" pitchFamily="2" charset="-122"/>
              </a:rPr>
              <a:t>形参应该是一个指针变量</a:t>
            </a:r>
            <a:endParaRPr lang="en-US" altLang="zh-CN" smtClean="0">
              <a:ea typeface="宋体" pitchFamily="2" charset="-122"/>
            </a:endParaRPr>
          </a:p>
          <a:p>
            <a:pPr eaLnBrk="1" hangingPunct="1">
              <a:defRPr/>
            </a:pPr>
            <a:r>
              <a:rPr lang="en-US" altLang="zh-CN" smtClean="0">
                <a:ea typeface="宋体" pitchFamily="2" charset="-122"/>
              </a:rPr>
              <a:t>C</a:t>
            </a:r>
            <a:r>
              <a:rPr lang="zh-CN" altLang="zh-CN" smtClean="0">
                <a:ea typeface="宋体" pitchFamily="2" charset="-122"/>
              </a:rPr>
              <a:t>编译都是将形参数组名作为指针变量来处理的</a:t>
            </a: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5.3.54</a:t>
            </a:r>
            <a:r>
              <a:rPr lang="zh-CN" altLang="zh-CN" dirty="0" smtClean="0">
                <a:ea typeface="宋体" pitchFamily="2" charset="-122"/>
              </a:rPr>
              <a:t>数组名作函数参数</a:t>
            </a:r>
            <a:endParaRPr lang="en-US" altLang="zh-CN" dirty="0" smtClean="0">
              <a:ea typeface="宋体" pitchFamily="2" charset="-122"/>
            </a:endParaRPr>
          </a:p>
        </p:txBody>
      </p:sp>
      <p:sp>
        <p:nvSpPr>
          <p:cNvPr id="4" name="内容占位符 2"/>
          <p:cNvSpPr>
            <a:spLocks noGrp="1"/>
          </p:cNvSpPr>
          <p:nvPr>
            <p:ph idx="1"/>
          </p:nvPr>
        </p:nvSpPr>
        <p:spPr>
          <a:xfrm>
            <a:off x="0" y="1071546"/>
            <a:ext cx="9144000" cy="5357829"/>
          </a:xfrm>
        </p:spPr>
        <p:style>
          <a:lnRef idx="0">
            <a:scrgbClr r="0" g="0" b="0"/>
          </a:lnRef>
          <a:fillRef idx="1003">
            <a:schemeClr val="dk2"/>
          </a:fillRef>
          <a:effectRef idx="0">
            <a:scrgbClr r="0" g="0" b="0"/>
          </a:effectRef>
          <a:fontRef idx="major"/>
        </p:style>
        <p:txBody>
          <a:bodyPr/>
          <a:lstStyle/>
          <a:p>
            <a:pPr eaLnBrk="1" hangingPunct="1">
              <a:defRPr/>
            </a:pPr>
            <a:r>
              <a:rPr lang="zh-CN" altLang="zh-CN" smtClean="0">
                <a:ea typeface="宋体" pitchFamily="2" charset="-122"/>
              </a:rPr>
              <a:t> 实参数组名是指针常量，但形参数组名是按指针变量处理</a:t>
            </a:r>
            <a:endParaRPr lang="en-US" altLang="zh-CN" smtClean="0">
              <a:ea typeface="宋体" pitchFamily="2" charset="-122"/>
            </a:endParaRPr>
          </a:p>
          <a:p>
            <a:pPr eaLnBrk="1" hangingPunct="1">
              <a:defRPr/>
            </a:pPr>
            <a:r>
              <a:rPr lang="zh-CN" altLang="zh-CN" smtClean="0">
                <a:ea typeface="宋体" pitchFamily="2" charset="-122"/>
              </a:rPr>
              <a:t>在函数调用进行虚实结合后，它的值就是实参数组首元素的地址</a:t>
            </a:r>
            <a:endParaRPr lang="en-US" altLang="zh-CN" smtClean="0">
              <a:ea typeface="宋体" pitchFamily="2" charset="-122"/>
            </a:endParaRPr>
          </a:p>
          <a:p>
            <a:pPr eaLnBrk="1" hangingPunct="1">
              <a:defRPr/>
            </a:pPr>
            <a:r>
              <a:rPr lang="zh-CN" altLang="zh-CN" smtClean="0">
                <a:ea typeface="宋体" pitchFamily="2" charset="-122"/>
              </a:rPr>
              <a:t>在函数执行期间，</a:t>
            </a:r>
            <a:r>
              <a:rPr lang="zh-CN" altLang="en-US" smtClean="0">
                <a:ea typeface="宋体" pitchFamily="2" charset="-122"/>
              </a:rPr>
              <a:t>形参数组</a:t>
            </a:r>
            <a:r>
              <a:rPr lang="zh-CN" altLang="zh-CN" smtClean="0">
                <a:ea typeface="宋体" pitchFamily="2" charset="-122"/>
              </a:rPr>
              <a:t>可以再被赋值</a:t>
            </a:r>
          </a:p>
          <a:p>
            <a:pPr lvl="1" eaLnBrk="1" hangingPunct="1">
              <a:buFont typeface="Wingdings" pitchFamily="2" charset="2"/>
              <a:buNone/>
              <a:defRPr/>
            </a:pPr>
            <a:r>
              <a:rPr lang="en-US" altLang="zh-CN" smtClean="0">
                <a:ea typeface="宋体" pitchFamily="2" charset="-122"/>
              </a:rPr>
              <a:t>void fun (arr[ ],int n)</a:t>
            </a:r>
            <a:endParaRPr lang="zh-CN" altLang="zh-CN" smtClean="0">
              <a:ea typeface="宋体" pitchFamily="2" charset="-122"/>
            </a:endParaRPr>
          </a:p>
          <a:p>
            <a:pPr lvl="1" eaLnBrk="1" hangingPunct="1">
              <a:buFont typeface="Wingdings" pitchFamily="2" charset="2"/>
              <a:buNone/>
              <a:defRPr/>
            </a:pPr>
            <a:r>
              <a:rPr lang="en-US" altLang="zh-CN" smtClean="0">
                <a:ea typeface="宋体" pitchFamily="2" charset="-122"/>
              </a:rPr>
              <a:t>{ printf(</a:t>
            </a:r>
            <a:r>
              <a:rPr lang="zh-CN" altLang="zh-CN" smtClean="0">
                <a:ea typeface="宋体" pitchFamily="2" charset="-122"/>
              </a:rPr>
              <a:t>″</a:t>
            </a:r>
            <a:r>
              <a:rPr lang="en-US" altLang="zh-CN" smtClean="0">
                <a:ea typeface="宋体" pitchFamily="2" charset="-122"/>
              </a:rPr>
              <a:t>%d\n</a:t>
            </a:r>
            <a:r>
              <a:rPr lang="zh-CN" altLang="zh-CN" smtClean="0">
                <a:ea typeface="宋体" pitchFamily="2" charset="-122"/>
              </a:rPr>
              <a:t>″</a:t>
            </a:r>
            <a:r>
              <a:rPr lang="en-US" altLang="zh-CN" smtClean="0">
                <a:ea typeface="宋体" pitchFamily="2" charset="-122"/>
              </a:rPr>
              <a:t>, *arr); </a:t>
            </a:r>
            <a:endParaRPr lang="zh-CN" altLang="zh-CN" smtClean="0">
              <a:ea typeface="宋体" pitchFamily="2" charset="-122"/>
            </a:endParaRPr>
          </a:p>
          <a:p>
            <a:pPr lvl="1" eaLnBrk="1" hangingPunct="1">
              <a:buFont typeface="Wingdings" pitchFamily="2" charset="2"/>
              <a:buNone/>
              <a:defRPr/>
            </a:pPr>
            <a:r>
              <a:rPr lang="en-US" altLang="zh-CN" smtClean="0">
                <a:ea typeface="宋体" pitchFamily="2" charset="-122"/>
              </a:rPr>
              <a:t>   </a:t>
            </a:r>
            <a:r>
              <a:rPr lang="en-US" altLang="zh-CN" smtClean="0">
                <a:solidFill>
                  <a:srgbClr val="9D138D"/>
                </a:solidFill>
                <a:ea typeface="宋体" pitchFamily="2" charset="-122"/>
              </a:rPr>
              <a:t>arr=arr+3;</a:t>
            </a:r>
            <a:r>
              <a:rPr lang="en-US" altLang="zh-CN" smtClean="0">
                <a:ea typeface="宋体" pitchFamily="2" charset="-122"/>
              </a:rPr>
              <a:t>                </a:t>
            </a:r>
            <a:endParaRPr lang="zh-CN" altLang="zh-CN" smtClean="0">
              <a:ea typeface="宋体" pitchFamily="2" charset="-122"/>
            </a:endParaRPr>
          </a:p>
          <a:p>
            <a:pPr lvl="1" eaLnBrk="1" hangingPunct="1">
              <a:buFont typeface="Wingdings" pitchFamily="2" charset="2"/>
              <a:buNone/>
              <a:defRPr/>
            </a:pPr>
            <a:r>
              <a:rPr lang="en-US" altLang="zh-CN" smtClean="0">
                <a:ea typeface="宋体" pitchFamily="2" charset="-122"/>
              </a:rPr>
              <a:t>   printf(</a:t>
            </a:r>
            <a:r>
              <a:rPr lang="zh-CN" altLang="zh-CN" smtClean="0">
                <a:ea typeface="宋体" pitchFamily="2" charset="-122"/>
              </a:rPr>
              <a:t>″</a:t>
            </a:r>
            <a:r>
              <a:rPr lang="en-US" altLang="zh-CN" smtClean="0">
                <a:ea typeface="宋体" pitchFamily="2" charset="-122"/>
              </a:rPr>
              <a:t>%d\n</a:t>
            </a:r>
            <a:r>
              <a:rPr lang="zh-CN" altLang="zh-CN" smtClean="0">
                <a:ea typeface="宋体" pitchFamily="2" charset="-122"/>
              </a:rPr>
              <a:t>″</a:t>
            </a:r>
            <a:r>
              <a:rPr lang="en-US" altLang="zh-CN" smtClean="0">
                <a:ea typeface="宋体" pitchFamily="2" charset="-122"/>
              </a:rPr>
              <a:t>, *arr); </a:t>
            </a:r>
            <a:r>
              <a:rPr lang="zh-CN" altLang="zh-CN" smtClean="0">
                <a:ea typeface="宋体" pitchFamily="2" charset="-122"/>
              </a:rPr>
              <a:t> </a:t>
            </a:r>
          </a:p>
          <a:p>
            <a:pPr lvl="1" eaLnBrk="1" hangingPunct="1">
              <a:buFont typeface="Wingdings" pitchFamily="2" charset="2"/>
              <a:buNone/>
              <a:defRPr/>
            </a:pPr>
            <a:r>
              <a:rPr lang="en-US" altLang="zh-CN" smtClean="0">
                <a:ea typeface="宋体" pitchFamily="2" charset="-122"/>
              </a:rPr>
              <a:t>}</a:t>
            </a: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linds(horizontal)">
                                      <p:cBhvr>
                                        <p:cTn id="16" dur="500"/>
                                        <p:tgtEl>
                                          <p:spTgt spid="4">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blinds(horizontal)">
                                      <p:cBhvr>
                                        <p:cTn id="19" dur="500"/>
                                        <p:tgtEl>
                                          <p:spTgt spid="4">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5.3.55</a:t>
            </a:r>
            <a:r>
              <a:rPr lang="zh-CN" altLang="zh-CN" dirty="0" smtClean="0">
                <a:ea typeface="宋体" pitchFamily="2" charset="-122"/>
              </a:rPr>
              <a:t>数组名作函数参数</a:t>
            </a:r>
            <a:endParaRPr lang="en-US" altLang="zh-CN" dirty="0" smtClean="0">
              <a:ea typeface="宋体" pitchFamily="2" charset="-122"/>
            </a:endParaRPr>
          </a:p>
        </p:txBody>
      </p:sp>
      <p:sp>
        <p:nvSpPr>
          <p:cNvPr id="7" name="内容占位符 2"/>
          <p:cNvSpPr>
            <a:spLocks noGrp="1"/>
          </p:cNvSpPr>
          <p:nvPr>
            <p:ph idx="1"/>
          </p:nvPr>
        </p:nvSpPr>
        <p:spPr>
          <a:xfrm>
            <a:off x="500063" y="1173163"/>
            <a:ext cx="8286750" cy="2143125"/>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mtClean="0">
                <a:ea typeface="宋体" pitchFamily="2" charset="-122"/>
              </a:rPr>
              <a:t> </a:t>
            </a:r>
            <a:r>
              <a:rPr lang="zh-CN" altLang="zh-CN" smtClean="0">
                <a:ea typeface="宋体" pitchFamily="2" charset="-122"/>
              </a:rPr>
              <a:t>将数组</a:t>
            </a:r>
            <a:r>
              <a:rPr lang="en-US" altLang="zh-CN" smtClean="0">
                <a:ea typeface="宋体" pitchFamily="2" charset="-122"/>
              </a:rPr>
              <a:t>a</a:t>
            </a:r>
            <a:r>
              <a:rPr lang="zh-CN" altLang="zh-CN" smtClean="0">
                <a:ea typeface="宋体" pitchFamily="2" charset="-122"/>
              </a:rPr>
              <a:t>中</a:t>
            </a:r>
            <a:r>
              <a:rPr lang="en-US" altLang="zh-CN" smtClean="0">
                <a:ea typeface="宋体" pitchFamily="2" charset="-122"/>
              </a:rPr>
              <a:t>n</a:t>
            </a:r>
            <a:r>
              <a:rPr lang="zh-CN" altLang="zh-CN" smtClean="0">
                <a:ea typeface="宋体" pitchFamily="2" charset="-122"/>
              </a:rPr>
              <a:t>个整数按相反顺序存放</a:t>
            </a:r>
            <a:endParaRPr lang="en-US" altLang="zh-CN" smtClean="0">
              <a:ea typeface="宋体" pitchFamily="2" charset="-122"/>
            </a:endParaRPr>
          </a:p>
          <a:p>
            <a:pPr eaLnBrk="1" hangingPunct="1">
              <a:defRPr/>
            </a:pPr>
            <a:r>
              <a:rPr lang="zh-CN" altLang="zh-CN" smtClean="0">
                <a:ea typeface="宋体" pitchFamily="2" charset="-122"/>
              </a:rPr>
              <a:t>解题思路：将</a:t>
            </a:r>
            <a:r>
              <a:rPr lang="en-US" altLang="zh-CN" smtClean="0">
                <a:ea typeface="宋体" pitchFamily="2" charset="-122"/>
              </a:rPr>
              <a:t>a[0]</a:t>
            </a:r>
            <a:r>
              <a:rPr lang="zh-CN" altLang="zh-CN" smtClean="0">
                <a:ea typeface="宋体" pitchFamily="2" charset="-122"/>
              </a:rPr>
              <a:t>与</a:t>
            </a:r>
            <a:r>
              <a:rPr lang="en-US" altLang="zh-CN" smtClean="0">
                <a:ea typeface="宋体" pitchFamily="2" charset="-122"/>
              </a:rPr>
              <a:t>a[n-1]</a:t>
            </a:r>
            <a:r>
              <a:rPr lang="zh-CN" altLang="zh-CN" smtClean="0">
                <a:ea typeface="宋体" pitchFamily="2" charset="-122"/>
              </a:rPr>
              <a:t>对换，……将</a:t>
            </a:r>
            <a:r>
              <a:rPr lang="en-US" altLang="zh-CN" smtClean="0">
                <a:ea typeface="宋体" pitchFamily="2" charset="-122"/>
              </a:rPr>
              <a:t>a[4]</a:t>
            </a:r>
            <a:r>
              <a:rPr lang="zh-CN" altLang="zh-CN" smtClean="0">
                <a:ea typeface="宋体" pitchFamily="2" charset="-122"/>
              </a:rPr>
              <a:t>与</a:t>
            </a:r>
            <a:r>
              <a:rPr lang="en-US" altLang="zh-CN" smtClean="0">
                <a:ea typeface="宋体" pitchFamily="2" charset="-122"/>
              </a:rPr>
              <a:t>a[5]</a:t>
            </a:r>
            <a:r>
              <a:rPr lang="zh-CN" altLang="zh-CN" smtClean="0">
                <a:ea typeface="宋体" pitchFamily="2" charset="-122"/>
              </a:rPr>
              <a:t>对换。</a:t>
            </a:r>
            <a:endParaRPr lang="zh-CN" altLang="en-US" smtClean="0">
              <a:ea typeface="宋体" pitchFamily="2" charset="-122"/>
            </a:endParaRPr>
          </a:p>
        </p:txBody>
      </p:sp>
      <p:pic>
        <p:nvPicPr>
          <p:cNvPr id="8" name="Picture 3"/>
          <p:cNvPicPr>
            <a:picLocks noChangeAspect="1" noChangeArrowheads="1"/>
          </p:cNvPicPr>
          <p:nvPr/>
        </p:nvPicPr>
        <p:blipFill>
          <a:blip r:embed="rId2"/>
          <a:srcRect/>
          <a:stretch>
            <a:fillRect/>
          </a:stretch>
        </p:blipFill>
        <p:spPr bwMode="auto">
          <a:xfrm>
            <a:off x="500063" y="5489575"/>
            <a:ext cx="8294687" cy="827088"/>
          </a:xfrm>
          <a:prstGeom prst="rect">
            <a:avLst/>
          </a:prstGeom>
          <a:noFill/>
          <a:ln w="9525">
            <a:noFill/>
            <a:miter lim="800000"/>
            <a:headEnd/>
            <a:tailEnd/>
          </a:ln>
        </p:spPr>
      </p:pic>
      <p:pic>
        <p:nvPicPr>
          <p:cNvPr id="9" name="Picture 4"/>
          <p:cNvPicPr>
            <a:picLocks noChangeAspect="1" noChangeArrowheads="1"/>
          </p:cNvPicPr>
          <p:nvPr/>
        </p:nvPicPr>
        <p:blipFill>
          <a:blip r:embed="rId3"/>
          <a:srcRect/>
          <a:stretch>
            <a:fillRect/>
          </a:stretch>
        </p:blipFill>
        <p:spPr bwMode="auto">
          <a:xfrm>
            <a:off x="492125" y="3778250"/>
            <a:ext cx="8294688" cy="790575"/>
          </a:xfrm>
          <a:prstGeom prst="rect">
            <a:avLst/>
          </a:prstGeom>
          <a:noFill/>
          <a:ln w="9525">
            <a:noFill/>
            <a:miter lim="800000"/>
            <a:headEnd/>
            <a:tailEnd/>
          </a:ln>
        </p:spPr>
      </p:pic>
      <p:sp>
        <p:nvSpPr>
          <p:cNvPr id="10" name="TextBox 9"/>
          <p:cNvSpPr txBox="1">
            <a:spLocks noChangeArrowheads="1"/>
          </p:cNvSpPr>
          <p:nvPr/>
        </p:nvSpPr>
        <p:spPr bwMode="auto">
          <a:xfrm>
            <a:off x="8143875" y="4602163"/>
            <a:ext cx="428625" cy="584200"/>
          </a:xfrm>
          <a:prstGeom prst="rect">
            <a:avLst/>
          </a:prstGeom>
          <a:noFill/>
          <a:ln w="9525">
            <a:noFill/>
            <a:miter lim="800000"/>
            <a:headEnd/>
            <a:tailEnd/>
          </a:ln>
        </p:spPr>
        <p:txBody>
          <a:bodyPr>
            <a:spAutoFit/>
          </a:bodyPr>
          <a:lstStyle/>
          <a:p>
            <a:pPr eaLnBrk="0" hangingPunct="0"/>
            <a:r>
              <a:rPr lang="en-US" altLang="zh-CN" sz="3200" b="1">
                <a:solidFill>
                  <a:srgbClr val="FF0000"/>
                </a:solidFill>
              </a:rPr>
              <a:t>j</a:t>
            </a:r>
            <a:endParaRPr lang="zh-CN" altLang="en-US" sz="3200" b="1">
              <a:solidFill>
                <a:srgbClr val="FF0000"/>
              </a:solidFill>
            </a:endParaRPr>
          </a:p>
        </p:txBody>
      </p:sp>
      <p:sp>
        <p:nvSpPr>
          <p:cNvPr id="11" name="TextBox 10"/>
          <p:cNvSpPr txBox="1">
            <a:spLocks noChangeArrowheads="1"/>
          </p:cNvSpPr>
          <p:nvPr/>
        </p:nvSpPr>
        <p:spPr bwMode="auto">
          <a:xfrm>
            <a:off x="714375" y="4602163"/>
            <a:ext cx="428625" cy="584200"/>
          </a:xfrm>
          <a:prstGeom prst="rect">
            <a:avLst/>
          </a:prstGeom>
          <a:noFill/>
          <a:ln w="9525">
            <a:noFill/>
            <a:miter lim="800000"/>
            <a:headEnd/>
            <a:tailEnd/>
          </a:ln>
        </p:spPr>
        <p:txBody>
          <a:bodyPr>
            <a:spAutoFit/>
          </a:bodyPr>
          <a:lstStyle/>
          <a:p>
            <a:pPr eaLnBrk="0" hangingPunct="0"/>
            <a:r>
              <a:rPr lang="en-US" altLang="zh-CN" sz="3200" b="1">
                <a:solidFill>
                  <a:srgbClr val="FF0000"/>
                </a:solidFill>
              </a:rPr>
              <a:t>i</a:t>
            </a:r>
            <a:endParaRPr lang="zh-CN" altLang="en-US" sz="3200" b="1">
              <a:solidFill>
                <a:srgbClr val="FF0000"/>
              </a:solidFill>
            </a:endParaRPr>
          </a:p>
        </p:txBody>
      </p:sp>
      <p:grpSp>
        <p:nvGrpSpPr>
          <p:cNvPr id="2" name="组合 18"/>
          <p:cNvGrpSpPr>
            <a:grpSpLocks/>
          </p:cNvGrpSpPr>
          <p:nvPr/>
        </p:nvGrpSpPr>
        <p:grpSpPr bwMode="auto">
          <a:xfrm>
            <a:off x="928688" y="3316288"/>
            <a:ext cx="7429500" cy="501650"/>
            <a:chOff x="928662" y="3214686"/>
            <a:chExt cx="7429552" cy="500860"/>
          </a:xfrm>
        </p:grpSpPr>
        <p:cxnSp>
          <p:nvCxnSpPr>
            <p:cNvPr id="155660"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p:spPr>
        </p:cxnSp>
        <p:cxnSp>
          <p:nvCxnSpPr>
            <p:cNvPr id="155661"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p:spPr>
        </p:cxnSp>
        <p:cxnSp>
          <p:nvCxnSpPr>
            <p:cNvPr id="155662"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slide(fromTo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5.3.56</a:t>
            </a:r>
            <a:r>
              <a:rPr lang="zh-CN" altLang="zh-CN" dirty="0" smtClean="0">
                <a:ea typeface="宋体" pitchFamily="2" charset="-122"/>
              </a:rPr>
              <a:t>数组名作函数参数</a:t>
            </a:r>
            <a:endParaRPr lang="en-US" altLang="zh-CN" dirty="0" smtClean="0">
              <a:ea typeface="宋体" pitchFamily="2" charset="-122"/>
            </a:endParaRPr>
          </a:p>
        </p:txBody>
      </p:sp>
      <p:sp>
        <p:nvSpPr>
          <p:cNvPr id="154628" name="矩形 3"/>
          <p:cNvSpPr>
            <a:spLocks noChangeArrowheads="1"/>
          </p:cNvSpPr>
          <p:nvPr/>
        </p:nvSpPr>
        <p:spPr bwMode="auto">
          <a:xfrm>
            <a:off x="142874" y="1285874"/>
            <a:ext cx="8858281" cy="4324261"/>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ts val="3000"/>
              </a:lnSpc>
              <a:buFont typeface="Wingdings" pitchFamily="2" charset="2"/>
              <a:buNone/>
              <a:defRPr/>
            </a:pPr>
            <a:r>
              <a:rPr lang="en-US" altLang="zh-CN" sz="3200"/>
              <a:t>#include &lt;stdio.h&gt;</a:t>
            </a:r>
            <a:endParaRPr lang="zh-CN" altLang="zh-CN" sz="3200"/>
          </a:p>
          <a:p>
            <a:pPr eaLnBrk="0" hangingPunct="0">
              <a:lnSpc>
                <a:spcPts val="3000"/>
              </a:lnSpc>
              <a:buFont typeface="Wingdings" pitchFamily="2" charset="2"/>
              <a:buNone/>
              <a:defRPr/>
            </a:pPr>
            <a:r>
              <a:rPr lang="en-US" altLang="zh-CN" sz="3200"/>
              <a:t>int main()</a:t>
            </a:r>
            <a:endParaRPr lang="zh-CN" altLang="zh-CN" sz="3200"/>
          </a:p>
          <a:p>
            <a:pPr eaLnBrk="0" hangingPunct="0">
              <a:lnSpc>
                <a:spcPts val="3000"/>
              </a:lnSpc>
              <a:buFont typeface="Wingdings" pitchFamily="2" charset="2"/>
              <a:buNone/>
              <a:defRPr/>
            </a:pPr>
            <a:r>
              <a:rPr lang="en-US" altLang="zh-CN" sz="3200"/>
              <a:t>{ void inv(int x[ ],int n); </a:t>
            </a:r>
            <a:endParaRPr lang="zh-CN" altLang="zh-CN" sz="3200"/>
          </a:p>
          <a:p>
            <a:pPr eaLnBrk="0" hangingPunct="0">
              <a:lnSpc>
                <a:spcPts val="3000"/>
              </a:lnSpc>
              <a:buFont typeface="Wingdings" pitchFamily="2" charset="2"/>
              <a:buNone/>
              <a:defRPr/>
            </a:pPr>
            <a:r>
              <a:rPr lang="en-US" altLang="zh-CN" sz="3200"/>
              <a:t>   int i, a[10]={3,7,9,11,0,6,7,5,4,2};</a:t>
            </a:r>
            <a:endParaRPr lang="zh-CN" altLang="zh-CN" sz="3200"/>
          </a:p>
          <a:p>
            <a:pPr eaLnBrk="0" hangingPunct="0">
              <a:lnSpc>
                <a:spcPts val="3000"/>
              </a:lnSpc>
              <a:buFont typeface="Wingdings" pitchFamily="2" charset="2"/>
              <a:buNone/>
              <a:defRPr/>
            </a:pPr>
            <a:r>
              <a:rPr lang="en-US" altLang="zh-CN" sz="3200"/>
              <a:t>   for(i=0;i&lt;10;i++) printf(“%d ”,a[i]); </a:t>
            </a:r>
            <a:endParaRPr lang="zh-CN" altLang="zh-CN" sz="3200"/>
          </a:p>
          <a:p>
            <a:pPr eaLnBrk="0" hangingPunct="0">
              <a:lnSpc>
                <a:spcPts val="3000"/>
              </a:lnSpc>
              <a:buFont typeface="Wingdings" pitchFamily="2" charset="2"/>
              <a:buNone/>
              <a:defRPr/>
            </a:pPr>
            <a:r>
              <a:rPr lang="en-US" altLang="zh-CN" sz="3200"/>
              <a:t>   printf("\n");</a:t>
            </a:r>
            <a:endParaRPr lang="zh-CN" altLang="zh-CN" sz="3200"/>
          </a:p>
          <a:p>
            <a:pPr eaLnBrk="0" hangingPunct="0">
              <a:lnSpc>
                <a:spcPts val="3000"/>
              </a:lnSpc>
              <a:buFont typeface="Wingdings" pitchFamily="2" charset="2"/>
              <a:buNone/>
              <a:defRPr/>
            </a:pPr>
            <a:r>
              <a:rPr lang="en-US" altLang="zh-CN" sz="3200"/>
              <a:t>   inv(a,10); </a:t>
            </a:r>
            <a:endParaRPr lang="zh-CN" altLang="zh-CN" sz="3200"/>
          </a:p>
          <a:p>
            <a:pPr eaLnBrk="0" hangingPunct="0">
              <a:lnSpc>
                <a:spcPts val="3000"/>
              </a:lnSpc>
              <a:buFont typeface="Wingdings" pitchFamily="2" charset="2"/>
              <a:buNone/>
              <a:defRPr/>
            </a:pPr>
            <a:r>
              <a:rPr lang="en-US" altLang="zh-CN" sz="3200"/>
              <a:t>   for(i=0;i&lt;10;i++) printf(“%d ”,a[i]); </a:t>
            </a:r>
            <a:endParaRPr lang="zh-CN" altLang="zh-CN" sz="3200"/>
          </a:p>
          <a:p>
            <a:pPr eaLnBrk="0" hangingPunct="0">
              <a:lnSpc>
                <a:spcPts val="3000"/>
              </a:lnSpc>
              <a:buFont typeface="Wingdings" pitchFamily="2" charset="2"/>
              <a:buNone/>
              <a:defRPr/>
            </a:pPr>
            <a:r>
              <a:rPr lang="en-US" altLang="zh-CN" sz="3200"/>
              <a:t>   printf("\n");</a:t>
            </a:r>
            <a:endParaRPr lang="zh-CN" altLang="zh-CN" sz="3200"/>
          </a:p>
          <a:p>
            <a:pPr eaLnBrk="0" hangingPunct="0">
              <a:lnSpc>
                <a:spcPts val="3000"/>
              </a:lnSpc>
              <a:buFont typeface="Wingdings" pitchFamily="2" charset="2"/>
              <a:buNone/>
              <a:defRPr/>
            </a:pPr>
            <a:r>
              <a:rPr lang="en-US" altLang="zh-CN" sz="3200"/>
              <a:t>   return 0;</a:t>
            </a:r>
            <a:endParaRPr lang="zh-CN" altLang="zh-CN" sz="3200"/>
          </a:p>
          <a:p>
            <a:pPr eaLnBrk="0" hangingPunct="0">
              <a:lnSpc>
                <a:spcPts val="3000"/>
              </a:lnSpc>
              <a:buFont typeface="Wingdings" pitchFamily="2" charset="2"/>
              <a:buNone/>
              <a:defRPr/>
            </a:pPr>
            <a:r>
              <a:rPr lang="en-US" altLang="zh-CN" sz="3200"/>
              <a:t>}</a:t>
            </a:r>
            <a:endParaRPr lang="zh-CN" altLang="zh-CN" sz="320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5.3.57</a:t>
            </a:r>
            <a:r>
              <a:rPr lang="zh-CN" altLang="zh-CN" dirty="0" smtClean="0">
                <a:ea typeface="宋体" pitchFamily="2" charset="-122"/>
              </a:rPr>
              <a:t>数组名作函数参数</a:t>
            </a:r>
            <a:endParaRPr lang="en-US" altLang="zh-CN" dirty="0" smtClean="0">
              <a:ea typeface="宋体" pitchFamily="2" charset="-122"/>
            </a:endParaRPr>
          </a:p>
        </p:txBody>
      </p:sp>
      <p:sp>
        <p:nvSpPr>
          <p:cNvPr id="4" name="内容占位符 2"/>
          <p:cNvSpPr>
            <a:spLocks noGrp="1"/>
          </p:cNvSpPr>
          <p:nvPr>
            <p:ph idx="1"/>
          </p:nvPr>
        </p:nvSpPr>
        <p:spPr>
          <a:xfrm>
            <a:off x="642910" y="1071545"/>
            <a:ext cx="7786742" cy="3429025"/>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void inv(int x[ ],int n)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int temp,i,j,m=(n-1)/2;</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for(i=0;i&lt;=m;i++)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 j=n-1-i;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temp=x[i];x[i]=x[j];x[j]=temp;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t>
            </a:r>
            <a:endParaRPr lang="zh-CN" altLang="en-US" sz="2800" smtClean="0">
              <a:ea typeface="宋体" pitchFamily="2" charset="-122"/>
            </a:endParaRPr>
          </a:p>
        </p:txBody>
      </p:sp>
      <p:sp>
        <p:nvSpPr>
          <p:cNvPr id="5" name="内容占位符 2"/>
          <p:cNvSpPr txBox="1">
            <a:spLocks/>
          </p:cNvSpPr>
          <p:nvPr/>
        </p:nvSpPr>
        <p:spPr bwMode="auto">
          <a:xfrm>
            <a:off x="1785938" y="4071938"/>
            <a:ext cx="6643687" cy="285750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lstStyle/>
          <a:p>
            <a:pPr marL="342900" indent="-342900" eaLnBrk="0" hangingPunct="0">
              <a:spcBef>
                <a:spcPct val="20000"/>
              </a:spcBef>
              <a:buFont typeface="Wingdings" pitchFamily="2" charset="2"/>
              <a:buNone/>
              <a:defRPr/>
            </a:pPr>
            <a:r>
              <a:rPr lang="en-US" altLang="zh-CN" sz="2800" b="1">
                <a:solidFill>
                  <a:schemeClr val="bg2"/>
                </a:solidFill>
                <a:latin typeface="Verdana" pitchFamily="34" charset="0"/>
              </a:rPr>
              <a:t>void inv(int x[ ],int n) </a:t>
            </a:r>
            <a:endParaRPr lang="zh-CN" altLang="zh-CN" sz="2800" b="1">
              <a:solidFill>
                <a:schemeClr val="bg2"/>
              </a:solidFill>
              <a:latin typeface="Verdana" pitchFamily="34" charset="0"/>
            </a:endParaRPr>
          </a:p>
          <a:p>
            <a:pPr marL="342900" indent="-342900" eaLnBrk="0" hangingPunct="0">
              <a:spcBef>
                <a:spcPct val="20000"/>
              </a:spcBef>
              <a:buFont typeface="Wingdings" pitchFamily="2" charset="2"/>
              <a:buNone/>
              <a:defRPr/>
            </a:pPr>
            <a:r>
              <a:rPr lang="en-US" altLang="zh-CN" sz="2800" b="1">
                <a:solidFill>
                  <a:schemeClr val="bg2"/>
                </a:solidFill>
                <a:latin typeface="Verdana" pitchFamily="34" charset="0"/>
              </a:rPr>
              <a:t>{ int temp,*i,*j;</a:t>
            </a:r>
            <a:endParaRPr lang="zh-CN" altLang="zh-CN" sz="2800" b="1">
              <a:solidFill>
                <a:schemeClr val="bg2"/>
              </a:solidFill>
              <a:latin typeface="Verdana" pitchFamily="34" charset="0"/>
            </a:endParaRPr>
          </a:p>
          <a:p>
            <a:pPr marL="342900" indent="-342900" eaLnBrk="0" hangingPunct="0">
              <a:defRPr/>
            </a:pPr>
            <a:r>
              <a:rPr lang="en-US" altLang="zh-CN" sz="2800" b="1">
                <a:solidFill>
                  <a:schemeClr val="bg2"/>
                </a:solidFill>
                <a:latin typeface="Verdana" pitchFamily="34" charset="0"/>
              </a:rPr>
              <a:t>   i=x;  j=x+n-1;</a:t>
            </a:r>
            <a:endParaRPr lang="zh-CN" altLang="zh-CN" sz="2800" b="1">
              <a:solidFill>
                <a:schemeClr val="bg2"/>
              </a:solidFill>
              <a:latin typeface="Verdana" pitchFamily="34" charset="0"/>
            </a:endParaRPr>
          </a:p>
          <a:p>
            <a:pPr marL="342900" indent="-342900" eaLnBrk="0" hangingPunct="0">
              <a:defRPr/>
            </a:pPr>
            <a:r>
              <a:rPr lang="en-US" altLang="zh-CN" sz="2800" b="1">
                <a:solidFill>
                  <a:schemeClr val="bg2"/>
                </a:solidFill>
                <a:latin typeface="Verdana" pitchFamily="34" charset="0"/>
              </a:rPr>
              <a:t>   for(   ; i&lt;j; i++,j--)</a:t>
            </a:r>
            <a:endParaRPr lang="zh-CN" altLang="zh-CN" sz="2800" b="1">
              <a:solidFill>
                <a:schemeClr val="bg2"/>
              </a:solidFill>
              <a:latin typeface="Verdana" pitchFamily="34" charset="0"/>
            </a:endParaRPr>
          </a:p>
          <a:p>
            <a:pPr marL="342900" indent="-342900" eaLnBrk="0" hangingPunct="0">
              <a:defRPr/>
            </a:pPr>
            <a:r>
              <a:rPr lang="en-US" altLang="zh-CN" sz="2800" b="1">
                <a:solidFill>
                  <a:schemeClr val="bg2"/>
                </a:solidFill>
                <a:latin typeface="Verdana" pitchFamily="34" charset="0"/>
              </a:rPr>
              <a:t>   { temp=*i; *i=*j; *j=temp; }</a:t>
            </a:r>
          </a:p>
          <a:p>
            <a:pPr marL="342900" indent="-342900" eaLnBrk="0" hangingPunct="0">
              <a:defRPr/>
            </a:pPr>
            <a:r>
              <a:rPr lang="en-US" altLang="zh-CN" sz="2800" b="1">
                <a:solidFill>
                  <a:schemeClr val="bg2"/>
                </a:solidFill>
                <a:latin typeface="Verdana" pitchFamily="34" charset="0"/>
              </a:rPr>
              <a:t>}</a:t>
            </a:r>
            <a:endParaRPr lang="zh-CN" altLang="en-US" sz="2800" b="1">
              <a:solidFill>
                <a:schemeClr val="bg2"/>
              </a:solidFill>
              <a:latin typeface="Verdana" pitchFamily="34" charset="0"/>
            </a:endParaRPr>
          </a:p>
        </p:txBody>
      </p:sp>
      <p:sp>
        <p:nvSpPr>
          <p:cNvPr id="7" name="圆角矩形标注 6"/>
          <p:cNvSpPr>
            <a:spLocks noChangeArrowheads="1"/>
          </p:cNvSpPr>
          <p:nvPr/>
        </p:nvSpPr>
        <p:spPr bwMode="auto">
          <a:xfrm>
            <a:off x="357188" y="5214938"/>
            <a:ext cx="1143000" cy="714375"/>
          </a:xfrm>
          <a:prstGeom prst="wedgeRoundRectCallout">
            <a:avLst>
              <a:gd name="adj1" fmla="val 75079"/>
              <a:gd name="adj2" fmla="val -107764"/>
              <a:gd name="adj3" fmla="val 16667"/>
            </a:avLst>
          </a:prstGeom>
          <a:solidFill>
            <a:srgbClr val="FFFFCC"/>
          </a:solidFill>
          <a:ln w="9525" algn="ctr">
            <a:solidFill>
              <a:schemeClr val="tx1"/>
            </a:solidFill>
            <a:miter lim="800000"/>
            <a:headEnd/>
            <a:tailEnd/>
          </a:ln>
        </p:spPr>
        <p:txBody>
          <a:bodyPr/>
          <a:lstStyle/>
          <a:p>
            <a:pPr algn="ctr" eaLnBrk="0" hangingPunct="0"/>
            <a:r>
              <a:rPr lang="zh-CN" altLang="en-US" sz="2800" b="1">
                <a:solidFill>
                  <a:srgbClr val="0000CC"/>
                </a:solidFill>
                <a:latin typeface="Verdana" pitchFamily="34" charset="0"/>
              </a:rPr>
              <a:t>优化</a:t>
            </a:r>
            <a:endParaRPr lang="zh-CN" altLang="zh-CN" sz="2800" b="1">
              <a:solidFill>
                <a:srgbClr val="0000CC"/>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5.3.58</a:t>
            </a:r>
            <a:r>
              <a:rPr lang="zh-CN" altLang="zh-CN" dirty="0" smtClean="0">
                <a:ea typeface="宋体" pitchFamily="2" charset="-122"/>
              </a:rPr>
              <a:t>数组名作函数参数</a:t>
            </a:r>
            <a:endParaRPr lang="en-US" altLang="zh-CN" dirty="0" smtClean="0">
              <a:ea typeface="宋体" pitchFamily="2" charset="-122"/>
            </a:endParaRPr>
          </a:p>
        </p:txBody>
      </p:sp>
      <p:sp>
        <p:nvSpPr>
          <p:cNvPr id="4" name="内容占位符 2"/>
          <p:cNvSpPr>
            <a:spLocks noGrp="1"/>
          </p:cNvSpPr>
          <p:nvPr>
            <p:ph idx="1"/>
          </p:nvPr>
        </p:nvSpPr>
        <p:spPr>
          <a:xfrm>
            <a:off x="0" y="1214422"/>
            <a:ext cx="9144000" cy="5214974"/>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smtClean="0">
                <a:ea typeface="宋体" pitchFamily="2" charset="-122"/>
              </a:rPr>
              <a:t>用指针方法对</a:t>
            </a:r>
            <a:r>
              <a:rPr lang="en-US" altLang="zh-CN" smtClean="0">
                <a:ea typeface="宋体" pitchFamily="2" charset="-122"/>
              </a:rPr>
              <a:t>10</a:t>
            </a:r>
            <a:r>
              <a:rPr lang="zh-CN" altLang="zh-CN" smtClean="0">
                <a:ea typeface="宋体" pitchFamily="2" charset="-122"/>
              </a:rPr>
              <a:t>个整数按由大到小顺序排序。</a:t>
            </a:r>
            <a:endParaRPr lang="en-US" altLang="zh-CN" smtClean="0">
              <a:ea typeface="宋体" pitchFamily="2" charset="-122"/>
            </a:endParaRPr>
          </a:p>
          <a:p>
            <a:pPr eaLnBrk="1" hangingPunct="1">
              <a:defRPr/>
            </a:pPr>
            <a:r>
              <a:rPr lang="zh-CN" altLang="zh-CN" smtClean="0">
                <a:ea typeface="宋体" pitchFamily="2" charset="-122"/>
              </a:rPr>
              <a:t>解题思路：</a:t>
            </a:r>
            <a:endParaRPr lang="en-US" altLang="zh-CN" smtClean="0">
              <a:ea typeface="宋体" pitchFamily="2" charset="-122"/>
            </a:endParaRPr>
          </a:p>
          <a:p>
            <a:pPr lvl="1" eaLnBrk="1" hangingPunct="1">
              <a:defRPr/>
            </a:pPr>
            <a:r>
              <a:rPr lang="zh-CN" altLang="zh-CN" smtClean="0">
                <a:ea typeface="宋体" pitchFamily="2" charset="-122"/>
              </a:rPr>
              <a:t>在主函数中定义数组</a:t>
            </a:r>
            <a:r>
              <a:rPr lang="en-US" altLang="zh-CN" smtClean="0">
                <a:ea typeface="宋体" pitchFamily="2" charset="-122"/>
              </a:rPr>
              <a:t>a</a:t>
            </a:r>
            <a:r>
              <a:rPr lang="zh-CN" altLang="zh-CN" smtClean="0">
                <a:ea typeface="宋体" pitchFamily="2" charset="-122"/>
              </a:rPr>
              <a:t>存放</a:t>
            </a:r>
            <a:r>
              <a:rPr lang="en-US" altLang="zh-CN" smtClean="0">
                <a:ea typeface="宋体" pitchFamily="2" charset="-122"/>
              </a:rPr>
              <a:t>10</a:t>
            </a:r>
            <a:r>
              <a:rPr lang="zh-CN" altLang="zh-CN" smtClean="0">
                <a:ea typeface="宋体" pitchFamily="2" charset="-122"/>
              </a:rPr>
              <a:t>个整数，定义</a:t>
            </a:r>
            <a:r>
              <a:rPr lang="en-US" altLang="zh-CN" smtClean="0">
                <a:ea typeface="宋体" pitchFamily="2" charset="-122"/>
              </a:rPr>
              <a:t>int *</a:t>
            </a:r>
            <a:r>
              <a:rPr lang="zh-CN" altLang="zh-CN" smtClean="0">
                <a:ea typeface="宋体" pitchFamily="2" charset="-122"/>
              </a:rPr>
              <a:t>型指针变量</a:t>
            </a:r>
            <a:r>
              <a:rPr lang="en-US" altLang="zh-CN" smtClean="0">
                <a:ea typeface="宋体" pitchFamily="2" charset="-122"/>
              </a:rPr>
              <a:t>p</a:t>
            </a:r>
            <a:r>
              <a:rPr lang="zh-CN" altLang="zh-CN" smtClean="0">
                <a:ea typeface="宋体" pitchFamily="2" charset="-122"/>
              </a:rPr>
              <a:t>指向</a:t>
            </a:r>
            <a:r>
              <a:rPr lang="en-US" altLang="zh-CN" smtClean="0">
                <a:ea typeface="宋体" pitchFamily="2" charset="-122"/>
              </a:rPr>
              <a:t>a[0]</a:t>
            </a:r>
          </a:p>
          <a:p>
            <a:pPr lvl="1" eaLnBrk="1" hangingPunct="1">
              <a:defRPr/>
            </a:pPr>
            <a:r>
              <a:rPr lang="zh-CN" altLang="zh-CN" smtClean="0">
                <a:ea typeface="宋体" pitchFamily="2" charset="-122"/>
              </a:rPr>
              <a:t>定义函数</a:t>
            </a:r>
            <a:r>
              <a:rPr lang="en-US" altLang="zh-CN" smtClean="0">
                <a:ea typeface="宋体" pitchFamily="2" charset="-122"/>
              </a:rPr>
              <a:t>sort</a:t>
            </a:r>
            <a:r>
              <a:rPr lang="zh-CN" altLang="zh-CN" smtClean="0">
                <a:ea typeface="宋体" pitchFamily="2" charset="-122"/>
              </a:rPr>
              <a:t>使数组</a:t>
            </a:r>
            <a:r>
              <a:rPr lang="en-US" altLang="zh-CN" smtClean="0">
                <a:ea typeface="宋体" pitchFamily="2" charset="-122"/>
              </a:rPr>
              <a:t>a</a:t>
            </a:r>
            <a:r>
              <a:rPr lang="zh-CN" altLang="zh-CN" smtClean="0">
                <a:ea typeface="宋体" pitchFamily="2" charset="-122"/>
              </a:rPr>
              <a:t>中的元素按由大到小的顺序排列</a:t>
            </a:r>
            <a:endParaRPr lang="en-US" altLang="zh-CN" smtClean="0">
              <a:ea typeface="宋体" pitchFamily="2" charset="-122"/>
            </a:endParaRPr>
          </a:p>
          <a:p>
            <a:pPr lvl="1" eaLnBrk="1" hangingPunct="1">
              <a:defRPr/>
            </a:pPr>
            <a:r>
              <a:rPr lang="zh-CN" altLang="zh-CN" smtClean="0">
                <a:ea typeface="宋体" pitchFamily="2" charset="-122"/>
              </a:rPr>
              <a:t>在主函数中调用</a:t>
            </a:r>
            <a:r>
              <a:rPr lang="en-US" altLang="zh-CN" smtClean="0">
                <a:ea typeface="宋体" pitchFamily="2" charset="-122"/>
              </a:rPr>
              <a:t>sort</a:t>
            </a:r>
            <a:r>
              <a:rPr lang="zh-CN" altLang="zh-CN" smtClean="0">
                <a:ea typeface="宋体" pitchFamily="2" charset="-122"/>
              </a:rPr>
              <a:t>函数，用指针</a:t>
            </a:r>
            <a:r>
              <a:rPr lang="en-US" altLang="zh-CN" smtClean="0">
                <a:ea typeface="宋体" pitchFamily="2" charset="-122"/>
              </a:rPr>
              <a:t>p</a:t>
            </a:r>
            <a:r>
              <a:rPr lang="zh-CN" altLang="zh-CN" smtClean="0">
                <a:ea typeface="宋体" pitchFamily="2" charset="-122"/>
              </a:rPr>
              <a:t>作实参</a:t>
            </a:r>
            <a:endParaRPr lang="en-US" altLang="zh-CN" smtClean="0">
              <a:ea typeface="宋体" pitchFamily="2" charset="-122"/>
            </a:endParaRPr>
          </a:p>
          <a:p>
            <a:pPr lvl="1" eaLnBrk="1" hangingPunct="1">
              <a:defRPr/>
            </a:pPr>
            <a:r>
              <a:rPr lang="zh-CN" altLang="zh-CN" smtClean="0">
                <a:ea typeface="宋体" pitchFamily="2" charset="-122"/>
              </a:rPr>
              <a:t>用选择法进行排序</a:t>
            </a: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5.3.59</a:t>
            </a:r>
            <a:r>
              <a:rPr lang="zh-CN" altLang="zh-CN" dirty="0" smtClean="0">
                <a:ea typeface="宋体" pitchFamily="2" charset="-122"/>
              </a:rPr>
              <a:t>数组名作函数参数</a:t>
            </a:r>
            <a:endParaRPr lang="en-US" altLang="zh-CN" dirty="0" smtClean="0">
              <a:ea typeface="宋体" pitchFamily="2" charset="-122"/>
            </a:endParaRPr>
          </a:p>
        </p:txBody>
      </p:sp>
      <p:sp>
        <p:nvSpPr>
          <p:cNvPr id="4" name="内容占位符 2"/>
          <p:cNvSpPr>
            <a:spLocks noGrp="1"/>
          </p:cNvSpPr>
          <p:nvPr>
            <p:ph idx="1"/>
          </p:nvPr>
        </p:nvSpPr>
        <p:spPr>
          <a:xfrm>
            <a:off x="0" y="1071546"/>
            <a:ext cx="9144000" cy="5572164"/>
          </a:xfrm>
        </p:spPr>
        <p:style>
          <a:lnRef idx="0">
            <a:scrgbClr r="0" g="0" b="0"/>
          </a:lnRef>
          <a:fillRef idx="1003">
            <a:schemeClr val="dk2"/>
          </a:fillRef>
          <a:effectRef idx="0">
            <a:scrgbClr r="0" g="0" b="0"/>
          </a:effectRef>
          <a:fontRef idx="major"/>
        </p:style>
        <p:txBody>
          <a:bodyPr/>
          <a:lstStyle/>
          <a:p>
            <a:pPr eaLnBrk="1" hangingPunct="1">
              <a:lnSpc>
                <a:spcPts val="2900"/>
              </a:lnSpc>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int main()</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void sort(int x[ ],int n);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int i,*p,a[10];</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p=a;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for(i=0;i&lt;10;i++)  scanf(“%d”,p++);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p=a;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sort(p,10);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for(p=a,i=0;i&lt;10;i++)</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 printf(“%d ”,*p);   p++;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printf("\n");</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5.3.60</a:t>
            </a:r>
            <a:r>
              <a:rPr lang="zh-CN" altLang="zh-CN" dirty="0" smtClean="0">
                <a:ea typeface="宋体" pitchFamily="2" charset="-122"/>
              </a:rPr>
              <a:t>数组名作函数参数</a:t>
            </a:r>
            <a:endParaRPr lang="en-US" altLang="zh-CN" dirty="0" smtClean="0">
              <a:ea typeface="宋体" pitchFamily="2" charset="-122"/>
            </a:endParaRPr>
          </a:p>
        </p:txBody>
      </p:sp>
      <p:sp>
        <p:nvSpPr>
          <p:cNvPr id="4" name="内容占位符 2"/>
          <p:cNvSpPr>
            <a:spLocks noGrp="1"/>
          </p:cNvSpPr>
          <p:nvPr>
            <p:ph idx="1"/>
          </p:nvPr>
        </p:nvSpPr>
        <p:spPr>
          <a:xfrm>
            <a:off x="285721" y="1142984"/>
            <a:ext cx="8001030" cy="5673741"/>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void sort(int x[],int n)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int i,j,k,t;</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for(i=0;i&lt;n-1;i++)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 k=i;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for(j=i+1;j&lt;n;j++)</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if(x[j]&gt;x[k]) k=j;</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if(k!=i)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 t=x[i];x[i]=x[k];x[k]=t;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p:txBody>
      </p:sp>
      <p:sp>
        <p:nvSpPr>
          <p:cNvPr id="9" name="圆角矩形标注 8"/>
          <p:cNvSpPr/>
          <p:nvPr/>
        </p:nvSpPr>
        <p:spPr bwMode="auto">
          <a:xfrm>
            <a:off x="4000500" y="744538"/>
            <a:ext cx="4714875" cy="571500"/>
          </a:xfrm>
          <a:prstGeom prst="wedgeRoundRectCallout">
            <a:avLst>
              <a:gd name="adj1" fmla="val -32246"/>
              <a:gd name="adj2" fmla="val 9359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eaLnBrk="0" hangingPunct="0">
              <a:defRPr/>
            </a:pPr>
            <a:r>
              <a:rPr lang="en-US" altLang="zh-CN" sz="2800" b="1" dirty="0">
                <a:solidFill>
                  <a:srgbClr val="0000CC"/>
                </a:solidFill>
                <a:latin typeface="+mn-lt"/>
                <a:ea typeface="+mn-ea"/>
              </a:rPr>
              <a:t>void sort(</a:t>
            </a:r>
            <a:r>
              <a:rPr lang="en-US" altLang="zh-CN" sz="2800" b="1" dirty="0" err="1">
                <a:solidFill>
                  <a:srgbClr val="0000CC"/>
                </a:solidFill>
                <a:latin typeface="+mn-lt"/>
                <a:ea typeface="+mn-ea"/>
              </a:rPr>
              <a:t>int</a:t>
            </a:r>
            <a:r>
              <a:rPr lang="en-US" altLang="zh-CN" sz="2800" b="1" dirty="0">
                <a:solidFill>
                  <a:srgbClr val="0000CC"/>
                </a:solidFill>
                <a:latin typeface="+mn-lt"/>
                <a:ea typeface="+mn-ea"/>
              </a:rPr>
              <a:t> *</a:t>
            </a:r>
            <a:r>
              <a:rPr lang="en-US" altLang="zh-CN" sz="2800" b="1" dirty="0" err="1">
                <a:solidFill>
                  <a:srgbClr val="0000CC"/>
                </a:solidFill>
                <a:latin typeface="+mn-lt"/>
                <a:ea typeface="+mn-ea"/>
              </a:rPr>
              <a:t>x,int</a:t>
            </a:r>
            <a:r>
              <a:rPr lang="en-US" altLang="zh-CN" sz="2800" b="1" dirty="0">
                <a:solidFill>
                  <a:srgbClr val="0000CC"/>
                </a:solidFill>
                <a:latin typeface="+mn-lt"/>
                <a:ea typeface="+mn-ea"/>
              </a:rPr>
              <a:t> n)</a:t>
            </a:r>
            <a:endParaRPr lang="en-US" altLang="zh-CN" sz="2800" b="1" dirty="0">
              <a:solidFill>
                <a:srgbClr val="0000CC"/>
              </a:solidFill>
            </a:endParaRPr>
          </a:p>
        </p:txBody>
      </p:sp>
      <p:sp>
        <p:nvSpPr>
          <p:cNvPr id="10" name="圆角矩形标注 9"/>
          <p:cNvSpPr/>
          <p:nvPr/>
        </p:nvSpPr>
        <p:spPr bwMode="auto">
          <a:xfrm>
            <a:off x="3500438" y="2887663"/>
            <a:ext cx="5286375" cy="571500"/>
          </a:xfrm>
          <a:prstGeom prst="wedgeRoundRectCallout">
            <a:avLst>
              <a:gd name="adj1" fmla="val -32246"/>
              <a:gd name="adj2" fmla="val 9359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eaLnBrk="0" hangingPunct="0">
              <a:defRPr/>
            </a:pPr>
            <a:r>
              <a:rPr lang="en-US" altLang="zh-CN" sz="2800" b="1" dirty="0">
                <a:solidFill>
                  <a:srgbClr val="0000CC"/>
                </a:solidFill>
                <a:latin typeface="+mn-lt"/>
                <a:ea typeface="+mn-ea"/>
              </a:rPr>
              <a:t>if (*(</a:t>
            </a:r>
            <a:r>
              <a:rPr lang="en-US" altLang="zh-CN" sz="2800" b="1" dirty="0" err="1">
                <a:solidFill>
                  <a:srgbClr val="0000CC"/>
                </a:solidFill>
                <a:latin typeface="+mn-lt"/>
                <a:ea typeface="+mn-ea"/>
              </a:rPr>
              <a:t>x+j</a:t>
            </a:r>
            <a:r>
              <a:rPr lang="en-US" altLang="zh-CN" sz="2800" b="1" dirty="0">
                <a:solidFill>
                  <a:srgbClr val="0000CC"/>
                </a:solidFill>
                <a:latin typeface="+mn-lt"/>
                <a:ea typeface="+mn-ea"/>
              </a:rPr>
              <a:t>)&gt;*(</a:t>
            </a:r>
            <a:r>
              <a:rPr lang="en-US" altLang="zh-CN" sz="2800" b="1" dirty="0" err="1">
                <a:solidFill>
                  <a:srgbClr val="0000CC"/>
                </a:solidFill>
                <a:latin typeface="+mn-lt"/>
                <a:ea typeface="+mn-ea"/>
              </a:rPr>
              <a:t>x+k</a:t>
            </a:r>
            <a:r>
              <a:rPr lang="en-US" altLang="zh-CN" sz="2800" b="1" dirty="0">
                <a:solidFill>
                  <a:srgbClr val="0000CC"/>
                </a:solidFill>
                <a:latin typeface="+mn-lt"/>
                <a:ea typeface="+mn-ea"/>
              </a:rPr>
              <a:t>)) k=j;</a:t>
            </a:r>
            <a:endParaRPr lang="en-US" altLang="zh-CN" sz="2800" b="1" dirty="0">
              <a:solidFill>
                <a:srgbClr val="0000CC"/>
              </a:solidFill>
            </a:endParaRPr>
          </a:p>
        </p:txBody>
      </p:sp>
      <p:sp>
        <p:nvSpPr>
          <p:cNvPr id="11" name="圆角矩形标注 10"/>
          <p:cNvSpPr>
            <a:spLocks noChangeArrowheads="1"/>
          </p:cNvSpPr>
          <p:nvPr/>
        </p:nvSpPr>
        <p:spPr bwMode="auto">
          <a:xfrm>
            <a:off x="755650" y="5816600"/>
            <a:ext cx="8245475" cy="571500"/>
          </a:xfrm>
          <a:prstGeom prst="wedgeRoundRectCallout">
            <a:avLst>
              <a:gd name="adj1" fmla="val -22394"/>
              <a:gd name="adj2" fmla="val -99167"/>
              <a:gd name="adj3" fmla="val 16667"/>
            </a:avLst>
          </a:prstGeom>
          <a:solidFill>
            <a:srgbClr val="FFFFCC"/>
          </a:solidFill>
          <a:ln w="9525" algn="ctr">
            <a:solidFill>
              <a:schemeClr val="tx1"/>
            </a:solidFill>
            <a:miter lim="800000"/>
            <a:headEnd/>
            <a:tailEnd/>
          </a:ln>
        </p:spPr>
        <p:txBody>
          <a:bodyPr/>
          <a:lstStyle/>
          <a:p>
            <a:pPr algn="ctr" eaLnBrk="0" hangingPunct="0">
              <a:defRPr/>
            </a:pPr>
            <a:r>
              <a:rPr lang="en-US" altLang="zh-CN" sz="2800" b="1" dirty="0">
                <a:solidFill>
                  <a:srgbClr val="0000CC"/>
                </a:solidFill>
                <a:latin typeface="+mn-lt"/>
                <a:ea typeface="+mn-ea"/>
              </a:rPr>
              <a:t>{t=*(</a:t>
            </a:r>
            <a:r>
              <a:rPr lang="en-US" altLang="zh-CN" sz="2800" b="1" dirty="0" err="1">
                <a:solidFill>
                  <a:srgbClr val="0000CC"/>
                </a:solidFill>
                <a:latin typeface="+mn-lt"/>
                <a:ea typeface="+mn-ea"/>
              </a:rPr>
              <a:t>x+i</a:t>
            </a:r>
            <a:r>
              <a:rPr lang="en-US" altLang="zh-CN" sz="2800" b="1" dirty="0">
                <a:solidFill>
                  <a:srgbClr val="0000CC"/>
                </a:solidFill>
                <a:latin typeface="+mn-lt"/>
                <a:ea typeface="+mn-ea"/>
              </a:rPr>
              <a:t>);*(</a:t>
            </a:r>
            <a:r>
              <a:rPr lang="en-US" altLang="zh-CN" sz="2800" b="1" dirty="0" err="1">
                <a:solidFill>
                  <a:srgbClr val="0000CC"/>
                </a:solidFill>
                <a:latin typeface="+mn-lt"/>
                <a:ea typeface="+mn-ea"/>
              </a:rPr>
              <a:t>x+i</a:t>
            </a:r>
            <a:r>
              <a:rPr lang="en-US" altLang="zh-CN" sz="2800" b="1" dirty="0">
                <a:solidFill>
                  <a:srgbClr val="0000CC"/>
                </a:solidFill>
                <a:latin typeface="+mn-lt"/>
                <a:ea typeface="+mn-ea"/>
              </a:rPr>
              <a:t>)=*(</a:t>
            </a:r>
            <a:r>
              <a:rPr lang="en-US" altLang="zh-CN" sz="2800" b="1" dirty="0" err="1">
                <a:solidFill>
                  <a:srgbClr val="0000CC"/>
                </a:solidFill>
                <a:latin typeface="+mn-lt"/>
                <a:ea typeface="+mn-ea"/>
              </a:rPr>
              <a:t>x+k</a:t>
            </a:r>
            <a:r>
              <a:rPr lang="en-US" altLang="zh-CN" sz="2800" b="1" dirty="0">
                <a:solidFill>
                  <a:srgbClr val="0000CC"/>
                </a:solidFill>
                <a:latin typeface="+mn-lt"/>
                <a:ea typeface="+mn-ea"/>
              </a:rPr>
              <a:t>);*(</a:t>
            </a:r>
            <a:r>
              <a:rPr lang="en-US" altLang="zh-CN" sz="2800" b="1" dirty="0" err="1">
                <a:solidFill>
                  <a:srgbClr val="0000CC"/>
                </a:solidFill>
                <a:latin typeface="+mn-lt"/>
                <a:ea typeface="+mn-ea"/>
              </a:rPr>
              <a:t>x+k</a:t>
            </a:r>
            <a:r>
              <a:rPr lang="en-US" altLang="zh-CN" sz="2800" b="1" dirty="0">
                <a:solidFill>
                  <a:srgbClr val="0000CC"/>
                </a:solidFill>
                <a:latin typeface="+mn-lt"/>
                <a:ea typeface="+mn-ea"/>
              </a:rPr>
              <a:t>)=t;}</a:t>
            </a:r>
            <a:endParaRPr lang="en-US" altLang="zh-CN" sz="28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6953250" cy="914400"/>
          </a:xfrm>
        </p:spPr>
        <p:txBody>
          <a:bodyPr/>
          <a:lstStyle/>
          <a:p>
            <a:pPr eaLnBrk="1" hangingPunct="1">
              <a:defRPr/>
            </a:pPr>
            <a:r>
              <a:rPr lang="en-US" altLang="zh-CN" dirty="0" smtClean="0">
                <a:ea typeface="宋体" pitchFamily="2" charset="-122"/>
              </a:rPr>
              <a:t>5.3.61</a:t>
            </a:r>
            <a:r>
              <a:rPr lang="zh-CN" altLang="en-US" dirty="0" smtClean="0">
                <a:ea typeface="宋体" pitchFamily="2" charset="-122"/>
              </a:rPr>
              <a:t>指针，数组，函数案例</a:t>
            </a:r>
            <a:endParaRPr lang="en-US" altLang="zh-CN" dirty="0">
              <a:ea typeface="宋体" pitchFamily="2" charset="-122"/>
            </a:endParaRPr>
          </a:p>
        </p:txBody>
      </p:sp>
      <p:sp>
        <p:nvSpPr>
          <p:cNvPr id="4" name="内容占位符 2"/>
          <p:cNvSpPr>
            <a:spLocks noGrp="1"/>
          </p:cNvSpPr>
          <p:nvPr>
            <p:ph idx="1"/>
          </p:nvPr>
        </p:nvSpPr>
        <p:spPr>
          <a:xfrm>
            <a:off x="357188" y="1142984"/>
            <a:ext cx="8572530" cy="4357704"/>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smtClean="0">
                <a:ea typeface="宋体" pitchFamily="2" charset="-122"/>
              </a:rPr>
              <a:t>有一个班，</a:t>
            </a:r>
            <a:r>
              <a:rPr lang="en-US" altLang="zh-CN" smtClean="0">
                <a:ea typeface="宋体" pitchFamily="2" charset="-122"/>
              </a:rPr>
              <a:t>3</a:t>
            </a:r>
            <a:r>
              <a:rPr lang="zh-CN" altLang="zh-CN" smtClean="0">
                <a:ea typeface="宋体" pitchFamily="2" charset="-122"/>
              </a:rPr>
              <a:t>个学生，各学</a:t>
            </a:r>
            <a:r>
              <a:rPr lang="en-US" altLang="zh-CN" smtClean="0">
                <a:ea typeface="宋体" pitchFamily="2" charset="-122"/>
              </a:rPr>
              <a:t>4</a:t>
            </a:r>
            <a:r>
              <a:rPr lang="zh-CN" altLang="zh-CN" smtClean="0">
                <a:ea typeface="宋体" pitchFamily="2" charset="-122"/>
              </a:rPr>
              <a:t>门课，计算总平均分数以及第</a:t>
            </a:r>
            <a:r>
              <a:rPr lang="en-US" altLang="zh-CN" smtClean="0">
                <a:ea typeface="宋体" pitchFamily="2" charset="-122"/>
              </a:rPr>
              <a:t>n</a:t>
            </a:r>
            <a:r>
              <a:rPr lang="zh-CN" altLang="zh-CN" smtClean="0">
                <a:ea typeface="宋体" pitchFamily="2" charset="-122"/>
              </a:rPr>
              <a:t>个学生的成绩。</a:t>
            </a:r>
            <a:r>
              <a:rPr lang="en-US" altLang="zh-CN" smtClean="0">
                <a:ea typeface="宋体" pitchFamily="2" charset="-122"/>
              </a:rPr>
              <a:t> </a:t>
            </a:r>
            <a:endParaRPr lang="zh-CN" altLang="zh-CN" smtClean="0">
              <a:ea typeface="宋体" pitchFamily="2" charset="-122"/>
            </a:endParaRPr>
          </a:p>
          <a:p>
            <a:pPr eaLnBrk="1" hangingPunct="1">
              <a:defRPr/>
            </a:pPr>
            <a:r>
              <a:rPr lang="zh-CN" altLang="zh-CN" smtClean="0">
                <a:ea typeface="宋体" pitchFamily="2" charset="-122"/>
              </a:rPr>
              <a:t>解题思路：这个题目是很简单的。本例用指向数组的指针作函数参数。用函数</a:t>
            </a:r>
            <a:r>
              <a:rPr lang="en-US" altLang="zh-CN" smtClean="0">
                <a:ea typeface="宋体" pitchFamily="2" charset="-122"/>
              </a:rPr>
              <a:t>average</a:t>
            </a:r>
            <a:r>
              <a:rPr lang="zh-CN" altLang="zh-CN" smtClean="0">
                <a:ea typeface="宋体" pitchFamily="2" charset="-122"/>
              </a:rPr>
              <a:t>求总平均成绩，用函数</a:t>
            </a:r>
            <a:r>
              <a:rPr lang="en-US" altLang="zh-CN" smtClean="0">
                <a:ea typeface="宋体" pitchFamily="2" charset="-122"/>
              </a:rPr>
              <a:t>search</a:t>
            </a:r>
            <a:r>
              <a:rPr lang="zh-CN" altLang="zh-CN" smtClean="0">
                <a:ea typeface="宋体" pitchFamily="2" charset="-122"/>
              </a:rPr>
              <a:t>找出并输出第</a:t>
            </a:r>
            <a:r>
              <a:rPr lang="en-US" altLang="zh-CN" smtClean="0">
                <a:ea typeface="宋体" pitchFamily="2" charset="-122"/>
              </a:rPr>
              <a:t>i</a:t>
            </a:r>
            <a:r>
              <a:rPr lang="zh-CN" altLang="zh-CN" smtClean="0">
                <a:ea typeface="宋体" pitchFamily="2" charset="-122"/>
              </a:rPr>
              <a:t>个学生的成绩。</a:t>
            </a: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5.1.11</a:t>
            </a:r>
            <a:r>
              <a:rPr lang="zh-CN" altLang="en-US" smtClean="0">
                <a:ea typeface="宋体" pitchFamily="2" charset="-122"/>
              </a:rPr>
              <a:t>实际参数与形式参数</a:t>
            </a:r>
            <a:endParaRPr lang="en-US" altLang="zh-CN" dirty="0">
              <a:ea typeface="宋体" pitchFamily="2" charset="-122"/>
            </a:endParaRPr>
          </a:p>
        </p:txBody>
      </p:sp>
      <p:sp>
        <p:nvSpPr>
          <p:cNvPr id="16388" name="Text Box 2"/>
          <p:cNvSpPr txBox="1">
            <a:spLocks noChangeArrowheads="1"/>
          </p:cNvSpPr>
          <p:nvPr/>
        </p:nvSpPr>
        <p:spPr bwMode="auto">
          <a:xfrm>
            <a:off x="539750" y="2625725"/>
            <a:ext cx="3384550" cy="1633538"/>
          </a:xfrm>
          <a:prstGeom prst="rect">
            <a:avLst/>
          </a:prstGeom>
          <a:noFill/>
          <a:ln w="9525" algn="ctr">
            <a:noFill/>
            <a:miter lim="800000"/>
            <a:headEnd/>
            <a:tailEnd/>
          </a:ln>
        </p:spPr>
        <p:txBody>
          <a:bodyPr lIns="90000" tIns="46800" rIns="90000" bIns="46800">
            <a:spAutoFit/>
          </a:bodyPr>
          <a:lstStyle/>
          <a:p>
            <a:pPr marL="266700" indent="-266700" eaLnBrk="0" hangingPunct="0"/>
            <a:r>
              <a:rPr lang="en-US" altLang="zh-CN" sz="2500"/>
              <a:t>main( )</a:t>
            </a:r>
          </a:p>
          <a:p>
            <a:pPr marL="266700" indent="-266700" eaLnBrk="0" hangingPunct="0"/>
            <a:r>
              <a:rPr lang="en-US" altLang="zh-CN" sz="2500"/>
              <a:t>{</a:t>
            </a:r>
            <a:br>
              <a:rPr lang="en-US" altLang="zh-CN" sz="2500"/>
            </a:br>
            <a:r>
              <a:rPr lang="en-US" altLang="zh-CN" sz="2500"/>
              <a:t>float x= max(3,4);</a:t>
            </a:r>
          </a:p>
          <a:p>
            <a:pPr marL="266700" indent="-266700" eaLnBrk="0" hangingPunct="0"/>
            <a:r>
              <a:rPr lang="en-US" altLang="zh-CN" sz="2500"/>
              <a:t>}</a:t>
            </a:r>
          </a:p>
        </p:txBody>
      </p:sp>
      <p:sp>
        <p:nvSpPr>
          <p:cNvPr id="16389" name="Rectangle 5"/>
          <p:cNvSpPr>
            <a:spLocks noChangeArrowheads="1"/>
          </p:cNvSpPr>
          <p:nvPr/>
        </p:nvSpPr>
        <p:spPr bwMode="auto">
          <a:xfrm>
            <a:off x="4464050" y="2625725"/>
            <a:ext cx="4572000" cy="1633538"/>
          </a:xfrm>
          <a:prstGeom prst="rect">
            <a:avLst/>
          </a:prstGeom>
          <a:noFill/>
          <a:ln w="25400" algn="ctr">
            <a:noFill/>
            <a:miter lim="800000"/>
            <a:headEnd/>
            <a:tailEnd/>
          </a:ln>
        </p:spPr>
        <p:txBody>
          <a:bodyPr lIns="90000" tIns="46800" rIns="90000" bIns="46800">
            <a:spAutoFit/>
          </a:bodyPr>
          <a:lstStyle/>
          <a:p>
            <a:pPr eaLnBrk="0" hangingPunct="0"/>
            <a:r>
              <a:rPr lang="en-US" altLang="zh-CN" sz="2500"/>
              <a:t>float max(float a,float b)</a:t>
            </a:r>
          </a:p>
          <a:p>
            <a:pPr eaLnBrk="0" hangingPunct="0"/>
            <a:r>
              <a:rPr lang="en-US" altLang="zh-CN" sz="2500"/>
              <a:t>{</a:t>
            </a:r>
            <a:br>
              <a:rPr lang="en-US" altLang="zh-CN" sz="2500"/>
            </a:br>
            <a:r>
              <a:rPr lang="en-US" altLang="zh-CN" sz="2500"/>
              <a:t>   return (a&gt;b)?a:b;</a:t>
            </a:r>
          </a:p>
          <a:p>
            <a:pPr eaLnBrk="0" hangingPunct="0"/>
            <a:r>
              <a:rPr lang="en-US" altLang="zh-CN" sz="2500"/>
              <a:t>}</a:t>
            </a:r>
          </a:p>
        </p:txBody>
      </p:sp>
      <p:sp>
        <p:nvSpPr>
          <p:cNvPr id="16390" name="Line 7"/>
          <p:cNvSpPr>
            <a:spLocks noChangeShapeType="1"/>
          </p:cNvSpPr>
          <p:nvPr/>
        </p:nvSpPr>
        <p:spPr bwMode="auto">
          <a:xfrm flipH="1">
            <a:off x="2771775" y="2349500"/>
            <a:ext cx="720725" cy="1079500"/>
          </a:xfrm>
          <a:prstGeom prst="line">
            <a:avLst/>
          </a:prstGeom>
          <a:noFill/>
          <a:ln w="25400">
            <a:solidFill>
              <a:srgbClr val="FF3300"/>
            </a:solidFill>
            <a:round/>
            <a:headEnd/>
            <a:tailEnd type="triangle" w="med" len="lg"/>
          </a:ln>
        </p:spPr>
        <p:txBody>
          <a:bodyPr lIns="90000" tIns="46800" rIns="90000" bIns="46800" anchor="ctr">
            <a:spAutoFit/>
          </a:bodyPr>
          <a:lstStyle/>
          <a:p>
            <a:endParaRPr lang="zh-CN" altLang="en-US"/>
          </a:p>
        </p:txBody>
      </p:sp>
      <p:sp>
        <p:nvSpPr>
          <p:cNvPr id="16391" name="Text Box 8"/>
          <p:cNvSpPr txBox="1">
            <a:spLocks noChangeArrowheads="1"/>
          </p:cNvSpPr>
          <p:nvPr/>
        </p:nvSpPr>
        <p:spPr bwMode="auto">
          <a:xfrm>
            <a:off x="468313" y="1916113"/>
            <a:ext cx="4249737" cy="473075"/>
          </a:xfrm>
          <a:prstGeom prst="rect">
            <a:avLst/>
          </a:prstGeom>
          <a:noFill/>
          <a:ln w="25400" algn="ctr">
            <a:noFill/>
            <a:miter lim="800000"/>
            <a:headEnd/>
            <a:tailEnd type="none" w="med" len="lg"/>
          </a:ln>
        </p:spPr>
        <p:txBody>
          <a:bodyPr lIns="90000" tIns="46800" rIns="90000" bIns="46800">
            <a:spAutoFit/>
          </a:bodyPr>
          <a:lstStyle/>
          <a:p>
            <a:pPr eaLnBrk="0" hangingPunct="0">
              <a:spcBef>
                <a:spcPct val="50000"/>
              </a:spcBef>
            </a:pPr>
            <a:r>
              <a:rPr lang="zh-CN" altLang="en-US" sz="2500"/>
              <a:t>调用</a:t>
            </a:r>
            <a:r>
              <a:rPr lang="en-US" altLang="zh-CN" sz="2500"/>
              <a:t>max</a:t>
            </a:r>
            <a:r>
              <a:rPr lang="zh-CN" altLang="en-US" sz="2500"/>
              <a:t>时给出了</a:t>
            </a:r>
            <a:r>
              <a:rPr lang="zh-CN" altLang="en-US" sz="2500">
                <a:solidFill>
                  <a:srgbClr val="FF3300"/>
                </a:solidFill>
              </a:rPr>
              <a:t>实际参数</a:t>
            </a:r>
            <a:r>
              <a:rPr lang="zh-CN" altLang="en-US" sz="2500"/>
              <a:t>。</a:t>
            </a:r>
          </a:p>
        </p:txBody>
      </p:sp>
      <p:sp>
        <p:nvSpPr>
          <p:cNvPr id="16392" name="Line 10"/>
          <p:cNvSpPr>
            <a:spLocks noChangeShapeType="1"/>
          </p:cNvSpPr>
          <p:nvPr/>
        </p:nvSpPr>
        <p:spPr bwMode="auto">
          <a:xfrm flipH="1">
            <a:off x="7308850" y="2349500"/>
            <a:ext cx="287338" cy="358775"/>
          </a:xfrm>
          <a:prstGeom prst="line">
            <a:avLst/>
          </a:prstGeom>
          <a:noFill/>
          <a:ln w="25400">
            <a:solidFill>
              <a:srgbClr val="FF3300"/>
            </a:solidFill>
            <a:round/>
            <a:headEnd/>
            <a:tailEnd type="triangle" w="med" len="lg"/>
          </a:ln>
        </p:spPr>
        <p:txBody>
          <a:bodyPr lIns="90000" tIns="46800" rIns="90000" bIns="46800" anchor="ctr">
            <a:spAutoFit/>
          </a:bodyPr>
          <a:lstStyle/>
          <a:p>
            <a:endParaRPr lang="zh-CN" altLang="en-US"/>
          </a:p>
        </p:txBody>
      </p:sp>
      <p:sp>
        <p:nvSpPr>
          <p:cNvPr id="16393" name="Text Box 11"/>
          <p:cNvSpPr txBox="1">
            <a:spLocks noChangeArrowheads="1"/>
          </p:cNvSpPr>
          <p:nvPr/>
        </p:nvSpPr>
        <p:spPr bwMode="auto">
          <a:xfrm>
            <a:off x="4645025" y="1916113"/>
            <a:ext cx="4321175" cy="473075"/>
          </a:xfrm>
          <a:prstGeom prst="rect">
            <a:avLst/>
          </a:prstGeom>
          <a:noFill/>
          <a:ln w="25400" algn="ctr">
            <a:noFill/>
            <a:miter lim="800000"/>
            <a:headEnd/>
            <a:tailEnd type="none" w="med" len="lg"/>
          </a:ln>
        </p:spPr>
        <p:txBody>
          <a:bodyPr lIns="90000" tIns="46800" rIns="90000" bIns="46800">
            <a:spAutoFit/>
          </a:bodyPr>
          <a:lstStyle/>
          <a:p>
            <a:pPr eaLnBrk="0" hangingPunct="0">
              <a:spcBef>
                <a:spcPct val="50000"/>
              </a:spcBef>
            </a:pPr>
            <a:r>
              <a:rPr lang="zh-CN" altLang="en-US" sz="2500"/>
              <a:t>定义</a:t>
            </a:r>
            <a:r>
              <a:rPr lang="en-US" altLang="zh-CN" sz="2500"/>
              <a:t>max</a:t>
            </a:r>
            <a:r>
              <a:rPr lang="zh-CN" altLang="en-US" sz="2500"/>
              <a:t>时使用了</a:t>
            </a:r>
            <a:r>
              <a:rPr lang="zh-CN" altLang="en-US" sz="2500">
                <a:solidFill>
                  <a:srgbClr val="FF3300"/>
                </a:solidFill>
              </a:rPr>
              <a:t>形式参数</a:t>
            </a:r>
            <a:r>
              <a:rPr lang="zh-CN" altLang="en-US" sz="2500"/>
              <a:t>。</a:t>
            </a:r>
          </a:p>
        </p:txBody>
      </p:sp>
      <p:sp>
        <p:nvSpPr>
          <p:cNvPr id="16394" name="Rectangle 12"/>
          <p:cNvSpPr>
            <a:spLocks noChangeArrowheads="1"/>
          </p:cNvSpPr>
          <p:nvPr/>
        </p:nvSpPr>
        <p:spPr bwMode="auto">
          <a:xfrm>
            <a:off x="468313" y="1268413"/>
            <a:ext cx="5400675" cy="473075"/>
          </a:xfrm>
          <a:prstGeom prst="rect">
            <a:avLst/>
          </a:prstGeom>
          <a:noFill/>
          <a:ln w="25400" algn="ctr">
            <a:noFill/>
            <a:miter lim="800000"/>
            <a:headEnd/>
            <a:tailEnd type="none" w="med" len="lg"/>
          </a:ln>
        </p:spPr>
        <p:txBody>
          <a:bodyPr lIns="90000" tIns="46800" rIns="90000" bIns="46800">
            <a:spAutoFit/>
          </a:bodyPr>
          <a:lstStyle/>
          <a:p>
            <a:pPr eaLnBrk="0" hangingPunct="0"/>
            <a:r>
              <a:rPr lang="zh-CN" altLang="en-US" sz="2500">
                <a:solidFill>
                  <a:srgbClr val="FF3300"/>
                </a:solidFill>
              </a:rPr>
              <a:t>实际参数</a:t>
            </a:r>
            <a:r>
              <a:rPr lang="zh-CN" altLang="en-US" sz="2500"/>
              <a:t>、</a:t>
            </a:r>
            <a:r>
              <a:rPr lang="zh-CN" altLang="en-US" sz="2500">
                <a:solidFill>
                  <a:srgbClr val="FF3300"/>
                </a:solidFill>
              </a:rPr>
              <a:t>形式参数</a:t>
            </a:r>
          </a:p>
        </p:txBody>
      </p:sp>
      <p:sp>
        <p:nvSpPr>
          <p:cNvPr id="16395" name="Rectangle 17"/>
          <p:cNvSpPr>
            <a:spLocks noChangeArrowheads="1"/>
          </p:cNvSpPr>
          <p:nvPr/>
        </p:nvSpPr>
        <p:spPr bwMode="auto">
          <a:xfrm>
            <a:off x="1314450" y="5302250"/>
            <a:ext cx="1457325" cy="473075"/>
          </a:xfrm>
          <a:prstGeom prst="rect">
            <a:avLst/>
          </a:prstGeom>
          <a:noFill/>
          <a:ln w="25400" algn="ctr">
            <a:noFill/>
            <a:miter lim="800000"/>
            <a:headEnd/>
            <a:tailEnd/>
          </a:ln>
        </p:spPr>
        <p:txBody>
          <a:bodyPr wrap="none" lIns="90000" tIns="46800" rIns="90000" bIns="46800">
            <a:spAutoFit/>
          </a:bodyPr>
          <a:lstStyle/>
          <a:p>
            <a:pPr eaLnBrk="0" hangingPunct="0"/>
            <a:r>
              <a:rPr lang="zh-CN" altLang="en-US" sz="2500"/>
              <a:t>调用函数</a:t>
            </a:r>
          </a:p>
        </p:txBody>
      </p:sp>
      <p:sp>
        <p:nvSpPr>
          <p:cNvPr id="16396" name="Rectangle 18"/>
          <p:cNvSpPr>
            <a:spLocks noChangeArrowheads="1"/>
          </p:cNvSpPr>
          <p:nvPr/>
        </p:nvSpPr>
        <p:spPr bwMode="auto">
          <a:xfrm>
            <a:off x="5202238" y="5300663"/>
            <a:ext cx="1457325" cy="473075"/>
          </a:xfrm>
          <a:prstGeom prst="rect">
            <a:avLst/>
          </a:prstGeom>
          <a:noFill/>
          <a:ln w="25400" algn="ctr">
            <a:noFill/>
            <a:miter lim="800000"/>
            <a:headEnd/>
            <a:tailEnd/>
          </a:ln>
        </p:spPr>
        <p:txBody>
          <a:bodyPr wrap="none" lIns="90000" tIns="46800" rIns="90000" bIns="46800">
            <a:spAutoFit/>
          </a:bodyPr>
          <a:lstStyle/>
          <a:p>
            <a:pPr eaLnBrk="0" hangingPunct="0"/>
            <a:r>
              <a:rPr lang="zh-CN" altLang="en-US" sz="2500"/>
              <a:t>被调函数</a:t>
            </a:r>
          </a:p>
        </p:txBody>
      </p:sp>
      <p:sp>
        <p:nvSpPr>
          <p:cNvPr id="16397" name="Line 19"/>
          <p:cNvSpPr>
            <a:spLocks noChangeShapeType="1"/>
          </p:cNvSpPr>
          <p:nvPr/>
        </p:nvSpPr>
        <p:spPr bwMode="auto">
          <a:xfrm>
            <a:off x="2825750" y="5373688"/>
            <a:ext cx="2376488" cy="0"/>
          </a:xfrm>
          <a:prstGeom prst="line">
            <a:avLst/>
          </a:prstGeom>
          <a:noFill/>
          <a:ln w="25400">
            <a:solidFill>
              <a:srgbClr val="FF3300"/>
            </a:solidFill>
            <a:round/>
            <a:headEnd/>
            <a:tailEnd type="triangle" w="med" len="lg"/>
          </a:ln>
        </p:spPr>
        <p:txBody>
          <a:bodyPr wrap="none" lIns="90000" tIns="46800" rIns="90000" bIns="46800" anchor="ctr">
            <a:spAutoFit/>
          </a:bodyPr>
          <a:lstStyle/>
          <a:p>
            <a:endParaRPr lang="zh-CN" altLang="en-US"/>
          </a:p>
        </p:txBody>
      </p:sp>
      <p:sp>
        <p:nvSpPr>
          <p:cNvPr id="16398" name="Line 20"/>
          <p:cNvSpPr>
            <a:spLocks noChangeShapeType="1"/>
          </p:cNvSpPr>
          <p:nvPr/>
        </p:nvSpPr>
        <p:spPr bwMode="auto">
          <a:xfrm flipH="1">
            <a:off x="2776538" y="5734050"/>
            <a:ext cx="2376487" cy="0"/>
          </a:xfrm>
          <a:prstGeom prst="line">
            <a:avLst/>
          </a:prstGeom>
          <a:noFill/>
          <a:ln w="25400">
            <a:solidFill>
              <a:srgbClr val="FF3300"/>
            </a:solidFill>
            <a:round/>
            <a:headEnd/>
            <a:tailEnd type="triangle" w="med" len="lg"/>
          </a:ln>
        </p:spPr>
        <p:txBody>
          <a:bodyPr wrap="none" lIns="90000" tIns="46800" rIns="90000" bIns="46800" anchor="ctr">
            <a:spAutoFit/>
          </a:bodyPr>
          <a:lstStyle/>
          <a:p>
            <a:endParaRPr lang="zh-CN" altLang="en-US"/>
          </a:p>
        </p:txBody>
      </p:sp>
      <p:sp>
        <p:nvSpPr>
          <p:cNvPr id="16399" name="Text Box 21"/>
          <p:cNvSpPr txBox="1">
            <a:spLocks noChangeArrowheads="1"/>
          </p:cNvSpPr>
          <p:nvPr/>
        </p:nvSpPr>
        <p:spPr bwMode="auto">
          <a:xfrm>
            <a:off x="2465388" y="4829175"/>
            <a:ext cx="3240087" cy="473075"/>
          </a:xfrm>
          <a:prstGeom prst="rect">
            <a:avLst/>
          </a:prstGeom>
          <a:noFill/>
          <a:ln w="25400" algn="ctr">
            <a:noFill/>
            <a:miter lim="800000"/>
            <a:headEnd/>
            <a:tailEnd type="none" w="med" len="lg"/>
          </a:ln>
        </p:spPr>
        <p:txBody>
          <a:bodyPr lIns="90000" tIns="46800" rIns="90000" bIns="46800">
            <a:spAutoFit/>
          </a:bodyPr>
          <a:lstStyle/>
          <a:p>
            <a:pPr eaLnBrk="0" hangingPunct="0">
              <a:spcBef>
                <a:spcPct val="50000"/>
              </a:spcBef>
            </a:pPr>
            <a:r>
              <a:rPr lang="zh-CN" altLang="en-US" sz="2500"/>
              <a:t>通过</a:t>
            </a:r>
            <a:r>
              <a:rPr lang="zh-CN" altLang="en-US" sz="2500">
                <a:solidFill>
                  <a:srgbClr val="FF3300"/>
                </a:solidFill>
              </a:rPr>
              <a:t>参数传递</a:t>
            </a:r>
            <a:r>
              <a:rPr lang="zh-CN" altLang="en-US" sz="2500"/>
              <a:t>传入值</a:t>
            </a:r>
          </a:p>
        </p:txBody>
      </p:sp>
      <p:sp>
        <p:nvSpPr>
          <p:cNvPr id="16400" name="Text Box 22"/>
          <p:cNvSpPr txBox="1">
            <a:spLocks noChangeArrowheads="1"/>
          </p:cNvSpPr>
          <p:nvPr/>
        </p:nvSpPr>
        <p:spPr bwMode="auto">
          <a:xfrm>
            <a:off x="2609850" y="5764213"/>
            <a:ext cx="2808288" cy="473075"/>
          </a:xfrm>
          <a:prstGeom prst="rect">
            <a:avLst/>
          </a:prstGeom>
          <a:noFill/>
          <a:ln w="25400" algn="ctr">
            <a:noFill/>
            <a:miter lim="800000"/>
            <a:headEnd/>
            <a:tailEnd type="none" w="med" len="lg"/>
          </a:ln>
        </p:spPr>
        <p:txBody>
          <a:bodyPr lIns="90000" tIns="46800" rIns="90000" bIns="46800">
            <a:spAutoFit/>
          </a:bodyPr>
          <a:lstStyle/>
          <a:p>
            <a:pPr eaLnBrk="0" hangingPunct="0">
              <a:spcBef>
                <a:spcPct val="50000"/>
              </a:spcBef>
            </a:pPr>
            <a:r>
              <a:rPr lang="zh-CN" altLang="en-US" sz="2500"/>
              <a:t>通过</a:t>
            </a:r>
            <a:r>
              <a:rPr lang="en-US" altLang="zh-CN" sz="2500">
                <a:solidFill>
                  <a:srgbClr val="FF3300"/>
                </a:solidFill>
              </a:rPr>
              <a:t>return</a:t>
            </a:r>
            <a:r>
              <a:rPr lang="zh-CN" altLang="en-US" sz="2500"/>
              <a:t>返回值</a:t>
            </a:r>
          </a:p>
        </p:txBody>
      </p:sp>
      <p:sp>
        <p:nvSpPr>
          <p:cNvPr id="16401" name="Rectangle 23"/>
          <p:cNvSpPr>
            <a:spLocks noChangeArrowheads="1"/>
          </p:cNvSpPr>
          <p:nvPr/>
        </p:nvSpPr>
        <p:spPr bwMode="auto">
          <a:xfrm>
            <a:off x="1817688" y="4365625"/>
            <a:ext cx="4679950" cy="473075"/>
          </a:xfrm>
          <a:prstGeom prst="rect">
            <a:avLst/>
          </a:prstGeom>
          <a:solidFill>
            <a:srgbClr val="FF3300"/>
          </a:solidFill>
          <a:ln w="25400" algn="ctr">
            <a:noFill/>
            <a:miter lim="800000"/>
            <a:headEnd/>
            <a:tailEnd type="none" w="med" len="lg"/>
          </a:ln>
        </p:spPr>
        <p:txBody>
          <a:bodyPr lIns="90000" tIns="46800" rIns="90000" bIns="46800">
            <a:spAutoFit/>
          </a:bodyPr>
          <a:lstStyle/>
          <a:p>
            <a:pPr eaLnBrk="0" hangingPunct="0"/>
            <a:r>
              <a:rPr lang="zh-CN" altLang="en-US" sz="2500">
                <a:solidFill>
                  <a:schemeClr val="bg1"/>
                </a:solidFill>
              </a:rPr>
              <a:t>注意：参数传递是单向值传递。</a:t>
            </a:r>
          </a:p>
        </p:txBody>
      </p:sp>
      <p:sp>
        <p:nvSpPr>
          <p:cNvPr id="16402" name="Line 24"/>
          <p:cNvSpPr>
            <a:spLocks noChangeShapeType="1"/>
          </p:cNvSpPr>
          <p:nvPr/>
        </p:nvSpPr>
        <p:spPr bwMode="auto">
          <a:xfrm>
            <a:off x="7956550" y="2420938"/>
            <a:ext cx="360363" cy="287337"/>
          </a:xfrm>
          <a:prstGeom prst="line">
            <a:avLst/>
          </a:prstGeom>
          <a:noFill/>
          <a:ln w="25400">
            <a:solidFill>
              <a:srgbClr val="FF3300"/>
            </a:solidFill>
            <a:round/>
            <a:headEnd/>
            <a:tailEnd type="triangle" w="med" len="lg"/>
          </a:ln>
        </p:spPr>
        <p:txBody>
          <a:bodyPr lIns="90000" tIns="46800" rIns="90000" bIns="46800" anchor="ctr">
            <a:spAutoFit/>
          </a:bodyPr>
          <a:lstStyle/>
          <a:p>
            <a:endParaRPr lang="zh-CN" altLang="en-US"/>
          </a:p>
        </p:txBody>
      </p:sp>
      <p:sp>
        <p:nvSpPr>
          <p:cNvPr id="16403" name="Line 25"/>
          <p:cNvSpPr>
            <a:spLocks noChangeShapeType="1"/>
          </p:cNvSpPr>
          <p:nvPr/>
        </p:nvSpPr>
        <p:spPr bwMode="auto">
          <a:xfrm flipH="1">
            <a:off x="3059113" y="2349500"/>
            <a:ext cx="863600" cy="1079500"/>
          </a:xfrm>
          <a:prstGeom prst="line">
            <a:avLst/>
          </a:prstGeom>
          <a:noFill/>
          <a:ln w="25400">
            <a:solidFill>
              <a:srgbClr val="FF3300"/>
            </a:solidFill>
            <a:round/>
            <a:headEnd/>
            <a:tailEnd type="triangle" w="med" len="lg"/>
          </a:ln>
        </p:spPr>
        <p:txBody>
          <a:bodyPr lIns="90000" tIns="46800" rIns="90000" bIns="46800" anchor="ctr">
            <a:spAutoFit/>
          </a:bodyPr>
          <a:lstStyle/>
          <a:p>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096125" cy="914400"/>
          </a:xfrm>
        </p:spPr>
        <p:txBody>
          <a:bodyPr/>
          <a:lstStyle/>
          <a:p>
            <a:pPr eaLnBrk="1" hangingPunct="1">
              <a:defRPr/>
            </a:pPr>
            <a:r>
              <a:rPr lang="en-US" altLang="zh-CN" dirty="0" smtClean="0">
                <a:ea typeface="宋体" pitchFamily="2" charset="-122"/>
              </a:rPr>
              <a:t>5.3.62</a:t>
            </a:r>
            <a:r>
              <a:rPr lang="zh-CN" altLang="en-US" dirty="0" smtClean="0">
                <a:ea typeface="宋体" pitchFamily="2" charset="-122"/>
              </a:rPr>
              <a:t>指针，数组，案例代码</a:t>
            </a:r>
            <a:endParaRPr lang="en-US" altLang="zh-CN" dirty="0">
              <a:ea typeface="宋体" pitchFamily="2" charset="-122"/>
            </a:endParaRPr>
          </a:p>
        </p:txBody>
      </p:sp>
      <p:sp>
        <p:nvSpPr>
          <p:cNvPr id="7" name="内容占位符 2"/>
          <p:cNvSpPr>
            <a:spLocks noGrp="1"/>
          </p:cNvSpPr>
          <p:nvPr>
            <p:ph idx="1"/>
          </p:nvPr>
        </p:nvSpPr>
        <p:spPr>
          <a:xfrm>
            <a:off x="428625" y="1143000"/>
            <a:ext cx="8143875" cy="5000625"/>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int main()</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void average(float *p,int n);</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void search(float (*p)[4],int n);</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float score[3][4]={{65,67,70,60},</a:t>
            </a:r>
          </a:p>
          <a:p>
            <a:pPr eaLnBrk="1" hangingPunct="1">
              <a:buFont typeface="Wingdings" pitchFamily="2" charset="2"/>
              <a:buNone/>
              <a:defRPr/>
            </a:pPr>
            <a:r>
              <a:rPr lang="en-US" altLang="zh-CN" sz="2800" smtClean="0">
                <a:ea typeface="宋体" pitchFamily="2" charset="-122"/>
              </a:rPr>
              <a:t>           {80,87,90,81},{90,99,100,98}};</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average(</a:t>
            </a:r>
            <a:r>
              <a:rPr lang="en-US" altLang="zh-CN" sz="2800" smtClean="0">
                <a:solidFill>
                  <a:srgbClr val="9D138D"/>
                </a:solidFill>
                <a:ea typeface="宋体" pitchFamily="2" charset="-122"/>
              </a:rPr>
              <a:t>*score</a:t>
            </a:r>
            <a:r>
              <a:rPr lang="en-US" altLang="zh-CN" sz="2800" smtClean="0">
                <a:ea typeface="宋体" pitchFamily="2" charset="-122"/>
              </a:rPr>
              <a:t>,12);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search(score,2);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2800" dirty="0" smtClean="0">
                <a:ea typeface="宋体" pitchFamily="2" charset="-122"/>
              </a:rPr>
              <a:t>5.3.63</a:t>
            </a:r>
            <a:r>
              <a:rPr lang="zh-CN" altLang="en-US" sz="2800" dirty="0" smtClean="0">
                <a:ea typeface="宋体" pitchFamily="2" charset="-122"/>
              </a:rPr>
              <a:t>函数代码部分</a:t>
            </a:r>
            <a:endParaRPr lang="en-US" altLang="zh-CN" sz="2800" dirty="0">
              <a:ea typeface="宋体" pitchFamily="2" charset="-122"/>
            </a:endParaRPr>
          </a:p>
        </p:txBody>
      </p:sp>
      <p:sp>
        <p:nvSpPr>
          <p:cNvPr id="7" name="内容占位符 2"/>
          <p:cNvSpPr>
            <a:spLocks noGrp="1"/>
          </p:cNvSpPr>
          <p:nvPr>
            <p:ph idx="1"/>
          </p:nvPr>
        </p:nvSpPr>
        <p:spPr>
          <a:xfrm>
            <a:off x="571500" y="1173163"/>
            <a:ext cx="8001000" cy="4929187"/>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void average(float *p,int n)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float *p_end;</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float sum=0,aver;</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p_end=p+n-1;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for(   ;p&lt;=</a:t>
            </a:r>
            <a:r>
              <a:rPr lang="en-US" altLang="zh-CN" sz="2800" smtClean="0">
                <a:solidFill>
                  <a:srgbClr val="FF0000"/>
                </a:solidFill>
                <a:ea typeface="宋体" pitchFamily="2" charset="-122"/>
              </a:rPr>
              <a:t>p_end</a:t>
            </a:r>
            <a:r>
              <a:rPr lang="en-US" altLang="zh-CN" sz="2800" smtClean="0">
                <a:ea typeface="宋体" pitchFamily="2" charset="-122"/>
              </a:rPr>
              <a:t>; p++)</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sum=sum+(*p);</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aver=sum/n;</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printf("average=%5.2f\n",aver);</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p:txBody>
      </p:sp>
      <p:graphicFrame>
        <p:nvGraphicFramePr>
          <p:cNvPr id="8" name="表格 7"/>
          <p:cNvGraphicFramePr>
            <a:graphicFrameLocks noGrp="1"/>
          </p:cNvGraphicFramePr>
          <p:nvPr/>
        </p:nvGraphicFramePr>
        <p:xfrm>
          <a:off x="8001000" y="458788"/>
          <a:ext cx="1071563" cy="6286500"/>
        </p:xfrm>
        <a:graphic>
          <a:graphicData uri="http://schemas.openxmlformats.org/drawingml/2006/table">
            <a:tbl>
              <a:tblPr/>
              <a:tblGrid>
                <a:gridCol w="1071563"/>
              </a:tblGrid>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B050"/>
                          </a:solidFill>
                          <a:effectLst/>
                          <a:latin typeface="Verdana" pitchFamily="34" charset="0"/>
                          <a:ea typeface="宋体" pitchFamily="2" charset="-122"/>
                        </a:rPr>
                        <a:t>65</a:t>
                      </a:r>
                      <a:endParaRPr kumimoji="0" lang="zh-CN" altLang="en-US" sz="2800" b="1" i="0" u="none" strike="noStrike" cap="none" normalizeH="0" baseline="0" smtClean="0">
                        <a:ln>
                          <a:noFill/>
                        </a:ln>
                        <a:solidFill>
                          <a:srgbClr val="00B050"/>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B050"/>
                          </a:solidFill>
                          <a:effectLst/>
                          <a:latin typeface="Verdana" pitchFamily="34" charset="0"/>
                          <a:ea typeface="宋体" pitchFamily="2" charset="-122"/>
                        </a:rPr>
                        <a:t>67</a:t>
                      </a:r>
                      <a:endParaRPr kumimoji="0" lang="zh-CN" altLang="en-US" sz="2800" b="1" i="0" u="none" strike="noStrike" cap="none" normalizeH="0" baseline="0" smtClean="0">
                        <a:ln>
                          <a:noFill/>
                        </a:ln>
                        <a:solidFill>
                          <a:srgbClr val="00B050"/>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B050"/>
                          </a:solidFill>
                          <a:effectLst/>
                          <a:latin typeface="Verdana" pitchFamily="34" charset="0"/>
                          <a:ea typeface="宋体" pitchFamily="2" charset="-122"/>
                        </a:rPr>
                        <a:t>70</a:t>
                      </a:r>
                      <a:endParaRPr kumimoji="0" lang="zh-CN" altLang="en-US" sz="2800" b="1" i="0" u="none" strike="noStrike" cap="none" normalizeH="0" baseline="0" smtClean="0">
                        <a:ln>
                          <a:noFill/>
                        </a:ln>
                        <a:solidFill>
                          <a:srgbClr val="00B050"/>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B050"/>
                          </a:solidFill>
                          <a:effectLst/>
                          <a:latin typeface="Verdana" pitchFamily="34" charset="0"/>
                          <a:ea typeface="宋体" pitchFamily="2" charset="-122"/>
                        </a:rPr>
                        <a:t>60</a:t>
                      </a:r>
                      <a:endParaRPr kumimoji="0" lang="zh-CN" altLang="en-US" sz="2800" b="1" i="0" u="none" strike="noStrike" cap="none" normalizeH="0" baseline="0" smtClean="0">
                        <a:ln>
                          <a:noFill/>
                        </a:ln>
                        <a:solidFill>
                          <a:srgbClr val="00B050"/>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9D138D"/>
                          </a:solidFill>
                          <a:effectLst/>
                          <a:latin typeface="Verdana" pitchFamily="34" charset="0"/>
                          <a:ea typeface="宋体" pitchFamily="2" charset="-122"/>
                        </a:rPr>
                        <a:t>80</a:t>
                      </a:r>
                      <a:endParaRPr kumimoji="0" lang="zh-CN" altLang="en-US" sz="2800" b="1" i="0" u="none" strike="noStrike" cap="none" normalizeH="0" baseline="0" smtClean="0">
                        <a:ln>
                          <a:noFill/>
                        </a:ln>
                        <a:solidFill>
                          <a:srgbClr val="9D138D"/>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9D138D"/>
                          </a:solidFill>
                          <a:effectLst/>
                          <a:latin typeface="Verdana" pitchFamily="34" charset="0"/>
                          <a:ea typeface="宋体" pitchFamily="2" charset="-122"/>
                        </a:rPr>
                        <a:t>87</a:t>
                      </a:r>
                      <a:endParaRPr kumimoji="0" lang="zh-CN" altLang="en-US" sz="2800" b="1" i="0" u="none" strike="noStrike" cap="none" normalizeH="0" baseline="0" smtClean="0">
                        <a:ln>
                          <a:noFill/>
                        </a:ln>
                        <a:solidFill>
                          <a:srgbClr val="9D138D"/>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9D138D"/>
                          </a:solidFill>
                          <a:effectLst/>
                          <a:latin typeface="Verdana" pitchFamily="34" charset="0"/>
                          <a:ea typeface="宋体" pitchFamily="2" charset="-122"/>
                        </a:rPr>
                        <a:t>90</a:t>
                      </a:r>
                      <a:endParaRPr kumimoji="0" lang="zh-CN" altLang="en-US" sz="2800" b="1" i="0" u="none" strike="noStrike" cap="none" normalizeH="0" baseline="0" smtClean="0">
                        <a:ln>
                          <a:noFill/>
                        </a:ln>
                        <a:solidFill>
                          <a:srgbClr val="9D138D"/>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9D138D"/>
                          </a:solidFill>
                          <a:effectLst/>
                          <a:latin typeface="Verdana" pitchFamily="34" charset="0"/>
                          <a:ea typeface="宋体" pitchFamily="2" charset="-122"/>
                        </a:rPr>
                        <a:t>81</a:t>
                      </a:r>
                      <a:endParaRPr kumimoji="0" lang="zh-CN" altLang="en-US" sz="2800" b="1" i="0" u="none" strike="noStrike" cap="none" normalizeH="0" baseline="0" smtClean="0">
                        <a:ln>
                          <a:noFill/>
                        </a:ln>
                        <a:solidFill>
                          <a:srgbClr val="9D138D"/>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90</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99</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100</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98</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bl>
          </a:graphicData>
        </a:graphic>
      </p:graphicFrame>
      <p:sp>
        <p:nvSpPr>
          <p:cNvPr id="9" name="TextBox 8"/>
          <p:cNvSpPr txBox="1">
            <a:spLocks noChangeArrowheads="1"/>
          </p:cNvSpPr>
          <p:nvPr/>
        </p:nvSpPr>
        <p:spPr bwMode="auto">
          <a:xfrm>
            <a:off x="6215063" y="173038"/>
            <a:ext cx="428625" cy="584200"/>
          </a:xfrm>
          <a:prstGeom prst="rect">
            <a:avLst/>
          </a:prstGeom>
          <a:noFill/>
          <a:ln w="9525">
            <a:noFill/>
            <a:miter lim="800000"/>
            <a:headEnd/>
            <a:tailEnd/>
          </a:ln>
        </p:spPr>
        <p:txBody>
          <a:bodyPr>
            <a:spAutoFit/>
          </a:bodyPr>
          <a:lstStyle/>
          <a:p>
            <a:pPr eaLnBrk="0" hangingPunct="0"/>
            <a:r>
              <a:rPr lang="en-US" altLang="zh-CN" sz="3200" b="1">
                <a:solidFill>
                  <a:srgbClr val="FF0000"/>
                </a:solidFill>
              </a:rPr>
              <a:t>p</a:t>
            </a:r>
            <a:endParaRPr lang="zh-CN" altLang="en-US" sz="3200" b="1">
              <a:solidFill>
                <a:srgbClr val="FF0000"/>
              </a:solidFill>
            </a:endParaRPr>
          </a:p>
        </p:txBody>
      </p:sp>
      <p:cxnSp>
        <p:nvCxnSpPr>
          <p:cNvPr id="10" name="直接箭头连接符 9"/>
          <p:cNvCxnSpPr>
            <a:cxnSpLocks noChangeShapeType="1"/>
          </p:cNvCxnSpPr>
          <p:nvPr/>
        </p:nvCxnSpPr>
        <p:spPr bwMode="auto">
          <a:xfrm>
            <a:off x="6715125" y="458788"/>
            <a:ext cx="1285875" cy="1587"/>
          </a:xfrm>
          <a:prstGeom prst="straightConnector1">
            <a:avLst/>
          </a:prstGeom>
          <a:noFill/>
          <a:ln w="38100" algn="ctr">
            <a:solidFill>
              <a:srgbClr val="FF0000"/>
            </a:solidFill>
            <a:miter lim="800000"/>
            <a:headEnd/>
            <a:tailEnd type="arrow" w="med" len="med"/>
          </a:ln>
        </p:spPr>
      </p:cxnSp>
      <p:sp>
        <p:nvSpPr>
          <p:cNvPr id="11" name="TextBox 10"/>
          <p:cNvSpPr txBox="1">
            <a:spLocks noChangeArrowheads="1"/>
          </p:cNvSpPr>
          <p:nvPr/>
        </p:nvSpPr>
        <p:spPr bwMode="auto">
          <a:xfrm>
            <a:off x="5357813" y="5959475"/>
            <a:ext cx="1500187" cy="584200"/>
          </a:xfrm>
          <a:prstGeom prst="rect">
            <a:avLst/>
          </a:prstGeom>
          <a:noFill/>
          <a:ln w="9525">
            <a:noFill/>
            <a:miter lim="800000"/>
            <a:headEnd/>
            <a:tailEnd/>
          </a:ln>
        </p:spPr>
        <p:txBody>
          <a:bodyPr>
            <a:spAutoFit/>
          </a:bodyPr>
          <a:lstStyle/>
          <a:p>
            <a:pPr eaLnBrk="0" hangingPunct="0"/>
            <a:r>
              <a:rPr lang="en-US" altLang="zh-CN" sz="3200" b="1">
                <a:solidFill>
                  <a:srgbClr val="FF0000"/>
                </a:solidFill>
              </a:rPr>
              <a:t>p_end</a:t>
            </a:r>
            <a:endParaRPr lang="zh-CN" altLang="en-US" sz="3200" b="1">
              <a:solidFill>
                <a:srgbClr val="FF0000"/>
              </a:solidFill>
            </a:endParaRPr>
          </a:p>
        </p:txBody>
      </p:sp>
      <p:cxnSp>
        <p:nvCxnSpPr>
          <p:cNvPr id="12" name="直接箭头连接符 11"/>
          <p:cNvCxnSpPr>
            <a:cxnSpLocks noChangeShapeType="1"/>
          </p:cNvCxnSpPr>
          <p:nvPr/>
        </p:nvCxnSpPr>
        <p:spPr bwMode="auto">
          <a:xfrm>
            <a:off x="6715125" y="6245225"/>
            <a:ext cx="1285875" cy="1588"/>
          </a:xfrm>
          <a:prstGeom prst="straightConnector1">
            <a:avLst/>
          </a:prstGeom>
          <a:noFill/>
          <a:ln w="38100" algn="ctr">
            <a:solidFill>
              <a:srgbClr val="FF0000"/>
            </a:solidFill>
            <a:miter lim="800000"/>
            <a:headEnd/>
            <a:tailEnd type="arrow" w="med" len="med"/>
          </a:ln>
        </p:spPr>
      </p:cxnSp>
      <p:sp>
        <p:nvSpPr>
          <p:cNvPr id="13" name="TextBox 12"/>
          <p:cNvSpPr txBox="1">
            <a:spLocks noChangeArrowheads="1"/>
          </p:cNvSpPr>
          <p:nvPr/>
        </p:nvSpPr>
        <p:spPr bwMode="auto">
          <a:xfrm>
            <a:off x="5786438" y="673100"/>
            <a:ext cx="1000125" cy="584200"/>
          </a:xfrm>
          <a:prstGeom prst="rect">
            <a:avLst/>
          </a:prstGeom>
          <a:noFill/>
          <a:ln w="9525">
            <a:noFill/>
            <a:miter lim="800000"/>
            <a:headEnd/>
            <a:tailEnd/>
          </a:ln>
        </p:spPr>
        <p:txBody>
          <a:bodyPr>
            <a:spAutoFit/>
          </a:bodyPr>
          <a:lstStyle/>
          <a:p>
            <a:pPr eaLnBrk="0" hangingPunct="0"/>
            <a:r>
              <a:rPr lang="en-US" altLang="zh-CN" sz="3200" b="1">
                <a:solidFill>
                  <a:srgbClr val="FF0000"/>
                </a:solidFill>
              </a:rPr>
              <a:t>p+1</a:t>
            </a:r>
            <a:endParaRPr lang="zh-CN" altLang="en-US" sz="3200" b="1">
              <a:solidFill>
                <a:srgbClr val="FF0000"/>
              </a:solidFill>
            </a:endParaRPr>
          </a:p>
        </p:txBody>
      </p:sp>
      <p:cxnSp>
        <p:nvCxnSpPr>
          <p:cNvPr id="14" name="直接箭头连接符 13"/>
          <p:cNvCxnSpPr>
            <a:cxnSpLocks noChangeShapeType="1"/>
          </p:cNvCxnSpPr>
          <p:nvPr/>
        </p:nvCxnSpPr>
        <p:spPr bwMode="auto">
          <a:xfrm>
            <a:off x="6715125" y="958850"/>
            <a:ext cx="1285875" cy="1588"/>
          </a:xfrm>
          <a:prstGeom prst="straightConnector1">
            <a:avLst/>
          </a:prstGeom>
          <a:noFill/>
          <a:ln w="38100" algn="ctr">
            <a:solidFill>
              <a:srgbClr val="FF0000"/>
            </a:solidFill>
            <a:miter lim="800000"/>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par>
                                <p:cTn id="13" presetID="1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lide(fromLeft)">
                                      <p:cBhvr>
                                        <p:cTn id="20" dur="500"/>
                                        <p:tgtEl>
                                          <p:spTgt spid="11"/>
                                        </p:tgtEl>
                                      </p:cBhvr>
                                    </p:animEffect>
                                  </p:childTnLst>
                                </p:cTn>
                              </p:par>
                              <p:par>
                                <p:cTn id="21" presetID="1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Left)">
                                      <p:cBhvr>
                                        <p:cTn id="28" dur="500"/>
                                        <p:tgtEl>
                                          <p:spTgt spid="13"/>
                                        </p:tgtEl>
                                      </p:cBhvr>
                                    </p:animEffect>
                                  </p:childTnLst>
                                </p:cTn>
                              </p:par>
                              <p:par>
                                <p:cTn id="29" presetID="12" presetClass="entr" presetSubtype="8"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lide(fromLeft)">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5.3.64</a:t>
            </a:r>
            <a:r>
              <a:rPr lang="zh-CN" altLang="en-US" dirty="0" smtClean="0">
                <a:ea typeface="宋体" pitchFamily="2" charset="-122"/>
              </a:rPr>
              <a:t>指针引用多维数组</a:t>
            </a:r>
            <a:endParaRPr lang="en-US" altLang="zh-CN" dirty="0">
              <a:ea typeface="宋体" pitchFamily="2" charset="-122"/>
            </a:endParaRPr>
          </a:p>
        </p:txBody>
      </p:sp>
      <p:sp>
        <p:nvSpPr>
          <p:cNvPr id="8" name="内容占位符 2"/>
          <p:cNvSpPr>
            <a:spLocks noGrp="1"/>
          </p:cNvSpPr>
          <p:nvPr>
            <p:ph idx="1"/>
          </p:nvPr>
        </p:nvSpPr>
        <p:spPr>
          <a:xfrm>
            <a:off x="357159" y="1071546"/>
            <a:ext cx="8501122" cy="3286148"/>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400" smtClean="0">
                <a:ea typeface="宋体" pitchFamily="2" charset="-122"/>
              </a:rPr>
              <a:t>void search(float (*p)[4],int n) </a:t>
            </a:r>
            <a:endParaRPr lang="zh-CN" altLang="zh-CN" sz="2400" smtClean="0">
              <a:ea typeface="宋体" pitchFamily="2" charset="-122"/>
            </a:endParaRPr>
          </a:p>
          <a:p>
            <a:pPr eaLnBrk="1" hangingPunct="1">
              <a:buFont typeface="Wingdings" pitchFamily="2" charset="2"/>
              <a:buNone/>
              <a:defRPr/>
            </a:pPr>
            <a:r>
              <a:rPr lang="en-US" altLang="zh-CN" sz="2400" smtClean="0">
                <a:ea typeface="宋体" pitchFamily="2" charset="-122"/>
              </a:rPr>
              <a:t>{ int i;</a:t>
            </a:r>
            <a:endParaRPr lang="zh-CN" altLang="zh-CN" sz="2400" smtClean="0">
              <a:ea typeface="宋体" pitchFamily="2" charset="-122"/>
            </a:endParaRPr>
          </a:p>
          <a:p>
            <a:pPr eaLnBrk="1" hangingPunct="1">
              <a:buFont typeface="Wingdings" pitchFamily="2" charset="2"/>
              <a:buNone/>
              <a:defRPr/>
            </a:pPr>
            <a:r>
              <a:rPr lang="en-US" altLang="zh-CN" sz="2400" smtClean="0">
                <a:ea typeface="宋体" pitchFamily="2" charset="-122"/>
              </a:rPr>
              <a:t>   printf("The score of No.%d are:\n",n);</a:t>
            </a:r>
            <a:endParaRPr lang="zh-CN" altLang="zh-CN" sz="2400" smtClean="0">
              <a:ea typeface="宋体" pitchFamily="2" charset="-122"/>
            </a:endParaRPr>
          </a:p>
          <a:p>
            <a:pPr eaLnBrk="1" hangingPunct="1">
              <a:buFont typeface="Wingdings" pitchFamily="2" charset="2"/>
              <a:buNone/>
              <a:defRPr/>
            </a:pPr>
            <a:r>
              <a:rPr lang="en-US" altLang="zh-CN" sz="2400" smtClean="0">
                <a:ea typeface="宋体" pitchFamily="2" charset="-122"/>
              </a:rPr>
              <a:t>   for(i=0;i&lt;4;i++)</a:t>
            </a:r>
          </a:p>
          <a:p>
            <a:pPr eaLnBrk="1" hangingPunct="1">
              <a:buFont typeface="Wingdings" pitchFamily="2" charset="2"/>
              <a:buNone/>
              <a:defRPr/>
            </a:pPr>
            <a:r>
              <a:rPr lang="en-US" altLang="zh-CN" sz="2400" smtClean="0">
                <a:ea typeface="宋体" pitchFamily="2" charset="-122"/>
              </a:rPr>
              <a:t>       printf("%5.2f ",*(*(p+n)+i));    </a:t>
            </a:r>
            <a:endParaRPr lang="zh-CN" altLang="zh-CN" sz="2400" smtClean="0">
              <a:ea typeface="宋体" pitchFamily="2" charset="-122"/>
            </a:endParaRPr>
          </a:p>
          <a:p>
            <a:pPr eaLnBrk="1" hangingPunct="1">
              <a:buFont typeface="Wingdings" pitchFamily="2" charset="2"/>
              <a:buNone/>
              <a:defRPr/>
            </a:pPr>
            <a:r>
              <a:rPr lang="en-US" altLang="zh-CN" sz="2400" smtClean="0">
                <a:ea typeface="宋体" pitchFamily="2" charset="-122"/>
              </a:rPr>
              <a:t>   printf("\n");</a:t>
            </a:r>
            <a:endParaRPr lang="zh-CN" altLang="zh-CN" sz="2400" smtClean="0">
              <a:ea typeface="宋体" pitchFamily="2" charset="-122"/>
            </a:endParaRPr>
          </a:p>
          <a:p>
            <a:pPr eaLnBrk="1" hangingPunct="1">
              <a:buFont typeface="Wingdings" pitchFamily="2" charset="2"/>
              <a:buNone/>
              <a:defRPr/>
            </a:pPr>
            <a:r>
              <a:rPr lang="en-US" altLang="zh-CN" sz="2400" smtClean="0">
                <a:ea typeface="宋体" pitchFamily="2" charset="-122"/>
              </a:rPr>
              <a:t>}</a:t>
            </a:r>
            <a:endParaRPr lang="zh-CN" altLang="zh-CN" sz="2400" smtClean="0">
              <a:ea typeface="宋体" pitchFamily="2" charset="-122"/>
            </a:endParaRPr>
          </a:p>
        </p:txBody>
      </p:sp>
      <p:graphicFrame>
        <p:nvGraphicFramePr>
          <p:cNvPr id="9" name="表格 8"/>
          <p:cNvGraphicFramePr>
            <a:graphicFrameLocks noGrp="1"/>
          </p:cNvGraphicFramePr>
          <p:nvPr/>
        </p:nvGraphicFramePr>
        <p:xfrm>
          <a:off x="2428875" y="4816475"/>
          <a:ext cx="4572000" cy="1554480"/>
        </p:xfrm>
        <a:graphic>
          <a:graphicData uri="http://schemas.openxmlformats.org/drawingml/2006/table">
            <a:tbl>
              <a:tblPr/>
              <a:tblGrid>
                <a:gridCol w="1000125"/>
                <a:gridCol w="1143000"/>
                <a:gridCol w="1214438"/>
                <a:gridCol w="1214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B050"/>
                          </a:solidFill>
                          <a:effectLst/>
                          <a:latin typeface="Verdana" pitchFamily="34" charset="0"/>
                          <a:ea typeface="宋体" pitchFamily="2" charset="-122"/>
                        </a:rPr>
                        <a:t>65</a:t>
                      </a:r>
                      <a:endParaRPr kumimoji="0" lang="zh-CN" altLang="en-US" sz="2800" b="1" i="0" u="none" strike="noStrike" cap="none" normalizeH="0" baseline="0" smtClean="0">
                        <a:ln>
                          <a:noFill/>
                        </a:ln>
                        <a:solidFill>
                          <a:srgbClr val="00B050"/>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B050"/>
                          </a:solidFill>
                          <a:effectLst/>
                          <a:latin typeface="Verdana" pitchFamily="34" charset="0"/>
                          <a:ea typeface="宋体" pitchFamily="2" charset="-122"/>
                        </a:rPr>
                        <a:t>67</a:t>
                      </a:r>
                      <a:endParaRPr kumimoji="0" lang="zh-CN" altLang="en-US" sz="2800" b="1" i="0" u="none" strike="noStrike" cap="none" normalizeH="0" baseline="0" smtClean="0">
                        <a:ln>
                          <a:noFill/>
                        </a:ln>
                        <a:solidFill>
                          <a:srgbClr val="00B050"/>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B050"/>
                          </a:solidFill>
                          <a:effectLst/>
                          <a:latin typeface="Verdana" pitchFamily="34" charset="0"/>
                          <a:ea typeface="宋体" pitchFamily="2" charset="-122"/>
                        </a:rPr>
                        <a:t>70</a:t>
                      </a:r>
                      <a:endParaRPr kumimoji="0" lang="zh-CN" altLang="en-US" sz="2800" b="1" i="0" u="none" strike="noStrike" cap="none" normalizeH="0" baseline="0" smtClean="0">
                        <a:ln>
                          <a:noFill/>
                        </a:ln>
                        <a:solidFill>
                          <a:srgbClr val="00B050"/>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B050"/>
                          </a:solidFill>
                          <a:effectLst/>
                          <a:latin typeface="Verdana" pitchFamily="34" charset="0"/>
                          <a:ea typeface="宋体" pitchFamily="2" charset="-122"/>
                        </a:rPr>
                        <a:t>60</a:t>
                      </a:r>
                      <a:endParaRPr kumimoji="0" lang="zh-CN" altLang="en-US" sz="2800" b="1" i="0" u="none" strike="noStrike" cap="none" normalizeH="0" baseline="0" smtClean="0">
                        <a:ln>
                          <a:noFill/>
                        </a:ln>
                        <a:solidFill>
                          <a:srgbClr val="00B050"/>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9D138D"/>
                          </a:solidFill>
                          <a:effectLst/>
                          <a:latin typeface="Verdana" pitchFamily="34" charset="0"/>
                          <a:ea typeface="宋体" pitchFamily="2" charset="-122"/>
                        </a:rPr>
                        <a:t>80</a:t>
                      </a:r>
                      <a:endParaRPr kumimoji="0" lang="zh-CN" altLang="en-US" sz="2800" b="1" i="0" u="none" strike="noStrike" cap="none" normalizeH="0" baseline="0" smtClean="0">
                        <a:ln>
                          <a:noFill/>
                        </a:ln>
                        <a:solidFill>
                          <a:srgbClr val="9D138D"/>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9D138D"/>
                          </a:solidFill>
                          <a:effectLst/>
                          <a:latin typeface="Verdana" pitchFamily="34" charset="0"/>
                          <a:ea typeface="宋体" pitchFamily="2" charset="-122"/>
                        </a:rPr>
                        <a:t>87</a:t>
                      </a:r>
                      <a:endParaRPr kumimoji="0" lang="zh-CN" altLang="en-US" sz="2800" b="1" i="0" u="none" strike="noStrike" cap="none" normalizeH="0" baseline="0" smtClean="0">
                        <a:ln>
                          <a:noFill/>
                        </a:ln>
                        <a:solidFill>
                          <a:srgbClr val="9D138D"/>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9D138D"/>
                          </a:solidFill>
                          <a:effectLst/>
                          <a:latin typeface="Verdana" pitchFamily="34" charset="0"/>
                          <a:ea typeface="宋体" pitchFamily="2" charset="-122"/>
                        </a:rPr>
                        <a:t>90</a:t>
                      </a:r>
                      <a:endParaRPr kumimoji="0" lang="zh-CN" altLang="en-US" sz="2800" b="1" i="0" u="none" strike="noStrike" cap="none" normalizeH="0" baseline="0" smtClean="0">
                        <a:ln>
                          <a:noFill/>
                        </a:ln>
                        <a:solidFill>
                          <a:srgbClr val="9D138D"/>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9D138D"/>
                          </a:solidFill>
                          <a:effectLst/>
                          <a:latin typeface="Verdana" pitchFamily="34" charset="0"/>
                          <a:ea typeface="宋体" pitchFamily="2" charset="-122"/>
                        </a:rPr>
                        <a:t>81</a:t>
                      </a:r>
                      <a:endParaRPr kumimoji="0" lang="zh-CN" altLang="en-US" sz="2800" b="1" i="0" u="none" strike="noStrike" cap="none" normalizeH="0" baseline="0" smtClean="0">
                        <a:ln>
                          <a:noFill/>
                        </a:ln>
                        <a:solidFill>
                          <a:srgbClr val="9D138D"/>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FD6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90</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99</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100</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98</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sp>
        <p:nvSpPr>
          <p:cNvPr id="10" name="TextBox 9"/>
          <p:cNvSpPr txBox="1">
            <a:spLocks noChangeArrowheads="1"/>
          </p:cNvSpPr>
          <p:nvPr/>
        </p:nvSpPr>
        <p:spPr bwMode="auto">
          <a:xfrm>
            <a:off x="1143000" y="4316413"/>
            <a:ext cx="428625" cy="584200"/>
          </a:xfrm>
          <a:prstGeom prst="rect">
            <a:avLst/>
          </a:prstGeom>
          <a:noFill/>
          <a:ln w="9525">
            <a:noFill/>
            <a:miter lim="800000"/>
            <a:headEnd/>
            <a:tailEnd/>
          </a:ln>
        </p:spPr>
        <p:txBody>
          <a:bodyPr>
            <a:spAutoFit/>
          </a:bodyPr>
          <a:lstStyle/>
          <a:p>
            <a:pPr eaLnBrk="0" hangingPunct="0"/>
            <a:r>
              <a:rPr lang="en-US" altLang="zh-CN" sz="3200" b="1"/>
              <a:t>p</a:t>
            </a:r>
            <a:endParaRPr lang="zh-CN" altLang="en-US" sz="3200" b="1"/>
          </a:p>
        </p:txBody>
      </p:sp>
      <p:cxnSp>
        <p:nvCxnSpPr>
          <p:cNvPr id="11" name="直接箭头连接符 10"/>
          <p:cNvCxnSpPr>
            <a:cxnSpLocks noChangeShapeType="1"/>
          </p:cNvCxnSpPr>
          <p:nvPr/>
        </p:nvCxnSpPr>
        <p:spPr bwMode="auto">
          <a:xfrm>
            <a:off x="1143000" y="4826000"/>
            <a:ext cx="1285875" cy="1588"/>
          </a:xfrm>
          <a:prstGeom prst="straightConnector1">
            <a:avLst/>
          </a:prstGeom>
          <a:noFill/>
          <a:ln w="38100" algn="ctr">
            <a:solidFill>
              <a:srgbClr val="0000CC"/>
            </a:solidFill>
            <a:miter lim="800000"/>
            <a:headEnd/>
            <a:tailEnd type="arrow" w="med" len="med"/>
          </a:ln>
        </p:spPr>
      </p:cxnSp>
      <p:sp>
        <p:nvSpPr>
          <p:cNvPr id="12" name="TextBox 11"/>
          <p:cNvSpPr txBox="1">
            <a:spLocks noChangeArrowheads="1"/>
          </p:cNvSpPr>
          <p:nvPr/>
        </p:nvSpPr>
        <p:spPr bwMode="auto">
          <a:xfrm>
            <a:off x="1143000" y="5303838"/>
            <a:ext cx="1143000" cy="584200"/>
          </a:xfrm>
          <a:prstGeom prst="rect">
            <a:avLst/>
          </a:prstGeom>
          <a:noFill/>
          <a:ln w="9525">
            <a:noFill/>
            <a:miter lim="800000"/>
            <a:headEnd/>
            <a:tailEnd/>
          </a:ln>
        </p:spPr>
        <p:txBody>
          <a:bodyPr>
            <a:spAutoFit/>
          </a:bodyPr>
          <a:lstStyle/>
          <a:p>
            <a:pPr eaLnBrk="0" hangingPunct="0"/>
            <a:r>
              <a:rPr lang="en-US" altLang="zh-CN" sz="3200" b="1"/>
              <a:t>p+2</a:t>
            </a:r>
            <a:endParaRPr lang="zh-CN" altLang="en-US" sz="3200" b="1"/>
          </a:p>
        </p:txBody>
      </p:sp>
      <p:cxnSp>
        <p:nvCxnSpPr>
          <p:cNvPr id="13" name="直接箭头连接符 12"/>
          <p:cNvCxnSpPr>
            <a:cxnSpLocks noChangeShapeType="1"/>
          </p:cNvCxnSpPr>
          <p:nvPr/>
        </p:nvCxnSpPr>
        <p:spPr bwMode="auto">
          <a:xfrm>
            <a:off x="1143000" y="5811838"/>
            <a:ext cx="1285875" cy="1587"/>
          </a:xfrm>
          <a:prstGeom prst="straightConnector1">
            <a:avLst/>
          </a:prstGeom>
          <a:noFill/>
          <a:ln w="38100" algn="ctr">
            <a:solidFill>
              <a:srgbClr val="0000CC"/>
            </a:solidFill>
            <a:miter lim="800000"/>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Left)">
                                      <p:cBhvr>
                                        <p:cTn id="12" dur="500"/>
                                        <p:tgtEl>
                                          <p:spTgt spid="1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lide(fromLeft)">
                                      <p:cBhvr>
                                        <p:cTn id="20" dur="500"/>
                                        <p:tgtEl>
                                          <p:spTgt spid="13"/>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5.3.65</a:t>
            </a:r>
            <a:r>
              <a:rPr lang="zh-CN" altLang="en-US" dirty="0" smtClean="0">
                <a:ea typeface="宋体" pitchFamily="2" charset="-122"/>
              </a:rPr>
              <a:t>指针引用多维数组</a:t>
            </a:r>
            <a:endParaRPr lang="en-US" altLang="zh-CN" dirty="0">
              <a:ea typeface="宋体" pitchFamily="2" charset="-122"/>
            </a:endParaRPr>
          </a:p>
        </p:txBody>
      </p:sp>
      <p:sp>
        <p:nvSpPr>
          <p:cNvPr id="7" name="内容占位符 2"/>
          <p:cNvSpPr>
            <a:spLocks noGrp="1"/>
          </p:cNvSpPr>
          <p:nvPr>
            <p:ph idx="1"/>
          </p:nvPr>
        </p:nvSpPr>
        <p:spPr>
          <a:xfrm>
            <a:off x="214282" y="1142984"/>
            <a:ext cx="8786874" cy="4786346"/>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smtClean="0">
                <a:ea typeface="宋体" pitchFamily="2" charset="-122"/>
              </a:rPr>
              <a:t>有一个班，</a:t>
            </a:r>
            <a:r>
              <a:rPr lang="en-US" altLang="zh-CN" smtClean="0">
                <a:ea typeface="宋体" pitchFamily="2" charset="-122"/>
              </a:rPr>
              <a:t>3</a:t>
            </a:r>
            <a:r>
              <a:rPr lang="zh-CN" altLang="zh-CN" smtClean="0">
                <a:ea typeface="宋体" pitchFamily="2" charset="-122"/>
              </a:rPr>
              <a:t>个学生，各学</a:t>
            </a:r>
            <a:r>
              <a:rPr lang="en-US" altLang="zh-CN" smtClean="0">
                <a:ea typeface="宋体" pitchFamily="2" charset="-122"/>
              </a:rPr>
              <a:t>4</a:t>
            </a:r>
            <a:r>
              <a:rPr lang="zh-CN" altLang="zh-CN" smtClean="0">
                <a:ea typeface="宋体" pitchFamily="2" charset="-122"/>
              </a:rPr>
              <a:t>门课，查找有一门以上课程不及格的学生，输出他们的全部课程的成绩。</a:t>
            </a:r>
            <a:r>
              <a:rPr lang="en-US" altLang="zh-CN" smtClean="0">
                <a:ea typeface="宋体" pitchFamily="2" charset="-122"/>
              </a:rPr>
              <a:t> </a:t>
            </a:r>
            <a:endParaRPr lang="zh-CN" altLang="zh-CN" smtClean="0">
              <a:ea typeface="宋体" pitchFamily="2" charset="-122"/>
            </a:endParaRPr>
          </a:p>
          <a:p>
            <a:pPr eaLnBrk="1" hangingPunct="1">
              <a:defRPr/>
            </a:pPr>
            <a:r>
              <a:rPr lang="zh-CN" altLang="zh-CN" smtClean="0">
                <a:ea typeface="宋体" pitchFamily="2" charset="-122"/>
              </a:rPr>
              <a:t>解题思路：在主函数中定义二维数组</a:t>
            </a:r>
            <a:r>
              <a:rPr lang="en-US" altLang="zh-CN" smtClean="0">
                <a:ea typeface="宋体" pitchFamily="2" charset="-122"/>
              </a:rPr>
              <a:t>score</a:t>
            </a:r>
            <a:r>
              <a:rPr lang="zh-CN" altLang="zh-CN" smtClean="0">
                <a:ea typeface="宋体" pitchFamily="2" charset="-122"/>
              </a:rPr>
              <a:t>，定义</a:t>
            </a:r>
            <a:r>
              <a:rPr lang="en-US" altLang="zh-CN" smtClean="0">
                <a:ea typeface="宋体" pitchFamily="2" charset="-122"/>
              </a:rPr>
              <a:t>search</a:t>
            </a:r>
            <a:r>
              <a:rPr lang="zh-CN" altLang="zh-CN" smtClean="0">
                <a:ea typeface="宋体" pitchFamily="2" charset="-122"/>
              </a:rPr>
              <a:t>函数实现输出有一门以上课程不及格的学生的全部课程的成绩，形参</a:t>
            </a:r>
            <a:r>
              <a:rPr lang="en-US" altLang="zh-CN" smtClean="0">
                <a:ea typeface="宋体" pitchFamily="2" charset="-122"/>
              </a:rPr>
              <a:t>p</a:t>
            </a:r>
            <a:r>
              <a:rPr lang="zh-CN" altLang="zh-CN" smtClean="0">
                <a:ea typeface="宋体" pitchFamily="2" charset="-122"/>
              </a:rPr>
              <a:t>的类型是</a:t>
            </a:r>
            <a:r>
              <a:rPr lang="en-US" altLang="zh-CN" smtClean="0">
                <a:ea typeface="宋体" pitchFamily="2" charset="-122"/>
              </a:rPr>
              <a:t>float(*)[4]</a:t>
            </a:r>
            <a:r>
              <a:rPr lang="zh-CN" altLang="zh-CN" smtClean="0">
                <a:ea typeface="宋体" pitchFamily="2" charset="-122"/>
              </a:rPr>
              <a:t>。在调用</a:t>
            </a:r>
            <a:r>
              <a:rPr lang="en-US" altLang="zh-CN" smtClean="0">
                <a:ea typeface="宋体" pitchFamily="2" charset="-122"/>
              </a:rPr>
              <a:t>search</a:t>
            </a:r>
            <a:r>
              <a:rPr lang="zh-CN" altLang="zh-CN" smtClean="0">
                <a:ea typeface="宋体" pitchFamily="2" charset="-122"/>
              </a:rPr>
              <a:t>函数时，用</a:t>
            </a:r>
            <a:r>
              <a:rPr lang="en-US" altLang="zh-CN" smtClean="0">
                <a:ea typeface="宋体" pitchFamily="2" charset="-122"/>
              </a:rPr>
              <a:t>score</a:t>
            </a:r>
            <a:r>
              <a:rPr lang="zh-CN" altLang="zh-CN" smtClean="0">
                <a:ea typeface="宋体" pitchFamily="2" charset="-122"/>
              </a:rPr>
              <a:t>作为实参，把</a:t>
            </a:r>
            <a:r>
              <a:rPr lang="en-US" altLang="zh-CN" smtClean="0">
                <a:ea typeface="宋体" pitchFamily="2" charset="-122"/>
              </a:rPr>
              <a:t>score[0]</a:t>
            </a:r>
            <a:r>
              <a:rPr lang="zh-CN" altLang="zh-CN" smtClean="0">
                <a:ea typeface="宋体" pitchFamily="2" charset="-122"/>
              </a:rPr>
              <a:t>的地址传给形参</a:t>
            </a:r>
            <a:r>
              <a:rPr lang="en-US" altLang="zh-CN" smtClean="0">
                <a:ea typeface="宋体" pitchFamily="2" charset="-122"/>
              </a:rPr>
              <a:t>p</a:t>
            </a:r>
            <a:r>
              <a:rPr lang="zh-CN" altLang="zh-CN" smtClean="0">
                <a:ea typeface="宋体" pitchFamily="2" charset="-122"/>
              </a:rPr>
              <a:t>。</a:t>
            </a: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5.3.66</a:t>
            </a:r>
            <a:r>
              <a:rPr lang="zh-CN" altLang="zh-CN" dirty="0" smtClean="0">
                <a:ea typeface="宋体" pitchFamily="2" charset="-122"/>
              </a:rPr>
              <a:t>数组名作函数参数</a:t>
            </a:r>
            <a:endParaRPr lang="en-US" altLang="zh-CN" dirty="0" smtClean="0">
              <a:ea typeface="宋体" pitchFamily="2" charset="-122"/>
            </a:endParaRPr>
          </a:p>
        </p:txBody>
      </p:sp>
      <p:sp>
        <p:nvSpPr>
          <p:cNvPr id="4" name="内容占位符 2"/>
          <p:cNvSpPr>
            <a:spLocks noGrp="1"/>
          </p:cNvSpPr>
          <p:nvPr>
            <p:ph idx="1"/>
          </p:nvPr>
        </p:nvSpPr>
        <p:spPr>
          <a:xfrm>
            <a:off x="0" y="1214422"/>
            <a:ext cx="9144000" cy="5000660"/>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int main()</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void search(float (*p)[4],int n);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float score[3][4]={{65,57,70,60},</a:t>
            </a:r>
          </a:p>
          <a:p>
            <a:pPr eaLnBrk="1" hangingPunct="1">
              <a:buFont typeface="Wingdings" pitchFamily="2" charset="2"/>
              <a:buNone/>
              <a:defRPr/>
            </a:pPr>
            <a:r>
              <a:rPr lang="en-US" altLang="zh-CN" sz="2800" smtClean="0">
                <a:ea typeface="宋体" pitchFamily="2" charset="-122"/>
              </a:rPr>
              <a:t>         {58,87,90,81},{90,99,100,98}};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search(score,3);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5.3.67</a:t>
            </a:r>
            <a:r>
              <a:rPr lang="zh-CN" altLang="en-US" dirty="0" smtClean="0">
                <a:ea typeface="宋体" pitchFamily="2" charset="-122"/>
              </a:rPr>
              <a:t>指针引用多维数组</a:t>
            </a:r>
            <a:endParaRPr lang="en-US" altLang="zh-CN" dirty="0">
              <a:ea typeface="宋体" pitchFamily="2" charset="-122"/>
            </a:endParaRPr>
          </a:p>
        </p:txBody>
      </p:sp>
      <p:sp>
        <p:nvSpPr>
          <p:cNvPr id="4" name="内容占位符 2"/>
          <p:cNvSpPr>
            <a:spLocks noGrp="1"/>
          </p:cNvSpPr>
          <p:nvPr>
            <p:ph idx="1"/>
          </p:nvPr>
        </p:nvSpPr>
        <p:spPr>
          <a:xfrm>
            <a:off x="0" y="1071546"/>
            <a:ext cx="9144000" cy="5786454"/>
          </a:xfrm>
        </p:spPr>
        <p:style>
          <a:lnRef idx="0">
            <a:scrgbClr r="0" g="0" b="0"/>
          </a:lnRef>
          <a:fillRef idx="1003">
            <a:schemeClr val="dk2"/>
          </a:fillRef>
          <a:effectRef idx="0">
            <a:scrgbClr r="0" g="0" b="0"/>
          </a:effectRef>
          <a:fontRef idx="major"/>
        </p:style>
        <p:txBody>
          <a:bodyPr/>
          <a:lstStyle/>
          <a:p>
            <a:pPr eaLnBrk="1" hangingPunct="1">
              <a:lnSpc>
                <a:spcPts val="2900"/>
              </a:lnSpc>
              <a:buFont typeface="Wingdings" pitchFamily="2" charset="2"/>
              <a:buNone/>
              <a:defRPr/>
            </a:pPr>
            <a:r>
              <a:rPr lang="en-US" altLang="zh-CN" sz="2400" smtClean="0">
                <a:ea typeface="宋体" pitchFamily="2" charset="-122"/>
              </a:rPr>
              <a:t>void search(float (*p)[4],int n) </a:t>
            </a:r>
            <a:endParaRPr lang="zh-CN" altLang="zh-CN" sz="2400" smtClean="0">
              <a:ea typeface="宋体" pitchFamily="2" charset="-122"/>
            </a:endParaRPr>
          </a:p>
          <a:p>
            <a:pPr eaLnBrk="1" hangingPunct="1">
              <a:lnSpc>
                <a:spcPts val="2900"/>
              </a:lnSpc>
              <a:buFont typeface="Wingdings" pitchFamily="2" charset="2"/>
              <a:buNone/>
              <a:defRPr/>
            </a:pPr>
            <a:r>
              <a:rPr lang="en-US" altLang="zh-CN" sz="2400" smtClean="0">
                <a:ea typeface="宋体" pitchFamily="2" charset="-122"/>
              </a:rPr>
              <a:t>{ int i,j,flag;</a:t>
            </a:r>
            <a:endParaRPr lang="zh-CN" altLang="zh-CN" sz="2400" smtClean="0">
              <a:ea typeface="宋体" pitchFamily="2" charset="-122"/>
            </a:endParaRPr>
          </a:p>
          <a:p>
            <a:pPr eaLnBrk="1" hangingPunct="1">
              <a:lnSpc>
                <a:spcPts val="2900"/>
              </a:lnSpc>
              <a:buFont typeface="Wingdings" pitchFamily="2" charset="2"/>
              <a:buNone/>
              <a:defRPr/>
            </a:pPr>
            <a:r>
              <a:rPr lang="en-US" altLang="zh-CN" sz="2400" smtClean="0">
                <a:ea typeface="宋体" pitchFamily="2" charset="-122"/>
              </a:rPr>
              <a:t>   for(j=0;j&lt;n;j++)</a:t>
            </a:r>
            <a:endParaRPr lang="zh-CN" altLang="zh-CN" sz="2400" smtClean="0">
              <a:ea typeface="宋体" pitchFamily="2" charset="-122"/>
            </a:endParaRPr>
          </a:p>
          <a:p>
            <a:pPr eaLnBrk="1" hangingPunct="1">
              <a:lnSpc>
                <a:spcPts val="2900"/>
              </a:lnSpc>
              <a:buFont typeface="Wingdings" pitchFamily="2" charset="2"/>
              <a:buNone/>
              <a:defRPr/>
            </a:pPr>
            <a:r>
              <a:rPr lang="en-US" altLang="zh-CN" sz="2400" smtClean="0">
                <a:ea typeface="宋体" pitchFamily="2" charset="-122"/>
              </a:rPr>
              <a:t>   { flag=0;</a:t>
            </a:r>
            <a:endParaRPr lang="zh-CN" altLang="zh-CN" sz="2400" smtClean="0">
              <a:ea typeface="宋体" pitchFamily="2" charset="-122"/>
            </a:endParaRPr>
          </a:p>
          <a:p>
            <a:pPr eaLnBrk="1" hangingPunct="1">
              <a:lnSpc>
                <a:spcPts val="2900"/>
              </a:lnSpc>
              <a:buFont typeface="Wingdings" pitchFamily="2" charset="2"/>
              <a:buNone/>
              <a:defRPr/>
            </a:pPr>
            <a:r>
              <a:rPr lang="en-US" altLang="zh-CN" sz="2400" smtClean="0">
                <a:ea typeface="宋体" pitchFamily="2" charset="-122"/>
              </a:rPr>
              <a:t>      for(i=0;i&lt;4;i++)</a:t>
            </a:r>
            <a:endParaRPr lang="zh-CN" altLang="zh-CN" sz="2400" smtClean="0">
              <a:ea typeface="宋体" pitchFamily="2" charset="-122"/>
            </a:endParaRPr>
          </a:p>
          <a:p>
            <a:pPr eaLnBrk="1" hangingPunct="1">
              <a:lnSpc>
                <a:spcPts val="2900"/>
              </a:lnSpc>
              <a:buFont typeface="Wingdings" pitchFamily="2" charset="2"/>
              <a:buNone/>
              <a:defRPr/>
            </a:pPr>
            <a:r>
              <a:rPr lang="en-US" altLang="zh-CN" sz="2400" smtClean="0">
                <a:ea typeface="宋体" pitchFamily="2" charset="-122"/>
              </a:rPr>
              <a:t>         if(*(*(p+j)+i)&lt;60) flag=1;</a:t>
            </a:r>
            <a:endParaRPr lang="zh-CN" altLang="zh-CN" sz="2400" smtClean="0">
              <a:ea typeface="宋体" pitchFamily="2" charset="-122"/>
            </a:endParaRPr>
          </a:p>
          <a:p>
            <a:pPr eaLnBrk="1" hangingPunct="1">
              <a:lnSpc>
                <a:spcPts val="2900"/>
              </a:lnSpc>
              <a:buFont typeface="Wingdings" pitchFamily="2" charset="2"/>
              <a:buNone/>
              <a:defRPr/>
            </a:pPr>
            <a:r>
              <a:rPr lang="en-US" altLang="zh-CN" sz="2400" smtClean="0">
                <a:ea typeface="宋体" pitchFamily="2" charset="-122"/>
              </a:rPr>
              <a:t>      if(flag==1)</a:t>
            </a:r>
            <a:endParaRPr lang="zh-CN" altLang="zh-CN" sz="2400" smtClean="0">
              <a:ea typeface="宋体" pitchFamily="2" charset="-122"/>
            </a:endParaRPr>
          </a:p>
          <a:p>
            <a:pPr eaLnBrk="1" hangingPunct="1">
              <a:lnSpc>
                <a:spcPts val="2900"/>
              </a:lnSpc>
              <a:buFont typeface="Wingdings" pitchFamily="2" charset="2"/>
              <a:buNone/>
              <a:defRPr/>
            </a:pPr>
            <a:r>
              <a:rPr lang="en-US" altLang="zh-CN" sz="2400" smtClean="0">
                <a:ea typeface="宋体" pitchFamily="2" charset="-122"/>
              </a:rPr>
              <a:t>      { printf("No.%d fails\n",j+1);</a:t>
            </a:r>
            <a:endParaRPr lang="zh-CN" altLang="zh-CN" sz="2400" smtClean="0">
              <a:ea typeface="宋体" pitchFamily="2" charset="-122"/>
            </a:endParaRPr>
          </a:p>
          <a:p>
            <a:pPr eaLnBrk="1" hangingPunct="1">
              <a:lnSpc>
                <a:spcPts val="2900"/>
              </a:lnSpc>
              <a:buFont typeface="Wingdings" pitchFamily="2" charset="2"/>
              <a:buNone/>
              <a:defRPr/>
            </a:pPr>
            <a:r>
              <a:rPr lang="en-US" altLang="zh-CN" sz="2400" smtClean="0">
                <a:ea typeface="宋体" pitchFamily="2" charset="-122"/>
              </a:rPr>
              <a:t>         for(i=0;i&lt;4;i++)</a:t>
            </a:r>
            <a:endParaRPr lang="zh-CN" altLang="zh-CN" sz="2400" smtClean="0">
              <a:ea typeface="宋体" pitchFamily="2" charset="-122"/>
            </a:endParaRPr>
          </a:p>
          <a:p>
            <a:pPr eaLnBrk="1" hangingPunct="1">
              <a:lnSpc>
                <a:spcPts val="2900"/>
              </a:lnSpc>
              <a:buFont typeface="Wingdings" pitchFamily="2" charset="2"/>
              <a:buNone/>
              <a:defRPr/>
            </a:pPr>
            <a:r>
              <a:rPr lang="en-US" altLang="zh-CN" sz="2400" smtClean="0">
                <a:ea typeface="宋体" pitchFamily="2" charset="-122"/>
              </a:rPr>
              <a:t>            printf(“%5.1f ”,*(*(p+j)+i));                </a:t>
            </a:r>
          </a:p>
          <a:p>
            <a:pPr eaLnBrk="1" hangingPunct="1">
              <a:lnSpc>
                <a:spcPts val="2900"/>
              </a:lnSpc>
              <a:buFont typeface="Wingdings" pitchFamily="2" charset="2"/>
              <a:buNone/>
              <a:defRPr/>
            </a:pPr>
            <a:r>
              <a:rPr lang="en-US" altLang="zh-CN" sz="2400" smtClean="0">
                <a:ea typeface="宋体" pitchFamily="2" charset="-122"/>
              </a:rPr>
              <a:t>         printf("\n");</a:t>
            </a:r>
            <a:endParaRPr lang="zh-CN" altLang="zh-CN" sz="2400" smtClean="0">
              <a:ea typeface="宋体" pitchFamily="2" charset="-122"/>
            </a:endParaRPr>
          </a:p>
          <a:p>
            <a:pPr eaLnBrk="1" hangingPunct="1">
              <a:lnSpc>
                <a:spcPts val="2600"/>
              </a:lnSpc>
              <a:buFont typeface="Wingdings" pitchFamily="2" charset="2"/>
              <a:buNone/>
              <a:defRPr/>
            </a:pPr>
            <a:r>
              <a:rPr lang="en-US" altLang="zh-CN" sz="2400" smtClean="0">
                <a:ea typeface="宋体" pitchFamily="2" charset="-122"/>
              </a:rPr>
              <a:t>      }</a:t>
            </a:r>
            <a:endParaRPr lang="zh-CN" altLang="zh-CN" sz="2400" smtClean="0">
              <a:ea typeface="宋体" pitchFamily="2" charset="-122"/>
            </a:endParaRPr>
          </a:p>
          <a:p>
            <a:pPr eaLnBrk="1" hangingPunct="1">
              <a:lnSpc>
                <a:spcPts val="2600"/>
              </a:lnSpc>
              <a:buFont typeface="Wingdings" pitchFamily="2" charset="2"/>
              <a:buNone/>
              <a:defRPr/>
            </a:pPr>
            <a:r>
              <a:rPr lang="en-US" altLang="zh-CN" sz="2400" smtClean="0">
                <a:ea typeface="宋体" pitchFamily="2" charset="-122"/>
              </a:rPr>
              <a:t>   }</a:t>
            </a:r>
            <a:endParaRPr lang="zh-CN" altLang="zh-CN" sz="2400" smtClean="0">
              <a:ea typeface="宋体" pitchFamily="2" charset="-122"/>
            </a:endParaRPr>
          </a:p>
          <a:p>
            <a:pPr eaLnBrk="1" hangingPunct="1">
              <a:lnSpc>
                <a:spcPts val="2600"/>
              </a:lnSpc>
              <a:buFont typeface="Wingdings" pitchFamily="2" charset="2"/>
              <a:buNone/>
              <a:defRPr/>
            </a:pPr>
            <a:r>
              <a:rPr lang="en-US" altLang="zh-CN" sz="2400" smtClean="0">
                <a:ea typeface="宋体" pitchFamily="2" charset="-122"/>
              </a:rPr>
              <a:t>}</a:t>
            </a:r>
            <a:endParaRPr lang="zh-CN" altLang="zh-CN" sz="2400" smtClean="0">
              <a:ea typeface="宋体" pitchFamily="2" charset="-122"/>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5.3.68</a:t>
            </a:r>
            <a:r>
              <a:rPr lang="zh-CN" altLang="en-US" dirty="0" smtClean="0">
                <a:ea typeface="宋体" pitchFamily="2" charset="-122"/>
              </a:rPr>
              <a:t>函数指针</a:t>
            </a:r>
            <a:endParaRPr lang="en-US" altLang="zh-CN" dirty="0">
              <a:ea typeface="宋体" pitchFamily="2" charset="-122"/>
            </a:endParaRPr>
          </a:p>
        </p:txBody>
      </p:sp>
      <p:sp>
        <p:nvSpPr>
          <p:cNvPr id="7" name="Rectangle 3"/>
          <p:cNvSpPr>
            <a:spLocks noGrp="1" noChangeArrowheads="1"/>
          </p:cNvSpPr>
          <p:nvPr>
            <p:ph type="body" idx="1"/>
          </p:nvPr>
        </p:nvSpPr>
        <p:spPr>
          <a:xfrm>
            <a:off x="0" y="1142984"/>
            <a:ext cx="9143999" cy="1143008"/>
          </a:xfrm>
        </p:spPr>
        <p:style>
          <a:lnRef idx="0">
            <a:scrgbClr r="0" g="0" b="0"/>
          </a:lnRef>
          <a:fillRef idx="1003">
            <a:schemeClr val="dk2"/>
          </a:fillRef>
          <a:effectRef idx="0">
            <a:scrgbClr r="0" g="0" b="0"/>
          </a:effectRef>
          <a:fontRef idx="major"/>
        </p:style>
        <p:txBody>
          <a:bodyPr/>
          <a:lstStyle/>
          <a:p>
            <a:pPr eaLnBrk="1" hangingPunct="1">
              <a:defRPr/>
            </a:pPr>
            <a:r>
              <a:rPr lang="zh-CN" altLang="zh-CN" sz="2400" dirty="0" smtClean="0">
                <a:ea typeface="宋体" pitchFamily="2" charset="-122"/>
              </a:rPr>
              <a:t>如果在程序中定义了一个函数，在编译时，编译系统为函数代码分配一段存储空间，这段存储空间的起始地址</a:t>
            </a:r>
            <a:r>
              <a:rPr lang="zh-CN" altLang="en-US" sz="2400" dirty="0" smtClean="0">
                <a:ea typeface="宋体" pitchFamily="2" charset="-122"/>
              </a:rPr>
              <a:t>，</a:t>
            </a:r>
            <a:r>
              <a:rPr lang="zh-CN" altLang="zh-CN" sz="2400" dirty="0" smtClean="0">
                <a:ea typeface="宋体" pitchFamily="2" charset="-122"/>
              </a:rPr>
              <a:t>称为这个函数的指针。</a:t>
            </a:r>
          </a:p>
        </p:txBody>
      </p:sp>
      <p:sp>
        <p:nvSpPr>
          <p:cNvPr id="8" name="Rectangle 3"/>
          <p:cNvSpPr txBox="1">
            <a:spLocks noChangeArrowheads="1"/>
          </p:cNvSpPr>
          <p:nvPr/>
        </p:nvSpPr>
        <p:spPr bwMode="auto">
          <a:xfrm>
            <a:off x="0" y="2357430"/>
            <a:ext cx="9144000" cy="4071966"/>
          </a:xfrm>
          <a:prstGeom prst="rect">
            <a:avLst/>
          </a:prstGeom>
          <a:ln w="9525">
            <a:noFill/>
            <a:miter lim="800000"/>
            <a:headEnd/>
            <a:tailEnd/>
          </a:ln>
          <a:effectLst/>
        </p:spPr>
        <p:style>
          <a:lnRef idx="0">
            <a:scrgbClr r="0" g="0" b="0"/>
          </a:lnRef>
          <a:fillRef idx="1003">
            <a:schemeClr val="dk2"/>
          </a:fillRef>
          <a:effectRef idx="0">
            <a:scrgbClr r="0" g="0" b="0"/>
          </a:effectRef>
          <a:fontRef idx="major"/>
        </p:style>
        <p:txBody>
          <a:bodyPr/>
          <a:lstStyle/>
          <a:p>
            <a:pPr marL="342900" indent="-342900">
              <a:spcBef>
                <a:spcPct val="20000"/>
              </a:spcBef>
              <a:buClr>
                <a:schemeClr val="hlink"/>
              </a:buClr>
              <a:buSzPct val="70000"/>
              <a:buFont typeface="Wingdings" pitchFamily="2" charset="2"/>
              <a:buChar char="n"/>
              <a:defRPr/>
            </a:pPr>
            <a:r>
              <a:rPr lang="zh-CN" altLang="zh-CN" sz="2400">
                <a:effectLst>
                  <a:outerShdw blurRad="38100" dist="38100" dir="2700000" algn="tl">
                    <a:srgbClr val="000000"/>
                  </a:outerShdw>
                </a:effectLst>
                <a:latin typeface="Verdana" pitchFamily="34" charset="0"/>
              </a:rPr>
              <a:t>可以定义一个指向函数的指针变量，用来存放某一函数的起始地址，这就意味着此指针变量指向该函数。例如：</a:t>
            </a:r>
          </a:p>
          <a:p>
            <a:pPr marL="342900" indent="-342900">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latin typeface="Verdana" pitchFamily="34" charset="0"/>
              </a:rPr>
              <a:t>      int (*p)(int,int);</a:t>
            </a:r>
            <a:endParaRPr lang="zh-CN" altLang="zh-CN" sz="2400">
              <a:effectLst>
                <a:outerShdw blurRad="38100" dist="38100" dir="2700000" algn="tl">
                  <a:srgbClr val="000000"/>
                </a:outerShdw>
              </a:effectLst>
              <a:latin typeface="Verdana" pitchFamily="34" charset="0"/>
            </a:endParaRPr>
          </a:p>
          <a:p>
            <a:pPr marL="342900" indent="-342900">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latin typeface="Verdana" pitchFamily="34" charset="0"/>
              </a:rPr>
              <a:t>   </a:t>
            </a:r>
            <a:r>
              <a:rPr lang="zh-CN" altLang="zh-CN" sz="2400">
                <a:effectLst>
                  <a:outerShdw blurRad="38100" dist="38100" dir="2700000" algn="tl">
                    <a:srgbClr val="000000"/>
                  </a:outerShdw>
                </a:effectLst>
                <a:latin typeface="Verdana" pitchFamily="34" charset="0"/>
              </a:rPr>
              <a:t>定义</a:t>
            </a:r>
            <a:r>
              <a:rPr lang="en-US" altLang="zh-CN" sz="2400">
                <a:effectLst>
                  <a:outerShdw blurRad="38100" dist="38100" dir="2700000" algn="tl">
                    <a:srgbClr val="000000"/>
                  </a:outerShdw>
                </a:effectLst>
                <a:latin typeface="Verdana" pitchFamily="34" charset="0"/>
              </a:rPr>
              <a:t>p</a:t>
            </a:r>
            <a:r>
              <a:rPr lang="zh-CN" altLang="zh-CN" sz="2400">
                <a:effectLst>
                  <a:outerShdw blurRad="38100" dist="38100" dir="2700000" algn="tl">
                    <a:srgbClr val="000000"/>
                  </a:outerShdw>
                </a:effectLst>
                <a:latin typeface="Verdana" pitchFamily="34" charset="0"/>
              </a:rPr>
              <a:t>是指向函数的指针变量，它可以指向类型为整型且有两个整型参数的函数。</a:t>
            </a:r>
            <a:r>
              <a:rPr lang="en-US" altLang="zh-CN" sz="2400">
                <a:effectLst>
                  <a:outerShdw blurRad="38100" dist="38100" dir="2700000" algn="tl">
                    <a:srgbClr val="000000"/>
                  </a:outerShdw>
                </a:effectLst>
                <a:latin typeface="Verdana" pitchFamily="34" charset="0"/>
              </a:rPr>
              <a:t>p</a:t>
            </a:r>
            <a:r>
              <a:rPr lang="zh-CN" altLang="zh-CN" sz="2400">
                <a:effectLst>
                  <a:outerShdw blurRad="38100" dist="38100" dir="2700000" algn="tl">
                    <a:srgbClr val="000000"/>
                  </a:outerShdw>
                </a:effectLst>
                <a:latin typeface="Verdana" pitchFamily="34" charset="0"/>
              </a:rPr>
              <a:t>的类型用</a:t>
            </a:r>
            <a:r>
              <a:rPr lang="en-US" altLang="zh-CN" sz="2400">
                <a:effectLst>
                  <a:outerShdw blurRad="38100" dist="38100" dir="2700000" algn="tl">
                    <a:srgbClr val="000000"/>
                  </a:outerShdw>
                </a:effectLst>
                <a:latin typeface="Verdana" pitchFamily="34" charset="0"/>
              </a:rPr>
              <a:t>int (*)(int,int)</a:t>
            </a:r>
            <a:r>
              <a:rPr lang="zh-CN" altLang="zh-CN" sz="2400">
                <a:effectLst>
                  <a:outerShdw blurRad="38100" dist="38100" dir="2700000" algn="tl">
                    <a:srgbClr val="000000"/>
                  </a:outerShdw>
                </a:effectLst>
                <a:latin typeface="Verdana" pitchFamily="34" charset="0"/>
              </a:rPr>
              <a:t>表示</a:t>
            </a:r>
            <a:endParaRPr lang="zh-CN" altLang="zh-CN" sz="2400">
              <a:solidFill>
                <a:srgbClr val="FF0000"/>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714500" y="357188"/>
            <a:ext cx="7572375" cy="642937"/>
          </a:xfrm>
        </p:spPr>
        <p:txBody>
          <a:bodyPr/>
          <a:lstStyle/>
          <a:p>
            <a:pPr eaLnBrk="1" hangingPunct="1">
              <a:defRPr/>
            </a:pPr>
            <a:r>
              <a:rPr lang="en-US" altLang="zh-CN" sz="2800" dirty="0" smtClean="0">
                <a:ea typeface="宋体" pitchFamily="2" charset="-122"/>
              </a:rPr>
              <a:t>5.3.69</a:t>
            </a:r>
            <a:r>
              <a:rPr lang="zh-CN" altLang="en-US" sz="2800" dirty="0" smtClean="0">
                <a:ea typeface="宋体" pitchFamily="2" charset="-122"/>
              </a:rPr>
              <a:t>怎样定义和使用指向函数的指针变量</a:t>
            </a:r>
            <a:endParaRPr lang="en-US" altLang="zh-CN" sz="2800" dirty="0">
              <a:ea typeface="宋体" pitchFamily="2" charset="-122"/>
            </a:endParaRPr>
          </a:p>
        </p:txBody>
      </p:sp>
      <p:sp>
        <p:nvSpPr>
          <p:cNvPr id="4" name="Rectangle 3"/>
          <p:cNvSpPr>
            <a:spLocks noGrp="1" noChangeArrowheads="1"/>
          </p:cNvSpPr>
          <p:nvPr>
            <p:ph type="body" idx="1"/>
          </p:nvPr>
        </p:nvSpPr>
        <p:spPr>
          <a:xfrm>
            <a:off x="0" y="1142984"/>
            <a:ext cx="9143999" cy="5072079"/>
          </a:xfrm>
        </p:spPr>
        <p:style>
          <a:lnRef idx="0">
            <a:scrgbClr r="0" g="0" b="0"/>
          </a:lnRef>
          <a:fillRef idx="1003">
            <a:schemeClr val="dk2"/>
          </a:fillRef>
          <a:effectRef idx="0">
            <a:scrgbClr r="0" g="0" b="0"/>
          </a:effectRef>
          <a:fontRef idx="major"/>
        </p:style>
        <p:txBody>
          <a:bodyPr/>
          <a:lstStyle/>
          <a:p>
            <a:pPr eaLnBrk="1" hangingPunct="1">
              <a:defRPr/>
            </a:pPr>
            <a:r>
              <a:rPr lang="zh-CN" altLang="zh-CN" smtClean="0">
                <a:ea typeface="宋体" pitchFamily="2" charset="-122"/>
              </a:rPr>
              <a:t>定义指向函数的指针变量的一般形式为</a:t>
            </a:r>
            <a:r>
              <a:rPr lang="en-US" altLang="zh-CN" smtClean="0">
                <a:ea typeface="宋体" pitchFamily="2" charset="-122"/>
              </a:rPr>
              <a:t> </a:t>
            </a:r>
            <a:endParaRPr lang="zh-CN" altLang="zh-CN" smtClean="0">
              <a:ea typeface="宋体" pitchFamily="2" charset="-122"/>
            </a:endParaRPr>
          </a:p>
          <a:p>
            <a:pPr eaLnBrk="1" hangingPunct="1">
              <a:buFont typeface="Wingdings" pitchFamily="2" charset="2"/>
              <a:buNone/>
              <a:defRPr/>
            </a:pPr>
            <a:r>
              <a:rPr lang="zh-CN" altLang="zh-CN" smtClean="0">
                <a:ea typeface="宋体" pitchFamily="2" charset="-122"/>
              </a:rPr>
              <a:t>数据类型 </a:t>
            </a:r>
            <a:r>
              <a:rPr lang="en-US" altLang="zh-CN" smtClean="0">
                <a:ea typeface="宋体" pitchFamily="2" charset="-122"/>
              </a:rPr>
              <a:t>(*</a:t>
            </a:r>
            <a:r>
              <a:rPr lang="zh-CN" altLang="zh-CN" smtClean="0">
                <a:ea typeface="宋体" pitchFamily="2" charset="-122"/>
              </a:rPr>
              <a:t>指针变量名</a:t>
            </a:r>
            <a:r>
              <a:rPr lang="en-US" altLang="zh-CN" smtClean="0">
                <a:ea typeface="宋体" pitchFamily="2" charset="-122"/>
              </a:rPr>
              <a:t>)(</a:t>
            </a:r>
            <a:r>
              <a:rPr lang="zh-CN" altLang="zh-CN" smtClean="0">
                <a:ea typeface="宋体" pitchFamily="2" charset="-122"/>
              </a:rPr>
              <a:t>函数参数表列</a:t>
            </a:r>
            <a:r>
              <a:rPr lang="en-US" altLang="zh-CN" smtClean="0">
                <a:ea typeface="宋体" pitchFamily="2" charset="-122"/>
              </a:rPr>
              <a:t>);</a:t>
            </a:r>
            <a:endParaRPr lang="zh-CN" altLang="zh-CN" smtClean="0">
              <a:ea typeface="宋体" pitchFamily="2" charset="-122"/>
            </a:endParaRPr>
          </a:p>
          <a:p>
            <a:pPr eaLnBrk="1" hangingPunct="1">
              <a:buFont typeface="Wingdings" pitchFamily="2" charset="2"/>
              <a:buNone/>
              <a:defRPr/>
            </a:pPr>
            <a:r>
              <a:rPr lang="en-US" altLang="zh-CN" smtClean="0">
                <a:ea typeface="宋体" pitchFamily="2" charset="-122"/>
              </a:rPr>
              <a:t>    </a:t>
            </a:r>
            <a:r>
              <a:rPr lang="zh-CN" altLang="zh-CN" smtClean="0">
                <a:ea typeface="宋体" pitchFamily="2" charset="-122"/>
              </a:rPr>
              <a:t>如</a:t>
            </a:r>
            <a:r>
              <a:rPr lang="en-US" altLang="zh-CN" smtClean="0">
                <a:ea typeface="宋体" pitchFamily="2" charset="-122"/>
              </a:rPr>
              <a:t> int (*p)(int,int);</a:t>
            </a:r>
          </a:p>
          <a:p>
            <a:pPr eaLnBrk="1" hangingPunct="1">
              <a:buFont typeface="Wingdings" pitchFamily="2" charset="2"/>
              <a:buNone/>
              <a:defRPr/>
            </a:pPr>
            <a:r>
              <a:rPr lang="en-US" altLang="zh-CN" smtClean="0">
                <a:ea typeface="宋体" pitchFamily="2" charset="-122"/>
              </a:rPr>
              <a:t>    p=max;   </a:t>
            </a:r>
            <a:r>
              <a:rPr lang="zh-CN" altLang="en-US" smtClean="0">
                <a:solidFill>
                  <a:srgbClr val="FF0000"/>
                </a:solidFill>
                <a:ea typeface="宋体" pitchFamily="2" charset="-122"/>
              </a:rPr>
              <a:t>对</a:t>
            </a:r>
            <a:endParaRPr lang="en-US" altLang="zh-CN" smtClean="0">
              <a:solidFill>
                <a:srgbClr val="FF0000"/>
              </a:solidFill>
              <a:ea typeface="宋体" pitchFamily="2" charset="-122"/>
            </a:endParaRPr>
          </a:p>
          <a:p>
            <a:pPr eaLnBrk="1" hangingPunct="1">
              <a:buFont typeface="Wingdings" pitchFamily="2" charset="2"/>
              <a:buNone/>
              <a:defRPr/>
            </a:pPr>
            <a:r>
              <a:rPr lang="en-US" altLang="zh-CN" smtClean="0">
                <a:solidFill>
                  <a:srgbClr val="0000CC"/>
                </a:solidFill>
                <a:ea typeface="宋体" pitchFamily="2" charset="-122"/>
              </a:rPr>
              <a:t>    </a:t>
            </a:r>
            <a:r>
              <a:rPr lang="en-US" altLang="zh-CN" smtClean="0">
                <a:ea typeface="宋体" pitchFamily="2" charset="-122"/>
              </a:rPr>
              <a:t>p=max(a,b); </a:t>
            </a:r>
            <a:r>
              <a:rPr lang="zh-CN" altLang="en-US" smtClean="0">
                <a:solidFill>
                  <a:srgbClr val="FF0000"/>
                </a:solidFill>
                <a:ea typeface="宋体" pitchFamily="2" charset="-122"/>
              </a:rPr>
              <a:t>错</a:t>
            </a:r>
            <a:endParaRPr lang="en-US" altLang="zh-CN" smtClean="0">
              <a:solidFill>
                <a:srgbClr val="FF0000"/>
              </a:solidFill>
              <a:ea typeface="宋体" pitchFamily="2" charset="-122"/>
            </a:endParaRPr>
          </a:p>
          <a:p>
            <a:pPr eaLnBrk="1" hangingPunct="1">
              <a:buFont typeface="Wingdings" pitchFamily="2" charset="2"/>
              <a:buNone/>
              <a:defRPr/>
            </a:pPr>
            <a:r>
              <a:rPr lang="en-US" altLang="zh-CN" smtClean="0">
                <a:ea typeface="宋体" pitchFamily="2" charset="-122"/>
              </a:rPr>
              <a:t>    p+n,p++,p--</a:t>
            </a:r>
            <a:r>
              <a:rPr lang="zh-CN" altLang="zh-CN" smtClean="0">
                <a:ea typeface="宋体" pitchFamily="2" charset="-122"/>
              </a:rPr>
              <a:t>等运算无意义</a:t>
            </a:r>
            <a:endParaRPr lang="zh-CN" altLang="zh-CN" smtClean="0">
              <a:solidFill>
                <a:srgbClr val="FF0000"/>
              </a:solidFill>
              <a:ea typeface="宋体" pitchFamily="2" charset="-122"/>
            </a:endParaRPr>
          </a:p>
          <a:p>
            <a:pPr eaLnBrk="1" hangingPunct="1">
              <a:buFont typeface="Wingdings" pitchFamily="2" charset="2"/>
              <a:buNone/>
              <a:defRPr/>
            </a:pPr>
            <a:endParaRPr lang="en-US" altLang="zh-CN" smtClean="0">
              <a:solidFill>
                <a:srgbClr val="FF0000"/>
              </a:solidFill>
              <a:ea typeface="宋体" pitchFamily="2" charset="-122"/>
            </a:endParaRPr>
          </a:p>
          <a:p>
            <a:pPr eaLnBrk="1" hangingPunct="1">
              <a:buFont typeface="Wingdings" pitchFamily="2" charset="2"/>
              <a:buNone/>
              <a:defRPr/>
            </a:pPr>
            <a:endParaRPr lang="zh-CN"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linds(horizontal)">
                                      <p:cBhvr>
                                        <p:cTn id="1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5.3.70</a:t>
            </a:r>
            <a:r>
              <a:rPr lang="zh-CN" altLang="en-US" dirty="0" smtClean="0">
                <a:ea typeface="宋体" pitchFamily="2" charset="-122"/>
              </a:rPr>
              <a:t>函数指针用途</a:t>
            </a:r>
            <a:endParaRPr lang="en-US" altLang="zh-CN" dirty="0">
              <a:ea typeface="宋体" pitchFamily="2" charset="-122"/>
            </a:endParaRPr>
          </a:p>
        </p:txBody>
      </p:sp>
      <p:sp>
        <p:nvSpPr>
          <p:cNvPr id="4" name="Rectangle 3"/>
          <p:cNvSpPr>
            <a:spLocks noGrp="1" noChangeArrowheads="1"/>
          </p:cNvSpPr>
          <p:nvPr>
            <p:ph type="body" idx="1"/>
          </p:nvPr>
        </p:nvSpPr>
        <p:spPr>
          <a:xfrm>
            <a:off x="571500" y="1071563"/>
            <a:ext cx="7929563" cy="4357687"/>
          </a:xfrm>
        </p:spPr>
        <p:style>
          <a:lnRef idx="0">
            <a:scrgbClr r="0" g="0" b="0"/>
          </a:lnRef>
          <a:fillRef idx="1003">
            <a:schemeClr val="dk2"/>
          </a:fillRef>
          <a:effectRef idx="0">
            <a:scrgbClr r="0" g="0" b="0"/>
          </a:effectRef>
          <a:fontRef idx="major"/>
        </p:style>
        <p:txBody>
          <a:bodyPr/>
          <a:lstStyle/>
          <a:p>
            <a:pPr eaLnBrk="1" hangingPunct="1">
              <a:defRPr/>
            </a:pPr>
            <a:r>
              <a:rPr lang="zh-CN" altLang="zh-CN" smtClean="0">
                <a:ea typeface="宋体" pitchFamily="2" charset="-122"/>
              </a:rPr>
              <a:t>指向函数的指针变量的一个重要用途是把函数的地址作为参数传递到其他函数</a:t>
            </a:r>
            <a:endParaRPr lang="en-US" altLang="zh-CN" smtClean="0">
              <a:ea typeface="宋体" pitchFamily="2" charset="-122"/>
            </a:endParaRPr>
          </a:p>
          <a:p>
            <a:pPr eaLnBrk="1" hangingPunct="1">
              <a:defRPr/>
            </a:pPr>
            <a:r>
              <a:rPr lang="zh-CN" altLang="zh-CN" smtClean="0">
                <a:ea typeface="宋体" pitchFamily="2" charset="-122"/>
              </a:rPr>
              <a:t>指向函数的指针可以作为函数参数，把函数的入口地址传递给形参，这样就能够在被调用的函数中使用实参函数</a:t>
            </a:r>
            <a:endParaRPr lang="en-US" altLang="zh-CN" smtClean="0">
              <a:solidFill>
                <a:srgbClr val="FF0000"/>
              </a:solidFill>
              <a:ea typeface="宋体" pitchFamily="2" charset="-122"/>
            </a:endParaRPr>
          </a:p>
          <a:p>
            <a:pPr eaLnBrk="1" hangingPunct="1">
              <a:buFont typeface="Wingdings" pitchFamily="2" charset="2"/>
              <a:buNone/>
              <a:defRPr/>
            </a:pPr>
            <a:endParaRPr lang="zh-CN"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5.3.71</a:t>
            </a:r>
            <a:r>
              <a:rPr lang="zh-CN" altLang="en-US" dirty="0" smtClean="0">
                <a:ea typeface="宋体" pitchFamily="2" charset="-122"/>
              </a:rPr>
              <a:t>函数指针</a:t>
            </a:r>
            <a:endParaRPr lang="en-US" altLang="zh-CN" dirty="0">
              <a:ea typeface="宋体" pitchFamily="2" charset="-122"/>
            </a:endParaRPr>
          </a:p>
        </p:txBody>
      </p:sp>
      <p:sp>
        <p:nvSpPr>
          <p:cNvPr id="4" name="内容占位符 2"/>
          <p:cNvSpPr>
            <a:spLocks noGrp="1"/>
          </p:cNvSpPr>
          <p:nvPr>
            <p:ph idx="1"/>
          </p:nvPr>
        </p:nvSpPr>
        <p:spPr>
          <a:xfrm>
            <a:off x="539750" y="1285875"/>
            <a:ext cx="8280400" cy="4838700"/>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smtClean="0">
                <a:ea typeface="宋体" pitchFamily="2" charset="-122"/>
              </a:rPr>
              <a:t>有两个整数</a:t>
            </a:r>
            <a:r>
              <a:rPr lang="en-US" altLang="zh-CN" smtClean="0">
                <a:ea typeface="宋体" pitchFamily="2" charset="-122"/>
              </a:rPr>
              <a:t>a</a:t>
            </a:r>
            <a:r>
              <a:rPr lang="zh-CN" altLang="zh-CN" smtClean="0">
                <a:ea typeface="宋体" pitchFamily="2" charset="-122"/>
              </a:rPr>
              <a:t>和</a:t>
            </a:r>
            <a:r>
              <a:rPr lang="en-US" altLang="zh-CN" smtClean="0">
                <a:ea typeface="宋体" pitchFamily="2" charset="-122"/>
              </a:rPr>
              <a:t>b</a:t>
            </a:r>
            <a:r>
              <a:rPr lang="zh-CN" altLang="zh-CN" smtClean="0">
                <a:ea typeface="宋体" pitchFamily="2" charset="-122"/>
              </a:rPr>
              <a:t>，由用户输入</a:t>
            </a:r>
            <a:r>
              <a:rPr lang="en-US" altLang="zh-CN" smtClean="0">
                <a:ea typeface="宋体" pitchFamily="2" charset="-122"/>
              </a:rPr>
              <a:t>1,2</a:t>
            </a:r>
            <a:r>
              <a:rPr lang="zh-CN" altLang="zh-CN" smtClean="0">
                <a:ea typeface="宋体" pitchFamily="2" charset="-122"/>
              </a:rPr>
              <a:t>或</a:t>
            </a:r>
            <a:r>
              <a:rPr lang="en-US" altLang="zh-CN" smtClean="0">
                <a:ea typeface="宋体" pitchFamily="2" charset="-122"/>
              </a:rPr>
              <a:t>3</a:t>
            </a:r>
            <a:r>
              <a:rPr lang="zh-CN" altLang="zh-CN" smtClean="0">
                <a:ea typeface="宋体" pitchFamily="2" charset="-122"/>
              </a:rPr>
              <a:t>。如输入</a:t>
            </a:r>
            <a:r>
              <a:rPr lang="en-US" altLang="zh-CN" smtClean="0">
                <a:ea typeface="宋体" pitchFamily="2" charset="-122"/>
              </a:rPr>
              <a:t>1</a:t>
            </a:r>
            <a:r>
              <a:rPr lang="zh-CN" altLang="zh-CN" smtClean="0">
                <a:ea typeface="宋体" pitchFamily="2" charset="-122"/>
              </a:rPr>
              <a:t>，程序就给出</a:t>
            </a:r>
            <a:r>
              <a:rPr lang="en-US" altLang="zh-CN" smtClean="0">
                <a:ea typeface="宋体" pitchFamily="2" charset="-122"/>
              </a:rPr>
              <a:t>a</a:t>
            </a:r>
            <a:r>
              <a:rPr lang="zh-CN" altLang="zh-CN" smtClean="0">
                <a:ea typeface="宋体" pitchFamily="2" charset="-122"/>
              </a:rPr>
              <a:t>和</a:t>
            </a:r>
            <a:r>
              <a:rPr lang="en-US" altLang="zh-CN" smtClean="0">
                <a:ea typeface="宋体" pitchFamily="2" charset="-122"/>
              </a:rPr>
              <a:t>b</a:t>
            </a:r>
            <a:r>
              <a:rPr lang="zh-CN" altLang="zh-CN" smtClean="0">
                <a:ea typeface="宋体" pitchFamily="2" charset="-122"/>
              </a:rPr>
              <a:t>中大者，输入</a:t>
            </a:r>
            <a:r>
              <a:rPr lang="en-US" altLang="zh-CN" smtClean="0">
                <a:ea typeface="宋体" pitchFamily="2" charset="-122"/>
              </a:rPr>
              <a:t>2</a:t>
            </a:r>
            <a:r>
              <a:rPr lang="zh-CN" altLang="zh-CN" smtClean="0">
                <a:ea typeface="宋体" pitchFamily="2" charset="-122"/>
              </a:rPr>
              <a:t>，就给出</a:t>
            </a:r>
            <a:r>
              <a:rPr lang="en-US" altLang="zh-CN" smtClean="0">
                <a:ea typeface="宋体" pitchFamily="2" charset="-122"/>
              </a:rPr>
              <a:t>a</a:t>
            </a:r>
            <a:r>
              <a:rPr lang="zh-CN" altLang="zh-CN" smtClean="0">
                <a:ea typeface="宋体" pitchFamily="2" charset="-122"/>
              </a:rPr>
              <a:t>和</a:t>
            </a:r>
            <a:r>
              <a:rPr lang="en-US" altLang="zh-CN" smtClean="0">
                <a:ea typeface="宋体" pitchFamily="2" charset="-122"/>
              </a:rPr>
              <a:t>b</a:t>
            </a:r>
            <a:r>
              <a:rPr lang="zh-CN" altLang="zh-CN" smtClean="0">
                <a:ea typeface="宋体" pitchFamily="2" charset="-122"/>
              </a:rPr>
              <a:t>中小者，输入</a:t>
            </a:r>
            <a:r>
              <a:rPr lang="en-US" altLang="zh-CN" smtClean="0">
                <a:ea typeface="宋体" pitchFamily="2" charset="-122"/>
              </a:rPr>
              <a:t>3</a:t>
            </a:r>
            <a:r>
              <a:rPr lang="zh-CN" altLang="zh-CN" smtClean="0">
                <a:ea typeface="宋体" pitchFamily="2" charset="-122"/>
              </a:rPr>
              <a:t>，则求</a:t>
            </a:r>
            <a:r>
              <a:rPr lang="en-US" altLang="zh-CN" smtClean="0">
                <a:ea typeface="宋体" pitchFamily="2" charset="-122"/>
              </a:rPr>
              <a:t>a</a:t>
            </a:r>
            <a:r>
              <a:rPr lang="zh-CN" altLang="zh-CN" smtClean="0">
                <a:ea typeface="宋体" pitchFamily="2" charset="-122"/>
              </a:rPr>
              <a:t>与</a:t>
            </a:r>
            <a:r>
              <a:rPr lang="en-US" altLang="zh-CN" smtClean="0">
                <a:ea typeface="宋体" pitchFamily="2" charset="-122"/>
              </a:rPr>
              <a:t>b</a:t>
            </a:r>
            <a:r>
              <a:rPr lang="zh-CN" altLang="zh-CN" smtClean="0">
                <a:ea typeface="宋体" pitchFamily="2" charset="-122"/>
              </a:rPr>
              <a:t>之和。</a:t>
            </a:r>
            <a:r>
              <a:rPr lang="en-US" altLang="zh-CN" smtClean="0">
                <a:ea typeface="宋体" pitchFamily="2" charset="-122"/>
              </a:rPr>
              <a:t> </a:t>
            </a:r>
            <a:endParaRPr lang="zh-CN" altLang="zh-CN" smtClean="0">
              <a:ea typeface="宋体" pitchFamily="2" charset="-122"/>
            </a:endParaRPr>
          </a:p>
          <a:p>
            <a:pPr eaLnBrk="1" hangingPunct="1">
              <a:defRPr/>
            </a:pPr>
            <a:r>
              <a:rPr lang="zh-CN" altLang="zh-CN" smtClean="0">
                <a:ea typeface="宋体" pitchFamily="2" charset="-122"/>
              </a:rPr>
              <a:t>解题思路：用一个函数</a:t>
            </a:r>
            <a:r>
              <a:rPr lang="en-US" altLang="zh-CN" smtClean="0">
                <a:ea typeface="宋体" pitchFamily="2" charset="-122"/>
              </a:rPr>
              <a:t>fun</a:t>
            </a:r>
            <a:r>
              <a:rPr lang="zh-CN" altLang="zh-CN" smtClean="0">
                <a:ea typeface="宋体" pitchFamily="2" charset="-122"/>
              </a:rPr>
              <a:t>来实现以上功能。</a:t>
            </a:r>
          </a:p>
          <a:p>
            <a:pPr eaLnBrk="1" hangingPunct="1">
              <a:defRPr/>
            </a:pP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5.1.12</a:t>
            </a:r>
            <a:r>
              <a:rPr lang="zh-CN" altLang="en-US" smtClean="0">
                <a:ea typeface="宋体" pitchFamily="2" charset="-122"/>
              </a:rPr>
              <a:t>函数的形参与实参</a:t>
            </a:r>
            <a:endParaRPr lang="en-US" altLang="zh-CN" dirty="0">
              <a:ea typeface="宋体" pitchFamily="2" charset="-122"/>
            </a:endParaRPr>
          </a:p>
        </p:txBody>
      </p:sp>
      <p:sp>
        <p:nvSpPr>
          <p:cNvPr id="4" name="Rectangle 3"/>
          <p:cNvSpPr>
            <a:spLocks noGrp="1" noChangeArrowheads="1"/>
          </p:cNvSpPr>
          <p:nvPr>
            <p:ph type="body" idx="1"/>
          </p:nvPr>
        </p:nvSpPr>
        <p:spPr>
          <a:xfrm>
            <a:off x="0" y="1071546"/>
            <a:ext cx="9144000" cy="5357849"/>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200" dirty="0" smtClean="0">
                <a:ea typeface="宋体" pitchFamily="2" charset="-122"/>
              </a:rPr>
              <a:t>在函数定义时参数列表中是</a:t>
            </a:r>
            <a:r>
              <a:rPr lang="en-US" altLang="zh-CN" sz="2200" dirty="0" smtClean="0">
                <a:ea typeface="宋体" pitchFamily="2" charset="-122"/>
              </a:rPr>
              <a:t>a</a:t>
            </a:r>
            <a:r>
              <a:rPr lang="zh-CN" altLang="en-US" sz="2200" dirty="0" smtClean="0">
                <a:ea typeface="宋体" pitchFamily="2" charset="-122"/>
              </a:rPr>
              <a:t>和</a:t>
            </a:r>
            <a:r>
              <a:rPr lang="en-US" altLang="zh-CN" sz="2200" dirty="0" smtClean="0">
                <a:ea typeface="宋体" pitchFamily="2" charset="-122"/>
              </a:rPr>
              <a:t>b</a:t>
            </a:r>
            <a:r>
              <a:rPr lang="zh-CN" altLang="en-US" sz="2200" dirty="0" smtClean="0">
                <a:ea typeface="宋体" pitchFamily="2" charset="-122"/>
              </a:rPr>
              <a:t>，而在函数调用时传递进来的参数是</a:t>
            </a:r>
            <a:r>
              <a:rPr lang="en-US" altLang="zh-CN" sz="2200" dirty="0" smtClean="0">
                <a:ea typeface="宋体" pitchFamily="2" charset="-122"/>
              </a:rPr>
              <a:t>num1</a:t>
            </a:r>
            <a:r>
              <a:rPr lang="zh-CN" altLang="en-US" sz="2200" dirty="0" smtClean="0">
                <a:ea typeface="宋体" pitchFamily="2" charset="-122"/>
              </a:rPr>
              <a:t>和</a:t>
            </a:r>
            <a:r>
              <a:rPr lang="en-US" altLang="zh-CN" sz="2200" dirty="0" smtClean="0">
                <a:ea typeface="宋体" pitchFamily="2" charset="-122"/>
              </a:rPr>
              <a:t>num2</a:t>
            </a:r>
            <a:r>
              <a:rPr lang="zh-CN" altLang="en-US" sz="2200" dirty="0" smtClean="0">
                <a:ea typeface="宋体" pitchFamily="2" charset="-122"/>
              </a:rPr>
              <a:t>，这两种参数是什么关系呢？打个形象的比方，这是角色和演员的关系。</a:t>
            </a:r>
          </a:p>
          <a:p>
            <a:pPr eaLnBrk="1" hangingPunct="1">
              <a:lnSpc>
                <a:spcPct val="90000"/>
              </a:lnSpc>
              <a:defRPr/>
            </a:pPr>
            <a:r>
              <a:rPr lang="zh-CN" altLang="en-US" sz="2200" dirty="0" smtClean="0">
                <a:ea typeface="宋体" pitchFamily="2" charset="-122"/>
              </a:rPr>
              <a:t>函数定义时列表中的参数称为形参，是</a:t>
            </a:r>
            <a:r>
              <a:rPr lang="zh-CN" altLang="en-US" sz="2200" dirty="0" smtClean="0">
                <a:latin typeface="Times New Roman" pitchFamily="18" charset="0"/>
                <a:ea typeface="宋体" pitchFamily="2" charset="-122"/>
              </a:rPr>
              <a:t>“</a:t>
            </a:r>
            <a:r>
              <a:rPr lang="zh-CN" altLang="en-US" sz="2200" dirty="0" smtClean="0">
                <a:ea typeface="宋体" pitchFamily="2" charset="-122"/>
              </a:rPr>
              <a:t>剧本角色</a:t>
            </a:r>
            <a:r>
              <a:rPr lang="zh-CN" altLang="en-US" sz="2200" dirty="0" smtClean="0">
                <a:latin typeface="Times New Roman" pitchFamily="18" charset="0"/>
                <a:ea typeface="宋体" pitchFamily="2" charset="-122"/>
              </a:rPr>
              <a:t>”</a:t>
            </a:r>
            <a:r>
              <a:rPr lang="zh-CN" altLang="en-US" sz="2200" dirty="0" smtClean="0">
                <a:ea typeface="宋体" pitchFamily="2" charset="-122"/>
              </a:rPr>
              <a:t>，而函数调用时传递进来的参数称为实参，是</a:t>
            </a:r>
            <a:r>
              <a:rPr lang="zh-CN" altLang="en-US" sz="2200" dirty="0" smtClean="0">
                <a:latin typeface="Times New Roman" pitchFamily="18" charset="0"/>
                <a:ea typeface="宋体" pitchFamily="2" charset="-122"/>
              </a:rPr>
              <a:t>“</a:t>
            </a:r>
            <a:r>
              <a:rPr lang="zh-CN" altLang="en-US" sz="2200" dirty="0" smtClean="0">
                <a:ea typeface="宋体" pitchFamily="2" charset="-122"/>
              </a:rPr>
              <a:t>演员</a:t>
            </a:r>
            <a:r>
              <a:rPr lang="zh-CN" altLang="en-US" sz="2200" dirty="0" smtClean="0">
                <a:latin typeface="Times New Roman" pitchFamily="18" charset="0"/>
                <a:ea typeface="宋体" pitchFamily="2" charset="-122"/>
              </a:rPr>
              <a:t>”</a:t>
            </a:r>
            <a:r>
              <a:rPr lang="zh-CN" altLang="en-US" sz="2200" dirty="0" smtClean="0">
                <a:ea typeface="宋体" pitchFamily="2" charset="-122"/>
              </a:rPr>
              <a:t>，函数执行的过程就是演戏的过程。</a:t>
            </a:r>
          </a:p>
          <a:p>
            <a:pPr eaLnBrk="1" hangingPunct="1">
              <a:lnSpc>
                <a:spcPct val="90000"/>
              </a:lnSpc>
              <a:defRPr/>
            </a:pPr>
            <a:r>
              <a:rPr lang="zh-CN" altLang="en-US" sz="2200" dirty="0" smtClean="0">
                <a:ea typeface="宋体" pitchFamily="2" charset="-122"/>
              </a:rPr>
              <a:t>程序刚开始执行的时候，编译器并不为形参分配存储空间，因为它只是个角色，不是实体，一直要到函数调用时，编译器为形参分配存储空间，并将实参的值复制给形参，结合。可知，在</a:t>
            </a:r>
            <a:r>
              <a:rPr lang="zh-CN" altLang="en-US" sz="2200" dirty="0" smtClean="0">
                <a:latin typeface="Times New Roman" pitchFamily="18" charset="0"/>
                <a:ea typeface="宋体" pitchFamily="2" charset="-122"/>
              </a:rPr>
              <a:t>“</a:t>
            </a:r>
            <a:r>
              <a:rPr lang="en-US" altLang="zh-CN" sz="2200" dirty="0" smtClean="0">
                <a:latin typeface="Times New Roman" pitchFamily="18" charset="0"/>
                <a:ea typeface="宋体" pitchFamily="2" charset="-122"/>
              </a:rPr>
              <a:t>float last =max(num1,num2)</a:t>
            </a:r>
            <a:r>
              <a:rPr lang="zh-CN" altLang="en-US" sz="2200" dirty="0" smtClean="0">
                <a:ea typeface="宋体" pitchFamily="2" charset="-122"/>
              </a:rPr>
              <a:t>语句调用前，</a:t>
            </a:r>
            <a:r>
              <a:rPr lang="en-US" altLang="zh-CN" sz="2200" dirty="0" smtClean="0">
                <a:ea typeface="宋体" pitchFamily="2" charset="-122"/>
              </a:rPr>
              <a:t>a</a:t>
            </a:r>
            <a:r>
              <a:rPr lang="zh-CN" altLang="en-US" sz="2200" dirty="0" smtClean="0">
                <a:ea typeface="宋体" pitchFamily="2" charset="-122"/>
              </a:rPr>
              <a:t>和</a:t>
            </a:r>
            <a:r>
              <a:rPr lang="en-US" altLang="zh-CN" sz="2200" dirty="0" smtClean="0">
                <a:ea typeface="宋体" pitchFamily="2" charset="-122"/>
              </a:rPr>
              <a:t>b</a:t>
            </a:r>
            <a:r>
              <a:rPr lang="zh-CN" altLang="en-US" sz="2200" dirty="0" smtClean="0">
                <a:ea typeface="宋体" pitchFamily="2" charset="-122"/>
              </a:rPr>
              <a:t>都不是真正的程序变量，一直到</a:t>
            </a:r>
            <a:r>
              <a:rPr lang="en-US" altLang="zh-CN" sz="2200" dirty="0" smtClean="0">
                <a:ea typeface="宋体" pitchFamily="2" charset="-122"/>
              </a:rPr>
              <a:t>max</a:t>
            </a:r>
            <a:r>
              <a:rPr lang="zh-CN" altLang="en-US" sz="2200" dirty="0" smtClean="0">
                <a:ea typeface="宋体" pitchFamily="2" charset="-122"/>
              </a:rPr>
              <a:t>函数被调用，</a:t>
            </a:r>
            <a:r>
              <a:rPr lang="en-US" altLang="zh-CN" sz="2200" dirty="0" smtClean="0">
                <a:ea typeface="宋体" pitchFamily="2" charset="-122"/>
              </a:rPr>
              <a:t>a</a:t>
            </a:r>
            <a:r>
              <a:rPr lang="zh-CN" altLang="en-US" sz="2200" dirty="0" smtClean="0">
                <a:ea typeface="宋体" pitchFamily="2" charset="-122"/>
              </a:rPr>
              <a:t>和</a:t>
            </a:r>
            <a:r>
              <a:rPr lang="en-US" altLang="zh-CN" sz="2200" dirty="0" smtClean="0">
                <a:ea typeface="宋体" pitchFamily="2" charset="-122"/>
              </a:rPr>
              <a:t>b</a:t>
            </a:r>
            <a:r>
              <a:rPr lang="zh-CN" altLang="en-US" sz="2200" dirty="0" smtClean="0">
                <a:ea typeface="宋体" pitchFamily="2" charset="-122"/>
              </a:rPr>
              <a:t>才被创建，并分别用</a:t>
            </a:r>
            <a:r>
              <a:rPr lang="en-US" altLang="zh-CN" sz="2200" dirty="0" smtClean="0">
                <a:ea typeface="宋体" pitchFamily="2" charset="-122"/>
              </a:rPr>
              <a:t>num1</a:t>
            </a:r>
            <a:r>
              <a:rPr lang="zh-CN" altLang="en-US" sz="2200" dirty="0" smtClean="0">
                <a:ea typeface="宋体" pitchFamily="2" charset="-122"/>
              </a:rPr>
              <a:t>和</a:t>
            </a:r>
            <a:r>
              <a:rPr lang="en-US" altLang="zh-CN" sz="2200" dirty="0" smtClean="0">
                <a:ea typeface="宋体" pitchFamily="2" charset="-122"/>
              </a:rPr>
              <a:t>num2</a:t>
            </a:r>
            <a:r>
              <a:rPr lang="zh-CN" altLang="en-US" sz="2200" dirty="0" smtClean="0">
                <a:ea typeface="宋体" pitchFamily="2" charset="-122"/>
              </a:rPr>
              <a:t>为其赋值，找这种情况下，在函数内对</a:t>
            </a:r>
            <a:r>
              <a:rPr lang="en-US" altLang="zh-CN" sz="2200" dirty="0" smtClean="0">
                <a:ea typeface="宋体" pitchFamily="2" charset="-122"/>
              </a:rPr>
              <a:t>a</a:t>
            </a:r>
            <a:r>
              <a:rPr lang="zh-CN" altLang="en-US" sz="2200" dirty="0" smtClean="0">
                <a:ea typeface="宋体" pitchFamily="2" charset="-122"/>
              </a:rPr>
              <a:t>和</a:t>
            </a:r>
            <a:r>
              <a:rPr lang="en-US" altLang="zh-CN" sz="2200" dirty="0" smtClean="0">
                <a:ea typeface="宋体" pitchFamily="2" charset="-122"/>
              </a:rPr>
              <a:t>b</a:t>
            </a:r>
            <a:r>
              <a:rPr lang="zh-CN" altLang="en-US" sz="2200" dirty="0" smtClean="0">
                <a:ea typeface="宋体" pitchFamily="2" charset="-122"/>
              </a:rPr>
              <a:t>的处理并不影响</a:t>
            </a:r>
            <a:r>
              <a:rPr lang="en-US" altLang="zh-CN" sz="2200" dirty="0" smtClean="0">
                <a:ea typeface="宋体" pitchFamily="2" charset="-122"/>
              </a:rPr>
              <a:t>num1</a:t>
            </a:r>
            <a:r>
              <a:rPr lang="zh-CN" altLang="en-US" sz="2200" dirty="0" smtClean="0">
                <a:ea typeface="宋体" pitchFamily="2" charset="-122"/>
              </a:rPr>
              <a:t>和</a:t>
            </a:r>
            <a:r>
              <a:rPr lang="en-US" altLang="zh-CN" sz="2200" dirty="0" smtClean="0">
                <a:ea typeface="宋体" pitchFamily="2" charset="-122"/>
              </a:rPr>
              <a:t>num2</a:t>
            </a:r>
            <a:r>
              <a:rPr lang="zh-CN" altLang="en-US" sz="2200" dirty="0" smtClean="0">
                <a:ea typeface="宋体" pitchFamily="2" charset="-122"/>
              </a:rPr>
              <a:t>，这类似于</a:t>
            </a:r>
            <a:r>
              <a:rPr lang="zh-CN" altLang="en-US" sz="2200" dirty="0" smtClean="0">
                <a:latin typeface="Times New Roman" pitchFamily="18" charset="0"/>
                <a:ea typeface="宋体" pitchFamily="2" charset="-122"/>
              </a:rPr>
              <a:t>“</a:t>
            </a:r>
            <a:r>
              <a:rPr lang="zh-CN" altLang="en-US" sz="2200" dirty="0" smtClean="0">
                <a:ea typeface="宋体" pitchFamily="2" charset="-122"/>
              </a:rPr>
              <a:t>某个演员扮演的角色在戏中受伤，并不是说演员真的受伤了</a:t>
            </a:r>
            <a:r>
              <a:rPr lang="zh-CN" altLang="en-US" sz="2200" dirty="0" smtClean="0">
                <a:latin typeface="Times New Roman" pitchFamily="18" charset="0"/>
                <a:ea typeface="宋体" pitchFamily="2" charset="-122"/>
              </a:rPr>
              <a:t>”</a:t>
            </a:r>
            <a:r>
              <a:rPr lang="zh-CN" altLang="en-US" sz="2200" dirty="0" smtClean="0">
                <a:ea typeface="宋体" pitchFamily="2" charset="-122"/>
              </a:rPr>
              <a:t>，而且，在函数执行结束返回时，创建的形参被撤销，这类似于</a:t>
            </a:r>
            <a:r>
              <a:rPr lang="zh-CN" altLang="en-US" sz="2200" dirty="0" smtClean="0">
                <a:latin typeface="Times New Roman" pitchFamily="18" charset="0"/>
                <a:ea typeface="宋体" pitchFamily="2" charset="-122"/>
              </a:rPr>
              <a:t>“</a:t>
            </a:r>
            <a:r>
              <a:rPr lang="zh-CN" altLang="en-US" sz="2200" dirty="0" smtClean="0">
                <a:ea typeface="宋体" pitchFamily="2" charset="-122"/>
              </a:rPr>
              <a:t>戏演完了，剧中角色自然也就停止了</a:t>
            </a:r>
            <a:r>
              <a:rPr lang="zh-CN" altLang="en-US" sz="2200" dirty="0" smtClean="0">
                <a:latin typeface="Times New Roman" pitchFamily="18" charset="0"/>
                <a:ea typeface="宋体" pitchFamily="2" charset="-122"/>
              </a:rPr>
              <a:t>”</a:t>
            </a:r>
            <a:r>
              <a:rPr lang="zh-CN" altLang="en-US" sz="2200" dirty="0" smtClean="0">
                <a:ea typeface="宋体" pitchFamily="2" charset="-122"/>
              </a:rPr>
              <a:t>。</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142875"/>
            <a:ext cx="6781800" cy="884238"/>
          </a:xfrm>
        </p:spPr>
        <p:txBody>
          <a:bodyPr/>
          <a:lstStyle/>
          <a:p>
            <a:pPr eaLnBrk="1" hangingPunct="1">
              <a:defRPr/>
            </a:pPr>
            <a:r>
              <a:rPr lang="en-US" altLang="zh-CN" dirty="0" smtClean="0">
                <a:ea typeface="宋体" pitchFamily="2" charset="-122"/>
              </a:rPr>
              <a:t>5.3.72</a:t>
            </a:r>
            <a:r>
              <a:rPr lang="zh-CN" altLang="en-US" dirty="0" smtClean="0">
                <a:ea typeface="宋体" pitchFamily="2" charset="-122"/>
              </a:rPr>
              <a:t>函数返回值是指针</a:t>
            </a:r>
            <a:endParaRPr lang="en-US" altLang="zh-CN" dirty="0">
              <a:ea typeface="宋体" pitchFamily="2" charset="-122"/>
            </a:endParaRPr>
          </a:p>
        </p:txBody>
      </p:sp>
      <p:sp>
        <p:nvSpPr>
          <p:cNvPr id="4" name="Rectangle 3"/>
          <p:cNvSpPr>
            <a:spLocks noGrp="1" noChangeArrowheads="1"/>
          </p:cNvSpPr>
          <p:nvPr>
            <p:ph type="body" idx="1"/>
          </p:nvPr>
        </p:nvSpPr>
        <p:spPr>
          <a:xfrm>
            <a:off x="357158" y="1214422"/>
            <a:ext cx="8429684" cy="4857783"/>
          </a:xfrm>
        </p:spPr>
        <p:style>
          <a:lnRef idx="0">
            <a:scrgbClr r="0" g="0" b="0"/>
          </a:lnRef>
          <a:fillRef idx="1003">
            <a:schemeClr val="dk2"/>
          </a:fillRef>
          <a:effectRef idx="0">
            <a:scrgbClr r="0" g="0" b="0"/>
          </a:effectRef>
          <a:fontRef idx="major"/>
        </p:style>
        <p:txBody>
          <a:bodyPr/>
          <a:lstStyle/>
          <a:p>
            <a:pPr eaLnBrk="1" hangingPunct="1">
              <a:defRPr/>
            </a:pPr>
            <a:r>
              <a:rPr lang="zh-CN" altLang="zh-CN" dirty="0" smtClean="0">
                <a:ea typeface="宋体" pitchFamily="2" charset="-122"/>
              </a:rPr>
              <a:t>一个函数可以返回一个整型值、字符值、实型值等，也可以返回指针型的数据，即地址。其概念与以前类似，只是返回的值的类型是指针类型而已</a:t>
            </a:r>
            <a:endParaRPr lang="en-US" altLang="zh-CN" dirty="0" smtClean="0">
              <a:ea typeface="宋体" pitchFamily="2" charset="-122"/>
            </a:endParaRPr>
          </a:p>
          <a:p>
            <a:pPr eaLnBrk="1" hangingPunct="1">
              <a:defRPr/>
            </a:pPr>
            <a:r>
              <a:rPr lang="zh-CN" altLang="zh-CN" dirty="0" smtClean="0">
                <a:ea typeface="宋体" pitchFamily="2" charset="-122"/>
              </a:rPr>
              <a:t>定义返回指针值的函数的一般形式为</a:t>
            </a:r>
          </a:p>
          <a:p>
            <a:pPr eaLnBrk="1" hangingPunct="1">
              <a:buFont typeface="Wingdings" pitchFamily="2" charset="2"/>
              <a:buNone/>
              <a:defRPr/>
            </a:pPr>
            <a:r>
              <a:rPr lang="en-US" altLang="zh-CN" dirty="0" smtClean="0">
                <a:ea typeface="宋体" pitchFamily="2" charset="-122"/>
              </a:rPr>
              <a:t>    </a:t>
            </a:r>
            <a:r>
              <a:rPr lang="zh-CN" altLang="zh-CN" dirty="0" smtClean="0">
                <a:ea typeface="宋体" pitchFamily="2" charset="-122"/>
              </a:rPr>
              <a:t>类型名</a:t>
            </a:r>
            <a:r>
              <a:rPr lang="en-US" altLang="zh-CN" dirty="0" smtClean="0">
                <a:ea typeface="宋体" pitchFamily="2" charset="-122"/>
              </a:rPr>
              <a:t> *</a:t>
            </a:r>
            <a:r>
              <a:rPr lang="zh-CN" altLang="zh-CN" dirty="0" smtClean="0">
                <a:ea typeface="宋体" pitchFamily="2" charset="-122"/>
              </a:rPr>
              <a:t>函数名</a:t>
            </a:r>
            <a:r>
              <a:rPr lang="en-US" altLang="zh-CN" dirty="0" smtClean="0">
                <a:ea typeface="宋体" pitchFamily="2" charset="-122"/>
              </a:rPr>
              <a:t>(</a:t>
            </a:r>
            <a:r>
              <a:rPr lang="zh-CN" altLang="zh-CN" dirty="0" smtClean="0">
                <a:ea typeface="宋体" pitchFamily="2" charset="-122"/>
              </a:rPr>
              <a:t>参数表列</a:t>
            </a:r>
            <a:r>
              <a:rPr lang="en-US" altLang="zh-CN" dirty="0" smtClean="0">
                <a:ea typeface="宋体" pitchFamily="2" charset="-122"/>
              </a:rPr>
              <a:t>);</a:t>
            </a:r>
            <a:endParaRPr lang="en-US" altLang="zh-CN" dirty="0" smtClean="0">
              <a:solidFill>
                <a:srgbClr val="FF0000"/>
              </a:solidFill>
              <a:ea typeface="宋体" pitchFamily="2" charset="-122"/>
            </a:endParaRPr>
          </a:p>
          <a:p>
            <a:pPr eaLnBrk="1" hangingPunct="1">
              <a:buFont typeface="Wingdings" pitchFamily="2" charset="2"/>
              <a:buNone/>
              <a:defRPr/>
            </a:pPr>
            <a:endParaRPr lang="zh-CN" altLang="zh-CN"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42" y="285728"/>
            <a:ext cx="7043758" cy="827110"/>
          </a:xfrm>
        </p:spPr>
        <p:txBody>
          <a:bodyPr/>
          <a:lstStyle/>
          <a:p>
            <a:pPr eaLnBrk="1" hangingPunct="1">
              <a:defRPr/>
            </a:pPr>
            <a:r>
              <a:rPr lang="en-US" altLang="zh-CN" dirty="0" smtClean="0">
                <a:ea typeface="宋体" pitchFamily="2" charset="-122"/>
              </a:rPr>
              <a:t>5.3.73</a:t>
            </a:r>
            <a:r>
              <a:rPr lang="zh-CN" altLang="en-US" dirty="0" smtClean="0">
                <a:ea typeface="宋体" pitchFamily="2" charset="-122"/>
              </a:rPr>
              <a:t>函数返回值是指针练习</a:t>
            </a:r>
            <a:endParaRPr lang="en-US" altLang="zh-CN" dirty="0">
              <a:ea typeface="宋体" pitchFamily="2" charset="-122"/>
            </a:endParaRPr>
          </a:p>
        </p:txBody>
      </p:sp>
      <p:sp>
        <p:nvSpPr>
          <p:cNvPr id="4" name="内容占位符 2"/>
          <p:cNvSpPr>
            <a:spLocks noGrp="1"/>
          </p:cNvSpPr>
          <p:nvPr>
            <p:ph idx="1"/>
          </p:nvPr>
        </p:nvSpPr>
        <p:spPr>
          <a:xfrm>
            <a:off x="1" y="1071546"/>
            <a:ext cx="9144000" cy="5786453"/>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dirty="0" smtClean="0">
                <a:ea typeface="宋体" pitchFamily="2" charset="-122"/>
              </a:rPr>
              <a:t>  </a:t>
            </a:r>
            <a:r>
              <a:rPr lang="zh-CN" altLang="zh-CN" dirty="0" smtClean="0">
                <a:ea typeface="宋体" pitchFamily="2" charset="-122"/>
              </a:rPr>
              <a:t>有</a:t>
            </a:r>
            <a:r>
              <a:rPr lang="en-US" altLang="zh-CN" dirty="0" smtClean="0">
                <a:ea typeface="宋体" pitchFamily="2" charset="-122"/>
              </a:rPr>
              <a:t>a</a:t>
            </a:r>
            <a:r>
              <a:rPr lang="zh-CN" altLang="zh-CN" dirty="0" smtClean="0">
                <a:ea typeface="宋体" pitchFamily="2" charset="-122"/>
              </a:rPr>
              <a:t>个学生，每个学生有</a:t>
            </a:r>
            <a:r>
              <a:rPr lang="en-US" altLang="zh-CN" dirty="0" smtClean="0">
                <a:ea typeface="宋体" pitchFamily="2" charset="-122"/>
              </a:rPr>
              <a:t>b</a:t>
            </a:r>
            <a:r>
              <a:rPr lang="zh-CN" altLang="zh-CN" dirty="0" smtClean="0">
                <a:ea typeface="宋体" pitchFamily="2" charset="-122"/>
              </a:rPr>
              <a:t>门课程的成绩。要求在用户输入学生序号以后，能输出该学生的全部成绩。用指针函数</a:t>
            </a:r>
            <a:r>
              <a:rPr lang="zh-CN" altLang="en-US" dirty="0" smtClean="0">
                <a:ea typeface="宋体" pitchFamily="2" charset="-122"/>
              </a:rPr>
              <a:t>（也就是函数返回值是指针）</a:t>
            </a:r>
            <a:r>
              <a:rPr lang="zh-CN" altLang="zh-CN" dirty="0" smtClean="0">
                <a:ea typeface="宋体" pitchFamily="2" charset="-122"/>
              </a:rPr>
              <a:t>实现</a:t>
            </a:r>
            <a:r>
              <a:rPr lang="zh-CN" altLang="en-US" dirty="0" smtClean="0">
                <a:ea typeface="宋体" pitchFamily="2" charset="-122"/>
              </a:rPr>
              <a:t>。</a:t>
            </a:r>
            <a:r>
              <a:rPr lang="zh-CN" altLang="zh-CN" dirty="0" smtClean="0">
                <a:ea typeface="宋体" pitchFamily="2" charset="-122"/>
              </a:rPr>
              <a:t>解题思路：</a:t>
            </a:r>
            <a:endParaRPr lang="en-US" altLang="zh-CN" dirty="0" smtClean="0">
              <a:ea typeface="宋体" pitchFamily="2" charset="-122"/>
            </a:endParaRPr>
          </a:p>
          <a:p>
            <a:pPr lvl="1" eaLnBrk="1" hangingPunct="1">
              <a:defRPr/>
            </a:pPr>
            <a:r>
              <a:rPr lang="zh-CN" altLang="zh-CN" dirty="0" smtClean="0">
                <a:ea typeface="宋体" pitchFamily="2" charset="-122"/>
              </a:rPr>
              <a:t>定义二维数组</a:t>
            </a:r>
            <a:r>
              <a:rPr lang="en-US" altLang="zh-CN" dirty="0" smtClean="0">
                <a:ea typeface="宋体" pitchFamily="2" charset="-122"/>
              </a:rPr>
              <a:t>score</a:t>
            </a:r>
            <a:r>
              <a:rPr lang="zh-CN" altLang="zh-CN" dirty="0" smtClean="0">
                <a:ea typeface="宋体" pitchFamily="2" charset="-122"/>
              </a:rPr>
              <a:t>存放成绩</a:t>
            </a:r>
            <a:endParaRPr lang="en-US" altLang="zh-CN" dirty="0" smtClean="0">
              <a:ea typeface="宋体" pitchFamily="2" charset="-122"/>
            </a:endParaRPr>
          </a:p>
          <a:p>
            <a:pPr lvl="1" eaLnBrk="1" hangingPunct="1">
              <a:defRPr/>
            </a:pPr>
            <a:r>
              <a:rPr lang="zh-CN" altLang="zh-CN" dirty="0" smtClean="0">
                <a:ea typeface="宋体" pitchFamily="2" charset="-122"/>
              </a:rPr>
              <a:t>定义输出</a:t>
            </a:r>
            <a:r>
              <a:rPr lang="zh-CN" altLang="en-US" dirty="0" smtClean="0">
                <a:ea typeface="宋体" pitchFamily="2" charset="-122"/>
              </a:rPr>
              <a:t>某</a:t>
            </a:r>
            <a:r>
              <a:rPr lang="zh-CN" altLang="zh-CN" dirty="0" smtClean="0">
                <a:ea typeface="宋体" pitchFamily="2" charset="-122"/>
              </a:rPr>
              <a:t>学生全部成绩的函数</a:t>
            </a:r>
            <a:r>
              <a:rPr lang="en-US" altLang="zh-CN" dirty="0" smtClean="0">
                <a:ea typeface="宋体" pitchFamily="2" charset="-122"/>
              </a:rPr>
              <a:t>search</a:t>
            </a:r>
            <a:r>
              <a:rPr lang="zh-CN" altLang="zh-CN" dirty="0" smtClean="0">
                <a:ea typeface="宋体" pitchFamily="2" charset="-122"/>
              </a:rPr>
              <a:t>，它是返回指针的函数，形参是</a:t>
            </a:r>
            <a:r>
              <a:rPr lang="zh-CN" altLang="en-US" dirty="0" smtClean="0">
                <a:ea typeface="宋体" pitchFamily="2" charset="-122"/>
              </a:rPr>
              <a:t>行指针</a:t>
            </a:r>
            <a:r>
              <a:rPr lang="zh-CN" altLang="zh-CN" dirty="0" smtClean="0">
                <a:ea typeface="宋体" pitchFamily="2" charset="-122"/>
              </a:rPr>
              <a:t>和整型</a:t>
            </a:r>
            <a:endParaRPr lang="en-US" altLang="zh-CN" dirty="0" smtClean="0">
              <a:ea typeface="宋体" pitchFamily="2" charset="-122"/>
            </a:endParaRPr>
          </a:p>
          <a:p>
            <a:pPr lvl="1" eaLnBrk="1" hangingPunct="1">
              <a:defRPr/>
            </a:pPr>
            <a:r>
              <a:rPr lang="zh-CN" altLang="zh-CN" dirty="0" smtClean="0">
                <a:ea typeface="宋体" pitchFamily="2" charset="-122"/>
              </a:rPr>
              <a:t>主函数将</a:t>
            </a:r>
            <a:r>
              <a:rPr lang="en-US" altLang="zh-CN" dirty="0" smtClean="0">
                <a:ea typeface="宋体" pitchFamily="2" charset="-122"/>
              </a:rPr>
              <a:t>score</a:t>
            </a:r>
            <a:r>
              <a:rPr lang="zh-CN" altLang="zh-CN" dirty="0" smtClean="0">
                <a:ea typeface="宋体" pitchFamily="2" charset="-122"/>
              </a:rPr>
              <a:t>和要找的学号</a:t>
            </a:r>
            <a:r>
              <a:rPr lang="en-US" altLang="zh-CN" dirty="0" smtClean="0">
                <a:ea typeface="宋体" pitchFamily="2" charset="-122"/>
              </a:rPr>
              <a:t>k</a:t>
            </a:r>
            <a:r>
              <a:rPr lang="zh-CN" altLang="zh-CN" dirty="0" smtClean="0">
                <a:ea typeface="宋体" pitchFamily="2" charset="-122"/>
              </a:rPr>
              <a:t>传递给形参</a:t>
            </a:r>
            <a:endParaRPr lang="en-US" altLang="zh-CN" dirty="0" smtClean="0">
              <a:ea typeface="宋体" pitchFamily="2" charset="-122"/>
            </a:endParaRPr>
          </a:p>
          <a:p>
            <a:pPr lvl="1" eaLnBrk="1" hangingPunct="1">
              <a:defRPr/>
            </a:pPr>
            <a:r>
              <a:rPr lang="zh-CN" altLang="zh-CN" dirty="0" smtClean="0">
                <a:ea typeface="宋体" pitchFamily="2" charset="-122"/>
              </a:rPr>
              <a:t>函数的返回值是</a:t>
            </a:r>
            <a:r>
              <a:rPr lang="en-US" altLang="zh-CN" dirty="0" smtClean="0">
                <a:ea typeface="宋体" pitchFamily="2" charset="-122"/>
              </a:rPr>
              <a:t>&amp;score[k][0](k</a:t>
            </a:r>
            <a:r>
              <a:rPr lang="zh-CN" altLang="en-US" dirty="0" smtClean="0">
                <a:ea typeface="宋体" pitchFamily="2" charset="-122"/>
              </a:rPr>
              <a:t>号</a:t>
            </a:r>
            <a:r>
              <a:rPr lang="zh-CN" altLang="zh-CN" dirty="0" smtClean="0">
                <a:ea typeface="宋体" pitchFamily="2" charset="-122"/>
              </a:rPr>
              <a:t>学生的序号为</a:t>
            </a:r>
            <a:r>
              <a:rPr lang="en-US" altLang="zh-CN" dirty="0" smtClean="0">
                <a:ea typeface="宋体" pitchFamily="2" charset="-122"/>
              </a:rPr>
              <a:t>0</a:t>
            </a:r>
            <a:r>
              <a:rPr lang="zh-CN" altLang="zh-CN" dirty="0" smtClean="0">
                <a:ea typeface="宋体" pitchFamily="2" charset="-122"/>
              </a:rPr>
              <a:t>的课程地址</a:t>
            </a:r>
            <a:r>
              <a:rPr lang="en-US" altLang="zh-CN" dirty="0" smtClean="0">
                <a:ea typeface="宋体" pitchFamily="2" charset="-122"/>
              </a:rPr>
              <a:t>)</a:t>
            </a:r>
          </a:p>
          <a:p>
            <a:pPr lvl="1" eaLnBrk="1" hangingPunct="1">
              <a:defRPr/>
            </a:pPr>
            <a:r>
              <a:rPr lang="zh-CN" altLang="zh-CN" dirty="0" smtClean="0">
                <a:ea typeface="宋体" pitchFamily="2" charset="-122"/>
              </a:rPr>
              <a:t>在主函数中输出该生的全部成绩</a:t>
            </a:r>
            <a:endParaRPr lang="zh-CN" altLang="en-US" dirty="0" smtClean="0">
              <a:ea typeface="宋体" pitchFamily="2" charset="-122"/>
            </a:endParaRPr>
          </a:p>
          <a:p>
            <a:pPr eaLnBrk="1" hangingPunct="1">
              <a:buFont typeface="Wingdings" pitchFamily="2" charset="2"/>
              <a:buNone/>
              <a:defRPr/>
            </a:pPr>
            <a:endParaRPr lang="zh-CN" altLang="zh-CN" dirty="0" smtClean="0">
              <a:ea typeface="宋体" pitchFamily="2" charset="-122"/>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5.3.73</a:t>
            </a:r>
            <a:r>
              <a:rPr lang="zh-CN" altLang="en-US" dirty="0" smtClean="0">
                <a:ea typeface="宋体" pitchFamily="2" charset="-122"/>
              </a:rPr>
              <a:t>函数指针练习</a:t>
            </a:r>
            <a:endParaRPr lang="en-US" altLang="zh-CN" dirty="0">
              <a:ea typeface="宋体" pitchFamily="2" charset="-122"/>
            </a:endParaRPr>
          </a:p>
        </p:txBody>
      </p:sp>
      <p:sp>
        <p:nvSpPr>
          <p:cNvPr id="175108" name="矩形 3"/>
          <p:cNvSpPr>
            <a:spLocks noChangeArrowheads="1"/>
          </p:cNvSpPr>
          <p:nvPr/>
        </p:nvSpPr>
        <p:spPr bwMode="auto">
          <a:xfrm>
            <a:off x="0" y="1071545"/>
            <a:ext cx="8929718" cy="5549863"/>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ts val="3000"/>
              </a:lnSpc>
              <a:buFont typeface="Wingdings" pitchFamily="2" charset="2"/>
              <a:buNone/>
              <a:defRPr/>
            </a:pPr>
            <a:r>
              <a:rPr lang="en-US" altLang="zh-CN"/>
              <a:t>#</a:t>
            </a:r>
            <a:r>
              <a:rPr lang="en-US" altLang="zh-CN" sz="2800"/>
              <a:t>include &lt;stdio.h&gt;</a:t>
            </a:r>
            <a:endParaRPr lang="zh-CN" altLang="zh-CN" sz="2800"/>
          </a:p>
          <a:p>
            <a:pPr eaLnBrk="0" hangingPunct="0">
              <a:lnSpc>
                <a:spcPts val="3000"/>
              </a:lnSpc>
              <a:buFont typeface="Wingdings" pitchFamily="2" charset="2"/>
              <a:buNone/>
              <a:defRPr/>
            </a:pPr>
            <a:r>
              <a:rPr lang="en-US" altLang="zh-CN" sz="2800"/>
              <a:t>int main()</a:t>
            </a:r>
            <a:endParaRPr lang="zh-CN" altLang="zh-CN" sz="2800"/>
          </a:p>
          <a:p>
            <a:pPr eaLnBrk="0" hangingPunct="0">
              <a:lnSpc>
                <a:spcPts val="3000"/>
              </a:lnSpc>
              <a:buFont typeface="Wingdings" pitchFamily="2" charset="2"/>
              <a:buNone/>
              <a:defRPr/>
            </a:pPr>
            <a:r>
              <a:rPr lang="en-US" altLang="zh-CN" sz="2800"/>
              <a:t>{float score[ ][4]={{60,70,80,90},</a:t>
            </a:r>
          </a:p>
          <a:p>
            <a:pPr eaLnBrk="0" hangingPunct="0">
              <a:lnSpc>
                <a:spcPts val="3000"/>
              </a:lnSpc>
              <a:buFont typeface="Wingdings" pitchFamily="2" charset="2"/>
              <a:buNone/>
              <a:defRPr/>
            </a:pPr>
            <a:r>
              <a:rPr lang="en-US" altLang="zh-CN" sz="2800"/>
              <a:t>         {56,89,67,88},{34,78,90,66}}; </a:t>
            </a:r>
            <a:endParaRPr lang="zh-CN" altLang="zh-CN" sz="2800"/>
          </a:p>
          <a:p>
            <a:pPr eaLnBrk="0" hangingPunct="0">
              <a:lnSpc>
                <a:spcPts val="3000"/>
              </a:lnSpc>
              <a:buFont typeface="Wingdings" pitchFamily="2" charset="2"/>
              <a:buNone/>
              <a:defRPr/>
            </a:pPr>
            <a:r>
              <a:rPr lang="en-US" altLang="zh-CN" sz="2800"/>
              <a:t>  float  *search(float (*pointer)[4],int n); </a:t>
            </a:r>
            <a:endParaRPr lang="zh-CN" altLang="zh-CN" sz="2800"/>
          </a:p>
          <a:p>
            <a:pPr eaLnBrk="0" hangingPunct="0">
              <a:lnSpc>
                <a:spcPts val="3000"/>
              </a:lnSpc>
              <a:buFont typeface="Wingdings" pitchFamily="2" charset="2"/>
              <a:buNone/>
              <a:defRPr/>
            </a:pPr>
            <a:r>
              <a:rPr lang="en-US" altLang="zh-CN" sz="2800"/>
              <a:t>  float  *p;  int i,k;</a:t>
            </a:r>
            <a:endParaRPr lang="zh-CN" altLang="zh-CN" sz="2800"/>
          </a:p>
          <a:p>
            <a:pPr eaLnBrk="0" hangingPunct="0">
              <a:lnSpc>
                <a:spcPts val="3000"/>
              </a:lnSpc>
              <a:buFont typeface="Wingdings" pitchFamily="2" charset="2"/>
              <a:buNone/>
              <a:defRPr/>
            </a:pPr>
            <a:r>
              <a:rPr lang="en-US" altLang="zh-CN" sz="2800"/>
              <a:t>  scanf(“%d”,&amp;k); </a:t>
            </a:r>
            <a:endParaRPr lang="zh-CN" altLang="zh-CN" sz="2800"/>
          </a:p>
          <a:p>
            <a:pPr eaLnBrk="0" hangingPunct="0">
              <a:lnSpc>
                <a:spcPts val="3000"/>
              </a:lnSpc>
              <a:buFont typeface="Wingdings" pitchFamily="2" charset="2"/>
              <a:buNone/>
              <a:defRPr/>
            </a:pPr>
            <a:r>
              <a:rPr lang="en-US" altLang="zh-CN" sz="2800"/>
              <a:t>  printf("The scores of No.%d are:\n",k);</a:t>
            </a:r>
            <a:endParaRPr lang="zh-CN" altLang="zh-CN" sz="2800"/>
          </a:p>
          <a:p>
            <a:pPr eaLnBrk="0" hangingPunct="0">
              <a:lnSpc>
                <a:spcPts val="3000"/>
              </a:lnSpc>
              <a:buFont typeface="Wingdings" pitchFamily="2" charset="2"/>
              <a:buNone/>
              <a:defRPr/>
            </a:pPr>
            <a:r>
              <a:rPr lang="en-US" altLang="zh-CN" sz="2800"/>
              <a:t>  p=search(score,k); </a:t>
            </a:r>
            <a:endParaRPr lang="zh-CN" altLang="zh-CN" sz="2800"/>
          </a:p>
          <a:p>
            <a:pPr eaLnBrk="0" hangingPunct="0">
              <a:lnSpc>
                <a:spcPts val="3000"/>
              </a:lnSpc>
              <a:buFont typeface="Wingdings" pitchFamily="2" charset="2"/>
              <a:buNone/>
              <a:defRPr/>
            </a:pPr>
            <a:r>
              <a:rPr lang="en-US" altLang="zh-CN" sz="2800"/>
              <a:t>  for(i=0;i&lt;4;i++)</a:t>
            </a:r>
            <a:endParaRPr lang="zh-CN" altLang="zh-CN" sz="2800"/>
          </a:p>
          <a:p>
            <a:pPr eaLnBrk="0" hangingPunct="0">
              <a:lnSpc>
                <a:spcPts val="3000"/>
              </a:lnSpc>
              <a:buFont typeface="Wingdings" pitchFamily="2" charset="2"/>
              <a:buNone/>
              <a:defRPr/>
            </a:pPr>
            <a:r>
              <a:rPr lang="en-US" altLang="zh-CN" sz="2800"/>
              <a:t>      printf(“%5.2f\t”,*(p+i)); </a:t>
            </a:r>
            <a:endParaRPr lang="zh-CN" altLang="zh-CN" sz="2800"/>
          </a:p>
          <a:p>
            <a:pPr eaLnBrk="0" hangingPunct="0">
              <a:lnSpc>
                <a:spcPts val="3000"/>
              </a:lnSpc>
              <a:buFont typeface="Wingdings" pitchFamily="2" charset="2"/>
              <a:buNone/>
              <a:defRPr/>
            </a:pPr>
            <a:r>
              <a:rPr lang="en-US" altLang="zh-CN" sz="2800"/>
              <a:t>  printf("\n");</a:t>
            </a:r>
            <a:endParaRPr lang="zh-CN" altLang="zh-CN" sz="2800"/>
          </a:p>
          <a:p>
            <a:pPr eaLnBrk="0" hangingPunct="0">
              <a:lnSpc>
                <a:spcPts val="3000"/>
              </a:lnSpc>
              <a:buFont typeface="Wingdings" pitchFamily="2" charset="2"/>
              <a:buNone/>
              <a:defRPr/>
            </a:pPr>
            <a:r>
              <a:rPr lang="en-US" altLang="zh-CN" sz="2800"/>
              <a:t>  return 0;</a:t>
            </a:r>
            <a:endParaRPr lang="zh-CN" altLang="zh-CN" sz="2800"/>
          </a:p>
          <a:p>
            <a:pPr eaLnBrk="0" hangingPunct="0">
              <a:lnSpc>
                <a:spcPts val="3000"/>
              </a:lnSpc>
              <a:buFont typeface="Wingdings" pitchFamily="2" charset="2"/>
              <a:buNone/>
              <a:defRPr/>
            </a:pPr>
            <a:r>
              <a:rPr lang="en-US" altLang="zh-CN" sz="2800"/>
              <a:t>}</a:t>
            </a:r>
            <a:endParaRPr lang="zh-CN" altLang="en-US" sz="280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5.3.73</a:t>
            </a:r>
            <a:r>
              <a:rPr lang="zh-CN" altLang="en-US" dirty="0" smtClean="0">
                <a:ea typeface="宋体" pitchFamily="2" charset="-122"/>
              </a:rPr>
              <a:t>函数指针练习</a:t>
            </a:r>
            <a:endParaRPr lang="en-US" altLang="zh-CN" dirty="0">
              <a:ea typeface="宋体" pitchFamily="2" charset="-122"/>
            </a:endParaRPr>
          </a:p>
        </p:txBody>
      </p:sp>
      <p:sp>
        <p:nvSpPr>
          <p:cNvPr id="176132" name="矩形 3"/>
          <p:cNvSpPr>
            <a:spLocks noChangeArrowheads="1"/>
          </p:cNvSpPr>
          <p:nvPr/>
        </p:nvSpPr>
        <p:spPr bwMode="auto">
          <a:xfrm>
            <a:off x="428596" y="1142984"/>
            <a:ext cx="8286808" cy="2862322"/>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buFont typeface="Wingdings" pitchFamily="2" charset="2"/>
              <a:buNone/>
              <a:defRPr/>
            </a:pPr>
            <a:r>
              <a:rPr lang="en-US" altLang="zh-CN" sz="3600"/>
              <a:t>float *search(float (*pointer)[4],int n)</a:t>
            </a:r>
            <a:endParaRPr lang="zh-CN" altLang="zh-CN" sz="3600"/>
          </a:p>
          <a:p>
            <a:pPr eaLnBrk="0" hangingPunct="0">
              <a:buFont typeface="Wingdings" pitchFamily="2" charset="2"/>
              <a:buNone/>
              <a:defRPr/>
            </a:pPr>
            <a:r>
              <a:rPr lang="en-US" altLang="zh-CN" sz="3600"/>
              <a:t>{ float *pt;</a:t>
            </a:r>
            <a:endParaRPr lang="zh-CN" altLang="zh-CN" sz="3600"/>
          </a:p>
          <a:p>
            <a:pPr eaLnBrk="0" hangingPunct="0">
              <a:buFont typeface="Wingdings" pitchFamily="2" charset="2"/>
              <a:buNone/>
              <a:defRPr/>
            </a:pPr>
            <a:r>
              <a:rPr lang="en-US" altLang="zh-CN" sz="3600"/>
              <a:t>   pt=</a:t>
            </a:r>
            <a:r>
              <a:rPr lang="en-US" altLang="zh-CN" sz="3600">
                <a:solidFill>
                  <a:srgbClr val="9D138D"/>
                </a:solidFill>
              </a:rPr>
              <a:t>*(pointer+n);</a:t>
            </a:r>
            <a:endParaRPr lang="zh-CN" altLang="zh-CN" sz="3600">
              <a:solidFill>
                <a:srgbClr val="9D138D"/>
              </a:solidFill>
            </a:endParaRPr>
          </a:p>
          <a:p>
            <a:pPr eaLnBrk="0" hangingPunct="0">
              <a:buFont typeface="Wingdings" pitchFamily="2" charset="2"/>
              <a:buNone/>
              <a:defRPr/>
            </a:pPr>
            <a:r>
              <a:rPr lang="en-US" altLang="zh-CN" sz="3600"/>
              <a:t>   return(pt);</a:t>
            </a:r>
            <a:endParaRPr lang="zh-CN" altLang="zh-CN" sz="3600"/>
          </a:p>
          <a:p>
            <a:pPr eaLnBrk="0" hangingPunct="0">
              <a:buFont typeface="Wingdings" pitchFamily="2" charset="2"/>
              <a:buNone/>
              <a:defRPr/>
            </a:pPr>
            <a:r>
              <a:rPr lang="en-US" altLang="zh-CN" sz="3600"/>
              <a:t>}</a:t>
            </a:r>
            <a:endParaRPr lang="zh-CN" altLang="zh-CN" sz="360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5.3.74</a:t>
            </a:r>
            <a:r>
              <a:rPr lang="zh-CN" altLang="en-US" dirty="0" smtClean="0">
                <a:ea typeface="宋体" pitchFamily="2" charset="-122"/>
              </a:rPr>
              <a:t>指针表达式与左值</a:t>
            </a:r>
            <a:endParaRPr lang="en-US" altLang="zh-CN" dirty="0">
              <a:ea typeface="宋体" pitchFamily="2" charset="-122"/>
            </a:endParaRPr>
          </a:p>
        </p:txBody>
      </p:sp>
      <p:sp>
        <p:nvSpPr>
          <p:cNvPr id="4" name="Rectangle 3"/>
          <p:cNvSpPr>
            <a:spLocks noGrp="1" noChangeArrowheads="1"/>
          </p:cNvSpPr>
          <p:nvPr>
            <p:ph type="body" idx="1"/>
          </p:nvPr>
        </p:nvSpPr>
        <p:spPr>
          <a:xfrm>
            <a:off x="571500" y="1285875"/>
            <a:ext cx="7816850" cy="4951413"/>
          </a:xfrm>
        </p:spPr>
        <p:style>
          <a:lnRef idx="0">
            <a:scrgbClr r="0" g="0" b="0"/>
          </a:lnRef>
          <a:fillRef idx="1003">
            <a:schemeClr val="dk2"/>
          </a:fillRef>
          <a:effectRef idx="0">
            <a:scrgbClr r="0" g="0" b="0"/>
          </a:effectRef>
          <a:fontRef idx="major"/>
        </p:style>
        <p:txBody>
          <a:bodyPr/>
          <a:lstStyle/>
          <a:p>
            <a:pPr eaLnBrk="1" hangingPunct="1">
              <a:defRPr/>
            </a:pPr>
            <a:r>
              <a:rPr lang="zh-CN" altLang="en-US" dirty="0" smtClean="0">
                <a:ea typeface="宋体" pitchFamily="2" charset="-122"/>
              </a:rPr>
              <a:t>在前面已经介绍过左值的概念，一个不太严格的理解是</a:t>
            </a:r>
            <a:r>
              <a:rPr lang="zh-CN" altLang="en-US" dirty="0" smtClean="0">
                <a:latin typeface="Times New Roman" pitchFamily="18" charset="0"/>
                <a:ea typeface="宋体" pitchFamily="2" charset="-122"/>
              </a:rPr>
              <a:t>“</a:t>
            </a:r>
            <a:r>
              <a:rPr lang="zh-CN" altLang="en-US" dirty="0" smtClean="0">
                <a:ea typeface="宋体" pitchFamily="2" charset="-122"/>
              </a:rPr>
              <a:t>可放在赋值号左边的都可称为左值</a:t>
            </a:r>
            <a:r>
              <a:rPr lang="zh-CN" altLang="en-US" dirty="0" smtClean="0">
                <a:latin typeface="Times New Roman" pitchFamily="18" charset="0"/>
                <a:ea typeface="宋体" pitchFamily="2" charset="-122"/>
              </a:rPr>
              <a:t>”</a:t>
            </a:r>
            <a:r>
              <a:rPr lang="zh-CN" altLang="en-US" dirty="0" smtClean="0">
                <a:ea typeface="宋体" pitchFamily="2" charset="-122"/>
              </a:rPr>
              <a:t>，那指针表达式应如何书写才合法，是否可放在赋值号左边</a:t>
            </a:r>
            <a:r>
              <a:rPr lang="zh-CN" altLang="en-US" dirty="0" smtClean="0">
                <a:ea typeface="宋体" pitchFamily="2" charset="-122"/>
              </a:rPr>
              <a:t>，</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5.3.75</a:t>
            </a:r>
            <a:r>
              <a:rPr lang="zh-CN" altLang="en-US" dirty="0" smtClean="0">
                <a:ea typeface="宋体" pitchFamily="2" charset="-122"/>
              </a:rPr>
              <a:t>指针与整型</a:t>
            </a:r>
            <a:endParaRPr lang="en-US" altLang="zh-CN" dirty="0">
              <a:ea typeface="宋体" pitchFamily="2" charset="-122"/>
            </a:endParaRPr>
          </a:p>
        </p:txBody>
      </p:sp>
      <p:sp>
        <p:nvSpPr>
          <p:cNvPr id="4" name="Rectangle 3"/>
          <p:cNvSpPr>
            <a:spLocks noGrp="1" noChangeArrowheads="1"/>
          </p:cNvSpPr>
          <p:nvPr>
            <p:ph type="body" idx="1"/>
          </p:nvPr>
        </p:nvSpPr>
        <p:spPr>
          <a:xfrm>
            <a:off x="0" y="1214422"/>
            <a:ext cx="9143999" cy="5072097"/>
          </a:xfrm>
        </p:spPr>
        <p:style>
          <a:lnRef idx="0">
            <a:scrgbClr r="0" g="0" b="0"/>
          </a:lnRef>
          <a:fillRef idx="1003">
            <a:schemeClr val="dk2"/>
          </a:fillRef>
          <a:effectRef idx="0">
            <a:scrgbClr r="0" g="0" b="0"/>
          </a:effectRef>
          <a:fontRef idx="major"/>
        </p:style>
        <p:txBody>
          <a:bodyPr/>
          <a:lstStyle/>
          <a:p>
            <a:pPr eaLnBrk="1" hangingPunct="1">
              <a:defRPr/>
            </a:pPr>
            <a:r>
              <a:rPr lang="zh-CN" altLang="en-US" dirty="0" smtClean="0">
                <a:ea typeface="宋体" pitchFamily="2" charset="-122"/>
              </a:rPr>
              <a:t>无论指针指向什么样类型的量，对</a:t>
            </a:r>
            <a:r>
              <a:rPr lang="en-US" altLang="zh-CN" dirty="0" smtClean="0">
                <a:ea typeface="宋体" pitchFamily="2" charset="-122"/>
              </a:rPr>
              <a:t>32</a:t>
            </a:r>
            <a:r>
              <a:rPr lang="zh-CN" altLang="en-US" dirty="0" smtClean="0">
                <a:ea typeface="宋体" pitchFamily="2" charset="-122"/>
              </a:rPr>
              <a:t>位系统来说，都占据</a:t>
            </a:r>
            <a:r>
              <a:rPr lang="en-US" altLang="zh-CN" dirty="0" smtClean="0">
                <a:ea typeface="宋体" pitchFamily="2" charset="-122"/>
              </a:rPr>
              <a:t>4</a:t>
            </a:r>
            <a:r>
              <a:rPr lang="zh-CN" altLang="en-US" dirty="0" smtClean="0">
                <a:ea typeface="宋体" pitchFamily="2" charset="-122"/>
              </a:rPr>
              <a:t>个内存字节，指针的值是某个内存的地址，这应当是个</a:t>
            </a:r>
            <a:r>
              <a:rPr lang="zh-CN" altLang="en-US" dirty="0" smtClean="0">
                <a:latin typeface="Times New Roman" pitchFamily="18" charset="0"/>
                <a:ea typeface="宋体" pitchFamily="2" charset="-122"/>
              </a:rPr>
              <a:t>“</a:t>
            </a:r>
            <a:r>
              <a:rPr lang="zh-CN" altLang="en-US" dirty="0" smtClean="0">
                <a:ea typeface="宋体" pitchFamily="2" charset="-122"/>
              </a:rPr>
              <a:t>整数</a:t>
            </a:r>
            <a:r>
              <a:rPr lang="zh-CN" altLang="en-US" dirty="0" smtClean="0">
                <a:latin typeface="Times New Roman" pitchFamily="18" charset="0"/>
                <a:ea typeface="宋体" pitchFamily="2" charset="-122"/>
              </a:rPr>
              <a:t>”</a:t>
            </a:r>
            <a:r>
              <a:rPr lang="zh-CN" altLang="en-US" dirty="0" smtClean="0">
                <a:ea typeface="宋体" pitchFamily="2" charset="-122"/>
              </a:rPr>
              <a:t>。但是，简单地把整数赋给指针也是不允许的，下列代码是错误的：</a:t>
            </a:r>
          </a:p>
          <a:p>
            <a:pPr eaLnBrk="1" hangingPunct="1">
              <a:defRPr/>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pNum</a:t>
            </a:r>
            <a:r>
              <a:rPr lang="en-US" altLang="zh-CN" dirty="0" smtClean="0">
                <a:ea typeface="宋体" pitchFamily="2" charset="-122"/>
              </a:rPr>
              <a:t>=0X0012FF7C;</a:t>
            </a:r>
          </a:p>
          <a:p>
            <a:pPr eaLnBrk="1" hangingPunct="1">
              <a:defRPr/>
            </a:pPr>
            <a:r>
              <a:rPr lang="zh-CN" altLang="en-US" dirty="0" smtClean="0">
                <a:ea typeface="宋体" pitchFamily="2" charset="-122"/>
              </a:rPr>
              <a:t>如果实在有必要对某个内存地址进行访问，可以通过强制类型转化来完成，如：</a:t>
            </a:r>
          </a:p>
          <a:p>
            <a:pPr eaLnBrk="1" hangingPunct="1">
              <a:defRPr/>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pNum</a:t>
            </a:r>
            <a:r>
              <a:rPr lang="en-US" altLang="zh-CN" dirty="0" smtClean="0">
                <a:ea typeface="宋体" pitchFamily="2" charset="-122"/>
              </a:rPr>
              <a:t>=(</a:t>
            </a:r>
            <a:r>
              <a:rPr lang="en-US" altLang="zh-CN" dirty="0" err="1" smtClean="0">
                <a:ea typeface="宋体" pitchFamily="2" charset="-122"/>
              </a:rPr>
              <a:t>int</a:t>
            </a:r>
            <a:r>
              <a:rPr lang="en-US" altLang="zh-CN" dirty="0" smtClean="0">
                <a:ea typeface="宋体" pitchFamily="2" charset="-122"/>
              </a:rPr>
              <a:t> *)0x0012FF7C;</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5.3.76</a:t>
            </a:r>
            <a:r>
              <a:rPr lang="zh-CN" altLang="en-US" dirty="0" smtClean="0">
                <a:ea typeface="宋体" pitchFamily="2" charset="-122"/>
              </a:rPr>
              <a:t>指针与左值</a:t>
            </a:r>
            <a:endParaRPr lang="en-US" altLang="zh-CN" dirty="0">
              <a:ea typeface="宋体" pitchFamily="2" charset="-122"/>
            </a:endParaRPr>
          </a:p>
        </p:txBody>
      </p:sp>
      <p:sp>
        <p:nvSpPr>
          <p:cNvPr id="4" name="Rectangle 3"/>
          <p:cNvSpPr>
            <a:spLocks noGrp="1" noChangeArrowheads="1"/>
          </p:cNvSpPr>
          <p:nvPr>
            <p:ph type="body" idx="1"/>
          </p:nvPr>
        </p:nvSpPr>
        <p:spPr>
          <a:xfrm>
            <a:off x="0" y="1071546"/>
            <a:ext cx="9143999" cy="5286412"/>
          </a:xfrm>
        </p:spPr>
        <p:style>
          <a:lnRef idx="0">
            <a:scrgbClr r="0" g="0" b="0"/>
          </a:lnRef>
          <a:fillRef idx="1003">
            <a:schemeClr val="dk2"/>
          </a:fillRef>
          <a:effectRef idx="0">
            <a:scrgbClr r="0" g="0" b="0"/>
          </a:effectRef>
          <a:fontRef idx="major"/>
        </p:style>
        <p:txBody>
          <a:bodyPr/>
          <a:lstStyle/>
          <a:p>
            <a:pPr eaLnBrk="1" hangingPunct="1">
              <a:defRPr/>
            </a:pPr>
            <a:r>
              <a:rPr lang="zh-CN" altLang="en-US" sz="2800" smtClean="0">
                <a:ea typeface="宋体" pitchFamily="2" charset="-122"/>
              </a:rPr>
              <a:t>指针变量以及指针变量的间接引用都可作左值，如：</a:t>
            </a:r>
          </a:p>
          <a:p>
            <a:pPr eaLnBrk="1" hangingPunct="1">
              <a:defRPr/>
            </a:pPr>
            <a:r>
              <a:rPr lang="en-US" altLang="zh-CN" sz="2800" smtClean="0">
                <a:ea typeface="宋体" pitchFamily="2" charset="-122"/>
              </a:rPr>
              <a:t>int num1=0,num2=0;</a:t>
            </a:r>
          </a:p>
          <a:p>
            <a:pPr eaLnBrk="1" hangingPunct="1">
              <a:defRPr/>
            </a:pPr>
            <a:r>
              <a:rPr lang="en-US" altLang="zh-CN" sz="2800" smtClean="0">
                <a:ea typeface="宋体" pitchFamily="2" charset="-122"/>
              </a:rPr>
              <a:t>int* p=&amp;num1;</a:t>
            </a:r>
          </a:p>
          <a:p>
            <a:pPr eaLnBrk="1" hangingPunct="1">
              <a:defRPr/>
            </a:pPr>
            <a:r>
              <a:rPr lang="en-US" altLang="zh-CN" sz="2800" smtClean="0">
                <a:ea typeface="宋体" pitchFamily="2" charset="-122"/>
              </a:rPr>
              <a:t>p=&amp;num2;					/*</a:t>
            </a:r>
            <a:r>
              <a:rPr lang="zh-CN" altLang="en-US" sz="2800" smtClean="0">
                <a:ea typeface="宋体" pitchFamily="2" charset="-122"/>
              </a:rPr>
              <a:t>指针作左值*</a:t>
            </a:r>
            <a:r>
              <a:rPr lang="en-US" altLang="zh-CN" sz="2800" smtClean="0">
                <a:ea typeface="宋体" pitchFamily="2" charset="-122"/>
              </a:rPr>
              <a:t>/</a:t>
            </a:r>
          </a:p>
          <a:p>
            <a:pPr eaLnBrk="1" hangingPunct="1">
              <a:defRPr/>
            </a:pPr>
            <a:r>
              <a:rPr lang="en-US" altLang="zh-CN" sz="2800" smtClean="0">
                <a:ea typeface="宋体" pitchFamily="2" charset="-122"/>
              </a:rPr>
              <a:t>*p=1;					/*</a:t>
            </a:r>
            <a:r>
              <a:rPr lang="zh-CN" altLang="en-US" sz="2800" smtClean="0">
                <a:ea typeface="宋体" pitchFamily="2" charset="-122"/>
              </a:rPr>
              <a:t>间接引用作左值*</a:t>
            </a:r>
            <a:r>
              <a:rPr lang="en-US" altLang="zh-CN" sz="2800" smtClean="0">
                <a:ea typeface="宋体" pitchFamily="2" charset="-122"/>
              </a:rPr>
              <a:t>/</a:t>
            </a:r>
          </a:p>
          <a:p>
            <a:pPr eaLnBrk="1" hangingPunct="1">
              <a:defRPr/>
            </a:pPr>
            <a:r>
              <a:rPr lang="zh-CN" altLang="en-US" sz="2800" smtClean="0">
                <a:ea typeface="宋体" pitchFamily="2" charset="-122"/>
              </a:rPr>
              <a:t>指针变量可以作左值，并不是因为它们是指针，而是因为它们是变量</a:t>
            </a:r>
            <a:r>
              <a:rPr lang="zh-CN" altLang="en-US" smtClean="0">
                <a:ea typeface="宋体" pitchFamily="2" charset="-122"/>
              </a:rPr>
              <a:t>。</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5.3.77</a:t>
            </a:r>
            <a:r>
              <a:rPr lang="zh-CN" altLang="en-US" dirty="0" smtClean="0">
                <a:ea typeface="宋体" pitchFamily="2" charset="-122"/>
              </a:rPr>
              <a:t>指针与</a:t>
            </a:r>
            <a:r>
              <a:rPr lang="en-US" altLang="zh-CN" dirty="0" smtClean="0">
                <a:ea typeface="宋体" pitchFamily="2" charset="-122"/>
              </a:rPr>
              <a:t>Const</a:t>
            </a:r>
            <a:endParaRPr lang="en-US" altLang="zh-CN" dirty="0">
              <a:ea typeface="宋体" pitchFamily="2" charset="-122"/>
            </a:endParaRPr>
          </a:p>
        </p:txBody>
      </p:sp>
      <p:sp>
        <p:nvSpPr>
          <p:cNvPr id="4" name="Rectangle 3"/>
          <p:cNvSpPr>
            <a:spLocks noGrp="1" noChangeArrowheads="1"/>
          </p:cNvSpPr>
          <p:nvPr>
            <p:ph type="body" idx="1"/>
          </p:nvPr>
        </p:nvSpPr>
        <p:spPr>
          <a:xfrm>
            <a:off x="0" y="1000108"/>
            <a:ext cx="9144000" cy="5500726"/>
          </a:xfrm>
        </p:spPr>
        <p:style>
          <a:lnRef idx="0">
            <a:scrgbClr r="0" g="0" b="0"/>
          </a:lnRef>
          <a:fillRef idx="1003">
            <a:schemeClr val="dk2"/>
          </a:fillRef>
          <a:effectRef idx="0">
            <a:scrgbClr r="0" g="0" b="0"/>
          </a:effectRef>
          <a:fontRef idx="major"/>
        </p:style>
        <p:txBody>
          <a:bodyPr/>
          <a:lstStyle/>
          <a:p>
            <a:pPr eaLnBrk="1" hangingPunct="1">
              <a:defRPr/>
            </a:pPr>
            <a:r>
              <a:rPr lang="en-US" altLang="zh-CN" sz="2800" smtClean="0">
                <a:ea typeface="宋体" pitchFamily="2" charset="-122"/>
              </a:rPr>
              <a:t>const</a:t>
            </a:r>
            <a:r>
              <a:rPr lang="zh-CN" altLang="en-US" sz="2800" smtClean="0">
                <a:ea typeface="宋体" pitchFamily="2" charset="-122"/>
              </a:rPr>
              <a:t>取自英文单词</a:t>
            </a:r>
            <a:r>
              <a:rPr lang="en-US" altLang="zh-CN" sz="2800" smtClean="0">
                <a:ea typeface="宋体" pitchFamily="2" charset="-122"/>
              </a:rPr>
              <a:t>constant</a:t>
            </a:r>
            <a:r>
              <a:rPr lang="zh-CN" altLang="en-US" sz="2800" smtClean="0">
                <a:ea typeface="宋体" pitchFamily="2" charset="-122"/>
              </a:rPr>
              <a:t>，是</a:t>
            </a:r>
            <a:r>
              <a:rPr lang="zh-CN" altLang="en-US" sz="2800" smtClean="0">
                <a:latin typeface="Times New Roman" pitchFamily="18" charset="0"/>
                <a:ea typeface="宋体" pitchFamily="2" charset="-122"/>
              </a:rPr>
              <a:t>“</a:t>
            </a:r>
            <a:r>
              <a:rPr lang="zh-CN" altLang="en-US" sz="2800" smtClean="0">
                <a:ea typeface="宋体" pitchFamily="2" charset="-122"/>
              </a:rPr>
              <a:t>恒定、不变</a:t>
            </a:r>
            <a:r>
              <a:rPr lang="zh-CN" altLang="en-US" sz="2800" smtClean="0">
                <a:latin typeface="Times New Roman" pitchFamily="18" charset="0"/>
                <a:ea typeface="宋体" pitchFamily="2" charset="-122"/>
              </a:rPr>
              <a:t>”</a:t>
            </a:r>
            <a:r>
              <a:rPr lang="zh-CN" altLang="en-US" sz="2800" smtClean="0">
                <a:ea typeface="宋体" pitchFamily="2" charset="-122"/>
              </a:rPr>
              <a:t>的意思，早期的</a:t>
            </a:r>
            <a:r>
              <a:rPr lang="en-US" altLang="zh-CN" sz="2800" smtClean="0">
                <a:ea typeface="宋体" pitchFamily="2" charset="-122"/>
              </a:rPr>
              <a:t>C</a:t>
            </a:r>
            <a:r>
              <a:rPr lang="zh-CN" altLang="en-US" sz="2800" smtClean="0">
                <a:ea typeface="宋体" pitchFamily="2" charset="-122"/>
              </a:rPr>
              <a:t>语言并没有</a:t>
            </a:r>
            <a:r>
              <a:rPr lang="en-US" altLang="zh-CN" sz="2800" smtClean="0">
                <a:ea typeface="宋体" pitchFamily="2" charset="-122"/>
              </a:rPr>
              <a:t>const</a:t>
            </a:r>
            <a:r>
              <a:rPr lang="zh-CN" altLang="en-US" sz="2800" smtClean="0">
                <a:ea typeface="宋体" pitchFamily="2" charset="-122"/>
              </a:rPr>
              <a:t>这个关键字，它限定一个变量不允许被改变。使用</a:t>
            </a:r>
            <a:r>
              <a:rPr lang="en-US" altLang="zh-CN" sz="2800" smtClean="0">
                <a:ea typeface="宋体" pitchFamily="2" charset="-122"/>
              </a:rPr>
              <a:t>const</a:t>
            </a:r>
            <a:r>
              <a:rPr lang="zh-CN" altLang="en-US" sz="2800" smtClean="0">
                <a:ea typeface="宋体" pitchFamily="2" charset="-122"/>
              </a:rPr>
              <a:t>在一定程度上可以提高程序的健壮性，另外，在观看别人代码的时候，清晰理解</a:t>
            </a:r>
            <a:r>
              <a:rPr lang="en-US" altLang="zh-CN" sz="2800" smtClean="0">
                <a:ea typeface="宋体" pitchFamily="2" charset="-122"/>
              </a:rPr>
              <a:t>const</a:t>
            </a:r>
            <a:r>
              <a:rPr lang="zh-CN" altLang="en-US" sz="2800" smtClean="0">
                <a:ea typeface="宋体" pitchFamily="2" charset="-122"/>
              </a:rPr>
              <a:t>所起的作用，对理解对方的程序也有一些帮助。</a:t>
            </a:r>
          </a:p>
          <a:p>
            <a:pPr eaLnBrk="1" hangingPunct="1">
              <a:defRPr/>
            </a:pPr>
            <a:r>
              <a:rPr lang="zh-CN" altLang="en-US" sz="2800" smtClean="0">
                <a:ea typeface="宋体" pitchFamily="2" charset="-122"/>
              </a:rPr>
              <a:t>，通过在声明语句的不同位置使用</a:t>
            </a:r>
            <a:r>
              <a:rPr lang="en-US" altLang="zh-CN" sz="2800" smtClean="0">
                <a:ea typeface="宋体" pitchFamily="2" charset="-122"/>
              </a:rPr>
              <a:t>const</a:t>
            </a:r>
            <a:r>
              <a:rPr lang="zh-CN" altLang="en-US" sz="2800" smtClean="0">
                <a:ea typeface="宋体" pitchFamily="2" charset="-122"/>
              </a:rPr>
              <a:t>可达到</a:t>
            </a:r>
            <a:r>
              <a:rPr lang="en-US" altLang="zh-CN" sz="2800" smtClean="0">
                <a:ea typeface="宋体" pitchFamily="2" charset="-122"/>
              </a:rPr>
              <a:t>3</a:t>
            </a:r>
            <a:r>
              <a:rPr lang="zh-CN" altLang="en-US" sz="2800" smtClean="0">
                <a:ea typeface="宋体" pitchFamily="2" charset="-122"/>
              </a:rPr>
              <a:t>个目的：</a:t>
            </a:r>
          </a:p>
          <a:p>
            <a:pPr eaLnBrk="1" hangingPunct="1">
              <a:defRPr/>
            </a:pPr>
            <a:r>
              <a:rPr lang="zh-CN" altLang="en-US" sz="2800" smtClean="0">
                <a:ea typeface="宋体" pitchFamily="2" charset="-122"/>
              </a:rPr>
              <a:t>禁止对指针赋值。</a:t>
            </a:r>
          </a:p>
          <a:p>
            <a:pPr eaLnBrk="1" hangingPunct="1">
              <a:defRPr/>
            </a:pPr>
            <a:r>
              <a:rPr lang="zh-CN" altLang="en-US" sz="2800" smtClean="0">
                <a:ea typeface="宋体" pitchFamily="2" charset="-122"/>
              </a:rPr>
              <a:t>禁止通过间接引用（*指针）对指针所指的变量赋值。</a:t>
            </a:r>
          </a:p>
          <a:p>
            <a:pPr eaLnBrk="1" hangingPunct="1">
              <a:defRPr/>
            </a:pPr>
            <a:r>
              <a:rPr lang="zh-CN" altLang="en-US" sz="2800" smtClean="0">
                <a:ea typeface="宋体" pitchFamily="2" charset="-122"/>
              </a:rPr>
              <a:t>既禁止对指针赋值，又禁止通过间接引用（*指针）对指针所指的变量赋值。</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5.3.78</a:t>
            </a:r>
            <a:r>
              <a:rPr lang="zh-CN" altLang="en-US" dirty="0" smtClean="0">
                <a:ea typeface="宋体" pitchFamily="2" charset="-122"/>
              </a:rPr>
              <a:t>动态内存分配</a:t>
            </a:r>
            <a:endParaRPr lang="en-US" altLang="zh-CN" dirty="0" smtClean="0">
              <a:ea typeface="宋体" pitchFamily="2" charset="-122"/>
            </a:endParaRPr>
          </a:p>
        </p:txBody>
      </p:sp>
      <p:sp>
        <p:nvSpPr>
          <p:cNvPr id="182276" name="矩形 3"/>
          <p:cNvSpPr>
            <a:spLocks noChangeArrowheads="1"/>
          </p:cNvSpPr>
          <p:nvPr/>
        </p:nvSpPr>
        <p:spPr bwMode="auto">
          <a:xfrm>
            <a:off x="357158" y="1142984"/>
            <a:ext cx="8429684" cy="928694"/>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t>以前的示例程序都是将指针初始化为变量的地址（或用变量的地址来对指针变量赋值），此外，</a:t>
            </a:r>
            <a:r>
              <a:rPr lang="en-US" altLang="zh-CN"/>
              <a:t>C</a:t>
            </a:r>
            <a:r>
              <a:rPr lang="zh-CN" altLang="en-US"/>
              <a:t>语言函数库中提供了</a:t>
            </a:r>
            <a:r>
              <a:rPr lang="en-US" altLang="zh-CN"/>
              <a:t>malloc</a:t>
            </a:r>
            <a:r>
              <a:rPr lang="zh-CN" altLang="en-US"/>
              <a:t>和</a:t>
            </a:r>
            <a:r>
              <a:rPr lang="en-US" altLang="zh-CN"/>
              <a:t>free</a:t>
            </a:r>
            <a:r>
              <a:rPr lang="zh-CN" altLang="en-US"/>
              <a:t>函数，允许用户用户调用以动态申请说需要的内存，给程序的设计带来了很大的灵活性。</a:t>
            </a:r>
          </a:p>
        </p:txBody>
      </p:sp>
      <p:sp>
        <p:nvSpPr>
          <p:cNvPr id="182277" name="矩形 4"/>
          <p:cNvSpPr>
            <a:spLocks noChangeArrowheads="1"/>
          </p:cNvSpPr>
          <p:nvPr/>
        </p:nvSpPr>
        <p:spPr bwMode="auto">
          <a:xfrm>
            <a:off x="285750" y="2143125"/>
            <a:ext cx="8715375" cy="3970338"/>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t>先要搞明白一个问题，什么是动态分配，什么是静态分配？举例来说，在声明数组时，必须明确告诉编译器数组的大小，之后编译器就会在内存中为该数组开辟固定大小的内存。有些时候，用户并不确定需要多大的内存，使用多大的数组，为了保险起见，有的用户采用定义一个大数组的方法，开辟的数组大小可能比实际所需大几倍甚至十几倍，这造成了内存的浪费，带来了极大的不便。另一方面，即使用户确切知道要存放的元素个数，但随着问题的深入，元素数目可能会变化，变少还好处理，可如果数目增加呢，用什么来存储的，类似于数组内存这种分配机制就称为静态分配，很明显，静态分配是由编译器完成的，在程序执行前便已指定。</a:t>
            </a:r>
          </a:p>
          <a:p>
            <a:pPr eaLnBrk="0" hangingPunct="0">
              <a:defRPr/>
            </a:pPr>
            <a:r>
              <a:rPr lang="zh-CN" altLang="en-US"/>
              <a:t>显而易见，静态分配虽然直观，易理解，但存在明显的缺陷，不是容易浪费内存就是内存不够用，为解决这一问题，</a:t>
            </a:r>
            <a:r>
              <a:rPr lang="en-US" altLang="zh-CN"/>
              <a:t>C</a:t>
            </a:r>
            <a:r>
              <a:rPr lang="zh-CN" altLang="en-US"/>
              <a:t>语言引入了动态分配机制。</a:t>
            </a:r>
          </a:p>
          <a:p>
            <a:pPr eaLnBrk="0" hangingPunct="0">
              <a:defRPr/>
            </a:pPr>
            <a:r>
              <a:rPr lang="zh-CN" altLang="en-US"/>
              <a:t>所谓动态分配，是指用户可以在程序运行期间根据需要申请或释放内存，大小也完全可控。动态分配不像数组内存那样需要预先分配空间，而是由系统根据程序需要动态分配，大小完全按照用户的要求来，当使用完毕后，用户还可释放所申请的动态内存，由系统回收，以备他用。</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5.3.79malloc</a:t>
            </a:r>
            <a:r>
              <a:rPr lang="zh-CN" altLang="en-US" dirty="0" smtClean="0">
                <a:ea typeface="宋体" pitchFamily="2" charset="-122"/>
              </a:rPr>
              <a:t>与</a:t>
            </a:r>
            <a:r>
              <a:rPr lang="en-US" altLang="zh-CN" dirty="0" smtClean="0">
                <a:ea typeface="宋体" pitchFamily="2" charset="-122"/>
              </a:rPr>
              <a:t>free</a:t>
            </a:r>
          </a:p>
        </p:txBody>
      </p:sp>
      <p:sp>
        <p:nvSpPr>
          <p:cNvPr id="4" name="Rectangle 3"/>
          <p:cNvSpPr>
            <a:spLocks noGrp="1" noChangeArrowheads="1"/>
          </p:cNvSpPr>
          <p:nvPr>
            <p:ph type="body" idx="1"/>
          </p:nvPr>
        </p:nvSpPr>
        <p:spPr>
          <a:xfrm>
            <a:off x="0" y="1071546"/>
            <a:ext cx="9144000" cy="5357850"/>
          </a:xfrm>
        </p:spPr>
        <p:style>
          <a:lnRef idx="0">
            <a:scrgbClr r="0" g="0" b="0"/>
          </a:lnRef>
          <a:fillRef idx="1003">
            <a:schemeClr val="dk2"/>
          </a:fillRef>
          <a:effectRef idx="0">
            <a:scrgbClr r="0" g="0" b="0"/>
          </a:effectRef>
          <a:fontRef idx="major"/>
        </p:style>
        <p:txBody>
          <a:bodyPr/>
          <a:lstStyle/>
          <a:p>
            <a:pPr eaLnBrk="1" hangingPunct="1">
              <a:defRPr/>
            </a:pPr>
            <a:r>
              <a:rPr lang="en-US" altLang="zh-CN" sz="2400" dirty="0" err="1" smtClean="0">
                <a:ea typeface="宋体" pitchFamily="2" charset="-122"/>
              </a:rPr>
              <a:t>malloc</a:t>
            </a:r>
            <a:r>
              <a:rPr lang="zh-CN" altLang="en-US" sz="2400" dirty="0" smtClean="0">
                <a:ea typeface="宋体" pitchFamily="2" charset="-122"/>
              </a:rPr>
              <a:t>和</a:t>
            </a:r>
            <a:r>
              <a:rPr lang="en-US" altLang="zh-CN" sz="2400" dirty="0" smtClean="0">
                <a:ea typeface="宋体" pitchFamily="2" charset="-122"/>
              </a:rPr>
              <a:t>free</a:t>
            </a:r>
            <a:r>
              <a:rPr lang="zh-CN" altLang="en-US" sz="2400" dirty="0" smtClean="0">
                <a:ea typeface="宋体" pitchFamily="2" charset="-122"/>
              </a:rPr>
              <a:t>是</a:t>
            </a:r>
            <a:r>
              <a:rPr lang="en-US" altLang="zh-CN" sz="2400" dirty="0" smtClean="0">
                <a:ea typeface="宋体" pitchFamily="2" charset="-122"/>
              </a:rPr>
              <a:t>C</a:t>
            </a:r>
            <a:r>
              <a:rPr lang="zh-CN" altLang="en-US" sz="2400" dirty="0" smtClean="0">
                <a:ea typeface="宋体" pitchFamily="2" charset="-122"/>
              </a:rPr>
              <a:t>标准库中提供的两个函数，用以动态申请和释放内存，</a:t>
            </a:r>
            <a:r>
              <a:rPr lang="en-US" altLang="zh-CN" sz="2400" dirty="0" err="1" smtClean="0">
                <a:ea typeface="宋体" pitchFamily="2" charset="-122"/>
              </a:rPr>
              <a:t>malloc</a:t>
            </a:r>
            <a:r>
              <a:rPr lang="en-US" altLang="zh-CN" sz="2400" dirty="0" smtClean="0">
                <a:ea typeface="宋体" pitchFamily="2" charset="-122"/>
              </a:rPr>
              <a:t>()</a:t>
            </a:r>
            <a:r>
              <a:rPr lang="zh-CN" altLang="en-US" sz="2400" dirty="0" smtClean="0">
                <a:ea typeface="宋体" pitchFamily="2" charset="-122"/>
              </a:rPr>
              <a:t>函数的基本调用格式为：</a:t>
            </a:r>
          </a:p>
          <a:p>
            <a:pPr eaLnBrk="1" hangingPunct="1">
              <a:defRPr/>
            </a:pPr>
            <a:r>
              <a:rPr lang="en-US" altLang="zh-CN" sz="2400" dirty="0" smtClean="0">
                <a:ea typeface="宋体" pitchFamily="2" charset="-122"/>
              </a:rPr>
              <a:t>void *</a:t>
            </a:r>
            <a:r>
              <a:rPr lang="en-US" altLang="zh-CN" sz="2400" dirty="0" err="1" smtClean="0">
                <a:ea typeface="宋体" pitchFamily="2" charset="-122"/>
              </a:rPr>
              <a:t>malloc</a:t>
            </a:r>
            <a:r>
              <a:rPr lang="en-US" altLang="zh-CN" sz="2400" dirty="0" smtClean="0">
                <a:ea typeface="宋体" pitchFamily="2" charset="-122"/>
              </a:rPr>
              <a:t>( unsigned </a:t>
            </a:r>
            <a:r>
              <a:rPr lang="en-US" altLang="zh-CN" sz="2400" dirty="0" err="1" smtClean="0">
                <a:ea typeface="宋体" pitchFamily="2" charset="-122"/>
              </a:rPr>
              <a:t>int</a:t>
            </a:r>
            <a:r>
              <a:rPr lang="en-US" altLang="zh-CN" sz="2400" dirty="0" smtClean="0">
                <a:ea typeface="宋体" pitchFamily="2" charset="-122"/>
              </a:rPr>
              <a:t> size );</a:t>
            </a:r>
          </a:p>
          <a:p>
            <a:pPr eaLnBrk="1" hangingPunct="1">
              <a:defRPr/>
            </a:pPr>
            <a:r>
              <a:rPr lang="zh-CN" altLang="en-US" sz="2400" dirty="0" smtClean="0">
                <a:ea typeface="宋体" pitchFamily="2" charset="-122"/>
              </a:rPr>
              <a:t>参数</a:t>
            </a:r>
            <a:r>
              <a:rPr lang="en-US" altLang="zh-CN" sz="2400" dirty="0" smtClean="0">
                <a:ea typeface="宋体" pitchFamily="2" charset="-122"/>
              </a:rPr>
              <a:t>size</a:t>
            </a:r>
            <a:r>
              <a:rPr lang="zh-CN" altLang="en-US" sz="2400" dirty="0" smtClean="0">
                <a:ea typeface="宋体" pitchFamily="2" charset="-122"/>
              </a:rPr>
              <a:t>是个无符号整型数，用户由此控制申请内存的大小，执行成功时，系统会为程序开辟一块大小为</a:t>
            </a:r>
            <a:r>
              <a:rPr lang="en-US" altLang="zh-CN" sz="2400" dirty="0" smtClean="0">
                <a:ea typeface="宋体" pitchFamily="2" charset="-122"/>
              </a:rPr>
              <a:t>size</a:t>
            </a:r>
            <a:r>
              <a:rPr lang="zh-CN" altLang="en-US" sz="2400" dirty="0" smtClean="0">
                <a:ea typeface="宋体" pitchFamily="2" charset="-122"/>
              </a:rPr>
              <a:t>个内存字节的区域，并将该区域的首地址返回，用户可利用该地址管理并使用该块内存，如果申请失败（比如内存大小不够用），返回空指针</a:t>
            </a:r>
            <a:r>
              <a:rPr lang="en-US" altLang="zh-CN" sz="2400" dirty="0" smtClean="0">
                <a:ea typeface="宋体" pitchFamily="2" charset="-122"/>
              </a:rPr>
              <a:t>NULL</a:t>
            </a:r>
            <a:r>
              <a:rPr lang="zh-CN" altLang="en-US" sz="2400" dirty="0" smtClean="0">
                <a:ea typeface="宋体" pitchFamily="2" charset="-122"/>
              </a:rPr>
              <a:t>。</a:t>
            </a:r>
          </a:p>
          <a:p>
            <a:pPr eaLnBrk="1" hangingPunct="1">
              <a:defRPr/>
            </a:pPr>
            <a:r>
              <a:rPr lang="en-US" altLang="zh-CN" sz="2400" dirty="0" err="1" smtClean="0">
                <a:ea typeface="宋体" pitchFamily="2" charset="-122"/>
              </a:rPr>
              <a:t>malloc</a:t>
            </a:r>
            <a:r>
              <a:rPr lang="en-US" altLang="zh-CN" sz="2400" dirty="0" smtClean="0">
                <a:ea typeface="宋体" pitchFamily="2" charset="-122"/>
              </a:rPr>
              <a:t>()</a:t>
            </a:r>
            <a:r>
              <a:rPr lang="zh-CN" altLang="en-US" sz="2400" dirty="0" smtClean="0">
                <a:ea typeface="宋体" pitchFamily="2" charset="-122"/>
              </a:rPr>
              <a:t>函数返回类型是</a:t>
            </a:r>
            <a:r>
              <a:rPr lang="en-US" altLang="zh-CN" sz="2400" dirty="0" smtClean="0">
                <a:ea typeface="宋体" pitchFamily="2" charset="-122"/>
              </a:rPr>
              <a:t>void*</a:t>
            </a:r>
            <a:r>
              <a:rPr lang="zh-CN" altLang="en-US" sz="2400" dirty="0" smtClean="0">
                <a:ea typeface="宋体" pitchFamily="2" charset="-122"/>
              </a:rPr>
              <a:t>，用其返回值对其他类型指针赋值时，必须进行显式转换。</a:t>
            </a:r>
            <a:r>
              <a:rPr lang="en-US" altLang="zh-CN" sz="2400" dirty="0" smtClean="0">
                <a:ea typeface="宋体" pitchFamily="2" charset="-122"/>
              </a:rPr>
              <a:t>size</a:t>
            </a:r>
            <a:r>
              <a:rPr lang="zh-CN" altLang="en-US" sz="2400" dirty="0" smtClean="0">
                <a:ea typeface="宋体" pitchFamily="2" charset="-122"/>
              </a:rPr>
              <a:t>仅仅是申请字节的大小，并不管申请的内存块中存储的数据类型，因此，申请内存的长度须由程序员通过</a:t>
            </a:r>
            <a:r>
              <a:rPr lang="zh-CN" altLang="en-US" sz="2400" dirty="0" smtClean="0">
                <a:latin typeface="Times New Roman" pitchFamily="18" charset="0"/>
                <a:ea typeface="宋体" pitchFamily="2" charset="-122"/>
              </a:rPr>
              <a:t>“</a:t>
            </a:r>
            <a:r>
              <a:rPr lang="zh-CN" altLang="en-US" sz="2400" dirty="0" smtClean="0">
                <a:ea typeface="宋体" pitchFamily="2" charset="-122"/>
              </a:rPr>
              <a:t>长度</a:t>
            </a:r>
            <a:r>
              <a:rPr lang="en-US" altLang="zh-CN" sz="2400" dirty="0" smtClean="0">
                <a:ea typeface="宋体" pitchFamily="2" charset="-122"/>
              </a:rPr>
              <a:t>×</a:t>
            </a:r>
            <a:r>
              <a:rPr lang="en-US" altLang="zh-CN" sz="2400" dirty="0" err="1" smtClean="0">
                <a:ea typeface="宋体" pitchFamily="2" charset="-122"/>
              </a:rPr>
              <a:t>sizeof</a:t>
            </a:r>
            <a:r>
              <a:rPr lang="zh-CN" altLang="en-US" sz="2400" dirty="0" smtClean="0">
                <a:ea typeface="宋体" pitchFamily="2" charset="-122"/>
              </a:rPr>
              <a:t>（类型）</a:t>
            </a:r>
            <a:r>
              <a:rPr lang="zh-CN" altLang="en-US" sz="2400" dirty="0" smtClean="0">
                <a:latin typeface="Times New Roman" pitchFamily="18" charset="0"/>
                <a:ea typeface="宋体" pitchFamily="2" charset="-122"/>
              </a:rPr>
              <a:t>”</a:t>
            </a:r>
            <a:r>
              <a:rPr lang="zh-CN" altLang="en-US" sz="2400" dirty="0" smtClean="0">
                <a:ea typeface="宋体" pitchFamily="2" charset="-122"/>
              </a:rPr>
              <a:t>的方式给出，举例来说：</a:t>
            </a:r>
          </a:p>
          <a:p>
            <a:pPr eaLnBrk="1" hangingPunct="1">
              <a:defRPr/>
            </a:pPr>
            <a:r>
              <a:rPr lang="en-US" altLang="zh-CN" sz="2400" dirty="0" err="1" smtClean="0">
                <a:ea typeface="宋体" pitchFamily="2" charset="-122"/>
              </a:rPr>
              <a:t>int</a:t>
            </a:r>
            <a:r>
              <a:rPr lang="en-US" altLang="zh-CN" sz="2400" dirty="0" smtClean="0">
                <a:ea typeface="宋体" pitchFamily="2" charset="-122"/>
              </a:rPr>
              <a:t>* p=(</a:t>
            </a:r>
            <a:r>
              <a:rPr lang="en-US" altLang="zh-CN" sz="2400" dirty="0" err="1" smtClean="0">
                <a:ea typeface="宋体" pitchFamily="2" charset="-122"/>
              </a:rPr>
              <a:t>int</a:t>
            </a:r>
            <a:r>
              <a:rPr lang="en-US" altLang="zh-CN" sz="2400" dirty="0" smtClean="0">
                <a:ea typeface="宋体" pitchFamily="2" charset="-122"/>
              </a:rPr>
              <a:t>*) </a:t>
            </a:r>
            <a:r>
              <a:rPr lang="en-US" altLang="zh-CN" sz="2400" dirty="0" err="1" smtClean="0">
                <a:ea typeface="宋体" pitchFamily="2" charset="-122"/>
              </a:rPr>
              <a:t>malloc</a:t>
            </a:r>
            <a:r>
              <a:rPr lang="en-US" altLang="zh-CN" sz="2400" dirty="0" smtClean="0">
                <a:ea typeface="宋体" pitchFamily="2" charset="-122"/>
              </a:rPr>
              <a:t>(5* </a:t>
            </a:r>
            <a:r>
              <a:rPr lang="en-US" altLang="zh-CN" sz="2400" dirty="0" err="1" smtClean="0">
                <a:ea typeface="宋体" pitchFamily="2" charset="-122"/>
              </a:rPr>
              <a:t>sizeof</a:t>
            </a:r>
            <a:r>
              <a:rPr lang="en-US" altLang="zh-CN" sz="2400" dirty="0" smtClean="0">
                <a:ea typeface="宋体" pitchFamily="2" charset="-122"/>
              </a:rPr>
              <a:t>(</a:t>
            </a:r>
            <a:r>
              <a:rPr lang="en-US" altLang="zh-CN" sz="2400" dirty="0" err="1" smtClean="0">
                <a:ea typeface="宋体" pitchFamily="2" charset="-122"/>
              </a:rPr>
              <a:t>int</a:t>
            </a:r>
            <a:r>
              <a:rPr lang="en-US" altLang="zh-CN" sz="2400" dirty="0" smtClean="0">
                <a:ea typeface="宋体" pitchFamily="2" charset="-122"/>
              </a:rPr>
              <a:t>) ); </a:t>
            </a:r>
          </a:p>
          <a:p>
            <a:pPr eaLnBrk="1" hangingPunct="1">
              <a:defRPr/>
            </a:pPr>
            <a:r>
              <a:rPr lang="en-US" altLang="zh-CN" sz="2400" dirty="0" smtClean="0">
                <a:ea typeface="宋体" pitchFamily="2" charset="-122"/>
              </a:rPr>
              <a:t>Free</a:t>
            </a:r>
            <a:r>
              <a:rPr lang="zh-CN" altLang="en-US" sz="2400" dirty="0" smtClean="0">
                <a:ea typeface="宋体" pitchFamily="2" charset="-122"/>
              </a:rPr>
              <a:t>就是释放内存，例如</a:t>
            </a:r>
            <a:r>
              <a:rPr lang="en-US" altLang="zh-CN" sz="2400" dirty="0" smtClean="0">
                <a:ea typeface="宋体" pitchFamily="2" charset="-122"/>
              </a:rPr>
              <a:t>free(p)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5.1.13</a:t>
            </a:r>
            <a:r>
              <a:rPr lang="zh-CN" altLang="en-US" smtClean="0">
                <a:ea typeface="宋体" pitchFamily="2" charset="-122"/>
              </a:rPr>
              <a:t>参数传递说明</a:t>
            </a:r>
            <a:endParaRPr lang="en-US" altLang="zh-CN" dirty="0">
              <a:ea typeface="宋体" pitchFamily="2" charset="-122"/>
            </a:endParaRPr>
          </a:p>
        </p:txBody>
      </p:sp>
      <p:sp>
        <p:nvSpPr>
          <p:cNvPr id="18436" name="Rectangle 20"/>
          <p:cNvSpPr>
            <a:spLocks noChangeArrowheads="1"/>
          </p:cNvSpPr>
          <p:nvPr/>
        </p:nvSpPr>
        <p:spPr bwMode="auto">
          <a:xfrm>
            <a:off x="142844" y="1142984"/>
            <a:ext cx="8858280" cy="4572032"/>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spcAft>
                <a:spcPct val="50000"/>
              </a:spcAft>
              <a:defRPr/>
            </a:pPr>
            <a:r>
              <a:rPr lang="zh-CN" altLang="en-US" sz="2500"/>
              <a:t>注意：</a:t>
            </a:r>
          </a:p>
          <a:p>
            <a:pPr marL="450850" lvl="1" indent="-271463" eaLnBrk="0" hangingPunct="0">
              <a:spcAft>
                <a:spcPct val="50000"/>
              </a:spcAft>
              <a:buFont typeface="Wingdings" pitchFamily="2" charset="2"/>
              <a:buNone/>
              <a:defRPr/>
            </a:pPr>
            <a:r>
              <a:rPr lang="en-US" altLang="zh-CN" sz="2500"/>
              <a:t>(1)</a:t>
            </a:r>
            <a:r>
              <a:rPr lang="zh-CN" altLang="en-US" sz="2500"/>
              <a:t>实参向形参的数据传递是单向的</a:t>
            </a:r>
            <a:r>
              <a:rPr lang="zh-CN" altLang="en-US" sz="2500">
                <a:latin typeface="Arial" pitchFamily="34" charset="0"/>
              </a:rPr>
              <a:t>“</a:t>
            </a:r>
            <a:r>
              <a:rPr lang="zh-CN" altLang="en-US" sz="2500"/>
              <a:t>值传递</a:t>
            </a:r>
            <a:r>
              <a:rPr lang="zh-CN" altLang="en-US" sz="2500">
                <a:latin typeface="Arial" pitchFamily="34" charset="0"/>
              </a:rPr>
              <a:t>”</a:t>
            </a:r>
            <a:r>
              <a:rPr lang="zh-CN" altLang="en-US" sz="2500"/>
              <a:t>。</a:t>
            </a:r>
            <a:br>
              <a:rPr lang="zh-CN" altLang="en-US" sz="2500"/>
            </a:br>
            <a:r>
              <a:rPr lang="zh-CN" altLang="en-US" sz="2500"/>
              <a:t>实参和形参在内存中被分配到不同的单元，发生函数调用时，只是将实参的</a:t>
            </a:r>
            <a:r>
              <a:rPr lang="zh-CN" altLang="en-US" sz="2500">
                <a:latin typeface="Arial" pitchFamily="34" charset="0"/>
              </a:rPr>
              <a:t>“</a:t>
            </a:r>
            <a:r>
              <a:rPr lang="zh-CN" altLang="en-US" sz="2500"/>
              <a:t>值</a:t>
            </a:r>
            <a:r>
              <a:rPr lang="zh-CN" altLang="en-US" sz="2500">
                <a:latin typeface="Arial" pitchFamily="34" charset="0"/>
              </a:rPr>
              <a:t>“</a:t>
            </a:r>
            <a:r>
              <a:rPr lang="zh-CN" altLang="en-US" sz="2500"/>
              <a:t>传给形参，在函数中即使改变了形参的值也不会影响实参原来的值</a:t>
            </a:r>
          </a:p>
          <a:p>
            <a:pPr marL="450850" lvl="1" indent="-271463" eaLnBrk="0" hangingPunct="0">
              <a:spcAft>
                <a:spcPct val="50000"/>
              </a:spcAft>
              <a:buFont typeface="Wingdings" pitchFamily="2" charset="2"/>
              <a:buNone/>
              <a:defRPr/>
            </a:pPr>
            <a:r>
              <a:rPr lang="en-US" altLang="zh-CN" sz="2500"/>
              <a:t>(2)</a:t>
            </a:r>
            <a:r>
              <a:rPr lang="zh-CN" altLang="en-US" sz="2500"/>
              <a:t>实参和形参的顺序应该一致且个数相等。</a:t>
            </a:r>
            <a:br>
              <a:rPr lang="zh-CN" altLang="en-US" sz="2500"/>
            </a:br>
            <a:r>
              <a:rPr lang="zh-CN" altLang="en-US" sz="2500"/>
              <a:t>在调用函数时</a:t>
            </a:r>
            <a:r>
              <a:rPr lang="en-US" altLang="zh-CN" sz="2500"/>
              <a:t>,</a:t>
            </a:r>
            <a:r>
              <a:rPr lang="zh-CN" altLang="en-US" sz="2500"/>
              <a:t>如果实参顺序与函数定义的形参顺序不一致，形参可能无法接收到正确的值；如果实参与形参个数不一致，编译器会报错</a:t>
            </a:r>
          </a:p>
          <a:p>
            <a:pPr marL="450850" lvl="1" indent="-271463" eaLnBrk="0" hangingPunct="0">
              <a:spcAft>
                <a:spcPct val="50000"/>
              </a:spcAft>
              <a:buFont typeface="Wingdings" pitchFamily="2" charset="2"/>
              <a:buNone/>
              <a:defRPr/>
            </a:pPr>
            <a:r>
              <a:rPr lang="en-US" altLang="zh-CN" sz="2500"/>
              <a:t>(3)</a:t>
            </a:r>
            <a:r>
              <a:rPr lang="zh-CN" altLang="en-US" sz="2500"/>
              <a:t>实参和形参的数据类型应尽量保持一致。</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5.3.80 </a:t>
            </a:r>
            <a:r>
              <a:rPr lang="en-US" altLang="zh-CN" dirty="0" err="1"/>
              <a:t>realloc</a:t>
            </a:r>
            <a:r>
              <a:rPr lang="en-US" altLang="zh-CN" dirty="0"/>
              <a:t> </a:t>
            </a:r>
            <a:r>
              <a:rPr lang="en-US" altLang="zh-CN" dirty="0" err="1" smtClean="0">
                <a:ea typeface="宋体" pitchFamily="2" charset="-122"/>
              </a:rPr>
              <a:t>calloc</a:t>
            </a:r>
            <a:r>
              <a:rPr lang="zh-CN" altLang="en-US" dirty="0" smtClean="0">
                <a:ea typeface="宋体" pitchFamily="2" charset="-122"/>
              </a:rPr>
              <a:t>与</a:t>
            </a:r>
            <a:r>
              <a:rPr lang="en-US" altLang="zh-CN" dirty="0" smtClean="0">
                <a:ea typeface="宋体" pitchFamily="2" charset="-122"/>
              </a:rPr>
              <a:t>free</a:t>
            </a:r>
          </a:p>
        </p:txBody>
      </p:sp>
      <p:sp>
        <p:nvSpPr>
          <p:cNvPr id="4" name="Rectangle 3"/>
          <p:cNvSpPr>
            <a:spLocks noGrp="1" noChangeArrowheads="1"/>
          </p:cNvSpPr>
          <p:nvPr>
            <p:ph type="body" idx="1"/>
          </p:nvPr>
        </p:nvSpPr>
        <p:spPr>
          <a:xfrm>
            <a:off x="0" y="1142984"/>
            <a:ext cx="9144000" cy="5286412"/>
          </a:xfrm>
        </p:spPr>
        <p:style>
          <a:lnRef idx="0">
            <a:scrgbClr r="0" g="0" b="0"/>
          </a:lnRef>
          <a:fillRef idx="1003">
            <a:schemeClr val="dk2"/>
          </a:fillRef>
          <a:effectRef idx="0">
            <a:scrgbClr r="0" g="0" b="0"/>
          </a:effectRef>
          <a:fontRef idx="major"/>
        </p:style>
        <p:txBody>
          <a:bodyPr/>
          <a:lstStyle/>
          <a:p>
            <a:pPr eaLnBrk="1" hangingPunct="1">
              <a:defRPr/>
            </a:pPr>
            <a:r>
              <a:rPr lang="zh-CN" altLang="en-US" sz="1800" dirty="0" smtClean="0">
                <a:ea typeface="宋体" pitchFamily="2" charset="-122"/>
              </a:rPr>
              <a:t>除了</a:t>
            </a:r>
            <a:r>
              <a:rPr lang="en-US" altLang="zh-CN" sz="1800" dirty="0" err="1" smtClean="0">
                <a:ea typeface="宋体" pitchFamily="2" charset="-122"/>
              </a:rPr>
              <a:t>malloc</a:t>
            </a:r>
            <a:r>
              <a:rPr lang="zh-CN" altLang="en-US" sz="1800" dirty="0" smtClean="0">
                <a:ea typeface="宋体" pitchFamily="2" charset="-122"/>
              </a:rPr>
              <a:t>与</a:t>
            </a:r>
            <a:r>
              <a:rPr lang="en-US" altLang="zh-CN" sz="1800" dirty="0" smtClean="0">
                <a:ea typeface="宋体" pitchFamily="2" charset="-122"/>
              </a:rPr>
              <a:t>free</a:t>
            </a:r>
            <a:r>
              <a:rPr lang="zh-CN" altLang="en-US" sz="1800" dirty="0" smtClean="0">
                <a:ea typeface="宋体" pitchFamily="2" charset="-122"/>
              </a:rPr>
              <a:t>外，</a:t>
            </a:r>
            <a:r>
              <a:rPr lang="en-US" altLang="zh-CN" sz="1800" dirty="0" smtClean="0">
                <a:ea typeface="宋体" pitchFamily="2" charset="-122"/>
              </a:rPr>
              <a:t>C</a:t>
            </a:r>
            <a:r>
              <a:rPr lang="zh-CN" altLang="en-US" sz="1800" dirty="0" smtClean="0">
                <a:ea typeface="宋体" pitchFamily="2" charset="-122"/>
              </a:rPr>
              <a:t>语言标准库函数还提供了</a:t>
            </a:r>
            <a:r>
              <a:rPr lang="en-US" altLang="zh-CN" sz="1800" dirty="0" err="1" smtClean="0">
                <a:ea typeface="宋体" pitchFamily="2" charset="-122"/>
              </a:rPr>
              <a:t>calloc</a:t>
            </a:r>
            <a:r>
              <a:rPr lang="zh-CN" altLang="en-US" sz="1800" dirty="0" smtClean="0">
                <a:ea typeface="宋体" pitchFamily="2" charset="-122"/>
              </a:rPr>
              <a:t>函数用以动态申请内存，和</a:t>
            </a:r>
            <a:r>
              <a:rPr lang="en-US" altLang="zh-CN" sz="1800" dirty="0" err="1" smtClean="0">
                <a:ea typeface="宋体" pitchFamily="2" charset="-122"/>
              </a:rPr>
              <a:t>malloc</a:t>
            </a:r>
            <a:r>
              <a:rPr lang="zh-CN" altLang="en-US" sz="1800" dirty="0" smtClean="0">
                <a:ea typeface="宋体" pitchFamily="2" charset="-122"/>
              </a:rPr>
              <a:t>函数以字节为单位申请内存不同，</a:t>
            </a:r>
            <a:r>
              <a:rPr lang="en-US" altLang="zh-CN" sz="1800" dirty="0" err="1" smtClean="0">
                <a:ea typeface="宋体" pitchFamily="2" charset="-122"/>
              </a:rPr>
              <a:t>calloc</a:t>
            </a:r>
            <a:r>
              <a:rPr lang="zh-CN" altLang="en-US" sz="1800" dirty="0" smtClean="0">
                <a:ea typeface="宋体" pitchFamily="2" charset="-122"/>
              </a:rPr>
              <a:t>函数是以目标对象为单位分配的，目标对象可以是数组，也可以是后面会讲到的结构体等。</a:t>
            </a:r>
          </a:p>
          <a:p>
            <a:pPr eaLnBrk="1" hangingPunct="1">
              <a:defRPr/>
            </a:pPr>
            <a:r>
              <a:rPr lang="en-US" altLang="zh-CN" sz="1800" dirty="0" err="1" smtClean="0">
                <a:ea typeface="宋体" pitchFamily="2" charset="-122"/>
              </a:rPr>
              <a:t>calloc</a:t>
            </a:r>
            <a:r>
              <a:rPr lang="zh-CN" altLang="en-US" sz="1800" dirty="0" smtClean="0">
                <a:ea typeface="宋体" pitchFamily="2" charset="-122"/>
              </a:rPr>
              <a:t>函数的原型为：</a:t>
            </a:r>
          </a:p>
          <a:p>
            <a:pPr eaLnBrk="1" hangingPunct="1">
              <a:defRPr/>
            </a:pPr>
            <a:r>
              <a:rPr lang="en-US" altLang="zh-CN" sz="1800" dirty="0" smtClean="0">
                <a:ea typeface="宋体" pitchFamily="2" charset="-122"/>
              </a:rPr>
              <a:t>void* </a:t>
            </a:r>
            <a:r>
              <a:rPr lang="en-US" altLang="zh-CN" sz="1800" dirty="0" err="1" smtClean="0">
                <a:ea typeface="宋体" pitchFamily="2" charset="-122"/>
              </a:rPr>
              <a:t>calloc</a:t>
            </a:r>
            <a:r>
              <a:rPr lang="en-US" altLang="zh-CN" sz="1800" dirty="0" smtClean="0">
                <a:ea typeface="宋体" pitchFamily="2" charset="-122"/>
              </a:rPr>
              <a:t>(</a:t>
            </a:r>
            <a:r>
              <a:rPr lang="en-US" altLang="zh-CN" sz="1800" dirty="0" err="1" smtClean="0">
                <a:ea typeface="宋体" pitchFamily="2" charset="-122"/>
              </a:rPr>
              <a:t>size_t</a:t>
            </a:r>
            <a:r>
              <a:rPr lang="en-US" altLang="zh-CN" sz="1800" dirty="0" smtClean="0">
                <a:ea typeface="宋体" pitchFamily="2" charset="-122"/>
              </a:rPr>
              <a:t> num, </a:t>
            </a:r>
            <a:r>
              <a:rPr lang="en-US" altLang="zh-CN" sz="1800" dirty="0" err="1" smtClean="0">
                <a:ea typeface="宋体" pitchFamily="2" charset="-122"/>
              </a:rPr>
              <a:t>size_t</a:t>
            </a:r>
            <a:r>
              <a:rPr lang="en-US" altLang="zh-CN" sz="1800" dirty="0" smtClean="0">
                <a:ea typeface="宋体" pitchFamily="2" charset="-122"/>
              </a:rPr>
              <a:t> size);</a:t>
            </a:r>
          </a:p>
          <a:p>
            <a:pPr eaLnBrk="1" hangingPunct="1">
              <a:defRPr/>
            </a:pPr>
            <a:r>
              <a:rPr lang="en-US" altLang="zh-CN" sz="1800" dirty="0" err="1" smtClean="0">
                <a:ea typeface="宋体" pitchFamily="2" charset="-122"/>
              </a:rPr>
              <a:t>malloc</a:t>
            </a:r>
            <a:r>
              <a:rPr lang="en-US" altLang="zh-CN" sz="1800" dirty="0" smtClean="0">
                <a:ea typeface="宋体" pitchFamily="2" charset="-122"/>
              </a:rPr>
              <a:t>()</a:t>
            </a:r>
            <a:r>
              <a:rPr lang="zh-CN" altLang="en-US" sz="1800" dirty="0" smtClean="0">
                <a:ea typeface="宋体" pitchFamily="2" charset="-122"/>
              </a:rPr>
              <a:t>函数返回类型也是</a:t>
            </a:r>
            <a:r>
              <a:rPr lang="en-US" altLang="zh-CN" sz="1800" dirty="0" smtClean="0">
                <a:ea typeface="宋体" pitchFamily="2" charset="-122"/>
              </a:rPr>
              <a:t>void*</a:t>
            </a:r>
            <a:r>
              <a:rPr lang="zh-CN" altLang="en-US" sz="1800" dirty="0" smtClean="0">
                <a:ea typeface="宋体" pitchFamily="2" charset="-122"/>
              </a:rPr>
              <a:t>，需要强制转换才能为其他类型的指针赋值。</a:t>
            </a:r>
            <a:r>
              <a:rPr lang="en-US" altLang="zh-CN" sz="1800" dirty="0" err="1" smtClean="0">
                <a:ea typeface="宋体" pitchFamily="2" charset="-122"/>
              </a:rPr>
              <a:t>calloc</a:t>
            </a:r>
            <a:r>
              <a:rPr lang="zh-CN" altLang="en-US" sz="1800" dirty="0" smtClean="0">
                <a:ea typeface="宋体" pitchFamily="2" charset="-122"/>
              </a:rPr>
              <a:t>需要两个参数以指定申请内存块的大小，一是对象占据的内存字节数</a:t>
            </a:r>
            <a:r>
              <a:rPr lang="en-US" altLang="zh-CN" sz="1800" dirty="0" smtClean="0">
                <a:ea typeface="宋体" pitchFamily="2" charset="-122"/>
              </a:rPr>
              <a:t>size</a:t>
            </a:r>
            <a:r>
              <a:rPr lang="zh-CN" altLang="en-US" sz="1800" dirty="0" smtClean="0">
                <a:ea typeface="宋体" pitchFamily="2" charset="-122"/>
              </a:rPr>
              <a:t>，二是对象的个数</a:t>
            </a:r>
            <a:r>
              <a:rPr lang="en-US" altLang="zh-CN" sz="1800" dirty="0" smtClean="0">
                <a:ea typeface="宋体" pitchFamily="2" charset="-122"/>
              </a:rPr>
              <a:t>num</a:t>
            </a:r>
            <a:r>
              <a:rPr lang="zh-CN" altLang="en-US" sz="1800" dirty="0" smtClean="0">
                <a:ea typeface="宋体" pitchFamily="2" charset="-122"/>
              </a:rPr>
              <a:t>。</a:t>
            </a:r>
          </a:p>
          <a:p>
            <a:pPr eaLnBrk="1" hangingPunct="1">
              <a:defRPr/>
            </a:pPr>
            <a:r>
              <a:rPr lang="en-US" altLang="zh-CN" sz="1800" dirty="0" err="1" smtClean="0">
                <a:ea typeface="宋体" pitchFamily="2" charset="-122"/>
              </a:rPr>
              <a:t>size_t</a:t>
            </a:r>
            <a:r>
              <a:rPr lang="zh-CN" altLang="en-US" sz="1800" dirty="0" smtClean="0">
                <a:ea typeface="宋体" pitchFamily="2" charset="-122"/>
              </a:rPr>
              <a:t>类型是无符号整型，在</a:t>
            </a:r>
            <a:r>
              <a:rPr lang="en-US" altLang="zh-CN" sz="1800" dirty="0" smtClean="0">
                <a:ea typeface="宋体" pitchFamily="2" charset="-122"/>
              </a:rPr>
              <a:t>Windows</a:t>
            </a:r>
            <a:r>
              <a:rPr lang="zh-CN" altLang="en-US" sz="1800" dirty="0" smtClean="0">
                <a:ea typeface="宋体" pitchFamily="2" charset="-122"/>
              </a:rPr>
              <a:t>及</a:t>
            </a:r>
            <a:r>
              <a:rPr lang="en-US" altLang="zh-CN" sz="1800" dirty="0" smtClean="0">
                <a:ea typeface="宋体" pitchFamily="2" charset="-122"/>
              </a:rPr>
              <a:t>LCC</a:t>
            </a:r>
            <a:r>
              <a:rPr lang="zh-CN" altLang="en-US" sz="1800" dirty="0" smtClean="0">
                <a:ea typeface="宋体" pitchFamily="2" charset="-122"/>
              </a:rPr>
              <a:t>编译环境下，其定义为：</a:t>
            </a:r>
          </a:p>
          <a:p>
            <a:pPr eaLnBrk="1" hangingPunct="1">
              <a:defRPr/>
            </a:pPr>
            <a:r>
              <a:rPr lang="en-US" altLang="zh-CN" sz="1800" dirty="0" err="1" smtClean="0">
                <a:ea typeface="宋体" pitchFamily="2" charset="-122"/>
              </a:rPr>
              <a:t>typedef</a:t>
            </a:r>
            <a:r>
              <a:rPr lang="en-US" altLang="zh-CN" sz="1800" dirty="0" smtClean="0">
                <a:ea typeface="宋体" pitchFamily="2" charset="-122"/>
              </a:rPr>
              <a:t> unsigned </a:t>
            </a:r>
            <a:r>
              <a:rPr lang="en-US" altLang="zh-CN" sz="1800" dirty="0" err="1" smtClean="0">
                <a:ea typeface="宋体" pitchFamily="2" charset="-122"/>
              </a:rPr>
              <a:t>int</a:t>
            </a:r>
            <a:r>
              <a:rPr lang="en-US" altLang="zh-CN" sz="1800" dirty="0" smtClean="0">
                <a:ea typeface="宋体" pitchFamily="2" charset="-122"/>
              </a:rPr>
              <a:t> </a:t>
            </a:r>
            <a:r>
              <a:rPr lang="en-US" altLang="zh-CN" sz="1800" dirty="0" err="1" smtClean="0">
                <a:ea typeface="宋体" pitchFamily="2" charset="-122"/>
              </a:rPr>
              <a:t>size_t</a:t>
            </a:r>
            <a:r>
              <a:rPr lang="en-US" altLang="zh-CN" sz="1800" dirty="0" smtClean="0">
                <a:ea typeface="宋体" pitchFamily="2" charset="-122"/>
              </a:rPr>
              <a:t>;</a:t>
            </a:r>
          </a:p>
          <a:p>
            <a:r>
              <a:rPr lang="zh-CN" altLang="en-US" sz="1800" dirty="0"/>
              <a:t>为已经分配的内存重新分配空间并复制内容</a:t>
            </a:r>
          </a:p>
          <a:p>
            <a:r>
              <a:rPr lang="zh-CN" altLang="en-US" sz="1800" dirty="0"/>
              <a:t> </a:t>
            </a:r>
            <a:r>
              <a:rPr lang="en-US" altLang="zh-CN" sz="1800" dirty="0" err="1"/>
              <a:t>realloc</a:t>
            </a:r>
            <a:r>
              <a:rPr lang="en-US" altLang="zh-CN" sz="1800" dirty="0"/>
              <a:t>()</a:t>
            </a:r>
            <a:r>
              <a:rPr lang="zh-CN" altLang="en-US" sz="1800" dirty="0"/>
              <a:t>函数有两个参数</a:t>
            </a:r>
          </a:p>
          <a:p>
            <a:pPr lvl="1"/>
            <a:r>
              <a:rPr lang="zh-CN" altLang="en-US" sz="1800" dirty="0"/>
              <a:t> 已分配的内存地址</a:t>
            </a:r>
          </a:p>
          <a:p>
            <a:pPr lvl="1"/>
            <a:r>
              <a:rPr lang="zh-CN" altLang="en-US" sz="1800" dirty="0"/>
              <a:t> 重新分配的字节数</a:t>
            </a:r>
          </a:p>
          <a:p>
            <a:endParaRPr lang="zh-CN" altLang="en-US" sz="1800" dirty="0"/>
          </a:p>
          <a:p>
            <a:pPr>
              <a:buFontTx/>
              <a:buNone/>
            </a:pPr>
            <a:r>
              <a:rPr lang="zh-CN" altLang="en-US" sz="1800" dirty="0"/>
              <a:t>	</a:t>
            </a:r>
            <a:r>
              <a:rPr lang="en-US" altLang="zh-CN" sz="1800" dirty="0"/>
              <a:t>void *</a:t>
            </a:r>
            <a:r>
              <a:rPr lang="en-US" altLang="zh-CN" sz="1800" dirty="0" err="1"/>
              <a:t>realloc</a:t>
            </a:r>
            <a:r>
              <a:rPr lang="en-US" altLang="zh-CN" sz="1800" dirty="0"/>
              <a:t>( void *</a:t>
            </a:r>
            <a:r>
              <a:rPr lang="en-US" altLang="zh-CN" sz="1800" dirty="0" err="1"/>
              <a:t>ptr</a:t>
            </a:r>
            <a:r>
              <a:rPr lang="en-US" altLang="zh-CN" sz="1800" dirty="0"/>
              <a:t>, </a:t>
            </a:r>
            <a:r>
              <a:rPr lang="en-US" altLang="zh-CN" sz="1800" dirty="0" err="1"/>
              <a:t>size_t</a:t>
            </a:r>
            <a:r>
              <a:rPr lang="en-US" altLang="zh-CN" sz="1800" dirty="0"/>
              <a:t> size );</a:t>
            </a:r>
          </a:p>
          <a:p>
            <a:pPr eaLnBrk="1" hangingPunct="1">
              <a:defRPr/>
            </a:pPr>
            <a:endParaRPr lang="en-US" altLang="zh-CN" sz="1800" dirty="0" smtClean="0">
              <a:ea typeface="宋体" pitchFamily="2"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页脚占位符 6"/>
          <p:cNvSpPr>
            <a:spLocks noGrp="1"/>
          </p:cNvSpPr>
          <p:nvPr>
            <p:ph type="ftr" sz="quarter" idx="12"/>
          </p:nvPr>
        </p:nvSpPr>
        <p:spPr>
          <a:noFill/>
        </p:spPr>
        <p:txBody>
          <a:bodyPr/>
          <a:lstStyle/>
          <a:p>
            <a:r>
              <a:rPr lang="en-US" altLang="zh-CN" dirty="0"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5.3.81 </a:t>
            </a:r>
            <a:r>
              <a:rPr lang="zh-CN" altLang="en-US" dirty="0" smtClean="0">
                <a:ea typeface="宋体" pitchFamily="2" charset="-122"/>
              </a:rPr>
              <a:t>动态内存分配练习</a:t>
            </a:r>
            <a:endParaRPr lang="en-US" altLang="zh-CN" dirty="0" smtClean="0">
              <a:ea typeface="宋体" pitchFamily="2" charset="-122"/>
            </a:endParaRPr>
          </a:p>
        </p:txBody>
      </p:sp>
      <p:sp>
        <p:nvSpPr>
          <p:cNvPr id="7" name="Rectangle 3"/>
          <p:cNvSpPr>
            <a:spLocks noGrp="1" noChangeArrowheads="1"/>
          </p:cNvSpPr>
          <p:nvPr>
            <p:ph type="body" idx="1"/>
          </p:nvPr>
        </p:nvSpPr>
        <p:spPr>
          <a:xfrm>
            <a:off x="0" y="1071546"/>
            <a:ext cx="9144000" cy="5143536"/>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dirty="0" smtClean="0">
                <a:ea typeface="宋体" pitchFamily="2" charset="-122"/>
              </a:rPr>
              <a:t>建立动态数组，输入</a:t>
            </a:r>
            <a:r>
              <a:rPr lang="en-US" altLang="zh-CN" dirty="0" smtClean="0">
                <a:ea typeface="宋体" pitchFamily="2" charset="-122"/>
              </a:rPr>
              <a:t>5</a:t>
            </a:r>
            <a:r>
              <a:rPr lang="zh-CN" altLang="zh-CN" dirty="0" smtClean="0">
                <a:ea typeface="宋体" pitchFamily="2" charset="-122"/>
              </a:rPr>
              <a:t>个学生的成绩，另外用一个函放数检查其中有无低于</a:t>
            </a:r>
            <a:r>
              <a:rPr lang="en-US" altLang="zh-CN" dirty="0" smtClean="0">
                <a:ea typeface="宋体" pitchFamily="2" charset="-122"/>
              </a:rPr>
              <a:t>60</a:t>
            </a:r>
            <a:r>
              <a:rPr lang="zh-CN" altLang="zh-CN" dirty="0" smtClean="0">
                <a:ea typeface="宋体" pitchFamily="2" charset="-122"/>
              </a:rPr>
              <a:t>分的，输出不合格的成绩。</a:t>
            </a:r>
            <a:endParaRPr lang="en-US" altLang="zh-CN" dirty="0" smtClean="0">
              <a:ea typeface="宋体" pitchFamily="2" charset="-122"/>
            </a:endParaRPr>
          </a:p>
          <a:p>
            <a:pPr eaLnBrk="1" hangingPunct="1">
              <a:buFont typeface="Wingdings" pitchFamily="2" charset="2"/>
              <a:buNone/>
              <a:defRPr/>
            </a:pPr>
            <a:r>
              <a:rPr lang="zh-CN" altLang="zh-CN" dirty="0" smtClean="0">
                <a:ea typeface="宋体" pitchFamily="2" charset="-122"/>
              </a:rPr>
              <a:t>解题思路：用</a:t>
            </a:r>
            <a:r>
              <a:rPr lang="en-US" altLang="zh-CN" dirty="0" err="1" smtClean="0">
                <a:ea typeface="宋体" pitchFamily="2" charset="-122"/>
              </a:rPr>
              <a:t>malloc</a:t>
            </a:r>
            <a:r>
              <a:rPr lang="zh-CN" altLang="zh-CN" dirty="0" smtClean="0">
                <a:ea typeface="宋体" pitchFamily="2" charset="-122"/>
              </a:rPr>
              <a:t>函数开辟一个动态自由区域，用来存</a:t>
            </a:r>
            <a:r>
              <a:rPr lang="en-US" altLang="zh-CN" dirty="0" smtClean="0">
                <a:ea typeface="宋体" pitchFamily="2" charset="-122"/>
              </a:rPr>
              <a:t>5</a:t>
            </a:r>
            <a:r>
              <a:rPr lang="zh-CN" altLang="zh-CN" dirty="0" smtClean="0">
                <a:ea typeface="宋体" pitchFamily="2" charset="-122"/>
              </a:rPr>
              <a:t>个学生的成绩，会得到这个动态域第一个字节的地址，它的基类型是</a:t>
            </a:r>
            <a:r>
              <a:rPr lang="en-US" altLang="zh-CN" dirty="0" smtClean="0">
                <a:ea typeface="宋体" pitchFamily="2" charset="-122"/>
              </a:rPr>
              <a:t>void</a:t>
            </a:r>
            <a:r>
              <a:rPr lang="zh-CN" altLang="zh-CN" dirty="0" smtClean="0">
                <a:ea typeface="宋体" pitchFamily="2" charset="-122"/>
              </a:rPr>
              <a:t>型。用一个基类型为</a:t>
            </a:r>
            <a:r>
              <a:rPr lang="en-US" altLang="zh-CN" dirty="0" err="1" smtClean="0">
                <a:ea typeface="宋体" pitchFamily="2" charset="-122"/>
              </a:rPr>
              <a:t>int</a:t>
            </a:r>
            <a:r>
              <a:rPr lang="zh-CN" altLang="zh-CN" dirty="0" smtClean="0">
                <a:ea typeface="宋体" pitchFamily="2" charset="-122"/>
              </a:rPr>
              <a:t>的指针变量</a:t>
            </a:r>
            <a:r>
              <a:rPr lang="en-US" altLang="zh-CN" dirty="0" smtClean="0">
                <a:ea typeface="宋体" pitchFamily="2" charset="-122"/>
              </a:rPr>
              <a:t>p</a:t>
            </a:r>
            <a:r>
              <a:rPr lang="zh-CN" altLang="zh-CN" dirty="0" smtClean="0">
                <a:ea typeface="宋体" pitchFamily="2" charset="-122"/>
              </a:rPr>
              <a:t>来指向动态数组的各元素，并输出它们的值。但必须先把</a:t>
            </a:r>
            <a:r>
              <a:rPr lang="en-US" altLang="zh-CN" dirty="0" err="1" smtClean="0">
                <a:ea typeface="宋体" pitchFamily="2" charset="-122"/>
              </a:rPr>
              <a:t>malloc</a:t>
            </a:r>
            <a:r>
              <a:rPr lang="zh-CN" altLang="zh-CN" dirty="0" smtClean="0">
                <a:ea typeface="宋体" pitchFamily="2" charset="-122"/>
              </a:rPr>
              <a:t>函数返回的</a:t>
            </a:r>
            <a:r>
              <a:rPr lang="en-US" altLang="zh-CN" dirty="0" smtClean="0">
                <a:ea typeface="宋体" pitchFamily="2" charset="-122"/>
              </a:rPr>
              <a:t>void</a:t>
            </a:r>
            <a:r>
              <a:rPr lang="zh-CN" altLang="zh-CN" dirty="0" smtClean="0">
                <a:ea typeface="宋体" pitchFamily="2" charset="-122"/>
              </a:rPr>
              <a:t>指针转换为整型指针，然后赋给</a:t>
            </a:r>
            <a:r>
              <a:rPr lang="en-US" altLang="zh-CN" dirty="0" smtClean="0">
                <a:ea typeface="宋体" pitchFamily="2" charset="-122"/>
              </a:rPr>
              <a:t>p</a:t>
            </a:r>
            <a:endParaRPr lang="zh-CN" altLang="zh-CN" dirty="0" smtClean="0">
              <a:ea typeface="宋体" pitchFamily="2" charset="-122"/>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5.3.81</a:t>
            </a:r>
            <a:r>
              <a:rPr lang="zh-CN" altLang="en-US" dirty="0" smtClean="0">
                <a:ea typeface="宋体" pitchFamily="2" charset="-122"/>
              </a:rPr>
              <a:t>动态分配内存练习</a:t>
            </a:r>
            <a:endParaRPr lang="en-US" altLang="zh-CN" dirty="0" smtClean="0">
              <a:ea typeface="宋体" pitchFamily="2" charset="-122"/>
            </a:endParaRPr>
          </a:p>
        </p:txBody>
      </p:sp>
      <p:sp>
        <p:nvSpPr>
          <p:cNvPr id="8" name="内容占位符 2"/>
          <p:cNvSpPr>
            <a:spLocks noGrp="1"/>
          </p:cNvSpPr>
          <p:nvPr>
            <p:ph idx="1"/>
          </p:nvPr>
        </p:nvSpPr>
        <p:spPr>
          <a:xfrm>
            <a:off x="142844" y="1071546"/>
            <a:ext cx="8858312" cy="5286412"/>
          </a:xfrm>
        </p:spPr>
        <p:style>
          <a:lnRef idx="0">
            <a:scrgbClr r="0" g="0" b="0"/>
          </a:lnRef>
          <a:fillRef idx="1003">
            <a:schemeClr val="dk2"/>
          </a:fillRef>
          <a:effectRef idx="0">
            <a:scrgbClr r="0" g="0" b="0"/>
          </a:effectRef>
          <a:fontRef idx="major"/>
        </p:style>
        <p:txBody>
          <a:bodyPr/>
          <a:lstStyle/>
          <a:p>
            <a:pPr eaLnBrk="1" hangingPunct="1">
              <a:lnSpc>
                <a:spcPts val="3000"/>
              </a:lnSpc>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#include &lt;stdlib.h&gt;</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int main()</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 void check(int *); </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   int *p1,i; </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   p1=</a:t>
            </a:r>
            <a:r>
              <a:rPr lang="en-US" altLang="zh-CN" sz="2800" smtClean="0">
                <a:solidFill>
                  <a:srgbClr val="FF0000"/>
                </a:solidFill>
                <a:ea typeface="宋体" pitchFamily="2" charset="-122"/>
              </a:rPr>
              <a:t>(int *)</a:t>
            </a:r>
            <a:r>
              <a:rPr lang="en-US" altLang="zh-CN" sz="2800" smtClean="0">
                <a:solidFill>
                  <a:srgbClr val="9D138D"/>
                </a:solidFill>
                <a:ea typeface="宋体" pitchFamily="2" charset="-122"/>
              </a:rPr>
              <a:t>malloc</a:t>
            </a:r>
            <a:r>
              <a:rPr lang="en-US" altLang="zh-CN" sz="2800" smtClean="0">
                <a:ea typeface="宋体" pitchFamily="2" charset="-122"/>
              </a:rPr>
              <a:t>(5*sizeof(int)); </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   for(i=0;i&lt;5;i++) </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      scanf("%d",p1+i);  </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   check(p1); </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eaLnBrk="1" hangingPunct="1">
              <a:lnSpc>
                <a:spcPts val="3000"/>
              </a:lnSpc>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a:p>
            <a:pPr eaLnBrk="1" hangingPunct="1">
              <a:lnSpc>
                <a:spcPts val="3000"/>
              </a:lnSpc>
              <a:buFont typeface="Wingdings" pitchFamily="2" charset="2"/>
              <a:buNone/>
              <a:defRPr/>
            </a:pPr>
            <a:endParaRPr lang="zh-CN" altLang="en-US" sz="2800" smtClean="0">
              <a:ea typeface="宋体" pitchFamily="2" charset="-122"/>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5.3.81</a:t>
            </a:r>
            <a:r>
              <a:rPr lang="zh-CN" altLang="en-US" dirty="0" smtClean="0">
                <a:ea typeface="宋体" pitchFamily="2" charset="-122"/>
              </a:rPr>
              <a:t>动态分配内存练习</a:t>
            </a:r>
            <a:endParaRPr lang="en-US" altLang="zh-CN" dirty="0" smtClean="0">
              <a:ea typeface="宋体" pitchFamily="2" charset="-122"/>
            </a:endParaRPr>
          </a:p>
        </p:txBody>
      </p:sp>
      <p:sp>
        <p:nvSpPr>
          <p:cNvPr id="7" name="内容占位符 2"/>
          <p:cNvSpPr>
            <a:spLocks noGrp="1"/>
          </p:cNvSpPr>
          <p:nvPr>
            <p:ph idx="1"/>
          </p:nvPr>
        </p:nvSpPr>
        <p:spPr>
          <a:xfrm>
            <a:off x="142844" y="1142984"/>
            <a:ext cx="9001156" cy="5143536"/>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void check(int *p)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int 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printf("They are fail:");</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for(i=0;i&lt;5;i++)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if (p[i]&lt;60) </a:t>
            </a:r>
          </a:p>
          <a:p>
            <a:pPr eaLnBrk="1" hangingPunct="1">
              <a:buFont typeface="Wingdings" pitchFamily="2" charset="2"/>
              <a:buNone/>
              <a:defRPr/>
            </a:pPr>
            <a:r>
              <a:rPr lang="en-US" altLang="zh-CN" sz="2800" smtClean="0">
                <a:ea typeface="宋体" pitchFamily="2" charset="-122"/>
              </a:rPr>
              <a:t>         printf("%d ",p[i]);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printf("\n");</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a:t>
            </a:r>
            <a:endParaRPr lang="zh-CN" altLang="en-US" sz="2800" smtClean="0">
              <a:ea typeface="宋体" pitchFamily="2" charset="-122"/>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5.3.82 Void</a:t>
            </a:r>
            <a:r>
              <a:rPr lang="zh-CN" altLang="en-US" dirty="0" smtClean="0">
                <a:ea typeface="宋体" pitchFamily="2" charset="-122"/>
              </a:rPr>
              <a:t>指针与空指针</a:t>
            </a:r>
            <a:endParaRPr lang="en-US" altLang="zh-CN" dirty="0">
              <a:ea typeface="宋体" pitchFamily="2" charset="-122"/>
            </a:endParaRPr>
          </a:p>
        </p:txBody>
      </p:sp>
      <p:sp>
        <p:nvSpPr>
          <p:cNvPr id="8" name="Rectangle 3"/>
          <p:cNvSpPr>
            <a:spLocks noGrp="1" noChangeArrowheads="1"/>
          </p:cNvSpPr>
          <p:nvPr>
            <p:ph type="body" sz="half" idx="1"/>
          </p:nvPr>
        </p:nvSpPr>
        <p:spPr>
          <a:xfrm>
            <a:off x="457200" y="1214438"/>
            <a:ext cx="8329642" cy="4929206"/>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dirty="0" smtClean="0">
                <a:ea typeface="宋体" pitchFamily="2" charset="-122"/>
              </a:rPr>
              <a:t> void *</a:t>
            </a:r>
            <a:r>
              <a:rPr lang="zh-CN" altLang="zh-CN" dirty="0" smtClean="0">
                <a:ea typeface="宋体" pitchFamily="2" charset="-122"/>
              </a:rPr>
              <a:t>指针是一种特殊的指针，不指向任何类型的数据，如果需要用此地址指向某类型的数据，应先对地址进行类型转换。可以在程序中进行显式的类型转换，也可以由编译系统自动进行隐式转换。无论用哪种转换，</a:t>
            </a:r>
            <a:r>
              <a:rPr lang="zh-CN" altLang="en-US" dirty="0" smtClean="0">
                <a:ea typeface="宋体" pitchFamily="2" charset="-122"/>
              </a:rPr>
              <a:t>大家</a:t>
            </a:r>
            <a:r>
              <a:rPr lang="zh-CN" altLang="zh-CN" dirty="0" smtClean="0">
                <a:ea typeface="宋体" pitchFamily="2" charset="-122"/>
              </a:rPr>
              <a:t>必须了解要进行类型转换</a:t>
            </a:r>
            <a:endParaRPr lang="en-US" altLang="zh-CN" dirty="0" smtClean="0">
              <a:ea typeface="宋体" pitchFamily="2" charset="-122"/>
            </a:endParaRPr>
          </a:p>
          <a:p>
            <a:pPr eaLnBrk="1" hangingPunct="1">
              <a:buFont typeface="Wingdings" pitchFamily="2" charset="2"/>
              <a:buNone/>
              <a:defRPr/>
            </a:pPr>
            <a:r>
              <a:rPr lang="zh-CN" altLang="zh-CN" dirty="0" smtClean="0">
                <a:ea typeface="宋体" pitchFamily="2" charset="-122"/>
              </a:rPr>
              <a:t>指针变量可以有空值，即该指针变量不指向任何变量，可以这样表示：</a:t>
            </a:r>
          </a:p>
          <a:p>
            <a:pPr eaLnBrk="1" hangingPunct="1">
              <a:buFont typeface="Wingdings" pitchFamily="2" charset="2"/>
              <a:buNone/>
              <a:defRPr/>
            </a:pPr>
            <a:r>
              <a:rPr lang="en-US" altLang="zh-CN" dirty="0" smtClean="0">
                <a:ea typeface="宋体" pitchFamily="2" charset="-122"/>
              </a:rPr>
              <a:t>    p=NULL; </a:t>
            </a:r>
            <a:endParaRPr lang="zh-CN" altLang="zh-CN" dirty="0" smtClean="0">
              <a:ea typeface="宋体" pitchFamily="2" charset="-122"/>
            </a:endParaRPr>
          </a:p>
          <a:p>
            <a:pPr eaLnBrk="1" hangingPunct="1">
              <a:buFont typeface="Wingdings" pitchFamily="2" charset="2"/>
              <a:buNone/>
              <a:defRPr/>
            </a:pPr>
            <a:endParaRPr lang="zh-CN" altLang="zh-CN" dirty="0" smtClean="0">
              <a:ea typeface="宋体" pitchFamily="2" charset="-122"/>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239000" cy="842963"/>
          </a:xfrm>
        </p:spPr>
        <p:txBody>
          <a:bodyPr/>
          <a:lstStyle/>
          <a:p>
            <a:pPr eaLnBrk="1" hangingPunct="1">
              <a:defRPr/>
            </a:pPr>
            <a:r>
              <a:rPr lang="en-US" altLang="zh-CN" dirty="0" smtClean="0">
                <a:ea typeface="宋体" pitchFamily="2" charset="-122"/>
              </a:rPr>
              <a:t>5.3.83</a:t>
            </a:r>
            <a:r>
              <a:rPr lang="zh-CN" altLang="en-US" dirty="0" smtClean="0">
                <a:ea typeface="宋体" pitchFamily="2" charset="-122"/>
              </a:rPr>
              <a:t>动态申请内存分析</a:t>
            </a:r>
            <a:endParaRPr lang="en-US" altLang="zh-CN" dirty="0">
              <a:ea typeface="宋体" pitchFamily="2" charset="-122"/>
            </a:endParaRPr>
          </a:p>
        </p:txBody>
      </p:sp>
      <p:sp>
        <p:nvSpPr>
          <p:cNvPr id="4" name="Rectangle 3"/>
          <p:cNvSpPr>
            <a:spLocks noGrp="1" noChangeArrowheads="1"/>
          </p:cNvSpPr>
          <p:nvPr>
            <p:ph type="body" idx="1"/>
          </p:nvPr>
        </p:nvSpPr>
        <p:spPr>
          <a:xfrm>
            <a:off x="0" y="1071546"/>
            <a:ext cx="9144000" cy="5786454"/>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1800" dirty="0" smtClean="0">
                <a:ea typeface="宋体" pitchFamily="2" charset="-122"/>
              </a:rPr>
              <a:t>以为例，</a:t>
            </a:r>
            <a:r>
              <a:rPr lang="en-US" altLang="zh-CN" sz="1800" dirty="0" smtClean="0">
                <a:ea typeface="宋体" pitchFamily="2" charset="-122"/>
              </a:rPr>
              <a:t>p</a:t>
            </a:r>
            <a:r>
              <a:rPr lang="zh-CN" altLang="en-US" sz="1800" dirty="0" smtClean="0">
                <a:ea typeface="宋体" pitchFamily="2" charset="-122"/>
              </a:rPr>
              <a:t>是</a:t>
            </a:r>
            <a:r>
              <a:rPr lang="en-US" altLang="zh-CN" sz="1800" dirty="0" smtClean="0">
                <a:ea typeface="宋体" pitchFamily="2" charset="-122"/>
              </a:rPr>
              <a:t>main</a:t>
            </a:r>
            <a:r>
              <a:rPr lang="zh-CN" altLang="en-US" sz="1800" dirty="0" smtClean="0">
                <a:ea typeface="宋体" pitchFamily="2" charset="-122"/>
              </a:rPr>
              <a:t>函数中定义的变量，执行</a:t>
            </a:r>
            <a:r>
              <a:rPr lang="en-US" altLang="zh-CN" sz="1800" dirty="0" smtClean="0">
                <a:ea typeface="宋体" pitchFamily="2" charset="-122"/>
              </a:rPr>
              <a:t>free(p)</a:t>
            </a:r>
            <a:r>
              <a:rPr lang="zh-CN" altLang="en-US" sz="1800" dirty="0" smtClean="0">
                <a:ea typeface="宋体" pitchFamily="2" charset="-122"/>
              </a:rPr>
              <a:t>操作对</a:t>
            </a:r>
            <a:r>
              <a:rPr lang="en-US" altLang="zh-CN" sz="1800" dirty="0" smtClean="0">
                <a:ea typeface="宋体" pitchFamily="2" charset="-122"/>
              </a:rPr>
              <a:t>p</a:t>
            </a:r>
            <a:r>
              <a:rPr lang="zh-CN" altLang="en-US" sz="1800" dirty="0" smtClean="0">
                <a:ea typeface="宋体" pitchFamily="2" charset="-122"/>
              </a:rPr>
              <a:t>有什么影响呢？</a:t>
            </a:r>
            <a:r>
              <a:rPr lang="en-US" altLang="zh-CN" sz="1800" dirty="0" smtClean="0">
                <a:ea typeface="宋体" pitchFamily="2" charset="-122"/>
              </a:rPr>
              <a:t>p</a:t>
            </a:r>
            <a:r>
              <a:rPr lang="zh-CN" altLang="en-US" sz="1800" dirty="0" smtClean="0">
                <a:ea typeface="宋体" pitchFamily="2" charset="-122"/>
              </a:rPr>
              <a:t>会被删除么？如果没有被删除，</a:t>
            </a:r>
            <a:r>
              <a:rPr lang="en-US" altLang="zh-CN" sz="1800" dirty="0" smtClean="0">
                <a:ea typeface="宋体" pitchFamily="2" charset="-122"/>
              </a:rPr>
              <a:t>p</a:t>
            </a:r>
            <a:r>
              <a:rPr lang="zh-CN" altLang="en-US" sz="1800" dirty="0" smtClean="0">
                <a:ea typeface="宋体" pitchFamily="2" charset="-122"/>
              </a:rPr>
              <a:t>的值是多少，自动变为</a:t>
            </a:r>
            <a:r>
              <a:rPr lang="en-US" altLang="zh-CN" sz="1800" dirty="0" smtClean="0">
                <a:ea typeface="宋体" pitchFamily="2" charset="-122"/>
              </a:rPr>
              <a:t>NULL</a:t>
            </a:r>
            <a:r>
              <a:rPr lang="zh-CN" altLang="en-US" sz="1800" dirty="0" smtClean="0">
                <a:ea typeface="宋体" pitchFamily="2" charset="-122"/>
              </a:rPr>
              <a:t>么？看完，这些问题便迎刃而解。</a:t>
            </a:r>
          </a:p>
          <a:p>
            <a:pPr eaLnBrk="1" hangingPunct="1">
              <a:lnSpc>
                <a:spcPct val="90000"/>
              </a:lnSpc>
              <a:defRPr/>
            </a:pPr>
            <a:r>
              <a:rPr lang="zh-CN" altLang="en-US" sz="1800" dirty="0" smtClean="0">
                <a:ea typeface="宋体" pitchFamily="2" charset="-122"/>
              </a:rPr>
              <a:t>代码</a:t>
            </a:r>
            <a:r>
              <a:rPr lang="en-US" altLang="zh-CN" sz="1800" dirty="0" smtClean="0">
                <a:ea typeface="宋体" pitchFamily="2" charset="-122"/>
              </a:rPr>
              <a:t>‑  free</a:t>
            </a:r>
            <a:r>
              <a:rPr lang="zh-CN" altLang="en-US" sz="1800" dirty="0" smtClean="0">
                <a:ea typeface="宋体" pitchFamily="2" charset="-122"/>
              </a:rPr>
              <a:t>函数把指针怎么了</a:t>
            </a:r>
            <a:endParaRPr lang="en-US" altLang="zh-CN" sz="1800" dirty="0" smtClean="0">
              <a:ea typeface="宋体" pitchFamily="2" charset="-122"/>
            </a:endParaRPr>
          </a:p>
          <a:p>
            <a:pPr eaLnBrk="1" hangingPunct="1">
              <a:lnSpc>
                <a:spcPct val="90000"/>
              </a:lnSpc>
              <a:defRPr/>
            </a:pPr>
            <a:r>
              <a:rPr lang="en-US" altLang="zh-CN" sz="1800" dirty="0" smtClean="0">
                <a:ea typeface="宋体" pitchFamily="2" charset="-122"/>
              </a:rPr>
              <a:t>#include &lt;</a:t>
            </a:r>
            <a:r>
              <a:rPr lang="en-US" altLang="zh-CN" sz="1800" dirty="0" err="1" smtClean="0">
                <a:ea typeface="宋体" pitchFamily="2" charset="-122"/>
              </a:rPr>
              <a:t>stdio.h</a:t>
            </a:r>
            <a:r>
              <a:rPr lang="en-US" altLang="zh-CN" sz="1800" dirty="0" smtClean="0">
                <a:ea typeface="宋体" pitchFamily="2" charset="-122"/>
              </a:rPr>
              <a:t>&gt;	/*</a:t>
            </a:r>
            <a:r>
              <a:rPr lang="zh-CN" altLang="en-US" sz="1800" dirty="0" smtClean="0">
                <a:ea typeface="宋体" pitchFamily="2" charset="-122"/>
              </a:rPr>
              <a:t>使用</a:t>
            </a:r>
            <a:r>
              <a:rPr lang="en-US" altLang="zh-CN" sz="1800" dirty="0" err="1" smtClean="0">
                <a:ea typeface="宋体" pitchFamily="2" charset="-122"/>
              </a:rPr>
              <a:t>printf</a:t>
            </a:r>
            <a:r>
              <a:rPr lang="zh-CN" altLang="en-US" sz="1800" dirty="0" smtClean="0">
                <a:ea typeface="宋体" pitchFamily="2" charset="-122"/>
              </a:rPr>
              <a:t>要包含的头文件*</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#include &lt;</a:t>
            </a:r>
            <a:r>
              <a:rPr lang="en-US" altLang="zh-CN" sz="1800" dirty="0" err="1" smtClean="0">
                <a:ea typeface="宋体" pitchFamily="2" charset="-122"/>
              </a:rPr>
              <a:t>stdlib.h</a:t>
            </a:r>
            <a:r>
              <a:rPr lang="en-US" altLang="zh-CN" sz="1800" dirty="0" smtClean="0">
                <a:ea typeface="宋体" pitchFamily="2" charset="-122"/>
              </a:rPr>
              <a:t>&gt;</a:t>
            </a:r>
          </a:p>
          <a:p>
            <a:pPr eaLnBrk="1" hangingPunct="1">
              <a:lnSpc>
                <a:spcPct val="90000"/>
              </a:lnSpc>
              <a:defRPr/>
            </a:pPr>
            <a:r>
              <a:rPr lang="en-US" altLang="zh-CN" sz="1800" dirty="0" smtClean="0">
                <a:ea typeface="宋体" pitchFamily="2" charset="-122"/>
              </a:rPr>
              <a:t>void main(void)					/*</a:t>
            </a:r>
            <a:r>
              <a:rPr lang="zh-CN" altLang="en-US" sz="1800" dirty="0" smtClean="0">
                <a:ea typeface="宋体" pitchFamily="2" charset="-122"/>
              </a:rPr>
              <a:t>主函数*</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a:t>
            </a:r>
            <a:r>
              <a:rPr lang="zh-CN" altLang="en-US" sz="1800" dirty="0" smtClean="0">
                <a:ea typeface="宋体" pitchFamily="2" charset="-122"/>
              </a:rPr>
              <a:t>声明一</a:t>
            </a:r>
            <a:r>
              <a:rPr lang="en-US" altLang="zh-CN" sz="1800" dirty="0" err="1" smtClean="0">
                <a:ea typeface="宋体" pitchFamily="2" charset="-122"/>
              </a:rPr>
              <a:t>int</a:t>
            </a:r>
            <a:r>
              <a:rPr lang="zh-CN" altLang="en-US" sz="1800" dirty="0" smtClean="0">
                <a:ea typeface="宋体" pitchFamily="2" charset="-122"/>
              </a:rPr>
              <a:t>型指针</a:t>
            </a:r>
            <a:r>
              <a:rPr lang="en-US" altLang="zh-CN" sz="1800" dirty="0" smtClean="0">
                <a:ea typeface="宋体" pitchFamily="2" charset="-122"/>
              </a:rPr>
              <a:t>p</a:t>
            </a:r>
            <a:r>
              <a:rPr lang="zh-CN" altLang="en-US" sz="1800" dirty="0" smtClean="0">
                <a:ea typeface="宋体" pitchFamily="2" charset="-122"/>
              </a:rPr>
              <a:t>，并申请一块动态内存，用其首地址为</a:t>
            </a:r>
            <a:r>
              <a:rPr lang="en-US" altLang="zh-CN" sz="1800" dirty="0" smtClean="0">
                <a:ea typeface="宋体" pitchFamily="2" charset="-122"/>
              </a:rPr>
              <a:t>p</a:t>
            </a:r>
            <a:r>
              <a:rPr lang="zh-CN" altLang="en-US" sz="1800" dirty="0" smtClean="0">
                <a:ea typeface="宋体" pitchFamily="2" charset="-122"/>
              </a:rPr>
              <a:t>初始化*</a:t>
            </a:r>
            <a:r>
              <a:rPr lang="en-US" altLang="zh-CN" sz="1800" dirty="0" smtClean="0">
                <a:ea typeface="宋体" pitchFamily="2" charset="-122"/>
              </a:rPr>
              <a:t>/</a:t>
            </a:r>
          </a:p>
          <a:p>
            <a:pPr eaLnBrk="1" hangingPunct="1">
              <a:lnSpc>
                <a:spcPct val="90000"/>
              </a:lnSpc>
              <a:defRPr/>
            </a:pPr>
            <a:r>
              <a:rPr lang="en-US" altLang="zh-CN" sz="1800" dirty="0" err="1" smtClean="0">
                <a:ea typeface="宋体" pitchFamily="2" charset="-122"/>
              </a:rPr>
              <a:t>int</a:t>
            </a:r>
            <a:r>
              <a:rPr lang="en-US" altLang="zh-CN" sz="1800" dirty="0" smtClean="0">
                <a:ea typeface="宋体" pitchFamily="2" charset="-122"/>
              </a:rPr>
              <a:t> *p=(</a:t>
            </a:r>
            <a:r>
              <a:rPr lang="en-US" altLang="zh-CN" sz="1800" dirty="0" err="1" smtClean="0">
                <a:ea typeface="宋体" pitchFamily="2" charset="-122"/>
              </a:rPr>
              <a:t>int</a:t>
            </a:r>
            <a:r>
              <a:rPr lang="en-US" altLang="zh-CN" sz="1800" dirty="0" smtClean="0">
                <a:ea typeface="宋体" pitchFamily="2" charset="-122"/>
              </a:rPr>
              <a:t>*)</a:t>
            </a:r>
            <a:r>
              <a:rPr lang="en-US" altLang="zh-CN" sz="1800" dirty="0" err="1" smtClean="0">
                <a:ea typeface="宋体" pitchFamily="2" charset="-122"/>
              </a:rPr>
              <a:t>malloc</a:t>
            </a:r>
            <a:r>
              <a:rPr lang="en-US" altLang="zh-CN" sz="1800" dirty="0" smtClean="0">
                <a:ea typeface="宋体" pitchFamily="2" charset="-122"/>
              </a:rPr>
              <a:t>(10*</a:t>
            </a:r>
            <a:r>
              <a:rPr lang="en-US" altLang="zh-CN" sz="1800" dirty="0" err="1" smtClean="0">
                <a:ea typeface="宋体" pitchFamily="2" charset="-122"/>
              </a:rPr>
              <a:t>sizeof</a:t>
            </a:r>
            <a:r>
              <a:rPr lang="en-US" altLang="zh-CN" sz="1800" dirty="0" smtClean="0">
                <a:ea typeface="宋体" pitchFamily="2" charset="-122"/>
              </a:rPr>
              <a:t>(</a:t>
            </a:r>
            <a:r>
              <a:rPr lang="en-US" altLang="zh-CN" sz="1800" dirty="0" err="1" smtClean="0">
                <a:ea typeface="宋体" pitchFamily="2" charset="-122"/>
              </a:rPr>
              <a:t>int</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if(p==NULL)	/*</a:t>
            </a:r>
            <a:r>
              <a:rPr lang="zh-CN" altLang="en-US" sz="1800" dirty="0" smtClean="0">
                <a:ea typeface="宋体" pitchFamily="2" charset="-122"/>
              </a:rPr>
              <a:t>防错处理，看内存申请是否成功*</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a:t>
            </a:r>
          </a:p>
          <a:p>
            <a:pPr eaLnBrk="1" hangingPunct="1">
              <a:lnSpc>
                <a:spcPct val="90000"/>
              </a:lnSpc>
              <a:defRPr/>
            </a:pPr>
            <a:r>
              <a:rPr lang="en-US" altLang="zh-CN" sz="1800" dirty="0" err="1" smtClean="0">
                <a:ea typeface="宋体" pitchFamily="2" charset="-122"/>
              </a:rPr>
              <a:t>printf</a:t>
            </a:r>
            <a:r>
              <a:rPr lang="en-US" altLang="zh-CN" sz="1800" dirty="0" smtClean="0">
                <a:ea typeface="宋体" pitchFamily="2" charset="-122"/>
              </a:rPr>
              <a:t>("</a:t>
            </a:r>
            <a:r>
              <a:rPr lang="zh-CN" altLang="en-US" sz="1800" dirty="0" smtClean="0">
                <a:ea typeface="宋体" pitchFamily="2" charset="-122"/>
              </a:rPr>
              <a:t>内存申请失败，退出</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return;</a:t>
            </a:r>
          </a:p>
          <a:p>
            <a:pPr eaLnBrk="1" hangingPunct="1">
              <a:lnSpc>
                <a:spcPct val="90000"/>
              </a:lnSpc>
              <a:defRPr/>
            </a:pPr>
            <a:r>
              <a:rPr lang="en-US" altLang="zh-CN" sz="1800" dirty="0" smtClean="0">
                <a:ea typeface="宋体" pitchFamily="2" charset="-122"/>
              </a:rPr>
              <a:t>}</a:t>
            </a:r>
          </a:p>
          <a:p>
            <a:pPr eaLnBrk="1" hangingPunct="1">
              <a:lnSpc>
                <a:spcPct val="90000"/>
              </a:lnSpc>
              <a:defRPr/>
            </a:pPr>
            <a:r>
              <a:rPr lang="en-US" altLang="zh-CN" sz="1800" dirty="0" err="1" smtClean="0">
                <a:ea typeface="宋体" pitchFamily="2" charset="-122"/>
              </a:rPr>
              <a:t>printf</a:t>
            </a:r>
            <a:r>
              <a:rPr lang="en-US" altLang="zh-CN" sz="1800" dirty="0" smtClean="0">
                <a:ea typeface="宋体" pitchFamily="2" charset="-122"/>
              </a:rPr>
              <a:t>("p</a:t>
            </a:r>
            <a:r>
              <a:rPr lang="zh-CN" altLang="en-US" sz="1800" dirty="0" smtClean="0">
                <a:ea typeface="宋体" pitchFamily="2" charset="-122"/>
              </a:rPr>
              <a:t>的值是</a:t>
            </a:r>
            <a:r>
              <a:rPr lang="en-US" altLang="zh-CN" sz="1800" dirty="0" smtClean="0">
                <a:ea typeface="宋体" pitchFamily="2" charset="-122"/>
              </a:rPr>
              <a:t>%p\</a:t>
            </a:r>
            <a:r>
              <a:rPr lang="en-US" altLang="zh-CN" sz="1800" dirty="0" err="1" smtClean="0">
                <a:ea typeface="宋体" pitchFamily="2" charset="-122"/>
              </a:rPr>
              <a:t>n",p</a:t>
            </a:r>
            <a:r>
              <a:rPr lang="en-US" altLang="zh-CN" sz="1800" dirty="0" smtClean="0">
                <a:ea typeface="宋体" pitchFamily="2" charset="-122"/>
              </a:rPr>
              <a:t>);	/*</a:t>
            </a:r>
            <a:r>
              <a:rPr lang="zh-CN" altLang="en-US" sz="1800" dirty="0" smtClean="0">
                <a:ea typeface="宋体" pitchFamily="2" charset="-122"/>
              </a:rPr>
              <a:t>输出</a:t>
            </a:r>
            <a:r>
              <a:rPr lang="en-US" altLang="zh-CN" sz="1800" dirty="0" smtClean="0">
                <a:ea typeface="宋体" pitchFamily="2" charset="-122"/>
              </a:rPr>
              <a:t>p</a:t>
            </a:r>
            <a:r>
              <a:rPr lang="zh-CN" altLang="en-US" sz="1800" dirty="0" smtClean="0">
                <a:ea typeface="宋体" pitchFamily="2" charset="-122"/>
              </a:rPr>
              <a:t>的值*</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free(p);		  /*</a:t>
            </a:r>
            <a:r>
              <a:rPr lang="zh-CN" altLang="en-US" sz="1800" dirty="0" smtClean="0">
                <a:ea typeface="宋体" pitchFamily="2" charset="-122"/>
              </a:rPr>
              <a:t>释放动态内存*</a:t>
            </a:r>
            <a:r>
              <a:rPr lang="en-US" altLang="zh-CN" sz="1800" dirty="0" smtClean="0">
                <a:ea typeface="宋体" pitchFamily="2" charset="-122"/>
              </a:rPr>
              <a:t>/</a:t>
            </a:r>
          </a:p>
          <a:p>
            <a:pPr eaLnBrk="1" hangingPunct="1">
              <a:lnSpc>
                <a:spcPct val="90000"/>
              </a:lnSpc>
              <a:defRPr/>
            </a:pPr>
            <a:r>
              <a:rPr lang="en-US" altLang="zh-CN" sz="1800" dirty="0" err="1" smtClean="0">
                <a:ea typeface="宋体" pitchFamily="2" charset="-122"/>
              </a:rPr>
              <a:t>printf</a:t>
            </a:r>
            <a:r>
              <a:rPr lang="en-US" altLang="zh-CN" sz="1800" dirty="0" smtClean="0">
                <a:ea typeface="宋体" pitchFamily="2" charset="-122"/>
              </a:rPr>
              <a:t>("p</a:t>
            </a:r>
            <a:r>
              <a:rPr lang="zh-CN" altLang="en-US" sz="1800" dirty="0" smtClean="0">
                <a:ea typeface="宋体" pitchFamily="2" charset="-122"/>
              </a:rPr>
              <a:t>的值是</a:t>
            </a:r>
            <a:r>
              <a:rPr lang="en-US" altLang="zh-CN" sz="1800" dirty="0" smtClean="0">
                <a:ea typeface="宋体" pitchFamily="2" charset="-122"/>
              </a:rPr>
              <a:t>%p\</a:t>
            </a:r>
            <a:r>
              <a:rPr lang="en-US" altLang="zh-CN" sz="1800" dirty="0" err="1" smtClean="0">
                <a:ea typeface="宋体" pitchFamily="2" charset="-122"/>
              </a:rPr>
              <a:t>n",p</a:t>
            </a:r>
            <a:r>
              <a:rPr lang="en-US" altLang="zh-CN" sz="1800" dirty="0" smtClean="0">
                <a:ea typeface="宋体" pitchFamily="2" charset="-122"/>
              </a:rPr>
              <a:t>);	/*</a:t>
            </a:r>
            <a:r>
              <a:rPr lang="zh-CN" altLang="en-US" sz="1800" dirty="0" smtClean="0">
                <a:ea typeface="宋体" pitchFamily="2" charset="-122"/>
              </a:rPr>
              <a:t>输出</a:t>
            </a:r>
            <a:r>
              <a:rPr lang="en-US" altLang="zh-CN" sz="1800" dirty="0" smtClean="0">
                <a:ea typeface="宋体" pitchFamily="2" charset="-122"/>
              </a:rPr>
              <a:t>p</a:t>
            </a:r>
            <a:r>
              <a:rPr lang="zh-CN" altLang="en-US" sz="1800" dirty="0" smtClean="0">
                <a:ea typeface="宋体" pitchFamily="2" charset="-122"/>
              </a:rPr>
              <a:t>的值*</a:t>
            </a:r>
            <a:r>
              <a:rPr lang="en-US" altLang="zh-CN" sz="1800" dirty="0" smtClean="0">
                <a:ea typeface="宋体" pitchFamily="2" charset="-122"/>
              </a:rPr>
              <a:t>/</a:t>
            </a:r>
          </a:p>
          <a:p>
            <a:pPr eaLnBrk="1" hangingPunct="1">
              <a:lnSpc>
                <a:spcPct val="90000"/>
              </a:lnSpc>
              <a:defRPr/>
            </a:pPr>
            <a:r>
              <a:rPr lang="en-US" altLang="zh-CN" sz="1800" dirty="0" err="1" smtClean="0">
                <a:ea typeface="宋体" pitchFamily="2" charset="-122"/>
              </a:rPr>
              <a:t>getch</a:t>
            </a:r>
            <a:r>
              <a:rPr lang="en-US" altLang="zh-CN" sz="1800" dirty="0" smtClean="0">
                <a:ea typeface="宋体" pitchFamily="2" charset="-122"/>
              </a:rPr>
              <a:t>();		/*</a:t>
            </a:r>
            <a:r>
              <a:rPr lang="zh-CN" altLang="en-US" sz="1800" dirty="0" smtClean="0">
                <a:ea typeface="宋体" pitchFamily="2" charset="-122"/>
              </a:rPr>
              <a:t>等待，按任意键继续*</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a:t>
            </a:r>
          </a:p>
          <a:p>
            <a:pPr eaLnBrk="1" hangingPunct="1">
              <a:lnSpc>
                <a:spcPct val="90000"/>
              </a:lnSpc>
              <a:defRPr/>
            </a:pPr>
            <a:r>
              <a:rPr lang="zh-CN" altLang="en-US" sz="1800" dirty="0" smtClean="0">
                <a:ea typeface="宋体" pitchFamily="2" charset="-122"/>
              </a:rPr>
              <a:t>输出结果为： </a:t>
            </a:r>
            <a:r>
              <a:rPr lang="en-US" altLang="zh-CN" sz="1800" dirty="0" smtClean="0">
                <a:ea typeface="宋体" pitchFamily="2" charset="-122"/>
              </a:rPr>
              <a:t>p</a:t>
            </a:r>
            <a:r>
              <a:rPr lang="zh-CN" altLang="en-US" sz="1800" dirty="0" smtClean="0">
                <a:ea typeface="宋体" pitchFamily="2" charset="-122"/>
              </a:rPr>
              <a:t>的值是</a:t>
            </a:r>
            <a:r>
              <a:rPr lang="en-US" altLang="zh-CN" sz="1800" dirty="0" smtClean="0">
                <a:ea typeface="宋体" pitchFamily="2" charset="-122"/>
              </a:rPr>
              <a:t>0x00146430    p</a:t>
            </a:r>
            <a:r>
              <a:rPr lang="zh-CN" altLang="en-US" sz="1800" dirty="0" smtClean="0">
                <a:ea typeface="宋体" pitchFamily="2" charset="-122"/>
              </a:rPr>
              <a:t>的值是</a:t>
            </a:r>
            <a:r>
              <a:rPr lang="en-US" altLang="zh-CN" sz="1800" dirty="0" smtClean="0">
                <a:ea typeface="宋体" pitchFamily="2" charset="-122"/>
              </a:rPr>
              <a:t>0x00146430</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5.3.84</a:t>
            </a:r>
            <a:r>
              <a:rPr lang="zh-CN" altLang="en-US" dirty="0" smtClean="0">
                <a:ea typeface="宋体" pitchFamily="2" charset="-122"/>
              </a:rPr>
              <a:t>内存泄漏</a:t>
            </a:r>
            <a:endParaRPr lang="en-US" altLang="zh-CN" dirty="0">
              <a:ea typeface="宋体" pitchFamily="2" charset="-122"/>
            </a:endParaRPr>
          </a:p>
        </p:txBody>
      </p:sp>
      <p:sp>
        <p:nvSpPr>
          <p:cNvPr id="4" name="Rectangle 3"/>
          <p:cNvSpPr>
            <a:spLocks noGrp="1" noChangeArrowheads="1"/>
          </p:cNvSpPr>
          <p:nvPr>
            <p:ph type="body" idx="1"/>
          </p:nvPr>
        </p:nvSpPr>
        <p:spPr>
          <a:xfrm>
            <a:off x="0" y="1071546"/>
            <a:ext cx="9144000" cy="5357850"/>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已经知道</a:t>
            </a:r>
            <a:r>
              <a:rPr lang="zh-CN" altLang="en-US" smtClean="0">
                <a:latin typeface="Times New Roman" pitchFamily="18" charset="0"/>
                <a:ea typeface="宋体" pitchFamily="2" charset="-122"/>
              </a:rPr>
              <a:t>“</a:t>
            </a:r>
            <a:r>
              <a:rPr lang="zh-CN" altLang="en-US" smtClean="0">
                <a:ea typeface="宋体" pitchFamily="2" charset="-122"/>
              </a:rPr>
              <a:t>释放动态内存，并不意味着指针会消亡，也不意味着指针的值会改变</a:t>
            </a:r>
            <a:r>
              <a:rPr lang="zh-CN" altLang="en-US" smtClean="0">
                <a:latin typeface="Times New Roman" pitchFamily="18" charset="0"/>
                <a:ea typeface="宋体" pitchFamily="2" charset="-122"/>
              </a:rPr>
              <a:t>”</a:t>
            </a:r>
            <a:r>
              <a:rPr lang="zh-CN" altLang="en-US" smtClean="0">
                <a:ea typeface="宋体" pitchFamily="2" charset="-122"/>
              </a:rPr>
              <a:t>，但</a:t>
            </a:r>
            <a:r>
              <a:rPr lang="zh-CN" altLang="en-US" smtClean="0">
                <a:latin typeface="Times New Roman" pitchFamily="18" charset="0"/>
                <a:ea typeface="宋体" pitchFamily="2" charset="-122"/>
              </a:rPr>
              <a:t>“</a:t>
            </a:r>
            <a:r>
              <a:rPr lang="zh-CN" altLang="en-US" smtClean="0">
                <a:ea typeface="宋体" pitchFamily="2" charset="-122"/>
              </a:rPr>
              <a:t>指针消亡，动态内存是否会自动释放呢</a:t>
            </a:r>
            <a:r>
              <a:rPr lang="zh-CN" altLang="en-US" smtClean="0">
                <a:latin typeface="Times New Roman" pitchFamily="18" charset="0"/>
                <a:ea typeface="宋体" pitchFamily="2" charset="-122"/>
              </a:rPr>
              <a:t>”</a:t>
            </a:r>
            <a:r>
              <a:rPr lang="zh-CN" altLang="en-US" smtClean="0">
                <a:ea typeface="宋体" pitchFamily="2" charset="-122"/>
              </a:rPr>
              <a:t>？否，如果没有释放内存，但记录该块内存的指针消亡了或者是指针的值发生了改变，这块内存将永远得不到回收，造成了内存泄漏，如果程序长时间运行的话，不断的泄漏可能使得系统内存耗尽而崩溃。</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043737" cy="898525"/>
          </a:xfrm>
        </p:spPr>
        <p:txBody>
          <a:bodyPr/>
          <a:lstStyle/>
          <a:p>
            <a:pPr eaLnBrk="1" hangingPunct="1">
              <a:defRPr/>
            </a:pPr>
            <a:r>
              <a:rPr lang="en-US" altLang="zh-CN" sz="2800" dirty="0" smtClean="0">
                <a:ea typeface="宋体" pitchFamily="2" charset="-122"/>
              </a:rPr>
              <a:t>5.3.85</a:t>
            </a:r>
            <a:r>
              <a:rPr lang="zh-CN" altLang="en-US" sz="2800" dirty="0" smtClean="0">
                <a:ea typeface="宋体" pitchFamily="2" charset="-122"/>
              </a:rPr>
              <a:t>释放已经释放了的内存会出问题</a:t>
            </a:r>
            <a:endParaRPr lang="en-US" altLang="zh-CN" sz="2800" dirty="0" smtClean="0">
              <a:ea typeface="宋体" pitchFamily="2" charset="-122"/>
            </a:endParaRPr>
          </a:p>
        </p:txBody>
      </p:sp>
      <p:sp>
        <p:nvSpPr>
          <p:cNvPr id="4" name="Rectangle 3"/>
          <p:cNvSpPr>
            <a:spLocks noGrp="1" noChangeArrowheads="1"/>
          </p:cNvSpPr>
          <p:nvPr>
            <p:ph type="body" idx="1"/>
          </p:nvPr>
        </p:nvSpPr>
        <p:spPr>
          <a:xfrm>
            <a:off x="1" y="1071546"/>
            <a:ext cx="9144000" cy="5786454"/>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1800" dirty="0" smtClean="0">
                <a:ea typeface="宋体" pitchFamily="2" charset="-122"/>
              </a:rPr>
              <a:t>既然使用已经释放了的内存是非法的，那释放已经释放了的内存会怎样的？一般来说，程序同样会崩溃。用户一般不会对同一指针多次释放，但如所示的错误却经常会犯。</a:t>
            </a:r>
          </a:p>
          <a:p>
            <a:pPr eaLnBrk="1" hangingPunct="1">
              <a:lnSpc>
                <a:spcPct val="90000"/>
              </a:lnSpc>
              <a:defRPr/>
            </a:pPr>
            <a:r>
              <a:rPr lang="zh-CN" altLang="en-US" sz="1800" dirty="0" smtClean="0">
                <a:ea typeface="宋体" pitchFamily="2" charset="-122"/>
              </a:rPr>
              <a:t>代码</a:t>
            </a:r>
            <a:r>
              <a:rPr lang="en-US" altLang="zh-CN" sz="1800" dirty="0" smtClean="0">
                <a:ea typeface="宋体" pitchFamily="2" charset="-122"/>
              </a:rPr>
              <a:t>‑  </a:t>
            </a:r>
            <a:r>
              <a:rPr lang="zh-CN" altLang="en-US" sz="1800" dirty="0" smtClean="0">
                <a:ea typeface="宋体" pitchFamily="2" charset="-122"/>
              </a:rPr>
              <a:t>释放已经释放了的内存</a:t>
            </a:r>
            <a:endParaRPr lang="en-US" altLang="zh-CN" sz="1800" dirty="0" smtClean="0">
              <a:ea typeface="宋体" pitchFamily="2" charset="-122"/>
            </a:endParaRPr>
          </a:p>
          <a:p>
            <a:pPr eaLnBrk="1" hangingPunct="1">
              <a:lnSpc>
                <a:spcPct val="90000"/>
              </a:lnSpc>
              <a:defRPr/>
            </a:pPr>
            <a:r>
              <a:rPr lang="en-US" altLang="zh-CN" sz="1800" dirty="0" smtClean="0">
                <a:ea typeface="宋体" pitchFamily="2" charset="-122"/>
              </a:rPr>
              <a:t>#include &lt;</a:t>
            </a:r>
            <a:r>
              <a:rPr lang="en-US" altLang="zh-CN" sz="1800" dirty="0" err="1" smtClean="0">
                <a:ea typeface="宋体" pitchFamily="2" charset="-122"/>
              </a:rPr>
              <a:t>stdio.h</a:t>
            </a:r>
            <a:r>
              <a:rPr lang="en-US" altLang="zh-CN" sz="1800" dirty="0" smtClean="0">
                <a:ea typeface="宋体" pitchFamily="2" charset="-122"/>
              </a:rPr>
              <a:t>&gt;			/*</a:t>
            </a:r>
            <a:r>
              <a:rPr lang="zh-CN" altLang="en-US" sz="1800" dirty="0" smtClean="0">
                <a:ea typeface="宋体" pitchFamily="2" charset="-122"/>
              </a:rPr>
              <a:t>使用</a:t>
            </a:r>
            <a:r>
              <a:rPr lang="en-US" altLang="zh-CN" sz="1800" dirty="0" err="1" smtClean="0">
                <a:ea typeface="宋体" pitchFamily="2" charset="-122"/>
              </a:rPr>
              <a:t>printf</a:t>
            </a:r>
            <a:r>
              <a:rPr lang="zh-CN" altLang="en-US" sz="1800" dirty="0" smtClean="0">
                <a:ea typeface="宋体" pitchFamily="2" charset="-122"/>
              </a:rPr>
              <a:t>要包含的头文件*</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#include &lt;</a:t>
            </a:r>
            <a:r>
              <a:rPr lang="en-US" altLang="zh-CN" sz="1800" dirty="0" err="1" smtClean="0">
                <a:ea typeface="宋体" pitchFamily="2" charset="-122"/>
              </a:rPr>
              <a:t>conio.h</a:t>
            </a:r>
            <a:r>
              <a:rPr lang="en-US" altLang="zh-CN" sz="1800" dirty="0" smtClean="0">
                <a:ea typeface="宋体" pitchFamily="2" charset="-122"/>
              </a:rPr>
              <a:t>&gt;</a:t>
            </a:r>
          </a:p>
          <a:p>
            <a:pPr eaLnBrk="1" hangingPunct="1">
              <a:lnSpc>
                <a:spcPct val="90000"/>
              </a:lnSpc>
              <a:defRPr/>
            </a:pPr>
            <a:r>
              <a:rPr lang="en-US" altLang="zh-CN" sz="1800" dirty="0" smtClean="0">
                <a:ea typeface="宋体" pitchFamily="2" charset="-122"/>
              </a:rPr>
              <a:t>void main(void)			/*</a:t>
            </a:r>
            <a:r>
              <a:rPr lang="zh-CN" altLang="en-US" sz="1800" dirty="0" smtClean="0">
                <a:ea typeface="宋体" pitchFamily="2" charset="-122"/>
              </a:rPr>
              <a:t>主函数*</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a:t>
            </a:r>
            <a:r>
              <a:rPr lang="zh-CN" altLang="en-US" sz="1800" dirty="0" smtClean="0">
                <a:ea typeface="宋体" pitchFamily="2" charset="-122"/>
              </a:rPr>
              <a:t>声明一</a:t>
            </a:r>
            <a:r>
              <a:rPr lang="en-US" altLang="zh-CN" sz="1800" dirty="0" err="1" smtClean="0">
                <a:ea typeface="宋体" pitchFamily="2" charset="-122"/>
              </a:rPr>
              <a:t>int</a:t>
            </a:r>
            <a:r>
              <a:rPr lang="zh-CN" altLang="en-US" sz="1800" dirty="0" smtClean="0">
                <a:ea typeface="宋体" pitchFamily="2" charset="-122"/>
              </a:rPr>
              <a:t>型指针</a:t>
            </a:r>
            <a:r>
              <a:rPr lang="en-US" altLang="zh-CN" sz="1800" dirty="0" smtClean="0">
                <a:ea typeface="宋体" pitchFamily="2" charset="-122"/>
              </a:rPr>
              <a:t>p</a:t>
            </a:r>
            <a:r>
              <a:rPr lang="zh-CN" altLang="en-US" sz="1800" dirty="0" smtClean="0">
                <a:ea typeface="宋体" pitchFamily="2" charset="-122"/>
              </a:rPr>
              <a:t>，并申请一块动态内存，用其首地址为</a:t>
            </a:r>
            <a:r>
              <a:rPr lang="en-US" altLang="zh-CN" sz="1800" dirty="0" smtClean="0">
                <a:ea typeface="宋体" pitchFamily="2" charset="-122"/>
              </a:rPr>
              <a:t>p</a:t>
            </a:r>
            <a:r>
              <a:rPr lang="zh-CN" altLang="en-US" sz="1800" dirty="0" smtClean="0">
                <a:ea typeface="宋体" pitchFamily="2" charset="-122"/>
              </a:rPr>
              <a:t>初始化*</a:t>
            </a:r>
            <a:r>
              <a:rPr lang="en-US" altLang="zh-CN" sz="1800" dirty="0" smtClean="0">
                <a:ea typeface="宋体" pitchFamily="2" charset="-122"/>
              </a:rPr>
              <a:t>/</a:t>
            </a:r>
          </a:p>
          <a:p>
            <a:pPr eaLnBrk="1" hangingPunct="1">
              <a:lnSpc>
                <a:spcPct val="90000"/>
              </a:lnSpc>
              <a:defRPr/>
            </a:pPr>
            <a:r>
              <a:rPr lang="en-US" altLang="zh-CN" sz="1800" dirty="0" err="1" smtClean="0">
                <a:ea typeface="宋体" pitchFamily="2" charset="-122"/>
              </a:rPr>
              <a:t>int</a:t>
            </a:r>
            <a:r>
              <a:rPr lang="en-US" altLang="zh-CN" sz="1800" dirty="0" smtClean="0">
                <a:ea typeface="宋体" pitchFamily="2" charset="-122"/>
              </a:rPr>
              <a:t> *p=(</a:t>
            </a:r>
            <a:r>
              <a:rPr lang="en-US" altLang="zh-CN" sz="1800" dirty="0" err="1" smtClean="0">
                <a:ea typeface="宋体" pitchFamily="2" charset="-122"/>
              </a:rPr>
              <a:t>int</a:t>
            </a:r>
            <a:r>
              <a:rPr lang="en-US" altLang="zh-CN" sz="1800" dirty="0" smtClean="0">
                <a:ea typeface="宋体" pitchFamily="2" charset="-122"/>
              </a:rPr>
              <a:t>*)</a:t>
            </a:r>
            <a:r>
              <a:rPr lang="en-US" altLang="zh-CN" sz="1800" dirty="0" err="1" smtClean="0">
                <a:ea typeface="宋体" pitchFamily="2" charset="-122"/>
              </a:rPr>
              <a:t>malloc</a:t>
            </a:r>
            <a:r>
              <a:rPr lang="en-US" altLang="zh-CN" sz="1800" dirty="0" smtClean="0">
                <a:ea typeface="宋体" pitchFamily="2" charset="-122"/>
              </a:rPr>
              <a:t>(10*</a:t>
            </a:r>
            <a:r>
              <a:rPr lang="en-US" altLang="zh-CN" sz="1800" dirty="0" err="1" smtClean="0">
                <a:ea typeface="宋体" pitchFamily="2" charset="-122"/>
              </a:rPr>
              <a:t>sizeof</a:t>
            </a:r>
            <a:r>
              <a:rPr lang="en-US" altLang="zh-CN" sz="1800" dirty="0" smtClean="0">
                <a:ea typeface="宋体" pitchFamily="2" charset="-122"/>
              </a:rPr>
              <a:t>(</a:t>
            </a:r>
            <a:r>
              <a:rPr lang="en-US" altLang="zh-CN" sz="1800" dirty="0" err="1" smtClean="0">
                <a:ea typeface="宋体" pitchFamily="2" charset="-122"/>
              </a:rPr>
              <a:t>int</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if(p==NULL)  /*</a:t>
            </a:r>
            <a:r>
              <a:rPr lang="zh-CN" altLang="en-US" sz="1800" dirty="0" smtClean="0">
                <a:ea typeface="宋体" pitchFamily="2" charset="-122"/>
              </a:rPr>
              <a:t>防错处理，看内存申请是否成功*</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a:t>
            </a:r>
          </a:p>
          <a:p>
            <a:pPr eaLnBrk="1" hangingPunct="1">
              <a:lnSpc>
                <a:spcPct val="90000"/>
              </a:lnSpc>
              <a:defRPr/>
            </a:pPr>
            <a:r>
              <a:rPr lang="en-US" altLang="zh-CN" sz="1800" dirty="0" err="1" smtClean="0">
                <a:ea typeface="宋体" pitchFamily="2" charset="-122"/>
              </a:rPr>
              <a:t>printf</a:t>
            </a:r>
            <a:r>
              <a:rPr lang="en-US" altLang="zh-CN" sz="1800" dirty="0" smtClean="0">
                <a:ea typeface="宋体" pitchFamily="2" charset="-122"/>
              </a:rPr>
              <a:t>("</a:t>
            </a:r>
            <a:r>
              <a:rPr lang="zh-CN" altLang="en-US" sz="1800" dirty="0" smtClean="0">
                <a:ea typeface="宋体" pitchFamily="2" charset="-122"/>
              </a:rPr>
              <a:t>内存申请失败，退出</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return;</a:t>
            </a:r>
          </a:p>
          <a:p>
            <a:pPr eaLnBrk="1" hangingPunct="1">
              <a:lnSpc>
                <a:spcPct val="90000"/>
              </a:lnSpc>
              <a:defRPr/>
            </a:pPr>
            <a:r>
              <a:rPr lang="en-US" altLang="zh-CN" sz="1800" dirty="0" smtClean="0">
                <a:ea typeface="宋体" pitchFamily="2" charset="-122"/>
              </a:rPr>
              <a:t>}</a:t>
            </a:r>
          </a:p>
          <a:p>
            <a:pPr eaLnBrk="1" hangingPunct="1">
              <a:lnSpc>
                <a:spcPct val="90000"/>
              </a:lnSpc>
              <a:defRPr/>
            </a:pPr>
            <a:r>
              <a:rPr lang="en-US" altLang="zh-CN" sz="1800" dirty="0" err="1" smtClean="0">
                <a:ea typeface="宋体" pitchFamily="2" charset="-122"/>
              </a:rPr>
              <a:t>int</a:t>
            </a:r>
            <a:r>
              <a:rPr lang="en-US" altLang="zh-CN" sz="1800" dirty="0" smtClean="0">
                <a:ea typeface="宋体" pitchFamily="2" charset="-122"/>
              </a:rPr>
              <a:t> *z=p;</a:t>
            </a:r>
          </a:p>
          <a:p>
            <a:pPr eaLnBrk="1" hangingPunct="1">
              <a:lnSpc>
                <a:spcPct val="90000"/>
              </a:lnSpc>
              <a:defRPr/>
            </a:pPr>
            <a:r>
              <a:rPr lang="en-US" altLang="zh-CN" sz="1800" dirty="0" smtClean="0">
                <a:ea typeface="宋体" pitchFamily="2" charset="-122"/>
              </a:rPr>
              <a:t>free(p); /*</a:t>
            </a:r>
            <a:r>
              <a:rPr lang="zh-CN" altLang="en-US" sz="1800" dirty="0" smtClean="0">
                <a:ea typeface="宋体" pitchFamily="2" charset="-122"/>
              </a:rPr>
              <a:t>释放动态内存*</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free(z);/*</a:t>
            </a:r>
            <a:r>
              <a:rPr lang="zh-CN" altLang="en-US" sz="1800" dirty="0" smtClean="0">
                <a:ea typeface="宋体" pitchFamily="2" charset="-122"/>
              </a:rPr>
              <a:t>再次释放内存*</a:t>
            </a:r>
            <a:r>
              <a:rPr lang="en-US" altLang="zh-CN" sz="1800" dirty="0" smtClean="0">
                <a:ea typeface="宋体" pitchFamily="2" charset="-122"/>
              </a:rPr>
              <a:t>/</a:t>
            </a:r>
          </a:p>
          <a:p>
            <a:pPr eaLnBrk="1" hangingPunct="1">
              <a:lnSpc>
                <a:spcPct val="90000"/>
              </a:lnSpc>
              <a:defRPr/>
            </a:pPr>
            <a:r>
              <a:rPr lang="en-US" altLang="zh-CN" sz="1800" dirty="0" err="1" smtClean="0">
                <a:ea typeface="宋体" pitchFamily="2" charset="-122"/>
              </a:rPr>
              <a:t>getch</a:t>
            </a:r>
            <a:r>
              <a:rPr lang="en-US" altLang="zh-CN" sz="1800" dirty="0" smtClean="0">
                <a:ea typeface="宋体" pitchFamily="2" charset="-122"/>
              </a:rPr>
              <a:t>();/*</a:t>
            </a:r>
            <a:r>
              <a:rPr lang="zh-CN" altLang="en-US" sz="1800" dirty="0" smtClean="0">
                <a:ea typeface="宋体" pitchFamily="2" charset="-122"/>
              </a:rPr>
              <a:t>等待，按任意键继续*</a:t>
            </a:r>
            <a:r>
              <a:rPr lang="en-US" altLang="zh-CN" sz="1800" dirty="0" smtClean="0">
                <a:ea typeface="宋体" pitchFamily="2" charset="-122"/>
              </a:rPr>
              <a:t>/</a:t>
            </a:r>
          </a:p>
          <a:p>
            <a:pPr eaLnBrk="1" hangingPunct="1">
              <a:lnSpc>
                <a:spcPct val="90000"/>
              </a:lnSpc>
              <a:defRPr/>
            </a:pPr>
            <a:r>
              <a:rPr lang="en-US" altLang="zh-CN" sz="1800" dirty="0" smtClean="0">
                <a:ea typeface="宋体" pitchFamily="2" charset="-122"/>
              </a:rPr>
              <a:t>}</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5.3.86</a:t>
            </a:r>
            <a:r>
              <a:rPr lang="zh-CN" altLang="en-US" dirty="0" smtClean="0">
                <a:ea typeface="宋体" pitchFamily="2" charset="-122"/>
              </a:rPr>
              <a:t>指针的小结</a:t>
            </a:r>
            <a:endParaRPr lang="en-US" altLang="zh-CN" dirty="0">
              <a:ea typeface="宋体" pitchFamily="2" charset="-122"/>
            </a:endParaRPr>
          </a:p>
        </p:txBody>
      </p:sp>
      <p:sp>
        <p:nvSpPr>
          <p:cNvPr id="4" name="Rectangle 3"/>
          <p:cNvSpPr>
            <a:spLocks noGrp="1" noChangeArrowheads="1"/>
          </p:cNvSpPr>
          <p:nvPr>
            <p:ph type="body" idx="1"/>
          </p:nvPr>
        </p:nvSpPr>
        <p:spPr>
          <a:xfrm>
            <a:off x="0" y="1142984"/>
            <a:ext cx="9143999" cy="5286411"/>
          </a:xfrm>
        </p:spPr>
        <p:style>
          <a:lnRef idx="0">
            <a:scrgbClr r="0" g="0" b="0"/>
          </a:lnRef>
          <a:fillRef idx="1003">
            <a:schemeClr val="dk2"/>
          </a:fillRef>
          <a:effectRef idx="0">
            <a:scrgbClr r="0" g="0" b="0"/>
          </a:effectRef>
          <a:fontRef idx="major"/>
        </p:style>
        <p:txBody>
          <a:bodyPr/>
          <a:lstStyle/>
          <a:p>
            <a:pPr eaLnBrk="1" hangingPunct="1">
              <a:defRPr/>
            </a:pPr>
            <a:r>
              <a:rPr lang="zh-CN" altLang="en-US" sz="2600" smtClean="0">
                <a:ea typeface="宋体" pitchFamily="2" charset="-122"/>
              </a:rPr>
              <a:t>计算机中的每个内存单元都有一个标示，对</a:t>
            </a:r>
            <a:r>
              <a:rPr lang="en-US" altLang="zh-CN" sz="2600" smtClean="0">
                <a:ea typeface="宋体" pitchFamily="2" charset="-122"/>
              </a:rPr>
              <a:t>C</a:t>
            </a:r>
            <a:r>
              <a:rPr lang="zh-CN" altLang="en-US" sz="2600" smtClean="0">
                <a:ea typeface="宋体" pitchFamily="2" charset="-122"/>
              </a:rPr>
              <a:t>语言来说，诸如</a:t>
            </a:r>
            <a:r>
              <a:rPr lang="en-US" altLang="zh-CN" sz="2600" smtClean="0">
                <a:ea typeface="宋体" pitchFamily="2" charset="-122"/>
              </a:rPr>
              <a:t>short</a:t>
            </a:r>
            <a:r>
              <a:rPr lang="zh-CN" altLang="en-US" sz="2600" smtClean="0">
                <a:ea typeface="宋体" pitchFamily="2" charset="-122"/>
              </a:rPr>
              <a:t>、</a:t>
            </a:r>
            <a:r>
              <a:rPr lang="en-US" altLang="zh-CN" sz="2600" smtClean="0">
                <a:ea typeface="宋体" pitchFamily="2" charset="-122"/>
              </a:rPr>
              <a:t>int</a:t>
            </a:r>
            <a:r>
              <a:rPr lang="zh-CN" altLang="en-US" sz="2600" smtClean="0">
                <a:ea typeface="宋体" pitchFamily="2" charset="-122"/>
              </a:rPr>
              <a:t>等内建类型占据着不止一个内存单元，指针指向的是某个量在内存中的首地址。</a:t>
            </a:r>
          </a:p>
          <a:p>
            <a:pPr eaLnBrk="1" hangingPunct="1">
              <a:defRPr/>
            </a:pPr>
            <a:r>
              <a:rPr lang="zh-CN" altLang="en-US" sz="2600" smtClean="0">
                <a:ea typeface="宋体" pitchFamily="2" charset="-122"/>
              </a:rPr>
              <a:t>通过指针可以间接访问其指向的内存区域，此时要用到操作符*，在指针声明时也要用到操作符*，但两个场合下其作用不同，要注意区分。</a:t>
            </a:r>
          </a:p>
          <a:p>
            <a:pPr eaLnBrk="1" hangingPunct="1">
              <a:defRPr/>
            </a:pPr>
            <a:r>
              <a:rPr lang="zh-CN" altLang="en-US" sz="2600" smtClean="0">
                <a:ea typeface="宋体" pitchFamily="2" charset="-122"/>
              </a:rPr>
              <a:t>声明一个指针时，一定要注意其初始化，使其指向有意义的区域，未经初始化的指针的值是随机的，对其指向的内存区域进行间接访问，结果往往是不可预测的。如果指针实在无处可指，可将指针设定为</a:t>
            </a:r>
            <a:r>
              <a:rPr lang="en-US" altLang="zh-CN" sz="2600" smtClean="0">
                <a:ea typeface="宋体" pitchFamily="2" charset="-122"/>
              </a:rPr>
              <a:t>NULL</a:t>
            </a:r>
            <a:r>
              <a:rPr lang="zh-CN" altLang="en-US" sz="2600" smtClean="0">
                <a:ea typeface="宋体" pitchFamily="2" charset="-122"/>
              </a:rPr>
              <a:t>，用于通知编译器该指针不指向任何地方。指针变量支持少量的运算，主要有指针和整数的加减、同类型指针作差、指针关系比较等。</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页脚占位符 5"/>
          <p:cNvSpPr>
            <a:spLocks noGrp="1"/>
          </p:cNvSpPr>
          <p:nvPr>
            <p:ph type="ftr" sz="quarter" idx="12"/>
          </p:nvPr>
        </p:nvSpPr>
        <p:spPr>
          <a:noFill/>
        </p:spPr>
        <p:txBody>
          <a:bodyPr/>
          <a:lstStyle/>
          <a:p>
            <a:r>
              <a:rPr lang="en-US" altLang="zh-CN" smtClean="0"/>
              <a:t>www.itcast.cn</a:t>
            </a:r>
          </a:p>
        </p:txBody>
      </p:sp>
      <p:sp>
        <p:nvSpPr>
          <p:cNvPr id="200707"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00708"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00709"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00710"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200711"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00712"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200713"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200732"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00714"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200728"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00715"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200724"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200716"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1</a:t>
            </a:r>
          </a:p>
        </p:txBody>
      </p:sp>
      <p:sp>
        <p:nvSpPr>
          <p:cNvPr id="200717"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2</a:t>
            </a:r>
          </a:p>
        </p:txBody>
      </p:sp>
      <p:sp>
        <p:nvSpPr>
          <p:cNvPr id="200718"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3</a:t>
            </a:r>
          </a:p>
        </p:txBody>
      </p:sp>
      <p:sp>
        <p:nvSpPr>
          <p:cNvPr id="200719" name="Rectangle 26"/>
          <p:cNvSpPr>
            <a:spLocks noChangeArrowheads="1"/>
          </p:cNvSpPr>
          <p:nvPr/>
        </p:nvSpPr>
        <p:spPr bwMode="white">
          <a:xfrm>
            <a:off x="1755775" y="4772025"/>
            <a:ext cx="5781675" cy="784225"/>
          </a:xfrm>
          <a:prstGeom prst="rect">
            <a:avLst/>
          </a:prstGeom>
          <a:noFill/>
          <a:ln w="9525">
            <a:noFill/>
            <a:miter lim="800000"/>
            <a:headEnd/>
            <a:tailEnd/>
          </a:ln>
        </p:spPr>
        <p:txBody>
          <a:bodyPr>
            <a:spAutoFit/>
          </a:bodyPr>
          <a:lstStyle/>
          <a:p>
            <a:pPr eaLnBrk="0" hangingPunct="0">
              <a:lnSpc>
                <a:spcPct val="110000"/>
              </a:lnSpc>
            </a:pPr>
            <a:r>
              <a:rPr lang="zh-CN" altLang="zh-CN" sz="1400" b="1" dirty="0">
                <a:solidFill>
                  <a:schemeClr val="bg2"/>
                </a:solidFill>
              </a:rPr>
              <a:t>有一个</a:t>
            </a:r>
            <a:r>
              <a:rPr lang="en-US" altLang="zh-CN" sz="1400" b="1" dirty="0">
                <a:solidFill>
                  <a:schemeClr val="bg2"/>
                </a:solidFill>
              </a:rPr>
              <a:t>8</a:t>
            </a:r>
            <a:r>
              <a:rPr lang="zh-CN" altLang="zh-CN" sz="1400" b="1" dirty="0">
                <a:solidFill>
                  <a:schemeClr val="bg2"/>
                </a:solidFill>
              </a:rPr>
              <a:t>×</a:t>
            </a:r>
            <a:r>
              <a:rPr lang="en-US" altLang="zh-CN" sz="1400" b="1" dirty="0">
                <a:solidFill>
                  <a:schemeClr val="bg2"/>
                </a:solidFill>
              </a:rPr>
              <a:t>8</a:t>
            </a:r>
            <a:r>
              <a:rPr lang="zh-CN" altLang="zh-CN" sz="1400" b="1" dirty="0">
                <a:solidFill>
                  <a:schemeClr val="bg2"/>
                </a:solidFill>
              </a:rPr>
              <a:t>的矩阵</a:t>
            </a:r>
            <a:r>
              <a:rPr lang="zh-CN" altLang="en-US" sz="1400" b="1" dirty="0">
                <a:solidFill>
                  <a:schemeClr val="bg2"/>
                </a:solidFill>
              </a:rPr>
              <a:t>，随机分布着</a:t>
            </a:r>
            <a:r>
              <a:rPr lang="en-US" altLang="zh-CN" sz="1400" b="1" dirty="0">
                <a:solidFill>
                  <a:schemeClr val="bg2"/>
                </a:solidFill>
              </a:rPr>
              <a:t>1-64</a:t>
            </a:r>
            <a:r>
              <a:rPr lang="zh-CN" altLang="en-US" sz="1400" b="1" dirty="0">
                <a:solidFill>
                  <a:schemeClr val="bg2"/>
                </a:solidFill>
              </a:rPr>
              <a:t>随机个数据</a:t>
            </a:r>
            <a:r>
              <a:rPr lang="zh-CN" altLang="zh-CN" sz="1400" b="1" dirty="0">
                <a:solidFill>
                  <a:schemeClr val="bg2"/>
                </a:solidFill>
              </a:rPr>
              <a:t>，要求编程序求出其中值最大的那个元素的值，以及其所在的行号和列号。</a:t>
            </a:r>
            <a:r>
              <a:rPr lang="zh-CN" altLang="en-US" sz="1400" b="1" dirty="0">
                <a:solidFill>
                  <a:schemeClr val="bg2"/>
                </a:solidFill>
              </a:rPr>
              <a:t>用指针实现。</a:t>
            </a:r>
            <a:endParaRPr lang="en-US" altLang="zh-CN" sz="1400" b="1" dirty="0">
              <a:solidFill>
                <a:schemeClr val="bg2"/>
              </a:solidFill>
              <a:latin typeface="Arial" pitchFamily="34" charset="0"/>
              <a:cs typeface="Arial" pitchFamily="34" charset="0"/>
            </a:endParaRPr>
          </a:p>
          <a:p>
            <a:pPr eaLnBrk="0" hangingPunct="0">
              <a:lnSpc>
                <a:spcPct val="110000"/>
              </a:lnSpc>
            </a:pPr>
            <a:endParaRPr lang="en-US" altLang="zh-CN" sz="1400" b="1" dirty="0">
              <a:solidFill>
                <a:srgbClr val="000000"/>
              </a:solidFill>
              <a:latin typeface="Arial" pitchFamily="34" charset="0"/>
              <a:cs typeface="Arial" pitchFamily="34" charset="0"/>
            </a:endParaRPr>
          </a:p>
        </p:txBody>
      </p:sp>
      <p:sp>
        <p:nvSpPr>
          <p:cNvPr id="200720" name="Rectangle 28"/>
          <p:cNvSpPr>
            <a:spLocks noChangeArrowheads="1"/>
          </p:cNvSpPr>
          <p:nvPr/>
        </p:nvSpPr>
        <p:spPr bwMode="white">
          <a:xfrm>
            <a:off x="1762125" y="3309938"/>
            <a:ext cx="5781675" cy="566737"/>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chemeClr val="bg2"/>
                </a:solidFill>
                <a:latin typeface="Arial" pitchFamily="34" charset="0"/>
                <a:cs typeface="Arial" pitchFamily="34" charset="0"/>
              </a:rPr>
              <a:t>随机生成</a:t>
            </a:r>
            <a:r>
              <a:rPr lang="en-US" altLang="zh-CN" sz="1400" b="1" dirty="0">
                <a:solidFill>
                  <a:schemeClr val="bg2"/>
                </a:solidFill>
                <a:latin typeface="Arial" pitchFamily="34" charset="0"/>
                <a:cs typeface="Arial" pitchFamily="34" charset="0"/>
              </a:rPr>
              <a:t>1024</a:t>
            </a:r>
            <a:r>
              <a:rPr lang="zh-CN" altLang="en-US" sz="1400" b="1" dirty="0">
                <a:solidFill>
                  <a:schemeClr val="bg2"/>
                </a:solidFill>
                <a:latin typeface="Arial" pitchFamily="34" charset="0"/>
                <a:cs typeface="Arial" pitchFamily="34" charset="0"/>
              </a:rPr>
              <a:t>个数，用指针进行排序，并设计一个函数，二分查找一个数是否存在</a:t>
            </a:r>
            <a:endParaRPr lang="en-US" altLang="zh-CN" sz="1400" b="1" dirty="0">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dirty="0" smtClean="0">
                <a:ea typeface="宋体" pitchFamily="2" charset="-122"/>
              </a:rPr>
              <a:t>5.3.87</a:t>
            </a:r>
            <a:r>
              <a:rPr lang="zh-CN" altLang="en-US" dirty="0" smtClean="0">
                <a:ea typeface="宋体" pitchFamily="2" charset="-122"/>
              </a:rPr>
              <a:t>习题</a:t>
            </a:r>
            <a:endParaRPr lang="en-US" altLang="zh-CN" dirty="0">
              <a:ea typeface="宋体" pitchFamily="2" charset="-122"/>
            </a:endParaRPr>
          </a:p>
        </p:txBody>
      </p:sp>
      <p:sp>
        <p:nvSpPr>
          <p:cNvPr id="200722" name="Rectangle 28"/>
          <p:cNvSpPr>
            <a:spLocks noChangeArrowheads="1"/>
          </p:cNvSpPr>
          <p:nvPr/>
        </p:nvSpPr>
        <p:spPr bwMode="white">
          <a:xfrm>
            <a:off x="1714500" y="1857375"/>
            <a:ext cx="5715000" cy="566738"/>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chemeClr val="bg2"/>
                </a:solidFill>
                <a:latin typeface="Arial" pitchFamily="34" charset="0"/>
                <a:cs typeface="Arial" pitchFamily="34" charset="0"/>
              </a:rPr>
              <a:t>随机生成</a:t>
            </a:r>
            <a:r>
              <a:rPr lang="en-US" altLang="zh-CN" sz="1400" b="1" dirty="0">
                <a:solidFill>
                  <a:schemeClr val="bg2"/>
                </a:solidFill>
                <a:latin typeface="Arial" pitchFamily="34" charset="0"/>
                <a:cs typeface="Arial" pitchFamily="34" charset="0"/>
              </a:rPr>
              <a:t>1024</a:t>
            </a:r>
            <a:r>
              <a:rPr lang="zh-CN" altLang="en-US" sz="1400" b="1" dirty="0">
                <a:solidFill>
                  <a:schemeClr val="bg2"/>
                </a:solidFill>
                <a:latin typeface="Arial" pitchFamily="34" charset="0"/>
                <a:cs typeface="Arial" pitchFamily="34" charset="0"/>
              </a:rPr>
              <a:t>个数，用指针实现获取</a:t>
            </a:r>
            <a:r>
              <a:rPr lang="en-US" altLang="zh-CN" sz="1400" b="1" dirty="0">
                <a:solidFill>
                  <a:schemeClr val="bg2"/>
                </a:solidFill>
                <a:latin typeface="Arial" pitchFamily="34" charset="0"/>
                <a:cs typeface="Arial" pitchFamily="34" charset="0"/>
              </a:rPr>
              <a:t>1024</a:t>
            </a:r>
            <a:r>
              <a:rPr lang="zh-CN" altLang="en-US" sz="1400" b="1" dirty="0">
                <a:solidFill>
                  <a:schemeClr val="bg2"/>
                </a:solidFill>
                <a:latin typeface="Arial" pitchFamily="34" charset="0"/>
                <a:cs typeface="Arial" pitchFamily="34" charset="0"/>
              </a:rPr>
              <a:t>个数的最大数的地址，最小数的地址</a:t>
            </a:r>
            <a:endParaRPr lang="en-US" altLang="zh-CN" sz="1400" b="1" dirty="0">
              <a:solidFill>
                <a:schemeClr val="bg2"/>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5.1.14</a:t>
            </a:r>
            <a:r>
              <a:rPr lang="zh-CN" altLang="en-US" smtClean="0">
                <a:ea typeface="宋体" pitchFamily="2" charset="-122"/>
              </a:rPr>
              <a:t>数据类型转换延伸</a:t>
            </a:r>
            <a:endParaRPr lang="en-US" altLang="zh-CN" dirty="0">
              <a:ea typeface="宋体" pitchFamily="2" charset="-122"/>
            </a:endParaRPr>
          </a:p>
        </p:txBody>
      </p:sp>
      <p:sp>
        <p:nvSpPr>
          <p:cNvPr id="1946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6" name="文本占位符 5"/>
          <p:cNvSpPr>
            <a:spLocks noGrp="1"/>
          </p:cNvSpPr>
          <p:nvPr>
            <p:ph type="body" sz="half" idx="1"/>
          </p:nvPr>
        </p:nvSpPr>
        <p:spPr>
          <a:xfrm>
            <a:off x="457200" y="1295400"/>
            <a:ext cx="8543925" cy="4848225"/>
          </a:xfrm>
        </p:spPr>
        <p:style>
          <a:lnRef idx="0">
            <a:scrgbClr r="0" g="0" b="0"/>
          </a:lnRef>
          <a:fillRef idx="1003">
            <a:schemeClr val="dk2"/>
          </a:fillRef>
          <a:effectRef idx="0">
            <a:scrgbClr r="0" g="0" b="0"/>
          </a:effectRef>
          <a:fontRef idx="major"/>
        </p:style>
        <p:txBody>
          <a:bodyPr/>
          <a:lstStyle/>
          <a:p>
            <a:pPr>
              <a:defRPr/>
            </a:pPr>
            <a:r>
              <a:rPr lang="zh-CN" altLang="en-US" smtClean="0">
                <a:ea typeface="宋体" pitchFamily="2" charset="-122"/>
              </a:rPr>
              <a:t>函数调用时，编译器通过函数定义或声明知道形参类型，如果用户传递给被调用函数的实参不满足类型要求，则会产生类型转换，将实参转换成形参类型。</a:t>
            </a:r>
          </a:p>
          <a:p>
            <a:pPr>
              <a:defRPr/>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页脚占位符 5"/>
          <p:cNvSpPr>
            <a:spLocks noGrp="1"/>
          </p:cNvSpPr>
          <p:nvPr>
            <p:ph type="ftr" sz="quarter" idx="12"/>
          </p:nvPr>
        </p:nvSpPr>
        <p:spPr>
          <a:noFill/>
        </p:spPr>
        <p:txBody>
          <a:bodyPr/>
          <a:lstStyle/>
          <a:p>
            <a:r>
              <a:rPr lang="en-US" altLang="zh-CN" smtClean="0"/>
              <a:t>www.itcast.cn</a:t>
            </a:r>
          </a:p>
        </p:txBody>
      </p:sp>
      <p:sp>
        <p:nvSpPr>
          <p:cNvPr id="201731"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01732"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01733"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01734"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201735"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01736"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201737"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201756"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01738"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201752"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01739"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201748"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201740"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1</a:t>
            </a:r>
          </a:p>
        </p:txBody>
      </p:sp>
      <p:sp>
        <p:nvSpPr>
          <p:cNvPr id="201741"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2</a:t>
            </a:r>
          </a:p>
        </p:txBody>
      </p:sp>
      <p:sp>
        <p:nvSpPr>
          <p:cNvPr id="201742"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3</a:t>
            </a:r>
          </a:p>
        </p:txBody>
      </p:sp>
      <p:sp>
        <p:nvSpPr>
          <p:cNvPr id="201743" name="Rectangle 25"/>
          <p:cNvSpPr>
            <a:spLocks noChangeArrowheads="1"/>
          </p:cNvSpPr>
          <p:nvPr/>
        </p:nvSpPr>
        <p:spPr bwMode="white">
          <a:xfrm>
            <a:off x="1690688" y="1857375"/>
            <a:ext cx="5781675" cy="566738"/>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chemeClr val="bg2"/>
                </a:solidFill>
                <a:latin typeface="Arial" pitchFamily="34" charset="0"/>
                <a:cs typeface="Arial" pitchFamily="34" charset="0"/>
              </a:rPr>
              <a:t>创建一个字符数组，接受键盘的输入，用指针的办法，每个字符之间插入空格</a:t>
            </a:r>
            <a:endParaRPr lang="en-US" altLang="zh-CN" sz="1400" b="1" dirty="0">
              <a:solidFill>
                <a:schemeClr val="bg2"/>
              </a:solidFill>
              <a:latin typeface="Arial" pitchFamily="34" charset="0"/>
              <a:cs typeface="Arial" pitchFamily="34" charset="0"/>
            </a:endParaRPr>
          </a:p>
        </p:txBody>
      </p:sp>
      <p:sp>
        <p:nvSpPr>
          <p:cNvPr id="201744" name="Rectangle 26"/>
          <p:cNvSpPr>
            <a:spLocks noChangeArrowheads="1"/>
          </p:cNvSpPr>
          <p:nvPr/>
        </p:nvSpPr>
        <p:spPr bwMode="white">
          <a:xfrm>
            <a:off x="1755775" y="4772025"/>
            <a:ext cx="5781675" cy="309563"/>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rgbClr val="000000"/>
                </a:solidFill>
                <a:latin typeface="Arial" pitchFamily="34" charset="0"/>
                <a:cs typeface="Arial" pitchFamily="34" charset="0"/>
              </a:rPr>
              <a:t>输入两个整数，用函数两个数的交换，不能新开辟变量空间。</a:t>
            </a:r>
            <a:endParaRPr lang="en-US" altLang="zh-CN" sz="1400" b="1" dirty="0">
              <a:solidFill>
                <a:srgbClr val="000000"/>
              </a:solidFill>
              <a:latin typeface="Arial" pitchFamily="34" charset="0"/>
              <a:cs typeface="Arial" pitchFamily="34" charset="0"/>
            </a:endParaRPr>
          </a:p>
        </p:txBody>
      </p:sp>
      <p:sp>
        <p:nvSpPr>
          <p:cNvPr id="201745" name="Rectangle 28"/>
          <p:cNvSpPr>
            <a:spLocks noChangeArrowheads="1"/>
          </p:cNvSpPr>
          <p:nvPr/>
        </p:nvSpPr>
        <p:spPr bwMode="white">
          <a:xfrm>
            <a:off x="1762125" y="3309938"/>
            <a:ext cx="5781675" cy="566737"/>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chemeClr val="bg2"/>
                </a:solidFill>
                <a:latin typeface="Arial" pitchFamily="34" charset="0"/>
                <a:cs typeface="Arial" pitchFamily="34" charset="0"/>
              </a:rPr>
              <a:t>创建一个三维数组，</a:t>
            </a:r>
            <a:r>
              <a:rPr lang="en-US" altLang="zh-CN" sz="1400" b="1" dirty="0">
                <a:solidFill>
                  <a:schemeClr val="bg2"/>
                </a:solidFill>
                <a:latin typeface="Arial" pitchFamily="34" charset="0"/>
                <a:cs typeface="Arial" pitchFamily="34" charset="0"/>
              </a:rPr>
              <a:t>4×4×4</a:t>
            </a:r>
            <a:r>
              <a:rPr lang="zh-CN" altLang="en-US" sz="1400" b="1" dirty="0">
                <a:solidFill>
                  <a:schemeClr val="bg2"/>
                </a:solidFill>
                <a:latin typeface="Arial" pitchFamily="34" charset="0"/>
                <a:cs typeface="Arial" pitchFamily="34" charset="0"/>
              </a:rPr>
              <a:t>个元素，数字随机生成，找出每行最大的数，每面最大的数，以及整个数组中最大的数的地址。</a:t>
            </a:r>
            <a:endParaRPr lang="en-US" altLang="zh-CN" sz="1400" b="1" dirty="0">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dirty="0" smtClean="0">
                <a:ea typeface="宋体" pitchFamily="2" charset="-122"/>
              </a:rPr>
              <a:t>5.3.88</a:t>
            </a:r>
            <a:r>
              <a:rPr lang="zh-CN" altLang="en-US" dirty="0" smtClean="0">
                <a:ea typeface="宋体" pitchFamily="2" charset="-122"/>
              </a:rPr>
              <a:t>习题</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5.4 </a:t>
            </a:r>
            <a:r>
              <a:rPr lang="zh-CN" altLang="en-US" smtClean="0">
                <a:ea typeface="宋体" pitchFamily="2" charset="-122"/>
              </a:rPr>
              <a:t>字符串及字符串操作</a:t>
            </a:r>
            <a:endParaRPr lang="en-US" altLang="zh-CN" smtClean="0">
              <a:ea typeface="宋体" pitchFamily="2" charset="-122"/>
            </a:endParaRPr>
          </a:p>
        </p:txBody>
      </p:sp>
      <p:sp>
        <p:nvSpPr>
          <p:cNvPr id="4" name="Rectangle 3"/>
          <p:cNvSpPr>
            <a:spLocks noGrp="1" noChangeArrowheads="1"/>
          </p:cNvSpPr>
          <p:nvPr>
            <p:ph type="body" idx="1"/>
          </p:nvPr>
        </p:nvSpPr>
        <p:spPr>
          <a:xfrm>
            <a:off x="0" y="1142984"/>
            <a:ext cx="9144000" cy="5286412"/>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在各种编程语言中，字符串的地位都十分重要，</a:t>
            </a:r>
            <a:r>
              <a:rPr lang="en-US" altLang="zh-CN" smtClean="0">
                <a:ea typeface="宋体" pitchFamily="2" charset="-122"/>
              </a:rPr>
              <a:t>C</a:t>
            </a:r>
            <a:r>
              <a:rPr lang="zh-CN" altLang="en-US" smtClean="0">
                <a:ea typeface="宋体" pitchFamily="2" charset="-122"/>
              </a:rPr>
              <a:t>语言中并没有提供</a:t>
            </a:r>
            <a:r>
              <a:rPr lang="zh-CN" altLang="en-US" smtClean="0">
                <a:latin typeface="Times New Roman" pitchFamily="18" charset="0"/>
                <a:ea typeface="宋体" pitchFamily="2" charset="-122"/>
              </a:rPr>
              <a:t>“</a:t>
            </a:r>
            <a:r>
              <a:rPr lang="zh-CN" altLang="en-US" smtClean="0">
                <a:ea typeface="宋体" pitchFamily="2" charset="-122"/>
              </a:rPr>
              <a:t>字符串</a:t>
            </a:r>
            <a:r>
              <a:rPr lang="zh-CN" altLang="en-US" smtClean="0">
                <a:latin typeface="Times New Roman" pitchFamily="18" charset="0"/>
                <a:ea typeface="宋体" pitchFamily="2" charset="-122"/>
              </a:rPr>
              <a:t>”</a:t>
            </a:r>
            <a:r>
              <a:rPr lang="zh-CN" altLang="en-US" smtClean="0">
                <a:ea typeface="宋体" pitchFamily="2" charset="-122"/>
              </a:rPr>
              <a:t>这个特定类型，而是以特殊字符数组的形式来存储和处理字符串，这种字符数组必须以空字符</a:t>
            </a:r>
            <a:r>
              <a:rPr lang="zh-CN" altLang="en-US" smtClean="0">
                <a:latin typeface="Times New Roman" pitchFamily="18" charset="0"/>
                <a:ea typeface="宋体" pitchFamily="2" charset="-122"/>
              </a:rPr>
              <a:t>’</a:t>
            </a:r>
            <a:r>
              <a:rPr lang="en-US" altLang="zh-CN" smtClean="0">
                <a:ea typeface="宋体" pitchFamily="2" charset="-122"/>
              </a:rPr>
              <a:t>\0</a:t>
            </a:r>
            <a:r>
              <a:rPr lang="en-US" altLang="zh-CN" smtClean="0">
                <a:latin typeface="Times New Roman" pitchFamily="18" charset="0"/>
                <a:ea typeface="宋体" pitchFamily="2" charset="-122"/>
              </a:rPr>
              <a:t>’</a:t>
            </a:r>
            <a:r>
              <a:rPr lang="zh-CN" altLang="en-US" smtClean="0">
                <a:ea typeface="宋体" pitchFamily="2" charset="-122"/>
              </a:rPr>
              <a:t>结尾，因此，也将这种特定字符数组称为</a:t>
            </a:r>
            <a:r>
              <a:rPr lang="en-US" altLang="zh-CN" smtClean="0">
                <a:ea typeface="宋体" pitchFamily="2" charset="-122"/>
              </a:rPr>
              <a:t>C</a:t>
            </a:r>
            <a:r>
              <a:rPr lang="zh-CN" altLang="en-US" smtClean="0">
                <a:ea typeface="宋体" pitchFamily="2" charset="-122"/>
              </a:rPr>
              <a:t>风格字符串，本节讨论字符串和字符串的一些处理函数。</a:t>
            </a:r>
            <a:r>
              <a:rPr lang="en-US" altLang="zh-CN" smtClean="0">
                <a:ea typeface="宋体" pitchFamily="2" charset="-122"/>
              </a:rPr>
              <a:t> C</a:t>
            </a:r>
            <a:r>
              <a:rPr lang="zh-CN" altLang="en-US" smtClean="0">
                <a:ea typeface="宋体" pitchFamily="2" charset="-122"/>
              </a:rPr>
              <a:t>风格字符串是字符数组的一种特例，这个</a:t>
            </a:r>
            <a:r>
              <a:rPr lang="zh-CN" altLang="en-US" smtClean="0">
                <a:latin typeface="Times New Roman" pitchFamily="18" charset="0"/>
                <a:ea typeface="宋体" pitchFamily="2" charset="-122"/>
              </a:rPr>
              <a:t>“</a:t>
            </a:r>
            <a:r>
              <a:rPr lang="zh-CN" altLang="en-US" smtClean="0">
                <a:ea typeface="宋体" pitchFamily="2" charset="-122"/>
              </a:rPr>
              <a:t>特</a:t>
            </a:r>
            <a:r>
              <a:rPr lang="zh-CN" altLang="en-US" smtClean="0">
                <a:latin typeface="Times New Roman" pitchFamily="18" charset="0"/>
                <a:ea typeface="宋体" pitchFamily="2" charset="-122"/>
              </a:rPr>
              <a:t>”</a:t>
            </a:r>
            <a:r>
              <a:rPr lang="zh-CN" altLang="en-US" smtClean="0">
                <a:ea typeface="宋体" pitchFamily="2" charset="-122"/>
              </a:rPr>
              <a:t>字体现在</a:t>
            </a:r>
            <a:r>
              <a:rPr lang="zh-CN" altLang="en-US" smtClean="0">
                <a:latin typeface="Times New Roman" pitchFamily="18" charset="0"/>
                <a:ea typeface="宋体" pitchFamily="2" charset="-122"/>
              </a:rPr>
              <a:t>“</a:t>
            </a:r>
            <a:r>
              <a:rPr lang="zh-CN" altLang="en-US" smtClean="0">
                <a:ea typeface="宋体" pitchFamily="2" charset="-122"/>
              </a:rPr>
              <a:t>以</a:t>
            </a:r>
            <a:r>
              <a:rPr lang="zh-CN" altLang="en-US" smtClean="0">
                <a:latin typeface="Times New Roman" pitchFamily="18" charset="0"/>
                <a:ea typeface="宋体" pitchFamily="2" charset="-122"/>
              </a:rPr>
              <a:t>’</a:t>
            </a:r>
            <a:r>
              <a:rPr lang="en-US" altLang="zh-CN" smtClean="0">
                <a:ea typeface="宋体" pitchFamily="2" charset="-122"/>
              </a:rPr>
              <a:t>\0</a:t>
            </a:r>
            <a:r>
              <a:rPr lang="en-US" altLang="zh-CN" smtClean="0">
                <a:latin typeface="Times New Roman" pitchFamily="18" charset="0"/>
                <a:ea typeface="宋体" pitchFamily="2" charset="-122"/>
              </a:rPr>
              <a:t>’</a:t>
            </a:r>
            <a:r>
              <a:rPr lang="zh-CN" altLang="en-US" smtClean="0">
                <a:ea typeface="宋体" pitchFamily="2" charset="-122"/>
              </a:rPr>
              <a:t>（空字符，</a:t>
            </a:r>
            <a:r>
              <a:rPr lang="en-US" altLang="zh-CN" smtClean="0">
                <a:ea typeface="宋体" pitchFamily="2" charset="-122"/>
              </a:rPr>
              <a:t>null character</a:t>
            </a:r>
            <a:r>
              <a:rPr lang="zh-CN" altLang="en-US" smtClean="0">
                <a:ea typeface="宋体" pitchFamily="2" charset="-122"/>
              </a:rPr>
              <a:t>）结尾</a:t>
            </a:r>
            <a:r>
              <a:rPr lang="zh-CN" altLang="en-US" smtClean="0">
                <a:latin typeface="Times New Roman" pitchFamily="18" charset="0"/>
                <a:ea typeface="宋体" pitchFamily="2" charset="-122"/>
              </a:rPr>
              <a:t>”</a:t>
            </a:r>
            <a:r>
              <a:rPr lang="zh-CN" altLang="en-US" smtClean="0">
                <a:ea typeface="宋体" pitchFamily="2" charset="-122"/>
              </a:rPr>
              <a:t>，如何声明创建一个</a:t>
            </a:r>
            <a:r>
              <a:rPr lang="en-US" altLang="zh-CN" smtClean="0">
                <a:ea typeface="宋体" pitchFamily="2" charset="-122"/>
              </a:rPr>
              <a:t>C</a:t>
            </a:r>
            <a:r>
              <a:rPr lang="zh-CN" altLang="en-US" smtClean="0">
                <a:ea typeface="宋体" pitchFamily="2" charset="-122"/>
              </a:rPr>
              <a:t>风格字符串时，如何使用</a:t>
            </a:r>
            <a:r>
              <a:rPr lang="en-US" altLang="zh-CN" smtClean="0">
                <a:ea typeface="宋体" pitchFamily="2" charset="-122"/>
              </a:rPr>
              <a:t>C</a:t>
            </a:r>
            <a:r>
              <a:rPr lang="zh-CN" altLang="en-US" smtClean="0">
                <a:ea typeface="宋体" pitchFamily="2" charset="-122"/>
              </a:rPr>
              <a:t>风格字符串，这是本节要解决的问题</a:t>
            </a:r>
          </a:p>
        </p:txBody>
      </p:sp>
    </p:spTree>
  </p:cSld>
  <p:clrMapOvr>
    <a:masterClrMapping/>
  </p:clrMapOvr>
  <p:timing>
    <p:tnLst>
      <p:par>
        <p:cTn id="1" dur="indefinite" restart="never" nodeType="tmRoot"/>
      </p:par>
    </p:tnLst>
    <p:bldLst>
      <p:bldP spid="108546"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5.4.1</a:t>
            </a:r>
            <a:r>
              <a:rPr lang="zh-CN" altLang="en-US" smtClean="0">
                <a:ea typeface="宋体" pitchFamily="2" charset="-122"/>
              </a:rPr>
              <a:t>字符串及字符串操作</a:t>
            </a:r>
            <a:endParaRPr lang="en-US" altLang="zh-CN" smtClean="0">
              <a:ea typeface="宋体" pitchFamily="2" charset="-122"/>
            </a:endParaRPr>
          </a:p>
        </p:txBody>
      </p:sp>
      <p:sp>
        <p:nvSpPr>
          <p:cNvPr id="7" name="Rectangle 11"/>
          <p:cNvSpPr>
            <a:spLocks noGrp="1" noChangeArrowheads="1"/>
          </p:cNvSpPr>
          <p:nvPr>
            <p:ph type="body" idx="1"/>
          </p:nvPr>
        </p:nvSpPr>
        <p:spPr>
          <a:xfrm>
            <a:off x="428597" y="1142985"/>
            <a:ext cx="8358246" cy="5357850"/>
          </a:xfrm>
        </p:spPr>
        <p:style>
          <a:lnRef idx="0">
            <a:scrgbClr r="0" g="0" b="0"/>
          </a:lnRef>
          <a:fillRef idx="1003">
            <a:schemeClr val="dk2"/>
          </a:fillRef>
          <a:effectRef idx="0">
            <a:scrgbClr r="0" g="0" b="0"/>
          </a:effectRef>
          <a:fontRef idx="major"/>
        </p:style>
        <p:txBody>
          <a:bodyPr rIns="132080"/>
          <a:lstStyle/>
          <a:p>
            <a:pPr marL="0" indent="534988" eaLnBrk="1" hangingPunct="1">
              <a:spcAft>
                <a:spcPct val="50000"/>
              </a:spcAft>
              <a:defRPr/>
            </a:pPr>
            <a:r>
              <a:rPr lang="zh-CN" altLang="en-US" b="1" smtClean="0">
                <a:ea typeface="宋体" charset="-122"/>
              </a:rPr>
              <a:t>字符数组的定义形式为：</a:t>
            </a:r>
          </a:p>
          <a:p>
            <a:pPr marL="0" indent="534988" eaLnBrk="1" hangingPunct="1">
              <a:spcAft>
                <a:spcPct val="50000"/>
              </a:spcAft>
              <a:defRPr/>
            </a:pPr>
            <a:r>
              <a:rPr kumimoji="1" lang="en-US" altLang="zh-CN" b="1" smtClean="0">
                <a:solidFill>
                  <a:srgbClr val="FF3300"/>
                </a:solidFill>
                <a:ea typeface="宋体" charset="-122"/>
              </a:rPr>
              <a:t>char   </a:t>
            </a:r>
            <a:r>
              <a:rPr kumimoji="1" lang="zh-CN" altLang="en-US" b="1" smtClean="0">
                <a:solidFill>
                  <a:srgbClr val="FF3300"/>
                </a:solidFill>
                <a:ea typeface="宋体" charset="-122"/>
              </a:rPr>
              <a:t>数组名</a:t>
            </a:r>
            <a:r>
              <a:rPr kumimoji="1" lang="en-US" altLang="zh-CN" b="1" smtClean="0">
                <a:solidFill>
                  <a:srgbClr val="FF3300"/>
                </a:solidFill>
                <a:ea typeface="宋体" charset="-122"/>
              </a:rPr>
              <a:t>[ </a:t>
            </a:r>
            <a:r>
              <a:rPr kumimoji="1" lang="zh-CN" altLang="en-US" smtClean="0">
                <a:solidFill>
                  <a:srgbClr val="FF3300"/>
                </a:solidFill>
                <a:ea typeface="宋体" charset="-122"/>
              </a:rPr>
              <a:t>常量表达式 </a:t>
            </a:r>
            <a:r>
              <a:rPr kumimoji="1" lang="en-US" altLang="zh-CN" b="1" smtClean="0">
                <a:solidFill>
                  <a:srgbClr val="FF3300"/>
                </a:solidFill>
                <a:ea typeface="宋体" charset="-122"/>
              </a:rPr>
              <a:t>]</a:t>
            </a:r>
            <a:r>
              <a:rPr kumimoji="1" lang="zh-CN" altLang="en-US" b="1" smtClean="0">
                <a:solidFill>
                  <a:srgbClr val="FF3300"/>
                </a:solidFill>
                <a:ea typeface="宋体" charset="-122"/>
              </a:rPr>
              <a:t>；</a:t>
            </a:r>
            <a:endParaRPr lang="zh-CN" altLang="en-US" b="1" smtClean="0">
              <a:ea typeface="宋体" charset="-122"/>
            </a:endParaRPr>
          </a:p>
          <a:p>
            <a:pPr marL="0" indent="534988" eaLnBrk="1" hangingPunct="1">
              <a:defRPr/>
            </a:pPr>
            <a:r>
              <a:rPr lang="zh-CN" altLang="en-US" b="1" smtClean="0">
                <a:ea typeface="宋体" charset="-122"/>
              </a:rPr>
              <a:t>  如：</a:t>
            </a:r>
            <a:r>
              <a:rPr lang="en-US" altLang="zh-CN" b="1" smtClean="0">
                <a:ea typeface="宋体" charset="-122"/>
              </a:rPr>
              <a:t>char  a[100];</a:t>
            </a:r>
            <a:endParaRPr lang="zh-CN" altLang="en-US" b="1" smtClean="0">
              <a:ea typeface="宋体" charset="-122"/>
            </a:endParaRPr>
          </a:p>
        </p:txBody>
      </p:sp>
      <p:sp>
        <p:nvSpPr>
          <p:cNvPr id="8" name="Rectangle 14"/>
          <p:cNvSpPr>
            <a:spLocks noChangeArrowheads="1"/>
          </p:cNvSpPr>
          <p:nvPr/>
        </p:nvSpPr>
        <p:spPr bwMode="auto">
          <a:xfrm>
            <a:off x="1258888" y="3748088"/>
            <a:ext cx="6265862" cy="519112"/>
          </a:xfrm>
          <a:prstGeom prst="rect">
            <a:avLst/>
          </a:prstGeom>
          <a:noFill/>
          <a:ln w="9525" algn="ctr">
            <a:noFill/>
            <a:miter lim="800000"/>
            <a:headEnd/>
            <a:tailEnd/>
          </a:ln>
        </p:spPr>
        <p:txBody>
          <a:bodyPr>
            <a:spAutoFit/>
          </a:bodyPr>
          <a:lstStyle/>
          <a:p>
            <a:pPr eaLnBrk="0" hangingPunct="0">
              <a:spcAft>
                <a:spcPct val="50000"/>
              </a:spcAft>
              <a:buFontTx/>
              <a:buChar char="•"/>
            </a:pPr>
            <a:r>
              <a:rPr lang="zh-CN" altLang="en-US" sz="2800" b="1">
                <a:latin typeface="宋体" pitchFamily="2" charset="-122"/>
              </a:rPr>
              <a:t> 定义了一个字符数组，名字叫</a:t>
            </a:r>
            <a:r>
              <a:rPr lang="en-US" altLang="zh-CN" sz="2800" b="1">
                <a:latin typeface="宋体" pitchFamily="2" charset="-122"/>
              </a:rPr>
              <a:t>c</a:t>
            </a:r>
            <a:r>
              <a:rPr lang="zh-CN" altLang="en-US" sz="2800" b="1">
                <a:latin typeface="宋体" pitchFamily="2" charset="-122"/>
              </a:rPr>
              <a:t>；</a:t>
            </a:r>
          </a:p>
        </p:txBody>
      </p:sp>
      <p:sp>
        <p:nvSpPr>
          <p:cNvPr id="9" name="Rectangle 15"/>
          <p:cNvSpPr>
            <a:spLocks noChangeArrowheads="1"/>
          </p:cNvSpPr>
          <p:nvPr/>
        </p:nvSpPr>
        <p:spPr bwMode="auto">
          <a:xfrm>
            <a:off x="1258888" y="4427538"/>
            <a:ext cx="7416800" cy="946150"/>
          </a:xfrm>
          <a:prstGeom prst="rect">
            <a:avLst/>
          </a:prstGeom>
          <a:noFill/>
          <a:ln w="9525" algn="ctr">
            <a:noFill/>
            <a:miter lim="800000"/>
            <a:headEnd/>
            <a:tailEnd/>
          </a:ln>
        </p:spPr>
        <p:txBody>
          <a:bodyPr>
            <a:spAutoFit/>
          </a:bodyPr>
          <a:lstStyle/>
          <a:p>
            <a:pPr marL="266700" indent="-266700" eaLnBrk="0" hangingPunct="0">
              <a:spcAft>
                <a:spcPct val="50000"/>
              </a:spcAft>
              <a:buFontTx/>
              <a:buChar char="•"/>
            </a:pPr>
            <a:r>
              <a:rPr lang="en-US" altLang="zh-CN" sz="2800" b="1">
                <a:latin typeface="宋体" pitchFamily="2" charset="-122"/>
              </a:rPr>
              <a:t>a</a:t>
            </a:r>
            <a:r>
              <a:rPr lang="zh-CN" altLang="en-US" sz="2800" b="1">
                <a:latin typeface="宋体" pitchFamily="2" charset="-122"/>
              </a:rPr>
              <a:t>数组的数据类型是</a:t>
            </a:r>
            <a:r>
              <a:rPr lang="en-US" altLang="zh-CN" sz="2800" b="1">
                <a:latin typeface="宋体" pitchFamily="2" charset="-122"/>
              </a:rPr>
              <a:t>char [100]</a:t>
            </a:r>
            <a:r>
              <a:rPr lang="zh-CN" altLang="en-US" sz="2800" b="1">
                <a:latin typeface="宋体" pitchFamily="2" charset="-122"/>
              </a:rPr>
              <a:t>，表示</a:t>
            </a:r>
            <a:r>
              <a:rPr lang="en-US" altLang="zh-CN" sz="2800" b="1">
                <a:latin typeface="宋体" pitchFamily="2" charset="-122"/>
              </a:rPr>
              <a:t>a</a:t>
            </a:r>
            <a:r>
              <a:rPr lang="zh-CN" altLang="en-US" sz="2800" b="1">
                <a:latin typeface="宋体" pitchFamily="2" charset="-122"/>
              </a:rPr>
              <a:t>中存储有</a:t>
            </a:r>
            <a:r>
              <a:rPr lang="en-US" altLang="zh-CN" sz="2800" b="1">
                <a:latin typeface="宋体" pitchFamily="2" charset="-122"/>
              </a:rPr>
              <a:t>100</a:t>
            </a:r>
            <a:r>
              <a:rPr lang="zh-CN" altLang="en-US" sz="2800" b="1">
                <a:latin typeface="宋体" pitchFamily="2" charset="-122"/>
              </a:rPr>
              <a:t>个字符元素；</a:t>
            </a:r>
          </a:p>
        </p:txBody>
      </p:sp>
      <p:sp>
        <p:nvSpPr>
          <p:cNvPr id="10" name="Rectangle 16"/>
          <p:cNvSpPr>
            <a:spLocks noChangeArrowheads="1"/>
          </p:cNvSpPr>
          <p:nvPr/>
        </p:nvSpPr>
        <p:spPr bwMode="auto">
          <a:xfrm>
            <a:off x="1265238" y="5364163"/>
            <a:ext cx="6402387" cy="1160462"/>
          </a:xfrm>
          <a:prstGeom prst="rect">
            <a:avLst/>
          </a:prstGeom>
          <a:noFill/>
          <a:ln w="9525" algn="ctr">
            <a:noFill/>
            <a:miter lim="800000"/>
            <a:headEnd/>
            <a:tailEnd/>
          </a:ln>
        </p:spPr>
        <p:txBody>
          <a:bodyPr>
            <a:spAutoFit/>
          </a:bodyPr>
          <a:lstStyle/>
          <a:p>
            <a:pPr eaLnBrk="0" hangingPunct="0">
              <a:spcAft>
                <a:spcPct val="50000"/>
              </a:spcAft>
              <a:buFontTx/>
              <a:buChar char="•"/>
            </a:pPr>
            <a:r>
              <a:rPr lang="zh-CN" altLang="en-US" sz="2800" b="1">
                <a:latin typeface="宋体" pitchFamily="2" charset="-122"/>
              </a:rPr>
              <a:t> 这</a:t>
            </a:r>
            <a:r>
              <a:rPr lang="en-US" altLang="zh-CN" sz="2800" b="1">
                <a:latin typeface="宋体" pitchFamily="2" charset="-122"/>
              </a:rPr>
              <a:t>100</a:t>
            </a:r>
            <a:r>
              <a:rPr lang="zh-CN" altLang="en-US" sz="2800" b="1">
                <a:latin typeface="宋体" pitchFamily="2" charset="-122"/>
              </a:rPr>
              <a:t>个字符元素的名字分别是：</a:t>
            </a:r>
          </a:p>
          <a:p>
            <a:pPr eaLnBrk="0" hangingPunct="0">
              <a:spcAft>
                <a:spcPct val="50000"/>
              </a:spcAft>
            </a:pPr>
            <a:r>
              <a:rPr lang="zh-CN" altLang="en-US" sz="2800" b="1">
                <a:latin typeface="宋体" pitchFamily="2" charset="-122"/>
              </a:rPr>
              <a:t>  </a:t>
            </a:r>
            <a:r>
              <a:rPr lang="en-US" altLang="zh-CN" sz="2800" b="1">
                <a:latin typeface="宋体" pitchFamily="2" charset="-122"/>
              </a:rPr>
              <a:t>a[0],a[1],a[2], ...... ,a[99]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8" grpId="0"/>
      <p:bldP spid="9" grpId="0"/>
      <p:bldP spid="10"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239000" cy="842963"/>
          </a:xfrm>
        </p:spPr>
        <p:txBody>
          <a:bodyPr/>
          <a:lstStyle/>
          <a:p>
            <a:pPr eaLnBrk="1" hangingPunct="1">
              <a:defRPr/>
            </a:pPr>
            <a:r>
              <a:rPr lang="en-US" altLang="zh-CN" smtClean="0">
                <a:ea typeface="宋体" charset="-122"/>
              </a:rPr>
              <a:t>5.4.2</a:t>
            </a:r>
            <a:r>
              <a:rPr lang="zh-CN" altLang="en-US" smtClean="0">
                <a:ea typeface="宋体" charset="-122"/>
              </a:rPr>
              <a:t>字符数组的定义和初始化</a:t>
            </a:r>
            <a:endParaRPr lang="en-US" altLang="zh-CN" dirty="0">
              <a:ea typeface="宋体" pitchFamily="2" charset="-122"/>
            </a:endParaRPr>
          </a:p>
        </p:txBody>
      </p:sp>
      <p:sp>
        <p:nvSpPr>
          <p:cNvPr id="5" name="Rectangle 11"/>
          <p:cNvSpPr>
            <a:spLocks noGrp="1" noChangeArrowheads="1"/>
          </p:cNvSpPr>
          <p:nvPr>
            <p:ph type="body" idx="1"/>
          </p:nvPr>
        </p:nvSpPr>
        <p:spPr>
          <a:xfrm>
            <a:off x="357158" y="1214423"/>
            <a:ext cx="8429684" cy="5072098"/>
          </a:xfrm>
        </p:spPr>
        <p:style>
          <a:lnRef idx="0">
            <a:scrgbClr r="0" g="0" b="0"/>
          </a:lnRef>
          <a:fillRef idx="1003">
            <a:schemeClr val="dk2"/>
          </a:fillRef>
          <a:effectRef idx="0">
            <a:scrgbClr r="0" g="0" b="0"/>
          </a:effectRef>
          <a:fontRef idx="major"/>
        </p:style>
        <p:txBody>
          <a:bodyPr rIns="132080"/>
          <a:lstStyle/>
          <a:p>
            <a:pPr marL="0" indent="534988" eaLnBrk="1" hangingPunct="1">
              <a:spcAft>
                <a:spcPct val="50000"/>
              </a:spcAft>
              <a:defRPr/>
            </a:pPr>
            <a:r>
              <a:rPr lang="zh-CN" altLang="en-US" b="1" smtClean="0">
                <a:ea typeface="宋体" charset="-122"/>
              </a:rPr>
              <a:t>字符数组的常见初始化形式如下例：</a:t>
            </a:r>
          </a:p>
          <a:p>
            <a:pPr marL="0" indent="534988" eaLnBrk="1" hangingPunct="1">
              <a:spcAft>
                <a:spcPct val="50000"/>
              </a:spcAft>
              <a:defRPr/>
            </a:pPr>
            <a:r>
              <a:rPr lang="en-US" altLang="zh-CN" b="1" smtClean="0">
                <a:solidFill>
                  <a:srgbClr val="FF3300"/>
                </a:solidFill>
                <a:ea typeface="宋体" charset="-122"/>
              </a:rPr>
              <a:t>char c[5]={ </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b</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c</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d</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e</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 };</a:t>
            </a:r>
            <a:endParaRPr lang="zh-CN" altLang="en-US" b="1" smtClean="0">
              <a:ea typeface="宋体" charset="-122"/>
            </a:endParaRPr>
          </a:p>
          <a:p>
            <a:pPr marL="0" indent="534988" eaLnBrk="1" hangingPunct="1">
              <a:defRPr/>
            </a:pPr>
            <a:endParaRPr lang="zh-CN" altLang="en-US" b="1" smtClean="0">
              <a:solidFill>
                <a:srgbClr val="FF3300"/>
              </a:solidFill>
              <a:ea typeface="宋体" charset="-122"/>
            </a:endParaRPr>
          </a:p>
        </p:txBody>
      </p:sp>
      <p:grpSp>
        <p:nvGrpSpPr>
          <p:cNvPr id="2" name="Group 15"/>
          <p:cNvGrpSpPr>
            <a:grpSpLocks/>
          </p:cNvGrpSpPr>
          <p:nvPr/>
        </p:nvGrpSpPr>
        <p:grpSpPr bwMode="auto">
          <a:xfrm>
            <a:off x="1042988" y="3059113"/>
            <a:ext cx="6408737" cy="1233487"/>
            <a:chOff x="748" y="2089"/>
            <a:chExt cx="4037" cy="777"/>
          </a:xfrm>
        </p:grpSpPr>
        <p:sp>
          <p:nvSpPr>
            <p:cNvPr id="204810" name="Rectangle 16"/>
            <p:cNvSpPr>
              <a:spLocks noChangeArrowheads="1"/>
            </p:cNvSpPr>
            <p:nvPr/>
          </p:nvSpPr>
          <p:spPr bwMode="auto">
            <a:xfrm>
              <a:off x="748" y="2089"/>
              <a:ext cx="4037" cy="331"/>
            </a:xfrm>
            <a:prstGeom prst="rect">
              <a:avLst/>
            </a:prstGeom>
            <a:noFill/>
            <a:ln w="25400" algn="ctr">
              <a:noFill/>
              <a:miter lim="800000"/>
              <a:headEnd/>
              <a:tailEnd/>
            </a:ln>
          </p:spPr>
          <p:txBody>
            <a:bodyPr lIns="90000" tIns="46800" rIns="90000" bIns="46800">
              <a:spAutoFit/>
            </a:bodyPr>
            <a:lstStyle/>
            <a:p>
              <a:pPr marL="355600" indent="-355600" eaLnBrk="0" fontAlgn="t" hangingPunct="0">
                <a:spcAft>
                  <a:spcPct val="50000"/>
                </a:spcAft>
                <a:buFont typeface="Wingdings" pitchFamily="2" charset="2"/>
                <a:buNone/>
              </a:pPr>
              <a:r>
                <a:rPr lang="zh-CN" altLang="en-US" sz="2800" b="1">
                  <a:latin typeface="宋体" pitchFamily="2" charset="-122"/>
                </a:rPr>
                <a:t>初始化后数组</a:t>
              </a:r>
              <a:r>
                <a:rPr lang="en-US" altLang="zh-CN" sz="2800" b="1">
                  <a:latin typeface="宋体" pitchFamily="2" charset="-122"/>
                </a:rPr>
                <a:t>c</a:t>
              </a:r>
              <a:r>
                <a:rPr lang="zh-CN" altLang="en-US" sz="2800" b="1">
                  <a:latin typeface="宋体" pitchFamily="2" charset="-122"/>
                </a:rPr>
                <a:t>中各元素值为：</a:t>
              </a:r>
            </a:p>
          </p:txBody>
        </p:sp>
        <p:sp>
          <p:nvSpPr>
            <p:cNvPr id="204811" name="Rectangle 17"/>
            <p:cNvSpPr>
              <a:spLocks noChangeArrowheads="1"/>
            </p:cNvSpPr>
            <p:nvPr/>
          </p:nvSpPr>
          <p:spPr bwMode="auto">
            <a:xfrm>
              <a:off x="2245" y="2544"/>
              <a:ext cx="354"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800" b="1">
                  <a:latin typeface="宋体" pitchFamily="2" charset="-122"/>
                </a:rPr>
                <a:t>e</a:t>
              </a:r>
            </a:p>
          </p:txBody>
        </p:sp>
        <p:sp>
          <p:nvSpPr>
            <p:cNvPr id="204812" name="Rectangle 18"/>
            <p:cNvSpPr>
              <a:spLocks noChangeArrowheads="1"/>
            </p:cNvSpPr>
            <p:nvPr/>
          </p:nvSpPr>
          <p:spPr bwMode="auto">
            <a:xfrm>
              <a:off x="1901" y="2544"/>
              <a:ext cx="353"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800" b="1">
                  <a:latin typeface="宋体" pitchFamily="2" charset="-122"/>
                </a:rPr>
                <a:t>d</a:t>
              </a:r>
            </a:p>
          </p:txBody>
        </p:sp>
        <p:sp>
          <p:nvSpPr>
            <p:cNvPr id="204813" name="Rectangle 19"/>
            <p:cNvSpPr>
              <a:spLocks noChangeArrowheads="1"/>
            </p:cNvSpPr>
            <p:nvPr/>
          </p:nvSpPr>
          <p:spPr bwMode="auto">
            <a:xfrm>
              <a:off x="1546" y="2544"/>
              <a:ext cx="355"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800" b="1">
                  <a:latin typeface="宋体" pitchFamily="2" charset="-122"/>
                </a:rPr>
                <a:t>c</a:t>
              </a:r>
            </a:p>
          </p:txBody>
        </p:sp>
        <p:sp>
          <p:nvSpPr>
            <p:cNvPr id="204814" name="Rectangle 20"/>
            <p:cNvSpPr>
              <a:spLocks noChangeArrowheads="1"/>
            </p:cNvSpPr>
            <p:nvPr/>
          </p:nvSpPr>
          <p:spPr bwMode="auto">
            <a:xfrm>
              <a:off x="1193" y="2544"/>
              <a:ext cx="353"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800" b="1">
                  <a:latin typeface="宋体" pitchFamily="2" charset="-122"/>
                </a:rPr>
                <a:t>b</a:t>
              </a:r>
            </a:p>
          </p:txBody>
        </p:sp>
        <p:sp>
          <p:nvSpPr>
            <p:cNvPr id="204815" name="Rectangle 21"/>
            <p:cNvSpPr>
              <a:spLocks noChangeArrowheads="1"/>
            </p:cNvSpPr>
            <p:nvPr/>
          </p:nvSpPr>
          <p:spPr bwMode="auto">
            <a:xfrm>
              <a:off x="839" y="2544"/>
              <a:ext cx="354"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800" b="1">
                  <a:latin typeface="宋体" pitchFamily="2" charset="-122"/>
                </a:rPr>
                <a:t>a</a:t>
              </a:r>
            </a:p>
          </p:txBody>
        </p:sp>
        <p:sp>
          <p:nvSpPr>
            <p:cNvPr id="204816" name="Line 22"/>
            <p:cNvSpPr>
              <a:spLocks noChangeShapeType="1"/>
            </p:cNvSpPr>
            <p:nvPr/>
          </p:nvSpPr>
          <p:spPr bwMode="auto">
            <a:xfrm>
              <a:off x="839" y="2568"/>
              <a:ext cx="0" cy="298"/>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sp>
          <p:nvSpPr>
            <p:cNvPr id="204817" name="Line 23"/>
            <p:cNvSpPr>
              <a:spLocks noChangeShapeType="1"/>
            </p:cNvSpPr>
            <p:nvPr/>
          </p:nvSpPr>
          <p:spPr bwMode="auto">
            <a:xfrm>
              <a:off x="2608" y="2568"/>
              <a:ext cx="0" cy="298"/>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sp>
          <p:nvSpPr>
            <p:cNvPr id="204818" name="Line 24"/>
            <p:cNvSpPr>
              <a:spLocks noChangeShapeType="1"/>
            </p:cNvSpPr>
            <p:nvPr/>
          </p:nvSpPr>
          <p:spPr bwMode="auto">
            <a:xfrm>
              <a:off x="1193" y="2568"/>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04819" name="Line 25"/>
            <p:cNvSpPr>
              <a:spLocks noChangeShapeType="1"/>
            </p:cNvSpPr>
            <p:nvPr/>
          </p:nvSpPr>
          <p:spPr bwMode="auto">
            <a:xfrm>
              <a:off x="1546" y="2568"/>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04820" name="Line 26"/>
            <p:cNvSpPr>
              <a:spLocks noChangeShapeType="1"/>
            </p:cNvSpPr>
            <p:nvPr/>
          </p:nvSpPr>
          <p:spPr bwMode="auto">
            <a:xfrm>
              <a:off x="1901" y="2568"/>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04821" name="Line 27"/>
            <p:cNvSpPr>
              <a:spLocks noChangeShapeType="1"/>
            </p:cNvSpPr>
            <p:nvPr/>
          </p:nvSpPr>
          <p:spPr bwMode="auto">
            <a:xfrm>
              <a:off x="2254" y="2568"/>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04822" name="Line 28"/>
            <p:cNvSpPr>
              <a:spLocks noChangeShapeType="1"/>
            </p:cNvSpPr>
            <p:nvPr/>
          </p:nvSpPr>
          <p:spPr bwMode="auto">
            <a:xfrm>
              <a:off x="839" y="2568"/>
              <a:ext cx="1769" cy="0"/>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sp>
          <p:nvSpPr>
            <p:cNvPr id="204823" name="Line 29"/>
            <p:cNvSpPr>
              <a:spLocks noChangeShapeType="1"/>
            </p:cNvSpPr>
            <p:nvPr/>
          </p:nvSpPr>
          <p:spPr bwMode="auto">
            <a:xfrm>
              <a:off x="839" y="2866"/>
              <a:ext cx="1769" cy="0"/>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grpSp>
      <p:sp>
        <p:nvSpPr>
          <p:cNvPr id="22" name="Rectangle 30"/>
          <p:cNvSpPr>
            <a:spLocks noChangeArrowheads="1"/>
          </p:cNvSpPr>
          <p:nvPr/>
        </p:nvSpPr>
        <p:spPr bwMode="auto">
          <a:xfrm>
            <a:off x="1042988" y="4683125"/>
            <a:ext cx="8101012" cy="519113"/>
          </a:xfrm>
          <a:prstGeom prst="rect">
            <a:avLst/>
          </a:prstGeom>
          <a:noFill/>
          <a:ln w="9525" algn="ctr">
            <a:noFill/>
            <a:miter lim="800000"/>
            <a:headEnd/>
            <a:tailEnd/>
          </a:ln>
        </p:spPr>
        <p:txBody>
          <a:bodyPr>
            <a:spAutoFit/>
          </a:bodyPr>
          <a:lstStyle/>
          <a:p>
            <a:pPr eaLnBrk="0" hangingPunct="0">
              <a:spcAft>
                <a:spcPct val="50000"/>
              </a:spcAft>
              <a:buFontTx/>
              <a:buChar char="•"/>
            </a:pPr>
            <a:r>
              <a:rPr lang="zh-CN" altLang="en-US" sz="2800" b="1">
                <a:latin typeface="宋体" pitchFamily="2" charset="-122"/>
              </a:rPr>
              <a:t>如果初始化时初值个数大于数组长度，会报错。</a:t>
            </a:r>
          </a:p>
        </p:txBody>
      </p:sp>
      <p:sp>
        <p:nvSpPr>
          <p:cNvPr id="23" name="Rectangle 31"/>
          <p:cNvSpPr>
            <a:spLocks noChangeArrowheads="1"/>
          </p:cNvSpPr>
          <p:nvPr/>
        </p:nvSpPr>
        <p:spPr bwMode="auto">
          <a:xfrm>
            <a:off x="1079500" y="5291138"/>
            <a:ext cx="8101013" cy="946150"/>
          </a:xfrm>
          <a:prstGeom prst="rect">
            <a:avLst/>
          </a:prstGeom>
          <a:noFill/>
          <a:ln w="9525" algn="ctr">
            <a:noFill/>
            <a:miter lim="800000"/>
            <a:headEnd/>
            <a:tailEnd/>
          </a:ln>
        </p:spPr>
        <p:txBody>
          <a:bodyPr>
            <a:spAutoFit/>
          </a:bodyPr>
          <a:lstStyle/>
          <a:p>
            <a:pPr marL="182563" indent="-182563" eaLnBrk="0" hangingPunct="0">
              <a:spcAft>
                <a:spcPct val="50000"/>
              </a:spcAft>
              <a:buFontTx/>
              <a:buChar char="•"/>
            </a:pPr>
            <a:r>
              <a:rPr lang="zh-CN" altLang="en-US" sz="2800" b="1">
                <a:latin typeface="宋体" pitchFamily="2" charset="-122"/>
              </a:rPr>
              <a:t>如果初始化时初值个数小于数组长度，系统会为剩余元素自动赋值为</a:t>
            </a:r>
            <a:r>
              <a:rPr lang="en-US" altLang="zh-CN" sz="2800" b="1"/>
              <a:t>'</a:t>
            </a:r>
            <a:r>
              <a:rPr lang="en-US" altLang="zh-CN" sz="2800" b="1">
                <a:latin typeface="宋体" pitchFamily="2" charset="-122"/>
              </a:rPr>
              <a:t>\0</a:t>
            </a:r>
            <a:r>
              <a:rPr lang="en-US" altLang="zh-CN" sz="2800" b="1"/>
              <a:t>'</a:t>
            </a:r>
            <a:r>
              <a:rPr lang="en-US" altLang="zh-CN"/>
              <a:t> </a:t>
            </a:r>
            <a:r>
              <a:rPr lang="zh-CN" altLang="en-US" sz="2800" b="1">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096125" cy="842963"/>
          </a:xfrm>
        </p:spPr>
        <p:txBody>
          <a:bodyPr/>
          <a:lstStyle/>
          <a:p>
            <a:pPr eaLnBrk="1" hangingPunct="1">
              <a:defRPr/>
            </a:pPr>
            <a:r>
              <a:rPr lang="en-US" altLang="zh-CN" smtClean="0">
                <a:ea typeface="宋体" charset="-122"/>
              </a:rPr>
              <a:t>5.4.3</a:t>
            </a:r>
            <a:r>
              <a:rPr lang="zh-CN" altLang="en-US" smtClean="0">
                <a:ea typeface="宋体" charset="-122"/>
              </a:rPr>
              <a:t>字符数组的定义和初始化</a:t>
            </a:r>
            <a:endParaRPr lang="en-US" altLang="zh-CN" dirty="0">
              <a:ea typeface="宋体" pitchFamily="2" charset="-122"/>
            </a:endParaRPr>
          </a:p>
        </p:txBody>
      </p:sp>
      <p:sp>
        <p:nvSpPr>
          <p:cNvPr id="25" name="Rectangle 1026"/>
          <p:cNvSpPr>
            <a:spLocks noChangeArrowheads="1"/>
          </p:cNvSpPr>
          <p:nvPr/>
        </p:nvSpPr>
        <p:spPr bwMode="auto">
          <a:xfrm>
            <a:off x="0" y="1244600"/>
            <a:ext cx="8601075" cy="538163"/>
          </a:xfrm>
          <a:prstGeom prst="rect">
            <a:avLst/>
          </a:prstGeom>
          <a:noFill/>
          <a:ln w="9525">
            <a:noFill/>
            <a:miter lim="800000"/>
            <a:headEnd/>
            <a:tailEnd/>
          </a:ln>
        </p:spPr>
        <p:txBody>
          <a:bodyPr/>
          <a:lstStyle/>
          <a:p>
            <a:pPr marL="1143000" lvl="2" indent="-228600">
              <a:spcBef>
                <a:spcPct val="20000"/>
              </a:spcBef>
              <a:buClr>
                <a:schemeClr val="accent2"/>
              </a:buClr>
              <a:buFont typeface="Wingdings" pitchFamily="2" charset="2"/>
              <a:buChar char="v"/>
            </a:pPr>
            <a:r>
              <a:rPr lang="zh-CN" altLang="en-US">
                <a:ea typeface="隶书" pitchFamily="49" charset="-122"/>
              </a:rPr>
              <a:t>用字符指针实现</a:t>
            </a:r>
          </a:p>
        </p:txBody>
      </p:sp>
      <p:sp>
        <p:nvSpPr>
          <p:cNvPr id="26" name="Text Box 1027"/>
          <p:cNvSpPr txBox="1">
            <a:spLocks noChangeArrowheads="1"/>
          </p:cNvSpPr>
          <p:nvPr/>
        </p:nvSpPr>
        <p:spPr bwMode="auto">
          <a:xfrm>
            <a:off x="1203325" y="3065463"/>
            <a:ext cx="3582988" cy="2586037"/>
          </a:xfrm>
          <a:prstGeom prst="rect">
            <a:avLst/>
          </a:prstGeom>
          <a:ln w="38100">
            <a:solidFill>
              <a:srgbClr val="008000"/>
            </a:solidFill>
            <a:miter lim="800000"/>
            <a:headEnd/>
            <a:tailEnd/>
          </a:ln>
        </p:spPr>
        <p:style>
          <a:lnRef idx="0">
            <a:scrgbClr r="0" g="0" b="0"/>
          </a:lnRef>
          <a:fillRef idx="1003">
            <a:schemeClr val="dk2"/>
          </a:fillRef>
          <a:effectRef idx="0">
            <a:scrgbClr r="0" g="0" b="0"/>
          </a:effectRef>
          <a:fontRef idx="major"/>
        </p:style>
        <p:txBody>
          <a:bodyPr wrap="none">
            <a:spAutoFit/>
          </a:bodyPr>
          <a:lstStyle/>
          <a:p>
            <a:pPr eaLnBrk="0" hangingPunct="0">
              <a:defRPr/>
            </a:pPr>
            <a:r>
              <a:rPr lang="zh-CN" altLang="en-US" dirty="0">
                <a:solidFill>
                  <a:schemeClr val="bg2"/>
                </a:solidFill>
              </a:rPr>
              <a:t>例   </a:t>
            </a:r>
            <a:r>
              <a:rPr lang="en-US" altLang="zh-CN" dirty="0">
                <a:solidFill>
                  <a:schemeClr val="bg2"/>
                </a:solidFill>
              </a:rPr>
              <a:t>main( )</a:t>
            </a:r>
          </a:p>
          <a:p>
            <a:pPr eaLnBrk="0" hangingPunct="0">
              <a:defRPr/>
            </a:pPr>
            <a:r>
              <a:rPr lang="en-US" altLang="zh-CN" dirty="0">
                <a:solidFill>
                  <a:schemeClr val="bg2"/>
                </a:solidFill>
              </a:rPr>
              <a:t>       {   char  *string=“I  love China!”;</a:t>
            </a:r>
          </a:p>
          <a:p>
            <a:pPr eaLnBrk="0" hangingPunct="0">
              <a:defRPr/>
            </a:pPr>
            <a:r>
              <a:rPr lang="en-US" altLang="zh-CN" dirty="0">
                <a:solidFill>
                  <a:schemeClr val="bg2"/>
                </a:solidFill>
              </a:rPr>
              <a:t>            </a:t>
            </a:r>
            <a:r>
              <a:rPr lang="en-US" altLang="zh-CN" dirty="0" err="1">
                <a:solidFill>
                  <a:schemeClr val="bg2"/>
                </a:solidFill>
              </a:rPr>
              <a:t>printf</a:t>
            </a:r>
            <a:r>
              <a:rPr lang="en-US" altLang="zh-CN" dirty="0">
                <a:solidFill>
                  <a:schemeClr val="bg2"/>
                </a:solidFill>
              </a:rPr>
              <a:t>(“%s\</a:t>
            </a:r>
            <a:r>
              <a:rPr lang="en-US" altLang="zh-CN" dirty="0" err="1">
                <a:solidFill>
                  <a:schemeClr val="bg2"/>
                </a:solidFill>
              </a:rPr>
              <a:t>n”,string</a:t>
            </a:r>
            <a:r>
              <a:rPr lang="en-US" altLang="zh-CN" dirty="0">
                <a:solidFill>
                  <a:schemeClr val="bg2"/>
                </a:solidFill>
              </a:rPr>
              <a:t>);</a:t>
            </a:r>
          </a:p>
          <a:p>
            <a:pPr eaLnBrk="0" hangingPunct="0">
              <a:defRPr/>
            </a:pPr>
            <a:r>
              <a:rPr lang="en-US" altLang="zh-CN" dirty="0">
                <a:solidFill>
                  <a:schemeClr val="bg2"/>
                </a:solidFill>
              </a:rPr>
              <a:t>            string+=7;</a:t>
            </a:r>
          </a:p>
          <a:p>
            <a:pPr eaLnBrk="0" hangingPunct="0">
              <a:defRPr/>
            </a:pPr>
            <a:r>
              <a:rPr lang="en-US" altLang="zh-CN" dirty="0">
                <a:solidFill>
                  <a:schemeClr val="bg2"/>
                </a:solidFill>
              </a:rPr>
              <a:t>            while(*string)</a:t>
            </a:r>
          </a:p>
          <a:p>
            <a:pPr eaLnBrk="0" hangingPunct="0">
              <a:defRPr/>
            </a:pPr>
            <a:r>
              <a:rPr lang="en-US" altLang="zh-CN" dirty="0">
                <a:solidFill>
                  <a:schemeClr val="bg2"/>
                </a:solidFill>
              </a:rPr>
              <a:t>             {      </a:t>
            </a:r>
            <a:r>
              <a:rPr lang="en-US" altLang="zh-CN" dirty="0" err="1">
                <a:solidFill>
                  <a:schemeClr val="bg2"/>
                </a:solidFill>
              </a:rPr>
              <a:t>putchar</a:t>
            </a:r>
            <a:r>
              <a:rPr lang="en-US" altLang="zh-CN" dirty="0">
                <a:solidFill>
                  <a:schemeClr val="bg2"/>
                </a:solidFill>
              </a:rPr>
              <a:t>(string[0]);</a:t>
            </a:r>
          </a:p>
          <a:p>
            <a:pPr eaLnBrk="0" hangingPunct="0">
              <a:defRPr/>
            </a:pPr>
            <a:r>
              <a:rPr lang="en-US" altLang="zh-CN" dirty="0">
                <a:solidFill>
                  <a:schemeClr val="bg2"/>
                </a:solidFill>
              </a:rPr>
              <a:t>                     string++;</a:t>
            </a:r>
          </a:p>
          <a:p>
            <a:pPr eaLnBrk="0" hangingPunct="0">
              <a:defRPr/>
            </a:pPr>
            <a:r>
              <a:rPr lang="en-US" altLang="zh-CN" dirty="0">
                <a:solidFill>
                  <a:schemeClr val="bg2"/>
                </a:solidFill>
              </a:rPr>
              <a:t>              }</a:t>
            </a:r>
          </a:p>
          <a:p>
            <a:pPr eaLnBrk="0" hangingPunct="0">
              <a:defRPr/>
            </a:pPr>
            <a:r>
              <a:rPr lang="en-US" altLang="zh-CN" dirty="0">
                <a:solidFill>
                  <a:schemeClr val="bg2"/>
                </a:solidFill>
              </a:rPr>
              <a:t>        }</a:t>
            </a:r>
          </a:p>
        </p:txBody>
      </p:sp>
      <p:grpSp>
        <p:nvGrpSpPr>
          <p:cNvPr id="2" name="Group 1074"/>
          <p:cNvGrpSpPr>
            <a:grpSpLocks/>
          </p:cNvGrpSpPr>
          <p:nvPr/>
        </p:nvGrpSpPr>
        <p:grpSpPr bwMode="auto">
          <a:xfrm>
            <a:off x="6648450" y="1343025"/>
            <a:ext cx="2120900" cy="4911725"/>
            <a:chOff x="3554" y="784"/>
            <a:chExt cx="1336" cy="3094"/>
          </a:xfrm>
        </p:grpSpPr>
        <p:sp>
          <p:nvSpPr>
            <p:cNvPr id="205842" name="Text Box 1031"/>
            <p:cNvSpPr txBox="1">
              <a:spLocks noChangeArrowheads="1"/>
            </p:cNvSpPr>
            <p:nvPr/>
          </p:nvSpPr>
          <p:spPr bwMode="auto">
            <a:xfrm>
              <a:off x="4460" y="895"/>
              <a:ext cx="169" cy="250"/>
            </a:xfrm>
            <a:prstGeom prst="rect">
              <a:avLst/>
            </a:prstGeom>
            <a:noFill/>
            <a:ln w="9525">
              <a:noFill/>
              <a:miter lim="800000"/>
              <a:headEnd/>
              <a:tailEnd/>
            </a:ln>
          </p:spPr>
          <p:txBody>
            <a:bodyPr wrap="none">
              <a:spAutoFit/>
            </a:bodyPr>
            <a:lstStyle/>
            <a:p>
              <a:r>
                <a:rPr lang="en-US" altLang="zh-CN" sz="2000"/>
                <a:t>I</a:t>
              </a:r>
            </a:p>
          </p:txBody>
        </p:sp>
        <p:sp>
          <p:nvSpPr>
            <p:cNvPr id="205843" name="Text Box 1032"/>
            <p:cNvSpPr txBox="1">
              <a:spLocks noChangeArrowheads="1"/>
            </p:cNvSpPr>
            <p:nvPr/>
          </p:nvSpPr>
          <p:spPr bwMode="auto">
            <a:xfrm>
              <a:off x="4460" y="1315"/>
              <a:ext cx="160" cy="250"/>
            </a:xfrm>
            <a:prstGeom prst="rect">
              <a:avLst/>
            </a:prstGeom>
            <a:noFill/>
            <a:ln w="9525">
              <a:noFill/>
              <a:miter lim="800000"/>
              <a:headEnd/>
              <a:tailEnd/>
            </a:ln>
          </p:spPr>
          <p:txBody>
            <a:bodyPr wrap="none">
              <a:spAutoFit/>
            </a:bodyPr>
            <a:lstStyle/>
            <a:p>
              <a:r>
                <a:rPr lang="en-US" altLang="zh-CN" sz="2000"/>
                <a:t>l</a:t>
              </a:r>
            </a:p>
          </p:txBody>
        </p:sp>
        <p:sp>
          <p:nvSpPr>
            <p:cNvPr id="205844" name="Text Box 1033"/>
            <p:cNvSpPr txBox="1">
              <a:spLocks noChangeArrowheads="1"/>
            </p:cNvSpPr>
            <p:nvPr/>
          </p:nvSpPr>
          <p:spPr bwMode="auto">
            <a:xfrm>
              <a:off x="4460" y="1524"/>
              <a:ext cx="196" cy="250"/>
            </a:xfrm>
            <a:prstGeom prst="rect">
              <a:avLst/>
            </a:prstGeom>
            <a:noFill/>
            <a:ln w="9525">
              <a:noFill/>
              <a:miter lim="800000"/>
              <a:headEnd/>
              <a:tailEnd/>
            </a:ln>
          </p:spPr>
          <p:txBody>
            <a:bodyPr wrap="none">
              <a:spAutoFit/>
            </a:bodyPr>
            <a:lstStyle/>
            <a:p>
              <a:r>
                <a:rPr lang="en-US" altLang="zh-CN" sz="2000"/>
                <a:t>o</a:t>
              </a:r>
            </a:p>
          </p:txBody>
        </p:sp>
        <p:sp>
          <p:nvSpPr>
            <p:cNvPr id="205845" name="Text Box 1034"/>
            <p:cNvSpPr txBox="1">
              <a:spLocks noChangeArrowheads="1"/>
            </p:cNvSpPr>
            <p:nvPr/>
          </p:nvSpPr>
          <p:spPr bwMode="auto">
            <a:xfrm>
              <a:off x="4460" y="1734"/>
              <a:ext cx="196" cy="250"/>
            </a:xfrm>
            <a:prstGeom prst="rect">
              <a:avLst/>
            </a:prstGeom>
            <a:noFill/>
            <a:ln w="9525">
              <a:noFill/>
              <a:miter lim="800000"/>
              <a:headEnd/>
              <a:tailEnd/>
            </a:ln>
          </p:spPr>
          <p:txBody>
            <a:bodyPr wrap="none">
              <a:spAutoFit/>
            </a:bodyPr>
            <a:lstStyle/>
            <a:p>
              <a:r>
                <a:rPr lang="en-US" altLang="zh-CN" sz="2000"/>
                <a:t>v</a:t>
              </a:r>
            </a:p>
          </p:txBody>
        </p:sp>
        <p:sp>
          <p:nvSpPr>
            <p:cNvPr id="205846" name="Text Box 1035"/>
            <p:cNvSpPr txBox="1">
              <a:spLocks noChangeArrowheads="1"/>
            </p:cNvSpPr>
            <p:nvPr/>
          </p:nvSpPr>
          <p:spPr bwMode="auto">
            <a:xfrm>
              <a:off x="4460" y="1943"/>
              <a:ext cx="187" cy="250"/>
            </a:xfrm>
            <a:prstGeom prst="rect">
              <a:avLst/>
            </a:prstGeom>
            <a:noFill/>
            <a:ln w="9525">
              <a:noFill/>
              <a:miter lim="800000"/>
              <a:headEnd/>
              <a:tailEnd/>
            </a:ln>
          </p:spPr>
          <p:txBody>
            <a:bodyPr wrap="none">
              <a:spAutoFit/>
            </a:bodyPr>
            <a:lstStyle/>
            <a:p>
              <a:r>
                <a:rPr lang="en-US" altLang="zh-CN" sz="2000"/>
                <a:t>e</a:t>
              </a:r>
            </a:p>
          </p:txBody>
        </p:sp>
        <p:sp>
          <p:nvSpPr>
            <p:cNvPr id="205847" name="Text Box 1036"/>
            <p:cNvSpPr txBox="1">
              <a:spLocks noChangeArrowheads="1"/>
            </p:cNvSpPr>
            <p:nvPr/>
          </p:nvSpPr>
          <p:spPr bwMode="auto">
            <a:xfrm>
              <a:off x="4460" y="2362"/>
              <a:ext cx="223" cy="250"/>
            </a:xfrm>
            <a:prstGeom prst="rect">
              <a:avLst/>
            </a:prstGeom>
            <a:noFill/>
            <a:ln w="9525">
              <a:noFill/>
              <a:miter lim="800000"/>
              <a:headEnd/>
              <a:tailEnd/>
            </a:ln>
          </p:spPr>
          <p:txBody>
            <a:bodyPr wrap="none">
              <a:spAutoFit/>
            </a:bodyPr>
            <a:lstStyle/>
            <a:p>
              <a:r>
                <a:rPr lang="en-US" altLang="zh-CN" sz="2000"/>
                <a:t>C</a:t>
              </a:r>
            </a:p>
          </p:txBody>
        </p:sp>
        <p:sp>
          <p:nvSpPr>
            <p:cNvPr id="205848" name="Text Box 1037"/>
            <p:cNvSpPr txBox="1">
              <a:spLocks noChangeArrowheads="1"/>
            </p:cNvSpPr>
            <p:nvPr/>
          </p:nvSpPr>
          <p:spPr bwMode="auto">
            <a:xfrm>
              <a:off x="4460" y="2572"/>
              <a:ext cx="196" cy="250"/>
            </a:xfrm>
            <a:prstGeom prst="rect">
              <a:avLst/>
            </a:prstGeom>
            <a:noFill/>
            <a:ln w="9525">
              <a:noFill/>
              <a:miter lim="800000"/>
              <a:headEnd/>
              <a:tailEnd/>
            </a:ln>
          </p:spPr>
          <p:txBody>
            <a:bodyPr wrap="none">
              <a:spAutoFit/>
            </a:bodyPr>
            <a:lstStyle/>
            <a:p>
              <a:r>
                <a:rPr lang="en-US" altLang="zh-CN" sz="2000"/>
                <a:t>h</a:t>
              </a:r>
            </a:p>
          </p:txBody>
        </p:sp>
        <p:sp>
          <p:nvSpPr>
            <p:cNvPr id="205849" name="Text Box 1038"/>
            <p:cNvSpPr txBox="1">
              <a:spLocks noChangeArrowheads="1"/>
            </p:cNvSpPr>
            <p:nvPr/>
          </p:nvSpPr>
          <p:spPr bwMode="auto">
            <a:xfrm>
              <a:off x="4460" y="2781"/>
              <a:ext cx="160" cy="250"/>
            </a:xfrm>
            <a:prstGeom prst="rect">
              <a:avLst/>
            </a:prstGeom>
            <a:noFill/>
            <a:ln w="9525">
              <a:noFill/>
              <a:miter lim="800000"/>
              <a:headEnd/>
              <a:tailEnd/>
            </a:ln>
          </p:spPr>
          <p:txBody>
            <a:bodyPr wrap="none">
              <a:spAutoFit/>
            </a:bodyPr>
            <a:lstStyle/>
            <a:p>
              <a:r>
                <a:rPr lang="en-US" altLang="zh-CN" sz="2000"/>
                <a:t>i</a:t>
              </a:r>
            </a:p>
          </p:txBody>
        </p:sp>
        <p:sp>
          <p:nvSpPr>
            <p:cNvPr id="205850" name="Line 1049"/>
            <p:cNvSpPr>
              <a:spLocks noChangeShapeType="1"/>
            </p:cNvSpPr>
            <p:nvPr/>
          </p:nvSpPr>
          <p:spPr bwMode="auto">
            <a:xfrm>
              <a:off x="3945" y="922"/>
              <a:ext cx="333"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5851" name="Text Box 1050"/>
            <p:cNvSpPr txBox="1">
              <a:spLocks noChangeArrowheads="1"/>
            </p:cNvSpPr>
            <p:nvPr/>
          </p:nvSpPr>
          <p:spPr bwMode="auto">
            <a:xfrm>
              <a:off x="3554" y="784"/>
              <a:ext cx="479" cy="250"/>
            </a:xfrm>
            <a:prstGeom prst="rect">
              <a:avLst/>
            </a:prstGeom>
            <a:noFill/>
            <a:ln w="9525">
              <a:noFill/>
              <a:miter lim="800000"/>
              <a:headEnd/>
              <a:tailEnd/>
            </a:ln>
          </p:spPr>
          <p:txBody>
            <a:bodyPr wrap="none">
              <a:spAutoFit/>
            </a:bodyPr>
            <a:lstStyle/>
            <a:p>
              <a:r>
                <a:rPr lang="en-US" altLang="zh-CN" sz="2000"/>
                <a:t>string</a:t>
              </a:r>
            </a:p>
          </p:txBody>
        </p:sp>
        <p:grpSp>
          <p:nvGrpSpPr>
            <p:cNvPr id="205852" name="Group 1051"/>
            <p:cNvGrpSpPr>
              <a:grpSpLocks/>
            </p:cNvGrpSpPr>
            <p:nvPr/>
          </p:nvGrpSpPr>
          <p:grpSpPr bwMode="auto">
            <a:xfrm>
              <a:off x="4278" y="911"/>
              <a:ext cx="612" cy="2967"/>
              <a:chOff x="4134" y="1211"/>
              <a:chExt cx="834" cy="2967"/>
            </a:xfrm>
          </p:grpSpPr>
          <p:sp>
            <p:nvSpPr>
              <p:cNvPr id="205857" name="Rectangle 1052"/>
              <p:cNvSpPr>
                <a:spLocks noChangeArrowheads="1"/>
              </p:cNvSpPr>
              <p:nvPr/>
            </p:nvSpPr>
            <p:spPr bwMode="auto">
              <a:xfrm>
                <a:off x="4134" y="1211"/>
                <a:ext cx="834" cy="2967"/>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05858" name="Line 1053"/>
              <p:cNvSpPr>
                <a:spLocks noChangeShapeType="1"/>
              </p:cNvSpPr>
              <p:nvPr/>
            </p:nvSpPr>
            <p:spPr bwMode="auto">
              <a:xfrm>
                <a:off x="4134" y="1411"/>
                <a:ext cx="834" cy="0"/>
              </a:xfrm>
              <a:prstGeom prst="line">
                <a:avLst/>
              </a:prstGeom>
              <a:noFill/>
              <a:ln w="9525">
                <a:solidFill>
                  <a:schemeClr val="tx1"/>
                </a:solidFill>
                <a:round/>
                <a:headEnd/>
                <a:tailEnd/>
              </a:ln>
            </p:spPr>
            <p:txBody>
              <a:bodyPr wrap="none" anchor="ctr"/>
              <a:lstStyle/>
              <a:p>
                <a:endParaRPr lang="zh-CN" altLang="en-US"/>
              </a:p>
            </p:txBody>
          </p:sp>
          <p:sp>
            <p:nvSpPr>
              <p:cNvPr id="205859" name="Line 1054"/>
              <p:cNvSpPr>
                <a:spLocks noChangeShapeType="1"/>
              </p:cNvSpPr>
              <p:nvPr/>
            </p:nvSpPr>
            <p:spPr bwMode="auto">
              <a:xfrm>
                <a:off x="4134" y="1623"/>
                <a:ext cx="834" cy="0"/>
              </a:xfrm>
              <a:prstGeom prst="line">
                <a:avLst/>
              </a:prstGeom>
              <a:noFill/>
              <a:ln w="9525">
                <a:solidFill>
                  <a:schemeClr val="tx1"/>
                </a:solidFill>
                <a:round/>
                <a:headEnd/>
                <a:tailEnd/>
              </a:ln>
            </p:spPr>
            <p:txBody>
              <a:bodyPr wrap="none" anchor="ctr"/>
              <a:lstStyle/>
              <a:p>
                <a:endParaRPr lang="zh-CN" altLang="en-US"/>
              </a:p>
            </p:txBody>
          </p:sp>
          <p:sp>
            <p:nvSpPr>
              <p:cNvPr id="205860" name="Line 1055"/>
              <p:cNvSpPr>
                <a:spLocks noChangeShapeType="1"/>
              </p:cNvSpPr>
              <p:nvPr/>
            </p:nvSpPr>
            <p:spPr bwMode="auto">
              <a:xfrm>
                <a:off x="4134" y="1836"/>
                <a:ext cx="834" cy="0"/>
              </a:xfrm>
              <a:prstGeom prst="line">
                <a:avLst/>
              </a:prstGeom>
              <a:noFill/>
              <a:ln w="9525">
                <a:solidFill>
                  <a:schemeClr val="tx1"/>
                </a:solidFill>
                <a:round/>
                <a:headEnd/>
                <a:tailEnd/>
              </a:ln>
            </p:spPr>
            <p:txBody>
              <a:bodyPr wrap="none" anchor="ctr"/>
              <a:lstStyle/>
              <a:p>
                <a:endParaRPr lang="zh-CN" altLang="en-US"/>
              </a:p>
            </p:txBody>
          </p:sp>
          <p:sp>
            <p:nvSpPr>
              <p:cNvPr id="205861" name="Line 1056"/>
              <p:cNvSpPr>
                <a:spLocks noChangeShapeType="1"/>
              </p:cNvSpPr>
              <p:nvPr/>
            </p:nvSpPr>
            <p:spPr bwMode="auto">
              <a:xfrm>
                <a:off x="4134" y="2048"/>
                <a:ext cx="834" cy="0"/>
              </a:xfrm>
              <a:prstGeom prst="line">
                <a:avLst/>
              </a:prstGeom>
              <a:noFill/>
              <a:ln w="9525">
                <a:solidFill>
                  <a:schemeClr val="tx1"/>
                </a:solidFill>
                <a:round/>
                <a:headEnd/>
                <a:tailEnd/>
              </a:ln>
            </p:spPr>
            <p:txBody>
              <a:bodyPr wrap="none" anchor="ctr"/>
              <a:lstStyle/>
              <a:p>
                <a:endParaRPr lang="zh-CN" altLang="en-US"/>
              </a:p>
            </p:txBody>
          </p:sp>
          <p:sp>
            <p:nvSpPr>
              <p:cNvPr id="205862" name="Line 1057"/>
              <p:cNvSpPr>
                <a:spLocks noChangeShapeType="1"/>
              </p:cNvSpPr>
              <p:nvPr/>
            </p:nvSpPr>
            <p:spPr bwMode="auto">
              <a:xfrm>
                <a:off x="4134" y="2261"/>
                <a:ext cx="834" cy="0"/>
              </a:xfrm>
              <a:prstGeom prst="line">
                <a:avLst/>
              </a:prstGeom>
              <a:noFill/>
              <a:ln w="9525">
                <a:solidFill>
                  <a:schemeClr val="tx1"/>
                </a:solidFill>
                <a:round/>
                <a:headEnd/>
                <a:tailEnd/>
              </a:ln>
            </p:spPr>
            <p:txBody>
              <a:bodyPr wrap="none" anchor="ctr"/>
              <a:lstStyle/>
              <a:p>
                <a:endParaRPr lang="zh-CN" altLang="en-US"/>
              </a:p>
            </p:txBody>
          </p:sp>
          <p:sp>
            <p:nvSpPr>
              <p:cNvPr id="205863" name="Line 1058"/>
              <p:cNvSpPr>
                <a:spLocks noChangeShapeType="1"/>
              </p:cNvSpPr>
              <p:nvPr/>
            </p:nvSpPr>
            <p:spPr bwMode="auto">
              <a:xfrm>
                <a:off x="4134" y="2474"/>
                <a:ext cx="834" cy="0"/>
              </a:xfrm>
              <a:prstGeom prst="line">
                <a:avLst/>
              </a:prstGeom>
              <a:noFill/>
              <a:ln w="9525">
                <a:solidFill>
                  <a:schemeClr val="tx1"/>
                </a:solidFill>
                <a:round/>
                <a:headEnd/>
                <a:tailEnd/>
              </a:ln>
            </p:spPr>
            <p:txBody>
              <a:bodyPr wrap="none" anchor="ctr"/>
              <a:lstStyle/>
              <a:p>
                <a:endParaRPr lang="zh-CN" altLang="en-US"/>
              </a:p>
            </p:txBody>
          </p:sp>
          <p:sp>
            <p:nvSpPr>
              <p:cNvPr id="205864" name="Line 1059"/>
              <p:cNvSpPr>
                <a:spLocks noChangeShapeType="1"/>
              </p:cNvSpPr>
              <p:nvPr/>
            </p:nvSpPr>
            <p:spPr bwMode="auto">
              <a:xfrm>
                <a:off x="4134" y="2686"/>
                <a:ext cx="834" cy="0"/>
              </a:xfrm>
              <a:prstGeom prst="line">
                <a:avLst/>
              </a:prstGeom>
              <a:noFill/>
              <a:ln w="9525">
                <a:solidFill>
                  <a:schemeClr val="tx1"/>
                </a:solidFill>
                <a:round/>
                <a:headEnd/>
                <a:tailEnd/>
              </a:ln>
            </p:spPr>
            <p:txBody>
              <a:bodyPr wrap="none" anchor="ctr"/>
              <a:lstStyle/>
              <a:p>
                <a:endParaRPr lang="zh-CN" altLang="en-US"/>
              </a:p>
            </p:txBody>
          </p:sp>
          <p:sp>
            <p:nvSpPr>
              <p:cNvPr id="205865" name="Line 1060"/>
              <p:cNvSpPr>
                <a:spLocks noChangeShapeType="1"/>
              </p:cNvSpPr>
              <p:nvPr/>
            </p:nvSpPr>
            <p:spPr bwMode="auto">
              <a:xfrm>
                <a:off x="4134" y="2899"/>
                <a:ext cx="834" cy="0"/>
              </a:xfrm>
              <a:prstGeom prst="line">
                <a:avLst/>
              </a:prstGeom>
              <a:noFill/>
              <a:ln w="9525">
                <a:solidFill>
                  <a:schemeClr val="tx1"/>
                </a:solidFill>
                <a:round/>
                <a:headEnd/>
                <a:tailEnd/>
              </a:ln>
            </p:spPr>
            <p:txBody>
              <a:bodyPr wrap="none" anchor="ctr"/>
              <a:lstStyle/>
              <a:p>
                <a:endParaRPr lang="zh-CN" altLang="en-US"/>
              </a:p>
            </p:txBody>
          </p:sp>
          <p:sp>
            <p:nvSpPr>
              <p:cNvPr id="205866" name="Line 1061"/>
              <p:cNvSpPr>
                <a:spLocks noChangeShapeType="1"/>
              </p:cNvSpPr>
              <p:nvPr/>
            </p:nvSpPr>
            <p:spPr bwMode="auto">
              <a:xfrm>
                <a:off x="4134" y="3112"/>
                <a:ext cx="834" cy="0"/>
              </a:xfrm>
              <a:prstGeom prst="line">
                <a:avLst/>
              </a:prstGeom>
              <a:noFill/>
              <a:ln w="9525">
                <a:solidFill>
                  <a:schemeClr val="tx1"/>
                </a:solidFill>
                <a:round/>
                <a:headEnd/>
                <a:tailEnd/>
              </a:ln>
            </p:spPr>
            <p:txBody>
              <a:bodyPr wrap="none" anchor="ctr"/>
              <a:lstStyle/>
              <a:p>
                <a:endParaRPr lang="zh-CN" altLang="en-US"/>
              </a:p>
            </p:txBody>
          </p:sp>
          <p:sp>
            <p:nvSpPr>
              <p:cNvPr id="205867" name="Line 1062"/>
              <p:cNvSpPr>
                <a:spLocks noChangeShapeType="1"/>
              </p:cNvSpPr>
              <p:nvPr/>
            </p:nvSpPr>
            <p:spPr bwMode="auto">
              <a:xfrm>
                <a:off x="4145" y="3333"/>
                <a:ext cx="822" cy="0"/>
              </a:xfrm>
              <a:prstGeom prst="line">
                <a:avLst/>
              </a:prstGeom>
              <a:noFill/>
              <a:ln w="9525">
                <a:solidFill>
                  <a:schemeClr val="tx1"/>
                </a:solidFill>
                <a:round/>
                <a:headEnd/>
                <a:tailEnd/>
              </a:ln>
            </p:spPr>
            <p:txBody>
              <a:bodyPr wrap="none" anchor="ctr"/>
              <a:lstStyle/>
              <a:p>
                <a:endParaRPr lang="zh-CN" altLang="en-US"/>
              </a:p>
            </p:txBody>
          </p:sp>
          <p:sp>
            <p:nvSpPr>
              <p:cNvPr id="205868" name="Line 1063"/>
              <p:cNvSpPr>
                <a:spLocks noChangeShapeType="1"/>
              </p:cNvSpPr>
              <p:nvPr/>
            </p:nvSpPr>
            <p:spPr bwMode="auto">
              <a:xfrm>
                <a:off x="4141" y="3540"/>
                <a:ext cx="822" cy="0"/>
              </a:xfrm>
              <a:prstGeom prst="line">
                <a:avLst/>
              </a:prstGeom>
              <a:noFill/>
              <a:ln w="9525">
                <a:solidFill>
                  <a:schemeClr val="tx1"/>
                </a:solidFill>
                <a:round/>
                <a:headEnd/>
                <a:tailEnd/>
              </a:ln>
            </p:spPr>
            <p:txBody>
              <a:bodyPr wrap="none" anchor="ctr"/>
              <a:lstStyle/>
              <a:p>
                <a:endParaRPr lang="zh-CN" altLang="en-US"/>
              </a:p>
            </p:txBody>
          </p:sp>
          <p:sp>
            <p:nvSpPr>
              <p:cNvPr id="205869" name="Line 1064"/>
              <p:cNvSpPr>
                <a:spLocks noChangeShapeType="1"/>
              </p:cNvSpPr>
              <p:nvPr/>
            </p:nvSpPr>
            <p:spPr bwMode="auto">
              <a:xfrm>
                <a:off x="4141" y="3762"/>
                <a:ext cx="822" cy="0"/>
              </a:xfrm>
              <a:prstGeom prst="line">
                <a:avLst/>
              </a:prstGeom>
              <a:noFill/>
              <a:ln w="9525">
                <a:solidFill>
                  <a:schemeClr val="tx1"/>
                </a:solidFill>
                <a:round/>
                <a:headEnd/>
                <a:tailEnd/>
              </a:ln>
            </p:spPr>
            <p:txBody>
              <a:bodyPr wrap="none" anchor="ctr"/>
              <a:lstStyle/>
              <a:p>
                <a:endParaRPr lang="zh-CN" altLang="en-US"/>
              </a:p>
            </p:txBody>
          </p:sp>
          <p:sp>
            <p:nvSpPr>
              <p:cNvPr id="205870" name="Line 1065"/>
              <p:cNvSpPr>
                <a:spLocks noChangeShapeType="1"/>
              </p:cNvSpPr>
              <p:nvPr/>
            </p:nvSpPr>
            <p:spPr bwMode="auto">
              <a:xfrm>
                <a:off x="4141" y="3973"/>
                <a:ext cx="822" cy="0"/>
              </a:xfrm>
              <a:prstGeom prst="line">
                <a:avLst/>
              </a:prstGeom>
              <a:noFill/>
              <a:ln w="9525">
                <a:solidFill>
                  <a:schemeClr val="tx1"/>
                </a:solidFill>
                <a:round/>
                <a:headEnd/>
                <a:tailEnd/>
              </a:ln>
            </p:spPr>
            <p:txBody>
              <a:bodyPr wrap="none" anchor="ctr"/>
              <a:lstStyle/>
              <a:p>
                <a:endParaRPr lang="zh-CN" altLang="en-US"/>
              </a:p>
            </p:txBody>
          </p:sp>
        </p:grpSp>
        <p:sp>
          <p:nvSpPr>
            <p:cNvPr id="205853" name="Text Box 1070"/>
            <p:cNvSpPr txBox="1">
              <a:spLocks noChangeArrowheads="1"/>
            </p:cNvSpPr>
            <p:nvPr/>
          </p:nvSpPr>
          <p:spPr bwMode="auto">
            <a:xfrm>
              <a:off x="4460" y="2992"/>
              <a:ext cx="196" cy="250"/>
            </a:xfrm>
            <a:prstGeom prst="rect">
              <a:avLst/>
            </a:prstGeom>
            <a:noFill/>
            <a:ln w="9525">
              <a:noFill/>
              <a:miter lim="800000"/>
              <a:headEnd/>
              <a:tailEnd/>
            </a:ln>
          </p:spPr>
          <p:txBody>
            <a:bodyPr wrap="none">
              <a:spAutoFit/>
            </a:bodyPr>
            <a:lstStyle/>
            <a:p>
              <a:r>
                <a:rPr lang="en-US" altLang="zh-CN" sz="2000"/>
                <a:t>n</a:t>
              </a:r>
            </a:p>
          </p:txBody>
        </p:sp>
        <p:sp>
          <p:nvSpPr>
            <p:cNvPr id="205854" name="Text Box 1071"/>
            <p:cNvSpPr txBox="1">
              <a:spLocks noChangeArrowheads="1"/>
            </p:cNvSpPr>
            <p:nvPr/>
          </p:nvSpPr>
          <p:spPr bwMode="auto">
            <a:xfrm>
              <a:off x="4460" y="3414"/>
              <a:ext cx="169" cy="250"/>
            </a:xfrm>
            <a:prstGeom prst="rect">
              <a:avLst/>
            </a:prstGeom>
            <a:noFill/>
            <a:ln w="9525">
              <a:noFill/>
              <a:miter lim="800000"/>
              <a:headEnd/>
              <a:tailEnd/>
            </a:ln>
          </p:spPr>
          <p:txBody>
            <a:bodyPr wrap="none">
              <a:spAutoFit/>
            </a:bodyPr>
            <a:lstStyle/>
            <a:p>
              <a:r>
                <a:rPr lang="en-US" altLang="zh-CN" sz="2000"/>
                <a:t>!</a:t>
              </a:r>
            </a:p>
          </p:txBody>
        </p:sp>
        <p:sp>
          <p:nvSpPr>
            <p:cNvPr id="205855" name="Text Box 1072"/>
            <p:cNvSpPr txBox="1">
              <a:spLocks noChangeArrowheads="1"/>
            </p:cNvSpPr>
            <p:nvPr/>
          </p:nvSpPr>
          <p:spPr bwMode="auto">
            <a:xfrm>
              <a:off x="4460" y="3203"/>
              <a:ext cx="187" cy="250"/>
            </a:xfrm>
            <a:prstGeom prst="rect">
              <a:avLst/>
            </a:prstGeom>
            <a:noFill/>
            <a:ln w="9525">
              <a:noFill/>
              <a:miter lim="800000"/>
              <a:headEnd/>
              <a:tailEnd/>
            </a:ln>
          </p:spPr>
          <p:txBody>
            <a:bodyPr wrap="none">
              <a:spAutoFit/>
            </a:bodyPr>
            <a:lstStyle/>
            <a:p>
              <a:r>
                <a:rPr lang="en-US" altLang="zh-CN" sz="2000"/>
                <a:t>a</a:t>
              </a:r>
            </a:p>
          </p:txBody>
        </p:sp>
        <p:sp>
          <p:nvSpPr>
            <p:cNvPr id="205856" name="Text Box 1073"/>
            <p:cNvSpPr txBox="1">
              <a:spLocks noChangeArrowheads="1"/>
            </p:cNvSpPr>
            <p:nvPr/>
          </p:nvSpPr>
          <p:spPr bwMode="auto">
            <a:xfrm>
              <a:off x="4460" y="3625"/>
              <a:ext cx="240" cy="250"/>
            </a:xfrm>
            <a:prstGeom prst="rect">
              <a:avLst/>
            </a:prstGeom>
            <a:noFill/>
            <a:ln w="9525">
              <a:noFill/>
              <a:miter lim="800000"/>
              <a:headEnd/>
              <a:tailEnd/>
            </a:ln>
          </p:spPr>
          <p:txBody>
            <a:bodyPr wrap="none">
              <a:spAutoFit/>
            </a:bodyPr>
            <a:lstStyle/>
            <a:p>
              <a:r>
                <a:rPr lang="en-US" altLang="zh-CN" sz="2000"/>
                <a:t>\0</a:t>
              </a:r>
            </a:p>
          </p:txBody>
        </p:sp>
      </p:grpSp>
      <p:sp>
        <p:nvSpPr>
          <p:cNvPr id="58" name="AutoShape 1076"/>
          <p:cNvSpPr>
            <a:spLocks noChangeArrowheads="1"/>
          </p:cNvSpPr>
          <p:nvPr/>
        </p:nvSpPr>
        <p:spPr bwMode="auto">
          <a:xfrm>
            <a:off x="857224" y="1714488"/>
            <a:ext cx="6162675" cy="1225550"/>
          </a:xfrm>
          <a:prstGeom prst="wedgeRectCallout">
            <a:avLst>
              <a:gd name="adj1" fmla="val -3556"/>
              <a:gd name="adj2" fmla="val 105699"/>
            </a:avLst>
          </a:prstGeom>
          <a:ln w="38100">
            <a:solidFill>
              <a:schemeClr val="accent2"/>
            </a:solidFill>
            <a:miter lim="800000"/>
            <a:headEnd type="none" w="lg" len="lg"/>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zh-CN" altLang="zh-CN">
                <a:latin typeface="隶书" pitchFamily="49" charset="-122"/>
                <a:ea typeface="隶书" pitchFamily="49" charset="-122"/>
              </a:rPr>
              <a:t>字符指针</a:t>
            </a:r>
            <a:r>
              <a:rPr lang="zh-CN" altLang="zh-CN">
                <a:solidFill>
                  <a:srgbClr val="0000FF"/>
                </a:solidFill>
                <a:latin typeface="隶书" pitchFamily="49" charset="-122"/>
                <a:ea typeface="隶书" pitchFamily="49" charset="-122"/>
              </a:rPr>
              <a:t>初始化</a:t>
            </a:r>
            <a:r>
              <a:rPr lang="zh-CN" altLang="zh-CN">
                <a:latin typeface="隶书" pitchFamily="49" charset="-122"/>
                <a:ea typeface="隶书" pitchFamily="49" charset="-122"/>
              </a:rPr>
              <a:t>:把字符串</a:t>
            </a:r>
            <a:r>
              <a:rPr lang="zh-CN" altLang="zh-CN">
                <a:solidFill>
                  <a:srgbClr val="339933"/>
                </a:solidFill>
                <a:latin typeface="隶书" pitchFamily="49" charset="-122"/>
                <a:ea typeface="隶书" pitchFamily="49" charset="-122"/>
              </a:rPr>
              <a:t>首地址</a:t>
            </a:r>
            <a:r>
              <a:rPr lang="zh-CN" altLang="zh-CN">
                <a:latin typeface="隶书" pitchFamily="49" charset="-122"/>
                <a:ea typeface="隶书" pitchFamily="49" charset="-122"/>
              </a:rPr>
              <a:t>赋给</a:t>
            </a:r>
            <a:r>
              <a:rPr lang="en-US" altLang="zh-CN">
                <a:latin typeface="隶书" pitchFamily="49" charset="-122"/>
                <a:ea typeface="隶书" pitchFamily="49" charset="-122"/>
              </a:rPr>
              <a:t>string</a:t>
            </a:r>
            <a:endParaRPr lang="en-US" altLang="zh-CN"/>
          </a:p>
          <a:p>
            <a:pPr>
              <a:defRPr/>
            </a:pPr>
            <a:r>
              <a:rPr lang="en-US" altLang="zh-CN">
                <a:sym typeface="Symbol" pitchFamily="18" charset="2"/>
              </a:rPr>
              <a:t> char  *string;</a:t>
            </a:r>
          </a:p>
          <a:p>
            <a:pPr>
              <a:defRPr/>
            </a:pPr>
            <a:r>
              <a:rPr lang="en-US" altLang="zh-CN">
                <a:sym typeface="Symbol" pitchFamily="18" charset="2"/>
              </a:rPr>
              <a:t>     string=“I love China!”;</a:t>
            </a:r>
          </a:p>
        </p:txBody>
      </p:sp>
      <p:grpSp>
        <p:nvGrpSpPr>
          <p:cNvPr id="4" name="Group 1079"/>
          <p:cNvGrpSpPr>
            <a:grpSpLocks/>
          </p:cNvGrpSpPr>
          <p:nvPr/>
        </p:nvGrpSpPr>
        <p:grpSpPr bwMode="auto">
          <a:xfrm>
            <a:off x="6499225" y="3605213"/>
            <a:ext cx="1292225" cy="371475"/>
            <a:chOff x="4094" y="1632"/>
            <a:chExt cx="814" cy="234"/>
          </a:xfrm>
        </p:grpSpPr>
        <p:sp>
          <p:nvSpPr>
            <p:cNvPr id="205840" name="Line 1077"/>
            <p:cNvSpPr>
              <a:spLocks noChangeShapeType="1"/>
            </p:cNvSpPr>
            <p:nvPr/>
          </p:nvSpPr>
          <p:spPr bwMode="auto">
            <a:xfrm>
              <a:off x="4596" y="1812"/>
              <a:ext cx="312" cy="0"/>
            </a:xfrm>
            <a:prstGeom prst="line">
              <a:avLst/>
            </a:prstGeom>
            <a:noFill/>
            <a:ln w="38100">
              <a:solidFill>
                <a:srgbClr val="0000FF"/>
              </a:solidFill>
              <a:round/>
              <a:headEnd type="none" w="lg" len="lg"/>
              <a:tailEnd type="triangle" w="med" len="med"/>
            </a:ln>
          </p:spPr>
          <p:txBody>
            <a:bodyPr wrap="none" lIns="90000" tIns="46800" rIns="90000" bIns="46800" anchor="ctr">
              <a:spAutoFit/>
            </a:bodyPr>
            <a:lstStyle/>
            <a:p>
              <a:endParaRPr lang="zh-CN" altLang="en-US"/>
            </a:p>
          </p:txBody>
        </p:sp>
        <p:sp>
          <p:nvSpPr>
            <p:cNvPr id="205841" name="Text Box 1078"/>
            <p:cNvSpPr txBox="1">
              <a:spLocks noChangeArrowheads="1"/>
            </p:cNvSpPr>
            <p:nvPr/>
          </p:nvSpPr>
          <p:spPr bwMode="auto">
            <a:xfrm>
              <a:off x="4094" y="1632"/>
              <a:ext cx="431" cy="234"/>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string</a:t>
              </a:r>
            </a:p>
          </p:txBody>
        </p:sp>
      </p:grpSp>
      <p:sp>
        <p:nvSpPr>
          <p:cNvPr id="62" name="AutoShape 1080"/>
          <p:cNvSpPr>
            <a:spLocks noChangeArrowheads="1"/>
          </p:cNvSpPr>
          <p:nvPr/>
        </p:nvSpPr>
        <p:spPr bwMode="auto">
          <a:xfrm>
            <a:off x="5048250" y="4348163"/>
            <a:ext cx="1490663" cy="495300"/>
          </a:xfrm>
          <a:prstGeom prst="wedgeRectCallout">
            <a:avLst>
              <a:gd name="adj1" fmla="val -106338"/>
              <a:gd name="adj2" fmla="val 35255"/>
            </a:avLst>
          </a:prstGeom>
          <a:ln w="38100">
            <a:solidFill>
              <a:schemeClr val="accent2"/>
            </a:solidFill>
            <a:miter lim="800000"/>
            <a:headEnd type="none" w="lg" len="lg"/>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en-US" altLang="zh-CN">
                <a:ea typeface="隶书" pitchFamily="49" charset="-122"/>
              </a:rPr>
              <a:t>*string!=0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out)">
                                      <p:cBhvr>
                                        <p:cTn id="7" dur="500"/>
                                        <p:tgtEl>
                                          <p:spTgt spid="2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ox(out)">
                                      <p:cBhvr>
                                        <p:cTn id="12" dur="500"/>
                                        <p:tgtEl>
                                          <p:spTgt spid="2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ox(out)">
                                      <p:cBhvr>
                                        <p:cTn id="22"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out)">
                                      <p:cBhvr>
                                        <p:cTn id="27" dur="500"/>
                                        <p:tgtEl>
                                          <p:spTgt spid="4"/>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box(out)">
                                      <p:cBhvr>
                                        <p:cTn id="32"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239000" cy="842963"/>
          </a:xfrm>
        </p:spPr>
        <p:txBody>
          <a:bodyPr/>
          <a:lstStyle/>
          <a:p>
            <a:pPr eaLnBrk="1" hangingPunct="1">
              <a:defRPr/>
            </a:pPr>
            <a:r>
              <a:rPr lang="en-US" altLang="zh-CN" smtClean="0">
                <a:ea typeface="宋体" charset="-122"/>
              </a:rPr>
              <a:t>5.4.4</a:t>
            </a:r>
            <a:r>
              <a:rPr lang="zh-CN" altLang="en-US" smtClean="0">
                <a:ea typeface="宋体" charset="-122"/>
              </a:rPr>
              <a:t>字符数组的定义和初始化</a:t>
            </a:r>
            <a:endParaRPr lang="en-US" altLang="zh-CN" dirty="0">
              <a:ea typeface="宋体" pitchFamily="2" charset="-122"/>
            </a:endParaRPr>
          </a:p>
        </p:txBody>
      </p:sp>
      <p:sp>
        <p:nvSpPr>
          <p:cNvPr id="4" name="Rectangle 11"/>
          <p:cNvSpPr>
            <a:spLocks noGrp="1" noChangeArrowheads="1"/>
          </p:cNvSpPr>
          <p:nvPr>
            <p:ph type="body" idx="1"/>
          </p:nvPr>
        </p:nvSpPr>
        <p:spPr>
          <a:xfrm>
            <a:off x="428625" y="1143000"/>
            <a:ext cx="8391525" cy="5310188"/>
          </a:xfrm>
        </p:spPr>
        <p:style>
          <a:lnRef idx="0">
            <a:scrgbClr r="0" g="0" b="0"/>
          </a:lnRef>
          <a:fillRef idx="1003">
            <a:schemeClr val="dk2"/>
          </a:fillRef>
          <a:effectRef idx="0">
            <a:scrgbClr r="0" g="0" b="0"/>
          </a:effectRef>
          <a:fontRef idx="major"/>
        </p:style>
        <p:txBody>
          <a:bodyPr rIns="132080"/>
          <a:lstStyle/>
          <a:p>
            <a:pPr marL="0" indent="534988" eaLnBrk="1" hangingPunct="1">
              <a:lnSpc>
                <a:spcPct val="80000"/>
              </a:lnSpc>
              <a:spcAft>
                <a:spcPct val="50000"/>
              </a:spcAft>
              <a:defRPr/>
            </a:pPr>
            <a:r>
              <a:rPr lang="en-US" altLang="zh-CN" sz="2600" b="1" smtClean="0">
                <a:ea typeface="宋体" charset="-122"/>
              </a:rPr>
              <a:t>C</a:t>
            </a:r>
            <a:r>
              <a:rPr lang="zh-CN" altLang="en-US" sz="2600" b="1" smtClean="0">
                <a:ea typeface="宋体" charset="-122"/>
              </a:rPr>
              <a:t>语言允许用字符串常量来初始化字符数组：</a:t>
            </a:r>
          </a:p>
          <a:p>
            <a:pPr marL="0" indent="534988" eaLnBrk="1" hangingPunct="1">
              <a:lnSpc>
                <a:spcPct val="80000"/>
              </a:lnSpc>
              <a:spcAft>
                <a:spcPct val="50000"/>
              </a:spcAft>
              <a:defRPr/>
            </a:pPr>
            <a:r>
              <a:rPr lang="en-US" altLang="zh-CN" sz="2600" b="1" smtClean="0">
                <a:solidFill>
                  <a:srgbClr val="FF0000"/>
                </a:solidFill>
                <a:ea typeface="宋体" charset="-122"/>
              </a:rPr>
              <a:t>char c[100] ={"C Program"}; </a:t>
            </a:r>
          </a:p>
          <a:p>
            <a:pPr marL="0" indent="534988" eaLnBrk="1" hangingPunct="1">
              <a:lnSpc>
                <a:spcPct val="80000"/>
              </a:lnSpc>
              <a:defRPr/>
            </a:pPr>
            <a:r>
              <a:rPr lang="en-US" altLang="zh-CN" sz="2600" b="1" smtClean="0">
                <a:solidFill>
                  <a:srgbClr val="FF0000"/>
                </a:solidFill>
                <a:ea typeface="宋体" charset="-122"/>
              </a:rPr>
              <a:t>char line[10][10] ={{"   *"},</a:t>
            </a:r>
          </a:p>
          <a:p>
            <a:pPr marL="0" indent="534988" eaLnBrk="1" hangingPunct="1">
              <a:lnSpc>
                <a:spcPct val="80000"/>
              </a:lnSpc>
              <a:defRPr/>
            </a:pPr>
            <a:r>
              <a:rPr lang="en-US" altLang="zh-CN" sz="2600" b="1" smtClean="0">
                <a:solidFill>
                  <a:srgbClr val="FF0000"/>
                </a:solidFill>
                <a:ea typeface="宋体" charset="-122"/>
              </a:rPr>
              <a:t>                                   {" ***"},</a:t>
            </a:r>
          </a:p>
          <a:p>
            <a:pPr marL="0" indent="534988" eaLnBrk="1" hangingPunct="1">
              <a:lnSpc>
                <a:spcPct val="80000"/>
              </a:lnSpc>
              <a:spcAft>
                <a:spcPct val="50000"/>
              </a:spcAft>
              <a:defRPr/>
            </a:pPr>
            <a:r>
              <a:rPr lang="en-US" altLang="zh-CN" sz="2600" b="1" smtClean="0">
                <a:solidFill>
                  <a:srgbClr val="FF0000"/>
                </a:solidFill>
                <a:ea typeface="宋体" charset="-122"/>
              </a:rPr>
              <a:t>                                   {"   *"}}; </a:t>
            </a:r>
          </a:p>
          <a:p>
            <a:pPr marL="0" indent="534988" eaLnBrk="1" hangingPunct="1">
              <a:lnSpc>
                <a:spcPct val="80000"/>
              </a:lnSpc>
              <a:spcAft>
                <a:spcPct val="50000"/>
              </a:spcAft>
              <a:defRPr/>
            </a:pPr>
            <a:r>
              <a:rPr lang="zh-CN" altLang="en-US" sz="2600" b="1" smtClean="0">
                <a:ea typeface="宋体" charset="-122"/>
              </a:rPr>
              <a:t>上面的两个例子也可以写成：</a:t>
            </a:r>
          </a:p>
          <a:p>
            <a:pPr marL="0" indent="534988" eaLnBrk="1" hangingPunct="1">
              <a:lnSpc>
                <a:spcPct val="80000"/>
              </a:lnSpc>
              <a:spcAft>
                <a:spcPct val="50000"/>
              </a:spcAft>
              <a:defRPr/>
            </a:pPr>
            <a:r>
              <a:rPr lang="en-US" altLang="zh-CN" sz="2600" b="1" smtClean="0">
                <a:solidFill>
                  <a:srgbClr val="FF0000"/>
                </a:solidFill>
                <a:ea typeface="宋体" charset="-122"/>
              </a:rPr>
              <a:t>char c[100] ="C Program"; </a:t>
            </a:r>
          </a:p>
          <a:p>
            <a:pPr marL="0" indent="534988" eaLnBrk="1" hangingPunct="1">
              <a:lnSpc>
                <a:spcPct val="80000"/>
              </a:lnSpc>
              <a:defRPr/>
            </a:pPr>
            <a:r>
              <a:rPr lang="en-US" altLang="zh-CN" sz="2600" b="1" smtClean="0">
                <a:solidFill>
                  <a:srgbClr val="FF0000"/>
                </a:solidFill>
                <a:ea typeface="宋体" charset="-122"/>
              </a:rPr>
              <a:t>char line[10][10] ={"   *",</a:t>
            </a:r>
          </a:p>
          <a:p>
            <a:pPr marL="0" indent="534988" eaLnBrk="1" hangingPunct="1">
              <a:lnSpc>
                <a:spcPct val="80000"/>
              </a:lnSpc>
              <a:defRPr/>
            </a:pPr>
            <a:r>
              <a:rPr lang="en-US" altLang="zh-CN" sz="2600" b="1" smtClean="0">
                <a:solidFill>
                  <a:srgbClr val="FF0000"/>
                </a:solidFill>
                <a:ea typeface="宋体" charset="-122"/>
              </a:rPr>
              <a:t>                                   " ***",</a:t>
            </a:r>
          </a:p>
          <a:p>
            <a:pPr marL="0" indent="534988" eaLnBrk="1" hangingPunct="1">
              <a:lnSpc>
                <a:spcPct val="80000"/>
              </a:lnSpc>
              <a:defRPr/>
            </a:pPr>
            <a:r>
              <a:rPr lang="en-US" altLang="zh-CN" sz="2600" b="1" smtClean="0">
                <a:solidFill>
                  <a:srgbClr val="FF0000"/>
                </a:solidFill>
                <a:ea typeface="宋体" charset="-122"/>
              </a:rPr>
              <a:t>                                   "   *"};</a:t>
            </a:r>
            <a:endParaRPr lang="zh-CN" altLang="en-US" sz="2600" b="1" smtClean="0">
              <a:solidFill>
                <a:srgbClr val="FF0000"/>
              </a:solidFill>
              <a:ea typeface="宋体"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5.4.5</a:t>
            </a:r>
            <a:r>
              <a:rPr lang="zh-CN" altLang="en-US" smtClean="0">
                <a:ea typeface="宋体" pitchFamily="2" charset="-122"/>
              </a:rPr>
              <a:t>字符数组的输入输出</a:t>
            </a:r>
            <a:endParaRPr lang="en-US" altLang="zh-CN" dirty="0">
              <a:ea typeface="宋体" pitchFamily="2" charset="-122"/>
            </a:endParaRPr>
          </a:p>
        </p:txBody>
      </p:sp>
      <p:sp>
        <p:nvSpPr>
          <p:cNvPr id="5" name="Rectangle 2"/>
          <p:cNvSpPr>
            <a:spLocks noGrp="1" noChangeArrowheads="1"/>
          </p:cNvSpPr>
          <p:nvPr>
            <p:ph type="body" idx="1"/>
          </p:nvPr>
        </p:nvSpPr>
        <p:spPr>
          <a:xfrm>
            <a:off x="244475" y="1071563"/>
            <a:ext cx="8636000" cy="3521075"/>
          </a:xfrm>
        </p:spPr>
        <p:style>
          <a:lnRef idx="0">
            <a:scrgbClr r="0" g="0" b="0"/>
          </a:lnRef>
          <a:fillRef idx="1003">
            <a:schemeClr val="dk2"/>
          </a:fillRef>
          <a:effectRef idx="0">
            <a:scrgbClr r="0" g="0" b="0"/>
          </a:effectRef>
          <a:fontRef idx="major"/>
        </p:style>
        <p:txBody>
          <a:bodyPr/>
          <a:lstStyle/>
          <a:p>
            <a:pPr lvl="1" eaLnBrk="1" hangingPunct="1">
              <a:defRPr/>
            </a:pPr>
            <a:r>
              <a:rPr lang="zh-CN" altLang="en-US" smtClean="0">
                <a:ea typeface="宋体" pitchFamily="2" charset="-122"/>
              </a:rPr>
              <a:t>字符指针变量与字符数组</a:t>
            </a:r>
          </a:p>
          <a:p>
            <a:pPr lvl="2" eaLnBrk="1" hangingPunct="1">
              <a:buFont typeface="Wingdings" pitchFamily="2" charset="2"/>
              <a:buNone/>
              <a:defRPr/>
            </a:pPr>
            <a:r>
              <a:rPr lang="en-US" altLang="zh-CN" smtClean="0">
                <a:ea typeface="宋体" pitchFamily="2" charset="-122"/>
              </a:rPr>
              <a:t>char  *cp;    </a:t>
            </a:r>
            <a:r>
              <a:rPr lang="zh-CN" altLang="zh-CN" smtClean="0">
                <a:ea typeface="宋体" pitchFamily="2" charset="-122"/>
              </a:rPr>
              <a:t>与</a:t>
            </a:r>
            <a:r>
              <a:rPr lang="zh-CN" altLang="en-US" smtClean="0">
                <a:ea typeface="宋体" pitchFamily="2" charset="-122"/>
              </a:rPr>
              <a:t>    </a:t>
            </a:r>
            <a:r>
              <a:rPr lang="en-US" altLang="zh-CN" smtClean="0">
                <a:ea typeface="宋体" pitchFamily="2" charset="-122"/>
              </a:rPr>
              <a:t>char str[20];</a:t>
            </a:r>
          </a:p>
          <a:p>
            <a:pPr lvl="2" eaLnBrk="1" hangingPunct="1">
              <a:defRPr/>
            </a:pPr>
            <a:r>
              <a:rPr lang="en-US" altLang="zh-CN" smtClean="0">
                <a:ea typeface="宋体" pitchFamily="2" charset="-122"/>
              </a:rPr>
              <a:t>str</a:t>
            </a:r>
            <a:r>
              <a:rPr lang="zh-CN" altLang="zh-CN" smtClean="0">
                <a:ea typeface="宋体" pitchFamily="2" charset="-122"/>
              </a:rPr>
              <a:t>由若干元素组成，每个元素放一个字符；而</a:t>
            </a:r>
            <a:r>
              <a:rPr lang="en-US" altLang="zh-CN" smtClean="0">
                <a:ea typeface="宋体" pitchFamily="2" charset="-122"/>
              </a:rPr>
              <a:t>cp</a:t>
            </a:r>
            <a:r>
              <a:rPr lang="zh-CN" altLang="zh-CN" smtClean="0">
                <a:ea typeface="宋体" pitchFamily="2" charset="-122"/>
              </a:rPr>
              <a:t>中存放字符串首地址</a:t>
            </a:r>
          </a:p>
          <a:p>
            <a:pPr lvl="2" eaLnBrk="1" hangingPunct="1">
              <a:defRPr/>
            </a:pPr>
            <a:r>
              <a:rPr lang="zh-CN" altLang="zh-CN" smtClean="0">
                <a:ea typeface="宋体" pitchFamily="2" charset="-122"/>
              </a:rPr>
              <a:t> </a:t>
            </a:r>
            <a:r>
              <a:rPr lang="en-US" altLang="zh-CN" smtClean="0">
                <a:ea typeface="宋体" pitchFamily="2" charset="-122"/>
              </a:rPr>
              <a:t>char  str[20];     str=“I love China!”;    (</a:t>
            </a:r>
            <a:r>
              <a:rPr lang="en-US" altLang="zh-CN" smtClean="0">
                <a:solidFill>
                  <a:schemeClr val="accent2"/>
                </a:solidFill>
                <a:ea typeface="宋体" pitchFamily="2" charset="-122"/>
                <a:sym typeface="Symbol" pitchFamily="18" charset="2"/>
              </a:rPr>
              <a:t></a:t>
            </a:r>
            <a:r>
              <a:rPr lang="en-US" altLang="zh-CN" smtClean="0">
                <a:ea typeface="宋体" pitchFamily="2" charset="-122"/>
              </a:rPr>
              <a:t>)</a:t>
            </a:r>
          </a:p>
          <a:p>
            <a:pPr lvl="2" eaLnBrk="1" hangingPunct="1">
              <a:buFont typeface="Wingdings" pitchFamily="2" charset="2"/>
              <a:buNone/>
              <a:defRPr/>
            </a:pPr>
            <a:r>
              <a:rPr lang="en-US" altLang="zh-CN" smtClean="0">
                <a:ea typeface="宋体" pitchFamily="2" charset="-122"/>
              </a:rPr>
              <a:t>     char   *cp;         cp=“I love China!”;    (</a:t>
            </a:r>
            <a:r>
              <a:rPr lang="en-US" altLang="zh-CN" smtClean="0">
                <a:solidFill>
                  <a:schemeClr val="tx2"/>
                </a:solidFill>
                <a:ea typeface="宋体" pitchFamily="2" charset="-122"/>
                <a:sym typeface="Wingdings" pitchFamily="2" charset="2"/>
              </a:rPr>
              <a:t></a:t>
            </a:r>
            <a:r>
              <a:rPr lang="en-US" altLang="zh-CN" smtClean="0">
                <a:ea typeface="宋体" pitchFamily="2" charset="-122"/>
              </a:rPr>
              <a:t>)</a:t>
            </a:r>
          </a:p>
          <a:p>
            <a:pPr lvl="2" eaLnBrk="1" hangingPunct="1">
              <a:defRPr/>
            </a:pPr>
            <a:r>
              <a:rPr lang="en-US" altLang="zh-CN" smtClean="0">
                <a:ea typeface="宋体" pitchFamily="2" charset="-122"/>
              </a:rPr>
              <a:t>str</a:t>
            </a:r>
            <a:r>
              <a:rPr lang="zh-CN" altLang="zh-CN" smtClean="0">
                <a:ea typeface="宋体" pitchFamily="2" charset="-122"/>
              </a:rPr>
              <a:t>是地址</a:t>
            </a:r>
            <a:r>
              <a:rPr lang="zh-CN" altLang="zh-CN" smtClean="0">
                <a:solidFill>
                  <a:srgbClr val="0000FF"/>
                </a:solidFill>
                <a:ea typeface="宋体" pitchFamily="2" charset="-122"/>
              </a:rPr>
              <a:t>常量</a:t>
            </a:r>
            <a:r>
              <a:rPr lang="zh-CN" altLang="zh-CN" smtClean="0">
                <a:ea typeface="宋体" pitchFamily="2" charset="-122"/>
              </a:rPr>
              <a:t>；</a:t>
            </a:r>
            <a:r>
              <a:rPr lang="en-US" altLang="zh-CN" smtClean="0">
                <a:ea typeface="宋体" pitchFamily="2" charset="-122"/>
              </a:rPr>
              <a:t>cp</a:t>
            </a:r>
            <a:r>
              <a:rPr lang="zh-CN" altLang="zh-CN" smtClean="0">
                <a:ea typeface="宋体" pitchFamily="2" charset="-122"/>
              </a:rPr>
              <a:t>是地址变量</a:t>
            </a:r>
          </a:p>
          <a:p>
            <a:pPr lvl="2" eaLnBrk="1" hangingPunct="1">
              <a:defRPr/>
            </a:pPr>
            <a:r>
              <a:rPr lang="en-US" altLang="zh-CN" smtClean="0">
                <a:ea typeface="宋体" pitchFamily="2" charset="-122"/>
              </a:rPr>
              <a:t>cp</a:t>
            </a:r>
            <a:r>
              <a:rPr lang="zh-CN" altLang="zh-CN" smtClean="0">
                <a:ea typeface="宋体" pitchFamily="2" charset="-122"/>
              </a:rPr>
              <a:t>接受键入字符串时,必须</a:t>
            </a:r>
            <a:r>
              <a:rPr lang="zh-CN" altLang="zh-CN" smtClean="0">
                <a:solidFill>
                  <a:schemeClr val="accent2"/>
                </a:solidFill>
                <a:ea typeface="宋体" pitchFamily="2" charset="-122"/>
              </a:rPr>
              <a:t>先开辟存储空间</a:t>
            </a:r>
            <a:endParaRPr lang="zh-CN" altLang="zh-CN" smtClean="0">
              <a:ea typeface="宋体" pitchFamily="2" charset="-122"/>
            </a:endParaRPr>
          </a:p>
          <a:p>
            <a:pPr lvl="2" eaLnBrk="1" hangingPunct="1">
              <a:defRPr/>
            </a:pPr>
            <a:endParaRPr lang="zh-CN" altLang="zh-CN" smtClean="0">
              <a:ea typeface="宋体" pitchFamily="2" charset="-122"/>
            </a:endParaRPr>
          </a:p>
          <a:p>
            <a:pPr lvl="2" eaLnBrk="1" hangingPunct="1">
              <a:defRPr/>
            </a:pPr>
            <a:endParaRPr lang="en-US" altLang="zh-CN" smtClean="0">
              <a:ea typeface="宋体" pitchFamily="2" charset="-122"/>
            </a:endParaRPr>
          </a:p>
        </p:txBody>
      </p:sp>
      <p:sp>
        <p:nvSpPr>
          <p:cNvPr id="7" name="Text Box 3"/>
          <p:cNvSpPr txBox="1">
            <a:spLocks noChangeArrowheads="1"/>
          </p:cNvSpPr>
          <p:nvPr/>
        </p:nvSpPr>
        <p:spPr bwMode="auto">
          <a:xfrm>
            <a:off x="728663" y="4786322"/>
            <a:ext cx="2986081" cy="1754326"/>
          </a:xfrm>
          <a:prstGeom prst="rect">
            <a:avLst/>
          </a:prstGeom>
          <a:ln w="38100">
            <a:solidFill>
              <a:srgbClr val="008000"/>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solidFill>
                  <a:schemeClr val="bg2"/>
                </a:solidFill>
              </a:rPr>
              <a:t>例   </a:t>
            </a:r>
            <a:r>
              <a:rPr lang="en-US" altLang="zh-CN">
                <a:solidFill>
                  <a:schemeClr val="bg2"/>
                </a:solidFill>
              </a:rPr>
              <a:t>char  str[10];</a:t>
            </a:r>
          </a:p>
          <a:p>
            <a:pPr eaLnBrk="0" hangingPunct="0">
              <a:defRPr/>
            </a:pPr>
            <a:r>
              <a:rPr lang="en-US" altLang="zh-CN">
                <a:solidFill>
                  <a:schemeClr val="bg2"/>
                </a:solidFill>
              </a:rPr>
              <a:t>       scanf(“%s”,str);    (</a:t>
            </a:r>
            <a:r>
              <a:rPr lang="en-US" altLang="zh-CN">
                <a:solidFill>
                  <a:schemeClr val="bg2"/>
                </a:solidFill>
                <a:sym typeface="Wingdings" pitchFamily="2" charset="2"/>
              </a:rPr>
              <a:t></a:t>
            </a:r>
            <a:r>
              <a:rPr lang="en-US" altLang="zh-CN">
                <a:solidFill>
                  <a:schemeClr val="bg2"/>
                </a:solidFill>
              </a:rPr>
              <a:t>)</a:t>
            </a:r>
          </a:p>
          <a:p>
            <a:pPr eaLnBrk="0" hangingPunct="0">
              <a:defRPr/>
            </a:pPr>
            <a:endParaRPr lang="en-US" altLang="zh-CN">
              <a:solidFill>
                <a:schemeClr val="bg2"/>
              </a:solidFill>
            </a:endParaRPr>
          </a:p>
          <a:p>
            <a:pPr eaLnBrk="0" hangingPunct="0">
              <a:defRPr/>
            </a:pPr>
            <a:r>
              <a:rPr lang="zh-CN" altLang="zh-CN">
                <a:solidFill>
                  <a:schemeClr val="bg2"/>
                </a:solidFill>
              </a:rPr>
              <a:t>而   </a:t>
            </a:r>
            <a:r>
              <a:rPr lang="en-US" altLang="zh-CN">
                <a:solidFill>
                  <a:schemeClr val="bg2"/>
                </a:solidFill>
              </a:rPr>
              <a:t>char  *cp;</a:t>
            </a:r>
          </a:p>
          <a:p>
            <a:pPr eaLnBrk="0" hangingPunct="0">
              <a:defRPr/>
            </a:pPr>
            <a:r>
              <a:rPr lang="en-US" altLang="zh-CN">
                <a:solidFill>
                  <a:schemeClr val="bg2"/>
                </a:solidFill>
              </a:rPr>
              <a:t>       scanf(“%s”,  cp);    (</a:t>
            </a:r>
            <a:r>
              <a:rPr lang="en-US" altLang="zh-CN">
                <a:solidFill>
                  <a:schemeClr val="bg2"/>
                </a:solidFill>
                <a:sym typeface="Symbol" pitchFamily="18" charset="2"/>
              </a:rPr>
              <a:t>)</a:t>
            </a:r>
            <a:endParaRPr lang="en-US" altLang="zh-CN">
              <a:solidFill>
                <a:schemeClr val="bg2"/>
              </a:solidFill>
              <a:sym typeface="Wingdings 3" pitchFamily="18" charset="2"/>
            </a:endParaRPr>
          </a:p>
        </p:txBody>
      </p:sp>
      <p:sp>
        <p:nvSpPr>
          <p:cNvPr id="8" name="Text Box 4"/>
          <p:cNvSpPr txBox="1">
            <a:spLocks noChangeArrowheads="1"/>
          </p:cNvSpPr>
          <p:nvPr/>
        </p:nvSpPr>
        <p:spPr bwMode="auto">
          <a:xfrm>
            <a:off x="4632326" y="5572140"/>
            <a:ext cx="3297260" cy="1200329"/>
          </a:xfrm>
          <a:prstGeom prst="rect">
            <a:avLst/>
          </a:prstGeom>
          <a:ln w="38100">
            <a:solidFill>
              <a:srgbClr val="008000"/>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solidFill>
                  <a:schemeClr val="bg2"/>
                </a:solidFill>
                <a:sym typeface="Wingdings 3" pitchFamily="18" charset="2"/>
              </a:rPr>
              <a:t>改为</a:t>
            </a:r>
            <a:r>
              <a:rPr lang="en-US" altLang="zh-CN">
                <a:solidFill>
                  <a:schemeClr val="bg2"/>
                </a:solidFill>
                <a:sym typeface="Wingdings 3" pitchFamily="18" charset="2"/>
              </a:rPr>
              <a:t>:  char   *cp,str[10];</a:t>
            </a:r>
          </a:p>
          <a:p>
            <a:pPr eaLnBrk="0" hangingPunct="0">
              <a:defRPr/>
            </a:pPr>
            <a:r>
              <a:rPr lang="en-US" altLang="zh-CN">
                <a:solidFill>
                  <a:schemeClr val="bg2"/>
                </a:solidFill>
                <a:sym typeface="Wingdings 3" pitchFamily="18" charset="2"/>
              </a:rPr>
              <a:t>           cp=str;</a:t>
            </a:r>
          </a:p>
          <a:p>
            <a:pPr eaLnBrk="0" hangingPunct="0">
              <a:defRPr/>
            </a:pPr>
            <a:r>
              <a:rPr lang="en-US" altLang="zh-CN">
                <a:solidFill>
                  <a:schemeClr val="bg2"/>
                </a:solidFill>
                <a:sym typeface="Wingdings 3" pitchFamily="18" charset="2"/>
              </a:rPr>
              <a:t>           scanf(“%s”,cp);      (</a:t>
            </a:r>
            <a:r>
              <a:rPr lang="en-US" altLang="zh-CN">
                <a:solidFill>
                  <a:schemeClr val="bg2"/>
                </a:solidFill>
                <a:sym typeface="Wingdings" pitchFamily="2" charset="2"/>
              </a:rPr>
              <a:t></a:t>
            </a:r>
            <a:r>
              <a:rPr lang="en-US" altLang="zh-CN">
                <a:solidFill>
                  <a:schemeClr val="bg2"/>
                </a:solidFill>
                <a:sym typeface="Wingdings 3"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0-#ppt_w/2"/>
                                          </p:val>
                                        </p:tav>
                                        <p:tav tm="100000">
                                          <p:val>
                                            <p:strVal val="#ppt_x"/>
                                          </p:val>
                                        </p:tav>
                                      </p:tavLst>
                                    </p:anim>
                                    <p:anim calcmode="lin" valueType="num">
                                      <p:cBhvr additive="base">
                                        <p:cTn id="56"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utoUpdateAnimBg="0"/>
      <p:bldP spid="7" grpId="0" animBg="1" autoUpdateAnimBg="0"/>
      <p:bldP spid="8" grpId="0" animBg="1"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239000" cy="700088"/>
          </a:xfrm>
        </p:spPr>
        <p:txBody>
          <a:bodyPr/>
          <a:lstStyle/>
          <a:p>
            <a:pPr eaLnBrk="1" hangingPunct="1">
              <a:defRPr/>
            </a:pPr>
            <a:r>
              <a:rPr lang="en-US" altLang="zh-CN" smtClean="0">
                <a:ea typeface="宋体" pitchFamily="2" charset="-122"/>
              </a:rPr>
              <a:t>5.4.6</a:t>
            </a:r>
            <a:r>
              <a:rPr lang="zh-CN" altLang="en-US" smtClean="0">
                <a:ea typeface="宋体" pitchFamily="2" charset="-122"/>
              </a:rPr>
              <a:t>字符串与字符数组的关系</a:t>
            </a:r>
            <a:endParaRPr lang="en-US" altLang="zh-CN" dirty="0">
              <a:ea typeface="宋体" pitchFamily="2" charset="-122"/>
            </a:endParaRPr>
          </a:p>
        </p:txBody>
      </p:sp>
      <p:sp>
        <p:nvSpPr>
          <p:cNvPr id="8" name="Text Box 5"/>
          <p:cNvSpPr txBox="1">
            <a:spLocks noChangeArrowheads="1"/>
          </p:cNvSpPr>
          <p:nvPr/>
        </p:nvSpPr>
        <p:spPr bwMode="auto">
          <a:xfrm>
            <a:off x="227013" y="4592638"/>
            <a:ext cx="5059367" cy="192087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en-US" altLang="zh-CN" sz="2000" dirty="0"/>
              <a:t>char   </a:t>
            </a:r>
            <a:r>
              <a:rPr lang="en-US" altLang="zh-CN" sz="2000" dirty="0" err="1"/>
              <a:t>str</a:t>
            </a:r>
            <a:r>
              <a:rPr lang="en-US" altLang="zh-CN" sz="2000" dirty="0"/>
              <a:t>[]={“Hello!”};                    (</a:t>
            </a:r>
            <a:r>
              <a:rPr lang="en-US" altLang="zh-CN" sz="2000" dirty="0">
                <a:sym typeface="Symbol" pitchFamily="18" charset="2"/>
              </a:rPr>
              <a:t>)</a:t>
            </a:r>
          </a:p>
          <a:p>
            <a:pPr>
              <a:defRPr/>
            </a:pPr>
            <a:r>
              <a:rPr lang="en-US" altLang="zh-CN" sz="2000" dirty="0">
                <a:sym typeface="Symbol" pitchFamily="18" charset="2"/>
              </a:rPr>
              <a:t>char   </a:t>
            </a:r>
            <a:r>
              <a:rPr lang="en-US" altLang="zh-CN" sz="2000" dirty="0" err="1">
                <a:sym typeface="Symbol" pitchFamily="18" charset="2"/>
              </a:rPr>
              <a:t>str</a:t>
            </a:r>
            <a:r>
              <a:rPr lang="en-US" altLang="zh-CN" sz="2000" dirty="0">
                <a:sym typeface="Symbol" pitchFamily="18" charset="2"/>
              </a:rPr>
              <a:t>[]=“Hello!”;</a:t>
            </a:r>
            <a:r>
              <a:rPr lang="en-US" altLang="zh-CN" sz="2000" dirty="0"/>
              <a:t>                        (</a:t>
            </a:r>
            <a:r>
              <a:rPr lang="en-US" altLang="zh-CN" sz="2000" dirty="0">
                <a:sym typeface="Symbol" pitchFamily="18" charset="2"/>
              </a:rPr>
              <a:t>)</a:t>
            </a:r>
          </a:p>
          <a:p>
            <a:pPr>
              <a:defRPr/>
            </a:pPr>
            <a:r>
              <a:rPr lang="en-US" altLang="zh-CN" sz="2000" dirty="0">
                <a:sym typeface="Symbol" pitchFamily="18" charset="2"/>
              </a:rPr>
              <a:t>char  </a:t>
            </a:r>
            <a:r>
              <a:rPr lang="en-US" altLang="zh-CN" sz="2000" dirty="0" err="1">
                <a:sym typeface="Symbol" pitchFamily="18" charset="2"/>
              </a:rPr>
              <a:t>str</a:t>
            </a:r>
            <a:r>
              <a:rPr lang="en-US" altLang="zh-CN" sz="2000" dirty="0">
                <a:sym typeface="Symbol" pitchFamily="18" charset="2"/>
              </a:rPr>
              <a:t>[]={‘</a:t>
            </a:r>
            <a:r>
              <a:rPr lang="en-US" altLang="zh-CN" sz="2000" dirty="0" err="1">
                <a:sym typeface="Symbol" pitchFamily="18" charset="2"/>
              </a:rPr>
              <a:t>H’,‘e’,‘l’,‘l’,‘o</a:t>
            </a:r>
            <a:r>
              <a:rPr lang="en-US" altLang="zh-CN" sz="2000" dirty="0">
                <a:sym typeface="Symbol" pitchFamily="18" charset="2"/>
              </a:rPr>
              <a:t>’,‘!’};    </a:t>
            </a:r>
            <a:r>
              <a:rPr lang="en-US" altLang="zh-CN" sz="2000" dirty="0"/>
              <a:t>(</a:t>
            </a:r>
            <a:r>
              <a:rPr lang="en-US" altLang="zh-CN" sz="2000" dirty="0">
                <a:sym typeface="Symbol" pitchFamily="18" charset="2"/>
              </a:rPr>
              <a:t>)</a:t>
            </a:r>
          </a:p>
          <a:p>
            <a:pPr>
              <a:defRPr/>
            </a:pPr>
            <a:r>
              <a:rPr lang="en-US" altLang="zh-CN" sz="2000" dirty="0">
                <a:sym typeface="Symbol" pitchFamily="18" charset="2"/>
              </a:rPr>
              <a:t>char   *cp=“Hello”;                          </a:t>
            </a:r>
            <a:r>
              <a:rPr lang="en-US" altLang="zh-CN" sz="2000" dirty="0"/>
              <a:t>(</a:t>
            </a:r>
            <a:r>
              <a:rPr lang="en-US" altLang="zh-CN" sz="2000" dirty="0">
                <a:sym typeface="Symbol" pitchFamily="18" charset="2"/>
              </a:rPr>
              <a:t>)</a:t>
            </a:r>
          </a:p>
          <a:p>
            <a:pPr>
              <a:defRPr/>
            </a:pPr>
            <a:r>
              <a:rPr lang="en-US" altLang="zh-CN" sz="2000" dirty="0" err="1">
                <a:sym typeface="Symbol" pitchFamily="18" charset="2"/>
              </a:rPr>
              <a:t>int</a:t>
            </a:r>
            <a:r>
              <a:rPr lang="en-US" altLang="zh-CN" sz="2000" dirty="0">
                <a:sym typeface="Symbol" pitchFamily="18" charset="2"/>
              </a:rPr>
              <a:t>    a[]={1,2,3,4,5};                       </a:t>
            </a:r>
            <a:r>
              <a:rPr lang="en-US" altLang="zh-CN" sz="2000" dirty="0"/>
              <a:t>(</a:t>
            </a:r>
            <a:r>
              <a:rPr lang="en-US" altLang="zh-CN" sz="2000" dirty="0">
                <a:sym typeface="Symbol" pitchFamily="18" charset="2"/>
              </a:rPr>
              <a:t>)</a:t>
            </a:r>
          </a:p>
          <a:p>
            <a:pPr>
              <a:defRPr/>
            </a:pPr>
            <a:r>
              <a:rPr lang="en-US" altLang="zh-CN" sz="2000" dirty="0" err="1">
                <a:sym typeface="Symbol" pitchFamily="18" charset="2"/>
              </a:rPr>
              <a:t>int</a:t>
            </a:r>
            <a:r>
              <a:rPr lang="en-US" altLang="zh-CN" sz="2000" dirty="0">
                <a:sym typeface="Symbol" pitchFamily="18" charset="2"/>
              </a:rPr>
              <a:t>   *p={1,2,3,4,5};                        ()</a:t>
            </a:r>
          </a:p>
        </p:txBody>
      </p:sp>
      <p:sp>
        <p:nvSpPr>
          <p:cNvPr id="9" name="Text Box 7"/>
          <p:cNvSpPr txBox="1">
            <a:spLocks noChangeArrowheads="1"/>
          </p:cNvSpPr>
          <p:nvPr/>
        </p:nvSpPr>
        <p:spPr bwMode="auto">
          <a:xfrm>
            <a:off x="5857884" y="4500570"/>
            <a:ext cx="2857520" cy="1938992"/>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en-US" altLang="zh-CN" sz="2000" dirty="0"/>
              <a:t>char   </a:t>
            </a:r>
            <a:r>
              <a:rPr lang="en-US" altLang="zh-CN" sz="2000" dirty="0" err="1"/>
              <a:t>str</a:t>
            </a:r>
            <a:r>
              <a:rPr lang="en-US" altLang="zh-CN" sz="2000" dirty="0"/>
              <a:t>[10],*cp;</a:t>
            </a:r>
          </a:p>
          <a:p>
            <a:pPr>
              <a:defRPr/>
            </a:pPr>
            <a:r>
              <a:rPr lang="en-US" altLang="zh-CN" sz="2000" dirty="0" err="1"/>
              <a:t>int</a:t>
            </a:r>
            <a:r>
              <a:rPr lang="en-US" altLang="zh-CN" sz="2000" dirty="0"/>
              <a:t>    a[10],*p;</a:t>
            </a:r>
          </a:p>
          <a:p>
            <a:pPr>
              <a:defRPr/>
            </a:pPr>
            <a:r>
              <a:rPr lang="en-US" altLang="zh-CN" sz="2000" dirty="0" err="1"/>
              <a:t>str</a:t>
            </a:r>
            <a:r>
              <a:rPr lang="en-US" altLang="zh-CN" sz="2000" dirty="0"/>
              <a:t>=“Hello”;      (</a:t>
            </a:r>
            <a:r>
              <a:rPr lang="en-US" altLang="zh-CN" sz="2000" dirty="0">
                <a:sym typeface="Symbol" pitchFamily="18" charset="2"/>
              </a:rPr>
              <a:t>)</a:t>
            </a:r>
          </a:p>
          <a:p>
            <a:pPr>
              <a:defRPr/>
            </a:pPr>
            <a:r>
              <a:rPr lang="en-US" altLang="zh-CN" sz="2000" dirty="0">
                <a:sym typeface="Symbol" pitchFamily="18" charset="2"/>
              </a:rPr>
              <a:t>cp=“Hello!”;       </a:t>
            </a:r>
            <a:r>
              <a:rPr lang="en-US" altLang="zh-CN" sz="2000" dirty="0"/>
              <a:t>(</a:t>
            </a:r>
            <a:r>
              <a:rPr lang="en-US" altLang="zh-CN" sz="2000" dirty="0">
                <a:sym typeface="Symbol" pitchFamily="18" charset="2"/>
              </a:rPr>
              <a:t>)</a:t>
            </a:r>
          </a:p>
          <a:p>
            <a:pPr>
              <a:defRPr/>
            </a:pPr>
            <a:r>
              <a:rPr lang="en-US" altLang="zh-CN" sz="2000" dirty="0">
                <a:sym typeface="Symbol" pitchFamily="18" charset="2"/>
              </a:rPr>
              <a:t>a={1,2,3,4,5};   </a:t>
            </a:r>
            <a:r>
              <a:rPr lang="en-US" altLang="zh-CN" sz="2000" dirty="0"/>
              <a:t>(</a:t>
            </a:r>
            <a:r>
              <a:rPr lang="en-US" altLang="zh-CN" sz="2000" dirty="0">
                <a:sym typeface="Symbol" pitchFamily="18" charset="2"/>
              </a:rPr>
              <a:t>)</a:t>
            </a:r>
          </a:p>
          <a:p>
            <a:pPr>
              <a:defRPr/>
            </a:pPr>
            <a:r>
              <a:rPr lang="en-US" altLang="zh-CN" sz="2000" dirty="0">
                <a:sym typeface="Symbol" pitchFamily="18" charset="2"/>
              </a:rPr>
              <a:t>p={1,2,3,4,5};   </a:t>
            </a:r>
            <a:r>
              <a:rPr lang="en-US" altLang="zh-CN" sz="2000" dirty="0"/>
              <a:t>(</a:t>
            </a:r>
            <a:r>
              <a:rPr lang="en-US" altLang="zh-CN" sz="2000" dirty="0">
                <a:sym typeface="Symbol" pitchFamily="18" charset="2"/>
              </a:rPr>
              <a:t>)</a:t>
            </a:r>
          </a:p>
        </p:txBody>
      </p:sp>
      <p:sp>
        <p:nvSpPr>
          <p:cNvPr id="10" name="Text Box 8"/>
          <p:cNvSpPr txBox="1">
            <a:spLocks noChangeArrowheads="1"/>
          </p:cNvSpPr>
          <p:nvPr/>
        </p:nvSpPr>
        <p:spPr bwMode="auto">
          <a:xfrm>
            <a:off x="225425" y="2571750"/>
            <a:ext cx="1835150" cy="131127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wrap="none">
            <a:spAutoFit/>
          </a:bodyPr>
          <a:lstStyle/>
          <a:p>
            <a:pPr>
              <a:defRPr/>
            </a:pPr>
            <a:r>
              <a:rPr lang="en-US" altLang="zh-CN" sz="2000"/>
              <a:t>scanf(“%s”,str);</a:t>
            </a:r>
          </a:p>
          <a:p>
            <a:pPr>
              <a:defRPr/>
            </a:pPr>
            <a:r>
              <a:rPr lang="en-US" altLang="zh-CN" sz="2000"/>
              <a:t>printf(“%s”,str);</a:t>
            </a:r>
          </a:p>
          <a:p>
            <a:pPr>
              <a:defRPr/>
            </a:pPr>
            <a:r>
              <a:rPr lang="en-US" altLang="zh-CN" sz="2000"/>
              <a:t>gets(str);</a:t>
            </a:r>
          </a:p>
          <a:p>
            <a:pPr>
              <a:defRPr/>
            </a:pPr>
            <a:r>
              <a:rPr lang="en-US" altLang="zh-CN" sz="2000"/>
              <a:t>puts(str);</a:t>
            </a:r>
          </a:p>
        </p:txBody>
      </p:sp>
      <p:sp>
        <p:nvSpPr>
          <p:cNvPr id="11" name="矩形 10"/>
          <p:cNvSpPr/>
          <p:nvPr/>
        </p:nvSpPr>
        <p:spPr>
          <a:xfrm>
            <a:off x="3071802" y="1142984"/>
            <a:ext cx="5857916" cy="2862322"/>
          </a:xfrm>
          <a:prstGeom prst="rect">
            <a:avLst/>
          </a:prstGeom>
        </p:spPr>
        <p:style>
          <a:lnRef idx="0">
            <a:scrgbClr r="0" g="0" b="0"/>
          </a:lnRef>
          <a:fillRef idx="1003">
            <a:schemeClr val="dk2"/>
          </a:fillRef>
          <a:effectRef idx="0">
            <a:scrgbClr r="0" g="0" b="0"/>
          </a:effectRef>
          <a:fontRef idx="major"/>
        </p:style>
        <p:txBody>
          <a:bodyPr>
            <a:spAutoFit/>
          </a:bodyPr>
          <a:lstStyle/>
          <a:p>
            <a:pPr lvl="3">
              <a:defRPr/>
            </a:pPr>
            <a:r>
              <a:rPr lang="zh-CN" altLang="en-US"/>
              <a:t>字符串用一维字符数组存放</a:t>
            </a:r>
          </a:p>
          <a:p>
            <a:pPr lvl="3">
              <a:defRPr/>
            </a:pPr>
            <a:r>
              <a:rPr lang="zh-CN" altLang="en-US"/>
              <a:t>字符数组具有一维数组的所有特点</a:t>
            </a:r>
          </a:p>
          <a:p>
            <a:pPr lvl="4">
              <a:defRPr/>
            </a:pPr>
            <a:r>
              <a:rPr lang="zh-CN" altLang="en-US"/>
              <a:t>数组名是指向数组首地址的地址常量</a:t>
            </a:r>
          </a:p>
          <a:p>
            <a:pPr lvl="4">
              <a:defRPr/>
            </a:pPr>
            <a:r>
              <a:rPr lang="zh-CN" altLang="en-US"/>
              <a:t>数组元素的引用方法可用指针法和下标法</a:t>
            </a:r>
          </a:p>
          <a:p>
            <a:pPr lvl="4">
              <a:defRPr/>
            </a:pPr>
            <a:r>
              <a:rPr lang="zh-CN" altLang="en-US"/>
              <a:t>数组名作函数参数是地址传递等</a:t>
            </a:r>
          </a:p>
          <a:p>
            <a:pPr lvl="3">
              <a:defRPr/>
            </a:pPr>
            <a:r>
              <a:rPr lang="zh-CN" altLang="en-US"/>
              <a:t>区别</a:t>
            </a:r>
          </a:p>
          <a:p>
            <a:pPr lvl="4">
              <a:defRPr/>
            </a:pPr>
            <a:r>
              <a:rPr lang="zh-CN" altLang="en-US"/>
              <a:t>存储格式：字符串结束标志</a:t>
            </a:r>
          </a:p>
          <a:p>
            <a:pPr lvl="4">
              <a:defRPr/>
            </a:pPr>
            <a:r>
              <a:rPr lang="zh-CN" altLang="en-US"/>
              <a:t>赋值方式与初始化</a:t>
            </a:r>
          </a:p>
          <a:p>
            <a:pPr lvl="4">
              <a:defRPr/>
            </a:pPr>
            <a:r>
              <a:rPr lang="zh-CN" altLang="en-US"/>
              <a:t>输入输出方式：</a:t>
            </a:r>
            <a:r>
              <a:rPr lang="en-US" altLang="zh-CN"/>
              <a:t>%s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ou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ou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ou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ou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ox(ou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ox(ou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box(out)">
                                      <p:cBhvr>
                                        <p:cTn id="37" dur="500"/>
                                        <p:tgtEl>
                                          <p:spTgt spid="9">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Effect transition="in" filter="box(out)">
                                      <p:cBhvr>
                                        <p:cTn id="42" dur="500"/>
                                        <p:tgtEl>
                                          <p:spTgt spid="9">
                                            <p:txEl>
                                              <p:pRg st="1" end="1"/>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animEffect transition="in" filter="box(out)">
                                      <p:cBhvr>
                                        <p:cTn id="47" dur="500"/>
                                        <p:tgtEl>
                                          <p:spTgt spid="9">
                                            <p:txEl>
                                              <p:pRg st="2" end="2"/>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
                                            <p:txEl>
                                              <p:pRg st="3" end="3"/>
                                            </p:txEl>
                                          </p:spTgt>
                                        </p:tgtEl>
                                        <p:attrNameLst>
                                          <p:attrName>style.visibility</p:attrName>
                                        </p:attrNameLst>
                                      </p:cBhvr>
                                      <p:to>
                                        <p:strVal val="visible"/>
                                      </p:to>
                                    </p:set>
                                    <p:animEffect transition="in" filter="box(out)">
                                      <p:cBhvr>
                                        <p:cTn id="52" dur="500"/>
                                        <p:tgtEl>
                                          <p:spTgt spid="9">
                                            <p:txEl>
                                              <p:pRg st="3" end="3"/>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animEffect transition="in" filter="box(out)">
                                      <p:cBhvr>
                                        <p:cTn id="57" dur="500"/>
                                        <p:tgtEl>
                                          <p:spTgt spid="9">
                                            <p:txEl>
                                              <p:pRg st="4" end="4"/>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
                                            <p:txEl>
                                              <p:pRg st="5" end="5"/>
                                            </p:txEl>
                                          </p:spTgt>
                                        </p:tgtEl>
                                        <p:attrNameLst>
                                          <p:attrName>style.visibility</p:attrName>
                                        </p:attrNameLst>
                                      </p:cBhvr>
                                      <p:to>
                                        <p:strVal val="visible"/>
                                      </p:to>
                                    </p:set>
                                    <p:animEffect transition="in" filter="box(out)">
                                      <p:cBhvr>
                                        <p:cTn id="62" dur="500"/>
                                        <p:tgtEl>
                                          <p:spTgt spid="9">
                                            <p:txEl>
                                              <p:pRg st="5" end="5"/>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0">
                                            <p:txEl>
                                              <p:pRg st="0" end="0"/>
                                            </p:txEl>
                                          </p:spTgt>
                                        </p:tgtEl>
                                        <p:attrNameLst>
                                          <p:attrName>style.visibility</p:attrName>
                                        </p:attrNameLst>
                                      </p:cBhvr>
                                      <p:to>
                                        <p:strVal val="visible"/>
                                      </p:to>
                                    </p:set>
                                    <p:animEffect transition="in" filter="box(out)">
                                      <p:cBhvr>
                                        <p:cTn id="67" dur="500"/>
                                        <p:tgtEl>
                                          <p:spTgt spid="10">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0">
                                            <p:txEl>
                                              <p:pRg st="1" end="1"/>
                                            </p:txEl>
                                          </p:spTgt>
                                        </p:tgtEl>
                                        <p:attrNameLst>
                                          <p:attrName>style.visibility</p:attrName>
                                        </p:attrNameLst>
                                      </p:cBhvr>
                                      <p:to>
                                        <p:strVal val="visible"/>
                                      </p:to>
                                    </p:set>
                                    <p:animEffect transition="in" filter="box(out)">
                                      <p:cBhvr>
                                        <p:cTn id="72" dur="500"/>
                                        <p:tgtEl>
                                          <p:spTgt spid="10">
                                            <p:txEl>
                                              <p:pRg st="1" end="1"/>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0">
                                            <p:txEl>
                                              <p:pRg st="2" end="2"/>
                                            </p:txEl>
                                          </p:spTgt>
                                        </p:tgtEl>
                                        <p:attrNameLst>
                                          <p:attrName>style.visibility</p:attrName>
                                        </p:attrNameLst>
                                      </p:cBhvr>
                                      <p:to>
                                        <p:strVal val="visible"/>
                                      </p:to>
                                    </p:set>
                                    <p:animEffect transition="in" filter="box(out)">
                                      <p:cBhvr>
                                        <p:cTn id="77" dur="500"/>
                                        <p:tgtEl>
                                          <p:spTgt spid="10">
                                            <p:txEl>
                                              <p:pRg st="2" end="2"/>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0">
                                            <p:txEl>
                                              <p:pRg st="3" end="3"/>
                                            </p:txEl>
                                          </p:spTgt>
                                        </p:tgtEl>
                                        <p:attrNameLst>
                                          <p:attrName>style.visibility</p:attrName>
                                        </p:attrNameLst>
                                      </p:cBhvr>
                                      <p:to>
                                        <p:strVal val="visible"/>
                                      </p:to>
                                    </p:set>
                                    <p:animEffect transition="in" filter="box(out)">
                                      <p:cBhvr>
                                        <p:cTn id="82" dur="500"/>
                                        <p:tgtEl>
                                          <p:spTgt spid="10">
                                            <p:txEl>
                                              <p:pRg st="3" end="3"/>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build="p" autoUpdateAnimBg="0"/>
      <p:bldP spid="10" grpId="0" build="p"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85750"/>
            <a:ext cx="7043737" cy="827088"/>
          </a:xfrm>
        </p:spPr>
        <p:txBody>
          <a:bodyPr/>
          <a:lstStyle/>
          <a:p>
            <a:pPr eaLnBrk="1" hangingPunct="1">
              <a:defRPr/>
            </a:pPr>
            <a:r>
              <a:rPr lang="en-US" altLang="zh-CN" sz="3200" smtClean="0">
                <a:ea typeface="楷体_GB2312" pitchFamily="49" charset="-122"/>
              </a:rPr>
              <a:t>5.4.7</a:t>
            </a:r>
            <a:r>
              <a:rPr lang="zh-CN" altLang="en-US" sz="3200" smtClean="0">
                <a:ea typeface="楷体_GB2312" pitchFamily="49" charset="-122"/>
              </a:rPr>
              <a:t>区别字符指针变量和字符数组</a:t>
            </a:r>
            <a:endParaRPr lang="en-US" altLang="zh-CN" sz="3200" dirty="0">
              <a:ea typeface="宋体" pitchFamily="2" charset="-122"/>
            </a:endParaRPr>
          </a:p>
        </p:txBody>
      </p:sp>
      <p:sp>
        <p:nvSpPr>
          <p:cNvPr id="4" name="Rectangle 3"/>
          <p:cNvSpPr>
            <a:spLocks noGrp="1" noChangeArrowheads="1"/>
          </p:cNvSpPr>
          <p:nvPr>
            <p:ph type="body" idx="1"/>
          </p:nvPr>
        </p:nvSpPr>
        <p:spPr>
          <a:xfrm>
            <a:off x="142875" y="1143000"/>
            <a:ext cx="8715375" cy="5143500"/>
          </a:xfrm>
        </p:spPr>
        <p:style>
          <a:lnRef idx="0">
            <a:scrgbClr r="0" g="0" b="0"/>
          </a:lnRef>
          <a:fillRef idx="1003">
            <a:schemeClr val="dk2"/>
          </a:fillRef>
          <a:effectRef idx="0">
            <a:scrgbClr r="0" g="0" b="0"/>
          </a:effectRef>
          <a:fontRef idx="major"/>
        </p:style>
        <p:txBody>
          <a:bodyPr/>
          <a:lstStyle/>
          <a:p>
            <a:pPr eaLnBrk="1" hangingPunct="1">
              <a:buFontTx/>
              <a:buNone/>
              <a:defRPr/>
            </a:pPr>
            <a:r>
              <a:rPr lang="zh-CN" altLang="en-US" sz="2000" b="1">
                <a:ea typeface="楷体_GB2312" pitchFamily="49" charset="-122"/>
              </a:rPr>
              <a:t>三点区别：</a:t>
            </a:r>
          </a:p>
          <a:p>
            <a:pPr eaLnBrk="1" hangingPunct="1">
              <a:buFontTx/>
              <a:buNone/>
              <a:defRPr/>
            </a:pPr>
            <a:r>
              <a:rPr lang="en-US" altLang="zh-CN" sz="2000" b="1">
                <a:ea typeface="楷体_GB2312" pitchFamily="49" charset="-122"/>
              </a:rPr>
              <a:t>(1) </a:t>
            </a:r>
            <a:r>
              <a:rPr lang="zh-CN" altLang="en-US" sz="2000" b="1">
                <a:ea typeface="楷体_GB2312" pitchFamily="49" charset="-122"/>
              </a:rPr>
              <a:t>存放内容不同。</a:t>
            </a:r>
          </a:p>
          <a:p>
            <a:pPr eaLnBrk="1" hangingPunct="1">
              <a:buFontTx/>
              <a:buNone/>
              <a:defRPr/>
            </a:pPr>
            <a:r>
              <a:rPr lang="zh-CN" altLang="en-US" sz="2000" b="1">
                <a:ea typeface="楷体_GB2312" pitchFamily="49" charset="-122"/>
              </a:rPr>
              <a:t>	字符指针变量中存放的是字符串的首地址；</a:t>
            </a:r>
          </a:p>
          <a:p>
            <a:pPr eaLnBrk="1" hangingPunct="1">
              <a:buFontTx/>
              <a:buNone/>
              <a:defRPr/>
            </a:pPr>
            <a:r>
              <a:rPr lang="zh-CN" altLang="en-US" sz="2000" b="1">
                <a:ea typeface="楷体_GB2312" pitchFamily="49" charset="-122"/>
              </a:rPr>
              <a:t>	字符数组存放的是若干个数组元素，每个元素对应一个</a:t>
            </a:r>
            <a:r>
              <a:rPr lang="zh-CN" altLang="en-US" sz="2000" b="1" smtClean="0">
                <a:ea typeface="楷体_GB2312" pitchFamily="49" charset="-122"/>
              </a:rPr>
              <a:t>字符</a:t>
            </a:r>
            <a:endParaRPr lang="en-US" altLang="zh-CN" sz="2000" b="1" smtClean="0">
              <a:ea typeface="楷体_GB2312" pitchFamily="49" charset="-122"/>
            </a:endParaRPr>
          </a:p>
          <a:p>
            <a:pPr eaLnBrk="1" hangingPunct="1">
              <a:lnSpc>
                <a:spcPct val="90000"/>
              </a:lnSpc>
              <a:buFontTx/>
              <a:buNone/>
              <a:defRPr/>
            </a:pPr>
            <a:r>
              <a:rPr lang="en-US" altLang="zh-CN" sz="2000" b="1" smtClean="0">
                <a:ea typeface="楷体_GB2312" pitchFamily="49" charset="-122"/>
              </a:rPr>
              <a:t>(2)</a:t>
            </a:r>
            <a:r>
              <a:rPr lang="zh-CN" altLang="en-US" sz="2000" b="1" smtClean="0">
                <a:ea typeface="楷体_GB2312" pitchFamily="49" charset="-122"/>
              </a:rPr>
              <a:t>赋初值的方式不同。</a:t>
            </a:r>
          </a:p>
          <a:p>
            <a:pPr eaLnBrk="1" hangingPunct="1">
              <a:lnSpc>
                <a:spcPct val="90000"/>
              </a:lnSpc>
              <a:buFontTx/>
              <a:buNone/>
              <a:defRPr/>
            </a:pPr>
            <a:r>
              <a:rPr lang="zh-CN" altLang="en-US" sz="2000" b="1" smtClean="0">
                <a:ea typeface="楷体_GB2312" pitchFamily="49" charset="-122"/>
              </a:rPr>
              <a:t>字符指针初始化：</a:t>
            </a:r>
          </a:p>
          <a:p>
            <a:pPr eaLnBrk="1" hangingPunct="1">
              <a:lnSpc>
                <a:spcPct val="90000"/>
              </a:lnSpc>
              <a:buFontTx/>
              <a:buNone/>
              <a:defRPr/>
            </a:pPr>
            <a:r>
              <a:rPr lang="zh-CN" altLang="en-US" sz="2000" b="1" smtClean="0">
                <a:ea typeface="楷体_GB2312" pitchFamily="49" charset="-122"/>
              </a:rPr>
              <a:t>		</a:t>
            </a:r>
            <a:r>
              <a:rPr lang="en-US" altLang="zh-CN" sz="2000" b="1" smtClean="0">
                <a:ea typeface="楷体_GB2312" pitchFamily="49" charset="-122"/>
              </a:rPr>
              <a:t>char *s=“Hello”;</a:t>
            </a:r>
            <a:r>
              <a:rPr lang="zh-CN" altLang="zh-CN" sz="2000" b="1" smtClean="0">
                <a:ea typeface="楷体_GB2312" pitchFamily="49" charset="-122"/>
              </a:rPr>
              <a:t>等价于：</a:t>
            </a:r>
            <a:r>
              <a:rPr lang="en-US" altLang="zh-CN" sz="2000" b="1" smtClean="0">
                <a:ea typeface="楷体_GB2312" pitchFamily="49" charset="-122"/>
              </a:rPr>
              <a:t>char *s;   s=“Hello”;</a:t>
            </a:r>
          </a:p>
          <a:p>
            <a:pPr eaLnBrk="1" hangingPunct="1">
              <a:lnSpc>
                <a:spcPct val="90000"/>
              </a:lnSpc>
              <a:buFontTx/>
              <a:buNone/>
              <a:defRPr/>
            </a:pPr>
            <a:r>
              <a:rPr lang="zh-CN" altLang="zh-CN" sz="2000" b="1" smtClean="0">
                <a:ea typeface="楷体_GB2312" pitchFamily="49" charset="-122"/>
              </a:rPr>
              <a:t>字符数组初始化：</a:t>
            </a:r>
            <a:r>
              <a:rPr lang="en-US" altLang="zh-CN" sz="2000" b="1" smtClean="0">
                <a:ea typeface="楷体_GB2312" pitchFamily="49" charset="-122"/>
              </a:rPr>
              <a:t>static char m[10]=“Hello”;</a:t>
            </a:r>
          </a:p>
          <a:p>
            <a:pPr eaLnBrk="1" hangingPunct="1">
              <a:lnSpc>
                <a:spcPct val="90000"/>
              </a:lnSpc>
              <a:buFontTx/>
              <a:buNone/>
              <a:defRPr/>
            </a:pPr>
            <a:r>
              <a:rPr lang="zh-CN" altLang="zh-CN" sz="2000" b="1" smtClean="0">
                <a:ea typeface="楷体_GB2312" pitchFamily="49" charset="-122"/>
              </a:rPr>
              <a:t>不可以为： </a:t>
            </a:r>
            <a:r>
              <a:rPr lang="en-US" altLang="zh-CN" sz="2000" b="1" smtClean="0">
                <a:ea typeface="楷体_GB2312" pitchFamily="49" charset="-122"/>
              </a:rPr>
              <a:t>static char m[10];m[]=“Hello”;</a:t>
            </a:r>
          </a:p>
          <a:p>
            <a:pPr eaLnBrk="1" hangingPunct="1">
              <a:lnSpc>
                <a:spcPct val="90000"/>
              </a:lnSpc>
              <a:buFontTx/>
              <a:buNone/>
              <a:defRPr/>
            </a:pPr>
            <a:r>
              <a:rPr lang="en-US" altLang="zh-CN" sz="2000" b="1" smtClean="0">
                <a:ea typeface="楷体_GB2312" pitchFamily="49" charset="-122"/>
              </a:rPr>
              <a:t>(3)</a:t>
            </a:r>
            <a:r>
              <a:rPr lang="zh-CN" altLang="en-US" sz="2000" b="1" smtClean="0">
                <a:ea typeface="楷体_GB2312" pitchFamily="49" charset="-122"/>
              </a:rPr>
              <a:t>赋值方式不同。</a:t>
            </a:r>
          </a:p>
          <a:p>
            <a:pPr eaLnBrk="1" hangingPunct="1">
              <a:lnSpc>
                <a:spcPct val="90000"/>
              </a:lnSpc>
              <a:buFontTx/>
              <a:buNone/>
              <a:defRPr/>
            </a:pPr>
            <a:r>
              <a:rPr lang="zh-CN" altLang="en-US" sz="2000" b="1" smtClean="0">
                <a:ea typeface="楷体_GB2312" pitchFamily="49" charset="-122"/>
              </a:rPr>
              <a:t>		字符数组</a:t>
            </a:r>
            <a:r>
              <a:rPr lang="en-US" altLang="zh-CN" sz="2000" b="1" smtClean="0">
                <a:ea typeface="楷体_GB2312" pitchFamily="49" charset="-122"/>
              </a:rPr>
              <a:t>(</a:t>
            </a:r>
            <a:r>
              <a:rPr lang="zh-CN" altLang="en-US" sz="2000" b="1" smtClean="0">
                <a:ea typeface="楷体_GB2312" pitchFamily="49" charset="-122"/>
              </a:rPr>
              <a:t>或字符串</a:t>
            </a:r>
            <a:r>
              <a:rPr lang="en-US" altLang="zh-CN" sz="2000" b="1" smtClean="0">
                <a:ea typeface="楷体_GB2312" pitchFamily="49" charset="-122"/>
              </a:rPr>
              <a:t>)</a:t>
            </a:r>
            <a:r>
              <a:rPr lang="zh-CN" altLang="en-US" sz="2000" b="1" smtClean="0">
                <a:ea typeface="楷体_GB2312" pitchFamily="49" charset="-122"/>
              </a:rPr>
              <a:t>之间不能进行赋值运算，如需赋值时只能单个字符为每个元素赋值或使用</a:t>
            </a:r>
            <a:r>
              <a:rPr lang="en-US" altLang="zh-CN" sz="2000" b="1" smtClean="0">
                <a:ea typeface="楷体_GB2312" pitchFamily="49" charset="-122"/>
              </a:rPr>
              <a:t>strcpy</a:t>
            </a:r>
            <a:r>
              <a:rPr lang="zh-CN" altLang="en-US" sz="2000" b="1" smtClean="0">
                <a:ea typeface="楷体_GB2312" pitchFamily="49" charset="-122"/>
              </a:rPr>
              <a:t>函数。如：</a:t>
            </a:r>
          </a:p>
          <a:p>
            <a:pPr eaLnBrk="1" hangingPunct="1">
              <a:lnSpc>
                <a:spcPct val="90000"/>
              </a:lnSpc>
              <a:buFontTx/>
              <a:buNone/>
              <a:defRPr/>
            </a:pPr>
            <a:r>
              <a:rPr lang="zh-CN" altLang="en-US" sz="2000" b="1" smtClean="0">
                <a:ea typeface="楷体_GB2312" pitchFamily="49" charset="-122"/>
              </a:rPr>
              <a:t>	</a:t>
            </a:r>
            <a:r>
              <a:rPr lang="en-US" altLang="zh-CN" sz="2000" b="1" smtClean="0">
                <a:ea typeface="楷体_GB2312" pitchFamily="49" charset="-122"/>
              </a:rPr>
              <a:t>static char m1[20]=“Hello” , m2[20]; strcpy(m2,m1);</a:t>
            </a:r>
          </a:p>
          <a:p>
            <a:pPr eaLnBrk="1" hangingPunct="1">
              <a:lnSpc>
                <a:spcPct val="90000"/>
              </a:lnSpc>
              <a:buFontTx/>
              <a:buNone/>
              <a:defRPr/>
            </a:pPr>
            <a:r>
              <a:rPr lang="zh-CN" altLang="en-US" sz="2000" b="1" smtClean="0">
                <a:ea typeface="楷体_GB2312" pitchFamily="49" charset="-122"/>
              </a:rPr>
              <a:t>字符指针无此限制。如：</a:t>
            </a:r>
          </a:p>
          <a:p>
            <a:pPr eaLnBrk="1" hangingPunct="1">
              <a:lnSpc>
                <a:spcPct val="90000"/>
              </a:lnSpc>
              <a:buFontTx/>
              <a:buNone/>
              <a:defRPr/>
            </a:pPr>
            <a:r>
              <a:rPr lang="zh-CN" altLang="en-US" sz="2000" b="1" smtClean="0">
                <a:ea typeface="楷体_GB2312" pitchFamily="49" charset="-122"/>
              </a:rPr>
              <a:t>	</a:t>
            </a:r>
            <a:r>
              <a:rPr lang="en-US" altLang="zh-CN" sz="2000" b="1" smtClean="0">
                <a:ea typeface="楷体_GB2312" pitchFamily="49" charset="-122"/>
              </a:rPr>
              <a:t>char *s1=“Hello”,  *s2;   s2=s1;</a:t>
            </a:r>
          </a:p>
          <a:p>
            <a:pPr eaLnBrk="1" hangingPunct="1">
              <a:lnSpc>
                <a:spcPct val="90000"/>
              </a:lnSpc>
              <a:buFontTx/>
              <a:buNone/>
              <a:defRPr/>
            </a:pPr>
            <a:endParaRPr lang="en-US" altLang="zh-CN" sz="2000" b="1" smtClean="0">
              <a:ea typeface="楷体_GB2312" pitchFamily="49" charset="-122"/>
            </a:endParaRPr>
          </a:p>
          <a:p>
            <a:pPr eaLnBrk="1" hangingPunct="1">
              <a:buFontTx/>
              <a:buNone/>
              <a:defRPr/>
            </a:pPr>
            <a:endParaRPr lang="zh-CN" altLang="en-US" b="1">
              <a:ea typeface="楷体_GB2312" pitchFamily="49" charset="-122"/>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5.4.8</a:t>
            </a:r>
            <a:r>
              <a:rPr lang="zh-CN" altLang="en-US" smtClean="0">
                <a:ea typeface="宋体" pitchFamily="2" charset="-122"/>
              </a:rPr>
              <a:t>字符串的比较</a:t>
            </a:r>
            <a:endParaRPr lang="en-US" altLang="zh-CN" dirty="0">
              <a:ea typeface="宋体" pitchFamily="2" charset="-122"/>
            </a:endParaRPr>
          </a:p>
        </p:txBody>
      </p:sp>
      <p:sp>
        <p:nvSpPr>
          <p:cNvPr id="210948" name="Line 8"/>
          <p:cNvSpPr>
            <a:spLocks noChangeShapeType="1"/>
          </p:cNvSpPr>
          <p:nvPr/>
        </p:nvSpPr>
        <p:spPr bwMode="auto">
          <a:xfrm>
            <a:off x="228600" y="1066800"/>
            <a:ext cx="8915400" cy="1588"/>
          </a:xfrm>
          <a:prstGeom prst="line">
            <a:avLst/>
          </a:prstGeom>
          <a:noFill/>
          <a:ln w="9525">
            <a:solidFill>
              <a:srgbClr val="FFFFFF"/>
            </a:solidFill>
            <a:round/>
            <a:headEnd/>
            <a:tailEnd/>
          </a:ln>
        </p:spPr>
        <p:txBody>
          <a:bodyPr lIns="0" tIns="0" rIns="0" bIns="0"/>
          <a:lstStyle/>
          <a:p>
            <a:endParaRPr lang="zh-CN" altLang="en-US"/>
          </a:p>
        </p:txBody>
      </p:sp>
      <p:sp>
        <p:nvSpPr>
          <p:cNvPr id="15" name="Rectangle 11"/>
          <p:cNvSpPr>
            <a:spLocks noGrp="1" noChangeArrowheads="1"/>
          </p:cNvSpPr>
          <p:nvPr>
            <p:ph type="body" idx="1"/>
          </p:nvPr>
        </p:nvSpPr>
        <p:spPr>
          <a:xfrm>
            <a:off x="571472" y="1214422"/>
            <a:ext cx="8248678" cy="5238766"/>
          </a:xfrm>
        </p:spPr>
        <p:style>
          <a:lnRef idx="0">
            <a:scrgbClr r="0" g="0" b="0"/>
          </a:lnRef>
          <a:fillRef idx="1003">
            <a:schemeClr val="dk2"/>
          </a:fillRef>
          <a:effectRef idx="0">
            <a:scrgbClr r="0" g="0" b="0"/>
          </a:effectRef>
          <a:fontRef idx="major"/>
        </p:style>
        <p:txBody>
          <a:bodyPr rIns="132080"/>
          <a:lstStyle/>
          <a:p>
            <a:pPr marL="0" indent="534988" eaLnBrk="1" hangingPunct="1">
              <a:lnSpc>
                <a:spcPct val="80000"/>
              </a:lnSpc>
              <a:spcAft>
                <a:spcPct val="50000"/>
              </a:spcAft>
              <a:defRPr/>
            </a:pPr>
            <a:r>
              <a:rPr lang="zh-CN" altLang="en-US" b="1" smtClean="0">
                <a:ea typeface="宋体" charset="-122"/>
              </a:rPr>
              <a:t>比较下列两个初始化的不同：</a:t>
            </a:r>
          </a:p>
          <a:p>
            <a:pPr marL="0" indent="534988" eaLnBrk="1" hangingPunct="1">
              <a:lnSpc>
                <a:spcPct val="80000"/>
              </a:lnSpc>
              <a:spcAft>
                <a:spcPct val="50000"/>
              </a:spcAft>
              <a:defRPr/>
            </a:pPr>
            <a:r>
              <a:rPr lang="en-US" altLang="zh-CN" b="1" smtClean="0">
                <a:solidFill>
                  <a:srgbClr val="FF3300"/>
                </a:solidFill>
                <a:ea typeface="宋体" charset="-122"/>
              </a:rPr>
              <a:t>char c1[5]={ </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b</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c</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d</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e</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 };</a:t>
            </a:r>
            <a:endParaRPr lang="zh-CN" altLang="en-US" b="1" smtClean="0">
              <a:solidFill>
                <a:srgbClr val="FF3300"/>
              </a:solidFill>
              <a:ea typeface="宋体" charset="-122"/>
            </a:endParaRPr>
          </a:p>
          <a:p>
            <a:pPr marL="0" indent="534988" eaLnBrk="1" hangingPunct="1">
              <a:lnSpc>
                <a:spcPct val="80000"/>
              </a:lnSpc>
              <a:spcAft>
                <a:spcPct val="50000"/>
              </a:spcAft>
              <a:defRPr/>
            </a:pPr>
            <a:r>
              <a:rPr lang="en-US" altLang="zh-CN" b="1" smtClean="0">
                <a:solidFill>
                  <a:srgbClr val="FF3300"/>
                </a:solidFill>
                <a:ea typeface="宋体" charset="-122"/>
              </a:rPr>
              <a:t>char c2[ ]=  </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abcde</a:t>
            </a:r>
            <a:r>
              <a:rPr lang="en-US" altLang="zh-CN" b="1" smtClean="0">
                <a:solidFill>
                  <a:srgbClr val="FF3300"/>
                </a:solidFill>
                <a:latin typeface="Arial" charset="0"/>
                <a:ea typeface="宋体" charset="-122"/>
              </a:rPr>
              <a:t>”</a:t>
            </a:r>
            <a:r>
              <a:rPr lang="en-US" altLang="zh-CN" b="1" smtClean="0">
                <a:solidFill>
                  <a:srgbClr val="FF3300"/>
                </a:solidFill>
                <a:ea typeface="宋体" charset="-122"/>
              </a:rPr>
              <a:t> ;</a:t>
            </a:r>
            <a:endParaRPr lang="zh-CN" altLang="en-US" b="1" smtClean="0">
              <a:solidFill>
                <a:srgbClr val="FF3300"/>
              </a:solidFill>
              <a:ea typeface="宋体" charset="-122"/>
            </a:endParaRPr>
          </a:p>
        </p:txBody>
      </p:sp>
      <p:grpSp>
        <p:nvGrpSpPr>
          <p:cNvPr id="2" name="Group 46"/>
          <p:cNvGrpSpPr>
            <a:grpSpLocks/>
          </p:cNvGrpSpPr>
          <p:nvPr/>
        </p:nvGrpSpPr>
        <p:grpSpPr bwMode="auto">
          <a:xfrm>
            <a:off x="1331913" y="3490913"/>
            <a:ext cx="6840537" cy="1249362"/>
            <a:chOff x="839" y="2199"/>
            <a:chExt cx="4309" cy="787"/>
          </a:xfrm>
        </p:grpSpPr>
        <p:grpSp>
          <p:nvGrpSpPr>
            <p:cNvPr id="210971" name="Group 13"/>
            <p:cNvGrpSpPr>
              <a:grpSpLocks/>
            </p:cNvGrpSpPr>
            <p:nvPr/>
          </p:nvGrpSpPr>
          <p:grpSpPr bwMode="auto">
            <a:xfrm>
              <a:off x="1111" y="2199"/>
              <a:ext cx="4037" cy="777"/>
              <a:chOff x="748" y="2089"/>
              <a:chExt cx="4037" cy="777"/>
            </a:xfrm>
          </p:grpSpPr>
          <p:sp>
            <p:nvSpPr>
              <p:cNvPr id="210973" name="Rectangle 14"/>
              <p:cNvSpPr>
                <a:spLocks noChangeArrowheads="1"/>
              </p:cNvSpPr>
              <p:nvPr/>
            </p:nvSpPr>
            <p:spPr bwMode="auto">
              <a:xfrm>
                <a:off x="748" y="2089"/>
                <a:ext cx="4037" cy="331"/>
              </a:xfrm>
              <a:prstGeom prst="rect">
                <a:avLst/>
              </a:prstGeom>
              <a:noFill/>
              <a:ln w="25400" algn="ctr">
                <a:noFill/>
                <a:miter lim="800000"/>
                <a:headEnd/>
                <a:tailEnd/>
              </a:ln>
            </p:spPr>
            <p:txBody>
              <a:bodyPr lIns="90000" tIns="46800" rIns="90000" bIns="46800">
                <a:spAutoFit/>
              </a:bodyPr>
              <a:lstStyle/>
              <a:p>
                <a:pPr marL="355600" indent="-355600" eaLnBrk="0" fontAlgn="t" hangingPunct="0">
                  <a:spcAft>
                    <a:spcPct val="50000"/>
                  </a:spcAft>
                  <a:buFont typeface="Wingdings" pitchFamily="2" charset="2"/>
                  <a:buNone/>
                </a:pPr>
                <a:r>
                  <a:rPr lang="zh-CN" altLang="en-US" sz="2800" b="1">
                    <a:latin typeface="宋体" pitchFamily="2" charset="-122"/>
                  </a:rPr>
                  <a:t>初始化后数组中各元素值为</a:t>
                </a:r>
                <a:r>
                  <a:rPr lang="zh-CN" altLang="en-US" sz="2800" b="1">
                    <a:solidFill>
                      <a:srgbClr val="0033CC"/>
                    </a:solidFill>
                    <a:latin typeface="宋体" pitchFamily="2" charset="-122"/>
                  </a:rPr>
                  <a:t>：</a:t>
                </a:r>
              </a:p>
            </p:txBody>
          </p:sp>
          <p:sp>
            <p:nvSpPr>
              <p:cNvPr id="210974" name="Rectangle 15"/>
              <p:cNvSpPr>
                <a:spLocks noChangeArrowheads="1"/>
              </p:cNvSpPr>
              <p:nvPr/>
            </p:nvSpPr>
            <p:spPr bwMode="auto">
              <a:xfrm>
                <a:off x="2245" y="2544"/>
                <a:ext cx="354"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0000"/>
                    </a:solidFill>
                    <a:latin typeface="宋体" pitchFamily="2" charset="-122"/>
                  </a:rPr>
                  <a:t>e</a:t>
                </a:r>
                <a:endParaRPr kumimoji="1" lang="en-US" altLang="zh-CN" sz="2500" b="1">
                  <a:solidFill>
                    <a:srgbClr val="FF0000"/>
                  </a:solidFill>
                  <a:latin typeface="Times New Roman" pitchFamily="18" charset="0"/>
                </a:endParaRPr>
              </a:p>
            </p:txBody>
          </p:sp>
          <p:sp>
            <p:nvSpPr>
              <p:cNvPr id="210975" name="Rectangle 16"/>
              <p:cNvSpPr>
                <a:spLocks noChangeArrowheads="1"/>
              </p:cNvSpPr>
              <p:nvPr/>
            </p:nvSpPr>
            <p:spPr bwMode="auto">
              <a:xfrm>
                <a:off x="1901" y="2544"/>
                <a:ext cx="353"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0000"/>
                    </a:solidFill>
                    <a:latin typeface="宋体" pitchFamily="2" charset="-122"/>
                  </a:rPr>
                  <a:t>d</a:t>
                </a:r>
                <a:endParaRPr kumimoji="1" lang="en-US" altLang="zh-CN" sz="2500" b="1">
                  <a:solidFill>
                    <a:srgbClr val="FF0000"/>
                  </a:solidFill>
                  <a:latin typeface="Times New Roman" pitchFamily="18" charset="0"/>
                </a:endParaRPr>
              </a:p>
            </p:txBody>
          </p:sp>
          <p:sp>
            <p:nvSpPr>
              <p:cNvPr id="210976" name="Rectangle 17"/>
              <p:cNvSpPr>
                <a:spLocks noChangeArrowheads="1"/>
              </p:cNvSpPr>
              <p:nvPr/>
            </p:nvSpPr>
            <p:spPr bwMode="auto">
              <a:xfrm>
                <a:off x="1546" y="2544"/>
                <a:ext cx="355"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0000"/>
                    </a:solidFill>
                    <a:latin typeface="宋体" pitchFamily="2" charset="-122"/>
                  </a:rPr>
                  <a:t>c</a:t>
                </a:r>
                <a:endParaRPr kumimoji="1" lang="en-US" altLang="zh-CN" sz="2500" b="1">
                  <a:solidFill>
                    <a:srgbClr val="FF0000"/>
                  </a:solidFill>
                  <a:latin typeface="Times New Roman" pitchFamily="18" charset="0"/>
                </a:endParaRPr>
              </a:p>
            </p:txBody>
          </p:sp>
          <p:sp>
            <p:nvSpPr>
              <p:cNvPr id="210977" name="Rectangle 18"/>
              <p:cNvSpPr>
                <a:spLocks noChangeArrowheads="1"/>
              </p:cNvSpPr>
              <p:nvPr/>
            </p:nvSpPr>
            <p:spPr bwMode="auto">
              <a:xfrm>
                <a:off x="1193" y="2544"/>
                <a:ext cx="353"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0000"/>
                    </a:solidFill>
                    <a:latin typeface="宋体" pitchFamily="2" charset="-122"/>
                  </a:rPr>
                  <a:t>b</a:t>
                </a:r>
                <a:endParaRPr kumimoji="1" lang="en-US" altLang="zh-CN" sz="2500" b="1">
                  <a:solidFill>
                    <a:srgbClr val="FF0000"/>
                  </a:solidFill>
                  <a:latin typeface="Times New Roman" pitchFamily="18" charset="0"/>
                </a:endParaRPr>
              </a:p>
            </p:txBody>
          </p:sp>
          <p:sp>
            <p:nvSpPr>
              <p:cNvPr id="210978" name="Rectangle 19"/>
              <p:cNvSpPr>
                <a:spLocks noChangeArrowheads="1"/>
              </p:cNvSpPr>
              <p:nvPr/>
            </p:nvSpPr>
            <p:spPr bwMode="auto">
              <a:xfrm>
                <a:off x="839" y="2544"/>
                <a:ext cx="354"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0000"/>
                    </a:solidFill>
                    <a:latin typeface="宋体" pitchFamily="2" charset="-122"/>
                  </a:rPr>
                  <a:t>a</a:t>
                </a:r>
                <a:endParaRPr kumimoji="1" lang="en-US" altLang="zh-CN" sz="2500" b="1">
                  <a:solidFill>
                    <a:srgbClr val="FF0000"/>
                  </a:solidFill>
                  <a:latin typeface="Times New Roman" pitchFamily="18" charset="0"/>
                </a:endParaRPr>
              </a:p>
            </p:txBody>
          </p:sp>
          <p:sp>
            <p:nvSpPr>
              <p:cNvPr id="210979" name="Line 20"/>
              <p:cNvSpPr>
                <a:spLocks noChangeShapeType="1"/>
              </p:cNvSpPr>
              <p:nvPr/>
            </p:nvSpPr>
            <p:spPr bwMode="auto">
              <a:xfrm>
                <a:off x="839" y="2568"/>
                <a:ext cx="0" cy="298"/>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sp>
            <p:nvSpPr>
              <p:cNvPr id="210980" name="Line 21"/>
              <p:cNvSpPr>
                <a:spLocks noChangeShapeType="1"/>
              </p:cNvSpPr>
              <p:nvPr/>
            </p:nvSpPr>
            <p:spPr bwMode="auto">
              <a:xfrm>
                <a:off x="2608" y="2568"/>
                <a:ext cx="0" cy="298"/>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sp>
            <p:nvSpPr>
              <p:cNvPr id="210981" name="Line 22"/>
              <p:cNvSpPr>
                <a:spLocks noChangeShapeType="1"/>
              </p:cNvSpPr>
              <p:nvPr/>
            </p:nvSpPr>
            <p:spPr bwMode="auto">
              <a:xfrm>
                <a:off x="1193" y="2568"/>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10982" name="Line 23"/>
              <p:cNvSpPr>
                <a:spLocks noChangeShapeType="1"/>
              </p:cNvSpPr>
              <p:nvPr/>
            </p:nvSpPr>
            <p:spPr bwMode="auto">
              <a:xfrm>
                <a:off x="1546" y="2568"/>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10983" name="Line 24"/>
              <p:cNvSpPr>
                <a:spLocks noChangeShapeType="1"/>
              </p:cNvSpPr>
              <p:nvPr/>
            </p:nvSpPr>
            <p:spPr bwMode="auto">
              <a:xfrm>
                <a:off x="1901" y="2568"/>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10984" name="Line 25"/>
              <p:cNvSpPr>
                <a:spLocks noChangeShapeType="1"/>
              </p:cNvSpPr>
              <p:nvPr/>
            </p:nvSpPr>
            <p:spPr bwMode="auto">
              <a:xfrm>
                <a:off x="2254" y="2568"/>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10985" name="Line 26"/>
              <p:cNvSpPr>
                <a:spLocks noChangeShapeType="1"/>
              </p:cNvSpPr>
              <p:nvPr/>
            </p:nvSpPr>
            <p:spPr bwMode="auto">
              <a:xfrm>
                <a:off x="839" y="2568"/>
                <a:ext cx="1769" cy="0"/>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sp>
            <p:nvSpPr>
              <p:cNvPr id="210986" name="Line 27"/>
              <p:cNvSpPr>
                <a:spLocks noChangeShapeType="1"/>
              </p:cNvSpPr>
              <p:nvPr/>
            </p:nvSpPr>
            <p:spPr bwMode="auto">
              <a:xfrm>
                <a:off x="839" y="2866"/>
                <a:ext cx="1769" cy="0"/>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grpSp>
        <p:sp>
          <p:nvSpPr>
            <p:cNvPr id="210972" name="Rectangle 44"/>
            <p:cNvSpPr>
              <a:spLocks/>
            </p:cNvSpPr>
            <p:nvPr/>
          </p:nvSpPr>
          <p:spPr bwMode="auto">
            <a:xfrm>
              <a:off x="839" y="2659"/>
              <a:ext cx="366" cy="327"/>
            </a:xfrm>
            <a:prstGeom prst="rect">
              <a:avLst/>
            </a:prstGeom>
            <a:noFill/>
            <a:ln w="3175">
              <a:noFill/>
              <a:miter lim="800000"/>
              <a:headEnd/>
              <a:tailEnd/>
            </a:ln>
          </p:spPr>
          <p:txBody>
            <a:bodyPr wrap="none">
              <a:spAutoFit/>
            </a:bodyPr>
            <a:lstStyle/>
            <a:p>
              <a:pPr eaLnBrk="0" hangingPunct="0"/>
              <a:r>
                <a:rPr lang="en-US" altLang="zh-CN" sz="2800" b="1">
                  <a:solidFill>
                    <a:srgbClr val="FF3300"/>
                  </a:solidFill>
                </a:rPr>
                <a:t>c1</a:t>
              </a:r>
              <a:endParaRPr lang="zh-CN" altLang="en-US" sz="2800" b="1">
                <a:solidFill>
                  <a:srgbClr val="FF3300"/>
                </a:solidFill>
              </a:endParaRPr>
            </a:p>
          </p:txBody>
        </p:sp>
      </p:grpSp>
      <p:grpSp>
        <p:nvGrpSpPr>
          <p:cNvPr id="4" name="Group 47"/>
          <p:cNvGrpSpPr>
            <a:grpSpLocks/>
          </p:cNvGrpSpPr>
          <p:nvPr/>
        </p:nvGrpSpPr>
        <p:grpSpPr bwMode="auto">
          <a:xfrm>
            <a:off x="1331913" y="5005388"/>
            <a:ext cx="3965575" cy="527050"/>
            <a:chOff x="839" y="3153"/>
            <a:chExt cx="2498" cy="332"/>
          </a:xfrm>
        </p:grpSpPr>
        <p:grpSp>
          <p:nvGrpSpPr>
            <p:cNvPr id="210954" name="Group 28"/>
            <p:cNvGrpSpPr>
              <a:grpSpLocks/>
            </p:cNvGrpSpPr>
            <p:nvPr/>
          </p:nvGrpSpPr>
          <p:grpSpPr bwMode="auto">
            <a:xfrm>
              <a:off x="1202" y="3153"/>
              <a:ext cx="2135" cy="322"/>
              <a:chOff x="3152" y="3471"/>
              <a:chExt cx="2135" cy="322"/>
            </a:xfrm>
          </p:grpSpPr>
          <p:sp>
            <p:nvSpPr>
              <p:cNvPr id="210956" name="Rectangle 29"/>
              <p:cNvSpPr>
                <a:spLocks noChangeArrowheads="1"/>
              </p:cNvSpPr>
              <p:nvPr/>
            </p:nvSpPr>
            <p:spPr bwMode="auto">
              <a:xfrm>
                <a:off x="4933" y="3484"/>
                <a:ext cx="354"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3300"/>
                    </a:solidFill>
                    <a:latin typeface="Times New Roman" pitchFamily="18" charset="0"/>
                  </a:rPr>
                  <a:t>\0</a:t>
                </a:r>
              </a:p>
            </p:txBody>
          </p:sp>
          <p:sp>
            <p:nvSpPr>
              <p:cNvPr id="210957" name="Rectangle 30"/>
              <p:cNvSpPr>
                <a:spLocks noChangeArrowheads="1"/>
              </p:cNvSpPr>
              <p:nvPr/>
            </p:nvSpPr>
            <p:spPr bwMode="auto">
              <a:xfrm>
                <a:off x="4558" y="3471"/>
                <a:ext cx="354"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3300"/>
                    </a:solidFill>
                    <a:latin typeface="宋体" pitchFamily="2" charset="-122"/>
                  </a:rPr>
                  <a:t>e</a:t>
                </a:r>
                <a:endParaRPr kumimoji="1" lang="en-US" altLang="zh-CN" sz="2500" b="1">
                  <a:solidFill>
                    <a:srgbClr val="FF3300"/>
                  </a:solidFill>
                  <a:latin typeface="Times New Roman" pitchFamily="18" charset="0"/>
                </a:endParaRPr>
              </a:p>
            </p:txBody>
          </p:sp>
          <p:sp>
            <p:nvSpPr>
              <p:cNvPr id="210958" name="Rectangle 31"/>
              <p:cNvSpPr>
                <a:spLocks noChangeArrowheads="1"/>
              </p:cNvSpPr>
              <p:nvPr/>
            </p:nvSpPr>
            <p:spPr bwMode="auto">
              <a:xfrm>
                <a:off x="4214" y="3471"/>
                <a:ext cx="353"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3300"/>
                    </a:solidFill>
                    <a:latin typeface="宋体" pitchFamily="2" charset="-122"/>
                  </a:rPr>
                  <a:t>d</a:t>
                </a:r>
                <a:endParaRPr kumimoji="1" lang="en-US" altLang="zh-CN" sz="2500" b="1">
                  <a:solidFill>
                    <a:srgbClr val="FF3300"/>
                  </a:solidFill>
                  <a:latin typeface="Times New Roman" pitchFamily="18" charset="0"/>
                </a:endParaRPr>
              </a:p>
            </p:txBody>
          </p:sp>
          <p:sp>
            <p:nvSpPr>
              <p:cNvPr id="210959" name="Rectangle 32"/>
              <p:cNvSpPr>
                <a:spLocks noChangeArrowheads="1"/>
              </p:cNvSpPr>
              <p:nvPr/>
            </p:nvSpPr>
            <p:spPr bwMode="auto">
              <a:xfrm>
                <a:off x="3859" y="3471"/>
                <a:ext cx="355"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3300"/>
                    </a:solidFill>
                    <a:latin typeface="宋体" pitchFamily="2" charset="-122"/>
                  </a:rPr>
                  <a:t>c</a:t>
                </a:r>
                <a:endParaRPr kumimoji="1" lang="en-US" altLang="zh-CN" sz="2500" b="1">
                  <a:solidFill>
                    <a:srgbClr val="FF3300"/>
                  </a:solidFill>
                  <a:latin typeface="Times New Roman" pitchFamily="18" charset="0"/>
                </a:endParaRPr>
              </a:p>
            </p:txBody>
          </p:sp>
          <p:sp>
            <p:nvSpPr>
              <p:cNvPr id="210960" name="Rectangle 33"/>
              <p:cNvSpPr>
                <a:spLocks noChangeArrowheads="1"/>
              </p:cNvSpPr>
              <p:nvPr/>
            </p:nvSpPr>
            <p:spPr bwMode="auto">
              <a:xfrm>
                <a:off x="3506" y="3471"/>
                <a:ext cx="353"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3300"/>
                    </a:solidFill>
                    <a:latin typeface="宋体" pitchFamily="2" charset="-122"/>
                  </a:rPr>
                  <a:t>b</a:t>
                </a:r>
                <a:endParaRPr kumimoji="1" lang="en-US" altLang="zh-CN" sz="2500" b="1">
                  <a:solidFill>
                    <a:srgbClr val="FF3300"/>
                  </a:solidFill>
                  <a:latin typeface="Times New Roman" pitchFamily="18" charset="0"/>
                </a:endParaRPr>
              </a:p>
            </p:txBody>
          </p:sp>
          <p:sp>
            <p:nvSpPr>
              <p:cNvPr id="210961" name="Rectangle 34"/>
              <p:cNvSpPr>
                <a:spLocks noChangeArrowheads="1"/>
              </p:cNvSpPr>
              <p:nvPr/>
            </p:nvSpPr>
            <p:spPr bwMode="auto">
              <a:xfrm>
                <a:off x="3152" y="3471"/>
                <a:ext cx="354" cy="298"/>
              </a:xfrm>
              <a:prstGeom prst="rect">
                <a:avLst/>
              </a:prstGeom>
              <a:noFill/>
              <a:ln w="25400" algn="ctr">
                <a:noFill/>
                <a:miter lim="800000"/>
                <a:headEnd/>
                <a:tailEnd/>
              </a:ln>
            </p:spPr>
            <p:txBody>
              <a:bodyPr lIns="90000" tIns="46800" rIns="90000" bIns="46800" anchor="ctr"/>
              <a:lstStyle/>
              <a:p>
                <a:pPr algn="ctr" eaLnBrk="0" fontAlgn="ctr" hangingPunct="0"/>
                <a:r>
                  <a:rPr kumimoji="1" lang="en-US" altLang="zh-CN" sz="2500" b="1">
                    <a:solidFill>
                      <a:srgbClr val="FF3300"/>
                    </a:solidFill>
                    <a:latin typeface="宋体" pitchFamily="2" charset="-122"/>
                  </a:rPr>
                  <a:t>a</a:t>
                </a:r>
                <a:endParaRPr kumimoji="1" lang="en-US" altLang="zh-CN" sz="2500" b="1">
                  <a:solidFill>
                    <a:srgbClr val="FF3300"/>
                  </a:solidFill>
                  <a:latin typeface="Times New Roman" pitchFamily="18" charset="0"/>
                </a:endParaRPr>
              </a:p>
            </p:txBody>
          </p:sp>
          <p:sp>
            <p:nvSpPr>
              <p:cNvPr id="210962" name="Line 35"/>
              <p:cNvSpPr>
                <a:spLocks noChangeShapeType="1"/>
              </p:cNvSpPr>
              <p:nvPr/>
            </p:nvSpPr>
            <p:spPr bwMode="auto">
              <a:xfrm>
                <a:off x="3152" y="3495"/>
                <a:ext cx="0" cy="298"/>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sp>
            <p:nvSpPr>
              <p:cNvPr id="210963" name="Line 36"/>
              <p:cNvSpPr>
                <a:spLocks noChangeShapeType="1"/>
              </p:cNvSpPr>
              <p:nvPr/>
            </p:nvSpPr>
            <p:spPr bwMode="auto">
              <a:xfrm>
                <a:off x="4921" y="3492"/>
                <a:ext cx="0" cy="298"/>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sp>
            <p:nvSpPr>
              <p:cNvPr id="210964" name="Line 37"/>
              <p:cNvSpPr>
                <a:spLocks noChangeShapeType="1"/>
              </p:cNvSpPr>
              <p:nvPr/>
            </p:nvSpPr>
            <p:spPr bwMode="auto">
              <a:xfrm>
                <a:off x="3506" y="3495"/>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10965" name="Line 38"/>
              <p:cNvSpPr>
                <a:spLocks noChangeShapeType="1"/>
              </p:cNvSpPr>
              <p:nvPr/>
            </p:nvSpPr>
            <p:spPr bwMode="auto">
              <a:xfrm>
                <a:off x="3859" y="3495"/>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10966" name="Line 39"/>
              <p:cNvSpPr>
                <a:spLocks noChangeShapeType="1"/>
              </p:cNvSpPr>
              <p:nvPr/>
            </p:nvSpPr>
            <p:spPr bwMode="auto">
              <a:xfrm>
                <a:off x="4214" y="3492"/>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10967" name="Line 40"/>
              <p:cNvSpPr>
                <a:spLocks noChangeShapeType="1"/>
              </p:cNvSpPr>
              <p:nvPr/>
            </p:nvSpPr>
            <p:spPr bwMode="auto">
              <a:xfrm>
                <a:off x="4567" y="3492"/>
                <a:ext cx="0" cy="29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10968" name="Line 41"/>
              <p:cNvSpPr>
                <a:spLocks noChangeShapeType="1"/>
              </p:cNvSpPr>
              <p:nvPr/>
            </p:nvSpPr>
            <p:spPr bwMode="auto">
              <a:xfrm flipV="1">
                <a:off x="3152" y="3475"/>
                <a:ext cx="2132" cy="20"/>
              </a:xfrm>
              <a:prstGeom prst="line">
                <a:avLst/>
              </a:prstGeom>
              <a:noFill/>
              <a:ln w="19050" cap="sq">
                <a:solidFill>
                  <a:schemeClr val="tx1"/>
                </a:solidFill>
                <a:round/>
                <a:headEnd/>
                <a:tailEnd/>
              </a:ln>
            </p:spPr>
            <p:txBody>
              <a:bodyPr lIns="90000" tIns="46800" rIns="90000" bIns="46800" anchor="ctr">
                <a:spAutoFit/>
              </a:bodyPr>
              <a:lstStyle/>
              <a:p>
                <a:endParaRPr lang="zh-CN" altLang="en-US"/>
              </a:p>
            </p:txBody>
          </p:sp>
          <p:sp>
            <p:nvSpPr>
              <p:cNvPr id="210969" name="Line 42"/>
              <p:cNvSpPr>
                <a:spLocks noChangeShapeType="1"/>
              </p:cNvSpPr>
              <p:nvPr/>
            </p:nvSpPr>
            <p:spPr bwMode="auto">
              <a:xfrm>
                <a:off x="3152" y="3793"/>
                <a:ext cx="2132" cy="0"/>
              </a:xfrm>
              <a:prstGeom prst="line">
                <a:avLst/>
              </a:prstGeom>
              <a:noFill/>
              <a:ln w="19050" cap="sq">
                <a:solidFill>
                  <a:schemeClr val="tx1"/>
                </a:solidFill>
                <a:round/>
                <a:headEnd/>
                <a:tailEnd/>
              </a:ln>
            </p:spPr>
            <p:txBody>
              <a:bodyPr lIns="90000" tIns="46800" rIns="90000" bIns="46800" anchor="ctr">
                <a:spAutoFit/>
              </a:bodyPr>
              <a:lstStyle/>
              <a:p>
                <a:endParaRPr lang="zh-CN" altLang="en-US"/>
              </a:p>
            </p:txBody>
          </p:sp>
          <p:sp>
            <p:nvSpPr>
              <p:cNvPr id="210970" name="Line 43"/>
              <p:cNvSpPr>
                <a:spLocks noChangeShapeType="1"/>
              </p:cNvSpPr>
              <p:nvPr/>
            </p:nvSpPr>
            <p:spPr bwMode="auto">
              <a:xfrm>
                <a:off x="5284" y="3489"/>
                <a:ext cx="0" cy="298"/>
              </a:xfrm>
              <a:prstGeom prst="line">
                <a:avLst/>
              </a:prstGeom>
              <a:noFill/>
              <a:ln w="19050" cap="sq">
                <a:solidFill>
                  <a:schemeClr val="tx1"/>
                </a:solidFill>
                <a:round/>
                <a:headEnd/>
                <a:tailEnd/>
              </a:ln>
            </p:spPr>
            <p:txBody>
              <a:bodyPr wrap="none" lIns="90000" tIns="46800" rIns="90000" bIns="46800" anchor="ctr">
                <a:spAutoFit/>
              </a:bodyPr>
              <a:lstStyle/>
              <a:p>
                <a:endParaRPr lang="zh-CN" altLang="en-US"/>
              </a:p>
            </p:txBody>
          </p:sp>
        </p:grpSp>
        <p:sp>
          <p:nvSpPr>
            <p:cNvPr id="210955" name="Rectangle 45"/>
            <p:cNvSpPr>
              <a:spLocks/>
            </p:cNvSpPr>
            <p:nvPr/>
          </p:nvSpPr>
          <p:spPr bwMode="auto">
            <a:xfrm>
              <a:off x="839" y="3158"/>
              <a:ext cx="366" cy="327"/>
            </a:xfrm>
            <a:prstGeom prst="rect">
              <a:avLst/>
            </a:prstGeom>
            <a:noFill/>
            <a:ln w="3175">
              <a:noFill/>
              <a:miter lim="800000"/>
              <a:headEnd/>
              <a:tailEnd/>
            </a:ln>
          </p:spPr>
          <p:txBody>
            <a:bodyPr wrap="none">
              <a:spAutoFit/>
            </a:bodyPr>
            <a:lstStyle/>
            <a:p>
              <a:pPr eaLnBrk="0" hangingPunct="0"/>
              <a:r>
                <a:rPr lang="en-US" altLang="zh-CN" sz="2800" b="1">
                  <a:solidFill>
                    <a:srgbClr val="FF3300"/>
                  </a:solidFill>
                </a:rPr>
                <a:t>c2</a:t>
              </a:r>
              <a:endParaRPr lang="zh-CN" altLang="en-US" sz="2800" b="1">
                <a:solidFill>
                  <a:srgbClr val="FF33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5.1.15</a:t>
            </a:r>
            <a:r>
              <a:rPr lang="zh-CN" altLang="en-US" smtClean="0">
                <a:ea typeface="宋体" pitchFamily="2" charset="-122"/>
              </a:rPr>
              <a:t>函数的返回值</a:t>
            </a:r>
            <a:endParaRPr lang="en-US" altLang="zh-CN" dirty="0">
              <a:ea typeface="宋体" pitchFamily="2" charset="-122"/>
            </a:endParaRPr>
          </a:p>
        </p:txBody>
      </p:sp>
      <p:sp>
        <p:nvSpPr>
          <p:cNvPr id="19460" name="Rectangle 5"/>
          <p:cNvSpPr>
            <a:spLocks noChangeArrowheads="1"/>
          </p:cNvSpPr>
          <p:nvPr/>
        </p:nvSpPr>
        <p:spPr bwMode="auto">
          <a:xfrm>
            <a:off x="539750" y="1598603"/>
            <a:ext cx="7705725" cy="473075"/>
          </a:xfrm>
          <a:prstGeom prst="rect">
            <a:avLst/>
          </a:prstGeom>
          <a:ln w="25400" algn="ctr">
            <a:no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kumimoji="1" lang="zh-CN" altLang="en-US" sz="2500"/>
              <a:t>使用</a:t>
            </a:r>
            <a:r>
              <a:rPr kumimoji="1" lang="en-US" altLang="zh-CN" sz="2500">
                <a:solidFill>
                  <a:srgbClr val="FF3300"/>
                </a:solidFill>
              </a:rPr>
              <a:t>return</a:t>
            </a:r>
            <a:r>
              <a:rPr kumimoji="1" lang="zh-CN" altLang="en-US" sz="2500"/>
              <a:t>语句，可以使函数向调用处返回一个值。 </a:t>
            </a:r>
          </a:p>
        </p:txBody>
      </p:sp>
      <p:sp>
        <p:nvSpPr>
          <p:cNvPr id="19461" name="Rectangle 6"/>
          <p:cNvSpPr>
            <a:spLocks noChangeArrowheads="1"/>
          </p:cNvSpPr>
          <p:nvPr/>
        </p:nvSpPr>
        <p:spPr bwMode="auto">
          <a:xfrm>
            <a:off x="539751" y="2241550"/>
            <a:ext cx="7747025" cy="2018118"/>
          </a:xfrm>
          <a:prstGeom prst="rect">
            <a:avLst/>
          </a:prstGeom>
          <a:ln w="25400" algn="ctr">
            <a:no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nchor="ctr">
            <a:spAutoFit/>
          </a:bodyPr>
          <a:lstStyle/>
          <a:p>
            <a:pPr marL="355600" indent="-355600" eaLnBrk="0" hangingPunct="0">
              <a:spcAft>
                <a:spcPct val="50000"/>
              </a:spcAft>
              <a:defRPr/>
            </a:pPr>
            <a:r>
              <a:rPr kumimoji="1" lang="zh-CN" altLang="en-US" sz="2500"/>
              <a:t>它有两个功能</a:t>
            </a:r>
            <a:r>
              <a:rPr kumimoji="1" lang="en-US" altLang="zh-CN" sz="2500"/>
              <a:t>: </a:t>
            </a:r>
          </a:p>
          <a:p>
            <a:pPr marL="355600" indent="-355600" eaLnBrk="0" hangingPunct="0">
              <a:spcAft>
                <a:spcPct val="50000"/>
              </a:spcAft>
              <a:buFont typeface="Wingdings" pitchFamily="2" charset="2"/>
              <a:buNone/>
              <a:defRPr/>
            </a:pPr>
            <a:r>
              <a:rPr kumimoji="1" lang="en-US" altLang="zh-CN" sz="2500"/>
              <a:t>(1)</a:t>
            </a:r>
            <a:r>
              <a:rPr kumimoji="1" lang="zh-CN" altLang="en-US" sz="2500"/>
              <a:t>立即从所在的函数体中退出</a:t>
            </a:r>
            <a:r>
              <a:rPr kumimoji="1" lang="en-US" altLang="zh-CN" sz="2500"/>
              <a:t>,</a:t>
            </a:r>
            <a:r>
              <a:rPr kumimoji="1" lang="zh-CN" altLang="en-US" sz="2500"/>
              <a:t>返回到调用它的程序中去</a:t>
            </a:r>
            <a:r>
              <a:rPr kumimoji="1" lang="en-US" altLang="zh-CN" sz="2500"/>
              <a:t>, </a:t>
            </a:r>
          </a:p>
          <a:p>
            <a:pPr marL="355600" indent="-355600" eaLnBrk="0" hangingPunct="0">
              <a:spcAft>
                <a:spcPct val="50000"/>
              </a:spcAft>
              <a:buFont typeface="Wingdings" pitchFamily="2" charset="2"/>
              <a:buNone/>
              <a:defRPr/>
            </a:pPr>
            <a:r>
              <a:rPr kumimoji="1" lang="en-US" altLang="zh-CN" sz="2500"/>
              <a:t>(2)</a:t>
            </a:r>
            <a:r>
              <a:rPr kumimoji="1" lang="zh-CN" altLang="en-US" sz="2500"/>
              <a:t>同时返回一个值给调用它的函数。 </a:t>
            </a:r>
          </a:p>
        </p:txBody>
      </p:sp>
      <p:sp>
        <p:nvSpPr>
          <p:cNvPr id="19462" name="Rectangle 7"/>
          <p:cNvSpPr>
            <a:spLocks noChangeArrowheads="1"/>
          </p:cNvSpPr>
          <p:nvPr/>
        </p:nvSpPr>
        <p:spPr bwMode="auto">
          <a:xfrm>
            <a:off x="541338" y="4405313"/>
            <a:ext cx="7745438" cy="1633397"/>
          </a:xfrm>
          <a:prstGeom prst="rect">
            <a:avLst/>
          </a:prstGeom>
          <a:ln w="25400" algn="ctr">
            <a:no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kumimoji="1" lang="zh-CN" altLang="en-US" sz="2500"/>
              <a:t>有两种常用方法可以让函数终止运行并返回到调用它的函数中去</a:t>
            </a:r>
            <a:r>
              <a:rPr kumimoji="1" lang="en-US" altLang="zh-CN" sz="2500"/>
              <a:t>:</a:t>
            </a:r>
          </a:p>
          <a:p>
            <a:pPr eaLnBrk="0" hangingPunct="0">
              <a:defRPr/>
            </a:pPr>
            <a:r>
              <a:rPr kumimoji="1" lang="en-US" altLang="zh-CN" sz="2500"/>
              <a:t>(1)</a:t>
            </a:r>
            <a:r>
              <a:rPr kumimoji="1" lang="zh-CN" altLang="en-US" sz="2500"/>
              <a:t>当执行到函数的最后一条语句后返回</a:t>
            </a:r>
          </a:p>
          <a:p>
            <a:pPr eaLnBrk="0" hangingPunct="0">
              <a:defRPr/>
            </a:pPr>
            <a:r>
              <a:rPr kumimoji="1" lang="en-US" altLang="zh-CN" sz="2500"/>
              <a:t>(2)</a:t>
            </a:r>
            <a:r>
              <a:rPr kumimoji="1" lang="zh-CN" altLang="en-US" sz="2500"/>
              <a:t>当执行到语句</a:t>
            </a:r>
            <a:r>
              <a:rPr kumimoji="1" lang="en-US" altLang="zh-CN" sz="2500"/>
              <a:t>return</a:t>
            </a:r>
            <a:r>
              <a:rPr kumimoji="1" lang="zh-CN" altLang="en-US" sz="2500"/>
              <a:t>时返回。 </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043737" cy="898525"/>
          </a:xfrm>
        </p:spPr>
        <p:txBody>
          <a:bodyPr/>
          <a:lstStyle/>
          <a:p>
            <a:pPr eaLnBrk="1" hangingPunct="1">
              <a:defRPr/>
            </a:pPr>
            <a:r>
              <a:rPr lang="en-US" altLang="zh-CN" sz="3200" smtClean="0">
                <a:ea typeface="宋体" pitchFamily="2" charset="-122"/>
              </a:rPr>
              <a:t>5.4.9</a:t>
            </a:r>
            <a:r>
              <a:rPr lang="zh-CN" altLang="en-US" sz="3200" smtClean="0">
                <a:ea typeface="宋体" pitchFamily="2" charset="-122"/>
              </a:rPr>
              <a:t>相关输入输出函数处理字符串</a:t>
            </a:r>
            <a:endParaRPr lang="en-US" altLang="zh-CN" sz="3200" dirty="0">
              <a:ea typeface="宋体" pitchFamily="2" charset="-122"/>
            </a:endParaRPr>
          </a:p>
        </p:txBody>
      </p:sp>
      <p:sp>
        <p:nvSpPr>
          <p:cNvPr id="4" name="Rectangle 50"/>
          <p:cNvSpPr>
            <a:spLocks noGrp="1" noChangeArrowheads="1"/>
          </p:cNvSpPr>
          <p:nvPr>
            <p:ph type="body" idx="1"/>
          </p:nvPr>
        </p:nvSpPr>
        <p:spPr>
          <a:xfrm>
            <a:off x="0" y="1071547"/>
            <a:ext cx="9144000" cy="5786454"/>
          </a:xfrm>
        </p:spPr>
        <p:style>
          <a:lnRef idx="0">
            <a:scrgbClr r="0" g="0" b="0"/>
          </a:lnRef>
          <a:fillRef idx="1003">
            <a:schemeClr val="dk2"/>
          </a:fillRef>
          <a:effectRef idx="0">
            <a:scrgbClr r="0" g="0" b="0"/>
          </a:effectRef>
          <a:fontRef idx="major"/>
        </p:style>
        <p:txBody>
          <a:bodyPr rIns="132080"/>
          <a:lstStyle/>
          <a:p>
            <a:pPr marL="0" indent="717550" eaLnBrk="1" hangingPunct="1">
              <a:buFont typeface="Wingdings" pitchFamily="2" charset="2"/>
              <a:buChar char="l"/>
              <a:defRPr/>
            </a:pPr>
            <a:r>
              <a:rPr lang="en-US" altLang="zh-CN" b="1" smtClean="0">
                <a:solidFill>
                  <a:srgbClr val="0033CC"/>
                </a:solidFill>
                <a:ea typeface="宋体" charset="-122"/>
              </a:rPr>
              <a:t>scanf</a:t>
            </a:r>
            <a:r>
              <a:rPr lang="zh-CN" altLang="en-US" b="1" smtClean="0">
                <a:solidFill>
                  <a:srgbClr val="0033CC"/>
                </a:solidFill>
                <a:ea typeface="宋体" charset="-122"/>
              </a:rPr>
              <a:t>和</a:t>
            </a:r>
            <a:r>
              <a:rPr lang="en-US" altLang="zh-CN" b="1" smtClean="0">
                <a:solidFill>
                  <a:srgbClr val="0033CC"/>
                </a:solidFill>
                <a:ea typeface="宋体" charset="-122"/>
              </a:rPr>
              <a:t>printf</a:t>
            </a:r>
            <a:endParaRPr lang="en-US" altLang="zh-CN" smtClean="0">
              <a:ea typeface="宋体" charset="-122"/>
            </a:endParaRPr>
          </a:p>
          <a:p>
            <a:pPr marL="0" indent="717550" eaLnBrk="1" hangingPunct="1">
              <a:buFont typeface="Wingdings" pitchFamily="2" charset="2"/>
              <a:buNone/>
              <a:defRPr/>
            </a:pPr>
            <a:endParaRPr lang="zh-CN" altLang="en-US" smtClean="0">
              <a:ea typeface="宋体" charset="-122"/>
            </a:endParaRPr>
          </a:p>
          <a:p>
            <a:pPr marL="0" indent="717550" eaLnBrk="1" hangingPunct="1">
              <a:buFont typeface="Wingdings" pitchFamily="2" charset="2"/>
              <a:buChar char="l"/>
              <a:defRPr/>
            </a:pPr>
            <a:endParaRPr lang="zh-CN" altLang="en-US" smtClean="0">
              <a:ea typeface="宋体" charset="-122"/>
            </a:endParaRPr>
          </a:p>
          <a:p>
            <a:pPr marL="0" indent="717550" eaLnBrk="1" hangingPunct="1">
              <a:defRPr/>
            </a:pPr>
            <a:endParaRPr lang="zh-CN" altLang="en-US" smtClean="0">
              <a:ea typeface="宋体" charset="-122"/>
            </a:endParaRPr>
          </a:p>
          <a:p>
            <a:pPr marL="0" indent="717550" eaLnBrk="1" hangingPunct="1">
              <a:defRPr/>
            </a:pPr>
            <a:endParaRPr lang="zh-CN" altLang="en-US" smtClean="0">
              <a:ea typeface="宋体" charset="-122"/>
            </a:endParaRPr>
          </a:p>
          <a:p>
            <a:pPr marL="0" indent="717550" eaLnBrk="1" hangingPunct="1">
              <a:buFont typeface="Wingdings" pitchFamily="2" charset="2"/>
              <a:buChar char="l"/>
              <a:defRPr/>
            </a:pPr>
            <a:r>
              <a:rPr lang="en-US" altLang="zh-CN" b="1" smtClean="0">
                <a:solidFill>
                  <a:srgbClr val="0033CC"/>
                </a:solidFill>
                <a:ea typeface="宋体" charset="-122"/>
              </a:rPr>
              <a:t>gets</a:t>
            </a:r>
            <a:r>
              <a:rPr lang="zh-CN" altLang="en-US" b="1" smtClean="0">
                <a:solidFill>
                  <a:srgbClr val="0033CC"/>
                </a:solidFill>
                <a:ea typeface="宋体" charset="-122"/>
              </a:rPr>
              <a:t>和</a:t>
            </a:r>
            <a:r>
              <a:rPr lang="en-US" altLang="zh-CN" b="1" smtClean="0">
                <a:solidFill>
                  <a:srgbClr val="0033CC"/>
                </a:solidFill>
                <a:ea typeface="宋体" charset="-122"/>
              </a:rPr>
              <a:t>puts</a:t>
            </a:r>
            <a:endParaRPr lang="en-US" altLang="zh-CN" smtClean="0">
              <a:ea typeface="宋体" charset="-122"/>
            </a:endParaRPr>
          </a:p>
        </p:txBody>
      </p:sp>
      <p:sp>
        <p:nvSpPr>
          <p:cNvPr id="5" name="Text Box 51"/>
          <p:cNvSpPr txBox="1">
            <a:spLocks noChangeArrowheads="1"/>
          </p:cNvSpPr>
          <p:nvPr/>
        </p:nvSpPr>
        <p:spPr bwMode="auto">
          <a:xfrm>
            <a:off x="1258888" y="2325688"/>
            <a:ext cx="3455987" cy="1679575"/>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en-US" altLang="zh-CN" sz="2600" b="1">
                <a:solidFill>
                  <a:srgbClr val="FF3300"/>
                </a:solidFill>
                <a:latin typeface="Verdana" pitchFamily="34" charset="0"/>
              </a:rPr>
              <a:t>char ch[100];</a:t>
            </a:r>
          </a:p>
          <a:p>
            <a:pPr eaLnBrk="0" hangingPunct="0">
              <a:spcBef>
                <a:spcPct val="50000"/>
              </a:spcBef>
            </a:pPr>
            <a:r>
              <a:rPr lang="en-US" altLang="zh-CN" sz="2600" b="1">
                <a:solidFill>
                  <a:srgbClr val="FF3300"/>
                </a:solidFill>
                <a:latin typeface="Verdana" pitchFamily="34" charset="0"/>
              </a:rPr>
              <a:t>scanf(“%s”,ch);</a:t>
            </a:r>
          </a:p>
          <a:p>
            <a:pPr eaLnBrk="0" hangingPunct="0">
              <a:spcBef>
                <a:spcPct val="50000"/>
              </a:spcBef>
            </a:pPr>
            <a:r>
              <a:rPr lang="en-US" altLang="zh-CN" sz="2600" b="1">
                <a:solidFill>
                  <a:srgbClr val="FF3300"/>
                </a:solidFill>
                <a:latin typeface="Verdana" pitchFamily="34" charset="0"/>
              </a:rPr>
              <a:t>printf(“%s”,ch);</a:t>
            </a:r>
          </a:p>
        </p:txBody>
      </p:sp>
      <p:sp>
        <p:nvSpPr>
          <p:cNvPr id="7" name="Text Box 52"/>
          <p:cNvSpPr txBox="1">
            <a:spLocks noChangeArrowheads="1"/>
          </p:cNvSpPr>
          <p:nvPr/>
        </p:nvSpPr>
        <p:spPr bwMode="auto">
          <a:xfrm>
            <a:off x="1331913" y="4683125"/>
            <a:ext cx="2663825" cy="1679575"/>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en-US" altLang="zh-CN" sz="2600" b="1">
                <a:solidFill>
                  <a:srgbClr val="FF3300"/>
                </a:solidFill>
                <a:latin typeface="Verdana" pitchFamily="34" charset="0"/>
              </a:rPr>
              <a:t>char ch[100];</a:t>
            </a:r>
          </a:p>
          <a:p>
            <a:pPr eaLnBrk="0" hangingPunct="0">
              <a:spcBef>
                <a:spcPct val="50000"/>
              </a:spcBef>
            </a:pPr>
            <a:r>
              <a:rPr lang="en-US" altLang="zh-CN" sz="2600" b="1">
                <a:solidFill>
                  <a:srgbClr val="FF3300"/>
                </a:solidFill>
                <a:latin typeface="Verdana" pitchFamily="34" charset="0"/>
              </a:rPr>
              <a:t>gets(ch);</a:t>
            </a:r>
          </a:p>
          <a:p>
            <a:pPr eaLnBrk="0" hangingPunct="0">
              <a:spcBef>
                <a:spcPct val="50000"/>
              </a:spcBef>
            </a:pPr>
            <a:r>
              <a:rPr lang="en-US" altLang="zh-CN" sz="2600" b="1">
                <a:solidFill>
                  <a:srgbClr val="FF3300"/>
                </a:solidFill>
                <a:latin typeface="Verdana" pitchFamily="34" charset="0"/>
              </a:rPr>
              <a:t>puts(ch);</a:t>
            </a:r>
          </a:p>
        </p:txBody>
      </p:sp>
      <p:sp>
        <p:nvSpPr>
          <p:cNvPr id="8" name="Text Box 53"/>
          <p:cNvSpPr txBox="1">
            <a:spLocks noChangeArrowheads="1"/>
          </p:cNvSpPr>
          <p:nvPr/>
        </p:nvSpPr>
        <p:spPr bwMode="auto">
          <a:xfrm>
            <a:off x="4392613" y="2932113"/>
            <a:ext cx="5292725" cy="457200"/>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en-US" altLang="zh-CN" sz="2400" b="1">
                <a:latin typeface="宋体" pitchFamily="2" charset="-122"/>
              </a:rPr>
              <a:t>/*</a:t>
            </a:r>
            <a:r>
              <a:rPr lang="zh-CN" altLang="en-US" sz="2400" b="1">
                <a:latin typeface="宋体" pitchFamily="2" charset="-122"/>
              </a:rPr>
              <a:t>空格、制表符、换行为分隔符*</a:t>
            </a:r>
            <a:r>
              <a:rPr lang="en-US" altLang="zh-CN" sz="2400" b="1">
                <a:latin typeface="宋体" pitchFamily="2" charset="-122"/>
              </a:rPr>
              <a:t>/</a:t>
            </a:r>
          </a:p>
        </p:txBody>
      </p:sp>
      <p:sp>
        <p:nvSpPr>
          <p:cNvPr id="10" name="Text Box 54"/>
          <p:cNvSpPr txBox="1">
            <a:spLocks noChangeArrowheads="1"/>
          </p:cNvSpPr>
          <p:nvPr/>
        </p:nvSpPr>
        <p:spPr bwMode="auto">
          <a:xfrm>
            <a:off x="3643313" y="5751513"/>
            <a:ext cx="3021012" cy="463550"/>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en-US" altLang="zh-CN" sz="2400" b="1">
                <a:latin typeface="宋体" pitchFamily="2" charset="-122"/>
              </a:rPr>
              <a:t>/*</a:t>
            </a:r>
            <a:r>
              <a:rPr lang="zh-CN" altLang="en-US" sz="2400" b="1">
                <a:latin typeface="宋体" pitchFamily="2" charset="-122"/>
              </a:rPr>
              <a:t>回车为分隔符*</a:t>
            </a:r>
            <a:r>
              <a:rPr lang="en-US" altLang="zh-CN" sz="2400" b="1">
                <a:latin typeface="宋体" pitchFamily="2" charset="-122"/>
              </a:rPr>
              <a:t>/</a:t>
            </a:r>
          </a:p>
        </p:txBody>
      </p:sp>
      <p:sp>
        <p:nvSpPr>
          <p:cNvPr id="11" name="Text Box 55"/>
          <p:cNvSpPr txBox="1">
            <a:spLocks noChangeArrowheads="1"/>
          </p:cNvSpPr>
          <p:nvPr/>
        </p:nvSpPr>
        <p:spPr bwMode="auto">
          <a:xfrm>
            <a:off x="4370388" y="3573463"/>
            <a:ext cx="4773612" cy="457200"/>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en-US" altLang="zh-CN" sz="2400" b="1">
                <a:latin typeface="宋体" pitchFamily="2" charset="-122"/>
              </a:rPr>
              <a:t>/*</a:t>
            </a:r>
            <a:r>
              <a:rPr lang="zh-CN" altLang="en-US" sz="2400" b="1">
                <a:latin typeface="宋体" pitchFamily="2" charset="-122"/>
              </a:rPr>
              <a:t>输出后不会自动换行*</a:t>
            </a:r>
            <a:r>
              <a:rPr lang="en-US" altLang="zh-CN" sz="2400" b="1">
                <a:latin typeface="宋体" pitchFamily="2" charset="-122"/>
              </a:rPr>
              <a:t>/</a:t>
            </a:r>
          </a:p>
        </p:txBody>
      </p:sp>
      <p:sp>
        <p:nvSpPr>
          <p:cNvPr id="12" name="Text Box 56"/>
          <p:cNvSpPr txBox="1">
            <a:spLocks noChangeArrowheads="1"/>
          </p:cNvSpPr>
          <p:nvPr/>
        </p:nvSpPr>
        <p:spPr bwMode="auto">
          <a:xfrm>
            <a:off x="3182938" y="6257925"/>
            <a:ext cx="4032250" cy="457200"/>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en-US" altLang="zh-CN" sz="2400" b="1">
                <a:latin typeface="宋体" pitchFamily="2" charset="-122"/>
              </a:rPr>
              <a:t>/*</a:t>
            </a:r>
            <a:r>
              <a:rPr lang="zh-CN" altLang="en-US" sz="2400" b="1">
                <a:latin typeface="宋体" pitchFamily="2" charset="-122"/>
              </a:rPr>
              <a:t>输出后会自动换行*</a:t>
            </a:r>
            <a:r>
              <a:rPr lang="en-US" altLang="zh-CN" sz="2400" b="1">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strVal val="#ppt_w*0.70"/>
                                          </p:val>
                                        </p:tav>
                                        <p:tav tm="100000">
                                          <p:val>
                                            <p:strVal val="#ppt_w"/>
                                          </p:val>
                                        </p:tav>
                                      </p:tavLst>
                                    </p:anim>
                                    <p:anim calcmode="lin" valueType="num">
                                      <p:cBhvr>
                                        <p:cTn id="11" dur="1000" fill="hold"/>
                                        <p:tgtEl>
                                          <p:spTgt spid="8"/>
                                        </p:tgtEl>
                                        <p:attrNameLst>
                                          <p:attrName>ppt_h</p:attrName>
                                        </p:attrNameLst>
                                      </p:cBhvr>
                                      <p:tavLst>
                                        <p:tav tm="0">
                                          <p:val>
                                            <p:strVal val="#ppt_h"/>
                                          </p:val>
                                        </p:tav>
                                        <p:tav tm="100000">
                                          <p:val>
                                            <p:strVal val="#ppt_h"/>
                                          </p:val>
                                        </p:tav>
                                      </p:tavLst>
                                    </p:anim>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0"/>
                            </p:stCondLst>
                            <p:childTnLst>
                              <p:par>
                                <p:cTn id="18" presetID="55"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0.70"/>
                                          </p:val>
                                        </p:tav>
                                        <p:tav tm="100000">
                                          <p:val>
                                            <p:strVal val="#ppt_w"/>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animEffect transition="in" filter="fade">
                                      <p:cBhvr>
                                        <p:cTn id="22" dur="1000"/>
                                        <p:tgtEl>
                                          <p:spTgt spid="11"/>
                                        </p:tgtEl>
                                      </p:cBhvr>
                                    </p:animEffect>
                                  </p:childTnLst>
                                </p:cTn>
                              </p:par>
                            </p:childTnLst>
                          </p:cTn>
                        </p:par>
                        <p:par>
                          <p:cTn id="23" fill="hold">
                            <p:stCondLst>
                              <p:cond delay="1000"/>
                            </p:stCondLst>
                            <p:childTnLst>
                              <p:par>
                                <p:cTn id="24" presetID="55"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strVal val="#ppt_w*0.70"/>
                                          </p:val>
                                        </p:tav>
                                        <p:tav tm="100000">
                                          <p:val>
                                            <p:strVal val="#ppt_w"/>
                                          </p:val>
                                        </p:tav>
                                      </p:tavLst>
                                    </p:anim>
                                    <p:anim calcmode="lin" valueType="num">
                                      <p:cBhvr>
                                        <p:cTn id="27" dur="1000" fill="hold"/>
                                        <p:tgtEl>
                                          <p:spTgt spid="10"/>
                                        </p:tgtEl>
                                        <p:attrNameLst>
                                          <p:attrName>ppt_h</p:attrName>
                                        </p:attrNameLst>
                                      </p:cBhvr>
                                      <p:tavLst>
                                        <p:tav tm="0">
                                          <p:val>
                                            <p:strVal val="#ppt_h"/>
                                          </p:val>
                                        </p:tav>
                                        <p:tav tm="100000">
                                          <p:val>
                                            <p:strVal val="#ppt_h"/>
                                          </p:val>
                                        </p:tav>
                                      </p:tavLst>
                                    </p:anim>
                                    <p:animEffect transition="in" filter="fade">
                                      <p:cBhvr>
                                        <p:cTn id="28" dur="1000"/>
                                        <p:tgtEl>
                                          <p:spTgt spid="10"/>
                                        </p:tgtEl>
                                      </p:cBhvr>
                                    </p:animEffect>
                                  </p:childTnLst>
                                </p:cTn>
                              </p:par>
                            </p:childTnLst>
                          </p:cTn>
                        </p:par>
                        <p:par>
                          <p:cTn id="29" fill="hold">
                            <p:stCondLst>
                              <p:cond delay="2000"/>
                            </p:stCondLst>
                            <p:childTnLst>
                              <p:par>
                                <p:cTn id="30" presetID="55"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1" grpId="0"/>
      <p:bldP spid="12"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5.4.10 C</a:t>
            </a:r>
            <a:r>
              <a:rPr lang="zh-CN" altLang="en-US" smtClean="0">
                <a:ea typeface="宋体" pitchFamily="2" charset="-122"/>
              </a:rPr>
              <a:t>风格字符串声明</a:t>
            </a:r>
            <a:endParaRPr lang="en-US" altLang="zh-CN" dirty="0">
              <a:ea typeface="宋体" pitchFamily="2" charset="-122"/>
            </a:endParaRPr>
          </a:p>
        </p:txBody>
      </p:sp>
      <p:sp>
        <p:nvSpPr>
          <p:cNvPr id="208900" name="矩形 3"/>
          <p:cNvSpPr>
            <a:spLocks noChangeArrowheads="1"/>
          </p:cNvSpPr>
          <p:nvPr/>
        </p:nvSpPr>
        <p:spPr bwMode="auto">
          <a:xfrm>
            <a:off x="142844" y="1142984"/>
            <a:ext cx="8858311" cy="4214842"/>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2400" dirty="0"/>
              <a:t>首先想到的方法是声明一个字符数组，而后对其中元素初始化，不过要保证最后一个元素是空字符</a:t>
            </a:r>
            <a:r>
              <a:rPr lang="zh-CN" altLang="en-US" sz="2400" dirty="0">
                <a:latin typeface="Times New Roman" pitchFamily="18" charset="0"/>
              </a:rPr>
              <a:t>’</a:t>
            </a:r>
            <a:r>
              <a:rPr lang="en-US" altLang="zh-CN" sz="2400" dirty="0"/>
              <a:t>\0</a:t>
            </a:r>
            <a:r>
              <a:rPr lang="en-US" altLang="zh-CN" sz="2400" dirty="0">
                <a:latin typeface="Times New Roman" pitchFamily="18" charset="0"/>
              </a:rPr>
              <a:t>’</a:t>
            </a:r>
            <a:r>
              <a:rPr lang="zh-CN" altLang="en-US" sz="2400" dirty="0"/>
              <a:t>，即：</a:t>
            </a:r>
          </a:p>
          <a:p>
            <a:pPr eaLnBrk="0" hangingPunct="0">
              <a:defRPr/>
            </a:pPr>
            <a:r>
              <a:rPr lang="en-US" altLang="zh-CN" sz="2400" dirty="0"/>
              <a:t>char </a:t>
            </a:r>
            <a:r>
              <a:rPr lang="en-US" altLang="zh-CN" sz="2400" dirty="0" err="1"/>
              <a:t>str</a:t>
            </a:r>
            <a:r>
              <a:rPr lang="en-US" altLang="zh-CN" sz="2400" dirty="0"/>
              <a:t>[]={</a:t>
            </a:r>
            <a:r>
              <a:rPr lang="en-US" altLang="zh-CN" sz="2400" dirty="0">
                <a:latin typeface="Times New Roman" pitchFamily="18" charset="0"/>
              </a:rPr>
              <a:t>‘</a:t>
            </a:r>
            <a:r>
              <a:rPr lang="en-US" altLang="zh-CN" sz="2400" dirty="0"/>
              <a:t>I</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en-US" altLang="zh-CN" sz="2400" dirty="0"/>
              <a:t> </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en-US" altLang="zh-CN" sz="2400" dirty="0" err="1"/>
              <a:t>L</a:t>
            </a:r>
            <a:r>
              <a:rPr lang="en-US" altLang="zh-CN" sz="2400" dirty="0" err="1">
                <a:latin typeface="Times New Roman" pitchFamily="18" charset="0"/>
              </a:rPr>
              <a:t>’</a:t>
            </a:r>
            <a:r>
              <a:rPr lang="en-US" altLang="zh-CN" sz="2400" dirty="0" err="1"/>
              <a:t>,</a:t>
            </a:r>
            <a:r>
              <a:rPr lang="en-US" altLang="zh-CN" sz="2400" dirty="0" err="1">
                <a:latin typeface="Times New Roman" pitchFamily="18" charset="0"/>
              </a:rPr>
              <a:t>’</a:t>
            </a:r>
            <a:r>
              <a:rPr lang="en-US" altLang="zh-CN" sz="2400" dirty="0" err="1"/>
              <a:t>o</a:t>
            </a:r>
            <a:r>
              <a:rPr lang="en-US" altLang="zh-CN" sz="2400" dirty="0" err="1">
                <a:latin typeface="Times New Roman" pitchFamily="18" charset="0"/>
              </a:rPr>
              <a:t>’</a:t>
            </a:r>
            <a:r>
              <a:rPr lang="en-US" altLang="zh-CN" sz="2400" dirty="0" err="1"/>
              <a:t>,</a:t>
            </a:r>
            <a:r>
              <a:rPr lang="en-US" altLang="zh-CN" sz="2400" dirty="0" err="1">
                <a:latin typeface="Times New Roman" pitchFamily="18" charset="0"/>
              </a:rPr>
              <a:t>’</a:t>
            </a:r>
            <a:r>
              <a:rPr lang="en-US" altLang="zh-CN" sz="2400" dirty="0" err="1"/>
              <a:t>v</a:t>
            </a:r>
            <a:r>
              <a:rPr lang="en-US" altLang="zh-CN" sz="2400" dirty="0" err="1">
                <a:latin typeface="Times New Roman" pitchFamily="18" charset="0"/>
              </a:rPr>
              <a:t>’</a:t>
            </a:r>
            <a:r>
              <a:rPr lang="en-US" altLang="zh-CN" sz="2400" dirty="0" err="1"/>
              <a:t>,</a:t>
            </a:r>
            <a:r>
              <a:rPr lang="en-US" altLang="zh-CN" sz="2400" dirty="0" err="1">
                <a:latin typeface="Times New Roman" pitchFamily="18" charset="0"/>
              </a:rPr>
              <a:t>’</a:t>
            </a:r>
            <a:r>
              <a:rPr lang="en-US" altLang="zh-CN" sz="2400" dirty="0" err="1"/>
              <a:t>e</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en-US" altLang="zh-CN" sz="2400" dirty="0"/>
              <a:t> </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en-US" altLang="zh-CN" sz="2400" dirty="0"/>
              <a:t>C</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en-US" altLang="zh-CN" sz="2400" dirty="0"/>
              <a:t>H</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en-US" altLang="zh-CN" sz="2400" dirty="0"/>
              <a:t>I</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en-US" altLang="zh-CN" sz="2400" dirty="0"/>
              <a:t>N</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en-US" altLang="zh-CN" sz="2400" dirty="0"/>
              <a:t>A,</a:t>
            </a:r>
            <a:r>
              <a:rPr lang="en-US" altLang="zh-CN" sz="2400" dirty="0">
                <a:latin typeface="Times New Roman" pitchFamily="18" charset="0"/>
              </a:rPr>
              <a:t>’</a:t>
            </a:r>
            <a:r>
              <a:rPr lang="en-US" altLang="zh-CN" sz="2400" dirty="0"/>
              <a:t>\0</a:t>
            </a:r>
            <a:r>
              <a:rPr lang="en-US" altLang="zh-CN" sz="2400" dirty="0">
                <a:latin typeface="Times New Roman" pitchFamily="18" charset="0"/>
              </a:rPr>
              <a:t>’</a:t>
            </a:r>
            <a:r>
              <a:rPr lang="en-US" altLang="zh-CN" sz="2400" dirty="0"/>
              <a:t>};</a:t>
            </a:r>
          </a:p>
          <a:p>
            <a:pPr eaLnBrk="0" hangingPunct="0">
              <a:defRPr/>
            </a:pPr>
            <a:r>
              <a:rPr lang="zh-CN" altLang="en-US" sz="2400" dirty="0"/>
              <a:t>还记得么？如果在数组声明时没有指定第</a:t>
            </a:r>
            <a:r>
              <a:rPr lang="en-US" altLang="zh-CN" sz="2400" dirty="0"/>
              <a:t>1</a:t>
            </a:r>
            <a:r>
              <a:rPr lang="zh-CN" altLang="en-US" sz="2400" dirty="0"/>
              <a:t>维的大小，编译器将根据初始化表达式执行决定数组的大小，对</a:t>
            </a:r>
            <a:r>
              <a:rPr lang="en-US" altLang="zh-CN" sz="2400" dirty="0"/>
              <a:t>C</a:t>
            </a:r>
            <a:r>
              <a:rPr lang="zh-CN" altLang="en-US" sz="2400" dirty="0"/>
              <a:t>风格字符串来说，这是种不错的方法，免得一个个字符去数。</a:t>
            </a:r>
          </a:p>
          <a:p>
            <a:pPr eaLnBrk="0" hangingPunct="0">
              <a:defRPr/>
            </a:pPr>
            <a:r>
              <a:rPr lang="zh-CN" altLang="en-US" sz="2400" dirty="0"/>
              <a:t>上述声明方式看上去很麻烦，要一个字母一个字母地用单引号包裹起来，还要记着最末尾的空字符</a:t>
            </a:r>
            <a:r>
              <a:rPr lang="zh-CN" altLang="en-US" sz="2400" dirty="0">
                <a:latin typeface="Times New Roman" pitchFamily="18" charset="0"/>
              </a:rPr>
              <a:t>’</a:t>
            </a:r>
            <a:r>
              <a:rPr lang="en-US" altLang="zh-CN" sz="2400" dirty="0"/>
              <a:t>\0</a:t>
            </a:r>
            <a:r>
              <a:rPr lang="en-US" altLang="zh-CN" sz="2400" dirty="0">
                <a:latin typeface="Times New Roman" pitchFamily="18" charset="0"/>
              </a:rPr>
              <a:t>’</a:t>
            </a:r>
            <a:r>
              <a:rPr lang="zh-CN" altLang="en-US" sz="2400" dirty="0"/>
              <a:t>，实际上，在</a:t>
            </a:r>
            <a:r>
              <a:rPr lang="en-US" altLang="zh-CN" sz="2400" dirty="0"/>
              <a:t>C</a:t>
            </a:r>
            <a:r>
              <a:rPr lang="zh-CN" altLang="en-US" sz="2400" dirty="0"/>
              <a:t>语言中，还提供了另一种声明</a:t>
            </a:r>
            <a:r>
              <a:rPr lang="en-US" altLang="zh-CN" sz="2400" dirty="0"/>
              <a:t>C</a:t>
            </a:r>
            <a:r>
              <a:rPr lang="zh-CN" altLang="en-US" sz="2400" dirty="0"/>
              <a:t>风格字符串的方法</a:t>
            </a:r>
            <a:r>
              <a:rPr lang="en-US" altLang="zh-CN" sz="2400" dirty="0"/>
              <a:t>――</a:t>
            </a:r>
            <a:r>
              <a:rPr lang="zh-CN" altLang="en-US" sz="2400" dirty="0"/>
              <a:t>使用字符串常量，如：</a:t>
            </a:r>
          </a:p>
          <a:p>
            <a:pPr eaLnBrk="0" hangingPunct="0">
              <a:defRPr/>
            </a:pPr>
            <a:r>
              <a:rPr lang="en-US" altLang="zh-CN" sz="2400" dirty="0"/>
              <a:t>char </a:t>
            </a:r>
            <a:r>
              <a:rPr lang="en-US" altLang="zh-CN" sz="2400" dirty="0" err="1"/>
              <a:t>str</a:t>
            </a:r>
            <a:r>
              <a:rPr lang="en-US" altLang="zh-CN" sz="2400" dirty="0"/>
              <a:t>[]=</a:t>
            </a:r>
            <a:r>
              <a:rPr lang="en-US" altLang="zh-CN" sz="2400" dirty="0">
                <a:latin typeface="Times New Roman" pitchFamily="18" charset="0"/>
              </a:rPr>
              <a:t>”</a:t>
            </a:r>
            <a:r>
              <a:rPr lang="en-US" altLang="zh-CN" sz="2400" dirty="0"/>
              <a:t>I Love CHINA</a:t>
            </a:r>
            <a:r>
              <a:rPr lang="en-US" altLang="zh-CN" sz="2400" dirty="0">
                <a:latin typeface="Times New Roman" pitchFamily="18" charset="0"/>
              </a:rPr>
              <a:t>”</a:t>
            </a:r>
            <a:r>
              <a:rPr lang="en-US" altLang="zh-CN" sz="2400" dirty="0"/>
              <a:t>;</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5.4.11</a:t>
            </a:r>
            <a:r>
              <a:rPr lang="zh-CN" altLang="en-US" smtClean="0">
                <a:ea typeface="宋体" pitchFamily="2" charset="-122"/>
              </a:rPr>
              <a:t>测试字符串有效字符</a:t>
            </a:r>
            <a:endParaRPr lang="en-US" altLang="zh-CN" dirty="0">
              <a:ea typeface="宋体" pitchFamily="2" charset="-122"/>
            </a:endParaRPr>
          </a:p>
        </p:txBody>
      </p:sp>
      <p:sp>
        <p:nvSpPr>
          <p:cNvPr id="4" name="Rectangle 3"/>
          <p:cNvSpPr>
            <a:spLocks noGrp="1" noChangeArrowheads="1"/>
          </p:cNvSpPr>
          <p:nvPr>
            <p:ph type="body" idx="1"/>
          </p:nvPr>
        </p:nvSpPr>
        <p:spPr>
          <a:xfrm>
            <a:off x="0" y="1000108"/>
            <a:ext cx="9144000" cy="5857891"/>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600" smtClean="0">
                <a:ea typeface="宋体" pitchFamily="2" charset="-122"/>
              </a:rPr>
              <a:t>声明的</a:t>
            </a:r>
            <a:r>
              <a:rPr lang="en-US" altLang="zh-CN" sz="2600" smtClean="0">
                <a:ea typeface="宋体" pitchFamily="2" charset="-122"/>
              </a:rPr>
              <a:t>str</a:t>
            </a:r>
            <a:r>
              <a:rPr lang="zh-CN" altLang="en-US" sz="2600" smtClean="0">
                <a:ea typeface="宋体" pitchFamily="2" charset="-122"/>
              </a:rPr>
              <a:t>中，</a:t>
            </a:r>
            <a:r>
              <a:rPr lang="en-US" altLang="zh-CN" sz="2600" smtClean="0">
                <a:ea typeface="宋体" pitchFamily="2" charset="-122"/>
              </a:rPr>
              <a:t>C</a:t>
            </a:r>
            <a:r>
              <a:rPr lang="zh-CN" altLang="en-US" sz="2600" smtClean="0">
                <a:ea typeface="宋体" pitchFamily="2" charset="-122"/>
              </a:rPr>
              <a:t>风格字符串共有</a:t>
            </a:r>
            <a:r>
              <a:rPr lang="en-US" altLang="zh-CN" sz="2600" smtClean="0">
                <a:ea typeface="宋体" pitchFamily="2" charset="-122"/>
              </a:rPr>
              <a:t>12</a:t>
            </a:r>
            <a:r>
              <a:rPr lang="zh-CN" altLang="en-US" sz="2600" smtClean="0">
                <a:ea typeface="宋体" pitchFamily="2" charset="-122"/>
              </a:rPr>
              <a:t>个有效字符，但却占据了</a:t>
            </a:r>
            <a:r>
              <a:rPr lang="en-US" altLang="zh-CN" sz="2600" smtClean="0">
                <a:ea typeface="宋体" pitchFamily="2" charset="-122"/>
              </a:rPr>
              <a:t>13</a:t>
            </a:r>
            <a:r>
              <a:rPr lang="zh-CN" altLang="en-US" sz="2600" smtClean="0">
                <a:ea typeface="宋体" pitchFamily="2" charset="-122"/>
              </a:rPr>
              <a:t>个内存空间，编写一段代码来验证这个结论，见示例。</a:t>
            </a:r>
          </a:p>
          <a:p>
            <a:pPr eaLnBrk="1" hangingPunct="1">
              <a:lnSpc>
                <a:spcPct val="90000"/>
              </a:lnSpc>
              <a:defRPr/>
            </a:pPr>
            <a:r>
              <a:rPr lang="en-US" altLang="zh-CN" sz="2600" smtClean="0">
                <a:ea typeface="宋体" pitchFamily="2" charset="-122"/>
              </a:rPr>
              <a:t>#include &lt;stdio.h&gt;/*</a:t>
            </a:r>
            <a:r>
              <a:rPr lang="zh-CN" altLang="en-US" sz="2600" smtClean="0">
                <a:ea typeface="宋体" pitchFamily="2" charset="-122"/>
              </a:rPr>
              <a:t>使用</a:t>
            </a:r>
            <a:r>
              <a:rPr lang="en-US" altLang="zh-CN" sz="2600" smtClean="0">
                <a:ea typeface="宋体" pitchFamily="2" charset="-122"/>
              </a:rPr>
              <a:t>printf</a:t>
            </a:r>
            <a:r>
              <a:rPr lang="zh-CN" altLang="en-US" sz="2600" smtClean="0">
                <a:ea typeface="宋体" pitchFamily="2" charset="-122"/>
              </a:rPr>
              <a:t>要包含的头文件*</a:t>
            </a:r>
            <a:r>
              <a:rPr lang="en-US" altLang="zh-CN" sz="2600" smtClean="0">
                <a:ea typeface="宋体" pitchFamily="2" charset="-122"/>
              </a:rPr>
              <a:t>/</a:t>
            </a:r>
          </a:p>
          <a:p>
            <a:pPr eaLnBrk="1" hangingPunct="1">
              <a:lnSpc>
                <a:spcPct val="90000"/>
              </a:lnSpc>
              <a:defRPr/>
            </a:pPr>
            <a:r>
              <a:rPr lang="en-US" altLang="zh-CN" sz="2600" smtClean="0">
                <a:ea typeface="宋体" pitchFamily="2" charset="-122"/>
              </a:rPr>
              <a:t>#include &lt;conio.h&gt;</a:t>
            </a:r>
          </a:p>
          <a:p>
            <a:pPr eaLnBrk="1" hangingPunct="1">
              <a:lnSpc>
                <a:spcPct val="90000"/>
              </a:lnSpc>
              <a:defRPr/>
            </a:pPr>
            <a:r>
              <a:rPr lang="en-US" altLang="zh-CN" sz="2600" smtClean="0">
                <a:ea typeface="宋体" pitchFamily="2" charset="-122"/>
              </a:rPr>
              <a:t>void main(void)		/*</a:t>
            </a:r>
            <a:r>
              <a:rPr lang="zh-CN" altLang="en-US" sz="2600" smtClean="0">
                <a:ea typeface="宋体" pitchFamily="2" charset="-122"/>
              </a:rPr>
              <a:t>主函数*</a:t>
            </a:r>
            <a:r>
              <a:rPr lang="en-US" altLang="zh-CN" sz="2600" smtClean="0">
                <a:ea typeface="宋体" pitchFamily="2" charset="-122"/>
              </a:rPr>
              <a:t>/</a:t>
            </a:r>
          </a:p>
          <a:p>
            <a:pPr eaLnBrk="1" hangingPunct="1">
              <a:lnSpc>
                <a:spcPct val="90000"/>
              </a:lnSpc>
              <a:defRPr/>
            </a:pPr>
            <a:r>
              <a:rPr lang="en-US" altLang="zh-CN" sz="2600" smtClean="0">
                <a:ea typeface="宋体" pitchFamily="2" charset="-122"/>
              </a:rPr>
              <a:t>{</a:t>
            </a:r>
          </a:p>
          <a:p>
            <a:pPr eaLnBrk="1" hangingPunct="1">
              <a:lnSpc>
                <a:spcPct val="90000"/>
              </a:lnSpc>
              <a:defRPr/>
            </a:pPr>
            <a:r>
              <a:rPr lang="en-US" altLang="zh-CN" sz="2600" smtClean="0">
                <a:ea typeface="宋体" pitchFamily="2" charset="-122"/>
              </a:rPr>
              <a:t>char sz[]="I Love CHINA";/*</a:t>
            </a:r>
            <a:r>
              <a:rPr lang="zh-CN" altLang="en-US" sz="2600" smtClean="0">
                <a:ea typeface="宋体" pitchFamily="2" charset="-122"/>
              </a:rPr>
              <a:t>声明一个</a:t>
            </a:r>
            <a:r>
              <a:rPr lang="en-US" altLang="zh-CN" sz="2600" smtClean="0">
                <a:ea typeface="宋体" pitchFamily="2" charset="-122"/>
              </a:rPr>
              <a:t>C</a:t>
            </a:r>
            <a:r>
              <a:rPr lang="zh-CN" altLang="en-US" sz="2600" smtClean="0">
                <a:ea typeface="宋体" pitchFamily="2" charset="-122"/>
              </a:rPr>
              <a:t>风格字符串*</a:t>
            </a:r>
            <a:r>
              <a:rPr lang="en-US" altLang="zh-CN" sz="2600" smtClean="0">
                <a:ea typeface="宋体" pitchFamily="2" charset="-122"/>
              </a:rPr>
              <a:t>/</a:t>
            </a:r>
          </a:p>
          <a:p>
            <a:pPr eaLnBrk="1" hangingPunct="1">
              <a:lnSpc>
                <a:spcPct val="90000"/>
              </a:lnSpc>
              <a:defRPr/>
            </a:pPr>
            <a:r>
              <a:rPr lang="en-US" altLang="zh-CN" sz="2600" smtClean="0">
                <a:ea typeface="宋体" pitchFamily="2" charset="-122"/>
              </a:rPr>
              <a:t>printf("sz</a:t>
            </a:r>
            <a:r>
              <a:rPr lang="zh-CN" altLang="en-US" sz="2600" smtClean="0">
                <a:ea typeface="宋体" pitchFamily="2" charset="-122"/>
              </a:rPr>
              <a:t>大小为：</a:t>
            </a:r>
            <a:r>
              <a:rPr lang="en-US" altLang="zh-CN" sz="2600" smtClean="0">
                <a:ea typeface="宋体" pitchFamily="2" charset="-122"/>
              </a:rPr>
              <a:t>%d",sizeof(sz));/*</a:t>
            </a:r>
            <a:r>
              <a:rPr lang="zh-CN" altLang="en-US" sz="2600" smtClean="0">
                <a:ea typeface="宋体" pitchFamily="2" charset="-122"/>
              </a:rPr>
              <a:t>输出</a:t>
            </a:r>
            <a:r>
              <a:rPr lang="en-US" altLang="zh-CN" sz="2600" smtClean="0">
                <a:ea typeface="宋体" pitchFamily="2" charset="-122"/>
              </a:rPr>
              <a:t>sz</a:t>
            </a:r>
            <a:r>
              <a:rPr lang="zh-CN" altLang="en-US" sz="2600" smtClean="0">
                <a:ea typeface="宋体" pitchFamily="2" charset="-122"/>
              </a:rPr>
              <a:t>占据的内存字节数*</a:t>
            </a:r>
            <a:r>
              <a:rPr lang="en-US" altLang="zh-CN" sz="2600" smtClean="0">
                <a:ea typeface="宋体" pitchFamily="2" charset="-122"/>
              </a:rPr>
              <a:t>/</a:t>
            </a:r>
          </a:p>
          <a:p>
            <a:pPr eaLnBrk="1" hangingPunct="1">
              <a:lnSpc>
                <a:spcPct val="90000"/>
              </a:lnSpc>
              <a:defRPr/>
            </a:pPr>
            <a:r>
              <a:rPr lang="en-US" altLang="zh-CN" sz="2600" smtClean="0">
                <a:ea typeface="宋体" pitchFamily="2" charset="-122"/>
              </a:rPr>
              <a:t>getch();				/*</a:t>
            </a:r>
            <a:r>
              <a:rPr lang="zh-CN" altLang="en-US" sz="2600" smtClean="0">
                <a:ea typeface="宋体" pitchFamily="2" charset="-122"/>
              </a:rPr>
              <a:t>等待，按任意键继续*</a:t>
            </a:r>
            <a:r>
              <a:rPr lang="en-US" altLang="zh-CN" sz="2600" smtClean="0">
                <a:ea typeface="宋体" pitchFamily="2" charset="-122"/>
              </a:rPr>
              <a:t>/</a:t>
            </a:r>
          </a:p>
          <a:p>
            <a:pPr eaLnBrk="1" hangingPunct="1">
              <a:lnSpc>
                <a:spcPct val="90000"/>
              </a:lnSpc>
              <a:defRPr/>
            </a:pPr>
            <a:r>
              <a:rPr lang="en-US" altLang="zh-CN" sz="2600" smtClean="0">
                <a:ea typeface="宋体" pitchFamily="2" charset="-122"/>
              </a:rPr>
              <a:t>}</a:t>
            </a:r>
          </a:p>
          <a:p>
            <a:pPr eaLnBrk="1" hangingPunct="1">
              <a:lnSpc>
                <a:spcPct val="90000"/>
              </a:lnSpc>
              <a:defRPr/>
            </a:pPr>
            <a:r>
              <a:rPr lang="zh-CN" altLang="en-US" sz="2600" smtClean="0">
                <a:ea typeface="宋体" pitchFamily="2" charset="-122"/>
              </a:rPr>
              <a:t>输出结果为：</a:t>
            </a:r>
          </a:p>
          <a:p>
            <a:pPr eaLnBrk="1" hangingPunct="1">
              <a:lnSpc>
                <a:spcPct val="90000"/>
              </a:lnSpc>
              <a:defRPr/>
            </a:pPr>
            <a:r>
              <a:rPr lang="en-US" altLang="zh-CN" sz="2600" smtClean="0">
                <a:ea typeface="宋体" pitchFamily="2" charset="-122"/>
              </a:rPr>
              <a:t>sz</a:t>
            </a:r>
            <a:r>
              <a:rPr lang="zh-CN" altLang="en-US" sz="2600" smtClean="0">
                <a:ea typeface="宋体" pitchFamily="2" charset="-122"/>
              </a:rPr>
              <a:t>在内存中的大小为</a:t>
            </a:r>
            <a:r>
              <a:rPr lang="en-US" altLang="zh-CN" sz="2600" smtClean="0">
                <a:ea typeface="宋体" pitchFamily="2" charset="-122"/>
              </a:rPr>
              <a:t>:13</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5.4.12</a:t>
            </a:r>
            <a:r>
              <a:rPr lang="zh-CN" altLang="en-US" dirty="0" smtClean="0">
                <a:ea typeface="宋体" pitchFamily="2" charset="-122"/>
              </a:rPr>
              <a:t>案例实践</a:t>
            </a:r>
            <a:endParaRPr lang="en-US" altLang="zh-CN" dirty="0">
              <a:ea typeface="宋体" pitchFamily="2" charset="-122"/>
            </a:endParaRPr>
          </a:p>
        </p:txBody>
      </p:sp>
      <p:sp>
        <p:nvSpPr>
          <p:cNvPr id="212996" name="矩形 3"/>
          <p:cNvSpPr>
            <a:spLocks noChangeArrowheads="1"/>
          </p:cNvSpPr>
          <p:nvPr/>
        </p:nvSpPr>
        <p:spPr bwMode="auto">
          <a:xfrm>
            <a:off x="0" y="1101756"/>
            <a:ext cx="9144000" cy="4041756"/>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a:t>#include &lt;stdio.h&gt;		/*</a:t>
            </a:r>
            <a:r>
              <a:rPr lang="zh-CN" altLang="en-US"/>
              <a:t>使用</a:t>
            </a:r>
            <a:r>
              <a:rPr lang="en-US" altLang="zh-CN"/>
              <a:t>printf</a:t>
            </a:r>
            <a:r>
              <a:rPr lang="zh-CN" altLang="en-US"/>
              <a:t>要包含的头文件*</a:t>
            </a:r>
            <a:r>
              <a:rPr lang="en-US" altLang="zh-CN"/>
              <a:t>/</a:t>
            </a:r>
          </a:p>
          <a:p>
            <a:pPr eaLnBrk="0" hangingPunct="0">
              <a:defRPr/>
            </a:pPr>
            <a:r>
              <a:rPr lang="en-US" altLang="zh-CN"/>
              <a:t>#include &lt;conio.h&gt;</a:t>
            </a:r>
          </a:p>
          <a:p>
            <a:pPr eaLnBrk="0" hangingPunct="0">
              <a:defRPr/>
            </a:pPr>
            <a:r>
              <a:rPr lang="en-US" altLang="zh-CN"/>
              <a:t>void main(void)	/*</a:t>
            </a:r>
            <a:r>
              <a:rPr lang="zh-CN" altLang="en-US"/>
              <a:t>主函数*</a:t>
            </a:r>
            <a:r>
              <a:rPr lang="en-US" altLang="zh-CN"/>
              <a:t>/</a:t>
            </a:r>
          </a:p>
          <a:p>
            <a:pPr eaLnBrk="0" hangingPunct="0">
              <a:defRPr/>
            </a:pPr>
            <a:r>
              <a:rPr lang="en-US" altLang="zh-CN"/>
              <a:t>{</a:t>
            </a:r>
          </a:p>
          <a:p>
            <a:pPr eaLnBrk="0" hangingPunct="0">
              <a:defRPr/>
            </a:pPr>
            <a:r>
              <a:rPr lang="en-US" altLang="zh-CN"/>
              <a:t>char sz[]="I Love CHINA";	/*</a:t>
            </a:r>
            <a:r>
              <a:rPr lang="zh-CN" altLang="en-US"/>
              <a:t>声明一个</a:t>
            </a:r>
            <a:r>
              <a:rPr lang="en-US" altLang="zh-CN"/>
              <a:t>C</a:t>
            </a:r>
            <a:r>
              <a:rPr lang="zh-CN" altLang="en-US"/>
              <a:t>风格字符串*</a:t>
            </a:r>
            <a:r>
              <a:rPr lang="en-US" altLang="zh-CN"/>
              <a:t>/</a:t>
            </a:r>
          </a:p>
          <a:p>
            <a:pPr eaLnBrk="0" hangingPunct="0">
              <a:defRPr/>
            </a:pPr>
            <a:r>
              <a:rPr lang="en-US" altLang="zh-CN"/>
              <a:t>printf("%s\n",sz);	/*</a:t>
            </a:r>
            <a:r>
              <a:rPr lang="zh-CN" altLang="en-US"/>
              <a:t>对字符串进行整体输出*</a:t>
            </a:r>
            <a:r>
              <a:rPr lang="en-US" altLang="zh-CN"/>
              <a:t>/</a:t>
            </a:r>
          </a:p>
          <a:p>
            <a:pPr eaLnBrk="0" hangingPunct="0">
              <a:defRPr/>
            </a:pPr>
            <a:r>
              <a:rPr lang="en-US" altLang="zh-CN"/>
              <a:t>printf("</a:t>
            </a:r>
            <a:r>
              <a:rPr lang="zh-CN" altLang="en-US"/>
              <a:t>请重输一个字符串，不多于</a:t>
            </a:r>
            <a:r>
              <a:rPr lang="en-US" altLang="zh-CN"/>
              <a:t>12</a:t>
            </a:r>
            <a:r>
              <a:rPr lang="zh-CN" altLang="en-US"/>
              <a:t>个字符</a:t>
            </a:r>
            <a:r>
              <a:rPr lang="en-US" altLang="zh-CN"/>
              <a:t>\n");/*</a:t>
            </a:r>
            <a:r>
              <a:rPr lang="zh-CN" altLang="en-US"/>
              <a:t>提示用户重新输入一个字符串*</a:t>
            </a:r>
            <a:r>
              <a:rPr lang="en-US" altLang="zh-CN"/>
              <a:t>/</a:t>
            </a:r>
          </a:p>
          <a:p>
            <a:pPr eaLnBrk="0" hangingPunct="0">
              <a:defRPr/>
            </a:pPr>
            <a:r>
              <a:rPr lang="en-US" altLang="zh-CN"/>
              <a:t>scanf("%s",sz);			/*</a:t>
            </a:r>
            <a:r>
              <a:rPr lang="zh-CN" altLang="en-US"/>
              <a:t>读取新的输入*</a:t>
            </a:r>
            <a:r>
              <a:rPr lang="en-US" altLang="zh-CN"/>
              <a:t>/</a:t>
            </a:r>
          </a:p>
          <a:p>
            <a:pPr eaLnBrk="0" hangingPunct="0">
              <a:defRPr/>
            </a:pPr>
            <a:r>
              <a:rPr lang="en-US" altLang="zh-CN"/>
              <a:t>printf("</a:t>
            </a:r>
            <a:r>
              <a:rPr lang="zh-CN" altLang="en-US"/>
              <a:t>修改后的字符串为：</a:t>
            </a:r>
            <a:r>
              <a:rPr lang="en-US" altLang="zh-CN"/>
              <a:t>%s\n",sz);/*</a:t>
            </a:r>
            <a:r>
              <a:rPr lang="zh-CN" altLang="en-US"/>
              <a:t>整体输出新的字符串*</a:t>
            </a:r>
            <a:r>
              <a:rPr lang="en-US" altLang="zh-CN"/>
              <a:t>/</a:t>
            </a:r>
          </a:p>
          <a:p>
            <a:pPr eaLnBrk="0" hangingPunct="0">
              <a:defRPr/>
            </a:pPr>
            <a:r>
              <a:rPr lang="en-US" altLang="zh-CN"/>
              <a:t>getch();				/*</a:t>
            </a:r>
            <a:r>
              <a:rPr lang="zh-CN" altLang="en-US"/>
              <a:t>等待，按任意键继续*</a:t>
            </a:r>
            <a:r>
              <a:rPr lang="en-US" altLang="zh-CN"/>
              <a:t>/</a:t>
            </a:r>
          </a:p>
          <a:p>
            <a:pPr eaLnBrk="0" hangingPunct="0">
              <a:defRPr/>
            </a:pPr>
            <a:r>
              <a:rPr lang="en-US" altLang="zh-CN"/>
              <a:t>}</a:t>
            </a:r>
          </a:p>
          <a:p>
            <a:pPr eaLnBrk="0" hangingPunct="0">
              <a:defRPr/>
            </a:pPr>
            <a:r>
              <a:rPr lang="zh-CN" altLang="en-US"/>
              <a:t>输出结果为：</a:t>
            </a:r>
            <a:r>
              <a:rPr lang="en-US" altLang="zh-CN"/>
              <a:t>I Love CHINA</a:t>
            </a:r>
          </a:p>
          <a:p>
            <a:pPr eaLnBrk="0" hangingPunct="0">
              <a:defRPr/>
            </a:pPr>
            <a:r>
              <a:rPr lang="zh-CN" altLang="en-US"/>
              <a:t>请重新输入一个字符串，不多于</a:t>
            </a:r>
            <a:r>
              <a:rPr lang="en-US" altLang="zh-CN"/>
              <a:t>12</a:t>
            </a:r>
            <a:r>
              <a:rPr lang="zh-CN" altLang="en-US"/>
              <a:t>个字符</a:t>
            </a:r>
            <a:r>
              <a:rPr lang="en-US" altLang="zh-CN" u="sng"/>
              <a:t>Hello World</a:t>
            </a:r>
            <a:r>
              <a:rPr lang="en-US" altLang="zh-CN"/>
              <a:t>	</a:t>
            </a:r>
            <a:r>
              <a:rPr lang="zh-CN" altLang="en-US" b="1" i="1"/>
              <a:t>（键盘输入）</a:t>
            </a:r>
            <a:endParaRPr lang="zh-CN" altLang="en-US"/>
          </a:p>
          <a:p>
            <a:pPr eaLnBrk="0" hangingPunct="0">
              <a:defRPr/>
            </a:pPr>
            <a:r>
              <a:rPr lang="zh-CN" altLang="en-US"/>
              <a:t>修改后的字符串为：</a:t>
            </a:r>
            <a:r>
              <a:rPr lang="en-US" altLang="zh-CN"/>
              <a:t>Hello</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600" dirty="0" smtClean="0">
                <a:ea typeface="宋体" pitchFamily="2" charset="-122"/>
              </a:rPr>
              <a:t>5.4.13</a:t>
            </a:r>
            <a:r>
              <a:rPr lang="zh-CN" altLang="en-US" sz="3600" dirty="0" smtClean="0">
                <a:ea typeface="宋体" pitchFamily="2" charset="-122"/>
              </a:rPr>
              <a:t>访问字符数组中某个元素</a:t>
            </a:r>
            <a:endParaRPr lang="en-US" altLang="zh-CN" sz="3600" dirty="0" smtClean="0">
              <a:ea typeface="宋体" pitchFamily="2" charset="-122"/>
            </a:endParaRPr>
          </a:p>
        </p:txBody>
      </p:sp>
      <p:sp>
        <p:nvSpPr>
          <p:cNvPr id="215044" name="矩形 3"/>
          <p:cNvSpPr>
            <a:spLocks noChangeArrowheads="1"/>
          </p:cNvSpPr>
          <p:nvPr/>
        </p:nvSpPr>
        <p:spPr bwMode="auto">
          <a:xfrm>
            <a:off x="0" y="1071546"/>
            <a:ext cx="9144000" cy="474591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ct val="90000"/>
              </a:lnSpc>
              <a:defRPr/>
            </a:pPr>
            <a:r>
              <a:rPr lang="en-US" altLang="zh-CN" sz="2400"/>
              <a:t>#include&lt;stdio.h&gt;/*</a:t>
            </a:r>
            <a:r>
              <a:rPr lang="zh-CN" altLang="en-US" sz="2400"/>
              <a:t>使用</a:t>
            </a:r>
            <a:r>
              <a:rPr lang="en-US" altLang="zh-CN" sz="2400"/>
              <a:t>printf</a:t>
            </a:r>
            <a:r>
              <a:rPr lang="zh-CN" altLang="en-US" sz="2400"/>
              <a:t>要包含的头文件*</a:t>
            </a:r>
            <a:r>
              <a:rPr lang="en-US" altLang="zh-CN" sz="2400"/>
              <a:t>/</a:t>
            </a:r>
          </a:p>
          <a:p>
            <a:pPr eaLnBrk="0" hangingPunct="0">
              <a:lnSpc>
                <a:spcPct val="90000"/>
              </a:lnSpc>
              <a:defRPr/>
            </a:pPr>
            <a:r>
              <a:rPr lang="en-US" altLang="zh-CN" sz="2400"/>
              <a:t>#include &lt;conio.h&gt;</a:t>
            </a:r>
          </a:p>
          <a:p>
            <a:pPr eaLnBrk="0" hangingPunct="0">
              <a:lnSpc>
                <a:spcPct val="90000"/>
              </a:lnSpc>
              <a:defRPr/>
            </a:pPr>
            <a:r>
              <a:rPr lang="en-US" altLang="zh-CN" sz="2400"/>
              <a:t>void main(void)					/*</a:t>
            </a:r>
            <a:r>
              <a:rPr lang="zh-CN" altLang="en-US" sz="2400"/>
              <a:t>主函数*</a:t>
            </a:r>
            <a:r>
              <a:rPr lang="en-US" altLang="zh-CN" sz="2400"/>
              <a:t>/</a:t>
            </a:r>
          </a:p>
          <a:p>
            <a:pPr eaLnBrk="0" hangingPunct="0">
              <a:lnSpc>
                <a:spcPct val="90000"/>
              </a:lnSpc>
              <a:defRPr/>
            </a:pPr>
            <a:r>
              <a:rPr lang="en-US" altLang="zh-CN" sz="2400"/>
              <a:t>{</a:t>
            </a:r>
          </a:p>
          <a:p>
            <a:pPr eaLnBrk="0" hangingPunct="0">
              <a:lnSpc>
                <a:spcPct val="90000"/>
              </a:lnSpc>
              <a:defRPr/>
            </a:pPr>
            <a:r>
              <a:rPr lang="en-US" altLang="zh-CN" sz="2400"/>
              <a:t>char sz[]="I Love CHINA";			/*</a:t>
            </a:r>
            <a:r>
              <a:rPr lang="zh-CN" altLang="en-US" sz="2400"/>
              <a:t>声明一个</a:t>
            </a:r>
            <a:r>
              <a:rPr lang="en-US" altLang="zh-CN" sz="2400"/>
              <a:t>C</a:t>
            </a:r>
            <a:r>
              <a:rPr lang="zh-CN" altLang="en-US" sz="2400"/>
              <a:t>风格字符串*</a:t>
            </a:r>
            <a:r>
              <a:rPr lang="en-US" altLang="zh-CN" sz="2400"/>
              <a:t>/</a:t>
            </a:r>
          </a:p>
          <a:p>
            <a:pPr eaLnBrk="0" hangingPunct="0">
              <a:lnSpc>
                <a:spcPct val="90000"/>
              </a:lnSpc>
              <a:defRPr/>
            </a:pPr>
            <a:r>
              <a:rPr lang="en-US" altLang="zh-CN" sz="2400"/>
              <a:t>printf("%s\n",sz);	/*</a:t>
            </a:r>
            <a:r>
              <a:rPr lang="zh-CN" altLang="en-US" sz="2400"/>
              <a:t>对字符串进行整体输出*</a:t>
            </a:r>
            <a:r>
              <a:rPr lang="en-US" altLang="zh-CN" sz="2400"/>
              <a:t>/</a:t>
            </a:r>
          </a:p>
          <a:p>
            <a:pPr eaLnBrk="0" hangingPunct="0">
              <a:lnSpc>
                <a:spcPct val="90000"/>
              </a:lnSpc>
              <a:defRPr/>
            </a:pPr>
            <a:r>
              <a:rPr lang="en-US" altLang="zh-CN" sz="2400"/>
              <a:t>sz[5]='\0';			/*</a:t>
            </a:r>
            <a:r>
              <a:rPr lang="zh-CN" altLang="en-US" sz="2400"/>
              <a:t>将字符串中第</a:t>
            </a:r>
            <a:r>
              <a:rPr lang="en-US" altLang="zh-CN" sz="2400"/>
              <a:t>6</a:t>
            </a:r>
            <a:r>
              <a:rPr lang="zh-CN" altLang="en-US" sz="2400"/>
              <a:t>个元素置为空字符*</a:t>
            </a:r>
            <a:r>
              <a:rPr lang="en-US" altLang="zh-CN" sz="2400"/>
              <a:t>/</a:t>
            </a:r>
          </a:p>
          <a:p>
            <a:pPr eaLnBrk="0" hangingPunct="0">
              <a:lnSpc>
                <a:spcPct val="90000"/>
              </a:lnSpc>
              <a:defRPr/>
            </a:pPr>
            <a:r>
              <a:rPr lang="en-US" altLang="zh-CN" sz="2400"/>
              <a:t>printf("</a:t>
            </a:r>
            <a:r>
              <a:rPr lang="zh-CN" altLang="en-US" sz="2400"/>
              <a:t>修改后的字符串为：</a:t>
            </a:r>
            <a:r>
              <a:rPr lang="en-US" altLang="zh-CN" sz="2400"/>
              <a:t>%s\n",sz);/*</a:t>
            </a:r>
            <a:r>
              <a:rPr lang="zh-CN" altLang="en-US" sz="2400"/>
              <a:t>整体输出新的字符串*</a:t>
            </a:r>
            <a:r>
              <a:rPr lang="en-US" altLang="zh-CN" sz="2400"/>
              <a:t>/</a:t>
            </a:r>
          </a:p>
          <a:p>
            <a:pPr eaLnBrk="0" hangingPunct="0">
              <a:lnSpc>
                <a:spcPct val="90000"/>
              </a:lnSpc>
              <a:defRPr/>
            </a:pPr>
            <a:r>
              <a:rPr lang="en-US" altLang="zh-CN" sz="2400"/>
              <a:t>getch();		/*</a:t>
            </a:r>
            <a:r>
              <a:rPr lang="zh-CN" altLang="en-US" sz="2400"/>
              <a:t>等待，按任意键继续*</a:t>
            </a:r>
            <a:r>
              <a:rPr lang="en-US" altLang="zh-CN" sz="2400"/>
              <a:t>/</a:t>
            </a:r>
          </a:p>
          <a:p>
            <a:pPr eaLnBrk="0" hangingPunct="0">
              <a:lnSpc>
                <a:spcPct val="90000"/>
              </a:lnSpc>
              <a:defRPr/>
            </a:pPr>
            <a:r>
              <a:rPr lang="en-US" altLang="zh-CN" sz="2400"/>
              <a:t>}</a:t>
            </a:r>
          </a:p>
          <a:p>
            <a:pPr eaLnBrk="0" hangingPunct="0">
              <a:lnSpc>
                <a:spcPct val="90000"/>
              </a:lnSpc>
              <a:defRPr/>
            </a:pPr>
            <a:r>
              <a:rPr lang="zh-CN" altLang="en-US" sz="2400"/>
              <a:t>输出结果为：</a:t>
            </a:r>
          </a:p>
          <a:p>
            <a:pPr eaLnBrk="0" hangingPunct="0">
              <a:lnSpc>
                <a:spcPct val="90000"/>
              </a:lnSpc>
              <a:defRPr/>
            </a:pPr>
            <a:r>
              <a:rPr lang="en-US" altLang="zh-CN" sz="2400"/>
              <a:t>I Love CHINA</a:t>
            </a:r>
          </a:p>
          <a:p>
            <a:pPr eaLnBrk="0" hangingPunct="0">
              <a:lnSpc>
                <a:spcPct val="90000"/>
              </a:lnSpc>
              <a:defRPr/>
            </a:pPr>
            <a:r>
              <a:rPr lang="zh-CN" altLang="en-US" sz="2400"/>
              <a:t>修改后的字符串为：</a:t>
            </a:r>
            <a:r>
              <a:rPr lang="en-US" altLang="zh-CN" sz="2400"/>
              <a:t>I Lov</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714500" y="214313"/>
            <a:ext cx="6972300" cy="898525"/>
          </a:xfrm>
        </p:spPr>
        <p:txBody>
          <a:bodyPr/>
          <a:lstStyle/>
          <a:p>
            <a:pPr eaLnBrk="1" hangingPunct="1">
              <a:defRPr/>
            </a:pPr>
            <a:r>
              <a:rPr lang="en-US" altLang="zh-CN" sz="3200" dirty="0" smtClean="0">
                <a:ea typeface="宋体" pitchFamily="2" charset="-122"/>
              </a:rPr>
              <a:t>5.4.14</a:t>
            </a:r>
            <a:r>
              <a:rPr lang="zh-CN" altLang="en-US" sz="3200" dirty="0" smtClean="0">
                <a:ea typeface="宋体" pitchFamily="2" charset="-122"/>
              </a:rPr>
              <a:t>更便捷的输出</a:t>
            </a:r>
            <a:r>
              <a:rPr lang="en-US" altLang="zh-CN" sz="3200" dirty="0" smtClean="0">
                <a:ea typeface="宋体" pitchFamily="2" charset="-122"/>
              </a:rPr>
              <a:t>—</a:t>
            </a:r>
            <a:r>
              <a:rPr lang="zh-CN" altLang="en-US" sz="3200" dirty="0" smtClean="0">
                <a:ea typeface="宋体" pitchFamily="2" charset="-122"/>
              </a:rPr>
              <a:t>使用</a:t>
            </a:r>
            <a:r>
              <a:rPr lang="en-US" altLang="zh-CN" sz="3200" dirty="0" smtClean="0">
                <a:ea typeface="宋体" pitchFamily="2" charset="-122"/>
              </a:rPr>
              <a:t>puts</a:t>
            </a:r>
            <a:r>
              <a:rPr lang="zh-CN" altLang="en-US" sz="3200" dirty="0" smtClean="0">
                <a:ea typeface="宋体" pitchFamily="2" charset="-122"/>
              </a:rPr>
              <a:t>函数</a:t>
            </a:r>
            <a:endParaRPr lang="en-US" altLang="zh-CN" sz="3200" dirty="0" smtClean="0">
              <a:ea typeface="宋体" pitchFamily="2" charset="-122"/>
            </a:endParaRPr>
          </a:p>
        </p:txBody>
      </p:sp>
      <p:sp>
        <p:nvSpPr>
          <p:cNvPr id="4" name="Rectangle 3"/>
          <p:cNvSpPr>
            <a:spLocks noGrp="1" noChangeArrowheads="1"/>
          </p:cNvSpPr>
          <p:nvPr>
            <p:ph type="body" idx="1"/>
          </p:nvPr>
        </p:nvSpPr>
        <p:spPr>
          <a:xfrm>
            <a:off x="0" y="1071546"/>
            <a:ext cx="9144000" cy="5357849"/>
          </a:xfrm>
        </p:spPr>
        <p:style>
          <a:lnRef idx="0">
            <a:scrgbClr r="0" g="0" b="0"/>
          </a:lnRef>
          <a:fillRef idx="1003">
            <a:schemeClr val="dk2"/>
          </a:fillRef>
          <a:effectRef idx="0">
            <a:scrgbClr r="0" g="0" b="0"/>
          </a:effectRef>
          <a:fontRef idx="major"/>
        </p:style>
        <p:txBody>
          <a:bodyPr/>
          <a:lstStyle/>
          <a:p>
            <a:pPr eaLnBrk="1" hangingPunct="1">
              <a:defRPr/>
            </a:pPr>
            <a:r>
              <a:rPr lang="zh-CN" altLang="en-US" sz="2800" smtClean="0">
                <a:ea typeface="宋体" pitchFamily="2" charset="-122"/>
              </a:rPr>
              <a:t>调用</a:t>
            </a:r>
            <a:r>
              <a:rPr lang="en-US" altLang="zh-CN" sz="2800" smtClean="0">
                <a:ea typeface="宋体" pitchFamily="2" charset="-122"/>
              </a:rPr>
              <a:t>puts()</a:t>
            </a:r>
            <a:r>
              <a:rPr lang="zh-CN" altLang="en-US" sz="2800" smtClean="0">
                <a:ea typeface="宋体" pitchFamily="2" charset="-122"/>
              </a:rPr>
              <a:t>函数实现字符串的输出，其调用形式为：</a:t>
            </a:r>
          </a:p>
          <a:p>
            <a:pPr eaLnBrk="1" hangingPunct="1">
              <a:defRPr/>
            </a:pPr>
            <a:r>
              <a:rPr lang="en-US" altLang="zh-CN" sz="2800" smtClean="0">
                <a:ea typeface="宋体" pitchFamily="2" charset="-122"/>
              </a:rPr>
              <a:t>puts(</a:t>
            </a:r>
            <a:r>
              <a:rPr lang="zh-CN" altLang="en-US" sz="2800" smtClean="0">
                <a:ea typeface="宋体" pitchFamily="2" charset="-122"/>
              </a:rPr>
              <a:t>字符数组</a:t>
            </a:r>
            <a:r>
              <a:rPr lang="en-US" altLang="zh-CN" sz="2800" smtClean="0">
                <a:ea typeface="宋体" pitchFamily="2" charset="-122"/>
              </a:rPr>
              <a:t>)</a:t>
            </a:r>
            <a:r>
              <a:rPr lang="zh-CN" altLang="en-US" sz="2800" smtClean="0">
                <a:ea typeface="宋体" pitchFamily="2" charset="-122"/>
              </a:rPr>
              <a:t>；</a:t>
            </a:r>
          </a:p>
          <a:p>
            <a:pPr eaLnBrk="1" hangingPunct="1">
              <a:defRPr/>
            </a:pPr>
            <a:r>
              <a:rPr lang="zh-CN" altLang="en-US" sz="2800" smtClean="0">
                <a:ea typeface="宋体" pitchFamily="2" charset="-122"/>
              </a:rPr>
              <a:t>该函数的功能是将字符数组起始地址开始的一个字符串（以</a:t>
            </a:r>
            <a:r>
              <a:rPr lang="zh-CN" altLang="en-US" sz="2800" smtClean="0">
                <a:latin typeface="Times New Roman" pitchFamily="18" charset="0"/>
                <a:ea typeface="宋体" pitchFamily="2" charset="-122"/>
              </a:rPr>
              <a:t>’</a:t>
            </a:r>
            <a:r>
              <a:rPr lang="en-US" altLang="zh-CN" sz="2800" smtClean="0">
                <a:ea typeface="宋体" pitchFamily="2" charset="-122"/>
              </a:rPr>
              <a:t>\0</a:t>
            </a:r>
            <a:r>
              <a:rPr lang="en-US" altLang="zh-CN" sz="2800" smtClean="0">
                <a:latin typeface="Times New Roman" pitchFamily="18" charset="0"/>
                <a:ea typeface="宋体" pitchFamily="2" charset="-122"/>
              </a:rPr>
              <a:t>’</a:t>
            </a:r>
            <a:r>
              <a:rPr lang="zh-CN" altLang="en-US" sz="2800" smtClean="0">
                <a:ea typeface="宋体" pitchFamily="2" charset="-122"/>
              </a:rPr>
              <a:t>结束的字符序列）输出到终端，并将字符串结束标志</a:t>
            </a:r>
            <a:r>
              <a:rPr lang="zh-CN" altLang="en-US" sz="2800" smtClean="0">
                <a:latin typeface="Times New Roman" pitchFamily="18" charset="0"/>
                <a:ea typeface="宋体" pitchFamily="2" charset="-122"/>
              </a:rPr>
              <a:t>’</a:t>
            </a:r>
            <a:r>
              <a:rPr lang="en-US" altLang="zh-CN" sz="2800" smtClean="0">
                <a:ea typeface="宋体" pitchFamily="2" charset="-122"/>
              </a:rPr>
              <a:t>\0</a:t>
            </a:r>
            <a:r>
              <a:rPr lang="en-US" altLang="zh-CN" sz="2800" smtClean="0">
                <a:latin typeface="Times New Roman" pitchFamily="18" charset="0"/>
                <a:ea typeface="宋体" pitchFamily="2" charset="-122"/>
              </a:rPr>
              <a:t>’</a:t>
            </a:r>
            <a:r>
              <a:rPr lang="zh-CN" altLang="en-US" sz="2800" smtClean="0">
                <a:ea typeface="宋体" pitchFamily="2" charset="-122"/>
              </a:rPr>
              <a:t>转化成</a:t>
            </a:r>
            <a:r>
              <a:rPr lang="zh-CN" altLang="en-US" sz="2800" smtClean="0">
                <a:latin typeface="Times New Roman" pitchFamily="18" charset="0"/>
                <a:ea typeface="宋体" pitchFamily="2" charset="-122"/>
              </a:rPr>
              <a:t>’</a:t>
            </a:r>
            <a:r>
              <a:rPr lang="en-US" altLang="zh-CN" sz="2800" smtClean="0">
                <a:ea typeface="宋体" pitchFamily="2" charset="-122"/>
              </a:rPr>
              <a:t>\n</a:t>
            </a:r>
            <a:r>
              <a:rPr lang="en-US" altLang="zh-CN" sz="2800" smtClean="0">
                <a:latin typeface="Times New Roman" pitchFamily="18" charset="0"/>
                <a:ea typeface="宋体" pitchFamily="2" charset="-122"/>
              </a:rPr>
              <a:t>’</a:t>
            </a:r>
            <a:r>
              <a:rPr lang="zh-CN" altLang="en-US" sz="2800" smtClean="0">
                <a:ea typeface="宋体" pitchFamily="2" charset="-122"/>
              </a:rPr>
              <a:t>，自动输出一个换行符。</a:t>
            </a:r>
          </a:p>
          <a:p>
            <a:pPr eaLnBrk="1" hangingPunct="1">
              <a:defRPr/>
            </a:pPr>
            <a:r>
              <a:rPr lang="zh-CN" altLang="en-US" sz="2800" smtClean="0">
                <a:ea typeface="宋体" pitchFamily="2" charset="-122"/>
              </a:rPr>
              <a:t>举个简单的例子：</a:t>
            </a:r>
          </a:p>
          <a:p>
            <a:pPr eaLnBrk="1" hangingPunct="1">
              <a:defRPr/>
            </a:pPr>
            <a:r>
              <a:rPr lang="en-US" altLang="zh-CN" sz="2800" smtClean="0">
                <a:ea typeface="宋体" pitchFamily="2" charset="-122"/>
              </a:rPr>
              <a:t>char sz[ ]= "I\nLOVE C++!";</a:t>
            </a:r>
          </a:p>
          <a:p>
            <a:pPr eaLnBrk="1" hangingPunct="1">
              <a:defRPr/>
            </a:pPr>
            <a:r>
              <a:rPr lang="en-US" altLang="zh-CN" sz="2800" smtClean="0">
                <a:ea typeface="宋体" pitchFamily="2" charset="-122"/>
              </a:rPr>
              <a:t>puts(sz);</a:t>
            </a:r>
          </a:p>
          <a:p>
            <a:pPr eaLnBrk="1" hangingPunct="1">
              <a:defRPr/>
            </a:pPr>
            <a:r>
              <a:rPr lang="zh-CN" altLang="en-US" sz="2800" smtClean="0">
                <a:ea typeface="宋体" pitchFamily="2" charset="-122"/>
              </a:rPr>
              <a:t>输出结果：</a:t>
            </a:r>
          </a:p>
          <a:p>
            <a:pPr eaLnBrk="1" hangingPunct="1">
              <a:defRPr/>
            </a:pPr>
            <a:r>
              <a:rPr lang="en-US" altLang="zh-CN" sz="2800" smtClean="0">
                <a:ea typeface="宋体" pitchFamily="2" charset="-122"/>
              </a:rPr>
              <a:t>I</a:t>
            </a:r>
          </a:p>
          <a:p>
            <a:pPr eaLnBrk="1" hangingPunct="1">
              <a:defRPr/>
            </a:pPr>
            <a:r>
              <a:rPr lang="en-US" altLang="zh-CN" sz="2800" smtClean="0">
                <a:ea typeface="宋体" pitchFamily="2" charset="-122"/>
              </a:rPr>
              <a:t>LOVE C++!</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5.4.15</a:t>
            </a:r>
            <a:r>
              <a:rPr lang="zh-CN" altLang="en-US" dirty="0" smtClean="0">
                <a:ea typeface="宋体" pitchFamily="2" charset="-122"/>
              </a:rPr>
              <a:t>字符串处理函数</a:t>
            </a:r>
            <a:endParaRPr lang="en-US" altLang="zh-CN" dirty="0">
              <a:ea typeface="宋体" pitchFamily="2" charset="-122"/>
            </a:endParaRPr>
          </a:p>
        </p:txBody>
      </p:sp>
      <p:sp>
        <p:nvSpPr>
          <p:cNvPr id="4" name="Rectangle 3"/>
          <p:cNvSpPr>
            <a:spLocks noGrp="1" noChangeArrowheads="1"/>
          </p:cNvSpPr>
          <p:nvPr>
            <p:ph type="body" idx="1"/>
          </p:nvPr>
        </p:nvSpPr>
        <p:spPr>
          <a:xfrm>
            <a:off x="0" y="1071546"/>
            <a:ext cx="9144000" cy="5786453"/>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1800" smtClean="0">
                <a:ea typeface="宋体" pitchFamily="2" charset="-122"/>
              </a:rPr>
              <a:t>作为一种特殊的数组，字符数组所能享受的</a:t>
            </a:r>
            <a:r>
              <a:rPr lang="zh-CN" altLang="en-US" sz="1800" smtClean="0">
                <a:latin typeface="Times New Roman" pitchFamily="18" charset="0"/>
                <a:ea typeface="宋体" pitchFamily="2" charset="-122"/>
              </a:rPr>
              <a:t>“</a:t>
            </a:r>
            <a:r>
              <a:rPr lang="zh-CN" altLang="en-US" sz="1800" smtClean="0">
                <a:ea typeface="宋体" pitchFamily="2" charset="-122"/>
              </a:rPr>
              <a:t>特殊待遇</a:t>
            </a:r>
            <a:r>
              <a:rPr lang="zh-CN" altLang="en-US" sz="1800" smtClean="0">
                <a:latin typeface="Times New Roman" pitchFamily="18" charset="0"/>
                <a:ea typeface="宋体" pitchFamily="2" charset="-122"/>
              </a:rPr>
              <a:t>”</a:t>
            </a:r>
            <a:r>
              <a:rPr lang="zh-CN" altLang="en-US" sz="1800" smtClean="0">
                <a:ea typeface="宋体" pitchFamily="2" charset="-122"/>
              </a:rPr>
              <a:t>就是允许整体输入和输出，数组操作的其他限制对字符数组同样成立，如不允许使用一个数组给另一个数组赋值，不允许整体比较两个数组，不允许对两个进行整体的算术操作，下列用法都是错误的：</a:t>
            </a:r>
          </a:p>
          <a:p>
            <a:pPr eaLnBrk="1" hangingPunct="1">
              <a:lnSpc>
                <a:spcPct val="90000"/>
              </a:lnSpc>
              <a:defRPr/>
            </a:pPr>
            <a:r>
              <a:rPr lang="en-US" altLang="zh-CN" sz="1800" smtClean="0">
                <a:ea typeface="宋体" pitchFamily="2" charset="-122"/>
              </a:rPr>
              <a:t>char x[10],y[10]=</a:t>
            </a:r>
            <a:r>
              <a:rPr lang="en-US" altLang="zh-CN" sz="1800" smtClean="0">
                <a:latin typeface="Times New Roman" pitchFamily="18" charset="0"/>
                <a:ea typeface="宋体" pitchFamily="2" charset="-122"/>
              </a:rPr>
              <a:t>”</a:t>
            </a:r>
            <a:r>
              <a:rPr lang="en-US" altLang="zh-CN" sz="1800" smtClean="0">
                <a:ea typeface="宋体" pitchFamily="2" charset="-122"/>
              </a:rPr>
              <a:t>123456789</a:t>
            </a:r>
            <a:r>
              <a:rPr lang="en-US" altLang="zh-CN" sz="1800" smtClean="0">
                <a:latin typeface="Times New Roman" pitchFamily="18" charset="0"/>
                <a:ea typeface="宋体" pitchFamily="2" charset="-122"/>
              </a:rPr>
              <a:t>”</a:t>
            </a:r>
            <a:r>
              <a:rPr lang="en-US" altLang="zh-CN" sz="1800" smtClean="0">
                <a:ea typeface="宋体" pitchFamily="2" charset="-122"/>
              </a:rPr>
              <a:t>;</a:t>
            </a:r>
          </a:p>
          <a:p>
            <a:pPr eaLnBrk="1" hangingPunct="1">
              <a:lnSpc>
                <a:spcPct val="90000"/>
              </a:lnSpc>
              <a:defRPr/>
            </a:pPr>
            <a:r>
              <a:rPr lang="en-US" altLang="zh-CN" sz="1800" smtClean="0">
                <a:ea typeface="宋体" pitchFamily="2" charset="-122"/>
              </a:rPr>
              <a:t>x=</a:t>
            </a:r>
            <a:r>
              <a:rPr lang="en-US" altLang="zh-CN" sz="1800" smtClean="0">
                <a:latin typeface="Times New Roman" pitchFamily="18" charset="0"/>
                <a:ea typeface="宋体" pitchFamily="2" charset="-122"/>
              </a:rPr>
              <a:t>”</a:t>
            </a:r>
            <a:r>
              <a:rPr lang="en-US" altLang="zh-CN" sz="1800" smtClean="0">
                <a:ea typeface="宋体" pitchFamily="2" charset="-122"/>
              </a:rPr>
              <a:t>987654321</a:t>
            </a:r>
            <a:r>
              <a:rPr lang="en-US" altLang="zh-CN" sz="1800" smtClean="0">
                <a:latin typeface="Times New Roman" pitchFamily="18" charset="0"/>
                <a:ea typeface="宋体" pitchFamily="2" charset="-122"/>
              </a:rPr>
              <a:t>”</a:t>
            </a:r>
            <a:r>
              <a:rPr lang="en-US" altLang="zh-CN" sz="1800" smtClean="0">
                <a:ea typeface="宋体" pitchFamily="2" charset="-122"/>
              </a:rPr>
              <a:t>;  	/*</a:t>
            </a:r>
            <a:r>
              <a:rPr lang="zh-CN" altLang="en-US" sz="1800" smtClean="0">
                <a:ea typeface="宋体" pitchFamily="2" charset="-122"/>
              </a:rPr>
              <a:t>错误*</a:t>
            </a:r>
            <a:r>
              <a:rPr lang="en-US" altLang="zh-CN" sz="1800" smtClean="0">
                <a:ea typeface="宋体" pitchFamily="2" charset="-122"/>
              </a:rPr>
              <a:t>/</a:t>
            </a:r>
          </a:p>
          <a:p>
            <a:pPr eaLnBrk="1" hangingPunct="1">
              <a:lnSpc>
                <a:spcPct val="90000"/>
              </a:lnSpc>
              <a:defRPr/>
            </a:pPr>
            <a:r>
              <a:rPr lang="en-US" altLang="zh-CN" sz="1800" smtClean="0">
                <a:ea typeface="宋体" pitchFamily="2" charset="-122"/>
              </a:rPr>
              <a:t>x=y;				/*</a:t>
            </a:r>
            <a:r>
              <a:rPr lang="zh-CN" altLang="en-US" sz="1800" smtClean="0">
                <a:ea typeface="宋体" pitchFamily="2" charset="-122"/>
              </a:rPr>
              <a:t>错误*</a:t>
            </a:r>
            <a:r>
              <a:rPr lang="en-US" altLang="zh-CN" sz="1800" smtClean="0">
                <a:ea typeface="宋体" pitchFamily="2" charset="-122"/>
              </a:rPr>
              <a:t>/</a:t>
            </a:r>
          </a:p>
          <a:p>
            <a:pPr eaLnBrk="1" hangingPunct="1">
              <a:lnSpc>
                <a:spcPct val="90000"/>
              </a:lnSpc>
              <a:defRPr/>
            </a:pPr>
            <a:r>
              <a:rPr lang="en-US" altLang="zh-CN" sz="1800" smtClean="0">
                <a:ea typeface="宋体" pitchFamily="2" charset="-122"/>
              </a:rPr>
              <a:t>if(x &lt; y)			/*</a:t>
            </a:r>
            <a:r>
              <a:rPr lang="zh-CN" altLang="en-US" sz="1800" smtClean="0">
                <a:ea typeface="宋体" pitchFamily="2" charset="-122"/>
              </a:rPr>
              <a:t>错误*</a:t>
            </a:r>
            <a:r>
              <a:rPr lang="en-US" altLang="zh-CN" sz="1800" smtClean="0">
                <a:ea typeface="宋体" pitchFamily="2" charset="-122"/>
              </a:rPr>
              <a:t>/</a:t>
            </a:r>
          </a:p>
          <a:p>
            <a:pPr eaLnBrk="1" hangingPunct="1">
              <a:lnSpc>
                <a:spcPct val="90000"/>
              </a:lnSpc>
              <a:defRPr/>
            </a:pPr>
            <a:r>
              <a:rPr lang="en-US" altLang="zh-CN" sz="1800" smtClean="0">
                <a:ea typeface="宋体" pitchFamily="2" charset="-122"/>
              </a:rPr>
              <a:t>{</a:t>
            </a:r>
            <a:r>
              <a:rPr lang="en-US" altLang="zh-CN" sz="1800" smtClean="0">
                <a:latin typeface="Times New Roman" pitchFamily="18" charset="0"/>
                <a:ea typeface="宋体" pitchFamily="2" charset="-122"/>
              </a:rPr>
              <a:t>……</a:t>
            </a:r>
            <a:r>
              <a:rPr lang="en-US" altLang="zh-CN" sz="1800" smtClean="0">
                <a:ea typeface="宋体" pitchFamily="2" charset="-122"/>
              </a:rPr>
              <a:t>}</a:t>
            </a:r>
          </a:p>
          <a:p>
            <a:pPr eaLnBrk="1" hangingPunct="1">
              <a:lnSpc>
                <a:spcPct val="90000"/>
              </a:lnSpc>
              <a:defRPr/>
            </a:pPr>
            <a:r>
              <a:rPr lang="en-US" altLang="zh-CN" sz="1800" smtClean="0">
                <a:ea typeface="宋体" pitchFamily="2" charset="-122"/>
              </a:rPr>
              <a:t>x+=y;			/*</a:t>
            </a:r>
            <a:r>
              <a:rPr lang="zh-CN" altLang="en-US" sz="1800" smtClean="0">
                <a:ea typeface="宋体" pitchFamily="2" charset="-122"/>
              </a:rPr>
              <a:t>错误*</a:t>
            </a:r>
            <a:r>
              <a:rPr lang="en-US" altLang="zh-CN" sz="1800" smtClean="0">
                <a:ea typeface="宋体" pitchFamily="2" charset="-122"/>
              </a:rPr>
              <a:t>/</a:t>
            </a:r>
          </a:p>
          <a:p>
            <a:pPr eaLnBrk="1" hangingPunct="1">
              <a:lnSpc>
                <a:spcPct val="90000"/>
              </a:lnSpc>
              <a:defRPr/>
            </a:pPr>
            <a:r>
              <a:rPr lang="zh-CN" altLang="en-US" sz="1800" smtClean="0">
                <a:ea typeface="宋体" pitchFamily="2" charset="-122"/>
              </a:rPr>
              <a:t>如果要实现这些特定的功能，必须以数组元素，此处是字符，为基本单位来实现，举例来说，编写一个函数计算字符串中字符个数的函数，如下：</a:t>
            </a:r>
          </a:p>
          <a:p>
            <a:pPr eaLnBrk="1" hangingPunct="1">
              <a:lnSpc>
                <a:spcPct val="90000"/>
              </a:lnSpc>
              <a:defRPr/>
            </a:pPr>
            <a:r>
              <a:rPr lang="en-US" altLang="zh-CN" sz="1800" smtClean="0">
                <a:ea typeface="宋体" pitchFamily="2" charset="-122"/>
              </a:rPr>
              <a:t>int strlenOwn(const char* psz)/*const</a:t>
            </a:r>
            <a:r>
              <a:rPr lang="zh-CN" altLang="en-US" sz="1800" smtClean="0">
                <a:ea typeface="宋体" pitchFamily="2" charset="-122"/>
              </a:rPr>
              <a:t>使得字符数组不被修改，指针</a:t>
            </a:r>
            <a:r>
              <a:rPr lang="en-US" altLang="zh-CN" sz="1800" smtClean="0">
                <a:ea typeface="宋体" pitchFamily="2" charset="-122"/>
              </a:rPr>
              <a:t>psz</a:t>
            </a:r>
            <a:r>
              <a:rPr lang="zh-CN" altLang="en-US" sz="1800" smtClean="0">
                <a:ea typeface="宋体" pitchFamily="2" charset="-122"/>
              </a:rPr>
              <a:t>可修改*</a:t>
            </a:r>
            <a:r>
              <a:rPr lang="en-US" altLang="zh-CN" sz="1800" smtClean="0">
                <a:ea typeface="宋体" pitchFamily="2" charset="-122"/>
              </a:rPr>
              <a:t>/</a:t>
            </a:r>
          </a:p>
          <a:p>
            <a:pPr eaLnBrk="1" hangingPunct="1">
              <a:lnSpc>
                <a:spcPct val="90000"/>
              </a:lnSpc>
              <a:defRPr/>
            </a:pPr>
            <a:r>
              <a:rPr lang="en-US" altLang="zh-CN" sz="1800" smtClean="0">
                <a:ea typeface="宋体" pitchFamily="2" charset="-122"/>
              </a:rPr>
              <a:t>{</a:t>
            </a:r>
          </a:p>
          <a:p>
            <a:pPr eaLnBrk="1" hangingPunct="1">
              <a:lnSpc>
                <a:spcPct val="90000"/>
              </a:lnSpc>
              <a:defRPr/>
            </a:pPr>
            <a:r>
              <a:rPr lang="en-US" altLang="zh-CN" sz="1800" smtClean="0">
                <a:ea typeface="宋体" pitchFamily="2" charset="-122"/>
              </a:rPr>
              <a:t>int len=0;</a:t>
            </a:r>
          </a:p>
          <a:p>
            <a:pPr eaLnBrk="1" hangingPunct="1">
              <a:lnSpc>
                <a:spcPct val="90000"/>
              </a:lnSpc>
              <a:defRPr/>
            </a:pPr>
            <a:r>
              <a:rPr lang="en-US" altLang="zh-CN" sz="1800" smtClean="0">
                <a:ea typeface="宋体" pitchFamily="2" charset="-122"/>
              </a:rPr>
              <a:t>while( *(psz++) )</a:t>
            </a:r>
          </a:p>
          <a:p>
            <a:pPr eaLnBrk="1" hangingPunct="1">
              <a:lnSpc>
                <a:spcPct val="90000"/>
              </a:lnSpc>
              <a:defRPr/>
            </a:pPr>
            <a:r>
              <a:rPr lang="en-US" altLang="zh-CN" sz="1800" smtClean="0">
                <a:ea typeface="宋体" pitchFamily="2" charset="-122"/>
              </a:rPr>
              <a:t>len++;</a:t>
            </a:r>
          </a:p>
          <a:p>
            <a:pPr eaLnBrk="1" hangingPunct="1">
              <a:lnSpc>
                <a:spcPct val="90000"/>
              </a:lnSpc>
              <a:defRPr/>
            </a:pPr>
            <a:r>
              <a:rPr lang="en-US" altLang="zh-CN" sz="1800" smtClean="0">
                <a:ea typeface="宋体" pitchFamily="2" charset="-122"/>
              </a:rPr>
              <a:t>return len;</a:t>
            </a:r>
          </a:p>
          <a:p>
            <a:pPr eaLnBrk="1" hangingPunct="1">
              <a:lnSpc>
                <a:spcPct val="90000"/>
              </a:lnSpc>
              <a:defRPr/>
            </a:pPr>
            <a:r>
              <a:rPr lang="en-US" altLang="zh-CN" sz="1800" smtClean="0">
                <a:ea typeface="宋体" pitchFamily="2" charset="-122"/>
              </a:rPr>
              <a:t>}</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024688" cy="914400"/>
          </a:xfrm>
        </p:spPr>
        <p:txBody>
          <a:bodyPr/>
          <a:lstStyle/>
          <a:p>
            <a:pPr eaLnBrk="1" hangingPunct="1">
              <a:defRPr/>
            </a:pPr>
            <a:r>
              <a:rPr lang="en-US" altLang="zh-CN" dirty="0" smtClean="0">
                <a:ea typeface="宋体" pitchFamily="2" charset="-122"/>
              </a:rPr>
              <a:t>5.4.16</a:t>
            </a:r>
            <a:r>
              <a:rPr lang="zh-CN" altLang="en-US" dirty="0" smtClean="0">
                <a:ea typeface="宋体" pitchFamily="2" charset="-122"/>
              </a:rPr>
              <a:t>数组名是一个常量指针</a:t>
            </a:r>
            <a:endParaRPr lang="en-US" altLang="zh-CN" dirty="0">
              <a:ea typeface="宋体" pitchFamily="2" charset="-122"/>
            </a:endParaRPr>
          </a:p>
        </p:txBody>
      </p:sp>
      <p:sp>
        <p:nvSpPr>
          <p:cNvPr id="4" name="Rectangle 3"/>
          <p:cNvSpPr>
            <a:spLocks noGrp="1" noChangeArrowheads="1"/>
          </p:cNvSpPr>
          <p:nvPr>
            <p:ph type="body" idx="1"/>
          </p:nvPr>
        </p:nvSpPr>
        <p:spPr>
          <a:xfrm>
            <a:off x="0" y="1142984"/>
            <a:ext cx="9143999" cy="5357850"/>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000" smtClean="0">
                <a:ea typeface="宋体" pitchFamily="2" charset="-122"/>
              </a:rPr>
              <a:t>调用上述</a:t>
            </a:r>
            <a:r>
              <a:rPr lang="en-US" altLang="zh-CN" sz="2000" smtClean="0">
                <a:ea typeface="宋体" pitchFamily="2" charset="-122"/>
              </a:rPr>
              <a:t>strlenOwn</a:t>
            </a:r>
            <a:r>
              <a:rPr lang="zh-CN" altLang="en-US" sz="2000" smtClean="0">
                <a:ea typeface="宋体" pitchFamily="2" charset="-122"/>
              </a:rPr>
              <a:t>函数之前，先来理解一个重要的概念：数组名是常指针，很多教科书中说，数组名是指向数组第</a:t>
            </a:r>
            <a:r>
              <a:rPr lang="en-US" altLang="zh-CN" sz="2000" smtClean="0">
                <a:ea typeface="宋体" pitchFamily="2" charset="-122"/>
              </a:rPr>
              <a:t>1</a:t>
            </a:r>
            <a:r>
              <a:rPr lang="zh-CN" altLang="en-US" sz="2000" smtClean="0">
                <a:ea typeface="宋体" pitchFamily="2" charset="-122"/>
              </a:rPr>
              <a:t>个元素的指针，这种说法欠妥。对一维数组来说，这个说法成立，但对高维数组，首先要确定的是数组名这个指针是什么类型的。</a:t>
            </a:r>
          </a:p>
          <a:p>
            <a:pPr eaLnBrk="1" hangingPunct="1">
              <a:lnSpc>
                <a:spcPct val="90000"/>
              </a:lnSpc>
              <a:defRPr/>
            </a:pPr>
            <a:r>
              <a:rPr lang="zh-CN" altLang="en-US" sz="2000" smtClean="0">
                <a:ea typeface="宋体" pitchFamily="2" charset="-122"/>
              </a:rPr>
              <a:t>抛开数组名是什么类型的值不说，如果用数组名为一个指针赋值，该指针的值等于第</a:t>
            </a:r>
            <a:r>
              <a:rPr lang="en-US" altLang="zh-CN" sz="2000" smtClean="0">
                <a:ea typeface="宋体" pitchFamily="2" charset="-122"/>
              </a:rPr>
              <a:t>1</a:t>
            </a:r>
            <a:r>
              <a:rPr lang="zh-CN" altLang="en-US" sz="2000" smtClean="0">
                <a:ea typeface="宋体" pitchFamily="2" charset="-122"/>
              </a:rPr>
              <a:t>个元素的地址。</a:t>
            </a:r>
          </a:p>
          <a:p>
            <a:pPr eaLnBrk="1" hangingPunct="1">
              <a:lnSpc>
                <a:spcPct val="90000"/>
              </a:lnSpc>
              <a:defRPr/>
            </a:pPr>
            <a:r>
              <a:rPr lang="zh-CN" altLang="en-US" sz="2000" smtClean="0">
                <a:ea typeface="宋体" pitchFamily="2" charset="-122"/>
              </a:rPr>
              <a:t>先来看最简单的情况：</a:t>
            </a:r>
          </a:p>
          <a:p>
            <a:pPr eaLnBrk="1" hangingPunct="1">
              <a:lnSpc>
                <a:spcPct val="90000"/>
              </a:lnSpc>
              <a:defRPr/>
            </a:pPr>
            <a:r>
              <a:rPr lang="en-US" altLang="zh-CN" sz="2000" smtClean="0">
                <a:ea typeface="宋体" pitchFamily="2" charset="-122"/>
              </a:rPr>
              <a:t>int num[10]={0};</a:t>
            </a:r>
          </a:p>
          <a:p>
            <a:pPr eaLnBrk="1" hangingPunct="1">
              <a:lnSpc>
                <a:spcPct val="90000"/>
              </a:lnSpc>
              <a:defRPr/>
            </a:pPr>
            <a:r>
              <a:rPr lang="en-US" altLang="zh-CN" sz="2000" smtClean="0">
                <a:ea typeface="宋体" pitchFamily="2" charset="-122"/>
              </a:rPr>
              <a:t>int *p1=num;</a:t>
            </a:r>
          </a:p>
          <a:p>
            <a:pPr eaLnBrk="1" hangingPunct="1">
              <a:lnSpc>
                <a:spcPct val="90000"/>
              </a:lnSpc>
              <a:defRPr/>
            </a:pPr>
            <a:r>
              <a:rPr lang="en-US" altLang="zh-CN" sz="2000" smtClean="0">
                <a:ea typeface="宋体" pitchFamily="2" charset="-122"/>
              </a:rPr>
              <a:t>int* p2=num+1;</a:t>
            </a:r>
          </a:p>
          <a:p>
            <a:pPr eaLnBrk="1" hangingPunct="1">
              <a:lnSpc>
                <a:spcPct val="90000"/>
              </a:lnSpc>
              <a:defRPr/>
            </a:pPr>
            <a:r>
              <a:rPr lang="zh-CN" altLang="en-US" sz="2000" smtClean="0">
                <a:ea typeface="宋体" pitchFamily="2" charset="-122"/>
              </a:rPr>
              <a:t>此时，数组名</a:t>
            </a:r>
            <a:r>
              <a:rPr lang="en-US" altLang="zh-CN" sz="2000" smtClean="0">
                <a:ea typeface="宋体" pitchFamily="2" charset="-122"/>
              </a:rPr>
              <a:t>num</a:t>
            </a:r>
            <a:r>
              <a:rPr lang="zh-CN" altLang="en-US" sz="2000" smtClean="0">
                <a:ea typeface="宋体" pitchFamily="2" charset="-122"/>
              </a:rPr>
              <a:t>可看成是</a:t>
            </a:r>
            <a:r>
              <a:rPr lang="en-US" altLang="zh-CN" sz="2000" smtClean="0">
                <a:ea typeface="宋体" pitchFamily="2" charset="-122"/>
              </a:rPr>
              <a:t>int</a:t>
            </a:r>
            <a:r>
              <a:rPr lang="zh-CN" altLang="en-US" sz="2000" smtClean="0">
                <a:ea typeface="宋体" pitchFamily="2" charset="-122"/>
              </a:rPr>
              <a:t>型的常指针，其值为其中第</a:t>
            </a:r>
            <a:r>
              <a:rPr lang="en-US" altLang="zh-CN" sz="2000" smtClean="0">
                <a:ea typeface="宋体" pitchFamily="2" charset="-122"/>
              </a:rPr>
              <a:t>1</a:t>
            </a:r>
            <a:r>
              <a:rPr lang="zh-CN" altLang="en-US" sz="2000" smtClean="0">
                <a:ea typeface="宋体" pitchFamily="2" charset="-122"/>
              </a:rPr>
              <a:t>个元素的地址，使用数组名</a:t>
            </a:r>
            <a:r>
              <a:rPr lang="en-US" altLang="zh-CN" sz="2000" smtClean="0">
                <a:ea typeface="宋体" pitchFamily="2" charset="-122"/>
              </a:rPr>
              <a:t>num</a:t>
            </a:r>
            <a:r>
              <a:rPr lang="zh-CN" altLang="en-US" sz="2000" smtClean="0">
                <a:ea typeface="宋体" pitchFamily="2" charset="-122"/>
              </a:rPr>
              <a:t>为</a:t>
            </a:r>
            <a:r>
              <a:rPr lang="en-US" altLang="zh-CN" sz="2000" smtClean="0">
                <a:ea typeface="宋体" pitchFamily="2" charset="-122"/>
              </a:rPr>
              <a:t>p1</a:t>
            </a:r>
            <a:r>
              <a:rPr lang="zh-CN" altLang="en-US" sz="2000" smtClean="0">
                <a:ea typeface="宋体" pitchFamily="2" charset="-122"/>
              </a:rPr>
              <a:t>赋值时，</a:t>
            </a:r>
            <a:r>
              <a:rPr lang="en-US" altLang="zh-CN" sz="2000" smtClean="0">
                <a:ea typeface="宋体" pitchFamily="2" charset="-122"/>
              </a:rPr>
              <a:t>p1</a:t>
            </a:r>
            <a:r>
              <a:rPr lang="zh-CN" altLang="en-US" sz="2000" smtClean="0">
                <a:ea typeface="宋体" pitchFamily="2" charset="-122"/>
              </a:rPr>
              <a:t>指向数组中的第</a:t>
            </a:r>
            <a:r>
              <a:rPr lang="en-US" altLang="zh-CN" sz="2000" smtClean="0">
                <a:ea typeface="宋体" pitchFamily="2" charset="-122"/>
              </a:rPr>
              <a:t>1</a:t>
            </a:r>
            <a:r>
              <a:rPr lang="zh-CN" altLang="en-US" sz="2000" smtClean="0">
                <a:ea typeface="宋体" pitchFamily="2" charset="-122"/>
              </a:rPr>
              <a:t>个元素</a:t>
            </a:r>
            <a:r>
              <a:rPr lang="en-US" altLang="zh-CN" sz="2000" smtClean="0">
                <a:ea typeface="宋体" pitchFamily="2" charset="-122"/>
              </a:rPr>
              <a:t>num[0]</a:t>
            </a:r>
            <a:r>
              <a:rPr lang="zh-CN" altLang="en-US" sz="2000" smtClean="0">
                <a:ea typeface="宋体" pitchFamily="2" charset="-122"/>
              </a:rPr>
              <a:t>，</a:t>
            </a:r>
            <a:r>
              <a:rPr lang="en-US" altLang="zh-CN" sz="2000" smtClean="0">
                <a:ea typeface="宋体" pitchFamily="2" charset="-122"/>
              </a:rPr>
              <a:t>p2</a:t>
            </a:r>
            <a:r>
              <a:rPr lang="zh-CN" altLang="en-US" sz="2000" smtClean="0">
                <a:ea typeface="宋体" pitchFamily="2" charset="-122"/>
              </a:rPr>
              <a:t>指向</a:t>
            </a:r>
            <a:r>
              <a:rPr lang="en-US" altLang="zh-CN" sz="2000" smtClean="0">
                <a:ea typeface="宋体" pitchFamily="2" charset="-122"/>
              </a:rPr>
              <a:t>num[1]</a:t>
            </a:r>
            <a:r>
              <a:rPr lang="zh-CN" altLang="en-US" sz="2000" smtClean="0">
                <a:ea typeface="宋体" pitchFamily="2" charset="-122"/>
              </a:rPr>
              <a:t>。</a:t>
            </a:r>
          </a:p>
          <a:p>
            <a:pPr eaLnBrk="1" hangingPunct="1">
              <a:lnSpc>
                <a:spcPct val="90000"/>
              </a:lnSpc>
              <a:defRPr/>
            </a:pPr>
            <a:r>
              <a:rPr lang="zh-CN" altLang="en-US" sz="2000" smtClean="0">
                <a:ea typeface="宋体" pitchFamily="2" charset="-122"/>
              </a:rPr>
              <a:t>对二维数组来说，情况略有不同：</a:t>
            </a:r>
          </a:p>
          <a:p>
            <a:pPr eaLnBrk="1" hangingPunct="1">
              <a:lnSpc>
                <a:spcPct val="90000"/>
              </a:lnSpc>
              <a:defRPr/>
            </a:pPr>
            <a:r>
              <a:rPr lang="en-US" altLang="zh-CN" sz="2000" smtClean="0">
                <a:ea typeface="宋体" pitchFamily="2" charset="-122"/>
              </a:rPr>
              <a:t>int num[3][4]={0};</a:t>
            </a:r>
          </a:p>
          <a:p>
            <a:pPr eaLnBrk="1" hangingPunct="1">
              <a:lnSpc>
                <a:spcPct val="90000"/>
              </a:lnSpc>
              <a:defRPr/>
            </a:pPr>
            <a:r>
              <a:rPr lang="en-US" altLang="zh-CN" sz="2000" smtClean="0">
                <a:ea typeface="宋体" pitchFamily="2" charset="-122"/>
              </a:rPr>
              <a:t>int* p1=num;</a:t>
            </a:r>
          </a:p>
          <a:p>
            <a:pPr eaLnBrk="1" hangingPunct="1">
              <a:lnSpc>
                <a:spcPct val="90000"/>
              </a:lnSpc>
              <a:defRPr/>
            </a:pPr>
            <a:r>
              <a:rPr lang="en-US" altLang="zh-CN" sz="2000" smtClean="0">
                <a:ea typeface="宋体" pitchFamily="2" charset="-122"/>
              </a:rPr>
              <a:t>int* p2=num+1;</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5.4.17strlen</a:t>
            </a:r>
            <a:r>
              <a:rPr lang="zh-CN" altLang="en-US" dirty="0" smtClean="0">
                <a:ea typeface="宋体" pitchFamily="2" charset="-122"/>
              </a:rPr>
              <a:t>函数与</a:t>
            </a:r>
            <a:r>
              <a:rPr lang="en-US" altLang="zh-CN" dirty="0" err="1" smtClean="0">
                <a:ea typeface="宋体" pitchFamily="2" charset="-122"/>
              </a:rPr>
              <a:t>size_t</a:t>
            </a:r>
            <a:endParaRPr lang="en-US" altLang="zh-CN" dirty="0" smtClean="0">
              <a:ea typeface="宋体" pitchFamily="2" charset="-122"/>
            </a:endParaRPr>
          </a:p>
        </p:txBody>
      </p:sp>
      <p:sp>
        <p:nvSpPr>
          <p:cNvPr id="4" name="Rectangle 3"/>
          <p:cNvSpPr>
            <a:spLocks noGrp="1" noChangeArrowheads="1"/>
          </p:cNvSpPr>
          <p:nvPr>
            <p:ph type="body" idx="1"/>
          </p:nvPr>
        </p:nvSpPr>
        <p:spPr>
          <a:xfrm>
            <a:off x="0" y="1142984"/>
            <a:ext cx="9143999" cy="5214974"/>
          </a:xfrm>
        </p:spPr>
        <p:style>
          <a:lnRef idx="0">
            <a:scrgbClr r="0" g="0" b="0"/>
          </a:lnRef>
          <a:fillRef idx="1003">
            <a:schemeClr val="dk2"/>
          </a:fillRef>
          <a:effectRef idx="0">
            <a:scrgbClr r="0" g="0" b="0"/>
          </a:effectRef>
          <a:fontRef idx="major"/>
        </p:style>
        <p:txBody>
          <a:bodyPr/>
          <a:lstStyle/>
          <a:p>
            <a:pPr eaLnBrk="1" hangingPunct="1">
              <a:defRPr/>
            </a:pPr>
            <a:r>
              <a:rPr lang="en-US" altLang="zh-CN" sz="2400" dirty="0" err="1" smtClean="0">
                <a:ea typeface="宋体" pitchFamily="2" charset="-122"/>
              </a:rPr>
              <a:t>strlen</a:t>
            </a:r>
            <a:r>
              <a:rPr lang="zh-CN" altLang="en-US" sz="2400" dirty="0" smtClean="0">
                <a:ea typeface="宋体" pitchFamily="2" charset="-122"/>
              </a:rPr>
              <a:t>函数返回的是字符串的长度，即字符串中的实际字符数目，末尾的空字符不计数，返回类型为</a:t>
            </a:r>
            <a:r>
              <a:rPr lang="en-US" altLang="zh-CN" sz="2400" dirty="0" err="1" smtClean="0">
                <a:ea typeface="宋体" pitchFamily="2" charset="-122"/>
              </a:rPr>
              <a:t>size_t</a:t>
            </a:r>
            <a:r>
              <a:rPr lang="zh-CN" altLang="en-US" sz="2400" dirty="0" smtClean="0">
                <a:ea typeface="宋体" pitchFamily="2" charset="-122"/>
              </a:rPr>
              <a:t>，大家也许对</a:t>
            </a:r>
            <a:r>
              <a:rPr lang="en-US" altLang="zh-CN" sz="2400" dirty="0" err="1" smtClean="0">
                <a:ea typeface="宋体" pitchFamily="2" charset="-122"/>
              </a:rPr>
              <a:t>size_t</a:t>
            </a:r>
            <a:r>
              <a:rPr lang="zh-CN" altLang="en-US" sz="2400" dirty="0" smtClean="0">
                <a:ea typeface="宋体" pitchFamily="2" charset="-122"/>
              </a:rPr>
              <a:t>类型比较陌生，该类型定义于标准头文件</a:t>
            </a:r>
            <a:r>
              <a:rPr lang="en-US" altLang="zh-CN" sz="2400" dirty="0" err="1" smtClean="0">
                <a:ea typeface="宋体" pitchFamily="2" charset="-122"/>
              </a:rPr>
              <a:t>stddef.h</a:t>
            </a:r>
            <a:r>
              <a:rPr lang="zh-CN" altLang="en-US" sz="2400" dirty="0" smtClean="0">
                <a:ea typeface="宋体" pitchFamily="2" charset="-122"/>
              </a:rPr>
              <a:t>中：</a:t>
            </a:r>
          </a:p>
          <a:p>
            <a:pPr eaLnBrk="1" hangingPunct="1">
              <a:defRPr/>
            </a:pPr>
            <a:r>
              <a:rPr lang="en-US" altLang="zh-CN" sz="2400" dirty="0" err="1" smtClean="0">
                <a:ea typeface="宋体" pitchFamily="2" charset="-122"/>
              </a:rPr>
              <a:t>typedef</a:t>
            </a:r>
            <a:r>
              <a:rPr lang="en-US" altLang="zh-CN" sz="2400" dirty="0" smtClean="0">
                <a:ea typeface="宋体" pitchFamily="2" charset="-122"/>
              </a:rPr>
              <a:t> unsigned </a:t>
            </a:r>
            <a:r>
              <a:rPr lang="en-US" altLang="zh-CN" sz="2400" dirty="0" err="1" smtClean="0">
                <a:ea typeface="宋体" pitchFamily="2" charset="-122"/>
              </a:rPr>
              <a:t>int</a:t>
            </a:r>
            <a:r>
              <a:rPr lang="en-US" altLang="zh-CN" sz="2400" dirty="0" smtClean="0">
                <a:ea typeface="宋体" pitchFamily="2" charset="-122"/>
              </a:rPr>
              <a:t> </a:t>
            </a:r>
            <a:r>
              <a:rPr lang="en-US" altLang="zh-CN" sz="2400" dirty="0" err="1" smtClean="0">
                <a:ea typeface="宋体" pitchFamily="2" charset="-122"/>
              </a:rPr>
              <a:t>size_t</a:t>
            </a:r>
            <a:r>
              <a:rPr lang="en-US" altLang="zh-CN" sz="2400" dirty="0" smtClean="0">
                <a:ea typeface="宋体" pitchFamily="2" charset="-122"/>
              </a:rPr>
              <a:t>;</a:t>
            </a:r>
          </a:p>
          <a:p>
            <a:pPr eaLnBrk="1" hangingPunct="1">
              <a:defRPr/>
            </a:pPr>
            <a:r>
              <a:rPr lang="zh-CN" altLang="en-US" sz="2400" dirty="0" smtClean="0">
                <a:ea typeface="宋体" pitchFamily="2" charset="-122"/>
              </a:rPr>
              <a:t>在后续章节中会对</a:t>
            </a:r>
            <a:r>
              <a:rPr lang="en-US" altLang="zh-CN" sz="2400" dirty="0" err="1" smtClean="0">
                <a:ea typeface="宋体" pitchFamily="2" charset="-122"/>
              </a:rPr>
              <a:t>typedef</a:t>
            </a:r>
            <a:r>
              <a:rPr lang="zh-CN" altLang="en-US" sz="2400" dirty="0" smtClean="0">
                <a:ea typeface="宋体" pitchFamily="2" charset="-122"/>
              </a:rPr>
              <a:t>进行详细介绍，此处可以理解为一种等价关系，即</a:t>
            </a:r>
            <a:r>
              <a:rPr lang="en-US" altLang="zh-CN" sz="2400" dirty="0" err="1" smtClean="0">
                <a:ea typeface="宋体" pitchFamily="2" charset="-122"/>
              </a:rPr>
              <a:t>size_t</a:t>
            </a:r>
            <a:r>
              <a:rPr lang="zh-CN" altLang="en-US" sz="2400" dirty="0" smtClean="0">
                <a:ea typeface="宋体" pitchFamily="2" charset="-122"/>
              </a:rPr>
              <a:t>是无符号整型</a:t>
            </a:r>
            <a:r>
              <a:rPr lang="en-US" altLang="zh-CN" sz="2400" dirty="0" smtClean="0">
                <a:ea typeface="宋体" pitchFamily="2" charset="-122"/>
              </a:rPr>
              <a:t>unsigned </a:t>
            </a:r>
            <a:r>
              <a:rPr lang="en-US" altLang="zh-CN" sz="2400" dirty="0" err="1" smtClean="0">
                <a:ea typeface="宋体" pitchFamily="2" charset="-122"/>
              </a:rPr>
              <a:t>int</a:t>
            </a:r>
            <a:r>
              <a:rPr lang="zh-CN" altLang="en-US" sz="2400" dirty="0" smtClean="0">
                <a:ea typeface="宋体" pitchFamily="2" charset="-122"/>
              </a:rPr>
              <a:t>的别名。</a:t>
            </a:r>
          </a:p>
          <a:p>
            <a:pPr eaLnBrk="1" hangingPunct="1">
              <a:defRPr/>
            </a:pPr>
            <a:r>
              <a:rPr lang="zh-CN" altLang="en-US" sz="2400" dirty="0" smtClean="0">
                <a:ea typeface="宋体" pitchFamily="2" charset="-122"/>
              </a:rPr>
              <a:t>在使用</a:t>
            </a:r>
            <a:r>
              <a:rPr lang="en-US" altLang="zh-CN" sz="2400" dirty="0" err="1" smtClean="0">
                <a:ea typeface="宋体" pitchFamily="2" charset="-122"/>
              </a:rPr>
              <a:t>size_t</a:t>
            </a:r>
            <a:r>
              <a:rPr lang="zh-CN" altLang="en-US" sz="2400" dirty="0" smtClean="0">
                <a:ea typeface="宋体" pitchFamily="2" charset="-122"/>
              </a:rPr>
              <a:t>类型时，有一点需要特别注意，假设变量</a:t>
            </a:r>
            <a:r>
              <a:rPr lang="en-US" altLang="zh-CN" sz="2400" dirty="0" smtClean="0">
                <a:ea typeface="宋体" pitchFamily="2" charset="-122"/>
              </a:rPr>
              <a:t>A</a:t>
            </a:r>
            <a:r>
              <a:rPr lang="zh-CN" altLang="en-US" sz="2400" dirty="0" smtClean="0">
                <a:ea typeface="宋体" pitchFamily="2" charset="-122"/>
              </a:rPr>
              <a:t>和</a:t>
            </a:r>
            <a:r>
              <a:rPr lang="en-US" altLang="zh-CN" sz="2400" dirty="0" smtClean="0">
                <a:ea typeface="宋体" pitchFamily="2" charset="-122"/>
              </a:rPr>
              <a:t>B</a:t>
            </a:r>
            <a:r>
              <a:rPr lang="zh-CN" altLang="en-US" sz="2400" dirty="0" smtClean="0">
                <a:ea typeface="宋体" pitchFamily="2" charset="-122"/>
              </a:rPr>
              <a:t>都为</a:t>
            </a:r>
            <a:r>
              <a:rPr lang="en-US" altLang="zh-CN" sz="2400" dirty="0" err="1" smtClean="0">
                <a:ea typeface="宋体" pitchFamily="2" charset="-122"/>
              </a:rPr>
              <a:t>size_t</a:t>
            </a:r>
            <a:r>
              <a:rPr lang="zh-CN" altLang="en-US" sz="2400" dirty="0" smtClean="0">
                <a:ea typeface="宋体" pitchFamily="2" charset="-122"/>
              </a:rPr>
              <a:t>类型，则下述关系式恒成立：</a:t>
            </a:r>
          </a:p>
          <a:p>
            <a:pPr eaLnBrk="1" hangingPunct="1">
              <a:defRPr/>
            </a:pPr>
            <a:r>
              <a:rPr lang="en-US" altLang="zh-CN" sz="2400" dirty="0" smtClean="0">
                <a:ea typeface="宋体" pitchFamily="2" charset="-122"/>
              </a:rPr>
              <a:t>A </a:t>
            </a:r>
            <a:r>
              <a:rPr lang="en-US" altLang="zh-CN" sz="2400" dirty="0" smtClean="0">
                <a:latin typeface="Times New Roman" pitchFamily="18" charset="0"/>
                <a:ea typeface="宋体" pitchFamily="2" charset="-122"/>
              </a:rPr>
              <a:t>–</a:t>
            </a:r>
            <a:r>
              <a:rPr lang="en-US" altLang="zh-CN" sz="2400" dirty="0" smtClean="0">
                <a:ea typeface="宋体" pitchFamily="2" charset="-122"/>
              </a:rPr>
              <a:t> B &gt; 0</a:t>
            </a:r>
          </a:p>
          <a:p>
            <a:pPr eaLnBrk="1" hangingPunct="1">
              <a:defRPr/>
            </a:pPr>
            <a:r>
              <a:rPr lang="zh-CN" altLang="en-US" sz="2400" dirty="0" smtClean="0">
                <a:ea typeface="宋体" pitchFamily="2" charset="-122"/>
              </a:rPr>
              <a:t>这样，不能通过将两个</a:t>
            </a:r>
            <a:r>
              <a:rPr lang="en-US" altLang="zh-CN" sz="2400" dirty="0" err="1" smtClean="0">
                <a:ea typeface="宋体" pitchFamily="2" charset="-122"/>
              </a:rPr>
              <a:t>size_t</a:t>
            </a:r>
            <a:r>
              <a:rPr lang="zh-CN" altLang="en-US" sz="2400" dirty="0" smtClean="0">
                <a:ea typeface="宋体" pitchFamily="2" charset="-122"/>
              </a:rPr>
              <a:t>类型变量做差来比较大小，因此，不能通过</a:t>
            </a:r>
            <a:r>
              <a:rPr lang="en-US" altLang="zh-CN" sz="2400" dirty="0" err="1" smtClean="0">
                <a:ea typeface="宋体" pitchFamily="2" charset="-122"/>
              </a:rPr>
              <a:t>strlen</a:t>
            </a:r>
            <a:r>
              <a:rPr lang="zh-CN" altLang="en-US" sz="2400" dirty="0" smtClean="0">
                <a:ea typeface="宋体" pitchFamily="2" charset="-122"/>
              </a:rPr>
              <a:t>函数返回的字符串长度做差比较到底哪个字符串更长一些</a:t>
            </a:r>
            <a:r>
              <a:rPr lang="en-US" altLang="zh-CN" sz="2400" dirty="0" smtClean="0">
                <a:ea typeface="宋体" pitchFamily="2" charset="-122"/>
              </a:rPr>
              <a:t>.</a:t>
            </a:r>
            <a:endParaRPr lang="zh-CN" altLang="en-US" sz="2400" dirty="0" smtClean="0">
              <a:ea typeface="宋体" pitchFamily="2" charset="-122"/>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239000" cy="771525"/>
          </a:xfrm>
        </p:spPr>
        <p:txBody>
          <a:bodyPr/>
          <a:lstStyle/>
          <a:p>
            <a:pPr eaLnBrk="1" hangingPunct="1">
              <a:defRPr/>
            </a:pPr>
            <a:r>
              <a:rPr lang="en-US" altLang="zh-CN" dirty="0" smtClean="0">
                <a:ea typeface="宋体" pitchFamily="2" charset="-122"/>
              </a:rPr>
              <a:t>5.4.18</a:t>
            </a:r>
            <a:r>
              <a:rPr lang="zh-CN" altLang="en-US" dirty="0" smtClean="0">
                <a:ea typeface="宋体" pitchFamily="2" charset="-122"/>
              </a:rPr>
              <a:t>字符串复制函数</a:t>
            </a:r>
            <a:r>
              <a:rPr lang="en-US" altLang="zh-CN" dirty="0" err="1" smtClean="0">
                <a:ea typeface="宋体" pitchFamily="2" charset="-122"/>
              </a:rPr>
              <a:t>strcpy</a:t>
            </a:r>
            <a:endParaRPr lang="en-US" altLang="zh-CN" dirty="0" smtClean="0">
              <a:ea typeface="宋体" pitchFamily="2" charset="-122"/>
            </a:endParaRPr>
          </a:p>
        </p:txBody>
      </p:sp>
      <p:sp>
        <p:nvSpPr>
          <p:cNvPr id="220164" name="矩形 3"/>
          <p:cNvSpPr>
            <a:spLocks noChangeArrowheads="1"/>
          </p:cNvSpPr>
          <p:nvPr/>
        </p:nvSpPr>
        <p:spPr bwMode="auto">
          <a:xfrm>
            <a:off x="0" y="1000108"/>
            <a:ext cx="9144000" cy="5493812"/>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ct val="90000"/>
              </a:lnSpc>
              <a:defRPr/>
            </a:pPr>
            <a:r>
              <a:rPr lang="en-US" altLang="zh-CN" sz="2600"/>
              <a:t>#include &lt;stdio.h&gt;				/*</a:t>
            </a:r>
            <a:r>
              <a:rPr lang="zh-CN" altLang="en-US" sz="2600"/>
              <a:t>使用</a:t>
            </a:r>
            <a:r>
              <a:rPr lang="en-US" altLang="zh-CN" sz="2600"/>
              <a:t>printf</a:t>
            </a:r>
            <a:r>
              <a:rPr lang="zh-CN" altLang="en-US" sz="2600"/>
              <a:t>要包含的头文件*</a:t>
            </a:r>
            <a:r>
              <a:rPr lang="en-US" altLang="zh-CN" sz="2600"/>
              <a:t>/</a:t>
            </a:r>
          </a:p>
          <a:p>
            <a:pPr eaLnBrk="0" hangingPunct="0">
              <a:lnSpc>
                <a:spcPct val="90000"/>
              </a:lnSpc>
              <a:defRPr/>
            </a:pPr>
            <a:r>
              <a:rPr lang="en-US" altLang="zh-CN" sz="2600"/>
              <a:t>#include &lt;conio.h&gt;</a:t>
            </a:r>
          </a:p>
          <a:p>
            <a:pPr eaLnBrk="0" hangingPunct="0">
              <a:lnSpc>
                <a:spcPct val="90000"/>
              </a:lnSpc>
              <a:defRPr/>
            </a:pPr>
            <a:r>
              <a:rPr lang="en-US" altLang="zh-CN" sz="2600"/>
              <a:t>#include &lt;string.h&gt;</a:t>
            </a:r>
          </a:p>
          <a:p>
            <a:pPr eaLnBrk="0" hangingPunct="0">
              <a:lnSpc>
                <a:spcPct val="90000"/>
              </a:lnSpc>
              <a:defRPr/>
            </a:pPr>
            <a:r>
              <a:rPr lang="en-US" altLang="zh-CN" sz="2600"/>
              <a:t>void main(void)			/*</a:t>
            </a:r>
            <a:r>
              <a:rPr lang="zh-CN" altLang="en-US" sz="2600"/>
              <a:t>主函数*</a:t>
            </a:r>
            <a:r>
              <a:rPr lang="en-US" altLang="zh-CN" sz="2600"/>
              <a:t>/</a:t>
            </a:r>
          </a:p>
          <a:p>
            <a:pPr eaLnBrk="0" hangingPunct="0">
              <a:lnSpc>
                <a:spcPct val="90000"/>
              </a:lnSpc>
              <a:defRPr/>
            </a:pPr>
            <a:r>
              <a:rPr lang="en-US" altLang="zh-CN" sz="2600"/>
              <a:t>{</a:t>
            </a:r>
          </a:p>
          <a:p>
            <a:pPr eaLnBrk="0" hangingPunct="0">
              <a:lnSpc>
                <a:spcPct val="90000"/>
              </a:lnSpc>
              <a:defRPr/>
            </a:pPr>
            <a:r>
              <a:rPr lang="en-US" altLang="zh-CN" sz="2600"/>
              <a:t>char str1[256]={'\0'};		/*</a:t>
            </a:r>
            <a:r>
              <a:rPr lang="zh-CN" altLang="en-US" sz="2600"/>
              <a:t>开辟一字符数组</a:t>
            </a:r>
            <a:r>
              <a:rPr lang="en-US" altLang="zh-CN" sz="2600"/>
              <a:t>str1*/</a:t>
            </a:r>
          </a:p>
          <a:p>
            <a:pPr eaLnBrk="0" hangingPunct="0">
              <a:lnSpc>
                <a:spcPct val="90000"/>
              </a:lnSpc>
              <a:defRPr/>
            </a:pPr>
            <a:r>
              <a:rPr lang="en-US" altLang="zh-CN" sz="2600"/>
              <a:t>char str2[256]={'\0'};		/*</a:t>
            </a:r>
            <a:r>
              <a:rPr lang="zh-CN" altLang="en-US" sz="2600"/>
              <a:t>开辟一字符数组</a:t>
            </a:r>
            <a:r>
              <a:rPr lang="en-US" altLang="zh-CN" sz="2600"/>
              <a:t>str2*/</a:t>
            </a:r>
          </a:p>
          <a:p>
            <a:pPr eaLnBrk="0" hangingPunct="0">
              <a:lnSpc>
                <a:spcPct val="90000"/>
              </a:lnSpc>
              <a:defRPr/>
            </a:pPr>
            <a:r>
              <a:rPr lang="en-US" altLang="zh-CN" sz="2600"/>
              <a:t>printf ("</a:t>
            </a:r>
            <a:r>
              <a:rPr lang="zh-CN" altLang="en-US" sz="2600"/>
              <a:t>请输入第</a:t>
            </a:r>
            <a:r>
              <a:rPr lang="en-US" altLang="zh-CN" sz="2600"/>
              <a:t>1</a:t>
            </a:r>
            <a:r>
              <a:rPr lang="zh-CN" altLang="en-US" sz="2600"/>
              <a:t>个字符串</a:t>
            </a:r>
            <a:r>
              <a:rPr lang="en-US" altLang="zh-CN" sz="2600"/>
              <a:t>: \n");		/*</a:t>
            </a:r>
            <a:r>
              <a:rPr lang="zh-CN" altLang="en-US" sz="2600"/>
              <a:t>提示用户输入第</a:t>
            </a:r>
            <a:r>
              <a:rPr lang="en-US" altLang="zh-CN" sz="2600"/>
              <a:t>1</a:t>
            </a:r>
            <a:r>
              <a:rPr lang="zh-CN" altLang="en-US" sz="2600"/>
              <a:t>个字符串*</a:t>
            </a:r>
            <a:r>
              <a:rPr lang="en-US" altLang="zh-CN" sz="2600"/>
              <a:t>/</a:t>
            </a:r>
          </a:p>
          <a:p>
            <a:pPr eaLnBrk="0" hangingPunct="0">
              <a:lnSpc>
                <a:spcPct val="90000"/>
              </a:lnSpc>
              <a:defRPr/>
            </a:pPr>
            <a:r>
              <a:rPr lang="en-US" altLang="zh-CN" sz="2600"/>
              <a:t>gets (str1);		/*</a:t>
            </a:r>
            <a:r>
              <a:rPr lang="zh-CN" altLang="en-US" sz="2600"/>
              <a:t>使用</a:t>
            </a:r>
            <a:r>
              <a:rPr lang="en-US" altLang="zh-CN" sz="2600"/>
              <a:t>gets</a:t>
            </a:r>
            <a:r>
              <a:rPr lang="zh-CN" altLang="en-US" sz="2600"/>
              <a:t>函数读取一行输入*</a:t>
            </a:r>
            <a:r>
              <a:rPr lang="en-US" altLang="zh-CN" sz="2600"/>
              <a:t>/</a:t>
            </a:r>
          </a:p>
          <a:p>
            <a:pPr eaLnBrk="0" hangingPunct="0">
              <a:lnSpc>
                <a:spcPct val="90000"/>
              </a:lnSpc>
              <a:defRPr/>
            </a:pPr>
            <a:r>
              <a:rPr lang="en-US" altLang="zh-CN" sz="2600"/>
              <a:t>strcpy(str2,str1);	/*</a:t>
            </a:r>
            <a:r>
              <a:rPr lang="zh-CN" altLang="en-US" sz="2600"/>
              <a:t>将第</a:t>
            </a:r>
            <a:r>
              <a:rPr lang="en-US" altLang="zh-CN" sz="2600"/>
              <a:t>1</a:t>
            </a:r>
            <a:r>
              <a:rPr lang="zh-CN" altLang="en-US" sz="2600"/>
              <a:t>个字符串复制给第</a:t>
            </a:r>
            <a:r>
              <a:rPr lang="en-US" altLang="zh-CN" sz="2600"/>
              <a:t>2</a:t>
            </a:r>
            <a:r>
              <a:rPr lang="zh-CN" altLang="en-US" sz="2600"/>
              <a:t>个字符串*</a:t>
            </a:r>
            <a:r>
              <a:rPr lang="en-US" altLang="zh-CN" sz="2600"/>
              <a:t>/</a:t>
            </a:r>
          </a:p>
          <a:p>
            <a:pPr eaLnBrk="0" hangingPunct="0">
              <a:lnSpc>
                <a:spcPct val="90000"/>
              </a:lnSpc>
              <a:defRPr/>
            </a:pPr>
            <a:r>
              <a:rPr lang="en-US" altLang="zh-CN" sz="2600"/>
              <a:t>printf("</a:t>
            </a:r>
            <a:r>
              <a:rPr lang="zh-CN" altLang="en-US" sz="2600"/>
              <a:t>第</a:t>
            </a:r>
            <a:r>
              <a:rPr lang="en-US" altLang="zh-CN" sz="2600"/>
              <a:t>2</a:t>
            </a:r>
            <a:r>
              <a:rPr lang="zh-CN" altLang="en-US" sz="2600"/>
              <a:t>个字符串为：</a:t>
            </a:r>
            <a:r>
              <a:rPr lang="en-US" altLang="zh-CN" sz="2600"/>
              <a:t>\n%s",str2);	/*</a:t>
            </a:r>
            <a:r>
              <a:rPr lang="zh-CN" altLang="en-US" sz="2600"/>
              <a:t>输出第</a:t>
            </a:r>
            <a:r>
              <a:rPr lang="en-US" altLang="zh-CN" sz="2600"/>
              <a:t>2</a:t>
            </a:r>
            <a:r>
              <a:rPr lang="zh-CN" altLang="en-US" sz="2600"/>
              <a:t>个字符串*</a:t>
            </a:r>
            <a:r>
              <a:rPr lang="en-US" altLang="zh-CN" sz="2600"/>
              <a:t>/</a:t>
            </a:r>
          </a:p>
          <a:p>
            <a:pPr eaLnBrk="0" hangingPunct="0">
              <a:lnSpc>
                <a:spcPct val="90000"/>
              </a:lnSpc>
              <a:defRPr/>
            </a:pPr>
            <a:r>
              <a:rPr lang="en-US" altLang="zh-CN" sz="2600"/>
              <a:t>getch();				  /*</a:t>
            </a:r>
            <a:r>
              <a:rPr lang="zh-CN" altLang="en-US" sz="2600"/>
              <a:t>等待，按任意键继续*</a:t>
            </a:r>
            <a:r>
              <a:rPr lang="en-US" altLang="zh-CN" sz="2600"/>
              <a:t>/</a:t>
            </a:r>
          </a:p>
          <a:p>
            <a:pPr eaLnBrk="0" hangingPunct="0">
              <a:lnSpc>
                <a:spcPct val="90000"/>
              </a:lnSpc>
              <a:defRPr/>
            </a:pPr>
            <a:r>
              <a:rPr lang="en-US" altLang="zh-CN" sz="260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5.1.16</a:t>
            </a:r>
            <a:r>
              <a:rPr lang="zh-CN" altLang="en-US" smtClean="0">
                <a:ea typeface="宋体" pitchFamily="2" charset="-122"/>
              </a:rPr>
              <a:t>函数的返回值</a:t>
            </a:r>
            <a:endParaRPr lang="en-US" altLang="zh-CN" dirty="0">
              <a:ea typeface="宋体" pitchFamily="2" charset="-122"/>
            </a:endParaRPr>
          </a:p>
        </p:txBody>
      </p:sp>
      <p:sp>
        <p:nvSpPr>
          <p:cNvPr id="20485" name="Rectangle 2"/>
          <p:cNvSpPr>
            <a:spLocks noChangeArrowheads="1"/>
          </p:cNvSpPr>
          <p:nvPr/>
        </p:nvSpPr>
        <p:spPr bwMode="auto">
          <a:xfrm>
            <a:off x="1187450" y="1190625"/>
            <a:ext cx="7561263" cy="1806575"/>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spcAft>
                <a:spcPct val="50000"/>
              </a:spcAft>
              <a:defRPr/>
            </a:pPr>
            <a:r>
              <a:rPr lang="en-US" altLang="zh-CN" sz="2500"/>
              <a:t>(1)</a:t>
            </a:r>
            <a:r>
              <a:rPr lang="zh-CN" altLang="en-US" sz="2500"/>
              <a:t>如函数类型被定义成</a:t>
            </a:r>
            <a:r>
              <a:rPr lang="en-US" altLang="zh-CN" sz="2500"/>
              <a:t>void</a:t>
            </a:r>
            <a:r>
              <a:rPr lang="zh-CN" altLang="en-US" sz="2500"/>
              <a:t>以外的任何一种类型，则函数内部必须出现</a:t>
            </a:r>
            <a:r>
              <a:rPr lang="en-US" altLang="zh-CN" sz="2500"/>
              <a:t>return</a:t>
            </a:r>
            <a:r>
              <a:rPr lang="zh-CN" altLang="en-US" sz="2500"/>
              <a:t>语句</a:t>
            </a:r>
          </a:p>
          <a:p>
            <a:pPr eaLnBrk="0" hangingPunct="0">
              <a:spcAft>
                <a:spcPct val="50000"/>
              </a:spcAft>
              <a:defRPr/>
            </a:pPr>
            <a:r>
              <a:rPr lang="en-US" altLang="zh-CN" sz="2500"/>
              <a:t>(2)return</a:t>
            </a:r>
            <a:r>
              <a:rPr lang="zh-CN" altLang="en-US" sz="2500"/>
              <a:t>语句中表达式的类型应与函数值类型一致。若不一致时，则以函数值的类型为准。</a:t>
            </a:r>
          </a:p>
        </p:txBody>
      </p:sp>
      <p:sp>
        <p:nvSpPr>
          <p:cNvPr id="21511" name="Rectangle 6"/>
          <p:cNvSpPr>
            <a:spLocks noChangeArrowheads="1"/>
          </p:cNvSpPr>
          <p:nvPr/>
        </p:nvSpPr>
        <p:spPr bwMode="auto">
          <a:xfrm>
            <a:off x="179388" y="1155700"/>
            <a:ext cx="1223962" cy="473075"/>
          </a:xfrm>
          <a:prstGeom prst="rect">
            <a:avLst/>
          </a:prstGeom>
          <a:noFill/>
          <a:ln w="25400" algn="ctr">
            <a:noFill/>
            <a:miter lim="800000"/>
            <a:headEnd/>
            <a:tailEnd type="none" w="med" len="lg"/>
          </a:ln>
        </p:spPr>
        <p:txBody>
          <a:bodyPr lIns="90000" tIns="46800" rIns="90000" bIns="46800">
            <a:spAutoFit/>
          </a:bodyPr>
          <a:lstStyle/>
          <a:p>
            <a:pPr eaLnBrk="0" hangingPunct="0"/>
            <a:r>
              <a:rPr lang="zh-CN" altLang="en-US" sz="2500">
                <a:solidFill>
                  <a:srgbClr val="FF3300"/>
                </a:solidFill>
              </a:rPr>
              <a:t>注意：</a:t>
            </a:r>
          </a:p>
        </p:txBody>
      </p:sp>
      <p:sp>
        <p:nvSpPr>
          <p:cNvPr id="20487" name="Text Box 7"/>
          <p:cNvSpPr txBox="1">
            <a:spLocks noChangeArrowheads="1"/>
          </p:cNvSpPr>
          <p:nvPr/>
        </p:nvSpPr>
        <p:spPr bwMode="auto">
          <a:xfrm>
            <a:off x="592138" y="3286125"/>
            <a:ext cx="3863975" cy="1577975"/>
          </a:xfrm>
          <a:prstGeom prst="rect">
            <a:avLst/>
          </a:prstGeom>
          <a:ln w="25400" algn="ctr">
            <a:solidFill>
              <a:srgbClr val="000000"/>
            </a:solidFill>
            <a:miter lim="800000"/>
            <a:headEnd/>
            <a:tailEnd type="none" w="med" len="lg"/>
          </a:ln>
        </p:spPr>
        <p:style>
          <a:lnRef idx="0">
            <a:scrgbClr r="0" g="0" b="0"/>
          </a:lnRef>
          <a:fillRef idx="1003">
            <a:schemeClr val="dk2"/>
          </a:fillRef>
          <a:effectRef idx="0">
            <a:scrgbClr r="0" g="0" b="0"/>
          </a:effectRef>
          <a:fontRef idx="major"/>
        </p:style>
        <p:txBody>
          <a:bodyPr wrap="none" lIns="90000" tIns="46800" rIns="90000" bIns="46800">
            <a:spAutoFit/>
          </a:bodyPr>
          <a:lstStyle/>
          <a:p>
            <a:pPr eaLnBrk="0" hangingPunct="0">
              <a:defRPr/>
            </a:pPr>
            <a:r>
              <a:rPr lang="en-US" altLang="zh-CN" sz="2400"/>
              <a:t>int</a:t>
            </a:r>
            <a:r>
              <a:rPr lang="en-US" altLang="zh-CN" sz="2400">
                <a:solidFill>
                  <a:srgbClr val="000000"/>
                </a:solidFill>
              </a:rPr>
              <a:t> </a:t>
            </a:r>
            <a:r>
              <a:rPr lang="en-US" altLang="zh-CN" sz="2400">
                <a:solidFill>
                  <a:srgbClr val="FF3300"/>
                </a:solidFill>
              </a:rPr>
              <a:t>max</a:t>
            </a:r>
            <a:r>
              <a:rPr lang="en-US" altLang="zh-CN" sz="2400">
                <a:solidFill>
                  <a:srgbClr val="000000"/>
                </a:solidFill>
              </a:rPr>
              <a:t>(float x,float y)</a:t>
            </a:r>
            <a:br>
              <a:rPr lang="en-US" altLang="zh-CN" sz="2400">
                <a:solidFill>
                  <a:srgbClr val="000000"/>
                </a:solidFill>
              </a:rPr>
            </a:br>
            <a:r>
              <a:rPr lang="en-US" altLang="zh-CN" sz="2400">
                <a:solidFill>
                  <a:srgbClr val="000000"/>
                </a:solidFill>
              </a:rPr>
              <a:t>{</a:t>
            </a:r>
            <a:br>
              <a:rPr lang="en-US" altLang="zh-CN" sz="2400">
                <a:solidFill>
                  <a:srgbClr val="000000"/>
                </a:solidFill>
              </a:rPr>
            </a:br>
            <a:r>
              <a:rPr lang="en-US" altLang="zh-CN" sz="2400">
                <a:solidFill>
                  <a:srgbClr val="000000"/>
                </a:solidFill>
              </a:rPr>
              <a:t>   return x&gt;y?x:y;</a:t>
            </a:r>
            <a:br>
              <a:rPr lang="en-US" altLang="zh-CN" sz="2400">
                <a:solidFill>
                  <a:srgbClr val="000000"/>
                </a:solidFill>
              </a:rPr>
            </a:br>
            <a:r>
              <a:rPr lang="en-US" altLang="zh-CN" sz="2400">
                <a:solidFill>
                  <a:srgbClr val="000000"/>
                </a:solidFill>
              </a:rPr>
              <a:t>}</a:t>
            </a:r>
            <a:r>
              <a:rPr lang="en-US" altLang="zh-CN" sz="2400"/>
              <a:t>   </a:t>
            </a:r>
          </a:p>
        </p:txBody>
      </p:sp>
      <p:sp>
        <p:nvSpPr>
          <p:cNvPr id="2" name="Text Box 9"/>
          <p:cNvSpPr txBox="1">
            <a:spLocks noChangeArrowheads="1"/>
          </p:cNvSpPr>
          <p:nvPr/>
        </p:nvSpPr>
        <p:spPr bwMode="auto">
          <a:xfrm>
            <a:off x="4572000" y="3284538"/>
            <a:ext cx="4176713" cy="2673350"/>
          </a:xfrm>
          <a:prstGeom prst="rect">
            <a:avLst/>
          </a:prstGeom>
          <a:ln w="25400" algn="ctr">
            <a:solidFill>
              <a:srgbClr val="000000"/>
            </a:solid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lang="en-US" altLang="zh-CN" sz="2400"/>
              <a:t>int</a:t>
            </a:r>
            <a:r>
              <a:rPr lang="en-US" altLang="zh-CN" sz="2400">
                <a:solidFill>
                  <a:srgbClr val="000000"/>
                </a:solidFill>
              </a:rPr>
              <a:t> </a:t>
            </a:r>
            <a:r>
              <a:rPr lang="en-US" altLang="zh-CN" sz="2400">
                <a:solidFill>
                  <a:srgbClr val="FF3300"/>
                </a:solidFill>
              </a:rPr>
              <a:t>main</a:t>
            </a:r>
            <a:r>
              <a:rPr lang="en-US" altLang="zh-CN" sz="2400">
                <a:solidFill>
                  <a:srgbClr val="000000"/>
                </a:solidFill>
              </a:rPr>
              <a:t>( )</a:t>
            </a:r>
            <a:br>
              <a:rPr lang="en-US" altLang="zh-CN" sz="2400">
                <a:solidFill>
                  <a:srgbClr val="000000"/>
                </a:solidFill>
              </a:rPr>
            </a:br>
            <a:r>
              <a:rPr lang="en-US" altLang="zh-CN" sz="2400">
                <a:solidFill>
                  <a:srgbClr val="000000"/>
                </a:solidFill>
              </a:rPr>
              <a:t>{</a:t>
            </a:r>
            <a:br>
              <a:rPr lang="en-US" altLang="zh-CN" sz="2400">
                <a:solidFill>
                  <a:srgbClr val="000000"/>
                </a:solidFill>
              </a:rPr>
            </a:br>
            <a:r>
              <a:rPr lang="en-US" altLang="zh-CN" sz="2400">
                <a:solidFill>
                  <a:srgbClr val="000000"/>
                </a:solidFill>
              </a:rPr>
              <a:t>   float x=0.5,y=0.3,z;</a:t>
            </a:r>
          </a:p>
          <a:p>
            <a:pPr eaLnBrk="0" hangingPunct="0">
              <a:defRPr/>
            </a:pPr>
            <a:r>
              <a:rPr lang="en-US" altLang="zh-CN" sz="2400">
                <a:solidFill>
                  <a:srgbClr val="000000"/>
                </a:solidFill>
              </a:rPr>
              <a:t>   z=max(x,y);</a:t>
            </a:r>
          </a:p>
          <a:p>
            <a:pPr eaLnBrk="0" hangingPunct="0">
              <a:defRPr/>
            </a:pPr>
            <a:r>
              <a:rPr lang="en-US" altLang="zh-CN" sz="2400">
                <a:solidFill>
                  <a:srgbClr val="000000"/>
                </a:solidFill>
              </a:rPr>
              <a:t>   printf(</a:t>
            </a:r>
            <a:r>
              <a:rPr lang="en-US" altLang="zh-CN" sz="2400">
                <a:solidFill>
                  <a:srgbClr val="000000"/>
                </a:solidFill>
                <a:latin typeface="Arial" pitchFamily="34" charset="0"/>
              </a:rPr>
              <a:t>“</a:t>
            </a:r>
            <a:r>
              <a:rPr lang="en-US" altLang="zh-CN" sz="2400">
                <a:solidFill>
                  <a:srgbClr val="000000"/>
                </a:solidFill>
              </a:rPr>
              <a:t>max=%f</a:t>
            </a:r>
            <a:r>
              <a:rPr lang="en-US" altLang="zh-CN" sz="2400">
                <a:solidFill>
                  <a:srgbClr val="000000"/>
                </a:solidFill>
                <a:latin typeface="Arial" pitchFamily="34" charset="0"/>
              </a:rPr>
              <a:t>”</a:t>
            </a:r>
            <a:r>
              <a:rPr lang="en-US" altLang="zh-CN" sz="2400">
                <a:solidFill>
                  <a:srgbClr val="000000"/>
                </a:solidFill>
              </a:rPr>
              <a:t>,z);</a:t>
            </a:r>
          </a:p>
          <a:p>
            <a:pPr eaLnBrk="0" hangingPunct="0">
              <a:defRPr/>
            </a:pPr>
            <a:r>
              <a:rPr lang="en-US" altLang="zh-CN" sz="2400">
                <a:solidFill>
                  <a:srgbClr val="000000"/>
                </a:solidFill>
              </a:rPr>
              <a:t>   return 0;</a:t>
            </a:r>
            <a:br>
              <a:rPr lang="en-US" altLang="zh-CN" sz="2400">
                <a:solidFill>
                  <a:srgbClr val="000000"/>
                </a:solidFill>
              </a:rPr>
            </a:br>
            <a:r>
              <a:rPr lang="en-US" altLang="zh-CN" sz="2400">
                <a:solidFill>
                  <a:srgbClr val="000000"/>
                </a:solidFill>
              </a:rPr>
              <a:t>}</a:t>
            </a:r>
            <a:r>
              <a:rPr lang="en-US" altLang="zh-CN" sz="2400"/>
              <a:t>   </a:t>
            </a:r>
          </a:p>
        </p:txBody>
      </p:sp>
      <p:sp>
        <p:nvSpPr>
          <p:cNvPr id="20489" name="Rectangle 10"/>
          <p:cNvSpPr>
            <a:spLocks noChangeArrowheads="1"/>
          </p:cNvSpPr>
          <p:nvPr/>
        </p:nvSpPr>
        <p:spPr bwMode="auto">
          <a:xfrm>
            <a:off x="307975" y="5281613"/>
            <a:ext cx="3786912" cy="1064010"/>
          </a:xfrm>
          <a:prstGeom prst="rect">
            <a:avLst/>
          </a:prstGeom>
          <a:ln w="25400" algn="ctr">
            <a:solidFill>
              <a:srgbClr val="000099"/>
            </a:solidFill>
            <a:miter lim="800000"/>
            <a:headEnd/>
            <a:tailEnd type="none" w="med" len="lg"/>
          </a:ln>
        </p:spPr>
        <p:style>
          <a:lnRef idx="0">
            <a:scrgbClr r="0" g="0" b="0"/>
          </a:lnRef>
          <a:fillRef idx="1003">
            <a:schemeClr val="dk2"/>
          </a:fillRef>
          <a:effectRef idx="0">
            <a:scrgbClr r="0" g="0" b="0"/>
          </a:effectRef>
          <a:fontRef idx="major"/>
        </p:style>
        <p:txBody>
          <a:bodyPr wrap="none" lIns="90000" tIns="46800" rIns="90000" bIns="46800">
            <a:spAutoFit/>
          </a:bodyPr>
          <a:lstStyle/>
          <a:p>
            <a:pPr eaLnBrk="0" hangingPunct="0">
              <a:defRPr/>
            </a:pPr>
            <a:r>
              <a:rPr lang="en-US" altLang="zh-CN" sz="2100"/>
              <a:t>return</a:t>
            </a:r>
            <a:r>
              <a:rPr lang="zh-CN" altLang="en-US" sz="2100"/>
              <a:t>语句返回</a:t>
            </a:r>
            <a:r>
              <a:rPr lang="en-US" altLang="zh-CN" sz="2100"/>
              <a:t>float</a:t>
            </a:r>
            <a:r>
              <a:rPr lang="zh-CN" altLang="en-US" sz="2100"/>
              <a:t>类型，</a:t>
            </a:r>
          </a:p>
          <a:p>
            <a:pPr eaLnBrk="0" hangingPunct="0">
              <a:defRPr/>
            </a:pPr>
            <a:r>
              <a:rPr lang="zh-CN" altLang="en-US" sz="2100"/>
              <a:t>而</a:t>
            </a:r>
            <a:r>
              <a:rPr lang="en-US" altLang="zh-CN" sz="2100"/>
              <a:t>max</a:t>
            </a:r>
            <a:r>
              <a:rPr lang="zh-CN" altLang="en-US" sz="2100"/>
              <a:t>函数被定义为</a:t>
            </a:r>
            <a:r>
              <a:rPr lang="en-US" altLang="zh-CN" sz="2100"/>
              <a:t>int</a:t>
            </a:r>
            <a:r>
              <a:rPr lang="zh-CN" altLang="en-US" sz="2100"/>
              <a:t>类型，</a:t>
            </a:r>
          </a:p>
          <a:p>
            <a:pPr eaLnBrk="0" hangingPunct="0">
              <a:defRPr/>
            </a:pPr>
            <a:r>
              <a:rPr lang="zh-CN" altLang="en-US" sz="2100"/>
              <a:t>返回值类型被强制转换为</a:t>
            </a:r>
            <a:r>
              <a:rPr lang="en-US" altLang="zh-CN" sz="2100"/>
              <a:t>int</a:t>
            </a:r>
          </a:p>
        </p:txBody>
      </p:sp>
      <p:sp>
        <p:nvSpPr>
          <p:cNvPr id="21521" name="Line 11"/>
          <p:cNvSpPr>
            <a:spLocks noChangeShapeType="1"/>
          </p:cNvSpPr>
          <p:nvPr/>
        </p:nvSpPr>
        <p:spPr bwMode="auto">
          <a:xfrm flipV="1">
            <a:off x="2051050" y="4508500"/>
            <a:ext cx="720725" cy="792163"/>
          </a:xfrm>
          <a:prstGeom prst="line">
            <a:avLst/>
          </a:prstGeom>
          <a:noFill/>
          <a:ln w="25400">
            <a:solidFill>
              <a:srgbClr val="FF3300"/>
            </a:solidFill>
            <a:prstDash val="sysDot"/>
            <a:round/>
            <a:headEnd/>
            <a:tailEnd type="triangle" w="med" len="lg"/>
          </a:ln>
        </p:spPr>
        <p:txBody>
          <a:bodyPr lIns="90000" tIns="46800" rIns="90000" bIns="46800" anchor="ctr">
            <a:spAutoFit/>
          </a:bodyPr>
          <a:lstStyle/>
          <a:p>
            <a:endParaRPr lang="zh-CN" altLang="en-US"/>
          </a:p>
        </p:txBody>
      </p:sp>
      <p:sp>
        <p:nvSpPr>
          <p:cNvPr id="21522" name="Line 12"/>
          <p:cNvSpPr>
            <a:spLocks noChangeShapeType="1"/>
          </p:cNvSpPr>
          <p:nvPr/>
        </p:nvSpPr>
        <p:spPr bwMode="auto">
          <a:xfrm flipH="1" flipV="1">
            <a:off x="971550" y="3716338"/>
            <a:ext cx="792163" cy="1584325"/>
          </a:xfrm>
          <a:prstGeom prst="line">
            <a:avLst/>
          </a:prstGeom>
          <a:noFill/>
          <a:ln w="25400">
            <a:solidFill>
              <a:srgbClr val="FF3300"/>
            </a:solidFill>
            <a:prstDash val="sysDot"/>
            <a:round/>
            <a:headEnd/>
            <a:tailEnd type="triangle" w="med" len="lg"/>
          </a:ln>
        </p:spPr>
        <p:txBody>
          <a:bodyPr lIns="90000" tIns="46800" rIns="90000" bIns="46800" anchor="ctr">
            <a:spAutoFit/>
          </a:bodyPr>
          <a:lstStyle/>
          <a:p>
            <a:endParaRPr lang="zh-CN" altLang="en-US"/>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096125" cy="700088"/>
          </a:xfrm>
        </p:spPr>
        <p:txBody>
          <a:bodyPr/>
          <a:lstStyle/>
          <a:p>
            <a:pPr eaLnBrk="1" hangingPunct="1">
              <a:defRPr/>
            </a:pPr>
            <a:r>
              <a:rPr lang="en-US" altLang="zh-CN" dirty="0" smtClean="0">
                <a:ea typeface="宋体" pitchFamily="2" charset="-122"/>
              </a:rPr>
              <a:t>5.4.19Strcmp</a:t>
            </a:r>
            <a:r>
              <a:rPr lang="zh-CN" altLang="en-US" dirty="0" smtClean="0">
                <a:ea typeface="宋体" pitchFamily="2" charset="-122"/>
              </a:rPr>
              <a:t>字符串比较函数</a:t>
            </a:r>
            <a:endParaRPr lang="en-US" altLang="zh-CN" dirty="0">
              <a:ea typeface="宋体" pitchFamily="2" charset="-122"/>
            </a:endParaRPr>
          </a:p>
        </p:txBody>
      </p:sp>
      <p:sp>
        <p:nvSpPr>
          <p:cNvPr id="221188" name="矩形 3"/>
          <p:cNvSpPr>
            <a:spLocks noChangeArrowheads="1"/>
          </p:cNvSpPr>
          <p:nvPr/>
        </p:nvSpPr>
        <p:spPr bwMode="auto">
          <a:xfrm>
            <a:off x="142844" y="1000108"/>
            <a:ext cx="8786874" cy="5293757"/>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600"/>
              <a:t>strcmp</a:t>
            </a:r>
            <a:r>
              <a:rPr lang="zh-CN" altLang="en-US" sz="2600"/>
              <a:t>函数用于对两个</a:t>
            </a:r>
            <a:r>
              <a:rPr lang="en-US" altLang="zh-CN" sz="2600"/>
              <a:t>C</a:t>
            </a:r>
            <a:r>
              <a:rPr lang="zh-CN" altLang="en-US" sz="2600"/>
              <a:t>风格字符串进行比较，此处的比较不是比较两个字符串的长度，而是逐个比较字符的</a:t>
            </a:r>
            <a:r>
              <a:rPr lang="en-US" altLang="zh-CN" sz="2600"/>
              <a:t>ASCII</a:t>
            </a:r>
            <a:r>
              <a:rPr lang="zh-CN" altLang="en-US" sz="2600"/>
              <a:t>码，举例来说，如果字符串</a:t>
            </a:r>
            <a:r>
              <a:rPr lang="en-US" altLang="zh-CN" sz="2600"/>
              <a:t>1</a:t>
            </a:r>
            <a:r>
              <a:rPr lang="zh-CN" altLang="en-US" sz="2600"/>
              <a:t>以字母</a:t>
            </a:r>
            <a:r>
              <a:rPr lang="en-US" altLang="zh-CN" sz="2600"/>
              <a:t>A</a:t>
            </a:r>
            <a:r>
              <a:rPr lang="zh-CN" altLang="en-US" sz="2600"/>
              <a:t>开头，而字符串</a:t>
            </a:r>
            <a:r>
              <a:rPr lang="en-US" altLang="zh-CN" sz="2600"/>
              <a:t>2</a:t>
            </a:r>
            <a:r>
              <a:rPr lang="zh-CN" altLang="en-US" sz="2600"/>
              <a:t>以</a:t>
            </a:r>
            <a:r>
              <a:rPr lang="en-US" altLang="zh-CN" sz="2600"/>
              <a:t>B</a:t>
            </a:r>
            <a:r>
              <a:rPr lang="zh-CN" altLang="en-US" sz="2600"/>
              <a:t>开头，则不论两个字符串长度如何，不论两个字符串后续字串是什么，字符串</a:t>
            </a:r>
            <a:r>
              <a:rPr lang="en-US" altLang="zh-CN" sz="2600"/>
              <a:t>2</a:t>
            </a:r>
            <a:r>
              <a:rPr lang="en-US" altLang="zh-CN" sz="2600">
                <a:latin typeface="Times New Roman" pitchFamily="18" charset="0"/>
              </a:rPr>
              <a:t>“</a:t>
            </a:r>
            <a:r>
              <a:rPr lang="zh-CN" altLang="en-US" sz="2600"/>
              <a:t>大于</a:t>
            </a:r>
            <a:r>
              <a:rPr lang="zh-CN" altLang="en-US" sz="2600">
                <a:latin typeface="Times New Roman" pitchFamily="18" charset="0"/>
              </a:rPr>
              <a:t>”</a:t>
            </a:r>
            <a:r>
              <a:rPr lang="zh-CN" altLang="en-US" sz="2600"/>
              <a:t>字符串</a:t>
            </a:r>
            <a:r>
              <a:rPr lang="en-US" altLang="zh-CN" sz="2600"/>
              <a:t>1</a:t>
            </a:r>
            <a:r>
              <a:rPr lang="zh-CN" altLang="en-US" sz="2600"/>
              <a:t>成立（</a:t>
            </a:r>
            <a:r>
              <a:rPr lang="en-US" altLang="zh-CN" sz="2600"/>
              <a:t>B</a:t>
            </a:r>
            <a:r>
              <a:rPr lang="zh-CN" altLang="en-US" sz="2600"/>
              <a:t>的</a:t>
            </a:r>
            <a:r>
              <a:rPr lang="en-US" altLang="zh-CN" sz="2600"/>
              <a:t>ASCII</a:t>
            </a:r>
            <a:r>
              <a:rPr lang="zh-CN" altLang="en-US" sz="2600"/>
              <a:t>码</a:t>
            </a:r>
            <a:r>
              <a:rPr lang="en-US" altLang="zh-CN" sz="2600"/>
              <a:t>66</a:t>
            </a:r>
            <a:r>
              <a:rPr lang="zh-CN" altLang="en-US" sz="2600"/>
              <a:t>大于</a:t>
            </a:r>
            <a:r>
              <a:rPr lang="en-US" altLang="zh-CN" sz="2600"/>
              <a:t>A</a:t>
            </a:r>
            <a:r>
              <a:rPr lang="zh-CN" altLang="en-US" sz="2600"/>
              <a:t>的</a:t>
            </a:r>
            <a:r>
              <a:rPr lang="en-US" altLang="zh-CN" sz="2600"/>
              <a:t>ASCII</a:t>
            </a:r>
            <a:r>
              <a:rPr lang="zh-CN" altLang="en-US" sz="2600"/>
              <a:t>码</a:t>
            </a:r>
            <a:r>
              <a:rPr lang="en-US" altLang="zh-CN" sz="2600"/>
              <a:t>65</a:t>
            </a:r>
            <a:r>
              <a:rPr lang="zh-CN" altLang="en-US" sz="2600"/>
              <a:t>），如果打头字符相同，则比较第</a:t>
            </a:r>
            <a:r>
              <a:rPr lang="en-US" altLang="zh-CN" sz="2600"/>
              <a:t>2</a:t>
            </a:r>
            <a:r>
              <a:rPr lang="zh-CN" altLang="en-US" sz="2600"/>
              <a:t>个字符，依此类推，如果第</a:t>
            </a:r>
            <a:r>
              <a:rPr lang="en-US" altLang="zh-CN" sz="2600"/>
              <a:t>2</a:t>
            </a:r>
            <a:r>
              <a:rPr lang="zh-CN" altLang="en-US" sz="2600"/>
              <a:t>个字符相同，则比较第</a:t>
            </a:r>
            <a:r>
              <a:rPr lang="en-US" altLang="zh-CN" sz="2600"/>
              <a:t>3</a:t>
            </a:r>
            <a:r>
              <a:rPr lang="zh-CN" altLang="en-US" sz="2600"/>
              <a:t>个字符</a:t>
            </a:r>
            <a:r>
              <a:rPr lang="en-US" altLang="zh-CN" sz="2600">
                <a:latin typeface="Times New Roman" pitchFamily="18" charset="0"/>
              </a:rPr>
              <a:t>……</a:t>
            </a:r>
            <a:endParaRPr lang="en-US" altLang="zh-CN" sz="2600"/>
          </a:p>
          <a:p>
            <a:pPr eaLnBrk="0" hangingPunct="0">
              <a:defRPr/>
            </a:pPr>
            <a:r>
              <a:rPr lang="zh-CN" altLang="en-US" sz="2600"/>
              <a:t>如果出现诸如</a:t>
            </a:r>
            <a:r>
              <a:rPr lang="zh-CN" altLang="en-US" sz="2600">
                <a:latin typeface="Times New Roman" pitchFamily="18" charset="0"/>
              </a:rPr>
              <a:t>“</a:t>
            </a:r>
            <a:r>
              <a:rPr lang="en-US" altLang="zh-CN" sz="2600"/>
              <a:t>ABCD</a:t>
            </a:r>
            <a:r>
              <a:rPr lang="en-US" altLang="zh-CN" sz="2600">
                <a:latin typeface="Times New Roman" pitchFamily="18" charset="0"/>
              </a:rPr>
              <a:t>”</a:t>
            </a:r>
            <a:r>
              <a:rPr lang="zh-CN" altLang="en-US" sz="2600"/>
              <a:t>和</a:t>
            </a:r>
            <a:r>
              <a:rPr lang="zh-CN" altLang="en-US" sz="2600">
                <a:latin typeface="Times New Roman" pitchFamily="18" charset="0"/>
              </a:rPr>
              <a:t>“</a:t>
            </a:r>
            <a:r>
              <a:rPr lang="en-US" altLang="zh-CN" sz="2600"/>
              <a:t>ABCD123</a:t>
            </a:r>
            <a:r>
              <a:rPr lang="en-US" altLang="zh-CN" sz="2600">
                <a:latin typeface="Times New Roman" pitchFamily="18" charset="0"/>
              </a:rPr>
              <a:t>”</a:t>
            </a:r>
            <a:r>
              <a:rPr lang="zh-CN" altLang="en-US" sz="2600"/>
              <a:t>这样的情况，长度长的字符串</a:t>
            </a:r>
            <a:r>
              <a:rPr lang="zh-CN" altLang="en-US" sz="2600">
                <a:latin typeface="Times New Roman" pitchFamily="18" charset="0"/>
              </a:rPr>
              <a:t>“</a:t>
            </a:r>
            <a:r>
              <a:rPr lang="zh-CN" altLang="en-US" sz="2600"/>
              <a:t>大于</a:t>
            </a:r>
            <a:r>
              <a:rPr lang="zh-CN" altLang="en-US" sz="2600">
                <a:latin typeface="Times New Roman" pitchFamily="18" charset="0"/>
              </a:rPr>
              <a:t>”</a:t>
            </a:r>
            <a:r>
              <a:rPr lang="zh-CN" altLang="en-US" sz="2600"/>
              <a:t>长度短的字符串。换言之，只有两个字符串长度相同、每个字符相等时，才称两个字符串相等。</a:t>
            </a:r>
          </a:p>
          <a:p>
            <a:pPr eaLnBrk="0" hangingPunct="0">
              <a:defRPr/>
            </a:pPr>
            <a:r>
              <a:rPr lang="en-US" altLang="zh-CN" sz="2600"/>
              <a:t>strcmp</a:t>
            </a:r>
            <a:r>
              <a:rPr lang="zh-CN" altLang="en-US" sz="2600"/>
              <a:t>函数的原型为：</a:t>
            </a:r>
          </a:p>
          <a:p>
            <a:pPr eaLnBrk="0" hangingPunct="0">
              <a:defRPr/>
            </a:pPr>
            <a:r>
              <a:rPr lang="en-US" altLang="zh-CN" sz="2600"/>
              <a:t>int strcmp(</a:t>
            </a:r>
            <a:r>
              <a:rPr lang="zh-CN" altLang="en-US" sz="2600"/>
              <a:t>字符串</a:t>
            </a:r>
            <a:r>
              <a:rPr lang="en-US" altLang="zh-CN" sz="2600"/>
              <a:t>1</a:t>
            </a:r>
            <a:r>
              <a:rPr lang="zh-CN" altLang="en-US" sz="2600"/>
              <a:t>，字符串</a:t>
            </a:r>
            <a:r>
              <a:rPr lang="en-US" altLang="zh-CN" sz="2600"/>
              <a:t>2);</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5.4.20</a:t>
            </a:r>
            <a:r>
              <a:rPr lang="zh-CN" altLang="en-US" dirty="0" smtClean="0">
                <a:ea typeface="宋体" pitchFamily="2" charset="-122"/>
              </a:rPr>
              <a:t>字符串连接函数</a:t>
            </a:r>
            <a:r>
              <a:rPr lang="en-US" altLang="zh-CN" dirty="0" err="1" smtClean="0">
                <a:ea typeface="宋体" pitchFamily="2" charset="-122"/>
              </a:rPr>
              <a:t>strcat</a:t>
            </a:r>
            <a:endParaRPr lang="en-US" altLang="zh-CN" dirty="0" smtClean="0">
              <a:ea typeface="宋体" pitchFamily="2" charset="-122"/>
            </a:endParaRPr>
          </a:p>
        </p:txBody>
      </p:sp>
      <p:sp>
        <p:nvSpPr>
          <p:cNvPr id="4" name="Rectangle 3"/>
          <p:cNvSpPr>
            <a:spLocks noGrp="1" noChangeArrowheads="1"/>
          </p:cNvSpPr>
          <p:nvPr>
            <p:ph type="body" idx="1"/>
          </p:nvPr>
        </p:nvSpPr>
        <p:spPr>
          <a:xfrm>
            <a:off x="0" y="1142984"/>
            <a:ext cx="9144000" cy="5357850"/>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400" dirty="0" smtClean="0">
                <a:ea typeface="宋体" pitchFamily="2" charset="-122"/>
              </a:rPr>
              <a:t>字符串连接函数的原型为：</a:t>
            </a:r>
          </a:p>
          <a:p>
            <a:pPr eaLnBrk="1" hangingPunct="1">
              <a:lnSpc>
                <a:spcPct val="90000"/>
              </a:lnSpc>
              <a:defRPr/>
            </a:pPr>
            <a:r>
              <a:rPr lang="en-US" altLang="zh-CN" sz="2400" dirty="0" smtClean="0">
                <a:ea typeface="宋体" pitchFamily="2" charset="-122"/>
              </a:rPr>
              <a:t>char* </a:t>
            </a:r>
            <a:r>
              <a:rPr lang="en-US" altLang="zh-CN" sz="2400" dirty="0" err="1" smtClean="0">
                <a:ea typeface="宋体" pitchFamily="2" charset="-122"/>
              </a:rPr>
              <a:t>strcat</a:t>
            </a:r>
            <a:r>
              <a:rPr lang="en-US" altLang="zh-CN" sz="2400" dirty="0" smtClean="0">
                <a:ea typeface="宋体" pitchFamily="2" charset="-122"/>
              </a:rPr>
              <a:t>(</a:t>
            </a:r>
            <a:r>
              <a:rPr lang="zh-CN" altLang="en-US" sz="2400" dirty="0" smtClean="0">
                <a:ea typeface="宋体" pitchFamily="2" charset="-122"/>
              </a:rPr>
              <a:t>字符串</a:t>
            </a:r>
            <a:r>
              <a:rPr lang="en-US" altLang="zh-CN" sz="2400" dirty="0" smtClean="0">
                <a:ea typeface="宋体" pitchFamily="2" charset="-122"/>
              </a:rPr>
              <a:t>1</a:t>
            </a:r>
            <a:r>
              <a:rPr lang="zh-CN" altLang="en-US" sz="2400" dirty="0" smtClean="0">
                <a:ea typeface="宋体" pitchFamily="2" charset="-122"/>
              </a:rPr>
              <a:t>，字符串</a:t>
            </a:r>
            <a:r>
              <a:rPr lang="en-US" altLang="zh-CN" sz="2400" dirty="0" smtClean="0">
                <a:ea typeface="宋体" pitchFamily="2" charset="-122"/>
              </a:rPr>
              <a:t>2);</a:t>
            </a:r>
          </a:p>
          <a:p>
            <a:pPr eaLnBrk="1" hangingPunct="1">
              <a:lnSpc>
                <a:spcPct val="90000"/>
              </a:lnSpc>
              <a:defRPr/>
            </a:pPr>
            <a:r>
              <a:rPr lang="zh-CN" altLang="en-US" sz="2400" dirty="0" smtClean="0">
                <a:ea typeface="宋体" pitchFamily="2" charset="-122"/>
              </a:rPr>
              <a:t>该函数会将字符串</a:t>
            </a:r>
            <a:r>
              <a:rPr lang="en-US" altLang="zh-CN" sz="2400" dirty="0" smtClean="0">
                <a:ea typeface="宋体" pitchFamily="2" charset="-122"/>
              </a:rPr>
              <a:t>2</a:t>
            </a:r>
            <a:r>
              <a:rPr lang="zh-CN" altLang="en-US" sz="2400" dirty="0" smtClean="0">
                <a:ea typeface="宋体" pitchFamily="2" charset="-122"/>
              </a:rPr>
              <a:t>附在字符串</a:t>
            </a:r>
            <a:r>
              <a:rPr lang="en-US" altLang="zh-CN" sz="2400" dirty="0" smtClean="0">
                <a:ea typeface="宋体" pitchFamily="2" charset="-122"/>
              </a:rPr>
              <a:t>1</a:t>
            </a:r>
            <a:r>
              <a:rPr lang="zh-CN" altLang="en-US" sz="2400" dirty="0" smtClean="0">
                <a:ea typeface="宋体" pitchFamily="2" charset="-122"/>
              </a:rPr>
              <a:t>后面，这样，字符串</a:t>
            </a:r>
            <a:r>
              <a:rPr lang="en-US" altLang="zh-CN" sz="2400" dirty="0" smtClean="0">
                <a:ea typeface="宋体" pitchFamily="2" charset="-122"/>
              </a:rPr>
              <a:t>1</a:t>
            </a:r>
            <a:r>
              <a:rPr lang="zh-CN" altLang="en-US" sz="2400" dirty="0" smtClean="0">
                <a:ea typeface="宋体" pitchFamily="2" charset="-122"/>
              </a:rPr>
              <a:t>的长度会有所增加，返回的指针指向字符串</a:t>
            </a:r>
            <a:r>
              <a:rPr lang="en-US" altLang="zh-CN" sz="2400" dirty="0" smtClean="0">
                <a:ea typeface="宋体" pitchFamily="2" charset="-122"/>
              </a:rPr>
              <a:t>1</a:t>
            </a:r>
            <a:r>
              <a:rPr lang="zh-CN" altLang="en-US" sz="2400" dirty="0" smtClean="0">
                <a:ea typeface="宋体" pitchFamily="2" charset="-122"/>
              </a:rPr>
              <a:t>。大家也许会有疑问：是否要求字符串</a:t>
            </a:r>
            <a:r>
              <a:rPr lang="en-US" altLang="zh-CN" sz="2400" dirty="0" smtClean="0">
                <a:ea typeface="宋体" pitchFamily="2" charset="-122"/>
              </a:rPr>
              <a:t>1</a:t>
            </a:r>
            <a:r>
              <a:rPr lang="zh-CN" altLang="en-US" sz="2400" dirty="0" smtClean="0">
                <a:ea typeface="宋体" pitchFamily="2" charset="-122"/>
              </a:rPr>
              <a:t>所在的字符数组有足够的内存空间来容纳字符串</a:t>
            </a:r>
            <a:r>
              <a:rPr lang="en-US" altLang="zh-CN" sz="2400" dirty="0" smtClean="0">
                <a:ea typeface="宋体" pitchFamily="2" charset="-122"/>
              </a:rPr>
              <a:t>2</a:t>
            </a:r>
            <a:r>
              <a:rPr lang="zh-CN" altLang="en-US" sz="2400" dirty="0" smtClean="0">
                <a:ea typeface="宋体" pitchFamily="2" charset="-122"/>
              </a:rPr>
              <a:t>。</a:t>
            </a:r>
          </a:p>
          <a:p>
            <a:pPr eaLnBrk="1" hangingPunct="1">
              <a:lnSpc>
                <a:spcPct val="90000"/>
              </a:lnSpc>
              <a:defRPr/>
            </a:pPr>
            <a:r>
              <a:rPr lang="zh-CN" altLang="en-US" sz="2400" dirty="0" smtClean="0">
                <a:ea typeface="宋体" pitchFamily="2" charset="-122"/>
              </a:rPr>
              <a:t>原则上，答案为</a:t>
            </a:r>
            <a:r>
              <a:rPr lang="zh-CN" altLang="en-US" sz="2400" dirty="0" smtClean="0">
                <a:latin typeface="Times New Roman" pitchFamily="18" charset="0"/>
                <a:ea typeface="宋体" pitchFamily="2" charset="-122"/>
              </a:rPr>
              <a:t>“</a:t>
            </a:r>
            <a:r>
              <a:rPr lang="zh-CN" altLang="en-US" sz="2400" dirty="0" smtClean="0">
                <a:ea typeface="宋体" pitchFamily="2" charset="-122"/>
              </a:rPr>
              <a:t>是，字符串</a:t>
            </a:r>
            <a:r>
              <a:rPr lang="en-US" altLang="zh-CN" sz="2400" dirty="0" smtClean="0">
                <a:ea typeface="宋体" pitchFamily="2" charset="-122"/>
              </a:rPr>
              <a:t>1</a:t>
            </a:r>
            <a:r>
              <a:rPr lang="zh-CN" altLang="en-US" sz="2400" dirty="0" smtClean="0">
                <a:ea typeface="宋体" pitchFamily="2" charset="-122"/>
              </a:rPr>
              <a:t>所在的字符数组应有足够的内存空间来容纳字符串</a:t>
            </a:r>
            <a:r>
              <a:rPr lang="en-US" altLang="zh-CN" sz="2400" dirty="0" smtClean="0">
                <a:ea typeface="宋体" pitchFamily="2" charset="-122"/>
              </a:rPr>
              <a:t>2</a:t>
            </a:r>
            <a:r>
              <a:rPr lang="en-US" altLang="zh-CN" sz="2400" dirty="0" smtClean="0">
                <a:latin typeface="Times New Roman" pitchFamily="18" charset="0"/>
                <a:ea typeface="宋体" pitchFamily="2" charset="-122"/>
              </a:rPr>
              <a:t>”</a:t>
            </a:r>
            <a:r>
              <a:rPr lang="zh-CN" altLang="en-US" sz="2400" dirty="0" smtClean="0">
                <a:ea typeface="宋体" pitchFamily="2" charset="-122"/>
              </a:rPr>
              <a:t>，否则会出现内存越界的错误，这和前面</a:t>
            </a:r>
            <a:r>
              <a:rPr lang="en-US" altLang="zh-CN" sz="2400" dirty="0" err="1" smtClean="0">
                <a:ea typeface="宋体" pitchFamily="2" charset="-122"/>
              </a:rPr>
              <a:t>strcpy</a:t>
            </a:r>
            <a:r>
              <a:rPr lang="zh-CN" altLang="en-US" sz="2400" dirty="0" smtClean="0">
                <a:ea typeface="宋体" pitchFamily="2" charset="-122"/>
              </a:rPr>
              <a:t>函数中要求目的字符串的长度要大于源字符串的长度是一回事。</a:t>
            </a:r>
          </a:p>
          <a:p>
            <a:pPr eaLnBrk="1" hangingPunct="1">
              <a:lnSpc>
                <a:spcPct val="90000"/>
              </a:lnSpc>
              <a:defRPr/>
            </a:pPr>
            <a:r>
              <a:rPr lang="zh-CN" altLang="en-US" sz="2400" dirty="0" smtClean="0">
                <a:ea typeface="宋体" pitchFamily="2" charset="-122"/>
              </a:rPr>
              <a:t>实际上，即使两个条件不满足，</a:t>
            </a:r>
            <a:r>
              <a:rPr lang="zh-CN" altLang="en-US" sz="2400" dirty="0" smtClean="0">
                <a:latin typeface="Times New Roman" pitchFamily="18" charset="0"/>
                <a:ea typeface="宋体" pitchFamily="2" charset="-122"/>
              </a:rPr>
              <a:t>“</a:t>
            </a:r>
            <a:r>
              <a:rPr lang="zh-CN" altLang="en-US" sz="2400" dirty="0" smtClean="0">
                <a:ea typeface="宋体" pitchFamily="2" charset="-122"/>
              </a:rPr>
              <a:t>大部分情况下</a:t>
            </a:r>
            <a:r>
              <a:rPr lang="zh-CN" altLang="en-US" sz="2400" dirty="0" smtClean="0">
                <a:latin typeface="Times New Roman" pitchFamily="18" charset="0"/>
                <a:ea typeface="宋体" pitchFamily="2" charset="-122"/>
              </a:rPr>
              <a:t>”</a:t>
            </a:r>
            <a:r>
              <a:rPr lang="zh-CN" altLang="en-US" sz="2400" dirty="0" smtClean="0">
                <a:ea typeface="宋体" pitchFamily="2" charset="-122"/>
              </a:rPr>
              <a:t>，</a:t>
            </a:r>
            <a:r>
              <a:rPr lang="en-US" altLang="zh-CN" sz="2400" dirty="0" err="1" smtClean="0">
                <a:ea typeface="宋体" pitchFamily="2" charset="-122"/>
              </a:rPr>
              <a:t>strcat</a:t>
            </a:r>
            <a:r>
              <a:rPr lang="zh-CN" altLang="en-US" sz="2400" dirty="0" smtClean="0">
                <a:ea typeface="宋体" pitchFamily="2" charset="-122"/>
              </a:rPr>
              <a:t>函数和</a:t>
            </a:r>
            <a:r>
              <a:rPr lang="en-US" altLang="zh-CN" sz="2400" dirty="0" err="1" smtClean="0">
                <a:ea typeface="宋体" pitchFamily="2" charset="-122"/>
              </a:rPr>
              <a:t>strcpy</a:t>
            </a:r>
            <a:r>
              <a:rPr lang="zh-CN" altLang="en-US" sz="2400" dirty="0" smtClean="0">
                <a:ea typeface="宋体" pitchFamily="2" charset="-122"/>
              </a:rPr>
              <a:t>函数的执行并不会出错，这是因为变量在内存中的位置很稀疏，如果字符数组后的一块内存并没有被其他变量等占用，程序不会出错，但如果该块内存不巧已经被分配，程序可能因此而崩溃。</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500937" cy="857250"/>
          </a:xfrm>
        </p:spPr>
        <p:txBody>
          <a:bodyPr/>
          <a:lstStyle/>
          <a:p>
            <a:pPr eaLnBrk="1" hangingPunct="1">
              <a:defRPr/>
            </a:pPr>
            <a:r>
              <a:rPr lang="en-US" altLang="zh-CN" dirty="0" smtClean="0">
                <a:ea typeface="宋体" pitchFamily="2" charset="-122"/>
              </a:rPr>
              <a:t>5.4.21Strupr</a:t>
            </a:r>
            <a:r>
              <a:rPr lang="zh-CN" altLang="en-US" dirty="0" smtClean="0">
                <a:ea typeface="宋体" pitchFamily="2" charset="-122"/>
              </a:rPr>
              <a:t>字符串全部转大写</a:t>
            </a:r>
            <a:endParaRPr lang="en-US" altLang="zh-CN" dirty="0" smtClean="0">
              <a:ea typeface="宋体" pitchFamily="2" charset="-122"/>
            </a:endParaRPr>
          </a:p>
        </p:txBody>
      </p:sp>
      <p:sp>
        <p:nvSpPr>
          <p:cNvPr id="227332" name="矩形 3"/>
          <p:cNvSpPr>
            <a:spLocks noChangeArrowheads="1"/>
          </p:cNvSpPr>
          <p:nvPr/>
        </p:nvSpPr>
        <p:spPr bwMode="auto">
          <a:xfrm>
            <a:off x="428624" y="1143000"/>
            <a:ext cx="8501093" cy="452431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wrap="square">
            <a:spAutoFit/>
          </a:bodyPr>
          <a:lstStyle/>
          <a:p>
            <a:pPr eaLnBrk="0" hangingPunct="0"/>
            <a:r>
              <a:rPr lang="zh-CN" altLang="en-US"/>
              <a:t>在</a:t>
            </a:r>
            <a:r>
              <a:rPr lang="zh-CN" altLang="en-US" sz="3200"/>
              <a:t>某些场合，要求输入一个字符串，如果是大小写无关的，问题就来了，比如，在大小写无关意义下，</a:t>
            </a:r>
            <a:r>
              <a:rPr lang="zh-CN" altLang="en-US" sz="3200">
                <a:latin typeface="Times New Roman" pitchFamily="18" charset="0"/>
              </a:rPr>
              <a:t>“</a:t>
            </a:r>
            <a:r>
              <a:rPr lang="en-US" altLang="zh-CN" sz="3200"/>
              <a:t>AB</a:t>
            </a:r>
            <a:r>
              <a:rPr lang="en-US" altLang="zh-CN" sz="3200">
                <a:latin typeface="Times New Roman" pitchFamily="18" charset="0"/>
              </a:rPr>
              <a:t>”</a:t>
            </a:r>
            <a:r>
              <a:rPr lang="zh-CN" altLang="en-US" sz="3200"/>
              <a:t>、</a:t>
            </a:r>
            <a:r>
              <a:rPr lang="zh-CN" altLang="en-US" sz="3200">
                <a:latin typeface="Times New Roman" pitchFamily="18" charset="0"/>
              </a:rPr>
              <a:t>“</a:t>
            </a:r>
            <a:r>
              <a:rPr lang="en-US" altLang="zh-CN" sz="3200"/>
              <a:t>ab</a:t>
            </a:r>
            <a:r>
              <a:rPr lang="en-US" altLang="zh-CN" sz="3200">
                <a:latin typeface="Times New Roman" pitchFamily="18" charset="0"/>
              </a:rPr>
              <a:t>”</a:t>
            </a:r>
            <a:r>
              <a:rPr lang="zh-CN" altLang="en-US" sz="3200"/>
              <a:t>、</a:t>
            </a:r>
            <a:r>
              <a:rPr lang="zh-CN" altLang="en-US" sz="3200">
                <a:latin typeface="Times New Roman" pitchFamily="18" charset="0"/>
              </a:rPr>
              <a:t>“</a:t>
            </a:r>
            <a:r>
              <a:rPr lang="en-US" altLang="zh-CN" sz="3200"/>
              <a:t>aB</a:t>
            </a:r>
            <a:r>
              <a:rPr lang="en-US" altLang="zh-CN" sz="3200">
                <a:latin typeface="Times New Roman" pitchFamily="18" charset="0"/>
              </a:rPr>
              <a:t>”</a:t>
            </a:r>
            <a:r>
              <a:rPr lang="zh-CN" altLang="en-US" sz="3200"/>
              <a:t>、</a:t>
            </a:r>
            <a:r>
              <a:rPr lang="zh-CN" altLang="en-US" sz="3200">
                <a:latin typeface="Times New Roman" pitchFamily="18" charset="0"/>
              </a:rPr>
              <a:t>“</a:t>
            </a:r>
            <a:r>
              <a:rPr lang="en-US" altLang="zh-CN" sz="3200"/>
              <a:t>Ab</a:t>
            </a:r>
            <a:r>
              <a:rPr lang="en-US" altLang="zh-CN" sz="3200">
                <a:latin typeface="Times New Roman" pitchFamily="18" charset="0"/>
              </a:rPr>
              <a:t>”</a:t>
            </a:r>
            <a:r>
              <a:rPr lang="zh-CN" altLang="en-US" sz="3200"/>
              <a:t>都是等价的，这仅仅是两个字母的情况，如果字母更多，情况更复杂，在程序中去一一判断也很不现实，为此，</a:t>
            </a:r>
            <a:r>
              <a:rPr lang="en-US" altLang="zh-CN" sz="3200"/>
              <a:t>C</a:t>
            </a:r>
            <a:r>
              <a:rPr lang="zh-CN" altLang="en-US" sz="3200"/>
              <a:t>标准库提供了字符串处理函数</a:t>
            </a:r>
            <a:r>
              <a:rPr lang="en-US" altLang="zh-CN" sz="3200"/>
              <a:t>strupr</a:t>
            </a:r>
            <a:r>
              <a:rPr lang="zh-CN" altLang="en-US" sz="3200"/>
              <a:t>，用于将字符串中所有的字母都转换成大写形式，其原型为；</a:t>
            </a:r>
          </a:p>
          <a:p>
            <a:pPr eaLnBrk="0" hangingPunct="0"/>
            <a:r>
              <a:rPr lang="en-US" altLang="zh-CN" sz="3200"/>
              <a:t>char* strupr(</a:t>
            </a:r>
            <a:r>
              <a:rPr lang="zh-CN" altLang="en-US" sz="3200"/>
              <a:t>字符串</a:t>
            </a:r>
            <a:r>
              <a:rPr lang="en-US" altLang="zh-CN" sz="3200"/>
              <a:t>);</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5.4.22</a:t>
            </a:r>
            <a:r>
              <a:rPr lang="zh-CN" altLang="en-US" dirty="0" smtClean="0">
                <a:ea typeface="宋体" pitchFamily="2" charset="-122"/>
              </a:rPr>
              <a:t>字符串复制案例</a:t>
            </a:r>
            <a:endParaRPr lang="en-US" altLang="zh-CN" dirty="0">
              <a:ea typeface="宋体" pitchFamily="2" charset="-122"/>
            </a:endParaRPr>
          </a:p>
        </p:txBody>
      </p:sp>
      <p:sp>
        <p:nvSpPr>
          <p:cNvPr id="5" name="内容占位符 2"/>
          <p:cNvSpPr>
            <a:spLocks noGrp="1"/>
          </p:cNvSpPr>
          <p:nvPr>
            <p:ph idx="1"/>
          </p:nvPr>
        </p:nvSpPr>
        <p:spPr>
          <a:xfrm>
            <a:off x="571500" y="1214438"/>
            <a:ext cx="8121650" cy="4910137"/>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smtClean="0">
                <a:ea typeface="宋体" pitchFamily="2" charset="-122"/>
              </a:rPr>
              <a:t>将字符串</a:t>
            </a:r>
            <a:r>
              <a:rPr lang="en-US" altLang="zh-CN" smtClean="0">
                <a:ea typeface="宋体" pitchFamily="2" charset="-122"/>
              </a:rPr>
              <a:t>a</a:t>
            </a:r>
            <a:r>
              <a:rPr lang="zh-CN" altLang="zh-CN" smtClean="0">
                <a:ea typeface="宋体" pitchFamily="2" charset="-122"/>
              </a:rPr>
              <a:t>复制为字符串</a:t>
            </a:r>
            <a:r>
              <a:rPr lang="en-US" altLang="zh-CN" smtClean="0">
                <a:ea typeface="宋体" pitchFamily="2" charset="-122"/>
              </a:rPr>
              <a:t>b</a:t>
            </a:r>
            <a:r>
              <a:rPr lang="zh-CN" altLang="zh-CN" smtClean="0">
                <a:ea typeface="宋体" pitchFamily="2" charset="-122"/>
              </a:rPr>
              <a:t>，然后输出字符串</a:t>
            </a:r>
            <a:r>
              <a:rPr lang="en-US" altLang="zh-CN" smtClean="0">
                <a:ea typeface="宋体" pitchFamily="2" charset="-122"/>
              </a:rPr>
              <a:t>b</a:t>
            </a:r>
            <a:r>
              <a:rPr lang="zh-CN" altLang="zh-CN" smtClean="0">
                <a:ea typeface="宋体" pitchFamily="2" charset="-122"/>
              </a:rPr>
              <a:t>。</a:t>
            </a:r>
          </a:p>
          <a:p>
            <a:pPr eaLnBrk="1" hangingPunct="1">
              <a:defRPr/>
            </a:pPr>
            <a:r>
              <a:rPr lang="zh-CN" altLang="zh-CN" smtClean="0">
                <a:ea typeface="宋体" pitchFamily="2" charset="-122"/>
              </a:rPr>
              <a:t>解题思路：定义两个字符数组</a:t>
            </a:r>
            <a:r>
              <a:rPr lang="en-US" altLang="zh-CN" smtClean="0">
                <a:ea typeface="宋体" pitchFamily="2" charset="-122"/>
              </a:rPr>
              <a:t>a</a:t>
            </a:r>
            <a:r>
              <a:rPr lang="zh-CN" altLang="zh-CN" smtClean="0">
                <a:ea typeface="宋体" pitchFamily="2" charset="-122"/>
              </a:rPr>
              <a:t>和</a:t>
            </a:r>
            <a:r>
              <a:rPr lang="en-US" altLang="zh-CN" smtClean="0">
                <a:ea typeface="宋体" pitchFamily="2" charset="-122"/>
              </a:rPr>
              <a:t>b</a:t>
            </a:r>
            <a:r>
              <a:rPr lang="zh-CN" altLang="zh-CN" smtClean="0">
                <a:ea typeface="宋体" pitchFamily="2" charset="-122"/>
              </a:rPr>
              <a:t>，用“</a:t>
            </a:r>
            <a:r>
              <a:rPr lang="en-US" altLang="zh-CN" smtClean="0">
                <a:ea typeface="宋体" pitchFamily="2" charset="-122"/>
              </a:rPr>
              <a:t>I am a student.</a:t>
            </a:r>
            <a:r>
              <a:rPr lang="zh-CN" altLang="zh-CN" smtClean="0">
                <a:ea typeface="宋体" pitchFamily="2" charset="-122"/>
              </a:rPr>
              <a:t>”对</a:t>
            </a:r>
            <a:r>
              <a:rPr lang="en-US" altLang="zh-CN" smtClean="0">
                <a:ea typeface="宋体" pitchFamily="2" charset="-122"/>
              </a:rPr>
              <a:t>a</a:t>
            </a:r>
            <a:r>
              <a:rPr lang="zh-CN" altLang="zh-CN" smtClean="0">
                <a:ea typeface="宋体" pitchFamily="2" charset="-122"/>
              </a:rPr>
              <a:t>数组初始化。将</a:t>
            </a:r>
            <a:r>
              <a:rPr lang="en-US" altLang="zh-CN" smtClean="0">
                <a:ea typeface="宋体" pitchFamily="2" charset="-122"/>
              </a:rPr>
              <a:t>a</a:t>
            </a:r>
            <a:r>
              <a:rPr lang="zh-CN" altLang="zh-CN" smtClean="0">
                <a:ea typeface="宋体" pitchFamily="2" charset="-122"/>
              </a:rPr>
              <a:t>数组中的字符逐个复制到</a:t>
            </a:r>
            <a:r>
              <a:rPr lang="en-US" altLang="zh-CN" smtClean="0">
                <a:ea typeface="宋体" pitchFamily="2" charset="-122"/>
              </a:rPr>
              <a:t>b</a:t>
            </a:r>
            <a:r>
              <a:rPr lang="zh-CN" altLang="zh-CN" smtClean="0">
                <a:ea typeface="宋体" pitchFamily="2" charset="-122"/>
              </a:rPr>
              <a:t>数组中。可以用不同的方法引用并输出字符数组元素，今用地址法算出各元素的值。</a:t>
            </a:r>
            <a:endParaRPr lang="zh-CN" altLang="en-US"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5.4.23</a:t>
            </a:r>
            <a:r>
              <a:rPr lang="zh-CN" altLang="en-US" dirty="0" smtClean="0">
                <a:ea typeface="宋体" pitchFamily="2" charset="-122"/>
              </a:rPr>
              <a:t>字符串复制案例</a:t>
            </a:r>
            <a:endParaRPr lang="en-US" altLang="zh-CN" dirty="0">
              <a:ea typeface="宋体" pitchFamily="2" charset="-122"/>
            </a:endParaRPr>
          </a:p>
        </p:txBody>
      </p:sp>
      <p:sp>
        <p:nvSpPr>
          <p:cNvPr id="5" name="内容占位符 2"/>
          <p:cNvSpPr>
            <a:spLocks noGrp="1"/>
          </p:cNvSpPr>
          <p:nvPr>
            <p:ph idx="1"/>
          </p:nvPr>
        </p:nvSpPr>
        <p:spPr>
          <a:xfrm>
            <a:off x="0" y="1000108"/>
            <a:ext cx="9144000" cy="5857891"/>
          </a:xfrm>
        </p:spPr>
        <p:style>
          <a:lnRef idx="0">
            <a:scrgbClr r="0" g="0" b="0"/>
          </a:lnRef>
          <a:fillRef idx="1003">
            <a:schemeClr val="dk2"/>
          </a:fillRef>
          <a:effectRef idx="0">
            <a:scrgbClr r="0" g="0" b="0"/>
          </a:effectRef>
          <a:fontRef idx="major"/>
        </p:style>
        <p:txBody>
          <a:bodyPr/>
          <a:lstStyle/>
          <a:p>
            <a:pPr eaLnBrk="1" hangingPunct="1">
              <a:lnSpc>
                <a:spcPts val="2900"/>
              </a:lnSpc>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int main()</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char a[ ]=“I am a student.”,b[20];   int i;</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for(i=0;*(a+i)!='\0';i++)</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*(b+i)=*(a+i);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a:t>
            </a:r>
            <a:r>
              <a:rPr lang="en-US" altLang="zh-CN" sz="2800" smtClean="0">
                <a:solidFill>
                  <a:srgbClr val="00B050"/>
                </a:solidFill>
                <a:ea typeface="宋体" pitchFamily="2" charset="-122"/>
              </a:rPr>
              <a:t>*(b+i)=‘\0’; </a:t>
            </a:r>
            <a:endParaRPr lang="zh-CN" altLang="zh-CN" sz="2800" smtClean="0">
              <a:solidFill>
                <a:srgbClr val="00B050"/>
              </a:solidFill>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printf(“string a is:%s\n”,a);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printf("string b is:");</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for(i=0;b[i]!='\0';i++)</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printf(“%c”,b[i]);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printf("\n");</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a:t>
            </a:r>
            <a:endParaRPr lang="zh-CN" altLang="en-US" sz="2800" smtClean="0">
              <a:ea typeface="宋体" pitchFamily="2" charset="-122"/>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786687" cy="857250"/>
          </a:xfrm>
        </p:spPr>
        <p:txBody>
          <a:bodyPr/>
          <a:lstStyle/>
          <a:p>
            <a:pPr eaLnBrk="1" hangingPunct="1">
              <a:defRPr/>
            </a:pPr>
            <a:r>
              <a:rPr lang="en-US" altLang="zh-CN" dirty="0" smtClean="0">
                <a:ea typeface="宋体" pitchFamily="2" charset="-122"/>
              </a:rPr>
              <a:t>5.4.24</a:t>
            </a:r>
            <a:r>
              <a:rPr lang="zh-CN" altLang="en-US" dirty="0" smtClean="0">
                <a:ea typeface="宋体" pitchFamily="2" charset="-122"/>
              </a:rPr>
              <a:t>字符串复制案例</a:t>
            </a:r>
            <a:r>
              <a:rPr lang="en-US" altLang="zh-CN" dirty="0" smtClean="0">
                <a:ea typeface="宋体" pitchFamily="2" charset="-122"/>
              </a:rPr>
              <a:t>-</a:t>
            </a:r>
            <a:r>
              <a:rPr lang="zh-CN" altLang="en-US" dirty="0" smtClean="0">
                <a:ea typeface="宋体" pitchFamily="2" charset="-122"/>
              </a:rPr>
              <a:t>指针解法</a:t>
            </a:r>
            <a:endParaRPr lang="en-US" altLang="zh-CN" dirty="0">
              <a:ea typeface="宋体" pitchFamily="2" charset="-122"/>
            </a:endParaRPr>
          </a:p>
        </p:txBody>
      </p:sp>
      <p:sp>
        <p:nvSpPr>
          <p:cNvPr id="8" name="内容占位符 2"/>
          <p:cNvSpPr>
            <a:spLocks noGrp="1"/>
          </p:cNvSpPr>
          <p:nvPr>
            <p:ph idx="1"/>
          </p:nvPr>
        </p:nvSpPr>
        <p:spPr>
          <a:xfrm>
            <a:off x="0" y="1071546"/>
            <a:ext cx="9143999" cy="5786453"/>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int main()</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{char a[]="I am a boy.",b[20],*p1,*p2;</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p1=a;  p2=b;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for(   ; *p1!=‘\0’; p1++,p2++)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*p2=*p1;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a:t>
            </a:r>
            <a:r>
              <a:rPr lang="en-US" altLang="zh-CN" sz="2800" smtClean="0">
                <a:solidFill>
                  <a:srgbClr val="00B050"/>
                </a:solidFill>
                <a:ea typeface="宋体" pitchFamily="2" charset="-122"/>
              </a:rPr>
              <a:t>*p2=‘\0’; </a:t>
            </a:r>
            <a:endParaRPr lang="zh-CN" altLang="zh-CN" sz="2800" smtClean="0">
              <a:solidFill>
                <a:srgbClr val="00B050"/>
              </a:solidFill>
              <a:ea typeface="宋体" pitchFamily="2" charset="-122"/>
            </a:endParaRPr>
          </a:p>
          <a:p>
            <a:pPr eaLnBrk="1" hangingPunct="1">
              <a:buFont typeface="Wingdings" pitchFamily="2" charset="2"/>
              <a:buNone/>
              <a:defRPr/>
            </a:pPr>
            <a:r>
              <a:rPr lang="en-US" altLang="zh-CN" sz="2800" smtClean="0">
                <a:ea typeface="宋体" pitchFamily="2" charset="-122"/>
              </a:rPr>
              <a:t>  printf(“string a is:%s\n”,a);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printf(“string b is:%s\n”,b);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239000" cy="842963"/>
          </a:xfrm>
        </p:spPr>
        <p:txBody>
          <a:bodyPr/>
          <a:lstStyle/>
          <a:p>
            <a:pPr eaLnBrk="1" hangingPunct="1">
              <a:defRPr/>
            </a:pPr>
            <a:r>
              <a:rPr lang="en-US" altLang="zh-CN" sz="3600" dirty="0" smtClean="0">
                <a:ea typeface="宋体" pitchFamily="2" charset="-122"/>
              </a:rPr>
              <a:t>5.4.25</a:t>
            </a:r>
            <a:r>
              <a:rPr lang="zh-CN" altLang="en-US" sz="3600" dirty="0" smtClean="0">
                <a:ea typeface="宋体" pitchFamily="2" charset="-122"/>
              </a:rPr>
              <a:t>字符串复制案例</a:t>
            </a:r>
            <a:r>
              <a:rPr lang="en-US" altLang="zh-CN" sz="3600" dirty="0" smtClean="0">
                <a:ea typeface="宋体" pitchFamily="2" charset="-122"/>
              </a:rPr>
              <a:t>-</a:t>
            </a:r>
            <a:r>
              <a:rPr lang="zh-CN" altLang="en-US" sz="3600" dirty="0" smtClean="0">
                <a:ea typeface="宋体" pitchFamily="2" charset="-122"/>
              </a:rPr>
              <a:t>指针解法</a:t>
            </a:r>
            <a:endParaRPr lang="en-US" altLang="zh-CN" sz="3600" dirty="0">
              <a:ea typeface="宋体" pitchFamily="2" charset="-122"/>
            </a:endParaRPr>
          </a:p>
        </p:txBody>
      </p:sp>
      <p:sp>
        <p:nvSpPr>
          <p:cNvPr id="7" name="Rectangle 3"/>
          <p:cNvSpPr>
            <a:spLocks noGrp="1" noChangeArrowheads="1"/>
          </p:cNvSpPr>
          <p:nvPr>
            <p:ph type="body" idx="1"/>
          </p:nvPr>
        </p:nvSpPr>
        <p:spPr>
          <a:xfrm>
            <a:off x="0" y="1071546"/>
            <a:ext cx="9001156" cy="5286411"/>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smtClean="0">
                <a:ea typeface="宋体" pitchFamily="2" charset="-122"/>
              </a:rPr>
              <a:t>用函数调用实现字符串的复制。</a:t>
            </a:r>
          </a:p>
          <a:p>
            <a:pPr eaLnBrk="1" hangingPunct="1">
              <a:defRPr/>
            </a:pPr>
            <a:r>
              <a:rPr lang="zh-CN" altLang="zh-CN" smtClean="0">
                <a:ea typeface="宋体" pitchFamily="2" charset="-122"/>
              </a:rPr>
              <a:t>解题思路：定义一个函数</a:t>
            </a:r>
            <a:r>
              <a:rPr lang="en-US" altLang="zh-CN" smtClean="0">
                <a:ea typeface="宋体" pitchFamily="2" charset="-122"/>
              </a:rPr>
              <a:t>copy_string</a:t>
            </a:r>
            <a:r>
              <a:rPr lang="zh-CN" altLang="zh-CN" smtClean="0">
                <a:ea typeface="宋体" pitchFamily="2" charset="-122"/>
              </a:rPr>
              <a:t>用来实现字符串复制的功能，在主函数中调用此函数，函数的形参和实参可以分别用字符数组名或字符指针变量。分别编程，以供分析比较。</a:t>
            </a:r>
            <a:endParaRPr lang="en-US"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043737" cy="898525"/>
          </a:xfrm>
        </p:spPr>
        <p:txBody>
          <a:bodyPr/>
          <a:lstStyle/>
          <a:p>
            <a:pPr eaLnBrk="1" hangingPunct="1">
              <a:defRPr/>
            </a:pPr>
            <a:r>
              <a:rPr lang="en-US" altLang="zh-CN" sz="3600" dirty="0" smtClean="0">
                <a:ea typeface="宋体" pitchFamily="2" charset="-122"/>
              </a:rPr>
              <a:t>5.4.26</a:t>
            </a:r>
            <a:r>
              <a:rPr lang="zh-CN" altLang="en-US" sz="3600" dirty="0" smtClean="0">
                <a:ea typeface="宋体" pitchFamily="2" charset="-122"/>
              </a:rPr>
              <a:t>字符串复制案例</a:t>
            </a:r>
            <a:r>
              <a:rPr lang="en-US" altLang="zh-CN" sz="3600" dirty="0" smtClean="0">
                <a:ea typeface="宋体" pitchFamily="2" charset="-122"/>
              </a:rPr>
              <a:t>-</a:t>
            </a:r>
            <a:r>
              <a:rPr lang="zh-CN" altLang="en-US" sz="3600" dirty="0" smtClean="0">
                <a:ea typeface="宋体" pitchFamily="2" charset="-122"/>
              </a:rPr>
              <a:t>指针解法</a:t>
            </a:r>
            <a:endParaRPr lang="en-US" altLang="zh-CN" sz="3600" dirty="0">
              <a:ea typeface="宋体" pitchFamily="2" charset="-122"/>
            </a:endParaRPr>
          </a:p>
        </p:txBody>
      </p:sp>
      <p:sp>
        <p:nvSpPr>
          <p:cNvPr id="7" name="内容占位符 2"/>
          <p:cNvSpPr>
            <a:spLocks noGrp="1"/>
          </p:cNvSpPr>
          <p:nvPr>
            <p:ph idx="1"/>
          </p:nvPr>
        </p:nvSpPr>
        <p:spPr>
          <a:xfrm>
            <a:off x="1" y="1000108"/>
            <a:ext cx="9144000" cy="5500725"/>
          </a:xfrm>
        </p:spPr>
        <p:style>
          <a:lnRef idx="0">
            <a:scrgbClr r="0" g="0" b="0"/>
          </a:lnRef>
          <a:fillRef idx="1003">
            <a:schemeClr val="dk2"/>
          </a:fillRef>
          <a:effectRef idx="0">
            <a:scrgbClr r="0" g="0" b="0"/>
          </a:effectRef>
          <a:fontRef idx="major"/>
        </p:style>
        <p:txBody>
          <a:bodyPr/>
          <a:lstStyle/>
          <a:p>
            <a:pPr eaLnBrk="1" hangingPunct="1">
              <a:lnSpc>
                <a:spcPts val="3000"/>
              </a:lnSpc>
              <a:buFont typeface="Wingdings" pitchFamily="2" charset="2"/>
              <a:buNone/>
              <a:defRPr/>
            </a:pPr>
            <a:r>
              <a:rPr lang="en-US" altLang="zh-CN" sz="2800" dirty="0" smtClean="0">
                <a:ea typeface="宋体" pitchFamily="2" charset="-122"/>
              </a:rPr>
              <a:t>(1) </a:t>
            </a:r>
            <a:r>
              <a:rPr lang="zh-CN" altLang="zh-CN" sz="2800" dirty="0" smtClean="0">
                <a:ea typeface="宋体" pitchFamily="2" charset="-122"/>
              </a:rPr>
              <a:t>用字符数组名作为函数参数</a:t>
            </a:r>
          </a:p>
          <a:p>
            <a:pPr eaLnBrk="1" hangingPunct="1">
              <a:lnSpc>
                <a:spcPts val="3000"/>
              </a:lnSpc>
              <a:buFont typeface="Wingdings" pitchFamily="2" charset="2"/>
              <a:buNone/>
              <a:defRPr/>
            </a:pPr>
            <a:r>
              <a:rPr lang="en-US" altLang="zh-CN" sz="2800" dirty="0" smtClean="0">
                <a:ea typeface="宋体" pitchFamily="2" charset="-122"/>
              </a:rPr>
              <a:t>#include &lt;</a:t>
            </a:r>
            <a:r>
              <a:rPr lang="en-US" altLang="zh-CN" sz="2800" dirty="0" err="1" smtClean="0">
                <a:ea typeface="宋体" pitchFamily="2" charset="-122"/>
              </a:rPr>
              <a:t>stdio.h</a:t>
            </a:r>
            <a:r>
              <a:rPr lang="en-US" altLang="zh-CN" sz="2800" dirty="0" smtClean="0">
                <a:ea typeface="宋体" pitchFamily="2" charset="-122"/>
              </a:rPr>
              <a:t>&gt;</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err="1" smtClean="0">
                <a:ea typeface="宋体" pitchFamily="2" charset="-122"/>
              </a:rPr>
              <a:t>int</a:t>
            </a:r>
            <a:r>
              <a:rPr lang="en-US" altLang="zh-CN" sz="2800" dirty="0" smtClean="0">
                <a:ea typeface="宋体" pitchFamily="2" charset="-122"/>
              </a:rPr>
              <a:t> main()</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smtClean="0">
                <a:ea typeface="宋体" pitchFamily="2" charset="-122"/>
              </a:rPr>
              <a:t>{void </a:t>
            </a:r>
            <a:r>
              <a:rPr lang="en-US" altLang="zh-CN" sz="2800" dirty="0" err="1" smtClean="0">
                <a:ea typeface="宋体" pitchFamily="2" charset="-122"/>
              </a:rPr>
              <a:t>copy_string</a:t>
            </a:r>
            <a:r>
              <a:rPr lang="en-US" altLang="zh-CN" sz="2800" dirty="0" smtClean="0">
                <a:ea typeface="宋体" pitchFamily="2" charset="-122"/>
              </a:rPr>
              <a:t>(char from[],char to[]);</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smtClean="0">
                <a:ea typeface="宋体" pitchFamily="2" charset="-122"/>
              </a:rPr>
              <a:t>  char </a:t>
            </a:r>
            <a:r>
              <a:rPr lang="en-US" altLang="zh-CN" sz="2800" dirty="0" smtClean="0">
                <a:solidFill>
                  <a:srgbClr val="9D138D"/>
                </a:solidFill>
                <a:ea typeface="宋体" pitchFamily="2" charset="-122"/>
              </a:rPr>
              <a:t>a</a:t>
            </a:r>
            <a:r>
              <a:rPr lang="en-US" altLang="zh-CN" sz="2800" dirty="0" smtClean="0">
                <a:ea typeface="宋体" pitchFamily="2" charset="-122"/>
              </a:rPr>
              <a:t>[]="I am a teacher.";</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smtClean="0">
                <a:ea typeface="宋体" pitchFamily="2" charset="-122"/>
              </a:rPr>
              <a:t>  char </a:t>
            </a:r>
            <a:r>
              <a:rPr lang="en-US" altLang="zh-CN" sz="2800" dirty="0" smtClean="0">
                <a:solidFill>
                  <a:srgbClr val="9D138D"/>
                </a:solidFill>
                <a:ea typeface="宋体" pitchFamily="2" charset="-122"/>
              </a:rPr>
              <a:t>b</a:t>
            </a:r>
            <a:r>
              <a:rPr lang="en-US" altLang="zh-CN" sz="2800" dirty="0" smtClean="0">
                <a:ea typeface="宋体" pitchFamily="2" charset="-122"/>
              </a:rPr>
              <a:t>[]="you are a student.";</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smtClean="0">
                <a:ea typeface="宋体" pitchFamily="2" charset="-122"/>
              </a:rPr>
              <a:t>  </a:t>
            </a:r>
            <a:r>
              <a:rPr lang="en-US" altLang="zh-CN" sz="2800" dirty="0" err="1" smtClean="0">
                <a:ea typeface="宋体" pitchFamily="2" charset="-122"/>
              </a:rPr>
              <a:t>printf</a:t>
            </a:r>
            <a:r>
              <a:rPr lang="en-US" altLang="zh-CN" sz="2800" dirty="0" smtClean="0">
                <a:ea typeface="宋体" pitchFamily="2" charset="-122"/>
              </a:rPr>
              <a:t>(“a=%s\</a:t>
            </a:r>
            <a:r>
              <a:rPr lang="en-US" altLang="zh-CN" sz="2800" dirty="0" err="1" smtClean="0">
                <a:ea typeface="宋体" pitchFamily="2" charset="-122"/>
              </a:rPr>
              <a:t>nb</a:t>
            </a:r>
            <a:r>
              <a:rPr lang="en-US" altLang="zh-CN" sz="2800" dirty="0" smtClean="0">
                <a:ea typeface="宋体" pitchFamily="2" charset="-122"/>
              </a:rPr>
              <a:t>=%s\</a:t>
            </a:r>
            <a:r>
              <a:rPr lang="en-US" altLang="zh-CN" sz="2800" dirty="0" err="1" smtClean="0">
                <a:ea typeface="宋体" pitchFamily="2" charset="-122"/>
              </a:rPr>
              <a:t>n",a,b</a:t>
            </a:r>
            <a:r>
              <a:rPr lang="en-US" altLang="zh-CN" sz="2800" dirty="0" smtClean="0">
                <a:ea typeface="宋体" pitchFamily="2" charset="-122"/>
              </a:rPr>
              <a:t>);</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smtClean="0">
                <a:ea typeface="宋体" pitchFamily="2" charset="-122"/>
              </a:rPr>
              <a:t>  </a:t>
            </a:r>
            <a:r>
              <a:rPr lang="en-US" altLang="zh-CN" sz="2800" dirty="0" err="1" smtClean="0">
                <a:ea typeface="宋体" pitchFamily="2" charset="-122"/>
              </a:rPr>
              <a:t>printf</a:t>
            </a:r>
            <a:r>
              <a:rPr lang="en-US" altLang="zh-CN" sz="2800" dirty="0" smtClean="0">
                <a:ea typeface="宋体" pitchFamily="2" charset="-122"/>
              </a:rPr>
              <a:t>("copy string a to string b:\n");</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smtClean="0">
                <a:ea typeface="宋体" pitchFamily="2" charset="-122"/>
              </a:rPr>
              <a:t>  </a:t>
            </a:r>
            <a:r>
              <a:rPr lang="en-US" altLang="zh-CN" sz="2800" dirty="0" err="1" smtClean="0">
                <a:ea typeface="宋体" pitchFamily="2" charset="-122"/>
              </a:rPr>
              <a:t>copy_string</a:t>
            </a:r>
            <a:r>
              <a:rPr lang="en-US" altLang="zh-CN" sz="2800" dirty="0" smtClean="0">
                <a:ea typeface="宋体" pitchFamily="2" charset="-122"/>
              </a:rPr>
              <a:t>(</a:t>
            </a:r>
            <a:r>
              <a:rPr lang="en-US" altLang="zh-CN" sz="2800" dirty="0" err="1" smtClean="0">
                <a:solidFill>
                  <a:srgbClr val="9D138D"/>
                </a:solidFill>
                <a:ea typeface="宋体" pitchFamily="2" charset="-122"/>
              </a:rPr>
              <a:t>a</a:t>
            </a:r>
            <a:r>
              <a:rPr lang="en-US" altLang="zh-CN" sz="2800" dirty="0" err="1" smtClean="0">
                <a:ea typeface="宋体" pitchFamily="2" charset="-122"/>
              </a:rPr>
              <a:t>,</a:t>
            </a:r>
            <a:r>
              <a:rPr lang="en-US" altLang="zh-CN" sz="2800" dirty="0" err="1" smtClean="0">
                <a:solidFill>
                  <a:srgbClr val="9D138D"/>
                </a:solidFill>
                <a:ea typeface="宋体" pitchFamily="2" charset="-122"/>
              </a:rPr>
              <a:t>b</a:t>
            </a:r>
            <a:r>
              <a:rPr lang="en-US" altLang="zh-CN" sz="2800" dirty="0" smtClean="0">
                <a:ea typeface="宋体" pitchFamily="2" charset="-122"/>
              </a:rPr>
              <a:t>); </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smtClean="0">
                <a:ea typeface="宋体" pitchFamily="2" charset="-122"/>
              </a:rPr>
              <a:t>  </a:t>
            </a:r>
            <a:r>
              <a:rPr lang="en-US" altLang="zh-CN" sz="2800" dirty="0" err="1" smtClean="0">
                <a:ea typeface="宋体" pitchFamily="2" charset="-122"/>
              </a:rPr>
              <a:t>printf</a:t>
            </a:r>
            <a:r>
              <a:rPr lang="en-US" altLang="zh-CN" sz="2800" dirty="0" smtClean="0">
                <a:ea typeface="宋体" pitchFamily="2" charset="-122"/>
              </a:rPr>
              <a:t>(“a=%s\</a:t>
            </a:r>
            <a:r>
              <a:rPr lang="en-US" altLang="zh-CN" sz="2800" dirty="0" err="1" smtClean="0">
                <a:ea typeface="宋体" pitchFamily="2" charset="-122"/>
              </a:rPr>
              <a:t>nb</a:t>
            </a:r>
            <a:r>
              <a:rPr lang="en-US" altLang="zh-CN" sz="2800" dirty="0" smtClean="0">
                <a:ea typeface="宋体" pitchFamily="2" charset="-122"/>
              </a:rPr>
              <a:t>=%s\</a:t>
            </a:r>
            <a:r>
              <a:rPr lang="en-US" altLang="zh-CN" sz="2800" dirty="0" err="1" smtClean="0">
                <a:ea typeface="宋体" pitchFamily="2" charset="-122"/>
              </a:rPr>
              <a:t>n",a,b</a:t>
            </a:r>
            <a:r>
              <a:rPr lang="en-US" altLang="zh-CN" sz="2800" dirty="0" smtClean="0">
                <a:ea typeface="宋体" pitchFamily="2" charset="-122"/>
              </a:rPr>
              <a:t>);  </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smtClean="0">
                <a:ea typeface="宋体" pitchFamily="2" charset="-122"/>
              </a:rPr>
              <a:t>  return 0;</a:t>
            </a:r>
            <a:endParaRPr lang="zh-CN" altLang="zh-CN" sz="2800" dirty="0" smtClean="0">
              <a:ea typeface="宋体" pitchFamily="2" charset="-122"/>
            </a:endParaRPr>
          </a:p>
          <a:p>
            <a:pPr eaLnBrk="1" hangingPunct="1">
              <a:lnSpc>
                <a:spcPts val="3000"/>
              </a:lnSpc>
              <a:buFont typeface="Wingdings" pitchFamily="2" charset="2"/>
              <a:buNone/>
              <a:defRPr/>
            </a:pPr>
            <a:r>
              <a:rPr lang="en-US" altLang="zh-CN" sz="2800" dirty="0" smtClean="0">
                <a:ea typeface="宋体" pitchFamily="2" charset="-122"/>
              </a:rPr>
              <a:t>}</a:t>
            </a:r>
            <a:endParaRPr lang="zh-CN" altLang="zh-CN" sz="2800" dirty="0" smtClean="0">
              <a:ea typeface="宋体" pitchFamily="2" charset="-122"/>
            </a:endParaRPr>
          </a:p>
          <a:p>
            <a:pPr eaLnBrk="1" hangingPunct="1">
              <a:lnSpc>
                <a:spcPts val="3000"/>
              </a:lnSpc>
              <a:buFont typeface="Wingdings" pitchFamily="2" charset="2"/>
              <a:buNone/>
              <a:defRPr/>
            </a:pPr>
            <a:endParaRPr lang="zh-CN" altLang="en-US" sz="2800" dirty="0" smtClean="0">
              <a:ea typeface="宋体" pitchFamily="2" charset="-122"/>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85750"/>
            <a:ext cx="7572375" cy="642938"/>
          </a:xfrm>
        </p:spPr>
        <p:txBody>
          <a:bodyPr/>
          <a:lstStyle/>
          <a:p>
            <a:pPr eaLnBrk="1" hangingPunct="1">
              <a:defRPr/>
            </a:pPr>
            <a:r>
              <a:rPr lang="en-US" altLang="zh-CN" sz="3600" dirty="0" smtClean="0">
                <a:ea typeface="宋体" pitchFamily="2" charset="-122"/>
              </a:rPr>
              <a:t>5.4.27</a:t>
            </a:r>
            <a:r>
              <a:rPr lang="zh-CN" altLang="en-US" sz="3600" dirty="0" smtClean="0">
                <a:ea typeface="宋体" pitchFamily="2" charset="-122"/>
              </a:rPr>
              <a:t>字符串复制案例</a:t>
            </a:r>
            <a:r>
              <a:rPr lang="en-US" altLang="zh-CN" sz="3600" dirty="0" smtClean="0">
                <a:ea typeface="宋体" pitchFamily="2" charset="-122"/>
              </a:rPr>
              <a:t>-</a:t>
            </a:r>
            <a:r>
              <a:rPr lang="zh-CN" altLang="en-US" sz="3600" dirty="0" smtClean="0">
                <a:ea typeface="宋体" pitchFamily="2" charset="-122"/>
              </a:rPr>
              <a:t>指针解法</a:t>
            </a:r>
            <a:endParaRPr lang="en-US" altLang="zh-CN" sz="3600" dirty="0">
              <a:ea typeface="宋体" pitchFamily="2" charset="-122"/>
            </a:endParaRPr>
          </a:p>
        </p:txBody>
      </p:sp>
      <p:sp>
        <p:nvSpPr>
          <p:cNvPr id="7" name="内容占位符 2"/>
          <p:cNvSpPr>
            <a:spLocks noGrp="1"/>
          </p:cNvSpPr>
          <p:nvPr>
            <p:ph idx="1"/>
          </p:nvPr>
        </p:nvSpPr>
        <p:spPr>
          <a:xfrm>
            <a:off x="0" y="1071545"/>
            <a:ext cx="9144000" cy="4786347"/>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void copy_string(char from[], char to[]) </a:t>
            </a:r>
            <a:r>
              <a:rPr lang="zh-CN" altLang="zh-CN" sz="2800" smtClean="0">
                <a:ea typeface="宋体" pitchFamily="2" charset="-122"/>
              </a:rPr>
              <a:t> </a:t>
            </a:r>
          </a:p>
          <a:p>
            <a:pPr eaLnBrk="1" hangingPunct="1">
              <a:buFont typeface="Wingdings" pitchFamily="2" charset="2"/>
              <a:buNone/>
              <a:defRPr/>
            </a:pPr>
            <a:r>
              <a:rPr lang="en-US" altLang="zh-CN" sz="2800" smtClean="0">
                <a:ea typeface="宋体" pitchFamily="2" charset="-122"/>
              </a:rPr>
              <a:t>{ int i=0;</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while(from[i]!='\0')</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   to[i]=from[i];</a:t>
            </a:r>
          </a:p>
          <a:p>
            <a:pPr eaLnBrk="1" hangingPunct="1">
              <a:buFont typeface="Wingdings" pitchFamily="2" charset="2"/>
              <a:buNone/>
              <a:defRPr/>
            </a:pPr>
            <a:r>
              <a:rPr lang="en-US" altLang="zh-CN" sz="2800" smtClean="0">
                <a:ea typeface="宋体" pitchFamily="2" charset="-122"/>
              </a:rPr>
              <a:t>        i++;</a:t>
            </a:r>
          </a:p>
          <a:p>
            <a:pPr eaLnBrk="1" hangingPunct="1">
              <a:buFont typeface="Wingdings" pitchFamily="2" charset="2"/>
              <a:buNone/>
              <a:defRPr/>
            </a:pPr>
            <a:r>
              <a:rPr lang="en-US" altLang="zh-CN" sz="2800" smtClean="0">
                <a:ea typeface="宋体" pitchFamily="2" charset="-122"/>
              </a:rPr>
              <a:t>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to[i]='\0';</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a:p>
            <a:pPr eaLnBrk="1" hangingPunct="1">
              <a:buFont typeface="Wingdings" pitchFamily="2" charset="2"/>
              <a:buNone/>
              <a:defRPr/>
            </a:pPr>
            <a:endParaRPr lang="zh-CN" altLang="en-US" sz="2800" smtClean="0">
              <a:ea typeface="宋体" pitchFamily="2" charset="-122"/>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7115175" cy="898525"/>
          </a:xfrm>
        </p:spPr>
        <p:txBody>
          <a:bodyPr/>
          <a:lstStyle/>
          <a:p>
            <a:pPr eaLnBrk="1" hangingPunct="1">
              <a:defRPr/>
            </a:pPr>
            <a:r>
              <a:rPr lang="en-US" altLang="zh-CN" sz="3600" dirty="0" smtClean="0">
                <a:ea typeface="宋体" pitchFamily="2" charset="-122"/>
              </a:rPr>
              <a:t>5.4.28</a:t>
            </a:r>
            <a:r>
              <a:rPr lang="zh-CN" altLang="en-US" sz="3600" dirty="0" smtClean="0">
                <a:ea typeface="宋体" pitchFamily="2" charset="-122"/>
              </a:rPr>
              <a:t>字符串复制案例</a:t>
            </a:r>
            <a:r>
              <a:rPr lang="en-US" altLang="zh-CN" sz="3600" dirty="0" smtClean="0">
                <a:ea typeface="宋体" pitchFamily="2" charset="-122"/>
              </a:rPr>
              <a:t>-</a:t>
            </a:r>
            <a:r>
              <a:rPr lang="zh-CN" altLang="en-US" sz="3600" dirty="0" smtClean="0">
                <a:ea typeface="宋体" pitchFamily="2" charset="-122"/>
              </a:rPr>
              <a:t>指针解法</a:t>
            </a:r>
            <a:endParaRPr lang="en-US" altLang="zh-CN" sz="3600" dirty="0">
              <a:ea typeface="宋体" pitchFamily="2" charset="-122"/>
            </a:endParaRPr>
          </a:p>
        </p:txBody>
      </p:sp>
      <p:sp>
        <p:nvSpPr>
          <p:cNvPr id="4" name="内容占位符 2"/>
          <p:cNvSpPr>
            <a:spLocks noGrp="1"/>
          </p:cNvSpPr>
          <p:nvPr>
            <p:ph idx="1"/>
          </p:nvPr>
        </p:nvSpPr>
        <p:spPr>
          <a:xfrm>
            <a:off x="0" y="1285860"/>
            <a:ext cx="9143999" cy="4572032"/>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mtClean="0">
                <a:ea typeface="宋体" pitchFamily="2" charset="-122"/>
              </a:rPr>
              <a:t>(2)</a:t>
            </a:r>
            <a:r>
              <a:rPr lang="zh-CN" altLang="zh-CN" smtClean="0">
                <a:ea typeface="宋体" pitchFamily="2" charset="-122"/>
              </a:rPr>
              <a:t>用字符型指针变量作实参</a:t>
            </a:r>
          </a:p>
          <a:p>
            <a:pPr eaLnBrk="1" hangingPunct="1">
              <a:defRPr/>
            </a:pPr>
            <a:r>
              <a:rPr lang="en-US" altLang="zh-CN" smtClean="0">
                <a:ea typeface="宋体" pitchFamily="2" charset="-122"/>
              </a:rPr>
              <a:t>copy_string</a:t>
            </a:r>
            <a:r>
              <a:rPr lang="zh-CN" altLang="zh-CN" smtClean="0">
                <a:ea typeface="宋体" pitchFamily="2" charset="-122"/>
              </a:rPr>
              <a:t>不变，在</a:t>
            </a:r>
            <a:r>
              <a:rPr lang="en-US" altLang="zh-CN" smtClean="0">
                <a:ea typeface="宋体" pitchFamily="2" charset="-122"/>
              </a:rPr>
              <a:t>main</a:t>
            </a:r>
            <a:r>
              <a:rPr lang="zh-CN" altLang="zh-CN" smtClean="0">
                <a:ea typeface="宋体" pitchFamily="2" charset="-122"/>
              </a:rPr>
              <a:t>函数中定义字符指针变量</a:t>
            </a:r>
            <a:r>
              <a:rPr lang="en-US" altLang="zh-CN" smtClean="0">
                <a:ea typeface="宋体" pitchFamily="2" charset="-122"/>
              </a:rPr>
              <a:t>from</a:t>
            </a:r>
            <a:r>
              <a:rPr lang="zh-CN" altLang="zh-CN" smtClean="0">
                <a:ea typeface="宋体" pitchFamily="2" charset="-122"/>
              </a:rPr>
              <a:t>和</a:t>
            </a:r>
            <a:r>
              <a:rPr lang="en-US" altLang="zh-CN" smtClean="0">
                <a:ea typeface="宋体" pitchFamily="2" charset="-122"/>
              </a:rPr>
              <a:t>to</a:t>
            </a:r>
            <a:r>
              <a:rPr lang="zh-CN" altLang="zh-CN" smtClean="0">
                <a:ea typeface="宋体" pitchFamily="2" charset="-122"/>
              </a:rPr>
              <a:t>，分别指向两个字符数组</a:t>
            </a:r>
            <a:r>
              <a:rPr lang="en-US" altLang="zh-CN" smtClean="0">
                <a:ea typeface="宋体" pitchFamily="2" charset="-122"/>
              </a:rPr>
              <a:t>a,b</a:t>
            </a:r>
            <a:r>
              <a:rPr lang="zh-CN" altLang="zh-CN" smtClean="0">
                <a:ea typeface="宋体" pitchFamily="2" charset="-122"/>
              </a:rPr>
              <a:t>。</a:t>
            </a:r>
            <a:endParaRPr lang="en-US" altLang="zh-CN" smtClean="0">
              <a:ea typeface="宋体" pitchFamily="2" charset="-122"/>
            </a:endParaRPr>
          </a:p>
          <a:p>
            <a:pPr eaLnBrk="1" hangingPunct="1">
              <a:defRPr/>
            </a:pPr>
            <a:r>
              <a:rPr lang="zh-CN" altLang="en-US" smtClean="0">
                <a:ea typeface="宋体" pitchFamily="2" charset="-122"/>
              </a:rPr>
              <a:t>仅需要修改主函数代码</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5"/>
          <p:cNvSpPr>
            <a:spLocks noGrp="1"/>
          </p:cNvSpPr>
          <p:nvPr>
            <p:ph type="ftr" sz="quarter" idx="12"/>
          </p:nvPr>
        </p:nvSpPr>
        <p:spPr>
          <a:noFill/>
        </p:spPr>
        <p:txBody>
          <a:bodyPr/>
          <a:lstStyle/>
          <a:p>
            <a:r>
              <a:rPr lang="en-US" altLang="zh-CN" smtClean="0"/>
              <a:t>www.itcast.cn</a:t>
            </a:r>
          </a:p>
        </p:txBody>
      </p:sp>
      <p:grpSp>
        <p:nvGrpSpPr>
          <p:cNvPr id="4099" name="Group 2"/>
          <p:cNvGrpSpPr>
            <a:grpSpLocks/>
          </p:cNvGrpSpPr>
          <p:nvPr/>
        </p:nvGrpSpPr>
        <p:grpSpPr bwMode="auto">
          <a:xfrm>
            <a:off x="2190750" y="4114800"/>
            <a:ext cx="5089525" cy="427038"/>
            <a:chOff x="1161" y="1572"/>
            <a:chExt cx="3206" cy="338"/>
          </a:xfrm>
        </p:grpSpPr>
        <p:sp>
          <p:nvSpPr>
            <p:cNvPr id="4124" name="AutoShape 3"/>
            <p:cNvSpPr>
              <a:spLocks noChangeArrowheads="1"/>
            </p:cNvSpPr>
            <p:nvPr/>
          </p:nvSpPr>
          <p:spPr bwMode="gray">
            <a:xfrm>
              <a:off x="1161" y="1572"/>
              <a:ext cx="3206" cy="338"/>
            </a:xfrm>
            <a:prstGeom prst="roundRect">
              <a:avLst>
                <a:gd name="adj" fmla="val 16667"/>
              </a:avLst>
            </a:prstGeom>
            <a:solidFill>
              <a:schemeClr val="accent1"/>
            </a:solidFill>
            <a:ln w="12700" algn="ctr">
              <a:noFill/>
              <a:round/>
              <a:headEnd/>
              <a:tailEnd/>
            </a:ln>
          </p:spPr>
          <p:txBody>
            <a:bodyPr wrap="none" anchor="ctr"/>
            <a:lstStyle/>
            <a:p>
              <a:pPr eaLnBrk="0" hangingPunct="0"/>
              <a:endParaRPr lang="zh-CN" altLang="en-US"/>
            </a:p>
          </p:txBody>
        </p:sp>
        <p:sp>
          <p:nvSpPr>
            <p:cNvPr id="4125" name="AutoShape 4"/>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4100" name="Group 5"/>
          <p:cNvGrpSpPr>
            <a:grpSpLocks/>
          </p:cNvGrpSpPr>
          <p:nvPr/>
        </p:nvGrpSpPr>
        <p:grpSpPr bwMode="auto">
          <a:xfrm>
            <a:off x="2190750" y="3505200"/>
            <a:ext cx="5089525" cy="427038"/>
            <a:chOff x="1161" y="1572"/>
            <a:chExt cx="3206" cy="338"/>
          </a:xfrm>
        </p:grpSpPr>
        <p:sp>
          <p:nvSpPr>
            <p:cNvPr id="4122" name="AutoShape 6"/>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4123" name="AutoShape 7"/>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4101" name="Group 8"/>
          <p:cNvGrpSpPr>
            <a:grpSpLocks/>
          </p:cNvGrpSpPr>
          <p:nvPr/>
        </p:nvGrpSpPr>
        <p:grpSpPr bwMode="auto">
          <a:xfrm>
            <a:off x="2190750" y="4724400"/>
            <a:ext cx="5089525" cy="427038"/>
            <a:chOff x="1161" y="1572"/>
            <a:chExt cx="3206" cy="338"/>
          </a:xfrm>
        </p:grpSpPr>
        <p:sp>
          <p:nvSpPr>
            <p:cNvPr id="4120" name="AutoShape 9"/>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4121" name="AutoShape 10"/>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4102" name="Group 11"/>
          <p:cNvGrpSpPr>
            <a:grpSpLocks/>
          </p:cNvGrpSpPr>
          <p:nvPr/>
        </p:nvGrpSpPr>
        <p:grpSpPr bwMode="auto">
          <a:xfrm>
            <a:off x="2190750" y="2895600"/>
            <a:ext cx="5089525" cy="427038"/>
            <a:chOff x="1161" y="1572"/>
            <a:chExt cx="3206" cy="338"/>
          </a:xfrm>
        </p:grpSpPr>
        <p:sp>
          <p:nvSpPr>
            <p:cNvPr id="4118" name="AutoShape 12"/>
            <p:cNvSpPr>
              <a:spLocks noChangeArrowheads="1"/>
            </p:cNvSpPr>
            <p:nvPr/>
          </p:nvSpPr>
          <p:spPr bwMode="gray">
            <a:xfrm>
              <a:off x="1161" y="1572"/>
              <a:ext cx="3206" cy="338"/>
            </a:xfrm>
            <a:prstGeom prst="roundRect">
              <a:avLst>
                <a:gd name="adj" fmla="val 16667"/>
              </a:avLst>
            </a:prstGeom>
            <a:solidFill>
              <a:schemeClr val="accent1"/>
            </a:solidFill>
            <a:ln w="12700" algn="ctr">
              <a:noFill/>
              <a:round/>
              <a:headEnd/>
              <a:tailEnd/>
            </a:ln>
          </p:spPr>
          <p:txBody>
            <a:bodyPr wrap="none" anchor="ctr"/>
            <a:lstStyle/>
            <a:p>
              <a:pPr eaLnBrk="0" hangingPunct="0"/>
              <a:endParaRPr lang="zh-CN" altLang="en-US"/>
            </a:p>
          </p:txBody>
        </p:sp>
        <p:sp>
          <p:nvSpPr>
            <p:cNvPr id="4119" name="AutoShape 13"/>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4103" name="Group 14"/>
          <p:cNvGrpSpPr>
            <a:grpSpLocks/>
          </p:cNvGrpSpPr>
          <p:nvPr/>
        </p:nvGrpSpPr>
        <p:grpSpPr bwMode="auto">
          <a:xfrm>
            <a:off x="2190750" y="2328863"/>
            <a:ext cx="5089525" cy="427037"/>
            <a:chOff x="1161" y="1572"/>
            <a:chExt cx="3206" cy="338"/>
          </a:xfrm>
        </p:grpSpPr>
        <p:sp>
          <p:nvSpPr>
            <p:cNvPr id="4116" name="AutoShape 15"/>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4117" name="AutoShape 16"/>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sp>
        <p:nvSpPr>
          <p:cNvPr id="4104" name="AutoShape 17"/>
          <p:cNvSpPr>
            <a:spLocks noChangeArrowheads="1"/>
          </p:cNvSpPr>
          <p:nvPr/>
        </p:nvSpPr>
        <p:spPr bwMode="auto">
          <a:xfrm>
            <a:off x="1219200" y="1676400"/>
            <a:ext cx="7281863" cy="4681538"/>
          </a:xfrm>
          <a:prstGeom prst="roundRect">
            <a:avLst>
              <a:gd name="adj" fmla="val 7315"/>
            </a:avLst>
          </a:prstGeom>
          <a:noFill/>
          <a:ln w="19050" cap="rnd">
            <a:solidFill>
              <a:schemeClr val="tx1"/>
            </a:solidFill>
            <a:prstDash val="sysDot"/>
            <a:round/>
            <a:headEnd/>
            <a:tailEnd/>
          </a:ln>
        </p:spPr>
        <p:txBody>
          <a:bodyPr wrap="none" anchor="ctr"/>
          <a:lstStyle/>
          <a:p>
            <a:pPr eaLnBrk="0" hangingPunct="0"/>
            <a:endParaRPr lang="zh-CN" altLang="en-US"/>
          </a:p>
        </p:txBody>
      </p:sp>
      <p:sp>
        <p:nvSpPr>
          <p:cNvPr id="4105" name="AutoShape 18"/>
          <p:cNvSpPr>
            <a:spLocks noChangeArrowheads="1"/>
          </p:cNvSpPr>
          <p:nvPr/>
        </p:nvSpPr>
        <p:spPr bwMode="gray">
          <a:xfrm>
            <a:off x="2990850" y="2928938"/>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a:solidFill>
                  <a:srgbClr val="FFFFFF"/>
                </a:solidFill>
                <a:latin typeface="Arial" pitchFamily="34" charset="0"/>
                <a:cs typeface="Arial" pitchFamily="34" charset="0"/>
              </a:rPr>
              <a:t> 2.</a:t>
            </a:r>
            <a:r>
              <a:rPr lang="zh-CN" altLang="en-US" b="1">
                <a:solidFill>
                  <a:srgbClr val="FFFFFF"/>
                </a:solidFill>
                <a:latin typeface="Arial" pitchFamily="34" charset="0"/>
                <a:cs typeface="Arial" pitchFamily="34" charset="0"/>
              </a:rPr>
              <a:t>同一类型多个元素的集合</a:t>
            </a:r>
            <a:r>
              <a:rPr lang="en-US" altLang="zh-CN" b="1">
                <a:solidFill>
                  <a:srgbClr val="FFFFFF"/>
                </a:solidFill>
                <a:latin typeface="Arial" pitchFamily="34" charset="0"/>
                <a:cs typeface="Arial" pitchFamily="34" charset="0"/>
              </a:rPr>
              <a:t>——</a:t>
            </a:r>
            <a:r>
              <a:rPr lang="zh-CN" altLang="en-US" b="1">
                <a:solidFill>
                  <a:srgbClr val="FFFFFF"/>
                </a:solidFill>
                <a:latin typeface="Arial" pitchFamily="34" charset="0"/>
                <a:cs typeface="Arial" pitchFamily="34" charset="0"/>
              </a:rPr>
              <a:t>简单数组</a:t>
            </a:r>
            <a:endParaRPr lang="en-US" altLang="zh-CN" b="1">
              <a:solidFill>
                <a:srgbClr val="FFFFFF"/>
              </a:solidFill>
              <a:latin typeface="Arial" pitchFamily="34" charset="0"/>
              <a:cs typeface="Arial" pitchFamily="34" charset="0"/>
            </a:endParaRPr>
          </a:p>
        </p:txBody>
      </p:sp>
      <p:sp>
        <p:nvSpPr>
          <p:cNvPr id="4106" name="AutoShape 19"/>
          <p:cNvSpPr>
            <a:spLocks noChangeArrowheads="1"/>
          </p:cNvSpPr>
          <p:nvPr/>
        </p:nvSpPr>
        <p:spPr bwMode="gray">
          <a:xfrm>
            <a:off x="2990850" y="3527425"/>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a:solidFill>
                  <a:srgbClr val="FFFFFF"/>
                </a:solidFill>
                <a:latin typeface="Arial" pitchFamily="34" charset="0"/>
                <a:cs typeface="Arial" pitchFamily="34" charset="0"/>
              </a:rPr>
              <a:t> 3.C</a:t>
            </a:r>
            <a:r>
              <a:rPr lang="zh-CN" altLang="en-US" b="1">
                <a:solidFill>
                  <a:srgbClr val="FFFFFF"/>
                </a:solidFill>
                <a:latin typeface="Arial" pitchFamily="34" charset="0"/>
                <a:cs typeface="Arial" pitchFamily="34" charset="0"/>
              </a:rPr>
              <a:t>语言难点</a:t>
            </a:r>
            <a:r>
              <a:rPr lang="en-US" altLang="zh-CN" b="1">
                <a:solidFill>
                  <a:srgbClr val="FFFFFF"/>
                </a:solidFill>
                <a:latin typeface="Arial" pitchFamily="34" charset="0"/>
                <a:cs typeface="Arial" pitchFamily="34" charset="0"/>
              </a:rPr>
              <a:t>——</a:t>
            </a:r>
            <a:r>
              <a:rPr lang="zh-CN" altLang="en-US" b="1">
                <a:solidFill>
                  <a:srgbClr val="FFFFFF"/>
                </a:solidFill>
                <a:latin typeface="Arial" pitchFamily="34" charset="0"/>
                <a:cs typeface="Arial" pitchFamily="34" charset="0"/>
              </a:rPr>
              <a:t>指针初探</a:t>
            </a:r>
            <a:endParaRPr lang="en-US" altLang="zh-CN" b="1">
              <a:solidFill>
                <a:srgbClr val="FFFFFF"/>
              </a:solidFill>
              <a:latin typeface="Arial" pitchFamily="34" charset="0"/>
              <a:cs typeface="Arial" pitchFamily="34" charset="0"/>
            </a:endParaRPr>
          </a:p>
        </p:txBody>
      </p:sp>
      <p:sp>
        <p:nvSpPr>
          <p:cNvPr id="4107" name="AutoShape 20"/>
          <p:cNvSpPr>
            <a:spLocks noChangeArrowheads="1"/>
          </p:cNvSpPr>
          <p:nvPr/>
        </p:nvSpPr>
        <p:spPr bwMode="gray">
          <a:xfrm>
            <a:off x="2990850" y="4140200"/>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a:solidFill>
                  <a:srgbClr val="FFFFFF"/>
                </a:solidFill>
                <a:latin typeface="Arial" pitchFamily="34" charset="0"/>
                <a:cs typeface="Arial" pitchFamily="34" charset="0"/>
              </a:rPr>
              <a:t> 4.</a:t>
            </a:r>
            <a:r>
              <a:rPr lang="zh-CN" altLang="en-US" b="1">
                <a:solidFill>
                  <a:srgbClr val="FFFFFF"/>
                </a:solidFill>
                <a:latin typeface="Arial" pitchFamily="34" charset="0"/>
                <a:cs typeface="Arial" pitchFamily="34" charset="0"/>
              </a:rPr>
              <a:t>字符串及字符串操作</a:t>
            </a:r>
            <a:endParaRPr lang="en-US" altLang="zh-CN" b="1">
              <a:solidFill>
                <a:srgbClr val="FFFFFF"/>
              </a:solidFill>
              <a:latin typeface="Arial" pitchFamily="34" charset="0"/>
              <a:cs typeface="Arial" pitchFamily="34" charset="0"/>
            </a:endParaRPr>
          </a:p>
        </p:txBody>
      </p:sp>
      <p:sp>
        <p:nvSpPr>
          <p:cNvPr id="4108" name="AutoShape 21"/>
          <p:cNvSpPr>
            <a:spLocks noChangeArrowheads="1"/>
          </p:cNvSpPr>
          <p:nvPr/>
        </p:nvSpPr>
        <p:spPr bwMode="gray">
          <a:xfrm>
            <a:off x="2990850" y="4762500"/>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a:solidFill>
                  <a:srgbClr val="FFFFFF"/>
                </a:solidFill>
                <a:latin typeface="Arial" pitchFamily="34" charset="0"/>
                <a:cs typeface="Arial" pitchFamily="34" charset="0"/>
              </a:rPr>
              <a:t> 5.</a:t>
            </a:r>
            <a:r>
              <a:rPr lang="zh-CN" altLang="en-US" b="1">
                <a:solidFill>
                  <a:srgbClr val="FFFFFF"/>
                </a:solidFill>
                <a:latin typeface="Arial" pitchFamily="34" charset="0"/>
                <a:cs typeface="Arial" pitchFamily="34" charset="0"/>
              </a:rPr>
              <a:t>结构体、共用体、枚举和</a:t>
            </a:r>
            <a:r>
              <a:rPr lang="en-US" altLang="zh-CN" b="1">
                <a:solidFill>
                  <a:srgbClr val="FFFFFF"/>
                </a:solidFill>
                <a:latin typeface="Arial" pitchFamily="34" charset="0"/>
                <a:cs typeface="Arial" pitchFamily="34" charset="0"/>
              </a:rPr>
              <a:t>typedef</a:t>
            </a:r>
          </a:p>
        </p:txBody>
      </p:sp>
      <p:sp>
        <p:nvSpPr>
          <p:cNvPr id="4109" name="AutoShape 22"/>
          <p:cNvSpPr>
            <a:spLocks noChangeArrowheads="1"/>
          </p:cNvSpPr>
          <p:nvPr/>
        </p:nvSpPr>
        <p:spPr bwMode="auto">
          <a:xfrm>
            <a:off x="1676400" y="1524000"/>
            <a:ext cx="5943600" cy="588963"/>
          </a:xfrm>
          <a:prstGeom prst="roundRect">
            <a:avLst>
              <a:gd name="adj" fmla="val 42181"/>
            </a:avLst>
          </a:prstGeom>
          <a:solidFill>
            <a:srgbClr val="FFFFFF"/>
          </a:solidFill>
          <a:ln w="19050" cap="rnd">
            <a:solidFill>
              <a:srgbClr val="1C1C1C"/>
            </a:solidFill>
            <a:prstDash val="sysDot"/>
            <a:round/>
            <a:headEnd/>
            <a:tailEnd/>
          </a:ln>
        </p:spPr>
        <p:txBody>
          <a:bodyPr wrap="none" anchor="ctr"/>
          <a:lstStyle/>
          <a:p>
            <a:pPr algn="ctr"/>
            <a:r>
              <a:rPr lang="zh-CN" altLang="en-US" sz="1600">
                <a:solidFill>
                  <a:srgbClr val="000000"/>
                </a:solidFill>
                <a:latin typeface="Arial" pitchFamily="34" charset="0"/>
                <a:cs typeface="Arial" pitchFamily="34" charset="0"/>
              </a:rPr>
              <a:t>传智播客</a:t>
            </a:r>
            <a:r>
              <a:rPr lang="en-US" altLang="zh-CN" sz="1600">
                <a:solidFill>
                  <a:srgbClr val="000000"/>
                </a:solidFill>
                <a:latin typeface="Arial" pitchFamily="34" charset="0"/>
                <a:cs typeface="Arial" pitchFamily="34" charset="0"/>
              </a:rPr>
              <a:t>C</a:t>
            </a:r>
            <a:r>
              <a:rPr lang="zh-CN" altLang="en-US" sz="1600">
                <a:solidFill>
                  <a:srgbClr val="000000"/>
                </a:solidFill>
                <a:latin typeface="Arial" pitchFamily="34" charset="0"/>
                <a:cs typeface="Arial" pitchFamily="34" charset="0"/>
              </a:rPr>
              <a:t>语言入门教程（</a:t>
            </a:r>
            <a:r>
              <a:rPr lang="en-US" altLang="zh-CN" sz="1600">
                <a:solidFill>
                  <a:srgbClr val="000000"/>
                </a:solidFill>
                <a:latin typeface="Arial" pitchFamily="34" charset="0"/>
                <a:cs typeface="Arial" pitchFamily="34" charset="0"/>
              </a:rPr>
              <a:t>5</a:t>
            </a:r>
            <a:r>
              <a:rPr lang="zh-CN" altLang="en-US" sz="1600">
                <a:solidFill>
                  <a:srgbClr val="000000"/>
                </a:solidFill>
                <a:latin typeface="Arial" pitchFamily="34" charset="0"/>
                <a:cs typeface="Arial" pitchFamily="34" charset="0"/>
              </a:rPr>
              <a:t>）大纲</a:t>
            </a:r>
            <a:endParaRPr lang="en-US" altLang="zh-CN" sz="1600">
              <a:solidFill>
                <a:srgbClr val="000000"/>
              </a:solidFill>
              <a:latin typeface="Arial" pitchFamily="34" charset="0"/>
              <a:cs typeface="Arial" pitchFamily="34" charset="0"/>
            </a:endParaRPr>
          </a:p>
        </p:txBody>
      </p:sp>
      <p:sp>
        <p:nvSpPr>
          <p:cNvPr id="4110" name="AutoShape 23"/>
          <p:cNvSpPr>
            <a:spLocks noChangeArrowheads="1"/>
          </p:cNvSpPr>
          <p:nvPr/>
        </p:nvSpPr>
        <p:spPr bwMode="gray">
          <a:xfrm>
            <a:off x="2990850" y="2359025"/>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a:solidFill>
                  <a:srgbClr val="FFFFFF"/>
                </a:solidFill>
                <a:latin typeface="Arial" pitchFamily="34" charset="0"/>
                <a:cs typeface="Arial" pitchFamily="34" charset="0"/>
              </a:rPr>
              <a:t> 1.</a:t>
            </a:r>
            <a:r>
              <a:rPr lang="zh-CN" altLang="en-US" b="1">
                <a:solidFill>
                  <a:srgbClr val="FFFFFF"/>
                </a:solidFill>
                <a:latin typeface="Arial" pitchFamily="34" charset="0"/>
                <a:cs typeface="Arial" pitchFamily="34" charset="0"/>
              </a:rPr>
              <a:t>写程序就是写函数</a:t>
            </a:r>
            <a:r>
              <a:rPr lang="en-US" altLang="zh-CN" b="1">
                <a:solidFill>
                  <a:srgbClr val="FFFFFF"/>
                </a:solidFill>
                <a:latin typeface="Arial" pitchFamily="34" charset="0"/>
                <a:cs typeface="Arial" pitchFamily="34" charset="0"/>
              </a:rPr>
              <a:t>-</a:t>
            </a:r>
            <a:r>
              <a:rPr lang="zh-CN" altLang="en-US" b="1">
                <a:solidFill>
                  <a:srgbClr val="FFFFFF"/>
                </a:solidFill>
                <a:latin typeface="Arial" pitchFamily="34" charset="0"/>
                <a:cs typeface="Arial" pitchFamily="34" charset="0"/>
              </a:rPr>
              <a:t>函数入门</a:t>
            </a:r>
            <a:endParaRPr lang="en-US" altLang="zh-CN" b="1">
              <a:solidFill>
                <a:srgbClr val="FFFFFF"/>
              </a:solidFill>
              <a:latin typeface="Arial" pitchFamily="34" charset="0"/>
              <a:cs typeface="Arial" pitchFamily="34" charset="0"/>
            </a:endParaRPr>
          </a:p>
        </p:txBody>
      </p:sp>
      <p:sp>
        <p:nvSpPr>
          <p:cNvPr id="107544" name="Rectangle 24"/>
          <p:cNvSpPr>
            <a:spLocks noGrp="1" noRot="1" noChangeArrowheads="1"/>
          </p:cNvSpPr>
          <p:nvPr>
            <p:ph type="title"/>
          </p:nvPr>
        </p:nvSpPr>
        <p:spPr/>
        <p:txBody>
          <a:bodyPr/>
          <a:lstStyle/>
          <a:p>
            <a:pPr eaLnBrk="1" hangingPunct="1">
              <a:defRPr/>
            </a:pPr>
            <a:r>
              <a:rPr lang="en-US" altLang="zh-CN" dirty="0" smtClean="0">
                <a:ea typeface="宋体" pitchFamily="2" charset="-122"/>
              </a:rPr>
              <a:t>C</a:t>
            </a:r>
            <a:r>
              <a:rPr lang="zh-CN" altLang="en-US" dirty="0" smtClean="0">
                <a:ea typeface="宋体" pitchFamily="2" charset="-122"/>
              </a:rPr>
              <a:t>语言课程概述</a:t>
            </a:r>
            <a:endParaRPr lang="en-US" altLang="zh-CN" dirty="0">
              <a:ea typeface="宋体" pitchFamily="2" charset="-122"/>
            </a:endParaRPr>
          </a:p>
        </p:txBody>
      </p:sp>
      <p:grpSp>
        <p:nvGrpSpPr>
          <p:cNvPr id="4112" name="Group 8"/>
          <p:cNvGrpSpPr>
            <a:grpSpLocks/>
          </p:cNvGrpSpPr>
          <p:nvPr/>
        </p:nvGrpSpPr>
        <p:grpSpPr bwMode="auto">
          <a:xfrm>
            <a:off x="2143125" y="5357813"/>
            <a:ext cx="5089525" cy="427037"/>
            <a:chOff x="1161" y="1572"/>
            <a:chExt cx="3206" cy="338"/>
          </a:xfrm>
        </p:grpSpPr>
        <p:sp>
          <p:nvSpPr>
            <p:cNvPr id="4114" name="AutoShape 9"/>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4115" name="AutoShape 10"/>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sp>
        <p:nvSpPr>
          <p:cNvPr id="4113" name="AutoShape 21"/>
          <p:cNvSpPr>
            <a:spLocks noChangeArrowheads="1"/>
          </p:cNvSpPr>
          <p:nvPr/>
        </p:nvSpPr>
        <p:spPr bwMode="gray">
          <a:xfrm>
            <a:off x="3071813" y="5429250"/>
            <a:ext cx="3571875" cy="28575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a:solidFill>
                  <a:srgbClr val="FFFFFF"/>
                </a:solidFill>
                <a:latin typeface="Arial" pitchFamily="34" charset="0"/>
                <a:cs typeface="Arial" pitchFamily="34" charset="0"/>
              </a:rPr>
              <a:t>6.</a:t>
            </a:r>
            <a:r>
              <a:rPr lang="zh-CN" altLang="en-US" b="1">
                <a:solidFill>
                  <a:srgbClr val="FFFFFF"/>
                </a:solidFill>
                <a:latin typeface="Arial" pitchFamily="34" charset="0"/>
                <a:cs typeface="Arial" pitchFamily="34" charset="0"/>
              </a:rPr>
              <a:t>初学者的疑难解答</a:t>
            </a:r>
            <a:endParaRPr lang="en-US" altLang="zh-CN" b="1">
              <a:solidFill>
                <a:srgbClr val="FFFF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5.1.17</a:t>
            </a:r>
            <a:r>
              <a:rPr lang="zh-CN" altLang="en-US" smtClean="0">
                <a:ea typeface="宋体" pitchFamily="2" charset="-122"/>
              </a:rPr>
              <a:t>函数返回</a:t>
            </a:r>
            <a:endParaRPr lang="en-US" altLang="zh-CN" dirty="0">
              <a:ea typeface="宋体" pitchFamily="2" charset="-122"/>
            </a:endParaRPr>
          </a:p>
        </p:txBody>
      </p:sp>
      <p:sp>
        <p:nvSpPr>
          <p:cNvPr id="4" name="Rectangle 3"/>
          <p:cNvSpPr>
            <a:spLocks noGrp="1" noChangeArrowheads="1"/>
          </p:cNvSpPr>
          <p:nvPr>
            <p:ph type="body" idx="1"/>
          </p:nvPr>
        </p:nvSpPr>
        <p:spPr>
          <a:xfrm>
            <a:off x="0" y="1000108"/>
            <a:ext cx="9144000" cy="5857892"/>
          </a:xfrm>
        </p:spPr>
        <p:style>
          <a:lnRef idx="0">
            <a:scrgbClr r="0" g="0" b="0"/>
          </a:lnRef>
          <a:fillRef idx="1003">
            <a:schemeClr val="dk2"/>
          </a:fillRef>
          <a:effectRef idx="0">
            <a:scrgbClr r="0" g="0" b="0"/>
          </a:effectRef>
          <a:fontRef idx="major"/>
        </p:style>
        <p:txBody>
          <a:bodyPr/>
          <a:lstStyle/>
          <a:p>
            <a:pPr eaLnBrk="1" hangingPunct="1">
              <a:defRPr/>
            </a:pPr>
            <a:r>
              <a:rPr lang="en-US" altLang="zh-CN" sz="2000" smtClean="0">
                <a:ea typeface="宋体" pitchFamily="2" charset="-122"/>
              </a:rPr>
              <a:t>bigger</a:t>
            </a:r>
            <a:r>
              <a:rPr lang="zh-CN" altLang="en-US" sz="2000" smtClean="0">
                <a:ea typeface="宋体" pitchFamily="2" charset="-122"/>
              </a:rPr>
              <a:t>函数定义如下：</a:t>
            </a:r>
          </a:p>
          <a:p>
            <a:pPr eaLnBrk="1" hangingPunct="1">
              <a:defRPr/>
            </a:pPr>
            <a:r>
              <a:rPr lang="en-US" altLang="zh-CN" sz="2000" smtClean="0">
                <a:ea typeface="宋体" pitchFamily="2" charset="-122"/>
              </a:rPr>
              <a:t>int bigger(int a,int b)	/*</a:t>
            </a:r>
            <a:r>
              <a:rPr lang="zh-CN" altLang="en-US" sz="2000" smtClean="0">
                <a:ea typeface="宋体" pitchFamily="2" charset="-122"/>
              </a:rPr>
              <a:t>函数头，返回类型 函数名（参数列表）*</a:t>
            </a:r>
            <a:r>
              <a:rPr lang="en-US" altLang="zh-CN" sz="2000" smtClean="0">
                <a:ea typeface="宋体" pitchFamily="2" charset="-122"/>
              </a:rPr>
              <a:t>/</a:t>
            </a:r>
          </a:p>
          <a:p>
            <a:pPr eaLnBrk="1" hangingPunct="1">
              <a:defRPr/>
            </a:pPr>
            <a:r>
              <a:rPr lang="en-US" altLang="zh-CN" sz="2000" smtClean="0">
                <a:ea typeface="宋体" pitchFamily="2" charset="-122"/>
              </a:rPr>
              <a:t>{</a:t>
            </a:r>
          </a:p>
          <a:p>
            <a:pPr eaLnBrk="1" hangingPunct="1">
              <a:defRPr/>
            </a:pPr>
            <a:r>
              <a:rPr lang="en-US" altLang="zh-CN" sz="2000" smtClean="0">
                <a:ea typeface="宋体" pitchFamily="2" charset="-122"/>
              </a:rPr>
              <a:t>if(a&gt;b)</a:t>
            </a:r>
          </a:p>
          <a:p>
            <a:pPr eaLnBrk="1" hangingPunct="1">
              <a:defRPr/>
            </a:pPr>
            <a:r>
              <a:rPr lang="en-US" altLang="zh-CN" sz="2000" smtClean="0">
                <a:ea typeface="宋体" pitchFamily="2" charset="-122"/>
              </a:rPr>
              <a:t>return a;						/*</a:t>
            </a:r>
            <a:r>
              <a:rPr lang="zh-CN" altLang="en-US" sz="2000" smtClean="0">
                <a:ea typeface="宋体" pitchFamily="2" charset="-122"/>
              </a:rPr>
              <a:t>返回值*</a:t>
            </a:r>
            <a:r>
              <a:rPr lang="en-US" altLang="zh-CN" sz="2000" smtClean="0">
                <a:ea typeface="宋体" pitchFamily="2" charset="-122"/>
              </a:rPr>
              <a:t>/</a:t>
            </a:r>
          </a:p>
          <a:p>
            <a:pPr eaLnBrk="1" hangingPunct="1">
              <a:defRPr/>
            </a:pPr>
            <a:r>
              <a:rPr lang="en-US" altLang="zh-CN" sz="2000" smtClean="0">
                <a:ea typeface="宋体" pitchFamily="2" charset="-122"/>
              </a:rPr>
              <a:t>else</a:t>
            </a:r>
          </a:p>
          <a:p>
            <a:pPr eaLnBrk="1" hangingPunct="1">
              <a:defRPr/>
            </a:pPr>
            <a:r>
              <a:rPr lang="en-US" altLang="zh-CN" sz="2000" smtClean="0">
                <a:ea typeface="宋体" pitchFamily="2" charset="-122"/>
              </a:rPr>
              <a:t>return b;</a:t>
            </a:r>
          </a:p>
          <a:p>
            <a:pPr eaLnBrk="1" hangingPunct="1">
              <a:defRPr/>
            </a:pPr>
            <a:r>
              <a:rPr lang="en-US" altLang="zh-CN" sz="2000" smtClean="0">
                <a:ea typeface="宋体" pitchFamily="2" charset="-122"/>
              </a:rPr>
              <a:t>}</a:t>
            </a:r>
          </a:p>
          <a:p>
            <a:pPr eaLnBrk="1" hangingPunct="1">
              <a:defRPr/>
            </a:pPr>
            <a:r>
              <a:rPr lang="zh-CN" altLang="en-US" sz="2000" smtClean="0">
                <a:ea typeface="宋体" pitchFamily="2" charset="-122"/>
              </a:rPr>
              <a:t>既然说</a:t>
            </a:r>
            <a:r>
              <a:rPr lang="en-US" altLang="zh-CN" sz="2000" smtClean="0">
                <a:ea typeface="宋体" pitchFamily="2" charset="-122"/>
              </a:rPr>
              <a:t>a</a:t>
            </a:r>
            <a:r>
              <a:rPr lang="zh-CN" altLang="en-US" sz="2000" smtClean="0">
                <a:ea typeface="宋体" pitchFamily="2" charset="-122"/>
              </a:rPr>
              <a:t>和</a:t>
            </a:r>
            <a:r>
              <a:rPr lang="en-US" altLang="zh-CN" sz="2000" smtClean="0">
                <a:ea typeface="宋体" pitchFamily="2" charset="-122"/>
              </a:rPr>
              <a:t>b </a:t>
            </a:r>
            <a:r>
              <a:rPr lang="zh-CN" altLang="en-US" sz="2000" smtClean="0">
                <a:ea typeface="宋体" pitchFamily="2" charset="-122"/>
              </a:rPr>
              <a:t>都是实参，在程序被调用时方才创建，程序退出时便被撤销，那诸如</a:t>
            </a:r>
            <a:r>
              <a:rPr lang="zh-CN" altLang="en-US" sz="2000" smtClean="0">
                <a:latin typeface="Times New Roman" pitchFamily="18" charset="0"/>
                <a:ea typeface="宋体" pitchFamily="2" charset="-122"/>
              </a:rPr>
              <a:t>“</a:t>
            </a:r>
            <a:r>
              <a:rPr lang="en-US" altLang="zh-CN" sz="2000" smtClean="0">
                <a:ea typeface="宋体" pitchFamily="2" charset="-122"/>
              </a:rPr>
              <a:t>return a;</a:t>
            </a:r>
            <a:r>
              <a:rPr lang="en-US" altLang="zh-CN" sz="2000" smtClean="0">
                <a:latin typeface="Times New Roman" pitchFamily="18" charset="0"/>
                <a:ea typeface="宋体" pitchFamily="2" charset="-122"/>
              </a:rPr>
              <a:t>”</a:t>
            </a:r>
            <a:r>
              <a:rPr lang="zh-CN" altLang="en-US" sz="2000" smtClean="0">
                <a:ea typeface="宋体" pitchFamily="2" charset="-122"/>
              </a:rPr>
              <a:t>之类的返回语句岂不是没有意义，返回的是一个被撤销的量？函数的返回机制应如何理解呢。</a:t>
            </a:r>
          </a:p>
          <a:p>
            <a:pPr eaLnBrk="1" hangingPunct="1">
              <a:defRPr/>
            </a:pPr>
            <a:r>
              <a:rPr lang="zh-CN" altLang="en-US" sz="2000" smtClean="0">
                <a:ea typeface="宋体" pitchFamily="2" charset="-122"/>
              </a:rPr>
              <a:t>理解的关键词是</a:t>
            </a:r>
            <a:r>
              <a:rPr lang="zh-CN" altLang="en-US" sz="2000" smtClean="0">
                <a:latin typeface="Times New Roman" pitchFamily="18" charset="0"/>
                <a:ea typeface="宋体" pitchFamily="2" charset="-122"/>
              </a:rPr>
              <a:t>“</a:t>
            </a:r>
            <a:r>
              <a:rPr lang="zh-CN" altLang="en-US" sz="2000" smtClean="0">
                <a:ea typeface="宋体" pitchFamily="2" charset="-122"/>
              </a:rPr>
              <a:t>复制</a:t>
            </a:r>
            <a:r>
              <a:rPr lang="zh-CN" altLang="en-US" sz="2000" smtClean="0">
                <a:latin typeface="Times New Roman" pitchFamily="18" charset="0"/>
                <a:ea typeface="宋体" pitchFamily="2" charset="-122"/>
              </a:rPr>
              <a:t>”</a:t>
            </a:r>
            <a:r>
              <a:rPr lang="zh-CN" altLang="en-US" sz="2000" smtClean="0">
                <a:ea typeface="宋体" pitchFamily="2" charset="-122"/>
              </a:rPr>
              <a:t>，执行到</a:t>
            </a:r>
            <a:r>
              <a:rPr lang="en-US" altLang="zh-CN" sz="2000" smtClean="0">
                <a:ea typeface="宋体" pitchFamily="2" charset="-122"/>
              </a:rPr>
              <a:t>return</a:t>
            </a:r>
            <a:r>
              <a:rPr lang="zh-CN" altLang="en-US" sz="2000" smtClean="0">
                <a:ea typeface="宋体" pitchFamily="2" charset="-122"/>
              </a:rPr>
              <a:t>语句时，</a:t>
            </a:r>
            <a:r>
              <a:rPr lang="en-US" altLang="zh-CN" sz="2000" smtClean="0">
                <a:ea typeface="宋体" pitchFamily="2" charset="-122"/>
              </a:rPr>
              <a:t>return</a:t>
            </a:r>
            <a:r>
              <a:rPr lang="zh-CN" altLang="en-US" sz="2000" smtClean="0">
                <a:ea typeface="宋体" pitchFamily="2" charset="-122"/>
              </a:rPr>
              <a:t>的值被复制到某个内存单元或寄存器中，其地址是由编译器来维护的，我们不用操心，也就是说，在</a:t>
            </a:r>
            <a:r>
              <a:rPr lang="en-US" altLang="zh-CN" sz="2000" smtClean="0">
                <a:ea typeface="宋体" pitchFamily="2" charset="-122"/>
              </a:rPr>
              <a:t>a</a:t>
            </a:r>
            <a:r>
              <a:rPr lang="zh-CN" altLang="en-US" sz="2000" smtClean="0">
                <a:ea typeface="宋体" pitchFamily="2" charset="-122"/>
              </a:rPr>
              <a:t>和</a:t>
            </a:r>
            <a:r>
              <a:rPr lang="en-US" altLang="zh-CN" sz="2000" smtClean="0">
                <a:ea typeface="宋体" pitchFamily="2" charset="-122"/>
              </a:rPr>
              <a:t>b</a:t>
            </a:r>
            <a:r>
              <a:rPr lang="zh-CN" altLang="en-US" sz="2000" smtClean="0">
                <a:ea typeface="宋体" pitchFamily="2" charset="-122"/>
              </a:rPr>
              <a:t>被撤销前，返回的值（</a:t>
            </a:r>
            <a:r>
              <a:rPr lang="en-US" altLang="zh-CN" sz="2000" smtClean="0">
                <a:ea typeface="宋体" pitchFamily="2" charset="-122"/>
              </a:rPr>
              <a:t>a</a:t>
            </a:r>
            <a:r>
              <a:rPr lang="zh-CN" altLang="en-US" sz="2000" smtClean="0">
                <a:ea typeface="宋体" pitchFamily="2" charset="-122"/>
              </a:rPr>
              <a:t>或</a:t>
            </a:r>
            <a:r>
              <a:rPr lang="en-US" altLang="zh-CN" sz="2000" smtClean="0">
                <a:ea typeface="宋体" pitchFamily="2" charset="-122"/>
              </a:rPr>
              <a:t>b</a:t>
            </a:r>
            <a:r>
              <a:rPr lang="zh-CN" altLang="en-US" sz="2000" smtClean="0">
                <a:ea typeface="宋体" pitchFamily="2" charset="-122"/>
              </a:rPr>
              <a:t>）被复制保存到了某个地方，编译器访问该内存单元即可知道函数的返回值，下述语句：</a:t>
            </a:r>
          </a:p>
          <a:p>
            <a:pPr eaLnBrk="1" hangingPunct="1">
              <a:defRPr/>
            </a:pPr>
            <a:r>
              <a:rPr lang="en-US" altLang="zh-CN" sz="2000" smtClean="0">
                <a:ea typeface="宋体" pitchFamily="2" charset="-122"/>
              </a:rPr>
              <a:t>int res=bigger(num1,num2);					/*</a:t>
            </a:r>
            <a:r>
              <a:rPr lang="zh-CN" altLang="en-US" sz="2000" smtClean="0">
                <a:ea typeface="宋体" pitchFamily="2" charset="-122"/>
              </a:rPr>
              <a:t>函数调用，值的返回*</a:t>
            </a:r>
            <a:r>
              <a:rPr lang="en-US" altLang="zh-CN" sz="2000" smtClean="0">
                <a:ea typeface="宋体" pitchFamily="2" charset="-122"/>
              </a:rPr>
              <a:t>/</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714500" y="214313"/>
            <a:ext cx="7643813" cy="785812"/>
          </a:xfrm>
        </p:spPr>
        <p:txBody>
          <a:bodyPr/>
          <a:lstStyle/>
          <a:p>
            <a:pPr eaLnBrk="1" hangingPunct="1">
              <a:defRPr/>
            </a:pPr>
            <a:r>
              <a:rPr lang="en-US" altLang="zh-CN" sz="3600" dirty="0" smtClean="0">
                <a:ea typeface="宋体" pitchFamily="2" charset="-122"/>
              </a:rPr>
              <a:t>5.4.29</a:t>
            </a:r>
            <a:r>
              <a:rPr lang="zh-CN" altLang="en-US" sz="3600" dirty="0" smtClean="0">
                <a:ea typeface="宋体" pitchFamily="2" charset="-122"/>
              </a:rPr>
              <a:t>字符串复制案例</a:t>
            </a:r>
            <a:r>
              <a:rPr lang="en-US" altLang="zh-CN" sz="3600" dirty="0" smtClean="0">
                <a:ea typeface="宋体" pitchFamily="2" charset="-122"/>
              </a:rPr>
              <a:t>-</a:t>
            </a:r>
            <a:r>
              <a:rPr lang="zh-CN" altLang="en-US" sz="3600" dirty="0" smtClean="0">
                <a:ea typeface="宋体" pitchFamily="2" charset="-122"/>
              </a:rPr>
              <a:t>指针解法</a:t>
            </a:r>
            <a:endParaRPr lang="en-US" altLang="zh-CN" sz="3600" dirty="0">
              <a:ea typeface="宋体" pitchFamily="2" charset="-122"/>
            </a:endParaRPr>
          </a:p>
        </p:txBody>
      </p:sp>
      <p:sp>
        <p:nvSpPr>
          <p:cNvPr id="4" name="内容占位符 2"/>
          <p:cNvSpPr>
            <a:spLocks noGrp="1"/>
          </p:cNvSpPr>
          <p:nvPr>
            <p:ph idx="1"/>
          </p:nvPr>
        </p:nvSpPr>
        <p:spPr>
          <a:xfrm>
            <a:off x="0" y="1071546"/>
            <a:ext cx="9144000" cy="5429288"/>
          </a:xfrm>
        </p:spPr>
        <p:style>
          <a:lnRef idx="0">
            <a:scrgbClr r="0" g="0" b="0"/>
          </a:lnRef>
          <a:fillRef idx="1003">
            <a:schemeClr val="dk2"/>
          </a:fillRef>
          <a:effectRef idx="0">
            <a:scrgbClr r="0" g="0" b="0"/>
          </a:effectRef>
          <a:fontRef idx="major"/>
        </p:style>
        <p:txBody>
          <a:bodyPr/>
          <a:lstStyle/>
          <a:p>
            <a:pPr eaLnBrk="1" hangingPunct="1">
              <a:lnSpc>
                <a:spcPts val="2900"/>
              </a:lnSpc>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int main()</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{void copy_string(char from[], char to[]);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char a[]=“I am a teacher.”;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char b[]=“you are a student.”;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char *</a:t>
            </a:r>
            <a:r>
              <a:rPr lang="en-US" altLang="zh-CN" sz="2800" smtClean="0">
                <a:solidFill>
                  <a:srgbClr val="9D138D"/>
                </a:solidFill>
                <a:ea typeface="宋体" pitchFamily="2" charset="-122"/>
              </a:rPr>
              <a:t>from</a:t>
            </a:r>
            <a:r>
              <a:rPr lang="en-US" altLang="zh-CN" sz="2800" smtClean="0">
                <a:ea typeface="宋体" pitchFamily="2" charset="-122"/>
              </a:rPr>
              <a:t>=a,*</a:t>
            </a:r>
            <a:r>
              <a:rPr lang="en-US" altLang="zh-CN" sz="2800" smtClean="0">
                <a:solidFill>
                  <a:srgbClr val="9D138D"/>
                </a:solidFill>
                <a:ea typeface="宋体" pitchFamily="2" charset="-122"/>
              </a:rPr>
              <a:t>to</a:t>
            </a:r>
            <a:r>
              <a:rPr lang="en-US" altLang="zh-CN" sz="2800" smtClean="0">
                <a:ea typeface="宋体" pitchFamily="2" charset="-122"/>
              </a:rPr>
              <a:t>=b; </a:t>
            </a:r>
            <a:r>
              <a:rPr lang="zh-CN" altLang="zh-CN" sz="2800" smtClean="0">
                <a:ea typeface="宋体" pitchFamily="2" charset="-122"/>
              </a:rPr>
              <a:t> </a:t>
            </a:r>
          </a:p>
          <a:p>
            <a:pPr eaLnBrk="1" hangingPunct="1">
              <a:lnSpc>
                <a:spcPts val="2900"/>
              </a:lnSpc>
              <a:buFont typeface="Wingdings" pitchFamily="2" charset="2"/>
              <a:buNone/>
              <a:defRPr/>
            </a:pPr>
            <a:r>
              <a:rPr lang="en-US" altLang="zh-CN" sz="2800" smtClean="0">
                <a:ea typeface="宋体" pitchFamily="2" charset="-122"/>
              </a:rPr>
              <a:t>  printf(“a=%s\nb=%s\n",a,b);</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printf("\ncopy string a to string b:\n");</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copy_string(</a:t>
            </a:r>
            <a:r>
              <a:rPr lang="en-US" altLang="zh-CN" sz="2800" smtClean="0">
                <a:solidFill>
                  <a:srgbClr val="9D138D"/>
                </a:solidFill>
                <a:ea typeface="宋体" pitchFamily="2" charset="-122"/>
              </a:rPr>
              <a:t>from</a:t>
            </a:r>
            <a:r>
              <a:rPr lang="en-US" altLang="zh-CN" sz="2800" smtClean="0">
                <a:ea typeface="宋体" pitchFamily="2" charset="-122"/>
              </a:rPr>
              <a:t>,</a:t>
            </a:r>
            <a:r>
              <a:rPr lang="en-US" altLang="zh-CN" sz="2800" smtClean="0">
                <a:solidFill>
                  <a:srgbClr val="9D138D"/>
                </a:solidFill>
                <a:ea typeface="宋体" pitchFamily="2" charset="-122"/>
              </a:rPr>
              <a:t>to</a:t>
            </a:r>
            <a:r>
              <a:rPr lang="en-US" altLang="zh-CN" sz="2800" smtClean="0">
                <a:ea typeface="宋体" pitchFamily="2" charset="-122"/>
              </a:rPr>
              <a:t>);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printf(“a=%s\nb=%s\n",a,b);  </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eaLnBrk="1" hangingPunct="1">
              <a:lnSpc>
                <a:spcPts val="2900"/>
              </a:lnSpc>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043737" cy="898525"/>
          </a:xfrm>
        </p:spPr>
        <p:txBody>
          <a:bodyPr/>
          <a:lstStyle/>
          <a:p>
            <a:pPr eaLnBrk="1" hangingPunct="1">
              <a:defRPr/>
            </a:pPr>
            <a:r>
              <a:rPr lang="en-US" altLang="zh-CN" sz="3600" dirty="0" smtClean="0">
                <a:ea typeface="宋体" pitchFamily="2" charset="-122"/>
              </a:rPr>
              <a:t>5.4.30</a:t>
            </a:r>
            <a:r>
              <a:rPr lang="zh-CN" altLang="en-US" sz="3600" dirty="0" smtClean="0">
                <a:ea typeface="宋体" pitchFamily="2" charset="-122"/>
              </a:rPr>
              <a:t>字符串复制案例</a:t>
            </a:r>
            <a:r>
              <a:rPr lang="en-US" altLang="zh-CN" sz="3600" dirty="0" smtClean="0">
                <a:ea typeface="宋体" pitchFamily="2" charset="-122"/>
              </a:rPr>
              <a:t>-</a:t>
            </a:r>
            <a:r>
              <a:rPr lang="zh-CN" altLang="en-US" sz="3600" dirty="0" smtClean="0">
                <a:ea typeface="宋体" pitchFamily="2" charset="-122"/>
              </a:rPr>
              <a:t>指针解法</a:t>
            </a:r>
            <a:endParaRPr lang="en-US" altLang="zh-CN" sz="3600" dirty="0">
              <a:ea typeface="宋体" pitchFamily="2" charset="-122"/>
            </a:endParaRPr>
          </a:p>
        </p:txBody>
      </p:sp>
      <p:sp>
        <p:nvSpPr>
          <p:cNvPr id="4" name="内容占位符 2"/>
          <p:cNvSpPr>
            <a:spLocks noGrp="1"/>
          </p:cNvSpPr>
          <p:nvPr>
            <p:ph idx="1"/>
          </p:nvPr>
        </p:nvSpPr>
        <p:spPr>
          <a:xfrm>
            <a:off x="1" y="1071546"/>
            <a:ext cx="9144000" cy="5786454"/>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600" smtClean="0">
                <a:ea typeface="宋体" pitchFamily="2" charset="-122"/>
              </a:rPr>
              <a:t>(3)</a:t>
            </a:r>
            <a:r>
              <a:rPr lang="zh-CN" altLang="zh-CN" sz="2600" smtClean="0">
                <a:ea typeface="宋体" pitchFamily="2" charset="-122"/>
              </a:rPr>
              <a:t>用字符指针变量作形参和实参</a:t>
            </a:r>
          </a:p>
          <a:p>
            <a:pPr eaLnBrk="1" hangingPunct="1">
              <a:lnSpc>
                <a:spcPts val="3000"/>
              </a:lnSpc>
              <a:buFont typeface="Wingdings" pitchFamily="2" charset="2"/>
              <a:buNone/>
              <a:defRPr/>
            </a:pPr>
            <a:r>
              <a:rPr lang="en-US" altLang="zh-CN" sz="2600" smtClean="0">
                <a:ea typeface="宋体" pitchFamily="2" charset="-122"/>
              </a:rPr>
              <a:t>int main()</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{void copy_string(char *from, char *to);</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  char *</a:t>
            </a:r>
            <a:r>
              <a:rPr lang="en-US" altLang="zh-CN" sz="2600" smtClean="0">
                <a:solidFill>
                  <a:srgbClr val="9D138D"/>
                </a:solidFill>
                <a:ea typeface="宋体" pitchFamily="2" charset="-122"/>
              </a:rPr>
              <a:t>a</a:t>
            </a:r>
            <a:r>
              <a:rPr lang="en-US" altLang="zh-CN" sz="2600" smtClean="0">
                <a:ea typeface="宋体" pitchFamily="2" charset="-122"/>
              </a:rPr>
              <a:t>=“I am a teacher.”; </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  char b[]=“You are a student.”; </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  char *</a:t>
            </a:r>
            <a:r>
              <a:rPr lang="en-US" altLang="zh-CN" sz="2600" smtClean="0">
                <a:solidFill>
                  <a:srgbClr val="9D138D"/>
                </a:solidFill>
                <a:ea typeface="宋体" pitchFamily="2" charset="-122"/>
              </a:rPr>
              <a:t>p</a:t>
            </a:r>
            <a:r>
              <a:rPr lang="en-US" altLang="zh-CN" sz="2600" smtClean="0">
                <a:ea typeface="宋体" pitchFamily="2" charset="-122"/>
              </a:rPr>
              <a:t>=b; </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  printf(“a=%s\nb=%s\n”,a,b); </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  printf("\ncopy string a to string b:\n");</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  copy_string(</a:t>
            </a:r>
            <a:r>
              <a:rPr lang="en-US" altLang="zh-CN" sz="2600" smtClean="0">
                <a:solidFill>
                  <a:srgbClr val="9D138D"/>
                </a:solidFill>
                <a:ea typeface="宋体" pitchFamily="2" charset="-122"/>
              </a:rPr>
              <a:t>a</a:t>
            </a:r>
            <a:r>
              <a:rPr lang="en-US" altLang="zh-CN" sz="2600" smtClean="0">
                <a:ea typeface="宋体" pitchFamily="2" charset="-122"/>
              </a:rPr>
              <a:t>,</a:t>
            </a:r>
            <a:r>
              <a:rPr lang="en-US" altLang="zh-CN" sz="2600" smtClean="0">
                <a:solidFill>
                  <a:srgbClr val="9D138D"/>
                </a:solidFill>
                <a:ea typeface="宋体" pitchFamily="2" charset="-122"/>
              </a:rPr>
              <a:t>p</a:t>
            </a:r>
            <a:r>
              <a:rPr lang="en-US" altLang="zh-CN" sz="2600" smtClean="0">
                <a:ea typeface="宋体" pitchFamily="2" charset="-122"/>
              </a:rPr>
              <a:t>); </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  printf(“a=%s\nb=%s\n”,a,b); </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  return 0;</a:t>
            </a:r>
            <a:endParaRPr lang="zh-CN" altLang="zh-CN" sz="2600" smtClean="0">
              <a:ea typeface="宋体" pitchFamily="2" charset="-122"/>
            </a:endParaRPr>
          </a:p>
          <a:p>
            <a:pPr eaLnBrk="1" hangingPunct="1">
              <a:lnSpc>
                <a:spcPts val="3000"/>
              </a:lnSpc>
              <a:buFont typeface="Wingdings" pitchFamily="2" charset="2"/>
              <a:buNone/>
              <a:defRPr/>
            </a:pPr>
            <a:r>
              <a:rPr lang="en-US" altLang="zh-CN" sz="2600" smtClean="0">
                <a:ea typeface="宋体" pitchFamily="2" charset="-122"/>
              </a:rPr>
              <a:t>}</a:t>
            </a:r>
            <a:endParaRPr lang="zh-CN" altLang="zh-CN" sz="2600" smtClean="0">
              <a:ea typeface="宋体" pitchFamily="2" charset="-122"/>
            </a:endParaRPr>
          </a:p>
          <a:p>
            <a:pPr eaLnBrk="1" hangingPunct="1">
              <a:buFont typeface="Wingdings" pitchFamily="2" charset="2"/>
              <a:buNone/>
              <a:defRPr/>
            </a:pP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043737" cy="898525"/>
          </a:xfrm>
        </p:spPr>
        <p:txBody>
          <a:bodyPr/>
          <a:lstStyle/>
          <a:p>
            <a:pPr eaLnBrk="1" hangingPunct="1">
              <a:defRPr/>
            </a:pPr>
            <a:r>
              <a:rPr lang="en-US" altLang="zh-CN" sz="3600" dirty="0" smtClean="0">
                <a:ea typeface="宋体" pitchFamily="2" charset="-122"/>
              </a:rPr>
              <a:t>5.4.31</a:t>
            </a:r>
            <a:r>
              <a:rPr lang="zh-CN" altLang="en-US" sz="3600" dirty="0" smtClean="0">
                <a:ea typeface="宋体" pitchFamily="2" charset="-122"/>
              </a:rPr>
              <a:t>字符串复制案例</a:t>
            </a:r>
            <a:r>
              <a:rPr lang="en-US" altLang="zh-CN" sz="3600" dirty="0" smtClean="0">
                <a:ea typeface="宋体" pitchFamily="2" charset="-122"/>
              </a:rPr>
              <a:t>-</a:t>
            </a:r>
            <a:r>
              <a:rPr lang="zh-CN" altLang="en-US" sz="3600" dirty="0" smtClean="0">
                <a:ea typeface="宋体" pitchFamily="2" charset="-122"/>
              </a:rPr>
              <a:t>指针解法</a:t>
            </a:r>
            <a:endParaRPr lang="en-US" altLang="zh-CN" sz="3600" dirty="0">
              <a:ea typeface="宋体" pitchFamily="2" charset="-122"/>
            </a:endParaRPr>
          </a:p>
        </p:txBody>
      </p:sp>
      <p:sp>
        <p:nvSpPr>
          <p:cNvPr id="4" name="内容占位符 2"/>
          <p:cNvSpPr>
            <a:spLocks noGrp="1"/>
          </p:cNvSpPr>
          <p:nvPr>
            <p:ph idx="1"/>
          </p:nvPr>
        </p:nvSpPr>
        <p:spPr>
          <a:xfrm>
            <a:off x="428596" y="1214422"/>
            <a:ext cx="8286779" cy="3500453"/>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void copy_string(char *</a:t>
            </a:r>
            <a:r>
              <a:rPr lang="en-US" altLang="zh-CN" sz="2800" smtClean="0">
                <a:solidFill>
                  <a:srgbClr val="9D138D"/>
                </a:solidFill>
                <a:ea typeface="宋体" pitchFamily="2" charset="-122"/>
              </a:rPr>
              <a:t>from</a:t>
            </a:r>
            <a:r>
              <a:rPr lang="en-US" altLang="zh-CN" sz="2800" smtClean="0">
                <a:ea typeface="宋体" pitchFamily="2" charset="-122"/>
              </a:rPr>
              <a:t>, char *</a:t>
            </a:r>
            <a:r>
              <a:rPr lang="en-US" altLang="zh-CN" sz="2800" smtClean="0">
                <a:solidFill>
                  <a:srgbClr val="9D138D"/>
                </a:solidFill>
                <a:ea typeface="宋体" pitchFamily="2" charset="-122"/>
              </a:rPr>
              <a:t>to</a:t>
            </a:r>
            <a:r>
              <a:rPr lang="en-US" altLang="zh-CN" sz="2800" smtClean="0">
                <a:ea typeface="宋体" pitchFamily="2" charset="-122"/>
              </a:rPr>
              <a:t>)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for(  ;*from!='\0'; </a:t>
            </a:r>
            <a:r>
              <a:rPr lang="en-US" altLang="zh-CN" sz="2800" smtClean="0">
                <a:solidFill>
                  <a:srgbClr val="9D138D"/>
                </a:solidFill>
                <a:ea typeface="宋体" pitchFamily="2" charset="-122"/>
              </a:rPr>
              <a:t>from++</a:t>
            </a:r>
            <a:r>
              <a:rPr lang="en-US" altLang="zh-CN" sz="2800" smtClean="0">
                <a:ea typeface="宋体" pitchFamily="2" charset="-122"/>
              </a:rPr>
              <a:t>,</a:t>
            </a:r>
            <a:r>
              <a:rPr lang="en-US" altLang="zh-CN" sz="2800" smtClean="0">
                <a:solidFill>
                  <a:srgbClr val="9D138D"/>
                </a:solidFill>
                <a:ea typeface="宋体" pitchFamily="2" charset="-122"/>
              </a:rPr>
              <a:t>to++</a:t>
            </a:r>
            <a:r>
              <a:rPr lang="en-US" altLang="zh-CN" sz="2800" smtClean="0">
                <a:ea typeface="宋体" pitchFamily="2" charset="-122"/>
              </a:rPr>
              <a:t>)</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  *to=*from;   }</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*to='\0';</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a:t>
            </a:r>
            <a:endParaRPr lang="zh-CN" altLang="zh-CN" sz="2800" smtClean="0">
              <a:ea typeface="宋体" pitchFamily="2" charset="-122"/>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5.4.32</a:t>
            </a:r>
            <a:r>
              <a:rPr lang="zh-CN" altLang="en-US" dirty="0" smtClean="0">
                <a:ea typeface="宋体" pitchFamily="2" charset="-122"/>
              </a:rPr>
              <a:t>如何实现</a:t>
            </a:r>
            <a:r>
              <a:rPr lang="en-US" altLang="zh-CN" dirty="0" err="1" smtClean="0">
                <a:ea typeface="宋体" pitchFamily="2" charset="-122"/>
              </a:rPr>
              <a:t>strcmp</a:t>
            </a:r>
            <a:r>
              <a:rPr lang="zh-CN" altLang="en-US" dirty="0" smtClean="0">
                <a:ea typeface="宋体" pitchFamily="2" charset="-122"/>
              </a:rPr>
              <a:t>函数</a:t>
            </a:r>
            <a:endParaRPr lang="en-US" altLang="zh-CN" dirty="0">
              <a:ea typeface="宋体" pitchFamily="2" charset="-122"/>
            </a:endParaRPr>
          </a:p>
        </p:txBody>
      </p:sp>
      <p:sp>
        <p:nvSpPr>
          <p:cNvPr id="234500" name="Rectangle 12">
            <a:hlinkClick r:id="rId2"/>
          </p:cNvPr>
          <p:cNvSpPr>
            <a:spLocks noChangeArrowheads="1"/>
          </p:cNvSpPr>
          <p:nvPr/>
        </p:nvSpPr>
        <p:spPr bwMode="auto">
          <a:xfrm>
            <a:off x="1403350" y="1052513"/>
            <a:ext cx="5832475" cy="5451475"/>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lang="en-US" altLang="zh-CN" sz="2200" b="1"/>
              <a:t>void main ( )	</a:t>
            </a:r>
          </a:p>
          <a:p>
            <a:pPr eaLnBrk="0" hangingPunct="0">
              <a:defRPr/>
            </a:pPr>
            <a:r>
              <a:rPr lang="en-US" altLang="zh-CN" sz="2200" b="1"/>
              <a:t>{   int i=0,s1[100],s2[100];</a:t>
            </a:r>
          </a:p>
          <a:p>
            <a:pPr eaLnBrk="0" hangingPunct="0">
              <a:defRPr/>
            </a:pPr>
            <a:r>
              <a:rPr lang="en-US" altLang="zh-CN" sz="2200" b="1"/>
              <a:t>    gets(s1);</a:t>
            </a:r>
          </a:p>
          <a:p>
            <a:pPr eaLnBrk="0" hangingPunct="0">
              <a:defRPr/>
            </a:pPr>
            <a:r>
              <a:rPr lang="en-US" altLang="zh-CN" sz="2200" b="1"/>
              <a:t>    gets(s2);</a:t>
            </a:r>
          </a:p>
          <a:p>
            <a:pPr eaLnBrk="0" hangingPunct="0">
              <a:defRPr/>
            </a:pPr>
            <a:r>
              <a:rPr lang="en-US" altLang="zh-CN" sz="2200" b="1"/>
              <a:t>    </a:t>
            </a:r>
          </a:p>
          <a:p>
            <a:pPr eaLnBrk="0" hangingPunct="0">
              <a:defRPr/>
            </a:pPr>
            <a:r>
              <a:rPr lang="en-US" altLang="zh-CN" sz="2200" b="1"/>
              <a:t>    /*</a:t>
            </a:r>
            <a:r>
              <a:rPr lang="zh-CN" altLang="en-US" sz="2200" b="1"/>
              <a:t>找到两串中第</a:t>
            </a:r>
            <a:r>
              <a:rPr lang="en-US" altLang="zh-CN" sz="2200" b="1"/>
              <a:t>1</a:t>
            </a:r>
            <a:r>
              <a:rPr lang="zh-CN" altLang="en-US" sz="2200" b="1"/>
              <a:t>次出现不同字符的位置*</a:t>
            </a:r>
            <a:r>
              <a:rPr lang="en-US" altLang="zh-CN" sz="2200" b="1"/>
              <a:t>/</a:t>
            </a:r>
          </a:p>
          <a:p>
            <a:pPr eaLnBrk="0" hangingPunct="0">
              <a:defRPr/>
            </a:pPr>
            <a:r>
              <a:rPr lang="en-US" altLang="zh-CN" sz="2200" b="1">
                <a:solidFill>
                  <a:srgbClr val="FF0000"/>
                </a:solidFill>
              </a:rPr>
              <a:t>    while(s1[i]==s2[i] &amp;&amp; s1[i])</a:t>
            </a:r>
          </a:p>
          <a:p>
            <a:pPr eaLnBrk="0" hangingPunct="0">
              <a:defRPr/>
            </a:pPr>
            <a:r>
              <a:rPr lang="en-US" altLang="zh-CN" sz="2200" b="1">
                <a:solidFill>
                  <a:srgbClr val="FF0000"/>
                </a:solidFill>
              </a:rPr>
              <a:t>     i++;</a:t>
            </a:r>
          </a:p>
          <a:p>
            <a:pPr eaLnBrk="0" hangingPunct="0">
              <a:defRPr/>
            </a:pPr>
            <a:r>
              <a:rPr lang="en-US" altLang="zh-CN" sz="2200" b="1"/>
              <a:t>    </a:t>
            </a:r>
          </a:p>
          <a:p>
            <a:pPr eaLnBrk="0" hangingPunct="0">
              <a:defRPr/>
            </a:pPr>
            <a:r>
              <a:rPr lang="en-US" altLang="zh-CN" sz="2200" b="1"/>
              <a:t>    if(s1[i]&gt;s2[i])</a:t>
            </a:r>
            <a:r>
              <a:rPr lang="en-US" altLang="zh-CN" sz="2200"/>
              <a:t> </a:t>
            </a:r>
            <a:r>
              <a:rPr lang="en-US" altLang="zh-CN" sz="2200" b="1"/>
              <a:t>/*</a:t>
            </a:r>
            <a:r>
              <a:rPr lang="zh-CN" altLang="en-US" sz="2200" b="1"/>
              <a:t>比较两串的大小并输出*</a:t>
            </a:r>
            <a:r>
              <a:rPr lang="en-US" altLang="zh-CN" sz="2200" b="1"/>
              <a:t>/</a:t>
            </a:r>
          </a:p>
          <a:p>
            <a:pPr eaLnBrk="0" hangingPunct="0">
              <a:defRPr/>
            </a:pPr>
            <a:r>
              <a:rPr lang="en-US" altLang="zh-CN" sz="2200" b="1"/>
              <a:t>     puts("s1&gt;s2");</a:t>
            </a:r>
          </a:p>
          <a:p>
            <a:pPr eaLnBrk="0" hangingPunct="0">
              <a:defRPr/>
            </a:pPr>
            <a:r>
              <a:rPr lang="en-US" altLang="zh-CN" sz="2200" b="1"/>
              <a:t>    else if(s1[i]&lt;s2[i])</a:t>
            </a:r>
          </a:p>
          <a:p>
            <a:pPr eaLnBrk="0" hangingPunct="0">
              <a:defRPr/>
            </a:pPr>
            <a:r>
              <a:rPr lang="en-US" altLang="zh-CN" sz="2200" b="1"/>
              <a:t>     puts("s1&lt;s2");</a:t>
            </a:r>
          </a:p>
          <a:p>
            <a:pPr eaLnBrk="0" hangingPunct="0">
              <a:defRPr/>
            </a:pPr>
            <a:r>
              <a:rPr lang="en-US" altLang="zh-CN" sz="2200" b="1"/>
              <a:t>    else</a:t>
            </a:r>
          </a:p>
          <a:p>
            <a:pPr eaLnBrk="0" hangingPunct="0">
              <a:defRPr/>
            </a:pPr>
            <a:r>
              <a:rPr lang="en-US" altLang="zh-CN" sz="2200" b="1"/>
              <a:t>     puts("s1=s2");</a:t>
            </a:r>
          </a:p>
          <a:p>
            <a:pPr eaLnBrk="0" hangingPunct="0">
              <a:defRPr/>
            </a:pPr>
            <a:r>
              <a:rPr lang="en-US" altLang="zh-CN" sz="2200" b="1"/>
              <a:t>}</a:t>
            </a:r>
          </a:p>
        </p:txBody>
      </p:sp>
      <p:sp>
        <p:nvSpPr>
          <p:cNvPr id="238599" name="Rectangle 13"/>
          <p:cNvSpPr>
            <a:spLocks/>
          </p:cNvSpPr>
          <p:nvPr/>
        </p:nvSpPr>
        <p:spPr bwMode="auto">
          <a:xfrm>
            <a:off x="3995738" y="1773238"/>
            <a:ext cx="5184775" cy="946150"/>
          </a:xfrm>
          <a:prstGeom prst="rect">
            <a:avLst/>
          </a:prstGeom>
          <a:solidFill>
            <a:srgbClr val="C0C0C0"/>
          </a:solidFill>
          <a:ln w="3175">
            <a:noFill/>
            <a:miter lim="800000"/>
            <a:headEnd/>
            <a:tailEnd/>
          </a:ln>
        </p:spPr>
        <p:txBody>
          <a:bodyPr>
            <a:spAutoFit/>
          </a:bodyPr>
          <a:lstStyle/>
          <a:p>
            <a:pPr eaLnBrk="0" hangingPunct="0"/>
            <a:r>
              <a:rPr lang="en-US" altLang="zh-CN" sz="2800" b="1">
                <a:solidFill>
                  <a:srgbClr val="FF0000"/>
                </a:solidFill>
                <a:latin typeface="楷体_GB2312"/>
                <a:ea typeface="楷体_GB2312"/>
                <a:cs typeface="楷体_GB2312"/>
              </a:rPr>
              <a:t>While(s1[i]==s2[i] &amp;&amp; s1[i])</a:t>
            </a:r>
          </a:p>
          <a:p>
            <a:pPr eaLnBrk="0" hangingPunct="0"/>
            <a:r>
              <a:rPr lang="en-US" altLang="zh-CN" sz="2800" b="1">
                <a:solidFill>
                  <a:srgbClr val="FF0000"/>
                </a:solidFill>
                <a:latin typeface="楷体_GB2312"/>
                <a:ea typeface="楷体_GB2312"/>
                <a:cs typeface="楷体_GB2312"/>
              </a:rPr>
              <a:t>  i++;</a:t>
            </a:r>
          </a:p>
        </p:txBody>
      </p:sp>
      <p:sp>
        <p:nvSpPr>
          <p:cNvPr id="238600" name="AutoShape 14"/>
          <p:cNvSpPr>
            <a:spLocks/>
          </p:cNvSpPr>
          <p:nvPr/>
        </p:nvSpPr>
        <p:spPr bwMode="auto">
          <a:xfrm rot="280356" flipV="1">
            <a:off x="5651500" y="1989138"/>
            <a:ext cx="1584325" cy="17383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39" y="9131"/>
                </a:moveTo>
                <a:cubicBezTo>
                  <a:pt x="18048" y="5320"/>
                  <a:pt x="14691" y="2589"/>
                  <a:pt x="10800" y="2589"/>
                </a:cubicBezTo>
                <a:cubicBezTo>
                  <a:pt x="10057" y="2588"/>
                  <a:pt x="9319" y="2689"/>
                  <a:pt x="8604" y="2888"/>
                </a:cubicBezTo>
                <a:lnTo>
                  <a:pt x="7911" y="393"/>
                </a:lnTo>
                <a:cubicBezTo>
                  <a:pt x="8852" y="132"/>
                  <a:pt x="9823" y="-1"/>
                  <a:pt x="10800" y="0"/>
                </a:cubicBezTo>
                <a:cubicBezTo>
                  <a:pt x="15918" y="0"/>
                  <a:pt x="20334" y="3593"/>
                  <a:pt x="21374" y="8604"/>
                </a:cubicBezTo>
                <a:lnTo>
                  <a:pt x="24018" y="8056"/>
                </a:lnTo>
                <a:lnTo>
                  <a:pt x="20919" y="12779"/>
                </a:lnTo>
                <a:lnTo>
                  <a:pt x="16195" y="9679"/>
                </a:lnTo>
                <a:lnTo>
                  <a:pt x="18839" y="9131"/>
                </a:lnTo>
                <a:close/>
              </a:path>
            </a:pathLst>
          </a:custGeom>
          <a:solidFill>
            <a:srgbClr val="0066FF"/>
          </a:solidFill>
          <a:ln w="3175">
            <a:solidFill>
              <a:srgbClr val="000000"/>
            </a:solidFill>
            <a:miter lim="800000"/>
            <a:headEnd/>
            <a:tailEnd/>
          </a:ln>
        </p:spPr>
        <p:txBody>
          <a:bodyPr wrap="none" anchor="ctr"/>
          <a:lstStyle/>
          <a:p>
            <a:pPr eaLnBrk="0" hangingPunct="0"/>
            <a:endParaRPr lang="zh-CN" altLang="en-US"/>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5.4.33</a:t>
            </a:r>
            <a:r>
              <a:rPr lang="zh-CN" altLang="en-US" dirty="0" smtClean="0">
                <a:ea typeface="宋体" pitchFamily="2" charset="-122"/>
              </a:rPr>
              <a:t>字符数组的输入输出</a:t>
            </a:r>
            <a:endParaRPr lang="en-US" altLang="zh-CN" dirty="0">
              <a:ea typeface="宋体" pitchFamily="2" charset="-122"/>
            </a:endParaRPr>
          </a:p>
        </p:txBody>
      </p:sp>
      <p:sp>
        <p:nvSpPr>
          <p:cNvPr id="5" name="Rectangle 2"/>
          <p:cNvSpPr txBox="1">
            <a:spLocks noChangeArrowheads="1"/>
          </p:cNvSpPr>
          <p:nvPr/>
        </p:nvSpPr>
        <p:spPr bwMode="auto">
          <a:xfrm>
            <a:off x="685800" y="1038225"/>
            <a:ext cx="7793038" cy="1143000"/>
          </a:xfrm>
          <a:prstGeom prst="rect">
            <a:avLst/>
          </a:prstGeom>
          <a:noFill/>
          <a:ln w="9525">
            <a:noFill/>
            <a:miter lim="800000"/>
            <a:headEnd/>
            <a:tailEnd/>
          </a:ln>
          <a:effectLst/>
        </p:spPr>
        <p:txBody>
          <a:bodyPr anchor="ctr"/>
          <a:lstStyle/>
          <a:p>
            <a:pPr>
              <a:defRPr/>
            </a:pPr>
            <a:r>
              <a:rPr lang="zh-CN" altLang="en-US" sz="3600" b="1" kern="0">
                <a:effectLst>
                  <a:outerShdw blurRad="38100" dist="38100" dir="2700000" algn="tl">
                    <a:srgbClr val="000000"/>
                  </a:outerShdw>
                </a:effectLst>
                <a:latin typeface="楷体_GB2312" pitchFamily="49" charset="-122"/>
                <a:ea typeface="楷体_GB2312" pitchFamily="49" charset="-122"/>
                <a:cs typeface="+mj-cs"/>
              </a:rPr>
              <a:t>连接两个字符串，要求不用字符串处理函数。</a:t>
            </a:r>
          </a:p>
        </p:txBody>
      </p:sp>
      <p:sp>
        <p:nvSpPr>
          <p:cNvPr id="7" name="Rectangle 3"/>
          <p:cNvSpPr>
            <a:spLocks noGrp="1" noChangeArrowheads="1"/>
          </p:cNvSpPr>
          <p:nvPr>
            <p:ph type="body" idx="1"/>
          </p:nvPr>
        </p:nvSpPr>
        <p:spPr>
          <a:xfrm>
            <a:off x="785813" y="2214563"/>
            <a:ext cx="7715277" cy="4143395"/>
          </a:xfrm>
        </p:spPr>
        <p:style>
          <a:lnRef idx="0">
            <a:scrgbClr r="0" g="0" b="0"/>
          </a:lnRef>
          <a:fillRef idx="1003">
            <a:schemeClr val="dk2"/>
          </a:fillRef>
          <a:effectRef idx="0">
            <a:scrgbClr r="0" g="0" b="0"/>
          </a:effectRef>
          <a:fontRef idx="major"/>
        </p:style>
        <p:txBody>
          <a:bodyPr/>
          <a:lstStyle/>
          <a:p>
            <a:pPr eaLnBrk="1" hangingPunct="1">
              <a:lnSpc>
                <a:spcPct val="90000"/>
              </a:lnSpc>
              <a:buFontTx/>
              <a:buNone/>
              <a:defRPr/>
            </a:pPr>
            <a:r>
              <a:rPr lang="en-US" altLang="zh-CN" sz="2400" b="1" smtClean="0">
                <a:ea typeface="宋体" pitchFamily="2" charset="-122"/>
              </a:rPr>
              <a:t>main(  )			</a:t>
            </a:r>
          </a:p>
          <a:p>
            <a:pPr eaLnBrk="1" hangingPunct="1">
              <a:lnSpc>
                <a:spcPct val="90000"/>
              </a:lnSpc>
              <a:buFontTx/>
              <a:buNone/>
              <a:defRPr/>
            </a:pPr>
            <a:r>
              <a:rPr lang="en-US" altLang="zh-CN" sz="2400" b="1" smtClean="0">
                <a:ea typeface="宋体" pitchFamily="2" charset="-122"/>
              </a:rPr>
              <a:t> {</a:t>
            </a:r>
          </a:p>
          <a:p>
            <a:pPr eaLnBrk="1" hangingPunct="1">
              <a:lnSpc>
                <a:spcPct val="90000"/>
              </a:lnSpc>
              <a:buFontTx/>
              <a:buNone/>
              <a:defRPr/>
            </a:pPr>
            <a:r>
              <a:rPr lang="en-US" altLang="zh-CN" sz="2400" b="1" smtClean="0">
                <a:ea typeface="宋体" pitchFamily="2" charset="-122"/>
              </a:rPr>
              <a:t> 	 char str1[80],str2[80];</a:t>
            </a:r>
          </a:p>
          <a:p>
            <a:pPr eaLnBrk="1" hangingPunct="1">
              <a:lnSpc>
                <a:spcPct val="90000"/>
              </a:lnSpc>
              <a:buFontTx/>
              <a:buNone/>
              <a:defRPr/>
            </a:pPr>
            <a:r>
              <a:rPr lang="en-US" altLang="zh-CN" sz="2400" b="1" smtClean="0">
                <a:ea typeface="宋体" pitchFamily="2" charset="-122"/>
              </a:rPr>
              <a:t>	 char *p=str1,*q=str2;</a:t>
            </a:r>
          </a:p>
          <a:p>
            <a:pPr eaLnBrk="1" hangingPunct="1">
              <a:lnSpc>
                <a:spcPct val="90000"/>
              </a:lnSpc>
              <a:buFontTx/>
              <a:buNone/>
              <a:defRPr/>
            </a:pPr>
            <a:r>
              <a:rPr lang="en-US" altLang="zh-CN" sz="2400" b="1" smtClean="0">
                <a:ea typeface="宋体" pitchFamily="2" charset="-122"/>
              </a:rPr>
              <a:t>	 char *str_cnct(  );</a:t>
            </a:r>
          </a:p>
          <a:p>
            <a:pPr eaLnBrk="1" hangingPunct="1">
              <a:lnSpc>
                <a:spcPct val="90000"/>
              </a:lnSpc>
              <a:buFontTx/>
              <a:buNone/>
              <a:defRPr/>
            </a:pPr>
            <a:r>
              <a:rPr lang="en-US" altLang="zh-CN" sz="2400" b="1" smtClean="0">
                <a:ea typeface="宋体" pitchFamily="2" charset="-122"/>
              </a:rPr>
              <a:t>	 printf("Please input the string :\n");</a:t>
            </a:r>
          </a:p>
          <a:p>
            <a:pPr eaLnBrk="1" hangingPunct="1">
              <a:lnSpc>
                <a:spcPct val="90000"/>
              </a:lnSpc>
              <a:buFontTx/>
              <a:buNone/>
              <a:defRPr/>
            </a:pPr>
            <a:r>
              <a:rPr lang="en-US" altLang="zh-CN" sz="2400" b="1" smtClean="0">
                <a:ea typeface="宋体" pitchFamily="2" charset="-122"/>
              </a:rPr>
              <a:t>	 scanf("%s%s",p,q);</a:t>
            </a:r>
          </a:p>
          <a:p>
            <a:pPr eaLnBrk="1" hangingPunct="1">
              <a:lnSpc>
                <a:spcPct val="90000"/>
              </a:lnSpc>
              <a:buFontTx/>
              <a:buNone/>
              <a:defRPr/>
            </a:pPr>
            <a:r>
              <a:rPr lang="en-US" altLang="zh-CN" sz="2400" b="1" smtClean="0">
                <a:ea typeface="宋体" pitchFamily="2" charset="-122"/>
              </a:rPr>
              <a:t> 	 p=</a:t>
            </a:r>
            <a:r>
              <a:rPr lang="en-US" altLang="zh-CN" sz="2400" b="1" smtClean="0">
                <a:solidFill>
                  <a:srgbClr val="FF3300"/>
                </a:solidFill>
                <a:ea typeface="宋体" pitchFamily="2" charset="-122"/>
              </a:rPr>
              <a:t>str_cnct(p,q)</a:t>
            </a:r>
            <a:r>
              <a:rPr lang="en-US" altLang="zh-CN" sz="2400" b="1" smtClean="0">
                <a:ea typeface="宋体" pitchFamily="2" charset="-122"/>
              </a:rPr>
              <a:t>;     /*</a:t>
            </a:r>
            <a:r>
              <a:rPr lang="zh-CN" altLang="en-US" sz="2400" b="1" smtClean="0">
                <a:ea typeface="宋体" pitchFamily="2" charset="-122"/>
              </a:rPr>
              <a:t>调用</a:t>
            </a:r>
            <a:r>
              <a:rPr lang="en-US" altLang="zh-CN" sz="2400" b="1" smtClean="0">
                <a:ea typeface="宋体" pitchFamily="2" charset="-122"/>
              </a:rPr>
              <a:t>str_cnct( )*/</a:t>
            </a:r>
          </a:p>
          <a:p>
            <a:pPr eaLnBrk="1" hangingPunct="1">
              <a:lnSpc>
                <a:spcPct val="90000"/>
              </a:lnSpc>
              <a:buFontTx/>
              <a:buNone/>
              <a:defRPr/>
            </a:pPr>
            <a:r>
              <a:rPr lang="en-US" altLang="zh-CN" sz="2400" b="1" smtClean="0">
                <a:ea typeface="宋体" pitchFamily="2" charset="-122"/>
              </a:rPr>
              <a:t> 	 printf("%s",p);</a:t>
            </a:r>
          </a:p>
          <a:p>
            <a:pPr eaLnBrk="1" hangingPunct="1">
              <a:lnSpc>
                <a:spcPct val="90000"/>
              </a:lnSpc>
              <a:buFontTx/>
              <a:buNone/>
              <a:defRPr/>
            </a:pPr>
            <a:r>
              <a:rPr lang="en-US" altLang="zh-CN" sz="2400" b="1" smtClean="0">
                <a:ea typeface="宋体" pitchFamily="2" charset="-122"/>
              </a:rPr>
              <a:t>}</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5.4.34</a:t>
            </a:r>
            <a:r>
              <a:rPr lang="zh-CN" altLang="en-US" dirty="0" smtClean="0">
                <a:ea typeface="宋体" pitchFamily="2" charset="-122"/>
              </a:rPr>
              <a:t>连接字符串函数</a:t>
            </a:r>
            <a:endParaRPr lang="en-US" altLang="zh-CN" dirty="0">
              <a:ea typeface="宋体" pitchFamily="2" charset="-122"/>
            </a:endParaRPr>
          </a:p>
        </p:txBody>
      </p:sp>
      <p:sp>
        <p:nvSpPr>
          <p:cNvPr id="4" name="Rectangle 2"/>
          <p:cNvSpPr>
            <a:spLocks noGrp="1" noChangeArrowheads="1"/>
          </p:cNvSpPr>
          <p:nvPr>
            <p:ph type="body" idx="1"/>
          </p:nvPr>
        </p:nvSpPr>
        <p:spPr>
          <a:xfrm>
            <a:off x="214282" y="1142984"/>
            <a:ext cx="8572560" cy="5214974"/>
          </a:xfrm>
        </p:spPr>
        <p:style>
          <a:lnRef idx="0">
            <a:scrgbClr r="0" g="0" b="0"/>
          </a:lnRef>
          <a:fillRef idx="1003">
            <a:schemeClr val="dk2"/>
          </a:fillRef>
          <a:effectRef idx="0">
            <a:scrgbClr r="0" g="0" b="0"/>
          </a:effectRef>
          <a:fontRef idx="major"/>
        </p:style>
        <p:txBody>
          <a:bodyPr/>
          <a:lstStyle/>
          <a:p>
            <a:pPr eaLnBrk="1" hangingPunct="1">
              <a:lnSpc>
                <a:spcPct val="90000"/>
              </a:lnSpc>
              <a:buFontTx/>
              <a:buNone/>
              <a:defRPr/>
            </a:pPr>
            <a:r>
              <a:rPr lang="en-US" altLang="zh-CN" sz="2000"/>
              <a:t>char *str_cnct(x,y)       /* </a:t>
            </a:r>
            <a:r>
              <a:rPr lang="zh-CN" altLang="en-US" sz="2000">
                <a:ea typeface="黑体" pitchFamily="2" charset="-122"/>
              </a:rPr>
              <a:t>连接字符串函数 </a:t>
            </a:r>
            <a:r>
              <a:rPr lang="zh-CN" altLang="en-US" sz="2000"/>
              <a:t>*</a:t>
            </a:r>
            <a:r>
              <a:rPr lang="en-US" altLang="zh-CN" sz="2000"/>
              <a:t>/</a:t>
            </a:r>
          </a:p>
          <a:p>
            <a:pPr eaLnBrk="1" hangingPunct="1">
              <a:lnSpc>
                <a:spcPct val="90000"/>
              </a:lnSpc>
              <a:buFontTx/>
              <a:buNone/>
              <a:defRPr/>
            </a:pPr>
            <a:r>
              <a:rPr lang="en-US" altLang="zh-CN" sz="2000"/>
              <a:t>char *x,*y;</a:t>
            </a:r>
          </a:p>
          <a:p>
            <a:pPr eaLnBrk="1" hangingPunct="1">
              <a:lnSpc>
                <a:spcPct val="90000"/>
              </a:lnSpc>
              <a:buFontTx/>
              <a:buNone/>
              <a:defRPr/>
            </a:pPr>
            <a:r>
              <a:rPr lang="en-US" altLang="zh-CN" sz="2000"/>
              <a:t>{ 	char str3[80];</a:t>
            </a:r>
          </a:p>
          <a:p>
            <a:pPr eaLnBrk="1" hangingPunct="1">
              <a:lnSpc>
                <a:spcPct val="90000"/>
              </a:lnSpc>
              <a:buFontTx/>
              <a:buNone/>
              <a:defRPr/>
            </a:pPr>
            <a:r>
              <a:rPr lang="en-US" altLang="zh-CN" sz="2000"/>
              <a:t> 	char *z=str3;</a:t>
            </a:r>
          </a:p>
          <a:p>
            <a:pPr eaLnBrk="1" hangingPunct="1">
              <a:lnSpc>
                <a:spcPct val="90000"/>
              </a:lnSpc>
              <a:buFontTx/>
              <a:buNone/>
              <a:defRPr/>
            </a:pPr>
            <a:r>
              <a:rPr lang="en-US" altLang="zh-CN" sz="2000"/>
              <a:t> 	while(*x)  </a:t>
            </a:r>
          </a:p>
          <a:p>
            <a:pPr eaLnBrk="1" hangingPunct="1">
              <a:lnSpc>
                <a:spcPct val="90000"/>
              </a:lnSpc>
              <a:buFontTx/>
              <a:buNone/>
              <a:defRPr/>
            </a:pPr>
            <a:r>
              <a:rPr lang="en-US" altLang="zh-CN" sz="2000"/>
              <a:t>		 { *z=*x;   z++;    x++;   }</a:t>
            </a:r>
          </a:p>
          <a:p>
            <a:pPr eaLnBrk="1" hangingPunct="1">
              <a:lnSpc>
                <a:spcPct val="90000"/>
              </a:lnSpc>
              <a:buFontTx/>
              <a:buNone/>
              <a:defRPr/>
            </a:pPr>
            <a:r>
              <a:rPr lang="en-US" altLang="zh-CN" sz="2000"/>
              <a:t> 	while(*y) </a:t>
            </a:r>
          </a:p>
          <a:p>
            <a:pPr eaLnBrk="1" hangingPunct="1">
              <a:lnSpc>
                <a:spcPct val="90000"/>
              </a:lnSpc>
              <a:buFontTx/>
              <a:buNone/>
              <a:defRPr/>
            </a:pPr>
            <a:r>
              <a:rPr lang="en-US" altLang="zh-CN" sz="2000"/>
              <a:t>		 { *z=*y;    z++;    y++;   }</a:t>
            </a:r>
          </a:p>
          <a:p>
            <a:pPr eaLnBrk="1" hangingPunct="1">
              <a:lnSpc>
                <a:spcPct val="90000"/>
              </a:lnSpc>
              <a:buFontTx/>
              <a:buNone/>
              <a:defRPr/>
            </a:pPr>
            <a:r>
              <a:rPr lang="en-US" altLang="zh-CN" sz="2000"/>
              <a:t> 	*z=‘\0’;              /* </a:t>
            </a:r>
            <a:r>
              <a:rPr lang="zh-CN" altLang="en-US" sz="2000">
                <a:ea typeface="黑体" pitchFamily="2" charset="-122"/>
              </a:rPr>
              <a:t>加上串尾结束标志 </a:t>
            </a:r>
            <a:r>
              <a:rPr lang="zh-CN" altLang="en-US" sz="2000"/>
              <a:t>*</a:t>
            </a:r>
            <a:r>
              <a:rPr lang="en-US" altLang="zh-CN" sz="2000"/>
              <a:t>/</a:t>
            </a:r>
          </a:p>
          <a:p>
            <a:pPr eaLnBrk="1" hangingPunct="1">
              <a:lnSpc>
                <a:spcPct val="90000"/>
              </a:lnSpc>
              <a:buFontTx/>
              <a:buNone/>
              <a:defRPr/>
            </a:pPr>
            <a:r>
              <a:rPr lang="en-US" altLang="zh-CN" sz="2000"/>
              <a:t> 	z=str3;          /* </a:t>
            </a:r>
            <a:r>
              <a:rPr lang="zh-CN" altLang="en-US" sz="2000">
                <a:latin typeface="黑体" pitchFamily="2" charset="-122"/>
                <a:ea typeface="黑体" pitchFamily="2" charset="-122"/>
              </a:rPr>
              <a:t>将</a:t>
            </a:r>
            <a:r>
              <a:rPr lang="en-US" altLang="zh-CN" sz="2000" b="1">
                <a:latin typeface="黑体" pitchFamily="2" charset="-122"/>
                <a:ea typeface="黑体" pitchFamily="2" charset="-122"/>
              </a:rPr>
              <a:t>str3</a:t>
            </a:r>
            <a:r>
              <a:rPr lang="zh-CN" altLang="en-US" sz="2000">
                <a:latin typeface="黑体" pitchFamily="2" charset="-122"/>
                <a:ea typeface="黑体" pitchFamily="2" charset="-122"/>
              </a:rPr>
              <a:t>的地址赋给指针变量</a:t>
            </a:r>
            <a:r>
              <a:rPr lang="en-US" altLang="zh-CN" sz="2000" b="1">
                <a:latin typeface="黑体" pitchFamily="2" charset="-122"/>
                <a:ea typeface="黑体" pitchFamily="2" charset="-122"/>
              </a:rPr>
              <a:t>z </a:t>
            </a:r>
            <a:r>
              <a:rPr lang="en-US" altLang="zh-CN" sz="2000"/>
              <a:t>*/</a:t>
            </a:r>
          </a:p>
          <a:p>
            <a:pPr eaLnBrk="1" hangingPunct="1">
              <a:lnSpc>
                <a:spcPct val="90000"/>
              </a:lnSpc>
              <a:buFontTx/>
              <a:buNone/>
              <a:defRPr/>
            </a:pPr>
            <a:r>
              <a:rPr lang="en-US" altLang="zh-CN" sz="2000"/>
              <a:t> 	return(z);</a:t>
            </a:r>
          </a:p>
          <a:p>
            <a:pPr eaLnBrk="1" hangingPunct="1">
              <a:lnSpc>
                <a:spcPct val="90000"/>
              </a:lnSpc>
              <a:buFontTx/>
              <a:buNone/>
              <a:defRPr/>
            </a:pPr>
            <a:r>
              <a:rPr lang="en-US" altLang="zh-CN" sz="2000"/>
              <a:t>}</a:t>
            </a: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5.4.35</a:t>
            </a:r>
            <a:r>
              <a:rPr lang="zh-CN" altLang="en-US" dirty="0" smtClean="0">
                <a:ea typeface="宋体" pitchFamily="2" charset="-122"/>
              </a:rPr>
              <a:t>字符串连接</a:t>
            </a:r>
            <a:endParaRPr lang="en-US" altLang="zh-CN" dirty="0">
              <a:ea typeface="宋体" pitchFamily="2" charset="-122"/>
            </a:endParaRPr>
          </a:p>
        </p:txBody>
      </p:sp>
      <p:sp>
        <p:nvSpPr>
          <p:cNvPr id="5" name="Rectangle 2"/>
          <p:cNvSpPr>
            <a:spLocks noGrp="1" noChangeArrowheads="1"/>
          </p:cNvSpPr>
          <p:nvPr>
            <p:ph type="body" idx="1"/>
          </p:nvPr>
        </p:nvSpPr>
        <p:spPr>
          <a:xfrm>
            <a:off x="0" y="1214422"/>
            <a:ext cx="8643966" cy="5286412"/>
          </a:xfrm>
        </p:spPr>
        <p:style>
          <a:lnRef idx="0">
            <a:scrgbClr r="0" g="0" b="0"/>
          </a:lnRef>
          <a:fillRef idx="1003">
            <a:schemeClr val="dk2"/>
          </a:fillRef>
          <a:effectRef idx="0">
            <a:scrgbClr r="0" g="0" b="0"/>
          </a:effectRef>
          <a:fontRef idx="major"/>
        </p:style>
        <p:txBody>
          <a:bodyPr/>
          <a:lstStyle/>
          <a:p>
            <a:pPr eaLnBrk="1" hangingPunct="1">
              <a:buFontTx/>
              <a:buNone/>
              <a:defRPr/>
            </a:pPr>
            <a:r>
              <a:rPr lang="en-US" altLang="zh-CN" sz="2400" b="1"/>
              <a:t>char *str_cnct(x,y)     /*</a:t>
            </a:r>
            <a:r>
              <a:rPr lang="zh-CN" altLang="en-US" sz="2400" b="1">
                <a:solidFill>
                  <a:srgbClr val="FF0000"/>
                </a:solidFill>
                <a:ea typeface="黑体" pitchFamily="2" charset="-122"/>
              </a:rPr>
              <a:t>简化算法</a:t>
            </a:r>
            <a:r>
              <a:rPr lang="zh-CN" altLang="en-US" sz="2400" b="1"/>
              <a:t>*</a:t>
            </a:r>
            <a:r>
              <a:rPr lang="en-US" altLang="zh-CN" sz="2400" b="1"/>
              <a:t>/</a:t>
            </a:r>
          </a:p>
          <a:p>
            <a:pPr eaLnBrk="1" hangingPunct="1">
              <a:buFontTx/>
              <a:buNone/>
              <a:defRPr/>
            </a:pPr>
            <a:r>
              <a:rPr lang="en-US" altLang="zh-CN" sz="2400" b="1"/>
              <a:t>char *x,*y;</a:t>
            </a:r>
          </a:p>
          <a:p>
            <a:pPr eaLnBrk="1" hangingPunct="1">
              <a:buFontTx/>
              <a:buNone/>
              <a:defRPr/>
            </a:pPr>
            <a:r>
              <a:rPr lang="en-US" altLang="zh-CN" sz="2400" b="1"/>
              <a:t>{</a:t>
            </a:r>
          </a:p>
          <a:p>
            <a:pPr eaLnBrk="1" hangingPunct="1">
              <a:buFontTx/>
              <a:buNone/>
              <a:defRPr/>
            </a:pPr>
            <a:r>
              <a:rPr lang="en-US" altLang="zh-CN" sz="2400" b="1"/>
              <a:t> char str3[80];</a:t>
            </a:r>
          </a:p>
          <a:p>
            <a:pPr eaLnBrk="1" hangingPunct="1">
              <a:buFontTx/>
              <a:buNone/>
              <a:defRPr/>
            </a:pPr>
            <a:r>
              <a:rPr lang="en-US" altLang="zh-CN" sz="2400" b="1"/>
              <a:t> char *z=str3; 	/*</a:t>
            </a:r>
            <a:r>
              <a:rPr lang="zh-CN" altLang="en-US" sz="2400" b="1">
                <a:latin typeface="黑体" pitchFamily="2" charset="-122"/>
                <a:ea typeface="黑体" pitchFamily="2" charset="-122"/>
              </a:rPr>
              <a:t>指针</a:t>
            </a:r>
            <a:r>
              <a:rPr lang="en-US" altLang="zh-CN" sz="2400" b="1">
                <a:latin typeface="黑体" pitchFamily="2" charset="-122"/>
                <a:ea typeface="黑体" pitchFamily="2" charset="-122"/>
              </a:rPr>
              <a:t>z</a:t>
            </a:r>
            <a:r>
              <a:rPr lang="zh-CN" altLang="en-US" sz="2400" b="1">
                <a:latin typeface="黑体" pitchFamily="2" charset="-122"/>
                <a:ea typeface="黑体" pitchFamily="2" charset="-122"/>
              </a:rPr>
              <a:t>指向数组</a:t>
            </a:r>
            <a:r>
              <a:rPr lang="en-US" altLang="zh-CN" sz="2400" b="1">
                <a:latin typeface="黑体" pitchFamily="2" charset="-122"/>
                <a:ea typeface="黑体" pitchFamily="2" charset="-122"/>
              </a:rPr>
              <a:t>str3</a:t>
            </a:r>
            <a:r>
              <a:rPr lang="en-US" altLang="zh-CN" sz="2400" b="1"/>
              <a:t>*/ while(*z++=*x++);</a:t>
            </a:r>
          </a:p>
          <a:p>
            <a:pPr eaLnBrk="1" hangingPunct="1">
              <a:buFontTx/>
              <a:buNone/>
              <a:defRPr/>
            </a:pPr>
            <a:r>
              <a:rPr lang="en-US" altLang="zh-CN" sz="2400" b="1"/>
              <a:t>	z--;	               /*</a:t>
            </a:r>
            <a:r>
              <a:rPr lang="zh-CN" altLang="en-US" sz="2400" b="1">
                <a:ea typeface="黑体" pitchFamily="2" charset="-122"/>
              </a:rPr>
              <a:t>去掉串尾结束标志</a:t>
            </a:r>
            <a:r>
              <a:rPr lang="zh-CN" altLang="en-US" sz="2400" b="1"/>
              <a:t>*</a:t>
            </a:r>
            <a:r>
              <a:rPr lang="en-US" altLang="zh-CN" sz="2400" b="1"/>
              <a:t>/</a:t>
            </a:r>
          </a:p>
          <a:p>
            <a:pPr eaLnBrk="1" hangingPunct="1">
              <a:buFontTx/>
              <a:buNone/>
              <a:defRPr/>
            </a:pPr>
            <a:r>
              <a:rPr lang="en-US" altLang="zh-CN" sz="2400" b="1"/>
              <a:t> while(*z++=*y++);</a:t>
            </a:r>
          </a:p>
          <a:p>
            <a:pPr eaLnBrk="1" hangingPunct="1">
              <a:buFontTx/>
              <a:buNone/>
              <a:defRPr/>
            </a:pPr>
            <a:r>
              <a:rPr lang="en-US" altLang="zh-CN" sz="2400" b="1"/>
              <a:t> z=str3;		 /*</a:t>
            </a:r>
            <a:r>
              <a:rPr lang="zh-CN" altLang="en-US" sz="2400" b="1">
                <a:latin typeface="黑体" pitchFamily="2" charset="-122"/>
                <a:ea typeface="黑体" pitchFamily="2" charset="-122"/>
              </a:rPr>
              <a:t>将</a:t>
            </a:r>
            <a:r>
              <a:rPr lang="en-US" altLang="zh-CN" sz="2400" b="1">
                <a:latin typeface="黑体" pitchFamily="2" charset="-122"/>
                <a:ea typeface="黑体" pitchFamily="2" charset="-122"/>
              </a:rPr>
              <a:t>str3</a:t>
            </a:r>
            <a:r>
              <a:rPr lang="zh-CN" altLang="en-US" sz="2400" b="1">
                <a:latin typeface="黑体" pitchFamily="2" charset="-122"/>
                <a:ea typeface="黑体" pitchFamily="2" charset="-122"/>
              </a:rPr>
              <a:t>地址赋给指针变量</a:t>
            </a:r>
            <a:r>
              <a:rPr lang="en-US" altLang="zh-CN" sz="2400" b="1">
                <a:latin typeface="黑体" pitchFamily="2" charset="-122"/>
                <a:ea typeface="黑体" pitchFamily="2" charset="-122"/>
              </a:rPr>
              <a:t>z</a:t>
            </a:r>
            <a:r>
              <a:rPr lang="en-US" altLang="zh-CN" sz="2400" b="1"/>
              <a:t>*/</a:t>
            </a:r>
          </a:p>
          <a:p>
            <a:pPr eaLnBrk="1" hangingPunct="1">
              <a:buFontTx/>
              <a:buNone/>
              <a:defRPr/>
            </a:pPr>
            <a:r>
              <a:rPr lang="en-US" altLang="zh-CN" sz="2400" b="1"/>
              <a:t> return(z);</a:t>
            </a:r>
          </a:p>
          <a:p>
            <a:pPr eaLnBrk="1" hangingPunct="1">
              <a:buFontTx/>
              <a:buNone/>
              <a:defRPr/>
            </a:pPr>
            <a:r>
              <a:rPr lang="en-US" altLang="zh-CN" sz="2400" b="1"/>
              <a:t>}</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00188" y="214313"/>
            <a:ext cx="7186612" cy="898525"/>
          </a:xfrm>
        </p:spPr>
        <p:txBody>
          <a:bodyPr/>
          <a:lstStyle/>
          <a:p>
            <a:pPr eaLnBrk="1" hangingPunct="1">
              <a:defRPr/>
            </a:pPr>
            <a:r>
              <a:rPr lang="en-US" altLang="zh-CN" dirty="0" smtClean="0">
                <a:ea typeface="宋体" pitchFamily="2" charset="-122"/>
              </a:rPr>
              <a:t>5.4.36(char *a  char a[])</a:t>
            </a:r>
            <a:r>
              <a:rPr lang="zh-CN" altLang="en-US" dirty="0" smtClean="0">
                <a:ea typeface="宋体" pitchFamily="2" charset="-122"/>
              </a:rPr>
              <a:t>小结</a:t>
            </a:r>
            <a:endParaRPr lang="en-US" altLang="zh-CN" dirty="0">
              <a:ea typeface="宋体" pitchFamily="2" charset="-122"/>
            </a:endParaRPr>
          </a:p>
        </p:txBody>
      </p:sp>
      <p:sp>
        <p:nvSpPr>
          <p:cNvPr id="238596" name="矩形 3"/>
          <p:cNvSpPr>
            <a:spLocks noChangeArrowheads="1"/>
          </p:cNvSpPr>
          <p:nvPr/>
        </p:nvSpPr>
        <p:spPr bwMode="auto">
          <a:xfrm>
            <a:off x="214282" y="1142984"/>
            <a:ext cx="7858125" cy="533400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1600"/>
              <a:t>用字符数组和字符指针变量都能实现字符串的存储和运算，但它们二者之间是有区别的，不应混为一谈，主要有以下几点。</a:t>
            </a:r>
          </a:p>
          <a:p>
            <a:pPr eaLnBrk="0" hangingPunct="0">
              <a:defRPr/>
            </a:pPr>
            <a:r>
              <a:rPr lang="en-US" altLang="zh-CN" sz="1600"/>
              <a:t>(1) </a:t>
            </a:r>
            <a:r>
              <a:rPr lang="zh-CN" altLang="en-US" sz="1600"/>
              <a:t>字符数组由若干个元素组成，每个元素中放一个字符，而字符指针变量中存放的是地址（字符串第</a:t>
            </a:r>
            <a:r>
              <a:rPr lang="en-US" altLang="zh-CN" sz="1600"/>
              <a:t>1</a:t>
            </a:r>
            <a:r>
              <a:rPr lang="zh-CN" altLang="en-US" sz="1600"/>
              <a:t>个字符的地址），决不是将字符串放到字符指针变量中。</a:t>
            </a:r>
          </a:p>
          <a:p>
            <a:pPr eaLnBrk="0" hangingPunct="0">
              <a:defRPr/>
            </a:pPr>
            <a:r>
              <a:rPr lang="en-US" altLang="zh-CN" sz="1600"/>
              <a:t>(2) </a:t>
            </a:r>
            <a:r>
              <a:rPr lang="zh-CN" altLang="en-US" sz="1600"/>
              <a:t>赋值方式。可以对字符指针变量赋值，但不能对数组名赋值。</a:t>
            </a:r>
          </a:p>
          <a:p>
            <a:pPr eaLnBrk="0" hangingPunct="0">
              <a:defRPr/>
            </a:pPr>
            <a:r>
              <a:rPr lang="en-US" altLang="zh-CN" sz="1600"/>
              <a:t>char *a; a=”I love China!”;   </a:t>
            </a:r>
            <a:r>
              <a:rPr lang="zh-CN" altLang="en-US" sz="1600"/>
              <a:t>对</a:t>
            </a:r>
          </a:p>
          <a:p>
            <a:pPr eaLnBrk="0" hangingPunct="0">
              <a:defRPr/>
            </a:pPr>
            <a:r>
              <a:rPr lang="en-US" altLang="zh-CN" sz="1600"/>
              <a:t>char str[14];str[0]=’I’;   </a:t>
            </a:r>
            <a:r>
              <a:rPr lang="zh-CN" altLang="en-US" sz="1600"/>
              <a:t>对</a:t>
            </a:r>
          </a:p>
          <a:p>
            <a:pPr eaLnBrk="0" hangingPunct="0">
              <a:defRPr/>
            </a:pPr>
            <a:r>
              <a:rPr lang="en-US" altLang="zh-CN" sz="1600"/>
              <a:t>char str[14]; str=”I love China!”; </a:t>
            </a:r>
            <a:r>
              <a:rPr lang="zh-CN" altLang="en-US" sz="1600"/>
              <a:t>错</a:t>
            </a:r>
          </a:p>
          <a:p>
            <a:pPr eaLnBrk="0" hangingPunct="0">
              <a:defRPr/>
            </a:pPr>
            <a:r>
              <a:rPr lang="zh-CN" altLang="en-US" sz="1600"/>
              <a:t>（</a:t>
            </a:r>
            <a:r>
              <a:rPr lang="en-US" altLang="zh-CN" sz="1600"/>
              <a:t>3</a:t>
            </a:r>
            <a:r>
              <a:rPr lang="zh-CN" altLang="en-US" sz="1600"/>
              <a:t>）初始化的含义</a:t>
            </a:r>
          </a:p>
          <a:p>
            <a:pPr eaLnBrk="0" hangingPunct="0">
              <a:defRPr/>
            </a:pPr>
            <a:r>
              <a:rPr lang="en-US" altLang="zh-CN" sz="1600"/>
              <a:t>char *a=”I love China</a:t>
            </a:r>
            <a:r>
              <a:rPr lang="zh-CN" altLang="en-US" sz="1600"/>
              <a:t>！”</a:t>
            </a:r>
            <a:r>
              <a:rPr lang="en-US" altLang="zh-CN" sz="1600"/>
              <a:t>;</a:t>
            </a:r>
            <a:r>
              <a:rPr lang="zh-CN" altLang="en-US" sz="1600"/>
              <a:t>与</a:t>
            </a:r>
          </a:p>
          <a:p>
            <a:pPr eaLnBrk="0" hangingPunct="0">
              <a:defRPr/>
            </a:pPr>
            <a:r>
              <a:rPr lang="en-US" altLang="zh-CN" sz="1600"/>
              <a:t>char *a; a=”I love China</a:t>
            </a:r>
            <a:r>
              <a:rPr lang="zh-CN" altLang="en-US" sz="1600"/>
              <a:t>！”</a:t>
            </a:r>
            <a:r>
              <a:rPr lang="en-US" altLang="zh-CN" sz="1600"/>
              <a:t>;</a:t>
            </a:r>
            <a:r>
              <a:rPr lang="zh-CN" altLang="en-US" sz="1600"/>
              <a:t>等价</a:t>
            </a:r>
          </a:p>
          <a:p>
            <a:pPr eaLnBrk="0" hangingPunct="0">
              <a:defRPr/>
            </a:pPr>
            <a:r>
              <a:rPr lang="en-US" altLang="zh-CN" sz="1600"/>
              <a:t>char str[14]= ”I love China</a:t>
            </a:r>
            <a:r>
              <a:rPr lang="zh-CN" altLang="en-US" sz="1600"/>
              <a:t>！”</a:t>
            </a:r>
            <a:r>
              <a:rPr lang="en-US" altLang="zh-CN" sz="1600"/>
              <a:t>;</a:t>
            </a:r>
            <a:r>
              <a:rPr lang="zh-CN" altLang="en-US" sz="1600"/>
              <a:t>与</a:t>
            </a:r>
          </a:p>
          <a:p>
            <a:pPr eaLnBrk="0" hangingPunct="0">
              <a:defRPr/>
            </a:pPr>
            <a:r>
              <a:rPr lang="en-US" altLang="zh-CN" sz="1600"/>
              <a:t>char str[14]; </a:t>
            </a:r>
          </a:p>
          <a:p>
            <a:pPr eaLnBrk="0" hangingPunct="0">
              <a:defRPr/>
            </a:pPr>
            <a:r>
              <a:rPr lang="en-US" altLang="zh-CN" sz="1600"/>
              <a:t>str[]=”I love China</a:t>
            </a:r>
            <a:r>
              <a:rPr lang="zh-CN" altLang="en-US" sz="1600"/>
              <a:t>！”</a:t>
            </a:r>
            <a:r>
              <a:rPr lang="en-US" altLang="zh-CN" sz="1600"/>
              <a:t>;    </a:t>
            </a:r>
            <a:r>
              <a:rPr lang="zh-CN" altLang="en-US" sz="1600"/>
              <a:t>不等价</a:t>
            </a:r>
          </a:p>
          <a:p>
            <a:pPr eaLnBrk="0" hangingPunct="0">
              <a:defRPr/>
            </a:pPr>
            <a:r>
              <a:rPr lang="en-US" altLang="zh-CN" sz="1600"/>
              <a:t>(4) </a:t>
            </a:r>
            <a:r>
              <a:rPr lang="zh-CN" altLang="en-US" sz="1600"/>
              <a:t>存储单元的内容</a:t>
            </a:r>
          </a:p>
          <a:p>
            <a:pPr eaLnBrk="0" hangingPunct="0">
              <a:defRPr/>
            </a:pPr>
            <a:r>
              <a:rPr lang="zh-CN" altLang="en-US" sz="1600"/>
              <a:t>  编译时为字符数组分配若干存储单元，以存放各元素的值，而对字符指针变量，只分配一个存储单元</a:t>
            </a:r>
          </a:p>
          <a:p>
            <a:pPr eaLnBrk="0" hangingPunct="0">
              <a:defRPr/>
            </a:pPr>
            <a:r>
              <a:rPr lang="en-US" altLang="zh-CN" sz="1600"/>
              <a:t>char *a; scnaf(“%s”,a);   </a:t>
            </a:r>
            <a:r>
              <a:rPr lang="zh-CN" altLang="en-US" sz="1600"/>
              <a:t>错</a:t>
            </a:r>
          </a:p>
          <a:p>
            <a:pPr eaLnBrk="0" hangingPunct="0">
              <a:defRPr/>
            </a:pPr>
            <a:r>
              <a:rPr lang="zh-CN" altLang="en-US" sz="1600"/>
              <a:t> </a:t>
            </a:r>
            <a:r>
              <a:rPr lang="en-US" altLang="zh-CN" sz="1600"/>
              <a:t>char *a,str[10];      </a:t>
            </a:r>
          </a:p>
          <a:p>
            <a:pPr eaLnBrk="0" hangingPunct="0">
              <a:defRPr/>
            </a:pPr>
            <a:r>
              <a:rPr lang="en-US" altLang="zh-CN" sz="1600"/>
              <a:t> a=str;                  </a:t>
            </a:r>
          </a:p>
          <a:p>
            <a:pPr eaLnBrk="0" hangingPunct="0">
              <a:defRPr/>
            </a:pPr>
            <a:r>
              <a:rPr lang="en-US" altLang="zh-CN" sz="1600"/>
              <a:t> scanf (“%s”,a);      </a:t>
            </a:r>
            <a:r>
              <a:rPr lang="zh-CN" altLang="en-US" sz="1600"/>
              <a:t>对</a:t>
            </a: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500937" cy="857250"/>
          </a:xfrm>
        </p:spPr>
        <p:txBody>
          <a:bodyPr/>
          <a:lstStyle/>
          <a:p>
            <a:pPr eaLnBrk="1" hangingPunct="1">
              <a:defRPr/>
            </a:pPr>
            <a:r>
              <a:rPr lang="en-US" altLang="zh-CN" dirty="0" smtClean="0">
                <a:ea typeface="宋体" pitchFamily="2" charset="-122"/>
              </a:rPr>
              <a:t>5.4.37(char *a  char a[])</a:t>
            </a:r>
            <a:r>
              <a:rPr lang="zh-CN" altLang="en-US" dirty="0" smtClean="0">
                <a:ea typeface="宋体" pitchFamily="2" charset="-122"/>
              </a:rPr>
              <a:t>小结</a:t>
            </a:r>
            <a:endParaRPr lang="en-US" altLang="zh-CN" dirty="0">
              <a:ea typeface="宋体" pitchFamily="2" charset="-122"/>
            </a:endParaRPr>
          </a:p>
        </p:txBody>
      </p:sp>
      <p:sp>
        <p:nvSpPr>
          <p:cNvPr id="239620" name="矩形 3"/>
          <p:cNvSpPr>
            <a:spLocks noChangeArrowheads="1"/>
          </p:cNvSpPr>
          <p:nvPr/>
        </p:nvSpPr>
        <p:spPr bwMode="auto">
          <a:xfrm>
            <a:off x="0" y="1142984"/>
            <a:ext cx="9144000" cy="535785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a:t>(5) </a:t>
            </a:r>
            <a:r>
              <a:rPr lang="zh-CN" altLang="en-US"/>
              <a:t>指针变量的值是可以改变的，而数组名代表一个固定的值</a:t>
            </a:r>
            <a:r>
              <a:rPr lang="en-US" altLang="zh-CN"/>
              <a:t>(</a:t>
            </a:r>
            <a:r>
              <a:rPr lang="zh-CN" altLang="en-US"/>
              <a:t>数组首元素的地址</a:t>
            </a:r>
            <a:r>
              <a:rPr lang="en-US" altLang="zh-CN"/>
              <a:t>)</a:t>
            </a:r>
            <a:r>
              <a:rPr lang="zh-CN" altLang="en-US"/>
              <a:t>，不能改变。</a:t>
            </a:r>
          </a:p>
          <a:p>
            <a:pPr eaLnBrk="0" hangingPunct="0">
              <a:defRPr/>
            </a:pPr>
            <a:r>
              <a:rPr lang="en-US" altLang="zh-CN"/>
              <a:t>int main()</a:t>
            </a:r>
          </a:p>
          <a:p>
            <a:pPr eaLnBrk="0" hangingPunct="0">
              <a:defRPr/>
            </a:pPr>
            <a:r>
              <a:rPr lang="en-US" altLang="zh-CN"/>
              <a:t>{ char *a="I love China!";//</a:t>
            </a:r>
            <a:r>
              <a:rPr lang="zh-CN" altLang="en-US"/>
              <a:t>不能改为</a:t>
            </a:r>
            <a:r>
              <a:rPr lang="en-US" altLang="zh-CN"/>
              <a:t>char a[]=“I love China!”;</a:t>
            </a:r>
          </a:p>
          <a:p>
            <a:pPr eaLnBrk="0" hangingPunct="0">
              <a:defRPr/>
            </a:pPr>
            <a:r>
              <a:rPr lang="en-US" altLang="zh-CN"/>
              <a:t>   a=a+7;    printf(“%s\n”,a);   return 0;}</a:t>
            </a:r>
          </a:p>
          <a:p>
            <a:pPr eaLnBrk="0" hangingPunct="0">
              <a:defRPr/>
            </a:pPr>
            <a:r>
              <a:rPr lang="en-US" altLang="zh-CN"/>
              <a:t>(6) </a:t>
            </a:r>
            <a:r>
              <a:rPr lang="zh-CN" altLang="en-US"/>
              <a:t>字符数组中各元素的值是可以改变的，但字符指针变量指向的字符串常量中的内容是不可以被取代的。</a:t>
            </a:r>
          </a:p>
          <a:p>
            <a:pPr eaLnBrk="0" hangingPunct="0">
              <a:defRPr/>
            </a:pPr>
            <a:r>
              <a:rPr lang="en-US" altLang="zh-CN"/>
              <a:t>char a[]=”House”,*b=” House”;</a:t>
            </a:r>
          </a:p>
          <a:p>
            <a:pPr eaLnBrk="0" hangingPunct="0">
              <a:defRPr/>
            </a:pPr>
            <a:r>
              <a:rPr lang="en-US" altLang="zh-CN"/>
              <a:t>a[2]=’r’;        </a:t>
            </a:r>
            <a:r>
              <a:rPr lang="zh-CN" altLang="en-US"/>
              <a:t>对</a:t>
            </a:r>
          </a:p>
          <a:p>
            <a:pPr eaLnBrk="0" hangingPunct="0">
              <a:defRPr/>
            </a:pPr>
            <a:r>
              <a:rPr lang="en-US" altLang="zh-CN"/>
              <a:t>(7) </a:t>
            </a:r>
            <a:r>
              <a:rPr lang="zh-CN" altLang="en-US"/>
              <a:t>引用数组元数</a:t>
            </a:r>
          </a:p>
          <a:p>
            <a:pPr eaLnBrk="0" hangingPunct="0">
              <a:defRPr/>
            </a:pPr>
            <a:r>
              <a:rPr lang="zh-CN" altLang="en-US"/>
              <a:t>  对字符数组可以用下标法和地址法引用数组元素（</a:t>
            </a:r>
            <a:r>
              <a:rPr lang="en-US" altLang="zh-CN"/>
              <a:t>a[5],*(a+5)</a:t>
            </a:r>
            <a:r>
              <a:rPr lang="zh-CN" altLang="en-US"/>
              <a:t>）。如果字符指针变量</a:t>
            </a:r>
            <a:r>
              <a:rPr lang="en-US" altLang="zh-CN"/>
              <a:t>p=a</a:t>
            </a:r>
            <a:r>
              <a:rPr lang="zh-CN" altLang="en-US"/>
              <a:t>，则也可以用指针变量带下标的形式和地址法引用（</a:t>
            </a:r>
            <a:r>
              <a:rPr lang="en-US" altLang="zh-CN"/>
              <a:t>p[5],*(p+5)</a:t>
            </a:r>
            <a:r>
              <a:rPr lang="zh-CN" altLang="en-US"/>
              <a:t>）。</a:t>
            </a:r>
          </a:p>
          <a:p>
            <a:pPr eaLnBrk="0" hangingPunct="0">
              <a:defRPr/>
            </a:pPr>
            <a:r>
              <a:rPr lang="en-US" altLang="zh-CN"/>
              <a:t>char *a=″I love China!″;</a:t>
            </a:r>
          </a:p>
          <a:p>
            <a:pPr eaLnBrk="0" hangingPunct="0">
              <a:defRPr/>
            </a:pPr>
            <a:r>
              <a:rPr lang="zh-CN" altLang="en-US"/>
              <a:t>则</a:t>
            </a:r>
            <a:r>
              <a:rPr lang="en-US" altLang="zh-CN"/>
              <a:t>a[5]</a:t>
            </a:r>
            <a:r>
              <a:rPr lang="zh-CN" altLang="en-US"/>
              <a:t>的值是第</a:t>
            </a:r>
            <a:r>
              <a:rPr lang="en-US" altLang="zh-CN"/>
              <a:t>6</a:t>
            </a:r>
            <a:r>
              <a:rPr lang="zh-CN" altLang="en-US"/>
              <a:t>个字符，即字母’</a:t>
            </a:r>
            <a:r>
              <a:rPr lang="en-US" altLang="zh-CN"/>
              <a:t>e’</a:t>
            </a:r>
          </a:p>
          <a:p>
            <a:pPr eaLnBrk="0" hangingPunct="0">
              <a:defRPr/>
            </a:pPr>
            <a:r>
              <a:rPr lang="en-US" altLang="zh-CN"/>
              <a:t>(8) </a:t>
            </a:r>
            <a:r>
              <a:rPr lang="zh-CN" altLang="en-US"/>
              <a:t>用指针变量指向一个格式字符串，可以用它代替</a:t>
            </a:r>
            <a:r>
              <a:rPr lang="en-US" altLang="zh-CN"/>
              <a:t>printf</a:t>
            </a:r>
            <a:r>
              <a:rPr lang="zh-CN" altLang="en-US"/>
              <a:t>函数中的格式字符串。</a:t>
            </a:r>
          </a:p>
          <a:p>
            <a:pPr eaLnBrk="0" hangingPunct="0">
              <a:defRPr/>
            </a:pPr>
            <a:r>
              <a:rPr lang="en-US" altLang="zh-CN"/>
              <a:t>char *format;</a:t>
            </a:r>
          </a:p>
          <a:p>
            <a:pPr eaLnBrk="0" hangingPunct="0">
              <a:defRPr/>
            </a:pPr>
            <a:r>
              <a:rPr lang="en-US" altLang="zh-CN"/>
              <a:t>format=”a=%d,b=%f\n”; </a:t>
            </a:r>
          </a:p>
          <a:p>
            <a:pPr eaLnBrk="0" hangingPunct="0">
              <a:defRPr/>
            </a:pPr>
            <a:r>
              <a:rPr lang="en-US" altLang="zh-CN"/>
              <a:t>printf(format,a,b);</a:t>
            </a:r>
          </a:p>
          <a:p>
            <a:pPr eaLnBrk="0" hangingPunct="0">
              <a:defRPr/>
            </a:pPr>
            <a:r>
              <a:rPr lang="zh-CN" altLang="en-US"/>
              <a:t>相当于</a:t>
            </a:r>
            <a:r>
              <a:rPr lang="en-US" altLang="zh-CN"/>
              <a:t>printf(“a=%d,b=%f\n”,a,b);</a:t>
            </a:r>
            <a:endParaRPr lang="zh-CN" altLang="en-US"/>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5.4.38</a:t>
            </a:r>
            <a:r>
              <a:rPr lang="zh-CN" altLang="en-US" dirty="0" smtClean="0">
                <a:ea typeface="宋体" pitchFamily="2" charset="-122"/>
              </a:rPr>
              <a:t>字符串小结</a:t>
            </a:r>
            <a:endParaRPr lang="en-US" altLang="zh-CN" dirty="0">
              <a:ea typeface="宋体" pitchFamily="2" charset="-122"/>
            </a:endParaRPr>
          </a:p>
        </p:txBody>
      </p:sp>
      <p:sp>
        <p:nvSpPr>
          <p:cNvPr id="240644" name="矩形 3"/>
          <p:cNvSpPr>
            <a:spLocks noChangeArrowheads="1"/>
          </p:cNvSpPr>
          <p:nvPr/>
        </p:nvSpPr>
        <p:spPr bwMode="auto">
          <a:xfrm>
            <a:off x="357158" y="1142984"/>
            <a:ext cx="8429684" cy="4755084"/>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ct val="90000"/>
              </a:lnSpc>
              <a:defRPr/>
            </a:pPr>
            <a:r>
              <a:rPr lang="zh-CN" altLang="en-US" sz="2400" dirty="0"/>
              <a:t>在程序设计中，字符串的使用十分广泛</a:t>
            </a:r>
            <a:r>
              <a:rPr lang="zh-CN" altLang="en-US" sz="2400" dirty="0" smtClean="0"/>
              <a:t>，本结重点</a:t>
            </a:r>
            <a:r>
              <a:rPr lang="zh-CN" altLang="en-US" sz="2400" dirty="0"/>
              <a:t>介绍了</a:t>
            </a:r>
            <a:r>
              <a:rPr lang="en-US" altLang="zh-CN" sz="2400" dirty="0"/>
              <a:t>C</a:t>
            </a:r>
            <a:r>
              <a:rPr lang="zh-CN" altLang="en-US" sz="2400" dirty="0"/>
              <a:t>风格字符串的相关内容，</a:t>
            </a:r>
            <a:r>
              <a:rPr lang="en-US" altLang="zh-CN" sz="2400" dirty="0"/>
              <a:t>C</a:t>
            </a:r>
            <a:r>
              <a:rPr lang="zh-CN" altLang="en-US" sz="2400" dirty="0"/>
              <a:t>风格字符串是种特殊的一维字符数组：除存放字符串中的各个字符外，</a:t>
            </a:r>
            <a:r>
              <a:rPr lang="en-US" altLang="zh-CN" sz="2400" dirty="0"/>
              <a:t>C</a:t>
            </a:r>
            <a:r>
              <a:rPr lang="zh-CN" altLang="en-US" sz="2400" dirty="0"/>
              <a:t>风格字符串最后一个字符为空字符</a:t>
            </a:r>
            <a:r>
              <a:rPr lang="en-US" altLang="zh-CN" sz="2400" dirty="0"/>
              <a:t>"\0"</a:t>
            </a:r>
            <a:r>
              <a:rPr lang="zh-CN" altLang="en-US" sz="2400" dirty="0"/>
              <a:t>。声明</a:t>
            </a:r>
            <a:r>
              <a:rPr lang="en-US" altLang="zh-CN" sz="2400" dirty="0"/>
              <a:t>C</a:t>
            </a:r>
            <a:r>
              <a:rPr lang="zh-CN" altLang="en-US" sz="2400" dirty="0"/>
              <a:t>风格字符串时，既可用字符串常量为其中元素初始化，又可一个元素一个元素地进行赋值。</a:t>
            </a:r>
          </a:p>
          <a:p>
            <a:pPr eaLnBrk="0" hangingPunct="0">
              <a:lnSpc>
                <a:spcPct val="90000"/>
              </a:lnSpc>
              <a:defRPr/>
            </a:pPr>
            <a:r>
              <a:rPr lang="zh-CN" altLang="en-US" sz="2400" dirty="0"/>
              <a:t>原则上，数组不支持整体的输入输出操作，但字符数组（包括</a:t>
            </a:r>
            <a:r>
              <a:rPr lang="en-US" altLang="zh-CN" sz="2400" dirty="0"/>
              <a:t>C</a:t>
            </a:r>
            <a:r>
              <a:rPr lang="zh-CN" altLang="en-US" sz="2400" dirty="0"/>
              <a:t>风格字符串）不受此限制，使用</a:t>
            </a:r>
            <a:r>
              <a:rPr lang="en-US" altLang="zh-CN" sz="2400" dirty="0" err="1"/>
              <a:t>scanf</a:t>
            </a:r>
            <a:r>
              <a:rPr lang="zh-CN" altLang="en-US" sz="2400" dirty="0"/>
              <a:t>和</a:t>
            </a:r>
            <a:r>
              <a:rPr lang="en-US" altLang="zh-CN" sz="2400" dirty="0" err="1"/>
              <a:t>printf</a:t>
            </a:r>
            <a:r>
              <a:rPr lang="zh-CN" altLang="en-US" sz="2400" dirty="0"/>
              <a:t>函数可方便地对</a:t>
            </a:r>
            <a:r>
              <a:rPr lang="en-US" altLang="zh-CN" sz="2400" dirty="0"/>
              <a:t>C</a:t>
            </a:r>
            <a:r>
              <a:rPr lang="zh-CN" altLang="en-US" sz="2400" dirty="0"/>
              <a:t>风格字符串进行输入输出，在输入时，可使用</a:t>
            </a:r>
            <a:r>
              <a:rPr lang="en-US" altLang="zh-CN" sz="2400" dirty="0"/>
              <a:t>gets</a:t>
            </a:r>
            <a:r>
              <a:rPr lang="zh-CN" altLang="en-US" sz="2400" dirty="0"/>
              <a:t>函数读取一行，克服了</a:t>
            </a:r>
            <a:r>
              <a:rPr lang="en-US" altLang="zh-CN" sz="2400" dirty="0" err="1"/>
              <a:t>scanf</a:t>
            </a:r>
            <a:r>
              <a:rPr lang="zh-CN" altLang="en-US" sz="2400" dirty="0"/>
              <a:t>函数不能输入空格的不足。同样，</a:t>
            </a:r>
            <a:r>
              <a:rPr lang="en-US" altLang="zh-CN" sz="2400" dirty="0"/>
              <a:t>puts</a:t>
            </a:r>
            <a:r>
              <a:rPr lang="zh-CN" altLang="en-US" sz="2400" dirty="0"/>
              <a:t>函数也提供了更为便捷的输出方式。</a:t>
            </a:r>
          </a:p>
          <a:p>
            <a:pPr eaLnBrk="0" hangingPunct="0">
              <a:lnSpc>
                <a:spcPct val="90000"/>
              </a:lnSpc>
              <a:defRPr/>
            </a:pPr>
            <a:r>
              <a:rPr lang="zh-CN" altLang="en-US" sz="2400" dirty="0"/>
              <a:t>为了方便</a:t>
            </a:r>
            <a:r>
              <a:rPr lang="en-US" altLang="zh-CN" sz="2400" dirty="0"/>
              <a:t>C</a:t>
            </a:r>
            <a:r>
              <a:rPr lang="zh-CN" altLang="en-US" sz="2400" dirty="0"/>
              <a:t>风格字符串的处理，</a:t>
            </a:r>
            <a:r>
              <a:rPr lang="en-US" altLang="zh-CN" sz="2400" dirty="0"/>
              <a:t>C</a:t>
            </a:r>
            <a:r>
              <a:rPr lang="zh-CN" altLang="en-US" sz="2400" dirty="0"/>
              <a:t>语言库函数提供了一些常用处理函数，这些函数的声明可以在头文件</a:t>
            </a:r>
            <a:r>
              <a:rPr lang="en-US" altLang="zh-CN" sz="2400" dirty="0" err="1"/>
              <a:t>string.h</a:t>
            </a:r>
            <a:r>
              <a:rPr lang="zh-CN" altLang="en-US" sz="2400" dirty="0"/>
              <a:t>中找到</a:t>
            </a:r>
            <a:r>
              <a:rPr lang="zh-CN" altLang="en-US" sz="2400" dirty="0" smtClean="0"/>
              <a:t>。本结主要</a:t>
            </a:r>
            <a:r>
              <a:rPr lang="zh-CN" altLang="en-US" sz="2400" dirty="0"/>
              <a:t>介绍了最常用也最具代表性的复制函数</a:t>
            </a:r>
            <a:r>
              <a:rPr lang="en-US" altLang="zh-CN" sz="2400" dirty="0" err="1"/>
              <a:t>strcpy</a:t>
            </a:r>
            <a:r>
              <a:rPr lang="zh-CN" altLang="en-US" sz="2400" dirty="0"/>
              <a:t>、比较函数</a:t>
            </a:r>
            <a:r>
              <a:rPr lang="en-US" altLang="zh-CN" sz="2400" dirty="0" err="1"/>
              <a:t>strcmp</a:t>
            </a:r>
            <a:r>
              <a:rPr lang="zh-CN" altLang="en-US" sz="2400" dirty="0"/>
              <a:t>、连接函数</a:t>
            </a:r>
            <a:r>
              <a:rPr lang="en-US" altLang="zh-CN" sz="2400" dirty="0" err="1"/>
              <a:t>strcat</a:t>
            </a:r>
            <a:r>
              <a:rPr lang="zh-CN" altLang="en-US" sz="2400" dirty="0"/>
              <a:t>、大写转换函数</a:t>
            </a:r>
            <a:r>
              <a:rPr lang="en-US" altLang="zh-CN" sz="2400" dirty="0" err="1"/>
              <a:t>strcat</a:t>
            </a:r>
            <a:r>
              <a:rPr lang="zh-CN" altLang="en-US" sz="2400" dirty="0"/>
              <a:t>等</a:t>
            </a:r>
            <a:r>
              <a:rPr lang="zh-CN" altLang="en-US" dirty="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5.1.18</a:t>
            </a:r>
            <a:r>
              <a:rPr lang="zh-CN" altLang="en-US" smtClean="0">
                <a:ea typeface="宋体" pitchFamily="2" charset="-122"/>
              </a:rPr>
              <a:t>函数调用</a:t>
            </a:r>
            <a:endParaRPr lang="en-US" altLang="zh-CN" dirty="0">
              <a:ea typeface="宋体" pitchFamily="2" charset="-122"/>
            </a:endParaRPr>
          </a:p>
        </p:txBody>
      </p:sp>
      <p:sp>
        <p:nvSpPr>
          <p:cNvPr id="21508" name="Rectangle 7"/>
          <p:cNvSpPr>
            <a:spLocks noChangeArrowheads="1"/>
          </p:cNvSpPr>
          <p:nvPr/>
        </p:nvSpPr>
        <p:spPr bwMode="auto">
          <a:xfrm>
            <a:off x="500034" y="1142984"/>
            <a:ext cx="8286808" cy="3941721"/>
          </a:xfrm>
          <a:prstGeom prst="rect">
            <a:avLst/>
          </a:prstGeom>
          <a:ln w="25400" algn="ctr">
            <a:no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nchor="ctr">
            <a:spAutoFit/>
          </a:bodyPr>
          <a:lstStyle/>
          <a:p>
            <a:pPr marL="355600" indent="-355600" eaLnBrk="0" hangingPunct="0">
              <a:spcAft>
                <a:spcPct val="50000"/>
              </a:spcAft>
              <a:defRPr/>
            </a:pPr>
            <a:r>
              <a:rPr lang="zh-CN" altLang="en-US" sz="2500"/>
              <a:t>下列几种调用形式都是正确的</a:t>
            </a:r>
            <a:r>
              <a:rPr kumimoji="1" lang="en-US" altLang="zh-CN" sz="2500"/>
              <a:t>: </a:t>
            </a:r>
          </a:p>
          <a:p>
            <a:pPr marL="355600" indent="-355600" eaLnBrk="0" hangingPunct="0">
              <a:spcAft>
                <a:spcPct val="50000"/>
              </a:spcAft>
              <a:buFont typeface="Wingdings" pitchFamily="2" charset="2"/>
              <a:buChar char=""/>
              <a:defRPr/>
            </a:pPr>
            <a:r>
              <a:rPr kumimoji="1" lang="zh-CN" altLang="en-US" sz="2500"/>
              <a:t>函数以表达式语句的形式出现。</a:t>
            </a:r>
          </a:p>
          <a:p>
            <a:pPr marL="355600" indent="-355600" eaLnBrk="0" hangingPunct="0">
              <a:spcAft>
                <a:spcPct val="50000"/>
              </a:spcAft>
              <a:buFont typeface="Wingdings" pitchFamily="2" charset="2"/>
              <a:buNone/>
              <a:defRPr/>
            </a:pPr>
            <a:r>
              <a:rPr kumimoji="1" lang="zh-CN" altLang="en-US" sz="2500"/>
              <a:t>  如：</a:t>
            </a:r>
            <a:r>
              <a:rPr kumimoji="1" lang="en-US" altLang="zh-CN" sz="2500"/>
              <a:t>print_line( ); </a:t>
            </a:r>
          </a:p>
          <a:p>
            <a:pPr marL="355600" indent="-355600" eaLnBrk="0" hangingPunct="0">
              <a:spcAft>
                <a:spcPct val="50000"/>
              </a:spcAft>
              <a:buFont typeface="Wingdings" pitchFamily="2" charset="2"/>
              <a:buChar char=""/>
              <a:defRPr/>
            </a:pPr>
            <a:r>
              <a:rPr kumimoji="1" lang="zh-CN" altLang="en-US"/>
              <a:t>函数</a:t>
            </a:r>
            <a:r>
              <a:rPr kumimoji="1" lang="zh-CN" altLang="en-US" sz="2500"/>
              <a:t>出现在表达式中。</a:t>
            </a:r>
          </a:p>
          <a:p>
            <a:pPr marL="355600" indent="-355600" eaLnBrk="0" hangingPunct="0">
              <a:spcAft>
                <a:spcPct val="50000"/>
              </a:spcAft>
              <a:buFont typeface="Wingdings" pitchFamily="2" charset="2"/>
              <a:buNone/>
              <a:defRPr/>
            </a:pPr>
            <a:r>
              <a:rPr kumimoji="1" lang="zh-CN" altLang="en-US" sz="2500"/>
              <a:t>  </a:t>
            </a:r>
            <a:r>
              <a:rPr kumimoji="1" lang="en-US" altLang="zh-CN" sz="2500"/>
              <a:t>v2=max(x,y)*10;</a:t>
            </a:r>
          </a:p>
          <a:p>
            <a:pPr marL="355600" indent="-355600" eaLnBrk="0" hangingPunct="0">
              <a:spcAft>
                <a:spcPct val="50000"/>
              </a:spcAft>
              <a:buFont typeface="Wingdings" pitchFamily="2" charset="2"/>
              <a:buChar char=""/>
              <a:defRPr/>
            </a:pPr>
            <a:r>
              <a:rPr kumimoji="1" lang="zh-CN" altLang="en-US" sz="2500"/>
              <a:t>函数作其它函数的实参。</a:t>
            </a:r>
          </a:p>
          <a:p>
            <a:pPr marL="355600" indent="-355600" eaLnBrk="0" hangingPunct="0">
              <a:spcAft>
                <a:spcPct val="50000"/>
              </a:spcAft>
              <a:buFont typeface="Wingdings" pitchFamily="2" charset="2"/>
              <a:buNone/>
              <a:defRPr/>
            </a:pPr>
            <a:r>
              <a:rPr kumimoji="1" lang="zh-CN" altLang="en-US" sz="2500"/>
              <a:t>  </a:t>
            </a:r>
            <a:r>
              <a:rPr kumimoji="1" lang="en-US" altLang="zh-CN" sz="2500"/>
              <a:t>num=max(max(max(a,b),c),d);</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页脚占位符 5"/>
          <p:cNvSpPr>
            <a:spLocks noGrp="1"/>
          </p:cNvSpPr>
          <p:nvPr>
            <p:ph type="ftr" sz="quarter" idx="12"/>
          </p:nvPr>
        </p:nvSpPr>
        <p:spPr>
          <a:noFill/>
        </p:spPr>
        <p:txBody>
          <a:bodyPr/>
          <a:lstStyle/>
          <a:p>
            <a:r>
              <a:rPr lang="en-US" altLang="zh-CN" smtClean="0"/>
              <a:t>www.itcast.cn</a:t>
            </a:r>
          </a:p>
        </p:txBody>
      </p:sp>
      <p:sp>
        <p:nvSpPr>
          <p:cNvPr id="245763"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45764"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45765"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45766"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245767"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45768"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245769"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245788"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45770"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245784"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45771"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245780"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245772"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1</a:t>
            </a:r>
          </a:p>
        </p:txBody>
      </p:sp>
      <p:sp>
        <p:nvSpPr>
          <p:cNvPr id="245773"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2</a:t>
            </a:r>
          </a:p>
        </p:txBody>
      </p:sp>
      <p:sp>
        <p:nvSpPr>
          <p:cNvPr id="245774"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3</a:t>
            </a:r>
          </a:p>
        </p:txBody>
      </p:sp>
      <p:sp>
        <p:nvSpPr>
          <p:cNvPr id="245775" name="Rectangle 25"/>
          <p:cNvSpPr>
            <a:spLocks noChangeArrowheads="1"/>
          </p:cNvSpPr>
          <p:nvPr/>
        </p:nvSpPr>
        <p:spPr bwMode="white">
          <a:xfrm>
            <a:off x="1690688" y="1857375"/>
            <a:ext cx="5781675" cy="309563"/>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实现</a:t>
            </a:r>
            <a:r>
              <a:rPr lang="en-US" altLang="zh-CN" sz="1400" b="1">
                <a:solidFill>
                  <a:schemeClr val="bg2"/>
                </a:solidFill>
                <a:latin typeface="Arial" pitchFamily="34" charset="0"/>
                <a:cs typeface="Arial" pitchFamily="34" charset="0"/>
              </a:rPr>
              <a:t>strcpy,strcmp</a:t>
            </a:r>
            <a:r>
              <a:rPr lang="zh-CN" altLang="en-US" sz="1400" b="1">
                <a:solidFill>
                  <a:schemeClr val="bg2"/>
                </a:solidFill>
                <a:latin typeface="Arial" pitchFamily="34" charset="0"/>
                <a:cs typeface="Arial" pitchFamily="34" charset="0"/>
              </a:rPr>
              <a:t>函数 </a:t>
            </a:r>
            <a:endParaRPr lang="en-US" altLang="zh-CN" sz="1400" b="1">
              <a:solidFill>
                <a:schemeClr val="bg2"/>
              </a:solidFill>
              <a:latin typeface="Arial" pitchFamily="34" charset="0"/>
              <a:cs typeface="Arial" pitchFamily="34" charset="0"/>
            </a:endParaRPr>
          </a:p>
        </p:txBody>
      </p:sp>
      <p:sp>
        <p:nvSpPr>
          <p:cNvPr id="245776" name="Rectangle 26"/>
          <p:cNvSpPr>
            <a:spLocks noChangeArrowheads="1"/>
          </p:cNvSpPr>
          <p:nvPr/>
        </p:nvSpPr>
        <p:spPr bwMode="white">
          <a:xfrm>
            <a:off x="1755775" y="4772025"/>
            <a:ext cx="5781675" cy="309563"/>
          </a:xfrm>
          <a:prstGeom prst="rect">
            <a:avLst/>
          </a:prstGeom>
          <a:noFill/>
          <a:ln w="9525">
            <a:noFill/>
            <a:miter lim="800000"/>
            <a:headEnd/>
            <a:tailEnd/>
          </a:ln>
        </p:spPr>
        <p:txBody>
          <a:bodyPr>
            <a:spAutoFit/>
          </a:bodyPr>
          <a:lstStyle/>
          <a:p>
            <a:pPr eaLnBrk="0" hangingPunct="0">
              <a:lnSpc>
                <a:spcPct val="110000"/>
              </a:lnSpc>
            </a:pPr>
            <a:r>
              <a:rPr lang="zh-CN" altLang="en-US" sz="1400" b="1">
                <a:solidFill>
                  <a:srgbClr val="000000"/>
                </a:solidFill>
                <a:latin typeface="Arial" pitchFamily="34" charset="0"/>
                <a:cs typeface="Arial" pitchFamily="34" charset="0"/>
              </a:rPr>
              <a:t>实现字符串转换成</a:t>
            </a:r>
            <a:r>
              <a:rPr lang="en-US" altLang="zh-CN" sz="1400" b="1">
                <a:solidFill>
                  <a:srgbClr val="000000"/>
                </a:solidFill>
                <a:latin typeface="Arial" pitchFamily="34" charset="0"/>
                <a:cs typeface="Arial" pitchFamily="34" charset="0"/>
              </a:rPr>
              <a:t>int</a:t>
            </a:r>
            <a:r>
              <a:rPr lang="zh-CN" altLang="en-US" sz="1400" b="1">
                <a:solidFill>
                  <a:srgbClr val="000000"/>
                </a:solidFill>
                <a:latin typeface="Arial" pitchFamily="34" charset="0"/>
                <a:cs typeface="Arial" pitchFamily="34" charset="0"/>
              </a:rPr>
              <a:t>，</a:t>
            </a:r>
            <a:r>
              <a:rPr lang="en-US" altLang="zh-CN" sz="1400" b="1">
                <a:solidFill>
                  <a:srgbClr val="000000"/>
                </a:solidFill>
                <a:latin typeface="Arial" pitchFamily="34" charset="0"/>
                <a:cs typeface="Arial" pitchFamily="34" charset="0"/>
              </a:rPr>
              <a:t>doubule</a:t>
            </a:r>
            <a:r>
              <a:rPr lang="zh-CN" altLang="en-US" sz="1400" b="1">
                <a:solidFill>
                  <a:srgbClr val="000000"/>
                </a:solidFill>
                <a:latin typeface="Arial" pitchFamily="34" charset="0"/>
                <a:cs typeface="Arial" pitchFamily="34" charset="0"/>
              </a:rPr>
              <a:t>的函数</a:t>
            </a:r>
            <a:endParaRPr lang="en-US" altLang="zh-CN" sz="1400" b="1">
              <a:solidFill>
                <a:srgbClr val="000000"/>
              </a:solidFill>
              <a:latin typeface="Arial" pitchFamily="34" charset="0"/>
              <a:cs typeface="Arial" pitchFamily="34" charset="0"/>
            </a:endParaRPr>
          </a:p>
        </p:txBody>
      </p:sp>
      <p:sp>
        <p:nvSpPr>
          <p:cNvPr id="245777" name="Rectangle 28"/>
          <p:cNvSpPr>
            <a:spLocks noChangeArrowheads="1"/>
          </p:cNvSpPr>
          <p:nvPr/>
        </p:nvSpPr>
        <p:spPr bwMode="white">
          <a:xfrm>
            <a:off x="1762125" y="3309938"/>
            <a:ext cx="5781675" cy="309562"/>
          </a:xfrm>
          <a:prstGeom prst="rect">
            <a:avLst/>
          </a:prstGeom>
          <a:noFill/>
          <a:ln w="9525">
            <a:noFill/>
            <a:miter lim="800000"/>
            <a:headEnd/>
            <a:tailEnd/>
          </a:ln>
        </p:spPr>
        <p:txBody>
          <a:bodyPr>
            <a:spAutoFit/>
          </a:bodyPr>
          <a:lstStyle/>
          <a:p>
            <a:pPr eaLnBrk="0" hangingPunct="0">
              <a:lnSpc>
                <a:spcPct val="110000"/>
              </a:lnSpc>
            </a:pPr>
            <a:r>
              <a:rPr lang="zh-CN" altLang="zh-CN" sz="1400" b="1">
                <a:solidFill>
                  <a:schemeClr val="bg2"/>
                </a:solidFill>
              </a:rPr>
              <a:t>输入一行字符，统计其中有多少个单词，单词之间用空格分隔开</a:t>
            </a:r>
            <a:endParaRPr lang="en-US" altLang="zh-CN" sz="1400" b="1">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dirty="0" smtClean="0">
                <a:ea typeface="宋体" pitchFamily="2" charset="-122"/>
              </a:rPr>
              <a:t>5.4.39</a:t>
            </a:r>
            <a:r>
              <a:rPr lang="zh-CN" altLang="en-US" dirty="0" smtClean="0">
                <a:ea typeface="宋体" pitchFamily="2" charset="-122"/>
              </a:rPr>
              <a:t>习题</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页脚占位符 5"/>
          <p:cNvSpPr>
            <a:spLocks noGrp="1"/>
          </p:cNvSpPr>
          <p:nvPr>
            <p:ph type="ftr" sz="quarter" idx="12"/>
          </p:nvPr>
        </p:nvSpPr>
        <p:spPr>
          <a:noFill/>
        </p:spPr>
        <p:txBody>
          <a:bodyPr/>
          <a:lstStyle/>
          <a:p>
            <a:r>
              <a:rPr lang="en-US" altLang="zh-CN" smtClean="0"/>
              <a:t>www.itcast.cn</a:t>
            </a:r>
          </a:p>
        </p:txBody>
      </p:sp>
      <p:sp>
        <p:nvSpPr>
          <p:cNvPr id="246787"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46788"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46789"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46790"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246791"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46792"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246793"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246812"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46794"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246808"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46795"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246804"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246796"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1</a:t>
            </a:r>
          </a:p>
        </p:txBody>
      </p:sp>
      <p:sp>
        <p:nvSpPr>
          <p:cNvPr id="246797"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2</a:t>
            </a:r>
          </a:p>
        </p:txBody>
      </p:sp>
      <p:sp>
        <p:nvSpPr>
          <p:cNvPr id="246798"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3</a:t>
            </a:r>
          </a:p>
        </p:txBody>
      </p:sp>
      <p:sp>
        <p:nvSpPr>
          <p:cNvPr id="246799" name="Rectangle 25"/>
          <p:cNvSpPr>
            <a:spLocks noChangeArrowheads="1"/>
          </p:cNvSpPr>
          <p:nvPr/>
        </p:nvSpPr>
        <p:spPr bwMode="white">
          <a:xfrm>
            <a:off x="1690688" y="1857375"/>
            <a:ext cx="5781675" cy="311150"/>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有</a:t>
            </a:r>
            <a:r>
              <a:rPr lang="en-US" altLang="zh-CN" sz="1400" b="1">
                <a:solidFill>
                  <a:schemeClr val="bg2"/>
                </a:solidFill>
                <a:latin typeface="Arial" pitchFamily="34" charset="0"/>
                <a:cs typeface="Arial" pitchFamily="34" charset="0"/>
              </a:rPr>
              <a:t>7</a:t>
            </a:r>
            <a:r>
              <a:rPr lang="zh-CN" altLang="en-US" sz="1400" b="1">
                <a:solidFill>
                  <a:schemeClr val="bg2"/>
                </a:solidFill>
                <a:latin typeface="Arial" pitchFamily="34" charset="0"/>
                <a:cs typeface="Arial" pitchFamily="34" charset="0"/>
              </a:rPr>
              <a:t>个字符串，检测出最长的一串</a:t>
            </a:r>
            <a:endParaRPr lang="en-US" altLang="zh-CN" sz="1400" b="1">
              <a:solidFill>
                <a:schemeClr val="bg2"/>
              </a:solidFill>
              <a:latin typeface="Arial" pitchFamily="34" charset="0"/>
              <a:cs typeface="Arial" pitchFamily="34" charset="0"/>
            </a:endParaRPr>
          </a:p>
        </p:txBody>
      </p:sp>
      <p:sp>
        <p:nvSpPr>
          <p:cNvPr id="246800" name="Rectangle 26"/>
          <p:cNvSpPr>
            <a:spLocks noChangeArrowheads="1"/>
          </p:cNvSpPr>
          <p:nvPr/>
        </p:nvSpPr>
        <p:spPr bwMode="white">
          <a:xfrm>
            <a:off x="1755775" y="4772025"/>
            <a:ext cx="5781675" cy="309563"/>
          </a:xfrm>
          <a:prstGeom prst="rect">
            <a:avLst/>
          </a:prstGeom>
          <a:noFill/>
          <a:ln w="9525">
            <a:noFill/>
            <a:miter lim="800000"/>
            <a:headEnd/>
            <a:tailEnd/>
          </a:ln>
        </p:spPr>
        <p:txBody>
          <a:bodyPr>
            <a:spAutoFit/>
          </a:bodyPr>
          <a:lstStyle/>
          <a:p>
            <a:pPr eaLnBrk="0" hangingPunct="0">
              <a:lnSpc>
                <a:spcPct val="110000"/>
              </a:lnSpc>
            </a:pPr>
            <a:r>
              <a:rPr lang="zh-CN" altLang="en-US" sz="1400" b="1">
                <a:solidFill>
                  <a:srgbClr val="000000"/>
                </a:solidFill>
                <a:latin typeface="Arial" pitchFamily="34" charset="0"/>
                <a:cs typeface="Arial" pitchFamily="34" charset="0"/>
              </a:rPr>
              <a:t>随机输入字符串，检测大写字母，小写字母，数字的个数</a:t>
            </a:r>
            <a:endParaRPr lang="en-US" altLang="zh-CN" sz="1400" b="1">
              <a:solidFill>
                <a:srgbClr val="000000"/>
              </a:solidFill>
              <a:latin typeface="Arial" pitchFamily="34" charset="0"/>
              <a:cs typeface="Arial" pitchFamily="34" charset="0"/>
            </a:endParaRPr>
          </a:p>
        </p:txBody>
      </p:sp>
      <p:sp>
        <p:nvSpPr>
          <p:cNvPr id="246801" name="Rectangle 28"/>
          <p:cNvSpPr>
            <a:spLocks noChangeArrowheads="1"/>
          </p:cNvSpPr>
          <p:nvPr/>
        </p:nvSpPr>
        <p:spPr bwMode="white">
          <a:xfrm>
            <a:off x="1762125" y="3309938"/>
            <a:ext cx="5781675" cy="566737"/>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检测一个字符串在另外一个字符串中是否存在，如果存在，找出所有的位置</a:t>
            </a:r>
            <a:endParaRPr lang="en-US" altLang="zh-CN" sz="1400" b="1">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dirty="0" smtClean="0">
                <a:ea typeface="宋体" pitchFamily="2" charset="-122"/>
              </a:rPr>
              <a:t>5.4.40</a:t>
            </a:r>
            <a:r>
              <a:rPr lang="zh-CN" altLang="en-US" dirty="0" smtClean="0">
                <a:ea typeface="宋体" pitchFamily="2" charset="-122"/>
              </a:rPr>
              <a:t>习题</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239000" cy="700088"/>
          </a:xfrm>
        </p:spPr>
        <p:txBody>
          <a:bodyPr/>
          <a:lstStyle/>
          <a:p>
            <a:pPr eaLnBrk="1" hangingPunct="1">
              <a:defRPr/>
            </a:pPr>
            <a:r>
              <a:rPr lang="en-US" altLang="zh-CN" sz="3200" smtClean="0">
                <a:ea typeface="宋体" pitchFamily="2" charset="-122"/>
              </a:rPr>
              <a:t>5.5</a:t>
            </a:r>
            <a:r>
              <a:rPr lang="zh-CN" altLang="en-US" sz="3200" smtClean="0">
                <a:ea typeface="宋体" pitchFamily="2" charset="-122"/>
              </a:rPr>
              <a:t>结构体、共用体、枚举和</a:t>
            </a:r>
            <a:r>
              <a:rPr lang="en-US" altLang="zh-CN" sz="3200" smtClean="0">
                <a:ea typeface="宋体" pitchFamily="2" charset="-122"/>
              </a:rPr>
              <a:t>typedef</a:t>
            </a:r>
          </a:p>
        </p:txBody>
      </p:sp>
      <p:sp>
        <p:nvSpPr>
          <p:cNvPr id="4" name="Rectangle 3"/>
          <p:cNvSpPr>
            <a:spLocks noGrp="1" noChangeArrowheads="1"/>
          </p:cNvSpPr>
          <p:nvPr>
            <p:ph type="body" idx="1"/>
          </p:nvPr>
        </p:nvSpPr>
        <p:spPr>
          <a:xfrm>
            <a:off x="1000125" y="1500188"/>
            <a:ext cx="7388225" cy="4737100"/>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程序设计中，如何合理组织数据是门大学问，前面介绍过的数组是种组织数据的方式，但数组只适用于同类型的数据，如果类型不同又当如何？而且，现实中，很多东西都具有不同的属性，以人为例，像姓名、性别、身高等等都是其属性，如何合理存储并方便地访问这些信息？</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5.5.1</a:t>
            </a:r>
            <a:r>
              <a:rPr lang="zh-CN" altLang="en-US" smtClean="0">
                <a:ea typeface="宋体" pitchFamily="2" charset="-122"/>
              </a:rPr>
              <a:t>什么是结构体</a:t>
            </a:r>
            <a:endParaRPr lang="en-US" altLang="zh-CN" dirty="0">
              <a:ea typeface="宋体" pitchFamily="2" charset="-122"/>
            </a:endParaRPr>
          </a:p>
        </p:txBody>
      </p:sp>
      <p:sp>
        <p:nvSpPr>
          <p:cNvPr id="4" name="Rectangle 3"/>
          <p:cNvSpPr>
            <a:spLocks noGrp="1" noChangeArrowheads="1"/>
          </p:cNvSpPr>
          <p:nvPr>
            <p:ph type="body" idx="1"/>
          </p:nvPr>
        </p:nvSpPr>
        <p:spPr>
          <a:xfrm>
            <a:off x="500063" y="1143000"/>
            <a:ext cx="8429625" cy="5214938"/>
          </a:xfrm>
        </p:spPr>
        <p:style>
          <a:lnRef idx="0">
            <a:scrgbClr r="0" g="0" b="0"/>
          </a:lnRef>
          <a:fillRef idx="1003">
            <a:schemeClr val="dk2"/>
          </a:fillRef>
          <a:effectRef idx="0">
            <a:scrgbClr r="0" g="0" b="0"/>
          </a:effectRef>
          <a:fontRef idx="major"/>
        </p:style>
        <p:txBody>
          <a:bodyPr/>
          <a:lstStyle/>
          <a:p>
            <a:pPr eaLnBrk="1" hangingPunct="1">
              <a:defRPr/>
            </a:pPr>
            <a:r>
              <a:rPr lang="zh-CN" altLang="en-US" sz="2800" smtClean="0">
                <a:ea typeface="宋体" pitchFamily="2" charset="-122"/>
              </a:rPr>
              <a:t>仍以人为例来介绍，要管理姓名、单位、</a:t>
            </a:r>
            <a:r>
              <a:rPr lang="en-US" altLang="zh-CN" sz="2800" smtClean="0">
                <a:ea typeface="宋体" pitchFamily="2" charset="-122"/>
              </a:rPr>
              <a:t>Email</a:t>
            </a:r>
            <a:r>
              <a:rPr lang="zh-CN" altLang="en-US" sz="2800" smtClean="0">
                <a:ea typeface="宋体" pitchFamily="2" charset="-122"/>
              </a:rPr>
              <a:t>地址、联系电话等信息，现实生活中，很多人采用名片的形式，将这些信息印在一张卡片上。收集的一张张名片大大方便了数据的管理，将这种理念借鉴到</a:t>
            </a:r>
            <a:r>
              <a:rPr lang="en-US" altLang="zh-CN" sz="2800" smtClean="0">
                <a:ea typeface="宋体" pitchFamily="2" charset="-122"/>
              </a:rPr>
              <a:t>C</a:t>
            </a:r>
            <a:r>
              <a:rPr lang="zh-CN" altLang="en-US" sz="2800" smtClean="0">
                <a:ea typeface="宋体" pitchFamily="2" charset="-122"/>
              </a:rPr>
              <a:t>语言程序设计中，是否有类似于名片的那么一种变量呢？</a:t>
            </a:r>
          </a:p>
          <a:p>
            <a:pPr eaLnBrk="1" hangingPunct="1">
              <a:defRPr/>
            </a:pPr>
            <a:r>
              <a:rPr lang="zh-CN" altLang="en-US" sz="2800" smtClean="0">
                <a:ea typeface="宋体" pitchFamily="2" charset="-122"/>
              </a:rPr>
              <a:t>有，答案就是</a:t>
            </a:r>
            <a:r>
              <a:rPr lang="zh-CN" altLang="en-US" sz="2800" smtClean="0">
                <a:latin typeface="Times New Roman" pitchFamily="18" charset="0"/>
                <a:ea typeface="宋体" pitchFamily="2" charset="-122"/>
              </a:rPr>
              <a:t>“</a:t>
            </a:r>
            <a:r>
              <a:rPr lang="zh-CN" altLang="en-US" sz="2800" smtClean="0">
                <a:ea typeface="宋体" pitchFamily="2" charset="-122"/>
              </a:rPr>
              <a:t>结构体变量</a:t>
            </a:r>
            <a:r>
              <a:rPr lang="zh-CN" altLang="en-US" sz="2800" smtClean="0">
                <a:latin typeface="Times New Roman" pitchFamily="18" charset="0"/>
                <a:ea typeface="宋体" pitchFamily="2" charset="-122"/>
              </a:rPr>
              <a:t>”</a:t>
            </a:r>
            <a:r>
              <a:rPr lang="zh-CN" altLang="en-US" sz="2800" smtClean="0">
                <a:ea typeface="宋体" pitchFamily="2" charset="-122"/>
              </a:rPr>
              <a:t>，是一种复合变量，在进一步说明结构体变量前，先来看</a:t>
            </a:r>
            <a:r>
              <a:rPr lang="zh-CN" altLang="en-US" sz="2800" smtClean="0">
                <a:latin typeface="Times New Roman" pitchFamily="18" charset="0"/>
                <a:ea typeface="宋体" pitchFamily="2" charset="-122"/>
              </a:rPr>
              <a:t>“</a:t>
            </a:r>
            <a:r>
              <a:rPr lang="zh-CN" altLang="en-US" sz="2800" smtClean="0">
                <a:ea typeface="宋体" pitchFamily="2" charset="-122"/>
              </a:rPr>
              <a:t>结构体</a:t>
            </a:r>
            <a:r>
              <a:rPr lang="zh-CN" altLang="en-US" sz="2800" smtClean="0">
                <a:latin typeface="Times New Roman" pitchFamily="18" charset="0"/>
                <a:ea typeface="宋体" pitchFamily="2" charset="-122"/>
              </a:rPr>
              <a:t>”</a:t>
            </a:r>
            <a:r>
              <a:rPr lang="zh-CN" altLang="en-US" sz="2800" smtClean="0">
                <a:ea typeface="宋体" pitchFamily="2" charset="-122"/>
              </a:rPr>
              <a:t>的概念，结构体和结构体变量的关系类似与类型与普通变量的关系，结构体中说明了结构体变量的信息格式，而结构体变量是结构体的实例。</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5.5.2</a:t>
            </a:r>
            <a:r>
              <a:rPr lang="zh-CN" altLang="en-US" smtClean="0">
                <a:ea typeface="宋体" pitchFamily="2" charset="-122"/>
              </a:rPr>
              <a:t>什么是结构体</a:t>
            </a:r>
            <a:endParaRPr lang="en-US" altLang="zh-CN" dirty="0">
              <a:ea typeface="宋体" pitchFamily="2" charset="-122"/>
            </a:endParaRPr>
          </a:p>
        </p:txBody>
      </p:sp>
      <p:sp>
        <p:nvSpPr>
          <p:cNvPr id="8" name="Rectangle 3"/>
          <p:cNvSpPr>
            <a:spLocks noGrp="1" noChangeArrowheads="1"/>
          </p:cNvSpPr>
          <p:nvPr>
            <p:ph type="body" idx="1"/>
          </p:nvPr>
        </p:nvSpPr>
        <p:spPr>
          <a:xfrm>
            <a:off x="315913" y="1377950"/>
            <a:ext cx="8575675" cy="2479675"/>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结构体</a:t>
            </a:r>
          </a:p>
          <a:p>
            <a:pPr lvl="1" eaLnBrk="1" hangingPunct="1">
              <a:buFont typeface="Wingdings" pitchFamily="2" charset="2"/>
              <a:buChar char="&amp;"/>
              <a:defRPr/>
            </a:pPr>
            <a:r>
              <a:rPr lang="zh-CN" altLang="en-US" smtClean="0">
                <a:ea typeface="宋体" pitchFamily="2" charset="-122"/>
              </a:rPr>
              <a:t>结构体是</a:t>
            </a:r>
            <a:r>
              <a:rPr lang="zh-CN" altLang="zh-CN" smtClean="0">
                <a:ea typeface="宋体" pitchFamily="2" charset="-122"/>
              </a:rPr>
              <a:t>一种</a:t>
            </a:r>
            <a:r>
              <a:rPr lang="zh-CN" altLang="zh-CN" smtClean="0">
                <a:solidFill>
                  <a:schemeClr val="tx2"/>
                </a:solidFill>
                <a:ea typeface="宋体" pitchFamily="2" charset="-122"/>
              </a:rPr>
              <a:t>构造</a:t>
            </a:r>
            <a:r>
              <a:rPr lang="zh-CN" altLang="zh-CN" smtClean="0">
                <a:ea typeface="宋体" pitchFamily="2" charset="-122"/>
              </a:rPr>
              <a:t>数据类型</a:t>
            </a:r>
          </a:p>
          <a:p>
            <a:pPr lvl="1" eaLnBrk="1" hangingPunct="1">
              <a:buFont typeface="Wingdings" pitchFamily="2" charset="2"/>
              <a:buChar char="&amp;"/>
              <a:defRPr/>
            </a:pPr>
            <a:r>
              <a:rPr lang="zh-CN" altLang="zh-CN" smtClean="0">
                <a:ea typeface="宋体" pitchFamily="2" charset="-122"/>
              </a:rPr>
              <a:t>用途：把</a:t>
            </a:r>
            <a:r>
              <a:rPr lang="zh-CN" altLang="zh-CN" smtClean="0">
                <a:solidFill>
                  <a:schemeClr val="tx2"/>
                </a:solidFill>
                <a:ea typeface="宋体" pitchFamily="2" charset="-122"/>
              </a:rPr>
              <a:t>不同类型</a:t>
            </a:r>
            <a:r>
              <a:rPr lang="zh-CN" altLang="zh-CN" smtClean="0">
                <a:ea typeface="宋体" pitchFamily="2" charset="-122"/>
              </a:rPr>
              <a:t>的数据组合成一个整体-------</a:t>
            </a:r>
            <a:r>
              <a:rPr lang="zh-CN" altLang="zh-CN" smtClean="0">
                <a:solidFill>
                  <a:schemeClr val="tx2"/>
                </a:solidFill>
                <a:ea typeface="宋体" pitchFamily="2" charset="-122"/>
              </a:rPr>
              <a:t>自定义</a:t>
            </a:r>
            <a:r>
              <a:rPr lang="zh-CN" altLang="zh-CN" smtClean="0">
                <a:ea typeface="宋体" pitchFamily="2" charset="-122"/>
              </a:rPr>
              <a:t>数据类型</a:t>
            </a:r>
            <a:endParaRPr lang="zh-CN" altLang="en-US" smtClean="0">
              <a:ea typeface="宋体" pitchFamily="2" charset="-122"/>
            </a:endParaRPr>
          </a:p>
          <a:p>
            <a:pPr lvl="1" eaLnBrk="1" hangingPunct="1">
              <a:defRPr/>
            </a:pPr>
            <a:r>
              <a:rPr lang="zh-CN" altLang="en-US" smtClean="0">
                <a:ea typeface="宋体" pitchFamily="2" charset="-122"/>
              </a:rPr>
              <a:t>结构体类型定义</a:t>
            </a:r>
          </a:p>
        </p:txBody>
      </p:sp>
      <p:sp>
        <p:nvSpPr>
          <p:cNvPr id="9" name="Text Box 6"/>
          <p:cNvSpPr txBox="1">
            <a:spLocks noChangeArrowheads="1"/>
          </p:cNvSpPr>
          <p:nvPr/>
        </p:nvSpPr>
        <p:spPr bwMode="auto">
          <a:xfrm>
            <a:off x="2743200" y="4211638"/>
            <a:ext cx="2838450" cy="1754187"/>
          </a:xfrm>
          <a:prstGeom prst="rect">
            <a:avLst/>
          </a:prstGeom>
          <a:noFill/>
          <a:ln w="38100">
            <a:solidFill>
              <a:srgbClr val="339966"/>
            </a:solidFill>
            <a:miter lim="800000"/>
            <a:headEnd/>
            <a:tailEnd/>
          </a:ln>
        </p:spPr>
        <p:txBody>
          <a:bodyPr wrap="none" anchor="ctr">
            <a:spAutoFit/>
          </a:bodyPr>
          <a:lstStyle/>
          <a:p>
            <a:pPr eaLnBrk="0" hangingPunct="0"/>
            <a:r>
              <a:rPr lang="en-US" altLang="zh-CN">
                <a:solidFill>
                  <a:schemeClr val="tx2"/>
                </a:solidFill>
              </a:rPr>
              <a:t>struct    </a:t>
            </a:r>
            <a:r>
              <a:rPr lang="en-US" altLang="zh-CN">
                <a:solidFill>
                  <a:schemeClr val="bg2"/>
                </a:solidFill>
              </a:rPr>
              <a:t> [</a:t>
            </a:r>
            <a:r>
              <a:rPr lang="zh-CN" altLang="zh-CN">
                <a:solidFill>
                  <a:srgbClr val="FF9900"/>
                </a:solidFill>
              </a:rPr>
              <a:t>结构体名</a:t>
            </a:r>
            <a:r>
              <a:rPr lang="zh-CN" altLang="zh-CN">
                <a:solidFill>
                  <a:schemeClr val="bg2"/>
                </a:solidFill>
              </a:rPr>
              <a:t>]</a:t>
            </a:r>
            <a:endParaRPr lang="zh-CN" altLang="zh-CN">
              <a:solidFill>
                <a:schemeClr val="tx2"/>
              </a:solidFill>
            </a:endParaRPr>
          </a:p>
          <a:p>
            <a:pPr eaLnBrk="0" hangingPunct="0"/>
            <a:r>
              <a:rPr lang="en-US" altLang="zh-CN">
                <a:solidFill>
                  <a:srgbClr val="003366"/>
                </a:solidFill>
              </a:rPr>
              <a:t>{</a:t>
            </a:r>
            <a:endParaRPr lang="en-US" altLang="zh-CN">
              <a:solidFill>
                <a:schemeClr val="tx2"/>
              </a:solidFill>
            </a:endParaRPr>
          </a:p>
          <a:p>
            <a:pPr eaLnBrk="0" hangingPunct="0"/>
            <a:r>
              <a:rPr lang="en-US" altLang="zh-CN">
                <a:solidFill>
                  <a:schemeClr val="tx2"/>
                </a:solidFill>
              </a:rPr>
              <a:t>      </a:t>
            </a:r>
            <a:r>
              <a:rPr lang="zh-CN" altLang="en-US"/>
              <a:t>类型标识符    成员名；</a:t>
            </a:r>
          </a:p>
          <a:p>
            <a:pPr eaLnBrk="0" hangingPunct="0"/>
            <a:r>
              <a:rPr lang="zh-CN" altLang="en-US"/>
              <a:t>      类型标识符    成员名；</a:t>
            </a:r>
          </a:p>
          <a:p>
            <a:pPr eaLnBrk="0" hangingPunct="0"/>
            <a:r>
              <a:rPr lang="zh-CN" altLang="en-US"/>
              <a:t>         </a:t>
            </a:r>
            <a:r>
              <a:rPr lang="en-US" altLang="zh-CN"/>
              <a:t>…………….</a:t>
            </a:r>
          </a:p>
          <a:p>
            <a:pPr eaLnBrk="0" hangingPunct="0"/>
            <a:r>
              <a:rPr lang="en-US" altLang="zh-CN"/>
              <a:t>}</a:t>
            </a:r>
            <a:r>
              <a:rPr lang="zh-CN" altLang="en-US"/>
              <a:t>；</a:t>
            </a:r>
          </a:p>
        </p:txBody>
      </p:sp>
      <p:sp>
        <p:nvSpPr>
          <p:cNvPr id="10" name="AutoShape 7"/>
          <p:cNvSpPr>
            <a:spLocks noChangeArrowheads="1"/>
          </p:cNvSpPr>
          <p:nvPr/>
        </p:nvSpPr>
        <p:spPr bwMode="auto">
          <a:xfrm>
            <a:off x="6248400" y="4943475"/>
            <a:ext cx="2352675" cy="860425"/>
          </a:xfrm>
          <a:prstGeom prst="wedgeRectCallout">
            <a:avLst>
              <a:gd name="adj1" fmla="val -75370"/>
              <a:gd name="adj2" fmla="val -19556"/>
            </a:avLst>
          </a:prstGeom>
          <a:solidFill>
            <a:schemeClr val="bg1"/>
          </a:solidFill>
          <a:ln w="38100">
            <a:solidFill>
              <a:srgbClr val="33CCCC"/>
            </a:solidFill>
            <a:miter lim="800000"/>
            <a:headEnd/>
            <a:tailEnd/>
          </a:ln>
        </p:spPr>
        <p:txBody>
          <a:bodyPr wrap="none" lIns="90000" tIns="46800" rIns="90000" bIns="46800" anchor="ctr">
            <a:spAutoFit/>
          </a:bodyPr>
          <a:lstStyle/>
          <a:p>
            <a:r>
              <a:rPr lang="zh-CN" altLang="en-US" sz="2400">
                <a:ea typeface="隶书" pitchFamily="49" charset="-122"/>
              </a:rPr>
              <a:t>成员类型可以是</a:t>
            </a:r>
          </a:p>
          <a:p>
            <a:r>
              <a:rPr lang="zh-CN" altLang="en-US" sz="2400">
                <a:ea typeface="隶书" pitchFamily="49" charset="-122"/>
              </a:rPr>
              <a:t>基本型或构造型</a:t>
            </a:r>
          </a:p>
        </p:txBody>
      </p:sp>
      <p:sp>
        <p:nvSpPr>
          <p:cNvPr id="11" name="AutoShape 8"/>
          <p:cNvSpPr>
            <a:spLocks noChangeArrowheads="1"/>
          </p:cNvSpPr>
          <p:nvPr/>
        </p:nvSpPr>
        <p:spPr bwMode="auto">
          <a:xfrm>
            <a:off x="304800" y="5354638"/>
            <a:ext cx="2266950" cy="860425"/>
          </a:xfrm>
          <a:prstGeom prst="wedgeRectCallout">
            <a:avLst>
              <a:gd name="adj1" fmla="val 62116"/>
              <a:gd name="adj2" fmla="val -140222"/>
            </a:avLst>
          </a:prstGeom>
          <a:solidFill>
            <a:schemeClr val="bg1"/>
          </a:solidFill>
          <a:ln w="38100">
            <a:solidFill>
              <a:srgbClr val="33CCCC"/>
            </a:solidFill>
            <a:miter lim="800000"/>
            <a:headEnd/>
            <a:tailEnd/>
          </a:ln>
        </p:spPr>
        <p:txBody>
          <a:bodyPr lIns="90000" tIns="46800" rIns="90000" bIns="46800" anchor="ctr">
            <a:spAutoFit/>
          </a:bodyPr>
          <a:lstStyle/>
          <a:p>
            <a:r>
              <a:rPr lang="en-US" altLang="zh-CN" sz="2400">
                <a:solidFill>
                  <a:srgbClr val="FF0000"/>
                </a:solidFill>
                <a:ea typeface="隶书" pitchFamily="49" charset="-122"/>
              </a:rPr>
              <a:t>struct</a:t>
            </a:r>
            <a:r>
              <a:rPr lang="zh-CN" altLang="zh-CN" sz="2400">
                <a:latin typeface="隶书" pitchFamily="49" charset="-122"/>
                <a:ea typeface="隶书" pitchFamily="49" charset="-122"/>
              </a:rPr>
              <a:t>是</a:t>
            </a:r>
            <a:r>
              <a:rPr lang="zh-CN" altLang="zh-CN" sz="2400">
                <a:solidFill>
                  <a:schemeClr val="tx2"/>
                </a:solidFill>
                <a:latin typeface="隶书" pitchFamily="49" charset="-122"/>
                <a:ea typeface="隶书" pitchFamily="49" charset="-122"/>
              </a:rPr>
              <a:t>关键字</a:t>
            </a:r>
            <a:r>
              <a:rPr lang="zh-CN" altLang="zh-CN" sz="2400">
                <a:latin typeface="隶书" pitchFamily="49" charset="-122"/>
                <a:ea typeface="隶书" pitchFamily="49" charset="-122"/>
              </a:rPr>
              <a:t>,</a:t>
            </a:r>
          </a:p>
          <a:p>
            <a:r>
              <a:rPr lang="zh-CN" altLang="zh-CN" sz="2400">
                <a:latin typeface="隶书" pitchFamily="49" charset="-122"/>
                <a:ea typeface="隶书" pitchFamily="49" charset="-122"/>
              </a:rPr>
              <a:t>不能省略</a:t>
            </a:r>
            <a:endParaRPr lang="zh-CN" altLang="en-US" sz="2400">
              <a:latin typeface="隶书" pitchFamily="49" charset="-122"/>
              <a:ea typeface="隶书" pitchFamily="49" charset="-122"/>
            </a:endParaRPr>
          </a:p>
        </p:txBody>
      </p:sp>
      <p:sp>
        <p:nvSpPr>
          <p:cNvPr id="12" name="AutoShape 9"/>
          <p:cNvSpPr>
            <a:spLocks noChangeArrowheads="1"/>
          </p:cNvSpPr>
          <p:nvPr/>
        </p:nvSpPr>
        <p:spPr bwMode="auto">
          <a:xfrm>
            <a:off x="6172200" y="3525838"/>
            <a:ext cx="2436813" cy="860425"/>
          </a:xfrm>
          <a:prstGeom prst="wedgeRectCallout">
            <a:avLst>
              <a:gd name="adj1" fmla="val -118731"/>
              <a:gd name="adj2" fmla="val 32472"/>
            </a:avLst>
          </a:prstGeom>
          <a:solidFill>
            <a:schemeClr val="bg1"/>
          </a:solidFill>
          <a:ln w="38100">
            <a:solidFill>
              <a:srgbClr val="33CCCC"/>
            </a:solidFill>
            <a:miter lim="800000"/>
            <a:headEnd/>
            <a:tailEnd/>
          </a:ln>
        </p:spPr>
        <p:txBody>
          <a:bodyPr wrap="none" lIns="90000" tIns="46800" rIns="90000" bIns="46800" anchor="ctr">
            <a:spAutoFit/>
          </a:bodyPr>
          <a:lstStyle/>
          <a:p>
            <a:r>
              <a:rPr lang="zh-CN" altLang="en-US" sz="2400">
                <a:ea typeface="隶书" pitchFamily="49" charset="-122"/>
              </a:rPr>
              <a:t>合法标识符</a:t>
            </a:r>
          </a:p>
          <a:p>
            <a:r>
              <a:rPr lang="zh-CN" altLang="en-US" sz="2400">
                <a:ea typeface="隶书" pitchFamily="49" charset="-122"/>
              </a:rPr>
              <a:t>可省</a:t>
            </a:r>
            <a:r>
              <a:rPr lang="en-US" altLang="zh-CN" sz="2400">
                <a:ea typeface="隶书" pitchFamily="49" charset="-122"/>
              </a:rPr>
              <a:t>:</a:t>
            </a:r>
            <a:r>
              <a:rPr lang="zh-CN" altLang="en-US" sz="2400">
                <a:ea typeface="隶书" pitchFamily="49" charset="-122"/>
              </a:rPr>
              <a:t>无名结构体</a:t>
            </a:r>
            <a:endParaRPr lang="zh-CN" altLang="en-US" sz="240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out)">
                                      <p:cBhvr>
                                        <p:cTn id="31" dur="500"/>
                                        <p:tgtEl>
                                          <p:spTgt spid="9"/>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ox(out)">
                                      <p:cBhvr>
                                        <p:cTn id="36" dur="500"/>
                                        <p:tgtEl>
                                          <p:spTgt spid="11"/>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ox(out)">
                                      <p:cBhvr>
                                        <p:cTn id="41" dur="500"/>
                                        <p:tgtEl>
                                          <p:spTgt spid="12"/>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ox(out)">
                                      <p:cBhvr>
                                        <p:cTn id="46" dur="500"/>
                                        <p:tgtEl>
                                          <p:spTgt spid="10"/>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autoUpdateAnimBg="0"/>
      <p:bldP spid="9" grpId="0" animBg="1" autoUpdateAnimBg="0"/>
      <p:bldP spid="10" grpId="0" animBg="1" autoUpdateAnimBg="0"/>
      <p:bldP spid="11" grpId="0" animBg="1" autoUpdateAnimBg="0"/>
      <p:bldP spid="12" grpId="0" animBg="1" autoUpdateAnimBg="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8143875" cy="1071562"/>
          </a:xfrm>
        </p:spPr>
        <p:txBody>
          <a:bodyPr/>
          <a:lstStyle/>
          <a:p>
            <a:pPr eaLnBrk="1" hangingPunct="1">
              <a:defRPr/>
            </a:pPr>
            <a:r>
              <a:rPr lang="en-US" altLang="zh-CN" smtClean="0">
                <a:ea typeface="宋体" pitchFamily="2" charset="-122"/>
              </a:rPr>
              <a:t>5.5.3</a:t>
            </a:r>
            <a:r>
              <a:rPr lang="zh-CN" altLang="en-US" smtClean="0">
                <a:ea typeface="宋体" pitchFamily="2" charset="-122"/>
              </a:rPr>
              <a:t>结构体是如何分配内存的呢</a:t>
            </a:r>
            <a:endParaRPr lang="en-US" altLang="zh-CN" dirty="0">
              <a:ea typeface="宋体" pitchFamily="2" charset="-122"/>
            </a:endParaRPr>
          </a:p>
        </p:txBody>
      </p:sp>
      <p:sp>
        <p:nvSpPr>
          <p:cNvPr id="7" name="Text Box 2"/>
          <p:cNvSpPr txBox="1">
            <a:spLocks noChangeArrowheads="1"/>
          </p:cNvSpPr>
          <p:nvPr/>
        </p:nvSpPr>
        <p:spPr bwMode="auto">
          <a:xfrm>
            <a:off x="381000" y="2185988"/>
            <a:ext cx="4191000" cy="3100400"/>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rPr>
              <a:t>例    </a:t>
            </a:r>
            <a:r>
              <a:rPr lang="en-US" altLang="zh-CN" sz="2400">
                <a:solidFill>
                  <a:schemeClr val="bg2"/>
                </a:solidFill>
              </a:rPr>
              <a:t>struct   student</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float score;</a:t>
            </a:r>
          </a:p>
          <a:p>
            <a:pPr eaLnBrk="0" hangingPunct="0">
              <a:defRPr/>
            </a:pPr>
            <a:r>
              <a:rPr lang="en-US" altLang="zh-CN" sz="2400">
                <a:solidFill>
                  <a:schemeClr val="bg2"/>
                </a:solidFill>
              </a:rPr>
              <a:t>                 char addr[30];</a:t>
            </a:r>
          </a:p>
          <a:p>
            <a:pPr eaLnBrk="0" hangingPunct="0">
              <a:defRPr/>
            </a:pPr>
            <a:r>
              <a:rPr lang="en-US" altLang="zh-CN" sz="2400">
                <a:solidFill>
                  <a:schemeClr val="bg2"/>
                </a:solidFill>
              </a:rPr>
              <a:t>        }; </a:t>
            </a:r>
          </a:p>
        </p:txBody>
      </p:sp>
      <p:grpSp>
        <p:nvGrpSpPr>
          <p:cNvPr id="2" name="Group 3"/>
          <p:cNvGrpSpPr>
            <a:grpSpLocks/>
          </p:cNvGrpSpPr>
          <p:nvPr/>
        </p:nvGrpSpPr>
        <p:grpSpPr bwMode="auto">
          <a:xfrm>
            <a:off x="5105400" y="1119188"/>
            <a:ext cx="3521075" cy="3871912"/>
            <a:chOff x="2420" y="300"/>
            <a:chExt cx="2915" cy="3823"/>
          </a:xfrm>
        </p:grpSpPr>
        <p:sp>
          <p:nvSpPr>
            <p:cNvPr id="250894" name="Rectangle 4"/>
            <p:cNvSpPr>
              <a:spLocks noChangeArrowheads="1"/>
            </p:cNvSpPr>
            <p:nvPr/>
          </p:nvSpPr>
          <p:spPr bwMode="auto">
            <a:xfrm>
              <a:off x="3078" y="300"/>
              <a:ext cx="1478" cy="3811"/>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50895" name="Line 5"/>
            <p:cNvSpPr>
              <a:spLocks noChangeShapeType="1"/>
            </p:cNvSpPr>
            <p:nvPr/>
          </p:nvSpPr>
          <p:spPr bwMode="auto">
            <a:xfrm>
              <a:off x="3064" y="556"/>
              <a:ext cx="1467" cy="0"/>
            </a:xfrm>
            <a:prstGeom prst="line">
              <a:avLst/>
            </a:prstGeom>
            <a:noFill/>
            <a:ln w="9525">
              <a:solidFill>
                <a:schemeClr val="tx1"/>
              </a:solidFill>
              <a:round/>
              <a:headEnd/>
              <a:tailEnd/>
            </a:ln>
          </p:spPr>
          <p:txBody>
            <a:bodyPr wrap="none" anchor="ctr"/>
            <a:lstStyle/>
            <a:p>
              <a:endParaRPr lang="zh-CN" altLang="en-US"/>
            </a:p>
          </p:txBody>
        </p:sp>
        <p:sp>
          <p:nvSpPr>
            <p:cNvPr id="250896" name="Line 6"/>
            <p:cNvSpPr>
              <a:spLocks noChangeShapeType="1"/>
            </p:cNvSpPr>
            <p:nvPr/>
          </p:nvSpPr>
          <p:spPr bwMode="auto">
            <a:xfrm>
              <a:off x="3064" y="843"/>
              <a:ext cx="1467" cy="0"/>
            </a:xfrm>
            <a:prstGeom prst="line">
              <a:avLst/>
            </a:prstGeom>
            <a:noFill/>
            <a:ln w="9525">
              <a:solidFill>
                <a:schemeClr val="tx1"/>
              </a:solidFill>
              <a:round/>
              <a:headEnd/>
              <a:tailEnd/>
            </a:ln>
          </p:spPr>
          <p:txBody>
            <a:bodyPr wrap="none" anchor="ctr"/>
            <a:lstStyle/>
            <a:p>
              <a:endParaRPr lang="zh-CN" altLang="en-US"/>
            </a:p>
          </p:txBody>
        </p:sp>
        <p:sp>
          <p:nvSpPr>
            <p:cNvPr id="250897" name="Line 7"/>
            <p:cNvSpPr>
              <a:spLocks noChangeShapeType="1"/>
            </p:cNvSpPr>
            <p:nvPr/>
          </p:nvSpPr>
          <p:spPr bwMode="auto">
            <a:xfrm>
              <a:off x="3064" y="1396"/>
              <a:ext cx="1467" cy="0"/>
            </a:xfrm>
            <a:prstGeom prst="line">
              <a:avLst/>
            </a:prstGeom>
            <a:noFill/>
            <a:ln w="9525">
              <a:solidFill>
                <a:schemeClr val="tx1"/>
              </a:solidFill>
              <a:round/>
              <a:headEnd/>
              <a:tailEnd/>
            </a:ln>
          </p:spPr>
          <p:txBody>
            <a:bodyPr wrap="none" anchor="ctr"/>
            <a:lstStyle/>
            <a:p>
              <a:endParaRPr lang="zh-CN" altLang="en-US"/>
            </a:p>
          </p:txBody>
        </p:sp>
        <p:sp>
          <p:nvSpPr>
            <p:cNvPr id="250898" name="Line 8"/>
            <p:cNvSpPr>
              <a:spLocks noChangeShapeType="1"/>
            </p:cNvSpPr>
            <p:nvPr/>
          </p:nvSpPr>
          <p:spPr bwMode="auto">
            <a:xfrm>
              <a:off x="3064" y="1673"/>
              <a:ext cx="1467" cy="0"/>
            </a:xfrm>
            <a:prstGeom prst="line">
              <a:avLst/>
            </a:prstGeom>
            <a:noFill/>
            <a:ln w="9525">
              <a:solidFill>
                <a:schemeClr val="tx1"/>
              </a:solidFill>
              <a:round/>
              <a:headEnd/>
              <a:tailEnd/>
            </a:ln>
          </p:spPr>
          <p:txBody>
            <a:bodyPr wrap="none" anchor="ctr"/>
            <a:lstStyle/>
            <a:p>
              <a:endParaRPr lang="zh-CN" altLang="en-US"/>
            </a:p>
          </p:txBody>
        </p:sp>
        <p:sp>
          <p:nvSpPr>
            <p:cNvPr id="250899" name="Line 9"/>
            <p:cNvSpPr>
              <a:spLocks noChangeShapeType="1"/>
            </p:cNvSpPr>
            <p:nvPr/>
          </p:nvSpPr>
          <p:spPr bwMode="auto">
            <a:xfrm>
              <a:off x="3064" y="1949"/>
              <a:ext cx="1467" cy="0"/>
            </a:xfrm>
            <a:prstGeom prst="line">
              <a:avLst/>
            </a:prstGeom>
            <a:noFill/>
            <a:ln w="9525">
              <a:solidFill>
                <a:schemeClr val="tx1"/>
              </a:solidFill>
              <a:round/>
              <a:headEnd/>
              <a:tailEnd/>
            </a:ln>
          </p:spPr>
          <p:txBody>
            <a:bodyPr wrap="none" anchor="ctr"/>
            <a:lstStyle/>
            <a:p>
              <a:endParaRPr lang="zh-CN" altLang="en-US"/>
            </a:p>
          </p:txBody>
        </p:sp>
        <p:sp>
          <p:nvSpPr>
            <p:cNvPr id="250900" name="Line 10"/>
            <p:cNvSpPr>
              <a:spLocks noChangeShapeType="1"/>
            </p:cNvSpPr>
            <p:nvPr/>
          </p:nvSpPr>
          <p:spPr bwMode="auto">
            <a:xfrm>
              <a:off x="3064" y="2226"/>
              <a:ext cx="1467" cy="0"/>
            </a:xfrm>
            <a:prstGeom prst="line">
              <a:avLst/>
            </a:prstGeom>
            <a:noFill/>
            <a:ln w="9525">
              <a:solidFill>
                <a:schemeClr val="tx1"/>
              </a:solidFill>
              <a:round/>
              <a:headEnd/>
              <a:tailEnd/>
            </a:ln>
          </p:spPr>
          <p:txBody>
            <a:bodyPr wrap="none" anchor="ctr"/>
            <a:lstStyle/>
            <a:p>
              <a:endParaRPr lang="zh-CN" altLang="en-US"/>
            </a:p>
          </p:txBody>
        </p:sp>
        <p:sp>
          <p:nvSpPr>
            <p:cNvPr id="250901" name="Line 11"/>
            <p:cNvSpPr>
              <a:spLocks noChangeShapeType="1"/>
            </p:cNvSpPr>
            <p:nvPr/>
          </p:nvSpPr>
          <p:spPr bwMode="auto">
            <a:xfrm>
              <a:off x="3064" y="2502"/>
              <a:ext cx="1467" cy="0"/>
            </a:xfrm>
            <a:prstGeom prst="line">
              <a:avLst/>
            </a:prstGeom>
            <a:noFill/>
            <a:ln w="9525">
              <a:solidFill>
                <a:schemeClr val="tx1"/>
              </a:solidFill>
              <a:round/>
              <a:headEnd/>
              <a:tailEnd/>
            </a:ln>
          </p:spPr>
          <p:txBody>
            <a:bodyPr wrap="none" anchor="ctr"/>
            <a:lstStyle/>
            <a:p>
              <a:endParaRPr lang="zh-CN" altLang="en-US"/>
            </a:p>
          </p:txBody>
        </p:sp>
        <p:sp>
          <p:nvSpPr>
            <p:cNvPr id="250902" name="Line 12"/>
            <p:cNvSpPr>
              <a:spLocks noChangeShapeType="1"/>
            </p:cNvSpPr>
            <p:nvPr/>
          </p:nvSpPr>
          <p:spPr bwMode="auto">
            <a:xfrm>
              <a:off x="3064" y="2779"/>
              <a:ext cx="1467" cy="0"/>
            </a:xfrm>
            <a:prstGeom prst="line">
              <a:avLst/>
            </a:prstGeom>
            <a:noFill/>
            <a:ln w="9525">
              <a:solidFill>
                <a:schemeClr val="tx1"/>
              </a:solidFill>
              <a:round/>
              <a:headEnd/>
              <a:tailEnd/>
            </a:ln>
          </p:spPr>
          <p:txBody>
            <a:bodyPr wrap="none" anchor="ctr"/>
            <a:lstStyle/>
            <a:p>
              <a:endParaRPr lang="zh-CN" altLang="en-US"/>
            </a:p>
          </p:txBody>
        </p:sp>
        <p:sp>
          <p:nvSpPr>
            <p:cNvPr id="250903" name="Line 13"/>
            <p:cNvSpPr>
              <a:spLocks noChangeShapeType="1"/>
            </p:cNvSpPr>
            <p:nvPr/>
          </p:nvSpPr>
          <p:spPr bwMode="auto">
            <a:xfrm>
              <a:off x="3064" y="3055"/>
              <a:ext cx="1467" cy="0"/>
            </a:xfrm>
            <a:prstGeom prst="line">
              <a:avLst/>
            </a:prstGeom>
            <a:noFill/>
            <a:ln w="9525">
              <a:solidFill>
                <a:schemeClr val="tx1"/>
              </a:solidFill>
              <a:round/>
              <a:headEnd/>
              <a:tailEnd/>
            </a:ln>
          </p:spPr>
          <p:txBody>
            <a:bodyPr wrap="none" anchor="ctr"/>
            <a:lstStyle/>
            <a:p>
              <a:endParaRPr lang="zh-CN" altLang="en-US"/>
            </a:p>
          </p:txBody>
        </p:sp>
        <p:sp>
          <p:nvSpPr>
            <p:cNvPr id="250904" name="Line 14"/>
            <p:cNvSpPr>
              <a:spLocks noChangeShapeType="1"/>
            </p:cNvSpPr>
            <p:nvPr/>
          </p:nvSpPr>
          <p:spPr bwMode="auto">
            <a:xfrm>
              <a:off x="3064" y="3332"/>
              <a:ext cx="1467" cy="0"/>
            </a:xfrm>
            <a:prstGeom prst="line">
              <a:avLst/>
            </a:prstGeom>
            <a:noFill/>
            <a:ln w="9525">
              <a:solidFill>
                <a:schemeClr val="tx1"/>
              </a:solidFill>
              <a:round/>
              <a:headEnd/>
              <a:tailEnd/>
            </a:ln>
          </p:spPr>
          <p:txBody>
            <a:bodyPr wrap="none" anchor="ctr"/>
            <a:lstStyle/>
            <a:p>
              <a:endParaRPr lang="zh-CN" altLang="en-US"/>
            </a:p>
          </p:txBody>
        </p:sp>
        <p:sp>
          <p:nvSpPr>
            <p:cNvPr id="250905" name="AutoShape 15"/>
            <p:cNvSpPr>
              <a:spLocks/>
            </p:cNvSpPr>
            <p:nvPr/>
          </p:nvSpPr>
          <p:spPr bwMode="auto">
            <a:xfrm>
              <a:off x="2998" y="311"/>
              <a:ext cx="47" cy="533"/>
            </a:xfrm>
            <a:prstGeom prst="leftBrace">
              <a:avLst>
                <a:gd name="adj1" fmla="val 94504"/>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06" name="AutoShape 16"/>
            <p:cNvSpPr>
              <a:spLocks/>
            </p:cNvSpPr>
            <p:nvPr/>
          </p:nvSpPr>
          <p:spPr bwMode="auto">
            <a:xfrm>
              <a:off x="4567" y="300"/>
              <a:ext cx="78" cy="544"/>
            </a:xfrm>
            <a:prstGeom prst="rightBrace">
              <a:avLst>
                <a:gd name="adj1" fmla="val 58120"/>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07" name="AutoShape 17"/>
            <p:cNvSpPr>
              <a:spLocks/>
            </p:cNvSpPr>
            <p:nvPr/>
          </p:nvSpPr>
          <p:spPr bwMode="auto">
            <a:xfrm>
              <a:off x="4563" y="862"/>
              <a:ext cx="78" cy="544"/>
            </a:xfrm>
            <a:prstGeom prst="rightBrace">
              <a:avLst>
                <a:gd name="adj1" fmla="val 58120"/>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08" name="AutoShape 18"/>
            <p:cNvSpPr>
              <a:spLocks/>
            </p:cNvSpPr>
            <p:nvPr/>
          </p:nvSpPr>
          <p:spPr bwMode="auto">
            <a:xfrm>
              <a:off x="2993" y="851"/>
              <a:ext cx="47" cy="533"/>
            </a:xfrm>
            <a:prstGeom prst="leftBrace">
              <a:avLst>
                <a:gd name="adj1" fmla="val 94504"/>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09" name="AutoShape 19"/>
            <p:cNvSpPr>
              <a:spLocks/>
            </p:cNvSpPr>
            <p:nvPr/>
          </p:nvSpPr>
          <p:spPr bwMode="auto">
            <a:xfrm>
              <a:off x="2987" y="1411"/>
              <a:ext cx="47" cy="278"/>
            </a:xfrm>
            <a:prstGeom prst="leftBrace">
              <a:avLst>
                <a:gd name="adj1" fmla="val 49291"/>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10" name="AutoShape 20"/>
            <p:cNvSpPr>
              <a:spLocks/>
            </p:cNvSpPr>
            <p:nvPr/>
          </p:nvSpPr>
          <p:spPr bwMode="auto">
            <a:xfrm>
              <a:off x="4578" y="1400"/>
              <a:ext cx="47" cy="278"/>
            </a:xfrm>
            <a:prstGeom prst="rightBrace">
              <a:avLst>
                <a:gd name="adj1" fmla="val 49291"/>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11" name="AutoShape 21"/>
            <p:cNvSpPr>
              <a:spLocks/>
            </p:cNvSpPr>
            <p:nvPr/>
          </p:nvSpPr>
          <p:spPr bwMode="auto">
            <a:xfrm>
              <a:off x="4563" y="1684"/>
              <a:ext cx="78" cy="544"/>
            </a:xfrm>
            <a:prstGeom prst="rightBrace">
              <a:avLst>
                <a:gd name="adj1" fmla="val 58120"/>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12" name="AutoShape 22"/>
            <p:cNvSpPr>
              <a:spLocks/>
            </p:cNvSpPr>
            <p:nvPr/>
          </p:nvSpPr>
          <p:spPr bwMode="auto">
            <a:xfrm>
              <a:off x="2994" y="1696"/>
              <a:ext cx="47" cy="533"/>
            </a:xfrm>
            <a:prstGeom prst="leftBrace">
              <a:avLst>
                <a:gd name="adj1" fmla="val 94504"/>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13" name="AutoShape 23"/>
            <p:cNvSpPr>
              <a:spLocks/>
            </p:cNvSpPr>
            <p:nvPr/>
          </p:nvSpPr>
          <p:spPr bwMode="auto">
            <a:xfrm>
              <a:off x="2998" y="2233"/>
              <a:ext cx="47" cy="1100"/>
            </a:xfrm>
            <a:prstGeom prst="leftBrace">
              <a:avLst>
                <a:gd name="adj1" fmla="val 195035"/>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14" name="AutoShape 24"/>
            <p:cNvSpPr>
              <a:spLocks/>
            </p:cNvSpPr>
            <p:nvPr/>
          </p:nvSpPr>
          <p:spPr bwMode="auto">
            <a:xfrm>
              <a:off x="4578" y="2222"/>
              <a:ext cx="47" cy="1111"/>
            </a:xfrm>
            <a:prstGeom prst="rightBrace">
              <a:avLst>
                <a:gd name="adj1" fmla="val 196986"/>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15" name="AutoShape 25"/>
            <p:cNvSpPr>
              <a:spLocks/>
            </p:cNvSpPr>
            <p:nvPr/>
          </p:nvSpPr>
          <p:spPr bwMode="auto">
            <a:xfrm>
              <a:off x="3000" y="3333"/>
              <a:ext cx="56" cy="778"/>
            </a:xfrm>
            <a:prstGeom prst="leftBrace">
              <a:avLst>
                <a:gd name="adj1" fmla="val 115774"/>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16" name="AutoShape 26"/>
            <p:cNvSpPr>
              <a:spLocks/>
            </p:cNvSpPr>
            <p:nvPr/>
          </p:nvSpPr>
          <p:spPr bwMode="auto">
            <a:xfrm>
              <a:off x="4579" y="3333"/>
              <a:ext cx="47" cy="778"/>
            </a:xfrm>
            <a:prstGeom prst="rightBrace">
              <a:avLst>
                <a:gd name="adj1" fmla="val 137943"/>
                <a:gd name="adj2" fmla="val 50000"/>
              </a:avLst>
            </a:prstGeom>
            <a:noFill/>
            <a:ln w="9525">
              <a:solidFill>
                <a:schemeClr val="tx1"/>
              </a:solidFill>
              <a:round/>
              <a:headEnd/>
              <a:tailEnd/>
            </a:ln>
          </p:spPr>
          <p:txBody>
            <a:bodyPr wrap="none" anchor="ctr"/>
            <a:lstStyle/>
            <a:p>
              <a:pPr eaLnBrk="0" hangingPunct="0"/>
              <a:endParaRPr lang="zh-CN" altLang="en-US"/>
            </a:p>
          </p:txBody>
        </p:sp>
        <p:sp>
          <p:nvSpPr>
            <p:cNvPr id="250917" name="Text Box 27"/>
            <p:cNvSpPr txBox="1">
              <a:spLocks noChangeArrowheads="1"/>
            </p:cNvSpPr>
            <p:nvPr/>
          </p:nvSpPr>
          <p:spPr bwMode="auto">
            <a:xfrm>
              <a:off x="2420" y="916"/>
              <a:ext cx="607" cy="392"/>
            </a:xfrm>
            <a:prstGeom prst="rect">
              <a:avLst/>
            </a:prstGeom>
            <a:noFill/>
            <a:ln w="9525">
              <a:noFill/>
              <a:miter lim="800000"/>
              <a:headEnd/>
              <a:tailEnd/>
            </a:ln>
          </p:spPr>
          <p:txBody>
            <a:bodyPr wrap="none" anchor="ctr">
              <a:spAutoFit/>
            </a:bodyPr>
            <a:lstStyle/>
            <a:p>
              <a:pPr algn="ctr" eaLnBrk="0" hangingPunct="0"/>
              <a:r>
                <a:rPr lang="en-US" altLang="zh-CN"/>
                <a:t>name</a:t>
              </a:r>
            </a:p>
          </p:txBody>
        </p:sp>
        <p:sp>
          <p:nvSpPr>
            <p:cNvPr id="250918" name="Text Box 28"/>
            <p:cNvSpPr txBox="1">
              <a:spLocks noChangeArrowheads="1"/>
            </p:cNvSpPr>
            <p:nvPr/>
          </p:nvSpPr>
          <p:spPr bwMode="auto">
            <a:xfrm>
              <a:off x="2534" y="389"/>
              <a:ext cx="526" cy="392"/>
            </a:xfrm>
            <a:prstGeom prst="rect">
              <a:avLst/>
            </a:prstGeom>
            <a:noFill/>
            <a:ln w="9525">
              <a:noFill/>
              <a:miter lim="800000"/>
              <a:headEnd/>
              <a:tailEnd/>
            </a:ln>
          </p:spPr>
          <p:txBody>
            <a:bodyPr wrap="none" anchor="ctr">
              <a:spAutoFit/>
            </a:bodyPr>
            <a:lstStyle/>
            <a:p>
              <a:pPr algn="ctr" eaLnBrk="0" hangingPunct="0"/>
              <a:r>
                <a:rPr lang="en-US" altLang="zh-CN"/>
                <a:t>num</a:t>
              </a:r>
            </a:p>
          </p:txBody>
        </p:sp>
        <p:sp>
          <p:nvSpPr>
            <p:cNvPr id="250919" name="Text Box 29"/>
            <p:cNvSpPr txBox="1">
              <a:spLocks noChangeArrowheads="1"/>
            </p:cNvSpPr>
            <p:nvPr/>
          </p:nvSpPr>
          <p:spPr bwMode="auto">
            <a:xfrm>
              <a:off x="2563" y="1360"/>
              <a:ext cx="433" cy="391"/>
            </a:xfrm>
            <a:prstGeom prst="rect">
              <a:avLst/>
            </a:prstGeom>
            <a:noFill/>
            <a:ln w="9525">
              <a:noFill/>
              <a:miter lim="800000"/>
              <a:headEnd/>
              <a:tailEnd/>
            </a:ln>
          </p:spPr>
          <p:txBody>
            <a:bodyPr wrap="none" anchor="ctr">
              <a:spAutoFit/>
            </a:bodyPr>
            <a:lstStyle/>
            <a:p>
              <a:pPr algn="ctr" eaLnBrk="0" hangingPunct="0"/>
              <a:r>
                <a:rPr lang="en-US" altLang="zh-CN"/>
                <a:t>sex</a:t>
              </a:r>
            </a:p>
          </p:txBody>
        </p:sp>
        <p:sp>
          <p:nvSpPr>
            <p:cNvPr id="250920" name="Text Box 30"/>
            <p:cNvSpPr txBox="1">
              <a:spLocks noChangeArrowheads="1"/>
            </p:cNvSpPr>
            <p:nvPr/>
          </p:nvSpPr>
          <p:spPr bwMode="auto">
            <a:xfrm>
              <a:off x="2579" y="1759"/>
              <a:ext cx="444" cy="392"/>
            </a:xfrm>
            <a:prstGeom prst="rect">
              <a:avLst/>
            </a:prstGeom>
            <a:noFill/>
            <a:ln w="9525">
              <a:noFill/>
              <a:miter lim="800000"/>
              <a:headEnd/>
              <a:tailEnd/>
            </a:ln>
          </p:spPr>
          <p:txBody>
            <a:bodyPr wrap="none" anchor="ctr">
              <a:spAutoFit/>
            </a:bodyPr>
            <a:lstStyle/>
            <a:p>
              <a:pPr algn="ctr" eaLnBrk="0" hangingPunct="0"/>
              <a:r>
                <a:rPr lang="en-US" altLang="zh-CN"/>
                <a:t>age</a:t>
              </a:r>
            </a:p>
          </p:txBody>
        </p:sp>
        <p:sp>
          <p:nvSpPr>
            <p:cNvPr id="250921" name="Text Box 31"/>
            <p:cNvSpPr txBox="1">
              <a:spLocks noChangeArrowheads="1"/>
            </p:cNvSpPr>
            <p:nvPr/>
          </p:nvSpPr>
          <p:spPr bwMode="auto">
            <a:xfrm>
              <a:off x="2459" y="2581"/>
              <a:ext cx="596" cy="391"/>
            </a:xfrm>
            <a:prstGeom prst="rect">
              <a:avLst/>
            </a:prstGeom>
            <a:noFill/>
            <a:ln w="9525">
              <a:noFill/>
              <a:miter lim="800000"/>
              <a:headEnd/>
              <a:tailEnd/>
            </a:ln>
          </p:spPr>
          <p:txBody>
            <a:bodyPr wrap="none" anchor="ctr">
              <a:spAutoFit/>
            </a:bodyPr>
            <a:lstStyle/>
            <a:p>
              <a:pPr algn="ctr" eaLnBrk="0" hangingPunct="0"/>
              <a:r>
                <a:rPr lang="en-US" altLang="zh-CN"/>
                <a:t>score</a:t>
              </a:r>
            </a:p>
          </p:txBody>
        </p:sp>
        <p:sp>
          <p:nvSpPr>
            <p:cNvPr id="250922" name="Text Box 32"/>
            <p:cNvSpPr txBox="1">
              <a:spLocks noChangeArrowheads="1"/>
            </p:cNvSpPr>
            <p:nvPr/>
          </p:nvSpPr>
          <p:spPr bwMode="auto">
            <a:xfrm>
              <a:off x="2515" y="3516"/>
              <a:ext cx="525" cy="392"/>
            </a:xfrm>
            <a:prstGeom prst="rect">
              <a:avLst/>
            </a:prstGeom>
            <a:noFill/>
            <a:ln w="9525">
              <a:noFill/>
              <a:miter lim="800000"/>
              <a:headEnd/>
              <a:tailEnd/>
            </a:ln>
          </p:spPr>
          <p:txBody>
            <a:bodyPr wrap="none" anchor="ctr">
              <a:spAutoFit/>
            </a:bodyPr>
            <a:lstStyle/>
            <a:p>
              <a:pPr algn="ctr" eaLnBrk="0" hangingPunct="0"/>
              <a:r>
                <a:rPr lang="en-US" altLang="zh-CN"/>
                <a:t>addr</a:t>
              </a:r>
            </a:p>
          </p:txBody>
        </p:sp>
        <p:sp>
          <p:nvSpPr>
            <p:cNvPr id="250923" name="Text Box 33"/>
            <p:cNvSpPr txBox="1">
              <a:spLocks noChangeArrowheads="1"/>
            </p:cNvSpPr>
            <p:nvPr/>
          </p:nvSpPr>
          <p:spPr bwMode="auto">
            <a:xfrm>
              <a:off x="4561" y="325"/>
              <a:ext cx="678" cy="392"/>
            </a:xfrm>
            <a:prstGeom prst="rect">
              <a:avLst/>
            </a:prstGeom>
            <a:noFill/>
            <a:ln w="9525">
              <a:noFill/>
              <a:miter lim="800000"/>
              <a:headEnd/>
              <a:tailEnd/>
            </a:ln>
          </p:spPr>
          <p:txBody>
            <a:bodyPr wrap="none" anchor="ctr">
              <a:spAutoFit/>
            </a:bodyPr>
            <a:lstStyle/>
            <a:p>
              <a:pPr algn="ctr" eaLnBrk="0" hangingPunct="0"/>
              <a:r>
                <a:rPr lang="en-US" altLang="zh-CN"/>
                <a:t>2</a:t>
              </a:r>
              <a:r>
                <a:rPr lang="zh-CN" altLang="zh-CN"/>
                <a:t>字节</a:t>
              </a:r>
              <a:endParaRPr lang="zh-CN" altLang="en-US"/>
            </a:p>
          </p:txBody>
        </p:sp>
        <p:sp>
          <p:nvSpPr>
            <p:cNvPr id="250924" name="Text Box 34"/>
            <p:cNvSpPr txBox="1">
              <a:spLocks noChangeArrowheads="1"/>
            </p:cNvSpPr>
            <p:nvPr/>
          </p:nvSpPr>
          <p:spPr bwMode="auto">
            <a:xfrm>
              <a:off x="4571" y="1750"/>
              <a:ext cx="679" cy="392"/>
            </a:xfrm>
            <a:prstGeom prst="rect">
              <a:avLst/>
            </a:prstGeom>
            <a:noFill/>
            <a:ln w="9525">
              <a:noFill/>
              <a:miter lim="800000"/>
              <a:headEnd/>
              <a:tailEnd/>
            </a:ln>
          </p:spPr>
          <p:txBody>
            <a:bodyPr wrap="none" anchor="ctr">
              <a:spAutoFit/>
            </a:bodyPr>
            <a:lstStyle/>
            <a:p>
              <a:pPr algn="ctr" eaLnBrk="0" hangingPunct="0"/>
              <a:r>
                <a:rPr lang="en-US" altLang="zh-CN"/>
                <a:t>2</a:t>
              </a:r>
              <a:r>
                <a:rPr lang="zh-CN" altLang="zh-CN"/>
                <a:t>字节</a:t>
              </a:r>
              <a:endParaRPr lang="zh-CN" altLang="en-US"/>
            </a:p>
          </p:txBody>
        </p:sp>
        <p:sp>
          <p:nvSpPr>
            <p:cNvPr id="250925" name="Text Box 35"/>
            <p:cNvSpPr txBox="1">
              <a:spLocks noChangeArrowheads="1"/>
            </p:cNvSpPr>
            <p:nvPr/>
          </p:nvSpPr>
          <p:spPr bwMode="auto">
            <a:xfrm>
              <a:off x="4552" y="949"/>
              <a:ext cx="783" cy="392"/>
            </a:xfrm>
            <a:prstGeom prst="rect">
              <a:avLst/>
            </a:prstGeom>
            <a:noFill/>
            <a:ln w="9525">
              <a:noFill/>
              <a:miter lim="800000"/>
              <a:headEnd/>
              <a:tailEnd/>
            </a:ln>
          </p:spPr>
          <p:txBody>
            <a:bodyPr wrap="none" anchor="ctr">
              <a:spAutoFit/>
            </a:bodyPr>
            <a:lstStyle/>
            <a:p>
              <a:pPr algn="ctr" eaLnBrk="0" hangingPunct="0"/>
              <a:r>
                <a:rPr lang="en-US" altLang="zh-CN"/>
                <a:t>20</a:t>
              </a:r>
              <a:r>
                <a:rPr lang="zh-CN" altLang="zh-CN"/>
                <a:t>字节</a:t>
              </a:r>
              <a:endParaRPr lang="zh-CN" altLang="en-US"/>
            </a:p>
          </p:txBody>
        </p:sp>
        <p:sp>
          <p:nvSpPr>
            <p:cNvPr id="250926" name="Text Box 36"/>
            <p:cNvSpPr txBox="1">
              <a:spLocks noChangeArrowheads="1"/>
            </p:cNvSpPr>
            <p:nvPr/>
          </p:nvSpPr>
          <p:spPr bwMode="auto">
            <a:xfrm>
              <a:off x="4561" y="1327"/>
              <a:ext cx="678" cy="392"/>
            </a:xfrm>
            <a:prstGeom prst="rect">
              <a:avLst/>
            </a:prstGeom>
            <a:noFill/>
            <a:ln w="9525">
              <a:noFill/>
              <a:miter lim="800000"/>
              <a:headEnd/>
              <a:tailEnd/>
            </a:ln>
          </p:spPr>
          <p:txBody>
            <a:bodyPr wrap="none" anchor="ctr">
              <a:spAutoFit/>
            </a:bodyPr>
            <a:lstStyle/>
            <a:p>
              <a:pPr algn="ctr" eaLnBrk="0" hangingPunct="0"/>
              <a:r>
                <a:rPr lang="en-US" altLang="zh-CN"/>
                <a:t>1</a:t>
              </a:r>
              <a:r>
                <a:rPr lang="zh-CN" altLang="zh-CN"/>
                <a:t>字节</a:t>
              </a:r>
              <a:endParaRPr lang="zh-CN" altLang="en-US"/>
            </a:p>
          </p:txBody>
        </p:sp>
        <p:sp>
          <p:nvSpPr>
            <p:cNvPr id="250927" name="Text Box 37"/>
            <p:cNvSpPr txBox="1">
              <a:spLocks noChangeArrowheads="1"/>
            </p:cNvSpPr>
            <p:nvPr/>
          </p:nvSpPr>
          <p:spPr bwMode="auto">
            <a:xfrm>
              <a:off x="4561" y="2560"/>
              <a:ext cx="678" cy="392"/>
            </a:xfrm>
            <a:prstGeom prst="rect">
              <a:avLst/>
            </a:prstGeom>
            <a:noFill/>
            <a:ln w="9525">
              <a:noFill/>
              <a:miter lim="800000"/>
              <a:headEnd/>
              <a:tailEnd/>
            </a:ln>
          </p:spPr>
          <p:txBody>
            <a:bodyPr wrap="none" anchor="ctr">
              <a:spAutoFit/>
            </a:bodyPr>
            <a:lstStyle/>
            <a:p>
              <a:pPr algn="ctr" eaLnBrk="0" hangingPunct="0"/>
              <a:r>
                <a:rPr lang="en-US" altLang="zh-CN"/>
                <a:t>4</a:t>
              </a:r>
              <a:r>
                <a:rPr lang="zh-CN" altLang="zh-CN"/>
                <a:t>字节</a:t>
              </a:r>
              <a:endParaRPr lang="zh-CN" altLang="en-US"/>
            </a:p>
          </p:txBody>
        </p:sp>
        <p:sp>
          <p:nvSpPr>
            <p:cNvPr id="250928" name="Text Box 38"/>
            <p:cNvSpPr txBox="1">
              <a:spLocks noChangeArrowheads="1"/>
            </p:cNvSpPr>
            <p:nvPr/>
          </p:nvSpPr>
          <p:spPr bwMode="auto">
            <a:xfrm>
              <a:off x="4552" y="3516"/>
              <a:ext cx="783" cy="392"/>
            </a:xfrm>
            <a:prstGeom prst="rect">
              <a:avLst/>
            </a:prstGeom>
            <a:noFill/>
            <a:ln w="9525">
              <a:noFill/>
              <a:miter lim="800000"/>
              <a:headEnd/>
              <a:tailEnd/>
            </a:ln>
          </p:spPr>
          <p:txBody>
            <a:bodyPr wrap="none" anchor="ctr">
              <a:spAutoFit/>
            </a:bodyPr>
            <a:lstStyle/>
            <a:p>
              <a:pPr algn="ctr" eaLnBrk="0" hangingPunct="0"/>
              <a:r>
                <a:rPr lang="en-US" altLang="zh-CN"/>
                <a:t>30</a:t>
              </a:r>
              <a:r>
                <a:rPr lang="zh-CN" altLang="zh-CN"/>
                <a:t>字节</a:t>
              </a:r>
              <a:endParaRPr lang="zh-CN" altLang="en-US"/>
            </a:p>
          </p:txBody>
        </p:sp>
        <p:sp>
          <p:nvSpPr>
            <p:cNvPr id="250929" name="Text Box 39"/>
            <p:cNvSpPr txBox="1">
              <a:spLocks noChangeArrowheads="1"/>
            </p:cNvSpPr>
            <p:nvPr/>
          </p:nvSpPr>
          <p:spPr bwMode="auto">
            <a:xfrm>
              <a:off x="3561" y="871"/>
              <a:ext cx="657" cy="459"/>
            </a:xfrm>
            <a:prstGeom prst="rect">
              <a:avLst/>
            </a:prstGeom>
            <a:noFill/>
            <a:ln w="9525">
              <a:noFill/>
              <a:miter lim="800000"/>
              <a:headEnd/>
              <a:tailEnd/>
            </a:ln>
          </p:spPr>
          <p:txBody>
            <a:bodyPr vert="eaVert" anchor="ctr">
              <a:spAutoFit/>
            </a:bodyPr>
            <a:lstStyle/>
            <a:p>
              <a:pPr algn="ctr" eaLnBrk="0" hangingPunct="0"/>
              <a:r>
                <a:rPr lang="en-US" altLang="zh-CN" sz="4000"/>
                <a:t>…</a:t>
              </a:r>
            </a:p>
          </p:txBody>
        </p:sp>
        <p:sp>
          <p:nvSpPr>
            <p:cNvPr id="250930" name="Text Box 40"/>
            <p:cNvSpPr txBox="1">
              <a:spLocks noChangeArrowheads="1"/>
            </p:cNvSpPr>
            <p:nvPr/>
          </p:nvSpPr>
          <p:spPr bwMode="auto">
            <a:xfrm>
              <a:off x="3594" y="3280"/>
              <a:ext cx="657" cy="843"/>
            </a:xfrm>
            <a:prstGeom prst="rect">
              <a:avLst/>
            </a:prstGeom>
            <a:noFill/>
            <a:ln w="9525">
              <a:noFill/>
              <a:miter lim="800000"/>
              <a:headEnd/>
              <a:tailEnd/>
            </a:ln>
          </p:spPr>
          <p:txBody>
            <a:bodyPr vert="eaVert" wrap="none" anchor="ctr">
              <a:spAutoFit/>
            </a:bodyPr>
            <a:lstStyle/>
            <a:p>
              <a:pPr algn="ctr" eaLnBrk="0" hangingPunct="0"/>
              <a:r>
                <a:rPr lang="en-US" altLang="zh-CN" sz="4000"/>
                <a:t>…..</a:t>
              </a:r>
            </a:p>
          </p:txBody>
        </p:sp>
      </p:grpSp>
      <p:sp>
        <p:nvSpPr>
          <p:cNvPr id="46" name="AutoShape 83"/>
          <p:cNvSpPr>
            <a:spLocks noChangeArrowheads="1"/>
          </p:cNvSpPr>
          <p:nvPr/>
        </p:nvSpPr>
        <p:spPr bwMode="auto">
          <a:xfrm>
            <a:off x="4953000" y="5538788"/>
            <a:ext cx="3571875" cy="860425"/>
          </a:xfrm>
          <a:prstGeom prst="wedgeRectCallout">
            <a:avLst>
              <a:gd name="adj1" fmla="val -68667"/>
              <a:gd name="adj2" fmla="val -90773"/>
            </a:avLst>
          </a:prstGeom>
          <a:ln w="38100">
            <a:solidFill>
              <a:srgbClr val="33CCCC"/>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zh-CN" altLang="en-US" sz="2400">
                <a:ea typeface="隶书" pitchFamily="49" charset="-122"/>
              </a:rPr>
              <a:t>结构体类型定义描述结构</a:t>
            </a:r>
          </a:p>
          <a:p>
            <a:pPr>
              <a:defRPr/>
            </a:pPr>
            <a:r>
              <a:rPr lang="zh-CN" altLang="en-US" sz="2400">
                <a:ea typeface="隶书" pitchFamily="49" charset="-122"/>
              </a:rPr>
              <a:t>的组织形式</a:t>
            </a:r>
            <a:r>
              <a:rPr lang="en-US" altLang="zh-CN" sz="2400">
                <a:ea typeface="隶书" pitchFamily="49" charset="-122"/>
              </a:rPr>
              <a:t>,</a:t>
            </a:r>
            <a:r>
              <a:rPr lang="zh-CN" altLang="en-US" sz="2400">
                <a:solidFill>
                  <a:schemeClr val="accent2"/>
                </a:solidFill>
                <a:ea typeface="隶书" pitchFamily="49" charset="-122"/>
              </a:rPr>
              <a:t>不分配内存</a:t>
            </a:r>
            <a:endParaRPr lang="zh-CN" altLang="en-US" sz="2400">
              <a:ea typeface="隶书" pitchFamily="49" charset="-122"/>
            </a:endParaRPr>
          </a:p>
        </p:txBody>
      </p:sp>
      <p:sp>
        <p:nvSpPr>
          <p:cNvPr id="47" name="AutoShape 84"/>
          <p:cNvSpPr>
            <a:spLocks noChangeArrowheads="1"/>
          </p:cNvSpPr>
          <p:nvPr/>
        </p:nvSpPr>
        <p:spPr bwMode="auto">
          <a:xfrm>
            <a:off x="762000" y="6148388"/>
            <a:ext cx="3571875" cy="495300"/>
          </a:xfrm>
          <a:prstGeom prst="wedgeRectCallout">
            <a:avLst>
              <a:gd name="adj1" fmla="val -24000"/>
              <a:gd name="adj2" fmla="val -197116"/>
            </a:avLst>
          </a:prstGeom>
          <a:ln w="38100">
            <a:solidFill>
              <a:srgbClr val="33CCCC"/>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zh-CN" altLang="en-US" sz="2400">
                <a:ea typeface="隶书" pitchFamily="49" charset="-122"/>
              </a:rPr>
              <a:t>结构体类型定义的</a:t>
            </a:r>
            <a:r>
              <a:rPr lang="zh-CN" altLang="en-US" sz="2400">
                <a:solidFill>
                  <a:srgbClr val="FF9900"/>
                </a:solidFill>
                <a:ea typeface="隶书" pitchFamily="49" charset="-122"/>
              </a:rPr>
              <a:t>作用域</a:t>
            </a:r>
            <a:endParaRPr lang="zh-CN" altLang="en-US" sz="240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ox(out)">
                                      <p:cBhvr>
                                        <p:cTn id="17" dur="500"/>
                                        <p:tgtEl>
                                          <p:spTgt spid="4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ox(out)">
                                      <p:cBhvr>
                                        <p:cTn id="22" dur="500"/>
                                        <p:tgtEl>
                                          <p:spTgt spid="4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5.5.4</a:t>
            </a:r>
            <a:r>
              <a:rPr lang="zh-CN" altLang="en-US" dirty="0" smtClean="0">
                <a:ea typeface="宋体" pitchFamily="2" charset="-122"/>
              </a:rPr>
              <a:t>结构体的定义</a:t>
            </a:r>
            <a:endParaRPr lang="en-US" altLang="zh-CN" dirty="0">
              <a:ea typeface="宋体" pitchFamily="2" charset="-122"/>
            </a:endParaRPr>
          </a:p>
        </p:txBody>
      </p:sp>
      <p:sp>
        <p:nvSpPr>
          <p:cNvPr id="7" name="Text Box 5"/>
          <p:cNvSpPr txBox="1">
            <a:spLocks noChangeArrowheads="1"/>
          </p:cNvSpPr>
          <p:nvPr/>
        </p:nvSpPr>
        <p:spPr bwMode="auto">
          <a:xfrm>
            <a:off x="285750" y="3429000"/>
            <a:ext cx="5180013" cy="3417888"/>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rPr>
              <a:t>例    </a:t>
            </a:r>
            <a:r>
              <a:rPr lang="en-US" altLang="zh-CN" sz="2400">
                <a:solidFill>
                  <a:schemeClr val="bg2"/>
                </a:solidFill>
              </a:rPr>
              <a:t>struct   student</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float score;</a:t>
            </a:r>
          </a:p>
          <a:p>
            <a:pPr eaLnBrk="0" hangingPunct="0">
              <a:defRPr/>
            </a:pPr>
            <a:r>
              <a:rPr lang="en-US" altLang="zh-CN" sz="2400">
                <a:solidFill>
                  <a:schemeClr val="bg2"/>
                </a:solidFill>
              </a:rPr>
              <a:t>                 char addr[30];</a:t>
            </a:r>
          </a:p>
          <a:p>
            <a:pPr eaLnBrk="0" hangingPunct="0">
              <a:defRPr/>
            </a:pPr>
            <a:r>
              <a:rPr lang="en-US" altLang="zh-CN" sz="2400">
                <a:solidFill>
                  <a:schemeClr val="bg2"/>
                </a:solidFill>
              </a:rPr>
              <a:t>        }; </a:t>
            </a:r>
          </a:p>
          <a:p>
            <a:pPr eaLnBrk="0" hangingPunct="0">
              <a:defRPr/>
            </a:pPr>
            <a:r>
              <a:rPr lang="en-US" altLang="zh-CN" sz="2400">
                <a:solidFill>
                  <a:schemeClr val="bg2"/>
                </a:solidFill>
              </a:rPr>
              <a:t>        struct student   stu1,stu2;                 </a:t>
            </a:r>
          </a:p>
        </p:txBody>
      </p:sp>
      <p:sp>
        <p:nvSpPr>
          <p:cNvPr id="8" name="Rectangle 2"/>
          <p:cNvSpPr>
            <a:spLocks noGrp="1" noChangeArrowheads="1"/>
          </p:cNvSpPr>
          <p:nvPr>
            <p:ph type="body" idx="1"/>
          </p:nvPr>
        </p:nvSpPr>
        <p:spPr>
          <a:xfrm>
            <a:off x="296863" y="931863"/>
            <a:ext cx="8583612" cy="1500187"/>
          </a:xfrm>
        </p:spPr>
        <p:txBody>
          <a:bodyPr/>
          <a:lstStyle/>
          <a:p>
            <a:pPr eaLnBrk="1" hangingPunct="1">
              <a:defRPr/>
            </a:pPr>
            <a:r>
              <a:rPr lang="zh-CN" altLang="en-US" smtClean="0">
                <a:ea typeface="宋体" pitchFamily="2" charset="-122"/>
              </a:rPr>
              <a:t>结构体变量的定义</a:t>
            </a:r>
          </a:p>
          <a:p>
            <a:pPr lvl="1" eaLnBrk="1" hangingPunct="1">
              <a:defRPr/>
            </a:pPr>
            <a:r>
              <a:rPr lang="zh-CN" altLang="en-US" smtClean="0">
                <a:ea typeface="宋体" pitchFamily="2" charset="-122"/>
              </a:rPr>
              <a:t>先定义结构体类型，再定义结构体变量</a:t>
            </a:r>
          </a:p>
          <a:p>
            <a:pPr lvl="2" eaLnBrk="1" hangingPunct="1">
              <a:defRPr/>
            </a:pPr>
            <a:r>
              <a:rPr lang="zh-CN" altLang="en-US" smtClean="0">
                <a:ea typeface="宋体" pitchFamily="2" charset="-122"/>
              </a:rPr>
              <a:t>一般形式： </a:t>
            </a:r>
          </a:p>
        </p:txBody>
      </p:sp>
      <p:sp>
        <p:nvSpPr>
          <p:cNvPr id="9" name="Text Box 4"/>
          <p:cNvSpPr txBox="1">
            <a:spLocks noChangeArrowheads="1"/>
          </p:cNvSpPr>
          <p:nvPr/>
        </p:nvSpPr>
        <p:spPr bwMode="auto">
          <a:xfrm>
            <a:off x="3581400" y="2051050"/>
            <a:ext cx="3419475" cy="2092325"/>
          </a:xfrm>
          <a:prstGeom prst="rect">
            <a:avLst/>
          </a:prstGeom>
          <a:noFill/>
          <a:ln w="38100">
            <a:solidFill>
              <a:srgbClr val="339966"/>
            </a:solidFill>
            <a:miter lim="800000"/>
            <a:headEnd/>
            <a:tailEnd/>
          </a:ln>
        </p:spPr>
        <p:txBody>
          <a:bodyPr anchor="ctr">
            <a:spAutoFit/>
          </a:bodyPr>
          <a:lstStyle/>
          <a:p>
            <a:pPr eaLnBrk="0" hangingPunct="0"/>
            <a:r>
              <a:rPr lang="en-US" altLang="zh-CN" b="1"/>
              <a:t>struct     </a:t>
            </a:r>
            <a:r>
              <a:rPr lang="zh-CN" altLang="zh-CN" b="1"/>
              <a:t>结构体名</a:t>
            </a:r>
          </a:p>
          <a:p>
            <a:pPr eaLnBrk="0" hangingPunct="0"/>
            <a:r>
              <a:rPr lang="en-US" altLang="zh-CN" b="1"/>
              <a:t>{</a:t>
            </a:r>
          </a:p>
          <a:p>
            <a:pPr eaLnBrk="0" hangingPunct="0"/>
            <a:r>
              <a:rPr lang="en-US" altLang="zh-CN" b="1"/>
              <a:t>      </a:t>
            </a:r>
            <a:r>
              <a:rPr lang="zh-CN" altLang="en-US" b="1"/>
              <a:t>类型标识符    成员名；</a:t>
            </a:r>
          </a:p>
          <a:p>
            <a:pPr eaLnBrk="0" hangingPunct="0"/>
            <a:r>
              <a:rPr lang="zh-CN" altLang="en-US" b="1"/>
              <a:t>      类型标识符    成员名；</a:t>
            </a:r>
          </a:p>
          <a:p>
            <a:pPr eaLnBrk="0" hangingPunct="0"/>
            <a:r>
              <a:rPr lang="zh-CN" altLang="en-US" b="1"/>
              <a:t>         </a:t>
            </a:r>
            <a:r>
              <a:rPr lang="en-US" altLang="zh-CN" b="1"/>
              <a:t>…………….</a:t>
            </a:r>
          </a:p>
          <a:p>
            <a:pPr eaLnBrk="0" hangingPunct="0"/>
            <a:r>
              <a:rPr lang="en-US" altLang="zh-CN" b="1"/>
              <a:t>}</a:t>
            </a:r>
            <a:r>
              <a:rPr lang="zh-CN" altLang="en-US" b="1"/>
              <a:t>；</a:t>
            </a:r>
          </a:p>
          <a:p>
            <a:pPr eaLnBrk="0" hangingPunct="0"/>
            <a:r>
              <a:rPr lang="en-US" altLang="zh-CN" b="1"/>
              <a:t>struct  </a:t>
            </a:r>
            <a:r>
              <a:rPr lang="zh-CN" altLang="zh-CN" b="1"/>
              <a:t>结构体名  变量名表列</a:t>
            </a:r>
            <a:r>
              <a:rPr lang="zh-CN" altLang="zh-CN">
                <a:solidFill>
                  <a:schemeClr val="tx2"/>
                </a:solidFill>
              </a:rPr>
              <a:t>；</a:t>
            </a:r>
            <a:endParaRPr lang="zh-CN" altLang="en-US">
              <a:solidFill>
                <a:schemeClr val="tx2"/>
              </a:solidFill>
            </a:endParaRPr>
          </a:p>
        </p:txBody>
      </p:sp>
      <p:sp>
        <p:nvSpPr>
          <p:cNvPr id="10" name="Text Box 6"/>
          <p:cNvSpPr txBox="1">
            <a:spLocks noChangeArrowheads="1"/>
          </p:cNvSpPr>
          <p:nvPr/>
        </p:nvSpPr>
        <p:spPr bwMode="auto">
          <a:xfrm>
            <a:off x="3071813" y="2714625"/>
            <a:ext cx="4714875" cy="4157663"/>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rPr>
              <a:t>例   </a:t>
            </a:r>
            <a:r>
              <a:rPr lang="en-US" altLang="zh-CN" sz="2400">
                <a:solidFill>
                  <a:schemeClr val="bg2"/>
                </a:solidFill>
              </a:rPr>
              <a:t>#define   STUDENT    struct  student</a:t>
            </a:r>
          </a:p>
          <a:p>
            <a:pPr eaLnBrk="0" hangingPunct="0">
              <a:defRPr/>
            </a:pPr>
            <a:r>
              <a:rPr lang="en-US" altLang="zh-CN" sz="2400">
                <a:solidFill>
                  <a:schemeClr val="bg2"/>
                </a:solidFill>
              </a:rPr>
              <a:t>        STUDENT</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float score;</a:t>
            </a:r>
          </a:p>
          <a:p>
            <a:pPr eaLnBrk="0" hangingPunct="0">
              <a:defRPr/>
            </a:pPr>
            <a:r>
              <a:rPr lang="en-US" altLang="zh-CN" sz="2400">
                <a:solidFill>
                  <a:schemeClr val="bg2"/>
                </a:solidFill>
              </a:rPr>
              <a:t>                 char addr[30];</a:t>
            </a:r>
          </a:p>
          <a:p>
            <a:pPr eaLnBrk="0" hangingPunct="0">
              <a:defRPr/>
            </a:pPr>
            <a:r>
              <a:rPr lang="en-US" altLang="zh-CN" sz="2400">
                <a:solidFill>
                  <a:schemeClr val="bg2"/>
                </a:solidFill>
              </a:rPr>
              <a:t>        }; </a:t>
            </a:r>
          </a:p>
          <a:p>
            <a:pPr eaLnBrk="0" hangingPunct="0">
              <a:defRPr/>
            </a:pPr>
            <a:r>
              <a:rPr lang="en-US" altLang="zh-CN" sz="2400">
                <a:solidFill>
                  <a:schemeClr val="bg2"/>
                </a:solidFill>
              </a:rPr>
              <a:t>        STUDENT   stu1,stu2;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ox(out)">
                                      <p:cBhvr>
                                        <p:cTn id="3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ox(out)">
                                      <p:cBhvr>
                                        <p:cTn id="36"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4" autoUpdateAnimBg="0"/>
      <p:bldP spid="9" grpId="0" animBg="1" autoUpdateAnimBg="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5.5.5</a:t>
            </a:r>
            <a:r>
              <a:rPr lang="zh-CN" altLang="en-US" dirty="0" smtClean="0">
                <a:ea typeface="宋体" pitchFamily="2" charset="-122"/>
              </a:rPr>
              <a:t>声明结构体变量</a:t>
            </a:r>
            <a:endParaRPr lang="en-US" altLang="zh-CN" dirty="0">
              <a:ea typeface="宋体" pitchFamily="2" charset="-122"/>
            </a:endParaRPr>
          </a:p>
        </p:txBody>
      </p:sp>
      <p:sp>
        <p:nvSpPr>
          <p:cNvPr id="7" name="Rectangle 2"/>
          <p:cNvSpPr>
            <a:spLocks noGrp="1" noChangeArrowheads="1"/>
          </p:cNvSpPr>
          <p:nvPr>
            <p:ph type="body" idx="1"/>
          </p:nvPr>
        </p:nvSpPr>
        <p:spPr>
          <a:xfrm>
            <a:off x="279400" y="947738"/>
            <a:ext cx="8618538" cy="890587"/>
          </a:xfrm>
        </p:spPr>
        <p:txBody>
          <a:bodyPr/>
          <a:lstStyle/>
          <a:p>
            <a:pPr lvl="1" eaLnBrk="1" hangingPunct="1">
              <a:defRPr/>
            </a:pPr>
            <a:r>
              <a:rPr lang="zh-CN" altLang="en-US" smtClean="0">
                <a:ea typeface="宋体" pitchFamily="2" charset="-122"/>
              </a:rPr>
              <a:t>定义结构体类型的同时定义结构体变量</a:t>
            </a:r>
          </a:p>
          <a:p>
            <a:pPr lvl="2" eaLnBrk="1" hangingPunct="1">
              <a:buFont typeface="Wingdings" pitchFamily="2" charset="2"/>
              <a:buNone/>
              <a:defRPr/>
            </a:pPr>
            <a:r>
              <a:rPr lang="zh-CN" altLang="en-US" smtClean="0">
                <a:ea typeface="宋体" pitchFamily="2" charset="-122"/>
              </a:rPr>
              <a:t>一般形式：</a:t>
            </a:r>
          </a:p>
        </p:txBody>
      </p:sp>
      <p:sp>
        <p:nvSpPr>
          <p:cNvPr id="8" name="Text Box 3"/>
          <p:cNvSpPr txBox="1">
            <a:spLocks noChangeArrowheads="1"/>
          </p:cNvSpPr>
          <p:nvPr/>
        </p:nvSpPr>
        <p:spPr bwMode="auto">
          <a:xfrm>
            <a:off x="3073400" y="1692275"/>
            <a:ext cx="2838450" cy="1754188"/>
          </a:xfrm>
          <a:prstGeom prst="rect">
            <a:avLst/>
          </a:prstGeom>
          <a:noFill/>
          <a:ln w="38100">
            <a:solidFill>
              <a:srgbClr val="339966"/>
            </a:solidFill>
            <a:miter lim="800000"/>
            <a:headEnd/>
            <a:tailEnd/>
          </a:ln>
        </p:spPr>
        <p:txBody>
          <a:bodyPr wrap="none" anchor="ctr">
            <a:spAutoFit/>
          </a:bodyPr>
          <a:lstStyle/>
          <a:p>
            <a:pPr eaLnBrk="0" hangingPunct="0"/>
            <a:r>
              <a:rPr lang="en-US" altLang="zh-CN"/>
              <a:t>struct     </a:t>
            </a:r>
            <a:r>
              <a:rPr lang="zh-CN" altLang="zh-CN"/>
              <a:t>结构体名</a:t>
            </a:r>
          </a:p>
          <a:p>
            <a:pPr eaLnBrk="0" hangingPunct="0"/>
            <a:r>
              <a:rPr lang="en-US" altLang="zh-CN"/>
              <a:t>{</a:t>
            </a:r>
          </a:p>
          <a:p>
            <a:pPr eaLnBrk="0" hangingPunct="0"/>
            <a:r>
              <a:rPr lang="en-US" altLang="zh-CN"/>
              <a:t>      </a:t>
            </a:r>
            <a:r>
              <a:rPr lang="zh-CN" altLang="en-US"/>
              <a:t>类型标识符    成员名；</a:t>
            </a:r>
          </a:p>
          <a:p>
            <a:pPr eaLnBrk="0" hangingPunct="0"/>
            <a:r>
              <a:rPr lang="zh-CN" altLang="en-US"/>
              <a:t>      类型标识符    成员名；</a:t>
            </a:r>
          </a:p>
          <a:p>
            <a:pPr eaLnBrk="0" hangingPunct="0"/>
            <a:r>
              <a:rPr lang="zh-CN" altLang="en-US"/>
              <a:t>         </a:t>
            </a:r>
            <a:r>
              <a:rPr lang="en-US" altLang="zh-CN"/>
              <a:t>…………….</a:t>
            </a:r>
          </a:p>
          <a:p>
            <a:pPr eaLnBrk="0" hangingPunct="0"/>
            <a:r>
              <a:rPr lang="en-US" altLang="zh-CN"/>
              <a:t>}</a:t>
            </a:r>
            <a:r>
              <a:rPr lang="zh-CN" altLang="en-US"/>
              <a:t>变量名表列；</a:t>
            </a:r>
          </a:p>
        </p:txBody>
      </p:sp>
      <p:sp>
        <p:nvSpPr>
          <p:cNvPr id="9" name="Text Box 4"/>
          <p:cNvSpPr txBox="1">
            <a:spLocks noChangeArrowheads="1"/>
          </p:cNvSpPr>
          <p:nvPr/>
        </p:nvSpPr>
        <p:spPr bwMode="auto">
          <a:xfrm>
            <a:off x="1000101" y="3071810"/>
            <a:ext cx="3635400" cy="3787833"/>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rPr>
              <a:t>例    </a:t>
            </a:r>
            <a:r>
              <a:rPr lang="en-US" altLang="zh-CN" sz="2400">
                <a:solidFill>
                  <a:schemeClr val="bg2"/>
                </a:solidFill>
              </a:rPr>
              <a:t>struct   student</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float score;</a:t>
            </a:r>
          </a:p>
          <a:p>
            <a:pPr eaLnBrk="0" hangingPunct="0">
              <a:defRPr/>
            </a:pPr>
            <a:r>
              <a:rPr lang="en-US" altLang="zh-CN" sz="2400">
                <a:solidFill>
                  <a:schemeClr val="bg2"/>
                </a:solidFill>
              </a:rPr>
              <a:t>                 char addr[30];</a:t>
            </a:r>
          </a:p>
          <a:p>
            <a:pPr eaLnBrk="0" hangingPunct="0">
              <a:defRPr/>
            </a:pPr>
            <a:r>
              <a:rPr lang="en-US" altLang="zh-CN" sz="2400">
                <a:solidFill>
                  <a:schemeClr val="bg2"/>
                </a:solidFill>
              </a:rPr>
              <a:t>        }stu1,stu2;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P spid="8" grpId="0" animBg="1" autoUpdateAnimBg="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453313" cy="842963"/>
          </a:xfrm>
        </p:spPr>
        <p:txBody>
          <a:bodyPr/>
          <a:lstStyle/>
          <a:p>
            <a:pPr eaLnBrk="1" hangingPunct="1">
              <a:defRPr/>
            </a:pPr>
            <a:r>
              <a:rPr lang="en-US" altLang="zh-CN" dirty="0" smtClean="0">
                <a:ea typeface="宋体" pitchFamily="2" charset="-122"/>
              </a:rPr>
              <a:t>5.5.6</a:t>
            </a:r>
            <a:r>
              <a:rPr lang="zh-CN" altLang="en-US" dirty="0" smtClean="0">
                <a:ea typeface="宋体" pitchFamily="2" charset="-122"/>
              </a:rPr>
              <a:t>结构体类型与结构体变量</a:t>
            </a:r>
            <a:endParaRPr lang="en-US" altLang="zh-CN" dirty="0">
              <a:ea typeface="宋体" pitchFamily="2" charset="-122"/>
            </a:endParaRPr>
          </a:p>
        </p:txBody>
      </p:sp>
      <p:sp>
        <p:nvSpPr>
          <p:cNvPr id="7" name="Rectangle 2"/>
          <p:cNvSpPr>
            <a:spLocks noChangeArrowheads="1"/>
          </p:cNvSpPr>
          <p:nvPr/>
        </p:nvSpPr>
        <p:spPr bwMode="auto">
          <a:xfrm>
            <a:off x="525463" y="2000250"/>
            <a:ext cx="7618412" cy="278765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lstStyle/>
          <a:p>
            <a:pPr marL="742950" lvl="1" indent="-285750">
              <a:spcBef>
                <a:spcPct val="20000"/>
              </a:spcBef>
              <a:buClr>
                <a:schemeClr val="hlink"/>
              </a:buClr>
              <a:buFont typeface="Wingdings" pitchFamily="2" charset="2"/>
              <a:buChar char="«"/>
              <a:defRPr/>
            </a:pPr>
            <a:r>
              <a:rPr lang="zh-CN" altLang="en-US" sz="2800">
                <a:ea typeface="隶书" pitchFamily="49" charset="-122"/>
              </a:rPr>
              <a:t>说明</a:t>
            </a:r>
          </a:p>
          <a:p>
            <a:pPr marL="1143000" lvl="2" indent="-228600">
              <a:spcBef>
                <a:spcPct val="20000"/>
              </a:spcBef>
              <a:buClr>
                <a:schemeClr val="accent2"/>
              </a:buClr>
              <a:buFont typeface="Wingdings" pitchFamily="2" charset="2"/>
              <a:buChar char="v"/>
              <a:defRPr/>
            </a:pPr>
            <a:r>
              <a:rPr lang="zh-CN" altLang="en-US" sz="2400">
                <a:ea typeface="隶书" pitchFamily="49" charset="-122"/>
              </a:rPr>
              <a:t>结构体类型与结构体变量概念不同</a:t>
            </a:r>
          </a:p>
          <a:p>
            <a:pPr marL="1600200" lvl="3" indent="-228600">
              <a:spcBef>
                <a:spcPct val="20000"/>
              </a:spcBef>
              <a:buClr>
                <a:srgbClr val="FFCC00"/>
              </a:buClr>
              <a:buFont typeface="Wingdings" pitchFamily="2" charset="2"/>
              <a:buChar char="l"/>
              <a:defRPr/>
            </a:pPr>
            <a:r>
              <a:rPr lang="zh-CN" altLang="en-US">
                <a:solidFill>
                  <a:schemeClr val="tx2"/>
                </a:solidFill>
                <a:ea typeface="隶书" pitchFamily="49" charset="-122"/>
              </a:rPr>
              <a:t>类型</a:t>
            </a:r>
            <a:r>
              <a:rPr lang="en-US" altLang="zh-CN">
                <a:solidFill>
                  <a:schemeClr val="tx2"/>
                </a:solidFill>
                <a:ea typeface="隶书" pitchFamily="49" charset="-122"/>
              </a:rPr>
              <a:t>:</a:t>
            </a:r>
            <a:r>
              <a:rPr lang="zh-CN" altLang="en-US">
                <a:solidFill>
                  <a:schemeClr val="tx2"/>
                </a:solidFill>
                <a:ea typeface="隶书" pitchFamily="49" charset="-122"/>
              </a:rPr>
              <a:t>不分配内存</a:t>
            </a:r>
            <a:r>
              <a:rPr lang="zh-CN" altLang="en-US">
                <a:ea typeface="隶书" pitchFamily="49" charset="-122"/>
              </a:rPr>
              <a:t>；                      </a:t>
            </a:r>
            <a:r>
              <a:rPr lang="zh-CN" altLang="en-US">
                <a:solidFill>
                  <a:schemeClr val="accent2"/>
                </a:solidFill>
                <a:ea typeface="隶书" pitchFamily="49" charset="-122"/>
              </a:rPr>
              <a:t>变量</a:t>
            </a:r>
            <a:r>
              <a:rPr lang="en-US" altLang="zh-CN">
                <a:solidFill>
                  <a:schemeClr val="accent2"/>
                </a:solidFill>
                <a:ea typeface="隶书" pitchFamily="49" charset="-122"/>
              </a:rPr>
              <a:t>:</a:t>
            </a:r>
            <a:r>
              <a:rPr lang="zh-CN" altLang="en-US">
                <a:solidFill>
                  <a:schemeClr val="accent2"/>
                </a:solidFill>
                <a:ea typeface="隶书" pitchFamily="49" charset="-122"/>
              </a:rPr>
              <a:t>分配内存</a:t>
            </a:r>
            <a:endParaRPr lang="zh-CN" altLang="en-US">
              <a:ea typeface="隶书" pitchFamily="49" charset="-122"/>
            </a:endParaRPr>
          </a:p>
          <a:p>
            <a:pPr marL="1600200" lvl="3" indent="-228600">
              <a:spcBef>
                <a:spcPct val="20000"/>
              </a:spcBef>
              <a:buClr>
                <a:srgbClr val="FFCC00"/>
              </a:buClr>
              <a:buFont typeface="Wingdings" pitchFamily="2" charset="2"/>
              <a:buChar char="l"/>
              <a:defRPr/>
            </a:pPr>
            <a:r>
              <a:rPr lang="zh-CN" altLang="en-US">
                <a:solidFill>
                  <a:schemeClr val="tx2"/>
                </a:solidFill>
                <a:ea typeface="隶书" pitchFamily="49" charset="-122"/>
              </a:rPr>
              <a:t>类型</a:t>
            </a:r>
            <a:r>
              <a:rPr lang="en-US" altLang="zh-CN">
                <a:solidFill>
                  <a:schemeClr val="tx2"/>
                </a:solidFill>
                <a:ea typeface="隶书" pitchFamily="49" charset="-122"/>
              </a:rPr>
              <a:t>:</a:t>
            </a:r>
            <a:r>
              <a:rPr lang="zh-CN" altLang="en-US">
                <a:solidFill>
                  <a:schemeClr val="tx2"/>
                </a:solidFill>
                <a:ea typeface="隶书" pitchFamily="49" charset="-122"/>
              </a:rPr>
              <a:t>不能赋值、存取、运算</a:t>
            </a:r>
            <a:r>
              <a:rPr lang="en-US" altLang="zh-CN">
                <a:ea typeface="隶书" pitchFamily="49" charset="-122"/>
              </a:rPr>
              <a:t>;     </a:t>
            </a:r>
            <a:r>
              <a:rPr lang="zh-CN" altLang="en-US">
                <a:solidFill>
                  <a:schemeClr val="accent2"/>
                </a:solidFill>
                <a:ea typeface="隶书" pitchFamily="49" charset="-122"/>
              </a:rPr>
              <a:t>变量</a:t>
            </a:r>
            <a:r>
              <a:rPr lang="en-US" altLang="zh-CN">
                <a:solidFill>
                  <a:schemeClr val="accent2"/>
                </a:solidFill>
                <a:ea typeface="隶书" pitchFamily="49" charset="-122"/>
              </a:rPr>
              <a:t>:</a:t>
            </a:r>
            <a:r>
              <a:rPr lang="zh-CN" altLang="en-US">
                <a:solidFill>
                  <a:schemeClr val="accent2"/>
                </a:solidFill>
                <a:ea typeface="隶书" pitchFamily="49" charset="-122"/>
              </a:rPr>
              <a:t>可以</a:t>
            </a:r>
          </a:p>
          <a:p>
            <a:pPr marL="1143000" lvl="2" indent="-228600">
              <a:spcBef>
                <a:spcPct val="20000"/>
              </a:spcBef>
              <a:buClr>
                <a:schemeClr val="accent2"/>
              </a:buClr>
              <a:buFont typeface="Wingdings" pitchFamily="2" charset="2"/>
              <a:buChar char="v"/>
              <a:defRPr/>
            </a:pPr>
            <a:r>
              <a:rPr lang="zh-CN" altLang="en-US" sz="2400">
                <a:ea typeface="隶书" pitchFamily="49" charset="-122"/>
              </a:rPr>
              <a:t>结构体可嵌套</a:t>
            </a:r>
          </a:p>
          <a:p>
            <a:pPr marL="1143000" lvl="2" indent="-228600">
              <a:spcBef>
                <a:spcPct val="20000"/>
              </a:spcBef>
              <a:buClr>
                <a:schemeClr val="accent2"/>
              </a:buClr>
              <a:buFont typeface="Wingdings" pitchFamily="2" charset="2"/>
              <a:buChar char="v"/>
              <a:defRPr/>
            </a:pPr>
            <a:r>
              <a:rPr lang="zh-CN" altLang="en-US" sz="2400">
                <a:ea typeface="隶书" pitchFamily="49" charset="-122"/>
              </a:rPr>
              <a:t>结构体成员名与程序中变量名可相同，不会混淆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4" autoUpdateAnimBg="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5.5.7</a:t>
            </a:r>
            <a:r>
              <a:rPr lang="zh-CN" altLang="en-US" dirty="0" smtClean="0">
                <a:ea typeface="宋体" pitchFamily="2" charset="-122"/>
              </a:rPr>
              <a:t>初始化结构体变量</a:t>
            </a:r>
            <a:endParaRPr lang="en-US" altLang="zh-CN" dirty="0">
              <a:ea typeface="宋体" pitchFamily="2" charset="-122"/>
            </a:endParaRPr>
          </a:p>
        </p:txBody>
      </p:sp>
      <p:sp>
        <p:nvSpPr>
          <p:cNvPr id="7" name="Rectangle 2"/>
          <p:cNvSpPr>
            <a:spLocks noGrp="1" noChangeArrowheads="1"/>
          </p:cNvSpPr>
          <p:nvPr>
            <p:ph type="body" idx="1"/>
          </p:nvPr>
        </p:nvSpPr>
        <p:spPr>
          <a:xfrm>
            <a:off x="214313" y="1071563"/>
            <a:ext cx="8543925" cy="231775"/>
          </a:xfrm>
        </p:spPr>
        <p:txBody>
          <a:bodyPr/>
          <a:lstStyle/>
          <a:p>
            <a:pPr lvl="1" eaLnBrk="1" hangingPunct="1">
              <a:defRPr/>
            </a:pPr>
            <a:r>
              <a:rPr lang="zh-CN" altLang="en-US" smtClean="0">
                <a:ea typeface="宋体" pitchFamily="2" charset="-122"/>
              </a:rPr>
              <a:t>形式一：</a:t>
            </a:r>
          </a:p>
        </p:txBody>
      </p:sp>
      <p:sp>
        <p:nvSpPr>
          <p:cNvPr id="8" name="Text Box 3"/>
          <p:cNvSpPr txBox="1">
            <a:spLocks noChangeArrowheads="1"/>
          </p:cNvSpPr>
          <p:nvPr/>
        </p:nvSpPr>
        <p:spPr bwMode="auto">
          <a:xfrm>
            <a:off x="3090863" y="1057275"/>
            <a:ext cx="4535487" cy="2032000"/>
          </a:xfrm>
          <a:prstGeom prst="rect">
            <a:avLst/>
          </a:prstGeom>
          <a:noFill/>
          <a:ln w="38100">
            <a:solidFill>
              <a:srgbClr val="339966"/>
            </a:solidFill>
            <a:miter lim="800000"/>
            <a:headEnd/>
            <a:tailEnd/>
          </a:ln>
        </p:spPr>
        <p:txBody>
          <a:bodyPr wrap="none" anchor="ctr">
            <a:spAutoFit/>
          </a:bodyPr>
          <a:lstStyle/>
          <a:p>
            <a:pPr eaLnBrk="0" hangingPunct="0"/>
            <a:r>
              <a:rPr lang="en-US" altLang="zh-CN">
                <a:solidFill>
                  <a:schemeClr val="tx2"/>
                </a:solidFill>
              </a:rPr>
              <a:t>struct     </a:t>
            </a:r>
            <a:r>
              <a:rPr lang="zh-CN" altLang="zh-CN">
                <a:solidFill>
                  <a:schemeClr val="tx2"/>
                </a:solidFill>
              </a:rPr>
              <a:t>结构体名</a:t>
            </a:r>
          </a:p>
          <a:p>
            <a:pPr eaLnBrk="0" hangingPunct="0"/>
            <a:r>
              <a:rPr lang="en-US" altLang="zh-CN">
                <a:solidFill>
                  <a:schemeClr val="tx2"/>
                </a:solidFill>
              </a:rPr>
              <a:t>{</a:t>
            </a:r>
            <a:endParaRPr lang="en-US" altLang="zh-CN"/>
          </a:p>
          <a:p>
            <a:pPr eaLnBrk="0" hangingPunct="0"/>
            <a:r>
              <a:rPr lang="en-US" altLang="zh-CN"/>
              <a:t>      </a:t>
            </a:r>
            <a:r>
              <a:rPr lang="zh-CN" altLang="en-US"/>
              <a:t>类型标识符    成员名；</a:t>
            </a:r>
          </a:p>
          <a:p>
            <a:pPr eaLnBrk="0" hangingPunct="0"/>
            <a:r>
              <a:rPr lang="zh-CN" altLang="en-US"/>
              <a:t>      类型标识符    成员名；</a:t>
            </a:r>
          </a:p>
          <a:p>
            <a:pPr eaLnBrk="0" hangingPunct="0"/>
            <a:r>
              <a:rPr lang="zh-CN" altLang="en-US">
                <a:solidFill>
                  <a:schemeClr val="tx2"/>
                </a:solidFill>
              </a:rPr>
              <a:t>         </a:t>
            </a:r>
            <a:r>
              <a:rPr lang="en-US" altLang="zh-CN">
                <a:solidFill>
                  <a:srgbClr val="339933"/>
                </a:solidFill>
              </a:rPr>
              <a:t>…………….</a:t>
            </a:r>
          </a:p>
          <a:p>
            <a:pPr eaLnBrk="0" hangingPunct="0"/>
            <a:r>
              <a:rPr lang="en-US" altLang="zh-CN">
                <a:solidFill>
                  <a:schemeClr val="tx2"/>
                </a:solidFill>
              </a:rPr>
              <a:t>}</a:t>
            </a:r>
            <a:r>
              <a:rPr lang="zh-CN" altLang="en-US">
                <a:solidFill>
                  <a:schemeClr val="tx2"/>
                </a:solidFill>
              </a:rPr>
              <a:t>；</a:t>
            </a:r>
          </a:p>
          <a:p>
            <a:pPr eaLnBrk="0" hangingPunct="0"/>
            <a:r>
              <a:rPr lang="en-US" altLang="zh-CN">
                <a:solidFill>
                  <a:schemeClr val="tx2"/>
                </a:solidFill>
              </a:rPr>
              <a:t>struct  </a:t>
            </a:r>
            <a:r>
              <a:rPr lang="zh-CN" altLang="zh-CN">
                <a:solidFill>
                  <a:schemeClr val="tx2"/>
                </a:solidFill>
              </a:rPr>
              <a:t>结构体名 </a:t>
            </a:r>
            <a:r>
              <a:rPr lang="zh-CN" altLang="zh-CN">
                <a:solidFill>
                  <a:srgbClr val="FF9900"/>
                </a:solidFill>
              </a:rPr>
              <a:t> 结构体变量</a:t>
            </a:r>
            <a:r>
              <a:rPr lang="zh-CN" altLang="zh-CN">
                <a:solidFill>
                  <a:schemeClr val="tx2"/>
                </a:solidFill>
              </a:rPr>
              <a:t>={初始数据}；</a:t>
            </a:r>
            <a:endParaRPr lang="zh-CN" altLang="en-US">
              <a:solidFill>
                <a:schemeClr val="tx2"/>
              </a:solidFill>
            </a:endParaRPr>
          </a:p>
        </p:txBody>
      </p:sp>
      <p:sp>
        <p:nvSpPr>
          <p:cNvPr id="9" name="Text Box 5"/>
          <p:cNvSpPr txBox="1">
            <a:spLocks noChangeArrowheads="1"/>
          </p:cNvSpPr>
          <p:nvPr/>
        </p:nvSpPr>
        <p:spPr bwMode="auto">
          <a:xfrm>
            <a:off x="228600" y="3429000"/>
            <a:ext cx="8310563" cy="3049588"/>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eaLnBrk="0" hangingPunct="0">
              <a:defRPr/>
            </a:pPr>
            <a:r>
              <a:rPr lang="zh-CN" altLang="en-US" sz="2400">
                <a:solidFill>
                  <a:schemeClr val="bg2"/>
                </a:solidFill>
              </a:rPr>
              <a:t>例    </a:t>
            </a:r>
            <a:r>
              <a:rPr lang="en-US" altLang="zh-CN" sz="2400">
                <a:solidFill>
                  <a:schemeClr val="bg2"/>
                </a:solidFill>
              </a:rPr>
              <a:t>struct  student</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char addr[30];</a:t>
            </a:r>
          </a:p>
          <a:p>
            <a:pPr eaLnBrk="0" hangingPunct="0">
              <a:defRPr/>
            </a:pPr>
            <a:r>
              <a:rPr lang="en-US" altLang="zh-CN" sz="2400">
                <a:solidFill>
                  <a:schemeClr val="bg2"/>
                </a:solidFill>
              </a:rPr>
              <a:t>        }; </a:t>
            </a:r>
          </a:p>
          <a:p>
            <a:pPr eaLnBrk="0" hangingPunct="0">
              <a:defRPr/>
            </a:pPr>
            <a:r>
              <a:rPr lang="en-US" altLang="zh-CN" sz="2400">
                <a:solidFill>
                  <a:schemeClr val="bg2"/>
                </a:solidFill>
              </a:rPr>
              <a:t>struct  student  stu1={112,“Wang Lin”,‘M’,19, “200 Beijing Road”};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P spid="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5.1.19</a:t>
            </a:r>
            <a:r>
              <a:rPr lang="zh-CN" altLang="en-US" smtClean="0">
                <a:ea typeface="宋体" pitchFamily="2" charset="-122"/>
              </a:rPr>
              <a:t>函数调用</a:t>
            </a:r>
            <a:endParaRPr lang="en-US" altLang="zh-CN" dirty="0">
              <a:ea typeface="宋体" pitchFamily="2" charset="-122"/>
            </a:endParaRPr>
          </a:p>
        </p:txBody>
      </p:sp>
      <p:sp>
        <p:nvSpPr>
          <p:cNvPr id="22532" name="Text Box 5"/>
          <p:cNvSpPr txBox="1">
            <a:spLocks noChangeArrowheads="1"/>
          </p:cNvSpPr>
          <p:nvPr/>
        </p:nvSpPr>
        <p:spPr bwMode="auto">
          <a:xfrm>
            <a:off x="971550" y="3343275"/>
            <a:ext cx="7058025" cy="3038475"/>
          </a:xfrm>
          <a:prstGeom prst="rect">
            <a:avLst/>
          </a:prstGeom>
          <a:ln w="25400" algn="ctr">
            <a:solidFill>
              <a:srgbClr val="000000"/>
            </a:solid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lang="en-US" altLang="zh-CN" sz="2400">
                <a:solidFill>
                  <a:srgbClr val="000000"/>
                </a:solidFill>
              </a:rPr>
              <a:t>float max(float a,float b)</a:t>
            </a:r>
          </a:p>
          <a:p>
            <a:pPr eaLnBrk="0" hangingPunct="0">
              <a:defRPr/>
            </a:pPr>
            <a:r>
              <a:rPr lang="en-US" altLang="zh-CN" sz="2400">
                <a:solidFill>
                  <a:srgbClr val="000000"/>
                </a:solidFill>
              </a:rPr>
              <a:t>{</a:t>
            </a:r>
          </a:p>
          <a:p>
            <a:pPr eaLnBrk="0" hangingPunct="0">
              <a:defRPr/>
            </a:pPr>
            <a:r>
              <a:rPr lang="en-US" altLang="zh-CN" sz="2400">
                <a:solidFill>
                  <a:srgbClr val="000000"/>
                </a:solidFill>
              </a:rPr>
              <a:t>  return (a&gt;b)?a:b;</a:t>
            </a:r>
          </a:p>
          <a:p>
            <a:pPr eaLnBrk="0" hangingPunct="0">
              <a:defRPr/>
            </a:pPr>
            <a:r>
              <a:rPr lang="en-US" altLang="zh-CN" sz="2400">
                <a:solidFill>
                  <a:srgbClr val="000000"/>
                </a:solidFill>
              </a:rPr>
              <a:t>}</a:t>
            </a:r>
          </a:p>
          <a:p>
            <a:pPr eaLnBrk="0" hangingPunct="0">
              <a:defRPr/>
            </a:pPr>
            <a:r>
              <a:rPr lang="en-US" altLang="zh-CN" sz="2400">
                <a:solidFill>
                  <a:srgbClr val="000000"/>
                </a:solidFill>
              </a:rPr>
              <a:t>void main()</a:t>
            </a:r>
          </a:p>
          <a:p>
            <a:pPr eaLnBrk="0" hangingPunct="0">
              <a:defRPr/>
            </a:pPr>
            <a:r>
              <a:rPr lang="en-US" altLang="zh-CN" sz="2400">
                <a:solidFill>
                  <a:srgbClr val="000000"/>
                </a:solidFill>
              </a:rPr>
              <a:t>{</a:t>
            </a:r>
          </a:p>
          <a:p>
            <a:pPr eaLnBrk="0" hangingPunct="0">
              <a:defRPr/>
            </a:pPr>
            <a:r>
              <a:rPr lang="en-US" altLang="zh-CN" sz="2400">
                <a:solidFill>
                  <a:srgbClr val="000000"/>
                </a:solidFill>
              </a:rPr>
              <a:t>   max(3.1,5.6);</a:t>
            </a:r>
          </a:p>
          <a:p>
            <a:pPr eaLnBrk="0" hangingPunct="0">
              <a:defRPr/>
            </a:pPr>
            <a:r>
              <a:rPr lang="en-US" altLang="zh-CN" sz="2400">
                <a:solidFill>
                  <a:srgbClr val="000000"/>
                </a:solidFill>
              </a:rPr>
              <a:t>}</a:t>
            </a:r>
          </a:p>
        </p:txBody>
      </p:sp>
      <p:sp>
        <p:nvSpPr>
          <p:cNvPr id="22533" name="AutoShape 7"/>
          <p:cNvSpPr>
            <a:spLocks/>
          </p:cNvSpPr>
          <p:nvPr/>
        </p:nvSpPr>
        <p:spPr bwMode="auto">
          <a:xfrm>
            <a:off x="6227763" y="4297363"/>
            <a:ext cx="2016125" cy="1225550"/>
          </a:xfrm>
          <a:prstGeom prst="borderCallout2">
            <a:avLst>
              <a:gd name="adj1" fmla="val 9329"/>
              <a:gd name="adj2" fmla="val -3778"/>
              <a:gd name="adj3" fmla="val 9329"/>
              <a:gd name="adj4" fmla="val -38190"/>
              <a:gd name="adj5" fmla="val -53495"/>
              <a:gd name="adj6" fmla="val -58111"/>
            </a:avLst>
          </a:prstGeom>
          <a:ln w="25400" algn="ctr">
            <a:solidFill>
              <a:schemeClr val="tx1"/>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lstStyle/>
          <a:p>
            <a:pPr eaLnBrk="0" hangingPunct="0">
              <a:defRPr/>
            </a:pPr>
            <a:r>
              <a:rPr lang="zh-CN" altLang="en-US" sz="2500"/>
              <a:t>之前已经有了函数定义</a:t>
            </a:r>
          </a:p>
        </p:txBody>
      </p:sp>
      <p:sp>
        <p:nvSpPr>
          <p:cNvPr id="22534" name="Rectangle 8"/>
          <p:cNvSpPr>
            <a:spLocks noChangeArrowheads="1"/>
          </p:cNvSpPr>
          <p:nvPr/>
        </p:nvSpPr>
        <p:spPr bwMode="auto">
          <a:xfrm>
            <a:off x="428624" y="1341438"/>
            <a:ext cx="8358217" cy="1633397"/>
          </a:xfrm>
          <a:prstGeom prst="rect">
            <a:avLst/>
          </a:prstGeom>
          <a:ln w="25400" algn="ctr">
            <a:no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lang="zh-CN" altLang="en-US" sz="2500"/>
              <a:t>函数和变量一样，也必须</a:t>
            </a:r>
            <a:r>
              <a:rPr lang="zh-CN" altLang="en-US" sz="2500">
                <a:latin typeface="Arial" pitchFamily="34" charset="0"/>
              </a:rPr>
              <a:t>“</a:t>
            </a:r>
            <a:r>
              <a:rPr lang="zh-CN" altLang="en-US" sz="2500"/>
              <a:t>先定义，后使用</a:t>
            </a:r>
            <a:r>
              <a:rPr lang="zh-CN" altLang="en-US" sz="2500">
                <a:latin typeface="Arial" pitchFamily="34" charset="0"/>
              </a:rPr>
              <a:t>”</a:t>
            </a:r>
            <a:r>
              <a:rPr lang="zh-CN" altLang="en-US" sz="2500"/>
              <a:t>。</a:t>
            </a:r>
          </a:p>
          <a:p>
            <a:pPr eaLnBrk="0" hangingPunct="0">
              <a:defRPr/>
            </a:pPr>
            <a:r>
              <a:rPr lang="zh-CN" altLang="en-US" sz="2500"/>
              <a:t>下面定义的</a:t>
            </a:r>
            <a:r>
              <a:rPr lang="en-US" altLang="zh-CN" sz="2500"/>
              <a:t>max</a:t>
            </a:r>
            <a:r>
              <a:rPr lang="zh-CN" altLang="en-US" sz="2500"/>
              <a:t>函数就放在了主函数中调用语句之前，所以</a:t>
            </a:r>
          </a:p>
          <a:p>
            <a:pPr eaLnBrk="0" hangingPunct="0">
              <a:defRPr/>
            </a:pPr>
            <a:r>
              <a:rPr lang="zh-CN" altLang="en-US" sz="2500"/>
              <a:t>主函数可以直接调用</a:t>
            </a:r>
            <a:r>
              <a:rPr lang="en-US" altLang="zh-CN" sz="2500"/>
              <a:t>max</a:t>
            </a:r>
            <a:r>
              <a:rPr lang="zh-CN" altLang="en-US" sz="2500"/>
              <a:t>。</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5.5.8</a:t>
            </a:r>
            <a:r>
              <a:rPr lang="zh-CN" altLang="en-US" dirty="0" smtClean="0">
                <a:ea typeface="宋体" pitchFamily="2" charset="-122"/>
              </a:rPr>
              <a:t>初始化结构体变量</a:t>
            </a:r>
            <a:endParaRPr lang="en-US" altLang="zh-CN" dirty="0">
              <a:ea typeface="宋体" pitchFamily="2" charset="-122"/>
            </a:endParaRPr>
          </a:p>
        </p:txBody>
      </p:sp>
      <p:sp>
        <p:nvSpPr>
          <p:cNvPr id="7" name="Rectangle 2"/>
          <p:cNvSpPr>
            <a:spLocks noChangeArrowheads="1"/>
          </p:cNvSpPr>
          <p:nvPr/>
        </p:nvSpPr>
        <p:spPr bwMode="auto">
          <a:xfrm>
            <a:off x="350838" y="952500"/>
            <a:ext cx="8389937" cy="501650"/>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Char char="«"/>
            </a:pPr>
            <a:r>
              <a:rPr lang="zh-CN" altLang="en-US" sz="2800">
                <a:ea typeface="隶书" pitchFamily="49" charset="-122"/>
              </a:rPr>
              <a:t>形式二：</a:t>
            </a:r>
          </a:p>
        </p:txBody>
      </p:sp>
      <p:sp>
        <p:nvSpPr>
          <p:cNvPr id="8" name="Text Box 3"/>
          <p:cNvSpPr txBox="1">
            <a:spLocks noChangeArrowheads="1"/>
          </p:cNvSpPr>
          <p:nvPr/>
        </p:nvSpPr>
        <p:spPr bwMode="auto">
          <a:xfrm>
            <a:off x="3090863" y="1590675"/>
            <a:ext cx="2978150" cy="1754188"/>
          </a:xfrm>
          <a:prstGeom prst="rect">
            <a:avLst/>
          </a:prstGeom>
          <a:noFill/>
          <a:ln w="38100">
            <a:solidFill>
              <a:srgbClr val="339966"/>
            </a:solidFill>
            <a:miter lim="800000"/>
            <a:headEnd/>
            <a:tailEnd/>
          </a:ln>
        </p:spPr>
        <p:txBody>
          <a:bodyPr wrap="none" anchor="ctr">
            <a:spAutoFit/>
          </a:bodyPr>
          <a:lstStyle/>
          <a:p>
            <a:pPr eaLnBrk="0" hangingPunct="0"/>
            <a:r>
              <a:rPr lang="en-US" altLang="zh-CN">
                <a:solidFill>
                  <a:schemeClr val="tx2"/>
                </a:solidFill>
              </a:rPr>
              <a:t>struct     </a:t>
            </a:r>
            <a:r>
              <a:rPr lang="zh-CN" altLang="zh-CN">
                <a:solidFill>
                  <a:schemeClr val="tx2"/>
                </a:solidFill>
              </a:rPr>
              <a:t>结构体名</a:t>
            </a:r>
          </a:p>
          <a:p>
            <a:pPr eaLnBrk="0" hangingPunct="0"/>
            <a:r>
              <a:rPr lang="en-US" altLang="zh-CN">
                <a:solidFill>
                  <a:schemeClr val="tx2"/>
                </a:solidFill>
              </a:rPr>
              <a:t>{</a:t>
            </a:r>
          </a:p>
          <a:p>
            <a:pPr eaLnBrk="0" hangingPunct="0"/>
            <a:r>
              <a:rPr lang="en-US" altLang="zh-CN">
                <a:solidFill>
                  <a:schemeClr val="tx2"/>
                </a:solidFill>
              </a:rPr>
              <a:t>      </a:t>
            </a:r>
            <a:r>
              <a:rPr lang="zh-CN" altLang="en-US"/>
              <a:t>类型标识符    成员名；</a:t>
            </a:r>
          </a:p>
          <a:p>
            <a:pPr eaLnBrk="0" hangingPunct="0"/>
            <a:r>
              <a:rPr lang="zh-CN" altLang="en-US"/>
              <a:t>      类型标识符    成员名；</a:t>
            </a:r>
          </a:p>
          <a:p>
            <a:pPr eaLnBrk="0" hangingPunct="0"/>
            <a:r>
              <a:rPr lang="zh-CN" altLang="en-US"/>
              <a:t>         </a:t>
            </a:r>
            <a:r>
              <a:rPr lang="en-US" altLang="zh-CN"/>
              <a:t>…………….</a:t>
            </a:r>
          </a:p>
          <a:p>
            <a:pPr eaLnBrk="0" hangingPunct="0"/>
            <a:r>
              <a:rPr lang="en-US" altLang="zh-CN">
                <a:solidFill>
                  <a:schemeClr val="tx2"/>
                </a:solidFill>
              </a:rPr>
              <a:t>}</a:t>
            </a:r>
            <a:r>
              <a:rPr lang="zh-CN" altLang="zh-CN">
                <a:solidFill>
                  <a:srgbClr val="FF9900"/>
                </a:solidFill>
              </a:rPr>
              <a:t>结构体变量</a:t>
            </a:r>
            <a:r>
              <a:rPr lang="zh-CN" altLang="zh-CN">
                <a:solidFill>
                  <a:schemeClr val="tx2"/>
                </a:solidFill>
              </a:rPr>
              <a:t>={初始数据}；</a:t>
            </a:r>
            <a:endParaRPr lang="zh-CN" altLang="en-US">
              <a:solidFill>
                <a:schemeClr val="tx2"/>
              </a:solidFill>
            </a:endParaRPr>
          </a:p>
        </p:txBody>
      </p:sp>
      <p:sp>
        <p:nvSpPr>
          <p:cNvPr id="9" name="Text Box 4"/>
          <p:cNvSpPr txBox="1">
            <a:spLocks noChangeArrowheads="1"/>
          </p:cNvSpPr>
          <p:nvPr/>
        </p:nvSpPr>
        <p:spPr bwMode="auto">
          <a:xfrm>
            <a:off x="914400" y="3886200"/>
            <a:ext cx="7277100" cy="2679700"/>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eaLnBrk="0" hangingPunct="0">
              <a:defRPr/>
            </a:pPr>
            <a:r>
              <a:rPr lang="zh-CN" altLang="en-US" sz="2400">
                <a:solidFill>
                  <a:schemeClr val="bg2"/>
                </a:solidFill>
              </a:rPr>
              <a:t>例    </a:t>
            </a:r>
            <a:r>
              <a:rPr lang="en-US" altLang="zh-CN" sz="2400">
                <a:solidFill>
                  <a:schemeClr val="bg2"/>
                </a:solidFill>
              </a:rPr>
              <a:t>struct  student</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char addr[30];</a:t>
            </a:r>
          </a:p>
          <a:p>
            <a:pPr eaLnBrk="0" hangingPunct="0">
              <a:defRPr/>
            </a:pPr>
            <a:r>
              <a:rPr lang="en-US" altLang="zh-CN" sz="2400">
                <a:solidFill>
                  <a:schemeClr val="bg2"/>
                </a:solidFill>
              </a:rPr>
              <a:t>        }stu1={112,“Wang Lin”,‘M’,19, “200 Beijing Road”};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autoUpdateAnimBg="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5.5.9</a:t>
            </a:r>
            <a:r>
              <a:rPr lang="zh-CN" altLang="en-US" dirty="0" smtClean="0">
                <a:ea typeface="宋体" pitchFamily="2" charset="-122"/>
              </a:rPr>
              <a:t>初始化结构体变量</a:t>
            </a:r>
            <a:endParaRPr lang="en-US" altLang="zh-CN" dirty="0">
              <a:ea typeface="宋体" pitchFamily="2" charset="-122"/>
            </a:endParaRPr>
          </a:p>
        </p:txBody>
      </p:sp>
      <p:sp>
        <p:nvSpPr>
          <p:cNvPr id="7" name="Rectangle 2"/>
          <p:cNvSpPr>
            <a:spLocks noChangeArrowheads="1"/>
          </p:cNvSpPr>
          <p:nvPr/>
        </p:nvSpPr>
        <p:spPr bwMode="auto">
          <a:xfrm>
            <a:off x="350838" y="1023938"/>
            <a:ext cx="8389937" cy="501650"/>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Char char="«"/>
            </a:pPr>
            <a:r>
              <a:rPr lang="zh-CN" altLang="en-US" sz="2800">
                <a:ea typeface="隶书" pitchFamily="49" charset="-122"/>
              </a:rPr>
              <a:t>形式三：</a:t>
            </a:r>
          </a:p>
        </p:txBody>
      </p:sp>
      <p:sp>
        <p:nvSpPr>
          <p:cNvPr id="8" name="Text Box 3"/>
          <p:cNvSpPr txBox="1">
            <a:spLocks noChangeArrowheads="1"/>
          </p:cNvSpPr>
          <p:nvPr/>
        </p:nvSpPr>
        <p:spPr bwMode="auto">
          <a:xfrm>
            <a:off x="3090863" y="1662113"/>
            <a:ext cx="2978150" cy="1754187"/>
          </a:xfrm>
          <a:prstGeom prst="rect">
            <a:avLst/>
          </a:prstGeom>
          <a:noFill/>
          <a:ln w="38100">
            <a:solidFill>
              <a:srgbClr val="339966"/>
            </a:solidFill>
            <a:miter lim="800000"/>
            <a:headEnd/>
            <a:tailEnd/>
          </a:ln>
        </p:spPr>
        <p:txBody>
          <a:bodyPr wrap="none" anchor="ctr">
            <a:spAutoFit/>
          </a:bodyPr>
          <a:lstStyle/>
          <a:p>
            <a:pPr eaLnBrk="0" hangingPunct="0"/>
            <a:r>
              <a:rPr lang="en-US" altLang="zh-CN">
                <a:solidFill>
                  <a:schemeClr val="tx2"/>
                </a:solidFill>
              </a:rPr>
              <a:t>struct</a:t>
            </a:r>
          </a:p>
          <a:p>
            <a:pPr eaLnBrk="0" hangingPunct="0"/>
            <a:r>
              <a:rPr lang="en-US" altLang="zh-CN">
                <a:solidFill>
                  <a:schemeClr val="tx2"/>
                </a:solidFill>
              </a:rPr>
              <a:t>{</a:t>
            </a:r>
          </a:p>
          <a:p>
            <a:pPr eaLnBrk="0" hangingPunct="0"/>
            <a:r>
              <a:rPr lang="en-US" altLang="zh-CN">
                <a:solidFill>
                  <a:schemeClr val="tx2"/>
                </a:solidFill>
              </a:rPr>
              <a:t>      </a:t>
            </a:r>
            <a:r>
              <a:rPr lang="zh-CN" altLang="en-US"/>
              <a:t>类型标识符    成员名；</a:t>
            </a:r>
          </a:p>
          <a:p>
            <a:pPr eaLnBrk="0" hangingPunct="0"/>
            <a:r>
              <a:rPr lang="zh-CN" altLang="en-US"/>
              <a:t>      类型标识符    成员名；</a:t>
            </a:r>
          </a:p>
          <a:p>
            <a:pPr eaLnBrk="0" hangingPunct="0"/>
            <a:r>
              <a:rPr lang="zh-CN" altLang="en-US"/>
              <a:t>         </a:t>
            </a:r>
            <a:r>
              <a:rPr lang="en-US" altLang="zh-CN"/>
              <a:t>…………….</a:t>
            </a:r>
          </a:p>
          <a:p>
            <a:pPr eaLnBrk="0" hangingPunct="0"/>
            <a:r>
              <a:rPr lang="en-US" altLang="zh-CN">
                <a:solidFill>
                  <a:schemeClr val="tx2"/>
                </a:solidFill>
              </a:rPr>
              <a:t>}</a:t>
            </a:r>
            <a:r>
              <a:rPr lang="zh-CN" altLang="zh-CN">
                <a:solidFill>
                  <a:srgbClr val="FF9900"/>
                </a:solidFill>
              </a:rPr>
              <a:t>结构体变量</a:t>
            </a:r>
            <a:r>
              <a:rPr lang="zh-CN" altLang="zh-CN">
                <a:solidFill>
                  <a:schemeClr val="tx2"/>
                </a:solidFill>
              </a:rPr>
              <a:t>={初始数据}；</a:t>
            </a:r>
            <a:endParaRPr lang="zh-CN" altLang="en-US">
              <a:solidFill>
                <a:schemeClr val="tx2"/>
              </a:solidFill>
            </a:endParaRPr>
          </a:p>
        </p:txBody>
      </p:sp>
      <p:sp>
        <p:nvSpPr>
          <p:cNvPr id="9" name="Text Box 4"/>
          <p:cNvSpPr txBox="1">
            <a:spLocks noChangeArrowheads="1"/>
          </p:cNvSpPr>
          <p:nvPr/>
        </p:nvSpPr>
        <p:spPr bwMode="auto">
          <a:xfrm>
            <a:off x="914400" y="3571874"/>
            <a:ext cx="7586690" cy="3049169"/>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rPr>
              <a:t>例    </a:t>
            </a:r>
            <a:r>
              <a:rPr lang="en-US" altLang="zh-CN" sz="2400">
                <a:solidFill>
                  <a:schemeClr val="bg2"/>
                </a:solidFill>
              </a:rPr>
              <a:t>struct</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char addr[30];</a:t>
            </a:r>
          </a:p>
          <a:p>
            <a:pPr eaLnBrk="0" hangingPunct="0">
              <a:defRPr/>
            </a:pPr>
            <a:r>
              <a:rPr lang="en-US" altLang="zh-CN" sz="2400">
                <a:solidFill>
                  <a:schemeClr val="bg2"/>
                </a:solidFill>
              </a:rPr>
              <a:t>        }stu1={112,“Wang Lin”,‘M’,19, “200 Beijing Road”};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autoUpdateAnimBg="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5.5.10</a:t>
            </a:r>
            <a:r>
              <a:rPr lang="zh-CN" altLang="en-US" dirty="0" smtClean="0">
                <a:ea typeface="宋体" pitchFamily="2" charset="-122"/>
              </a:rPr>
              <a:t>结构体变量的引用</a:t>
            </a:r>
            <a:endParaRPr lang="en-US" altLang="zh-CN" dirty="0">
              <a:ea typeface="宋体" pitchFamily="2" charset="-122"/>
            </a:endParaRPr>
          </a:p>
        </p:txBody>
      </p:sp>
      <p:sp>
        <p:nvSpPr>
          <p:cNvPr id="5" name="Rectangle 2"/>
          <p:cNvSpPr>
            <a:spLocks noGrp="1" noChangeArrowheads="1"/>
          </p:cNvSpPr>
          <p:nvPr>
            <p:ph type="body" idx="1"/>
          </p:nvPr>
        </p:nvSpPr>
        <p:spPr>
          <a:xfrm>
            <a:off x="214313" y="857250"/>
            <a:ext cx="8929687" cy="971550"/>
          </a:xfrm>
        </p:spPr>
        <p:txBody>
          <a:bodyPr/>
          <a:lstStyle/>
          <a:p>
            <a:pPr lvl="1" eaLnBrk="1" hangingPunct="1">
              <a:defRPr/>
            </a:pPr>
            <a:r>
              <a:rPr lang="zh-CN" altLang="en-US" smtClean="0">
                <a:ea typeface="宋体" pitchFamily="2" charset="-122"/>
              </a:rPr>
              <a:t>引用规则</a:t>
            </a:r>
          </a:p>
          <a:p>
            <a:pPr lvl="2" eaLnBrk="1" hangingPunct="1">
              <a:defRPr/>
            </a:pPr>
            <a:r>
              <a:rPr lang="zh-CN" altLang="en-US" smtClean="0">
                <a:ea typeface="宋体" pitchFamily="2" charset="-122"/>
              </a:rPr>
              <a:t> 结构体变量</a:t>
            </a:r>
            <a:r>
              <a:rPr lang="zh-CN" altLang="en-US" smtClean="0">
                <a:solidFill>
                  <a:schemeClr val="accent2"/>
                </a:solidFill>
                <a:ea typeface="宋体" pitchFamily="2" charset="-122"/>
              </a:rPr>
              <a:t>不能整体引用</a:t>
            </a:r>
            <a:r>
              <a:rPr lang="en-US" altLang="zh-CN" smtClean="0">
                <a:ea typeface="宋体" pitchFamily="2" charset="-122"/>
              </a:rPr>
              <a:t>,</a:t>
            </a:r>
            <a:r>
              <a:rPr lang="zh-CN" altLang="en-US" smtClean="0">
                <a:ea typeface="宋体" pitchFamily="2" charset="-122"/>
              </a:rPr>
              <a:t>只能引用变量</a:t>
            </a:r>
            <a:r>
              <a:rPr lang="zh-CN" altLang="en-US" smtClean="0">
                <a:solidFill>
                  <a:schemeClr val="tx2"/>
                </a:solidFill>
                <a:ea typeface="宋体" pitchFamily="2" charset="-122"/>
              </a:rPr>
              <a:t>成员</a:t>
            </a:r>
            <a:endParaRPr lang="zh-CN" altLang="en-US" smtClean="0">
              <a:ea typeface="宋体" pitchFamily="2" charset="-122"/>
            </a:endParaRPr>
          </a:p>
          <a:p>
            <a:pPr lvl="1" eaLnBrk="1" hangingPunct="1">
              <a:defRPr/>
            </a:pPr>
            <a:endParaRPr lang="en-US" altLang="zh-CN" smtClean="0">
              <a:ea typeface="宋体" pitchFamily="2" charset="-122"/>
            </a:endParaRPr>
          </a:p>
        </p:txBody>
      </p:sp>
      <p:sp>
        <p:nvSpPr>
          <p:cNvPr id="8" name="Rectangle 3"/>
          <p:cNvSpPr>
            <a:spLocks noChangeArrowheads="1"/>
          </p:cNvSpPr>
          <p:nvPr/>
        </p:nvSpPr>
        <p:spPr bwMode="auto">
          <a:xfrm>
            <a:off x="304800" y="2209800"/>
            <a:ext cx="8839200" cy="914400"/>
          </a:xfrm>
          <a:prstGeom prst="rect">
            <a:avLst/>
          </a:prstGeom>
          <a:noFill/>
          <a:ln w="9525">
            <a:noFill/>
            <a:miter lim="800000"/>
            <a:headEnd/>
            <a:tailEnd/>
          </a:ln>
        </p:spPr>
        <p:txBody>
          <a:bodyPr/>
          <a:lstStyle/>
          <a:p>
            <a:pPr marL="1143000" lvl="2" indent="-228600">
              <a:spcBef>
                <a:spcPct val="20000"/>
              </a:spcBef>
              <a:buClr>
                <a:schemeClr val="accent2"/>
              </a:buClr>
              <a:buFont typeface="Wingdings" pitchFamily="2" charset="2"/>
              <a:buChar char="v"/>
            </a:pPr>
            <a:r>
              <a:rPr lang="zh-CN" altLang="en-US" sz="2400">
                <a:ea typeface="隶书" pitchFamily="49" charset="-122"/>
              </a:rPr>
              <a:t>可以将一个结</a:t>
            </a:r>
            <a:r>
              <a:rPr lang="zh-CN" altLang="en-US" sz="2400">
                <a:solidFill>
                  <a:srgbClr val="CC6600"/>
                </a:solidFill>
                <a:ea typeface="隶书" pitchFamily="49" charset="-122"/>
              </a:rPr>
              <a:t>构体变量赋值给另一个结构体变量</a:t>
            </a:r>
            <a:endParaRPr lang="zh-CN" altLang="en-US" sz="2400">
              <a:ea typeface="隶书" pitchFamily="49" charset="-122"/>
            </a:endParaRPr>
          </a:p>
          <a:p>
            <a:pPr marL="1143000" lvl="2" indent="-228600">
              <a:spcBef>
                <a:spcPct val="20000"/>
              </a:spcBef>
              <a:buClr>
                <a:schemeClr val="accent2"/>
              </a:buClr>
              <a:buFont typeface="Wingdings" pitchFamily="2" charset="2"/>
              <a:buChar char="v"/>
            </a:pPr>
            <a:r>
              <a:rPr lang="zh-CN" altLang="en-US" sz="2400">
                <a:ea typeface="隶书" pitchFamily="49" charset="-122"/>
              </a:rPr>
              <a:t>结构体嵌套时</a:t>
            </a:r>
            <a:r>
              <a:rPr lang="zh-CN" altLang="en-US" sz="2400">
                <a:solidFill>
                  <a:schemeClr val="accent2"/>
                </a:solidFill>
                <a:ea typeface="隶书" pitchFamily="49" charset="-122"/>
              </a:rPr>
              <a:t>逐级引用</a:t>
            </a:r>
            <a:endParaRPr lang="zh-CN" altLang="en-US" sz="2400">
              <a:ea typeface="隶书" pitchFamily="49" charset="-122"/>
            </a:endParaRPr>
          </a:p>
        </p:txBody>
      </p:sp>
      <p:sp>
        <p:nvSpPr>
          <p:cNvPr id="9" name="AutoShape 4"/>
          <p:cNvSpPr>
            <a:spLocks noChangeArrowheads="1"/>
          </p:cNvSpPr>
          <p:nvPr/>
        </p:nvSpPr>
        <p:spPr bwMode="auto">
          <a:xfrm>
            <a:off x="3733800" y="2286000"/>
            <a:ext cx="2165350" cy="1044575"/>
          </a:xfrm>
          <a:prstGeom prst="wedgeRectCallout">
            <a:avLst>
              <a:gd name="adj1" fmla="val 45310"/>
              <a:gd name="adj2" fmla="val -67477"/>
            </a:avLst>
          </a:prstGeom>
          <a:noFill/>
          <a:ln w="38100">
            <a:solidFill>
              <a:srgbClr val="33CCCC"/>
            </a:solidFill>
            <a:miter lim="800000"/>
            <a:headEnd/>
            <a:tailEnd/>
          </a:ln>
        </p:spPr>
        <p:txBody>
          <a:bodyPr wrap="none" lIns="90000" tIns="46800" rIns="90000" bIns="46800" anchor="ctr">
            <a:spAutoFit/>
          </a:bodyPr>
          <a:lstStyle/>
          <a:p>
            <a:r>
              <a:rPr lang="zh-CN" altLang="en-US"/>
              <a:t>成员</a:t>
            </a:r>
            <a:r>
              <a:rPr lang="en-US" altLang="zh-CN"/>
              <a:t>(</a:t>
            </a:r>
            <a:r>
              <a:rPr lang="zh-CN" altLang="en-US"/>
              <a:t>分量</a:t>
            </a:r>
            <a:r>
              <a:rPr lang="en-US" altLang="zh-CN"/>
              <a:t>)</a:t>
            </a:r>
            <a:r>
              <a:rPr lang="zh-CN" altLang="en-US"/>
              <a:t>运算符</a:t>
            </a:r>
          </a:p>
          <a:p>
            <a:r>
              <a:rPr lang="zh-CN" altLang="en-US"/>
              <a:t>优先级</a:t>
            </a:r>
            <a:r>
              <a:rPr lang="en-US" altLang="zh-CN"/>
              <a:t>: </a:t>
            </a:r>
            <a:r>
              <a:rPr lang="en-US" altLang="zh-CN">
                <a:solidFill>
                  <a:srgbClr val="009900"/>
                </a:solidFill>
              </a:rPr>
              <a:t>1</a:t>
            </a:r>
            <a:endParaRPr lang="en-US" altLang="zh-CN"/>
          </a:p>
          <a:p>
            <a:r>
              <a:rPr lang="zh-CN" altLang="en-US"/>
              <a:t>结合性</a:t>
            </a:r>
            <a:r>
              <a:rPr lang="en-US" altLang="zh-CN"/>
              <a:t>:</a:t>
            </a:r>
            <a:r>
              <a:rPr lang="zh-CN" altLang="en-US">
                <a:solidFill>
                  <a:srgbClr val="009900"/>
                </a:solidFill>
              </a:rPr>
              <a:t>从左向右</a:t>
            </a:r>
            <a:endParaRPr lang="zh-CN" altLang="en-US"/>
          </a:p>
        </p:txBody>
      </p:sp>
      <p:sp>
        <p:nvSpPr>
          <p:cNvPr id="10" name="Rectangle 6"/>
          <p:cNvSpPr>
            <a:spLocks noChangeArrowheads="1"/>
          </p:cNvSpPr>
          <p:nvPr/>
        </p:nvSpPr>
        <p:spPr bwMode="auto">
          <a:xfrm>
            <a:off x="1143000" y="1600200"/>
            <a:ext cx="7086600" cy="533400"/>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None/>
            </a:pPr>
            <a:r>
              <a:rPr lang="zh-CN" altLang="en-US" sz="2800">
                <a:ea typeface="隶书" pitchFamily="49" charset="-122"/>
              </a:rPr>
              <a:t>引用方式：   </a:t>
            </a:r>
            <a:r>
              <a:rPr lang="zh-CN" altLang="en-US" sz="2800">
                <a:solidFill>
                  <a:schemeClr val="tx2"/>
                </a:solidFill>
                <a:ea typeface="隶书" pitchFamily="49" charset="-122"/>
              </a:rPr>
              <a:t>结构体变量名</a:t>
            </a:r>
            <a:r>
              <a:rPr lang="en-US" altLang="zh-CN" sz="3200">
                <a:solidFill>
                  <a:schemeClr val="accent2"/>
                </a:solidFill>
                <a:ea typeface="隶书" pitchFamily="49" charset="-122"/>
              </a:rPr>
              <a:t>.</a:t>
            </a:r>
            <a:r>
              <a:rPr lang="zh-CN" altLang="en-US" sz="2800">
                <a:solidFill>
                  <a:schemeClr val="tx2"/>
                </a:solidFill>
                <a:ea typeface="隶书" pitchFamily="49" charset="-122"/>
              </a:rPr>
              <a:t>成员名</a:t>
            </a:r>
            <a:endParaRPr lang="zh-CN" altLang="en-US" sz="2800">
              <a:ea typeface="隶书" pitchFamily="49" charset="-122"/>
            </a:endParaRPr>
          </a:p>
        </p:txBody>
      </p:sp>
      <p:grpSp>
        <p:nvGrpSpPr>
          <p:cNvPr id="2" name="Group 12"/>
          <p:cNvGrpSpPr>
            <a:grpSpLocks/>
          </p:cNvGrpSpPr>
          <p:nvPr/>
        </p:nvGrpSpPr>
        <p:grpSpPr bwMode="auto">
          <a:xfrm>
            <a:off x="2286000" y="2133600"/>
            <a:ext cx="6197600" cy="3051175"/>
            <a:chOff x="2208" y="1440"/>
            <a:chExt cx="3904" cy="1922"/>
          </a:xfrm>
        </p:grpSpPr>
        <p:sp>
          <p:nvSpPr>
            <p:cNvPr id="260134" name="Text Box 7"/>
            <p:cNvSpPr txBox="1">
              <a:spLocks noChangeArrowheads="1"/>
            </p:cNvSpPr>
            <p:nvPr/>
          </p:nvSpPr>
          <p:spPr bwMode="auto">
            <a:xfrm>
              <a:off x="2208" y="1440"/>
              <a:ext cx="2168" cy="1922"/>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float score;</a:t>
              </a:r>
            </a:p>
            <a:p>
              <a:pPr eaLnBrk="0" hangingPunct="0"/>
              <a:r>
                <a:rPr lang="en-US" altLang="zh-CN" sz="2400">
                  <a:solidFill>
                    <a:schemeClr val="bg2"/>
                  </a:solidFill>
                </a:rPr>
                <a:t>                 char addr[30];</a:t>
              </a:r>
            </a:p>
            <a:p>
              <a:pPr eaLnBrk="0" hangingPunct="0"/>
              <a:r>
                <a:rPr lang="en-US" altLang="zh-CN" sz="2400"/>
                <a:t>        }stu1,stu2; </a:t>
              </a:r>
            </a:p>
          </p:txBody>
        </p:sp>
        <p:sp>
          <p:nvSpPr>
            <p:cNvPr id="260135" name="AutoShape 8"/>
            <p:cNvSpPr>
              <a:spLocks noChangeArrowheads="1"/>
            </p:cNvSpPr>
            <p:nvPr/>
          </p:nvSpPr>
          <p:spPr bwMode="auto">
            <a:xfrm>
              <a:off x="4610" y="1688"/>
              <a:ext cx="1022" cy="274"/>
            </a:xfrm>
            <a:prstGeom prst="wedgeRectCallout">
              <a:avLst>
                <a:gd name="adj1" fmla="val -107144"/>
                <a:gd name="adj2" fmla="val 35037"/>
              </a:avLst>
            </a:prstGeom>
            <a:noFill/>
            <a:ln w="38100">
              <a:solidFill>
                <a:srgbClr val="33CCCC"/>
              </a:solidFill>
              <a:miter lim="800000"/>
              <a:headEnd/>
              <a:tailEnd/>
            </a:ln>
          </p:spPr>
          <p:txBody>
            <a:bodyPr wrap="none" lIns="90000" tIns="46800" rIns="90000" bIns="46800" anchor="ctr">
              <a:spAutoFit/>
            </a:bodyPr>
            <a:lstStyle/>
            <a:p>
              <a:pPr algn="ctr"/>
              <a:r>
                <a:rPr lang="en-US" altLang="zh-CN"/>
                <a:t>stu1.num=10;</a:t>
              </a:r>
            </a:p>
          </p:txBody>
        </p:sp>
        <p:sp>
          <p:nvSpPr>
            <p:cNvPr id="260136" name="AutoShape 9"/>
            <p:cNvSpPr>
              <a:spLocks noChangeArrowheads="1"/>
            </p:cNvSpPr>
            <p:nvPr/>
          </p:nvSpPr>
          <p:spPr bwMode="auto">
            <a:xfrm>
              <a:off x="4588" y="2216"/>
              <a:ext cx="1195" cy="274"/>
            </a:xfrm>
            <a:prstGeom prst="wedgeRectCallout">
              <a:avLst>
                <a:gd name="adj1" fmla="val -77028"/>
                <a:gd name="adj2" fmla="val 6935"/>
              </a:avLst>
            </a:prstGeom>
            <a:noFill/>
            <a:ln w="38100">
              <a:solidFill>
                <a:srgbClr val="33CCCC"/>
              </a:solidFill>
              <a:miter lim="800000"/>
              <a:headEnd/>
              <a:tailEnd/>
            </a:ln>
          </p:spPr>
          <p:txBody>
            <a:bodyPr wrap="none" lIns="90000" tIns="46800" rIns="90000" bIns="46800" anchor="ctr">
              <a:spAutoFit/>
            </a:bodyPr>
            <a:lstStyle/>
            <a:p>
              <a:pPr algn="ctr"/>
              <a:r>
                <a:rPr lang="en-US" altLang="zh-CN"/>
                <a:t>stu1.score=85.5;</a:t>
              </a:r>
            </a:p>
          </p:txBody>
        </p:sp>
        <p:sp>
          <p:nvSpPr>
            <p:cNvPr id="260137" name="AutoShape 11"/>
            <p:cNvSpPr>
              <a:spLocks noChangeArrowheads="1"/>
            </p:cNvSpPr>
            <p:nvPr/>
          </p:nvSpPr>
          <p:spPr bwMode="auto">
            <a:xfrm>
              <a:off x="4464" y="2688"/>
              <a:ext cx="1648" cy="466"/>
            </a:xfrm>
            <a:prstGeom prst="wedgeRectCallout">
              <a:avLst>
                <a:gd name="adj1" fmla="val -67778"/>
                <a:gd name="adj2" fmla="val -48500"/>
              </a:avLst>
            </a:prstGeom>
            <a:noFill/>
            <a:ln w="38100">
              <a:solidFill>
                <a:srgbClr val="33CCCC"/>
              </a:solidFill>
              <a:miter lim="800000"/>
              <a:headEnd/>
              <a:tailEnd/>
            </a:ln>
          </p:spPr>
          <p:txBody>
            <a:bodyPr wrap="none" lIns="90000" tIns="46800" rIns="90000" bIns="46800" anchor="ctr">
              <a:spAutoFit/>
            </a:bodyPr>
            <a:lstStyle/>
            <a:p>
              <a:r>
                <a:rPr lang="en-US" altLang="zh-CN"/>
                <a:t>stu1.score+=stu2.score;</a:t>
              </a:r>
            </a:p>
            <a:p>
              <a:r>
                <a:rPr lang="en-US" altLang="zh-CN"/>
                <a:t> stu1.age++;</a:t>
              </a:r>
              <a:endParaRPr lang="en-US" altLang="zh-CN">
                <a:sym typeface="Symbol" pitchFamily="18" charset="2"/>
              </a:endParaRPr>
            </a:p>
          </p:txBody>
        </p:sp>
      </p:grpSp>
      <p:grpSp>
        <p:nvGrpSpPr>
          <p:cNvPr id="3" name="Group 16"/>
          <p:cNvGrpSpPr>
            <a:grpSpLocks/>
          </p:cNvGrpSpPr>
          <p:nvPr/>
        </p:nvGrpSpPr>
        <p:grpSpPr bwMode="auto">
          <a:xfrm>
            <a:off x="292100" y="2438400"/>
            <a:ext cx="8851900" cy="3051175"/>
            <a:chOff x="144" y="1488"/>
            <a:chExt cx="5576" cy="1922"/>
          </a:xfrm>
        </p:grpSpPr>
        <p:sp>
          <p:nvSpPr>
            <p:cNvPr id="260131" name="Text Box 15"/>
            <p:cNvSpPr txBox="1">
              <a:spLocks noChangeArrowheads="1"/>
            </p:cNvSpPr>
            <p:nvPr/>
          </p:nvSpPr>
          <p:spPr bwMode="auto">
            <a:xfrm>
              <a:off x="144" y="1488"/>
              <a:ext cx="2168" cy="1922"/>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float score;</a:t>
              </a:r>
            </a:p>
            <a:p>
              <a:pPr eaLnBrk="0" hangingPunct="0"/>
              <a:r>
                <a:rPr lang="en-US" altLang="zh-CN" sz="2400">
                  <a:solidFill>
                    <a:schemeClr val="bg2"/>
                  </a:solidFill>
                </a:rPr>
                <a:t>                 char addr[30];</a:t>
              </a:r>
            </a:p>
            <a:p>
              <a:pPr eaLnBrk="0" hangingPunct="0"/>
              <a:r>
                <a:rPr lang="en-US" altLang="zh-CN" sz="2400">
                  <a:solidFill>
                    <a:schemeClr val="bg2"/>
                  </a:solidFill>
                </a:rPr>
                <a:t>        }stu1,stu2</a:t>
              </a:r>
              <a:r>
                <a:rPr lang="en-US" altLang="zh-CN" sz="2400"/>
                <a:t>; </a:t>
              </a:r>
            </a:p>
          </p:txBody>
        </p:sp>
        <p:sp>
          <p:nvSpPr>
            <p:cNvPr id="260132" name="AutoShape 13"/>
            <p:cNvSpPr>
              <a:spLocks noChangeArrowheads="1"/>
            </p:cNvSpPr>
            <p:nvPr/>
          </p:nvSpPr>
          <p:spPr bwMode="auto">
            <a:xfrm>
              <a:off x="2586" y="2304"/>
              <a:ext cx="3054" cy="274"/>
            </a:xfrm>
            <a:prstGeom prst="wedgeRectCallout">
              <a:avLst>
                <a:gd name="adj1" fmla="val -63259"/>
                <a:gd name="adj2" fmla="val -30657"/>
              </a:avLst>
            </a:prstGeom>
            <a:noFill/>
            <a:ln w="38100">
              <a:solidFill>
                <a:srgbClr val="33CCCC"/>
              </a:solidFill>
              <a:miter lim="800000"/>
              <a:headEnd/>
              <a:tailEnd/>
            </a:ln>
          </p:spPr>
          <p:txBody>
            <a:bodyPr wrap="none" lIns="90000" tIns="46800" rIns="90000" bIns="46800" anchor="ctr">
              <a:spAutoFit/>
            </a:bodyPr>
            <a:lstStyle/>
            <a:p>
              <a:r>
                <a:rPr lang="en-US" altLang="zh-CN"/>
                <a:t>printf(“%d,%s,%c,%d,%f,%s\n”,</a:t>
              </a:r>
              <a:r>
                <a:rPr lang="en-US" altLang="zh-CN">
                  <a:solidFill>
                    <a:srgbClr val="FF0000"/>
                  </a:solidFill>
                </a:rPr>
                <a:t>stu1</a:t>
              </a:r>
              <a:r>
                <a:rPr lang="en-US" altLang="zh-CN"/>
                <a:t>);      (</a:t>
              </a:r>
              <a:r>
                <a:rPr lang="en-US" altLang="zh-CN">
                  <a:solidFill>
                    <a:schemeClr val="accent2"/>
                  </a:solidFill>
                  <a:sym typeface="Symbol" pitchFamily="18" charset="2"/>
                </a:rPr>
                <a:t></a:t>
              </a:r>
              <a:r>
                <a:rPr lang="en-US" altLang="zh-CN"/>
                <a:t>)</a:t>
              </a:r>
              <a:endParaRPr lang="en-US" altLang="zh-CN">
                <a:sym typeface="Symbol" pitchFamily="18" charset="2"/>
              </a:endParaRPr>
            </a:p>
          </p:txBody>
        </p:sp>
        <p:sp>
          <p:nvSpPr>
            <p:cNvPr id="260133" name="AutoShape 14"/>
            <p:cNvSpPr>
              <a:spLocks noChangeArrowheads="1"/>
            </p:cNvSpPr>
            <p:nvPr/>
          </p:nvSpPr>
          <p:spPr bwMode="auto">
            <a:xfrm>
              <a:off x="2298" y="2880"/>
              <a:ext cx="3422" cy="274"/>
            </a:xfrm>
            <a:prstGeom prst="wedgeRectCallout">
              <a:avLst>
                <a:gd name="adj1" fmla="val -52773"/>
                <a:gd name="adj2" fmla="val -127009"/>
              </a:avLst>
            </a:prstGeom>
            <a:noFill/>
            <a:ln w="38100">
              <a:solidFill>
                <a:srgbClr val="33CCCC"/>
              </a:solidFill>
              <a:miter lim="800000"/>
              <a:headEnd/>
              <a:tailEnd/>
            </a:ln>
          </p:spPr>
          <p:txBody>
            <a:bodyPr wrap="none" lIns="90000" tIns="46800" rIns="90000" bIns="46800" anchor="ctr">
              <a:spAutoFit/>
            </a:bodyPr>
            <a:lstStyle/>
            <a:p>
              <a:r>
                <a:rPr lang="en-US" altLang="zh-CN"/>
                <a:t>stu1={101,“Wan Lin”,‘M’,19,87.5,“DaLian”};  (</a:t>
              </a:r>
              <a:r>
                <a:rPr lang="en-US" altLang="zh-CN">
                  <a:solidFill>
                    <a:schemeClr val="accent2"/>
                  </a:solidFill>
                  <a:sym typeface="Symbol" pitchFamily="18" charset="2"/>
                </a:rPr>
                <a:t></a:t>
              </a:r>
              <a:r>
                <a:rPr lang="en-US" altLang="zh-CN"/>
                <a:t>)</a:t>
              </a:r>
            </a:p>
          </p:txBody>
        </p:sp>
      </p:grpSp>
      <p:grpSp>
        <p:nvGrpSpPr>
          <p:cNvPr id="4" name="Group 41"/>
          <p:cNvGrpSpPr>
            <a:grpSpLocks/>
          </p:cNvGrpSpPr>
          <p:nvPr/>
        </p:nvGrpSpPr>
        <p:grpSpPr bwMode="auto">
          <a:xfrm>
            <a:off x="304800" y="3429000"/>
            <a:ext cx="5813425" cy="3051175"/>
            <a:chOff x="192" y="2160"/>
            <a:chExt cx="3662" cy="1922"/>
          </a:xfrm>
        </p:grpSpPr>
        <p:grpSp>
          <p:nvGrpSpPr>
            <p:cNvPr id="260127" name="Group 23"/>
            <p:cNvGrpSpPr>
              <a:grpSpLocks/>
            </p:cNvGrpSpPr>
            <p:nvPr/>
          </p:nvGrpSpPr>
          <p:grpSpPr bwMode="auto">
            <a:xfrm>
              <a:off x="192" y="2160"/>
              <a:ext cx="3662" cy="1922"/>
              <a:chOff x="184" y="1920"/>
              <a:chExt cx="3662" cy="1922"/>
            </a:xfrm>
          </p:grpSpPr>
          <p:sp>
            <p:nvSpPr>
              <p:cNvPr id="260129" name="Text Box 18"/>
              <p:cNvSpPr txBox="1">
                <a:spLocks noChangeArrowheads="1"/>
              </p:cNvSpPr>
              <p:nvPr/>
            </p:nvSpPr>
            <p:spPr bwMode="auto">
              <a:xfrm>
                <a:off x="184" y="1920"/>
                <a:ext cx="2168" cy="1922"/>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float score;</a:t>
                </a:r>
              </a:p>
              <a:p>
                <a:pPr eaLnBrk="0" hangingPunct="0"/>
                <a:r>
                  <a:rPr lang="en-US" altLang="zh-CN" sz="2400">
                    <a:solidFill>
                      <a:schemeClr val="bg2"/>
                    </a:solidFill>
                  </a:rPr>
                  <a:t>                 char addr[30];</a:t>
                </a:r>
              </a:p>
              <a:p>
                <a:pPr eaLnBrk="0" hangingPunct="0"/>
                <a:r>
                  <a:rPr lang="en-US" altLang="zh-CN" sz="2400">
                    <a:solidFill>
                      <a:schemeClr val="bg2"/>
                    </a:solidFill>
                  </a:rPr>
                  <a:t>        }stu</a:t>
                </a:r>
                <a:r>
                  <a:rPr lang="en-US" altLang="zh-CN" sz="2400"/>
                  <a:t>1,stu2; </a:t>
                </a:r>
              </a:p>
            </p:txBody>
          </p:sp>
          <p:sp>
            <p:nvSpPr>
              <p:cNvPr id="260130" name="AutoShape 19"/>
              <p:cNvSpPr>
                <a:spLocks noChangeArrowheads="1"/>
              </p:cNvSpPr>
              <p:nvPr/>
            </p:nvSpPr>
            <p:spPr bwMode="auto">
              <a:xfrm>
                <a:off x="2496" y="3216"/>
                <a:ext cx="1350" cy="274"/>
              </a:xfrm>
              <a:prstGeom prst="wedgeRectCallout">
                <a:avLst>
                  <a:gd name="adj1" fmla="val -71023"/>
                  <a:gd name="adj2" fmla="val -144528"/>
                </a:avLst>
              </a:prstGeom>
              <a:noFill/>
              <a:ln w="38100">
                <a:solidFill>
                  <a:srgbClr val="33CCCC"/>
                </a:solidFill>
                <a:miter lim="800000"/>
                <a:headEnd/>
                <a:tailEnd/>
              </a:ln>
            </p:spPr>
            <p:txBody>
              <a:bodyPr wrap="none" lIns="90000" tIns="46800" rIns="90000" bIns="46800" anchor="ctr">
                <a:spAutoFit/>
              </a:bodyPr>
              <a:lstStyle/>
              <a:p>
                <a:r>
                  <a:rPr lang="en-US" altLang="zh-CN"/>
                  <a:t>stu2=stu1;     (      )</a:t>
                </a:r>
                <a:endParaRPr lang="en-US" altLang="zh-CN">
                  <a:sym typeface="Symbol" pitchFamily="18" charset="2"/>
                </a:endParaRPr>
              </a:p>
            </p:txBody>
          </p:sp>
        </p:grpSp>
        <p:sp>
          <p:nvSpPr>
            <p:cNvPr id="260128" name="Freeform 22"/>
            <p:cNvSpPr>
              <a:spLocks/>
            </p:cNvSpPr>
            <p:nvPr/>
          </p:nvSpPr>
          <p:spPr bwMode="auto">
            <a:xfrm>
              <a:off x="3504" y="3504"/>
              <a:ext cx="192" cy="147"/>
            </a:xfrm>
            <a:custGeom>
              <a:avLst/>
              <a:gdLst>
                <a:gd name="T0" fmla="*/ 0 w 192"/>
                <a:gd name="T1" fmla="*/ 84 h 147"/>
                <a:gd name="T2" fmla="*/ 36 w 192"/>
                <a:gd name="T3" fmla="*/ 108 h 147"/>
                <a:gd name="T4" fmla="*/ 60 w 192"/>
                <a:gd name="T5" fmla="*/ 144 h 147"/>
                <a:gd name="T6" fmla="*/ 96 w 192"/>
                <a:gd name="T7" fmla="*/ 120 h 147"/>
                <a:gd name="T8" fmla="*/ 120 w 192"/>
                <a:gd name="T9" fmla="*/ 84 h 147"/>
                <a:gd name="T10" fmla="*/ 132 w 192"/>
                <a:gd name="T11" fmla="*/ 48 h 147"/>
                <a:gd name="T12" fmla="*/ 192 w 192"/>
                <a:gd name="T13" fmla="*/ 0 h 147"/>
                <a:gd name="T14" fmla="*/ 0 60000 65536"/>
                <a:gd name="T15" fmla="*/ 0 60000 65536"/>
                <a:gd name="T16" fmla="*/ 0 60000 65536"/>
                <a:gd name="T17" fmla="*/ 0 60000 65536"/>
                <a:gd name="T18" fmla="*/ 0 60000 65536"/>
                <a:gd name="T19" fmla="*/ 0 60000 65536"/>
                <a:gd name="T20" fmla="*/ 0 60000 65536"/>
                <a:gd name="T21" fmla="*/ 0 w 192"/>
                <a:gd name="T22" fmla="*/ 0 h 147"/>
                <a:gd name="T23" fmla="*/ 192 w 192"/>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147">
                  <a:moveTo>
                    <a:pt x="0" y="84"/>
                  </a:moveTo>
                  <a:cubicBezTo>
                    <a:pt x="12" y="92"/>
                    <a:pt x="26" y="98"/>
                    <a:pt x="36" y="108"/>
                  </a:cubicBezTo>
                  <a:cubicBezTo>
                    <a:pt x="46" y="118"/>
                    <a:pt x="46" y="141"/>
                    <a:pt x="60" y="144"/>
                  </a:cubicBezTo>
                  <a:cubicBezTo>
                    <a:pt x="74" y="147"/>
                    <a:pt x="84" y="128"/>
                    <a:pt x="96" y="120"/>
                  </a:cubicBezTo>
                  <a:cubicBezTo>
                    <a:pt x="104" y="108"/>
                    <a:pt x="114" y="97"/>
                    <a:pt x="120" y="84"/>
                  </a:cubicBezTo>
                  <a:cubicBezTo>
                    <a:pt x="126" y="73"/>
                    <a:pt x="124" y="58"/>
                    <a:pt x="132" y="48"/>
                  </a:cubicBezTo>
                  <a:cubicBezTo>
                    <a:pt x="148" y="28"/>
                    <a:pt x="174" y="18"/>
                    <a:pt x="192" y="0"/>
                  </a:cubicBezTo>
                </a:path>
              </a:pathLst>
            </a:custGeom>
            <a:noFill/>
            <a:ln w="38100">
              <a:solidFill>
                <a:schemeClr val="accent2"/>
              </a:solidFill>
              <a:round/>
              <a:headEnd/>
              <a:tailEnd/>
            </a:ln>
          </p:spPr>
          <p:txBody>
            <a:bodyPr wrap="none" lIns="90000" tIns="46800" rIns="90000" bIns="46800" anchor="ctr">
              <a:spAutoFit/>
            </a:bodyPr>
            <a:lstStyle/>
            <a:p>
              <a:pPr eaLnBrk="0" hangingPunct="0"/>
              <a:endParaRPr lang="zh-CN" altLang="en-US"/>
            </a:p>
          </p:txBody>
        </p:sp>
      </p:grpSp>
      <p:grpSp>
        <p:nvGrpSpPr>
          <p:cNvPr id="7" name="Group 24"/>
          <p:cNvGrpSpPr>
            <a:grpSpLocks/>
          </p:cNvGrpSpPr>
          <p:nvPr/>
        </p:nvGrpSpPr>
        <p:grpSpPr bwMode="auto">
          <a:xfrm>
            <a:off x="1143000" y="3124200"/>
            <a:ext cx="7162800" cy="3417888"/>
            <a:chOff x="96" y="2064"/>
            <a:chExt cx="4512" cy="2153"/>
          </a:xfrm>
        </p:grpSpPr>
        <p:grpSp>
          <p:nvGrpSpPr>
            <p:cNvPr id="260111" name="Group 25"/>
            <p:cNvGrpSpPr>
              <a:grpSpLocks/>
            </p:cNvGrpSpPr>
            <p:nvPr/>
          </p:nvGrpSpPr>
          <p:grpSpPr bwMode="auto">
            <a:xfrm>
              <a:off x="96" y="2064"/>
              <a:ext cx="4512" cy="2153"/>
              <a:chOff x="720" y="1776"/>
              <a:chExt cx="4512" cy="2153"/>
            </a:xfrm>
          </p:grpSpPr>
          <p:sp>
            <p:nvSpPr>
              <p:cNvPr id="260113" name="Text Box 26"/>
              <p:cNvSpPr txBox="1">
                <a:spLocks noChangeArrowheads="1"/>
              </p:cNvSpPr>
              <p:nvPr/>
            </p:nvSpPr>
            <p:spPr bwMode="auto">
              <a:xfrm>
                <a:off x="720" y="1776"/>
                <a:ext cx="1560" cy="2153"/>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zh-CN" altLang="zh-CN" sz="2400">
                    <a:solidFill>
                      <a:schemeClr val="bg2"/>
                    </a:solidFill>
                  </a:rPr>
                  <a:t>例 </a:t>
                </a:r>
                <a:r>
                  <a:rPr lang="en-US" altLang="zh-CN" sz="2400">
                    <a:solidFill>
                      <a:schemeClr val="bg2"/>
                    </a:solidFill>
                  </a:rPr>
                  <a:t>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struct  date </a:t>
                </a:r>
              </a:p>
              <a:p>
                <a:pPr eaLnBrk="0" hangingPunct="0"/>
                <a:r>
                  <a:rPr lang="en-US" altLang="zh-CN" sz="2400">
                    <a:solidFill>
                      <a:schemeClr val="bg2"/>
                    </a:solidFill>
                  </a:rPr>
                  <a:t>      {    int month;</a:t>
                </a:r>
              </a:p>
              <a:p>
                <a:pPr eaLnBrk="0" hangingPunct="0"/>
                <a:r>
                  <a:rPr lang="en-US" altLang="zh-CN" sz="2400">
                    <a:solidFill>
                      <a:schemeClr val="bg2"/>
                    </a:solidFill>
                  </a:rPr>
                  <a:t>            int day;</a:t>
                </a:r>
              </a:p>
              <a:p>
                <a:pPr eaLnBrk="0" hangingPunct="0"/>
                <a:r>
                  <a:rPr lang="en-US" altLang="zh-CN" sz="2400">
                    <a:solidFill>
                      <a:schemeClr val="bg2"/>
                    </a:solidFill>
                  </a:rPr>
                  <a:t>            int year;</a:t>
                </a:r>
              </a:p>
              <a:p>
                <a:pPr eaLnBrk="0" hangingPunct="0"/>
                <a:r>
                  <a:rPr lang="en-US" altLang="zh-CN" sz="2400">
                    <a:solidFill>
                      <a:schemeClr val="bg2"/>
                    </a:solidFill>
                  </a:rPr>
                  <a:t>      }birthday;</a:t>
                </a:r>
              </a:p>
              <a:p>
                <a:pPr eaLnBrk="0" hangingPunct="0"/>
                <a:r>
                  <a:rPr lang="en-US" altLang="zh-CN" sz="2400">
                    <a:solidFill>
                      <a:schemeClr val="bg2"/>
                    </a:solidFill>
                  </a:rPr>
                  <a:t>  }stu1,stu2;</a:t>
                </a:r>
              </a:p>
            </p:txBody>
          </p:sp>
          <p:grpSp>
            <p:nvGrpSpPr>
              <p:cNvPr id="260114" name="Group 27"/>
              <p:cNvGrpSpPr>
                <a:grpSpLocks/>
              </p:cNvGrpSpPr>
              <p:nvPr/>
            </p:nvGrpSpPr>
            <p:grpSpPr bwMode="auto">
              <a:xfrm>
                <a:off x="2640" y="2928"/>
                <a:ext cx="2592" cy="490"/>
                <a:chOff x="1392" y="3648"/>
                <a:chExt cx="2592" cy="490"/>
              </a:xfrm>
            </p:grpSpPr>
            <p:sp>
              <p:nvSpPr>
                <p:cNvPr id="260115" name="Rectangle 28"/>
                <p:cNvSpPr>
                  <a:spLocks noChangeArrowheads="1"/>
                </p:cNvSpPr>
                <p:nvPr/>
              </p:nvSpPr>
              <p:spPr bwMode="auto">
                <a:xfrm>
                  <a:off x="1392" y="3648"/>
                  <a:ext cx="2592" cy="480"/>
                </a:xfrm>
                <a:prstGeom prst="rect">
                  <a:avLst/>
                </a:prstGeom>
                <a:noFill/>
                <a:ln w="9525">
                  <a:solidFill>
                    <a:schemeClr val="tx1"/>
                  </a:solidFill>
                  <a:miter lim="800000"/>
                  <a:headEnd/>
                  <a:tailEnd/>
                </a:ln>
              </p:spPr>
              <p:txBody>
                <a:bodyPr wrap="none" anchor="ctr"/>
                <a:lstStyle/>
                <a:p>
                  <a:pPr algn="ctr"/>
                  <a:endParaRPr lang="zh-CN" altLang="zh-CN"/>
                </a:p>
              </p:txBody>
            </p:sp>
            <p:sp>
              <p:nvSpPr>
                <p:cNvPr id="260116" name="Line 29"/>
                <p:cNvSpPr>
                  <a:spLocks noChangeShapeType="1"/>
                </p:cNvSpPr>
                <p:nvPr/>
              </p:nvSpPr>
              <p:spPr bwMode="auto">
                <a:xfrm>
                  <a:off x="1872" y="3648"/>
                  <a:ext cx="0" cy="480"/>
                </a:xfrm>
                <a:prstGeom prst="line">
                  <a:avLst/>
                </a:prstGeom>
                <a:noFill/>
                <a:ln w="9525">
                  <a:solidFill>
                    <a:schemeClr val="tx1"/>
                  </a:solidFill>
                  <a:round/>
                  <a:headEnd/>
                  <a:tailEnd/>
                </a:ln>
              </p:spPr>
              <p:txBody>
                <a:bodyPr wrap="none" anchor="ctr"/>
                <a:lstStyle/>
                <a:p>
                  <a:endParaRPr lang="zh-CN" altLang="en-US"/>
                </a:p>
              </p:txBody>
            </p:sp>
            <p:sp>
              <p:nvSpPr>
                <p:cNvPr id="260117" name="Line 30"/>
                <p:cNvSpPr>
                  <a:spLocks noChangeShapeType="1"/>
                </p:cNvSpPr>
                <p:nvPr/>
              </p:nvSpPr>
              <p:spPr bwMode="auto">
                <a:xfrm>
                  <a:off x="2400" y="3648"/>
                  <a:ext cx="0" cy="480"/>
                </a:xfrm>
                <a:prstGeom prst="line">
                  <a:avLst/>
                </a:prstGeom>
                <a:noFill/>
                <a:ln w="9525">
                  <a:solidFill>
                    <a:schemeClr val="tx1"/>
                  </a:solidFill>
                  <a:round/>
                  <a:headEnd/>
                  <a:tailEnd/>
                </a:ln>
              </p:spPr>
              <p:txBody>
                <a:bodyPr wrap="none" anchor="ctr"/>
                <a:lstStyle/>
                <a:p>
                  <a:endParaRPr lang="zh-CN" altLang="en-US"/>
                </a:p>
              </p:txBody>
            </p:sp>
            <p:sp>
              <p:nvSpPr>
                <p:cNvPr id="260118" name="Line 31"/>
                <p:cNvSpPr>
                  <a:spLocks noChangeShapeType="1"/>
                </p:cNvSpPr>
                <p:nvPr/>
              </p:nvSpPr>
              <p:spPr bwMode="auto">
                <a:xfrm>
                  <a:off x="2400" y="3888"/>
                  <a:ext cx="1584" cy="0"/>
                </a:xfrm>
                <a:prstGeom prst="line">
                  <a:avLst/>
                </a:prstGeom>
                <a:noFill/>
                <a:ln w="9525">
                  <a:solidFill>
                    <a:schemeClr val="tx1"/>
                  </a:solidFill>
                  <a:round/>
                  <a:headEnd/>
                  <a:tailEnd/>
                </a:ln>
              </p:spPr>
              <p:txBody>
                <a:bodyPr wrap="none" anchor="ctr"/>
                <a:lstStyle/>
                <a:p>
                  <a:endParaRPr lang="zh-CN" altLang="en-US"/>
                </a:p>
              </p:txBody>
            </p:sp>
            <p:sp>
              <p:nvSpPr>
                <p:cNvPr id="260119" name="Line 32"/>
                <p:cNvSpPr>
                  <a:spLocks noChangeShapeType="1"/>
                </p:cNvSpPr>
                <p:nvPr/>
              </p:nvSpPr>
              <p:spPr bwMode="auto">
                <a:xfrm>
                  <a:off x="2928" y="3888"/>
                  <a:ext cx="0" cy="240"/>
                </a:xfrm>
                <a:prstGeom prst="line">
                  <a:avLst/>
                </a:prstGeom>
                <a:noFill/>
                <a:ln w="9525">
                  <a:solidFill>
                    <a:schemeClr val="tx1"/>
                  </a:solidFill>
                  <a:round/>
                  <a:headEnd/>
                  <a:tailEnd/>
                </a:ln>
              </p:spPr>
              <p:txBody>
                <a:bodyPr wrap="none" anchor="ctr"/>
                <a:lstStyle/>
                <a:p>
                  <a:endParaRPr lang="zh-CN" altLang="en-US"/>
                </a:p>
              </p:txBody>
            </p:sp>
            <p:sp>
              <p:nvSpPr>
                <p:cNvPr id="260120" name="Line 33"/>
                <p:cNvSpPr>
                  <a:spLocks noChangeShapeType="1"/>
                </p:cNvSpPr>
                <p:nvPr/>
              </p:nvSpPr>
              <p:spPr bwMode="auto">
                <a:xfrm>
                  <a:off x="3456" y="3888"/>
                  <a:ext cx="0" cy="240"/>
                </a:xfrm>
                <a:prstGeom prst="line">
                  <a:avLst/>
                </a:prstGeom>
                <a:noFill/>
                <a:ln w="9525">
                  <a:solidFill>
                    <a:schemeClr val="tx1"/>
                  </a:solidFill>
                  <a:round/>
                  <a:headEnd/>
                  <a:tailEnd/>
                </a:ln>
              </p:spPr>
              <p:txBody>
                <a:bodyPr wrap="none" anchor="ctr"/>
                <a:lstStyle/>
                <a:p>
                  <a:endParaRPr lang="zh-CN" altLang="en-US"/>
                </a:p>
              </p:txBody>
            </p:sp>
            <p:sp>
              <p:nvSpPr>
                <p:cNvPr id="260121" name="Text Box 34"/>
                <p:cNvSpPr txBox="1">
                  <a:spLocks noChangeArrowheads="1"/>
                </p:cNvSpPr>
                <p:nvPr/>
              </p:nvSpPr>
              <p:spPr bwMode="auto">
                <a:xfrm>
                  <a:off x="1430" y="3753"/>
                  <a:ext cx="400" cy="250"/>
                </a:xfrm>
                <a:prstGeom prst="rect">
                  <a:avLst/>
                </a:prstGeom>
                <a:noFill/>
                <a:ln w="9525">
                  <a:noFill/>
                  <a:miter lim="800000"/>
                  <a:headEnd/>
                  <a:tailEnd/>
                </a:ln>
              </p:spPr>
              <p:txBody>
                <a:bodyPr wrap="none">
                  <a:spAutoFit/>
                </a:bodyPr>
                <a:lstStyle/>
                <a:p>
                  <a:r>
                    <a:rPr lang="en-US" altLang="zh-CN"/>
                    <a:t>num</a:t>
                  </a:r>
                </a:p>
              </p:txBody>
            </p:sp>
            <p:sp>
              <p:nvSpPr>
                <p:cNvPr id="260122" name="Text Box 35"/>
                <p:cNvSpPr txBox="1">
                  <a:spLocks noChangeArrowheads="1"/>
                </p:cNvSpPr>
                <p:nvPr/>
              </p:nvSpPr>
              <p:spPr bwMode="auto">
                <a:xfrm>
                  <a:off x="1958" y="3753"/>
                  <a:ext cx="462" cy="250"/>
                </a:xfrm>
                <a:prstGeom prst="rect">
                  <a:avLst/>
                </a:prstGeom>
                <a:noFill/>
                <a:ln w="9525">
                  <a:noFill/>
                  <a:miter lim="800000"/>
                  <a:headEnd/>
                  <a:tailEnd/>
                </a:ln>
              </p:spPr>
              <p:txBody>
                <a:bodyPr wrap="none">
                  <a:spAutoFit/>
                </a:bodyPr>
                <a:lstStyle/>
                <a:p>
                  <a:r>
                    <a:rPr lang="en-US" altLang="zh-CN"/>
                    <a:t>name</a:t>
                  </a:r>
                </a:p>
              </p:txBody>
            </p:sp>
            <p:sp>
              <p:nvSpPr>
                <p:cNvPr id="260123" name="Text Box 36"/>
                <p:cNvSpPr txBox="1">
                  <a:spLocks noChangeArrowheads="1"/>
                </p:cNvSpPr>
                <p:nvPr/>
              </p:nvSpPr>
              <p:spPr bwMode="auto">
                <a:xfrm>
                  <a:off x="2928" y="3648"/>
                  <a:ext cx="648" cy="250"/>
                </a:xfrm>
                <a:prstGeom prst="rect">
                  <a:avLst/>
                </a:prstGeom>
                <a:noFill/>
                <a:ln w="9525">
                  <a:noFill/>
                  <a:miter lim="800000"/>
                  <a:headEnd/>
                  <a:tailEnd/>
                </a:ln>
              </p:spPr>
              <p:txBody>
                <a:bodyPr wrap="none">
                  <a:spAutoFit/>
                </a:bodyPr>
                <a:lstStyle/>
                <a:p>
                  <a:r>
                    <a:rPr lang="en-US" altLang="zh-CN"/>
                    <a:t>birthday</a:t>
                  </a:r>
                </a:p>
              </p:txBody>
            </p:sp>
            <p:sp>
              <p:nvSpPr>
                <p:cNvPr id="260124" name="Text Box 37"/>
                <p:cNvSpPr txBox="1">
                  <a:spLocks noChangeArrowheads="1"/>
                </p:cNvSpPr>
                <p:nvPr/>
              </p:nvSpPr>
              <p:spPr bwMode="auto">
                <a:xfrm>
                  <a:off x="2400" y="3888"/>
                  <a:ext cx="524" cy="250"/>
                </a:xfrm>
                <a:prstGeom prst="rect">
                  <a:avLst/>
                </a:prstGeom>
                <a:noFill/>
                <a:ln w="9525">
                  <a:noFill/>
                  <a:miter lim="800000"/>
                  <a:headEnd/>
                  <a:tailEnd/>
                </a:ln>
              </p:spPr>
              <p:txBody>
                <a:bodyPr wrap="none">
                  <a:spAutoFit/>
                </a:bodyPr>
                <a:lstStyle/>
                <a:p>
                  <a:r>
                    <a:rPr lang="en-US" altLang="zh-CN"/>
                    <a:t>month</a:t>
                  </a:r>
                </a:p>
              </p:txBody>
            </p:sp>
            <p:sp>
              <p:nvSpPr>
                <p:cNvPr id="260125" name="Text Box 38"/>
                <p:cNvSpPr txBox="1">
                  <a:spLocks noChangeArrowheads="1"/>
                </p:cNvSpPr>
                <p:nvPr/>
              </p:nvSpPr>
              <p:spPr bwMode="auto">
                <a:xfrm>
                  <a:off x="3024" y="3888"/>
                  <a:ext cx="347" cy="250"/>
                </a:xfrm>
                <a:prstGeom prst="rect">
                  <a:avLst/>
                </a:prstGeom>
                <a:noFill/>
                <a:ln w="9525">
                  <a:noFill/>
                  <a:miter lim="800000"/>
                  <a:headEnd/>
                  <a:tailEnd/>
                </a:ln>
              </p:spPr>
              <p:txBody>
                <a:bodyPr wrap="none">
                  <a:spAutoFit/>
                </a:bodyPr>
                <a:lstStyle/>
                <a:p>
                  <a:r>
                    <a:rPr lang="en-US" altLang="zh-CN"/>
                    <a:t>day</a:t>
                  </a:r>
                </a:p>
              </p:txBody>
            </p:sp>
            <p:sp>
              <p:nvSpPr>
                <p:cNvPr id="260126" name="Text Box 39"/>
                <p:cNvSpPr txBox="1">
                  <a:spLocks noChangeArrowheads="1"/>
                </p:cNvSpPr>
                <p:nvPr/>
              </p:nvSpPr>
              <p:spPr bwMode="auto">
                <a:xfrm>
                  <a:off x="3504" y="3888"/>
                  <a:ext cx="391" cy="250"/>
                </a:xfrm>
                <a:prstGeom prst="rect">
                  <a:avLst/>
                </a:prstGeom>
                <a:noFill/>
                <a:ln w="9525">
                  <a:noFill/>
                  <a:miter lim="800000"/>
                  <a:headEnd/>
                  <a:tailEnd/>
                </a:ln>
              </p:spPr>
              <p:txBody>
                <a:bodyPr wrap="none">
                  <a:spAutoFit/>
                </a:bodyPr>
                <a:lstStyle/>
                <a:p>
                  <a:r>
                    <a:rPr lang="en-US" altLang="zh-CN"/>
                    <a:t>year</a:t>
                  </a:r>
                </a:p>
              </p:txBody>
            </p:sp>
          </p:grpSp>
        </p:grpSp>
        <p:sp>
          <p:nvSpPr>
            <p:cNvPr id="260112" name="AutoShape 40"/>
            <p:cNvSpPr>
              <a:spLocks noChangeArrowheads="1"/>
            </p:cNvSpPr>
            <p:nvPr/>
          </p:nvSpPr>
          <p:spPr bwMode="auto">
            <a:xfrm>
              <a:off x="1872" y="2496"/>
              <a:ext cx="2036" cy="312"/>
            </a:xfrm>
            <a:prstGeom prst="wedgeRectCallout">
              <a:avLst>
                <a:gd name="adj1" fmla="val -59486"/>
                <a:gd name="adj2" fmla="val 147079"/>
              </a:avLst>
            </a:prstGeom>
            <a:noFill/>
            <a:ln w="38100">
              <a:solidFill>
                <a:srgbClr val="33CCCC"/>
              </a:solidFill>
              <a:miter lim="800000"/>
              <a:headEnd/>
              <a:tailEnd/>
            </a:ln>
          </p:spPr>
          <p:txBody>
            <a:bodyPr wrap="none" lIns="90000" tIns="46800" rIns="90000" bIns="46800" anchor="ctr">
              <a:spAutoFit/>
            </a:bodyPr>
            <a:lstStyle/>
            <a:p>
              <a:pPr algn="ctr"/>
              <a:r>
                <a:rPr lang="en-US" altLang="zh-CN" sz="2400"/>
                <a:t>stu1.birthday.month=12;</a:t>
              </a:r>
            </a:p>
          </p:txBody>
        </p:sp>
      </p:grpSp>
      <p:grpSp>
        <p:nvGrpSpPr>
          <p:cNvPr id="13" name="Group 46"/>
          <p:cNvGrpSpPr>
            <a:grpSpLocks/>
          </p:cNvGrpSpPr>
          <p:nvPr/>
        </p:nvGrpSpPr>
        <p:grpSpPr bwMode="auto">
          <a:xfrm>
            <a:off x="2654300" y="2647950"/>
            <a:ext cx="5673725" cy="3051175"/>
            <a:chOff x="1336" y="3288"/>
            <a:chExt cx="3574" cy="1922"/>
          </a:xfrm>
        </p:grpSpPr>
        <p:sp>
          <p:nvSpPr>
            <p:cNvPr id="260109" name="Text Box 43"/>
            <p:cNvSpPr txBox="1">
              <a:spLocks noChangeArrowheads="1"/>
            </p:cNvSpPr>
            <p:nvPr/>
          </p:nvSpPr>
          <p:spPr bwMode="auto">
            <a:xfrm>
              <a:off x="1336" y="3288"/>
              <a:ext cx="2168" cy="1922"/>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float score;</a:t>
              </a:r>
            </a:p>
            <a:p>
              <a:pPr eaLnBrk="0" hangingPunct="0"/>
              <a:r>
                <a:rPr lang="en-US" altLang="zh-CN" sz="2400">
                  <a:solidFill>
                    <a:schemeClr val="bg2"/>
                  </a:solidFill>
                </a:rPr>
                <a:t>                 char addr[30];</a:t>
              </a:r>
            </a:p>
            <a:p>
              <a:pPr eaLnBrk="0" hangingPunct="0"/>
              <a:r>
                <a:rPr lang="en-US" altLang="zh-CN" sz="2400">
                  <a:solidFill>
                    <a:schemeClr val="bg2"/>
                  </a:solidFill>
                </a:rPr>
                <a:t>        }stu1,stu2</a:t>
              </a:r>
              <a:r>
                <a:rPr lang="en-US" altLang="zh-CN" sz="2400"/>
                <a:t>; </a:t>
              </a:r>
            </a:p>
          </p:txBody>
        </p:sp>
        <p:sp>
          <p:nvSpPr>
            <p:cNvPr id="260110" name="AutoShape 44"/>
            <p:cNvSpPr>
              <a:spLocks noChangeArrowheads="1"/>
            </p:cNvSpPr>
            <p:nvPr/>
          </p:nvSpPr>
          <p:spPr bwMode="auto">
            <a:xfrm>
              <a:off x="3778" y="4008"/>
              <a:ext cx="1132" cy="466"/>
            </a:xfrm>
            <a:prstGeom prst="wedgeRectCallout">
              <a:avLst>
                <a:gd name="adj1" fmla="val -90644"/>
                <a:gd name="adj2" fmla="val 46565"/>
              </a:avLst>
            </a:prstGeom>
            <a:noFill/>
            <a:ln w="38100">
              <a:solidFill>
                <a:srgbClr val="33CCCC"/>
              </a:solidFill>
              <a:miter lim="800000"/>
              <a:headEnd/>
              <a:tailEnd/>
            </a:ln>
          </p:spPr>
          <p:txBody>
            <a:bodyPr wrap="none" lIns="90000" tIns="46800" rIns="90000" bIns="46800" anchor="ctr">
              <a:spAutoFit/>
            </a:bodyPr>
            <a:lstStyle/>
            <a:p>
              <a:r>
                <a:rPr lang="en-US" altLang="zh-CN"/>
                <a:t>if(</a:t>
              </a:r>
              <a:r>
                <a:rPr lang="en-US" altLang="zh-CN">
                  <a:solidFill>
                    <a:srgbClr val="FF0000"/>
                  </a:solidFill>
                </a:rPr>
                <a:t>stu1==stu2</a:t>
              </a:r>
              <a:r>
                <a:rPr lang="en-US" altLang="zh-CN"/>
                <a:t>)</a:t>
              </a:r>
            </a:p>
            <a:p>
              <a:r>
                <a:rPr lang="en-US" altLang="zh-CN"/>
                <a:t>……..          (</a:t>
              </a:r>
              <a:r>
                <a:rPr lang="en-US" altLang="zh-CN">
                  <a:solidFill>
                    <a:schemeClr val="accent2"/>
                  </a:solidFill>
                  <a:sym typeface="Symbol" pitchFamily="18" charset="2"/>
                </a:rPr>
                <a:t></a:t>
              </a:r>
              <a:r>
                <a:rPr lang="en-US" altLang="zh-CN"/>
                <a:t>)</a:t>
              </a:r>
              <a:endParaRPr lang="en-US" altLang="zh-CN">
                <a:sym typeface="Symbol"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out)">
                                      <p:cBhvr>
                                        <p:cTn id="25"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out)">
                                      <p:cBhvr>
                                        <p:cTn id="3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ox(out)">
                                      <p:cBhvr>
                                        <p:cTn id="35"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ox(out)">
                                      <p:cBhvr>
                                        <p:cTn id="40"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 calcmode="lin" valueType="num">
                                      <p:cBhvr additive="base">
                                        <p:cTn id="4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 calcmode="lin" valueType="num">
                                      <p:cBhvr additive="base">
                                        <p:cTn id="51"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WHOOSH.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ox(out)">
                                      <p:cBhvr>
                                        <p:cTn id="5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ox(out)">
                                      <p:cBhvr>
                                        <p:cTn id="6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utoUpdateAnimBg="0"/>
      <p:bldP spid="8" grpId="0" build="p" bldLvl="5" autoUpdateAnimBg="0"/>
      <p:bldP spid="9" grpId="0" animBg="1" autoUpdateAnimBg="0"/>
      <p:bldP spid="10" grpId="0" build="p" bldLvl="5" autoUpdateAnimBg="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5.5.11</a:t>
            </a:r>
            <a:r>
              <a:rPr lang="zh-CN" altLang="en-US" dirty="0" smtClean="0">
                <a:ea typeface="宋体" pitchFamily="2" charset="-122"/>
              </a:rPr>
              <a:t>结构体定义的位置</a:t>
            </a:r>
            <a:endParaRPr lang="en-US" altLang="zh-CN" dirty="0" smtClean="0">
              <a:ea typeface="宋体" pitchFamily="2" charset="-122"/>
            </a:endParaRPr>
          </a:p>
        </p:txBody>
      </p:sp>
      <p:sp>
        <p:nvSpPr>
          <p:cNvPr id="4" name="Rectangle 3"/>
          <p:cNvSpPr>
            <a:spLocks noGrp="1" noChangeArrowheads="1"/>
          </p:cNvSpPr>
          <p:nvPr>
            <p:ph type="body" idx="1"/>
          </p:nvPr>
        </p:nvSpPr>
        <p:spPr>
          <a:xfrm>
            <a:off x="785813" y="1285875"/>
            <a:ext cx="7602537" cy="4951413"/>
          </a:xfrm>
        </p:spPr>
        <p:style>
          <a:lnRef idx="0">
            <a:scrgbClr r="0" g="0" b="0"/>
          </a:lnRef>
          <a:fillRef idx="1003">
            <a:schemeClr val="dk2"/>
          </a:fillRef>
          <a:effectRef idx="0">
            <a:scrgbClr r="0" g="0" b="0"/>
          </a:effectRef>
          <a:fontRef idx="major"/>
        </p:style>
        <p:txBody>
          <a:bodyPr/>
          <a:lstStyle/>
          <a:p>
            <a:pPr eaLnBrk="1" hangingPunct="1">
              <a:defRPr/>
            </a:pPr>
            <a:r>
              <a:rPr lang="zh-CN" altLang="en-US" sz="2000" smtClean="0">
                <a:ea typeface="宋体" pitchFamily="2" charset="-122"/>
              </a:rPr>
              <a:t>尝试下：将中结构体定义的部分转移到</a:t>
            </a:r>
            <a:r>
              <a:rPr lang="en-US" altLang="zh-CN" sz="2000" smtClean="0">
                <a:ea typeface="宋体" pitchFamily="2" charset="-122"/>
              </a:rPr>
              <a:t>main</a:t>
            </a:r>
            <a:r>
              <a:rPr lang="zh-CN" altLang="en-US" sz="2000" smtClean="0">
                <a:ea typeface="宋体" pitchFamily="2" charset="-122"/>
              </a:rPr>
              <a:t>函数的后面，重新编译运行，会发生什么？</a:t>
            </a:r>
          </a:p>
          <a:p>
            <a:pPr eaLnBrk="1" hangingPunct="1">
              <a:defRPr/>
            </a:pPr>
            <a:r>
              <a:rPr lang="zh-CN" altLang="en-US" sz="2000" smtClean="0">
                <a:ea typeface="宋体" pitchFamily="2" charset="-122"/>
              </a:rPr>
              <a:t>编译器会报一大堆的错误，正如</a:t>
            </a:r>
            <a:r>
              <a:rPr lang="zh-CN" altLang="en-US" sz="2000" smtClean="0">
                <a:latin typeface="Times New Roman" pitchFamily="18" charset="0"/>
                <a:ea typeface="宋体" pitchFamily="2" charset="-122"/>
              </a:rPr>
              <a:t>“</a:t>
            </a:r>
            <a:r>
              <a:rPr lang="zh-CN" altLang="en-US" sz="2000" smtClean="0">
                <a:ea typeface="宋体" pitchFamily="2" charset="-122"/>
              </a:rPr>
              <a:t>使用变量前必须先对其声明</a:t>
            </a:r>
            <a:r>
              <a:rPr lang="zh-CN" altLang="en-US" sz="2000" smtClean="0">
                <a:latin typeface="Times New Roman" pitchFamily="18" charset="0"/>
                <a:ea typeface="宋体" pitchFamily="2" charset="-122"/>
              </a:rPr>
              <a:t>”</a:t>
            </a:r>
            <a:r>
              <a:rPr lang="zh-CN" altLang="en-US" sz="2000" smtClean="0">
                <a:ea typeface="宋体" pitchFamily="2" charset="-122"/>
              </a:rPr>
              <a:t>一样，在使用结构体类型声明结构体变量之前，必须要先进行结构体的定义，编译器据此才知道如何为结构体中的数据成员分配内存空间，才能声明结构体变量。</a:t>
            </a:r>
          </a:p>
          <a:p>
            <a:pPr eaLnBrk="1" hangingPunct="1">
              <a:defRPr/>
            </a:pPr>
            <a:r>
              <a:rPr lang="zh-CN" altLang="en-US" sz="2000" smtClean="0">
                <a:ea typeface="宋体" pitchFamily="2" charset="-122"/>
              </a:rPr>
              <a:t>除了如的定义方式外，结构体还可以定义在函数（包括</a:t>
            </a:r>
            <a:r>
              <a:rPr lang="en-US" altLang="zh-CN" sz="2000" smtClean="0">
                <a:ea typeface="宋体" pitchFamily="2" charset="-122"/>
              </a:rPr>
              <a:t>main</a:t>
            </a:r>
            <a:r>
              <a:rPr lang="zh-CN" altLang="en-US" sz="2000" smtClean="0">
                <a:ea typeface="宋体" pitchFamily="2" charset="-122"/>
              </a:rPr>
              <a:t>函数）中，两种定义方式的区别在于结构体可见域不同，如果定义在函数外，从定义处到本文件结束，结构体都可见，可用结构体声明结构体变量，但如果定义在特定函数中，只有定义处到该函数结束，结构体可见，如果在函数外使用结构体声明结构体变量，可能会引发错误。</a:t>
            </a:r>
          </a:p>
          <a:p>
            <a:pPr eaLnBrk="1" hangingPunct="1">
              <a:defRPr/>
            </a:pPr>
            <a:r>
              <a:rPr lang="zh-CN" altLang="en-US" sz="2000" smtClean="0">
                <a:ea typeface="宋体" pitchFamily="2" charset="-122"/>
              </a:rPr>
              <a:t>一种推荐的写法是将结构体定义在头文件中，只要某文件</a:t>
            </a:r>
            <a:r>
              <a:rPr lang="en-US" altLang="zh-CN" sz="2000" smtClean="0">
                <a:ea typeface="宋体" pitchFamily="2" charset="-122"/>
              </a:rPr>
              <a:t>A</a:t>
            </a:r>
            <a:r>
              <a:rPr lang="zh-CN" altLang="en-US" sz="2000" smtClean="0">
                <a:ea typeface="宋体" pitchFamily="2" charset="-122"/>
              </a:rPr>
              <a:t>包含了此头文件，便可在</a:t>
            </a:r>
            <a:r>
              <a:rPr lang="en-US" altLang="zh-CN" sz="2000" smtClean="0">
                <a:ea typeface="宋体" pitchFamily="2" charset="-122"/>
              </a:rPr>
              <a:t>A</a:t>
            </a:r>
            <a:r>
              <a:rPr lang="zh-CN" altLang="en-US" sz="2000" smtClean="0">
                <a:ea typeface="宋体" pitchFamily="2" charset="-122"/>
              </a:rPr>
              <a:t>中自由声明结构体变量。</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5.5.12</a:t>
            </a:r>
            <a:r>
              <a:rPr lang="zh-CN" altLang="en-US" dirty="0" smtClean="0">
                <a:ea typeface="宋体" pitchFamily="2" charset="-122"/>
              </a:rPr>
              <a:t>结构体赋值</a:t>
            </a:r>
            <a:endParaRPr lang="en-US" altLang="zh-CN" dirty="0">
              <a:ea typeface="宋体" pitchFamily="2" charset="-122"/>
            </a:endParaRPr>
          </a:p>
        </p:txBody>
      </p:sp>
      <p:sp>
        <p:nvSpPr>
          <p:cNvPr id="258052" name="矩形 3"/>
          <p:cNvSpPr>
            <a:spLocks noChangeArrowheads="1"/>
          </p:cNvSpPr>
          <p:nvPr/>
        </p:nvSpPr>
        <p:spPr bwMode="auto">
          <a:xfrm>
            <a:off x="714375" y="1214438"/>
            <a:ext cx="7643813" cy="403225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3200"/>
              <a:t>C</a:t>
            </a:r>
            <a:r>
              <a:rPr lang="zh-CN" altLang="en-US" sz="3200"/>
              <a:t>语言不允许使用一个数组直接为另一个数组赋值，但使用一个结构体变量为另一个结构体变量赋值是合法的，可以使用赋值操作符（</a:t>
            </a:r>
            <a:r>
              <a:rPr lang="en-US" altLang="zh-CN" sz="3200"/>
              <a:t>=</a:t>
            </a:r>
            <a:r>
              <a:rPr lang="zh-CN" altLang="en-US" sz="3200"/>
              <a:t>）将一个结构变量</a:t>
            </a:r>
            <a:r>
              <a:rPr lang="en-US" altLang="zh-CN" sz="3200"/>
              <a:t>B</a:t>
            </a:r>
            <a:r>
              <a:rPr lang="zh-CN" altLang="en-US" sz="3200"/>
              <a:t>赋值给另一个结构变量</a:t>
            </a:r>
            <a:r>
              <a:rPr lang="en-US" altLang="zh-CN" sz="3200"/>
              <a:t>A</a:t>
            </a:r>
            <a:r>
              <a:rPr lang="zh-CN" altLang="en-US" sz="3200"/>
              <a:t>，这样，结构变量</a:t>
            </a:r>
            <a:r>
              <a:rPr lang="en-US" altLang="zh-CN" sz="3200"/>
              <a:t>A</a:t>
            </a:r>
            <a:r>
              <a:rPr lang="zh-CN" altLang="en-US" sz="3200"/>
              <a:t>中的每个成员都将被设置成结构变量</a:t>
            </a:r>
            <a:r>
              <a:rPr lang="en-US" altLang="zh-CN" sz="3200"/>
              <a:t>B</a:t>
            </a:r>
            <a:r>
              <a:rPr lang="zh-CN" altLang="en-US" sz="3200"/>
              <a:t>中相应成员的值，即使成员是数组类型也不例外，这种赋值方式被成为成员赋值</a:t>
            </a: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5.5.13</a:t>
            </a:r>
            <a:r>
              <a:rPr lang="zh-CN" altLang="en-US" dirty="0" smtClean="0">
                <a:ea typeface="宋体" pitchFamily="2" charset="-122"/>
              </a:rPr>
              <a:t>结构体嵌套</a:t>
            </a:r>
            <a:endParaRPr lang="en-US" altLang="zh-CN" dirty="0" smtClean="0">
              <a:ea typeface="宋体" pitchFamily="2" charset="-122"/>
            </a:endParaRPr>
          </a:p>
        </p:txBody>
      </p:sp>
      <p:sp>
        <p:nvSpPr>
          <p:cNvPr id="4" name="Rectangle 3"/>
          <p:cNvSpPr>
            <a:spLocks noGrp="1" noChangeArrowheads="1"/>
          </p:cNvSpPr>
          <p:nvPr>
            <p:ph type="body" idx="1"/>
          </p:nvPr>
        </p:nvSpPr>
        <p:spPr>
          <a:xfrm>
            <a:off x="428625" y="1071563"/>
            <a:ext cx="8358217" cy="5429271"/>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1800" smtClean="0">
                <a:ea typeface="宋体" pitchFamily="2" charset="-122"/>
              </a:rPr>
              <a:t>顾名思义，结构体嵌套就是</a:t>
            </a:r>
            <a:r>
              <a:rPr lang="zh-CN" altLang="en-US" sz="1800" smtClean="0">
                <a:latin typeface="Times New Roman" pitchFamily="18" charset="0"/>
                <a:ea typeface="宋体" pitchFamily="2" charset="-122"/>
              </a:rPr>
              <a:t>“</a:t>
            </a:r>
            <a:r>
              <a:rPr lang="zh-CN" altLang="en-US" sz="1800" smtClean="0">
                <a:ea typeface="宋体" pitchFamily="2" charset="-122"/>
              </a:rPr>
              <a:t>结构体套结构体</a:t>
            </a:r>
            <a:r>
              <a:rPr lang="zh-CN" altLang="en-US" sz="1800" smtClean="0">
                <a:latin typeface="Times New Roman" pitchFamily="18" charset="0"/>
                <a:ea typeface="宋体" pitchFamily="2" charset="-122"/>
              </a:rPr>
              <a:t>”</a:t>
            </a:r>
            <a:r>
              <a:rPr lang="zh-CN" altLang="en-US" sz="1800" smtClean="0">
                <a:ea typeface="宋体" pitchFamily="2" charset="-122"/>
              </a:rPr>
              <a:t>，某个结构的数据成员也是一个结构体变量，这样，可以按层次结构合理组织数据，举例来说：</a:t>
            </a:r>
          </a:p>
          <a:p>
            <a:pPr eaLnBrk="1" hangingPunct="1">
              <a:lnSpc>
                <a:spcPct val="90000"/>
              </a:lnSpc>
              <a:defRPr/>
            </a:pPr>
            <a:r>
              <a:rPr lang="en-US" altLang="zh-CN" sz="1800" smtClean="0">
                <a:ea typeface="宋体" pitchFamily="2" charset="-122"/>
              </a:rPr>
              <a:t>struct student</a:t>
            </a:r>
          </a:p>
          <a:p>
            <a:pPr eaLnBrk="1" hangingPunct="1">
              <a:lnSpc>
                <a:spcPct val="90000"/>
              </a:lnSpc>
              <a:defRPr/>
            </a:pPr>
            <a:r>
              <a:rPr lang="en-US" altLang="zh-CN" sz="1800" smtClean="0">
                <a:ea typeface="宋体" pitchFamily="2" charset="-122"/>
              </a:rPr>
              <a:t>{</a:t>
            </a:r>
          </a:p>
          <a:p>
            <a:pPr eaLnBrk="1" hangingPunct="1">
              <a:lnSpc>
                <a:spcPct val="90000"/>
              </a:lnSpc>
              <a:defRPr/>
            </a:pPr>
            <a:r>
              <a:rPr lang="en-US" altLang="zh-CN" sz="1800" smtClean="0">
                <a:ea typeface="宋体" pitchFamily="2" charset="-122"/>
              </a:rPr>
              <a:t>char name[20];</a:t>
            </a:r>
          </a:p>
          <a:p>
            <a:pPr eaLnBrk="1" hangingPunct="1">
              <a:lnSpc>
                <a:spcPct val="90000"/>
              </a:lnSpc>
              <a:defRPr/>
            </a:pPr>
            <a:r>
              <a:rPr lang="en-US" altLang="zh-CN" sz="1800" smtClean="0">
                <a:ea typeface="宋体" pitchFamily="2" charset="-122"/>
              </a:rPr>
              <a:t>struct scorestruct			/*</a:t>
            </a:r>
            <a:r>
              <a:rPr lang="zh-CN" altLang="en-US" sz="1800" smtClean="0">
                <a:ea typeface="宋体" pitchFamily="2" charset="-122"/>
              </a:rPr>
              <a:t>结构体</a:t>
            </a:r>
            <a:r>
              <a:rPr lang="en-US" altLang="zh-CN" sz="1800" smtClean="0">
                <a:ea typeface="宋体" pitchFamily="2" charset="-122"/>
              </a:rPr>
              <a:t>scorestruct</a:t>
            </a:r>
            <a:r>
              <a:rPr lang="zh-CN" altLang="en-US" sz="1800" smtClean="0">
                <a:ea typeface="宋体" pitchFamily="2" charset="-122"/>
              </a:rPr>
              <a:t>的定义*</a:t>
            </a:r>
            <a:r>
              <a:rPr lang="en-US" altLang="zh-CN" sz="1800" smtClean="0">
                <a:ea typeface="宋体" pitchFamily="2" charset="-122"/>
              </a:rPr>
              <a:t>/</a:t>
            </a:r>
          </a:p>
          <a:p>
            <a:pPr eaLnBrk="1" hangingPunct="1">
              <a:lnSpc>
                <a:spcPct val="90000"/>
              </a:lnSpc>
              <a:defRPr/>
            </a:pPr>
            <a:r>
              <a:rPr lang="en-US" altLang="zh-CN" sz="1800" smtClean="0">
                <a:ea typeface="宋体" pitchFamily="2" charset="-122"/>
              </a:rPr>
              <a:t>{</a:t>
            </a:r>
          </a:p>
          <a:p>
            <a:pPr eaLnBrk="1" hangingPunct="1">
              <a:lnSpc>
                <a:spcPct val="90000"/>
              </a:lnSpc>
              <a:defRPr/>
            </a:pPr>
            <a:r>
              <a:rPr lang="en-US" altLang="zh-CN" sz="1800" smtClean="0">
                <a:ea typeface="宋体" pitchFamily="2" charset="-122"/>
              </a:rPr>
              <a:t>int math;</a:t>
            </a:r>
          </a:p>
          <a:p>
            <a:pPr eaLnBrk="1" hangingPunct="1">
              <a:lnSpc>
                <a:spcPct val="90000"/>
              </a:lnSpc>
              <a:defRPr/>
            </a:pPr>
            <a:r>
              <a:rPr lang="en-US" altLang="zh-CN" sz="1800" smtClean="0">
                <a:ea typeface="宋体" pitchFamily="2" charset="-122"/>
              </a:rPr>
              <a:t>int English;</a:t>
            </a:r>
          </a:p>
          <a:p>
            <a:pPr eaLnBrk="1" hangingPunct="1">
              <a:lnSpc>
                <a:spcPct val="90000"/>
              </a:lnSpc>
              <a:defRPr/>
            </a:pPr>
            <a:r>
              <a:rPr lang="en-US" altLang="zh-CN" sz="1800" smtClean="0">
                <a:ea typeface="宋体" pitchFamily="2" charset="-122"/>
              </a:rPr>
              <a:t>}score;					/*</a:t>
            </a:r>
            <a:r>
              <a:rPr lang="zh-CN" altLang="en-US" sz="1800" smtClean="0">
                <a:ea typeface="宋体" pitchFamily="2" charset="-122"/>
              </a:rPr>
              <a:t>声明结构体变量</a:t>
            </a:r>
            <a:r>
              <a:rPr lang="en-US" altLang="zh-CN" sz="1800" smtClean="0">
                <a:ea typeface="宋体" pitchFamily="2" charset="-122"/>
              </a:rPr>
              <a:t>score*/</a:t>
            </a:r>
          </a:p>
          <a:p>
            <a:pPr eaLnBrk="1" hangingPunct="1">
              <a:lnSpc>
                <a:spcPct val="90000"/>
              </a:lnSpc>
              <a:defRPr/>
            </a:pPr>
            <a:r>
              <a:rPr lang="en-US" altLang="zh-CN" sz="1800" smtClean="0">
                <a:ea typeface="宋体" pitchFamily="2" charset="-122"/>
              </a:rPr>
              <a:t>struct infostruct				/*</a:t>
            </a:r>
            <a:r>
              <a:rPr lang="zh-CN" altLang="en-US" sz="1800" smtClean="0">
                <a:ea typeface="宋体" pitchFamily="2" charset="-122"/>
              </a:rPr>
              <a:t>结构体</a:t>
            </a:r>
            <a:r>
              <a:rPr lang="en-US" altLang="zh-CN" sz="1800" smtClean="0">
                <a:ea typeface="宋体" pitchFamily="2" charset="-122"/>
              </a:rPr>
              <a:t>infostruct</a:t>
            </a:r>
            <a:r>
              <a:rPr lang="zh-CN" altLang="en-US" sz="1800" smtClean="0">
                <a:ea typeface="宋体" pitchFamily="2" charset="-122"/>
              </a:rPr>
              <a:t>的定义*</a:t>
            </a:r>
            <a:r>
              <a:rPr lang="en-US" altLang="zh-CN" sz="1800" smtClean="0">
                <a:ea typeface="宋体" pitchFamily="2" charset="-122"/>
              </a:rPr>
              <a:t>/</a:t>
            </a:r>
          </a:p>
          <a:p>
            <a:pPr eaLnBrk="1" hangingPunct="1">
              <a:lnSpc>
                <a:spcPct val="90000"/>
              </a:lnSpc>
              <a:defRPr/>
            </a:pPr>
            <a:r>
              <a:rPr lang="en-US" altLang="zh-CN" sz="1800" smtClean="0">
                <a:ea typeface="宋体" pitchFamily="2" charset="-122"/>
              </a:rPr>
              <a:t>{</a:t>
            </a:r>
          </a:p>
          <a:p>
            <a:pPr eaLnBrk="1" hangingPunct="1">
              <a:lnSpc>
                <a:spcPct val="90000"/>
              </a:lnSpc>
              <a:defRPr/>
            </a:pPr>
            <a:r>
              <a:rPr lang="en-US" altLang="zh-CN" sz="1800" smtClean="0">
                <a:ea typeface="宋体" pitchFamily="2" charset="-122"/>
              </a:rPr>
              <a:t>float height;</a:t>
            </a:r>
          </a:p>
          <a:p>
            <a:pPr eaLnBrk="1" hangingPunct="1">
              <a:lnSpc>
                <a:spcPct val="90000"/>
              </a:lnSpc>
              <a:defRPr/>
            </a:pPr>
            <a:r>
              <a:rPr lang="en-US" altLang="zh-CN" sz="1800" smtClean="0">
                <a:ea typeface="宋体" pitchFamily="2" charset="-122"/>
              </a:rPr>
              <a:t>float weight;</a:t>
            </a:r>
          </a:p>
          <a:p>
            <a:pPr eaLnBrk="1" hangingPunct="1">
              <a:lnSpc>
                <a:spcPct val="90000"/>
              </a:lnSpc>
              <a:defRPr/>
            </a:pPr>
            <a:r>
              <a:rPr lang="en-US" altLang="zh-CN" sz="1800" smtClean="0">
                <a:ea typeface="宋体" pitchFamily="2" charset="-122"/>
              </a:rPr>
              <a:t>}info;						/*</a:t>
            </a:r>
            <a:r>
              <a:rPr lang="zh-CN" altLang="en-US" sz="1800" smtClean="0">
                <a:ea typeface="宋体" pitchFamily="2" charset="-122"/>
              </a:rPr>
              <a:t>声明结构体变量</a:t>
            </a:r>
            <a:r>
              <a:rPr lang="en-US" altLang="zh-CN" sz="1800" smtClean="0">
                <a:ea typeface="宋体" pitchFamily="2" charset="-122"/>
              </a:rPr>
              <a:t>info*/</a:t>
            </a:r>
          </a:p>
          <a:p>
            <a:pPr eaLnBrk="1" hangingPunct="1">
              <a:lnSpc>
                <a:spcPct val="90000"/>
              </a:lnSpc>
              <a:defRPr/>
            </a:pPr>
            <a:r>
              <a:rPr lang="en-US" altLang="zh-CN" sz="1800" smtClean="0">
                <a:ea typeface="宋体" pitchFamily="2" charset="-122"/>
              </a:rPr>
              <a:t>};</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5.5.14</a:t>
            </a:r>
            <a:r>
              <a:rPr lang="zh-CN" altLang="en-US" dirty="0" smtClean="0">
                <a:ea typeface="宋体" pitchFamily="2" charset="-122"/>
              </a:rPr>
              <a:t>匿名结构体</a:t>
            </a:r>
            <a:endParaRPr lang="en-US" altLang="zh-CN" dirty="0" smtClean="0">
              <a:ea typeface="宋体" pitchFamily="2" charset="-122"/>
            </a:endParaRPr>
          </a:p>
        </p:txBody>
      </p:sp>
      <p:sp>
        <p:nvSpPr>
          <p:cNvPr id="4" name="Rectangle 3"/>
          <p:cNvSpPr>
            <a:spLocks noGrp="1" noChangeArrowheads="1"/>
          </p:cNvSpPr>
          <p:nvPr>
            <p:ph type="body" idx="1"/>
          </p:nvPr>
        </p:nvSpPr>
        <p:spPr>
          <a:xfrm>
            <a:off x="214282" y="1142985"/>
            <a:ext cx="8786874" cy="5072097"/>
          </a:xfrm>
        </p:spPr>
        <p:style>
          <a:lnRef idx="0">
            <a:scrgbClr r="0" g="0" b="0"/>
          </a:lnRef>
          <a:fillRef idx="1003">
            <a:schemeClr val="dk2"/>
          </a:fillRef>
          <a:effectRef idx="0">
            <a:scrgbClr r="0" g="0" b="0"/>
          </a:effectRef>
          <a:fontRef idx="major"/>
        </p:style>
        <p:txBody>
          <a:bodyPr/>
          <a:lstStyle/>
          <a:p>
            <a:pPr eaLnBrk="1" hangingPunct="1">
              <a:defRPr/>
            </a:pPr>
            <a:r>
              <a:rPr lang="en-US" altLang="zh-CN" sz="2000" smtClean="0">
                <a:ea typeface="宋体" pitchFamily="2" charset="-122"/>
              </a:rPr>
              <a:t>C</a:t>
            </a:r>
            <a:r>
              <a:rPr lang="zh-CN" altLang="en-US" sz="2000" smtClean="0">
                <a:ea typeface="宋体" pitchFamily="2" charset="-122"/>
              </a:rPr>
              <a:t>语言允许定义匿名结构，所谓匿名结构，就是不指定结构体的名称，但一定要在结构体定义的同时声明至少一个结构体变量，否则，这种用法没有意义，如：</a:t>
            </a:r>
          </a:p>
          <a:p>
            <a:pPr eaLnBrk="1" hangingPunct="1">
              <a:defRPr/>
            </a:pPr>
            <a:r>
              <a:rPr lang="en-US" altLang="zh-CN" sz="2000" smtClean="0">
                <a:ea typeface="宋体" pitchFamily="2" charset="-122"/>
              </a:rPr>
              <a:t>struct</a:t>
            </a:r>
          </a:p>
          <a:p>
            <a:pPr eaLnBrk="1" hangingPunct="1">
              <a:defRPr/>
            </a:pPr>
            <a:r>
              <a:rPr lang="en-US" altLang="zh-CN" sz="2000" smtClean="0">
                <a:ea typeface="宋体" pitchFamily="2" charset="-122"/>
              </a:rPr>
              <a:t>{</a:t>
            </a:r>
          </a:p>
          <a:p>
            <a:pPr eaLnBrk="1" hangingPunct="1">
              <a:defRPr/>
            </a:pPr>
            <a:r>
              <a:rPr lang="en-US" altLang="zh-CN" sz="2000" smtClean="0">
                <a:ea typeface="宋体" pitchFamily="2" charset="-122"/>
              </a:rPr>
              <a:t>char name[20];</a:t>
            </a:r>
          </a:p>
          <a:p>
            <a:pPr eaLnBrk="1" hangingPunct="1">
              <a:defRPr/>
            </a:pPr>
            <a:r>
              <a:rPr lang="en-US" altLang="zh-CN" sz="2000" smtClean="0">
                <a:ea typeface="宋体" pitchFamily="2" charset="-122"/>
              </a:rPr>
              <a:t>int age;</a:t>
            </a:r>
          </a:p>
          <a:p>
            <a:pPr eaLnBrk="1" hangingPunct="1">
              <a:defRPr/>
            </a:pPr>
            <a:r>
              <a:rPr lang="en-US" altLang="zh-CN" sz="2000" smtClean="0">
                <a:ea typeface="宋体" pitchFamily="2" charset="-122"/>
              </a:rPr>
              <a:t>}wangwu, lisi;</a:t>
            </a:r>
          </a:p>
          <a:p>
            <a:pPr eaLnBrk="1" hangingPunct="1">
              <a:defRPr/>
            </a:pPr>
            <a:r>
              <a:rPr lang="zh-CN" altLang="en-US" sz="2000" smtClean="0">
                <a:ea typeface="宋体" pitchFamily="2" charset="-122"/>
              </a:rPr>
              <a:t>这样便声明创建了两个结构体变量</a:t>
            </a:r>
            <a:r>
              <a:rPr lang="en-US" altLang="zh-CN" sz="2000" smtClean="0">
                <a:ea typeface="宋体" pitchFamily="2" charset="-122"/>
              </a:rPr>
              <a:t>wangwu</a:t>
            </a:r>
            <a:r>
              <a:rPr lang="zh-CN" altLang="en-US" sz="2000" smtClean="0">
                <a:ea typeface="宋体" pitchFamily="2" charset="-122"/>
              </a:rPr>
              <a:t>和</a:t>
            </a:r>
            <a:r>
              <a:rPr lang="en-US" altLang="zh-CN" sz="2000" smtClean="0">
                <a:ea typeface="宋体" pitchFamily="2" charset="-122"/>
              </a:rPr>
              <a:t>lisi</a:t>
            </a:r>
            <a:r>
              <a:rPr lang="zh-CN" altLang="en-US" sz="2000" smtClean="0">
                <a:ea typeface="宋体" pitchFamily="2" charset="-122"/>
              </a:rPr>
              <a:t>，可以通过诸如</a:t>
            </a:r>
            <a:r>
              <a:rPr lang="zh-CN" altLang="en-US" sz="2000" smtClean="0">
                <a:latin typeface="Times New Roman" pitchFamily="18" charset="0"/>
                <a:ea typeface="宋体" pitchFamily="2" charset="-122"/>
              </a:rPr>
              <a:t>“</a:t>
            </a:r>
            <a:r>
              <a:rPr lang="en-US" altLang="zh-CN" sz="2000" smtClean="0">
                <a:ea typeface="宋体" pitchFamily="2" charset="-122"/>
              </a:rPr>
              <a:t>wangwu.name</a:t>
            </a:r>
            <a:r>
              <a:rPr lang="en-US" altLang="zh-CN" sz="2000" smtClean="0">
                <a:latin typeface="Times New Roman" pitchFamily="18" charset="0"/>
                <a:ea typeface="宋体" pitchFamily="2" charset="-122"/>
              </a:rPr>
              <a:t>”</a:t>
            </a:r>
            <a:r>
              <a:rPr lang="zh-CN" altLang="en-US" sz="2000" smtClean="0">
                <a:ea typeface="宋体" pitchFamily="2" charset="-122"/>
              </a:rPr>
              <a:t>等形式来访问其成员，但这种类型没有名称，因此无法在以后的程序中声明这种类型的变量。</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5.5.15</a:t>
            </a:r>
            <a:r>
              <a:rPr lang="zh-CN" altLang="en-US" dirty="0" smtClean="0">
                <a:ea typeface="宋体" pitchFamily="2" charset="-122"/>
              </a:rPr>
              <a:t>结构体数组</a:t>
            </a:r>
            <a:endParaRPr lang="en-US" altLang="zh-CN" dirty="0">
              <a:ea typeface="宋体" pitchFamily="2" charset="-122"/>
            </a:endParaRPr>
          </a:p>
        </p:txBody>
      </p:sp>
      <p:sp>
        <p:nvSpPr>
          <p:cNvPr id="7" name="Rectangle 2"/>
          <p:cNvSpPr>
            <a:spLocks noGrp="1" noChangeArrowheads="1"/>
          </p:cNvSpPr>
          <p:nvPr>
            <p:ph type="body" idx="1"/>
          </p:nvPr>
        </p:nvSpPr>
        <p:spPr>
          <a:xfrm>
            <a:off x="428625" y="1000125"/>
            <a:ext cx="8488363" cy="1397000"/>
          </a:xfrm>
        </p:spPr>
        <p:txBody>
          <a:bodyPr/>
          <a:lstStyle/>
          <a:p>
            <a:pPr lvl="1" eaLnBrk="1" hangingPunct="1">
              <a:defRPr/>
            </a:pPr>
            <a:r>
              <a:rPr lang="zh-CN" altLang="en-US" smtClean="0">
                <a:ea typeface="宋体" pitchFamily="2" charset="-122"/>
              </a:rPr>
              <a:t>结构体数组的定义</a:t>
            </a:r>
          </a:p>
          <a:p>
            <a:pPr lvl="2" eaLnBrk="1" hangingPunct="1">
              <a:buFont typeface="Wingdings" pitchFamily="2" charset="2"/>
              <a:buNone/>
              <a:defRPr/>
            </a:pPr>
            <a:r>
              <a:rPr lang="zh-CN" altLang="en-US" smtClean="0">
                <a:ea typeface="宋体" pitchFamily="2" charset="-122"/>
              </a:rPr>
              <a:t>三种形式：</a:t>
            </a:r>
          </a:p>
        </p:txBody>
      </p:sp>
      <p:sp>
        <p:nvSpPr>
          <p:cNvPr id="8" name="Text Box 3"/>
          <p:cNvSpPr txBox="1">
            <a:spLocks noChangeArrowheads="1"/>
          </p:cNvSpPr>
          <p:nvPr/>
        </p:nvSpPr>
        <p:spPr bwMode="auto">
          <a:xfrm>
            <a:off x="685800" y="2357430"/>
            <a:ext cx="3529010" cy="3787833"/>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latin typeface="隶书" pitchFamily="49" charset="-122"/>
                <a:ea typeface="隶书" pitchFamily="49" charset="-122"/>
              </a:rPr>
              <a:t>形式一</a:t>
            </a:r>
            <a:r>
              <a:rPr lang="en-US" altLang="zh-CN" sz="2400">
                <a:solidFill>
                  <a:schemeClr val="bg2"/>
                </a:solidFill>
                <a:latin typeface="隶书" pitchFamily="49" charset="-122"/>
                <a:ea typeface="隶书" pitchFamily="49" charset="-122"/>
              </a:rPr>
              <a:t>:</a:t>
            </a:r>
            <a:r>
              <a:rPr lang="en-US" altLang="zh-CN" sz="2400">
                <a:solidFill>
                  <a:schemeClr val="bg2"/>
                </a:solidFill>
              </a:rPr>
              <a:t>  </a:t>
            </a:r>
          </a:p>
          <a:p>
            <a:pPr eaLnBrk="0" hangingPunct="0">
              <a:defRPr/>
            </a:pPr>
            <a:r>
              <a:rPr lang="en-US" altLang="zh-CN" sz="2400">
                <a:solidFill>
                  <a:schemeClr val="bg2"/>
                </a:solidFill>
              </a:rPr>
              <a:t>struct  student</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a:t>
            </a:r>
          </a:p>
          <a:p>
            <a:pPr eaLnBrk="0" hangingPunct="0">
              <a:defRPr/>
            </a:pPr>
            <a:r>
              <a:rPr lang="en-US" altLang="zh-CN" sz="2400">
                <a:solidFill>
                  <a:schemeClr val="bg2"/>
                </a:solidFill>
              </a:rPr>
              <a:t>struct  student   </a:t>
            </a:r>
            <a:r>
              <a:rPr lang="en-US" altLang="zh-CN" sz="2400"/>
              <a:t>stu[2];</a:t>
            </a:r>
          </a:p>
        </p:txBody>
      </p:sp>
      <p:sp>
        <p:nvSpPr>
          <p:cNvPr id="9" name="Text Box 4"/>
          <p:cNvSpPr txBox="1">
            <a:spLocks noChangeArrowheads="1"/>
          </p:cNvSpPr>
          <p:nvPr/>
        </p:nvSpPr>
        <p:spPr bwMode="auto">
          <a:xfrm>
            <a:off x="609600" y="2762250"/>
            <a:ext cx="3605210" cy="3049169"/>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latin typeface="隶书" pitchFamily="49" charset="-122"/>
                <a:ea typeface="隶书" pitchFamily="49" charset="-122"/>
              </a:rPr>
              <a:t>形式二</a:t>
            </a:r>
            <a:r>
              <a:rPr lang="en-US" altLang="zh-CN" sz="2400">
                <a:solidFill>
                  <a:schemeClr val="bg2"/>
                </a:solidFill>
                <a:latin typeface="隶书" pitchFamily="49" charset="-122"/>
                <a:ea typeface="隶书" pitchFamily="49" charset="-122"/>
              </a:rPr>
              <a:t>:</a:t>
            </a:r>
            <a:endParaRPr lang="en-US" altLang="zh-CN" sz="2400">
              <a:solidFill>
                <a:schemeClr val="bg2"/>
              </a:solidFill>
            </a:endParaRPr>
          </a:p>
          <a:p>
            <a:pPr eaLnBrk="0" hangingPunct="0">
              <a:defRPr/>
            </a:pPr>
            <a:r>
              <a:rPr lang="en-US" altLang="zh-CN" sz="2400">
                <a:solidFill>
                  <a:schemeClr val="bg2"/>
                </a:solidFill>
              </a:rPr>
              <a:t>  struct  student</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}stu[2];</a:t>
            </a:r>
          </a:p>
        </p:txBody>
      </p:sp>
      <p:sp>
        <p:nvSpPr>
          <p:cNvPr id="10" name="Text Box 5"/>
          <p:cNvSpPr txBox="1">
            <a:spLocks noChangeArrowheads="1"/>
          </p:cNvSpPr>
          <p:nvPr/>
        </p:nvSpPr>
        <p:spPr bwMode="auto">
          <a:xfrm>
            <a:off x="609600" y="3295651"/>
            <a:ext cx="3533772" cy="3049169"/>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ea typeface="隶书" pitchFamily="49" charset="-122"/>
              </a:rPr>
              <a:t>形式三</a:t>
            </a:r>
            <a:r>
              <a:rPr lang="en-US" altLang="zh-CN" sz="2400">
                <a:solidFill>
                  <a:schemeClr val="bg2"/>
                </a:solidFill>
                <a:ea typeface="隶书" pitchFamily="49" charset="-122"/>
              </a:rPr>
              <a:t>:</a:t>
            </a:r>
            <a:endParaRPr lang="en-US" altLang="zh-CN" sz="2400">
              <a:solidFill>
                <a:schemeClr val="bg2"/>
              </a:solidFill>
            </a:endParaRPr>
          </a:p>
          <a:p>
            <a:pPr eaLnBrk="0" hangingPunct="0">
              <a:defRPr/>
            </a:pPr>
            <a:r>
              <a:rPr lang="en-US" altLang="zh-CN" sz="2400">
                <a:solidFill>
                  <a:schemeClr val="bg2"/>
                </a:solidFill>
              </a:rPr>
              <a:t>  struct </a:t>
            </a:r>
          </a:p>
          <a:p>
            <a:pPr eaLnBrk="0" hangingPunct="0">
              <a:defRPr/>
            </a:pPr>
            <a:r>
              <a:rPr lang="en-US" altLang="zh-CN" sz="2400">
                <a:solidFill>
                  <a:schemeClr val="bg2"/>
                </a:solidFill>
              </a:rPr>
              <a:t>      {     int  num;</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int age;</a:t>
            </a:r>
          </a:p>
          <a:p>
            <a:pPr eaLnBrk="0" hangingPunct="0">
              <a:defRPr/>
            </a:pPr>
            <a:r>
              <a:rPr lang="en-US" altLang="zh-CN" sz="2400">
                <a:solidFill>
                  <a:schemeClr val="bg2"/>
                </a:solidFill>
              </a:rPr>
              <a:t>      }stu[2];</a:t>
            </a:r>
          </a:p>
        </p:txBody>
      </p:sp>
      <p:grpSp>
        <p:nvGrpSpPr>
          <p:cNvPr id="2" name="Group 35"/>
          <p:cNvGrpSpPr>
            <a:grpSpLocks/>
          </p:cNvGrpSpPr>
          <p:nvPr/>
        </p:nvGrpSpPr>
        <p:grpSpPr bwMode="auto">
          <a:xfrm>
            <a:off x="5410200" y="1771650"/>
            <a:ext cx="3057525" cy="4800600"/>
            <a:chOff x="3312" y="864"/>
            <a:chExt cx="1926" cy="3024"/>
          </a:xfrm>
        </p:grpSpPr>
        <p:sp>
          <p:nvSpPr>
            <p:cNvPr id="266255" name="AutoShape 6"/>
            <p:cNvSpPr>
              <a:spLocks noChangeArrowheads="1"/>
            </p:cNvSpPr>
            <p:nvPr/>
          </p:nvSpPr>
          <p:spPr bwMode="auto">
            <a:xfrm>
              <a:off x="3648" y="864"/>
              <a:ext cx="960" cy="3024"/>
            </a:xfrm>
            <a:prstGeom prst="foldedCorner">
              <a:avLst>
                <a:gd name="adj" fmla="val 12500"/>
              </a:avLst>
            </a:prstGeom>
            <a:noFill/>
            <a:ln w="38100">
              <a:solidFill>
                <a:schemeClr val="tx1"/>
              </a:solidFill>
              <a:round/>
              <a:headEnd/>
              <a:tailEnd/>
            </a:ln>
          </p:spPr>
          <p:txBody>
            <a:bodyPr wrap="none" lIns="90000" tIns="46800" rIns="90000" bIns="46800" anchor="ctr">
              <a:spAutoFit/>
            </a:bodyPr>
            <a:lstStyle/>
            <a:p>
              <a:pPr eaLnBrk="0" hangingPunct="0"/>
              <a:endParaRPr lang="zh-CN" altLang="en-US"/>
            </a:p>
          </p:txBody>
        </p:sp>
        <p:sp>
          <p:nvSpPr>
            <p:cNvPr id="266256" name="Line 7"/>
            <p:cNvSpPr>
              <a:spLocks noChangeShapeType="1"/>
            </p:cNvSpPr>
            <p:nvPr/>
          </p:nvSpPr>
          <p:spPr bwMode="auto">
            <a:xfrm>
              <a:off x="3648" y="1152"/>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57" name="Line 8"/>
            <p:cNvSpPr>
              <a:spLocks noChangeShapeType="1"/>
            </p:cNvSpPr>
            <p:nvPr/>
          </p:nvSpPr>
          <p:spPr bwMode="auto">
            <a:xfrm>
              <a:off x="3648" y="1392"/>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58" name="Line 9"/>
            <p:cNvSpPr>
              <a:spLocks noChangeShapeType="1"/>
            </p:cNvSpPr>
            <p:nvPr/>
          </p:nvSpPr>
          <p:spPr bwMode="auto">
            <a:xfrm>
              <a:off x="3648" y="1728"/>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59" name="Line 10"/>
            <p:cNvSpPr>
              <a:spLocks noChangeShapeType="1"/>
            </p:cNvSpPr>
            <p:nvPr/>
          </p:nvSpPr>
          <p:spPr bwMode="auto">
            <a:xfrm>
              <a:off x="3648" y="1968"/>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60" name="Line 11"/>
            <p:cNvSpPr>
              <a:spLocks noChangeShapeType="1"/>
            </p:cNvSpPr>
            <p:nvPr/>
          </p:nvSpPr>
          <p:spPr bwMode="auto">
            <a:xfrm>
              <a:off x="3648" y="2208"/>
              <a:ext cx="960" cy="0"/>
            </a:xfrm>
            <a:prstGeom prst="line">
              <a:avLst/>
            </a:prstGeom>
            <a:noFill/>
            <a:ln w="38100">
              <a:solidFill>
                <a:srgbClr val="009900"/>
              </a:solidFill>
              <a:round/>
              <a:headEnd/>
              <a:tailEnd/>
            </a:ln>
          </p:spPr>
          <p:txBody>
            <a:bodyPr wrap="none" lIns="90000" tIns="46800" rIns="90000" bIns="46800" anchor="ctr">
              <a:spAutoFit/>
            </a:bodyPr>
            <a:lstStyle/>
            <a:p>
              <a:endParaRPr lang="zh-CN" altLang="en-US"/>
            </a:p>
          </p:txBody>
        </p:sp>
        <p:sp>
          <p:nvSpPr>
            <p:cNvPr id="266261" name="Text Box 12"/>
            <p:cNvSpPr txBox="1">
              <a:spLocks noChangeArrowheads="1"/>
            </p:cNvSpPr>
            <p:nvPr/>
          </p:nvSpPr>
          <p:spPr bwMode="auto">
            <a:xfrm>
              <a:off x="3888" y="1152"/>
              <a:ext cx="398" cy="250"/>
            </a:xfrm>
            <a:prstGeom prst="rect">
              <a:avLst/>
            </a:prstGeom>
            <a:noFill/>
            <a:ln w="38100">
              <a:noFill/>
              <a:miter lim="800000"/>
              <a:headEnd/>
              <a:tailEnd/>
            </a:ln>
          </p:spPr>
          <p:txBody>
            <a:bodyPr wrap="none" lIns="90000" tIns="46800" rIns="90000" bIns="46800" anchor="ctr">
              <a:spAutoFit/>
            </a:bodyPr>
            <a:lstStyle/>
            <a:p>
              <a:pPr algn="ctr"/>
              <a:r>
                <a:rPr lang="en-US" altLang="zh-CN"/>
                <a:t>num</a:t>
              </a:r>
            </a:p>
          </p:txBody>
        </p:sp>
        <p:sp>
          <p:nvSpPr>
            <p:cNvPr id="266262" name="Text Box 13"/>
            <p:cNvSpPr txBox="1">
              <a:spLocks noChangeArrowheads="1"/>
            </p:cNvSpPr>
            <p:nvPr/>
          </p:nvSpPr>
          <p:spPr bwMode="auto">
            <a:xfrm>
              <a:off x="3858" y="1424"/>
              <a:ext cx="460" cy="250"/>
            </a:xfrm>
            <a:prstGeom prst="rect">
              <a:avLst/>
            </a:prstGeom>
            <a:noFill/>
            <a:ln w="38100">
              <a:noFill/>
              <a:miter lim="800000"/>
              <a:headEnd/>
              <a:tailEnd/>
            </a:ln>
          </p:spPr>
          <p:txBody>
            <a:bodyPr wrap="none" lIns="90000" tIns="46800" rIns="90000" bIns="46800" anchor="ctr">
              <a:spAutoFit/>
            </a:bodyPr>
            <a:lstStyle/>
            <a:p>
              <a:pPr algn="ctr"/>
              <a:r>
                <a:rPr lang="en-US" altLang="zh-CN"/>
                <a:t>name</a:t>
              </a:r>
            </a:p>
          </p:txBody>
        </p:sp>
        <p:sp>
          <p:nvSpPr>
            <p:cNvPr id="266263" name="Text Box 14"/>
            <p:cNvSpPr txBox="1">
              <a:spLocks noChangeArrowheads="1"/>
            </p:cNvSpPr>
            <p:nvPr/>
          </p:nvSpPr>
          <p:spPr bwMode="auto">
            <a:xfrm>
              <a:off x="3924" y="1696"/>
              <a:ext cx="327" cy="250"/>
            </a:xfrm>
            <a:prstGeom prst="rect">
              <a:avLst/>
            </a:prstGeom>
            <a:noFill/>
            <a:ln w="38100">
              <a:noFill/>
              <a:miter lim="800000"/>
              <a:headEnd/>
              <a:tailEnd/>
            </a:ln>
          </p:spPr>
          <p:txBody>
            <a:bodyPr wrap="none" lIns="90000" tIns="46800" rIns="90000" bIns="46800" anchor="ctr">
              <a:spAutoFit/>
            </a:bodyPr>
            <a:lstStyle/>
            <a:p>
              <a:pPr algn="ctr"/>
              <a:r>
                <a:rPr lang="en-US" altLang="zh-CN"/>
                <a:t>sex</a:t>
              </a:r>
            </a:p>
          </p:txBody>
        </p:sp>
        <p:sp>
          <p:nvSpPr>
            <p:cNvPr id="266264" name="Text Box 15"/>
            <p:cNvSpPr txBox="1">
              <a:spLocks noChangeArrowheads="1"/>
            </p:cNvSpPr>
            <p:nvPr/>
          </p:nvSpPr>
          <p:spPr bwMode="auto">
            <a:xfrm>
              <a:off x="3919" y="1968"/>
              <a:ext cx="336" cy="250"/>
            </a:xfrm>
            <a:prstGeom prst="rect">
              <a:avLst/>
            </a:prstGeom>
            <a:noFill/>
            <a:ln w="38100">
              <a:noFill/>
              <a:miter lim="800000"/>
              <a:headEnd/>
              <a:tailEnd/>
            </a:ln>
          </p:spPr>
          <p:txBody>
            <a:bodyPr wrap="none" lIns="90000" tIns="46800" rIns="90000" bIns="46800" anchor="ctr">
              <a:spAutoFit/>
            </a:bodyPr>
            <a:lstStyle/>
            <a:p>
              <a:pPr algn="ctr"/>
              <a:r>
                <a:rPr lang="en-US" altLang="zh-CN"/>
                <a:t>age</a:t>
              </a:r>
            </a:p>
          </p:txBody>
        </p:sp>
        <p:grpSp>
          <p:nvGrpSpPr>
            <p:cNvPr id="266265" name="Group 17"/>
            <p:cNvGrpSpPr>
              <a:grpSpLocks/>
            </p:cNvGrpSpPr>
            <p:nvPr/>
          </p:nvGrpSpPr>
          <p:grpSpPr bwMode="auto">
            <a:xfrm>
              <a:off x="3648" y="2208"/>
              <a:ext cx="960" cy="1066"/>
              <a:chOff x="3648" y="1152"/>
              <a:chExt cx="960" cy="1066"/>
            </a:xfrm>
          </p:grpSpPr>
          <p:sp>
            <p:nvSpPr>
              <p:cNvPr id="266275" name="Line 18"/>
              <p:cNvSpPr>
                <a:spLocks noChangeShapeType="1"/>
              </p:cNvSpPr>
              <p:nvPr/>
            </p:nvSpPr>
            <p:spPr bwMode="auto">
              <a:xfrm>
                <a:off x="3648" y="1392"/>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76" name="Line 19"/>
              <p:cNvSpPr>
                <a:spLocks noChangeShapeType="1"/>
              </p:cNvSpPr>
              <p:nvPr/>
            </p:nvSpPr>
            <p:spPr bwMode="auto">
              <a:xfrm>
                <a:off x="3648" y="1728"/>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77" name="Line 20"/>
              <p:cNvSpPr>
                <a:spLocks noChangeShapeType="1"/>
              </p:cNvSpPr>
              <p:nvPr/>
            </p:nvSpPr>
            <p:spPr bwMode="auto">
              <a:xfrm>
                <a:off x="3648" y="1968"/>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78" name="Line 21"/>
              <p:cNvSpPr>
                <a:spLocks noChangeShapeType="1"/>
              </p:cNvSpPr>
              <p:nvPr/>
            </p:nvSpPr>
            <p:spPr bwMode="auto">
              <a:xfrm>
                <a:off x="3648" y="2208"/>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79" name="Text Box 22"/>
              <p:cNvSpPr txBox="1">
                <a:spLocks noChangeArrowheads="1"/>
              </p:cNvSpPr>
              <p:nvPr/>
            </p:nvSpPr>
            <p:spPr bwMode="auto">
              <a:xfrm>
                <a:off x="3888" y="1152"/>
                <a:ext cx="398" cy="250"/>
              </a:xfrm>
              <a:prstGeom prst="rect">
                <a:avLst/>
              </a:prstGeom>
              <a:noFill/>
              <a:ln w="38100">
                <a:noFill/>
                <a:miter lim="800000"/>
                <a:headEnd/>
                <a:tailEnd/>
              </a:ln>
            </p:spPr>
            <p:txBody>
              <a:bodyPr wrap="none" lIns="90000" tIns="46800" rIns="90000" bIns="46800" anchor="ctr">
                <a:spAutoFit/>
              </a:bodyPr>
              <a:lstStyle/>
              <a:p>
                <a:pPr algn="ctr"/>
                <a:r>
                  <a:rPr lang="en-US" altLang="zh-CN"/>
                  <a:t>num</a:t>
                </a:r>
              </a:p>
            </p:txBody>
          </p:sp>
          <p:sp>
            <p:nvSpPr>
              <p:cNvPr id="266280" name="Text Box 23"/>
              <p:cNvSpPr txBox="1">
                <a:spLocks noChangeArrowheads="1"/>
              </p:cNvSpPr>
              <p:nvPr/>
            </p:nvSpPr>
            <p:spPr bwMode="auto">
              <a:xfrm>
                <a:off x="3858" y="1424"/>
                <a:ext cx="460" cy="250"/>
              </a:xfrm>
              <a:prstGeom prst="rect">
                <a:avLst/>
              </a:prstGeom>
              <a:noFill/>
              <a:ln w="38100">
                <a:noFill/>
                <a:miter lim="800000"/>
                <a:headEnd/>
                <a:tailEnd/>
              </a:ln>
            </p:spPr>
            <p:txBody>
              <a:bodyPr wrap="none" lIns="90000" tIns="46800" rIns="90000" bIns="46800" anchor="ctr">
                <a:spAutoFit/>
              </a:bodyPr>
              <a:lstStyle/>
              <a:p>
                <a:pPr algn="ctr"/>
                <a:r>
                  <a:rPr lang="en-US" altLang="zh-CN"/>
                  <a:t>name</a:t>
                </a:r>
              </a:p>
            </p:txBody>
          </p:sp>
          <p:sp>
            <p:nvSpPr>
              <p:cNvPr id="266281" name="Text Box 24"/>
              <p:cNvSpPr txBox="1">
                <a:spLocks noChangeArrowheads="1"/>
              </p:cNvSpPr>
              <p:nvPr/>
            </p:nvSpPr>
            <p:spPr bwMode="auto">
              <a:xfrm>
                <a:off x="3924" y="1696"/>
                <a:ext cx="327" cy="250"/>
              </a:xfrm>
              <a:prstGeom prst="rect">
                <a:avLst/>
              </a:prstGeom>
              <a:noFill/>
              <a:ln w="38100">
                <a:noFill/>
                <a:miter lim="800000"/>
                <a:headEnd/>
                <a:tailEnd/>
              </a:ln>
            </p:spPr>
            <p:txBody>
              <a:bodyPr wrap="none" lIns="90000" tIns="46800" rIns="90000" bIns="46800" anchor="ctr">
                <a:spAutoFit/>
              </a:bodyPr>
              <a:lstStyle/>
              <a:p>
                <a:pPr algn="ctr"/>
                <a:r>
                  <a:rPr lang="en-US" altLang="zh-CN"/>
                  <a:t>sex</a:t>
                </a:r>
              </a:p>
            </p:txBody>
          </p:sp>
          <p:sp>
            <p:nvSpPr>
              <p:cNvPr id="266282" name="Text Box 25"/>
              <p:cNvSpPr txBox="1">
                <a:spLocks noChangeArrowheads="1"/>
              </p:cNvSpPr>
              <p:nvPr/>
            </p:nvSpPr>
            <p:spPr bwMode="auto">
              <a:xfrm>
                <a:off x="3919" y="1968"/>
                <a:ext cx="336" cy="250"/>
              </a:xfrm>
              <a:prstGeom prst="rect">
                <a:avLst/>
              </a:prstGeom>
              <a:noFill/>
              <a:ln w="38100">
                <a:noFill/>
                <a:miter lim="800000"/>
                <a:headEnd/>
                <a:tailEnd/>
              </a:ln>
            </p:spPr>
            <p:txBody>
              <a:bodyPr wrap="none" lIns="90000" tIns="46800" rIns="90000" bIns="46800" anchor="ctr">
                <a:spAutoFit/>
              </a:bodyPr>
              <a:lstStyle/>
              <a:p>
                <a:pPr algn="ctr"/>
                <a:r>
                  <a:rPr lang="en-US" altLang="zh-CN"/>
                  <a:t>age</a:t>
                </a:r>
              </a:p>
            </p:txBody>
          </p:sp>
        </p:grpSp>
        <p:sp>
          <p:nvSpPr>
            <p:cNvPr id="266266" name="AutoShape 26"/>
            <p:cNvSpPr>
              <a:spLocks/>
            </p:cNvSpPr>
            <p:nvPr/>
          </p:nvSpPr>
          <p:spPr bwMode="auto">
            <a:xfrm>
              <a:off x="4608" y="1152"/>
              <a:ext cx="144" cy="1056"/>
            </a:xfrm>
            <a:prstGeom prst="rightBrace">
              <a:avLst>
                <a:gd name="adj1" fmla="val 61111"/>
                <a:gd name="adj2" fmla="val 50000"/>
              </a:avLst>
            </a:prstGeom>
            <a:noFill/>
            <a:ln w="12700">
              <a:solidFill>
                <a:schemeClr val="tx2"/>
              </a:solidFill>
              <a:round/>
              <a:headEnd/>
              <a:tailEnd/>
            </a:ln>
          </p:spPr>
          <p:txBody>
            <a:bodyPr lIns="90000" tIns="46800" rIns="90000" bIns="46800" anchor="ctr">
              <a:spAutoFit/>
            </a:bodyPr>
            <a:lstStyle/>
            <a:p>
              <a:pPr eaLnBrk="0" hangingPunct="0"/>
              <a:endParaRPr lang="zh-CN" altLang="en-US"/>
            </a:p>
          </p:txBody>
        </p:sp>
        <p:sp>
          <p:nvSpPr>
            <p:cNvPr id="266267" name="AutoShape 27"/>
            <p:cNvSpPr>
              <a:spLocks/>
            </p:cNvSpPr>
            <p:nvPr/>
          </p:nvSpPr>
          <p:spPr bwMode="auto">
            <a:xfrm>
              <a:off x="4608" y="2208"/>
              <a:ext cx="144" cy="1056"/>
            </a:xfrm>
            <a:prstGeom prst="rightBrace">
              <a:avLst>
                <a:gd name="adj1" fmla="val 61111"/>
                <a:gd name="adj2" fmla="val 50000"/>
              </a:avLst>
            </a:prstGeom>
            <a:noFill/>
            <a:ln w="12700">
              <a:solidFill>
                <a:schemeClr val="tx2"/>
              </a:solidFill>
              <a:round/>
              <a:headEnd/>
              <a:tailEnd/>
            </a:ln>
          </p:spPr>
          <p:txBody>
            <a:bodyPr lIns="90000" tIns="46800" rIns="90000" bIns="46800" anchor="ctr">
              <a:spAutoFit/>
            </a:bodyPr>
            <a:lstStyle/>
            <a:p>
              <a:pPr eaLnBrk="0" hangingPunct="0"/>
              <a:endParaRPr lang="zh-CN" altLang="en-US"/>
            </a:p>
          </p:txBody>
        </p:sp>
        <p:sp>
          <p:nvSpPr>
            <p:cNvPr id="266268" name="Text Box 28"/>
            <p:cNvSpPr txBox="1">
              <a:spLocks noChangeArrowheads="1"/>
            </p:cNvSpPr>
            <p:nvPr/>
          </p:nvSpPr>
          <p:spPr bwMode="auto">
            <a:xfrm>
              <a:off x="4752" y="1536"/>
              <a:ext cx="486" cy="250"/>
            </a:xfrm>
            <a:prstGeom prst="rect">
              <a:avLst/>
            </a:prstGeom>
            <a:noFill/>
            <a:ln w="38100">
              <a:noFill/>
              <a:miter lim="800000"/>
              <a:headEnd/>
              <a:tailEnd/>
            </a:ln>
          </p:spPr>
          <p:txBody>
            <a:bodyPr wrap="none" lIns="90000" tIns="46800" rIns="90000" bIns="46800" anchor="ctr">
              <a:spAutoFit/>
            </a:bodyPr>
            <a:lstStyle/>
            <a:p>
              <a:pPr algn="ctr"/>
              <a:r>
                <a:rPr lang="en-US" altLang="zh-CN"/>
                <a:t>stu[0]</a:t>
              </a:r>
            </a:p>
          </p:txBody>
        </p:sp>
        <p:sp>
          <p:nvSpPr>
            <p:cNvPr id="266269" name="Text Box 29"/>
            <p:cNvSpPr txBox="1">
              <a:spLocks noChangeArrowheads="1"/>
            </p:cNvSpPr>
            <p:nvPr/>
          </p:nvSpPr>
          <p:spPr bwMode="auto">
            <a:xfrm>
              <a:off x="4752" y="2592"/>
              <a:ext cx="486" cy="250"/>
            </a:xfrm>
            <a:prstGeom prst="rect">
              <a:avLst/>
            </a:prstGeom>
            <a:noFill/>
            <a:ln w="38100">
              <a:noFill/>
              <a:miter lim="800000"/>
              <a:headEnd/>
              <a:tailEnd/>
            </a:ln>
          </p:spPr>
          <p:txBody>
            <a:bodyPr wrap="none" lIns="90000" tIns="46800" rIns="90000" bIns="46800" anchor="ctr">
              <a:spAutoFit/>
            </a:bodyPr>
            <a:lstStyle/>
            <a:p>
              <a:pPr algn="ctr"/>
              <a:r>
                <a:rPr lang="en-US" altLang="zh-CN"/>
                <a:t>stu[1]</a:t>
              </a:r>
            </a:p>
          </p:txBody>
        </p:sp>
        <p:sp>
          <p:nvSpPr>
            <p:cNvPr id="266270" name="Line 30"/>
            <p:cNvSpPr>
              <a:spLocks noChangeShapeType="1"/>
            </p:cNvSpPr>
            <p:nvPr/>
          </p:nvSpPr>
          <p:spPr bwMode="auto">
            <a:xfrm flipH="1">
              <a:off x="3504" y="1152"/>
              <a:ext cx="144"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71" name="Line 31"/>
            <p:cNvSpPr>
              <a:spLocks noChangeShapeType="1"/>
            </p:cNvSpPr>
            <p:nvPr/>
          </p:nvSpPr>
          <p:spPr bwMode="auto">
            <a:xfrm flipH="1">
              <a:off x="3504" y="2208"/>
              <a:ext cx="144"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6272" name="Line 32"/>
            <p:cNvSpPr>
              <a:spLocks noChangeShapeType="1"/>
            </p:cNvSpPr>
            <p:nvPr/>
          </p:nvSpPr>
          <p:spPr bwMode="auto">
            <a:xfrm>
              <a:off x="3552" y="1824"/>
              <a:ext cx="0" cy="384"/>
            </a:xfrm>
            <a:prstGeom prst="line">
              <a:avLst/>
            </a:prstGeom>
            <a:noFill/>
            <a:ln w="38100">
              <a:solidFill>
                <a:schemeClr val="tx1"/>
              </a:solidFill>
              <a:round/>
              <a:headEnd/>
              <a:tailEnd type="triangle" w="med" len="med"/>
            </a:ln>
          </p:spPr>
          <p:txBody>
            <a:bodyPr wrap="none" lIns="90000" tIns="46800" rIns="90000" bIns="46800" anchor="ctr">
              <a:spAutoFit/>
            </a:bodyPr>
            <a:lstStyle/>
            <a:p>
              <a:endParaRPr lang="zh-CN" altLang="en-US"/>
            </a:p>
          </p:txBody>
        </p:sp>
        <p:sp>
          <p:nvSpPr>
            <p:cNvPr id="266273" name="Line 33"/>
            <p:cNvSpPr>
              <a:spLocks noChangeShapeType="1"/>
            </p:cNvSpPr>
            <p:nvPr/>
          </p:nvSpPr>
          <p:spPr bwMode="auto">
            <a:xfrm flipV="1">
              <a:off x="3552" y="1152"/>
              <a:ext cx="0" cy="336"/>
            </a:xfrm>
            <a:prstGeom prst="line">
              <a:avLst/>
            </a:prstGeom>
            <a:noFill/>
            <a:ln w="38100">
              <a:solidFill>
                <a:schemeClr val="tx1"/>
              </a:solidFill>
              <a:round/>
              <a:headEnd/>
              <a:tailEnd type="triangle" w="med" len="med"/>
            </a:ln>
          </p:spPr>
          <p:txBody>
            <a:bodyPr wrap="none" lIns="90000" tIns="46800" rIns="90000" bIns="46800" anchor="ctr">
              <a:spAutoFit/>
            </a:bodyPr>
            <a:lstStyle/>
            <a:p>
              <a:endParaRPr lang="zh-CN" altLang="en-US"/>
            </a:p>
          </p:txBody>
        </p:sp>
        <p:sp>
          <p:nvSpPr>
            <p:cNvPr id="266274" name="Text Box 34"/>
            <p:cNvSpPr txBox="1">
              <a:spLocks noChangeArrowheads="1"/>
            </p:cNvSpPr>
            <p:nvPr/>
          </p:nvSpPr>
          <p:spPr bwMode="auto">
            <a:xfrm>
              <a:off x="3312" y="1488"/>
              <a:ext cx="381" cy="250"/>
            </a:xfrm>
            <a:prstGeom prst="rect">
              <a:avLst/>
            </a:prstGeom>
            <a:noFill/>
            <a:ln w="38100">
              <a:noFill/>
              <a:miter lim="800000"/>
              <a:headEnd/>
              <a:tailEnd/>
            </a:ln>
          </p:spPr>
          <p:txBody>
            <a:bodyPr wrap="none" lIns="90000" tIns="46800" rIns="90000" bIns="46800" anchor="ctr">
              <a:spAutoFit/>
            </a:bodyPr>
            <a:lstStyle/>
            <a:p>
              <a:pPr algn="ctr"/>
              <a:r>
                <a:rPr lang="en-US" altLang="zh-CN"/>
                <a:t>25B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out)">
                                      <p:cBhvr>
                                        <p:cTn id="19"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par>
                          <p:cTn id="20" fill="hold">
                            <p:stCondLst>
                              <p:cond delay="500"/>
                            </p:stCondLst>
                            <p:childTnLst>
                              <p:par>
                                <p:cTn id="21" presetID="4" presetClass="entr" presetSubtype="32" fill="hold" nodeType="afterEffect">
                                  <p:stCondLst>
                                    <p:cond delay="2000"/>
                                  </p:stCondLst>
                                  <p:childTnLst>
                                    <p:set>
                                      <p:cBhvr>
                                        <p:cTn id="22" dur="1" fill="hold">
                                          <p:stCondLst>
                                            <p:cond delay="0"/>
                                          </p:stCondLst>
                                        </p:cTn>
                                        <p:tgtEl>
                                          <p:spTgt spid="2"/>
                                        </p:tgtEl>
                                        <p:attrNameLst>
                                          <p:attrName>style.visibility</p:attrName>
                                        </p:attrNameLst>
                                      </p:cBhvr>
                                      <p:to>
                                        <p:strVal val="visible"/>
                                      </p:to>
                                    </p:set>
                                    <p:animEffect transition="in" filter="box(out)">
                                      <p:cBhvr>
                                        <p:cTn id="23" dur="500"/>
                                        <p:tgtEl>
                                          <p:spTgt spid="2"/>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2" name="WHOOSH.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7572375" cy="785812"/>
          </a:xfrm>
        </p:spPr>
        <p:txBody>
          <a:bodyPr/>
          <a:lstStyle/>
          <a:p>
            <a:pPr eaLnBrk="1" hangingPunct="1">
              <a:defRPr/>
            </a:pPr>
            <a:r>
              <a:rPr lang="en-US" altLang="zh-CN" dirty="0" smtClean="0">
                <a:ea typeface="宋体" pitchFamily="2" charset="-122"/>
              </a:rPr>
              <a:t>5.5.16</a:t>
            </a:r>
            <a:r>
              <a:rPr lang="zh-CN" altLang="en-US" dirty="0" smtClean="0">
                <a:ea typeface="宋体" pitchFamily="2" charset="-122"/>
              </a:rPr>
              <a:t>结构体数组初始化与引用</a:t>
            </a:r>
            <a:endParaRPr lang="en-US" altLang="zh-CN" dirty="0">
              <a:ea typeface="宋体" pitchFamily="2" charset="-122"/>
            </a:endParaRPr>
          </a:p>
        </p:txBody>
      </p:sp>
      <p:sp>
        <p:nvSpPr>
          <p:cNvPr id="7" name="Rectangle 2"/>
          <p:cNvSpPr>
            <a:spLocks noGrp="1" noChangeArrowheads="1"/>
          </p:cNvSpPr>
          <p:nvPr>
            <p:ph type="body" idx="1"/>
          </p:nvPr>
        </p:nvSpPr>
        <p:spPr>
          <a:xfrm>
            <a:off x="349250" y="1111250"/>
            <a:ext cx="7772400" cy="801688"/>
          </a:xfrm>
        </p:spPr>
        <p:txBody>
          <a:bodyPr/>
          <a:lstStyle/>
          <a:p>
            <a:pPr lvl="1" eaLnBrk="1" hangingPunct="1">
              <a:defRPr/>
            </a:pPr>
            <a:r>
              <a:rPr lang="zh-CN" altLang="en-US" smtClean="0">
                <a:ea typeface="宋体" pitchFamily="2" charset="-122"/>
              </a:rPr>
              <a:t>结构体数组初始化</a:t>
            </a:r>
          </a:p>
        </p:txBody>
      </p:sp>
      <p:sp>
        <p:nvSpPr>
          <p:cNvPr id="8" name="Text Box 5"/>
          <p:cNvSpPr txBox="1">
            <a:spLocks noChangeArrowheads="1"/>
          </p:cNvSpPr>
          <p:nvPr/>
        </p:nvSpPr>
        <p:spPr bwMode="auto">
          <a:xfrm>
            <a:off x="914400" y="3071813"/>
            <a:ext cx="4800600" cy="2309812"/>
          </a:xfrm>
          <a:prstGeom prst="rect">
            <a:avLst/>
          </a:prstGeom>
          <a:solidFill>
            <a:srgbClr val="EBFFFF"/>
          </a:solidFill>
          <a:ln w="38100">
            <a:solidFill>
              <a:srgbClr val="339966"/>
            </a:solidFill>
            <a:miter lim="800000"/>
            <a:headEnd/>
            <a:tailEnd/>
          </a:ln>
        </p:spPr>
        <p:txBody>
          <a:bodyPr lIns="90000" tIns="46800" rIns="90000" bIns="46800" anchor="ctr">
            <a:spAutoFit/>
          </a:bodyPr>
          <a:lstStyle/>
          <a:p>
            <a:pPr eaLnBrk="0" hangingPunct="0"/>
            <a:r>
              <a:rPr lang="zh-CN" altLang="en-US" sz="2400"/>
              <a:t>例  </a:t>
            </a:r>
            <a:r>
              <a:rPr lang="en-US" altLang="zh-CN" sz="2400">
                <a:solidFill>
                  <a:schemeClr val="bg2"/>
                </a:solidFill>
              </a:rPr>
              <a:t>struct </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}stu[ ]={{……},{……},{……}};</a:t>
            </a:r>
          </a:p>
        </p:txBody>
      </p:sp>
      <p:sp>
        <p:nvSpPr>
          <p:cNvPr id="9" name="Text Box 6"/>
          <p:cNvSpPr txBox="1">
            <a:spLocks noChangeArrowheads="1"/>
          </p:cNvSpPr>
          <p:nvPr/>
        </p:nvSpPr>
        <p:spPr bwMode="auto">
          <a:xfrm>
            <a:off x="914400" y="2214563"/>
            <a:ext cx="5729288" cy="4157662"/>
          </a:xfrm>
          <a:prstGeom prst="rect">
            <a:avLst/>
          </a:prstGeom>
          <a:solidFill>
            <a:srgbClr val="EBFFFF"/>
          </a:solidFill>
          <a:ln w="38100">
            <a:solidFill>
              <a:srgbClr val="339966"/>
            </a:solidFill>
            <a:miter lim="800000"/>
            <a:headEnd/>
            <a:tailEnd/>
          </a:ln>
        </p:spPr>
        <p:txBody>
          <a:bodyPr lIns="90000" tIns="46800" rIns="90000" bIns="46800" anchor="ctr">
            <a:spAutoFit/>
          </a:bodyPr>
          <a:lstStyle/>
          <a:p>
            <a:pPr eaLnBrk="0" hangingPunct="0"/>
            <a:r>
              <a:rPr lang="zh-CN" altLang="en-US" sz="2400">
                <a:solidFill>
                  <a:schemeClr val="bg2"/>
                </a:solidFill>
              </a:rPr>
              <a:t>顺序初始化</a:t>
            </a:r>
            <a:r>
              <a:rPr lang="en-US" altLang="zh-CN" sz="2400">
                <a:solidFill>
                  <a:schemeClr val="bg2"/>
                </a:solidFill>
              </a:rPr>
              <a:t>:</a:t>
            </a:r>
          </a:p>
          <a:p>
            <a:pPr eaLnBrk="0" hangingPunct="0"/>
            <a:r>
              <a:rPr lang="en-US" altLang="zh-CN" sz="2400">
                <a:solidFill>
                  <a:schemeClr val="bg2"/>
                </a:solidFill>
              </a:rPr>
              <a:t> 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a:t>
            </a:r>
          </a:p>
          <a:p>
            <a:pPr eaLnBrk="0" hangingPunct="0"/>
            <a:r>
              <a:rPr lang="en-US" altLang="zh-CN" sz="2400">
                <a:solidFill>
                  <a:schemeClr val="bg2"/>
                </a:solidFill>
              </a:rPr>
              <a:t>struct  student   stu[ ]={100,“Wang Lin”,‘M’,20,</a:t>
            </a:r>
          </a:p>
          <a:p>
            <a:pPr eaLnBrk="0" hangingPunct="0"/>
            <a:r>
              <a:rPr lang="en-US" altLang="zh-CN" sz="2400">
                <a:solidFill>
                  <a:schemeClr val="bg2"/>
                </a:solidFill>
              </a:rPr>
              <a:t>                                      101,“Li Gang”,‘M’,19,</a:t>
            </a:r>
          </a:p>
          <a:p>
            <a:pPr eaLnBrk="0" hangingPunct="0"/>
            <a:r>
              <a:rPr lang="en-US" altLang="zh-CN" sz="2400">
                <a:solidFill>
                  <a:schemeClr val="bg2"/>
                </a:solidFill>
              </a:rPr>
              <a:t>                               </a:t>
            </a:r>
            <a:r>
              <a:rPr lang="en-US" altLang="zh-CN" sz="2400"/>
              <a:t>       110,“Liu Yan”,‘F’,19}; </a:t>
            </a:r>
          </a:p>
        </p:txBody>
      </p:sp>
      <p:sp>
        <p:nvSpPr>
          <p:cNvPr id="10" name="Text Box 4"/>
          <p:cNvSpPr txBox="1">
            <a:spLocks noChangeArrowheads="1"/>
          </p:cNvSpPr>
          <p:nvPr/>
        </p:nvSpPr>
        <p:spPr bwMode="auto">
          <a:xfrm>
            <a:off x="1000125" y="2286000"/>
            <a:ext cx="5715000" cy="2309813"/>
          </a:xfrm>
          <a:prstGeom prst="rect">
            <a:avLst/>
          </a:prstGeom>
          <a:solidFill>
            <a:srgbClr val="EBFFFF"/>
          </a:solidFill>
          <a:ln w="38100">
            <a:solidFill>
              <a:srgbClr val="339966"/>
            </a:solidFill>
            <a:miter lim="800000"/>
            <a:headEnd/>
            <a:tailEnd/>
          </a:ln>
        </p:spPr>
        <p:txBody>
          <a:bodyPr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}stu[ ]={{……},{……},{……}};</a:t>
            </a:r>
          </a:p>
        </p:txBody>
      </p:sp>
      <p:grpSp>
        <p:nvGrpSpPr>
          <p:cNvPr id="2" name="Group 8"/>
          <p:cNvGrpSpPr>
            <a:grpSpLocks/>
          </p:cNvGrpSpPr>
          <p:nvPr/>
        </p:nvGrpSpPr>
        <p:grpSpPr bwMode="auto">
          <a:xfrm>
            <a:off x="1143000" y="2357438"/>
            <a:ext cx="6786563" cy="3865562"/>
            <a:chOff x="264" y="1890"/>
            <a:chExt cx="4223" cy="2390"/>
          </a:xfrm>
        </p:grpSpPr>
        <p:sp>
          <p:nvSpPr>
            <p:cNvPr id="267279" name="Text Box 3"/>
            <p:cNvSpPr txBox="1">
              <a:spLocks noChangeArrowheads="1"/>
            </p:cNvSpPr>
            <p:nvPr/>
          </p:nvSpPr>
          <p:spPr bwMode="auto">
            <a:xfrm>
              <a:off x="264" y="1890"/>
              <a:ext cx="4223" cy="2386"/>
            </a:xfrm>
            <a:prstGeom prst="rect">
              <a:avLst/>
            </a:prstGeom>
            <a:solidFill>
              <a:srgbClr val="EBFFFF"/>
            </a:solidFill>
            <a:ln w="38100">
              <a:solidFill>
                <a:srgbClr val="339966"/>
              </a:solidFill>
              <a:miter lim="800000"/>
              <a:headEnd/>
              <a:tailEnd/>
            </a:ln>
          </p:spPr>
          <p:txBody>
            <a:bodyPr lIns="90000" tIns="46800" rIns="90000" bIns="46800" anchor="ctr">
              <a:spAutoFit/>
            </a:bodyPr>
            <a:lstStyle/>
            <a:p>
              <a:pPr eaLnBrk="0" hangingPunct="0"/>
              <a:r>
                <a:rPr lang="zh-CN" altLang="en-US" sz="2400">
                  <a:solidFill>
                    <a:schemeClr val="bg2"/>
                  </a:solidFill>
                </a:rPr>
                <a:t>分行初始化</a:t>
              </a:r>
              <a:r>
                <a:rPr lang="en-US" altLang="zh-CN" sz="2400">
                  <a:solidFill>
                    <a:schemeClr val="bg2"/>
                  </a:solidFill>
                </a:rPr>
                <a:t>:</a:t>
              </a:r>
            </a:p>
            <a:p>
              <a:pPr eaLnBrk="0" hangingPunct="0"/>
              <a:r>
                <a:rPr lang="en-US" altLang="zh-CN" sz="2400">
                  <a:solidFill>
                    <a:schemeClr val="bg2"/>
                  </a:solidFill>
                </a:rPr>
                <a:t> 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a:t>
              </a:r>
            </a:p>
            <a:p>
              <a:pPr eaLnBrk="0" hangingPunct="0"/>
              <a:r>
                <a:rPr lang="en-US" altLang="zh-CN" sz="2400">
                  <a:solidFill>
                    <a:schemeClr val="bg2"/>
                  </a:solidFill>
                </a:rPr>
                <a:t>struct  student   stu[ ]={{100,“Wang Lin”,‘M’,20},</a:t>
              </a:r>
            </a:p>
            <a:p>
              <a:pPr eaLnBrk="0" hangingPunct="0"/>
              <a:r>
                <a:rPr lang="en-US" altLang="zh-CN" sz="2400">
                  <a:solidFill>
                    <a:schemeClr val="bg2"/>
                  </a:solidFill>
                </a:rPr>
                <a:t>                                      {101,“Li Gang”,‘M’,19},</a:t>
              </a:r>
            </a:p>
            <a:p>
              <a:pPr eaLnBrk="0" hangingPunct="0"/>
              <a:r>
                <a:rPr lang="en-US" altLang="zh-CN" sz="2400">
                  <a:solidFill>
                    <a:schemeClr val="bg2"/>
                  </a:solidFill>
                </a:rPr>
                <a:t>                                      {110,“Liu Yan”,‘F’,19}}; </a:t>
              </a:r>
            </a:p>
          </p:txBody>
        </p:sp>
        <p:sp>
          <p:nvSpPr>
            <p:cNvPr id="267280" name="AutoShape 7"/>
            <p:cNvSpPr>
              <a:spLocks noChangeArrowheads="1"/>
            </p:cNvSpPr>
            <p:nvPr/>
          </p:nvSpPr>
          <p:spPr bwMode="auto">
            <a:xfrm>
              <a:off x="432" y="4046"/>
              <a:ext cx="1569" cy="234"/>
            </a:xfrm>
            <a:prstGeom prst="wedgeRectCallout">
              <a:avLst>
                <a:gd name="adj1" fmla="val 41139"/>
                <a:gd name="adj2" fmla="val -251458"/>
              </a:avLst>
            </a:prstGeom>
            <a:noFill/>
            <a:ln w="38100">
              <a:solidFill>
                <a:srgbClr val="33CCCC"/>
              </a:solidFill>
              <a:miter lim="800000"/>
              <a:headEnd/>
              <a:tailEnd/>
            </a:ln>
          </p:spPr>
          <p:txBody>
            <a:bodyPr wrap="none" lIns="90000" tIns="46800" rIns="90000" bIns="46800" anchor="ctr">
              <a:spAutoFit/>
            </a:bodyPr>
            <a:lstStyle/>
            <a:p>
              <a:pPr algn="ctr"/>
              <a:r>
                <a:rPr lang="zh-CN" altLang="en-US">
                  <a:solidFill>
                    <a:schemeClr val="bg2"/>
                  </a:solidFill>
                </a:rPr>
                <a:t>全部初始化时维数可省</a:t>
              </a:r>
            </a:p>
          </p:txBody>
        </p:sp>
      </p:grpSp>
      <p:sp>
        <p:nvSpPr>
          <p:cNvPr id="14" name="Rectangle 9"/>
          <p:cNvSpPr>
            <a:spLocks noChangeArrowheads="1"/>
          </p:cNvSpPr>
          <p:nvPr/>
        </p:nvSpPr>
        <p:spPr bwMode="auto">
          <a:xfrm>
            <a:off x="642938" y="1500188"/>
            <a:ext cx="7786687" cy="500062"/>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Char char="«"/>
            </a:pPr>
            <a:r>
              <a:rPr lang="zh-CN" altLang="en-US" sz="2800">
                <a:ea typeface="隶书" pitchFamily="49" charset="-122"/>
              </a:rPr>
              <a:t>结构体数组引用</a:t>
            </a:r>
          </a:p>
        </p:txBody>
      </p:sp>
      <p:sp>
        <p:nvSpPr>
          <p:cNvPr id="15" name="Rectangle 10"/>
          <p:cNvSpPr>
            <a:spLocks noChangeArrowheads="1"/>
          </p:cNvSpPr>
          <p:nvPr/>
        </p:nvSpPr>
        <p:spPr bwMode="auto">
          <a:xfrm>
            <a:off x="609600" y="2476500"/>
            <a:ext cx="7086600" cy="533400"/>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None/>
            </a:pPr>
            <a:r>
              <a:rPr lang="zh-CN" altLang="en-US" sz="2800">
                <a:ea typeface="隶书" pitchFamily="49" charset="-122"/>
              </a:rPr>
              <a:t>引用方式：   结构体数组名</a:t>
            </a:r>
            <a:r>
              <a:rPr lang="en-US" altLang="zh-CN" sz="2800">
                <a:ea typeface="隶书" pitchFamily="49" charset="-122"/>
              </a:rPr>
              <a:t>[</a:t>
            </a:r>
            <a:r>
              <a:rPr lang="zh-CN" altLang="en-US" sz="2800">
                <a:ea typeface="隶书" pitchFamily="49" charset="-122"/>
              </a:rPr>
              <a:t>下标</a:t>
            </a:r>
            <a:r>
              <a:rPr lang="en-US" altLang="zh-CN" sz="2800">
                <a:ea typeface="隶书" pitchFamily="49" charset="-122"/>
              </a:rPr>
              <a:t>]</a:t>
            </a:r>
            <a:r>
              <a:rPr lang="en-US" altLang="zh-CN" sz="3200">
                <a:ea typeface="隶书" pitchFamily="49" charset="-122"/>
              </a:rPr>
              <a:t>.</a:t>
            </a:r>
            <a:r>
              <a:rPr lang="zh-CN" altLang="en-US" sz="2800">
                <a:ea typeface="隶书" pitchFamily="49" charset="-122"/>
              </a:rPr>
              <a:t>成员名</a:t>
            </a:r>
          </a:p>
        </p:txBody>
      </p:sp>
      <p:grpSp>
        <p:nvGrpSpPr>
          <p:cNvPr id="3" name="Group 14"/>
          <p:cNvGrpSpPr>
            <a:grpSpLocks/>
          </p:cNvGrpSpPr>
          <p:nvPr/>
        </p:nvGrpSpPr>
        <p:grpSpPr bwMode="auto">
          <a:xfrm>
            <a:off x="1214438" y="2000250"/>
            <a:ext cx="6143625" cy="3252788"/>
            <a:chOff x="621" y="1536"/>
            <a:chExt cx="4406" cy="1552"/>
          </a:xfrm>
        </p:grpSpPr>
        <p:sp>
          <p:nvSpPr>
            <p:cNvPr id="267276" name="Text Box 11"/>
            <p:cNvSpPr txBox="1">
              <a:spLocks noChangeArrowheads="1"/>
            </p:cNvSpPr>
            <p:nvPr/>
          </p:nvSpPr>
          <p:spPr bwMode="auto">
            <a:xfrm>
              <a:off x="621" y="1809"/>
              <a:ext cx="1710" cy="1279"/>
            </a:xfrm>
            <a:prstGeom prst="rect">
              <a:avLst/>
            </a:prstGeom>
            <a:solidFill>
              <a:srgbClr val="EBFFFF"/>
            </a:solidFill>
            <a:ln w="38100">
              <a:solidFill>
                <a:srgbClr val="339966"/>
              </a:solidFill>
              <a:miter lim="800000"/>
              <a:headEnd/>
              <a:tailEnd/>
            </a:ln>
          </p:spPr>
          <p:txBody>
            <a:bodyPr lIns="90000" tIns="46800" rIns="90000" bIns="46800" anchor="ctr">
              <a:spAutoFit/>
            </a:bodyPr>
            <a:lstStyle/>
            <a:p>
              <a:pPr eaLnBrk="0" hangingPunct="0"/>
              <a:r>
                <a:rPr lang="en-US" altLang="zh-CN" sz="2400">
                  <a:solidFill>
                    <a:schemeClr val="bg2"/>
                  </a:solidFill>
                </a:rPr>
                <a:t> 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}str[3];</a:t>
              </a:r>
            </a:p>
          </p:txBody>
        </p:sp>
        <p:sp>
          <p:nvSpPr>
            <p:cNvPr id="267277" name="AutoShape 12"/>
            <p:cNvSpPr>
              <a:spLocks noChangeArrowheads="1"/>
            </p:cNvSpPr>
            <p:nvPr/>
          </p:nvSpPr>
          <p:spPr bwMode="auto">
            <a:xfrm>
              <a:off x="2832" y="1536"/>
              <a:ext cx="883" cy="166"/>
            </a:xfrm>
            <a:prstGeom prst="wedgeRectCallout">
              <a:avLst>
                <a:gd name="adj1" fmla="val -89958"/>
                <a:gd name="adj2" fmla="val 151458"/>
              </a:avLst>
            </a:prstGeom>
            <a:noFill/>
            <a:ln w="38100">
              <a:solidFill>
                <a:srgbClr val="33CCCC"/>
              </a:solidFill>
              <a:miter lim="800000"/>
              <a:headEnd/>
              <a:tailEnd/>
            </a:ln>
          </p:spPr>
          <p:txBody>
            <a:bodyPr wrap="none" lIns="90000" tIns="46800" rIns="90000" bIns="46800" anchor="ctr">
              <a:spAutoFit/>
            </a:bodyPr>
            <a:lstStyle/>
            <a:p>
              <a:pPr algn="ctr"/>
              <a:r>
                <a:rPr lang="en-US" altLang="zh-CN"/>
                <a:t>stu[1].age++;</a:t>
              </a:r>
            </a:p>
          </p:txBody>
        </p:sp>
        <p:sp>
          <p:nvSpPr>
            <p:cNvPr id="267278" name="AutoShape 13"/>
            <p:cNvSpPr>
              <a:spLocks noChangeArrowheads="1"/>
            </p:cNvSpPr>
            <p:nvPr/>
          </p:nvSpPr>
          <p:spPr bwMode="auto">
            <a:xfrm>
              <a:off x="2893" y="2736"/>
              <a:ext cx="2134" cy="274"/>
            </a:xfrm>
            <a:prstGeom prst="wedgeRectCallout">
              <a:avLst>
                <a:gd name="adj1" fmla="val -73278"/>
                <a:gd name="adj2" fmla="val -168250"/>
              </a:avLst>
            </a:prstGeom>
            <a:noFill/>
            <a:ln w="38100">
              <a:solidFill>
                <a:srgbClr val="33CCCC"/>
              </a:solidFill>
              <a:miter lim="800000"/>
              <a:headEnd/>
              <a:tailEnd/>
            </a:ln>
          </p:spPr>
          <p:txBody>
            <a:bodyPr wrap="none" lIns="90000" tIns="46800" rIns="90000" bIns="46800" anchor="ctr">
              <a:spAutoFit/>
            </a:bodyPr>
            <a:lstStyle/>
            <a:p>
              <a:pPr algn="ctr"/>
              <a:r>
                <a:rPr lang="en-US" altLang="zh-CN"/>
                <a:t>strcpy(</a:t>
              </a:r>
              <a:r>
                <a:rPr lang="en-US" altLang="zh-CN">
                  <a:solidFill>
                    <a:schemeClr val="tx2"/>
                  </a:solidFill>
                </a:rPr>
                <a:t>stu[0].name</a:t>
              </a:r>
              <a:r>
                <a:rPr lang="en-US" altLang="zh-CN"/>
                <a:t>,”ZhaoDa”);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out)">
                                      <p:cBhvr>
                                        <p:cTn id="18"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out)">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out)">
                                      <p:cBhvr>
                                        <p:cTn id="2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 calcmode="lin" valueType="num">
                                      <p:cBhvr additive="base">
                                        <p:cTn id="33"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anim calcmode="lin" valueType="num">
                                      <p:cBhvr additive="base">
                                        <p:cTn id="39"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ox(out)">
                                      <p:cBhvr>
                                        <p:cTn id="45" dur="500"/>
                                        <p:tgtEl>
                                          <p:spTgt spid="3"/>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autoUpdateAnimBg="0"/>
      <p:bldP spid="9" grpId="0" animBg="1" autoUpdateAnimBg="0"/>
      <p:bldP spid="10" grpId="0" animBg="1" autoUpdateAnimBg="0"/>
      <p:bldP spid="14" grpId="0" build="p" autoUpdateAnimBg="0"/>
      <p:bldP spid="15" grpId="0" build="p" bldLvl="5" autoUpdateAnimBg="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5.5.17</a:t>
            </a:r>
            <a:r>
              <a:rPr lang="zh-CN" altLang="en-US" dirty="0" smtClean="0">
                <a:ea typeface="宋体" pitchFamily="2" charset="-122"/>
              </a:rPr>
              <a:t>统计候选人投票案例</a:t>
            </a:r>
            <a:endParaRPr lang="en-US" altLang="zh-CN" dirty="0">
              <a:ea typeface="宋体" pitchFamily="2" charset="-122"/>
            </a:endParaRPr>
          </a:p>
        </p:txBody>
      </p:sp>
      <p:sp>
        <p:nvSpPr>
          <p:cNvPr id="7" name="Text Box 19"/>
          <p:cNvSpPr txBox="1">
            <a:spLocks noChangeArrowheads="1"/>
          </p:cNvSpPr>
          <p:nvPr/>
        </p:nvSpPr>
        <p:spPr bwMode="auto">
          <a:xfrm>
            <a:off x="0" y="1071546"/>
            <a:ext cx="9144000" cy="5705492"/>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en-US" altLang="zh-CN" sz="2400">
                <a:solidFill>
                  <a:schemeClr val="bg2"/>
                </a:solidFill>
              </a:rPr>
              <a:t>struct person</a:t>
            </a:r>
          </a:p>
          <a:p>
            <a:pPr eaLnBrk="0" hangingPunct="0">
              <a:defRPr/>
            </a:pPr>
            <a:r>
              <a:rPr lang="en-US" altLang="zh-CN" sz="2400">
                <a:solidFill>
                  <a:schemeClr val="bg2"/>
                </a:solidFill>
              </a:rPr>
              <a:t>{   char name[20];</a:t>
            </a:r>
          </a:p>
          <a:p>
            <a:pPr eaLnBrk="0" hangingPunct="0">
              <a:defRPr/>
            </a:pPr>
            <a:r>
              <a:rPr lang="en-US" altLang="zh-CN" sz="2400">
                <a:solidFill>
                  <a:schemeClr val="bg2"/>
                </a:solidFill>
              </a:rPr>
              <a:t>     int count;</a:t>
            </a:r>
          </a:p>
          <a:p>
            <a:pPr eaLnBrk="0" hangingPunct="0">
              <a:defRPr/>
            </a:pPr>
            <a:r>
              <a:rPr lang="en-US" altLang="zh-CN" sz="2400">
                <a:solidFill>
                  <a:schemeClr val="bg2"/>
                </a:solidFill>
              </a:rPr>
              <a:t>}leader[3]={“Li”,0,“Zhang”,0,”Wang“,0}; </a:t>
            </a:r>
          </a:p>
          <a:p>
            <a:pPr eaLnBrk="0" hangingPunct="0">
              <a:defRPr/>
            </a:pPr>
            <a:r>
              <a:rPr lang="en-US" altLang="zh-CN" sz="2400">
                <a:solidFill>
                  <a:schemeClr val="bg2"/>
                </a:solidFill>
              </a:rPr>
              <a:t>main()</a:t>
            </a:r>
          </a:p>
          <a:p>
            <a:pPr eaLnBrk="0" hangingPunct="0">
              <a:defRPr/>
            </a:pPr>
            <a:r>
              <a:rPr lang="en-US" altLang="zh-CN" sz="2400">
                <a:solidFill>
                  <a:schemeClr val="bg2"/>
                </a:solidFill>
              </a:rPr>
              <a:t>{    int i,j;  char   leader_name[20];</a:t>
            </a:r>
          </a:p>
          <a:p>
            <a:pPr eaLnBrk="0" hangingPunct="0">
              <a:defRPr/>
            </a:pPr>
            <a:r>
              <a:rPr lang="en-US" altLang="zh-CN" sz="2400">
                <a:solidFill>
                  <a:schemeClr val="bg2"/>
                </a:solidFill>
              </a:rPr>
              <a:t>    for(i=1;i&lt;=10;i++)</a:t>
            </a:r>
          </a:p>
          <a:p>
            <a:pPr eaLnBrk="0" hangingPunct="0">
              <a:defRPr/>
            </a:pPr>
            <a:r>
              <a:rPr lang="en-US" altLang="zh-CN" sz="2400">
                <a:solidFill>
                  <a:schemeClr val="bg2"/>
                </a:solidFill>
              </a:rPr>
              <a:t>    {   scanf("%s",leader_name);</a:t>
            </a:r>
          </a:p>
          <a:p>
            <a:pPr eaLnBrk="0" hangingPunct="0">
              <a:defRPr/>
            </a:pPr>
            <a:r>
              <a:rPr lang="en-US" altLang="zh-CN" sz="2400">
                <a:solidFill>
                  <a:schemeClr val="bg2"/>
                </a:solidFill>
              </a:rPr>
              <a:t>         for(j=0;j&lt;3;j++)</a:t>
            </a:r>
          </a:p>
          <a:p>
            <a:pPr eaLnBrk="0" hangingPunct="0">
              <a:defRPr/>
            </a:pPr>
            <a:r>
              <a:rPr lang="en-US" altLang="zh-CN" sz="2400">
                <a:solidFill>
                  <a:schemeClr val="bg2"/>
                </a:solidFill>
              </a:rPr>
              <a:t>	if(strcmp(leader_name,leader[j].name)==0)</a:t>
            </a:r>
          </a:p>
          <a:p>
            <a:pPr eaLnBrk="0" hangingPunct="0">
              <a:defRPr/>
            </a:pPr>
            <a:r>
              <a:rPr lang="en-US" altLang="zh-CN" sz="2400">
                <a:solidFill>
                  <a:schemeClr val="bg2"/>
                </a:solidFill>
              </a:rPr>
              <a:t>	      leader[j].count++;</a:t>
            </a:r>
          </a:p>
          <a:p>
            <a:pPr eaLnBrk="0" hangingPunct="0">
              <a:defRPr/>
            </a:pPr>
            <a:r>
              <a:rPr lang="en-US" altLang="zh-CN" sz="2400">
                <a:solidFill>
                  <a:schemeClr val="bg2"/>
                </a:solidFill>
              </a:rPr>
              <a:t>    }</a:t>
            </a:r>
          </a:p>
          <a:p>
            <a:pPr eaLnBrk="0" hangingPunct="0">
              <a:defRPr/>
            </a:pPr>
            <a:r>
              <a:rPr lang="en-US" altLang="zh-CN" sz="2400">
                <a:solidFill>
                  <a:schemeClr val="bg2"/>
                </a:solidFill>
              </a:rPr>
              <a:t>    for(i=0;i&lt;3;i++)</a:t>
            </a:r>
          </a:p>
          <a:p>
            <a:pPr eaLnBrk="0" hangingPunct="0">
              <a:defRPr/>
            </a:pPr>
            <a:r>
              <a:rPr lang="en-US" altLang="zh-CN" sz="2400">
                <a:solidFill>
                  <a:schemeClr val="bg2"/>
                </a:solidFill>
              </a:rPr>
              <a:t>       printf("%5s:%d\n",leader[i].name,leader[i].count);</a:t>
            </a:r>
          </a:p>
          <a:p>
            <a:pPr eaLnBrk="0" hangingPunct="0">
              <a:defRPr/>
            </a:pPr>
            <a:r>
              <a:rPr lang="en-US" altLang="zh-CN" sz="2400">
                <a:solidFill>
                  <a:schemeClr val="bg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5.1.20</a:t>
            </a:r>
            <a:r>
              <a:rPr lang="zh-CN" altLang="en-US" smtClean="0">
                <a:ea typeface="宋体" pitchFamily="2" charset="-122"/>
              </a:rPr>
              <a:t>函数调用</a:t>
            </a:r>
            <a:endParaRPr lang="en-US" altLang="zh-CN" dirty="0">
              <a:ea typeface="宋体" pitchFamily="2" charset="-122"/>
            </a:endParaRPr>
          </a:p>
        </p:txBody>
      </p:sp>
      <p:sp>
        <p:nvSpPr>
          <p:cNvPr id="23556" name="Text Box 9"/>
          <p:cNvSpPr txBox="1">
            <a:spLocks noChangeArrowheads="1"/>
          </p:cNvSpPr>
          <p:nvPr/>
        </p:nvSpPr>
        <p:spPr bwMode="auto">
          <a:xfrm>
            <a:off x="323850" y="2025650"/>
            <a:ext cx="8712200" cy="4498975"/>
          </a:xfrm>
          <a:prstGeom prst="rect">
            <a:avLst/>
          </a:prstGeom>
          <a:ln>
            <a:headEnd/>
            <a:tailEnd type="none" w="med" len="lg"/>
          </a:ln>
        </p:spPr>
        <p:style>
          <a:lnRef idx="0">
            <a:schemeClr val="accent1"/>
          </a:lnRef>
          <a:fillRef idx="1003">
            <a:schemeClr val="dk2"/>
          </a:fillRef>
          <a:effectRef idx="3">
            <a:schemeClr val="accent1"/>
          </a:effectRef>
          <a:fontRef idx="minor">
            <a:schemeClr val="lt1"/>
          </a:fontRef>
        </p:style>
        <p:txBody>
          <a:bodyPr lIns="90000" tIns="46800" rIns="90000" bIns="46800">
            <a:spAutoFit/>
          </a:bodyPr>
          <a:lstStyle/>
          <a:p>
            <a:pPr eaLnBrk="0" hangingPunct="0">
              <a:defRPr/>
            </a:pPr>
            <a:r>
              <a:rPr lang="en-US" altLang="zh-CN" sz="2400">
                <a:solidFill>
                  <a:srgbClr val="000000"/>
                </a:solidFill>
              </a:rPr>
              <a:t>int </a:t>
            </a:r>
            <a:r>
              <a:rPr kumimoji="1" lang="en-US" altLang="zh-CN" sz="2400">
                <a:solidFill>
                  <a:srgbClr val="FF3300"/>
                </a:solidFill>
              </a:rPr>
              <a:t>main</a:t>
            </a:r>
            <a:r>
              <a:rPr lang="en-US" altLang="zh-CN" sz="2400">
                <a:solidFill>
                  <a:srgbClr val="000000"/>
                </a:solidFill>
              </a:rPr>
              <a:t>()</a:t>
            </a:r>
            <a:br>
              <a:rPr lang="en-US" altLang="zh-CN" sz="2400">
                <a:solidFill>
                  <a:srgbClr val="000000"/>
                </a:solidFill>
              </a:rPr>
            </a:br>
            <a:r>
              <a:rPr lang="en-US" altLang="zh-CN" sz="2400">
                <a:solidFill>
                  <a:srgbClr val="000000"/>
                </a:solidFill>
              </a:rPr>
              <a:t>{</a:t>
            </a:r>
            <a:br>
              <a:rPr lang="en-US" altLang="zh-CN" sz="2400">
                <a:solidFill>
                  <a:srgbClr val="000000"/>
                </a:solidFill>
              </a:rPr>
            </a:br>
            <a:r>
              <a:rPr lang="en-US" altLang="zh-CN" sz="2400">
                <a:solidFill>
                  <a:srgbClr val="000000"/>
                </a:solidFill>
              </a:rPr>
              <a:t>  </a:t>
            </a:r>
            <a:br>
              <a:rPr lang="en-US" altLang="zh-CN" sz="2400">
                <a:solidFill>
                  <a:srgbClr val="000000"/>
                </a:solidFill>
              </a:rPr>
            </a:br>
            <a:r>
              <a:rPr lang="en-US" altLang="zh-CN" sz="2400">
                <a:solidFill>
                  <a:srgbClr val="000000"/>
                </a:solidFill>
              </a:rPr>
              <a:t>  float a, b;</a:t>
            </a:r>
            <a:br>
              <a:rPr lang="en-US" altLang="zh-CN" sz="2400">
                <a:solidFill>
                  <a:srgbClr val="000000"/>
                </a:solidFill>
              </a:rPr>
            </a:br>
            <a:r>
              <a:rPr lang="en-US" altLang="zh-CN" sz="2400">
                <a:solidFill>
                  <a:srgbClr val="000000"/>
                </a:solidFill>
              </a:rPr>
              <a:t>  scanf(</a:t>
            </a:r>
            <a:r>
              <a:rPr lang="en-US" altLang="zh-CN" sz="2400">
                <a:solidFill>
                  <a:srgbClr val="000000"/>
                </a:solidFill>
                <a:latin typeface="Arial" pitchFamily="34" charset="0"/>
              </a:rPr>
              <a:t>“</a:t>
            </a:r>
            <a:r>
              <a:rPr lang="en-US" altLang="zh-CN" sz="2400">
                <a:solidFill>
                  <a:srgbClr val="000000"/>
                </a:solidFill>
              </a:rPr>
              <a:t>%f %f</a:t>
            </a:r>
            <a:r>
              <a:rPr lang="en-US" altLang="zh-CN" sz="2400">
                <a:solidFill>
                  <a:srgbClr val="000000"/>
                </a:solidFill>
                <a:latin typeface="Arial" pitchFamily="34" charset="0"/>
              </a:rPr>
              <a:t>”</a:t>
            </a:r>
            <a:r>
              <a:rPr lang="en-US" altLang="zh-CN" sz="2400">
                <a:solidFill>
                  <a:srgbClr val="000000"/>
                </a:solidFill>
              </a:rPr>
              <a:t>, &amp;a, &amp;b);</a:t>
            </a:r>
            <a:br>
              <a:rPr lang="en-US" altLang="zh-CN" sz="2400">
                <a:solidFill>
                  <a:srgbClr val="000000"/>
                </a:solidFill>
              </a:rPr>
            </a:br>
            <a:r>
              <a:rPr lang="en-US" altLang="zh-CN" sz="2400">
                <a:solidFill>
                  <a:srgbClr val="000000"/>
                </a:solidFill>
              </a:rPr>
              <a:t>  printf(</a:t>
            </a:r>
            <a:r>
              <a:rPr lang="en-US" altLang="zh-CN" sz="2400">
                <a:solidFill>
                  <a:srgbClr val="000000"/>
                </a:solidFill>
                <a:latin typeface="Arial" pitchFamily="34" charset="0"/>
              </a:rPr>
              <a:t>“</a:t>
            </a:r>
            <a:r>
              <a:rPr lang="en-US" altLang="zh-CN" sz="2400">
                <a:solidFill>
                  <a:srgbClr val="000000"/>
                </a:solidFill>
              </a:rPr>
              <a:t>%f</a:t>
            </a:r>
            <a:r>
              <a:rPr lang="en-US" altLang="zh-CN" sz="2400">
                <a:solidFill>
                  <a:srgbClr val="000000"/>
                </a:solidFill>
                <a:latin typeface="Arial" pitchFamily="34" charset="0"/>
              </a:rPr>
              <a:t>”</a:t>
            </a:r>
            <a:r>
              <a:rPr lang="en-US" altLang="zh-CN" sz="2400">
                <a:solidFill>
                  <a:srgbClr val="000000"/>
                </a:solidFill>
              </a:rPr>
              <a:t>, </a:t>
            </a:r>
            <a:r>
              <a:rPr kumimoji="1" lang="en-US" altLang="zh-CN" sz="2400">
                <a:solidFill>
                  <a:srgbClr val="FF3300"/>
                </a:solidFill>
              </a:rPr>
              <a:t>avg</a:t>
            </a:r>
            <a:r>
              <a:rPr lang="en-US" altLang="zh-CN" sz="2400">
                <a:solidFill>
                  <a:srgbClr val="000000"/>
                </a:solidFill>
              </a:rPr>
              <a:t>(a, b));</a:t>
            </a:r>
            <a:r>
              <a:rPr lang="en-US" altLang="zh-CN" sz="2400">
                <a:solidFill>
                  <a:srgbClr val="006600"/>
                </a:solidFill>
              </a:rPr>
              <a:t>//</a:t>
            </a:r>
            <a:r>
              <a:rPr lang="zh-CN" altLang="en-US" sz="2400">
                <a:solidFill>
                  <a:srgbClr val="006600"/>
                </a:solidFill>
              </a:rPr>
              <a:t>调用后面定义的</a:t>
            </a:r>
            <a:r>
              <a:rPr lang="en-US" altLang="zh-CN" sz="2400">
                <a:solidFill>
                  <a:srgbClr val="006600"/>
                </a:solidFill>
              </a:rPr>
              <a:t>avg</a:t>
            </a:r>
            <a:r>
              <a:rPr lang="zh-CN" altLang="en-US" sz="2400">
                <a:solidFill>
                  <a:srgbClr val="006600"/>
                </a:solidFill>
              </a:rPr>
              <a:t>函数</a:t>
            </a:r>
            <a:r>
              <a:rPr lang="zh-CN" altLang="en-US" sz="2400">
                <a:solidFill>
                  <a:srgbClr val="000000"/>
                </a:solidFill>
              </a:rPr>
              <a:t/>
            </a:r>
            <a:br>
              <a:rPr lang="zh-CN" altLang="en-US" sz="2400">
                <a:solidFill>
                  <a:srgbClr val="000000"/>
                </a:solidFill>
              </a:rPr>
            </a:br>
            <a:r>
              <a:rPr lang="zh-CN" altLang="en-US" sz="2400">
                <a:solidFill>
                  <a:srgbClr val="000000"/>
                </a:solidFill>
              </a:rPr>
              <a:t>  </a:t>
            </a:r>
            <a:r>
              <a:rPr lang="en-US" altLang="zh-CN" sz="2400">
                <a:solidFill>
                  <a:srgbClr val="000000"/>
                </a:solidFill>
              </a:rPr>
              <a:t>return 0;</a:t>
            </a:r>
            <a:br>
              <a:rPr lang="en-US" altLang="zh-CN" sz="2400">
                <a:solidFill>
                  <a:srgbClr val="000000"/>
                </a:solidFill>
              </a:rPr>
            </a:br>
            <a:r>
              <a:rPr lang="en-US" altLang="zh-CN" sz="2400">
                <a:solidFill>
                  <a:srgbClr val="000000"/>
                </a:solidFill>
              </a:rPr>
              <a:t>}</a:t>
            </a:r>
            <a:br>
              <a:rPr lang="en-US" altLang="zh-CN" sz="2400">
                <a:solidFill>
                  <a:srgbClr val="000000"/>
                </a:solidFill>
              </a:rPr>
            </a:br>
            <a:r>
              <a:rPr lang="en-US" altLang="zh-CN" sz="2400">
                <a:solidFill>
                  <a:srgbClr val="000000"/>
                </a:solidFill>
              </a:rPr>
              <a:t>float </a:t>
            </a:r>
            <a:r>
              <a:rPr kumimoji="1" lang="en-US" altLang="zh-CN" sz="2400">
                <a:solidFill>
                  <a:srgbClr val="FF3300"/>
                </a:solidFill>
              </a:rPr>
              <a:t>avg</a:t>
            </a:r>
            <a:r>
              <a:rPr lang="en-US" altLang="zh-CN" sz="2400">
                <a:solidFill>
                  <a:srgbClr val="000000"/>
                </a:solidFill>
              </a:rPr>
              <a:t>(float x, float y)</a:t>
            </a:r>
            <a:br>
              <a:rPr lang="en-US" altLang="zh-CN" sz="2400">
                <a:solidFill>
                  <a:srgbClr val="000000"/>
                </a:solidFill>
              </a:rPr>
            </a:br>
            <a:r>
              <a:rPr lang="en-US" altLang="zh-CN" sz="2400">
                <a:solidFill>
                  <a:srgbClr val="000000"/>
                </a:solidFill>
              </a:rPr>
              <a:t>{</a:t>
            </a:r>
            <a:br>
              <a:rPr lang="en-US" altLang="zh-CN" sz="2400">
                <a:solidFill>
                  <a:srgbClr val="000000"/>
                </a:solidFill>
              </a:rPr>
            </a:br>
            <a:r>
              <a:rPr lang="en-US" altLang="zh-CN" sz="2400">
                <a:solidFill>
                  <a:srgbClr val="000000"/>
                </a:solidFill>
              </a:rPr>
              <a:t>  return (x+y)/2;</a:t>
            </a:r>
            <a:br>
              <a:rPr lang="en-US" altLang="zh-CN" sz="2400">
                <a:solidFill>
                  <a:srgbClr val="000000"/>
                </a:solidFill>
              </a:rPr>
            </a:br>
            <a:r>
              <a:rPr lang="en-US" altLang="zh-CN" sz="2400">
                <a:solidFill>
                  <a:srgbClr val="000000"/>
                </a:solidFill>
              </a:rPr>
              <a:t>}</a:t>
            </a:r>
          </a:p>
        </p:txBody>
      </p:sp>
      <p:sp>
        <p:nvSpPr>
          <p:cNvPr id="8" name="Rectangle 12"/>
          <p:cNvSpPr>
            <a:spLocks noChangeArrowheads="1"/>
          </p:cNvSpPr>
          <p:nvPr/>
        </p:nvSpPr>
        <p:spPr bwMode="auto">
          <a:xfrm>
            <a:off x="323850" y="1062038"/>
            <a:ext cx="8640763" cy="854075"/>
          </a:xfrm>
          <a:prstGeom prst="rect">
            <a:avLst/>
          </a:prstGeom>
          <a:noFill/>
          <a:ln w="25400" algn="ctr">
            <a:noFill/>
            <a:miter lim="800000"/>
            <a:headEnd/>
            <a:tailEnd type="none" w="med" len="lg"/>
          </a:ln>
          <a:effectLst/>
        </p:spPr>
        <p:txBody>
          <a:bodyPr lIns="90000" tIns="46800" rIns="90000" bIns="46800">
            <a:spAutoFit/>
          </a:bodyPr>
          <a:lstStyle/>
          <a:p>
            <a:pPr eaLnBrk="0" hangingPunct="0">
              <a:defRPr/>
            </a:pPr>
            <a:r>
              <a:rPr kumimoji="1" lang="zh-CN" altLang="en-US" sz="2500"/>
              <a:t>要调用在后面定义的函数，</a:t>
            </a:r>
            <a:r>
              <a:rPr kumimoji="1" lang="zh-CN" altLang="en-US" sz="2500" u="sng">
                <a:solidFill>
                  <a:srgbClr val="FF0000"/>
                </a:solidFill>
              </a:rPr>
              <a:t>必须</a:t>
            </a:r>
            <a:r>
              <a:rPr kumimoji="1" lang="zh-CN" altLang="en-US" sz="2500"/>
              <a:t>在调用函数之前提前声明此函数的原型，否则无法识别函数。</a:t>
            </a:r>
            <a:r>
              <a:rPr kumimoji="1" lang="zh-CN" altLang="en-US" sz="2500">
                <a:solidFill>
                  <a:srgbClr val="FF0000"/>
                </a:solidFill>
                <a:effectLst>
                  <a:outerShdw blurRad="38100" dist="38100" dir="2700000" algn="tl">
                    <a:srgbClr val="000000"/>
                  </a:outerShdw>
                </a:effectLst>
              </a:rPr>
              <a:t>原型可不写出形参名。</a:t>
            </a:r>
          </a:p>
        </p:txBody>
      </p:sp>
      <p:grpSp>
        <p:nvGrpSpPr>
          <p:cNvPr id="25608" name="Group 20"/>
          <p:cNvGrpSpPr>
            <a:grpSpLocks/>
          </p:cNvGrpSpPr>
          <p:nvPr/>
        </p:nvGrpSpPr>
        <p:grpSpPr bwMode="auto">
          <a:xfrm>
            <a:off x="334963" y="2759075"/>
            <a:ext cx="8340725" cy="3767138"/>
            <a:chOff x="204" y="1738"/>
            <a:chExt cx="5254" cy="2373"/>
          </a:xfrm>
        </p:grpSpPr>
        <p:sp>
          <p:nvSpPr>
            <p:cNvPr id="25609" name="Rectangle 13"/>
            <p:cNvSpPr>
              <a:spLocks noChangeArrowheads="1"/>
            </p:cNvSpPr>
            <p:nvPr/>
          </p:nvSpPr>
          <p:spPr bwMode="auto">
            <a:xfrm>
              <a:off x="489" y="1738"/>
              <a:ext cx="4969" cy="304"/>
            </a:xfrm>
            <a:prstGeom prst="rect">
              <a:avLst/>
            </a:prstGeom>
            <a:solidFill>
              <a:srgbClr val="CCFF66"/>
            </a:solidFill>
            <a:ln w="25400" algn="ctr">
              <a:solidFill>
                <a:srgbClr val="006600"/>
              </a:solidFill>
              <a:miter lim="800000"/>
              <a:headEnd/>
              <a:tailEnd type="none" w="med" len="lg"/>
            </a:ln>
          </p:spPr>
          <p:txBody>
            <a:bodyPr wrap="none" lIns="90000" tIns="46800" rIns="90000" bIns="46800" anchor="ctr">
              <a:spAutoFit/>
            </a:bodyPr>
            <a:lstStyle/>
            <a:p>
              <a:pPr eaLnBrk="0" hangingPunct="0"/>
              <a:r>
                <a:rPr lang="en-US" altLang="zh-CN" sz="2400">
                  <a:solidFill>
                    <a:srgbClr val="000000"/>
                  </a:solidFill>
                </a:rPr>
                <a:t>float </a:t>
              </a:r>
              <a:r>
                <a:rPr kumimoji="1" lang="en-US" altLang="zh-CN" sz="2400">
                  <a:solidFill>
                    <a:srgbClr val="FF3300"/>
                  </a:solidFill>
                </a:rPr>
                <a:t>avg</a:t>
              </a:r>
              <a:r>
                <a:rPr lang="en-US" altLang="zh-CN" sz="2400">
                  <a:solidFill>
                    <a:srgbClr val="000000"/>
                  </a:solidFill>
                </a:rPr>
                <a:t>(float,float</a:t>
              </a:r>
              <a:r>
                <a:rPr lang="en-US" altLang="zh-CN" sz="2400"/>
                <a:t>);</a:t>
              </a:r>
              <a:r>
                <a:rPr lang="en-US" altLang="zh-CN" sz="2400">
                  <a:solidFill>
                    <a:srgbClr val="006600"/>
                  </a:solidFill>
                </a:rPr>
                <a:t>//</a:t>
              </a:r>
              <a:r>
                <a:rPr lang="zh-CN" altLang="en-US" sz="2400">
                  <a:solidFill>
                    <a:srgbClr val="006600"/>
                  </a:solidFill>
                </a:rPr>
                <a:t>提前说明后面有</a:t>
              </a:r>
              <a:r>
                <a:rPr lang="en-US" altLang="zh-CN" sz="2400">
                  <a:solidFill>
                    <a:srgbClr val="006600"/>
                  </a:solidFill>
                </a:rPr>
                <a:t>avg</a:t>
              </a:r>
              <a:r>
                <a:rPr lang="zh-CN" altLang="en-US" sz="2400">
                  <a:solidFill>
                    <a:srgbClr val="006600"/>
                  </a:solidFill>
                </a:rPr>
                <a:t>这个函数</a:t>
              </a:r>
            </a:p>
          </p:txBody>
        </p:sp>
        <p:sp>
          <p:nvSpPr>
            <p:cNvPr id="25610" name="Line 17"/>
            <p:cNvSpPr>
              <a:spLocks noChangeShapeType="1"/>
            </p:cNvSpPr>
            <p:nvPr/>
          </p:nvSpPr>
          <p:spPr bwMode="auto">
            <a:xfrm>
              <a:off x="3969" y="2024"/>
              <a:ext cx="0" cy="1633"/>
            </a:xfrm>
            <a:prstGeom prst="line">
              <a:avLst/>
            </a:prstGeom>
            <a:noFill/>
            <a:ln w="25400">
              <a:solidFill>
                <a:srgbClr val="FF3300"/>
              </a:solidFill>
              <a:round/>
              <a:headEnd/>
              <a:tailEnd type="none" w="med" len="lg"/>
            </a:ln>
          </p:spPr>
          <p:txBody>
            <a:bodyPr lIns="90000" tIns="46800" rIns="90000" bIns="46800" anchor="ctr">
              <a:spAutoFit/>
            </a:bodyPr>
            <a:lstStyle/>
            <a:p>
              <a:endParaRPr lang="zh-CN" altLang="en-US"/>
            </a:p>
          </p:txBody>
        </p:sp>
        <p:sp>
          <p:nvSpPr>
            <p:cNvPr id="25611" name="Rectangle 18"/>
            <p:cNvSpPr>
              <a:spLocks noChangeArrowheads="1"/>
            </p:cNvSpPr>
            <p:nvPr/>
          </p:nvSpPr>
          <p:spPr bwMode="auto">
            <a:xfrm>
              <a:off x="204" y="3158"/>
              <a:ext cx="3311" cy="953"/>
            </a:xfrm>
            <a:prstGeom prst="rect">
              <a:avLst/>
            </a:prstGeom>
            <a:noFill/>
            <a:ln w="25400" algn="ctr">
              <a:solidFill>
                <a:srgbClr val="FF3300"/>
              </a:solidFill>
              <a:miter lim="800000"/>
              <a:headEnd/>
              <a:tailEnd type="none" w="med" len="lg"/>
            </a:ln>
          </p:spPr>
          <p:txBody>
            <a:bodyPr lIns="90000" tIns="46800" rIns="90000" bIns="46800" anchor="ctr">
              <a:spAutoFit/>
            </a:bodyPr>
            <a:lstStyle/>
            <a:p>
              <a:pPr eaLnBrk="0" hangingPunct="0"/>
              <a:endParaRPr lang="zh-CN" altLang="en-US"/>
            </a:p>
          </p:txBody>
        </p:sp>
        <p:sp>
          <p:nvSpPr>
            <p:cNvPr id="25612" name="Line 19"/>
            <p:cNvSpPr>
              <a:spLocks noChangeShapeType="1"/>
            </p:cNvSpPr>
            <p:nvPr/>
          </p:nvSpPr>
          <p:spPr bwMode="auto">
            <a:xfrm flipH="1">
              <a:off x="3515" y="3657"/>
              <a:ext cx="454" cy="0"/>
            </a:xfrm>
            <a:prstGeom prst="line">
              <a:avLst/>
            </a:prstGeom>
            <a:noFill/>
            <a:ln w="25400">
              <a:solidFill>
                <a:srgbClr val="FF3300"/>
              </a:solidFill>
              <a:round/>
              <a:headEnd/>
              <a:tailEnd type="none" w="med" len="lg"/>
            </a:ln>
          </p:spPr>
          <p:txBody>
            <a:bodyPr wrap="none" lIns="90000" tIns="46800" rIns="90000" bIns="46800" anchor="ctr">
              <a:spAutoFit/>
            </a:bodyPr>
            <a:lstStyle/>
            <a:p>
              <a:endParaRPr lang="zh-CN" altLang="en-US"/>
            </a:p>
          </p:txBody>
        </p:sp>
      </p:gr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5.5.18</a:t>
            </a:r>
            <a:r>
              <a:rPr lang="zh-CN" altLang="en-US" dirty="0" smtClean="0">
                <a:ea typeface="宋体" pitchFamily="2" charset="-122"/>
              </a:rPr>
              <a:t>结构体与指针</a:t>
            </a:r>
            <a:endParaRPr lang="en-US" altLang="zh-CN" dirty="0">
              <a:ea typeface="宋体" pitchFamily="2" charset="-122"/>
            </a:endParaRPr>
          </a:p>
        </p:txBody>
      </p:sp>
      <p:sp>
        <p:nvSpPr>
          <p:cNvPr id="4" name="Rectangle 2"/>
          <p:cNvSpPr>
            <a:spLocks noGrp="1" noChangeArrowheads="1"/>
          </p:cNvSpPr>
          <p:nvPr>
            <p:ph type="body" idx="1"/>
          </p:nvPr>
        </p:nvSpPr>
        <p:spPr>
          <a:xfrm>
            <a:off x="214313" y="1000125"/>
            <a:ext cx="8701087" cy="1285875"/>
          </a:xfrm>
        </p:spPr>
        <p:txBody>
          <a:bodyPr/>
          <a:lstStyle/>
          <a:p>
            <a:pPr lvl="1" eaLnBrk="1" hangingPunct="1">
              <a:defRPr/>
            </a:pPr>
            <a:r>
              <a:rPr lang="zh-CN" altLang="en-US" smtClean="0">
                <a:ea typeface="宋体" pitchFamily="2" charset="-122"/>
              </a:rPr>
              <a:t>指向结构体变量的指针</a:t>
            </a:r>
          </a:p>
          <a:p>
            <a:pPr lvl="2" eaLnBrk="1" hangingPunct="1">
              <a:defRPr/>
            </a:pPr>
            <a:r>
              <a:rPr lang="zh-CN" altLang="en-US" smtClean="0">
                <a:ea typeface="宋体" pitchFamily="2" charset="-122"/>
              </a:rPr>
              <a:t>定义形式：</a:t>
            </a:r>
            <a:r>
              <a:rPr lang="en-US" altLang="zh-CN" smtClean="0">
                <a:solidFill>
                  <a:schemeClr val="tx2"/>
                </a:solidFill>
                <a:ea typeface="宋体" pitchFamily="2" charset="-122"/>
              </a:rPr>
              <a:t>struct  </a:t>
            </a:r>
            <a:r>
              <a:rPr lang="zh-CN" altLang="zh-CN" smtClean="0">
                <a:solidFill>
                  <a:schemeClr val="tx2"/>
                </a:solidFill>
                <a:ea typeface="宋体" pitchFamily="2" charset="-122"/>
              </a:rPr>
              <a:t>结构体名   </a:t>
            </a:r>
            <a:r>
              <a:rPr lang="zh-CN" altLang="zh-CN" smtClean="0">
                <a:solidFill>
                  <a:srgbClr val="FF0000"/>
                </a:solidFill>
                <a:ea typeface="宋体" pitchFamily="2" charset="-122"/>
              </a:rPr>
              <a:t>*</a:t>
            </a:r>
            <a:r>
              <a:rPr lang="zh-CN" altLang="zh-CN" smtClean="0">
                <a:solidFill>
                  <a:schemeClr val="tx2"/>
                </a:solidFill>
                <a:ea typeface="宋体" pitchFamily="2" charset="-122"/>
              </a:rPr>
              <a:t>结构体指针名;</a:t>
            </a:r>
          </a:p>
          <a:p>
            <a:pPr lvl="3" eaLnBrk="1" hangingPunct="1">
              <a:buFont typeface="Wingdings" pitchFamily="2" charset="2"/>
              <a:buNone/>
              <a:defRPr/>
            </a:pPr>
            <a:r>
              <a:rPr lang="zh-CN" altLang="en-US" smtClean="0">
                <a:ea typeface="宋体" pitchFamily="2" charset="-122"/>
              </a:rPr>
              <a:t>例   </a:t>
            </a:r>
            <a:r>
              <a:rPr lang="en-US" altLang="zh-CN" smtClean="0">
                <a:ea typeface="宋体" pitchFamily="2" charset="-122"/>
              </a:rPr>
              <a:t>struct  student  *p;</a:t>
            </a:r>
          </a:p>
        </p:txBody>
      </p:sp>
      <p:sp>
        <p:nvSpPr>
          <p:cNvPr id="5" name="Rectangle 11"/>
          <p:cNvSpPr>
            <a:spLocks noChangeArrowheads="1"/>
          </p:cNvSpPr>
          <p:nvPr/>
        </p:nvSpPr>
        <p:spPr bwMode="auto">
          <a:xfrm>
            <a:off x="304800" y="2286000"/>
            <a:ext cx="8547100" cy="457200"/>
          </a:xfrm>
          <a:prstGeom prst="rect">
            <a:avLst/>
          </a:prstGeom>
          <a:noFill/>
          <a:ln w="9525">
            <a:noFill/>
            <a:miter lim="800000"/>
            <a:headEnd/>
            <a:tailEnd/>
          </a:ln>
        </p:spPr>
        <p:txBody>
          <a:bodyPr/>
          <a:lstStyle/>
          <a:p>
            <a:pPr marL="1143000" lvl="2" indent="-228600">
              <a:spcBef>
                <a:spcPct val="20000"/>
              </a:spcBef>
              <a:buClr>
                <a:schemeClr val="accent2"/>
              </a:buClr>
              <a:buFont typeface="Wingdings" pitchFamily="2" charset="2"/>
              <a:buChar char="v"/>
            </a:pPr>
            <a:r>
              <a:rPr lang="zh-CN" altLang="en-US" sz="2400">
                <a:ea typeface="隶书" pitchFamily="49" charset="-122"/>
              </a:rPr>
              <a:t>使用结构体指针变量引用成员形式</a:t>
            </a:r>
          </a:p>
        </p:txBody>
      </p:sp>
      <p:sp>
        <p:nvSpPr>
          <p:cNvPr id="7" name="AutoShape 12"/>
          <p:cNvSpPr>
            <a:spLocks noChangeArrowheads="1"/>
          </p:cNvSpPr>
          <p:nvPr/>
        </p:nvSpPr>
        <p:spPr bwMode="auto">
          <a:xfrm>
            <a:off x="3733800" y="2286000"/>
            <a:ext cx="4791075" cy="495300"/>
          </a:xfrm>
          <a:prstGeom prst="wedgeRectCallout">
            <a:avLst>
              <a:gd name="adj1" fmla="val -4769"/>
              <a:gd name="adj2" fmla="val -153204"/>
            </a:avLst>
          </a:prstGeom>
          <a:noFill/>
          <a:ln w="38100">
            <a:solidFill>
              <a:srgbClr val="33CCCC"/>
            </a:solidFill>
            <a:miter lim="800000"/>
            <a:headEnd/>
            <a:tailEnd/>
          </a:ln>
        </p:spPr>
        <p:txBody>
          <a:bodyPr wrap="none" lIns="90000" tIns="46800" rIns="90000" bIns="46800" anchor="ctr">
            <a:spAutoFit/>
          </a:bodyPr>
          <a:lstStyle/>
          <a:p>
            <a:pPr algn="ctr"/>
            <a:r>
              <a:rPr lang="zh-CN" altLang="zh-CN" sz="2400">
                <a:ea typeface="隶书" pitchFamily="49" charset="-122"/>
              </a:rPr>
              <a:t>存放结构体变量在内存的起始地址</a:t>
            </a:r>
            <a:endParaRPr lang="zh-CN" altLang="en-US" sz="2400">
              <a:ea typeface="隶书" pitchFamily="49" charset="-122"/>
            </a:endParaRPr>
          </a:p>
        </p:txBody>
      </p:sp>
      <p:grpSp>
        <p:nvGrpSpPr>
          <p:cNvPr id="2" name="Group 68"/>
          <p:cNvGrpSpPr>
            <a:grpSpLocks/>
          </p:cNvGrpSpPr>
          <p:nvPr/>
        </p:nvGrpSpPr>
        <p:grpSpPr bwMode="auto">
          <a:xfrm>
            <a:off x="1524000" y="2286000"/>
            <a:ext cx="6718300" cy="4191000"/>
            <a:chOff x="960" y="1440"/>
            <a:chExt cx="4232" cy="2640"/>
          </a:xfrm>
        </p:grpSpPr>
        <p:grpSp>
          <p:nvGrpSpPr>
            <p:cNvPr id="269333" name="Group 44"/>
            <p:cNvGrpSpPr>
              <a:grpSpLocks/>
            </p:cNvGrpSpPr>
            <p:nvPr/>
          </p:nvGrpSpPr>
          <p:grpSpPr bwMode="auto">
            <a:xfrm>
              <a:off x="3168" y="1440"/>
              <a:ext cx="2024" cy="2640"/>
              <a:chOff x="3216" y="816"/>
              <a:chExt cx="2024" cy="3024"/>
            </a:xfrm>
          </p:grpSpPr>
          <p:sp>
            <p:nvSpPr>
              <p:cNvPr id="269335" name="AutoShape 45"/>
              <p:cNvSpPr>
                <a:spLocks noChangeArrowheads="1"/>
              </p:cNvSpPr>
              <p:nvPr/>
            </p:nvSpPr>
            <p:spPr bwMode="auto">
              <a:xfrm>
                <a:off x="3744" y="816"/>
                <a:ext cx="960" cy="3024"/>
              </a:xfrm>
              <a:prstGeom prst="foldedCorner">
                <a:avLst>
                  <a:gd name="adj" fmla="val 12500"/>
                </a:avLst>
              </a:prstGeom>
              <a:noFill/>
              <a:ln w="38100">
                <a:solidFill>
                  <a:schemeClr val="tx1"/>
                </a:solidFill>
                <a:round/>
                <a:headEnd/>
                <a:tailEnd/>
              </a:ln>
            </p:spPr>
            <p:txBody>
              <a:bodyPr wrap="none" lIns="90000" tIns="46800" rIns="90000" bIns="46800" anchor="ctr">
                <a:spAutoFit/>
              </a:bodyPr>
              <a:lstStyle/>
              <a:p>
                <a:pPr eaLnBrk="0" hangingPunct="0"/>
                <a:endParaRPr lang="zh-CN" altLang="en-US"/>
              </a:p>
            </p:txBody>
          </p:sp>
          <p:sp>
            <p:nvSpPr>
              <p:cNvPr id="269336" name="Line 46"/>
              <p:cNvSpPr>
                <a:spLocks noChangeShapeType="1"/>
              </p:cNvSpPr>
              <p:nvPr/>
            </p:nvSpPr>
            <p:spPr bwMode="auto">
              <a:xfrm>
                <a:off x="3744" y="1104"/>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9337" name="Line 47"/>
              <p:cNvSpPr>
                <a:spLocks noChangeShapeType="1"/>
              </p:cNvSpPr>
              <p:nvPr/>
            </p:nvSpPr>
            <p:spPr bwMode="auto">
              <a:xfrm>
                <a:off x="3744" y="1344"/>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9338" name="Line 48"/>
              <p:cNvSpPr>
                <a:spLocks noChangeShapeType="1"/>
              </p:cNvSpPr>
              <p:nvPr/>
            </p:nvSpPr>
            <p:spPr bwMode="auto">
              <a:xfrm>
                <a:off x="3744" y="1680"/>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9339" name="Line 49"/>
              <p:cNvSpPr>
                <a:spLocks noChangeShapeType="1"/>
              </p:cNvSpPr>
              <p:nvPr/>
            </p:nvSpPr>
            <p:spPr bwMode="auto">
              <a:xfrm>
                <a:off x="3744" y="1920"/>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9340" name="Line 50"/>
              <p:cNvSpPr>
                <a:spLocks noChangeShapeType="1"/>
              </p:cNvSpPr>
              <p:nvPr/>
            </p:nvSpPr>
            <p:spPr bwMode="auto">
              <a:xfrm>
                <a:off x="3744" y="2160"/>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9341" name="Text Box 51"/>
              <p:cNvSpPr txBox="1">
                <a:spLocks noChangeArrowheads="1"/>
              </p:cNvSpPr>
              <p:nvPr/>
            </p:nvSpPr>
            <p:spPr bwMode="auto">
              <a:xfrm>
                <a:off x="3984" y="1086"/>
                <a:ext cx="398" cy="287"/>
              </a:xfrm>
              <a:prstGeom prst="rect">
                <a:avLst/>
              </a:prstGeom>
              <a:noFill/>
              <a:ln w="38100">
                <a:noFill/>
                <a:miter lim="800000"/>
                <a:headEnd/>
                <a:tailEnd/>
              </a:ln>
            </p:spPr>
            <p:txBody>
              <a:bodyPr wrap="none" lIns="90000" tIns="46800" rIns="90000" bIns="46800" anchor="ctr">
                <a:spAutoFit/>
              </a:bodyPr>
              <a:lstStyle/>
              <a:p>
                <a:pPr algn="ctr"/>
                <a:r>
                  <a:rPr lang="en-US" altLang="zh-CN"/>
                  <a:t>num</a:t>
                </a:r>
              </a:p>
            </p:txBody>
          </p:sp>
          <p:sp>
            <p:nvSpPr>
              <p:cNvPr id="269342" name="Text Box 52"/>
              <p:cNvSpPr txBox="1">
                <a:spLocks noChangeArrowheads="1"/>
              </p:cNvSpPr>
              <p:nvPr/>
            </p:nvSpPr>
            <p:spPr bwMode="auto">
              <a:xfrm>
                <a:off x="3954" y="1358"/>
                <a:ext cx="460" cy="286"/>
              </a:xfrm>
              <a:prstGeom prst="rect">
                <a:avLst/>
              </a:prstGeom>
              <a:noFill/>
              <a:ln w="38100">
                <a:noFill/>
                <a:miter lim="800000"/>
                <a:headEnd/>
                <a:tailEnd/>
              </a:ln>
            </p:spPr>
            <p:txBody>
              <a:bodyPr wrap="none" lIns="90000" tIns="46800" rIns="90000" bIns="46800" anchor="ctr">
                <a:spAutoFit/>
              </a:bodyPr>
              <a:lstStyle/>
              <a:p>
                <a:pPr algn="ctr"/>
                <a:r>
                  <a:rPr lang="en-US" altLang="zh-CN"/>
                  <a:t>name</a:t>
                </a:r>
              </a:p>
            </p:txBody>
          </p:sp>
          <p:sp>
            <p:nvSpPr>
              <p:cNvPr id="269343" name="Text Box 53"/>
              <p:cNvSpPr txBox="1">
                <a:spLocks noChangeArrowheads="1"/>
              </p:cNvSpPr>
              <p:nvPr/>
            </p:nvSpPr>
            <p:spPr bwMode="auto">
              <a:xfrm>
                <a:off x="4020" y="1630"/>
                <a:ext cx="327" cy="287"/>
              </a:xfrm>
              <a:prstGeom prst="rect">
                <a:avLst/>
              </a:prstGeom>
              <a:noFill/>
              <a:ln w="38100">
                <a:noFill/>
                <a:miter lim="800000"/>
                <a:headEnd/>
                <a:tailEnd/>
              </a:ln>
            </p:spPr>
            <p:txBody>
              <a:bodyPr wrap="none" lIns="90000" tIns="46800" rIns="90000" bIns="46800" anchor="ctr">
                <a:spAutoFit/>
              </a:bodyPr>
              <a:lstStyle/>
              <a:p>
                <a:pPr algn="ctr"/>
                <a:r>
                  <a:rPr lang="en-US" altLang="zh-CN"/>
                  <a:t>sex</a:t>
                </a:r>
              </a:p>
            </p:txBody>
          </p:sp>
          <p:sp>
            <p:nvSpPr>
              <p:cNvPr id="269344" name="Text Box 54"/>
              <p:cNvSpPr txBox="1">
                <a:spLocks noChangeArrowheads="1"/>
              </p:cNvSpPr>
              <p:nvPr/>
            </p:nvSpPr>
            <p:spPr bwMode="auto">
              <a:xfrm>
                <a:off x="4015" y="1902"/>
                <a:ext cx="336" cy="286"/>
              </a:xfrm>
              <a:prstGeom prst="rect">
                <a:avLst/>
              </a:prstGeom>
              <a:noFill/>
              <a:ln w="38100">
                <a:noFill/>
                <a:miter lim="800000"/>
                <a:headEnd/>
                <a:tailEnd/>
              </a:ln>
            </p:spPr>
            <p:txBody>
              <a:bodyPr wrap="none" lIns="90000" tIns="46800" rIns="90000" bIns="46800" anchor="ctr">
                <a:spAutoFit/>
              </a:bodyPr>
              <a:lstStyle/>
              <a:p>
                <a:pPr algn="ctr"/>
                <a:r>
                  <a:rPr lang="en-US" altLang="zh-CN"/>
                  <a:t>age</a:t>
                </a:r>
              </a:p>
            </p:txBody>
          </p:sp>
          <p:sp>
            <p:nvSpPr>
              <p:cNvPr id="269345" name="Line 55"/>
              <p:cNvSpPr>
                <a:spLocks noChangeShapeType="1"/>
              </p:cNvSpPr>
              <p:nvPr/>
            </p:nvSpPr>
            <p:spPr bwMode="auto">
              <a:xfrm>
                <a:off x="3744" y="2400"/>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9346" name="Line 56"/>
              <p:cNvSpPr>
                <a:spLocks noChangeShapeType="1"/>
              </p:cNvSpPr>
              <p:nvPr/>
            </p:nvSpPr>
            <p:spPr bwMode="auto">
              <a:xfrm>
                <a:off x="3744" y="2640"/>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9347" name="Line 57"/>
              <p:cNvSpPr>
                <a:spLocks noChangeShapeType="1"/>
              </p:cNvSpPr>
              <p:nvPr/>
            </p:nvSpPr>
            <p:spPr bwMode="auto">
              <a:xfrm>
                <a:off x="3744" y="2880"/>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9348" name="Line 58"/>
              <p:cNvSpPr>
                <a:spLocks noChangeShapeType="1"/>
              </p:cNvSpPr>
              <p:nvPr/>
            </p:nvSpPr>
            <p:spPr bwMode="auto">
              <a:xfrm>
                <a:off x="3744" y="3120"/>
                <a:ext cx="96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269349" name="AutoShape 59"/>
              <p:cNvSpPr>
                <a:spLocks/>
              </p:cNvSpPr>
              <p:nvPr/>
            </p:nvSpPr>
            <p:spPr bwMode="auto">
              <a:xfrm>
                <a:off x="4704" y="1104"/>
                <a:ext cx="144" cy="1056"/>
              </a:xfrm>
              <a:prstGeom prst="rightBrace">
                <a:avLst>
                  <a:gd name="adj1" fmla="val 61111"/>
                  <a:gd name="adj2" fmla="val 50000"/>
                </a:avLst>
              </a:prstGeom>
              <a:noFill/>
              <a:ln w="12700">
                <a:solidFill>
                  <a:schemeClr val="tx2"/>
                </a:solidFill>
                <a:round/>
                <a:headEnd/>
                <a:tailEnd/>
              </a:ln>
            </p:spPr>
            <p:txBody>
              <a:bodyPr lIns="90000" tIns="46800" rIns="90000" bIns="46800" anchor="ctr">
                <a:spAutoFit/>
              </a:bodyPr>
              <a:lstStyle/>
              <a:p>
                <a:pPr eaLnBrk="0" hangingPunct="0"/>
                <a:endParaRPr lang="zh-CN" altLang="en-US"/>
              </a:p>
            </p:txBody>
          </p:sp>
          <p:sp>
            <p:nvSpPr>
              <p:cNvPr id="269350" name="Text Box 60"/>
              <p:cNvSpPr txBox="1">
                <a:spLocks noChangeArrowheads="1"/>
              </p:cNvSpPr>
              <p:nvPr/>
            </p:nvSpPr>
            <p:spPr bwMode="auto">
              <a:xfrm>
                <a:off x="4940" y="1470"/>
                <a:ext cx="300" cy="286"/>
              </a:xfrm>
              <a:prstGeom prst="rect">
                <a:avLst/>
              </a:prstGeom>
              <a:noFill/>
              <a:ln w="38100">
                <a:noFill/>
                <a:miter lim="800000"/>
                <a:headEnd/>
                <a:tailEnd/>
              </a:ln>
            </p:spPr>
            <p:txBody>
              <a:bodyPr wrap="none" lIns="90000" tIns="46800" rIns="90000" bIns="46800" anchor="ctr">
                <a:spAutoFit/>
              </a:bodyPr>
              <a:lstStyle/>
              <a:p>
                <a:pPr algn="ctr"/>
                <a:r>
                  <a:rPr lang="en-US" altLang="zh-CN"/>
                  <a:t>stu</a:t>
                </a:r>
              </a:p>
            </p:txBody>
          </p:sp>
          <p:sp>
            <p:nvSpPr>
              <p:cNvPr id="269351" name="Line 61"/>
              <p:cNvSpPr>
                <a:spLocks noChangeShapeType="1"/>
              </p:cNvSpPr>
              <p:nvPr/>
            </p:nvSpPr>
            <p:spPr bwMode="auto">
              <a:xfrm>
                <a:off x="3456" y="1104"/>
                <a:ext cx="288" cy="0"/>
              </a:xfrm>
              <a:prstGeom prst="line">
                <a:avLst/>
              </a:prstGeom>
              <a:noFill/>
              <a:ln w="38100">
                <a:solidFill>
                  <a:schemeClr val="tx2"/>
                </a:solidFill>
                <a:round/>
                <a:headEnd/>
                <a:tailEnd type="triangle" w="med" len="med"/>
              </a:ln>
            </p:spPr>
            <p:txBody>
              <a:bodyPr wrap="none" lIns="90000" tIns="46800" rIns="90000" bIns="46800" anchor="ctr">
                <a:spAutoFit/>
              </a:bodyPr>
              <a:lstStyle/>
              <a:p>
                <a:endParaRPr lang="zh-CN" altLang="en-US"/>
              </a:p>
            </p:txBody>
          </p:sp>
          <p:sp>
            <p:nvSpPr>
              <p:cNvPr id="269352" name="Text Box 62"/>
              <p:cNvSpPr txBox="1">
                <a:spLocks noChangeArrowheads="1"/>
              </p:cNvSpPr>
              <p:nvPr/>
            </p:nvSpPr>
            <p:spPr bwMode="auto">
              <a:xfrm>
                <a:off x="3216" y="942"/>
                <a:ext cx="194" cy="286"/>
              </a:xfrm>
              <a:prstGeom prst="rect">
                <a:avLst/>
              </a:prstGeom>
              <a:noFill/>
              <a:ln w="38100">
                <a:noFill/>
                <a:miter lim="800000"/>
                <a:headEnd/>
                <a:tailEnd/>
              </a:ln>
            </p:spPr>
            <p:txBody>
              <a:bodyPr wrap="none" lIns="90000" tIns="46800" rIns="90000" bIns="46800" anchor="ctr">
                <a:spAutoFit/>
              </a:bodyPr>
              <a:lstStyle/>
              <a:p>
                <a:pPr algn="ctr"/>
                <a:r>
                  <a:rPr lang="en-US" altLang="zh-CN">
                    <a:solidFill>
                      <a:schemeClr val="tx2"/>
                    </a:solidFill>
                  </a:rPr>
                  <a:t>p</a:t>
                </a:r>
              </a:p>
            </p:txBody>
          </p:sp>
        </p:grpSp>
        <p:sp>
          <p:nvSpPr>
            <p:cNvPr id="269334" name="Text Box 63"/>
            <p:cNvSpPr txBox="1">
              <a:spLocks noChangeArrowheads="1"/>
            </p:cNvSpPr>
            <p:nvPr/>
          </p:nvSpPr>
          <p:spPr bwMode="auto">
            <a:xfrm>
              <a:off x="960" y="1440"/>
              <a:ext cx="2084" cy="1692"/>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en-US" altLang="zh-CN" sz="2400">
                  <a:solidFill>
                    <a:schemeClr val="bg2"/>
                  </a:solidFill>
                </a:rPr>
                <a:t>struct  student</a:t>
              </a:r>
            </a:p>
            <a:p>
              <a:pPr eaLnBrk="0" hangingPunct="0"/>
              <a:r>
                <a:rPr lang="en-US" altLang="zh-CN" sz="2400">
                  <a:solidFill>
                    <a:schemeClr val="bg2"/>
                  </a:solidFill>
                </a:rPr>
                <a:t>      {     int  num;</a:t>
              </a:r>
            </a:p>
            <a:p>
              <a:pPr eaLnBrk="0" hangingPunct="0"/>
              <a:r>
                <a:rPr lang="en-US" altLang="zh-CN" sz="2400">
                  <a:solidFill>
                    <a:schemeClr val="bg2"/>
                  </a:solidFill>
                </a:rPr>
                <a:t>             char name[20];</a:t>
              </a:r>
            </a:p>
            <a:p>
              <a:pPr eaLnBrk="0" hangingPunct="0"/>
              <a:r>
                <a:rPr lang="en-US" altLang="zh-CN" sz="2400">
                  <a:solidFill>
                    <a:schemeClr val="bg2"/>
                  </a:solidFill>
                </a:rPr>
                <a:t>             char sex;</a:t>
              </a:r>
            </a:p>
            <a:p>
              <a:pPr eaLnBrk="0" hangingPunct="0"/>
              <a:r>
                <a:rPr lang="en-US" altLang="zh-CN" sz="2400">
                  <a:solidFill>
                    <a:schemeClr val="bg2"/>
                  </a:solidFill>
                </a:rPr>
                <a:t>             int age;</a:t>
              </a:r>
            </a:p>
            <a:p>
              <a:pPr eaLnBrk="0" hangingPunct="0"/>
              <a:r>
                <a:rPr lang="en-US" altLang="zh-CN" sz="2400">
                  <a:solidFill>
                    <a:schemeClr val="bg2"/>
                  </a:solidFill>
                </a:rPr>
                <a:t>      }stu;</a:t>
              </a:r>
            </a:p>
            <a:p>
              <a:pPr eaLnBrk="0" hangingPunct="0"/>
              <a:r>
                <a:rPr lang="en-US" altLang="zh-CN" sz="2400">
                  <a:solidFill>
                    <a:schemeClr val="bg2"/>
                  </a:solidFill>
                </a:rPr>
                <a:t>struct  student   *p=&amp;stu;</a:t>
              </a:r>
            </a:p>
          </p:txBody>
        </p:sp>
      </p:grpSp>
      <p:grpSp>
        <p:nvGrpSpPr>
          <p:cNvPr id="6" name="Group 66"/>
          <p:cNvGrpSpPr>
            <a:grpSpLocks/>
          </p:cNvGrpSpPr>
          <p:nvPr/>
        </p:nvGrpSpPr>
        <p:grpSpPr bwMode="auto">
          <a:xfrm>
            <a:off x="-1085850" y="2895600"/>
            <a:ext cx="10229850" cy="396875"/>
            <a:chOff x="0" y="144"/>
            <a:chExt cx="6444" cy="250"/>
          </a:xfrm>
        </p:grpSpPr>
        <p:sp>
          <p:nvSpPr>
            <p:cNvPr id="269328" name="AutoShape 4"/>
            <p:cNvSpPr>
              <a:spLocks noChangeArrowheads="1"/>
            </p:cNvSpPr>
            <p:nvPr/>
          </p:nvSpPr>
          <p:spPr bwMode="auto">
            <a:xfrm>
              <a:off x="2640" y="192"/>
              <a:ext cx="295" cy="97"/>
            </a:xfrm>
            <a:prstGeom prst="leftRightArrow">
              <a:avLst>
                <a:gd name="adj1" fmla="val 50000"/>
                <a:gd name="adj2" fmla="val 60825"/>
              </a:avLst>
            </a:prstGeom>
            <a:noFill/>
            <a:ln w="9525">
              <a:solidFill>
                <a:schemeClr val="tx1"/>
              </a:solidFill>
              <a:miter lim="800000"/>
              <a:headEnd/>
              <a:tailEnd/>
            </a:ln>
          </p:spPr>
          <p:txBody>
            <a:bodyPr wrap="none" anchor="ctr"/>
            <a:lstStyle/>
            <a:p>
              <a:pPr eaLnBrk="0" hangingPunct="0"/>
              <a:endParaRPr lang="zh-CN" altLang="en-US"/>
            </a:p>
          </p:txBody>
        </p:sp>
        <p:sp>
          <p:nvSpPr>
            <p:cNvPr id="269329" name="Text Box 5"/>
            <p:cNvSpPr txBox="1">
              <a:spLocks noChangeArrowheads="1"/>
            </p:cNvSpPr>
            <p:nvPr/>
          </p:nvSpPr>
          <p:spPr bwMode="auto">
            <a:xfrm>
              <a:off x="0" y="144"/>
              <a:ext cx="2646" cy="250"/>
            </a:xfrm>
            <a:prstGeom prst="rect">
              <a:avLst/>
            </a:prstGeom>
            <a:noFill/>
            <a:ln w="9525">
              <a:noFill/>
              <a:miter lim="800000"/>
              <a:headEnd/>
              <a:tailEnd/>
            </a:ln>
          </p:spPr>
          <p:txBody>
            <a:bodyPr wrap="none" anchor="ctr">
              <a:spAutoFit/>
            </a:bodyPr>
            <a:lstStyle/>
            <a:p>
              <a:pPr lvl="3" eaLnBrk="0" hangingPunct="0"/>
              <a:r>
                <a:rPr lang="en-US" altLang="zh-CN">
                  <a:solidFill>
                    <a:schemeClr val="tx2"/>
                  </a:solidFill>
                </a:rPr>
                <a:t>(*</a:t>
              </a:r>
              <a:r>
                <a:rPr lang="zh-CN" altLang="en-US">
                  <a:solidFill>
                    <a:schemeClr val="tx2"/>
                  </a:solidFill>
                </a:rPr>
                <a:t>结构体指针名</a:t>
              </a:r>
              <a:r>
                <a:rPr lang="en-US" altLang="zh-CN">
                  <a:solidFill>
                    <a:schemeClr val="tx2"/>
                  </a:solidFill>
                </a:rPr>
                <a:t>).</a:t>
              </a:r>
              <a:r>
                <a:rPr lang="zh-CN" altLang="en-US">
                  <a:solidFill>
                    <a:schemeClr val="tx2"/>
                  </a:solidFill>
                </a:rPr>
                <a:t>成员名</a:t>
              </a:r>
              <a:endParaRPr lang="zh-CN" altLang="en-US" sz="4000"/>
            </a:p>
          </p:txBody>
        </p:sp>
        <p:sp>
          <p:nvSpPr>
            <p:cNvPr id="269330" name="Text Box 6"/>
            <p:cNvSpPr txBox="1">
              <a:spLocks noChangeArrowheads="1"/>
            </p:cNvSpPr>
            <p:nvPr/>
          </p:nvSpPr>
          <p:spPr bwMode="auto">
            <a:xfrm>
              <a:off x="2880" y="144"/>
              <a:ext cx="1699" cy="250"/>
            </a:xfrm>
            <a:prstGeom prst="rect">
              <a:avLst/>
            </a:prstGeom>
            <a:noFill/>
            <a:ln w="9525">
              <a:noFill/>
              <a:miter lim="800000"/>
              <a:headEnd/>
              <a:tailEnd/>
            </a:ln>
          </p:spPr>
          <p:txBody>
            <a:bodyPr wrap="none" anchor="ctr">
              <a:spAutoFit/>
            </a:bodyPr>
            <a:lstStyle/>
            <a:p>
              <a:pPr algn="ctr" eaLnBrk="0" hangingPunct="0"/>
              <a:r>
                <a:rPr lang="zh-CN" altLang="en-US">
                  <a:solidFill>
                    <a:srgbClr val="FF9900"/>
                  </a:solidFill>
                </a:rPr>
                <a:t>结构体指针名</a:t>
              </a:r>
              <a:r>
                <a:rPr lang="en-US" altLang="zh-CN">
                  <a:solidFill>
                    <a:srgbClr val="FF0000"/>
                  </a:solidFill>
                </a:rPr>
                <a:t>-&gt;</a:t>
              </a:r>
              <a:r>
                <a:rPr lang="zh-CN" altLang="en-US">
                  <a:solidFill>
                    <a:srgbClr val="FF9900"/>
                  </a:solidFill>
                  <a:sym typeface="Wingdings 3" pitchFamily="18" charset="2"/>
                </a:rPr>
                <a:t>成员名</a:t>
              </a:r>
              <a:endParaRPr lang="zh-CN" altLang="en-US">
                <a:solidFill>
                  <a:schemeClr val="tx2"/>
                </a:solidFill>
              </a:endParaRPr>
            </a:p>
          </p:txBody>
        </p:sp>
        <p:sp>
          <p:nvSpPr>
            <p:cNvPr id="269331" name="AutoShape 64"/>
            <p:cNvSpPr>
              <a:spLocks noChangeArrowheads="1"/>
            </p:cNvSpPr>
            <p:nvPr/>
          </p:nvSpPr>
          <p:spPr bwMode="auto">
            <a:xfrm>
              <a:off x="4512" y="192"/>
              <a:ext cx="336" cy="96"/>
            </a:xfrm>
            <a:prstGeom prst="leftRightArrow">
              <a:avLst>
                <a:gd name="adj1" fmla="val 50000"/>
                <a:gd name="adj2" fmla="val 70000"/>
              </a:avLst>
            </a:prstGeom>
            <a:noFill/>
            <a:ln w="9525">
              <a:solidFill>
                <a:schemeClr val="tx1"/>
              </a:solidFill>
              <a:miter lim="800000"/>
              <a:headEnd/>
              <a:tailEnd/>
            </a:ln>
          </p:spPr>
          <p:txBody>
            <a:bodyPr wrap="none" anchor="ctr"/>
            <a:lstStyle/>
            <a:p>
              <a:pPr eaLnBrk="0" hangingPunct="0"/>
              <a:endParaRPr lang="zh-CN" altLang="en-US"/>
            </a:p>
          </p:txBody>
        </p:sp>
        <p:sp>
          <p:nvSpPr>
            <p:cNvPr id="269332" name="Text Box 65"/>
            <p:cNvSpPr txBox="1">
              <a:spLocks noChangeArrowheads="1"/>
            </p:cNvSpPr>
            <p:nvPr/>
          </p:nvSpPr>
          <p:spPr bwMode="auto">
            <a:xfrm>
              <a:off x="4848" y="144"/>
              <a:ext cx="1596" cy="250"/>
            </a:xfrm>
            <a:prstGeom prst="rect">
              <a:avLst/>
            </a:prstGeom>
            <a:noFill/>
            <a:ln w="9525">
              <a:noFill/>
              <a:miter lim="800000"/>
              <a:headEnd/>
              <a:tailEnd/>
            </a:ln>
          </p:spPr>
          <p:txBody>
            <a:bodyPr wrap="none" anchor="ctr">
              <a:spAutoFit/>
            </a:bodyPr>
            <a:lstStyle/>
            <a:p>
              <a:pPr algn="ctr" eaLnBrk="0" hangingPunct="0"/>
              <a:r>
                <a:rPr lang="zh-CN" altLang="en-US">
                  <a:solidFill>
                    <a:srgbClr val="009900"/>
                  </a:solidFill>
                </a:rPr>
                <a:t>结构体变量名</a:t>
              </a:r>
              <a:r>
                <a:rPr lang="en-US" altLang="zh-CN">
                  <a:solidFill>
                    <a:srgbClr val="009900"/>
                  </a:solidFill>
                </a:rPr>
                <a:t>.</a:t>
              </a:r>
              <a:r>
                <a:rPr lang="zh-CN" altLang="en-US">
                  <a:solidFill>
                    <a:srgbClr val="009900"/>
                  </a:solidFill>
                  <a:sym typeface="Wingdings 3" pitchFamily="18" charset="2"/>
                </a:rPr>
                <a:t>成员名</a:t>
              </a:r>
              <a:endParaRPr lang="zh-CN" altLang="en-US">
                <a:solidFill>
                  <a:schemeClr val="tx2"/>
                </a:solidFill>
              </a:endParaRPr>
            </a:p>
          </p:txBody>
        </p:sp>
      </p:grpSp>
      <p:sp>
        <p:nvSpPr>
          <p:cNvPr id="35" name="AutoShape 67"/>
          <p:cNvSpPr>
            <a:spLocks noChangeArrowheads="1"/>
          </p:cNvSpPr>
          <p:nvPr/>
        </p:nvSpPr>
        <p:spPr bwMode="auto">
          <a:xfrm>
            <a:off x="2590800" y="3657600"/>
            <a:ext cx="2962275" cy="1225550"/>
          </a:xfrm>
          <a:prstGeom prst="wedgeRectCallout">
            <a:avLst>
              <a:gd name="adj1" fmla="val 36176"/>
              <a:gd name="adj2" fmla="val -85750"/>
            </a:avLst>
          </a:prstGeom>
          <a:noFill/>
          <a:ln w="38100">
            <a:solidFill>
              <a:srgbClr val="33CCCC"/>
            </a:solidFill>
            <a:miter lim="800000"/>
            <a:headEnd/>
            <a:tailEnd/>
          </a:ln>
        </p:spPr>
        <p:txBody>
          <a:bodyPr wrap="none" lIns="90000" tIns="46800" rIns="90000" bIns="46800" anchor="ctr">
            <a:spAutoFit/>
          </a:bodyPr>
          <a:lstStyle/>
          <a:p>
            <a:r>
              <a:rPr lang="zh-CN" altLang="en-US" sz="2400">
                <a:latin typeface="隶书" pitchFamily="49" charset="-122"/>
                <a:ea typeface="隶书" pitchFamily="49" charset="-122"/>
              </a:rPr>
              <a:t>指向运算符</a:t>
            </a:r>
          </a:p>
          <a:p>
            <a:r>
              <a:rPr lang="zh-CN" altLang="en-US" sz="2400">
                <a:latin typeface="隶书" pitchFamily="49" charset="-122"/>
                <a:ea typeface="隶书" pitchFamily="49" charset="-122"/>
              </a:rPr>
              <a:t>优先级</a:t>
            </a:r>
            <a:r>
              <a:rPr lang="en-US" altLang="zh-CN" sz="2400">
                <a:latin typeface="隶书" pitchFamily="49" charset="-122"/>
                <a:ea typeface="隶书" pitchFamily="49" charset="-122"/>
              </a:rPr>
              <a:t>: 1</a:t>
            </a:r>
          </a:p>
          <a:p>
            <a:r>
              <a:rPr lang="zh-CN" altLang="en-US" sz="2400">
                <a:latin typeface="隶书" pitchFamily="49" charset="-122"/>
                <a:ea typeface="隶书" pitchFamily="49" charset="-122"/>
                <a:sym typeface="Wingdings 3" pitchFamily="18" charset="2"/>
              </a:rPr>
              <a:t>结合方向：从左向右</a:t>
            </a:r>
          </a:p>
        </p:txBody>
      </p:sp>
      <p:sp>
        <p:nvSpPr>
          <p:cNvPr id="38" name="Text Box 71"/>
          <p:cNvSpPr txBox="1">
            <a:spLocks noChangeArrowheads="1"/>
          </p:cNvSpPr>
          <p:nvPr/>
        </p:nvSpPr>
        <p:spPr bwMode="auto">
          <a:xfrm>
            <a:off x="838200" y="3429000"/>
            <a:ext cx="3765550" cy="457200"/>
          </a:xfrm>
          <a:prstGeom prst="rect">
            <a:avLst/>
          </a:prstGeom>
          <a:noFill/>
          <a:ln w="9525">
            <a:noFill/>
            <a:miter lim="800000"/>
            <a:headEnd/>
            <a:tailEnd/>
          </a:ln>
        </p:spPr>
        <p:txBody>
          <a:bodyPr wrap="none">
            <a:spAutoFit/>
          </a:bodyPr>
          <a:lstStyle/>
          <a:p>
            <a:r>
              <a:rPr lang="zh-CN" altLang="en-US" sz="2400"/>
              <a:t>例   指向结构体的指针变量</a:t>
            </a:r>
          </a:p>
        </p:txBody>
      </p:sp>
      <p:sp>
        <p:nvSpPr>
          <p:cNvPr id="39" name="Text Box 72"/>
          <p:cNvSpPr txBox="1">
            <a:spLocks noChangeArrowheads="1"/>
          </p:cNvSpPr>
          <p:nvPr/>
        </p:nvSpPr>
        <p:spPr bwMode="auto">
          <a:xfrm>
            <a:off x="785786" y="1785926"/>
            <a:ext cx="6215089" cy="4321187"/>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en-US" altLang="zh-CN">
                <a:solidFill>
                  <a:schemeClr val="bg2"/>
                </a:solidFill>
              </a:rPr>
              <a:t>main()</a:t>
            </a:r>
          </a:p>
          <a:p>
            <a:pPr eaLnBrk="0" hangingPunct="0">
              <a:defRPr/>
            </a:pPr>
            <a:r>
              <a:rPr lang="en-US" altLang="zh-CN">
                <a:solidFill>
                  <a:schemeClr val="bg2"/>
                </a:solidFill>
              </a:rPr>
              <a:t>{   struct student</a:t>
            </a:r>
          </a:p>
          <a:p>
            <a:pPr eaLnBrk="0" hangingPunct="0">
              <a:defRPr/>
            </a:pPr>
            <a:r>
              <a:rPr lang="en-US" altLang="zh-CN">
                <a:solidFill>
                  <a:schemeClr val="bg2"/>
                </a:solidFill>
              </a:rPr>
              <a:t>    {       long int num;</a:t>
            </a:r>
          </a:p>
          <a:p>
            <a:pPr eaLnBrk="0" hangingPunct="0">
              <a:defRPr/>
            </a:pPr>
            <a:r>
              <a:rPr lang="en-US" altLang="zh-CN">
                <a:solidFill>
                  <a:schemeClr val="bg2"/>
                </a:solidFill>
              </a:rPr>
              <a:t>	 char name[20];</a:t>
            </a:r>
          </a:p>
          <a:p>
            <a:pPr eaLnBrk="0" hangingPunct="0">
              <a:defRPr/>
            </a:pPr>
            <a:r>
              <a:rPr lang="en-US" altLang="zh-CN">
                <a:solidFill>
                  <a:schemeClr val="bg2"/>
                </a:solidFill>
              </a:rPr>
              <a:t>	 char sex;</a:t>
            </a:r>
          </a:p>
          <a:p>
            <a:pPr eaLnBrk="0" hangingPunct="0">
              <a:defRPr/>
            </a:pPr>
            <a:r>
              <a:rPr lang="en-US" altLang="zh-CN">
                <a:solidFill>
                  <a:schemeClr val="bg2"/>
                </a:solidFill>
              </a:rPr>
              <a:t>	 float score;</a:t>
            </a:r>
          </a:p>
          <a:p>
            <a:pPr eaLnBrk="0" hangingPunct="0">
              <a:defRPr/>
            </a:pPr>
            <a:r>
              <a:rPr lang="en-US" altLang="zh-CN">
                <a:solidFill>
                  <a:schemeClr val="bg2"/>
                </a:solidFill>
              </a:rPr>
              <a:t>    }stu_1,*p;</a:t>
            </a:r>
          </a:p>
          <a:p>
            <a:pPr eaLnBrk="0" hangingPunct="0">
              <a:defRPr/>
            </a:pPr>
            <a:r>
              <a:rPr lang="en-US" altLang="zh-CN">
                <a:solidFill>
                  <a:schemeClr val="bg2"/>
                </a:solidFill>
              </a:rPr>
              <a:t>    p=&amp;stu_1;</a:t>
            </a:r>
          </a:p>
          <a:p>
            <a:pPr eaLnBrk="0" hangingPunct="0">
              <a:defRPr/>
            </a:pPr>
            <a:r>
              <a:rPr lang="en-US" altLang="zh-CN">
                <a:solidFill>
                  <a:schemeClr val="bg2"/>
                </a:solidFill>
              </a:rPr>
              <a:t>    stu_1.num=89101;</a:t>
            </a:r>
          </a:p>
          <a:p>
            <a:pPr eaLnBrk="0" hangingPunct="0">
              <a:defRPr/>
            </a:pPr>
            <a:r>
              <a:rPr lang="en-US" altLang="zh-CN">
                <a:solidFill>
                  <a:schemeClr val="bg2"/>
                </a:solidFill>
              </a:rPr>
              <a:t>    strcpy(stu_1.name,"Li Lin");</a:t>
            </a:r>
          </a:p>
          <a:p>
            <a:pPr eaLnBrk="0" hangingPunct="0">
              <a:defRPr/>
            </a:pPr>
            <a:r>
              <a:rPr lang="en-US" altLang="zh-CN">
                <a:solidFill>
                  <a:schemeClr val="bg2"/>
                </a:solidFill>
              </a:rPr>
              <a:t>    p-&gt;sex='M';</a:t>
            </a:r>
          </a:p>
          <a:p>
            <a:pPr eaLnBrk="0" hangingPunct="0">
              <a:defRPr/>
            </a:pPr>
            <a:r>
              <a:rPr lang="en-US" altLang="zh-CN">
                <a:solidFill>
                  <a:schemeClr val="bg2"/>
                </a:solidFill>
              </a:rPr>
              <a:t>    p-&gt;score=89.5;</a:t>
            </a:r>
          </a:p>
          <a:p>
            <a:pPr eaLnBrk="0" hangingPunct="0">
              <a:defRPr/>
            </a:pPr>
            <a:r>
              <a:rPr lang="en-US" altLang="zh-CN">
                <a:solidFill>
                  <a:schemeClr val="bg2"/>
                </a:solidFill>
              </a:rPr>
              <a:t>    printf("\nNo:%ld\nname:%s\nsex:%c\nscore:%f\n",</a:t>
            </a:r>
          </a:p>
          <a:p>
            <a:pPr eaLnBrk="0" hangingPunct="0">
              <a:defRPr/>
            </a:pPr>
            <a:r>
              <a:rPr lang="en-US" altLang="zh-CN">
                <a:solidFill>
                  <a:schemeClr val="bg2"/>
                </a:solidFill>
              </a:rPr>
              <a:t>	       (*p).num,p-&gt;name,stu_1.sex,p-&gt;score);</a:t>
            </a:r>
          </a:p>
          <a:p>
            <a:pPr eaLnBrk="0" hangingPunct="0">
              <a:defRPr/>
            </a:pPr>
            <a:r>
              <a:rPr lang="en-US" altLang="zh-CN">
                <a:solidFill>
                  <a:schemeClr val="bg2"/>
                </a:solidFill>
              </a:rPr>
              <a:t>}</a:t>
            </a:r>
          </a:p>
        </p:txBody>
      </p:sp>
      <p:sp>
        <p:nvSpPr>
          <p:cNvPr id="40" name="Text Box 73"/>
          <p:cNvSpPr txBox="1">
            <a:spLocks noChangeArrowheads="1"/>
          </p:cNvSpPr>
          <p:nvPr/>
        </p:nvSpPr>
        <p:spPr bwMode="auto">
          <a:xfrm>
            <a:off x="1081088" y="2854325"/>
            <a:ext cx="3173412" cy="1225550"/>
          </a:xfrm>
          <a:prstGeom prst="rect">
            <a:avLst/>
          </a:prstGeom>
          <a:noFill/>
          <a:ln w="38100">
            <a:solidFill>
              <a:srgbClr val="CC6600"/>
            </a:solidFill>
            <a:miter lim="800000"/>
            <a:headEnd/>
            <a:tailEnd/>
          </a:ln>
        </p:spPr>
        <p:txBody>
          <a:bodyPr wrap="none" lIns="90000" tIns="46800" rIns="90000" bIns="46800" anchor="ctr">
            <a:spAutoFit/>
          </a:bodyPr>
          <a:lstStyle/>
          <a:p>
            <a:r>
              <a:rPr lang="zh-CN" altLang="en-US" sz="2400"/>
              <a:t>例    </a:t>
            </a:r>
            <a:r>
              <a:rPr lang="en-US" altLang="zh-CN" sz="2400"/>
              <a:t>int    n;</a:t>
            </a:r>
          </a:p>
          <a:p>
            <a:r>
              <a:rPr lang="en-US" altLang="zh-CN" sz="2400"/>
              <a:t>        int   *p=&amp;n;</a:t>
            </a:r>
          </a:p>
          <a:p>
            <a:r>
              <a:rPr lang="en-US" altLang="zh-CN" sz="2400"/>
              <a:t>       *p=10;       </a:t>
            </a:r>
            <a:r>
              <a:rPr lang="en-US" altLang="zh-CN" sz="2400">
                <a:sym typeface="Symbol" pitchFamily="18" charset="2"/>
              </a:rPr>
              <a:t> </a:t>
            </a:r>
            <a:r>
              <a:rPr lang="en-US" altLang="zh-CN" sz="2400"/>
              <a:t>n=10</a:t>
            </a:r>
          </a:p>
        </p:txBody>
      </p:sp>
      <p:sp>
        <p:nvSpPr>
          <p:cNvPr id="41" name="Text Box 74"/>
          <p:cNvSpPr txBox="1">
            <a:spLocks noChangeArrowheads="1"/>
          </p:cNvSpPr>
          <p:nvPr/>
        </p:nvSpPr>
        <p:spPr bwMode="auto">
          <a:xfrm>
            <a:off x="4402138" y="2857500"/>
            <a:ext cx="4510087" cy="1225550"/>
          </a:xfrm>
          <a:prstGeom prst="rect">
            <a:avLst/>
          </a:prstGeom>
          <a:noFill/>
          <a:ln w="38100">
            <a:solidFill>
              <a:srgbClr val="CC6600"/>
            </a:solidFill>
            <a:miter lim="800000"/>
            <a:headEnd/>
            <a:tailEnd/>
          </a:ln>
        </p:spPr>
        <p:txBody>
          <a:bodyPr wrap="none" lIns="90000" tIns="46800" rIns="90000" bIns="46800" anchor="ctr">
            <a:spAutoFit/>
          </a:bodyPr>
          <a:lstStyle/>
          <a:p>
            <a:r>
              <a:rPr lang="en-US" altLang="zh-CN" sz="2400"/>
              <a:t>struct    student      stu1;</a:t>
            </a:r>
          </a:p>
          <a:p>
            <a:r>
              <a:rPr lang="en-US" altLang="zh-CN" sz="2400"/>
              <a:t>struct    student      *p=&amp;stu1;</a:t>
            </a:r>
          </a:p>
          <a:p>
            <a:r>
              <a:rPr lang="en-US" altLang="zh-CN" sz="2400">
                <a:sym typeface="Symbol" pitchFamily="18" charset="2"/>
              </a:rPr>
              <a:t>stu1.num=101;     (*p).num=101</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out)">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out)">
                                      <p:cBhvr>
                                        <p:cTn id="3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box(out)">
                                      <p:cBhvr>
                                        <p:cTn id="35" dur="500"/>
                                        <p:tgtEl>
                                          <p:spTgt spid="5">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ox(out)">
                                      <p:cBhvr>
                                        <p:cTn id="4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1" fill="hold">
                            <p:stCondLst>
                              <p:cond delay="500"/>
                            </p:stCondLst>
                            <p:childTnLst>
                              <p:par>
                                <p:cTn id="42" presetID="4" presetClass="entr" presetSubtype="32" fill="hold" grpId="0" nodeType="afterEffect">
                                  <p:stCondLst>
                                    <p:cond delay="2000"/>
                                  </p:stCondLst>
                                  <p:childTnLst>
                                    <p:set>
                                      <p:cBhvr>
                                        <p:cTn id="43" dur="1" fill="hold">
                                          <p:stCondLst>
                                            <p:cond delay="0"/>
                                          </p:stCondLst>
                                        </p:cTn>
                                        <p:tgtEl>
                                          <p:spTgt spid="41"/>
                                        </p:tgtEl>
                                        <p:attrNameLst>
                                          <p:attrName>style.visibility</p:attrName>
                                        </p:attrNameLst>
                                      </p:cBhvr>
                                      <p:to>
                                        <p:strVal val="visible"/>
                                      </p:to>
                                    </p:set>
                                    <p:animEffect transition="in" filter="box(out)">
                                      <p:cBhvr>
                                        <p:cTn id="44"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ox(out)">
                                      <p:cBhvr>
                                        <p:cTn id="49" dur="500"/>
                                        <p:tgtEl>
                                          <p:spTgt spid="6"/>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box(out)">
                                      <p:cBhvr>
                                        <p:cTn id="54"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box(out)">
                                      <p:cBhvr>
                                        <p:cTn id="59" dur="500"/>
                                        <p:tgtEl>
                                          <p:spTgt spid="38">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box(out)">
                                      <p:cBhvr>
                                        <p:cTn id="64"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P spid="5" grpId="0" build="p" bldLvl="5" autoUpdateAnimBg="0"/>
      <p:bldP spid="7" grpId="0" animBg="1" autoUpdateAnimBg="0"/>
      <p:bldP spid="35" grpId="0" animBg="1" autoUpdateAnimBg="0"/>
      <p:bldP spid="38" grpId="0" build="p" autoUpdateAnimBg="0"/>
      <p:bldP spid="40" grpId="0" animBg="1" autoUpdateAnimBg="0"/>
      <p:bldP spid="41" grpId="0" animBg="1" autoUpdateAnimBg="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096125" cy="842963"/>
          </a:xfrm>
        </p:spPr>
        <p:txBody>
          <a:bodyPr/>
          <a:lstStyle/>
          <a:p>
            <a:pPr marL="342900" indent="-342900" eaLnBrk="1" hangingPunct="1">
              <a:defRPr/>
            </a:pPr>
            <a:r>
              <a:rPr lang="en-US" altLang="zh-CN" dirty="0" smtClean="0">
                <a:ea typeface="宋体" pitchFamily="2" charset="-122"/>
              </a:rPr>
              <a:t>5.5.19</a:t>
            </a:r>
            <a:r>
              <a:rPr lang="zh-CN" altLang="en-US" dirty="0" smtClean="0">
                <a:ea typeface="宋体" pitchFamily="2" charset="-122"/>
              </a:rPr>
              <a:t>指向结构体数组的指针</a:t>
            </a:r>
            <a:endParaRPr lang="en-US" altLang="zh-CN" dirty="0" smtClean="0">
              <a:ea typeface="宋体" pitchFamily="2" charset="-122"/>
            </a:endParaRPr>
          </a:p>
        </p:txBody>
      </p:sp>
      <p:sp>
        <p:nvSpPr>
          <p:cNvPr id="7" name="Rectangle 2"/>
          <p:cNvSpPr>
            <a:spLocks noGrp="1" noChangeArrowheads="1"/>
          </p:cNvSpPr>
          <p:nvPr>
            <p:ph type="body" idx="1"/>
          </p:nvPr>
        </p:nvSpPr>
        <p:spPr>
          <a:xfrm>
            <a:off x="0" y="985838"/>
            <a:ext cx="8601075" cy="503237"/>
          </a:xfrm>
        </p:spPr>
        <p:txBody>
          <a:bodyPr/>
          <a:lstStyle/>
          <a:p>
            <a:pPr lvl="1" eaLnBrk="1" hangingPunct="1">
              <a:defRPr/>
            </a:pPr>
            <a:r>
              <a:rPr lang="zh-CN" altLang="en-US" smtClean="0">
                <a:ea typeface="宋体" pitchFamily="2" charset="-122"/>
              </a:rPr>
              <a:t>指向结构体数组的指针</a:t>
            </a:r>
          </a:p>
        </p:txBody>
      </p:sp>
      <p:sp>
        <p:nvSpPr>
          <p:cNvPr id="9" name="Text Box 9"/>
          <p:cNvSpPr txBox="1">
            <a:spLocks noChangeArrowheads="1"/>
          </p:cNvSpPr>
          <p:nvPr/>
        </p:nvSpPr>
        <p:spPr bwMode="auto">
          <a:xfrm>
            <a:off x="228600" y="1546225"/>
            <a:ext cx="3689350" cy="457200"/>
          </a:xfrm>
          <a:prstGeom prst="rect">
            <a:avLst/>
          </a:prstGeom>
          <a:noFill/>
          <a:ln w="9525">
            <a:noFill/>
            <a:miter lim="800000"/>
            <a:headEnd/>
            <a:tailEnd/>
          </a:ln>
        </p:spPr>
        <p:txBody>
          <a:bodyPr wrap="none">
            <a:spAutoFit/>
          </a:bodyPr>
          <a:lstStyle/>
          <a:p>
            <a:r>
              <a:rPr lang="zh-CN" altLang="en-US" sz="2400"/>
              <a:t>例  指向结构体数组的指针</a:t>
            </a:r>
          </a:p>
        </p:txBody>
      </p:sp>
      <p:sp>
        <p:nvSpPr>
          <p:cNvPr id="10" name="Text Box 11"/>
          <p:cNvSpPr txBox="1">
            <a:spLocks noChangeArrowheads="1"/>
          </p:cNvSpPr>
          <p:nvPr/>
        </p:nvSpPr>
        <p:spPr bwMode="auto">
          <a:xfrm>
            <a:off x="1" y="2143116"/>
            <a:ext cx="9144000" cy="4095609"/>
          </a:xfrm>
          <a:prstGeom prst="rect">
            <a:avLst/>
          </a:prstGeom>
          <a:ln>
            <a:headEnd/>
            <a:tailEnd/>
          </a:ln>
        </p:spPr>
        <p:style>
          <a:lnRef idx="0">
            <a:schemeClr val="accent1"/>
          </a:lnRef>
          <a:fillRef idx="1003">
            <a:schemeClr val="dk2"/>
          </a:fillRef>
          <a:effectRef idx="3">
            <a:schemeClr val="accent1"/>
          </a:effectRef>
          <a:fontRef idx="minor">
            <a:schemeClr val="lt1"/>
          </a:fontRef>
        </p:style>
        <p:txBody>
          <a:bodyPr wrap="square" lIns="90000" tIns="46800" rIns="90000" bIns="46800" anchor="ctr">
            <a:spAutoFit/>
          </a:bodyPr>
          <a:lstStyle/>
          <a:p>
            <a:pPr eaLnBrk="0" hangingPunct="0">
              <a:defRPr/>
            </a:pPr>
            <a:r>
              <a:rPr lang="en-US" altLang="zh-CN" sz="2000">
                <a:solidFill>
                  <a:schemeClr val="bg2"/>
                </a:solidFill>
              </a:rPr>
              <a:t>struct student</a:t>
            </a:r>
          </a:p>
          <a:p>
            <a:pPr eaLnBrk="0" hangingPunct="0">
              <a:defRPr/>
            </a:pPr>
            <a:r>
              <a:rPr lang="en-US" altLang="zh-CN" sz="2000">
                <a:solidFill>
                  <a:schemeClr val="bg2"/>
                </a:solidFill>
              </a:rPr>
              <a:t>{    int num;</a:t>
            </a:r>
          </a:p>
          <a:p>
            <a:pPr eaLnBrk="0" hangingPunct="0">
              <a:defRPr/>
            </a:pPr>
            <a:r>
              <a:rPr lang="en-US" altLang="zh-CN" sz="2000">
                <a:solidFill>
                  <a:schemeClr val="bg2"/>
                </a:solidFill>
              </a:rPr>
              <a:t>     char name[20];</a:t>
            </a:r>
          </a:p>
          <a:p>
            <a:pPr eaLnBrk="0" hangingPunct="0">
              <a:defRPr/>
            </a:pPr>
            <a:r>
              <a:rPr lang="en-US" altLang="zh-CN" sz="2000">
                <a:solidFill>
                  <a:schemeClr val="bg2"/>
                </a:solidFill>
              </a:rPr>
              <a:t>     char sex;</a:t>
            </a:r>
          </a:p>
          <a:p>
            <a:pPr eaLnBrk="0" hangingPunct="0">
              <a:defRPr/>
            </a:pPr>
            <a:r>
              <a:rPr lang="en-US" altLang="zh-CN" sz="2000">
                <a:solidFill>
                  <a:schemeClr val="bg2"/>
                </a:solidFill>
              </a:rPr>
              <a:t>     int age;</a:t>
            </a:r>
          </a:p>
          <a:p>
            <a:pPr eaLnBrk="0" hangingPunct="0">
              <a:defRPr/>
            </a:pPr>
            <a:r>
              <a:rPr lang="en-US" altLang="zh-CN" sz="2000">
                <a:solidFill>
                  <a:schemeClr val="bg2"/>
                </a:solidFill>
              </a:rPr>
              <a:t>}stu[3]={{10101,"Li Lin",'M',18},</a:t>
            </a:r>
          </a:p>
          <a:p>
            <a:pPr eaLnBrk="0" hangingPunct="0">
              <a:defRPr/>
            </a:pPr>
            <a:r>
              <a:rPr lang="en-US" altLang="zh-CN" sz="2000">
                <a:solidFill>
                  <a:schemeClr val="bg2"/>
                </a:solidFill>
              </a:rPr>
              <a:t>               {10102,"Zhang Fun",'M',19},</a:t>
            </a:r>
          </a:p>
          <a:p>
            <a:pPr eaLnBrk="0" hangingPunct="0">
              <a:defRPr/>
            </a:pPr>
            <a:r>
              <a:rPr lang="en-US" altLang="zh-CN" sz="2000">
                <a:solidFill>
                  <a:schemeClr val="bg2"/>
                </a:solidFill>
              </a:rPr>
              <a:t>	   {10104,"Wang Min",'F',20}};</a:t>
            </a:r>
          </a:p>
          <a:p>
            <a:pPr eaLnBrk="0" hangingPunct="0">
              <a:defRPr/>
            </a:pPr>
            <a:r>
              <a:rPr lang="en-US" altLang="zh-CN" sz="2000">
                <a:solidFill>
                  <a:schemeClr val="bg2"/>
                </a:solidFill>
              </a:rPr>
              <a:t>main()</a:t>
            </a:r>
          </a:p>
          <a:p>
            <a:pPr eaLnBrk="0" hangingPunct="0">
              <a:defRPr/>
            </a:pPr>
            <a:r>
              <a:rPr lang="en-US" altLang="zh-CN" sz="2000">
                <a:solidFill>
                  <a:schemeClr val="bg2"/>
                </a:solidFill>
              </a:rPr>
              <a:t>{   struct student *p;</a:t>
            </a:r>
          </a:p>
          <a:p>
            <a:pPr eaLnBrk="0" hangingPunct="0">
              <a:defRPr/>
            </a:pPr>
            <a:r>
              <a:rPr lang="en-US" altLang="zh-CN" sz="2000">
                <a:solidFill>
                  <a:schemeClr val="bg2"/>
                </a:solidFill>
              </a:rPr>
              <a:t>     for(p=stu;p&lt;stu+3;p++)</a:t>
            </a:r>
          </a:p>
          <a:p>
            <a:pPr eaLnBrk="0" hangingPunct="0">
              <a:defRPr/>
            </a:pPr>
            <a:r>
              <a:rPr lang="en-US" altLang="zh-CN" sz="2000">
                <a:solidFill>
                  <a:schemeClr val="bg2"/>
                </a:solidFill>
              </a:rPr>
              <a:t> </a:t>
            </a:r>
            <a:r>
              <a:rPr lang="en-US" altLang="zh-CN" sz="2000" smtClean="0">
                <a:solidFill>
                  <a:schemeClr val="bg2"/>
                </a:solidFill>
              </a:rPr>
              <a:t>printf</a:t>
            </a:r>
            <a:r>
              <a:rPr lang="en-US" altLang="zh-CN" sz="2000">
                <a:solidFill>
                  <a:schemeClr val="bg2"/>
                </a:solidFill>
              </a:rPr>
              <a:t>("%d%s%c%d\n",p-&gt;num,p-&gt;name,p-&gt;sex,p-&gt;age);</a:t>
            </a:r>
          </a:p>
          <a:p>
            <a:pPr eaLnBrk="0" hangingPunct="0">
              <a:defRPr/>
            </a:pPr>
            <a:r>
              <a:rPr lang="en-US" altLang="zh-CN" sz="2000">
                <a:solidFill>
                  <a:schemeClr val="bg2"/>
                </a:solidFill>
              </a:rPr>
              <a:t>}</a:t>
            </a:r>
          </a:p>
        </p:txBody>
      </p:sp>
      <p:grpSp>
        <p:nvGrpSpPr>
          <p:cNvPr id="2" name="Group 50"/>
          <p:cNvGrpSpPr>
            <a:grpSpLocks/>
          </p:cNvGrpSpPr>
          <p:nvPr/>
        </p:nvGrpSpPr>
        <p:grpSpPr bwMode="auto">
          <a:xfrm>
            <a:off x="5580063" y="2128838"/>
            <a:ext cx="3563937" cy="4343400"/>
            <a:chOff x="3515" y="864"/>
            <a:chExt cx="2245" cy="2736"/>
          </a:xfrm>
        </p:grpSpPr>
        <p:sp>
          <p:nvSpPr>
            <p:cNvPr id="270346" name="AutoShape 14"/>
            <p:cNvSpPr>
              <a:spLocks noChangeArrowheads="1"/>
            </p:cNvSpPr>
            <p:nvPr/>
          </p:nvSpPr>
          <p:spPr bwMode="auto">
            <a:xfrm>
              <a:off x="4136" y="864"/>
              <a:ext cx="960" cy="2736"/>
            </a:xfrm>
            <a:prstGeom prst="foldedCorner">
              <a:avLst>
                <a:gd name="adj" fmla="val 12500"/>
              </a:avLst>
            </a:prstGeom>
            <a:noFill/>
            <a:ln w="38100">
              <a:solidFill>
                <a:schemeClr val="tx1"/>
              </a:solidFill>
              <a:round/>
              <a:headEnd/>
              <a:tailEnd/>
            </a:ln>
          </p:spPr>
          <p:txBody>
            <a:bodyPr lIns="90000" tIns="46800" rIns="90000" bIns="46800" anchor="ctr">
              <a:spAutoFit/>
            </a:bodyPr>
            <a:lstStyle/>
            <a:p>
              <a:pPr eaLnBrk="0" hangingPunct="0"/>
              <a:endParaRPr lang="zh-CN" altLang="en-US"/>
            </a:p>
          </p:txBody>
        </p:sp>
        <p:sp>
          <p:nvSpPr>
            <p:cNvPr id="270347" name="Line 15"/>
            <p:cNvSpPr>
              <a:spLocks noChangeShapeType="1"/>
            </p:cNvSpPr>
            <p:nvPr/>
          </p:nvSpPr>
          <p:spPr bwMode="auto">
            <a:xfrm>
              <a:off x="4136" y="1074"/>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sp>
          <p:nvSpPr>
            <p:cNvPr id="270348" name="Line 16"/>
            <p:cNvSpPr>
              <a:spLocks noChangeShapeType="1"/>
            </p:cNvSpPr>
            <p:nvPr/>
          </p:nvSpPr>
          <p:spPr bwMode="auto">
            <a:xfrm>
              <a:off x="4136" y="1250"/>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0349" name="Line 17"/>
            <p:cNvSpPr>
              <a:spLocks noChangeShapeType="1"/>
            </p:cNvSpPr>
            <p:nvPr/>
          </p:nvSpPr>
          <p:spPr bwMode="auto">
            <a:xfrm>
              <a:off x="4136" y="1496"/>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0350" name="Line 18"/>
            <p:cNvSpPr>
              <a:spLocks noChangeShapeType="1"/>
            </p:cNvSpPr>
            <p:nvPr/>
          </p:nvSpPr>
          <p:spPr bwMode="auto">
            <a:xfrm>
              <a:off x="4136" y="1672"/>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0351" name="Line 19"/>
            <p:cNvSpPr>
              <a:spLocks noChangeShapeType="1"/>
            </p:cNvSpPr>
            <p:nvPr/>
          </p:nvSpPr>
          <p:spPr bwMode="auto">
            <a:xfrm>
              <a:off x="4136" y="1847"/>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sp>
          <p:nvSpPr>
            <p:cNvPr id="270352" name="Text Box 20"/>
            <p:cNvSpPr txBox="1">
              <a:spLocks noChangeArrowheads="1"/>
            </p:cNvSpPr>
            <p:nvPr/>
          </p:nvSpPr>
          <p:spPr bwMode="auto">
            <a:xfrm>
              <a:off x="4376" y="1042"/>
              <a:ext cx="370" cy="234"/>
            </a:xfrm>
            <a:prstGeom prst="rect">
              <a:avLst/>
            </a:prstGeom>
            <a:noFill/>
            <a:ln w="38100">
              <a:noFill/>
              <a:miter lim="800000"/>
              <a:headEnd/>
              <a:tailEnd/>
            </a:ln>
          </p:spPr>
          <p:txBody>
            <a:bodyPr wrap="none" lIns="90000" tIns="46800" rIns="90000" bIns="46800" anchor="ctr">
              <a:spAutoFit/>
            </a:bodyPr>
            <a:lstStyle/>
            <a:p>
              <a:pPr algn="ctr"/>
              <a:r>
                <a:rPr lang="en-US" altLang="zh-CN">
                  <a:solidFill>
                    <a:schemeClr val="bg2"/>
                  </a:solidFill>
                </a:rPr>
                <a:t>num</a:t>
              </a:r>
            </a:p>
          </p:txBody>
        </p:sp>
        <p:sp>
          <p:nvSpPr>
            <p:cNvPr id="270353" name="Text Box 21"/>
            <p:cNvSpPr txBox="1">
              <a:spLocks noChangeArrowheads="1"/>
            </p:cNvSpPr>
            <p:nvPr/>
          </p:nvSpPr>
          <p:spPr bwMode="auto">
            <a:xfrm>
              <a:off x="4346" y="1241"/>
              <a:ext cx="420" cy="234"/>
            </a:xfrm>
            <a:prstGeom prst="rect">
              <a:avLst/>
            </a:prstGeom>
            <a:noFill/>
            <a:ln w="38100">
              <a:noFill/>
              <a:miter lim="800000"/>
              <a:headEnd/>
              <a:tailEnd/>
            </a:ln>
          </p:spPr>
          <p:txBody>
            <a:bodyPr wrap="none" lIns="90000" tIns="46800" rIns="90000" bIns="46800" anchor="ctr">
              <a:spAutoFit/>
            </a:bodyPr>
            <a:lstStyle/>
            <a:p>
              <a:pPr algn="ctr"/>
              <a:r>
                <a:rPr lang="en-US" altLang="zh-CN">
                  <a:solidFill>
                    <a:schemeClr val="bg2"/>
                  </a:solidFill>
                </a:rPr>
                <a:t>name</a:t>
              </a:r>
            </a:p>
          </p:txBody>
        </p:sp>
        <p:sp>
          <p:nvSpPr>
            <p:cNvPr id="270354" name="Text Box 22"/>
            <p:cNvSpPr txBox="1">
              <a:spLocks noChangeArrowheads="1"/>
            </p:cNvSpPr>
            <p:nvPr/>
          </p:nvSpPr>
          <p:spPr bwMode="auto">
            <a:xfrm>
              <a:off x="4412" y="1440"/>
              <a:ext cx="295" cy="234"/>
            </a:xfrm>
            <a:prstGeom prst="rect">
              <a:avLst/>
            </a:prstGeom>
            <a:noFill/>
            <a:ln w="38100">
              <a:noFill/>
              <a:miter lim="800000"/>
              <a:headEnd/>
              <a:tailEnd/>
            </a:ln>
          </p:spPr>
          <p:txBody>
            <a:bodyPr wrap="none" lIns="90000" tIns="46800" rIns="90000" bIns="46800" anchor="ctr">
              <a:spAutoFit/>
            </a:bodyPr>
            <a:lstStyle/>
            <a:p>
              <a:pPr algn="ctr"/>
              <a:r>
                <a:rPr lang="en-US" altLang="zh-CN">
                  <a:solidFill>
                    <a:schemeClr val="bg2"/>
                  </a:solidFill>
                </a:rPr>
                <a:t>sex</a:t>
              </a:r>
            </a:p>
          </p:txBody>
        </p:sp>
        <p:sp>
          <p:nvSpPr>
            <p:cNvPr id="270355" name="Text Box 23"/>
            <p:cNvSpPr txBox="1">
              <a:spLocks noChangeArrowheads="1"/>
            </p:cNvSpPr>
            <p:nvPr/>
          </p:nvSpPr>
          <p:spPr bwMode="auto">
            <a:xfrm>
              <a:off x="4407" y="1639"/>
              <a:ext cx="301" cy="234"/>
            </a:xfrm>
            <a:prstGeom prst="rect">
              <a:avLst/>
            </a:prstGeom>
            <a:noFill/>
            <a:ln w="38100">
              <a:noFill/>
              <a:miter lim="800000"/>
              <a:headEnd/>
              <a:tailEnd/>
            </a:ln>
          </p:spPr>
          <p:txBody>
            <a:bodyPr wrap="none" lIns="90000" tIns="46800" rIns="90000" bIns="46800" anchor="ctr">
              <a:spAutoFit/>
            </a:bodyPr>
            <a:lstStyle/>
            <a:p>
              <a:pPr algn="ctr"/>
              <a:r>
                <a:rPr lang="en-US" altLang="zh-CN">
                  <a:solidFill>
                    <a:schemeClr val="bg2"/>
                  </a:solidFill>
                </a:rPr>
                <a:t>age</a:t>
              </a:r>
            </a:p>
          </p:txBody>
        </p:sp>
        <p:sp>
          <p:nvSpPr>
            <p:cNvPr id="270356" name="Line 24"/>
            <p:cNvSpPr>
              <a:spLocks noChangeShapeType="1"/>
            </p:cNvSpPr>
            <p:nvPr/>
          </p:nvSpPr>
          <p:spPr bwMode="auto">
            <a:xfrm>
              <a:off x="4136" y="2023"/>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0357" name="Line 25"/>
            <p:cNvSpPr>
              <a:spLocks noChangeShapeType="1"/>
            </p:cNvSpPr>
            <p:nvPr/>
          </p:nvSpPr>
          <p:spPr bwMode="auto">
            <a:xfrm>
              <a:off x="4136" y="2232"/>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0358" name="Line 26"/>
            <p:cNvSpPr>
              <a:spLocks noChangeShapeType="1"/>
            </p:cNvSpPr>
            <p:nvPr/>
          </p:nvSpPr>
          <p:spPr bwMode="auto">
            <a:xfrm>
              <a:off x="4136" y="2393"/>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0359" name="Line 27"/>
            <p:cNvSpPr>
              <a:spLocks noChangeShapeType="1"/>
            </p:cNvSpPr>
            <p:nvPr/>
          </p:nvSpPr>
          <p:spPr bwMode="auto">
            <a:xfrm>
              <a:off x="4136" y="2550"/>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sp>
          <p:nvSpPr>
            <p:cNvPr id="270360" name="AutoShape 28"/>
            <p:cNvSpPr>
              <a:spLocks/>
            </p:cNvSpPr>
            <p:nvPr/>
          </p:nvSpPr>
          <p:spPr bwMode="auto">
            <a:xfrm>
              <a:off x="5096" y="1074"/>
              <a:ext cx="144" cy="773"/>
            </a:xfrm>
            <a:prstGeom prst="rightBrace">
              <a:avLst>
                <a:gd name="adj1" fmla="val 44734"/>
                <a:gd name="adj2" fmla="val 50000"/>
              </a:avLst>
            </a:prstGeom>
            <a:noFill/>
            <a:ln w="12700">
              <a:solidFill>
                <a:schemeClr val="tx2"/>
              </a:solidFill>
              <a:round/>
              <a:headEnd/>
              <a:tailEnd/>
            </a:ln>
          </p:spPr>
          <p:txBody>
            <a:bodyPr lIns="90000" tIns="46800" rIns="90000" bIns="46800" anchor="ctr">
              <a:spAutoFit/>
            </a:bodyPr>
            <a:lstStyle/>
            <a:p>
              <a:pPr eaLnBrk="0" hangingPunct="0"/>
              <a:endParaRPr lang="zh-CN" altLang="en-US"/>
            </a:p>
          </p:txBody>
        </p:sp>
        <p:sp>
          <p:nvSpPr>
            <p:cNvPr id="270361" name="Text Box 29"/>
            <p:cNvSpPr txBox="1">
              <a:spLocks noChangeArrowheads="1"/>
            </p:cNvSpPr>
            <p:nvPr/>
          </p:nvSpPr>
          <p:spPr bwMode="auto">
            <a:xfrm>
              <a:off x="5240" y="1323"/>
              <a:ext cx="486" cy="250"/>
            </a:xfrm>
            <a:prstGeom prst="rect">
              <a:avLst/>
            </a:prstGeom>
            <a:noFill/>
            <a:ln w="38100">
              <a:noFill/>
              <a:miter lim="800000"/>
              <a:headEnd/>
              <a:tailEnd/>
            </a:ln>
          </p:spPr>
          <p:txBody>
            <a:bodyPr wrap="none" lIns="90000" tIns="46800" rIns="90000" bIns="46800" anchor="ctr">
              <a:spAutoFit/>
            </a:bodyPr>
            <a:lstStyle/>
            <a:p>
              <a:pPr algn="ctr"/>
              <a:r>
                <a:rPr lang="en-US" altLang="zh-CN"/>
                <a:t>stu[0]</a:t>
              </a:r>
            </a:p>
          </p:txBody>
        </p:sp>
        <p:sp>
          <p:nvSpPr>
            <p:cNvPr id="270362" name="Line 30"/>
            <p:cNvSpPr>
              <a:spLocks noChangeShapeType="1"/>
            </p:cNvSpPr>
            <p:nvPr/>
          </p:nvSpPr>
          <p:spPr bwMode="auto">
            <a:xfrm>
              <a:off x="3848" y="1075"/>
              <a:ext cx="288" cy="0"/>
            </a:xfrm>
            <a:prstGeom prst="line">
              <a:avLst/>
            </a:prstGeom>
            <a:noFill/>
            <a:ln w="38100">
              <a:solidFill>
                <a:srgbClr val="FF0000"/>
              </a:solidFill>
              <a:round/>
              <a:headEnd/>
              <a:tailEnd type="triangle" w="med" len="med"/>
            </a:ln>
          </p:spPr>
          <p:txBody>
            <a:bodyPr wrap="none" lIns="90000" tIns="46800" rIns="90000" bIns="46800" anchor="ctr">
              <a:spAutoFit/>
            </a:bodyPr>
            <a:lstStyle/>
            <a:p>
              <a:endParaRPr lang="zh-CN" altLang="en-US"/>
            </a:p>
          </p:txBody>
        </p:sp>
        <p:sp>
          <p:nvSpPr>
            <p:cNvPr id="270363" name="Text Box 31"/>
            <p:cNvSpPr txBox="1">
              <a:spLocks noChangeArrowheads="1"/>
            </p:cNvSpPr>
            <p:nvPr/>
          </p:nvSpPr>
          <p:spPr bwMode="auto">
            <a:xfrm>
              <a:off x="3608" y="937"/>
              <a:ext cx="194" cy="250"/>
            </a:xfrm>
            <a:prstGeom prst="rect">
              <a:avLst/>
            </a:prstGeom>
            <a:noFill/>
            <a:ln w="38100">
              <a:noFill/>
              <a:miter lim="800000"/>
              <a:headEnd/>
              <a:tailEnd/>
            </a:ln>
          </p:spPr>
          <p:txBody>
            <a:bodyPr wrap="none" lIns="90000" tIns="46800" rIns="90000" bIns="46800" anchor="ctr">
              <a:spAutoFit/>
            </a:bodyPr>
            <a:lstStyle/>
            <a:p>
              <a:pPr algn="ctr"/>
              <a:r>
                <a:rPr lang="en-US" altLang="zh-CN">
                  <a:solidFill>
                    <a:schemeClr val="accent2"/>
                  </a:solidFill>
                </a:rPr>
                <a:t>p</a:t>
              </a:r>
            </a:p>
          </p:txBody>
        </p:sp>
        <p:sp>
          <p:nvSpPr>
            <p:cNvPr id="270364" name="Line 33"/>
            <p:cNvSpPr>
              <a:spLocks noChangeShapeType="1"/>
            </p:cNvSpPr>
            <p:nvPr/>
          </p:nvSpPr>
          <p:spPr bwMode="auto">
            <a:xfrm>
              <a:off x="4136" y="2748"/>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0365" name="Line 34"/>
            <p:cNvSpPr>
              <a:spLocks noChangeShapeType="1"/>
            </p:cNvSpPr>
            <p:nvPr/>
          </p:nvSpPr>
          <p:spPr bwMode="auto">
            <a:xfrm>
              <a:off x="4136" y="2956"/>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0366" name="Line 35"/>
            <p:cNvSpPr>
              <a:spLocks noChangeShapeType="1"/>
            </p:cNvSpPr>
            <p:nvPr/>
          </p:nvSpPr>
          <p:spPr bwMode="auto">
            <a:xfrm>
              <a:off x="4136" y="3117"/>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0367" name="AutoShape 38"/>
            <p:cNvSpPr>
              <a:spLocks/>
            </p:cNvSpPr>
            <p:nvPr/>
          </p:nvSpPr>
          <p:spPr bwMode="auto">
            <a:xfrm>
              <a:off x="5096" y="1870"/>
              <a:ext cx="144" cy="684"/>
            </a:xfrm>
            <a:prstGeom prst="rightBrace">
              <a:avLst>
                <a:gd name="adj1" fmla="val 39583"/>
                <a:gd name="adj2" fmla="val 50000"/>
              </a:avLst>
            </a:prstGeom>
            <a:noFill/>
            <a:ln w="12700">
              <a:solidFill>
                <a:schemeClr val="tx2"/>
              </a:solidFill>
              <a:round/>
              <a:headEnd/>
              <a:tailEnd/>
            </a:ln>
          </p:spPr>
          <p:txBody>
            <a:bodyPr lIns="90000" tIns="46800" rIns="90000" bIns="46800" anchor="ctr">
              <a:spAutoFit/>
            </a:bodyPr>
            <a:lstStyle/>
            <a:p>
              <a:pPr eaLnBrk="0" hangingPunct="0"/>
              <a:endParaRPr lang="zh-CN" altLang="en-US"/>
            </a:p>
          </p:txBody>
        </p:sp>
        <p:sp>
          <p:nvSpPr>
            <p:cNvPr id="270368" name="Text Box 39"/>
            <p:cNvSpPr txBox="1">
              <a:spLocks noChangeArrowheads="1"/>
            </p:cNvSpPr>
            <p:nvPr/>
          </p:nvSpPr>
          <p:spPr bwMode="auto">
            <a:xfrm>
              <a:off x="5240" y="2075"/>
              <a:ext cx="486" cy="250"/>
            </a:xfrm>
            <a:prstGeom prst="rect">
              <a:avLst/>
            </a:prstGeom>
            <a:noFill/>
            <a:ln w="38100">
              <a:noFill/>
              <a:miter lim="800000"/>
              <a:headEnd/>
              <a:tailEnd/>
            </a:ln>
          </p:spPr>
          <p:txBody>
            <a:bodyPr wrap="none" lIns="90000" tIns="46800" rIns="90000" bIns="46800" anchor="ctr">
              <a:spAutoFit/>
            </a:bodyPr>
            <a:lstStyle/>
            <a:p>
              <a:pPr algn="ctr"/>
              <a:r>
                <a:rPr lang="en-US" altLang="zh-CN"/>
                <a:t>stu[1]</a:t>
              </a:r>
            </a:p>
          </p:txBody>
        </p:sp>
        <p:sp>
          <p:nvSpPr>
            <p:cNvPr id="270369" name="AutoShape 41"/>
            <p:cNvSpPr>
              <a:spLocks/>
            </p:cNvSpPr>
            <p:nvPr/>
          </p:nvSpPr>
          <p:spPr bwMode="auto">
            <a:xfrm>
              <a:off x="5096" y="2554"/>
              <a:ext cx="156" cy="684"/>
            </a:xfrm>
            <a:prstGeom prst="rightBrace">
              <a:avLst>
                <a:gd name="adj1" fmla="val 36538"/>
                <a:gd name="adj2" fmla="val 50000"/>
              </a:avLst>
            </a:prstGeom>
            <a:noFill/>
            <a:ln w="12700">
              <a:solidFill>
                <a:schemeClr val="tx2"/>
              </a:solidFill>
              <a:round/>
              <a:headEnd/>
              <a:tailEnd/>
            </a:ln>
          </p:spPr>
          <p:txBody>
            <a:bodyPr lIns="90000" tIns="46800" rIns="90000" bIns="46800" anchor="ctr">
              <a:spAutoFit/>
            </a:bodyPr>
            <a:lstStyle/>
            <a:p>
              <a:pPr eaLnBrk="0" hangingPunct="0"/>
              <a:endParaRPr lang="zh-CN" altLang="en-US"/>
            </a:p>
          </p:txBody>
        </p:sp>
        <p:sp>
          <p:nvSpPr>
            <p:cNvPr id="270370" name="Text Box 42"/>
            <p:cNvSpPr txBox="1">
              <a:spLocks noChangeArrowheads="1"/>
            </p:cNvSpPr>
            <p:nvPr/>
          </p:nvSpPr>
          <p:spPr bwMode="auto">
            <a:xfrm>
              <a:off x="5274" y="2759"/>
              <a:ext cx="486" cy="250"/>
            </a:xfrm>
            <a:prstGeom prst="rect">
              <a:avLst/>
            </a:prstGeom>
            <a:noFill/>
            <a:ln w="38100">
              <a:noFill/>
              <a:miter lim="800000"/>
              <a:headEnd/>
              <a:tailEnd/>
            </a:ln>
          </p:spPr>
          <p:txBody>
            <a:bodyPr wrap="none" lIns="90000" tIns="46800" rIns="90000" bIns="46800" anchor="ctr">
              <a:spAutoFit/>
            </a:bodyPr>
            <a:lstStyle/>
            <a:p>
              <a:pPr algn="ctr"/>
              <a:r>
                <a:rPr lang="en-US" altLang="zh-CN"/>
                <a:t>stu[2]</a:t>
              </a:r>
            </a:p>
          </p:txBody>
        </p:sp>
        <p:sp>
          <p:nvSpPr>
            <p:cNvPr id="270371" name="Line 43"/>
            <p:cNvSpPr>
              <a:spLocks noChangeShapeType="1"/>
            </p:cNvSpPr>
            <p:nvPr/>
          </p:nvSpPr>
          <p:spPr bwMode="auto">
            <a:xfrm>
              <a:off x="4136" y="3278"/>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sp>
          <p:nvSpPr>
            <p:cNvPr id="270372" name="Line 47"/>
            <p:cNvSpPr>
              <a:spLocks noChangeShapeType="1"/>
            </p:cNvSpPr>
            <p:nvPr/>
          </p:nvSpPr>
          <p:spPr bwMode="auto">
            <a:xfrm>
              <a:off x="3840" y="1821"/>
              <a:ext cx="288" cy="0"/>
            </a:xfrm>
            <a:prstGeom prst="line">
              <a:avLst/>
            </a:prstGeom>
            <a:noFill/>
            <a:ln w="38100">
              <a:solidFill>
                <a:srgbClr val="FF0000"/>
              </a:solidFill>
              <a:round/>
              <a:headEnd/>
              <a:tailEnd type="triangle" w="med" len="med"/>
            </a:ln>
          </p:spPr>
          <p:txBody>
            <a:bodyPr wrap="none" lIns="90000" tIns="46800" rIns="90000" bIns="46800" anchor="ctr">
              <a:spAutoFit/>
            </a:bodyPr>
            <a:lstStyle/>
            <a:p>
              <a:endParaRPr lang="zh-CN" altLang="en-US"/>
            </a:p>
          </p:txBody>
        </p:sp>
        <p:sp>
          <p:nvSpPr>
            <p:cNvPr id="270373" name="Text Box 48"/>
            <p:cNvSpPr txBox="1">
              <a:spLocks noChangeArrowheads="1"/>
            </p:cNvSpPr>
            <p:nvPr/>
          </p:nvSpPr>
          <p:spPr bwMode="auto">
            <a:xfrm>
              <a:off x="3515" y="1680"/>
              <a:ext cx="364" cy="250"/>
            </a:xfrm>
            <a:prstGeom prst="rect">
              <a:avLst/>
            </a:prstGeom>
            <a:noFill/>
            <a:ln w="38100">
              <a:noFill/>
              <a:miter lim="800000"/>
              <a:headEnd/>
              <a:tailEnd/>
            </a:ln>
          </p:spPr>
          <p:txBody>
            <a:bodyPr wrap="none" lIns="90000" tIns="46800" rIns="90000" bIns="46800" anchor="ctr">
              <a:spAutoFit/>
            </a:bodyPr>
            <a:lstStyle/>
            <a:p>
              <a:pPr algn="ctr"/>
              <a:r>
                <a:rPr lang="en-US" altLang="zh-CN">
                  <a:solidFill>
                    <a:schemeClr val="accent2"/>
                  </a:solidFill>
                </a:rPr>
                <a:t>p+1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ox(out)">
                                      <p:cBhvr>
                                        <p:cTn id="19" dur="500"/>
                                        <p:tgtEl>
                                          <p:spTgt spid="10"/>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build="p" autoUpdateAnimBg="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7572375" cy="857250"/>
          </a:xfrm>
        </p:spPr>
        <p:txBody>
          <a:bodyPr/>
          <a:lstStyle/>
          <a:p>
            <a:pPr marL="342900" indent="-342900" eaLnBrk="1" hangingPunct="1">
              <a:defRPr/>
            </a:pPr>
            <a:r>
              <a:rPr lang="en-US" altLang="zh-CN" sz="3200" dirty="0" smtClean="0">
                <a:ea typeface="宋体" pitchFamily="2" charset="-122"/>
              </a:rPr>
              <a:t>5.5.20</a:t>
            </a:r>
            <a:r>
              <a:rPr lang="zh-CN" altLang="en-US" sz="3200" dirty="0" smtClean="0">
                <a:ea typeface="宋体" pitchFamily="2" charset="-122"/>
              </a:rPr>
              <a:t>用指向结构体的指针作函数参数</a:t>
            </a:r>
            <a:endParaRPr lang="en-US" altLang="zh-CN" sz="3200" dirty="0" smtClean="0">
              <a:ea typeface="宋体" pitchFamily="2" charset="-122"/>
            </a:endParaRPr>
          </a:p>
        </p:txBody>
      </p:sp>
      <p:sp>
        <p:nvSpPr>
          <p:cNvPr id="7" name="Rectangle 2"/>
          <p:cNvSpPr>
            <a:spLocks noGrp="1" noChangeArrowheads="1"/>
          </p:cNvSpPr>
          <p:nvPr>
            <p:ph type="body" idx="1"/>
          </p:nvPr>
        </p:nvSpPr>
        <p:spPr>
          <a:xfrm>
            <a:off x="361950" y="1409700"/>
            <a:ext cx="8443913" cy="1939925"/>
          </a:xfrm>
        </p:spPr>
        <p:style>
          <a:lnRef idx="0">
            <a:scrgbClr r="0" g="0" b="0"/>
          </a:lnRef>
          <a:fillRef idx="1003">
            <a:schemeClr val="dk2"/>
          </a:fillRef>
          <a:effectRef idx="0">
            <a:scrgbClr r="0" g="0" b="0"/>
          </a:effectRef>
          <a:fontRef idx="major"/>
        </p:style>
        <p:txBody>
          <a:bodyPr/>
          <a:lstStyle/>
          <a:p>
            <a:pPr lvl="1" eaLnBrk="1" hangingPunct="1">
              <a:defRPr/>
            </a:pPr>
            <a:r>
              <a:rPr lang="zh-CN" altLang="en-US" smtClean="0">
                <a:ea typeface="宋体" pitchFamily="2" charset="-122"/>
              </a:rPr>
              <a:t>用指向结构体的指针作函数参数</a:t>
            </a:r>
          </a:p>
          <a:p>
            <a:pPr lvl="2" eaLnBrk="1" hangingPunct="1">
              <a:defRPr/>
            </a:pPr>
            <a:r>
              <a:rPr lang="zh-CN" altLang="en-US" smtClean="0">
                <a:ea typeface="宋体" pitchFamily="2" charset="-122"/>
              </a:rPr>
              <a:t>用结构体变量的成员作参数</a:t>
            </a:r>
            <a:r>
              <a:rPr lang="en-US" altLang="zh-CN" smtClean="0">
                <a:ea typeface="宋体" pitchFamily="2" charset="-122"/>
              </a:rPr>
              <a:t>----</a:t>
            </a:r>
            <a:r>
              <a:rPr lang="zh-CN" altLang="en-US" smtClean="0">
                <a:solidFill>
                  <a:schemeClr val="tx2"/>
                </a:solidFill>
                <a:ea typeface="宋体" pitchFamily="2" charset="-122"/>
              </a:rPr>
              <a:t>值传递</a:t>
            </a:r>
            <a:endParaRPr lang="zh-CN" altLang="en-US" smtClean="0">
              <a:ea typeface="宋体" pitchFamily="2" charset="-122"/>
            </a:endParaRPr>
          </a:p>
          <a:p>
            <a:pPr lvl="2" eaLnBrk="1" hangingPunct="1">
              <a:defRPr/>
            </a:pPr>
            <a:r>
              <a:rPr lang="zh-CN" altLang="en-US" smtClean="0">
                <a:ea typeface="宋体" pitchFamily="2" charset="-122"/>
              </a:rPr>
              <a:t>用指向结构体变量或数组的指针作参数</a:t>
            </a:r>
            <a:r>
              <a:rPr lang="en-US" altLang="zh-CN" smtClean="0">
                <a:ea typeface="宋体" pitchFamily="2" charset="-122"/>
              </a:rPr>
              <a:t>----</a:t>
            </a:r>
            <a:r>
              <a:rPr lang="zh-CN" altLang="en-US" smtClean="0">
                <a:solidFill>
                  <a:srgbClr val="FF0000"/>
                </a:solidFill>
                <a:ea typeface="宋体" pitchFamily="2" charset="-122"/>
              </a:rPr>
              <a:t>地址传递</a:t>
            </a:r>
            <a:endParaRPr lang="zh-CN" altLang="en-US" smtClean="0">
              <a:ea typeface="宋体" pitchFamily="2" charset="-122"/>
            </a:endParaRPr>
          </a:p>
          <a:p>
            <a:pPr lvl="2" eaLnBrk="1" hangingPunct="1">
              <a:defRPr/>
            </a:pPr>
            <a:r>
              <a:rPr lang="zh-CN" altLang="en-US" smtClean="0">
                <a:ea typeface="宋体" pitchFamily="2" charset="-122"/>
              </a:rPr>
              <a:t>用结构体变量作参数</a:t>
            </a:r>
            <a:r>
              <a:rPr lang="en-US" altLang="zh-CN" smtClean="0">
                <a:ea typeface="宋体" pitchFamily="2" charset="-122"/>
              </a:rPr>
              <a:t>----</a:t>
            </a:r>
            <a:r>
              <a:rPr lang="zh-CN" altLang="en-US" smtClean="0">
                <a:solidFill>
                  <a:srgbClr val="FF9900"/>
                </a:solidFill>
                <a:ea typeface="宋体" pitchFamily="2" charset="-122"/>
              </a:rPr>
              <a:t>多值传递</a:t>
            </a:r>
            <a:r>
              <a:rPr lang="zh-CN" altLang="en-US" smtClean="0">
                <a:ea typeface="宋体" pitchFamily="2" charset="-122"/>
              </a:rPr>
              <a:t>，效率低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043737" cy="898525"/>
          </a:xfrm>
        </p:spPr>
        <p:txBody>
          <a:bodyPr/>
          <a:lstStyle/>
          <a:p>
            <a:pPr eaLnBrk="1" hangingPunct="1">
              <a:defRPr/>
            </a:pPr>
            <a:r>
              <a:rPr lang="en-US" altLang="zh-CN" sz="3600" dirty="0" smtClean="0">
                <a:ea typeface="宋体" pitchFamily="2" charset="-122"/>
              </a:rPr>
              <a:t>5.5.21</a:t>
            </a:r>
            <a:r>
              <a:rPr lang="zh-CN" altLang="en-US" sz="3600" dirty="0" smtClean="0">
                <a:ea typeface="宋体" pitchFamily="2" charset="-122"/>
              </a:rPr>
              <a:t>用结构体变量作函数参数</a:t>
            </a:r>
            <a:endParaRPr lang="en-US" altLang="zh-CN" sz="3600" dirty="0" smtClean="0">
              <a:ea typeface="宋体" pitchFamily="2" charset="-122"/>
            </a:endParaRPr>
          </a:p>
        </p:txBody>
      </p:sp>
      <p:sp>
        <p:nvSpPr>
          <p:cNvPr id="7" name="Text Box 2"/>
          <p:cNvSpPr txBox="1">
            <a:spLocks noChangeArrowheads="1"/>
          </p:cNvSpPr>
          <p:nvPr/>
        </p:nvSpPr>
        <p:spPr bwMode="auto">
          <a:xfrm>
            <a:off x="0" y="990600"/>
            <a:ext cx="8072462" cy="5634492"/>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en-US" altLang="zh-CN">
                <a:solidFill>
                  <a:schemeClr val="bg2"/>
                </a:solidFill>
              </a:rPr>
              <a:t>struct data</a:t>
            </a:r>
          </a:p>
          <a:p>
            <a:pPr eaLnBrk="0" hangingPunct="0">
              <a:defRPr/>
            </a:pPr>
            <a:r>
              <a:rPr lang="en-US" altLang="zh-CN">
                <a:solidFill>
                  <a:schemeClr val="bg2"/>
                </a:solidFill>
              </a:rPr>
              <a:t>{   int a, b, c; };</a:t>
            </a:r>
          </a:p>
          <a:p>
            <a:pPr eaLnBrk="0" hangingPunct="0">
              <a:defRPr/>
            </a:pPr>
            <a:r>
              <a:rPr lang="en-US" altLang="zh-CN">
                <a:solidFill>
                  <a:schemeClr val="bg2"/>
                </a:solidFill>
              </a:rPr>
              <a:t>main()</a:t>
            </a:r>
          </a:p>
          <a:p>
            <a:pPr eaLnBrk="0" hangingPunct="0">
              <a:defRPr/>
            </a:pPr>
            <a:r>
              <a:rPr lang="en-US" altLang="zh-CN">
                <a:solidFill>
                  <a:schemeClr val="bg2"/>
                </a:solidFill>
              </a:rPr>
              <a:t>{   void func(struct data);</a:t>
            </a:r>
          </a:p>
          <a:p>
            <a:pPr eaLnBrk="0" hangingPunct="0">
              <a:defRPr/>
            </a:pPr>
            <a:r>
              <a:rPr lang="en-US" altLang="zh-CN">
                <a:solidFill>
                  <a:schemeClr val="bg2"/>
                </a:solidFill>
              </a:rPr>
              <a:t>    struct data arg;</a:t>
            </a:r>
          </a:p>
          <a:p>
            <a:pPr eaLnBrk="0" hangingPunct="0">
              <a:defRPr/>
            </a:pPr>
            <a:r>
              <a:rPr lang="en-US" altLang="zh-CN">
                <a:solidFill>
                  <a:schemeClr val="bg2"/>
                </a:solidFill>
              </a:rPr>
              <a:t>    arg.a=27;   arg.b=3;    arg.c=arg.a+arg.b;</a:t>
            </a:r>
          </a:p>
          <a:p>
            <a:pPr eaLnBrk="0" hangingPunct="0">
              <a:defRPr/>
            </a:pPr>
            <a:r>
              <a:rPr lang="en-US" altLang="zh-CN">
                <a:solidFill>
                  <a:schemeClr val="bg2"/>
                </a:solidFill>
              </a:rPr>
              <a:t>    printf("arg.a=%d arg.b=%d arg.c=%d\n",arg.a,arg.b,arg.c);</a:t>
            </a:r>
          </a:p>
          <a:p>
            <a:pPr eaLnBrk="0" hangingPunct="0">
              <a:defRPr/>
            </a:pPr>
            <a:r>
              <a:rPr lang="en-US" altLang="zh-CN">
                <a:solidFill>
                  <a:schemeClr val="bg2"/>
                </a:solidFill>
              </a:rPr>
              <a:t>    printf("Call Func()....\n");</a:t>
            </a:r>
          </a:p>
          <a:p>
            <a:pPr eaLnBrk="0" hangingPunct="0">
              <a:defRPr/>
            </a:pPr>
            <a:r>
              <a:rPr lang="en-US" altLang="zh-CN">
                <a:solidFill>
                  <a:schemeClr val="bg2"/>
                </a:solidFill>
              </a:rPr>
              <a:t>    func(arg);</a:t>
            </a:r>
          </a:p>
          <a:p>
            <a:pPr eaLnBrk="0" hangingPunct="0">
              <a:defRPr/>
            </a:pPr>
            <a:r>
              <a:rPr lang="en-US" altLang="zh-CN">
                <a:solidFill>
                  <a:schemeClr val="bg2"/>
                </a:solidFill>
              </a:rPr>
              <a:t>    printf("arg.a=%d arg.b=%d arg.c=%d\n",arg.a,arg.b,arg.c);</a:t>
            </a:r>
          </a:p>
          <a:p>
            <a:pPr eaLnBrk="0" hangingPunct="0">
              <a:defRPr/>
            </a:pPr>
            <a:r>
              <a:rPr lang="en-US" altLang="zh-CN">
                <a:solidFill>
                  <a:schemeClr val="bg2"/>
                </a:solidFill>
              </a:rPr>
              <a:t>}</a:t>
            </a:r>
          </a:p>
          <a:p>
            <a:pPr eaLnBrk="0" hangingPunct="0">
              <a:defRPr/>
            </a:pPr>
            <a:r>
              <a:rPr lang="en-US" altLang="zh-CN">
                <a:solidFill>
                  <a:schemeClr val="bg2"/>
                </a:solidFill>
              </a:rPr>
              <a:t>void func(struct data parm)</a:t>
            </a:r>
          </a:p>
          <a:p>
            <a:pPr eaLnBrk="0" hangingPunct="0">
              <a:defRPr/>
            </a:pPr>
            <a:r>
              <a:rPr lang="en-US" altLang="zh-CN">
                <a:solidFill>
                  <a:schemeClr val="bg2"/>
                </a:solidFill>
              </a:rPr>
              <a:t>{   printf("parm.a=%d parm.b=%d parm.c=%d\n",parm.a,parm.b,parm.c);</a:t>
            </a:r>
          </a:p>
          <a:p>
            <a:pPr eaLnBrk="0" hangingPunct="0">
              <a:defRPr/>
            </a:pPr>
            <a:r>
              <a:rPr lang="en-US" altLang="zh-CN">
                <a:solidFill>
                  <a:schemeClr val="bg2"/>
                </a:solidFill>
              </a:rPr>
              <a:t>    printf("Process...\n");</a:t>
            </a:r>
          </a:p>
          <a:p>
            <a:pPr eaLnBrk="0" hangingPunct="0">
              <a:defRPr/>
            </a:pPr>
            <a:r>
              <a:rPr lang="en-US" altLang="zh-CN">
                <a:solidFill>
                  <a:schemeClr val="bg2"/>
                </a:solidFill>
              </a:rPr>
              <a:t>    parm.a=18;     parm.b=5;    parm.c=parm.a*parm.b;</a:t>
            </a:r>
          </a:p>
          <a:p>
            <a:pPr eaLnBrk="0" hangingPunct="0">
              <a:defRPr/>
            </a:pPr>
            <a:r>
              <a:rPr lang="en-US" altLang="zh-CN">
                <a:solidFill>
                  <a:schemeClr val="bg2"/>
                </a:solidFill>
              </a:rPr>
              <a:t>    printf("parm.a=%d parm.b=%d parm.c=%d\n",parm.a,parm.b,parm.c);</a:t>
            </a:r>
          </a:p>
          <a:p>
            <a:pPr eaLnBrk="0" hangingPunct="0">
              <a:defRPr/>
            </a:pPr>
            <a:r>
              <a:rPr lang="en-US" altLang="zh-CN">
                <a:solidFill>
                  <a:schemeClr val="bg2"/>
                </a:solidFill>
              </a:rPr>
              <a:t>    printf("Return...\n");</a:t>
            </a:r>
          </a:p>
          <a:p>
            <a:pPr eaLnBrk="0" hangingPunct="0">
              <a:defRPr/>
            </a:pPr>
            <a:r>
              <a:rPr lang="en-US" altLang="zh-CN">
                <a:solidFill>
                  <a:schemeClr val="bg2"/>
                </a:solidFill>
              </a:rPr>
              <a:t>}</a:t>
            </a:r>
          </a:p>
        </p:txBody>
      </p:sp>
      <p:sp>
        <p:nvSpPr>
          <p:cNvPr id="8" name="AutoShape 124"/>
          <p:cNvSpPr>
            <a:spLocks noChangeArrowheads="1"/>
          </p:cNvSpPr>
          <p:nvPr/>
        </p:nvSpPr>
        <p:spPr bwMode="auto">
          <a:xfrm>
            <a:off x="5181600" y="1524000"/>
            <a:ext cx="1077913" cy="1042988"/>
          </a:xfrm>
          <a:prstGeom prst="irregularSeal1">
            <a:avLst/>
          </a:prstGeom>
          <a:noFill/>
          <a:ln w="38100">
            <a:solidFill>
              <a:srgbClr val="33CCCC"/>
            </a:solidFill>
            <a:miter lim="800000"/>
            <a:headEnd/>
            <a:tailEnd/>
          </a:ln>
        </p:spPr>
        <p:txBody>
          <a:bodyPr wrap="none" lIns="90000" tIns="46800" rIns="90000" bIns="46800" anchor="ctr">
            <a:spAutoFit/>
          </a:bodyPr>
          <a:lstStyle/>
          <a:p>
            <a:pPr algn="ctr"/>
            <a:r>
              <a:rPr lang="en-US" altLang="zh-CN">
                <a:solidFill>
                  <a:schemeClr val="bg2"/>
                </a:solidFill>
              </a:rPr>
              <a:t>copy</a:t>
            </a:r>
          </a:p>
        </p:txBody>
      </p:sp>
      <p:grpSp>
        <p:nvGrpSpPr>
          <p:cNvPr id="2" name="Group 125"/>
          <p:cNvGrpSpPr>
            <a:grpSpLocks/>
          </p:cNvGrpSpPr>
          <p:nvPr/>
        </p:nvGrpSpPr>
        <p:grpSpPr bwMode="auto">
          <a:xfrm>
            <a:off x="6553200" y="228600"/>
            <a:ext cx="2301875" cy="3810000"/>
            <a:chOff x="1584" y="912"/>
            <a:chExt cx="1450" cy="2400"/>
          </a:xfrm>
        </p:grpSpPr>
        <p:grpSp>
          <p:nvGrpSpPr>
            <p:cNvPr id="272406" name="Group 126"/>
            <p:cNvGrpSpPr>
              <a:grpSpLocks/>
            </p:cNvGrpSpPr>
            <p:nvPr/>
          </p:nvGrpSpPr>
          <p:grpSpPr bwMode="auto">
            <a:xfrm>
              <a:off x="2552" y="1218"/>
              <a:ext cx="358" cy="558"/>
              <a:chOff x="5096" y="1074"/>
              <a:chExt cx="358" cy="558"/>
            </a:xfrm>
          </p:grpSpPr>
          <p:sp>
            <p:nvSpPr>
              <p:cNvPr id="272429" name="AutoShape 127"/>
              <p:cNvSpPr>
                <a:spLocks/>
              </p:cNvSpPr>
              <p:nvPr/>
            </p:nvSpPr>
            <p:spPr bwMode="auto">
              <a:xfrm>
                <a:off x="5096" y="1074"/>
                <a:ext cx="88" cy="558"/>
              </a:xfrm>
              <a:prstGeom prst="rightBrace">
                <a:avLst>
                  <a:gd name="adj1" fmla="val 52841"/>
                  <a:gd name="adj2" fmla="val 50000"/>
                </a:avLst>
              </a:prstGeom>
              <a:noFill/>
              <a:ln w="12700">
                <a:solidFill>
                  <a:schemeClr val="tx2"/>
                </a:solidFill>
                <a:round/>
                <a:headEnd/>
                <a:tailEnd/>
              </a:ln>
            </p:spPr>
            <p:txBody>
              <a:bodyPr lIns="90000" tIns="46800" rIns="90000" bIns="46800" anchor="ctr">
                <a:spAutoFit/>
              </a:bodyPr>
              <a:lstStyle/>
              <a:p>
                <a:pPr eaLnBrk="0" hangingPunct="0"/>
                <a:endParaRPr lang="zh-CN" altLang="en-US"/>
              </a:p>
            </p:txBody>
          </p:sp>
          <p:sp>
            <p:nvSpPr>
              <p:cNvPr id="272430" name="Text Box 128"/>
              <p:cNvSpPr txBox="1">
                <a:spLocks noChangeArrowheads="1"/>
              </p:cNvSpPr>
              <p:nvPr/>
            </p:nvSpPr>
            <p:spPr bwMode="auto">
              <a:xfrm>
                <a:off x="5136" y="1200"/>
                <a:ext cx="318" cy="250"/>
              </a:xfrm>
              <a:prstGeom prst="rect">
                <a:avLst/>
              </a:prstGeom>
              <a:noFill/>
              <a:ln w="38100">
                <a:noFill/>
                <a:miter lim="800000"/>
                <a:headEnd/>
                <a:tailEnd/>
              </a:ln>
            </p:spPr>
            <p:txBody>
              <a:bodyPr wrap="none" lIns="90000" tIns="46800" rIns="90000" bIns="46800" anchor="ctr">
                <a:spAutoFit/>
              </a:bodyPr>
              <a:lstStyle/>
              <a:p>
                <a:pPr algn="ctr"/>
                <a:r>
                  <a:rPr lang="en-US" altLang="zh-CN"/>
                  <a:t>arg</a:t>
                </a:r>
              </a:p>
            </p:txBody>
          </p:sp>
        </p:grpSp>
        <p:sp>
          <p:nvSpPr>
            <p:cNvPr id="272407" name="AutoShape 129"/>
            <p:cNvSpPr>
              <a:spLocks noChangeArrowheads="1"/>
            </p:cNvSpPr>
            <p:nvPr/>
          </p:nvSpPr>
          <p:spPr bwMode="auto">
            <a:xfrm>
              <a:off x="1592" y="912"/>
              <a:ext cx="960" cy="2400"/>
            </a:xfrm>
            <a:prstGeom prst="foldedCorner">
              <a:avLst>
                <a:gd name="adj" fmla="val 12500"/>
              </a:avLst>
            </a:prstGeom>
            <a:solidFill>
              <a:schemeClr val="bg1"/>
            </a:solidFill>
            <a:ln w="38100">
              <a:solidFill>
                <a:schemeClr val="tx1"/>
              </a:solidFill>
              <a:round/>
              <a:headEnd/>
              <a:tailEnd/>
            </a:ln>
          </p:spPr>
          <p:txBody>
            <a:bodyPr lIns="90000" tIns="46800" rIns="90000" bIns="46800" anchor="ctr">
              <a:spAutoFit/>
            </a:bodyPr>
            <a:lstStyle/>
            <a:p>
              <a:pPr eaLnBrk="0" hangingPunct="0"/>
              <a:endParaRPr lang="zh-CN" altLang="en-US"/>
            </a:p>
          </p:txBody>
        </p:sp>
        <p:sp>
          <p:nvSpPr>
            <p:cNvPr id="272408" name="Line 130"/>
            <p:cNvSpPr>
              <a:spLocks noChangeShapeType="1"/>
            </p:cNvSpPr>
            <p:nvPr/>
          </p:nvSpPr>
          <p:spPr bwMode="auto">
            <a:xfrm>
              <a:off x="1592" y="1171"/>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sp>
          <p:nvSpPr>
            <p:cNvPr id="272409" name="Line 131"/>
            <p:cNvSpPr>
              <a:spLocks noChangeShapeType="1"/>
            </p:cNvSpPr>
            <p:nvPr/>
          </p:nvSpPr>
          <p:spPr bwMode="auto">
            <a:xfrm>
              <a:off x="1592" y="1320"/>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2410" name="Line 132"/>
            <p:cNvSpPr>
              <a:spLocks noChangeShapeType="1"/>
            </p:cNvSpPr>
            <p:nvPr/>
          </p:nvSpPr>
          <p:spPr bwMode="auto">
            <a:xfrm>
              <a:off x="1584" y="1481"/>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2411" name="Line 133"/>
            <p:cNvSpPr>
              <a:spLocks noChangeShapeType="1"/>
            </p:cNvSpPr>
            <p:nvPr/>
          </p:nvSpPr>
          <p:spPr bwMode="auto">
            <a:xfrm>
              <a:off x="1584" y="1644"/>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grpSp>
          <p:nvGrpSpPr>
            <p:cNvPr id="272412" name="Group 134"/>
            <p:cNvGrpSpPr>
              <a:grpSpLocks/>
            </p:cNvGrpSpPr>
            <p:nvPr/>
          </p:nvGrpSpPr>
          <p:grpSpPr bwMode="auto">
            <a:xfrm>
              <a:off x="1817" y="1125"/>
              <a:ext cx="429" cy="587"/>
              <a:chOff x="4361" y="1019"/>
              <a:chExt cx="429" cy="693"/>
            </a:xfrm>
          </p:grpSpPr>
          <p:sp>
            <p:nvSpPr>
              <p:cNvPr id="272426" name="Text Box 135"/>
              <p:cNvSpPr txBox="1">
                <a:spLocks noChangeArrowheads="1"/>
              </p:cNvSpPr>
              <p:nvPr/>
            </p:nvSpPr>
            <p:spPr bwMode="auto">
              <a:xfrm>
                <a:off x="4361" y="1019"/>
                <a:ext cx="429" cy="295"/>
              </a:xfrm>
              <a:prstGeom prst="rect">
                <a:avLst/>
              </a:prstGeom>
              <a:noFill/>
              <a:ln w="38100">
                <a:noFill/>
                <a:miter lim="800000"/>
                <a:headEnd/>
                <a:tailEnd/>
              </a:ln>
            </p:spPr>
            <p:txBody>
              <a:bodyPr wrap="none" lIns="90000" tIns="46800" rIns="90000" bIns="46800" anchor="ctr">
                <a:spAutoFit/>
              </a:bodyPr>
              <a:lstStyle/>
              <a:p>
                <a:pPr algn="ctr"/>
                <a:r>
                  <a:rPr lang="en-US" altLang="zh-CN"/>
                  <a:t>a :27</a:t>
                </a:r>
              </a:p>
            </p:txBody>
          </p:sp>
          <p:sp>
            <p:nvSpPr>
              <p:cNvPr id="272427" name="Text Box 136"/>
              <p:cNvSpPr txBox="1">
                <a:spLocks noChangeArrowheads="1"/>
              </p:cNvSpPr>
              <p:nvPr/>
            </p:nvSpPr>
            <p:spPr bwMode="auto">
              <a:xfrm>
                <a:off x="4397" y="1219"/>
                <a:ext cx="358" cy="295"/>
              </a:xfrm>
              <a:prstGeom prst="rect">
                <a:avLst/>
              </a:prstGeom>
              <a:noFill/>
              <a:ln w="38100">
                <a:noFill/>
                <a:miter lim="800000"/>
                <a:headEnd/>
                <a:tailEnd/>
              </a:ln>
            </p:spPr>
            <p:txBody>
              <a:bodyPr wrap="none" lIns="90000" tIns="46800" rIns="90000" bIns="46800" anchor="ctr">
                <a:spAutoFit/>
              </a:bodyPr>
              <a:lstStyle/>
              <a:p>
                <a:pPr algn="ctr"/>
                <a:r>
                  <a:rPr lang="en-US" altLang="zh-CN"/>
                  <a:t>b: 3</a:t>
                </a:r>
              </a:p>
            </p:txBody>
          </p:sp>
          <p:sp>
            <p:nvSpPr>
              <p:cNvPr id="272428" name="Text Box 137"/>
              <p:cNvSpPr txBox="1">
                <a:spLocks noChangeArrowheads="1"/>
              </p:cNvSpPr>
              <p:nvPr/>
            </p:nvSpPr>
            <p:spPr bwMode="auto">
              <a:xfrm>
                <a:off x="4361" y="1417"/>
                <a:ext cx="429" cy="295"/>
              </a:xfrm>
              <a:prstGeom prst="rect">
                <a:avLst/>
              </a:prstGeom>
              <a:noFill/>
              <a:ln w="38100">
                <a:noFill/>
                <a:miter lim="800000"/>
                <a:headEnd/>
                <a:tailEnd/>
              </a:ln>
            </p:spPr>
            <p:txBody>
              <a:bodyPr wrap="none" lIns="90000" tIns="46800" rIns="90000" bIns="46800" anchor="ctr">
                <a:spAutoFit/>
              </a:bodyPr>
              <a:lstStyle/>
              <a:p>
                <a:pPr algn="ctr"/>
                <a:r>
                  <a:rPr lang="en-US" altLang="zh-CN"/>
                  <a:t>c :30</a:t>
                </a:r>
              </a:p>
            </p:txBody>
          </p:sp>
        </p:grpSp>
        <p:sp>
          <p:nvSpPr>
            <p:cNvPr id="272413" name="Text Box 138"/>
            <p:cNvSpPr txBox="1">
              <a:spLocks noChangeArrowheads="1"/>
            </p:cNvSpPr>
            <p:nvPr/>
          </p:nvSpPr>
          <p:spPr bwMode="auto">
            <a:xfrm>
              <a:off x="1776" y="934"/>
              <a:ext cx="539" cy="250"/>
            </a:xfrm>
            <a:prstGeom prst="rect">
              <a:avLst/>
            </a:prstGeom>
            <a:noFill/>
            <a:ln w="38100">
              <a:noFill/>
              <a:miter lim="800000"/>
              <a:headEnd/>
              <a:tailEnd/>
            </a:ln>
          </p:spPr>
          <p:txBody>
            <a:bodyPr wrap="none" lIns="90000" tIns="46800" rIns="90000" bIns="46800" anchor="ctr">
              <a:spAutoFit/>
            </a:bodyPr>
            <a:lstStyle/>
            <a:p>
              <a:pPr algn="ctr"/>
              <a:r>
                <a:rPr lang="en-US" altLang="zh-CN"/>
                <a:t>(main)</a:t>
              </a:r>
            </a:p>
          </p:txBody>
        </p:sp>
        <p:grpSp>
          <p:nvGrpSpPr>
            <p:cNvPr id="272414" name="Group 139"/>
            <p:cNvGrpSpPr>
              <a:grpSpLocks/>
            </p:cNvGrpSpPr>
            <p:nvPr/>
          </p:nvGrpSpPr>
          <p:grpSpPr bwMode="auto">
            <a:xfrm>
              <a:off x="1584" y="1920"/>
              <a:ext cx="1450" cy="888"/>
              <a:chOff x="4128" y="1728"/>
              <a:chExt cx="1450" cy="888"/>
            </a:xfrm>
          </p:grpSpPr>
          <p:sp>
            <p:nvSpPr>
              <p:cNvPr id="272415" name="Line 140"/>
              <p:cNvSpPr>
                <a:spLocks noChangeShapeType="1"/>
              </p:cNvSpPr>
              <p:nvPr/>
            </p:nvSpPr>
            <p:spPr bwMode="auto">
              <a:xfrm>
                <a:off x="4136" y="2023"/>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sp>
            <p:nvSpPr>
              <p:cNvPr id="272416" name="Line 141"/>
              <p:cNvSpPr>
                <a:spLocks noChangeShapeType="1"/>
              </p:cNvSpPr>
              <p:nvPr/>
            </p:nvSpPr>
            <p:spPr bwMode="auto">
              <a:xfrm>
                <a:off x="4128" y="2208"/>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2417" name="Line 142"/>
              <p:cNvSpPr>
                <a:spLocks noChangeShapeType="1"/>
              </p:cNvSpPr>
              <p:nvPr/>
            </p:nvSpPr>
            <p:spPr bwMode="auto">
              <a:xfrm>
                <a:off x="4136" y="2393"/>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2418" name="Line 143"/>
              <p:cNvSpPr>
                <a:spLocks noChangeShapeType="1"/>
              </p:cNvSpPr>
              <p:nvPr/>
            </p:nvSpPr>
            <p:spPr bwMode="auto">
              <a:xfrm>
                <a:off x="4128" y="2592"/>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sp>
            <p:nvSpPr>
              <p:cNvPr id="272419" name="Text Box 144"/>
              <p:cNvSpPr txBox="1">
                <a:spLocks noChangeArrowheads="1"/>
              </p:cNvSpPr>
              <p:nvPr/>
            </p:nvSpPr>
            <p:spPr bwMode="auto">
              <a:xfrm>
                <a:off x="4386" y="1728"/>
                <a:ext cx="504" cy="250"/>
              </a:xfrm>
              <a:prstGeom prst="rect">
                <a:avLst/>
              </a:prstGeom>
              <a:noFill/>
              <a:ln w="38100">
                <a:noFill/>
                <a:miter lim="800000"/>
                <a:headEnd/>
                <a:tailEnd/>
              </a:ln>
            </p:spPr>
            <p:txBody>
              <a:bodyPr wrap="none" lIns="90000" tIns="46800" rIns="90000" bIns="46800" anchor="ctr">
                <a:spAutoFit/>
              </a:bodyPr>
              <a:lstStyle/>
              <a:p>
                <a:pPr algn="ctr"/>
                <a:r>
                  <a:rPr lang="en-US" altLang="zh-CN"/>
                  <a:t>(func)</a:t>
                </a:r>
              </a:p>
            </p:txBody>
          </p:sp>
          <p:sp>
            <p:nvSpPr>
              <p:cNvPr id="272420" name="AutoShape 145"/>
              <p:cNvSpPr>
                <a:spLocks/>
              </p:cNvSpPr>
              <p:nvPr/>
            </p:nvSpPr>
            <p:spPr bwMode="auto">
              <a:xfrm>
                <a:off x="5088" y="2016"/>
                <a:ext cx="88" cy="558"/>
              </a:xfrm>
              <a:prstGeom prst="rightBrace">
                <a:avLst>
                  <a:gd name="adj1" fmla="val 52841"/>
                  <a:gd name="adj2" fmla="val 50000"/>
                </a:avLst>
              </a:prstGeom>
              <a:noFill/>
              <a:ln w="12700">
                <a:solidFill>
                  <a:schemeClr val="tx2"/>
                </a:solidFill>
                <a:round/>
                <a:headEnd/>
                <a:tailEnd/>
              </a:ln>
            </p:spPr>
            <p:txBody>
              <a:bodyPr lIns="90000" tIns="46800" rIns="90000" bIns="46800" anchor="ctr">
                <a:spAutoFit/>
              </a:bodyPr>
              <a:lstStyle/>
              <a:p>
                <a:pPr eaLnBrk="0" hangingPunct="0"/>
                <a:endParaRPr lang="zh-CN" altLang="en-US"/>
              </a:p>
            </p:txBody>
          </p:sp>
          <p:sp>
            <p:nvSpPr>
              <p:cNvPr id="272421" name="Text Box 146"/>
              <p:cNvSpPr txBox="1">
                <a:spLocks noChangeArrowheads="1"/>
              </p:cNvSpPr>
              <p:nvPr/>
            </p:nvSpPr>
            <p:spPr bwMode="auto">
              <a:xfrm>
                <a:off x="5136" y="2160"/>
                <a:ext cx="442" cy="250"/>
              </a:xfrm>
              <a:prstGeom prst="rect">
                <a:avLst/>
              </a:prstGeom>
              <a:noFill/>
              <a:ln w="38100">
                <a:noFill/>
                <a:miter lim="800000"/>
                <a:headEnd/>
                <a:tailEnd/>
              </a:ln>
            </p:spPr>
            <p:txBody>
              <a:bodyPr wrap="none" lIns="90000" tIns="46800" rIns="90000" bIns="46800" anchor="ctr">
                <a:spAutoFit/>
              </a:bodyPr>
              <a:lstStyle/>
              <a:p>
                <a:pPr algn="ctr"/>
                <a:r>
                  <a:rPr lang="en-US" altLang="zh-CN"/>
                  <a:t>parm</a:t>
                </a:r>
              </a:p>
            </p:txBody>
          </p:sp>
          <p:grpSp>
            <p:nvGrpSpPr>
              <p:cNvPr id="272422" name="Group 147"/>
              <p:cNvGrpSpPr>
                <a:grpSpLocks/>
              </p:cNvGrpSpPr>
              <p:nvPr/>
            </p:nvGrpSpPr>
            <p:grpSpPr bwMode="auto">
              <a:xfrm>
                <a:off x="4416" y="1968"/>
                <a:ext cx="429" cy="648"/>
                <a:chOff x="4361" y="1042"/>
                <a:chExt cx="429" cy="648"/>
              </a:xfrm>
            </p:grpSpPr>
            <p:sp>
              <p:nvSpPr>
                <p:cNvPr id="272423" name="Text Box 148"/>
                <p:cNvSpPr txBox="1">
                  <a:spLocks noChangeArrowheads="1"/>
                </p:cNvSpPr>
                <p:nvPr/>
              </p:nvSpPr>
              <p:spPr bwMode="auto">
                <a:xfrm>
                  <a:off x="4361" y="1042"/>
                  <a:ext cx="429" cy="250"/>
                </a:xfrm>
                <a:prstGeom prst="rect">
                  <a:avLst/>
                </a:prstGeom>
                <a:noFill/>
                <a:ln w="38100">
                  <a:noFill/>
                  <a:miter lim="800000"/>
                  <a:headEnd/>
                  <a:tailEnd/>
                </a:ln>
              </p:spPr>
              <p:txBody>
                <a:bodyPr wrap="none" lIns="90000" tIns="46800" rIns="90000" bIns="46800" anchor="ctr">
                  <a:spAutoFit/>
                </a:bodyPr>
                <a:lstStyle/>
                <a:p>
                  <a:pPr algn="ctr"/>
                  <a:r>
                    <a:rPr lang="en-US" altLang="zh-CN"/>
                    <a:t>a :</a:t>
                  </a:r>
                  <a:r>
                    <a:rPr lang="en-US" altLang="zh-CN">
                      <a:solidFill>
                        <a:srgbClr val="FF0000"/>
                      </a:solidFill>
                    </a:rPr>
                    <a:t>18</a:t>
                  </a:r>
                  <a:endParaRPr lang="en-US" altLang="zh-CN"/>
                </a:p>
              </p:txBody>
            </p:sp>
            <p:sp>
              <p:nvSpPr>
                <p:cNvPr id="272424" name="Text Box 149"/>
                <p:cNvSpPr txBox="1">
                  <a:spLocks noChangeArrowheads="1"/>
                </p:cNvSpPr>
                <p:nvPr/>
              </p:nvSpPr>
              <p:spPr bwMode="auto">
                <a:xfrm>
                  <a:off x="4397" y="1241"/>
                  <a:ext cx="358" cy="250"/>
                </a:xfrm>
                <a:prstGeom prst="rect">
                  <a:avLst/>
                </a:prstGeom>
                <a:noFill/>
                <a:ln w="38100">
                  <a:noFill/>
                  <a:miter lim="800000"/>
                  <a:headEnd/>
                  <a:tailEnd/>
                </a:ln>
              </p:spPr>
              <p:txBody>
                <a:bodyPr wrap="none" lIns="90000" tIns="46800" rIns="90000" bIns="46800" anchor="ctr">
                  <a:spAutoFit/>
                </a:bodyPr>
                <a:lstStyle/>
                <a:p>
                  <a:pPr algn="ctr"/>
                  <a:r>
                    <a:rPr lang="en-US" altLang="zh-CN"/>
                    <a:t>b: </a:t>
                  </a:r>
                  <a:r>
                    <a:rPr lang="en-US" altLang="zh-CN">
                      <a:solidFill>
                        <a:srgbClr val="FF0000"/>
                      </a:solidFill>
                    </a:rPr>
                    <a:t>5</a:t>
                  </a:r>
                  <a:endParaRPr lang="en-US" altLang="zh-CN"/>
                </a:p>
              </p:txBody>
            </p:sp>
            <p:sp>
              <p:nvSpPr>
                <p:cNvPr id="272425" name="Text Box 150"/>
                <p:cNvSpPr txBox="1">
                  <a:spLocks noChangeArrowheads="1"/>
                </p:cNvSpPr>
                <p:nvPr/>
              </p:nvSpPr>
              <p:spPr bwMode="auto">
                <a:xfrm>
                  <a:off x="4361" y="1440"/>
                  <a:ext cx="429" cy="250"/>
                </a:xfrm>
                <a:prstGeom prst="rect">
                  <a:avLst/>
                </a:prstGeom>
                <a:noFill/>
                <a:ln w="38100">
                  <a:noFill/>
                  <a:miter lim="800000"/>
                  <a:headEnd/>
                  <a:tailEnd/>
                </a:ln>
              </p:spPr>
              <p:txBody>
                <a:bodyPr wrap="none" lIns="90000" tIns="46800" rIns="90000" bIns="46800" anchor="ctr">
                  <a:spAutoFit/>
                </a:bodyPr>
                <a:lstStyle/>
                <a:p>
                  <a:pPr algn="ctr"/>
                  <a:r>
                    <a:rPr lang="en-US" altLang="zh-CN"/>
                    <a:t>c :</a:t>
                  </a:r>
                  <a:r>
                    <a:rPr lang="en-US" altLang="zh-CN">
                      <a:solidFill>
                        <a:srgbClr val="FF0000"/>
                      </a:solidFill>
                    </a:rPr>
                    <a:t>90</a:t>
                  </a:r>
                  <a:endParaRPr lang="en-US" altLang="zh-CN"/>
                </a:p>
              </p:txBody>
            </p:sp>
          </p:grpSp>
        </p:grpSp>
      </p:grpSp>
      <p:grpSp>
        <p:nvGrpSpPr>
          <p:cNvPr id="9" name="Group 165"/>
          <p:cNvGrpSpPr>
            <a:grpSpLocks/>
          </p:cNvGrpSpPr>
          <p:nvPr/>
        </p:nvGrpSpPr>
        <p:grpSpPr bwMode="auto">
          <a:xfrm>
            <a:off x="6553200" y="228600"/>
            <a:ext cx="2105025" cy="3124200"/>
            <a:chOff x="2640" y="1200"/>
            <a:chExt cx="1326" cy="1968"/>
          </a:xfrm>
        </p:grpSpPr>
        <p:sp>
          <p:nvSpPr>
            <p:cNvPr id="272394" name="AutoShape 166"/>
            <p:cNvSpPr>
              <a:spLocks/>
            </p:cNvSpPr>
            <p:nvPr/>
          </p:nvSpPr>
          <p:spPr bwMode="auto">
            <a:xfrm>
              <a:off x="3608" y="1506"/>
              <a:ext cx="88" cy="558"/>
            </a:xfrm>
            <a:prstGeom prst="rightBrace">
              <a:avLst>
                <a:gd name="adj1" fmla="val 52841"/>
                <a:gd name="adj2" fmla="val 50000"/>
              </a:avLst>
            </a:prstGeom>
            <a:noFill/>
            <a:ln w="12700">
              <a:solidFill>
                <a:schemeClr val="tx2"/>
              </a:solidFill>
              <a:round/>
              <a:headEnd/>
              <a:tailEnd/>
            </a:ln>
          </p:spPr>
          <p:txBody>
            <a:bodyPr lIns="90000" tIns="46800" rIns="90000" bIns="46800" anchor="ctr">
              <a:spAutoFit/>
            </a:bodyPr>
            <a:lstStyle/>
            <a:p>
              <a:pPr eaLnBrk="0" hangingPunct="0"/>
              <a:endParaRPr lang="zh-CN" altLang="en-US"/>
            </a:p>
          </p:txBody>
        </p:sp>
        <p:sp>
          <p:nvSpPr>
            <p:cNvPr id="272395" name="Text Box 167"/>
            <p:cNvSpPr txBox="1">
              <a:spLocks noChangeArrowheads="1"/>
            </p:cNvSpPr>
            <p:nvPr/>
          </p:nvSpPr>
          <p:spPr bwMode="auto">
            <a:xfrm>
              <a:off x="3648" y="1632"/>
              <a:ext cx="318" cy="250"/>
            </a:xfrm>
            <a:prstGeom prst="rect">
              <a:avLst/>
            </a:prstGeom>
            <a:noFill/>
            <a:ln w="38100">
              <a:noFill/>
              <a:miter lim="800000"/>
              <a:headEnd/>
              <a:tailEnd/>
            </a:ln>
          </p:spPr>
          <p:txBody>
            <a:bodyPr wrap="none" lIns="90000" tIns="46800" rIns="90000" bIns="46800" anchor="ctr">
              <a:spAutoFit/>
            </a:bodyPr>
            <a:lstStyle/>
            <a:p>
              <a:pPr algn="ctr"/>
              <a:r>
                <a:rPr lang="en-US" altLang="zh-CN"/>
                <a:t>arg</a:t>
              </a:r>
            </a:p>
          </p:txBody>
        </p:sp>
        <p:sp>
          <p:nvSpPr>
            <p:cNvPr id="272396" name="AutoShape 168"/>
            <p:cNvSpPr>
              <a:spLocks noChangeArrowheads="1"/>
            </p:cNvSpPr>
            <p:nvPr/>
          </p:nvSpPr>
          <p:spPr bwMode="auto">
            <a:xfrm>
              <a:off x="2648" y="1200"/>
              <a:ext cx="960" cy="1968"/>
            </a:xfrm>
            <a:prstGeom prst="foldedCorner">
              <a:avLst>
                <a:gd name="adj" fmla="val 12500"/>
              </a:avLst>
            </a:prstGeom>
            <a:solidFill>
              <a:schemeClr val="bg1"/>
            </a:solidFill>
            <a:ln w="38100">
              <a:solidFill>
                <a:schemeClr val="tx1"/>
              </a:solidFill>
              <a:round/>
              <a:headEnd/>
              <a:tailEnd/>
            </a:ln>
          </p:spPr>
          <p:txBody>
            <a:bodyPr lIns="90000" tIns="46800" rIns="90000" bIns="46800" anchor="ctr">
              <a:spAutoFit/>
            </a:bodyPr>
            <a:lstStyle/>
            <a:p>
              <a:pPr eaLnBrk="0" hangingPunct="0"/>
              <a:endParaRPr lang="zh-CN" altLang="en-US"/>
            </a:p>
          </p:txBody>
        </p:sp>
        <p:sp>
          <p:nvSpPr>
            <p:cNvPr id="272397" name="Line 169"/>
            <p:cNvSpPr>
              <a:spLocks noChangeShapeType="1"/>
            </p:cNvSpPr>
            <p:nvPr/>
          </p:nvSpPr>
          <p:spPr bwMode="auto">
            <a:xfrm>
              <a:off x="2648" y="1506"/>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sp>
          <p:nvSpPr>
            <p:cNvPr id="272398" name="Line 170"/>
            <p:cNvSpPr>
              <a:spLocks noChangeShapeType="1"/>
            </p:cNvSpPr>
            <p:nvPr/>
          </p:nvSpPr>
          <p:spPr bwMode="auto">
            <a:xfrm>
              <a:off x="2648" y="1682"/>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2399" name="Line 171"/>
            <p:cNvSpPr>
              <a:spLocks noChangeShapeType="1"/>
            </p:cNvSpPr>
            <p:nvPr/>
          </p:nvSpPr>
          <p:spPr bwMode="auto">
            <a:xfrm>
              <a:off x="2640" y="1872"/>
              <a:ext cx="96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272400" name="Line 172"/>
            <p:cNvSpPr>
              <a:spLocks noChangeShapeType="1"/>
            </p:cNvSpPr>
            <p:nvPr/>
          </p:nvSpPr>
          <p:spPr bwMode="auto">
            <a:xfrm>
              <a:off x="2640" y="2064"/>
              <a:ext cx="960" cy="0"/>
            </a:xfrm>
            <a:prstGeom prst="line">
              <a:avLst/>
            </a:prstGeom>
            <a:noFill/>
            <a:ln w="38100">
              <a:solidFill>
                <a:schemeClr val="tx2"/>
              </a:solidFill>
              <a:round/>
              <a:headEnd/>
              <a:tailEnd/>
            </a:ln>
          </p:spPr>
          <p:txBody>
            <a:bodyPr wrap="none" lIns="90000" tIns="46800" rIns="90000" bIns="46800" anchor="ctr">
              <a:spAutoFit/>
            </a:bodyPr>
            <a:lstStyle/>
            <a:p>
              <a:endParaRPr lang="zh-CN" altLang="en-US"/>
            </a:p>
          </p:txBody>
        </p:sp>
        <p:grpSp>
          <p:nvGrpSpPr>
            <p:cNvPr id="272401" name="Group 173"/>
            <p:cNvGrpSpPr>
              <a:grpSpLocks/>
            </p:cNvGrpSpPr>
            <p:nvPr/>
          </p:nvGrpSpPr>
          <p:grpSpPr bwMode="auto">
            <a:xfrm>
              <a:off x="2873" y="1474"/>
              <a:ext cx="429" cy="648"/>
              <a:chOff x="4361" y="1042"/>
              <a:chExt cx="429" cy="648"/>
            </a:xfrm>
          </p:grpSpPr>
          <p:sp>
            <p:nvSpPr>
              <p:cNvPr id="272403" name="Text Box 174"/>
              <p:cNvSpPr txBox="1">
                <a:spLocks noChangeArrowheads="1"/>
              </p:cNvSpPr>
              <p:nvPr/>
            </p:nvSpPr>
            <p:spPr bwMode="auto">
              <a:xfrm>
                <a:off x="4361" y="1042"/>
                <a:ext cx="429" cy="250"/>
              </a:xfrm>
              <a:prstGeom prst="rect">
                <a:avLst/>
              </a:prstGeom>
              <a:noFill/>
              <a:ln w="38100">
                <a:noFill/>
                <a:miter lim="800000"/>
                <a:headEnd/>
                <a:tailEnd/>
              </a:ln>
            </p:spPr>
            <p:txBody>
              <a:bodyPr wrap="none" lIns="90000" tIns="46800" rIns="90000" bIns="46800" anchor="ctr">
                <a:spAutoFit/>
              </a:bodyPr>
              <a:lstStyle/>
              <a:p>
                <a:pPr algn="ctr"/>
                <a:r>
                  <a:rPr lang="en-US" altLang="zh-CN"/>
                  <a:t>a :27</a:t>
                </a:r>
              </a:p>
            </p:txBody>
          </p:sp>
          <p:sp>
            <p:nvSpPr>
              <p:cNvPr id="272404" name="Text Box 175"/>
              <p:cNvSpPr txBox="1">
                <a:spLocks noChangeArrowheads="1"/>
              </p:cNvSpPr>
              <p:nvPr/>
            </p:nvSpPr>
            <p:spPr bwMode="auto">
              <a:xfrm>
                <a:off x="4397" y="1241"/>
                <a:ext cx="358" cy="250"/>
              </a:xfrm>
              <a:prstGeom prst="rect">
                <a:avLst/>
              </a:prstGeom>
              <a:noFill/>
              <a:ln w="38100">
                <a:noFill/>
                <a:miter lim="800000"/>
                <a:headEnd/>
                <a:tailEnd/>
              </a:ln>
            </p:spPr>
            <p:txBody>
              <a:bodyPr wrap="none" lIns="90000" tIns="46800" rIns="90000" bIns="46800" anchor="ctr">
                <a:spAutoFit/>
              </a:bodyPr>
              <a:lstStyle/>
              <a:p>
                <a:pPr algn="ctr"/>
                <a:r>
                  <a:rPr lang="en-US" altLang="zh-CN"/>
                  <a:t>b: 3</a:t>
                </a:r>
              </a:p>
            </p:txBody>
          </p:sp>
          <p:sp>
            <p:nvSpPr>
              <p:cNvPr id="272405" name="Text Box 176"/>
              <p:cNvSpPr txBox="1">
                <a:spLocks noChangeArrowheads="1"/>
              </p:cNvSpPr>
              <p:nvPr/>
            </p:nvSpPr>
            <p:spPr bwMode="auto">
              <a:xfrm>
                <a:off x="4361" y="1440"/>
                <a:ext cx="429" cy="250"/>
              </a:xfrm>
              <a:prstGeom prst="rect">
                <a:avLst/>
              </a:prstGeom>
              <a:noFill/>
              <a:ln w="38100">
                <a:noFill/>
                <a:miter lim="800000"/>
                <a:headEnd/>
                <a:tailEnd/>
              </a:ln>
            </p:spPr>
            <p:txBody>
              <a:bodyPr wrap="none" lIns="90000" tIns="46800" rIns="90000" bIns="46800" anchor="ctr">
                <a:spAutoFit/>
              </a:bodyPr>
              <a:lstStyle/>
              <a:p>
                <a:pPr algn="ctr"/>
                <a:r>
                  <a:rPr lang="en-US" altLang="zh-CN"/>
                  <a:t>c :30</a:t>
                </a:r>
              </a:p>
            </p:txBody>
          </p:sp>
        </p:grpSp>
        <p:sp>
          <p:nvSpPr>
            <p:cNvPr id="272402" name="Text Box 177"/>
            <p:cNvSpPr txBox="1">
              <a:spLocks noChangeArrowheads="1"/>
            </p:cNvSpPr>
            <p:nvPr/>
          </p:nvSpPr>
          <p:spPr bwMode="auto">
            <a:xfrm>
              <a:off x="2832" y="1248"/>
              <a:ext cx="539" cy="250"/>
            </a:xfrm>
            <a:prstGeom prst="rect">
              <a:avLst/>
            </a:prstGeom>
            <a:noFill/>
            <a:ln w="38100">
              <a:noFill/>
              <a:miter lim="800000"/>
              <a:headEnd/>
              <a:tailEnd/>
            </a:ln>
          </p:spPr>
          <p:txBody>
            <a:bodyPr wrap="none" lIns="90000" tIns="46800" rIns="90000" bIns="46800" anchor="ctr">
              <a:spAutoFit/>
            </a:bodyPr>
            <a:lstStyle/>
            <a:p>
              <a:pPr algn="ctr"/>
              <a:r>
                <a:rPr lang="en-US" altLang="zh-CN"/>
                <a:t>(main)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out)">
                                      <p:cBhvr>
                                        <p:cTn id="2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5.5.22</a:t>
            </a:r>
            <a:r>
              <a:rPr lang="zh-CN" altLang="en-US" dirty="0" smtClean="0">
                <a:ea typeface="宋体" pitchFamily="2" charset="-122"/>
              </a:rPr>
              <a:t>共用体</a:t>
            </a:r>
            <a:endParaRPr lang="en-US" altLang="zh-CN" dirty="0">
              <a:ea typeface="宋体" pitchFamily="2" charset="-122"/>
            </a:endParaRPr>
          </a:p>
        </p:txBody>
      </p:sp>
      <p:sp>
        <p:nvSpPr>
          <p:cNvPr id="7" name="Rectangle 2"/>
          <p:cNvSpPr>
            <a:spLocks noGrp="1" noChangeArrowheads="1"/>
          </p:cNvSpPr>
          <p:nvPr>
            <p:ph type="body" idx="1"/>
          </p:nvPr>
        </p:nvSpPr>
        <p:spPr>
          <a:xfrm>
            <a:off x="214313" y="1000125"/>
            <a:ext cx="8929687" cy="1789113"/>
          </a:xfrm>
        </p:spPr>
        <p:txBody>
          <a:bodyPr/>
          <a:lstStyle/>
          <a:p>
            <a:pPr lvl="2" eaLnBrk="1" hangingPunct="1">
              <a:buFont typeface="Wingdings" pitchFamily="2" charset="2"/>
              <a:buChar char="&amp;"/>
              <a:defRPr/>
            </a:pPr>
            <a:r>
              <a:rPr lang="zh-CN" altLang="en-US" dirty="0" smtClean="0">
                <a:ea typeface="宋体" pitchFamily="2" charset="-122"/>
              </a:rPr>
              <a:t>构造数据类型</a:t>
            </a:r>
            <a:r>
              <a:rPr lang="en-US" altLang="zh-CN" dirty="0" smtClean="0">
                <a:ea typeface="宋体" pitchFamily="2" charset="-122"/>
              </a:rPr>
              <a:t>,</a:t>
            </a:r>
            <a:r>
              <a:rPr lang="zh-CN" altLang="en-US" dirty="0" smtClean="0">
                <a:ea typeface="宋体" pitchFamily="2" charset="-122"/>
              </a:rPr>
              <a:t>也叫联合体</a:t>
            </a:r>
          </a:p>
          <a:p>
            <a:pPr lvl="2" eaLnBrk="1" hangingPunct="1">
              <a:buFont typeface="Wingdings" pitchFamily="2" charset="2"/>
              <a:buChar char="&amp;"/>
              <a:defRPr/>
            </a:pPr>
            <a:r>
              <a:rPr lang="zh-CN" altLang="en-US" dirty="0" smtClean="0">
                <a:ea typeface="宋体" pitchFamily="2" charset="-122"/>
              </a:rPr>
              <a:t>用途：使几个不同类型的变量共占一段内存</a:t>
            </a:r>
            <a:r>
              <a:rPr lang="en-US" altLang="zh-CN" dirty="0" smtClean="0">
                <a:ea typeface="宋体" pitchFamily="2" charset="-122"/>
              </a:rPr>
              <a:t>(</a:t>
            </a:r>
            <a:r>
              <a:rPr lang="zh-CN" altLang="en-US" dirty="0" smtClean="0">
                <a:solidFill>
                  <a:schemeClr val="tx2"/>
                </a:solidFill>
                <a:ea typeface="宋体" pitchFamily="2" charset="-122"/>
              </a:rPr>
              <a:t>相互覆盖</a:t>
            </a:r>
            <a:r>
              <a:rPr lang="en-US" altLang="zh-CN" dirty="0" smtClean="0">
                <a:ea typeface="宋体" pitchFamily="2" charset="-122"/>
              </a:rPr>
              <a:t>)</a:t>
            </a:r>
          </a:p>
          <a:p>
            <a:pPr lvl="1" eaLnBrk="1" hangingPunct="1">
              <a:defRPr/>
            </a:pPr>
            <a:r>
              <a:rPr lang="zh-CN" altLang="en-US" dirty="0" smtClean="0">
                <a:ea typeface="宋体" pitchFamily="2" charset="-122"/>
              </a:rPr>
              <a:t>共用体类型定义</a:t>
            </a:r>
          </a:p>
          <a:p>
            <a:pPr lvl="2" eaLnBrk="1" hangingPunct="1">
              <a:buFont typeface="Wingdings" pitchFamily="2" charset="2"/>
              <a:buNone/>
              <a:defRPr/>
            </a:pPr>
            <a:r>
              <a:rPr lang="zh-CN" altLang="en-US" dirty="0" smtClean="0">
                <a:ea typeface="宋体" pitchFamily="2" charset="-122"/>
              </a:rPr>
              <a:t>定义形式：</a:t>
            </a:r>
          </a:p>
        </p:txBody>
      </p:sp>
      <p:sp>
        <p:nvSpPr>
          <p:cNvPr id="8" name="Text Box 3"/>
          <p:cNvSpPr txBox="1">
            <a:spLocks noChangeArrowheads="1"/>
          </p:cNvSpPr>
          <p:nvPr/>
        </p:nvSpPr>
        <p:spPr bwMode="auto">
          <a:xfrm>
            <a:off x="3581400" y="2730500"/>
            <a:ext cx="2838450" cy="1754188"/>
          </a:xfrm>
          <a:prstGeom prst="rect">
            <a:avLst/>
          </a:prstGeom>
          <a:noFill/>
          <a:ln w="38100">
            <a:solidFill>
              <a:srgbClr val="339966"/>
            </a:solidFill>
            <a:miter lim="800000"/>
            <a:headEnd/>
            <a:tailEnd/>
          </a:ln>
        </p:spPr>
        <p:txBody>
          <a:bodyPr wrap="none" anchor="ctr">
            <a:spAutoFit/>
          </a:bodyPr>
          <a:lstStyle/>
          <a:p>
            <a:pPr eaLnBrk="0" hangingPunct="0"/>
            <a:r>
              <a:rPr lang="en-US" altLang="zh-CN">
                <a:solidFill>
                  <a:schemeClr val="tx2"/>
                </a:solidFill>
              </a:rPr>
              <a:t>union   </a:t>
            </a:r>
            <a:r>
              <a:rPr lang="zh-CN" altLang="zh-CN">
                <a:solidFill>
                  <a:srgbClr val="FF9900"/>
                </a:solidFill>
              </a:rPr>
              <a:t>共用体名</a:t>
            </a:r>
            <a:endParaRPr lang="zh-CN" altLang="en-US">
              <a:solidFill>
                <a:srgbClr val="FF9900"/>
              </a:solidFill>
            </a:endParaRPr>
          </a:p>
          <a:p>
            <a:pPr eaLnBrk="0" hangingPunct="0"/>
            <a:r>
              <a:rPr lang="en-US" altLang="zh-CN">
                <a:solidFill>
                  <a:schemeClr val="tx2"/>
                </a:solidFill>
              </a:rPr>
              <a:t>{</a:t>
            </a:r>
          </a:p>
          <a:p>
            <a:pPr eaLnBrk="0" hangingPunct="0"/>
            <a:r>
              <a:rPr lang="en-US" altLang="zh-CN"/>
              <a:t>      </a:t>
            </a:r>
            <a:r>
              <a:rPr lang="zh-CN" altLang="en-US"/>
              <a:t>类型标识符    成员名；</a:t>
            </a:r>
          </a:p>
          <a:p>
            <a:pPr eaLnBrk="0" hangingPunct="0"/>
            <a:r>
              <a:rPr lang="zh-CN" altLang="en-US"/>
              <a:t>      类型标识符    成员名；</a:t>
            </a:r>
          </a:p>
          <a:p>
            <a:pPr eaLnBrk="0" hangingPunct="0"/>
            <a:r>
              <a:rPr lang="zh-CN" altLang="en-US">
                <a:solidFill>
                  <a:schemeClr val="tx2"/>
                </a:solidFill>
              </a:rPr>
              <a:t>         </a:t>
            </a:r>
            <a:r>
              <a:rPr lang="en-US" altLang="zh-CN">
                <a:solidFill>
                  <a:srgbClr val="339933"/>
                </a:solidFill>
              </a:rPr>
              <a:t>…………….</a:t>
            </a:r>
          </a:p>
          <a:p>
            <a:pPr eaLnBrk="0" hangingPunct="0"/>
            <a:r>
              <a:rPr lang="en-US" altLang="zh-CN">
                <a:solidFill>
                  <a:schemeClr val="tx2"/>
                </a:solidFill>
              </a:rPr>
              <a:t>}</a:t>
            </a:r>
            <a:r>
              <a:rPr lang="zh-CN" altLang="zh-CN">
                <a:solidFill>
                  <a:schemeClr val="tx2"/>
                </a:solidFill>
              </a:rPr>
              <a:t>；</a:t>
            </a:r>
            <a:endParaRPr lang="zh-CN" altLang="en-US">
              <a:solidFill>
                <a:schemeClr val="tx2"/>
              </a:solidFill>
            </a:endParaRPr>
          </a:p>
        </p:txBody>
      </p:sp>
      <p:sp>
        <p:nvSpPr>
          <p:cNvPr id="9" name="Text Box 5"/>
          <p:cNvSpPr txBox="1">
            <a:spLocks noChangeArrowheads="1"/>
          </p:cNvSpPr>
          <p:nvPr/>
        </p:nvSpPr>
        <p:spPr bwMode="auto">
          <a:xfrm>
            <a:off x="285720" y="4357694"/>
            <a:ext cx="2809905" cy="1928806"/>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rPr>
              <a:t>例   </a:t>
            </a:r>
            <a:r>
              <a:rPr lang="en-US" altLang="zh-CN" sz="2400">
                <a:solidFill>
                  <a:schemeClr val="bg2"/>
                </a:solidFill>
              </a:rPr>
              <a:t>union data </a:t>
            </a:r>
          </a:p>
          <a:p>
            <a:pPr eaLnBrk="0" hangingPunct="0">
              <a:defRPr/>
            </a:pPr>
            <a:r>
              <a:rPr lang="en-US" altLang="zh-CN" sz="2400">
                <a:solidFill>
                  <a:schemeClr val="bg2"/>
                </a:solidFill>
              </a:rPr>
              <a:t>       {    int i;</a:t>
            </a:r>
          </a:p>
          <a:p>
            <a:pPr eaLnBrk="0" hangingPunct="0">
              <a:defRPr/>
            </a:pPr>
            <a:r>
              <a:rPr lang="en-US" altLang="zh-CN" sz="2400">
                <a:solidFill>
                  <a:schemeClr val="bg2"/>
                </a:solidFill>
              </a:rPr>
              <a:t>             char ch;</a:t>
            </a:r>
          </a:p>
          <a:p>
            <a:pPr eaLnBrk="0" hangingPunct="0">
              <a:defRPr/>
            </a:pPr>
            <a:r>
              <a:rPr lang="en-US" altLang="zh-CN" sz="2400">
                <a:solidFill>
                  <a:schemeClr val="bg2"/>
                </a:solidFill>
              </a:rPr>
              <a:t>             float f;</a:t>
            </a:r>
          </a:p>
          <a:p>
            <a:pPr eaLnBrk="0" hangingPunct="0">
              <a:defRPr/>
            </a:pPr>
            <a:r>
              <a:rPr lang="en-US" altLang="zh-CN" sz="2400">
                <a:solidFill>
                  <a:schemeClr val="bg2"/>
                </a:solidFill>
              </a:rPr>
              <a:t>        };</a:t>
            </a:r>
          </a:p>
        </p:txBody>
      </p:sp>
      <p:grpSp>
        <p:nvGrpSpPr>
          <p:cNvPr id="2" name="Group 6"/>
          <p:cNvGrpSpPr>
            <a:grpSpLocks/>
          </p:cNvGrpSpPr>
          <p:nvPr/>
        </p:nvGrpSpPr>
        <p:grpSpPr bwMode="auto">
          <a:xfrm>
            <a:off x="3276600" y="5016500"/>
            <a:ext cx="2398713" cy="1268413"/>
            <a:chOff x="1822" y="2333"/>
            <a:chExt cx="1511" cy="799"/>
          </a:xfrm>
        </p:grpSpPr>
        <p:sp>
          <p:nvSpPr>
            <p:cNvPr id="273419" name="Rectangle 7"/>
            <p:cNvSpPr>
              <a:spLocks noChangeArrowheads="1"/>
            </p:cNvSpPr>
            <p:nvPr/>
          </p:nvSpPr>
          <p:spPr bwMode="auto">
            <a:xfrm>
              <a:off x="1822" y="2333"/>
              <a:ext cx="723" cy="267"/>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73420" name="Rectangle 8"/>
            <p:cNvSpPr>
              <a:spLocks noChangeArrowheads="1"/>
            </p:cNvSpPr>
            <p:nvPr/>
          </p:nvSpPr>
          <p:spPr bwMode="auto">
            <a:xfrm>
              <a:off x="1822" y="2600"/>
              <a:ext cx="367" cy="244"/>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73421" name="Rectangle 9"/>
            <p:cNvSpPr>
              <a:spLocks noChangeArrowheads="1"/>
            </p:cNvSpPr>
            <p:nvPr/>
          </p:nvSpPr>
          <p:spPr bwMode="auto">
            <a:xfrm>
              <a:off x="1822" y="2844"/>
              <a:ext cx="1511" cy="278"/>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73422" name="Line 10"/>
            <p:cNvSpPr>
              <a:spLocks noChangeShapeType="1"/>
            </p:cNvSpPr>
            <p:nvPr/>
          </p:nvSpPr>
          <p:spPr bwMode="auto">
            <a:xfrm>
              <a:off x="2189" y="2333"/>
              <a:ext cx="0" cy="26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3423" name="Line 11"/>
            <p:cNvSpPr>
              <a:spLocks noChangeShapeType="1"/>
            </p:cNvSpPr>
            <p:nvPr/>
          </p:nvSpPr>
          <p:spPr bwMode="auto">
            <a:xfrm>
              <a:off x="2189" y="2844"/>
              <a:ext cx="0" cy="288"/>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3424" name="Line 12"/>
            <p:cNvSpPr>
              <a:spLocks noChangeShapeType="1"/>
            </p:cNvSpPr>
            <p:nvPr/>
          </p:nvSpPr>
          <p:spPr bwMode="auto">
            <a:xfrm>
              <a:off x="2545" y="2844"/>
              <a:ext cx="0" cy="26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3425" name="Line 13"/>
            <p:cNvSpPr>
              <a:spLocks noChangeShapeType="1"/>
            </p:cNvSpPr>
            <p:nvPr/>
          </p:nvSpPr>
          <p:spPr bwMode="auto">
            <a:xfrm>
              <a:off x="2923" y="2844"/>
              <a:ext cx="0" cy="26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3426" name="Text Box 14"/>
            <p:cNvSpPr txBox="1">
              <a:spLocks noChangeArrowheads="1"/>
            </p:cNvSpPr>
            <p:nvPr/>
          </p:nvSpPr>
          <p:spPr bwMode="auto">
            <a:xfrm>
              <a:off x="2283" y="2852"/>
              <a:ext cx="169" cy="250"/>
            </a:xfrm>
            <a:prstGeom prst="rect">
              <a:avLst/>
            </a:prstGeom>
            <a:noFill/>
            <a:ln w="9525">
              <a:noFill/>
              <a:miter lim="800000"/>
              <a:headEnd/>
              <a:tailEnd/>
            </a:ln>
          </p:spPr>
          <p:txBody>
            <a:bodyPr wrap="none" anchor="ctr">
              <a:spAutoFit/>
            </a:bodyPr>
            <a:lstStyle/>
            <a:p>
              <a:pPr algn="ctr" eaLnBrk="0" hangingPunct="0"/>
              <a:r>
                <a:rPr lang="en-US" altLang="zh-CN"/>
                <a:t>f</a:t>
              </a:r>
            </a:p>
          </p:txBody>
        </p:sp>
        <p:sp>
          <p:nvSpPr>
            <p:cNvPr id="273427" name="Text Box 15"/>
            <p:cNvSpPr txBox="1">
              <a:spLocks noChangeArrowheads="1"/>
            </p:cNvSpPr>
            <p:nvPr/>
          </p:nvSpPr>
          <p:spPr bwMode="auto">
            <a:xfrm>
              <a:off x="1874" y="2604"/>
              <a:ext cx="267" cy="250"/>
            </a:xfrm>
            <a:prstGeom prst="rect">
              <a:avLst/>
            </a:prstGeom>
            <a:noFill/>
            <a:ln w="9525">
              <a:noFill/>
              <a:miter lim="800000"/>
              <a:headEnd/>
              <a:tailEnd/>
            </a:ln>
          </p:spPr>
          <p:txBody>
            <a:bodyPr wrap="none" anchor="ctr">
              <a:spAutoFit/>
            </a:bodyPr>
            <a:lstStyle/>
            <a:p>
              <a:pPr algn="ctr" eaLnBrk="0" hangingPunct="0"/>
              <a:r>
                <a:rPr lang="en-US" altLang="zh-CN"/>
                <a:t>ch</a:t>
              </a:r>
            </a:p>
          </p:txBody>
        </p:sp>
        <p:sp>
          <p:nvSpPr>
            <p:cNvPr id="273428" name="Text Box 16"/>
            <p:cNvSpPr txBox="1">
              <a:spLocks noChangeArrowheads="1"/>
            </p:cNvSpPr>
            <p:nvPr/>
          </p:nvSpPr>
          <p:spPr bwMode="auto">
            <a:xfrm>
              <a:off x="1979" y="2344"/>
              <a:ext cx="160" cy="250"/>
            </a:xfrm>
            <a:prstGeom prst="rect">
              <a:avLst/>
            </a:prstGeom>
            <a:noFill/>
            <a:ln w="9525">
              <a:noFill/>
              <a:miter lim="800000"/>
              <a:headEnd/>
              <a:tailEnd/>
            </a:ln>
          </p:spPr>
          <p:txBody>
            <a:bodyPr wrap="none" anchor="ctr">
              <a:spAutoFit/>
            </a:bodyPr>
            <a:lstStyle/>
            <a:p>
              <a:pPr algn="ctr" eaLnBrk="0" hangingPunct="0"/>
              <a:r>
                <a:rPr lang="en-US" altLang="zh-CN"/>
                <a:t>i</a:t>
              </a:r>
            </a:p>
          </p:txBody>
        </p:sp>
      </p:grpSp>
      <p:sp>
        <p:nvSpPr>
          <p:cNvPr id="21" name="AutoShape 17"/>
          <p:cNvSpPr>
            <a:spLocks noChangeArrowheads="1"/>
          </p:cNvSpPr>
          <p:nvPr/>
        </p:nvSpPr>
        <p:spPr bwMode="auto">
          <a:xfrm>
            <a:off x="6426200" y="5092700"/>
            <a:ext cx="2505075" cy="434975"/>
          </a:xfrm>
          <a:prstGeom prst="wedgeRectCallout">
            <a:avLst>
              <a:gd name="adj1" fmla="val -85926"/>
              <a:gd name="adj2" fmla="val -135769"/>
            </a:avLst>
          </a:prstGeom>
          <a:noFill/>
          <a:ln w="38100">
            <a:solidFill>
              <a:srgbClr val="33CCCC"/>
            </a:solidFill>
            <a:miter lim="800000"/>
            <a:headEnd/>
            <a:tailEnd/>
          </a:ln>
        </p:spPr>
        <p:txBody>
          <a:bodyPr wrap="none" lIns="90000" tIns="46800" rIns="90000" bIns="46800" anchor="ctr">
            <a:spAutoFit/>
          </a:bodyPr>
          <a:lstStyle/>
          <a:p>
            <a:pPr algn="ctr"/>
            <a:r>
              <a:rPr lang="zh-CN" altLang="en-US"/>
              <a:t>类型定义</a:t>
            </a:r>
            <a:r>
              <a:rPr lang="zh-CN" altLang="en-US">
                <a:solidFill>
                  <a:srgbClr val="FF0000"/>
                </a:solidFill>
              </a:rPr>
              <a:t>不分配内存</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ox(out)">
                                      <p:cBhvr>
                                        <p:cTn id="37" dur="500"/>
                                        <p:tgtEl>
                                          <p:spTgt spid="9"/>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out)">
                                      <p:cBhvr>
                                        <p:cTn id="42" dur="500"/>
                                        <p:tgtEl>
                                          <p:spTgt spid="2"/>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ox(out)">
                                      <p:cBhvr>
                                        <p:cTn id="47" dur="500"/>
                                        <p:tgtEl>
                                          <p:spTgt spid="21"/>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P spid="8" grpId="0" animBg="1" autoUpdateAnimBg="0"/>
      <p:bldP spid="21" grpId="0" animBg="1" autoUpdateAnimBg="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lvl="1" eaLnBrk="1" hangingPunct="1">
              <a:defRPr/>
            </a:pPr>
            <a:r>
              <a:rPr lang="en-US" altLang="zh-CN" dirty="0" smtClean="0">
                <a:ea typeface="隶书" pitchFamily="49" charset="-122"/>
              </a:rPr>
              <a:t>5.5.23</a:t>
            </a:r>
            <a:r>
              <a:rPr lang="zh-CN" altLang="en-US" dirty="0" smtClean="0">
                <a:ea typeface="隶书" pitchFamily="49" charset="-122"/>
              </a:rPr>
              <a:t>共用体变量的定义</a:t>
            </a:r>
            <a:endParaRPr lang="en-US" altLang="zh-CN" dirty="0">
              <a:ea typeface="宋体" pitchFamily="2" charset="-122"/>
            </a:endParaRPr>
          </a:p>
        </p:txBody>
      </p:sp>
      <p:sp>
        <p:nvSpPr>
          <p:cNvPr id="7" name="Text Box 2"/>
          <p:cNvSpPr txBox="1">
            <a:spLocks noChangeArrowheads="1"/>
          </p:cNvSpPr>
          <p:nvPr/>
        </p:nvSpPr>
        <p:spPr bwMode="auto">
          <a:xfrm>
            <a:off x="142844" y="1071547"/>
            <a:ext cx="2428892" cy="2310505"/>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latin typeface="隶书" pitchFamily="49" charset="-122"/>
                <a:ea typeface="隶书" pitchFamily="49" charset="-122"/>
              </a:rPr>
              <a:t>形式一</a:t>
            </a:r>
            <a:r>
              <a:rPr lang="en-US" altLang="zh-CN" sz="2400">
                <a:solidFill>
                  <a:schemeClr val="bg2"/>
                </a:solidFill>
                <a:latin typeface="隶书" pitchFamily="49" charset="-122"/>
                <a:ea typeface="隶书" pitchFamily="49" charset="-122"/>
              </a:rPr>
              <a:t>:</a:t>
            </a:r>
            <a:endParaRPr lang="en-US" altLang="zh-CN" sz="2400">
              <a:solidFill>
                <a:schemeClr val="bg2"/>
              </a:solidFill>
            </a:endParaRPr>
          </a:p>
          <a:p>
            <a:pPr eaLnBrk="0" hangingPunct="0">
              <a:defRPr/>
            </a:pPr>
            <a:r>
              <a:rPr lang="en-US" altLang="zh-CN" sz="2400">
                <a:solidFill>
                  <a:schemeClr val="bg2"/>
                </a:solidFill>
              </a:rPr>
              <a:t>   union data </a:t>
            </a:r>
          </a:p>
          <a:p>
            <a:pPr eaLnBrk="0" hangingPunct="0">
              <a:defRPr/>
            </a:pPr>
            <a:r>
              <a:rPr lang="en-US" altLang="zh-CN" sz="2400">
                <a:solidFill>
                  <a:schemeClr val="bg2"/>
                </a:solidFill>
              </a:rPr>
              <a:t>       {    int i;</a:t>
            </a:r>
          </a:p>
          <a:p>
            <a:pPr eaLnBrk="0" hangingPunct="0">
              <a:defRPr/>
            </a:pPr>
            <a:r>
              <a:rPr lang="en-US" altLang="zh-CN" sz="2400">
                <a:solidFill>
                  <a:schemeClr val="bg2"/>
                </a:solidFill>
              </a:rPr>
              <a:t>           char ch;</a:t>
            </a:r>
          </a:p>
          <a:p>
            <a:pPr eaLnBrk="0" hangingPunct="0">
              <a:defRPr/>
            </a:pPr>
            <a:r>
              <a:rPr lang="en-US" altLang="zh-CN" sz="2400">
                <a:solidFill>
                  <a:schemeClr val="bg2"/>
                </a:solidFill>
              </a:rPr>
              <a:t>             float f;</a:t>
            </a:r>
          </a:p>
          <a:p>
            <a:pPr eaLnBrk="0" hangingPunct="0">
              <a:defRPr/>
            </a:pPr>
            <a:r>
              <a:rPr lang="en-US" altLang="zh-CN" sz="2400">
                <a:solidFill>
                  <a:schemeClr val="bg2"/>
                </a:solidFill>
              </a:rPr>
              <a:t>        }a,b;</a:t>
            </a:r>
          </a:p>
        </p:txBody>
      </p:sp>
      <p:sp>
        <p:nvSpPr>
          <p:cNvPr id="8" name="Text Box 3"/>
          <p:cNvSpPr txBox="1">
            <a:spLocks noChangeArrowheads="1"/>
          </p:cNvSpPr>
          <p:nvPr/>
        </p:nvSpPr>
        <p:spPr bwMode="auto">
          <a:xfrm>
            <a:off x="2667000" y="1066800"/>
            <a:ext cx="4191016" cy="3049169"/>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latin typeface="隶书" pitchFamily="49" charset="-122"/>
                <a:ea typeface="隶书" pitchFamily="49" charset="-122"/>
              </a:rPr>
              <a:t>形式二</a:t>
            </a:r>
            <a:r>
              <a:rPr lang="en-US" altLang="zh-CN" sz="2400">
                <a:solidFill>
                  <a:schemeClr val="bg2"/>
                </a:solidFill>
                <a:latin typeface="隶书" pitchFamily="49" charset="-122"/>
                <a:ea typeface="隶书" pitchFamily="49" charset="-122"/>
              </a:rPr>
              <a:t>:</a:t>
            </a:r>
            <a:endParaRPr lang="en-US" altLang="zh-CN" sz="2400">
              <a:solidFill>
                <a:schemeClr val="bg2"/>
              </a:solidFill>
            </a:endParaRPr>
          </a:p>
          <a:p>
            <a:pPr eaLnBrk="0" hangingPunct="0">
              <a:defRPr/>
            </a:pPr>
            <a:r>
              <a:rPr lang="en-US" altLang="zh-CN" sz="2400">
                <a:solidFill>
                  <a:schemeClr val="bg2"/>
                </a:solidFill>
              </a:rPr>
              <a:t>   union data </a:t>
            </a:r>
          </a:p>
          <a:p>
            <a:pPr eaLnBrk="0" hangingPunct="0">
              <a:defRPr/>
            </a:pPr>
            <a:r>
              <a:rPr lang="en-US" altLang="zh-CN" sz="2400">
                <a:solidFill>
                  <a:schemeClr val="bg2"/>
                </a:solidFill>
              </a:rPr>
              <a:t>       {    int i;</a:t>
            </a:r>
          </a:p>
          <a:p>
            <a:pPr eaLnBrk="0" hangingPunct="0">
              <a:defRPr/>
            </a:pPr>
            <a:r>
              <a:rPr lang="en-US" altLang="zh-CN" sz="2400">
                <a:solidFill>
                  <a:schemeClr val="bg2"/>
                </a:solidFill>
              </a:rPr>
              <a:t>             char ch;</a:t>
            </a:r>
          </a:p>
          <a:p>
            <a:pPr eaLnBrk="0" hangingPunct="0">
              <a:defRPr/>
            </a:pPr>
            <a:r>
              <a:rPr lang="en-US" altLang="zh-CN" sz="2400">
                <a:solidFill>
                  <a:schemeClr val="bg2"/>
                </a:solidFill>
              </a:rPr>
              <a:t>             float f;</a:t>
            </a:r>
          </a:p>
          <a:p>
            <a:pPr eaLnBrk="0" hangingPunct="0">
              <a:defRPr/>
            </a:pPr>
            <a:r>
              <a:rPr lang="en-US" altLang="zh-CN" sz="2400">
                <a:solidFill>
                  <a:schemeClr val="bg2"/>
                </a:solidFill>
              </a:rPr>
              <a:t>        };</a:t>
            </a:r>
          </a:p>
          <a:p>
            <a:pPr eaLnBrk="0" hangingPunct="0">
              <a:defRPr/>
            </a:pPr>
            <a:r>
              <a:rPr lang="en-US" altLang="zh-CN" sz="2400">
                <a:solidFill>
                  <a:schemeClr val="bg2"/>
                </a:solidFill>
              </a:rPr>
              <a:t>       union data a,b,c,*p,d[3];</a:t>
            </a:r>
          </a:p>
        </p:txBody>
      </p:sp>
      <p:sp>
        <p:nvSpPr>
          <p:cNvPr id="9" name="Text Box 4"/>
          <p:cNvSpPr txBox="1">
            <a:spLocks noChangeArrowheads="1"/>
          </p:cNvSpPr>
          <p:nvPr/>
        </p:nvSpPr>
        <p:spPr bwMode="auto">
          <a:xfrm>
            <a:off x="6553200" y="1066800"/>
            <a:ext cx="2590800" cy="2310505"/>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zh-CN" altLang="en-US" sz="2400">
                <a:solidFill>
                  <a:schemeClr val="bg2"/>
                </a:solidFill>
                <a:latin typeface="隶书" pitchFamily="49" charset="-122"/>
                <a:ea typeface="隶书" pitchFamily="49" charset="-122"/>
              </a:rPr>
              <a:t>形式三</a:t>
            </a:r>
            <a:r>
              <a:rPr lang="en-US" altLang="zh-CN" sz="2400">
                <a:solidFill>
                  <a:schemeClr val="bg2"/>
                </a:solidFill>
                <a:latin typeface="隶书" pitchFamily="49" charset="-122"/>
                <a:ea typeface="隶书" pitchFamily="49" charset="-122"/>
              </a:rPr>
              <a:t>:</a:t>
            </a:r>
            <a:endParaRPr lang="en-US" altLang="zh-CN" sz="2400">
              <a:solidFill>
                <a:schemeClr val="bg2"/>
              </a:solidFill>
            </a:endParaRPr>
          </a:p>
          <a:p>
            <a:pPr eaLnBrk="0" hangingPunct="0">
              <a:defRPr/>
            </a:pPr>
            <a:r>
              <a:rPr lang="en-US" altLang="zh-CN" sz="2400">
                <a:solidFill>
                  <a:schemeClr val="bg2"/>
                </a:solidFill>
              </a:rPr>
              <a:t>  union </a:t>
            </a:r>
          </a:p>
          <a:p>
            <a:pPr eaLnBrk="0" hangingPunct="0">
              <a:defRPr/>
            </a:pPr>
            <a:r>
              <a:rPr lang="en-US" altLang="zh-CN" sz="2400">
                <a:solidFill>
                  <a:schemeClr val="bg2"/>
                </a:solidFill>
              </a:rPr>
              <a:t>       {    int i;</a:t>
            </a:r>
          </a:p>
          <a:p>
            <a:pPr eaLnBrk="0" hangingPunct="0">
              <a:defRPr/>
            </a:pPr>
            <a:r>
              <a:rPr lang="en-US" altLang="zh-CN" sz="2400">
                <a:solidFill>
                  <a:schemeClr val="bg2"/>
                </a:solidFill>
              </a:rPr>
              <a:t>            char ch;</a:t>
            </a:r>
          </a:p>
          <a:p>
            <a:pPr eaLnBrk="0" hangingPunct="0">
              <a:defRPr/>
            </a:pPr>
            <a:r>
              <a:rPr lang="en-US" altLang="zh-CN" sz="2400">
                <a:solidFill>
                  <a:schemeClr val="bg2"/>
                </a:solidFill>
              </a:rPr>
              <a:t>             float f;</a:t>
            </a:r>
          </a:p>
          <a:p>
            <a:pPr eaLnBrk="0" hangingPunct="0">
              <a:defRPr/>
            </a:pPr>
            <a:r>
              <a:rPr lang="en-US" altLang="zh-CN" sz="2400">
                <a:solidFill>
                  <a:schemeClr val="bg2"/>
                </a:solidFill>
              </a:rPr>
              <a:t>        }a,b,c;</a:t>
            </a:r>
          </a:p>
        </p:txBody>
      </p:sp>
      <p:sp>
        <p:nvSpPr>
          <p:cNvPr id="10" name="Rectangle 16"/>
          <p:cNvSpPr>
            <a:spLocks noChangeArrowheads="1"/>
          </p:cNvSpPr>
          <p:nvPr/>
        </p:nvSpPr>
        <p:spPr bwMode="auto">
          <a:xfrm>
            <a:off x="542925" y="457200"/>
            <a:ext cx="8601075" cy="736600"/>
          </a:xfrm>
          <a:prstGeom prst="rect">
            <a:avLst/>
          </a:prstGeom>
          <a:noFill/>
          <a:ln w="9525">
            <a:noFill/>
            <a:miter lim="800000"/>
            <a:headEnd/>
            <a:tailEnd/>
          </a:ln>
        </p:spPr>
        <p:txBody>
          <a:bodyPr/>
          <a:lstStyle/>
          <a:p>
            <a:pPr marL="742950" lvl="1" indent="-285750">
              <a:spcBef>
                <a:spcPct val="20000"/>
              </a:spcBef>
              <a:buClr>
                <a:schemeClr val="hlink"/>
              </a:buClr>
            </a:pPr>
            <a:endParaRPr lang="zh-CN" altLang="en-US" sz="2800">
              <a:ea typeface="隶书" pitchFamily="49" charset="-122"/>
            </a:endParaRPr>
          </a:p>
        </p:txBody>
      </p:sp>
      <p:grpSp>
        <p:nvGrpSpPr>
          <p:cNvPr id="2" name="Group 40"/>
          <p:cNvGrpSpPr>
            <a:grpSpLocks/>
          </p:cNvGrpSpPr>
          <p:nvPr/>
        </p:nvGrpSpPr>
        <p:grpSpPr bwMode="auto">
          <a:xfrm>
            <a:off x="1504950" y="3905250"/>
            <a:ext cx="4800600" cy="1676400"/>
            <a:chOff x="960" y="2400"/>
            <a:chExt cx="3024" cy="1056"/>
          </a:xfrm>
        </p:grpSpPr>
        <p:grpSp>
          <p:nvGrpSpPr>
            <p:cNvPr id="274453" name="Group 29"/>
            <p:cNvGrpSpPr>
              <a:grpSpLocks/>
            </p:cNvGrpSpPr>
            <p:nvPr/>
          </p:nvGrpSpPr>
          <p:grpSpPr bwMode="auto">
            <a:xfrm>
              <a:off x="960" y="2400"/>
              <a:ext cx="3023" cy="799"/>
              <a:chOff x="960" y="2400"/>
              <a:chExt cx="3023" cy="799"/>
            </a:xfrm>
          </p:grpSpPr>
          <p:grpSp>
            <p:nvGrpSpPr>
              <p:cNvPr id="274463" name="Group 5"/>
              <p:cNvGrpSpPr>
                <a:grpSpLocks/>
              </p:cNvGrpSpPr>
              <p:nvPr/>
            </p:nvGrpSpPr>
            <p:grpSpPr bwMode="auto">
              <a:xfrm>
                <a:off x="960" y="2400"/>
                <a:ext cx="1511" cy="799"/>
                <a:chOff x="1822" y="2333"/>
                <a:chExt cx="1511" cy="799"/>
              </a:xfrm>
            </p:grpSpPr>
            <p:sp>
              <p:nvSpPr>
                <p:cNvPr id="274475" name="Rectangle 6"/>
                <p:cNvSpPr>
                  <a:spLocks noChangeArrowheads="1"/>
                </p:cNvSpPr>
                <p:nvPr/>
              </p:nvSpPr>
              <p:spPr bwMode="auto">
                <a:xfrm>
                  <a:off x="1822" y="2333"/>
                  <a:ext cx="723" cy="267"/>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74476" name="Rectangle 7"/>
                <p:cNvSpPr>
                  <a:spLocks noChangeArrowheads="1"/>
                </p:cNvSpPr>
                <p:nvPr/>
              </p:nvSpPr>
              <p:spPr bwMode="auto">
                <a:xfrm>
                  <a:off x="1822" y="2600"/>
                  <a:ext cx="367" cy="244"/>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74477" name="Rectangle 8"/>
                <p:cNvSpPr>
                  <a:spLocks noChangeArrowheads="1"/>
                </p:cNvSpPr>
                <p:nvPr/>
              </p:nvSpPr>
              <p:spPr bwMode="auto">
                <a:xfrm>
                  <a:off x="1822" y="2844"/>
                  <a:ext cx="1511" cy="278"/>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74478" name="Line 9"/>
                <p:cNvSpPr>
                  <a:spLocks noChangeShapeType="1"/>
                </p:cNvSpPr>
                <p:nvPr/>
              </p:nvSpPr>
              <p:spPr bwMode="auto">
                <a:xfrm>
                  <a:off x="2189" y="2333"/>
                  <a:ext cx="0" cy="26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4479" name="Line 10"/>
                <p:cNvSpPr>
                  <a:spLocks noChangeShapeType="1"/>
                </p:cNvSpPr>
                <p:nvPr/>
              </p:nvSpPr>
              <p:spPr bwMode="auto">
                <a:xfrm>
                  <a:off x="2189" y="2844"/>
                  <a:ext cx="0" cy="288"/>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4480" name="Line 11"/>
                <p:cNvSpPr>
                  <a:spLocks noChangeShapeType="1"/>
                </p:cNvSpPr>
                <p:nvPr/>
              </p:nvSpPr>
              <p:spPr bwMode="auto">
                <a:xfrm>
                  <a:off x="2545" y="2844"/>
                  <a:ext cx="0" cy="26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4481" name="Line 12"/>
                <p:cNvSpPr>
                  <a:spLocks noChangeShapeType="1"/>
                </p:cNvSpPr>
                <p:nvPr/>
              </p:nvSpPr>
              <p:spPr bwMode="auto">
                <a:xfrm>
                  <a:off x="2923" y="2844"/>
                  <a:ext cx="0" cy="26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4482" name="Text Box 13"/>
                <p:cNvSpPr txBox="1">
                  <a:spLocks noChangeArrowheads="1"/>
                </p:cNvSpPr>
                <p:nvPr/>
              </p:nvSpPr>
              <p:spPr bwMode="auto">
                <a:xfrm>
                  <a:off x="2283" y="2852"/>
                  <a:ext cx="169" cy="250"/>
                </a:xfrm>
                <a:prstGeom prst="rect">
                  <a:avLst/>
                </a:prstGeom>
                <a:noFill/>
                <a:ln w="9525">
                  <a:noFill/>
                  <a:miter lim="800000"/>
                  <a:headEnd/>
                  <a:tailEnd/>
                </a:ln>
              </p:spPr>
              <p:txBody>
                <a:bodyPr wrap="none" anchor="ctr">
                  <a:spAutoFit/>
                </a:bodyPr>
                <a:lstStyle/>
                <a:p>
                  <a:pPr algn="ctr" eaLnBrk="0" hangingPunct="0"/>
                  <a:r>
                    <a:rPr lang="en-US" altLang="zh-CN"/>
                    <a:t>f</a:t>
                  </a:r>
                </a:p>
              </p:txBody>
            </p:sp>
            <p:sp>
              <p:nvSpPr>
                <p:cNvPr id="274483" name="Text Box 14"/>
                <p:cNvSpPr txBox="1">
                  <a:spLocks noChangeArrowheads="1"/>
                </p:cNvSpPr>
                <p:nvPr/>
              </p:nvSpPr>
              <p:spPr bwMode="auto">
                <a:xfrm>
                  <a:off x="1874" y="2604"/>
                  <a:ext cx="267" cy="250"/>
                </a:xfrm>
                <a:prstGeom prst="rect">
                  <a:avLst/>
                </a:prstGeom>
                <a:noFill/>
                <a:ln w="9525">
                  <a:noFill/>
                  <a:miter lim="800000"/>
                  <a:headEnd/>
                  <a:tailEnd/>
                </a:ln>
              </p:spPr>
              <p:txBody>
                <a:bodyPr wrap="none" anchor="ctr">
                  <a:spAutoFit/>
                </a:bodyPr>
                <a:lstStyle/>
                <a:p>
                  <a:pPr algn="ctr" eaLnBrk="0" hangingPunct="0"/>
                  <a:r>
                    <a:rPr lang="en-US" altLang="zh-CN"/>
                    <a:t>ch</a:t>
                  </a:r>
                </a:p>
              </p:txBody>
            </p:sp>
            <p:sp>
              <p:nvSpPr>
                <p:cNvPr id="274484" name="Text Box 15"/>
                <p:cNvSpPr txBox="1">
                  <a:spLocks noChangeArrowheads="1"/>
                </p:cNvSpPr>
                <p:nvPr/>
              </p:nvSpPr>
              <p:spPr bwMode="auto">
                <a:xfrm>
                  <a:off x="1979" y="2344"/>
                  <a:ext cx="160" cy="250"/>
                </a:xfrm>
                <a:prstGeom prst="rect">
                  <a:avLst/>
                </a:prstGeom>
                <a:noFill/>
                <a:ln w="9525">
                  <a:noFill/>
                  <a:miter lim="800000"/>
                  <a:headEnd/>
                  <a:tailEnd/>
                </a:ln>
              </p:spPr>
              <p:txBody>
                <a:bodyPr wrap="none" anchor="ctr">
                  <a:spAutoFit/>
                </a:bodyPr>
                <a:lstStyle/>
                <a:p>
                  <a:pPr algn="ctr" eaLnBrk="0" hangingPunct="0"/>
                  <a:r>
                    <a:rPr lang="en-US" altLang="zh-CN"/>
                    <a:t>i</a:t>
                  </a:r>
                </a:p>
              </p:txBody>
            </p:sp>
          </p:grpSp>
          <p:grpSp>
            <p:nvGrpSpPr>
              <p:cNvPr id="274464" name="Group 18"/>
              <p:cNvGrpSpPr>
                <a:grpSpLocks/>
              </p:cNvGrpSpPr>
              <p:nvPr/>
            </p:nvGrpSpPr>
            <p:grpSpPr bwMode="auto">
              <a:xfrm>
                <a:off x="2472" y="2400"/>
                <a:ext cx="1511" cy="799"/>
                <a:chOff x="1822" y="2333"/>
                <a:chExt cx="1511" cy="799"/>
              </a:xfrm>
            </p:grpSpPr>
            <p:sp>
              <p:nvSpPr>
                <p:cNvPr id="274465" name="Rectangle 19"/>
                <p:cNvSpPr>
                  <a:spLocks noChangeArrowheads="1"/>
                </p:cNvSpPr>
                <p:nvPr/>
              </p:nvSpPr>
              <p:spPr bwMode="auto">
                <a:xfrm>
                  <a:off x="1822" y="2333"/>
                  <a:ext cx="723" cy="267"/>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74466" name="Rectangle 20"/>
                <p:cNvSpPr>
                  <a:spLocks noChangeArrowheads="1"/>
                </p:cNvSpPr>
                <p:nvPr/>
              </p:nvSpPr>
              <p:spPr bwMode="auto">
                <a:xfrm>
                  <a:off x="1822" y="2600"/>
                  <a:ext cx="367" cy="244"/>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74467" name="Rectangle 21"/>
                <p:cNvSpPr>
                  <a:spLocks noChangeArrowheads="1"/>
                </p:cNvSpPr>
                <p:nvPr/>
              </p:nvSpPr>
              <p:spPr bwMode="auto">
                <a:xfrm>
                  <a:off x="1822" y="2844"/>
                  <a:ext cx="1511" cy="278"/>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74468" name="Line 22"/>
                <p:cNvSpPr>
                  <a:spLocks noChangeShapeType="1"/>
                </p:cNvSpPr>
                <p:nvPr/>
              </p:nvSpPr>
              <p:spPr bwMode="auto">
                <a:xfrm>
                  <a:off x="2189" y="2333"/>
                  <a:ext cx="0" cy="26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4469" name="Line 23"/>
                <p:cNvSpPr>
                  <a:spLocks noChangeShapeType="1"/>
                </p:cNvSpPr>
                <p:nvPr/>
              </p:nvSpPr>
              <p:spPr bwMode="auto">
                <a:xfrm>
                  <a:off x="2189" y="2844"/>
                  <a:ext cx="0" cy="288"/>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4470" name="Line 24"/>
                <p:cNvSpPr>
                  <a:spLocks noChangeShapeType="1"/>
                </p:cNvSpPr>
                <p:nvPr/>
              </p:nvSpPr>
              <p:spPr bwMode="auto">
                <a:xfrm>
                  <a:off x="2545" y="2844"/>
                  <a:ext cx="0" cy="26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4471" name="Line 25"/>
                <p:cNvSpPr>
                  <a:spLocks noChangeShapeType="1"/>
                </p:cNvSpPr>
                <p:nvPr/>
              </p:nvSpPr>
              <p:spPr bwMode="auto">
                <a:xfrm>
                  <a:off x="2923" y="2844"/>
                  <a:ext cx="0" cy="26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74472" name="Text Box 26"/>
                <p:cNvSpPr txBox="1">
                  <a:spLocks noChangeArrowheads="1"/>
                </p:cNvSpPr>
                <p:nvPr/>
              </p:nvSpPr>
              <p:spPr bwMode="auto">
                <a:xfrm>
                  <a:off x="2283" y="2852"/>
                  <a:ext cx="169" cy="250"/>
                </a:xfrm>
                <a:prstGeom prst="rect">
                  <a:avLst/>
                </a:prstGeom>
                <a:noFill/>
                <a:ln w="9525">
                  <a:noFill/>
                  <a:miter lim="800000"/>
                  <a:headEnd/>
                  <a:tailEnd/>
                </a:ln>
              </p:spPr>
              <p:txBody>
                <a:bodyPr wrap="none" anchor="ctr">
                  <a:spAutoFit/>
                </a:bodyPr>
                <a:lstStyle/>
                <a:p>
                  <a:pPr algn="ctr" eaLnBrk="0" hangingPunct="0"/>
                  <a:r>
                    <a:rPr lang="en-US" altLang="zh-CN"/>
                    <a:t>f</a:t>
                  </a:r>
                </a:p>
              </p:txBody>
            </p:sp>
            <p:sp>
              <p:nvSpPr>
                <p:cNvPr id="274473" name="Text Box 27"/>
                <p:cNvSpPr txBox="1">
                  <a:spLocks noChangeArrowheads="1"/>
                </p:cNvSpPr>
                <p:nvPr/>
              </p:nvSpPr>
              <p:spPr bwMode="auto">
                <a:xfrm>
                  <a:off x="1874" y="2604"/>
                  <a:ext cx="267" cy="250"/>
                </a:xfrm>
                <a:prstGeom prst="rect">
                  <a:avLst/>
                </a:prstGeom>
                <a:noFill/>
                <a:ln w="9525">
                  <a:noFill/>
                  <a:miter lim="800000"/>
                  <a:headEnd/>
                  <a:tailEnd/>
                </a:ln>
              </p:spPr>
              <p:txBody>
                <a:bodyPr wrap="none" anchor="ctr">
                  <a:spAutoFit/>
                </a:bodyPr>
                <a:lstStyle/>
                <a:p>
                  <a:pPr algn="ctr" eaLnBrk="0" hangingPunct="0"/>
                  <a:r>
                    <a:rPr lang="en-US" altLang="zh-CN"/>
                    <a:t>ch</a:t>
                  </a:r>
                </a:p>
              </p:txBody>
            </p:sp>
            <p:sp>
              <p:nvSpPr>
                <p:cNvPr id="274474" name="Text Box 28"/>
                <p:cNvSpPr txBox="1">
                  <a:spLocks noChangeArrowheads="1"/>
                </p:cNvSpPr>
                <p:nvPr/>
              </p:nvSpPr>
              <p:spPr bwMode="auto">
                <a:xfrm>
                  <a:off x="1979" y="2344"/>
                  <a:ext cx="160" cy="250"/>
                </a:xfrm>
                <a:prstGeom prst="rect">
                  <a:avLst/>
                </a:prstGeom>
                <a:noFill/>
                <a:ln w="9525">
                  <a:noFill/>
                  <a:miter lim="800000"/>
                  <a:headEnd/>
                  <a:tailEnd/>
                </a:ln>
              </p:spPr>
              <p:txBody>
                <a:bodyPr wrap="none" anchor="ctr">
                  <a:spAutoFit/>
                </a:bodyPr>
                <a:lstStyle/>
                <a:p>
                  <a:pPr algn="ctr" eaLnBrk="0" hangingPunct="0"/>
                  <a:r>
                    <a:rPr lang="en-US" altLang="zh-CN"/>
                    <a:t>i</a:t>
                  </a:r>
                </a:p>
              </p:txBody>
            </p:sp>
          </p:grpSp>
        </p:grpSp>
        <p:sp>
          <p:nvSpPr>
            <p:cNvPr id="274454" name="Line 30"/>
            <p:cNvSpPr>
              <a:spLocks noChangeShapeType="1"/>
            </p:cNvSpPr>
            <p:nvPr/>
          </p:nvSpPr>
          <p:spPr bwMode="auto">
            <a:xfrm>
              <a:off x="960" y="3168"/>
              <a:ext cx="0" cy="156"/>
            </a:xfrm>
            <a:prstGeom prst="line">
              <a:avLst/>
            </a:prstGeom>
            <a:noFill/>
            <a:ln w="19050">
              <a:solidFill>
                <a:schemeClr val="bg2"/>
              </a:solidFill>
              <a:round/>
              <a:headEnd/>
              <a:tailEnd/>
            </a:ln>
          </p:spPr>
          <p:txBody>
            <a:bodyPr wrap="none" lIns="90000" tIns="46800" rIns="90000" bIns="46800" anchor="ctr">
              <a:spAutoFit/>
            </a:bodyPr>
            <a:lstStyle/>
            <a:p>
              <a:endParaRPr lang="zh-CN" altLang="en-US"/>
            </a:p>
          </p:txBody>
        </p:sp>
        <p:sp>
          <p:nvSpPr>
            <p:cNvPr id="274455" name="Line 31"/>
            <p:cNvSpPr>
              <a:spLocks noChangeShapeType="1"/>
            </p:cNvSpPr>
            <p:nvPr/>
          </p:nvSpPr>
          <p:spPr bwMode="auto">
            <a:xfrm>
              <a:off x="2472" y="3168"/>
              <a:ext cx="0" cy="156"/>
            </a:xfrm>
            <a:prstGeom prst="line">
              <a:avLst/>
            </a:prstGeom>
            <a:noFill/>
            <a:ln w="19050">
              <a:solidFill>
                <a:schemeClr val="bg2"/>
              </a:solidFill>
              <a:round/>
              <a:headEnd/>
              <a:tailEnd/>
            </a:ln>
          </p:spPr>
          <p:txBody>
            <a:bodyPr wrap="none" lIns="90000" tIns="46800" rIns="90000" bIns="46800" anchor="ctr">
              <a:spAutoFit/>
            </a:bodyPr>
            <a:lstStyle/>
            <a:p>
              <a:endParaRPr lang="zh-CN" altLang="en-US"/>
            </a:p>
          </p:txBody>
        </p:sp>
        <p:sp>
          <p:nvSpPr>
            <p:cNvPr id="274456" name="Line 32"/>
            <p:cNvSpPr>
              <a:spLocks noChangeShapeType="1"/>
            </p:cNvSpPr>
            <p:nvPr/>
          </p:nvSpPr>
          <p:spPr bwMode="auto">
            <a:xfrm>
              <a:off x="3984" y="3168"/>
              <a:ext cx="0" cy="156"/>
            </a:xfrm>
            <a:prstGeom prst="line">
              <a:avLst/>
            </a:prstGeom>
            <a:noFill/>
            <a:ln w="19050">
              <a:solidFill>
                <a:schemeClr val="bg2"/>
              </a:solidFill>
              <a:round/>
              <a:headEnd/>
              <a:tailEnd/>
            </a:ln>
          </p:spPr>
          <p:txBody>
            <a:bodyPr wrap="none" lIns="90000" tIns="46800" rIns="90000" bIns="46800" anchor="ctr">
              <a:spAutoFit/>
            </a:bodyPr>
            <a:lstStyle/>
            <a:p>
              <a:endParaRPr lang="zh-CN" altLang="en-US"/>
            </a:p>
          </p:txBody>
        </p:sp>
        <p:sp>
          <p:nvSpPr>
            <p:cNvPr id="274457" name="Line 33"/>
            <p:cNvSpPr>
              <a:spLocks noChangeShapeType="1"/>
            </p:cNvSpPr>
            <p:nvPr/>
          </p:nvSpPr>
          <p:spPr bwMode="auto">
            <a:xfrm>
              <a:off x="1924" y="3300"/>
              <a:ext cx="528" cy="0"/>
            </a:xfrm>
            <a:prstGeom prst="line">
              <a:avLst/>
            </a:prstGeom>
            <a:noFill/>
            <a:ln w="19050">
              <a:solidFill>
                <a:schemeClr val="bg2"/>
              </a:solidFill>
              <a:round/>
              <a:headEnd type="triangle" w="med" len="med"/>
              <a:tailEnd/>
            </a:ln>
          </p:spPr>
          <p:txBody>
            <a:bodyPr wrap="none" lIns="90000" tIns="46800" rIns="90000" bIns="46800" anchor="ctr">
              <a:spAutoFit/>
            </a:bodyPr>
            <a:lstStyle/>
            <a:p>
              <a:endParaRPr lang="zh-CN" altLang="en-US"/>
            </a:p>
          </p:txBody>
        </p:sp>
        <p:sp>
          <p:nvSpPr>
            <p:cNvPr id="274458" name="Line 35"/>
            <p:cNvSpPr>
              <a:spLocks noChangeShapeType="1"/>
            </p:cNvSpPr>
            <p:nvPr/>
          </p:nvSpPr>
          <p:spPr bwMode="auto">
            <a:xfrm>
              <a:off x="2492" y="3300"/>
              <a:ext cx="528" cy="0"/>
            </a:xfrm>
            <a:prstGeom prst="line">
              <a:avLst/>
            </a:prstGeom>
            <a:noFill/>
            <a:ln w="19050">
              <a:solidFill>
                <a:schemeClr val="bg2"/>
              </a:solidFill>
              <a:round/>
              <a:headEnd/>
              <a:tailEnd type="triangle" w="med" len="med"/>
            </a:ln>
          </p:spPr>
          <p:txBody>
            <a:bodyPr wrap="none" lIns="90000" tIns="46800" rIns="90000" bIns="46800" anchor="ctr">
              <a:spAutoFit/>
            </a:bodyPr>
            <a:lstStyle/>
            <a:p>
              <a:endParaRPr lang="zh-CN" altLang="en-US"/>
            </a:p>
          </p:txBody>
        </p:sp>
        <p:sp>
          <p:nvSpPr>
            <p:cNvPr id="274459" name="Line 36"/>
            <p:cNvSpPr>
              <a:spLocks noChangeShapeType="1"/>
            </p:cNvSpPr>
            <p:nvPr/>
          </p:nvSpPr>
          <p:spPr bwMode="auto">
            <a:xfrm>
              <a:off x="3444" y="3300"/>
              <a:ext cx="528" cy="0"/>
            </a:xfrm>
            <a:prstGeom prst="line">
              <a:avLst/>
            </a:prstGeom>
            <a:noFill/>
            <a:ln w="19050">
              <a:solidFill>
                <a:schemeClr val="bg2"/>
              </a:solidFill>
              <a:round/>
              <a:headEnd type="triangle" w="med" len="med"/>
              <a:tailEnd/>
            </a:ln>
          </p:spPr>
          <p:txBody>
            <a:bodyPr wrap="none" lIns="90000" tIns="46800" rIns="90000" bIns="46800" anchor="ctr">
              <a:spAutoFit/>
            </a:bodyPr>
            <a:lstStyle/>
            <a:p>
              <a:endParaRPr lang="zh-CN" altLang="en-US"/>
            </a:p>
          </p:txBody>
        </p:sp>
        <p:sp>
          <p:nvSpPr>
            <p:cNvPr id="274460" name="Line 37"/>
            <p:cNvSpPr>
              <a:spLocks noChangeShapeType="1"/>
            </p:cNvSpPr>
            <p:nvPr/>
          </p:nvSpPr>
          <p:spPr bwMode="auto">
            <a:xfrm>
              <a:off x="984" y="3300"/>
              <a:ext cx="528" cy="0"/>
            </a:xfrm>
            <a:prstGeom prst="line">
              <a:avLst/>
            </a:prstGeom>
            <a:noFill/>
            <a:ln w="19050">
              <a:solidFill>
                <a:schemeClr val="bg2"/>
              </a:solidFill>
              <a:round/>
              <a:headEnd/>
              <a:tailEnd type="triangle" w="med" len="med"/>
            </a:ln>
          </p:spPr>
          <p:txBody>
            <a:bodyPr wrap="none" lIns="90000" tIns="46800" rIns="90000" bIns="46800" anchor="ctr">
              <a:spAutoFit/>
            </a:bodyPr>
            <a:lstStyle/>
            <a:p>
              <a:endParaRPr lang="zh-CN" altLang="en-US"/>
            </a:p>
          </p:txBody>
        </p:sp>
        <p:sp>
          <p:nvSpPr>
            <p:cNvPr id="274461" name="Text Box 38"/>
            <p:cNvSpPr txBox="1">
              <a:spLocks noChangeArrowheads="1"/>
            </p:cNvSpPr>
            <p:nvPr/>
          </p:nvSpPr>
          <p:spPr bwMode="auto">
            <a:xfrm>
              <a:off x="1617" y="3168"/>
              <a:ext cx="199" cy="288"/>
            </a:xfrm>
            <a:prstGeom prst="rect">
              <a:avLst/>
            </a:prstGeom>
            <a:noFill/>
            <a:ln w="38100">
              <a:noFill/>
              <a:miter lim="800000"/>
              <a:headEnd/>
              <a:tailEnd/>
            </a:ln>
          </p:spPr>
          <p:txBody>
            <a:bodyPr wrap="none" lIns="90000" tIns="46800" rIns="90000" bIns="46800" anchor="ctr">
              <a:spAutoFit/>
            </a:bodyPr>
            <a:lstStyle/>
            <a:p>
              <a:pPr algn="ctr"/>
              <a:r>
                <a:rPr lang="en-US" altLang="zh-CN" sz="2400"/>
                <a:t>a</a:t>
              </a:r>
            </a:p>
          </p:txBody>
        </p:sp>
        <p:sp>
          <p:nvSpPr>
            <p:cNvPr id="274462" name="Text Box 39"/>
            <p:cNvSpPr txBox="1">
              <a:spLocks noChangeArrowheads="1"/>
            </p:cNvSpPr>
            <p:nvPr/>
          </p:nvSpPr>
          <p:spPr bwMode="auto">
            <a:xfrm>
              <a:off x="3124" y="3168"/>
              <a:ext cx="210" cy="288"/>
            </a:xfrm>
            <a:prstGeom prst="rect">
              <a:avLst/>
            </a:prstGeom>
            <a:noFill/>
            <a:ln w="38100">
              <a:noFill/>
              <a:miter lim="800000"/>
              <a:headEnd/>
              <a:tailEnd/>
            </a:ln>
          </p:spPr>
          <p:txBody>
            <a:bodyPr wrap="none" lIns="90000" tIns="46800" rIns="90000" bIns="46800" anchor="ctr">
              <a:spAutoFit/>
            </a:bodyPr>
            <a:lstStyle/>
            <a:p>
              <a:pPr algn="ctr"/>
              <a:r>
                <a:rPr lang="en-US" altLang="zh-CN" sz="2400"/>
                <a:t>b</a:t>
              </a:r>
            </a:p>
          </p:txBody>
        </p:sp>
      </p:grpSp>
      <p:sp>
        <p:nvSpPr>
          <p:cNvPr id="44" name="AutoShape 41"/>
          <p:cNvSpPr>
            <a:spLocks noChangeArrowheads="1"/>
          </p:cNvSpPr>
          <p:nvPr/>
        </p:nvSpPr>
        <p:spPr bwMode="auto">
          <a:xfrm>
            <a:off x="3759200" y="5741988"/>
            <a:ext cx="3724275" cy="860425"/>
          </a:xfrm>
          <a:prstGeom prst="wedgeRectCallout">
            <a:avLst>
              <a:gd name="adj1" fmla="val 10486"/>
              <a:gd name="adj2" fmla="val -89481"/>
            </a:avLst>
          </a:prstGeom>
          <a:ln w="38100">
            <a:solidFill>
              <a:srgbClr val="33CCCC"/>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lgn="ctr">
              <a:defRPr/>
            </a:pPr>
            <a:r>
              <a:rPr lang="zh-CN" altLang="en-US" sz="2400">
                <a:latin typeface="隶书" pitchFamily="49" charset="-122"/>
                <a:ea typeface="隶书" pitchFamily="49" charset="-122"/>
              </a:rPr>
              <a:t>共用体</a:t>
            </a:r>
            <a:r>
              <a:rPr lang="zh-CN" altLang="zh-CN" sz="2400">
                <a:latin typeface="隶书" pitchFamily="49" charset="-122"/>
                <a:ea typeface="隶书" pitchFamily="49" charset="-122"/>
              </a:rPr>
              <a:t>变量定义</a:t>
            </a:r>
            <a:r>
              <a:rPr lang="zh-CN" altLang="zh-CN" sz="2400">
                <a:solidFill>
                  <a:schemeClr val="tx2"/>
                </a:solidFill>
                <a:latin typeface="隶书" pitchFamily="49" charset="-122"/>
                <a:ea typeface="隶书" pitchFamily="49" charset="-122"/>
              </a:rPr>
              <a:t>分配内存</a:t>
            </a:r>
            <a:r>
              <a:rPr lang="zh-CN" altLang="zh-CN" sz="2400">
                <a:latin typeface="隶书" pitchFamily="49" charset="-122"/>
                <a:ea typeface="隶书" pitchFamily="49" charset="-122"/>
              </a:rPr>
              <a:t>,</a:t>
            </a:r>
          </a:p>
          <a:p>
            <a:pPr algn="ctr">
              <a:defRPr/>
            </a:pPr>
            <a:r>
              <a:rPr lang="zh-CN" altLang="zh-CN" sz="2400">
                <a:latin typeface="隶书" pitchFamily="49" charset="-122"/>
                <a:ea typeface="隶书" pitchFamily="49" charset="-122"/>
              </a:rPr>
              <a:t>长度=</a:t>
            </a:r>
            <a:r>
              <a:rPr lang="zh-CN" altLang="zh-CN" sz="2400">
                <a:solidFill>
                  <a:srgbClr val="FF0000"/>
                </a:solidFill>
                <a:latin typeface="隶书" pitchFamily="49" charset="-122"/>
                <a:ea typeface="隶书" pitchFamily="49" charset="-122"/>
              </a:rPr>
              <a:t>最长成员</a:t>
            </a:r>
            <a:r>
              <a:rPr lang="zh-CN" altLang="zh-CN" sz="2400">
                <a:latin typeface="隶书" pitchFamily="49" charset="-122"/>
                <a:ea typeface="隶书" pitchFamily="49" charset="-122"/>
              </a:rPr>
              <a:t>所占字节数</a:t>
            </a:r>
            <a:endParaRPr lang="zh-CN" altLang="en-US" sz="2400">
              <a:latin typeface="隶书" pitchFamily="49" charset="-122"/>
              <a:ea typeface="隶书" pitchFamily="49" charset="-122"/>
            </a:endParaRPr>
          </a:p>
        </p:txBody>
      </p:sp>
      <p:sp>
        <p:nvSpPr>
          <p:cNvPr id="45" name="AutoShape 42"/>
          <p:cNvSpPr>
            <a:spLocks noChangeArrowheads="1"/>
          </p:cNvSpPr>
          <p:nvPr/>
        </p:nvSpPr>
        <p:spPr bwMode="auto">
          <a:xfrm>
            <a:off x="635000" y="5741988"/>
            <a:ext cx="2962275" cy="860425"/>
          </a:xfrm>
          <a:prstGeom prst="wedgeRectCallout">
            <a:avLst>
              <a:gd name="adj1" fmla="val 29741"/>
              <a:gd name="adj2" fmla="val -80625"/>
            </a:avLst>
          </a:prstGeom>
          <a:ln w="38100">
            <a:solidFill>
              <a:srgbClr val="33CCCC"/>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zh-CN" altLang="en-US" sz="2400">
                <a:latin typeface="隶书" pitchFamily="49" charset="-122"/>
                <a:ea typeface="隶书" pitchFamily="49" charset="-122"/>
              </a:rPr>
              <a:t>共用体</a:t>
            </a:r>
            <a:r>
              <a:rPr lang="zh-CN" altLang="zh-CN" sz="2400">
                <a:latin typeface="隶书" pitchFamily="49" charset="-122"/>
                <a:ea typeface="隶书" pitchFamily="49" charset="-122"/>
              </a:rPr>
              <a:t>变量任何时刻</a:t>
            </a:r>
          </a:p>
          <a:p>
            <a:pPr>
              <a:defRPr/>
            </a:pPr>
            <a:r>
              <a:rPr lang="zh-CN" altLang="zh-CN" sz="2400">
                <a:latin typeface="隶书" pitchFamily="49" charset="-122"/>
                <a:ea typeface="隶书" pitchFamily="49" charset="-122"/>
              </a:rPr>
              <a:t>只有</a:t>
            </a:r>
            <a:r>
              <a:rPr lang="zh-CN" altLang="zh-CN" sz="2400">
                <a:solidFill>
                  <a:srgbClr val="FF0000"/>
                </a:solidFill>
                <a:latin typeface="隶书" pitchFamily="49" charset="-122"/>
                <a:ea typeface="隶书" pitchFamily="49" charset="-122"/>
              </a:rPr>
              <a:t>一个成员</a:t>
            </a:r>
            <a:r>
              <a:rPr lang="zh-CN" altLang="zh-CN" sz="2400">
                <a:latin typeface="隶书" pitchFamily="49" charset="-122"/>
                <a:ea typeface="隶书" pitchFamily="49" charset="-122"/>
              </a:rPr>
              <a:t>存在</a:t>
            </a:r>
            <a:endParaRPr lang="zh-CN" altLang="en-US" sz="240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out)">
                                      <p:cBhvr>
                                        <p:cTn id="7" dur="500"/>
                                        <p:tgtEl>
                                          <p:spTgt spid="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out)">
                                      <p:cBhvr>
                                        <p:cTn id="27" dur="500"/>
                                        <p:tgtEl>
                                          <p:spTgt spid="9"/>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ox(out)">
                                      <p:cBhvr>
                                        <p:cTn id="32" dur="500"/>
                                        <p:tgtEl>
                                          <p:spTgt spid="4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ox(out)">
                                      <p:cBhvr>
                                        <p:cTn id="37" dur="500"/>
                                        <p:tgtEl>
                                          <p:spTgt spid="45"/>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4" autoUpdateAnimBg="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5.5.24</a:t>
            </a:r>
            <a:r>
              <a:rPr lang="zh-CN" altLang="en-US" dirty="0" smtClean="0">
                <a:ea typeface="宋体" pitchFamily="2" charset="-122"/>
              </a:rPr>
              <a:t>共用体定义</a:t>
            </a:r>
            <a:endParaRPr lang="en-US" altLang="zh-CN" dirty="0">
              <a:ea typeface="宋体" pitchFamily="2" charset="-122"/>
            </a:endParaRPr>
          </a:p>
        </p:txBody>
      </p:sp>
      <p:sp>
        <p:nvSpPr>
          <p:cNvPr id="270340" name="矩形 3"/>
          <p:cNvSpPr>
            <a:spLocks noChangeArrowheads="1"/>
          </p:cNvSpPr>
          <p:nvPr/>
        </p:nvSpPr>
        <p:spPr bwMode="auto">
          <a:xfrm>
            <a:off x="214282" y="1142984"/>
            <a:ext cx="8715436" cy="4801314"/>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ct val="90000"/>
              </a:lnSpc>
              <a:defRPr/>
            </a:pPr>
            <a:r>
              <a:rPr lang="zh-CN" altLang="en-US" sz="2000"/>
              <a:t>共用体可采用如下形式定义：</a:t>
            </a:r>
          </a:p>
          <a:p>
            <a:pPr eaLnBrk="0" hangingPunct="0">
              <a:lnSpc>
                <a:spcPct val="90000"/>
              </a:lnSpc>
              <a:defRPr/>
            </a:pPr>
            <a:r>
              <a:rPr lang="en-US" altLang="zh-CN" sz="2000"/>
              <a:t>union </a:t>
            </a:r>
            <a:r>
              <a:rPr lang="zh-CN" altLang="en-US" sz="2000"/>
              <a:t>共用体名称（或称标识）</a:t>
            </a:r>
          </a:p>
          <a:p>
            <a:pPr eaLnBrk="0" hangingPunct="0">
              <a:lnSpc>
                <a:spcPct val="90000"/>
              </a:lnSpc>
              <a:defRPr/>
            </a:pPr>
            <a:r>
              <a:rPr lang="en-US" altLang="zh-CN" sz="2000"/>
              <a:t>{</a:t>
            </a:r>
          </a:p>
          <a:p>
            <a:pPr eaLnBrk="0" hangingPunct="0">
              <a:lnSpc>
                <a:spcPct val="90000"/>
              </a:lnSpc>
              <a:defRPr/>
            </a:pPr>
            <a:r>
              <a:rPr lang="zh-CN" altLang="en-US" sz="2000"/>
              <a:t>存储数据列表（或称成员变量列表）</a:t>
            </a:r>
          </a:p>
          <a:p>
            <a:pPr eaLnBrk="0" hangingPunct="0">
              <a:lnSpc>
                <a:spcPct val="90000"/>
              </a:lnSpc>
              <a:defRPr/>
            </a:pPr>
            <a:r>
              <a:rPr lang="en-US" altLang="zh-CN" sz="2000"/>
              <a:t>}</a:t>
            </a:r>
            <a:r>
              <a:rPr lang="zh-CN" altLang="en-US" sz="2000"/>
              <a:t>；</a:t>
            </a:r>
          </a:p>
          <a:p>
            <a:pPr eaLnBrk="0" hangingPunct="0">
              <a:lnSpc>
                <a:spcPct val="90000"/>
              </a:lnSpc>
              <a:defRPr/>
            </a:pPr>
            <a:r>
              <a:rPr lang="zh-CN" altLang="en-US" sz="2000"/>
              <a:t>注意，结束花括号后的分号（</a:t>
            </a:r>
            <a:r>
              <a:rPr lang="en-US" altLang="zh-CN" sz="2000" b="1"/>
              <a:t>};</a:t>
            </a:r>
            <a:r>
              <a:rPr lang="zh-CN" altLang="en-US" sz="2000"/>
              <a:t>）不要遗漏，这种定义形式是一个完整的</a:t>
            </a:r>
            <a:r>
              <a:rPr lang="en-US" altLang="zh-CN" sz="2000"/>
              <a:t>C++</a:t>
            </a:r>
            <a:r>
              <a:rPr lang="zh-CN" altLang="en-US" sz="2000"/>
              <a:t>语句。</a:t>
            </a:r>
          </a:p>
          <a:p>
            <a:pPr eaLnBrk="0" hangingPunct="0">
              <a:lnSpc>
                <a:spcPct val="90000"/>
              </a:lnSpc>
              <a:defRPr/>
            </a:pPr>
            <a:r>
              <a:rPr lang="zh-CN" altLang="en-US" sz="2000"/>
              <a:t>举例来说：</a:t>
            </a:r>
          </a:p>
          <a:p>
            <a:pPr eaLnBrk="0" hangingPunct="0">
              <a:lnSpc>
                <a:spcPct val="90000"/>
              </a:lnSpc>
              <a:defRPr/>
            </a:pPr>
            <a:r>
              <a:rPr lang="en-US" altLang="zh-CN" sz="2000"/>
              <a:t>union computerInfo				/*</a:t>
            </a:r>
            <a:r>
              <a:rPr lang="zh-CN" altLang="en-US" sz="2000"/>
              <a:t>定义一个共用体</a:t>
            </a:r>
            <a:r>
              <a:rPr lang="en-US" altLang="zh-CN" sz="2000"/>
              <a:t>computerInfo*/</a:t>
            </a:r>
          </a:p>
          <a:p>
            <a:pPr eaLnBrk="0" hangingPunct="0">
              <a:lnSpc>
                <a:spcPct val="90000"/>
              </a:lnSpc>
              <a:defRPr/>
            </a:pPr>
            <a:r>
              <a:rPr lang="en-US" altLang="zh-CN" sz="2000"/>
              <a:t>{</a:t>
            </a:r>
          </a:p>
          <a:p>
            <a:pPr eaLnBrk="0" hangingPunct="0">
              <a:lnSpc>
                <a:spcPct val="90000"/>
              </a:lnSpc>
              <a:defRPr/>
            </a:pPr>
            <a:r>
              <a:rPr lang="en-US" altLang="zh-CN" sz="2000"/>
              <a:t>char  typeid[20];</a:t>
            </a:r>
          </a:p>
          <a:p>
            <a:pPr eaLnBrk="0" hangingPunct="0">
              <a:lnSpc>
                <a:spcPct val="90000"/>
              </a:lnSpc>
              <a:defRPr/>
            </a:pPr>
            <a:r>
              <a:rPr lang="en-US" altLang="zh-CN" sz="2000"/>
              <a:t>float  price;</a:t>
            </a:r>
          </a:p>
          <a:p>
            <a:pPr eaLnBrk="0" hangingPunct="0">
              <a:lnSpc>
                <a:spcPct val="90000"/>
              </a:lnSpc>
              <a:defRPr/>
            </a:pPr>
            <a:r>
              <a:rPr lang="en-US" altLang="zh-CN" sz="2000"/>
              <a:t>};</a:t>
            </a:r>
          </a:p>
          <a:p>
            <a:pPr eaLnBrk="0" hangingPunct="0">
              <a:lnSpc>
                <a:spcPct val="90000"/>
              </a:lnSpc>
              <a:defRPr/>
            </a:pPr>
            <a:r>
              <a:rPr lang="zh-CN" altLang="en-US" sz="2000"/>
              <a:t>某个部门要登记所有的电脑，如果是品牌机，就登记型号（</a:t>
            </a:r>
            <a:r>
              <a:rPr lang="en-US" altLang="zh-CN" sz="2000"/>
              <a:t>typeid</a:t>
            </a:r>
            <a:r>
              <a:rPr lang="zh-CN" altLang="en-US" sz="2000"/>
              <a:t>），如果是组装机，就登记价格（</a:t>
            </a:r>
            <a:r>
              <a:rPr lang="en-US" altLang="zh-CN" sz="2000"/>
              <a:t>price</a:t>
            </a:r>
            <a:r>
              <a:rPr lang="zh-CN" altLang="en-US" sz="2000"/>
              <a:t>），因此，型号和价格只取其一，这时使用共用体最为合适。</a:t>
            </a: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5.5.24</a:t>
            </a:r>
            <a:r>
              <a:rPr lang="zh-CN" altLang="en-US" dirty="0" smtClean="0">
                <a:ea typeface="宋体" pitchFamily="2" charset="-122"/>
              </a:rPr>
              <a:t>共用体的大小</a:t>
            </a:r>
            <a:endParaRPr lang="en-US" altLang="zh-CN" dirty="0">
              <a:ea typeface="宋体" pitchFamily="2" charset="-122"/>
            </a:endParaRPr>
          </a:p>
        </p:txBody>
      </p:sp>
      <p:sp>
        <p:nvSpPr>
          <p:cNvPr id="4" name="Rectangle 3"/>
          <p:cNvSpPr>
            <a:spLocks noGrp="1" noChangeArrowheads="1"/>
          </p:cNvSpPr>
          <p:nvPr>
            <p:ph type="body" idx="1"/>
          </p:nvPr>
        </p:nvSpPr>
        <p:spPr>
          <a:xfrm>
            <a:off x="0" y="1071546"/>
            <a:ext cx="9144000" cy="5357850"/>
          </a:xfrm>
        </p:spPr>
        <p:style>
          <a:lnRef idx="0">
            <a:scrgbClr r="0" g="0" b="0"/>
          </a:lnRef>
          <a:fillRef idx="1003">
            <a:schemeClr val="dk2"/>
          </a:fillRef>
          <a:effectRef idx="0">
            <a:scrgbClr r="0" g="0" b="0"/>
          </a:effectRef>
          <a:fontRef idx="major"/>
        </p:style>
        <p:txBody>
          <a:bodyPr/>
          <a:lstStyle/>
          <a:p>
            <a:pPr eaLnBrk="1" hangingPunct="1">
              <a:defRPr/>
            </a:pPr>
            <a:r>
              <a:rPr lang="zh-CN" altLang="en-US" sz="2000" dirty="0" smtClean="0">
                <a:ea typeface="宋体" pitchFamily="2" charset="-122"/>
              </a:rPr>
              <a:t>原则上，共用体的大小取决于占据最多内存的成员的长度，如：</a:t>
            </a:r>
          </a:p>
          <a:p>
            <a:pPr eaLnBrk="1" hangingPunct="1">
              <a:defRPr/>
            </a:pPr>
            <a:r>
              <a:rPr lang="en-US" altLang="zh-CN" sz="2000" dirty="0" smtClean="0">
                <a:ea typeface="宋体" pitchFamily="2" charset="-122"/>
              </a:rPr>
              <a:t>union Example</a:t>
            </a:r>
          </a:p>
          <a:p>
            <a:pPr eaLnBrk="1" hangingPunct="1">
              <a:defRPr/>
            </a:pPr>
            <a:r>
              <a:rPr lang="en-US" altLang="zh-CN" sz="2000" dirty="0" smtClean="0">
                <a:ea typeface="宋体" pitchFamily="2" charset="-122"/>
              </a:rPr>
              <a:t>{ char c;</a:t>
            </a:r>
          </a:p>
          <a:p>
            <a:pPr eaLnBrk="1" hangingPunct="1">
              <a:defRPr/>
            </a:pPr>
            <a:r>
              <a:rPr lang="en-US" altLang="zh-CN" sz="2000" dirty="0" smtClean="0">
                <a:ea typeface="宋体" pitchFamily="2" charset="-122"/>
              </a:rPr>
              <a:t>short s;</a:t>
            </a:r>
          </a:p>
          <a:p>
            <a:pPr eaLnBrk="1" hangingPunct="1">
              <a:defRPr/>
            </a:pPr>
            <a:r>
              <a:rPr lang="en-US" altLang="zh-CN" sz="2000" dirty="0" smtClean="0">
                <a:ea typeface="宋体" pitchFamily="2" charset="-122"/>
              </a:rPr>
              <a:t>float f;</a:t>
            </a:r>
          </a:p>
          <a:p>
            <a:pPr eaLnBrk="1" hangingPunct="1">
              <a:defRPr/>
            </a:pPr>
            <a:r>
              <a:rPr lang="en-US" altLang="zh-CN" sz="2000" dirty="0" smtClean="0">
                <a:ea typeface="宋体" pitchFamily="2" charset="-122"/>
              </a:rPr>
              <a:t>}; </a:t>
            </a:r>
          </a:p>
          <a:p>
            <a:pPr eaLnBrk="1" hangingPunct="1">
              <a:defRPr/>
            </a:pPr>
            <a:r>
              <a:rPr lang="zh-CN" altLang="en-US" sz="2000" dirty="0" smtClean="0">
                <a:ea typeface="宋体" pitchFamily="2" charset="-122"/>
              </a:rPr>
              <a:t>则</a:t>
            </a:r>
            <a:r>
              <a:rPr lang="en-US" altLang="zh-CN" sz="2000" dirty="0" err="1" smtClean="0">
                <a:ea typeface="宋体" pitchFamily="2" charset="-122"/>
              </a:rPr>
              <a:t>sizeof</a:t>
            </a:r>
            <a:r>
              <a:rPr lang="en-US" altLang="zh-CN" sz="2000" dirty="0" smtClean="0">
                <a:ea typeface="宋体" pitchFamily="2" charset="-122"/>
              </a:rPr>
              <a:t>(Example)</a:t>
            </a:r>
            <a:r>
              <a:rPr lang="zh-CN" altLang="en-US" sz="2000" dirty="0" smtClean="0">
                <a:ea typeface="宋体" pitchFamily="2" charset="-122"/>
              </a:rPr>
              <a:t>的结果为</a:t>
            </a:r>
            <a:r>
              <a:rPr lang="en-US" altLang="zh-CN" sz="2000" dirty="0" smtClean="0">
                <a:ea typeface="宋体" pitchFamily="2" charset="-122"/>
              </a:rPr>
              <a:t>4</a:t>
            </a:r>
            <a:r>
              <a:rPr lang="zh-CN" altLang="en-US" sz="2000" dirty="0" smtClean="0">
                <a:ea typeface="宋体" pitchFamily="2" charset="-122"/>
              </a:rPr>
              <a:t>，但字节对齐准则</a:t>
            </a:r>
            <a:r>
              <a:rPr lang="en-US" altLang="zh-CN" sz="2000" dirty="0" smtClean="0">
                <a:ea typeface="宋体" pitchFamily="2" charset="-122"/>
              </a:rPr>
              <a:t>3</a:t>
            </a:r>
            <a:r>
              <a:rPr lang="zh-CN" altLang="en-US" sz="2000" dirty="0" smtClean="0">
                <a:ea typeface="宋体" pitchFamily="2" charset="-122"/>
              </a:rPr>
              <a:t>，</a:t>
            </a:r>
            <a:r>
              <a:rPr lang="zh-CN" altLang="en-US" sz="2000" dirty="0" smtClean="0">
                <a:latin typeface="Times New Roman" pitchFamily="18" charset="0"/>
                <a:ea typeface="宋体" pitchFamily="2" charset="-122"/>
              </a:rPr>
              <a:t>“</a:t>
            </a:r>
            <a:r>
              <a:rPr lang="zh-CN" altLang="en-US" sz="2000" dirty="0" smtClean="0">
                <a:ea typeface="宋体" pitchFamily="2" charset="-122"/>
              </a:rPr>
              <a:t>结构体的总大小为结构体最宽基本类型成员大小的整数倍，如有需要编译器会在最末一个成员之后加上填充字节（</a:t>
            </a:r>
            <a:r>
              <a:rPr lang="en-US" altLang="zh-CN" sz="2000" dirty="0" smtClean="0">
                <a:ea typeface="宋体" pitchFamily="2" charset="-122"/>
              </a:rPr>
              <a:t>trailing padding</a:t>
            </a:r>
            <a:r>
              <a:rPr lang="zh-CN" altLang="en-US" sz="2000" dirty="0" smtClean="0">
                <a:ea typeface="宋体" pitchFamily="2" charset="-122"/>
              </a:rPr>
              <a:t>）</a:t>
            </a:r>
            <a:r>
              <a:rPr lang="zh-CN" altLang="en-US" sz="2000" dirty="0" smtClean="0">
                <a:latin typeface="Times New Roman" pitchFamily="18" charset="0"/>
                <a:ea typeface="宋体" pitchFamily="2" charset="-122"/>
              </a:rPr>
              <a:t>”</a:t>
            </a:r>
            <a:r>
              <a:rPr lang="zh-CN" altLang="en-US" sz="2000" dirty="0" smtClean="0">
                <a:ea typeface="宋体" pitchFamily="2" charset="-122"/>
              </a:rPr>
              <a:t>仍然成立，来看下面的共用体定义：</a:t>
            </a:r>
          </a:p>
          <a:p>
            <a:pPr eaLnBrk="1" hangingPunct="1">
              <a:defRPr/>
            </a:pPr>
            <a:r>
              <a:rPr lang="en-US" altLang="zh-CN" sz="2000" dirty="0" smtClean="0">
                <a:ea typeface="宋体" pitchFamily="2" charset="-122"/>
              </a:rPr>
              <a:t>union Example</a:t>
            </a:r>
          </a:p>
          <a:p>
            <a:pPr eaLnBrk="1" hangingPunct="1">
              <a:defRPr/>
            </a:pPr>
            <a:r>
              <a:rPr lang="en-US" altLang="zh-CN" sz="2000" dirty="0" smtClean="0">
                <a:ea typeface="宋体" pitchFamily="2" charset="-122"/>
              </a:rPr>
              <a:t>{</a:t>
            </a:r>
          </a:p>
          <a:p>
            <a:pPr eaLnBrk="1" hangingPunct="1">
              <a:defRPr/>
            </a:pPr>
            <a:r>
              <a:rPr lang="en-US" altLang="zh-CN" sz="2000" dirty="0" smtClean="0">
                <a:ea typeface="宋体" pitchFamily="2" charset="-122"/>
              </a:rPr>
              <a:t>char  c[9];</a:t>
            </a:r>
          </a:p>
          <a:p>
            <a:pPr eaLnBrk="1" hangingPunct="1">
              <a:defRPr/>
            </a:pPr>
            <a:r>
              <a:rPr lang="en-US" altLang="zh-CN" sz="2000" dirty="0" smtClean="0">
                <a:ea typeface="宋体" pitchFamily="2" charset="-122"/>
              </a:rPr>
              <a:t>double d;</a:t>
            </a:r>
          </a:p>
          <a:p>
            <a:pPr eaLnBrk="1" hangingPunct="1">
              <a:defRPr/>
            </a:pPr>
            <a:r>
              <a:rPr lang="en-US" altLang="zh-CN" sz="2000" dirty="0" smtClean="0">
                <a:ea typeface="宋体" pitchFamily="2" charset="-122"/>
              </a:rPr>
              <a:t>}; </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5.5.27</a:t>
            </a:r>
            <a:r>
              <a:rPr lang="zh-CN" altLang="en-US" smtClean="0">
                <a:ea typeface="宋体" pitchFamily="2" charset="-122"/>
              </a:rPr>
              <a:t>共用体变量引用</a:t>
            </a:r>
            <a:endParaRPr lang="en-US" altLang="zh-CN" dirty="0">
              <a:ea typeface="宋体" pitchFamily="2" charset="-122"/>
            </a:endParaRPr>
          </a:p>
        </p:txBody>
      </p:sp>
      <p:sp>
        <p:nvSpPr>
          <p:cNvPr id="7" name="Rectangle 2"/>
          <p:cNvSpPr>
            <a:spLocks noChangeArrowheads="1"/>
          </p:cNvSpPr>
          <p:nvPr/>
        </p:nvSpPr>
        <p:spPr bwMode="auto">
          <a:xfrm>
            <a:off x="142875" y="1143000"/>
            <a:ext cx="8755063" cy="428625"/>
          </a:xfrm>
          <a:prstGeom prst="rect">
            <a:avLst/>
          </a:prstGeom>
          <a:noFill/>
          <a:ln w="9525">
            <a:noFill/>
            <a:miter lim="800000"/>
            <a:headEnd/>
            <a:tailEnd/>
          </a:ln>
        </p:spPr>
        <p:txBody>
          <a:bodyPr/>
          <a:lstStyle/>
          <a:p>
            <a:pPr marL="1143000" lvl="2" indent="-228600">
              <a:spcBef>
                <a:spcPct val="20000"/>
              </a:spcBef>
              <a:buClr>
                <a:schemeClr val="accent2"/>
              </a:buClr>
              <a:buFont typeface="Wingdings" pitchFamily="2" charset="2"/>
              <a:buChar char="v"/>
            </a:pPr>
            <a:r>
              <a:rPr lang="zh-CN" altLang="en-US" sz="2400">
                <a:ea typeface="隶书" pitchFamily="49" charset="-122"/>
              </a:rPr>
              <a:t>引用方式：</a:t>
            </a:r>
          </a:p>
        </p:txBody>
      </p:sp>
      <p:sp>
        <p:nvSpPr>
          <p:cNvPr id="8" name="Text Box 3"/>
          <p:cNvSpPr txBox="1">
            <a:spLocks noChangeArrowheads="1"/>
          </p:cNvSpPr>
          <p:nvPr/>
        </p:nvSpPr>
        <p:spPr bwMode="auto">
          <a:xfrm>
            <a:off x="1000125" y="4500563"/>
            <a:ext cx="7572375" cy="1571625"/>
          </a:xfrm>
          <a:prstGeom prst="rect">
            <a:avLst/>
          </a:prstGeom>
          <a:solidFill>
            <a:srgbClr val="EBFFFF"/>
          </a:solidFill>
          <a:ln w="38100">
            <a:solidFill>
              <a:srgbClr val="339966"/>
            </a:solidFill>
            <a:miter lim="800000"/>
            <a:headEnd/>
            <a:tailEnd/>
          </a:ln>
        </p:spPr>
        <p:txBody>
          <a:bodyPr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a.i=1;</a:t>
            </a:r>
          </a:p>
          <a:p>
            <a:pPr eaLnBrk="0" hangingPunct="0"/>
            <a:r>
              <a:rPr lang="en-US" altLang="zh-CN" sz="2400">
                <a:solidFill>
                  <a:schemeClr val="bg2"/>
                </a:solidFill>
              </a:rPr>
              <a:t>       a.ch=‘a’;</a:t>
            </a:r>
          </a:p>
          <a:p>
            <a:pPr eaLnBrk="0" hangingPunct="0"/>
            <a:r>
              <a:rPr lang="en-US" altLang="zh-CN" sz="2400">
                <a:solidFill>
                  <a:schemeClr val="bg2"/>
                </a:solidFill>
              </a:rPr>
              <a:t>       a.f=1.5;</a:t>
            </a:r>
          </a:p>
          <a:p>
            <a:pPr eaLnBrk="0" hangingPunct="0"/>
            <a:r>
              <a:rPr lang="en-US" altLang="zh-CN" sz="2400">
                <a:solidFill>
                  <a:schemeClr val="bg2"/>
                </a:solidFill>
              </a:rPr>
              <a:t>      printf(“%d”,a.i);            (</a:t>
            </a:r>
            <a:r>
              <a:rPr lang="en-US" altLang="zh-CN" sz="2400">
                <a:solidFill>
                  <a:schemeClr val="bg2"/>
                </a:solidFill>
                <a:sym typeface="Symbol" pitchFamily="18" charset="2"/>
              </a:rPr>
              <a:t></a:t>
            </a:r>
            <a:r>
              <a:rPr lang="zh-CN" altLang="en-US" sz="2400">
                <a:solidFill>
                  <a:schemeClr val="bg2"/>
                </a:solidFill>
                <a:sym typeface="Wingdings 2" pitchFamily="18" charset="2"/>
              </a:rPr>
              <a:t>编译通过，运行结果不对</a:t>
            </a:r>
            <a:r>
              <a:rPr lang="en-US" altLang="zh-CN" sz="2400">
                <a:solidFill>
                  <a:schemeClr val="bg2"/>
                </a:solidFill>
                <a:sym typeface="Wingdings 2" pitchFamily="18" charset="2"/>
              </a:rPr>
              <a:t>)</a:t>
            </a:r>
            <a:r>
              <a:rPr lang="en-US" altLang="zh-CN" sz="2400">
                <a:solidFill>
                  <a:schemeClr val="bg2"/>
                </a:solidFill>
              </a:rPr>
              <a:t>    </a:t>
            </a:r>
          </a:p>
        </p:txBody>
      </p:sp>
      <p:sp>
        <p:nvSpPr>
          <p:cNvPr id="9" name="Rectangle 4"/>
          <p:cNvSpPr>
            <a:spLocks noChangeArrowheads="1"/>
          </p:cNvSpPr>
          <p:nvPr/>
        </p:nvSpPr>
        <p:spPr bwMode="auto">
          <a:xfrm>
            <a:off x="247650" y="1947863"/>
            <a:ext cx="8601075" cy="858837"/>
          </a:xfrm>
          <a:prstGeom prst="rect">
            <a:avLst/>
          </a:prstGeom>
          <a:noFill/>
          <a:ln w="9525">
            <a:noFill/>
            <a:miter lim="800000"/>
            <a:headEnd/>
            <a:tailEnd/>
          </a:ln>
        </p:spPr>
        <p:txBody>
          <a:bodyPr/>
          <a:lstStyle/>
          <a:p>
            <a:pPr marL="1143000" lvl="2" indent="-228600">
              <a:spcBef>
                <a:spcPct val="20000"/>
              </a:spcBef>
              <a:buClr>
                <a:schemeClr val="accent2"/>
              </a:buClr>
              <a:buFont typeface="Wingdings" pitchFamily="2" charset="2"/>
              <a:buChar char="v"/>
            </a:pPr>
            <a:r>
              <a:rPr lang="zh-CN" altLang="en-US" sz="2400">
                <a:ea typeface="隶书" pitchFamily="49" charset="-122"/>
              </a:rPr>
              <a:t>引用规则</a:t>
            </a:r>
          </a:p>
          <a:p>
            <a:pPr marL="1600200" lvl="3" indent="-228600">
              <a:spcBef>
                <a:spcPct val="20000"/>
              </a:spcBef>
              <a:buClr>
                <a:srgbClr val="FFCC00"/>
              </a:buClr>
              <a:buFont typeface="Wingdings" pitchFamily="2" charset="2"/>
              <a:buChar char="l"/>
            </a:pPr>
            <a:r>
              <a:rPr lang="zh-CN" altLang="en-US">
                <a:ea typeface="隶书" pitchFamily="49" charset="-122"/>
              </a:rPr>
              <a:t>不能引用共用体变量，只能</a:t>
            </a:r>
            <a:r>
              <a:rPr lang="zh-CN" altLang="en-US">
                <a:solidFill>
                  <a:schemeClr val="tx2"/>
                </a:solidFill>
                <a:ea typeface="隶书" pitchFamily="49" charset="-122"/>
              </a:rPr>
              <a:t>引用其成员</a:t>
            </a:r>
            <a:endParaRPr lang="zh-CN" altLang="en-US">
              <a:ea typeface="隶书" pitchFamily="49" charset="-122"/>
            </a:endParaRPr>
          </a:p>
        </p:txBody>
      </p:sp>
      <p:grpSp>
        <p:nvGrpSpPr>
          <p:cNvPr id="2" name="Group 12"/>
          <p:cNvGrpSpPr>
            <a:grpSpLocks/>
          </p:cNvGrpSpPr>
          <p:nvPr/>
        </p:nvGrpSpPr>
        <p:grpSpPr bwMode="auto">
          <a:xfrm>
            <a:off x="379413" y="1587500"/>
            <a:ext cx="8764587" cy="396875"/>
            <a:chOff x="408" y="804"/>
            <a:chExt cx="5521" cy="250"/>
          </a:xfrm>
        </p:grpSpPr>
        <p:sp>
          <p:nvSpPr>
            <p:cNvPr id="276500" name="AutoShape 6"/>
            <p:cNvSpPr>
              <a:spLocks noChangeArrowheads="1"/>
            </p:cNvSpPr>
            <p:nvPr/>
          </p:nvSpPr>
          <p:spPr bwMode="auto">
            <a:xfrm>
              <a:off x="1956" y="876"/>
              <a:ext cx="295" cy="97"/>
            </a:xfrm>
            <a:prstGeom prst="leftRightArrow">
              <a:avLst>
                <a:gd name="adj1" fmla="val 50000"/>
                <a:gd name="adj2" fmla="val 60825"/>
              </a:avLst>
            </a:prstGeom>
            <a:noFill/>
            <a:ln w="9525">
              <a:solidFill>
                <a:schemeClr val="tx1"/>
              </a:solidFill>
              <a:miter lim="800000"/>
              <a:headEnd/>
              <a:tailEnd/>
            </a:ln>
          </p:spPr>
          <p:txBody>
            <a:bodyPr wrap="none" anchor="ctr"/>
            <a:lstStyle/>
            <a:p>
              <a:pPr eaLnBrk="0" hangingPunct="0"/>
              <a:endParaRPr lang="zh-CN" altLang="en-US"/>
            </a:p>
          </p:txBody>
        </p:sp>
        <p:sp>
          <p:nvSpPr>
            <p:cNvPr id="276501" name="Text Box 8"/>
            <p:cNvSpPr txBox="1">
              <a:spLocks noChangeArrowheads="1"/>
            </p:cNvSpPr>
            <p:nvPr/>
          </p:nvSpPr>
          <p:spPr bwMode="auto">
            <a:xfrm>
              <a:off x="2220" y="804"/>
              <a:ext cx="1567" cy="233"/>
            </a:xfrm>
            <a:prstGeom prst="rect">
              <a:avLst/>
            </a:prstGeom>
            <a:noFill/>
            <a:ln w="9525">
              <a:noFill/>
              <a:miter lim="800000"/>
              <a:headEnd/>
              <a:tailEnd/>
            </a:ln>
          </p:spPr>
          <p:txBody>
            <a:bodyPr wrap="none" anchor="ctr">
              <a:spAutoFit/>
            </a:bodyPr>
            <a:lstStyle/>
            <a:p>
              <a:pPr algn="ctr" eaLnBrk="0" hangingPunct="0"/>
              <a:r>
                <a:rPr lang="zh-CN" altLang="en-US"/>
                <a:t>共用体指针名</a:t>
              </a:r>
              <a:r>
                <a:rPr lang="en-US" altLang="zh-CN"/>
                <a:t>-&gt;</a:t>
              </a:r>
              <a:r>
                <a:rPr lang="zh-CN" altLang="en-US">
                  <a:sym typeface="Wingdings 3" pitchFamily="18" charset="2"/>
                </a:rPr>
                <a:t>成员名</a:t>
              </a:r>
              <a:endParaRPr lang="zh-CN" altLang="en-US"/>
            </a:p>
          </p:txBody>
        </p:sp>
        <p:sp>
          <p:nvSpPr>
            <p:cNvPr id="276502" name="AutoShape 9"/>
            <p:cNvSpPr>
              <a:spLocks noChangeArrowheads="1"/>
            </p:cNvSpPr>
            <p:nvPr/>
          </p:nvSpPr>
          <p:spPr bwMode="auto">
            <a:xfrm>
              <a:off x="3852" y="876"/>
              <a:ext cx="336" cy="96"/>
            </a:xfrm>
            <a:prstGeom prst="leftRightArrow">
              <a:avLst>
                <a:gd name="adj1" fmla="val 50000"/>
                <a:gd name="adj2" fmla="val 70000"/>
              </a:avLst>
            </a:prstGeom>
            <a:noFill/>
            <a:ln w="9525">
              <a:solidFill>
                <a:schemeClr val="tx1"/>
              </a:solidFill>
              <a:miter lim="800000"/>
              <a:headEnd/>
              <a:tailEnd/>
            </a:ln>
          </p:spPr>
          <p:txBody>
            <a:bodyPr wrap="none" anchor="ctr"/>
            <a:lstStyle/>
            <a:p>
              <a:pPr eaLnBrk="0" hangingPunct="0"/>
              <a:endParaRPr lang="zh-CN" altLang="en-US"/>
            </a:p>
          </p:txBody>
        </p:sp>
        <p:sp>
          <p:nvSpPr>
            <p:cNvPr id="276503" name="Text Box 10"/>
            <p:cNvSpPr txBox="1">
              <a:spLocks noChangeArrowheads="1"/>
            </p:cNvSpPr>
            <p:nvPr/>
          </p:nvSpPr>
          <p:spPr bwMode="auto">
            <a:xfrm>
              <a:off x="408" y="804"/>
              <a:ext cx="1457" cy="233"/>
            </a:xfrm>
            <a:prstGeom prst="rect">
              <a:avLst/>
            </a:prstGeom>
            <a:noFill/>
            <a:ln w="9525">
              <a:noFill/>
              <a:miter lim="800000"/>
              <a:headEnd/>
              <a:tailEnd/>
            </a:ln>
          </p:spPr>
          <p:txBody>
            <a:bodyPr wrap="none" anchor="ctr">
              <a:spAutoFit/>
            </a:bodyPr>
            <a:lstStyle/>
            <a:p>
              <a:pPr algn="ctr" eaLnBrk="0" hangingPunct="0"/>
              <a:r>
                <a:rPr lang="zh-CN" altLang="en-US"/>
                <a:t>共用体变量名</a:t>
              </a:r>
              <a:r>
                <a:rPr lang="en-US" altLang="zh-CN"/>
                <a:t>.</a:t>
              </a:r>
              <a:r>
                <a:rPr lang="zh-CN" altLang="en-US">
                  <a:sym typeface="Wingdings 3" pitchFamily="18" charset="2"/>
                </a:rPr>
                <a:t>成员名</a:t>
              </a:r>
              <a:endParaRPr lang="zh-CN" altLang="en-US"/>
            </a:p>
          </p:txBody>
        </p:sp>
        <p:sp>
          <p:nvSpPr>
            <p:cNvPr id="276504" name="Text Box 11"/>
            <p:cNvSpPr txBox="1">
              <a:spLocks noChangeArrowheads="1"/>
            </p:cNvSpPr>
            <p:nvPr/>
          </p:nvSpPr>
          <p:spPr bwMode="auto">
            <a:xfrm>
              <a:off x="4147" y="804"/>
              <a:ext cx="1782" cy="250"/>
            </a:xfrm>
            <a:prstGeom prst="rect">
              <a:avLst/>
            </a:prstGeom>
            <a:noFill/>
            <a:ln w="9525">
              <a:noFill/>
              <a:miter lim="800000"/>
              <a:headEnd/>
              <a:tailEnd/>
            </a:ln>
          </p:spPr>
          <p:txBody>
            <a:bodyPr wrap="none" anchor="ctr">
              <a:spAutoFit/>
            </a:bodyPr>
            <a:lstStyle/>
            <a:p>
              <a:pPr algn="ctr" eaLnBrk="0" hangingPunct="0"/>
              <a:r>
                <a:rPr lang="en-US" altLang="zh-CN">
                  <a:solidFill>
                    <a:schemeClr val="tx2"/>
                  </a:solidFill>
                </a:rPr>
                <a:t>(*</a:t>
              </a:r>
              <a:r>
                <a:rPr lang="zh-CN" altLang="en-US">
                  <a:solidFill>
                    <a:schemeClr val="tx2"/>
                  </a:solidFill>
                </a:rPr>
                <a:t>共用体指针名</a:t>
              </a:r>
              <a:r>
                <a:rPr lang="en-US" altLang="zh-CN">
                  <a:solidFill>
                    <a:schemeClr val="tx2"/>
                  </a:solidFill>
                </a:rPr>
                <a:t>).</a:t>
              </a:r>
              <a:r>
                <a:rPr lang="zh-CN" altLang="en-US">
                  <a:solidFill>
                    <a:schemeClr val="tx2"/>
                  </a:solidFill>
                </a:rPr>
                <a:t>成员名</a:t>
              </a:r>
            </a:p>
          </p:txBody>
        </p:sp>
      </p:grpSp>
      <p:grpSp>
        <p:nvGrpSpPr>
          <p:cNvPr id="3" name="Group 18"/>
          <p:cNvGrpSpPr>
            <a:grpSpLocks/>
          </p:cNvGrpSpPr>
          <p:nvPr/>
        </p:nvGrpSpPr>
        <p:grpSpPr bwMode="auto">
          <a:xfrm>
            <a:off x="1143000" y="2074863"/>
            <a:ext cx="6926263" cy="2312987"/>
            <a:chOff x="948" y="1171"/>
            <a:chExt cx="4363" cy="1457"/>
          </a:xfrm>
        </p:grpSpPr>
        <p:sp>
          <p:nvSpPr>
            <p:cNvPr id="276495" name="Text Box 13"/>
            <p:cNvSpPr txBox="1">
              <a:spLocks noChangeArrowheads="1"/>
            </p:cNvSpPr>
            <p:nvPr/>
          </p:nvSpPr>
          <p:spPr bwMode="auto">
            <a:xfrm>
              <a:off x="948" y="1171"/>
              <a:ext cx="2219" cy="1455"/>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en-US" altLang="zh-CN" sz="2400">
                  <a:solidFill>
                    <a:schemeClr val="bg2"/>
                  </a:solidFill>
                </a:rPr>
                <a:t>union data </a:t>
              </a:r>
            </a:p>
            <a:p>
              <a:pPr eaLnBrk="0" hangingPunct="0"/>
              <a:r>
                <a:rPr lang="en-US" altLang="zh-CN" sz="2400">
                  <a:solidFill>
                    <a:schemeClr val="bg2"/>
                  </a:solidFill>
                </a:rPr>
                <a:t>       {    int i;</a:t>
              </a:r>
            </a:p>
            <a:p>
              <a:pPr eaLnBrk="0" hangingPunct="0"/>
              <a:r>
                <a:rPr lang="en-US" altLang="zh-CN" sz="2400">
                  <a:solidFill>
                    <a:schemeClr val="bg2"/>
                  </a:solidFill>
                </a:rPr>
                <a:t>             char ch;</a:t>
              </a:r>
            </a:p>
            <a:p>
              <a:pPr eaLnBrk="0" hangingPunct="0"/>
              <a:r>
                <a:rPr lang="en-US" altLang="zh-CN" sz="2400">
                  <a:solidFill>
                    <a:schemeClr val="bg2"/>
                  </a:solidFill>
                </a:rPr>
                <a:t>             float f;</a:t>
              </a:r>
            </a:p>
            <a:p>
              <a:pPr eaLnBrk="0" hangingPunct="0"/>
              <a:r>
                <a:rPr lang="en-US" altLang="zh-CN" sz="2400">
                  <a:solidFill>
                    <a:schemeClr val="bg2"/>
                  </a:solidFill>
                </a:rPr>
                <a:t>        };</a:t>
              </a:r>
            </a:p>
            <a:p>
              <a:pPr eaLnBrk="0" hangingPunct="0"/>
              <a:r>
                <a:rPr lang="en-US" altLang="zh-CN" sz="2400">
                  <a:solidFill>
                    <a:schemeClr val="bg2"/>
                  </a:solidFill>
                </a:rPr>
                <a:t>       union data a,b,c,*p,d[3];</a:t>
              </a:r>
            </a:p>
          </p:txBody>
        </p:sp>
        <p:sp>
          <p:nvSpPr>
            <p:cNvPr id="276496" name="Rectangle 14"/>
            <p:cNvSpPr>
              <a:spLocks noChangeArrowheads="1"/>
            </p:cNvSpPr>
            <p:nvPr/>
          </p:nvSpPr>
          <p:spPr bwMode="auto">
            <a:xfrm>
              <a:off x="3339" y="1188"/>
              <a:ext cx="1267" cy="312"/>
            </a:xfrm>
            <a:prstGeom prst="rect">
              <a:avLst/>
            </a:prstGeom>
            <a:noFill/>
            <a:ln w="38100">
              <a:solidFill>
                <a:srgbClr val="33CCCC"/>
              </a:solidFill>
              <a:miter lim="800000"/>
              <a:headEnd/>
              <a:tailEnd/>
            </a:ln>
          </p:spPr>
          <p:txBody>
            <a:bodyPr wrap="none" lIns="90000" tIns="46800" rIns="90000" bIns="46800" anchor="ctr">
              <a:spAutoFit/>
            </a:bodyPr>
            <a:lstStyle/>
            <a:p>
              <a:pPr algn="ctr"/>
              <a:r>
                <a:rPr lang="en-US" altLang="zh-CN" sz="2400"/>
                <a:t>a.i    a.ch     a.f</a:t>
              </a:r>
            </a:p>
          </p:txBody>
        </p:sp>
        <p:sp>
          <p:nvSpPr>
            <p:cNvPr id="276497" name="Rectangle 15"/>
            <p:cNvSpPr>
              <a:spLocks noChangeArrowheads="1"/>
            </p:cNvSpPr>
            <p:nvPr/>
          </p:nvSpPr>
          <p:spPr bwMode="auto">
            <a:xfrm>
              <a:off x="3339" y="1564"/>
              <a:ext cx="1480" cy="312"/>
            </a:xfrm>
            <a:prstGeom prst="rect">
              <a:avLst/>
            </a:prstGeom>
            <a:noFill/>
            <a:ln w="38100">
              <a:solidFill>
                <a:srgbClr val="33CCCC"/>
              </a:solidFill>
              <a:miter lim="800000"/>
              <a:headEnd/>
              <a:tailEnd/>
            </a:ln>
          </p:spPr>
          <p:txBody>
            <a:bodyPr wrap="none" lIns="90000" tIns="46800" rIns="90000" bIns="46800" anchor="ctr">
              <a:spAutoFit/>
            </a:bodyPr>
            <a:lstStyle/>
            <a:p>
              <a:pPr algn="ctr"/>
              <a:r>
                <a:rPr lang="en-US" altLang="zh-CN" sz="2400"/>
                <a:t>p-&gt;i   p-&gt;ch  p-&gt;f</a:t>
              </a:r>
            </a:p>
          </p:txBody>
        </p:sp>
        <p:sp>
          <p:nvSpPr>
            <p:cNvPr id="276498" name="Rectangle 16"/>
            <p:cNvSpPr>
              <a:spLocks noChangeArrowheads="1"/>
            </p:cNvSpPr>
            <p:nvPr/>
          </p:nvSpPr>
          <p:spPr bwMode="auto">
            <a:xfrm>
              <a:off x="3339" y="1940"/>
              <a:ext cx="1780" cy="312"/>
            </a:xfrm>
            <a:prstGeom prst="rect">
              <a:avLst/>
            </a:prstGeom>
            <a:noFill/>
            <a:ln w="38100">
              <a:solidFill>
                <a:srgbClr val="33CCCC"/>
              </a:solidFill>
              <a:miter lim="800000"/>
              <a:headEnd/>
              <a:tailEnd/>
            </a:ln>
          </p:spPr>
          <p:txBody>
            <a:bodyPr wrap="none" lIns="90000" tIns="46800" rIns="90000" bIns="46800" anchor="ctr">
              <a:spAutoFit/>
            </a:bodyPr>
            <a:lstStyle/>
            <a:p>
              <a:pPr algn="ctr"/>
              <a:r>
                <a:rPr lang="en-US" altLang="zh-CN" sz="2400"/>
                <a:t>(*p).i   (*p).ch  (*p).f</a:t>
              </a:r>
            </a:p>
          </p:txBody>
        </p:sp>
        <p:sp>
          <p:nvSpPr>
            <p:cNvPr id="276499" name="Rectangle 17"/>
            <p:cNvSpPr>
              <a:spLocks noChangeArrowheads="1"/>
            </p:cNvSpPr>
            <p:nvPr/>
          </p:nvSpPr>
          <p:spPr bwMode="auto">
            <a:xfrm>
              <a:off x="3339" y="2316"/>
              <a:ext cx="1972" cy="312"/>
            </a:xfrm>
            <a:prstGeom prst="rect">
              <a:avLst/>
            </a:prstGeom>
            <a:noFill/>
            <a:ln w="38100">
              <a:solidFill>
                <a:srgbClr val="33CCCC"/>
              </a:solidFill>
              <a:miter lim="800000"/>
              <a:headEnd/>
              <a:tailEnd/>
            </a:ln>
          </p:spPr>
          <p:txBody>
            <a:bodyPr wrap="none" lIns="90000" tIns="46800" rIns="90000" bIns="46800" anchor="ctr">
              <a:spAutoFit/>
            </a:bodyPr>
            <a:lstStyle/>
            <a:p>
              <a:pPr algn="ctr"/>
              <a:r>
                <a:rPr lang="en-US" altLang="zh-CN" sz="2400"/>
                <a:t>d[0].i    d[0].ch     d[0].f</a:t>
              </a:r>
            </a:p>
          </p:txBody>
        </p:sp>
      </p:grpSp>
      <p:sp>
        <p:nvSpPr>
          <p:cNvPr id="22" name="Rectangle 19"/>
          <p:cNvSpPr>
            <a:spLocks noChangeArrowheads="1"/>
          </p:cNvSpPr>
          <p:nvPr/>
        </p:nvSpPr>
        <p:spPr bwMode="auto">
          <a:xfrm>
            <a:off x="228600" y="2747963"/>
            <a:ext cx="8601075" cy="401637"/>
          </a:xfrm>
          <a:prstGeom prst="rect">
            <a:avLst/>
          </a:prstGeom>
          <a:noFill/>
          <a:ln w="9525">
            <a:noFill/>
            <a:miter lim="800000"/>
            <a:headEnd/>
            <a:tailEnd/>
          </a:ln>
        </p:spPr>
        <p:txBody>
          <a:bodyPr/>
          <a:lstStyle/>
          <a:p>
            <a:pPr marL="1600200" lvl="3" indent="-228600">
              <a:spcBef>
                <a:spcPct val="20000"/>
              </a:spcBef>
              <a:buClr>
                <a:srgbClr val="FFCC00"/>
              </a:buClr>
              <a:buFont typeface="Wingdings" pitchFamily="2" charset="2"/>
              <a:buChar char="l"/>
            </a:pPr>
            <a:r>
              <a:rPr lang="zh-CN" altLang="en-US">
                <a:ea typeface="隶书" pitchFamily="49" charset="-122"/>
              </a:rPr>
              <a:t>共用体变量中起作用的成员是</a:t>
            </a:r>
            <a:r>
              <a:rPr lang="zh-CN" altLang="en-US">
                <a:solidFill>
                  <a:schemeClr val="tx2"/>
                </a:solidFill>
                <a:ea typeface="隶书" pitchFamily="49" charset="-122"/>
              </a:rPr>
              <a:t>最后一次存放的成员</a:t>
            </a:r>
            <a:endParaRPr lang="zh-CN" altLang="en-US">
              <a:ea typeface="隶书" pitchFamily="49" charset="-122"/>
            </a:endParaRPr>
          </a:p>
        </p:txBody>
      </p:sp>
      <p:sp>
        <p:nvSpPr>
          <p:cNvPr id="23" name="Text Box 20"/>
          <p:cNvSpPr txBox="1">
            <a:spLocks noChangeArrowheads="1"/>
          </p:cNvSpPr>
          <p:nvPr/>
        </p:nvSpPr>
        <p:spPr bwMode="auto">
          <a:xfrm>
            <a:off x="2743200" y="2214563"/>
            <a:ext cx="2655888" cy="2320925"/>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union </a:t>
            </a:r>
          </a:p>
          <a:p>
            <a:pPr eaLnBrk="0" hangingPunct="0"/>
            <a:r>
              <a:rPr lang="en-US" altLang="zh-CN" sz="2400">
                <a:solidFill>
                  <a:schemeClr val="bg2"/>
                </a:solidFill>
              </a:rPr>
              <a:t>       {    int i;</a:t>
            </a:r>
          </a:p>
          <a:p>
            <a:pPr eaLnBrk="0" hangingPunct="0"/>
            <a:r>
              <a:rPr lang="en-US" altLang="zh-CN" sz="2400">
                <a:solidFill>
                  <a:schemeClr val="bg2"/>
                </a:solidFill>
              </a:rPr>
              <a:t>             char ch;</a:t>
            </a:r>
          </a:p>
          <a:p>
            <a:pPr eaLnBrk="0" hangingPunct="0"/>
            <a:r>
              <a:rPr lang="en-US" altLang="zh-CN" sz="2400">
                <a:solidFill>
                  <a:schemeClr val="bg2"/>
                </a:solidFill>
              </a:rPr>
              <a:t>             float f;</a:t>
            </a:r>
          </a:p>
          <a:p>
            <a:pPr eaLnBrk="0" hangingPunct="0"/>
            <a:r>
              <a:rPr lang="en-US" altLang="zh-CN" sz="2400">
                <a:solidFill>
                  <a:schemeClr val="bg2"/>
                </a:solidFill>
              </a:rPr>
              <a:t>        }a;</a:t>
            </a:r>
          </a:p>
          <a:p>
            <a:pPr eaLnBrk="0" hangingPunct="0"/>
            <a:r>
              <a:rPr lang="en-US" altLang="zh-CN" sz="2400">
                <a:solidFill>
                  <a:schemeClr val="bg2"/>
                </a:solidFill>
              </a:rPr>
              <a:t>        a=1;           </a:t>
            </a:r>
            <a:r>
              <a:rPr lang="en-US" altLang="zh-CN" sz="2400"/>
              <a:t>(</a:t>
            </a:r>
            <a:r>
              <a:rPr lang="en-US" altLang="zh-CN" sz="2400">
                <a:solidFill>
                  <a:srgbClr val="FF0000"/>
                </a:solidFill>
                <a:sym typeface="Symbol" pitchFamily="18" charset="2"/>
              </a:rPr>
              <a:t></a:t>
            </a:r>
            <a:r>
              <a:rPr lang="en-US" altLang="zh-CN" sz="2400">
                <a:sym typeface="Wingdings 2" pitchFamily="18" charset="2"/>
              </a:rPr>
              <a:t>)</a:t>
            </a:r>
            <a:r>
              <a:rPr lang="en-US" altLang="zh-CN" sz="2400"/>
              <a:t> </a:t>
            </a:r>
          </a:p>
        </p:txBody>
      </p:sp>
      <p:sp>
        <p:nvSpPr>
          <p:cNvPr id="24" name="Rectangle 21"/>
          <p:cNvSpPr>
            <a:spLocks noChangeArrowheads="1"/>
          </p:cNvSpPr>
          <p:nvPr/>
        </p:nvSpPr>
        <p:spPr bwMode="auto">
          <a:xfrm>
            <a:off x="228600" y="3186113"/>
            <a:ext cx="8601075" cy="393700"/>
          </a:xfrm>
          <a:prstGeom prst="rect">
            <a:avLst/>
          </a:prstGeom>
          <a:noFill/>
          <a:ln w="9525">
            <a:noFill/>
            <a:miter lim="800000"/>
            <a:headEnd/>
            <a:tailEnd/>
          </a:ln>
        </p:spPr>
        <p:txBody>
          <a:bodyPr/>
          <a:lstStyle/>
          <a:p>
            <a:pPr marL="1600200" lvl="3" indent="-228600">
              <a:spcBef>
                <a:spcPct val="20000"/>
              </a:spcBef>
              <a:buClr>
                <a:srgbClr val="FFCC00"/>
              </a:buClr>
              <a:buFont typeface="Wingdings" pitchFamily="2" charset="2"/>
              <a:buChar char="l"/>
            </a:pPr>
            <a:r>
              <a:rPr lang="zh-CN" altLang="en-US">
                <a:solidFill>
                  <a:srgbClr val="FF0000"/>
                </a:solidFill>
                <a:ea typeface="隶书" pitchFamily="49" charset="-122"/>
              </a:rPr>
              <a:t>不能</a:t>
            </a:r>
            <a:r>
              <a:rPr lang="zh-CN" altLang="en-US">
                <a:ea typeface="隶书" pitchFamily="49" charset="-122"/>
              </a:rPr>
              <a:t>在定义共用体变量时</a:t>
            </a:r>
            <a:r>
              <a:rPr lang="zh-CN" altLang="en-US">
                <a:solidFill>
                  <a:srgbClr val="FF0000"/>
                </a:solidFill>
                <a:ea typeface="隶书" pitchFamily="49" charset="-122"/>
              </a:rPr>
              <a:t>初始化</a:t>
            </a:r>
            <a:endParaRPr lang="zh-CN" altLang="en-US">
              <a:ea typeface="隶书" pitchFamily="49" charset="-122"/>
            </a:endParaRPr>
          </a:p>
        </p:txBody>
      </p:sp>
      <p:sp>
        <p:nvSpPr>
          <p:cNvPr id="25" name="Text Box 22"/>
          <p:cNvSpPr txBox="1">
            <a:spLocks noChangeArrowheads="1"/>
          </p:cNvSpPr>
          <p:nvPr/>
        </p:nvSpPr>
        <p:spPr bwMode="auto">
          <a:xfrm>
            <a:off x="2214563" y="4143375"/>
            <a:ext cx="3662362" cy="1941513"/>
          </a:xfrm>
          <a:prstGeom prst="rect">
            <a:avLst/>
          </a:prstGeom>
          <a:solidFill>
            <a:srgbClr val="EBFFFF"/>
          </a:solidFill>
          <a:ln w="38100">
            <a:solidFill>
              <a:srgbClr val="339966"/>
            </a:solidFill>
            <a:miter lim="800000"/>
            <a:headEnd/>
            <a:tailEnd/>
          </a:ln>
        </p:spPr>
        <p:txBody>
          <a:bodyPr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union </a:t>
            </a:r>
          </a:p>
          <a:p>
            <a:pPr eaLnBrk="0" hangingPunct="0"/>
            <a:r>
              <a:rPr lang="en-US" altLang="zh-CN" sz="2400">
                <a:solidFill>
                  <a:schemeClr val="bg2"/>
                </a:solidFill>
              </a:rPr>
              <a:t>       {    int i;</a:t>
            </a:r>
          </a:p>
          <a:p>
            <a:pPr eaLnBrk="0" hangingPunct="0"/>
            <a:r>
              <a:rPr lang="en-US" altLang="zh-CN" sz="2400">
                <a:solidFill>
                  <a:schemeClr val="bg2"/>
                </a:solidFill>
              </a:rPr>
              <a:t>             char ch;</a:t>
            </a:r>
          </a:p>
          <a:p>
            <a:pPr eaLnBrk="0" hangingPunct="0"/>
            <a:r>
              <a:rPr lang="en-US" altLang="zh-CN" sz="2400">
                <a:solidFill>
                  <a:schemeClr val="bg2"/>
                </a:solidFill>
              </a:rPr>
              <a:t>             float f;</a:t>
            </a:r>
          </a:p>
          <a:p>
            <a:pPr eaLnBrk="0" hangingPunct="0"/>
            <a:r>
              <a:rPr lang="en-US" altLang="zh-CN" sz="2400">
                <a:solidFill>
                  <a:schemeClr val="bg2"/>
                </a:solidFill>
              </a:rPr>
              <a:t>        }a={1,’a’,1.5};     (</a:t>
            </a:r>
            <a:r>
              <a:rPr lang="en-US" altLang="zh-CN" sz="2400">
                <a:solidFill>
                  <a:schemeClr val="bg2"/>
                </a:solidFill>
                <a:sym typeface="Symbol" pitchFamily="18" charset="2"/>
              </a:rPr>
              <a:t></a:t>
            </a:r>
            <a:r>
              <a:rPr lang="en-US" altLang="zh-CN" sz="2400">
                <a:solidFill>
                  <a:schemeClr val="bg2"/>
                </a:solidFill>
                <a:sym typeface="Wingdings 2" pitchFamily="18" charset="2"/>
              </a:rPr>
              <a:t>)</a:t>
            </a:r>
            <a:r>
              <a:rPr lang="en-US" altLang="zh-CN" sz="2400">
                <a:solidFill>
                  <a:schemeClr val="bg2"/>
                </a:solidFill>
              </a:rPr>
              <a:t> </a:t>
            </a:r>
          </a:p>
        </p:txBody>
      </p:sp>
      <p:sp>
        <p:nvSpPr>
          <p:cNvPr id="26" name="Rectangle 23"/>
          <p:cNvSpPr>
            <a:spLocks noChangeArrowheads="1"/>
          </p:cNvSpPr>
          <p:nvPr/>
        </p:nvSpPr>
        <p:spPr bwMode="auto">
          <a:xfrm>
            <a:off x="228600" y="3624263"/>
            <a:ext cx="8601075" cy="393700"/>
          </a:xfrm>
          <a:prstGeom prst="rect">
            <a:avLst/>
          </a:prstGeom>
          <a:noFill/>
          <a:ln w="9525">
            <a:noFill/>
            <a:miter lim="800000"/>
            <a:headEnd/>
            <a:tailEnd/>
          </a:ln>
        </p:spPr>
        <p:txBody>
          <a:bodyPr/>
          <a:lstStyle/>
          <a:p>
            <a:pPr marL="1600200" lvl="3" indent="-228600">
              <a:spcBef>
                <a:spcPct val="20000"/>
              </a:spcBef>
              <a:buClr>
                <a:srgbClr val="FFCC00"/>
              </a:buClr>
              <a:buFont typeface="Wingdings" pitchFamily="2" charset="2"/>
              <a:buChar char="l"/>
            </a:pPr>
            <a:r>
              <a:rPr lang="zh-CN" altLang="en-US">
                <a:ea typeface="隶书" pitchFamily="49" charset="-122"/>
              </a:rPr>
              <a:t>可以用一个共用体变量为另一个变量赋值</a:t>
            </a:r>
          </a:p>
        </p:txBody>
      </p:sp>
      <p:sp>
        <p:nvSpPr>
          <p:cNvPr id="27" name="Text Box 24"/>
          <p:cNvSpPr txBox="1">
            <a:spLocks noChangeArrowheads="1"/>
          </p:cNvSpPr>
          <p:nvPr/>
        </p:nvSpPr>
        <p:spPr bwMode="auto">
          <a:xfrm>
            <a:off x="4357688" y="2786063"/>
            <a:ext cx="3929062" cy="2679700"/>
          </a:xfrm>
          <a:prstGeom prst="rect">
            <a:avLst/>
          </a:prstGeom>
          <a:solidFill>
            <a:srgbClr val="EBFFFF"/>
          </a:solidFill>
          <a:ln w="38100">
            <a:solidFill>
              <a:srgbClr val="339966"/>
            </a:solidFill>
            <a:miter lim="800000"/>
            <a:headEnd/>
            <a:tailEnd/>
          </a:ln>
        </p:spPr>
        <p:txBody>
          <a:bodyPr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float  x; </a:t>
            </a:r>
          </a:p>
          <a:p>
            <a:pPr eaLnBrk="0" hangingPunct="0"/>
            <a:r>
              <a:rPr lang="en-US" altLang="zh-CN" sz="2400">
                <a:solidFill>
                  <a:schemeClr val="bg2"/>
                </a:solidFill>
              </a:rPr>
              <a:t>      union </a:t>
            </a:r>
          </a:p>
          <a:p>
            <a:pPr eaLnBrk="0" hangingPunct="0"/>
            <a:r>
              <a:rPr lang="en-US" altLang="zh-CN" sz="2400">
                <a:solidFill>
                  <a:schemeClr val="bg2"/>
                </a:solidFill>
              </a:rPr>
              <a:t>       {    int i;   char ch;  float f;</a:t>
            </a:r>
          </a:p>
          <a:p>
            <a:pPr eaLnBrk="0" hangingPunct="0"/>
            <a:r>
              <a:rPr lang="en-US" altLang="zh-CN" sz="2400">
                <a:solidFill>
                  <a:schemeClr val="bg2"/>
                </a:solidFill>
              </a:rPr>
              <a:t>        }a,b;</a:t>
            </a:r>
          </a:p>
          <a:p>
            <a:pPr eaLnBrk="0" hangingPunct="0"/>
            <a:r>
              <a:rPr lang="en-US" altLang="zh-CN" sz="2400">
                <a:solidFill>
                  <a:schemeClr val="bg2"/>
                </a:solidFill>
              </a:rPr>
              <a:t>        a.i=1;   a.ch=‘a’;   a.f=1.5;</a:t>
            </a:r>
          </a:p>
          <a:p>
            <a:pPr eaLnBrk="0" hangingPunct="0"/>
            <a:r>
              <a:rPr lang="en-US" altLang="zh-CN" sz="2400">
                <a:solidFill>
                  <a:schemeClr val="bg2"/>
                </a:solidFill>
              </a:rPr>
              <a:t>        b=a;      (</a:t>
            </a:r>
            <a:r>
              <a:rPr lang="en-US" altLang="zh-CN" sz="2400">
                <a:solidFill>
                  <a:schemeClr val="bg2"/>
                </a:solidFill>
                <a:sym typeface="Symbol" pitchFamily="18" charset="2"/>
              </a:rPr>
              <a:t></a:t>
            </a:r>
            <a:r>
              <a:rPr lang="en-US" altLang="zh-CN" sz="2400">
                <a:solidFill>
                  <a:schemeClr val="bg2"/>
                </a:solidFill>
              </a:rPr>
              <a:t>) </a:t>
            </a:r>
          </a:p>
          <a:p>
            <a:pPr eaLnBrk="0" hangingPunct="0"/>
            <a:r>
              <a:rPr lang="en-US" altLang="zh-CN" sz="2400">
                <a:solidFill>
                  <a:schemeClr val="bg2"/>
                </a:solidFill>
              </a:rPr>
              <a:t>        x=a.f;    (</a:t>
            </a:r>
            <a:r>
              <a:rPr lang="en-US" altLang="zh-CN" sz="2400">
                <a:solidFill>
                  <a:schemeClr val="bg2"/>
                </a:solidFill>
                <a:sym typeface="Symbol" pitchFamily="18" charset="2"/>
              </a:rPr>
              <a:t></a:t>
            </a:r>
            <a:r>
              <a:rPr lang="en-US" altLang="zh-CN" sz="2400">
                <a:solidFill>
                  <a:schemeClr val="bg2"/>
                </a:solidFill>
                <a:sym typeface="Wingdings 2"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out)">
                                      <p:cBhvr>
                                        <p:cTn id="1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additive="base">
                                        <p:cTn id="4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45"/>
                                            </p:cond>
                                          </p:stCondLst>
                                          <p:endCondLst>
                                            <p:cond evt="onStopAudio" delay="0">
                                              <p:tgtEl>
                                                <p:sldTgt/>
                                              </p:tgtEl>
                                            </p:cond>
                                          </p:endCondLst>
                                        </p:cTn>
                                        <p:tgtEl>
                                          <p:sndTgt r:embed="rId2" name="WHOOSH.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2" name="WHOOSH.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0-#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5"/>
                                        </p:tgtEl>
                                        <p:attrNameLst>
                                          <p:attrName>style.visibility</p:attrName>
                                        </p:attrNameLst>
                                      </p:cBhvr>
                                      <p:to>
                                        <p:strVal val="hidden"/>
                                      </p:to>
                                    </p:set>
                                    <p:audio>
                                      <p:cMediaNode>
                                        <p:cTn display="0" masterRel="sameClick">
                                          <p:stCondLst>
                                            <p:cond evt="begin" delay="0">
                                              <p:tn val="57"/>
                                            </p:cond>
                                          </p:stCondLst>
                                          <p:endCondLst>
                                            <p:cond evt="onStopAudio" delay="0">
                                              <p:tgtEl>
                                                <p:sldTgt/>
                                              </p:tgtEl>
                                            </p:cond>
                                          </p:endCondLst>
                                        </p:cTn>
                                        <p:tgtEl>
                                          <p:sndTgt r:embed="rId2" name="WHOOSH.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6">
                                            <p:txEl>
                                              <p:pRg st="0" end="0"/>
                                            </p:txEl>
                                          </p:spTgt>
                                        </p:tgtEl>
                                        <p:attrNameLst>
                                          <p:attrName>style.visibility</p:attrName>
                                        </p:attrNameLst>
                                      </p:cBhvr>
                                      <p:to>
                                        <p:strVal val="visible"/>
                                      </p:to>
                                    </p:set>
                                    <p:anim calcmode="lin" valueType="num">
                                      <p:cBhvr additive="base">
                                        <p:cTn id="65"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WHOOSH.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0-#ppt_w/2"/>
                                          </p:val>
                                        </p:tav>
                                        <p:tav tm="100000">
                                          <p:val>
                                            <p:strVal val="#ppt_x"/>
                                          </p:val>
                                        </p:tav>
                                      </p:tavLst>
                                    </p:anim>
                                    <p:anim calcmode="lin" valueType="num">
                                      <p:cBhvr additive="base">
                                        <p:cTn id="72" dur="500" fill="hold"/>
                                        <p:tgtEl>
                                          <p:spTgt spid="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7"/>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4" autoUpdateAnimBg="0"/>
      <p:bldP spid="8" grpId="0" animBg="1" autoUpdateAnimBg="0"/>
      <p:bldP spid="9" grpId="0" build="p" bldLvl="4" autoUpdateAnimBg="0"/>
      <p:bldP spid="22" grpId="0" build="p" bldLvl="4" autoUpdateAnimBg="0"/>
      <p:bldP spid="23" grpId="0" animBg="1" autoUpdateAnimBg="0"/>
      <p:bldP spid="24" grpId="0" build="p" bldLvl="3" autoUpdateAnimBg="0"/>
      <p:bldP spid="25" grpId="0" animBg="1" autoUpdateAnimBg="0"/>
      <p:bldP spid="26" grpId="0" build="p" bldLvl="3" autoUpdateAnimBg="0"/>
      <p:bldP spid="27" grpId="0" animBg="1" autoUpdateAnimBg="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5.5.28</a:t>
            </a:r>
            <a:r>
              <a:rPr lang="zh-CN" altLang="en-US" smtClean="0">
                <a:ea typeface="宋体" pitchFamily="2" charset="-122"/>
              </a:rPr>
              <a:t>共用体变量的初始化</a:t>
            </a:r>
            <a:endParaRPr lang="en-US" altLang="zh-CN" dirty="0">
              <a:ea typeface="宋体" pitchFamily="2" charset="-122"/>
            </a:endParaRPr>
          </a:p>
        </p:txBody>
      </p:sp>
      <p:sp>
        <p:nvSpPr>
          <p:cNvPr id="4" name="Rectangle 3"/>
          <p:cNvSpPr>
            <a:spLocks noGrp="1" noChangeArrowheads="1"/>
          </p:cNvSpPr>
          <p:nvPr>
            <p:ph type="body" idx="1"/>
          </p:nvPr>
        </p:nvSpPr>
        <p:spPr>
          <a:xfrm>
            <a:off x="428625" y="1143000"/>
            <a:ext cx="7959725" cy="5094288"/>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000" smtClean="0">
                <a:ea typeface="宋体" pitchFamily="2" charset="-122"/>
              </a:rPr>
              <a:t>在声明一个共用体比昂两的同时，可以完成其初始化，与结构变量的初始化不同的是，只能对共用体变量列表中的一个变量进行初始化，对前面定义的共用体</a:t>
            </a:r>
            <a:r>
              <a:rPr lang="en-US" altLang="zh-CN" sz="2000" smtClean="0">
                <a:ea typeface="宋体" pitchFamily="2" charset="-122"/>
              </a:rPr>
              <a:t>computerInfo</a:t>
            </a:r>
            <a:r>
              <a:rPr lang="zh-CN" altLang="en-US" sz="2000" smtClean="0">
                <a:ea typeface="宋体" pitchFamily="2" charset="-122"/>
              </a:rPr>
              <a:t>来说，下列语句是合法的：</a:t>
            </a:r>
          </a:p>
          <a:p>
            <a:pPr eaLnBrk="1" hangingPunct="1">
              <a:lnSpc>
                <a:spcPct val="90000"/>
              </a:lnSpc>
              <a:defRPr/>
            </a:pPr>
            <a:r>
              <a:rPr lang="en-US" altLang="zh-CN" sz="2000" smtClean="0">
                <a:ea typeface="宋体" pitchFamily="2" charset="-122"/>
              </a:rPr>
              <a:t>computerInfo com1={"Asus X80"};</a:t>
            </a:r>
          </a:p>
          <a:p>
            <a:pPr eaLnBrk="1" hangingPunct="1">
              <a:lnSpc>
                <a:spcPct val="90000"/>
              </a:lnSpc>
              <a:defRPr/>
            </a:pPr>
            <a:r>
              <a:rPr lang="en-US" altLang="zh-CN" sz="2000" smtClean="0">
                <a:ea typeface="宋体" pitchFamily="2" charset="-122"/>
              </a:rPr>
              <a:t>computerInfo com1={6000};</a:t>
            </a:r>
          </a:p>
          <a:p>
            <a:pPr eaLnBrk="1" hangingPunct="1">
              <a:lnSpc>
                <a:spcPct val="90000"/>
              </a:lnSpc>
              <a:defRPr/>
            </a:pPr>
            <a:r>
              <a:rPr lang="zh-CN" altLang="en-US" sz="2000" smtClean="0">
                <a:ea typeface="宋体" pitchFamily="2" charset="-122"/>
              </a:rPr>
              <a:t>与结构类似，可以把共用体定义、共用体变量声明及其初始化放在一起，如：</a:t>
            </a:r>
          </a:p>
          <a:p>
            <a:pPr eaLnBrk="1" hangingPunct="1">
              <a:lnSpc>
                <a:spcPct val="90000"/>
              </a:lnSpc>
              <a:defRPr/>
            </a:pPr>
            <a:r>
              <a:rPr lang="en-US" altLang="zh-CN" sz="2000" smtClean="0">
                <a:ea typeface="宋体" pitchFamily="2" charset="-122"/>
              </a:rPr>
              <a:t>union computerInfo				/*</a:t>
            </a:r>
            <a:r>
              <a:rPr lang="zh-CN" altLang="en-US" sz="2000" smtClean="0">
                <a:ea typeface="宋体" pitchFamily="2" charset="-122"/>
              </a:rPr>
              <a:t>定义一个共用体</a:t>
            </a:r>
            <a:r>
              <a:rPr lang="en-US" altLang="zh-CN" sz="2000" smtClean="0">
                <a:ea typeface="宋体" pitchFamily="2" charset="-122"/>
              </a:rPr>
              <a:t>computerInfo*/</a:t>
            </a:r>
          </a:p>
          <a:p>
            <a:pPr eaLnBrk="1" hangingPunct="1">
              <a:lnSpc>
                <a:spcPct val="90000"/>
              </a:lnSpc>
              <a:defRPr/>
            </a:pPr>
            <a:r>
              <a:rPr lang="en-US" altLang="zh-CN" sz="2000" smtClean="0">
                <a:ea typeface="宋体" pitchFamily="2" charset="-122"/>
              </a:rPr>
              <a:t>{</a:t>
            </a:r>
          </a:p>
          <a:p>
            <a:pPr eaLnBrk="1" hangingPunct="1">
              <a:lnSpc>
                <a:spcPct val="90000"/>
              </a:lnSpc>
              <a:defRPr/>
            </a:pPr>
            <a:r>
              <a:rPr lang="en-US" altLang="zh-CN" sz="2000" smtClean="0">
                <a:ea typeface="宋体" pitchFamily="2" charset="-122"/>
              </a:rPr>
              <a:t>char  typeid[20];</a:t>
            </a:r>
          </a:p>
          <a:p>
            <a:pPr eaLnBrk="1" hangingPunct="1">
              <a:lnSpc>
                <a:spcPct val="90000"/>
              </a:lnSpc>
              <a:defRPr/>
            </a:pPr>
            <a:r>
              <a:rPr lang="en-US" altLang="zh-CN" sz="2000" smtClean="0">
                <a:ea typeface="宋体" pitchFamily="2" charset="-122"/>
              </a:rPr>
              <a:t>float  price;</a:t>
            </a:r>
          </a:p>
          <a:p>
            <a:pPr eaLnBrk="1" hangingPunct="1">
              <a:lnSpc>
                <a:spcPct val="90000"/>
              </a:lnSpc>
              <a:defRPr/>
            </a:pPr>
            <a:r>
              <a:rPr lang="en-US" altLang="zh-CN" sz="2000" smtClean="0">
                <a:ea typeface="宋体" pitchFamily="2" charset="-122"/>
              </a:rPr>
              <a:t>}comp1={" Asus X80"};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5.1.21</a:t>
            </a:r>
            <a:r>
              <a:rPr lang="zh-CN" altLang="en-US" smtClean="0">
                <a:ea typeface="宋体" pitchFamily="2" charset="-122"/>
              </a:rPr>
              <a:t>函数调用注意事项</a:t>
            </a:r>
            <a:endParaRPr lang="en-US" altLang="zh-CN" dirty="0">
              <a:ea typeface="宋体" pitchFamily="2" charset="-122"/>
            </a:endParaRPr>
          </a:p>
        </p:txBody>
      </p:sp>
      <p:sp>
        <p:nvSpPr>
          <p:cNvPr id="24580" name="Rectangle 8"/>
          <p:cNvSpPr>
            <a:spLocks noChangeArrowheads="1"/>
          </p:cNvSpPr>
          <p:nvPr/>
        </p:nvSpPr>
        <p:spPr bwMode="auto">
          <a:xfrm>
            <a:off x="827088" y="1341438"/>
            <a:ext cx="6337300" cy="473075"/>
          </a:xfrm>
          <a:prstGeom prst="rect">
            <a:avLst/>
          </a:prstGeom>
          <a:ln w="25400" algn="ctr">
            <a:no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lang="zh-CN" altLang="en-US" sz="2500"/>
              <a:t>函数调用时需注意的一些常见问题：</a:t>
            </a:r>
          </a:p>
        </p:txBody>
      </p:sp>
      <p:sp>
        <p:nvSpPr>
          <p:cNvPr id="24581" name="Rectangle 9"/>
          <p:cNvSpPr>
            <a:spLocks noChangeArrowheads="1"/>
          </p:cNvSpPr>
          <p:nvPr/>
        </p:nvSpPr>
        <p:spPr bwMode="auto">
          <a:xfrm>
            <a:off x="827088" y="3328988"/>
            <a:ext cx="7848600" cy="1425575"/>
          </a:xfrm>
          <a:prstGeom prst="rect">
            <a:avLst/>
          </a:prstGeom>
          <a:ln w="25400" algn="ctr">
            <a:no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spAutoFit/>
          </a:bodyPr>
          <a:lstStyle/>
          <a:p>
            <a:pPr marL="450850" indent="-450850" eaLnBrk="0" hangingPunct="0">
              <a:spcAft>
                <a:spcPct val="50000"/>
              </a:spcAft>
              <a:buClr>
                <a:srgbClr val="FF0000"/>
              </a:buClr>
              <a:buFont typeface="Wingdings" pitchFamily="2" charset="2"/>
              <a:buChar char=""/>
              <a:defRPr/>
            </a:pPr>
            <a:r>
              <a:rPr kumimoji="1" lang="zh-CN" altLang="en-US" sz="2500"/>
              <a:t>有参函数在调用时，实参与形参个数必须相等，类型应尽量一致；</a:t>
            </a:r>
          </a:p>
          <a:p>
            <a:pPr marL="450850" indent="-450850" eaLnBrk="0" hangingPunct="0">
              <a:buFont typeface="Wingdings" pitchFamily="2" charset="2"/>
              <a:buNone/>
              <a:defRPr/>
            </a:pPr>
            <a:r>
              <a:rPr kumimoji="1" lang="zh-CN" altLang="en-US" sz="2500"/>
              <a:t>   如 </a:t>
            </a:r>
            <a:r>
              <a:rPr kumimoji="1" lang="en-US" altLang="zh-CN" sz="2500"/>
              <a:t>sqrt(4,3)   sqrt(4)</a:t>
            </a:r>
          </a:p>
        </p:txBody>
      </p:sp>
      <p:sp>
        <p:nvSpPr>
          <p:cNvPr id="24582" name="Rectangle 10"/>
          <p:cNvSpPr>
            <a:spLocks noChangeArrowheads="1"/>
          </p:cNvSpPr>
          <p:nvPr/>
        </p:nvSpPr>
        <p:spPr bwMode="auto">
          <a:xfrm>
            <a:off x="827088" y="2082800"/>
            <a:ext cx="7058025" cy="1044575"/>
          </a:xfrm>
          <a:prstGeom prst="rect">
            <a:avLst/>
          </a:prstGeom>
          <a:ln w="25400" algn="ctr">
            <a:no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spAutoFit/>
          </a:bodyPr>
          <a:lstStyle/>
          <a:p>
            <a:pPr marL="450850" indent="-450850" eaLnBrk="0" hangingPunct="0">
              <a:spcAft>
                <a:spcPct val="50000"/>
              </a:spcAft>
              <a:buClr>
                <a:srgbClr val="FF0000"/>
              </a:buClr>
              <a:buFont typeface="Wingdings" pitchFamily="2" charset="2"/>
              <a:buChar char=""/>
              <a:defRPr/>
            </a:pPr>
            <a:r>
              <a:rPr kumimoji="1" lang="zh-CN" altLang="en-US" sz="2500"/>
              <a:t>即便是在调用时无参函数，括号也不能省略。</a:t>
            </a:r>
          </a:p>
          <a:p>
            <a:pPr marL="450850" indent="-450850" eaLnBrk="0" hangingPunct="0">
              <a:buFont typeface="Wingdings" pitchFamily="2" charset="2"/>
              <a:buNone/>
              <a:defRPr/>
            </a:pPr>
            <a:r>
              <a:rPr kumimoji="1" lang="zh-CN" altLang="en-US" sz="2500"/>
              <a:t>   如 </a:t>
            </a:r>
            <a:r>
              <a:rPr kumimoji="1" lang="en-US" altLang="zh-CN" sz="2500"/>
              <a:t>getchar( );</a:t>
            </a:r>
          </a:p>
        </p:txBody>
      </p:sp>
      <p:sp>
        <p:nvSpPr>
          <p:cNvPr id="24583" name="Rectangle 11"/>
          <p:cNvSpPr>
            <a:spLocks noChangeArrowheads="1"/>
          </p:cNvSpPr>
          <p:nvPr/>
        </p:nvSpPr>
        <p:spPr bwMode="auto">
          <a:xfrm>
            <a:off x="827088" y="4941888"/>
            <a:ext cx="7848600" cy="1425575"/>
          </a:xfrm>
          <a:prstGeom prst="rect">
            <a:avLst/>
          </a:prstGeom>
          <a:ln w="25400" algn="ctr">
            <a:noFill/>
            <a:miter lim="800000"/>
            <a:headEnd/>
            <a:tailEnd type="none" w="med" len="lg"/>
          </a:ln>
        </p:spPr>
        <p:style>
          <a:lnRef idx="0">
            <a:scrgbClr r="0" g="0" b="0"/>
          </a:lnRef>
          <a:fillRef idx="1003">
            <a:schemeClr val="dk2"/>
          </a:fillRef>
          <a:effectRef idx="0">
            <a:scrgbClr r="0" g="0" b="0"/>
          </a:effectRef>
          <a:fontRef idx="major"/>
        </p:style>
        <p:txBody>
          <a:bodyPr lIns="90000" tIns="46800" rIns="90000" bIns="46800">
            <a:spAutoFit/>
          </a:bodyPr>
          <a:lstStyle/>
          <a:p>
            <a:pPr marL="450850" indent="-450850" eaLnBrk="0" hangingPunct="0">
              <a:spcAft>
                <a:spcPct val="50000"/>
              </a:spcAft>
              <a:buClr>
                <a:srgbClr val="FF0000"/>
              </a:buClr>
              <a:buFont typeface="Wingdings" pitchFamily="2" charset="2"/>
              <a:buChar char=""/>
              <a:defRPr/>
            </a:pPr>
            <a:r>
              <a:rPr kumimoji="1" lang="zh-CN" altLang="en-US" sz="2500"/>
              <a:t>调用库函数时，应在程序头部用</a:t>
            </a:r>
            <a:r>
              <a:rPr kumimoji="1" lang="en-US" altLang="zh-CN" sz="2500"/>
              <a:t>include</a:t>
            </a:r>
            <a:r>
              <a:rPr kumimoji="1" lang="zh-CN" altLang="en-US" sz="2500"/>
              <a:t>宏命令把相关的头文件包含进来。</a:t>
            </a:r>
          </a:p>
          <a:p>
            <a:pPr marL="450850" indent="-450850" eaLnBrk="0" hangingPunct="0">
              <a:buFont typeface="Wingdings" pitchFamily="2" charset="2"/>
              <a:buNone/>
              <a:defRPr/>
            </a:pPr>
            <a:r>
              <a:rPr kumimoji="1" lang="zh-CN" altLang="en-US" sz="2500"/>
              <a:t>   如</a:t>
            </a:r>
            <a:r>
              <a:rPr kumimoji="1" lang="en-US" altLang="zh-CN" sz="2500"/>
              <a:t>#include &lt;math.h&gt;</a:t>
            </a:r>
          </a:p>
        </p:txBody>
      </p:sp>
      <p:pic>
        <p:nvPicPr>
          <p:cNvPr id="26640" name="Picture 12" descr="c"/>
          <p:cNvPicPr>
            <a:picLocks noChangeAspect="1" noChangeArrowheads="1"/>
          </p:cNvPicPr>
          <p:nvPr/>
        </p:nvPicPr>
        <p:blipFill>
          <a:blip r:embed="rId2"/>
          <a:srcRect/>
          <a:stretch>
            <a:fillRect/>
          </a:stretch>
        </p:blipFill>
        <p:spPr bwMode="auto">
          <a:xfrm>
            <a:off x="2700338" y="4005263"/>
            <a:ext cx="360362" cy="360362"/>
          </a:xfrm>
          <a:prstGeom prst="rect">
            <a:avLst/>
          </a:prstGeom>
          <a:noFill/>
          <a:ln w="9525">
            <a:noFill/>
            <a:miter lim="800000"/>
            <a:headEnd/>
            <a:tailEnd/>
          </a:ln>
        </p:spPr>
      </p:pic>
      <p:pic>
        <p:nvPicPr>
          <p:cNvPr id="26641" name="Picture 13" descr="d"/>
          <p:cNvPicPr>
            <a:picLocks noChangeAspect="1" noChangeArrowheads="1"/>
          </p:cNvPicPr>
          <p:nvPr/>
        </p:nvPicPr>
        <p:blipFill>
          <a:blip r:embed="rId3"/>
          <a:srcRect/>
          <a:stretch>
            <a:fillRect/>
          </a:stretch>
        </p:blipFill>
        <p:spPr bwMode="auto">
          <a:xfrm>
            <a:off x="4140200" y="3862388"/>
            <a:ext cx="503238" cy="50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5.5.29</a:t>
            </a:r>
            <a:r>
              <a:rPr lang="zh-CN" altLang="en-US" smtClean="0">
                <a:ea typeface="宋体" pitchFamily="2" charset="-122"/>
              </a:rPr>
              <a:t>共用体变量的初始化</a:t>
            </a:r>
            <a:endParaRPr lang="en-US" altLang="zh-CN" dirty="0">
              <a:ea typeface="宋体" pitchFamily="2" charset="-122"/>
            </a:endParaRPr>
          </a:p>
        </p:txBody>
      </p:sp>
      <p:sp>
        <p:nvSpPr>
          <p:cNvPr id="8" name="Text Box 3"/>
          <p:cNvSpPr txBox="1">
            <a:spLocks noChangeArrowheads="1"/>
          </p:cNvSpPr>
          <p:nvPr/>
        </p:nvSpPr>
        <p:spPr bwMode="auto">
          <a:xfrm>
            <a:off x="609600" y="1122363"/>
            <a:ext cx="3689350" cy="457200"/>
          </a:xfrm>
          <a:prstGeom prst="rect">
            <a:avLst/>
          </a:prstGeom>
          <a:noFill/>
          <a:ln w="9525">
            <a:noFill/>
            <a:miter lim="800000"/>
            <a:headEnd/>
            <a:tailEnd/>
          </a:ln>
        </p:spPr>
        <p:txBody>
          <a:bodyPr wrap="none">
            <a:spAutoFit/>
          </a:bodyPr>
          <a:lstStyle/>
          <a:p>
            <a:r>
              <a:rPr lang="zh-CN" altLang="en-US" sz="2400"/>
              <a:t>例  将一个整数按字节输出</a:t>
            </a:r>
          </a:p>
        </p:txBody>
      </p:sp>
      <p:grpSp>
        <p:nvGrpSpPr>
          <p:cNvPr id="2" name="Group 21"/>
          <p:cNvGrpSpPr>
            <a:grpSpLocks/>
          </p:cNvGrpSpPr>
          <p:nvPr/>
        </p:nvGrpSpPr>
        <p:grpSpPr bwMode="auto">
          <a:xfrm>
            <a:off x="5872163" y="1971675"/>
            <a:ext cx="2776537" cy="2209800"/>
            <a:chOff x="3792" y="336"/>
            <a:chExt cx="1749" cy="1392"/>
          </a:xfrm>
        </p:grpSpPr>
        <p:grpSp>
          <p:nvGrpSpPr>
            <p:cNvPr id="278538" name="Group 10"/>
            <p:cNvGrpSpPr>
              <a:grpSpLocks/>
            </p:cNvGrpSpPr>
            <p:nvPr/>
          </p:nvGrpSpPr>
          <p:grpSpPr bwMode="auto">
            <a:xfrm>
              <a:off x="3792" y="336"/>
              <a:ext cx="1488" cy="480"/>
              <a:chOff x="2928" y="528"/>
              <a:chExt cx="1488" cy="480"/>
            </a:xfrm>
          </p:grpSpPr>
          <p:sp>
            <p:nvSpPr>
              <p:cNvPr id="278546" name="Rectangle 5"/>
              <p:cNvSpPr>
                <a:spLocks noChangeArrowheads="1"/>
              </p:cNvSpPr>
              <p:nvPr/>
            </p:nvSpPr>
            <p:spPr bwMode="auto">
              <a:xfrm>
                <a:off x="2928" y="720"/>
                <a:ext cx="1488" cy="288"/>
              </a:xfrm>
              <a:prstGeom prst="rect">
                <a:avLst/>
              </a:prstGeom>
              <a:noFill/>
              <a:ln w="9525">
                <a:solidFill>
                  <a:schemeClr val="tx1"/>
                </a:solidFill>
                <a:miter lim="800000"/>
                <a:headEnd/>
                <a:tailEnd/>
              </a:ln>
            </p:spPr>
            <p:txBody>
              <a:bodyPr wrap="none" anchor="ctr"/>
              <a:lstStyle/>
              <a:p>
                <a:r>
                  <a:rPr lang="en-US" altLang="zh-CN"/>
                  <a:t>01100001  01000001</a:t>
                </a:r>
              </a:p>
            </p:txBody>
          </p:sp>
          <p:sp>
            <p:nvSpPr>
              <p:cNvPr id="278547" name="Line 7"/>
              <p:cNvSpPr>
                <a:spLocks noChangeShapeType="1"/>
              </p:cNvSpPr>
              <p:nvPr/>
            </p:nvSpPr>
            <p:spPr bwMode="auto">
              <a:xfrm>
                <a:off x="3648" y="720"/>
                <a:ext cx="0" cy="288"/>
              </a:xfrm>
              <a:prstGeom prst="line">
                <a:avLst/>
              </a:prstGeom>
              <a:noFill/>
              <a:ln w="9525">
                <a:solidFill>
                  <a:schemeClr val="tx1"/>
                </a:solidFill>
                <a:prstDash val="dash"/>
                <a:round/>
                <a:headEnd/>
                <a:tailEnd/>
              </a:ln>
            </p:spPr>
            <p:txBody>
              <a:bodyPr wrap="none" anchor="ctr"/>
              <a:lstStyle/>
              <a:p>
                <a:endParaRPr lang="zh-CN" altLang="en-US"/>
              </a:p>
            </p:txBody>
          </p:sp>
          <p:sp>
            <p:nvSpPr>
              <p:cNvPr id="278548" name="Text Box 8"/>
              <p:cNvSpPr txBox="1">
                <a:spLocks noChangeArrowheads="1"/>
              </p:cNvSpPr>
              <p:nvPr/>
            </p:nvSpPr>
            <p:spPr bwMode="auto">
              <a:xfrm>
                <a:off x="3744" y="528"/>
                <a:ext cx="596" cy="250"/>
              </a:xfrm>
              <a:prstGeom prst="rect">
                <a:avLst/>
              </a:prstGeom>
              <a:noFill/>
              <a:ln w="9525">
                <a:noFill/>
                <a:miter lim="800000"/>
                <a:headEnd/>
                <a:tailEnd/>
              </a:ln>
            </p:spPr>
            <p:txBody>
              <a:bodyPr wrap="none">
                <a:spAutoFit/>
              </a:bodyPr>
              <a:lstStyle/>
              <a:p>
                <a:r>
                  <a:rPr lang="zh-CN" altLang="en-US"/>
                  <a:t>低字节</a:t>
                </a:r>
              </a:p>
            </p:txBody>
          </p:sp>
          <p:sp>
            <p:nvSpPr>
              <p:cNvPr id="278549" name="Text Box 9"/>
              <p:cNvSpPr txBox="1">
                <a:spLocks noChangeArrowheads="1"/>
              </p:cNvSpPr>
              <p:nvPr/>
            </p:nvSpPr>
            <p:spPr bwMode="auto">
              <a:xfrm>
                <a:off x="3024" y="528"/>
                <a:ext cx="596" cy="250"/>
              </a:xfrm>
              <a:prstGeom prst="rect">
                <a:avLst/>
              </a:prstGeom>
              <a:noFill/>
              <a:ln w="9525">
                <a:noFill/>
                <a:miter lim="800000"/>
                <a:headEnd/>
                <a:tailEnd/>
              </a:ln>
            </p:spPr>
            <p:txBody>
              <a:bodyPr wrap="none">
                <a:spAutoFit/>
              </a:bodyPr>
              <a:lstStyle/>
              <a:p>
                <a:r>
                  <a:rPr lang="zh-CN" altLang="en-US"/>
                  <a:t>高字节</a:t>
                </a:r>
              </a:p>
            </p:txBody>
          </p:sp>
        </p:grpSp>
        <p:grpSp>
          <p:nvGrpSpPr>
            <p:cNvPr id="278539" name="Group 18"/>
            <p:cNvGrpSpPr>
              <a:grpSpLocks/>
            </p:cNvGrpSpPr>
            <p:nvPr/>
          </p:nvGrpSpPr>
          <p:grpSpPr bwMode="auto">
            <a:xfrm>
              <a:off x="3840" y="1152"/>
              <a:ext cx="1701" cy="576"/>
              <a:chOff x="2976" y="1344"/>
              <a:chExt cx="1701" cy="576"/>
            </a:xfrm>
          </p:grpSpPr>
          <p:sp>
            <p:nvSpPr>
              <p:cNvPr id="278540" name="Rectangle 11"/>
              <p:cNvSpPr>
                <a:spLocks noChangeArrowheads="1"/>
              </p:cNvSpPr>
              <p:nvPr/>
            </p:nvSpPr>
            <p:spPr bwMode="auto">
              <a:xfrm>
                <a:off x="2976" y="1344"/>
                <a:ext cx="1248" cy="576"/>
              </a:xfrm>
              <a:prstGeom prst="rect">
                <a:avLst/>
              </a:prstGeom>
              <a:noFill/>
              <a:ln w="9525">
                <a:solidFill>
                  <a:schemeClr val="tx1"/>
                </a:solidFill>
                <a:miter lim="800000"/>
                <a:headEnd/>
                <a:tailEnd/>
              </a:ln>
            </p:spPr>
            <p:txBody>
              <a:bodyPr wrap="none" anchor="ctr"/>
              <a:lstStyle/>
              <a:p>
                <a:pPr algn="ctr"/>
                <a:endParaRPr lang="zh-CN" altLang="zh-CN"/>
              </a:p>
            </p:txBody>
          </p:sp>
          <p:sp>
            <p:nvSpPr>
              <p:cNvPr id="278541" name="Line 12"/>
              <p:cNvSpPr>
                <a:spLocks noChangeShapeType="1"/>
              </p:cNvSpPr>
              <p:nvPr/>
            </p:nvSpPr>
            <p:spPr bwMode="auto">
              <a:xfrm>
                <a:off x="2976" y="1632"/>
                <a:ext cx="1248" cy="0"/>
              </a:xfrm>
              <a:prstGeom prst="line">
                <a:avLst/>
              </a:prstGeom>
              <a:noFill/>
              <a:ln w="9525">
                <a:solidFill>
                  <a:schemeClr val="tx1"/>
                </a:solidFill>
                <a:round/>
                <a:headEnd/>
                <a:tailEnd/>
              </a:ln>
            </p:spPr>
            <p:txBody>
              <a:bodyPr wrap="none" anchor="ctr"/>
              <a:lstStyle/>
              <a:p>
                <a:endParaRPr lang="zh-CN" altLang="en-US"/>
              </a:p>
            </p:txBody>
          </p:sp>
          <p:sp>
            <p:nvSpPr>
              <p:cNvPr id="278542" name="Text Box 14"/>
              <p:cNvSpPr txBox="1">
                <a:spLocks noChangeArrowheads="1"/>
              </p:cNvSpPr>
              <p:nvPr/>
            </p:nvSpPr>
            <p:spPr bwMode="auto">
              <a:xfrm>
                <a:off x="3168" y="1392"/>
                <a:ext cx="756" cy="250"/>
              </a:xfrm>
              <a:prstGeom prst="rect">
                <a:avLst/>
              </a:prstGeom>
              <a:noFill/>
              <a:ln w="9525">
                <a:noFill/>
                <a:miter lim="800000"/>
                <a:headEnd/>
                <a:tailEnd/>
              </a:ln>
            </p:spPr>
            <p:txBody>
              <a:bodyPr wrap="none">
                <a:spAutoFit/>
              </a:bodyPr>
              <a:lstStyle/>
              <a:p>
                <a:r>
                  <a:rPr lang="en-US" altLang="zh-CN"/>
                  <a:t>01000001</a:t>
                </a:r>
              </a:p>
            </p:txBody>
          </p:sp>
          <p:sp>
            <p:nvSpPr>
              <p:cNvPr id="278543" name="Text Box 15"/>
              <p:cNvSpPr txBox="1">
                <a:spLocks noChangeArrowheads="1"/>
              </p:cNvSpPr>
              <p:nvPr/>
            </p:nvSpPr>
            <p:spPr bwMode="auto">
              <a:xfrm>
                <a:off x="3158" y="1641"/>
                <a:ext cx="756" cy="250"/>
              </a:xfrm>
              <a:prstGeom prst="rect">
                <a:avLst/>
              </a:prstGeom>
              <a:noFill/>
              <a:ln w="9525">
                <a:noFill/>
                <a:miter lim="800000"/>
                <a:headEnd/>
                <a:tailEnd/>
              </a:ln>
            </p:spPr>
            <p:txBody>
              <a:bodyPr wrap="none">
                <a:spAutoFit/>
              </a:bodyPr>
              <a:lstStyle/>
              <a:p>
                <a:r>
                  <a:rPr lang="en-US" altLang="zh-CN"/>
                  <a:t>01100001</a:t>
                </a:r>
              </a:p>
            </p:txBody>
          </p:sp>
          <p:sp>
            <p:nvSpPr>
              <p:cNvPr id="278544" name="Text Box 16"/>
              <p:cNvSpPr txBox="1">
                <a:spLocks noChangeArrowheads="1"/>
              </p:cNvSpPr>
              <p:nvPr/>
            </p:nvSpPr>
            <p:spPr bwMode="auto">
              <a:xfrm>
                <a:off x="4214" y="1353"/>
                <a:ext cx="453" cy="250"/>
              </a:xfrm>
              <a:prstGeom prst="rect">
                <a:avLst/>
              </a:prstGeom>
              <a:noFill/>
              <a:ln w="9525">
                <a:noFill/>
                <a:miter lim="800000"/>
                <a:headEnd/>
                <a:tailEnd/>
              </a:ln>
            </p:spPr>
            <p:txBody>
              <a:bodyPr wrap="none">
                <a:spAutoFit/>
              </a:bodyPr>
              <a:lstStyle/>
              <a:p>
                <a:r>
                  <a:rPr lang="en-US" altLang="zh-CN"/>
                  <a:t>ch[0]</a:t>
                </a:r>
              </a:p>
            </p:txBody>
          </p:sp>
          <p:sp>
            <p:nvSpPr>
              <p:cNvPr id="278545" name="Text Box 17"/>
              <p:cNvSpPr txBox="1">
                <a:spLocks noChangeArrowheads="1"/>
              </p:cNvSpPr>
              <p:nvPr/>
            </p:nvSpPr>
            <p:spPr bwMode="auto">
              <a:xfrm>
                <a:off x="4224" y="1632"/>
                <a:ext cx="453" cy="250"/>
              </a:xfrm>
              <a:prstGeom prst="rect">
                <a:avLst/>
              </a:prstGeom>
              <a:noFill/>
              <a:ln w="9525">
                <a:noFill/>
                <a:miter lim="800000"/>
                <a:headEnd/>
                <a:tailEnd/>
              </a:ln>
            </p:spPr>
            <p:txBody>
              <a:bodyPr wrap="none">
                <a:spAutoFit/>
              </a:bodyPr>
              <a:lstStyle/>
              <a:p>
                <a:r>
                  <a:rPr lang="en-US" altLang="zh-CN"/>
                  <a:t>ch[1]</a:t>
                </a:r>
              </a:p>
            </p:txBody>
          </p:sp>
        </p:grpSp>
      </p:grpSp>
      <p:sp>
        <p:nvSpPr>
          <p:cNvPr id="23" name="Text Box 19"/>
          <p:cNvSpPr txBox="1">
            <a:spLocks noChangeArrowheads="1"/>
          </p:cNvSpPr>
          <p:nvPr/>
        </p:nvSpPr>
        <p:spPr bwMode="auto">
          <a:xfrm>
            <a:off x="1428750" y="5991225"/>
            <a:ext cx="2028825" cy="1311275"/>
          </a:xfrm>
          <a:prstGeom prst="rect">
            <a:avLst/>
          </a:prstGeom>
          <a:solidFill>
            <a:srgbClr val="33CCCC"/>
          </a:solidFill>
          <a:ln w="9525">
            <a:noFill/>
            <a:miter lim="800000"/>
            <a:headEnd/>
            <a:tailEnd/>
          </a:ln>
        </p:spPr>
        <p:txBody>
          <a:bodyPr wrap="none">
            <a:spAutoFit/>
          </a:bodyPr>
          <a:lstStyle/>
          <a:p>
            <a:r>
              <a:rPr lang="zh-CN" altLang="en-US"/>
              <a:t>运行结果：</a:t>
            </a:r>
          </a:p>
          <a:p>
            <a:r>
              <a:rPr lang="en-US" altLang="zh-CN"/>
              <a:t>i=60501</a:t>
            </a:r>
          </a:p>
          <a:p>
            <a:r>
              <a:rPr lang="en-US" altLang="zh-CN"/>
              <a:t>ch0=101,ch1=141</a:t>
            </a:r>
          </a:p>
          <a:p>
            <a:r>
              <a:rPr lang="en-US" altLang="zh-CN"/>
              <a:t>ch0=A,ch1=a</a:t>
            </a:r>
          </a:p>
        </p:txBody>
      </p:sp>
      <p:sp>
        <p:nvSpPr>
          <p:cNvPr id="24" name="Rectangle 20"/>
          <p:cNvSpPr>
            <a:spLocks noChangeArrowheads="1"/>
          </p:cNvSpPr>
          <p:nvPr/>
        </p:nvSpPr>
        <p:spPr bwMode="auto">
          <a:xfrm>
            <a:off x="0" y="1571612"/>
            <a:ext cx="5786446" cy="4526497"/>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en-US" altLang="zh-CN" sz="2400" dirty="0">
                <a:solidFill>
                  <a:schemeClr val="bg2"/>
                </a:solidFill>
              </a:rPr>
              <a:t>main()</a:t>
            </a:r>
          </a:p>
          <a:p>
            <a:pPr eaLnBrk="0" hangingPunct="0">
              <a:defRPr/>
            </a:pPr>
            <a:r>
              <a:rPr lang="en-US" altLang="zh-CN" sz="2400" dirty="0">
                <a:solidFill>
                  <a:schemeClr val="bg2"/>
                </a:solidFill>
              </a:rPr>
              <a:t>{  union  </a:t>
            </a:r>
            <a:r>
              <a:rPr lang="en-US" altLang="zh-CN" sz="2400" dirty="0" err="1" smtClean="0">
                <a:solidFill>
                  <a:schemeClr val="bg2"/>
                </a:solidFill>
              </a:rPr>
              <a:t>short_char</a:t>
            </a:r>
            <a:endParaRPr lang="en-US" altLang="zh-CN" sz="2400" dirty="0">
              <a:solidFill>
                <a:schemeClr val="bg2"/>
              </a:solidFill>
            </a:endParaRPr>
          </a:p>
          <a:p>
            <a:pPr eaLnBrk="0" hangingPunct="0">
              <a:defRPr/>
            </a:pPr>
            <a:r>
              <a:rPr lang="en-US" altLang="zh-CN" sz="2400" dirty="0">
                <a:solidFill>
                  <a:schemeClr val="bg2"/>
                </a:solidFill>
              </a:rPr>
              <a:t>   {   </a:t>
            </a:r>
            <a:r>
              <a:rPr lang="en-US" altLang="zh-CN" sz="2400" dirty="0" smtClean="0">
                <a:solidFill>
                  <a:schemeClr val="bg2"/>
                </a:solidFill>
              </a:rPr>
              <a:t>short </a:t>
            </a:r>
            <a:r>
              <a:rPr lang="en-US" altLang="zh-CN" sz="2400" dirty="0" err="1">
                <a:solidFill>
                  <a:schemeClr val="bg2"/>
                </a:solidFill>
              </a:rPr>
              <a:t>i</a:t>
            </a:r>
            <a:r>
              <a:rPr lang="en-US" altLang="zh-CN" sz="2400" dirty="0">
                <a:solidFill>
                  <a:schemeClr val="bg2"/>
                </a:solidFill>
              </a:rPr>
              <a:t>;</a:t>
            </a:r>
          </a:p>
          <a:p>
            <a:pPr eaLnBrk="0" hangingPunct="0">
              <a:defRPr/>
            </a:pPr>
            <a:r>
              <a:rPr lang="en-US" altLang="zh-CN" sz="2400" dirty="0">
                <a:solidFill>
                  <a:schemeClr val="bg2"/>
                </a:solidFill>
              </a:rPr>
              <a:t>       char </a:t>
            </a:r>
            <a:r>
              <a:rPr lang="en-US" altLang="zh-CN" sz="2400" dirty="0" err="1">
                <a:solidFill>
                  <a:schemeClr val="bg2"/>
                </a:solidFill>
              </a:rPr>
              <a:t>ch</a:t>
            </a:r>
            <a:r>
              <a:rPr lang="en-US" altLang="zh-CN" sz="2400" dirty="0">
                <a:solidFill>
                  <a:schemeClr val="bg2"/>
                </a:solidFill>
              </a:rPr>
              <a:t>[2];</a:t>
            </a:r>
          </a:p>
          <a:p>
            <a:pPr eaLnBrk="0" hangingPunct="0">
              <a:defRPr/>
            </a:pPr>
            <a:r>
              <a:rPr lang="en-US" altLang="zh-CN" sz="2400" dirty="0">
                <a:solidFill>
                  <a:schemeClr val="bg2"/>
                </a:solidFill>
              </a:rPr>
              <a:t>   }x;</a:t>
            </a:r>
          </a:p>
          <a:p>
            <a:pPr eaLnBrk="0" hangingPunct="0">
              <a:defRPr/>
            </a:pPr>
            <a:r>
              <a:rPr lang="en-US" altLang="zh-CN" sz="2400" dirty="0">
                <a:solidFill>
                  <a:schemeClr val="bg2"/>
                </a:solidFill>
              </a:rPr>
              <a:t>   </a:t>
            </a:r>
            <a:r>
              <a:rPr lang="en-US" altLang="zh-CN" sz="2400" dirty="0" err="1">
                <a:solidFill>
                  <a:schemeClr val="bg2"/>
                </a:solidFill>
              </a:rPr>
              <a:t>x.i</a:t>
            </a:r>
            <a:r>
              <a:rPr lang="en-US" altLang="zh-CN" sz="2400" dirty="0">
                <a:solidFill>
                  <a:schemeClr val="bg2"/>
                </a:solidFill>
              </a:rPr>
              <a:t>=24897;</a:t>
            </a:r>
          </a:p>
          <a:p>
            <a:pPr eaLnBrk="0" hangingPunct="0">
              <a:defRPr/>
            </a:pPr>
            <a:r>
              <a:rPr lang="en-US" altLang="zh-CN" sz="2400" dirty="0">
                <a:solidFill>
                  <a:schemeClr val="bg2"/>
                </a:solidFill>
              </a:rPr>
              <a:t>   </a:t>
            </a:r>
            <a:r>
              <a:rPr lang="en-US" altLang="zh-CN" sz="2400" dirty="0" err="1">
                <a:solidFill>
                  <a:schemeClr val="bg2"/>
                </a:solidFill>
              </a:rPr>
              <a:t>printf</a:t>
            </a:r>
            <a:r>
              <a:rPr lang="en-US" altLang="zh-CN" sz="2400" dirty="0">
                <a:solidFill>
                  <a:schemeClr val="bg2"/>
                </a:solidFill>
              </a:rPr>
              <a:t>("</a:t>
            </a:r>
            <a:r>
              <a:rPr lang="en-US" altLang="zh-CN" sz="2400" dirty="0" err="1">
                <a:solidFill>
                  <a:schemeClr val="bg2"/>
                </a:solidFill>
              </a:rPr>
              <a:t>i</a:t>
            </a:r>
            <a:r>
              <a:rPr lang="en-US" altLang="zh-CN" sz="2400" dirty="0">
                <a:solidFill>
                  <a:schemeClr val="bg2"/>
                </a:solidFill>
              </a:rPr>
              <a:t>=%o\</a:t>
            </a:r>
            <a:r>
              <a:rPr lang="en-US" altLang="zh-CN" sz="2400" dirty="0" err="1">
                <a:solidFill>
                  <a:schemeClr val="bg2"/>
                </a:solidFill>
              </a:rPr>
              <a:t>n",x.i</a:t>
            </a:r>
            <a:r>
              <a:rPr lang="en-US" altLang="zh-CN" sz="2400" dirty="0">
                <a:solidFill>
                  <a:schemeClr val="bg2"/>
                </a:solidFill>
              </a:rPr>
              <a:t>);</a:t>
            </a:r>
          </a:p>
          <a:p>
            <a:pPr eaLnBrk="0" hangingPunct="0">
              <a:defRPr/>
            </a:pPr>
            <a:r>
              <a:rPr lang="en-US" altLang="zh-CN" sz="2400" dirty="0">
                <a:solidFill>
                  <a:schemeClr val="bg2"/>
                </a:solidFill>
              </a:rPr>
              <a:t>   </a:t>
            </a:r>
            <a:r>
              <a:rPr lang="en-US" altLang="zh-CN" sz="2400" dirty="0" err="1">
                <a:solidFill>
                  <a:schemeClr val="bg2"/>
                </a:solidFill>
              </a:rPr>
              <a:t>printf</a:t>
            </a:r>
            <a:r>
              <a:rPr lang="en-US" altLang="zh-CN" sz="2400" dirty="0">
                <a:solidFill>
                  <a:schemeClr val="bg2"/>
                </a:solidFill>
              </a:rPr>
              <a:t>("ch0=%o,ch1=%o\n</a:t>
            </a:r>
          </a:p>
          <a:p>
            <a:pPr eaLnBrk="0" hangingPunct="0">
              <a:defRPr/>
            </a:pPr>
            <a:r>
              <a:rPr lang="en-US" altLang="zh-CN" sz="2400" dirty="0">
                <a:solidFill>
                  <a:schemeClr val="bg2"/>
                </a:solidFill>
              </a:rPr>
              <a:t>               ch0=%c,ch1=%c\n",</a:t>
            </a:r>
          </a:p>
          <a:p>
            <a:pPr eaLnBrk="0" hangingPunct="0">
              <a:defRPr/>
            </a:pPr>
            <a:r>
              <a:rPr lang="en-US" altLang="zh-CN" sz="2400" dirty="0">
                <a:solidFill>
                  <a:schemeClr val="bg2"/>
                </a:solidFill>
              </a:rPr>
              <a:t>	   x.ch[0],x.ch[1],x.ch[0],x.ch[1]);</a:t>
            </a:r>
          </a:p>
          <a:p>
            <a:pPr eaLnBrk="0" hangingPunct="0">
              <a:defRPr/>
            </a:pPr>
            <a:r>
              <a:rPr lang="en-US" altLang="zh-CN" sz="2400" dirty="0">
                <a:solidFill>
                  <a:schemeClr val="bg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ox(out)">
                                      <p:cBhvr>
                                        <p:cTn id="13" dur="500"/>
                                        <p:tgtEl>
                                          <p:spTgt spid="2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out)">
                                      <p:cBhvr>
                                        <p:cTn id="24" dur="500"/>
                                        <p:tgtEl>
                                          <p:spTgt spid="23"/>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23" grpId="0" animBg="1" autoUpdateAnimBg="0"/>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043737" cy="898525"/>
          </a:xfrm>
        </p:spPr>
        <p:txBody>
          <a:bodyPr/>
          <a:lstStyle/>
          <a:p>
            <a:pPr eaLnBrk="1" hangingPunct="1">
              <a:defRPr/>
            </a:pPr>
            <a:r>
              <a:rPr lang="en-US" altLang="zh-CN" smtClean="0">
                <a:ea typeface="宋体" pitchFamily="2" charset="-122"/>
              </a:rPr>
              <a:t>5.5.30</a:t>
            </a:r>
            <a:r>
              <a:rPr lang="zh-CN" altLang="en-US" smtClean="0">
                <a:ea typeface="宋体" pitchFamily="2" charset="-122"/>
              </a:rPr>
              <a:t>共用体成员访问与赋值</a:t>
            </a:r>
            <a:endParaRPr lang="en-US" altLang="zh-CN" smtClean="0">
              <a:ea typeface="宋体" pitchFamily="2" charset="-122"/>
            </a:endParaRPr>
          </a:p>
        </p:txBody>
      </p:sp>
      <p:sp>
        <p:nvSpPr>
          <p:cNvPr id="274436" name="矩形 3"/>
          <p:cNvSpPr>
            <a:spLocks noChangeArrowheads="1"/>
          </p:cNvSpPr>
          <p:nvPr/>
        </p:nvSpPr>
        <p:spPr bwMode="auto">
          <a:xfrm>
            <a:off x="214282" y="1071546"/>
            <a:ext cx="8786874" cy="3857652"/>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2800"/>
              <a:t>不论共用体在定义时成员列表中有多少项，在某个确定时刻，共用体变量只能存储一个成员。</a:t>
            </a:r>
            <a:endParaRPr lang="en-US" altLang="zh-CN" sz="2800"/>
          </a:p>
          <a:p>
            <a:pPr eaLnBrk="0" hangingPunct="0">
              <a:defRPr/>
            </a:pPr>
            <a:r>
              <a:rPr lang="zh-CN" altLang="en-US" sz="2800"/>
              <a:t>共用体实际上是为不同的成员分配一块共用内存，编译器并不会约束存入这块内存的值，关键在于程序员如何解析这块内存，如何使用存入的内容。</a:t>
            </a:r>
          </a:p>
          <a:p>
            <a:pPr eaLnBrk="0" hangingPunct="0">
              <a:defRPr/>
            </a:pPr>
            <a:r>
              <a:rPr lang="en-US" altLang="zh-CN" sz="2800"/>
              <a:t>C</a:t>
            </a:r>
            <a:r>
              <a:rPr lang="zh-CN" altLang="en-US" sz="2800"/>
              <a:t>语言允许共用体变量间的赋值，且无论是结构体变量的赋值还是共用体变量的赋值，实际上都是内存单元的照搬复制。 </a:t>
            </a:r>
          </a:p>
          <a:p>
            <a:pPr eaLnBrk="0" hangingPunct="0">
              <a:defRPr/>
            </a:pPr>
            <a:endParaRPr lang="zh-CN" altLang="en-US"/>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2400" smtClean="0">
                <a:ea typeface="宋体" pitchFamily="2" charset="-122"/>
              </a:rPr>
              <a:t>5.5.31</a:t>
            </a:r>
            <a:r>
              <a:rPr lang="zh-CN" altLang="en-US" sz="2400" smtClean="0">
                <a:ea typeface="宋体" pitchFamily="2" charset="-122"/>
              </a:rPr>
              <a:t>结构体变量和共用体变量内存形式的不同</a:t>
            </a:r>
            <a:endParaRPr lang="en-US" altLang="zh-CN" sz="2400" smtClean="0">
              <a:ea typeface="宋体" pitchFamily="2" charset="-122"/>
            </a:endParaRPr>
          </a:p>
        </p:txBody>
      </p:sp>
      <p:sp>
        <p:nvSpPr>
          <p:cNvPr id="4" name="Rectangle 3"/>
          <p:cNvSpPr>
            <a:spLocks noGrp="1" noChangeArrowheads="1"/>
          </p:cNvSpPr>
          <p:nvPr>
            <p:ph type="body" idx="1"/>
          </p:nvPr>
        </p:nvSpPr>
        <p:spPr>
          <a:xfrm>
            <a:off x="428625" y="1357313"/>
            <a:ext cx="8501093" cy="5072083"/>
          </a:xfrm>
        </p:spPr>
        <p:style>
          <a:lnRef idx="0">
            <a:scrgbClr r="0" g="0" b="0"/>
          </a:lnRef>
          <a:fillRef idx="1003">
            <a:schemeClr val="dk2"/>
          </a:fillRef>
          <a:effectRef idx="0">
            <a:scrgbClr r="0" g="0" b="0"/>
          </a:effectRef>
          <a:fontRef idx="major"/>
        </p:style>
        <p:txBody>
          <a:bodyPr/>
          <a:lstStyle/>
          <a:p>
            <a:pPr eaLnBrk="1" hangingPunct="1">
              <a:defRPr/>
            </a:pPr>
            <a:r>
              <a:rPr lang="zh-CN" altLang="en-US" sz="2000" smtClean="0">
                <a:ea typeface="宋体" pitchFamily="2" charset="-122"/>
              </a:rPr>
              <a:t>前面以及提到，编译器会为结构体变量中的每个数据成员分配不同的地址空间，也就是说，结构体变量中的数据程序是并列关系，而编译器为共用体变量中的数据成员分配的是同一块内存，每个时刻只有一个数据成员有意义，从地址的角度来看两者的差异，形象地表明了这一点。</a:t>
            </a:r>
          </a:p>
        </p:txBody>
      </p:sp>
      <p:pic>
        <p:nvPicPr>
          <p:cNvPr id="280583" name="Picture 2"/>
          <p:cNvPicPr>
            <a:picLocks noChangeAspect="1" noChangeArrowheads="1"/>
          </p:cNvPicPr>
          <p:nvPr/>
        </p:nvPicPr>
        <p:blipFill>
          <a:blip r:embed="rId2"/>
          <a:srcRect/>
          <a:stretch>
            <a:fillRect/>
          </a:stretch>
        </p:blipFill>
        <p:spPr bwMode="auto">
          <a:xfrm>
            <a:off x="1000125" y="3214688"/>
            <a:ext cx="3695700"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2800" smtClean="0">
                <a:ea typeface="宋体" pitchFamily="2" charset="-122"/>
              </a:rPr>
              <a:t>5.5.32</a:t>
            </a:r>
            <a:r>
              <a:rPr lang="zh-CN" altLang="en-US" sz="2800" smtClean="0">
                <a:ea typeface="宋体" pitchFamily="2" charset="-122"/>
              </a:rPr>
              <a:t>结构体和共用体的不同</a:t>
            </a:r>
            <a:endParaRPr lang="en-US" altLang="zh-CN" sz="2800" smtClean="0">
              <a:ea typeface="宋体" pitchFamily="2" charset="-122"/>
            </a:endParaRPr>
          </a:p>
        </p:txBody>
      </p:sp>
      <p:sp>
        <p:nvSpPr>
          <p:cNvPr id="8" name="Rectangle 5"/>
          <p:cNvSpPr>
            <a:spLocks noChangeArrowheads="1"/>
          </p:cNvSpPr>
          <p:nvPr/>
        </p:nvSpPr>
        <p:spPr bwMode="auto">
          <a:xfrm>
            <a:off x="296863" y="1022350"/>
            <a:ext cx="8601075" cy="1103313"/>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Char char="«"/>
            </a:pPr>
            <a:r>
              <a:rPr lang="zh-CN" altLang="en-US" sz="2800">
                <a:ea typeface="隶书" pitchFamily="49" charset="-122"/>
              </a:rPr>
              <a:t>结构体与共用体</a:t>
            </a:r>
          </a:p>
          <a:p>
            <a:pPr marL="1143000" lvl="2" indent="-228600">
              <a:spcBef>
                <a:spcPct val="20000"/>
              </a:spcBef>
              <a:buClr>
                <a:schemeClr val="accent2"/>
              </a:buClr>
              <a:buFont typeface="Wingdings" pitchFamily="2" charset="2"/>
              <a:buChar char="v"/>
            </a:pPr>
            <a:r>
              <a:rPr lang="zh-CN" altLang="en-US" sz="2400">
                <a:ea typeface="隶书" pitchFamily="49" charset="-122"/>
              </a:rPr>
              <a:t>区别</a:t>
            </a:r>
            <a:r>
              <a:rPr lang="en-US" altLang="zh-CN" sz="2400">
                <a:ea typeface="隶书" pitchFamily="49" charset="-122"/>
              </a:rPr>
              <a:t>: </a:t>
            </a:r>
            <a:r>
              <a:rPr lang="zh-CN" altLang="en-US" sz="2400">
                <a:solidFill>
                  <a:srgbClr val="FF0000"/>
                </a:solidFill>
                <a:ea typeface="隶书" pitchFamily="49" charset="-122"/>
              </a:rPr>
              <a:t>存储方式不同</a:t>
            </a:r>
            <a:endParaRPr lang="zh-CN" altLang="en-US" sz="2400">
              <a:ea typeface="隶书" pitchFamily="49" charset="-122"/>
            </a:endParaRPr>
          </a:p>
        </p:txBody>
      </p:sp>
      <p:grpSp>
        <p:nvGrpSpPr>
          <p:cNvPr id="2" name="Group 65"/>
          <p:cNvGrpSpPr>
            <a:grpSpLocks/>
          </p:cNvGrpSpPr>
          <p:nvPr/>
        </p:nvGrpSpPr>
        <p:grpSpPr bwMode="auto">
          <a:xfrm>
            <a:off x="571500" y="2490788"/>
            <a:ext cx="7908925" cy="4152900"/>
            <a:chOff x="360" y="1140"/>
            <a:chExt cx="4982" cy="2616"/>
          </a:xfrm>
        </p:grpSpPr>
        <p:grpSp>
          <p:nvGrpSpPr>
            <p:cNvPr id="281607" name="Group 62"/>
            <p:cNvGrpSpPr>
              <a:grpSpLocks/>
            </p:cNvGrpSpPr>
            <p:nvPr/>
          </p:nvGrpSpPr>
          <p:grpSpPr bwMode="auto">
            <a:xfrm>
              <a:off x="360" y="1140"/>
              <a:ext cx="3294" cy="2616"/>
              <a:chOff x="360" y="1140"/>
              <a:chExt cx="3294" cy="2616"/>
            </a:xfrm>
          </p:grpSpPr>
          <p:sp>
            <p:nvSpPr>
              <p:cNvPr id="276490" name="Text Box 6"/>
              <p:cNvSpPr txBox="1">
                <a:spLocks noChangeArrowheads="1"/>
              </p:cNvSpPr>
              <p:nvPr/>
            </p:nvSpPr>
            <p:spPr bwMode="auto">
              <a:xfrm>
                <a:off x="405" y="1236"/>
                <a:ext cx="1575" cy="990"/>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en-US" altLang="zh-CN" sz="2400">
                    <a:solidFill>
                      <a:schemeClr val="bg2"/>
                    </a:solidFill>
                  </a:rPr>
                  <a:t>struct   node</a:t>
                </a:r>
              </a:p>
              <a:p>
                <a:pPr eaLnBrk="0" hangingPunct="0">
                  <a:defRPr/>
                </a:pPr>
                <a:r>
                  <a:rPr lang="en-US" altLang="zh-CN" sz="2400">
                    <a:solidFill>
                      <a:schemeClr val="bg2"/>
                    </a:solidFill>
                  </a:rPr>
                  <a:t>{     char  ch[2];</a:t>
                </a:r>
              </a:p>
              <a:p>
                <a:pPr eaLnBrk="0" hangingPunct="0">
                  <a:defRPr/>
                </a:pPr>
                <a:r>
                  <a:rPr lang="en-US" altLang="zh-CN" sz="2400">
                    <a:solidFill>
                      <a:schemeClr val="bg2"/>
                    </a:solidFill>
                  </a:rPr>
                  <a:t>       int    k;</a:t>
                </a:r>
              </a:p>
              <a:p>
                <a:pPr eaLnBrk="0" hangingPunct="0">
                  <a:defRPr/>
                </a:pPr>
                <a:r>
                  <a:rPr lang="en-US" altLang="zh-CN" sz="2400">
                    <a:solidFill>
                      <a:schemeClr val="bg2"/>
                    </a:solidFill>
                  </a:rPr>
                  <a:t>}a;</a:t>
                </a:r>
              </a:p>
            </p:txBody>
          </p:sp>
          <p:sp>
            <p:nvSpPr>
              <p:cNvPr id="276491" name="Text Box 7"/>
              <p:cNvSpPr txBox="1">
                <a:spLocks noChangeArrowheads="1"/>
              </p:cNvSpPr>
              <p:nvPr/>
            </p:nvSpPr>
            <p:spPr bwMode="auto">
              <a:xfrm>
                <a:off x="360" y="2586"/>
                <a:ext cx="1620" cy="987"/>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en-US" altLang="zh-CN" sz="2400">
                    <a:solidFill>
                      <a:schemeClr val="bg2"/>
                    </a:solidFill>
                  </a:rPr>
                  <a:t>union   node</a:t>
                </a:r>
              </a:p>
              <a:p>
                <a:pPr eaLnBrk="0" hangingPunct="0">
                  <a:defRPr/>
                </a:pPr>
                <a:r>
                  <a:rPr lang="en-US" altLang="zh-CN" sz="2400">
                    <a:solidFill>
                      <a:schemeClr val="bg2"/>
                    </a:solidFill>
                  </a:rPr>
                  <a:t>{     char  ch[2];</a:t>
                </a:r>
              </a:p>
              <a:p>
                <a:pPr eaLnBrk="0" hangingPunct="0">
                  <a:defRPr/>
                </a:pPr>
                <a:r>
                  <a:rPr lang="en-US" altLang="zh-CN" sz="2400">
                    <a:solidFill>
                      <a:schemeClr val="bg2"/>
                    </a:solidFill>
                  </a:rPr>
                  <a:t>       int    k;</a:t>
                </a:r>
              </a:p>
              <a:p>
                <a:pPr eaLnBrk="0" hangingPunct="0">
                  <a:defRPr/>
                </a:pPr>
                <a:r>
                  <a:rPr lang="en-US" altLang="zh-CN" sz="2400">
                    <a:solidFill>
                      <a:schemeClr val="bg2"/>
                    </a:solidFill>
                  </a:rPr>
                  <a:t>}b;</a:t>
                </a:r>
              </a:p>
            </p:txBody>
          </p:sp>
          <p:grpSp>
            <p:nvGrpSpPr>
              <p:cNvPr id="281616" name="Group 59"/>
              <p:cNvGrpSpPr>
                <a:grpSpLocks/>
              </p:cNvGrpSpPr>
              <p:nvPr/>
            </p:nvGrpSpPr>
            <p:grpSpPr bwMode="auto">
              <a:xfrm>
                <a:off x="2408" y="1140"/>
                <a:ext cx="1246" cy="1320"/>
                <a:chOff x="2408" y="1092"/>
                <a:chExt cx="1246" cy="1320"/>
              </a:xfrm>
            </p:grpSpPr>
            <p:sp>
              <p:nvSpPr>
                <p:cNvPr id="281631" name="AutoShape 9"/>
                <p:cNvSpPr>
                  <a:spLocks/>
                </p:cNvSpPr>
                <p:nvPr/>
              </p:nvSpPr>
              <p:spPr bwMode="auto">
                <a:xfrm>
                  <a:off x="3380" y="1398"/>
                  <a:ext cx="88" cy="558"/>
                </a:xfrm>
                <a:prstGeom prst="rightBrace">
                  <a:avLst>
                    <a:gd name="adj1" fmla="val 52841"/>
                    <a:gd name="adj2" fmla="val 50000"/>
                  </a:avLst>
                </a:prstGeom>
                <a:noFill/>
                <a:ln w="12700">
                  <a:solidFill>
                    <a:schemeClr val="tx2"/>
                  </a:solidFill>
                  <a:round/>
                  <a:headEnd/>
                  <a:tailEnd/>
                </a:ln>
              </p:spPr>
              <p:txBody>
                <a:bodyPr wrap="none" lIns="90000" tIns="46800" rIns="90000" bIns="46800" anchor="ctr"/>
                <a:lstStyle/>
                <a:p>
                  <a:pPr eaLnBrk="0" hangingPunct="0"/>
                  <a:endParaRPr lang="zh-CN" altLang="en-US"/>
                </a:p>
              </p:txBody>
            </p:sp>
            <p:sp>
              <p:nvSpPr>
                <p:cNvPr id="281632" name="Text Box 10"/>
                <p:cNvSpPr txBox="1">
                  <a:spLocks noChangeArrowheads="1"/>
                </p:cNvSpPr>
                <p:nvPr/>
              </p:nvSpPr>
              <p:spPr bwMode="auto">
                <a:xfrm>
                  <a:off x="3455" y="1517"/>
                  <a:ext cx="199" cy="288"/>
                </a:xfrm>
                <a:prstGeom prst="rect">
                  <a:avLst/>
                </a:prstGeom>
                <a:noFill/>
                <a:ln w="38100">
                  <a:noFill/>
                  <a:miter lim="800000"/>
                  <a:headEnd/>
                  <a:tailEnd/>
                </a:ln>
              </p:spPr>
              <p:txBody>
                <a:bodyPr wrap="none" lIns="90000" tIns="46800" rIns="90000" bIns="46800" anchor="ctr"/>
                <a:lstStyle/>
                <a:p>
                  <a:pPr algn="ctr"/>
                  <a:r>
                    <a:rPr lang="en-US" altLang="zh-CN" sz="2400"/>
                    <a:t>a</a:t>
                  </a:r>
                </a:p>
              </p:txBody>
            </p:sp>
            <p:sp>
              <p:nvSpPr>
                <p:cNvPr id="3" name="AutoShape 11"/>
                <p:cNvSpPr>
                  <a:spLocks noChangeArrowheads="1"/>
                </p:cNvSpPr>
                <p:nvPr/>
              </p:nvSpPr>
              <p:spPr bwMode="auto">
                <a:xfrm>
                  <a:off x="2420" y="1092"/>
                  <a:ext cx="960" cy="1320"/>
                </a:xfrm>
                <a:prstGeom prst="foldedCorner">
                  <a:avLst>
                    <a:gd name="adj" fmla="val 12500"/>
                  </a:avLst>
                </a:prstGeom>
                <a:ln w="38100">
                  <a:solidFill>
                    <a:schemeClr val="tx1"/>
                  </a:solidFill>
                  <a:round/>
                  <a:headEnd/>
                  <a:tailEnd/>
                </a:ln>
              </p:spPr>
              <p:style>
                <a:lnRef idx="0">
                  <a:scrgbClr r="0" g="0" b="0"/>
                </a:lnRef>
                <a:fillRef idx="1003">
                  <a:schemeClr val="dk2"/>
                </a:fillRef>
                <a:effectRef idx="0">
                  <a:scrgbClr r="0" g="0" b="0"/>
                </a:effectRef>
                <a:fontRef idx="major"/>
              </p:style>
              <p:txBody>
                <a:bodyPr wrap="none" lIns="90000" tIns="46800" rIns="90000" bIns="46800" anchor="ctr"/>
                <a:lstStyle/>
                <a:p>
                  <a:pPr algn="ctr">
                    <a:defRPr/>
                  </a:pPr>
                  <a:endParaRPr lang="zh-CN" altLang="zh-CN"/>
                </a:p>
              </p:txBody>
            </p:sp>
            <p:sp>
              <p:nvSpPr>
                <p:cNvPr id="281636" name="Line 12"/>
                <p:cNvSpPr>
                  <a:spLocks noChangeShapeType="1"/>
                </p:cNvSpPr>
                <p:nvPr/>
              </p:nvSpPr>
              <p:spPr bwMode="auto">
                <a:xfrm>
                  <a:off x="2420" y="1398"/>
                  <a:ext cx="960" cy="0"/>
                </a:xfrm>
                <a:prstGeom prst="line">
                  <a:avLst/>
                </a:prstGeom>
                <a:noFill/>
                <a:ln w="38100">
                  <a:solidFill>
                    <a:schemeClr val="tx2"/>
                  </a:solidFill>
                  <a:round/>
                  <a:headEnd/>
                  <a:tailEnd/>
                </a:ln>
              </p:spPr>
              <p:txBody>
                <a:bodyPr wrap="none" lIns="90000" tIns="46800" rIns="90000" bIns="46800" anchor="ctr"/>
                <a:lstStyle/>
                <a:p>
                  <a:endParaRPr lang="zh-CN" altLang="en-US"/>
                </a:p>
              </p:txBody>
            </p:sp>
            <p:sp>
              <p:nvSpPr>
                <p:cNvPr id="281637" name="Line 13"/>
                <p:cNvSpPr>
                  <a:spLocks noChangeShapeType="1"/>
                </p:cNvSpPr>
                <p:nvPr/>
              </p:nvSpPr>
              <p:spPr bwMode="auto">
                <a:xfrm>
                  <a:off x="2408" y="1682"/>
                  <a:ext cx="96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1638" name="Line 15"/>
                <p:cNvSpPr>
                  <a:spLocks noChangeShapeType="1"/>
                </p:cNvSpPr>
                <p:nvPr/>
              </p:nvSpPr>
              <p:spPr bwMode="auto">
                <a:xfrm>
                  <a:off x="2412" y="1956"/>
                  <a:ext cx="960" cy="0"/>
                </a:xfrm>
                <a:prstGeom prst="line">
                  <a:avLst/>
                </a:prstGeom>
                <a:noFill/>
                <a:ln w="38100">
                  <a:solidFill>
                    <a:schemeClr val="tx2"/>
                  </a:solidFill>
                  <a:round/>
                  <a:headEnd/>
                  <a:tailEnd/>
                </a:ln>
              </p:spPr>
              <p:txBody>
                <a:bodyPr wrap="none" lIns="90000" tIns="46800" rIns="90000" bIns="46800" anchor="ctr"/>
                <a:lstStyle/>
                <a:p>
                  <a:endParaRPr lang="zh-CN" altLang="en-US"/>
                </a:p>
              </p:txBody>
            </p:sp>
            <p:sp>
              <p:nvSpPr>
                <p:cNvPr id="281639" name="Line 21"/>
                <p:cNvSpPr>
                  <a:spLocks noChangeShapeType="1"/>
                </p:cNvSpPr>
                <p:nvPr/>
              </p:nvSpPr>
              <p:spPr bwMode="auto">
                <a:xfrm>
                  <a:off x="2436" y="1548"/>
                  <a:ext cx="60" cy="0"/>
                </a:xfrm>
                <a:prstGeom prst="line">
                  <a:avLst/>
                </a:prstGeom>
                <a:noFill/>
                <a:ln w="38100">
                  <a:solidFill>
                    <a:schemeClr val="tx1"/>
                  </a:solidFill>
                  <a:round/>
                  <a:headEnd/>
                  <a:tailEnd/>
                </a:ln>
              </p:spPr>
              <p:txBody>
                <a:bodyPr wrap="none" lIns="90000" tIns="46800" rIns="90000" bIns="46800" anchor="ctr"/>
                <a:lstStyle/>
                <a:p>
                  <a:endParaRPr lang="zh-CN" altLang="en-US"/>
                </a:p>
              </p:txBody>
            </p:sp>
            <p:sp>
              <p:nvSpPr>
                <p:cNvPr id="281640" name="Line 22"/>
                <p:cNvSpPr>
                  <a:spLocks noChangeShapeType="1"/>
                </p:cNvSpPr>
                <p:nvPr/>
              </p:nvSpPr>
              <p:spPr bwMode="auto">
                <a:xfrm>
                  <a:off x="2436" y="1824"/>
                  <a:ext cx="60" cy="0"/>
                </a:xfrm>
                <a:prstGeom prst="line">
                  <a:avLst/>
                </a:prstGeom>
                <a:noFill/>
                <a:ln w="38100">
                  <a:solidFill>
                    <a:schemeClr val="tx1"/>
                  </a:solidFill>
                  <a:round/>
                  <a:headEnd/>
                  <a:tailEnd/>
                </a:ln>
              </p:spPr>
              <p:txBody>
                <a:bodyPr wrap="none" lIns="90000" tIns="46800" rIns="90000" bIns="46800" anchor="ctr"/>
                <a:lstStyle/>
                <a:p>
                  <a:endParaRPr lang="zh-CN" altLang="en-US"/>
                </a:p>
              </p:txBody>
            </p:sp>
            <p:sp>
              <p:nvSpPr>
                <p:cNvPr id="281641" name="Line 23"/>
                <p:cNvSpPr>
                  <a:spLocks noChangeShapeType="1"/>
                </p:cNvSpPr>
                <p:nvPr/>
              </p:nvSpPr>
              <p:spPr bwMode="auto">
                <a:xfrm>
                  <a:off x="3312" y="1548"/>
                  <a:ext cx="60" cy="0"/>
                </a:xfrm>
                <a:prstGeom prst="line">
                  <a:avLst/>
                </a:prstGeom>
                <a:noFill/>
                <a:ln w="38100">
                  <a:solidFill>
                    <a:schemeClr val="tx1"/>
                  </a:solidFill>
                  <a:round/>
                  <a:headEnd/>
                  <a:tailEnd/>
                </a:ln>
              </p:spPr>
              <p:txBody>
                <a:bodyPr wrap="none" lIns="90000" tIns="46800" rIns="90000" bIns="46800" anchor="ctr"/>
                <a:lstStyle/>
                <a:p>
                  <a:endParaRPr lang="zh-CN" altLang="en-US"/>
                </a:p>
              </p:txBody>
            </p:sp>
            <p:sp>
              <p:nvSpPr>
                <p:cNvPr id="281642" name="Line 24"/>
                <p:cNvSpPr>
                  <a:spLocks noChangeShapeType="1"/>
                </p:cNvSpPr>
                <p:nvPr/>
              </p:nvSpPr>
              <p:spPr bwMode="auto">
                <a:xfrm>
                  <a:off x="3312" y="1824"/>
                  <a:ext cx="60" cy="0"/>
                </a:xfrm>
                <a:prstGeom prst="line">
                  <a:avLst/>
                </a:prstGeom>
                <a:noFill/>
                <a:ln w="38100">
                  <a:solidFill>
                    <a:schemeClr val="tx1"/>
                  </a:solidFill>
                  <a:round/>
                  <a:headEnd/>
                  <a:tailEnd/>
                </a:ln>
              </p:spPr>
              <p:txBody>
                <a:bodyPr wrap="none" lIns="90000" tIns="46800" rIns="90000" bIns="46800" anchor="ctr"/>
                <a:lstStyle/>
                <a:p>
                  <a:endParaRPr lang="zh-CN" altLang="en-US"/>
                </a:p>
              </p:txBody>
            </p:sp>
            <p:sp>
              <p:nvSpPr>
                <p:cNvPr id="281643" name="Text Box 26"/>
                <p:cNvSpPr txBox="1">
                  <a:spLocks noChangeArrowheads="1"/>
                </p:cNvSpPr>
                <p:nvPr/>
              </p:nvSpPr>
              <p:spPr bwMode="auto">
                <a:xfrm>
                  <a:off x="2757" y="1416"/>
                  <a:ext cx="295" cy="288"/>
                </a:xfrm>
                <a:prstGeom prst="rect">
                  <a:avLst/>
                </a:prstGeom>
                <a:noFill/>
                <a:ln w="38100">
                  <a:noFill/>
                  <a:miter lim="800000"/>
                  <a:headEnd/>
                  <a:tailEnd/>
                </a:ln>
              </p:spPr>
              <p:txBody>
                <a:bodyPr wrap="none" lIns="90000" tIns="46800" rIns="90000" bIns="46800" anchor="ctr"/>
                <a:lstStyle/>
                <a:p>
                  <a:pPr algn="ctr"/>
                  <a:r>
                    <a:rPr lang="en-US" altLang="zh-CN" sz="2400"/>
                    <a:t>ch</a:t>
                  </a:r>
                </a:p>
              </p:txBody>
            </p:sp>
            <p:sp>
              <p:nvSpPr>
                <p:cNvPr id="281644" name="Text Box 27"/>
                <p:cNvSpPr txBox="1">
                  <a:spLocks noChangeArrowheads="1"/>
                </p:cNvSpPr>
                <p:nvPr/>
              </p:nvSpPr>
              <p:spPr bwMode="auto">
                <a:xfrm>
                  <a:off x="2811" y="1668"/>
                  <a:ext cx="210" cy="288"/>
                </a:xfrm>
                <a:prstGeom prst="rect">
                  <a:avLst/>
                </a:prstGeom>
                <a:noFill/>
                <a:ln w="38100">
                  <a:noFill/>
                  <a:miter lim="800000"/>
                  <a:headEnd/>
                  <a:tailEnd/>
                </a:ln>
              </p:spPr>
              <p:txBody>
                <a:bodyPr wrap="none" lIns="90000" tIns="46800" rIns="90000" bIns="46800" anchor="ctr"/>
                <a:lstStyle/>
                <a:p>
                  <a:pPr algn="ctr"/>
                  <a:r>
                    <a:rPr lang="en-US" altLang="zh-CN" sz="2400"/>
                    <a:t>k</a:t>
                  </a:r>
                </a:p>
              </p:txBody>
            </p:sp>
          </p:grpSp>
          <p:grpSp>
            <p:nvGrpSpPr>
              <p:cNvPr id="281617" name="Group 58"/>
              <p:cNvGrpSpPr>
                <a:grpSpLocks/>
              </p:cNvGrpSpPr>
              <p:nvPr/>
            </p:nvGrpSpPr>
            <p:grpSpPr bwMode="auto">
              <a:xfrm>
                <a:off x="2396" y="2580"/>
                <a:ext cx="1258" cy="1176"/>
                <a:chOff x="4052" y="2184"/>
                <a:chExt cx="1258" cy="1176"/>
              </a:xfrm>
            </p:grpSpPr>
            <p:sp>
              <p:nvSpPr>
                <p:cNvPr id="281620" name="AutoShape 43"/>
                <p:cNvSpPr>
                  <a:spLocks/>
                </p:cNvSpPr>
                <p:nvPr/>
              </p:nvSpPr>
              <p:spPr bwMode="auto">
                <a:xfrm>
                  <a:off x="5012" y="2490"/>
                  <a:ext cx="95" cy="318"/>
                </a:xfrm>
                <a:prstGeom prst="rightBrace">
                  <a:avLst>
                    <a:gd name="adj1" fmla="val 27895"/>
                    <a:gd name="adj2" fmla="val 50000"/>
                  </a:avLst>
                </a:prstGeom>
                <a:noFill/>
                <a:ln w="12700">
                  <a:solidFill>
                    <a:schemeClr val="tx2"/>
                  </a:solidFill>
                  <a:round/>
                  <a:headEnd/>
                  <a:tailEnd/>
                </a:ln>
              </p:spPr>
              <p:txBody>
                <a:bodyPr wrap="none" lIns="90000" tIns="46800" rIns="90000" bIns="46800" anchor="ctr"/>
                <a:lstStyle/>
                <a:p>
                  <a:pPr eaLnBrk="0" hangingPunct="0"/>
                  <a:endParaRPr lang="zh-CN" altLang="en-US"/>
                </a:p>
              </p:txBody>
            </p:sp>
            <p:sp>
              <p:nvSpPr>
                <p:cNvPr id="281621" name="Text Box 44"/>
                <p:cNvSpPr txBox="1">
                  <a:spLocks noChangeArrowheads="1"/>
                </p:cNvSpPr>
                <p:nvPr/>
              </p:nvSpPr>
              <p:spPr bwMode="auto">
                <a:xfrm>
                  <a:off x="5111" y="2513"/>
                  <a:ext cx="199" cy="288"/>
                </a:xfrm>
                <a:prstGeom prst="rect">
                  <a:avLst/>
                </a:prstGeom>
                <a:noFill/>
                <a:ln w="38100">
                  <a:noFill/>
                  <a:miter lim="800000"/>
                  <a:headEnd/>
                  <a:tailEnd/>
                </a:ln>
              </p:spPr>
              <p:txBody>
                <a:bodyPr wrap="none" lIns="90000" tIns="46800" rIns="90000" bIns="46800" anchor="ctr"/>
                <a:lstStyle/>
                <a:p>
                  <a:pPr algn="ctr"/>
                  <a:r>
                    <a:rPr lang="en-US" altLang="zh-CN" sz="2400"/>
                    <a:t>b</a:t>
                  </a:r>
                </a:p>
              </p:txBody>
            </p:sp>
            <p:sp>
              <p:nvSpPr>
                <p:cNvPr id="4" name="AutoShape 45"/>
                <p:cNvSpPr>
                  <a:spLocks noChangeArrowheads="1"/>
                </p:cNvSpPr>
                <p:nvPr/>
              </p:nvSpPr>
              <p:spPr bwMode="auto">
                <a:xfrm>
                  <a:off x="4052" y="2184"/>
                  <a:ext cx="960" cy="1176"/>
                </a:xfrm>
                <a:prstGeom prst="foldedCorner">
                  <a:avLst>
                    <a:gd name="adj" fmla="val 12500"/>
                  </a:avLst>
                </a:prstGeom>
                <a:ln w="38100">
                  <a:solidFill>
                    <a:schemeClr val="tx1"/>
                  </a:solidFill>
                  <a:round/>
                  <a:headEnd/>
                  <a:tailEnd/>
                </a:ln>
              </p:spPr>
              <p:style>
                <a:lnRef idx="0">
                  <a:scrgbClr r="0" g="0" b="0"/>
                </a:lnRef>
                <a:fillRef idx="1003">
                  <a:schemeClr val="dk2"/>
                </a:fillRef>
                <a:effectRef idx="0">
                  <a:scrgbClr r="0" g="0" b="0"/>
                </a:effectRef>
                <a:fontRef idx="major"/>
              </p:style>
              <p:txBody>
                <a:bodyPr wrap="none" lIns="90000" tIns="46800" rIns="90000" bIns="46800" anchor="ctr"/>
                <a:lstStyle/>
                <a:p>
                  <a:pPr algn="ctr">
                    <a:defRPr/>
                  </a:pPr>
                  <a:endParaRPr lang="zh-CN" altLang="zh-CN"/>
                </a:p>
              </p:txBody>
            </p:sp>
            <p:sp>
              <p:nvSpPr>
                <p:cNvPr id="281625" name="Line 46"/>
                <p:cNvSpPr>
                  <a:spLocks noChangeShapeType="1"/>
                </p:cNvSpPr>
                <p:nvPr/>
              </p:nvSpPr>
              <p:spPr bwMode="auto">
                <a:xfrm>
                  <a:off x="4052" y="2490"/>
                  <a:ext cx="960" cy="0"/>
                </a:xfrm>
                <a:prstGeom prst="line">
                  <a:avLst/>
                </a:prstGeom>
                <a:noFill/>
                <a:ln w="38100">
                  <a:solidFill>
                    <a:schemeClr val="tx2"/>
                  </a:solidFill>
                  <a:round/>
                  <a:headEnd/>
                  <a:tailEnd/>
                </a:ln>
              </p:spPr>
              <p:txBody>
                <a:bodyPr wrap="none" lIns="90000" tIns="46800" rIns="90000" bIns="46800" anchor="ctr"/>
                <a:lstStyle/>
                <a:p>
                  <a:endParaRPr lang="zh-CN" altLang="en-US"/>
                </a:p>
              </p:txBody>
            </p:sp>
            <p:sp>
              <p:nvSpPr>
                <p:cNvPr id="281626" name="Line 48"/>
                <p:cNvSpPr>
                  <a:spLocks noChangeShapeType="1"/>
                </p:cNvSpPr>
                <p:nvPr/>
              </p:nvSpPr>
              <p:spPr bwMode="auto">
                <a:xfrm>
                  <a:off x="4068" y="2772"/>
                  <a:ext cx="960" cy="0"/>
                </a:xfrm>
                <a:prstGeom prst="line">
                  <a:avLst/>
                </a:prstGeom>
                <a:noFill/>
                <a:ln w="38100">
                  <a:solidFill>
                    <a:schemeClr val="tx2"/>
                  </a:solidFill>
                  <a:round/>
                  <a:headEnd/>
                  <a:tailEnd/>
                </a:ln>
              </p:spPr>
              <p:txBody>
                <a:bodyPr wrap="none" lIns="90000" tIns="46800" rIns="90000" bIns="46800" anchor="ctr"/>
                <a:lstStyle/>
                <a:p>
                  <a:endParaRPr lang="zh-CN" altLang="en-US"/>
                </a:p>
              </p:txBody>
            </p:sp>
            <p:sp>
              <p:nvSpPr>
                <p:cNvPr id="281627" name="Line 51"/>
                <p:cNvSpPr>
                  <a:spLocks noChangeShapeType="1"/>
                </p:cNvSpPr>
                <p:nvPr/>
              </p:nvSpPr>
              <p:spPr bwMode="auto">
                <a:xfrm>
                  <a:off x="4944" y="2640"/>
                  <a:ext cx="60" cy="0"/>
                </a:xfrm>
                <a:prstGeom prst="line">
                  <a:avLst/>
                </a:prstGeom>
                <a:noFill/>
                <a:ln w="38100">
                  <a:solidFill>
                    <a:schemeClr val="tx1"/>
                  </a:solidFill>
                  <a:round/>
                  <a:headEnd/>
                  <a:tailEnd/>
                </a:ln>
              </p:spPr>
              <p:txBody>
                <a:bodyPr wrap="none" lIns="90000" tIns="46800" rIns="90000" bIns="46800" anchor="ctr"/>
                <a:lstStyle/>
                <a:p>
                  <a:endParaRPr lang="zh-CN" altLang="en-US"/>
                </a:p>
              </p:txBody>
            </p:sp>
            <p:sp>
              <p:nvSpPr>
                <p:cNvPr id="281628" name="Text Box 53"/>
                <p:cNvSpPr txBox="1">
                  <a:spLocks noChangeArrowheads="1"/>
                </p:cNvSpPr>
                <p:nvPr/>
              </p:nvSpPr>
              <p:spPr bwMode="auto">
                <a:xfrm>
                  <a:off x="4269" y="2508"/>
                  <a:ext cx="295" cy="288"/>
                </a:xfrm>
                <a:prstGeom prst="rect">
                  <a:avLst/>
                </a:prstGeom>
                <a:noFill/>
                <a:ln w="38100">
                  <a:noFill/>
                  <a:miter lim="800000"/>
                  <a:headEnd/>
                  <a:tailEnd/>
                </a:ln>
              </p:spPr>
              <p:txBody>
                <a:bodyPr wrap="none" lIns="90000" tIns="46800" rIns="90000" bIns="46800" anchor="ctr"/>
                <a:lstStyle/>
                <a:p>
                  <a:pPr algn="ctr"/>
                  <a:r>
                    <a:rPr lang="en-US" altLang="zh-CN" sz="2400"/>
                    <a:t>ch</a:t>
                  </a:r>
                </a:p>
              </p:txBody>
            </p:sp>
            <p:sp>
              <p:nvSpPr>
                <p:cNvPr id="281629" name="Text Box 54"/>
                <p:cNvSpPr txBox="1">
                  <a:spLocks noChangeArrowheads="1"/>
                </p:cNvSpPr>
                <p:nvPr/>
              </p:nvSpPr>
              <p:spPr bwMode="auto">
                <a:xfrm>
                  <a:off x="4587" y="2520"/>
                  <a:ext cx="210" cy="288"/>
                </a:xfrm>
                <a:prstGeom prst="rect">
                  <a:avLst/>
                </a:prstGeom>
                <a:noFill/>
                <a:ln w="38100">
                  <a:noFill/>
                  <a:miter lim="800000"/>
                  <a:headEnd/>
                  <a:tailEnd/>
                </a:ln>
              </p:spPr>
              <p:txBody>
                <a:bodyPr wrap="none" lIns="90000" tIns="46800" rIns="90000" bIns="46800" anchor="ctr"/>
                <a:lstStyle/>
                <a:p>
                  <a:pPr algn="ctr"/>
                  <a:r>
                    <a:rPr lang="en-US" altLang="zh-CN" sz="2400"/>
                    <a:t>k</a:t>
                  </a:r>
                </a:p>
              </p:txBody>
            </p:sp>
            <p:sp>
              <p:nvSpPr>
                <p:cNvPr id="281630" name="Line 49"/>
                <p:cNvSpPr>
                  <a:spLocks noChangeShapeType="1"/>
                </p:cNvSpPr>
                <p:nvPr/>
              </p:nvSpPr>
              <p:spPr bwMode="auto">
                <a:xfrm>
                  <a:off x="4068" y="2640"/>
                  <a:ext cx="60" cy="0"/>
                </a:xfrm>
                <a:prstGeom prst="line">
                  <a:avLst/>
                </a:prstGeom>
                <a:noFill/>
                <a:ln w="38100">
                  <a:solidFill>
                    <a:schemeClr val="tx1"/>
                  </a:solidFill>
                  <a:round/>
                  <a:headEnd/>
                  <a:tailEnd/>
                </a:ln>
              </p:spPr>
              <p:txBody>
                <a:bodyPr wrap="none" lIns="90000" tIns="46800" rIns="90000" bIns="46800" anchor="ctr"/>
                <a:lstStyle/>
                <a:p>
                  <a:endParaRPr lang="zh-CN" altLang="en-US"/>
                </a:p>
              </p:txBody>
            </p:sp>
          </p:grpSp>
          <p:sp>
            <p:nvSpPr>
              <p:cNvPr id="281618" name="AutoShape 60"/>
              <p:cNvSpPr>
                <a:spLocks noChangeArrowheads="1"/>
              </p:cNvSpPr>
              <p:nvPr/>
            </p:nvSpPr>
            <p:spPr bwMode="auto">
              <a:xfrm>
                <a:off x="1944" y="1740"/>
                <a:ext cx="420" cy="216"/>
              </a:xfrm>
              <a:prstGeom prst="rightArrow">
                <a:avLst>
                  <a:gd name="adj1" fmla="val 50000"/>
                  <a:gd name="adj2" fmla="val 48611"/>
                </a:avLst>
              </a:prstGeom>
              <a:noFill/>
              <a:ln w="38100">
                <a:solidFill>
                  <a:srgbClr val="003366"/>
                </a:solidFill>
                <a:miter lim="800000"/>
                <a:headEnd/>
                <a:tailEnd/>
              </a:ln>
            </p:spPr>
            <p:txBody>
              <a:bodyPr wrap="none" lIns="90000" tIns="46800" rIns="90000" bIns="46800" anchor="ctr">
                <a:spAutoFit/>
              </a:bodyPr>
              <a:lstStyle/>
              <a:p>
                <a:pPr eaLnBrk="0" hangingPunct="0"/>
                <a:endParaRPr lang="zh-CN" altLang="en-US"/>
              </a:p>
            </p:txBody>
          </p:sp>
          <p:sp>
            <p:nvSpPr>
              <p:cNvPr id="281619" name="AutoShape 61"/>
              <p:cNvSpPr>
                <a:spLocks noChangeArrowheads="1"/>
              </p:cNvSpPr>
              <p:nvPr/>
            </p:nvSpPr>
            <p:spPr bwMode="auto">
              <a:xfrm>
                <a:off x="1980" y="3036"/>
                <a:ext cx="372" cy="204"/>
              </a:xfrm>
              <a:prstGeom prst="rightArrow">
                <a:avLst>
                  <a:gd name="adj1" fmla="val 50000"/>
                  <a:gd name="adj2" fmla="val 45588"/>
                </a:avLst>
              </a:prstGeom>
              <a:noFill/>
              <a:ln w="38100">
                <a:solidFill>
                  <a:srgbClr val="003366"/>
                </a:solidFill>
                <a:miter lim="800000"/>
                <a:headEnd/>
                <a:tailEnd/>
              </a:ln>
            </p:spPr>
            <p:txBody>
              <a:bodyPr wrap="none" lIns="90000" tIns="46800" rIns="90000" bIns="46800" anchor="ctr">
                <a:spAutoFit/>
              </a:bodyPr>
              <a:lstStyle/>
              <a:p>
                <a:pPr eaLnBrk="0" hangingPunct="0"/>
                <a:endParaRPr lang="zh-CN" altLang="en-US"/>
              </a:p>
            </p:txBody>
          </p:sp>
        </p:grpSp>
        <p:sp>
          <p:nvSpPr>
            <p:cNvPr id="281608" name="AutoShape 63"/>
            <p:cNvSpPr>
              <a:spLocks noChangeArrowheads="1"/>
            </p:cNvSpPr>
            <p:nvPr/>
          </p:nvSpPr>
          <p:spPr bwMode="auto">
            <a:xfrm>
              <a:off x="3583" y="1195"/>
              <a:ext cx="1738" cy="274"/>
            </a:xfrm>
            <a:prstGeom prst="wedgeRectCallout">
              <a:avLst>
                <a:gd name="adj1" fmla="val -54778"/>
                <a:gd name="adj2" fmla="val 122630"/>
              </a:avLst>
            </a:prstGeom>
            <a:noFill/>
            <a:ln w="38100">
              <a:solidFill>
                <a:srgbClr val="33CCCC"/>
              </a:solidFill>
              <a:miter lim="800000"/>
              <a:headEnd/>
              <a:tailEnd/>
            </a:ln>
          </p:spPr>
          <p:txBody>
            <a:bodyPr wrap="none" lIns="90000" tIns="46800" rIns="90000" bIns="46800" anchor="ctr">
              <a:spAutoFit/>
            </a:bodyPr>
            <a:lstStyle/>
            <a:p>
              <a:pPr algn="ctr"/>
              <a:r>
                <a:rPr lang="zh-CN" altLang="en-US"/>
                <a:t>变量的各成员同时存在</a:t>
              </a:r>
            </a:p>
          </p:txBody>
        </p:sp>
        <p:sp>
          <p:nvSpPr>
            <p:cNvPr id="281609" name="AutoShape 64"/>
            <p:cNvSpPr>
              <a:spLocks noChangeArrowheads="1"/>
            </p:cNvSpPr>
            <p:nvPr/>
          </p:nvSpPr>
          <p:spPr bwMode="auto">
            <a:xfrm>
              <a:off x="3483" y="3259"/>
              <a:ext cx="1859" cy="234"/>
            </a:xfrm>
            <a:prstGeom prst="wedgeRectCallout">
              <a:avLst>
                <a:gd name="adj1" fmla="val -44023"/>
                <a:gd name="adj2" fmla="val -118250"/>
              </a:avLst>
            </a:prstGeom>
            <a:noFill/>
            <a:ln w="38100">
              <a:solidFill>
                <a:srgbClr val="33CCCC"/>
              </a:solidFill>
              <a:miter lim="800000"/>
              <a:headEnd/>
              <a:tailEnd/>
            </a:ln>
          </p:spPr>
          <p:txBody>
            <a:bodyPr wrap="none" lIns="90000" tIns="46800" rIns="90000" bIns="46800" anchor="ctr">
              <a:spAutoFit/>
            </a:bodyPr>
            <a:lstStyle/>
            <a:p>
              <a:pPr algn="ctr"/>
              <a:r>
                <a:rPr lang="zh-CN" altLang="en-US">
                  <a:solidFill>
                    <a:srgbClr val="C00000"/>
                  </a:solidFill>
                </a:rPr>
                <a:t>任一时刻只有一个成员存在</a:t>
              </a:r>
            </a:p>
          </p:txBody>
        </p:sp>
      </p:grpSp>
      <p:sp>
        <p:nvSpPr>
          <p:cNvPr id="40" name="Rectangle 66"/>
          <p:cNvSpPr>
            <a:spLocks noChangeArrowheads="1"/>
          </p:cNvSpPr>
          <p:nvPr/>
        </p:nvSpPr>
        <p:spPr bwMode="auto">
          <a:xfrm>
            <a:off x="276225" y="1993900"/>
            <a:ext cx="8601075" cy="1103313"/>
          </a:xfrm>
          <a:prstGeom prst="rect">
            <a:avLst/>
          </a:prstGeom>
          <a:noFill/>
          <a:ln w="9525">
            <a:noFill/>
            <a:miter lim="800000"/>
            <a:headEnd/>
            <a:tailEnd/>
          </a:ln>
        </p:spPr>
        <p:txBody>
          <a:bodyPr/>
          <a:lstStyle/>
          <a:p>
            <a:pPr marL="1143000" lvl="2" indent="-228600">
              <a:spcBef>
                <a:spcPct val="20000"/>
              </a:spcBef>
              <a:buClr>
                <a:schemeClr val="accent2"/>
              </a:buClr>
              <a:buFont typeface="Wingdings" pitchFamily="2" charset="2"/>
              <a:buChar char="v"/>
            </a:pPr>
            <a:r>
              <a:rPr lang="zh-CN" altLang="en-US" sz="2400">
                <a:ea typeface="隶书" pitchFamily="49" charset="-122"/>
              </a:rPr>
              <a:t>联系</a:t>
            </a:r>
            <a:r>
              <a:rPr lang="en-US" altLang="zh-CN" sz="2400">
                <a:ea typeface="隶书" pitchFamily="49" charset="-122"/>
              </a:rPr>
              <a:t>: </a:t>
            </a:r>
            <a:r>
              <a:rPr lang="zh-CN" altLang="en-US" sz="2400">
                <a:solidFill>
                  <a:srgbClr val="009900"/>
                </a:solidFill>
                <a:ea typeface="隶书" pitchFamily="49" charset="-122"/>
              </a:rPr>
              <a:t>两者可相互嵌套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anim calcmode="lin" valueType="num">
                                      <p:cBhvr additive="base">
                                        <p:cTn id="19"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out)">
                                      <p:cBhvr>
                                        <p:cTn id="25" dur="500"/>
                                        <p:tgtEl>
                                          <p:spTgt spid="2"/>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4" autoUpdateAnimBg="0"/>
      <p:bldP spid="40" grpId="0" build="p" bldLvl="4" autoUpdateAnimBg="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500937" cy="857250"/>
          </a:xfrm>
        </p:spPr>
        <p:txBody>
          <a:bodyPr/>
          <a:lstStyle/>
          <a:p>
            <a:pPr eaLnBrk="1" hangingPunct="1">
              <a:defRPr/>
            </a:pPr>
            <a:r>
              <a:rPr lang="en-US" altLang="zh-CN" sz="3200" smtClean="0">
                <a:ea typeface="宋体" pitchFamily="2" charset="-122"/>
              </a:rPr>
              <a:t>5.5.33</a:t>
            </a:r>
            <a:r>
              <a:rPr lang="zh-CN" altLang="en-US" sz="3200" smtClean="0">
                <a:ea typeface="宋体" pitchFamily="2" charset="-122"/>
              </a:rPr>
              <a:t>结构体在内存中存储，字节对齐</a:t>
            </a:r>
            <a:endParaRPr lang="en-US" altLang="zh-CN" sz="3200" smtClean="0">
              <a:ea typeface="宋体" pitchFamily="2" charset="-122"/>
            </a:endParaRPr>
          </a:p>
        </p:txBody>
      </p:sp>
      <p:sp>
        <p:nvSpPr>
          <p:cNvPr id="277508" name="矩形 3"/>
          <p:cNvSpPr>
            <a:spLocks noChangeArrowheads="1"/>
          </p:cNvSpPr>
          <p:nvPr/>
        </p:nvSpPr>
        <p:spPr bwMode="auto">
          <a:xfrm>
            <a:off x="642938" y="1285875"/>
            <a:ext cx="7929562" cy="642938"/>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t>结构体变量占据的内存单元的个数应当是其内部所有数据成员占据内存单元数的和。</a:t>
            </a:r>
          </a:p>
        </p:txBody>
      </p:sp>
      <p:sp>
        <p:nvSpPr>
          <p:cNvPr id="5" name="Rectangle 3"/>
          <p:cNvSpPr>
            <a:spLocks noGrp="1" noChangeArrowheads="1"/>
          </p:cNvSpPr>
          <p:nvPr>
            <p:ph type="body" idx="1"/>
          </p:nvPr>
        </p:nvSpPr>
        <p:spPr>
          <a:xfrm>
            <a:off x="571500" y="3429000"/>
            <a:ext cx="8286750" cy="3071813"/>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1800" smtClean="0">
                <a:ea typeface="宋体" pitchFamily="2" charset="-122"/>
              </a:rPr>
              <a:t>出于效率的考虑，</a:t>
            </a:r>
            <a:r>
              <a:rPr lang="en-US" altLang="zh-CN" sz="1800" smtClean="0">
                <a:ea typeface="宋体" pitchFamily="2" charset="-122"/>
              </a:rPr>
              <a:t>C</a:t>
            </a:r>
            <a:r>
              <a:rPr lang="zh-CN" altLang="en-US" sz="1800" smtClean="0">
                <a:ea typeface="宋体" pitchFamily="2" charset="-122"/>
              </a:rPr>
              <a:t>语言引入了字节对齐机制，一般来说，不同的编译器字节对齐机制有所不同，但还是有以下</a:t>
            </a:r>
            <a:r>
              <a:rPr lang="en-US" altLang="zh-CN" sz="1800" smtClean="0">
                <a:ea typeface="宋体" pitchFamily="2" charset="-122"/>
              </a:rPr>
              <a:t>3</a:t>
            </a:r>
            <a:r>
              <a:rPr lang="zh-CN" altLang="en-US" sz="1800" smtClean="0">
                <a:ea typeface="宋体" pitchFamily="2" charset="-122"/>
              </a:rPr>
              <a:t>条通用准则：</a:t>
            </a:r>
          </a:p>
          <a:p>
            <a:pPr eaLnBrk="1" hangingPunct="1">
              <a:lnSpc>
                <a:spcPct val="90000"/>
              </a:lnSpc>
              <a:defRPr/>
            </a:pPr>
            <a:r>
              <a:rPr lang="zh-CN" altLang="en-US" sz="1800" smtClean="0">
                <a:ea typeface="宋体" pitchFamily="2" charset="-122"/>
              </a:rPr>
              <a:t>（</a:t>
            </a:r>
            <a:r>
              <a:rPr lang="en-US" altLang="zh-CN" sz="1800" smtClean="0">
                <a:ea typeface="宋体" pitchFamily="2" charset="-122"/>
              </a:rPr>
              <a:t>1</a:t>
            </a:r>
            <a:r>
              <a:rPr lang="zh-CN" altLang="en-US" sz="1800" smtClean="0">
                <a:ea typeface="宋体" pitchFamily="2" charset="-122"/>
              </a:rPr>
              <a:t>）结构体变量的首地址能够被其最宽基本类型成员的大小所整除；</a:t>
            </a:r>
          </a:p>
          <a:p>
            <a:pPr eaLnBrk="1" hangingPunct="1">
              <a:lnSpc>
                <a:spcPct val="90000"/>
              </a:lnSpc>
              <a:defRPr/>
            </a:pPr>
            <a:r>
              <a:rPr lang="zh-CN" altLang="en-US" sz="1800" smtClean="0">
                <a:ea typeface="宋体" pitchFamily="2" charset="-122"/>
              </a:rPr>
              <a:t>（</a:t>
            </a:r>
            <a:r>
              <a:rPr lang="en-US" altLang="zh-CN" sz="1800" smtClean="0">
                <a:ea typeface="宋体" pitchFamily="2" charset="-122"/>
              </a:rPr>
              <a:t>2</a:t>
            </a:r>
            <a:r>
              <a:rPr lang="zh-CN" altLang="en-US" sz="1800" smtClean="0">
                <a:ea typeface="宋体" pitchFamily="2" charset="-122"/>
              </a:rPr>
              <a:t>）结构体每个成员相对于结构体首地址的偏移量（</a:t>
            </a:r>
            <a:r>
              <a:rPr lang="en-US" altLang="zh-CN" sz="1800" smtClean="0">
                <a:ea typeface="宋体" pitchFamily="2" charset="-122"/>
              </a:rPr>
              <a:t>offset</a:t>
            </a:r>
            <a:r>
              <a:rPr lang="zh-CN" altLang="en-US" sz="1800" smtClean="0">
                <a:ea typeface="宋体" pitchFamily="2" charset="-122"/>
              </a:rPr>
              <a:t>）都是成员大小的整数倍，如有需要编译器会在成员之间加上填充字节（</a:t>
            </a:r>
            <a:r>
              <a:rPr lang="en-US" altLang="zh-CN" sz="1800" smtClean="0">
                <a:ea typeface="宋体" pitchFamily="2" charset="-122"/>
              </a:rPr>
              <a:t>internal adding</a:t>
            </a:r>
            <a:r>
              <a:rPr lang="zh-CN" altLang="en-US" sz="1800" smtClean="0">
                <a:ea typeface="宋体" pitchFamily="2" charset="-122"/>
              </a:rPr>
              <a:t>）；</a:t>
            </a:r>
          </a:p>
          <a:p>
            <a:pPr eaLnBrk="1" hangingPunct="1">
              <a:lnSpc>
                <a:spcPct val="90000"/>
              </a:lnSpc>
              <a:defRPr/>
            </a:pPr>
            <a:r>
              <a:rPr lang="zh-CN" altLang="en-US" sz="1800" smtClean="0">
                <a:ea typeface="宋体" pitchFamily="2" charset="-122"/>
              </a:rPr>
              <a:t>（</a:t>
            </a:r>
            <a:r>
              <a:rPr lang="en-US" altLang="zh-CN" sz="1800" smtClean="0">
                <a:ea typeface="宋体" pitchFamily="2" charset="-122"/>
              </a:rPr>
              <a:t>3</a:t>
            </a:r>
            <a:r>
              <a:rPr lang="zh-CN" altLang="en-US" sz="1800" smtClean="0">
                <a:ea typeface="宋体" pitchFamily="2" charset="-122"/>
              </a:rPr>
              <a:t>）结构体的总大小为结构体最宽基本类型成员大小的整数倍，如有需要编译器会在最末一个成员之后加上填充字节（</a:t>
            </a:r>
            <a:r>
              <a:rPr lang="en-US" altLang="zh-CN" sz="1800" smtClean="0">
                <a:ea typeface="宋体" pitchFamily="2" charset="-122"/>
              </a:rPr>
              <a:t>trailing padding</a:t>
            </a:r>
            <a:r>
              <a:rPr lang="zh-CN" altLang="en-US" sz="1800" smtClean="0">
                <a:ea typeface="宋体" pitchFamily="2" charset="-122"/>
              </a:rPr>
              <a:t>）。</a:t>
            </a:r>
            <a:endParaRPr lang="en-US" altLang="zh-CN" sz="1800" smtClean="0">
              <a:ea typeface="宋体" pitchFamily="2" charset="-122"/>
            </a:endParaRPr>
          </a:p>
          <a:p>
            <a:pPr eaLnBrk="1" hangingPunct="1">
              <a:lnSpc>
                <a:spcPct val="90000"/>
              </a:lnSpc>
              <a:defRPr/>
            </a:pPr>
            <a:r>
              <a:rPr lang="zh-CN" altLang="en-US" sz="1800" smtClean="0">
                <a:ea typeface="宋体" pitchFamily="2" charset="-122"/>
              </a:rPr>
              <a:t>字节对齐第</a:t>
            </a:r>
            <a:r>
              <a:rPr lang="en-US" altLang="zh-CN" sz="1800" smtClean="0">
                <a:ea typeface="宋体" pitchFamily="2" charset="-122"/>
              </a:rPr>
              <a:t>3</a:t>
            </a:r>
            <a:r>
              <a:rPr lang="zh-CN" altLang="en-US" sz="1800" smtClean="0">
                <a:ea typeface="宋体" pitchFamily="2" charset="-122"/>
              </a:rPr>
              <a:t>条准则提及最宽基本类型的概念，所谓基本类型是指像</a:t>
            </a:r>
            <a:r>
              <a:rPr lang="en-US" altLang="zh-CN" sz="1800" smtClean="0">
                <a:ea typeface="宋体" pitchFamily="2" charset="-122"/>
              </a:rPr>
              <a:t>char</a:t>
            </a:r>
            <a:r>
              <a:rPr lang="zh-CN" altLang="en-US" sz="1800" smtClean="0">
                <a:ea typeface="宋体" pitchFamily="2" charset="-122"/>
              </a:rPr>
              <a:t>、</a:t>
            </a:r>
            <a:r>
              <a:rPr lang="en-US" altLang="zh-CN" sz="1800" smtClean="0">
                <a:ea typeface="宋体" pitchFamily="2" charset="-122"/>
              </a:rPr>
              <a:t>short</a:t>
            </a:r>
            <a:r>
              <a:rPr lang="zh-CN" altLang="en-US" sz="1800" smtClean="0">
                <a:ea typeface="宋体" pitchFamily="2" charset="-122"/>
              </a:rPr>
              <a:t>、</a:t>
            </a:r>
            <a:r>
              <a:rPr lang="en-US" altLang="zh-CN" sz="1800" smtClean="0">
                <a:ea typeface="宋体" pitchFamily="2" charset="-122"/>
              </a:rPr>
              <a:t>int</a:t>
            </a:r>
            <a:r>
              <a:rPr lang="zh-CN" altLang="en-US" sz="1800" smtClean="0">
                <a:ea typeface="宋体" pitchFamily="2" charset="-122"/>
              </a:rPr>
              <a:t>、</a:t>
            </a:r>
            <a:r>
              <a:rPr lang="en-US" altLang="zh-CN" sz="1800" smtClean="0">
                <a:ea typeface="宋体" pitchFamily="2" charset="-122"/>
              </a:rPr>
              <a:t>float</a:t>
            </a:r>
            <a:r>
              <a:rPr lang="zh-CN" altLang="en-US" sz="1800" smtClean="0">
                <a:ea typeface="宋体" pitchFamily="2" charset="-122"/>
              </a:rPr>
              <a:t>、</a:t>
            </a:r>
            <a:r>
              <a:rPr lang="en-US" altLang="zh-CN" sz="1800" smtClean="0">
                <a:ea typeface="宋体" pitchFamily="2" charset="-122"/>
              </a:rPr>
              <a:t>double</a:t>
            </a:r>
            <a:r>
              <a:rPr lang="zh-CN" altLang="en-US" sz="1800" smtClean="0">
                <a:ea typeface="宋体" pitchFamily="2" charset="-122"/>
              </a:rPr>
              <a:t>这样的内置数据类型。“数据宽度”就是指其</a:t>
            </a:r>
            <a:r>
              <a:rPr lang="en-US" altLang="zh-CN" sz="1800" smtClean="0">
                <a:ea typeface="宋体" pitchFamily="2" charset="-122"/>
              </a:rPr>
              <a:t>sizeof</a:t>
            </a:r>
            <a:r>
              <a:rPr lang="zh-CN" altLang="en-US" sz="1800" smtClean="0">
                <a:ea typeface="宋体" pitchFamily="2" charset="-122"/>
              </a:rPr>
              <a:t>的大小。诸如结构体、共用体和数组等都不是基本数据类型</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5.5.34</a:t>
            </a:r>
            <a:r>
              <a:rPr lang="zh-CN" altLang="en-US" smtClean="0">
                <a:ea typeface="宋体" pitchFamily="2" charset="-122"/>
              </a:rPr>
              <a:t>结构体嵌套共用体</a:t>
            </a:r>
            <a:endParaRPr lang="en-US" altLang="zh-CN" dirty="0">
              <a:ea typeface="宋体" pitchFamily="2" charset="-122"/>
            </a:endParaRPr>
          </a:p>
        </p:txBody>
      </p:sp>
      <p:sp>
        <p:nvSpPr>
          <p:cNvPr id="8" name="Text Box 5"/>
          <p:cNvSpPr txBox="1">
            <a:spLocks noChangeArrowheads="1"/>
          </p:cNvSpPr>
          <p:nvPr/>
        </p:nvSpPr>
        <p:spPr bwMode="auto">
          <a:xfrm>
            <a:off x="457200" y="2357438"/>
            <a:ext cx="3536950" cy="457200"/>
          </a:xfrm>
          <a:prstGeom prst="rect">
            <a:avLst/>
          </a:prstGeom>
          <a:noFill/>
          <a:ln w="9525">
            <a:noFill/>
            <a:miter lim="800000"/>
            <a:headEnd/>
            <a:tailEnd/>
          </a:ln>
        </p:spPr>
        <p:txBody>
          <a:bodyPr wrap="none">
            <a:spAutoFit/>
          </a:bodyPr>
          <a:lstStyle/>
          <a:p>
            <a:r>
              <a:rPr lang="zh-CN" altLang="en-US" sz="2400"/>
              <a:t>例  结构体中嵌套共用体  </a:t>
            </a:r>
          </a:p>
        </p:txBody>
      </p:sp>
      <p:grpSp>
        <p:nvGrpSpPr>
          <p:cNvPr id="2" name="Group 31"/>
          <p:cNvGrpSpPr>
            <a:grpSpLocks/>
          </p:cNvGrpSpPr>
          <p:nvPr/>
        </p:nvGrpSpPr>
        <p:grpSpPr bwMode="auto">
          <a:xfrm>
            <a:off x="285750" y="928688"/>
            <a:ext cx="4286250" cy="1500187"/>
            <a:chOff x="2064" y="1008"/>
            <a:chExt cx="2598" cy="912"/>
          </a:xfrm>
        </p:grpSpPr>
        <p:grpSp>
          <p:nvGrpSpPr>
            <p:cNvPr id="283696" name="Group 13"/>
            <p:cNvGrpSpPr>
              <a:grpSpLocks/>
            </p:cNvGrpSpPr>
            <p:nvPr/>
          </p:nvGrpSpPr>
          <p:grpSpPr bwMode="auto">
            <a:xfrm>
              <a:off x="2112" y="1056"/>
              <a:ext cx="2544" cy="864"/>
              <a:chOff x="2112" y="1056"/>
              <a:chExt cx="2160" cy="864"/>
            </a:xfrm>
          </p:grpSpPr>
          <p:sp>
            <p:nvSpPr>
              <p:cNvPr id="283718" name="Rectangle 6"/>
              <p:cNvSpPr>
                <a:spLocks noChangeArrowheads="1"/>
              </p:cNvSpPr>
              <p:nvPr/>
            </p:nvSpPr>
            <p:spPr bwMode="auto">
              <a:xfrm>
                <a:off x="2112" y="1056"/>
                <a:ext cx="2160" cy="864"/>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83719" name="Line 7"/>
              <p:cNvSpPr>
                <a:spLocks noChangeShapeType="1"/>
              </p:cNvSpPr>
              <p:nvPr/>
            </p:nvSpPr>
            <p:spPr bwMode="auto">
              <a:xfrm>
                <a:off x="2112" y="1344"/>
                <a:ext cx="2160" cy="0"/>
              </a:xfrm>
              <a:prstGeom prst="line">
                <a:avLst/>
              </a:prstGeom>
              <a:noFill/>
              <a:ln w="9525">
                <a:solidFill>
                  <a:schemeClr val="tx1"/>
                </a:solidFill>
                <a:round/>
                <a:headEnd/>
                <a:tailEnd/>
              </a:ln>
            </p:spPr>
            <p:txBody>
              <a:bodyPr wrap="none" anchor="ctr"/>
              <a:lstStyle/>
              <a:p>
                <a:endParaRPr lang="zh-CN" altLang="en-US"/>
              </a:p>
            </p:txBody>
          </p:sp>
          <p:sp>
            <p:nvSpPr>
              <p:cNvPr id="283720" name="Line 8"/>
              <p:cNvSpPr>
                <a:spLocks noChangeShapeType="1"/>
              </p:cNvSpPr>
              <p:nvPr/>
            </p:nvSpPr>
            <p:spPr bwMode="auto">
              <a:xfrm>
                <a:off x="2112" y="1632"/>
                <a:ext cx="2160" cy="0"/>
              </a:xfrm>
              <a:prstGeom prst="line">
                <a:avLst/>
              </a:prstGeom>
              <a:noFill/>
              <a:ln w="9525">
                <a:solidFill>
                  <a:schemeClr val="tx1"/>
                </a:solidFill>
                <a:round/>
                <a:headEnd/>
                <a:tailEnd/>
              </a:ln>
            </p:spPr>
            <p:txBody>
              <a:bodyPr wrap="none" anchor="ctr"/>
              <a:lstStyle/>
              <a:p>
                <a:endParaRPr lang="zh-CN" altLang="en-US"/>
              </a:p>
            </p:txBody>
          </p:sp>
        </p:grpSp>
        <p:sp>
          <p:nvSpPr>
            <p:cNvPr id="283697" name="Line 9"/>
            <p:cNvSpPr>
              <a:spLocks noChangeShapeType="1"/>
            </p:cNvSpPr>
            <p:nvPr/>
          </p:nvSpPr>
          <p:spPr bwMode="auto">
            <a:xfrm>
              <a:off x="2496" y="1056"/>
              <a:ext cx="0" cy="864"/>
            </a:xfrm>
            <a:prstGeom prst="line">
              <a:avLst/>
            </a:prstGeom>
            <a:noFill/>
            <a:ln w="9525">
              <a:solidFill>
                <a:schemeClr val="tx1"/>
              </a:solidFill>
              <a:round/>
              <a:headEnd/>
              <a:tailEnd/>
            </a:ln>
          </p:spPr>
          <p:txBody>
            <a:bodyPr wrap="none" anchor="ctr"/>
            <a:lstStyle/>
            <a:p>
              <a:endParaRPr lang="zh-CN" altLang="en-US"/>
            </a:p>
          </p:txBody>
        </p:sp>
        <p:sp>
          <p:nvSpPr>
            <p:cNvPr id="283698" name="Line 10"/>
            <p:cNvSpPr>
              <a:spLocks noChangeShapeType="1"/>
            </p:cNvSpPr>
            <p:nvPr/>
          </p:nvSpPr>
          <p:spPr bwMode="auto">
            <a:xfrm>
              <a:off x="2880" y="1056"/>
              <a:ext cx="0" cy="864"/>
            </a:xfrm>
            <a:prstGeom prst="line">
              <a:avLst/>
            </a:prstGeom>
            <a:noFill/>
            <a:ln w="9525">
              <a:solidFill>
                <a:schemeClr val="tx1"/>
              </a:solidFill>
              <a:round/>
              <a:headEnd/>
              <a:tailEnd/>
            </a:ln>
          </p:spPr>
          <p:txBody>
            <a:bodyPr wrap="none" anchor="ctr"/>
            <a:lstStyle/>
            <a:p>
              <a:endParaRPr lang="zh-CN" altLang="en-US"/>
            </a:p>
          </p:txBody>
        </p:sp>
        <p:sp>
          <p:nvSpPr>
            <p:cNvPr id="283699" name="Line 11"/>
            <p:cNvSpPr>
              <a:spLocks noChangeShapeType="1"/>
            </p:cNvSpPr>
            <p:nvPr/>
          </p:nvSpPr>
          <p:spPr bwMode="auto">
            <a:xfrm>
              <a:off x="3264" y="1056"/>
              <a:ext cx="0" cy="864"/>
            </a:xfrm>
            <a:prstGeom prst="line">
              <a:avLst/>
            </a:prstGeom>
            <a:noFill/>
            <a:ln w="9525">
              <a:solidFill>
                <a:schemeClr val="tx1"/>
              </a:solidFill>
              <a:round/>
              <a:headEnd/>
              <a:tailEnd/>
            </a:ln>
          </p:spPr>
          <p:txBody>
            <a:bodyPr wrap="none" anchor="ctr"/>
            <a:lstStyle/>
            <a:p>
              <a:endParaRPr lang="zh-CN" altLang="en-US"/>
            </a:p>
          </p:txBody>
        </p:sp>
        <p:sp>
          <p:nvSpPr>
            <p:cNvPr id="283700" name="Line 12"/>
            <p:cNvSpPr>
              <a:spLocks noChangeShapeType="1"/>
            </p:cNvSpPr>
            <p:nvPr/>
          </p:nvSpPr>
          <p:spPr bwMode="auto">
            <a:xfrm>
              <a:off x="3648" y="1056"/>
              <a:ext cx="0" cy="864"/>
            </a:xfrm>
            <a:prstGeom prst="line">
              <a:avLst/>
            </a:prstGeom>
            <a:noFill/>
            <a:ln w="9525">
              <a:solidFill>
                <a:schemeClr val="tx1"/>
              </a:solidFill>
              <a:round/>
              <a:headEnd/>
              <a:tailEnd/>
            </a:ln>
          </p:spPr>
          <p:txBody>
            <a:bodyPr wrap="none" anchor="ctr"/>
            <a:lstStyle/>
            <a:p>
              <a:endParaRPr lang="zh-CN" altLang="en-US"/>
            </a:p>
          </p:txBody>
        </p:sp>
        <p:sp>
          <p:nvSpPr>
            <p:cNvPr id="283701" name="Line 14"/>
            <p:cNvSpPr>
              <a:spLocks noChangeShapeType="1"/>
            </p:cNvSpPr>
            <p:nvPr/>
          </p:nvSpPr>
          <p:spPr bwMode="auto">
            <a:xfrm flipV="1">
              <a:off x="3648" y="1056"/>
              <a:ext cx="1008" cy="288"/>
            </a:xfrm>
            <a:prstGeom prst="line">
              <a:avLst/>
            </a:prstGeom>
            <a:noFill/>
            <a:ln w="9525">
              <a:solidFill>
                <a:schemeClr val="tx1"/>
              </a:solidFill>
              <a:round/>
              <a:headEnd/>
              <a:tailEnd/>
            </a:ln>
          </p:spPr>
          <p:txBody>
            <a:bodyPr wrap="none" anchor="ctr"/>
            <a:lstStyle/>
            <a:p>
              <a:endParaRPr lang="zh-CN" altLang="en-US"/>
            </a:p>
          </p:txBody>
        </p:sp>
        <p:sp>
          <p:nvSpPr>
            <p:cNvPr id="283702" name="Text Box 15"/>
            <p:cNvSpPr txBox="1">
              <a:spLocks noChangeArrowheads="1"/>
            </p:cNvSpPr>
            <p:nvPr/>
          </p:nvSpPr>
          <p:spPr bwMode="auto">
            <a:xfrm>
              <a:off x="2064" y="1104"/>
              <a:ext cx="462" cy="250"/>
            </a:xfrm>
            <a:prstGeom prst="rect">
              <a:avLst/>
            </a:prstGeom>
            <a:noFill/>
            <a:ln w="9525">
              <a:noFill/>
              <a:miter lim="800000"/>
              <a:headEnd/>
              <a:tailEnd/>
            </a:ln>
          </p:spPr>
          <p:txBody>
            <a:bodyPr wrap="none">
              <a:spAutoFit/>
            </a:bodyPr>
            <a:lstStyle/>
            <a:p>
              <a:r>
                <a:rPr lang="en-US" altLang="zh-CN"/>
                <a:t>name</a:t>
              </a:r>
            </a:p>
          </p:txBody>
        </p:sp>
        <p:sp>
          <p:nvSpPr>
            <p:cNvPr id="283703" name="Text Box 16"/>
            <p:cNvSpPr txBox="1">
              <a:spLocks noChangeArrowheads="1"/>
            </p:cNvSpPr>
            <p:nvPr/>
          </p:nvSpPr>
          <p:spPr bwMode="auto">
            <a:xfrm>
              <a:off x="2496" y="1104"/>
              <a:ext cx="400" cy="250"/>
            </a:xfrm>
            <a:prstGeom prst="rect">
              <a:avLst/>
            </a:prstGeom>
            <a:noFill/>
            <a:ln w="9525">
              <a:noFill/>
              <a:miter lim="800000"/>
              <a:headEnd/>
              <a:tailEnd/>
            </a:ln>
          </p:spPr>
          <p:txBody>
            <a:bodyPr wrap="none">
              <a:spAutoFit/>
            </a:bodyPr>
            <a:lstStyle/>
            <a:p>
              <a:r>
                <a:rPr lang="en-US" altLang="zh-CN"/>
                <a:t>num</a:t>
              </a:r>
            </a:p>
          </p:txBody>
        </p:sp>
        <p:sp>
          <p:nvSpPr>
            <p:cNvPr id="283704" name="Text Box 17"/>
            <p:cNvSpPr txBox="1">
              <a:spLocks noChangeArrowheads="1"/>
            </p:cNvSpPr>
            <p:nvPr/>
          </p:nvSpPr>
          <p:spPr bwMode="auto">
            <a:xfrm>
              <a:off x="2928" y="1104"/>
              <a:ext cx="329" cy="250"/>
            </a:xfrm>
            <a:prstGeom prst="rect">
              <a:avLst/>
            </a:prstGeom>
            <a:noFill/>
            <a:ln w="9525">
              <a:noFill/>
              <a:miter lim="800000"/>
              <a:headEnd/>
              <a:tailEnd/>
            </a:ln>
          </p:spPr>
          <p:txBody>
            <a:bodyPr wrap="none">
              <a:spAutoFit/>
            </a:bodyPr>
            <a:lstStyle/>
            <a:p>
              <a:r>
                <a:rPr lang="en-US" altLang="zh-CN"/>
                <a:t>sex</a:t>
              </a:r>
            </a:p>
          </p:txBody>
        </p:sp>
        <p:sp>
          <p:nvSpPr>
            <p:cNvPr id="283705" name="Text Box 18"/>
            <p:cNvSpPr txBox="1">
              <a:spLocks noChangeArrowheads="1"/>
            </p:cNvSpPr>
            <p:nvPr/>
          </p:nvSpPr>
          <p:spPr bwMode="auto">
            <a:xfrm>
              <a:off x="3312" y="1104"/>
              <a:ext cx="320" cy="250"/>
            </a:xfrm>
            <a:prstGeom prst="rect">
              <a:avLst/>
            </a:prstGeom>
            <a:noFill/>
            <a:ln w="9525">
              <a:noFill/>
              <a:miter lim="800000"/>
              <a:headEnd/>
              <a:tailEnd/>
            </a:ln>
          </p:spPr>
          <p:txBody>
            <a:bodyPr wrap="none">
              <a:spAutoFit/>
            </a:bodyPr>
            <a:lstStyle/>
            <a:p>
              <a:r>
                <a:rPr lang="en-US" altLang="zh-CN"/>
                <a:t>job</a:t>
              </a:r>
            </a:p>
          </p:txBody>
        </p:sp>
        <p:sp>
          <p:nvSpPr>
            <p:cNvPr id="283706" name="Text Box 19"/>
            <p:cNvSpPr txBox="1">
              <a:spLocks noChangeArrowheads="1"/>
            </p:cNvSpPr>
            <p:nvPr/>
          </p:nvSpPr>
          <p:spPr bwMode="auto">
            <a:xfrm>
              <a:off x="3696" y="1008"/>
              <a:ext cx="426" cy="250"/>
            </a:xfrm>
            <a:prstGeom prst="rect">
              <a:avLst/>
            </a:prstGeom>
            <a:noFill/>
            <a:ln w="9525">
              <a:noFill/>
              <a:miter lim="800000"/>
              <a:headEnd/>
              <a:tailEnd/>
            </a:ln>
          </p:spPr>
          <p:txBody>
            <a:bodyPr wrap="none">
              <a:spAutoFit/>
            </a:bodyPr>
            <a:lstStyle/>
            <a:p>
              <a:r>
                <a:rPr lang="en-US" altLang="zh-CN"/>
                <a:t>class</a:t>
              </a:r>
            </a:p>
          </p:txBody>
        </p:sp>
        <p:sp>
          <p:nvSpPr>
            <p:cNvPr id="283707" name="Text Box 20"/>
            <p:cNvSpPr txBox="1">
              <a:spLocks noChangeArrowheads="1"/>
            </p:cNvSpPr>
            <p:nvPr/>
          </p:nvSpPr>
          <p:spPr bwMode="auto">
            <a:xfrm>
              <a:off x="4032" y="1152"/>
              <a:ext cx="630" cy="250"/>
            </a:xfrm>
            <a:prstGeom prst="rect">
              <a:avLst/>
            </a:prstGeom>
            <a:noFill/>
            <a:ln w="9525">
              <a:noFill/>
              <a:miter lim="800000"/>
              <a:headEnd/>
              <a:tailEnd/>
            </a:ln>
          </p:spPr>
          <p:txBody>
            <a:bodyPr wrap="none">
              <a:spAutoFit/>
            </a:bodyPr>
            <a:lstStyle/>
            <a:p>
              <a:r>
                <a:rPr lang="en-US" altLang="zh-CN"/>
                <a:t>position</a:t>
              </a:r>
            </a:p>
          </p:txBody>
        </p:sp>
        <p:sp>
          <p:nvSpPr>
            <p:cNvPr id="283708" name="Text Box 21"/>
            <p:cNvSpPr txBox="1">
              <a:spLocks noChangeArrowheads="1"/>
            </p:cNvSpPr>
            <p:nvPr/>
          </p:nvSpPr>
          <p:spPr bwMode="auto">
            <a:xfrm>
              <a:off x="2170" y="1344"/>
              <a:ext cx="258" cy="250"/>
            </a:xfrm>
            <a:prstGeom prst="rect">
              <a:avLst/>
            </a:prstGeom>
            <a:noFill/>
            <a:ln w="9525">
              <a:noFill/>
              <a:miter lim="800000"/>
              <a:headEnd/>
              <a:tailEnd/>
            </a:ln>
          </p:spPr>
          <p:txBody>
            <a:bodyPr wrap="none">
              <a:spAutoFit/>
            </a:bodyPr>
            <a:lstStyle/>
            <a:p>
              <a:r>
                <a:rPr lang="en-US" altLang="zh-CN"/>
                <a:t>Li</a:t>
              </a:r>
            </a:p>
          </p:txBody>
        </p:sp>
        <p:sp>
          <p:nvSpPr>
            <p:cNvPr id="283709" name="Text Box 22"/>
            <p:cNvSpPr txBox="1">
              <a:spLocks noChangeArrowheads="1"/>
            </p:cNvSpPr>
            <p:nvPr/>
          </p:nvSpPr>
          <p:spPr bwMode="auto">
            <a:xfrm>
              <a:off x="2074" y="1632"/>
              <a:ext cx="498" cy="250"/>
            </a:xfrm>
            <a:prstGeom prst="rect">
              <a:avLst/>
            </a:prstGeom>
            <a:noFill/>
            <a:ln w="9525">
              <a:noFill/>
              <a:miter lim="800000"/>
              <a:headEnd/>
              <a:tailEnd/>
            </a:ln>
          </p:spPr>
          <p:txBody>
            <a:bodyPr wrap="none">
              <a:spAutoFit/>
            </a:bodyPr>
            <a:lstStyle/>
            <a:p>
              <a:r>
                <a:rPr lang="en-US" altLang="zh-CN"/>
                <a:t>Wang</a:t>
              </a:r>
            </a:p>
          </p:txBody>
        </p:sp>
        <p:sp>
          <p:nvSpPr>
            <p:cNvPr id="283710" name="Text Box 23"/>
            <p:cNvSpPr txBox="1">
              <a:spLocks noChangeArrowheads="1"/>
            </p:cNvSpPr>
            <p:nvPr/>
          </p:nvSpPr>
          <p:spPr bwMode="auto">
            <a:xfrm>
              <a:off x="2458" y="1344"/>
              <a:ext cx="436" cy="250"/>
            </a:xfrm>
            <a:prstGeom prst="rect">
              <a:avLst/>
            </a:prstGeom>
            <a:noFill/>
            <a:ln w="9525">
              <a:noFill/>
              <a:miter lim="800000"/>
              <a:headEnd/>
              <a:tailEnd/>
            </a:ln>
          </p:spPr>
          <p:txBody>
            <a:bodyPr wrap="none">
              <a:spAutoFit/>
            </a:bodyPr>
            <a:lstStyle/>
            <a:p>
              <a:r>
                <a:rPr lang="en-US" altLang="zh-CN"/>
                <a:t>1011</a:t>
              </a:r>
            </a:p>
          </p:txBody>
        </p:sp>
        <p:sp>
          <p:nvSpPr>
            <p:cNvPr id="283711" name="Text Box 24"/>
            <p:cNvSpPr txBox="1">
              <a:spLocks noChangeArrowheads="1"/>
            </p:cNvSpPr>
            <p:nvPr/>
          </p:nvSpPr>
          <p:spPr bwMode="auto">
            <a:xfrm>
              <a:off x="2458" y="1632"/>
              <a:ext cx="436" cy="250"/>
            </a:xfrm>
            <a:prstGeom prst="rect">
              <a:avLst/>
            </a:prstGeom>
            <a:noFill/>
            <a:ln w="9525">
              <a:noFill/>
              <a:miter lim="800000"/>
              <a:headEnd/>
              <a:tailEnd/>
            </a:ln>
          </p:spPr>
          <p:txBody>
            <a:bodyPr wrap="none">
              <a:spAutoFit/>
            </a:bodyPr>
            <a:lstStyle/>
            <a:p>
              <a:r>
                <a:rPr lang="en-US" altLang="zh-CN"/>
                <a:t>2086</a:t>
              </a:r>
            </a:p>
          </p:txBody>
        </p:sp>
        <p:sp>
          <p:nvSpPr>
            <p:cNvPr id="283712" name="Text Box 25"/>
            <p:cNvSpPr txBox="1">
              <a:spLocks noChangeArrowheads="1"/>
            </p:cNvSpPr>
            <p:nvPr/>
          </p:nvSpPr>
          <p:spPr bwMode="auto">
            <a:xfrm>
              <a:off x="2986" y="1344"/>
              <a:ext cx="205" cy="250"/>
            </a:xfrm>
            <a:prstGeom prst="rect">
              <a:avLst/>
            </a:prstGeom>
            <a:noFill/>
            <a:ln w="9525">
              <a:noFill/>
              <a:miter lim="800000"/>
              <a:headEnd/>
              <a:tailEnd/>
            </a:ln>
          </p:spPr>
          <p:txBody>
            <a:bodyPr wrap="none">
              <a:spAutoFit/>
            </a:bodyPr>
            <a:lstStyle/>
            <a:p>
              <a:r>
                <a:rPr lang="en-US" altLang="zh-CN"/>
                <a:t>F</a:t>
              </a:r>
            </a:p>
          </p:txBody>
        </p:sp>
        <p:sp>
          <p:nvSpPr>
            <p:cNvPr id="283713" name="Text Box 26"/>
            <p:cNvSpPr txBox="1">
              <a:spLocks noChangeArrowheads="1"/>
            </p:cNvSpPr>
            <p:nvPr/>
          </p:nvSpPr>
          <p:spPr bwMode="auto">
            <a:xfrm>
              <a:off x="2976" y="1632"/>
              <a:ext cx="258" cy="250"/>
            </a:xfrm>
            <a:prstGeom prst="rect">
              <a:avLst/>
            </a:prstGeom>
            <a:noFill/>
            <a:ln w="9525">
              <a:noFill/>
              <a:miter lim="800000"/>
              <a:headEnd/>
              <a:tailEnd/>
            </a:ln>
          </p:spPr>
          <p:txBody>
            <a:bodyPr wrap="none">
              <a:spAutoFit/>
            </a:bodyPr>
            <a:lstStyle/>
            <a:p>
              <a:r>
                <a:rPr lang="en-US" altLang="zh-CN"/>
                <a:t>M</a:t>
              </a:r>
            </a:p>
          </p:txBody>
        </p:sp>
        <p:sp>
          <p:nvSpPr>
            <p:cNvPr id="283714" name="Text Box 27"/>
            <p:cNvSpPr txBox="1">
              <a:spLocks noChangeArrowheads="1"/>
            </p:cNvSpPr>
            <p:nvPr/>
          </p:nvSpPr>
          <p:spPr bwMode="auto">
            <a:xfrm>
              <a:off x="3312" y="1344"/>
              <a:ext cx="205" cy="250"/>
            </a:xfrm>
            <a:prstGeom prst="rect">
              <a:avLst/>
            </a:prstGeom>
            <a:noFill/>
            <a:ln w="9525">
              <a:noFill/>
              <a:miter lim="800000"/>
              <a:headEnd/>
              <a:tailEnd/>
            </a:ln>
          </p:spPr>
          <p:txBody>
            <a:bodyPr wrap="none">
              <a:spAutoFit/>
            </a:bodyPr>
            <a:lstStyle/>
            <a:p>
              <a:r>
                <a:rPr lang="en-US" altLang="zh-CN"/>
                <a:t>S</a:t>
              </a:r>
            </a:p>
          </p:txBody>
        </p:sp>
        <p:sp>
          <p:nvSpPr>
            <p:cNvPr id="283715" name="Text Box 28"/>
            <p:cNvSpPr txBox="1">
              <a:spLocks noChangeArrowheads="1"/>
            </p:cNvSpPr>
            <p:nvPr/>
          </p:nvSpPr>
          <p:spPr bwMode="auto">
            <a:xfrm>
              <a:off x="3408" y="1632"/>
              <a:ext cx="214" cy="250"/>
            </a:xfrm>
            <a:prstGeom prst="rect">
              <a:avLst/>
            </a:prstGeom>
            <a:noFill/>
            <a:ln w="9525">
              <a:noFill/>
              <a:miter lim="800000"/>
              <a:headEnd/>
              <a:tailEnd/>
            </a:ln>
          </p:spPr>
          <p:txBody>
            <a:bodyPr wrap="none">
              <a:spAutoFit/>
            </a:bodyPr>
            <a:lstStyle/>
            <a:p>
              <a:r>
                <a:rPr lang="en-US" altLang="zh-CN"/>
                <a:t>T</a:t>
              </a:r>
            </a:p>
          </p:txBody>
        </p:sp>
        <p:sp>
          <p:nvSpPr>
            <p:cNvPr id="283716" name="Text Box 29"/>
            <p:cNvSpPr txBox="1">
              <a:spLocks noChangeArrowheads="1"/>
            </p:cNvSpPr>
            <p:nvPr/>
          </p:nvSpPr>
          <p:spPr bwMode="auto">
            <a:xfrm>
              <a:off x="3984" y="1344"/>
              <a:ext cx="356" cy="250"/>
            </a:xfrm>
            <a:prstGeom prst="rect">
              <a:avLst/>
            </a:prstGeom>
            <a:noFill/>
            <a:ln w="9525">
              <a:noFill/>
              <a:miter lim="800000"/>
              <a:headEnd/>
              <a:tailEnd/>
            </a:ln>
          </p:spPr>
          <p:txBody>
            <a:bodyPr wrap="none">
              <a:spAutoFit/>
            </a:bodyPr>
            <a:lstStyle/>
            <a:p>
              <a:r>
                <a:rPr lang="en-US" altLang="zh-CN"/>
                <a:t>501</a:t>
              </a:r>
            </a:p>
          </p:txBody>
        </p:sp>
        <p:sp>
          <p:nvSpPr>
            <p:cNvPr id="283717" name="Text Box 30"/>
            <p:cNvSpPr txBox="1">
              <a:spLocks noChangeArrowheads="1"/>
            </p:cNvSpPr>
            <p:nvPr/>
          </p:nvSpPr>
          <p:spPr bwMode="auto">
            <a:xfrm>
              <a:off x="3936" y="1632"/>
              <a:ext cx="382" cy="250"/>
            </a:xfrm>
            <a:prstGeom prst="rect">
              <a:avLst/>
            </a:prstGeom>
            <a:noFill/>
            <a:ln w="9525">
              <a:noFill/>
              <a:miter lim="800000"/>
              <a:headEnd/>
              <a:tailEnd/>
            </a:ln>
          </p:spPr>
          <p:txBody>
            <a:bodyPr wrap="none">
              <a:spAutoFit/>
            </a:bodyPr>
            <a:lstStyle/>
            <a:p>
              <a:r>
                <a:rPr lang="en-US" altLang="zh-CN"/>
                <a:t>prof</a:t>
              </a:r>
            </a:p>
          </p:txBody>
        </p:sp>
      </p:grpSp>
      <p:sp>
        <p:nvSpPr>
          <p:cNvPr id="74" name="Text Box 72"/>
          <p:cNvSpPr txBox="1">
            <a:spLocks noChangeArrowheads="1"/>
          </p:cNvSpPr>
          <p:nvPr/>
        </p:nvSpPr>
        <p:spPr bwMode="auto">
          <a:xfrm>
            <a:off x="500063" y="2857496"/>
            <a:ext cx="3500433" cy="4157165"/>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en-US" altLang="zh-CN" sz="2400">
                <a:solidFill>
                  <a:schemeClr val="bg2"/>
                </a:solidFill>
              </a:rPr>
              <a:t>struct</a:t>
            </a:r>
          </a:p>
          <a:p>
            <a:pPr eaLnBrk="0" hangingPunct="0">
              <a:defRPr/>
            </a:pPr>
            <a:r>
              <a:rPr lang="en-US" altLang="zh-CN" sz="2400">
                <a:solidFill>
                  <a:schemeClr val="bg2"/>
                </a:solidFill>
              </a:rPr>
              <a:t>{   int num;</a:t>
            </a:r>
          </a:p>
          <a:p>
            <a:pPr eaLnBrk="0" hangingPunct="0">
              <a:defRPr/>
            </a:pPr>
            <a:r>
              <a:rPr lang="en-US" altLang="zh-CN" sz="2400">
                <a:solidFill>
                  <a:schemeClr val="bg2"/>
                </a:solidFill>
              </a:rPr>
              <a:t>    char name[10];</a:t>
            </a:r>
          </a:p>
          <a:p>
            <a:pPr eaLnBrk="0" hangingPunct="0">
              <a:defRPr/>
            </a:pPr>
            <a:r>
              <a:rPr lang="en-US" altLang="zh-CN" sz="2400">
                <a:solidFill>
                  <a:schemeClr val="bg2"/>
                </a:solidFill>
              </a:rPr>
              <a:t>    char sex;</a:t>
            </a:r>
          </a:p>
          <a:p>
            <a:pPr eaLnBrk="0" hangingPunct="0">
              <a:defRPr/>
            </a:pPr>
            <a:r>
              <a:rPr lang="en-US" altLang="zh-CN" sz="2400">
                <a:solidFill>
                  <a:schemeClr val="bg2"/>
                </a:solidFill>
              </a:rPr>
              <a:t>    char job;</a:t>
            </a:r>
          </a:p>
          <a:p>
            <a:pPr eaLnBrk="0" hangingPunct="0">
              <a:defRPr/>
            </a:pPr>
            <a:r>
              <a:rPr lang="en-US" altLang="zh-CN" sz="2400">
                <a:solidFill>
                  <a:schemeClr val="bg2"/>
                </a:solidFill>
              </a:rPr>
              <a:t>    union</a:t>
            </a:r>
          </a:p>
          <a:p>
            <a:pPr eaLnBrk="0" hangingPunct="0">
              <a:defRPr/>
            </a:pPr>
            <a:r>
              <a:rPr lang="en-US" altLang="zh-CN" sz="2400">
                <a:solidFill>
                  <a:schemeClr val="bg2"/>
                </a:solidFill>
              </a:rPr>
              <a:t>    {   int class;</a:t>
            </a:r>
          </a:p>
          <a:p>
            <a:pPr eaLnBrk="0" hangingPunct="0">
              <a:defRPr/>
            </a:pPr>
            <a:r>
              <a:rPr lang="en-US" altLang="zh-CN" sz="2400">
                <a:solidFill>
                  <a:schemeClr val="bg2"/>
                </a:solidFill>
              </a:rPr>
              <a:t>         char position[10];</a:t>
            </a:r>
          </a:p>
          <a:p>
            <a:pPr eaLnBrk="0" hangingPunct="0">
              <a:defRPr/>
            </a:pPr>
            <a:r>
              <a:rPr lang="en-US" altLang="zh-CN" sz="2400">
                <a:solidFill>
                  <a:schemeClr val="bg2"/>
                </a:solidFill>
              </a:rPr>
              <a:t>    }category;</a:t>
            </a:r>
          </a:p>
          <a:p>
            <a:pPr eaLnBrk="0" hangingPunct="0">
              <a:defRPr/>
            </a:pPr>
            <a:r>
              <a:rPr lang="en-US" altLang="zh-CN" sz="2400">
                <a:solidFill>
                  <a:schemeClr val="bg2"/>
                </a:solidFill>
              </a:rPr>
              <a:t>}person[2];</a:t>
            </a:r>
          </a:p>
        </p:txBody>
      </p:sp>
      <p:grpSp>
        <p:nvGrpSpPr>
          <p:cNvPr id="4" name="Group 71"/>
          <p:cNvGrpSpPr>
            <a:grpSpLocks/>
          </p:cNvGrpSpPr>
          <p:nvPr/>
        </p:nvGrpSpPr>
        <p:grpSpPr bwMode="auto">
          <a:xfrm>
            <a:off x="4714875" y="1071563"/>
            <a:ext cx="4071938" cy="4071937"/>
            <a:chOff x="2832" y="1056"/>
            <a:chExt cx="2610" cy="3072"/>
          </a:xfrm>
        </p:grpSpPr>
        <p:grpSp>
          <p:nvGrpSpPr>
            <p:cNvPr id="283658" name="Group 68"/>
            <p:cNvGrpSpPr>
              <a:grpSpLocks/>
            </p:cNvGrpSpPr>
            <p:nvPr/>
          </p:nvGrpSpPr>
          <p:grpSpPr bwMode="auto">
            <a:xfrm>
              <a:off x="2832" y="1056"/>
              <a:ext cx="2610" cy="3072"/>
              <a:chOff x="1680" y="1056"/>
              <a:chExt cx="2610" cy="3072"/>
            </a:xfrm>
          </p:grpSpPr>
          <p:grpSp>
            <p:nvGrpSpPr>
              <p:cNvPr id="283660" name="Group 51"/>
              <p:cNvGrpSpPr>
                <a:grpSpLocks/>
              </p:cNvGrpSpPr>
              <p:nvPr/>
            </p:nvGrpSpPr>
            <p:grpSpPr bwMode="auto">
              <a:xfrm>
                <a:off x="1680" y="1056"/>
                <a:ext cx="2544" cy="3072"/>
                <a:chOff x="1680" y="1056"/>
                <a:chExt cx="2544" cy="3072"/>
              </a:xfrm>
            </p:grpSpPr>
            <p:sp>
              <p:nvSpPr>
                <p:cNvPr id="283677" name="Rectangle 32"/>
                <p:cNvSpPr>
                  <a:spLocks noChangeArrowheads="1"/>
                </p:cNvSpPr>
                <p:nvPr/>
              </p:nvSpPr>
              <p:spPr bwMode="auto">
                <a:xfrm>
                  <a:off x="1680" y="1056"/>
                  <a:ext cx="2544" cy="3072"/>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283678" name="Line 33"/>
                <p:cNvSpPr>
                  <a:spLocks noChangeShapeType="1"/>
                </p:cNvSpPr>
                <p:nvPr/>
              </p:nvSpPr>
              <p:spPr bwMode="auto">
                <a:xfrm>
                  <a:off x="1968" y="1344"/>
                  <a:ext cx="2256" cy="0"/>
                </a:xfrm>
                <a:prstGeom prst="line">
                  <a:avLst/>
                </a:prstGeom>
                <a:noFill/>
                <a:ln w="9525">
                  <a:solidFill>
                    <a:schemeClr val="tx1"/>
                  </a:solidFill>
                  <a:round/>
                  <a:headEnd/>
                  <a:tailEnd/>
                </a:ln>
              </p:spPr>
              <p:txBody>
                <a:bodyPr wrap="none" anchor="ctr"/>
                <a:lstStyle/>
                <a:p>
                  <a:endParaRPr lang="zh-CN" altLang="en-US"/>
                </a:p>
              </p:txBody>
            </p:sp>
            <p:sp>
              <p:nvSpPr>
                <p:cNvPr id="283679" name="Line 34"/>
                <p:cNvSpPr>
                  <a:spLocks noChangeShapeType="1"/>
                </p:cNvSpPr>
                <p:nvPr/>
              </p:nvSpPr>
              <p:spPr bwMode="auto">
                <a:xfrm>
                  <a:off x="1968" y="1344"/>
                  <a:ext cx="0" cy="1488"/>
                </a:xfrm>
                <a:prstGeom prst="line">
                  <a:avLst/>
                </a:prstGeom>
                <a:noFill/>
                <a:ln w="9525">
                  <a:solidFill>
                    <a:schemeClr val="tx1"/>
                  </a:solidFill>
                  <a:round/>
                  <a:headEnd/>
                  <a:tailEnd/>
                </a:ln>
              </p:spPr>
              <p:txBody>
                <a:bodyPr wrap="none" anchor="ctr"/>
                <a:lstStyle/>
                <a:p>
                  <a:endParaRPr lang="zh-CN" altLang="en-US"/>
                </a:p>
              </p:txBody>
            </p:sp>
            <p:sp>
              <p:nvSpPr>
                <p:cNvPr id="283680" name="Line 35"/>
                <p:cNvSpPr>
                  <a:spLocks noChangeShapeType="1"/>
                </p:cNvSpPr>
                <p:nvPr/>
              </p:nvSpPr>
              <p:spPr bwMode="auto">
                <a:xfrm>
                  <a:off x="1968" y="1632"/>
                  <a:ext cx="2256" cy="0"/>
                </a:xfrm>
                <a:prstGeom prst="line">
                  <a:avLst/>
                </a:prstGeom>
                <a:noFill/>
                <a:ln w="9525">
                  <a:solidFill>
                    <a:schemeClr val="tx1"/>
                  </a:solidFill>
                  <a:round/>
                  <a:headEnd/>
                  <a:tailEnd/>
                </a:ln>
              </p:spPr>
              <p:txBody>
                <a:bodyPr wrap="none" anchor="ctr"/>
                <a:lstStyle/>
                <a:p>
                  <a:endParaRPr lang="zh-CN" altLang="en-US"/>
                </a:p>
              </p:txBody>
            </p:sp>
            <p:sp>
              <p:nvSpPr>
                <p:cNvPr id="283681" name="Line 36"/>
                <p:cNvSpPr>
                  <a:spLocks noChangeShapeType="1"/>
                </p:cNvSpPr>
                <p:nvPr/>
              </p:nvSpPr>
              <p:spPr bwMode="auto">
                <a:xfrm>
                  <a:off x="1968" y="1968"/>
                  <a:ext cx="2256" cy="0"/>
                </a:xfrm>
                <a:prstGeom prst="line">
                  <a:avLst/>
                </a:prstGeom>
                <a:noFill/>
                <a:ln w="9525">
                  <a:solidFill>
                    <a:schemeClr val="tx1"/>
                  </a:solidFill>
                  <a:round/>
                  <a:headEnd/>
                  <a:tailEnd/>
                </a:ln>
              </p:spPr>
              <p:txBody>
                <a:bodyPr wrap="none" anchor="ctr"/>
                <a:lstStyle/>
                <a:p>
                  <a:endParaRPr lang="zh-CN" altLang="en-US"/>
                </a:p>
              </p:txBody>
            </p:sp>
            <p:sp>
              <p:nvSpPr>
                <p:cNvPr id="283682" name="Line 37"/>
                <p:cNvSpPr>
                  <a:spLocks noChangeShapeType="1"/>
                </p:cNvSpPr>
                <p:nvPr/>
              </p:nvSpPr>
              <p:spPr bwMode="auto">
                <a:xfrm>
                  <a:off x="1968" y="1632"/>
                  <a:ext cx="1056" cy="336"/>
                </a:xfrm>
                <a:prstGeom prst="line">
                  <a:avLst/>
                </a:prstGeom>
                <a:noFill/>
                <a:ln w="9525">
                  <a:solidFill>
                    <a:schemeClr val="tx1"/>
                  </a:solidFill>
                  <a:round/>
                  <a:headEnd/>
                  <a:tailEnd/>
                </a:ln>
              </p:spPr>
              <p:txBody>
                <a:bodyPr wrap="none" anchor="ctr"/>
                <a:lstStyle/>
                <a:p>
                  <a:endParaRPr lang="zh-CN" altLang="en-US"/>
                </a:p>
              </p:txBody>
            </p:sp>
            <p:sp>
              <p:nvSpPr>
                <p:cNvPr id="283683" name="Line 38"/>
                <p:cNvSpPr>
                  <a:spLocks noChangeShapeType="1"/>
                </p:cNvSpPr>
                <p:nvPr/>
              </p:nvSpPr>
              <p:spPr bwMode="auto">
                <a:xfrm flipV="1">
                  <a:off x="3024" y="1632"/>
                  <a:ext cx="1200" cy="336"/>
                </a:xfrm>
                <a:prstGeom prst="line">
                  <a:avLst/>
                </a:prstGeom>
                <a:noFill/>
                <a:ln w="9525">
                  <a:solidFill>
                    <a:schemeClr val="tx1"/>
                  </a:solidFill>
                  <a:round/>
                  <a:headEnd/>
                  <a:tailEnd/>
                </a:ln>
              </p:spPr>
              <p:txBody>
                <a:bodyPr wrap="none" anchor="ctr"/>
                <a:lstStyle/>
                <a:p>
                  <a:endParaRPr lang="zh-CN" altLang="en-US"/>
                </a:p>
              </p:txBody>
            </p:sp>
            <p:sp>
              <p:nvSpPr>
                <p:cNvPr id="283684" name="Line 39"/>
                <p:cNvSpPr>
                  <a:spLocks noChangeShapeType="1"/>
                </p:cNvSpPr>
                <p:nvPr/>
              </p:nvSpPr>
              <p:spPr bwMode="auto">
                <a:xfrm>
                  <a:off x="3024" y="1968"/>
                  <a:ext cx="0" cy="864"/>
                </a:xfrm>
                <a:prstGeom prst="line">
                  <a:avLst/>
                </a:prstGeom>
                <a:noFill/>
                <a:ln w="9525">
                  <a:solidFill>
                    <a:schemeClr val="tx1"/>
                  </a:solidFill>
                  <a:round/>
                  <a:headEnd/>
                  <a:tailEnd/>
                </a:ln>
              </p:spPr>
              <p:txBody>
                <a:bodyPr wrap="none" anchor="ctr"/>
                <a:lstStyle/>
                <a:p>
                  <a:endParaRPr lang="zh-CN" altLang="en-US"/>
                </a:p>
              </p:txBody>
            </p:sp>
            <p:sp>
              <p:nvSpPr>
                <p:cNvPr id="283685" name="Line 40"/>
                <p:cNvSpPr>
                  <a:spLocks noChangeShapeType="1"/>
                </p:cNvSpPr>
                <p:nvPr/>
              </p:nvSpPr>
              <p:spPr bwMode="auto">
                <a:xfrm>
                  <a:off x="3024" y="2352"/>
                  <a:ext cx="1200" cy="0"/>
                </a:xfrm>
                <a:prstGeom prst="line">
                  <a:avLst/>
                </a:prstGeom>
                <a:noFill/>
                <a:ln w="9525">
                  <a:solidFill>
                    <a:schemeClr val="tx1"/>
                  </a:solidFill>
                  <a:round/>
                  <a:headEnd/>
                  <a:tailEnd/>
                </a:ln>
              </p:spPr>
              <p:txBody>
                <a:bodyPr wrap="none" anchor="ctr"/>
                <a:lstStyle/>
                <a:p>
                  <a:endParaRPr lang="zh-CN" altLang="en-US"/>
                </a:p>
              </p:txBody>
            </p:sp>
            <p:sp>
              <p:nvSpPr>
                <p:cNvPr id="283686" name="Line 41"/>
                <p:cNvSpPr>
                  <a:spLocks noChangeShapeType="1"/>
                </p:cNvSpPr>
                <p:nvPr/>
              </p:nvSpPr>
              <p:spPr bwMode="auto">
                <a:xfrm>
                  <a:off x="3024" y="1968"/>
                  <a:ext cx="624" cy="384"/>
                </a:xfrm>
                <a:prstGeom prst="line">
                  <a:avLst/>
                </a:prstGeom>
                <a:noFill/>
                <a:ln w="9525">
                  <a:solidFill>
                    <a:schemeClr val="tx1"/>
                  </a:solidFill>
                  <a:round/>
                  <a:headEnd/>
                  <a:tailEnd/>
                </a:ln>
              </p:spPr>
              <p:txBody>
                <a:bodyPr wrap="none" anchor="ctr"/>
                <a:lstStyle/>
                <a:p>
                  <a:endParaRPr lang="zh-CN" altLang="en-US"/>
                </a:p>
              </p:txBody>
            </p:sp>
            <p:sp>
              <p:nvSpPr>
                <p:cNvPr id="283687" name="Line 42"/>
                <p:cNvSpPr>
                  <a:spLocks noChangeShapeType="1"/>
                </p:cNvSpPr>
                <p:nvPr/>
              </p:nvSpPr>
              <p:spPr bwMode="auto">
                <a:xfrm flipV="1">
                  <a:off x="3648" y="1968"/>
                  <a:ext cx="528" cy="384"/>
                </a:xfrm>
                <a:prstGeom prst="line">
                  <a:avLst/>
                </a:prstGeom>
                <a:noFill/>
                <a:ln w="9525">
                  <a:solidFill>
                    <a:schemeClr val="tx1"/>
                  </a:solidFill>
                  <a:round/>
                  <a:headEnd/>
                  <a:tailEnd/>
                </a:ln>
              </p:spPr>
              <p:txBody>
                <a:bodyPr wrap="none" anchor="ctr"/>
                <a:lstStyle/>
                <a:p>
                  <a:endParaRPr lang="zh-CN" altLang="en-US"/>
                </a:p>
              </p:txBody>
            </p:sp>
            <p:sp>
              <p:nvSpPr>
                <p:cNvPr id="283688" name="Line 43"/>
                <p:cNvSpPr>
                  <a:spLocks noChangeShapeType="1"/>
                </p:cNvSpPr>
                <p:nvPr/>
              </p:nvSpPr>
              <p:spPr bwMode="auto">
                <a:xfrm flipH="1">
                  <a:off x="3648" y="2352"/>
                  <a:ext cx="0" cy="480"/>
                </a:xfrm>
                <a:prstGeom prst="line">
                  <a:avLst/>
                </a:prstGeom>
                <a:noFill/>
                <a:ln w="9525">
                  <a:solidFill>
                    <a:schemeClr val="tx1"/>
                  </a:solidFill>
                  <a:round/>
                  <a:headEnd/>
                  <a:tailEnd/>
                </a:ln>
              </p:spPr>
              <p:txBody>
                <a:bodyPr wrap="none" anchor="ctr"/>
                <a:lstStyle/>
                <a:p>
                  <a:endParaRPr lang="zh-CN" altLang="en-US"/>
                </a:p>
              </p:txBody>
            </p:sp>
            <p:sp>
              <p:nvSpPr>
                <p:cNvPr id="283689" name="Line 44"/>
                <p:cNvSpPr>
                  <a:spLocks noChangeShapeType="1"/>
                </p:cNvSpPr>
                <p:nvPr/>
              </p:nvSpPr>
              <p:spPr bwMode="auto">
                <a:xfrm>
                  <a:off x="1680" y="2832"/>
                  <a:ext cx="2544" cy="0"/>
                </a:xfrm>
                <a:prstGeom prst="line">
                  <a:avLst/>
                </a:prstGeom>
                <a:noFill/>
                <a:ln w="9525">
                  <a:solidFill>
                    <a:schemeClr val="tx1"/>
                  </a:solidFill>
                  <a:round/>
                  <a:headEnd/>
                  <a:tailEnd/>
                </a:ln>
              </p:spPr>
              <p:txBody>
                <a:bodyPr wrap="none" anchor="ctr"/>
                <a:lstStyle/>
                <a:p>
                  <a:endParaRPr lang="zh-CN" altLang="en-US"/>
                </a:p>
              </p:txBody>
            </p:sp>
            <p:sp>
              <p:nvSpPr>
                <p:cNvPr id="283690" name="Line 45"/>
                <p:cNvSpPr>
                  <a:spLocks noChangeShapeType="1"/>
                </p:cNvSpPr>
                <p:nvPr/>
              </p:nvSpPr>
              <p:spPr bwMode="auto">
                <a:xfrm>
                  <a:off x="1968" y="3120"/>
                  <a:ext cx="2256" cy="0"/>
                </a:xfrm>
                <a:prstGeom prst="line">
                  <a:avLst/>
                </a:prstGeom>
                <a:noFill/>
                <a:ln w="9525">
                  <a:solidFill>
                    <a:schemeClr val="tx1"/>
                  </a:solidFill>
                  <a:round/>
                  <a:headEnd/>
                  <a:tailEnd/>
                </a:ln>
              </p:spPr>
              <p:txBody>
                <a:bodyPr wrap="none" anchor="ctr"/>
                <a:lstStyle/>
                <a:p>
                  <a:endParaRPr lang="zh-CN" altLang="en-US"/>
                </a:p>
              </p:txBody>
            </p:sp>
            <p:sp>
              <p:nvSpPr>
                <p:cNvPr id="283691" name="Line 46"/>
                <p:cNvSpPr>
                  <a:spLocks noChangeShapeType="1"/>
                </p:cNvSpPr>
                <p:nvPr/>
              </p:nvSpPr>
              <p:spPr bwMode="auto">
                <a:xfrm>
                  <a:off x="1968" y="3120"/>
                  <a:ext cx="0" cy="1008"/>
                </a:xfrm>
                <a:prstGeom prst="line">
                  <a:avLst/>
                </a:prstGeom>
                <a:noFill/>
                <a:ln w="9525">
                  <a:solidFill>
                    <a:schemeClr val="tx1"/>
                  </a:solidFill>
                  <a:round/>
                  <a:headEnd/>
                  <a:tailEnd/>
                </a:ln>
              </p:spPr>
              <p:txBody>
                <a:bodyPr wrap="none" anchor="ctr"/>
                <a:lstStyle/>
                <a:p>
                  <a:endParaRPr lang="zh-CN" altLang="en-US"/>
                </a:p>
              </p:txBody>
            </p:sp>
            <p:sp>
              <p:nvSpPr>
                <p:cNvPr id="283692" name="Line 47"/>
                <p:cNvSpPr>
                  <a:spLocks noChangeShapeType="1"/>
                </p:cNvSpPr>
                <p:nvPr/>
              </p:nvSpPr>
              <p:spPr bwMode="auto">
                <a:xfrm>
                  <a:off x="1968" y="3600"/>
                  <a:ext cx="2256" cy="0"/>
                </a:xfrm>
                <a:prstGeom prst="line">
                  <a:avLst/>
                </a:prstGeom>
                <a:noFill/>
                <a:ln w="9525">
                  <a:solidFill>
                    <a:schemeClr val="tx1"/>
                  </a:solidFill>
                  <a:round/>
                  <a:headEnd/>
                  <a:tailEnd/>
                </a:ln>
              </p:spPr>
              <p:txBody>
                <a:bodyPr wrap="none" anchor="ctr"/>
                <a:lstStyle/>
                <a:p>
                  <a:endParaRPr lang="zh-CN" altLang="en-US"/>
                </a:p>
              </p:txBody>
            </p:sp>
            <p:sp>
              <p:nvSpPr>
                <p:cNvPr id="283693" name="Line 48"/>
                <p:cNvSpPr>
                  <a:spLocks noChangeShapeType="1"/>
                </p:cNvSpPr>
                <p:nvPr/>
              </p:nvSpPr>
              <p:spPr bwMode="auto">
                <a:xfrm>
                  <a:off x="1968" y="3120"/>
                  <a:ext cx="1104" cy="480"/>
                </a:xfrm>
                <a:prstGeom prst="line">
                  <a:avLst/>
                </a:prstGeom>
                <a:noFill/>
                <a:ln w="9525">
                  <a:solidFill>
                    <a:schemeClr val="tx1"/>
                  </a:solidFill>
                  <a:round/>
                  <a:headEnd/>
                  <a:tailEnd/>
                </a:ln>
              </p:spPr>
              <p:txBody>
                <a:bodyPr wrap="none" anchor="ctr"/>
                <a:lstStyle/>
                <a:p>
                  <a:endParaRPr lang="zh-CN" altLang="en-US"/>
                </a:p>
              </p:txBody>
            </p:sp>
            <p:sp>
              <p:nvSpPr>
                <p:cNvPr id="283694" name="Line 49"/>
                <p:cNvSpPr>
                  <a:spLocks noChangeShapeType="1"/>
                </p:cNvSpPr>
                <p:nvPr/>
              </p:nvSpPr>
              <p:spPr bwMode="auto">
                <a:xfrm flipV="1">
                  <a:off x="3072" y="3120"/>
                  <a:ext cx="1152" cy="480"/>
                </a:xfrm>
                <a:prstGeom prst="line">
                  <a:avLst/>
                </a:prstGeom>
                <a:noFill/>
                <a:ln w="9525">
                  <a:solidFill>
                    <a:schemeClr val="tx1"/>
                  </a:solidFill>
                  <a:round/>
                  <a:headEnd/>
                  <a:tailEnd/>
                </a:ln>
              </p:spPr>
              <p:txBody>
                <a:bodyPr wrap="none" anchor="ctr"/>
                <a:lstStyle/>
                <a:p>
                  <a:endParaRPr lang="zh-CN" altLang="en-US"/>
                </a:p>
              </p:txBody>
            </p:sp>
            <p:sp>
              <p:nvSpPr>
                <p:cNvPr id="283695" name="Line 50"/>
                <p:cNvSpPr>
                  <a:spLocks noChangeShapeType="1"/>
                </p:cNvSpPr>
                <p:nvPr/>
              </p:nvSpPr>
              <p:spPr bwMode="auto">
                <a:xfrm>
                  <a:off x="3072" y="3600"/>
                  <a:ext cx="0" cy="528"/>
                </a:xfrm>
                <a:prstGeom prst="line">
                  <a:avLst/>
                </a:prstGeom>
                <a:noFill/>
                <a:ln w="9525">
                  <a:solidFill>
                    <a:schemeClr val="tx1"/>
                  </a:solidFill>
                  <a:round/>
                  <a:headEnd/>
                  <a:tailEnd/>
                </a:ln>
              </p:spPr>
              <p:txBody>
                <a:bodyPr wrap="none" anchor="ctr"/>
                <a:lstStyle/>
                <a:p>
                  <a:endParaRPr lang="zh-CN" altLang="en-US"/>
                </a:p>
              </p:txBody>
            </p:sp>
          </p:grpSp>
          <p:sp>
            <p:nvSpPr>
              <p:cNvPr id="283661" name="Text Box 52"/>
              <p:cNvSpPr txBox="1">
                <a:spLocks noChangeArrowheads="1"/>
              </p:cNvSpPr>
              <p:nvPr/>
            </p:nvSpPr>
            <p:spPr bwMode="auto">
              <a:xfrm>
                <a:off x="1872" y="1104"/>
                <a:ext cx="676" cy="250"/>
              </a:xfrm>
              <a:prstGeom prst="rect">
                <a:avLst/>
              </a:prstGeom>
              <a:noFill/>
              <a:ln w="9525">
                <a:noFill/>
                <a:miter lim="800000"/>
                <a:headEnd/>
                <a:tailEnd/>
              </a:ln>
            </p:spPr>
            <p:txBody>
              <a:bodyPr wrap="none">
                <a:spAutoFit/>
              </a:bodyPr>
              <a:lstStyle/>
              <a:p>
                <a:r>
                  <a:rPr lang="zh-CN" altLang="en-US"/>
                  <a:t>循环</a:t>
                </a:r>
                <a:r>
                  <a:rPr lang="en-US" altLang="zh-CN"/>
                  <a:t>n</a:t>
                </a:r>
                <a:r>
                  <a:rPr lang="zh-CN" altLang="zh-CN"/>
                  <a:t>次</a:t>
                </a:r>
                <a:endParaRPr lang="zh-CN" altLang="en-US"/>
              </a:p>
            </p:txBody>
          </p:sp>
          <p:sp>
            <p:nvSpPr>
              <p:cNvPr id="283662" name="Text Box 53"/>
              <p:cNvSpPr txBox="1">
                <a:spLocks noChangeArrowheads="1"/>
              </p:cNvSpPr>
              <p:nvPr/>
            </p:nvSpPr>
            <p:spPr bwMode="auto">
              <a:xfrm>
                <a:off x="1968" y="1344"/>
                <a:ext cx="2196" cy="250"/>
              </a:xfrm>
              <a:prstGeom prst="rect">
                <a:avLst/>
              </a:prstGeom>
              <a:noFill/>
              <a:ln w="9525">
                <a:noFill/>
                <a:miter lim="800000"/>
                <a:headEnd/>
                <a:tailEnd/>
              </a:ln>
            </p:spPr>
            <p:txBody>
              <a:bodyPr wrap="none">
                <a:spAutoFit/>
              </a:bodyPr>
              <a:lstStyle/>
              <a:p>
                <a:r>
                  <a:rPr lang="zh-CN" altLang="en-US"/>
                  <a:t>读入姓名、号码、性别、职务</a:t>
                </a:r>
              </a:p>
            </p:txBody>
          </p:sp>
          <p:sp>
            <p:nvSpPr>
              <p:cNvPr id="283663" name="Text Box 54"/>
              <p:cNvSpPr txBox="1">
                <a:spLocks noChangeArrowheads="1"/>
              </p:cNvSpPr>
              <p:nvPr/>
            </p:nvSpPr>
            <p:spPr bwMode="auto">
              <a:xfrm>
                <a:off x="2688" y="1632"/>
                <a:ext cx="668" cy="250"/>
              </a:xfrm>
              <a:prstGeom prst="rect">
                <a:avLst/>
              </a:prstGeom>
              <a:noFill/>
              <a:ln w="9525">
                <a:noFill/>
                <a:miter lim="800000"/>
                <a:headEnd/>
                <a:tailEnd/>
              </a:ln>
            </p:spPr>
            <p:txBody>
              <a:bodyPr wrap="none">
                <a:spAutoFit/>
              </a:bodyPr>
              <a:lstStyle/>
              <a:p>
                <a:r>
                  <a:rPr lang="en-US" altLang="zh-CN"/>
                  <a:t>job==‘s’</a:t>
                </a:r>
              </a:p>
            </p:txBody>
          </p:sp>
          <p:sp>
            <p:nvSpPr>
              <p:cNvPr id="283664" name="Text Box 55"/>
              <p:cNvSpPr txBox="1">
                <a:spLocks noChangeArrowheads="1"/>
              </p:cNvSpPr>
              <p:nvPr/>
            </p:nvSpPr>
            <p:spPr bwMode="auto">
              <a:xfrm>
                <a:off x="2054" y="1726"/>
                <a:ext cx="276" cy="250"/>
              </a:xfrm>
              <a:prstGeom prst="rect">
                <a:avLst/>
              </a:prstGeom>
              <a:noFill/>
              <a:ln w="9525">
                <a:noFill/>
                <a:miter lim="800000"/>
                <a:headEnd/>
                <a:tailEnd/>
              </a:ln>
            </p:spPr>
            <p:txBody>
              <a:bodyPr wrap="none">
                <a:spAutoFit/>
              </a:bodyPr>
              <a:lstStyle/>
              <a:p>
                <a:r>
                  <a:rPr lang="zh-CN" altLang="en-US"/>
                  <a:t>真</a:t>
                </a:r>
              </a:p>
            </p:txBody>
          </p:sp>
          <p:sp>
            <p:nvSpPr>
              <p:cNvPr id="283665" name="Text Box 56"/>
              <p:cNvSpPr txBox="1">
                <a:spLocks noChangeArrowheads="1"/>
              </p:cNvSpPr>
              <p:nvPr/>
            </p:nvSpPr>
            <p:spPr bwMode="auto">
              <a:xfrm>
                <a:off x="3024" y="2064"/>
                <a:ext cx="276" cy="250"/>
              </a:xfrm>
              <a:prstGeom prst="rect">
                <a:avLst/>
              </a:prstGeom>
              <a:noFill/>
              <a:ln w="9525">
                <a:noFill/>
                <a:miter lim="800000"/>
                <a:headEnd/>
                <a:tailEnd/>
              </a:ln>
            </p:spPr>
            <p:txBody>
              <a:bodyPr wrap="none">
                <a:spAutoFit/>
              </a:bodyPr>
              <a:lstStyle/>
              <a:p>
                <a:r>
                  <a:rPr lang="zh-CN" altLang="en-US"/>
                  <a:t>真</a:t>
                </a:r>
              </a:p>
            </p:txBody>
          </p:sp>
          <p:sp>
            <p:nvSpPr>
              <p:cNvPr id="283666" name="Text Box 57"/>
              <p:cNvSpPr txBox="1">
                <a:spLocks noChangeArrowheads="1"/>
              </p:cNvSpPr>
              <p:nvPr/>
            </p:nvSpPr>
            <p:spPr bwMode="auto">
              <a:xfrm>
                <a:off x="3936" y="2112"/>
                <a:ext cx="276" cy="250"/>
              </a:xfrm>
              <a:prstGeom prst="rect">
                <a:avLst/>
              </a:prstGeom>
              <a:noFill/>
              <a:ln w="9525">
                <a:noFill/>
                <a:miter lim="800000"/>
                <a:headEnd/>
                <a:tailEnd/>
              </a:ln>
            </p:spPr>
            <p:txBody>
              <a:bodyPr wrap="none">
                <a:spAutoFit/>
              </a:bodyPr>
              <a:lstStyle/>
              <a:p>
                <a:r>
                  <a:rPr lang="zh-CN" altLang="en-US"/>
                  <a:t>假</a:t>
                </a:r>
              </a:p>
            </p:txBody>
          </p:sp>
          <p:sp>
            <p:nvSpPr>
              <p:cNvPr id="283667" name="Text Box 58"/>
              <p:cNvSpPr txBox="1">
                <a:spLocks noChangeArrowheads="1"/>
              </p:cNvSpPr>
              <p:nvPr/>
            </p:nvSpPr>
            <p:spPr bwMode="auto">
              <a:xfrm>
                <a:off x="3888" y="1728"/>
                <a:ext cx="276" cy="250"/>
              </a:xfrm>
              <a:prstGeom prst="rect">
                <a:avLst/>
              </a:prstGeom>
              <a:noFill/>
              <a:ln w="9525">
                <a:noFill/>
                <a:miter lim="800000"/>
                <a:headEnd/>
                <a:tailEnd/>
              </a:ln>
            </p:spPr>
            <p:txBody>
              <a:bodyPr wrap="none">
                <a:spAutoFit/>
              </a:bodyPr>
              <a:lstStyle/>
              <a:p>
                <a:r>
                  <a:rPr lang="zh-CN" altLang="en-US"/>
                  <a:t>假</a:t>
                </a:r>
              </a:p>
            </p:txBody>
          </p:sp>
          <p:sp>
            <p:nvSpPr>
              <p:cNvPr id="283668" name="Text Box 59"/>
              <p:cNvSpPr txBox="1">
                <a:spLocks noChangeArrowheads="1"/>
              </p:cNvSpPr>
              <p:nvPr/>
            </p:nvSpPr>
            <p:spPr bwMode="auto">
              <a:xfrm>
                <a:off x="2150" y="2217"/>
                <a:ext cx="746" cy="250"/>
              </a:xfrm>
              <a:prstGeom prst="rect">
                <a:avLst/>
              </a:prstGeom>
              <a:noFill/>
              <a:ln w="9525">
                <a:noFill/>
                <a:miter lim="800000"/>
                <a:headEnd/>
                <a:tailEnd/>
              </a:ln>
            </p:spPr>
            <p:txBody>
              <a:bodyPr wrap="none">
                <a:spAutoFit/>
              </a:bodyPr>
              <a:lstStyle/>
              <a:p>
                <a:r>
                  <a:rPr lang="zh-CN" altLang="en-US"/>
                  <a:t>读入</a:t>
                </a:r>
                <a:r>
                  <a:rPr lang="en-US" altLang="zh-CN"/>
                  <a:t>class</a:t>
                </a:r>
              </a:p>
            </p:txBody>
          </p:sp>
          <p:sp>
            <p:nvSpPr>
              <p:cNvPr id="283669" name="Text Box 60"/>
              <p:cNvSpPr txBox="1">
                <a:spLocks noChangeArrowheads="1"/>
              </p:cNvSpPr>
              <p:nvPr/>
            </p:nvSpPr>
            <p:spPr bwMode="auto">
              <a:xfrm>
                <a:off x="3024" y="2352"/>
                <a:ext cx="630" cy="442"/>
              </a:xfrm>
              <a:prstGeom prst="rect">
                <a:avLst/>
              </a:prstGeom>
              <a:noFill/>
              <a:ln w="9525">
                <a:noFill/>
                <a:miter lim="800000"/>
                <a:headEnd/>
                <a:tailEnd/>
              </a:ln>
            </p:spPr>
            <p:txBody>
              <a:bodyPr wrap="none">
                <a:spAutoFit/>
              </a:bodyPr>
              <a:lstStyle/>
              <a:p>
                <a:pPr algn="ctr"/>
                <a:r>
                  <a:rPr lang="zh-CN" altLang="en-US"/>
                  <a:t>读入</a:t>
                </a:r>
              </a:p>
              <a:p>
                <a:pPr algn="ctr"/>
                <a:r>
                  <a:rPr lang="en-US" altLang="zh-CN"/>
                  <a:t>position</a:t>
                </a:r>
              </a:p>
            </p:txBody>
          </p:sp>
          <p:sp>
            <p:nvSpPr>
              <p:cNvPr id="283670" name="Text Box 61"/>
              <p:cNvSpPr txBox="1">
                <a:spLocks noChangeArrowheads="1"/>
              </p:cNvSpPr>
              <p:nvPr/>
            </p:nvSpPr>
            <p:spPr bwMode="auto">
              <a:xfrm>
                <a:off x="3552" y="2352"/>
                <a:ext cx="738" cy="442"/>
              </a:xfrm>
              <a:prstGeom prst="rect">
                <a:avLst/>
              </a:prstGeom>
              <a:noFill/>
              <a:ln w="9525">
                <a:noFill/>
                <a:miter lim="800000"/>
                <a:headEnd/>
                <a:tailEnd/>
              </a:ln>
            </p:spPr>
            <p:txBody>
              <a:bodyPr wrap="none">
                <a:spAutoFit/>
              </a:bodyPr>
              <a:lstStyle/>
              <a:p>
                <a:pPr algn="ctr"/>
                <a:r>
                  <a:rPr lang="zh-CN" altLang="en-US"/>
                  <a:t>输出</a:t>
                </a:r>
              </a:p>
              <a:p>
                <a:pPr algn="ctr"/>
                <a:r>
                  <a:rPr lang="zh-CN" altLang="en-US"/>
                  <a:t>“输入错”</a:t>
                </a:r>
              </a:p>
            </p:txBody>
          </p:sp>
          <p:sp>
            <p:nvSpPr>
              <p:cNvPr id="283671" name="Text Box 62"/>
              <p:cNvSpPr txBox="1">
                <a:spLocks noChangeArrowheads="1"/>
              </p:cNvSpPr>
              <p:nvPr/>
            </p:nvSpPr>
            <p:spPr bwMode="auto">
              <a:xfrm>
                <a:off x="1920" y="2880"/>
                <a:ext cx="676" cy="250"/>
              </a:xfrm>
              <a:prstGeom prst="rect">
                <a:avLst/>
              </a:prstGeom>
              <a:noFill/>
              <a:ln w="9525">
                <a:noFill/>
                <a:miter lim="800000"/>
                <a:headEnd/>
                <a:tailEnd/>
              </a:ln>
            </p:spPr>
            <p:txBody>
              <a:bodyPr wrap="none">
                <a:spAutoFit/>
              </a:bodyPr>
              <a:lstStyle/>
              <a:p>
                <a:r>
                  <a:rPr lang="zh-CN" altLang="en-US"/>
                  <a:t>循环</a:t>
                </a:r>
                <a:r>
                  <a:rPr lang="en-US" altLang="zh-CN"/>
                  <a:t>n</a:t>
                </a:r>
                <a:r>
                  <a:rPr lang="zh-CN" altLang="zh-CN"/>
                  <a:t>次</a:t>
                </a:r>
                <a:endParaRPr lang="zh-CN" altLang="en-US"/>
              </a:p>
            </p:txBody>
          </p:sp>
          <p:sp>
            <p:nvSpPr>
              <p:cNvPr id="283672" name="Text Box 63"/>
              <p:cNvSpPr txBox="1">
                <a:spLocks noChangeArrowheads="1"/>
              </p:cNvSpPr>
              <p:nvPr/>
            </p:nvSpPr>
            <p:spPr bwMode="auto">
              <a:xfrm>
                <a:off x="2736" y="3168"/>
                <a:ext cx="668" cy="250"/>
              </a:xfrm>
              <a:prstGeom prst="rect">
                <a:avLst/>
              </a:prstGeom>
              <a:noFill/>
              <a:ln w="9525">
                <a:noFill/>
                <a:miter lim="800000"/>
                <a:headEnd/>
                <a:tailEnd/>
              </a:ln>
            </p:spPr>
            <p:txBody>
              <a:bodyPr wrap="none">
                <a:spAutoFit/>
              </a:bodyPr>
              <a:lstStyle/>
              <a:p>
                <a:r>
                  <a:rPr lang="en-US" altLang="zh-CN"/>
                  <a:t>job==‘s’</a:t>
                </a:r>
              </a:p>
            </p:txBody>
          </p:sp>
          <p:sp>
            <p:nvSpPr>
              <p:cNvPr id="283673" name="Text Box 64"/>
              <p:cNvSpPr txBox="1">
                <a:spLocks noChangeArrowheads="1"/>
              </p:cNvSpPr>
              <p:nvPr/>
            </p:nvSpPr>
            <p:spPr bwMode="auto">
              <a:xfrm>
                <a:off x="2016" y="3312"/>
                <a:ext cx="276" cy="250"/>
              </a:xfrm>
              <a:prstGeom prst="rect">
                <a:avLst/>
              </a:prstGeom>
              <a:noFill/>
              <a:ln w="9525">
                <a:noFill/>
                <a:miter lim="800000"/>
                <a:headEnd/>
                <a:tailEnd/>
              </a:ln>
            </p:spPr>
            <p:txBody>
              <a:bodyPr wrap="none">
                <a:spAutoFit/>
              </a:bodyPr>
              <a:lstStyle/>
              <a:p>
                <a:r>
                  <a:rPr lang="zh-CN" altLang="en-US"/>
                  <a:t>真</a:t>
                </a:r>
              </a:p>
            </p:txBody>
          </p:sp>
          <p:sp>
            <p:nvSpPr>
              <p:cNvPr id="283674" name="Text Box 65"/>
              <p:cNvSpPr txBox="1">
                <a:spLocks noChangeArrowheads="1"/>
              </p:cNvSpPr>
              <p:nvPr/>
            </p:nvSpPr>
            <p:spPr bwMode="auto">
              <a:xfrm>
                <a:off x="3888" y="3312"/>
                <a:ext cx="276" cy="250"/>
              </a:xfrm>
              <a:prstGeom prst="rect">
                <a:avLst/>
              </a:prstGeom>
              <a:noFill/>
              <a:ln w="9525">
                <a:noFill/>
                <a:miter lim="800000"/>
                <a:headEnd/>
                <a:tailEnd/>
              </a:ln>
            </p:spPr>
            <p:txBody>
              <a:bodyPr wrap="none">
                <a:spAutoFit/>
              </a:bodyPr>
              <a:lstStyle/>
              <a:p>
                <a:r>
                  <a:rPr lang="zh-CN" altLang="en-US"/>
                  <a:t>假</a:t>
                </a:r>
              </a:p>
            </p:txBody>
          </p:sp>
          <p:sp>
            <p:nvSpPr>
              <p:cNvPr id="283675" name="Text Box 66"/>
              <p:cNvSpPr txBox="1">
                <a:spLocks noChangeArrowheads="1"/>
              </p:cNvSpPr>
              <p:nvPr/>
            </p:nvSpPr>
            <p:spPr bwMode="auto">
              <a:xfrm>
                <a:off x="1920" y="3611"/>
                <a:ext cx="1200" cy="442"/>
              </a:xfrm>
              <a:prstGeom prst="rect">
                <a:avLst/>
              </a:prstGeom>
              <a:noFill/>
              <a:ln w="9525">
                <a:noFill/>
                <a:miter lim="800000"/>
                <a:headEnd/>
                <a:tailEnd/>
              </a:ln>
            </p:spPr>
            <p:txBody>
              <a:bodyPr wrap="none">
                <a:spAutoFit/>
              </a:bodyPr>
              <a:lstStyle/>
              <a:p>
                <a:r>
                  <a:rPr lang="zh-CN" altLang="en-US"/>
                  <a:t>输出</a:t>
                </a:r>
                <a:r>
                  <a:rPr lang="en-US" altLang="zh-CN"/>
                  <a:t>:</a:t>
                </a:r>
                <a:r>
                  <a:rPr lang="zh-CN" altLang="en-US"/>
                  <a:t>姓名</a:t>
                </a:r>
                <a:r>
                  <a:rPr lang="en-US" altLang="zh-CN"/>
                  <a:t>,</a:t>
                </a:r>
                <a:r>
                  <a:rPr lang="zh-CN" altLang="en-US"/>
                  <a:t>号码</a:t>
                </a:r>
                <a:r>
                  <a:rPr lang="en-US" altLang="zh-CN"/>
                  <a:t>,</a:t>
                </a:r>
              </a:p>
              <a:p>
                <a:r>
                  <a:rPr lang="zh-CN" altLang="en-US"/>
                  <a:t>性别</a:t>
                </a:r>
                <a:r>
                  <a:rPr lang="en-US" altLang="zh-CN"/>
                  <a:t>,</a:t>
                </a:r>
                <a:r>
                  <a:rPr lang="zh-CN" altLang="en-US"/>
                  <a:t>职业</a:t>
                </a:r>
                <a:r>
                  <a:rPr lang="en-US" altLang="zh-CN"/>
                  <a:t>,</a:t>
                </a:r>
                <a:r>
                  <a:rPr lang="zh-CN" altLang="en-US"/>
                  <a:t>班级</a:t>
                </a:r>
              </a:p>
            </p:txBody>
          </p:sp>
          <p:sp>
            <p:nvSpPr>
              <p:cNvPr id="283676" name="Text Box 67"/>
              <p:cNvSpPr txBox="1">
                <a:spLocks noChangeArrowheads="1"/>
              </p:cNvSpPr>
              <p:nvPr/>
            </p:nvSpPr>
            <p:spPr bwMode="auto">
              <a:xfrm>
                <a:off x="3072" y="3600"/>
                <a:ext cx="1200" cy="442"/>
              </a:xfrm>
              <a:prstGeom prst="rect">
                <a:avLst/>
              </a:prstGeom>
              <a:noFill/>
              <a:ln w="9525">
                <a:noFill/>
                <a:miter lim="800000"/>
                <a:headEnd/>
                <a:tailEnd/>
              </a:ln>
            </p:spPr>
            <p:txBody>
              <a:bodyPr wrap="none">
                <a:spAutoFit/>
              </a:bodyPr>
              <a:lstStyle/>
              <a:p>
                <a:r>
                  <a:rPr lang="zh-CN" altLang="en-US"/>
                  <a:t>输出</a:t>
                </a:r>
                <a:r>
                  <a:rPr lang="en-US" altLang="zh-CN"/>
                  <a:t>:</a:t>
                </a:r>
                <a:r>
                  <a:rPr lang="zh-CN" altLang="en-US"/>
                  <a:t>姓名</a:t>
                </a:r>
                <a:r>
                  <a:rPr lang="en-US" altLang="zh-CN"/>
                  <a:t>,</a:t>
                </a:r>
                <a:r>
                  <a:rPr lang="zh-CN" altLang="en-US"/>
                  <a:t>号码</a:t>
                </a:r>
                <a:r>
                  <a:rPr lang="en-US" altLang="zh-CN"/>
                  <a:t>,</a:t>
                </a:r>
              </a:p>
              <a:p>
                <a:r>
                  <a:rPr lang="zh-CN" altLang="en-US"/>
                  <a:t>性别</a:t>
                </a:r>
                <a:r>
                  <a:rPr lang="en-US" altLang="zh-CN"/>
                  <a:t>,</a:t>
                </a:r>
                <a:r>
                  <a:rPr lang="zh-CN" altLang="en-US"/>
                  <a:t>职业</a:t>
                </a:r>
                <a:r>
                  <a:rPr lang="en-US" altLang="zh-CN"/>
                  <a:t>,</a:t>
                </a:r>
                <a:r>
                  <a:rPr lang="zh-CN" altLang="en-US"/>
                  <a:t>职务</a:t>
                </a:r>
              </a:p>
            </p:txBody>
          </p:sp>
        </p:grpSp>
        <p:sp>
          <p:nvSpPr>
            <p:cNvPr id="283659" name="Text Box 70"/>
            <p:cNvSpPr txBox="1">
              <a:spLocks noChangeArrowheads="1"/>
            </p:cNvSpPr>
            <p:nvPr/>
          </p:nvSpPr>
          <p:spPr bwMode="auto">
            <a:xfrm>
              <a:off x="4464" y="1968"/>
              <a:ext cx="650" cy="250"/>
            </a:xfrm>
            <a:prstGeom prst="rect">
              <a:avLst/>
            </a:prstGeom>
            <a:noFill/>
            <a:ln w="9525">
              <a:noFill/>
              <a:miter lim="800000"/>
              <a:headEnd/>
              <a:tailEnd/>
            </a:ln>
          </p:spPr>
          <p:txBody>
            <a:bodyPr wrap="none">
              <a:spAutoFit/>
            </a:bodyPr>
            <a:lstStyle/>
            <a:p>
              <a:r>
                <a:rPr lang="en-US" altLang="zh-CN"/>
                <a:t>job==‘t’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box(out)">
                                      <p:cBhvr>
                                        <p:cTn id="13" dur="500"/>
                                        <p:tgtEl>
                                          <p:spTgt spid="7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out)">
                                      <p:cBhvr>
                                        <p:cTn id="23" dur="500"/>
                                        <p:tgtEl>
                                          <p:spTgt spid="4"/>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5.5.35</a:t>
            </a:r>
            <a:r>
              <a:rPr lang="zh-CN" altLang="en-US" smtClean="0">
                <a:ea typeface="宋体" pitchFamily="2" charset="-122"/>
              </a:rPr>
              <a:t>共用体中嵌套结构体</a:t>
            </a:r>
            <a:endParaRPr lang="en-US" altLang="zh-CN" smtClean="0">
              <a:ea typeface="宋体" pitchFamily="2" charset="-122"/>
            </a:endParaRPr>
          </a:p>
        </p:txBody>
      </p:sp>
      <p:sp>
        <p:nvSpPr>
          <p:cNvPr id="9" name="Text Box 4"/>
          <p:cNvSpPr txBox="1">
            <a:spLocks noChangeArrowheads="1"/>
          </p:cNvSpPr>
          <p:nvPr/>
        </p:nvSpPr>
        <p:spPr bwMode="auto">
          <a:xfrm>
            <a:off x="247650" y="1227138"/>
            <a:ext cx="7651750" cy="457200"/>
          </a:xfrm>
          <a:prstGeom prst="rect">
            <a:avLst/>
          </a:prstGeom>
          <a:noFill/>
          <a:ln w="9525">
            <a:noFill/>
            <a:miter lim="800000"/>
            <a:headEnd/>
            <a:tailEnd/>
          </a:ln>
        </p:spPr>
        <p:txBody>
          <a:bodyPr wrap="none">
            <a:spAutoFit/>
          </a:bodyPr>
          <a:lstStyle/>
          <a:p>
            <a:r>
              <a:rPr lang="zh-CN" altLang="en-US" sz="2400"/>
              <a:t>共用体中嵌套结构体，机器字数据与字节数据的处理  </a:t>
            </a:r>
          </a:p>
        </p:txBody>
      </p:sp>
      <p:grpSp>
        <p:nvGrpSpPr>
          <p:cNvPr id="2" name="Group 19"/>
          <p:cNvGrpSpPr>
            <a:grpSpLocks/>
          </p:cNvGrpSpPr>
          <p:nvPr/>
        </p:nvGrpSpPr>
        <p:grpSpPr bwMode="auto">
          <a:xfrm>
            <a:off x="5791200" y="2019300"/>
            <a:ext cx="3352800" cy="1905000"/>
            <a:chOff x="3648" y="768"/>
            <a:chExt cx="2112" cy="1200"/>
          </a:xfrm>
        </p:grpSpPr>
        <p:grpSp>
          <p:nvGrpSpPr>
            <p:cNvPr id="284703" name="Group 6"/>
            <p:cNvGrpSpPr>
              <a:grpSpLocks/>
            </p:cNvGrpSpPr>
            <p:nvPr/>
          </p:nvGrpSpPr>
          <p:grpSpPr bwMode="auto">
            <a:xfrm>
              <a:off x="3648" y="768"/>
              <a:ext cx="1488" cy="480"/>
              <a:chOff x="2928" y="528"/>
              <a:chExt cx="1488" cy="480"/>
            </a:xfrm>
          </p:grpSpPr>
          <p:sp>
            <p:nvSpPr>
              <p:cNvPr id="284712" name="Rectangle 7"/>
              <p:cNvSpPr>
                <a:spLocks noChangeArrowheads="1"/>
              </p:cNvSpPr>
              <p:nvPr/>
            </p:nvSpPr>
            <p:spPr bwMode="auto">
              <a:xfrm>
                <a:off x="2928" y="720"/>
                <a:ext cx="1488" cy="288"/>
              </a:xfrm>
              <a:prstGeom prst="rect">
                <a:avLst/>
              </a:prstGeom>
              <a:noFill/>
              <a:ln w="9525">
                <a:solidFill>
                  <a:schemeClr val="tx1"/>
                </a:solidFill>
                <a:miter lim="800000"/>
                <a:headEnd/>
                <a:tailEnd/>
              </a:ln>
            </p:spPr>
            <p:txBody>
              <a:bodyPr wrap="none" anchor="ctr"/>
              <a:lstStyle/>
              <a:p>
                <a:r>
                  <a:rPr lang="en-US" altLang="zh-CN"/>
                  <a:t>00010010  00110100</a:t>
                </a:r>
              </a:p>
            </p:txBody>
          </p:sp>
          <p:sp>
            <p:nvSpPr>
              <p:cNvPr id="284713" name="Line 8"/>
              <p:cNvSpPr>
                <a:spLocks noChangeShapeType="1"/>
              </p:cNvSpPr>
              <p:nvPr/>
            </p:nvSpPr>
            <p:spPr bwMode="auto">
              <a:xfrm>
                <a:off x="3648" y="720"/>
                <a:ext cx="0" cy="288"/>
              </a:xfrm>
              <a:prstGeom prst="line">
                <a:avLst/>
              </a:prstGeom>
              <a:noFill/>
              <a:ln w="9525">
                <a:solidFill>
                  <a:schemeClr val="tx1"/>
                </a:solidFill>
                <a:prstDash val="dash"/>
                <a:round/>
                <a:headEnd/>
                <a:tailEnd/>
              </a:ln>
            </p:spPr>
            <p:txBody>
              <a:bodyPr wrap="none" anchor="ctr"/>
              <a:lstStyle/>
              <a:p>
                <a:endParaRPr lang="zh-CN" altLang="en-US"/>
              </a:p>
            </p:txBody>
          </p:sp>
          <p:sp>
            <p:nvSpPr>
              <p:cNvPr id="284714" name="Text Box 9"/>
              <p:cNvSpPr txBox="1">
                <a:spLocks noChangeArrowheads="1"/>
              </p:cNvSpPr>
              <p:nvPr/>
            </p:nvSpPr>
            <p:spPr bwMode="auto">
              <a:xfrm>
                <a:off x="3744" y="528"/>
                <a:ext cx="596" cy="250"/>
              </a:xfrm>
              <a:prstGeom prst="rect">
                <a:avLst/>
              </a:prstGeom>
              <a:noFill/>
              <a:ln w="9525">
                <a:noFill/>
                <a:miter lim="800000"/>
                <a:headEnd/>
                <a:tailEnd/>
              </a:ln>
            </p:spPr>
            <p:txBody>
              <a:bodyPr wrap="none">
                <a:spAutoFit/>
              </a:bodyPr>
              <a:lstStyle/>
              <a:p>
                <a:r>
                  <a:rPr lang="zh-CN" altLang="en-US"/>
                  <a:t>低字节</a:t>
                </a:r>
              </a:p>
            </p:txBody>
          </p:sp>
          <p:sp>
            <p:nvSpPr>
              <p:cNvPr id="284715" name="Text Box 10"/>
              <p:cNvSpPr txBox="1">
                <a:spLocks noChangeArrowheads="1"/>
              </p:cNvSpPr>
              <p:nvPr/>
            </p:nvSpPr>
            <p:spPr bwMode="auto">
              <a:xfrm>
                <a:off x="3024" y="528"/>
                <a:ext cx="596" cy="250"/>
              </a:xfrm>
              <a:prstGeom prst="rect">
                <a:avLst/>
              </a:prstGeom>
              <a:noFill/>
              <a:ln w="9525">
                <a:noFill/>
                <a:miter lim="800000"/>
                <a:headEnd/>
                <a:tailEnd/>
              </a:ln>
            </p:spPr>
            <p:txBody>
              <a:bodyPr wrap="none">
                <a:spAutoFit/>
              </a:bodyPr>
              <a:lstStyle/>
              <a:p>
                <a:r>
                  <a:rPr lang="zh-CN" altLang="en-US"/>
                  <a:t>高字节</a:t>
                </a:r>
              </a:p>
            </p:txBody>
          </p:sp>
        </p:grpSp>
        <p:grpSp>
          <p:nvGrpSpPr>
            <p:cNvPr id="284704" name="Group 11"/>
            <p:cNvGrpSpPr>
              <a:grpSpLocks/>
            </p:cNvGrpSpPr>
            <p:nvPr/>
          </p:nvGrpSpPr>
          <p:grpSpPr bwMode="auto">
            <a:xfrm>
              <a:off x="3696" y="1392"/>
              <a:ext cx="1648" cy="576"/>
              <a:chOff x="2976" y="1344"/>
              <a:chExt cx="1648" cy="576"/>
            </a:xfrm>
          </p:grpSpPr>
          <p:sp>
            <p:nvSpPr>
              <p:cNvPr id="284706" name="Rectangle 12"/>
              <p:cNvSpPr>
                <a:spLocks noChangeArrowheads="1"/>
              </p:cNvSpPr>
              <p:nvPr/>
            </p:nvSpPr>
            <p:spPr bwMode="auto">
              <a:xfrm>
                <a:off x="2976" y="1344"/>
                <a:ext cx="1248" cy="576"/>
              </a:xfrm>
              <a:prstGeom prst="rect">
                <a:avLst/>
              </a:prstGeom>
              <a:noFill/>
              <a:ln w="9525">
                <a:solidFill>
                  <a:schemeClr val="tx1"/>
                </a:solidFill>
                <a:miter lim="800000"/>
                <a:headEnd/>
                <a:tailEnd/>
              </a:ln>
            </p:spPr>
            <p:txBody>
              <a:bodyPr wrap="none" anchor="ctr"/>
              <a:lstStyle/>
              <a:p>
                <a:pPr algn="ctr"/>
                <a:endParaRPr lang="zh-CN" altLang="zh-CN"/>
              </a:p>
            </p:txBody>
          </p:sp>
          <p:sp>
            <p:nvSpPr>
              <p:cNvPr id="284707" name="Line 13"/>
              <p:cNvSpPr>
                <a:spLocks noChangeShapeType="1"/>
              </p:cNvSpPr>
              <p:nvPr/>
            </p:nvSpPr>
            <p:spPr bwMode="auto">
              <a:xfrm>
                <a:off x="2976" y="1632"/>
                <a:ext cx="1248" cy="0"/>
              </a:xfrm>
              <a:prstGeom prst="line">
                <a:avLst/>
              </a:prstGeom>
              <a:noFill/>
              <a:ln w="9525">
                <a:solidFill>
                  <a:schemeClr val="tx1"/>
                </a:solidFill>
                <a:round/>
                <a:headEnd/>
                <a:tailEnd/>
              </a:ln>
            </p:spPr>
            <p:txBody>
              <a:bodyPr wrap="none" anchor="ctr"/>
              <a:lstStyle/>
              <a:p>
                <a:endParaRPr lang="zh-CN" altLang="en-US"/>
              </a:p>
            </p:txBody>
          </p:sp>
          <p:sp>
            <p:nvSpPr>
              <p:cNvPr id="284708" name="Text Box 14"/>
              <p:cNvSpPr txBox="1">
                <a:spLocks noChangeArrowheads="1"/>
              </p:cNvSpPr>
              <p:nvPr/>
            </p:nvSpPr>
            <p:spPr bwMode="auto">
              <a:xfrm>
                <a:off x="3168" y="1392"/>
                <a:ext cx="756" cy="250"/>
              </a:xfrm>
              <a:prstGeom prst="rect">
                <a:avLst/>
              </a:prstGeom>
              <a:noFill/>
              <a:ln w="9525">
                <a:noFill/>
                <a:miter lim="800000"/>
                <a:headEnd/>
                <a:tailEnd/>
              </a:ln>
            </p:spPr>
            <p:txBody>
              <a:bodyPr wrap="none">
                <a:spAutoFit/>
              </a:bodyPr>
              <a:lstStyle/>
              <a:p>
                <a:r>
                  <a:rPr lang="en-US" altLang="zh-CN"/>
                  <a:t>00110100</a:t>
                </a:r>
              </a:p>
            </p:txBody>
          </p:sp>
          <p:sp>
            <p:nvSpPr>
              <p:cNvPr id="284709" name="Text Box 15"/>
              <p:cNvSpPr txBox="1">
                <a:spLocks noChangeArrowheads="1"/>
              </p:cNvSpPr>
              <p:nvPr/>
            </p:nvSpPr>
            <p:spPr bwMode="auto">
              <a:xfrm>
                <a:off x="3158" y="1641"/>
                <a:ext cx="756" cy="250"/>
              </a:xfrm>
              <a:prstGeom prst="rect">
                <a:avLst/>
              </a:prstGeom>
              <a:noFill/>
              <a:ln w="9525">
                <a:noFill/>
                <a:miter lim="800000"/>
                <a:headEnd/>
                <a:tailEnd/>
              </a:ln>
            </p:spPr>
            <p:txBody>
              <a:bodyPr wrap="none">
                <a:spAutoFit/>
              </a:bodyPr>
              <a:lstStyle/>
              <a:p>
                <a:r>
                  <a:rPr lang="en-US" altLang="zh-CN"/>
                  <a:t>00010010</a:t>
                </a:r>
              </a:p>
            </p:txBody>
          </p:sp>
          <p:sp>
            <p:nvSpPr>
              <p:cNvPr id="284710" name="Text Box 16"/>
              <p:cNvSpPr txBox="1">
                <a:spLocks noChangeArrowheads="1"/>
              </p:cNvSpPr>
              <p:nvPr/>
            </p:nvSpPr>
            <p:spPr bwMode="auto">
              <a:xfrm>
                <a:off x="4214" y="1353"/>
                <a:ext cx="356" cy="250"/>
              </a:xfrm>
              <a:prstGeom prst="rect">
                <a:avLst/>
              </a:prstGeom>
              <a:noFill/>
              <a:ln w="9525">
                <a:noFill/>
                <a:miter lim="800000"/>
                <a:headEnd/>
                <a:tailEnd/>
              </a:ln>
            </p:spPr>
            <p:txBody>
              <a:bodyPr wrap="none">
                <a:spAutoFit/>
              </a:bodyPr>
              <a:lstStyle/>
              <a:p>
                <a:r>
                  <a:rPr lang="en-US" altLang="zh-CN"/>
                  <a:t>low</a:t>
                </a:r>
              </a:p>
            </p:txBody>
          </p:sp>
          <p:sp>
            <p:nvSpPr>
              <p:cNvPr id="284711" name="Text Box 17"/>
              <p:cNvSpPr txBox="1">
                <a:spLocks noChangeArrowheads="1"/>
              </p:cNvSpPr>
              <p:nvPr/>
            </p:nvSpPr>
            <p:spPr bwMode="auto">
              <a:xfrm>
                <a:off x="4224" y="1632"/>
                <a:ext cx="400" cy="250"/>
              </a:xfrm>
              <a:prstGeom prst="rect">
                <a:avLst/>
              </a:prstGeom>
              <a:noFill/>
              <a:ln w="9525">
                <a:noFill/>
                <a:miter lim="800000"/>
                <a:headEnd/>
                <a:tailEnd/>
              </a:ln>
            </p:spPr>
            <p:txBody>
              <a:bodyPr wrap="none">
                <a:spAutoFit/>
              </a:bodyPr>
              <a:lstStyle/>
              <a:p>
                <a:r>
                  <a:rPr lang="en-US" altLang="zh-CN"/>
                  <a:t>high</a:t>
                </a:r>
              </a:p>
            </p:txBody>
          </p:sp>
        </p:grpSp>
        <p:sp>
          <p:nvSpPr>
            <p:cNvPr id="284705" name="Text Box 18"/>
            <p:cNvSpPr txBox="1">
              <a:spLocks noChangeArrowheads="1"/>
            </p:cNvSpPr>
            <p:nvPr/>
          </p:nvSpPr>
          <p:spPr bwMode="auto">
            <a:xfrm>
              <a:off x="5164" y="960"/>
              <a:ext cx="596" cy="250"/>
            </a:xfrm>
            <a:prstGeom prst="rect">
              <a:avLst/>
            </a:prstGeom>
            <a:noFill/>
            <a:ln w="9525">
              <a:noFill/>
              <a:miter lim="800000"/>
              <a:headEnd/>
              <a:tailEnd/>
            </a:ln>
          </p:spPr>
          <p:txBody>
            <a:bodyPr wrap="none">
              <a:spAutoFit/>
            </a:bodyPr>
            <a:lstStyle/>
            <a:p>
              <a:r>
                <a:rPr lang="en-US" altLang="zh-CN"/>
                <a:t>0x1234</a:t>
              </a:r>
            </a:p>
          </p:txBody>
        </p:sp>
      </p:grpSp>
      <p:grpSp>
        <p:nvGrpSpPr>
          <p:cNvPr id="5" name="Group 20"/>
          <p:cNvGrpSpPr>
            <a:grpSpLocks/>
          </p:cNvGrpSpPr>
          <p:nvPr/>
        </p:nvGrpSpPr>
        <p:grpSpPr bwMode="auto">
          <a:xfrm>
            <a:off x="5791200" y="4305300"/>
            <a:ext cx="3267075" cy="1905000"/>
            <a:chOff x="3648" y="768"/>
            <a:chExt cx="2058" cy="1200"/>
          </a:xfrm>
        </p:grpSpPr>
        <p:grpSp>
          <p:nvGrpSpPr>
            <p:cNvPr id="284690" name="Group 21"/>
            <p:cNvGrpSpPr>
              <a:grpSpLocks/>
            </p:cNvGrpSpPr>
            <p:nvPr/>
          </p:nvGrpSpPr>
          <p:grpSpPr bwMode="auto">
            <a:xfrm>
              <a:off x="3648" y="768"/>
              <a:ext cx="1488" cy="480"/>
              <a:chOff x="2928" y="528"/>
              <a:chExt cx="1488" cy="480"/>
            </a:xfrm>
          </p:grpSpPr>
          <p:sp>
            <p:nvSpPr>
              <p:cNvPr id="284699" name="Rectangle 22"/>
              <p:cNvSpPr>
                <a:spLocks noChangeArrowheads="1"/>
              </p:cNvSpPr>
              <p:nvPr/>
            </p:nvSpPr>
            <p:spPr bwMode="auto">
              <a:xfrm>
                <a:off x="2928" y="720"/>
                <a:ext cx="1488" cy="288"/>
              </a:xfrm>
              <a:prstGeom prst="rect">
                <a:avLst/>
              </a:prstGeom>
              <a:noFill/>
              <a:ln w="9525">
                <a:solidFill>
                  <a:schemeClr val="tx1"/>
                </a:solidFill>
                <a:miter lim="800000"/>
                <a:headEnd/>
                <a:tailEnd/>
              </a:ln>
            </p:spPr>
            <p:txBody>
              <a:bodyPr wrap="none" anchor="ctr"/>
              <a:lstStyle/>
              <a:p>
                <a:r>
                  <a:rPr lang="en-US" altLang="zh-CN"/>
                  <a:t>00010010  11111111</a:t>
                </a:r>
              </a:p>
            </p:txBody>
          </p:sp>
          <p:sp>
            <p:nvSpPr>
              <p:cNvPr id="284700" name="Line 23"/>
              <p:cNvSpPr>
                <a:spLocks noChangeShapeType="1"/>
              </p:cNvSpPr>
              <p:nvPr/>
            </p:nvSpPr>
            <p:spPr bwMode="auto">
              <a:xfrm>
                <a:off x="3648" y="720"/>
                <a:ext cx="0" cy="288"/>
              </a:xfrm>
              <a:prstGeom prst="line">
                <a:avLst/>
              </a:prstGeom>
              <a:noFill/>
              <a:ln w="9525">
                <a:solidFill>
                  <a:schemeClr val="tx1"/>
                </a:solidFill>
                <a:prstDash val="dash"/>
                <a:round/>
                <a:headEnd/>
                <a:tailEnd/>
              </a:ln>
            </p:spPr>
            <p:txBody>
              <a:bodyPr wrap="none" anchor="ctr"/>
              <a:lstStyle/>
              <a:p>
                <a:endParaRPr lang="zh-CN" altLang="en-US"/>
              </a:p>
            </p:txBody>
          </p:sp>
          <p:sp>
            <p:nvSpPr>
              <p:cNvPr id="284701" name="Text Box 24"/>
              <p:cNvSpPr txBox="1">
                <a:spLocks noChangeArrowheads="1"/>
              </p:cNvSpPr>
              <p:nvPr/>
            </p:nvSpPr>
            <p:spPr bwMode="auto">
              <a:xfrm>
                <a:off x="3744" y="528"/>
                <a:ext cx="596" cy="250"/>
              </a:xfrm>
              <a:prstGeom prst="rect">
                <a:avLst/>
              </a:prstGeom>
              <a:noFill/>
              <a:ln w="9525">
                <a:noFill/>
                <a:miter lim="800000"/>
                <a:headEnd/>
                <a:tailEnd/>
              </a:ln>
            </p:spPr>
            <p:txBody>
              <a:bodyPr wrap="none">
                <a:spAutoFit/>
              </a:bodyPr>
              <a:lstStyle/>
              <a:p>
                <a:r>
                  <a:rPr lang="zh-CN" altLang="en-US"/>
                  <a:t>低字节</a:t>
                </a:r>
              </a:p>
            </p:txBody>
          </p:sp>
          <p:sp>
            <p:nvSpPr>
              <p:cNvPr id="284702" name="Text Box 25"/>
              <p:cNvSpPr txBox="1">
                <a:spLocks noChangeArrowheads="1"/>
              </p:cNvSpPr>
              <p:nvPr/>
            </p:nvSpPr>
            <p:spPr bwMode="auto">
              <a:xfrm>
                <a:off x="3024" y="528"/>
                <a:ext cx="596" cy="250"/>
              </a:xfrm>
              <a:prstGeom prst="rect">
                <a:avLst/>
              </a:prstGeom>
              <a:noFill/>
              <a:ln w="9525">
                <a:noFill/>
                <a:miter lim="800000"/>
                <a:headEnd/>
                <a:tailEnd/>
              </a:ln>
            </p:spPr>
            <p:txBody>
              <a:bodyPr wrap="none">
                <a:spAutoFit/>
              </a:bodyPr>
              <a:lstStyle/>
              <a:p>
                <a:r>
                  <a:rPr lang="zh-CN" altLang="en-US"/>
                  <a:t>高字节</a:t>
                </a:r>
              </a:p>
            </p:txBody>
          </p:sp>
        </p:grpSp>
        <p:grpSp>
          <p:nvGrpSpPr>
            <p:cNvPr id="284691" name="Group 26"/>
            <p:cNvGrpSpPr>
              <a:grpSpLocks/>
            </p:cNvGrpSpPr>
            <p:nvPr/>
          </p:nvGrpSpPr>
          <p:grpSpPr bwMode="auto">
            <a:xfrm>
              <a:off x="3696" y="1392"/>
              <a:ext cx="1648" cy="576"/>
              <a:chOff x="2976" y="1344"/>
              <a:chExt cx="1648" cy="576"/>
            </a:xfrm>
          </p:grpSpPr>
          <p:sp>
            <p:nvSpPr>
              <p:cNvPr id="284693" name="Rectangle 27"/>
              <p:cNvSpPr>
                <a:spLocks noChangeArrowheads="1"/>
              </p:cNvSpPr>
              <p:nvPr/>
            </p:nvSpPr>
            <p:spPr bwMode="auto">
              <a:xfrm>
                <a:off x="2976" y="1344"/>
                <a:ext cx="1248" cy="576"/>
              </a:xfrm>
              <a:prstGeom prst="rect">
                <a:avLst/>
              </a:prstGeom>
              <a:noFill/>
              <a:ln w="9525">
                <a:solidFill>
                  <a:schemeClr val="tx1"/>
                </a:solidFill>
                <a:miter lim="800000"/>
                <a:headEnd/>
                <a:tailEnd/>
              </a:ln>
            </p:spPr>
            <p:txBody>
              <a:bodyPr wrap="none" anchor="ctr"/>
              <a:lstStyle/>
              <a:p>
                <a:pPr algn="ctr"/>
                <a:endParaRPr lang="zh-CN" altLang="zh-CN"/>
              </a:p>
            </p:txBody>
          </p:sp>
          <p:sp>
            <p:nvSpPr>
              <p:cNvPr id="284694" name="Line 28"/>
              <p:cNvSpPr>
                <a:spLocks noChangeShapeType="1"/>
              </p:cNvSpPr>
              <p:nvPr/>
            </p:nvSpPr>
            <p:spPr bwMode="auto">
              <a:xfrm>
                <a:off x="2976" y="1632"/>
                <a:ext cx="1248" cy="0"/>
              </a:xfrm>
              <a:prstGeom prst="line">
                <a:avLst/>
              </a:prstGeom>
              <a:noFill/>
              <a:ln w="9525">
                <a:solidFill>
                  <a:schemeClr val="tx1"/>
                </a:solidFill>
                <a:round/>
                <a:headEnd/>
                <a:tailEnd/>
              </a:ln>
            </p:spPr>
            <p:txBody>
              <a:bodyPr wrap="none" anchor="ctr"/>
              <a:lstStyle/>
              <a:p>
                <a:endParaRPr lang="zh-CN" altLang="en-US"/>
              </a:p>
            </p:txBody>
          </p:sp>
          <p:sp>
            <p:nvSpPr>
              <p:cNvPr id="284695" name="Text Box 29"/>
              <p:cNvSpPr txBox="1">
                <a:spLocks noChangeArrowheads="1"/>
              </p:cNvSpPr>
              <p:nvPr/>
            </p:nvSpPr>
            <p:spPr bwMode="auto">
              <a:xfrm>
                <a:off x="3168" y="1392"/>
                <a:ext cx="756" cy="250"/>
              </a:xfrm>
              <a:prstGeom prst="rect">
                <a:avLst/>
              </a:prstGeom>
              <a:noFill/>
              <a:ln w="9525">
                <a:noFill/>
                <a:miter lim="800000"/>
                <a:headEnd/>
                <a:tailEnd/>
              </a:ln>
            </p:spPr>
            <p:txBody>
              <a:bodyPr wrap="none">
                <a:spAutoFit/>
              </a:bodyPr>
              <a:lstStyle/>
              <a:p>
                <a:r>
                  <a:rPr lang="en-US" altLang="zh-CN"/>
                  <a:t>11111111</a:t>
                </a:r>
              </a:p>
            </p:txBody>
          </p:sp>
          <p:sp>
            <p:nvSpPr>
              <p:cNvPr id="284696" name="Text Box 30"/>
              <p:cNvSpPr txBox="1">
                <a:spLocks noChangeArrowheads="1"/>
              </p:cNvSpPr>
              <p:nvPr/>
            </p:nvSpPr>
            <p:spPr bwMode="auto">
              <a:xfrm>
                <a:off x="3158" y="1641"/>
                <a:ext cx="756" cy="250"/>
              </a:xfrm>
              <a:prstGeom prst="rect">
                <a:avLst/>
              </a:prstGeom>
              <a:noFill/>
              <a:ln w="9525">
                <a:noFill/>
                <a:miter lim="800000"/>
                <a:headEnd/>
                <a:tailEnd/>
              </a:ln>
            </p:spPr>
            <p:txBody>
              <a:bodyPr wrap="none">
                <a:spAutoFit/>
              </a:bodyPr>
              <a:lstStyle/>
              <a:p>
                <a:r>
                  <a:rPr lang="en-US" altLang="zh-CN"/>
                  <a:t>00010010</a:t>
                </a:r>
              </a:p>
            </p:txBody>
          </p:sp>
          <p:sp>
            <p:nvSpPr>
              <p:cNvPr id="284697" name="Text Box 31"/>
              <p:cNvSpPr txBox="1">
                <a:spLocks noChangeArrowheads="1"/>
              </p:cNvSpPr>
              <p:nvPr/>
            </p:nvSpPr>
            <p:spPr bwMode="auto">
              <a:xfrm>
                <a:off x="4214" y="1353"/>
                <a:ext cx="356" cy="250"/>
              </a:xfrm>
              <a:prstGeom prst="rect">
                <a:avLst/>
              </a:prstGeom>
              <a:noFill/>
              <a:ln w="9525">
                <a:noFill/>
                <a:miter lim="800000"/>
                <a:headEnd/>
                <a:tailEnd/>
              </a:ln>
            </p:spPr>
            <p:txBody>
              <a:bodyPr wrap="none">
                <a:spAutoFit/>
              </a:bodyPr>
              <a:lstStyle/>
              <a:p>
                <a:r>
                  <a:rPr lang="en-US" altLang="zh-CN"/>
                  <a:t>low</a:t>
                </a:r>
              </a:p>
            </p:txBody>
          </p:sp>
          <p:sp>
            <p:nvSpPr>
              <p:cNvPr id="284698" name="Text Box 32"/>
              <p:cNvSpPr txBox="1">
                <a:spLocks noChangeArrowheads="1"/>
              </p:cNvSpPr>
              <p:nvPr/>
            </p:nvSpPr>
            <p:spPr bwMode="auto">
              <a:xfrm>
                <a:off x="4224" y="1632"/>
                <a:ext cx="400" cy="250"/>
              </a:xfrm>
              <a:prstGeom prst="rect">
                <a:avLst/>
              </a:prstGeom>
              <a:noFill/>
              <a:ln w="9525">
                <a:noFill/>
                <a:miter lim="800000"/>
                <a:headEnd/>
                <a:tailEnd/>
              </a:ln>
            </p:spPr>
            <p:txBody>
              <a:bodyPr wrap="none">
                <a:spAutoFit/>
              </a:bodyPr>
              <a:lstStyle/>
              <a:p>
                <a:r>
                  <a:rPr lang="en-US" altLang="zh-CN"/>
                  <a:t>high</a:t>
                </a:r>
              </a:p>
            </p:txBody>
          </p:sp>
        </p:grpSp>
        <p:sp>
          <p:nvSpPr>
            <p:cNvPr id="284692" name="Text Box 33"/>
            <p:cNvSpPr txBox="1">
              <a:spLocks noChangeArrowheads="1"/>
            </p:cNvSpPr>
            <p:nvPr/>
          </p:nvSpPr>
          <p:spPr bwMode="auto">
            <a:xfrm>
              <a:off x="5164" y="960"/>
              <a:ext cx="542" cy="250"/>
            </a:xfrm>
            <a:prstGeom prst="rect">
              <a:avLst/>
            </a:prstGeom>
            <a:noFill/>
            <a:ln w="9525">
              <a:noFill/>
              <a:miter lim="800000"/>
              <a:headEnd/>
              <a:tailEnd/>
            </a:ln>
          </p:spPr>
          <p:txBody>
            <a:bodyPr wrap="none">
              <a:spAutoFit/>
            </a:bodyPr>
            <a:lstStyle/>
            <a:p>
              <a:r>
                <a:rPr lang="en-US" altLang="zh-CN"/>
                <a:t>0x12ff</a:t>
              </a:r>
            </a:p>
          </p:txBody>
        </p:sp>
      </p:grpSp>
      <p:sp>
        <p:nvSpPr>
          <p:cNvPr id="38" name="Text Box 34"/>
          <p:cNvSpPr txBox="1">
            <a:spLocks noChangeArrowheads="1"/>
          </p:cNvSpPr>
          <p:nvPr/>
        </p:nvSpPr>
        <p:spPr bwMode="auto">
          <a:xfrm>
            <a:off x="1077912" y="1827213"/>
            <a:ext cx="3994153" cy="3049169"/>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eaLnBrk="0" hangingPunct="0">
              <a:defRPr/>
            </a:pPr>
            <a:r>
              <a:rPr lang="en-US" altLang="zh-CN" sz="2400">
                <a:solidFill>
                  <a:schemeClr val="bg2"/>
                </a:solidFill>
              </a:rPr>
              <a:t>struct w_tag</a:t>
            </a:r>
          </a:p>
          <a:p>
            <a:pPr eaLnBrk="0" hangingPunct="0">
              <a:defRPr/>
            </a:pPr>
            <a:r>
              <a:rPr lang="en-US" altLang="zh-CN" sz="2400">
                <a:solidFill>
                  <a:schemeClr val="bg2"/>
                </a:solidFill>
              </a:rPr>
              <a:t>{   char low;</a:t>
            </a:r>
          </a:p>
          <a:p>
            <a:pPr eaLnBrk="0" hangingPunct="0">
              <a:defRPr/>
            </a:pPr>
            <a:r>
              <a:rPr lang="en-US" altLang="zh-CN" sz="2400">
                <a:solidFill>
                  <a:schemeClr val="bg2"/>
                </a:solidFill>
              </a:rPr>
              <a:t>    char high;</a:t>
            </a:r>
          </a:p>
          <a:p>
            <a:pPr eaLnBrk="0" hangingPunct="0">
              <a:defRPr/>
            </a:pPr>
            <a:r>
              <a:rPr lang="en-US" altLang="zh-CN" sz="2400">
                <a:solidFill>
                  <a:schemeClr val="bg2"/>
                </a:solidFill>
              </a:rPr>
              <a:t>};</a:t>
            </a:r>
          </a:p>
          <a:p>
            <a:pPr eaLnBrk="0" hangingPunct="0">
              <a:defRPr/>
            </a:pPr>
            <a:r>
              <a:rPr lang="en-US" altLang="zh-CN" sz="2400">
                <a:solidFill>
                  <a:schemeClr val="bg2"/>
                </a:solidFill>
              </a:rPr>
              <a:t>union u_tag</a:t>
            </a:r>
          </a:p>
          <a:p>
            <a:pPr eaLnBrk="0" hangingPunct="0">
              <a:defRPr/>
            </a:pPr>
            <a:r>
              <a:rPr lang="en-US" altLang="zh-CN" sz="2400">
                <a:solidFill>
                  <a:schemeClr val="bg2"/>
                </a:solidFill>
              </a:rPr>
              <a:t>{   struct w_tag byte_acc;</a:t>
            </a:r>
          </a:p>
          <a:p>
            <a:pPr eaLnBrk="0" hangingPunct="0">
              <a:defRPr/>
            </a:pPr>
            <a:r>
              <a:rPr lang="en-US" altLang="zh-CN" sz="2400">
                <a:solidFill>
                  <a:schemeClr val="bg2"/>
                </a:solidFill>
              </a:rPr>
              <a:t>     int   word_acc;</a:t>
            </a:r>
          </a:p>
          <a:p>
            <a:pPr eaLnBrk="0" hangingPunct="0">
              <a:defRPr/>
            </a:pPr>
            <a:r>
              <a:rPr lang="en-US" altLang="zh-CN" sz="2400">
                <a:solidFill>
                  <a:schemeClr val="bg2"/>
                </a:solidFill>
              </a:rPr>
              <a:t>}u_acc;</a:t>
            </a:r>
          </a:p>
        </p:txBody>
      </p:sp>
      <p:grpSp>
        <p:nvGrpSpPr>
          <p:cNvPr id="8" name="Group 52"/>
          <p:cNvGrpSpPr>
            <a:grpSpLocks/>
          </p:cNvGrpSpPr>
          <p:nvPr/>
        </p:nvGrpSpPr>
        <p:grpSpPr bwMode="auto">
          <a:xfrm>
            <a:off x="452438" y="5276850"/>
            <a:ext cx="5011737" cy="1162050"/>
            <a:chOff x="1029" y="492"/>
            <a:chExt cx="3157" cy="732"/>
          </a:xfrm>
        </p:grpSpPr>
        <p:sp>
          <p:nvSpPr>
            <p:cNvPr id="284683" name="Rectangle 42"/>
            <p:cNvSpPr>
              <a:spLocks noChangeArrowheads="1"/>
            </p:cNvSpPr>
            <p:nvPr/>
          </p:nvSpPr>
          <p:spPr bwMode="auto">
            <a:xfrm>
              <a:off x="1752" y="648"/>
              <a:ext cx="1248" cy="576"/>
            </a:xfrm>
            <a:prstGeom prst="rect">
              <a:avLst/>
            </a:prstGeom>
            <a:noFill/>
            <a:ln w="38100">
              <a:solidFill>
                <a:schemeClr val="tx1"/>
              </a:solidFill>
              <a:miter lim="800000"/>
              <a:headEnd/>
              <a:tailEnd/>
            </a:ln>
          </p:spPr>
          <p:txBody>
            <a:bodyPr wrap="none" anchor="ctr"/>
            <a:lstStyle/>
            <a:p>
              <a:pPr algn="ctr"/>
              <a:endParaRPr lang="zh-CN" altLang="zh-CN"/>
            </a:p>
          </p:txBody>
        </p:sp>
        <p:sp>
          <p:nvSpPr>
            <p:cNvPr id="284684" name="Line 43"/>
            <p:cNvSpPr>
              <a:spLocks noChangeShapeType="1"/>
            </p:cNvSpPr>
            <p:nvPr/>
          </p:nvSpPr>
          <p:spPr bwMode="auto">
            <a:xfrm>
              <a:off x="1752" y="936"/>
              <a:ext cx="1248" cy="0"/>
            </a:xfrm>
            <a:prstGeom prst="line">
              <a:avLst/>
            </a:prstGeom>
            <a:noFill/>
            <a:ln w="9525">
              <a:solidFill>
                <a:schemeClr val="tx1"/>
              </a:solidFill>
              <a:round/>
              <a:headEnd/>
              <a:tailEnd/>
            </a:ln>
          </p:spPr>
          <p:txBody>
            <a:bodyPr wrap="none" anchor="ctr"/>
            <a:lstStyle/>
            <a:p>
              <a:endParaRPr lang="zh-CN" altLang="en-US"/>
            </a:p>
          </p:txBody>
        </p:sp>
        <p:sp>
          <p:nvSpPr>
            <p:cNvPr id="284685" name="Text Box 44"/>
            <p:cNvSpPr txBox="1">
              <a:spLocks noChangeArrowheads="1"/>
            </p:cNvSpPr>
            <p:nvPr/>
          </p:nvSpPr>
          <p:spPr bwMode="auto">
            <a:xfrm>
              <a:off x="1944" y="773"/>
              <a:ext cx="862" cy="288"/>
            </a:xfrm>
            <a:prstGeom prst="rect">
              <a:avLst/>
            </a:prstGeom>
            <a:noFill/>
            <a:ln w="9525">
              <a:noFill/>
              <a:miter lim="800000"/>
              <a:headEnd/>
              <a:tailEnd/>
            </a:ln>
          </p:spPr>
          <p:txBody>
            <a:bodyPr wrap="none">
              <a:spAutoFit/>
            </a:bodyPr>
            <a:lstStyle/>
            <a:p>
              <a:r>
                <a:rPr lang="en-US" altLang="zh-CN" sz="2400"/>
                <a:t>word_acc</a:t>
              </a:r>
            </a:p>
          </p:txBody>
        </p:sp>
        <p:sp>
          <p:nvSpPr>
            <p:cNvPr id="284686" name="Text Box 46"/>
            <p:cNvSpPr txBox="1">
              <a:spLocks noChangeArrowheads="1"/>
            </p:cNvSpPr>
            <p:nvPr/>
          </p:nvSpPr>
          <p:spPr bwMode="auto">
            <a:xfrm>
              <a:off x="2990" y="626"/>
              <a:ext cx="1133" cy="288"/>
            </a:xfrm>
            <a:prstGeom prst="rect">
              <a:avLst/>
            </a:prstGeom>
            <a:noFill/>
            <a:ln w="9525">
              <a:noFill/>
              <a:miter lim="800000"/>
              <a:headEnd/>
              <a:tailEnd/>
            </a:ln>
          </p:spPr>
          <p:txBody>
            <a:bodyPr wrap="none">
              <a:spAutoFit/>
            </a:bodyPr>
            <a:lstStyle/>
            <a:p>
              <a:r>
                <a:rPr lang="en-US" altLang="zh-CN" sz="2400">
                  <a:solidFill>
                    <a:srgbClr val="CC6600"/>
                  </a:solidFill>
                </a:rPr>
                <a:t>byte_acc.low</a:t>
              </a:r>
            </a:p>
          </p:txBody>
        </p:sp>
        <p:sp>
          <p:nvSpPr>
            <p:cNvPr id="284687" name="Text Box 47"/>
            <p:cNvSpPr txBox="1">
              <a:spLocks noChangeArrowheads="1"/>
            </p:cNvSpPr>
            <p:nvPr/>
          </p:nvSpPr>
          <p:spPr bwMode="auto">
            <a:xfrm>
              <a:off x="3000" y="905"/>
              <a:ext cx="1186" cy="288"/>
            </a:xfrm>
            <a:prstGeom prst="rect">
              <a:avLst/>
            </a:prstGeom>
            <a:noFill/>
            <a:ln w="9525">
              <a:noFill/>
              <a:miter lim="800000"/>
              <a:headEnd/>
              <a:tailEnd/>
            </a:ln>
          </p:spPr>
          <p:txBody>
            <a:bodyPr wrap="none">
              <a:spAutoFit/>
            </a:bodyPr>
            <a:lstStyle/>
            <a:p>
              <a:r>
                <a:rPr lang="en-US" altLang="zh-CN" sz="2400">
                  <a:solidFill>
                    <a:srgbClr val="CC6600"/>
                  </a:solidFill>
                </a:rPr>
                <a:t>byte_acc.high</a:t>
              </a:r>
            </a:p>
          </p:txBody>
        </p:sp>
        <p:sp>
          <p:nvSpPr>
            <p:cNvPr id="284688" name="Line 49"/>
            <p:cNvSpPr>
              <a:spLocks noChangeShapeType="1"/>
            </p:cNvSpPr>
            <p:nvPr/>
          </p:nvSpPr>
          <p:spPr bwMode="auto">
            <a:xfrm>
              <a:off x="1536" y="648"/>
              <a:ext cx="216" cy="0"/>
            </a:xfrm>
            <a:prstGeom prst="line">
              <a:avLst/>
            </a:prstGeom>
            <a:noFill/>
            <a:ln w="38100">
              <a:solidFill>
                <a:srgbClr val="003366"/>
              </a:solidFill>
              <a:round/>
              <a:headEnd/>
              <a:tailEnd type="triangle" w="med" len="med"/>
            </a:ln>
          </p:spPr>
          <p:txBody>
            <a:bodyPr wrap="none" lIns="90000" tIns="46800" rIns="90000" bIns="46800" anchor="ctr">
              <a:spAutoFit/>
            </a:bodyPr>
            <a:lstStyle/>
            <a:p>
              <a:endParaRPr lang="zh-CN" altLang="en-US"/>
            </a:p>
          </p:txBody>
        </p:sp>
        <p:sp>
          <p:nvSpPr>
            <p:cNvPr id="284689" name="Text Box 50"/>
            <p:cNvSpPr txBox="1">
              <a:spLocks noChangeArrowheads="1"/>
            </p:cNvSpPr>
            <p:nvPr/>
          </p:nvSpPr>
          <p:spPr bwMode="auto">
            <a:xfrm>
              <a:off x="1029" y="492"/>
              <a:ext cx="561" cy="288"/>
            </a:xfrm>
            <a:prstGeom prst="rect">
              <a:avLst/>
            </a:prstGeom>
            <a:noFill/>
            <a:ln w="38100">
              <a:noFill/>
              <a:miter lim="800000"/>
              <a:headEnd/>
              <a:tailEnd/>
            </a:ln>
          </p:spPr>
          <p:txBody>
            <a:bodyPr wrap="none" lIns="90000" tIns="46800" rIns="90000" bIns="46800" anchor="ctr">
              <a:spAutoFit/>
            </a:bodyPr>
            <a:lstStyle/>
            <a:p>
              <a:pPr algn="ctr"/>
              <a:r>
                <a:rPr lang="en-US" altLang="zh-CN" sz="2400"/>
                <a:t>u_acc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out)">
                                      <p:cBhvr>
                                        <p:cTn id="7" dur="500"/>
                                        <p:tgtEl>
                                          <p:spTgt spid="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ox(out)">
                                      <p:cBhvr>
                                        <p:cTn id="12" dur="500"/>
                                        <p:tgtEl>
                                          <p:spTgt spid="38"/>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out)">
                                      <p:cBhvr>
                                        <p:cTn id="17" dur="500"/>
                                        <p:tgtEl>
                                          <p:spTgt spid="8"/>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out)">
                                      <p:cBhvr>
                                        <p:cTn id="27" dur="500"/>
                                        <p:tgtEl>
                                          <p:spTgt spid="5"/>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 5.5.36</a:t>
            </a:r>
            <a:r>
              <a:rPr lang="zh-CN" altLang="en-US" smtClean="0">
                <a:ea typeface="宋体" pitchFamily="2" charset="-122"/>
              </a:rPr>
              <a:t>枚举类型</a:t>
            </a:r>
            <a:endParaRPr lang="en-US" altLang="zh-CN" smtClean="0">
              <a:ea typeface="宋体" pitchFamily="2" charset="-122"/>
            </a:endParaRPr>
          </a:p>
        </p:txBody>
      </p:sp>
      <p:sp>
        <p:nvSpPr>
          <p:cNvPr id="4" name="Rectangle 3"/>
          <p:cNvSpPr>
            <a:spLocks noGrp="1" noChangeArrowheads="1"/>
          </p:cNvSpPr>
          <p:nvPr>
            <p:ph type="body" idx="1"/>
          </p:nvPr>
        </p:nvSpPr>
        <p:spPr>
          <a:xfrm>
            <a:off x="428596" y="1285860"/>
            <a:ext cx="8358245" cy="5000660"/>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从字面上理解，枚举是</a:t>
            </a:r>
            <a:r>
              <a:rPr lang="zh-CN" altLang="en-US" smtClean="0">
                <a:latin typeface="Times New Roman" pitchFamily="18" charset="0"/>
                <a:ea typeface="宋体" pitchFamily="2" charset="-122"/>
              </a:rPr>
              <a:t>“</a:t>
            </a:r>
            <a:r>
              <a:rPr lang="zh-CN" altLang="en-US" smtClean="0">
                <a:ea typeface="宋体" pitchFamily="2" charset="-122"/>
              </a:rPr>
              <a:t>列举所有情况</a:t>
            </a:r>
            <a:r>
              <a:rPr lang="zh-CN" altLang="en-US" smtClean="0">
                <a:latin typeface="Times New Roman" pitchFamily="18" charset="0"/>
                <a:ea typeface="宋体" pitchFamily="2" charset="-122"/>
              </a:rPr>
              <a:t>”</a:t>
            </a:r>
            <a:r>
              <a:rPr lang="zh-CN" altLang="en-US" smtClean="0">
                <a:ea typeface="宋体" pitchFamily="2" charset="-122"/>
              </a:rPr>
              <a:t>的意思，</a:t>
            </a:r>
            <a:r>
              <a:rPr lang="en-US" altLang="zh-CN" smtClean="0">
                <a:ea typeface="宋体" pitchFamily="2" charset="-122"/>
              </a:rPr>
              <a:t>C</a:t>
            </a:r>
            <a:r>
              <a:rPr lang="zh-CN" altLang="en-US" smtClean="0">
                <a:ea typeface="宋体" pitchFamily="2" charset="-122"/>
              </a:rPr>
              <a:t>语言中，枚举类型也是这么用的，枚举类型是种用户自定义的类型，在定义枚举类型时，需指明其取值集合，用枚举类型声明枚举变量时，只能取集合中的某项作为其值，这在一定程度上保证了取值的安全性。</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5.5.37</a:t>
            </a:r>
            <a:r>
              <a:rPr lang="zh-CN" altLang="en-US" smtClean="0">
                <a:ea typeface="宋体" pitchFamily="2" charset="-122"/>
              </a:rPr>
              <a:t>枚举类型的定义</a:t>
            </a:r>
            <a:endParaRPr lang="en-US" altLang="zh-CN" dirty="0">
              <a:ea typeface="宋体" pitchFamily="2" charset="-122"/>
            </a:endParaRPr>
          </a:p>
        </p:txBody>
      </p:sp>
      <p:sp>
        <p:nvSpPr>
          <p:cNvPr id="4" name="Rectangle 3"/>
          <p:cNvSpPr>
            <a:spLocks noGrp="1" noChangeArrowheads="1"/>
          </p:cNvSpPr>
          <p:nvPr>
            <p:ph type="body" idx="1"/>
          </p:nvPr>
        </p:nvSpPr>
        <p:spPr>
          <a:xfrm>
            <a:off x="428596" y="1142984"/>
            <a:ext cx="8358246" cy="5214973"/>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en-US" altLang="zh-CN" sz="1800" smtClean="0">
                <a:ea typeface="宋体" pitchFamily="2" charset="-122"/>
              </a:rPr>
              <a:t>C</a:t>
            </a:r>
            <a:r>
              <a:rPr lang="zh-CN" altLang="en-US" sz="1800" smtClean="0">
                <a:ea typeface="宋体" pitchFamily="2" charset="-122"/>
              </a:rPr>
              <a:t>语言提供了关键字</a:t>
            </a:r>
            <a:r>
              <a:rPr lang="en-US" altLang="zh-CN" sz="1800" smtClean="0">
                <a:ea typeface="宋体" pitchFamily="2" charset="-122"/>
              </a:rPr>
              <a:t>Enum</a:t>
            </a:r>
            <a:r>
              <a:rPr lang="zh-CN" altLang="en-US" sz="1800" smtClean="0">
                <a:ea typeface="宋体" pitchFamily="2" charset="-122"/>
              </a:rPr>
              <a:t>定义枚举类型，基本格式为：</a:t>
            </a:r>
          </a:p>
          <a:p>
            <a:pPr eaLnBrk="1" hangingPunct="1">
              <a:lnSpc>
                <a:spcPct val="90000"/>
              </a:lnSpc>
              <a:defRPr/>
            </a:pPr>
            <a:r>
              <a:rPr lang="en-US" altLang="zh-CN" sz="1800" smtClean="0">
                <a:ea typeface="宋体" pitchFamily="2" charset="-122"/>
              </a:rPr>
              <a:t>enum </a:t>
            </a:r>
            <a:r>
              <a:rPr lang="zh-CN" altLang="en-US" sz="1800" smtClean="0">
                <a:ea typeface="宋体" pitchFamily="2" charset="-122"/>
              </a:rPr>
              <a:t>枚举类型名 </a:t>
            </a:r>
            <a:r>
              <a:rPr lang="en-US" altLang="zh-CN" sz="1800" smtClean="0">
                <a:ea typeface="宋体" pitchFamily="2" charset="-122"/>
              </a:rPr>
              <a:t>{</a:t>
            </a:r>
            <a:r>
              <a:rPr lang="zh-CN" altLang="en-US" sz="1800" smtClean="0">
                <a:ea typeface="宋体" pitchFamily="2" charset="-122"/>
              </a:rPr>
              <a:t>枚举常量</a:t>
            </a:r>
            <a:r>
              <a:rPr lang="en-US" altLang="zh-CN" sz="1800" smtClean="0">
                <a:ea typeface="宋体" pitchFamily="2" charset="-122"/>
              </a:rPr>
              <a:t>1[=</a:t>
            </a:r>
            <a:r>
              <a:rPr lang="zh-CN" altLang="en-US" sz="1800" smtClean="0">
                <a:ea typeface="宋体" pitchFamily="2" charset="-122"/>
              </a:rPr>
              <a:t>整型常数</a:t>
            </a:r>
            <a:r>
              <a:rPr lang="en-US" altLang="zh-CN" sz="1800" smtClean="0">
                <a:ea typeface="宋体" pitchFamily="2" charset="-122"/>
              </a:rPr>
              <a:t>]</a:t>
            </a:r>
            <a:r>
              <a:rPr lang="zh-CN" altLang="en-US" sz="1800" smtClean="0">
                <a:ea typeface="宋体" pitchFamily="2" charset="-122"/>
              </a:rPr>
              <a:t>，枚举常量</a:t>
            </a:r>
            <a:r>
              <a:rPr lang="en-US" altLang="zh-CN" sz="1800" smtClean="0">
                <a:ea typeface="宋体" pitchFamily="2" charset="-122"/>
              </a:rPr>
              <a:t>2[=</a:t>
            </a:r>
            <a:r>
              <a:rPr lang="zh-CN" altLang="en-US" sz="1800" smtClean="0">
                <a:ea typeface="宋体" pitchFamily="2" charset="-122"/>
              </a:rPr>
              <a:t>整型常数</a:t>
            </a:r>
            <a:r>
              <a:rPr lang="en-US" altLang="zh-CN" sz="1800" smtClean="0">
                <a:ea typeface="宋体" pitchFamily="2" charset="-122"/>
              </a:rPr>
              <a:t>]</a:t>
            </a:r>
            <a:r>
              <a:rPr lang="zh-CN" altLang="en-US" sz="1800" smtClean="0">
                <a:ea typeface="宋体" pitchFamily="2" charset="-122"/>
              </a:rPr>
              <a:t>，</a:t>
            </a:r>
            <a:r>
              <a:rPr lang="en-US" altLang="zh-CN" sz="1800" smtClean="0">
                <a:latin typeface="Times New Roman" pitchFamily="18" charset="0"/>
                <a:ea typeface="宋体" pitchFamily="2" charset="-122"/>
              </a:rPr>
              <a:t>……</a:t>
            </a:r>
            <a:r>
              <a:rPr lang="en-US" altLang="zh-CN" sz="1800" smtClean="0">
                <a:ea typeface="宋体" pitchFamily="2" charset="-122"/>
              </a:rPr>
              <a:t>};</a:t>
            </a:r>
          </a:p>
          <a:p>
            <a:pPr eaLnBrk="1" hangingPunct="1">
              <a:lnSpc>
                <a:spcPct val="90000"/>
              </a:lnSpc>
              <a:defRPr/>
            </a:pPr>
            <a:r>
              <a:rPr lang="zh-CN" altLang="en-US" sz="1800" smtClean="0">
                <a:ea typeface="宋体" pitchFamily="2" charset="-122"/>
              </a:rPr>
              <a:t>作为一条完整的</a:t>
            </a:r>
            <a:r>
              <a:rPr lang="en-US" altLang="zh-CN" sz="1800" smtClean="0">
                <a:ea typeface="宋体" pitchFamily="2" charset="-122"/>
              </a:rPr>
              <a:t>C</a:t>
            </a:r>
            <a:r>
              <a:rPr lang="zh-CN" altLang="en-US" sz="1800" smtClean="0">
                <a:ea typeface="宋体" pitchFamily="2" charset="-122"/>
              </a:rPr>
              <a:t>语句，不要忘记结尾的分号。</a:t>
            </a:r>
          </a:p>
          <a:p>
            <a:pPr eaLnBrk="1" hangingPunct="1">
              <a:lnSpc>
                <a:spcPct val="90000"/>
              </a:lnSpc>
              <a:defRPr/>
            </a:pPr>
            <a:r>
              <a:rPr lang="zh-CN" altLang="en-US" sz="1800" smtClean="0">
                <a:ea typeface="宋体" pitchFamily="2" charset="-122"/>
              </a:rPr>
              <a:t>枚举类型的定义包括以下要素：</a:t>
            </a:r>
          </a:p>
          <a:p>
            <a:pPr eaLnBrk="1" hangingPunct="1">
              <a:lnSpc>
                <a:spcPct val="90000"/>
              </a:lnSpc>
              <a:defRPr/>
            </a:pPr>
            <a:r>
              <a:rPr lang="zh-CN" altLang="en-US" sz="1800" smtClean="0">
                <a:ea typeface="宋体" pitchFamily="2" charset="-122"/>
              </a:rPr>
              <a:t>枚举类型名，有效的</a:t>
            </a:r>
            <a:r>
              <a:rPr lang="en-US" altLang="zh-CN" sz="1800" smtClean="0">
                <a:ea typeface="宋体" pitchFamily="2" charset="-122"/>
              </a:rPr>
              <a:t>C</a:t>
            </a:r>
            <a:r>
              <a:rPr lang="zh-CN" altLang="en-US" sz="1800" smtClean="0">
                <a:ea typeface="宋体" pitchFamily="2" charset="-122"/>
              </a:rPr>
              <a:t>语言标识符。</a:t>
            </a:r>
          </a:p>
          <a:p>
            <a:pPr eaLnBrk="1" hangingPunct="1">
              <a:lnSpc>
                <a:spcPct val="90000"/>
              </a:lnSpc>
              <a:defRPr/>
            </a:pPr>
            <a:r>
              <a:rPr lang="zh-CN" altLang="en-US" sz="1800" smtClean="0">
                <a:ea typeface="宋体" pitchFamily="2" charset="-122"/>
              </a:rPr>
              <a:t>枚举表，即</a:t>
            </a:r>
            <a:r>
              <a:rPr lang="zh-CN" altLang="en-US" sz="1800" smtClean="0">
                <a:latin typeface="Times New Roman" pitchFamily="18" charset="0"/>
                <a:ea typeface="宋体" pitchFamily="2" charset="-122"/>
              </a:rPr>
              <a:t>“</a:t>
            </a:r>
            <a:r>
              <a:rPr lang="en-US" altLang="zh-CN" sz="1800" smtClean="0">
                <a:ea typeface="宋体" pitchFamily="2" charset="-122"/>
              </a:rPr>
              <a:t>{</a:t>
            </a:r>
            <a:r>
              <a:rPr lang="zh-CN" altLang="en-US" sz="1800" smtClean="0">
                <a:ea typeface="宋体" pitchFamily="2" charset="-122"/>
              </a:rPr>
              <a:t>枚举常量</a:t>
            </a:r>
            <a:r>
              <a:rPr lang="en-US" altLang="zh-CN" sz="1800" smtClean="0">
                <a:ea typeface="宋体" pitchFamily="2" charset="-122"/>
              </a:rPr>
              <a:t>1[=</a:t>
            </a:r>
            <a:r>
              <a:rPr lang="zh-CN" altLang="en-US" sz="1800" smtClean="0">
                <a:ea typeface="宋体" pitchFamily="2" charset="-122"/>
              </a:rPr>
              <a:t>整型常数</a:t>
            </a:r>
            <a:r>
              <a:rPr lang="en-US" altLang="zh-CN" sz="1800" smtClean="0">
                <a:ea typeface="宋体" pitchFamily="2" charset="-122"/>
              </a:rPr>
              <a:t>]</a:t>
            </a:r>
            <a:r>
              <a:rPr lang="zh-CN" altLang="en-US" sz="1800" smtClean="0">
                <a:ea typeface="宋体" pitchFamily="2" charset="-122"/>
              </a:rPr>
              <a:t>，枚举常量</a:t>
            </a:r>
            <a:r>
              <a:rPr lang="en-US" altLang="zh-CN" sz="1800" smtClean="0">
                <a:ea typeface="宋体" pitchFamily="2" charset="-122"/>
              </a:rPr>
              <a:t>2[=</a:t>
            </a:r>
            <a:r>
              <a:rPr lang="zh-CN" altLang="en-US" sz="1800" smtClean="0">
                <a:ea typeface="宋体" pitchFamily="2" charset="-122"/>
              </a:rPr>
              <a:t>整型常数</a:t>
            </a:r>
            <a:r>
              <a:rPr lang="en-US" altLang="zh-CN" sz="1800" smtClean="0">
                <a:ea typeface="宋体" pitchFamily="2" charset="-122"/>
              </a:rPr>
              <a:t>]</a:t>
            </a:r>
            <a:r>
              <a:rPr lang="zh-CN" altLang="en-US" sz="1800" smtClean="0">
                <a:ea typeface="宋体" pitchFamily="2" charset="-122"/>
              </a:rPr>
              <a:t>，</a:t>
            </a:r>
            <a:r>
              <a:rPr lang="en-US" altLang="zh-CN" sz="1800" smtClean="0">
                <a:latin typeface="Times New Roman" pitchFamily="18" charset="0"/>
                <a:ea typeface="宋体" pitchFamily="2" charset="-122"/>
              </a:rPr>
              <a:t>……</a:t>
            </a:r>
            <a:r>
              <a:rPr lang="en-US" altLang="zh-CN" sz="1800" smtClean="0">
                <a:ea typeface="宋体" pitchFamily="2" charset="-122"/>
              </a:rPr>
              <a:t>}</a:t>
            </a:r>
            <a:r>
              <a:rPr lang="en-US" altLang="zh-CN" sz="1800" smtClean="0">
                <a:latin typeface="Times New Roman" pitchFamily="18" charset="0"/>
                <a:ea typeface="宋体" pitchFamily="2" charset="-122"/>
              </a:rPr>
              <a:t>”</a:t>
            </a:r>
            <a:r>
              <a:rPr lang="zh-CN" altLang="en-US" sz="1800" smtClean="0">
                <a:ea typeface="宋体" pitchFamily="2" charset="-122"/>
              </a:rPr>
              <a:t>部分，枚举表是枚举常量的集合，枚举表中每项后的</a:t>
            </a:r>
            <a:r>
              <a:rPr lang="zh-CN" altLang="en-US" sz="1800" smtClean="0">
                <a:latin typeface="Times New Roman" pitchFamily="18" charset="0"/>
                <a:ea typeface="宋体" pitchFamily="2" charset="-122"/>
              </a:rPr>
              <a:t>“</a:t>
            </a:r>
            <a:r>
              <a:rPr lang="en-US" altLang="zh-CN" sz="1800" smtClean="0">
                <a:ea typeface="宋体" pitchFamily="2" charset="-122"/>
              </a:rPr>
              <a:t>=</a:t>
            </a:r>
            <a:r>
              <a:rPr lang="zh-CN" altLang="en-US" sz="1800" smtClean="0">
                <a:ea typeface="宋体" pitchFamily="2" charset="-122"/>
              </a:rPr>
              <a:t>整型常数</a:t>
            </a:r>
            <a:r>
              <a:rPr lang="zh-CN" altLang="en-US" sz="1800" smtClean="0">
                <a:latin typeface="Times New Roman" pitchFamily="18" charset="0"/>
                <a:ea typeface="宋体" pitchFamily="2" charset="-122"/>
              </a:rPr>
              <a:t>”</a:t>
            </a:r>
            <a:r>
              <a:rPr lang="zh-CN" altLang="en-US" sz="1800" smtClean="0">
                <a:ea typeface="宋体" pitchFamily="2" charset="-122"/>
              </a:rPr>
              <a:t>是给枚举常量赋初值，方括号代表赋初值的操作可以省略。</a:t>
            </a:r>
          </a:p>
          <a:p>
            <a:pPr eaLnBrk="1" hangingPunct="1">
              <a:lnSpc>
                <a:spcPct val="90000"/>
              </a:lnSpc>
              <a:defRPr/>
            </a:pPr>
            <a:r>
              <a:rPr lang="zh-CN" altLang="en-US" sz="1800" smtClean="0">
                <a:ea typeface="宋体" pitchFamily="2" charset="-122"/>
              </a:rPr>
              <a:t>如果不给枚举常量赋初值，编译器会为每一个枚举常量赋一个不同的整型值，第一个为</a:t>
            </a:r>
            <a:r>
              <a:rPr lang="en-US" altLang="zh-CN" sz="1800" smtClean="0">
                <a:ea typeface="宋体" pitchFamily="2" charset="-122"/>
              </a:rPr>
              <a:t>0</a:t>
            </a:r>
            <a:r>
              <a:rPr lang="zh-CN" altLang="en-US" sz="1800" smtClean="0">
                <a:ea typeface="宋体" pitchFamily="2" charset="-122"/>
              </a:rPr>
              <a:t>，第二个为</a:t>
            </a:r>
            <a:r>
              <a:rPr lang="en-US" altLang="zh-CN" sz="1800" smtClean="0">
                <a:ea typeface="宋体" pitchFamily="2" charset="-122"/>
              </a:rPr>
              <a:t>1</a:t>
            </a:r>
            <a:r>
              <a:rPr lang="zh-CN" altLang="en-US" sz="1800" smtClean="0">
                <a:ea typeface="宋体" pitchFamily="2" charset="-122"/>
              </a:rPr>
              <a:t>，等等。当枚举表中某个常量赋值后，其后的成员则按依次加</a:t>
            </a:r>
            <a:r>
              <a:rPr lang="en-US" altLang="zh-CN" sz="1800" smtClean="0">
                <a:ea typeface="宋体" pitchFamily="2" charset="-122"/>
              </a:rPr>
              <a:t>1</a:t>
            </a:r>
            <a:r>
              <a:rPr lang="zh-CN" altLang="en-US" sz="1800" smtClean="0">
                <a:ea typeface="宋体" pitchFamily="2" charset="-122"/>
              </a:rPr>
              <a:t>的规则确定其值。</a:t>
            </a:r>
          </a:p>
          <a:p>
            <a:pPr eaLnBrk="1" hangingPunct="1">
              <a:lnSpc>
                <a:spcPct val="90000"/>
              </a:lnSpc>
              <a:defRPr/>
            </a:pPr>
            <a:r>
              <a:rPr lang="zh-CN" altLang="en-US" sz="1800" smtClean="0">
                <a:ea typeface="宋体" pitchFamily="2" charset="-122"/>
              </a:rPr>
              <a:t>来看一个简单的例子： </a:t>
            </a:r>
          </a:p>
          <a:p>
            <a:pPr eaLnBrk="1" hangingPunct="1">
              <a:lnSpc>
                <a:spcPct val="90000"/>
              </a:lnSpc>
              <a:defRPr/>
            </a:pPr>
            <a:r>
              <a:rPr lang="en-US" altLang="zh-CN" sz="1800" smtClean="0">
                <a:ea typeface="宋体" pitchFamily="2" charset="-122"/>
              </a:rPr>
              <a:t>enum day {Sunday</a:t>
            </a:r>
            <a:r>
              <a:rPr lang="zh-CN" altLang="en-US" sz="1800" smtClean="0">
                <a:ea typeface="宋体" pitchFamily="2" charset="-122"/>
              </a:rPr>
              <a:t>，</a:t>
            </a:r>
            <a:r>
              <a:rPr lang="en-US" altLang="zh-CN" sz="1800" smtClean="0">
                <a:ea typeface="宋体" pitchFamily="2" charset="-122"/>
              </a:rPr>
              <a:t>Monday</a:t>
            </a:r>
            <a:r>
              <a:rPr lang="zh-CN" altLang="en-US" sz="1800" smtClean="0">
                <a:ea typeface="宋体" pitchFamily="2" charset="-122"/>
              </a:rPr>
              <a:t>，</a:t>
            </a:r>
            <a:r>
              <a:rPr lang="en-US" altLang="zh-CN" sz="1800" smtClean="0">
                <a:ea typeface="宋体" pitchFamily="2" charset="-122"/>
              </a:rPr>
              <a:t>Tuesday</a:t>
            </a:r>
            <a:r>
              <a:rPr lang="zh-CN" altLang="en-US" sz="1800" smtClean="0">
                <a:ea typeface="宋体" pitchFamily="2" charset="-122"/>
              </a:rPr>
              <a:t>，</a:t>
            </a:r>
            <a:r>
              <a:rPr lang="en-US" altLang="zh-CN" sz="1800" smtClean="0">
                <a:ea typeface="宋体" pitchFamily="2" charset="-122"/>
              </a:rPr>
              <a:t>Wednesday</a:t>
            </a:r>
            <a:r>
              <a:rPr lang="zh-CN" altLang="en-US" sz="1800" smtClean="0">
                <a:ea typeface="宋体" pitchFamily="2" charset="-122"/>
              </a:rPr>
              <a:t>，</a:t>
            </a:r>
            <a:r>
              <a:rPr lang="en-US" altLang="zh-CN" sz="1800" smtClean="0">
                <a:ea typeface="宋体" pitchFamily="2" charset="-122"/>
              </a:rPr>
              <a:t>Thursday</a:t>
            </a:r>
            <a:r>
              <a:rPr lang="zh-CN" altLang="en-US" sz="1800" smtClean="0">
                <a:ea typeface="宋体" pitchFamily="2" charset="-122"/>
              </a:rPr>
              <a:t>，</a:t>
            </a:r>
            <a:r>
              <a:rPr lang="en-US" altLang="zh-CN" sz="1800" smtClean="0">
                <a:ea typeface="宋体" pitchFamily="2" charset="-122"/>
              </a:rPr>
              <a:t>Friday</a:t>
            </a:r>
            <a:r>
              <a:rPr lang="zh-CN" altLang="en-US" sz="1800" smtClean="0">
                <a:ea typeface="宋体" pitchFamily="2" charset="-122"/>
              </a:rPr>
              <a:t>，</a:t>
            </a:r>
            <a:r>
              <a:rPr lang="en-US" altLang="zh-CN" sz="1800" smtClean="0">
                <a:ea typeface="宋体" pitchFamily="2" charset="-122"/>
              </a:rPr>
              <a:t>Saturday};</a:t>
            </a: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5.5.38</a:t>
            </a:r>
            <a:r>
              <a:rPr lang="zh-CN" altLang="en-US" smtClean="0">
                <a:ea typeface="宋体" pitchFamily="2" charset="-122"/>
              </a:rPr>
              <a:t>枚举常量是什么</a:t>
            </a:r>
            <a:endParaRPr lang="en-US" altLang="zh-CN" smtClean="0">
              <a:ea typeface="宋体" pitchFamily="2" charset="-122"/>
            </a:endParaRPr>
          </a:p>
        </p:txBody>
      </p:sp>
      <p:sp>
        <p:nvSpPr>
          <p:cNvPr id="4" name="Rectangle 3"/>
          <p:cNvSpPr>
            <a:spLocks noGrp="1" noChangeArrowheads="1"/>
          </p:cNvSpPr>
          <p:nvPr>
            <p:ph type="body" idx="1"/>
          </p:nvPr>
        </p:nvSpPr>
        <p:spPr>
          <a:xfrm>
            <a:off x="428625" y="1071546"/>
            <a:ext cx="8358217" cy="5286392"/>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000" smtClean="0">
                <a:ea typeface="宋体" pitchFamily="2" charset="-122"/>
              </a:rPr>
              <a:t>在上面定义的枚举类型</a:t>
            </a:r>
            <a:r>
              <a:rPr lang="en-US" altLang="zh-CN" sz="2000" smtClean="0">
                <a:ea typeface="宋体" pitchFamily="2" charset="-122"/>
              </a:rPr>
              <a:t>day</a:t>
            </a:r>
            <a:r>
              <a:rPr lang="zh-CN" altLang="en-US" sz="2000" smtClean="0">
                <a:ea typeface="宋体" pitchFamily="2" charset="-122"/>
              </a:rPr>
              <a:t>中，诸如</a:t>
            </a:r>
            <a:r>
              <a:rPr lang="en-US" altLang="zh-CN" sz="2000" smtClean="0">
                <a:ea typeface="宋体" pitchFamily="2" charset="-122"/>
              </a:rPr>
              <a:t>Monday</a:t>
            </a:r>
            <a:r>
              <a:rPr lang="zh-CN" altLang="en-US" sz="2000" smtClean="0">
                <a:ea typeface="宋体" pitchFamily="2" charset="-122"/>
              </a:rPr>
              <a:t>、</a:t>
            </a:r>
            <a:r>
              <a:rPr lang="en-US" altLang="zh-CN" sz="2000" smtClean="0">
                <a:ea typeface="宋体" pitchFamily="2" charset="-122"/>
              </a:rPr>
              <a:t>Tuesday</a:t>
            </a:r>
            <a:r>
              <a:rPr lang="zh-CN" altLang="en-US" sz="2000" smtClean="0">
                <a:ea typeface="宋体" pitchFamily="2" charset="-122"/>
              </a:rPr>
              <a:t>等称为枚举常量，有个疑问：枚举常量到底是什么？来看一段示例：</a:t>
            </a:r>
          </a:p>
          <a:p>
            <a:pPr eaLnBrk="1" hangingPunct="1">
              <a:lnSpc>
                <a:spcPct val="90000"/>
              </a:lnSpc>
              <a:defRPr/>
            </a:pPr>
            <a:r>
              <a:rPr lang="en-US" altLang="zh-CN" sz="2000" smtClean="0">
                <a:ea typeface="宋体" pitchFamily="2" charset="-122"/>
              </a:rPr>
              <a:t>#include &lt;stdio.h&gt;		/*</a:t>
            </a:r>
            <a:r>
              <a:rPr lang="zh-CN" altLang="en-US" sz="2000" smtClean="0">
                <a:ea typeface="宋体" pitchFamily="2" charset="-122"/>
              </a:rPr>
              <a:t>使用</a:t>
            </a:r>
            <a:r>
              <a:rPr lang="en-US" altLang="zh-CN" sz="2000" smtClean="0">
                <a:ea typeface="宋体" pitchFamily="2" charset="-122"/>
              </a:rPr>
              <a:t>printf</a:t>
            </a:r>
            <a:r>
              <a:rPr lang="zh-CN" altLang="en-US" sz="2000" smtClean="0">
                <a:ea typeface="宋体" pitchFamily="2" charset="-122"/>
              </a:rPr>
              <a:t>要包含的头文件*</a:t>
            </a:r>
            <a:r>
              <a:rPr lang="en-US" altLang="zh-CN" sz="2000" smtClean="0">
                <a:ea typeface="宋体" pitchFamily="2" charset="-122"/>
              </a:rPr>
              <a:t>/</a:t>
            </a:r>
          </a:p>
          <a:p>
            <a:pPr eaLnBrk="1" hangingPunct="1">
              <a:lnSpc>
                <a:spcPct val="90000"/>
              </a:lnSpc>
              <a:defRPr/>
            </a:pPr>
            <a:r>
              <a:rPr lang="en-US" altLang="zh-CN" sz="2000" smtClean="0">
                <a:ea typeface="宋体" pitchFamily="2" charset="-122"/>
              </a:rPr>
              <a:t>#include &lt;conio.h&gt;</a:t>
            </a:r>
          </a:p>
          <a:p>
            <a:pPr eaLnBrk="1" hangingPunct="1">
              <a:lnSpc>
                <a:spcPct val="90000"/>
              </a:lnSpc>
              <a:defRPr/>
            </a:pPr>
            <a:r>
              <a:rPr lang="en-US" altLang="zh-CN" sz="2000" smtClean="0">
                <a:ea typeface="宋体" pitchFamily="2" charset="-122"/>
              </a:rPr>
              <a:t>enum color {Red,Green,Blue,Black,White};/*</a:t>
            </a:r>
            <a:r>
              <a:rPr lang="zh-CN" altLang="en-US" sz="2000" smtClean="0">
                <a:ea typeface="宋体" pitchFamily="2" charset="-122"/>
              </a:rPr>
              <a:t>枚举类型的定义*</a:t>
            </a:r>
            <a:r>
              <a:rPr lang="en-US" altLang="zh-CN" sz="2000" smtClean="0">
                <a:ea typeface="宋体" pitchFamily="2" charset="-122"/>
              </a:rPr>
              <a:t>/</a:t>
            </a:r>
          </a:p>
          <a:p>
            <a:pPr eaLnBrk="1" hangingPunct="1">
              <a:lnSpc>
                <a:spcPct val="90000"/>
              </a:lnSpc>
              <a:defRPr/>
            </a:pPr>
            <a:r>
              <a:rPr lang="en-US" altLang="zh-CN" sz="2000" smtClean="0">
                <a:ea typeface="宋体" pitchFamily="2" charset="-122"/>
              </a:rPr>
              <a:t>void main(void)			/*</a:t>
            </a:r>
            <a:r>
              <a:rPr lang="zh-CN" altLang="en-US" sz="2000" smtClean="0">
                <a:ea typeface="宋体" pitchFamily="2" charset="-122"/>
              </a:rPr>
              <a:t>主函数*</a:t>
            </a:r>
            <a:r>
              <a:rPr lang="en-US" altLang="zh-CN" sz="2000" smtClean="0">
                <a:ea typeface="宋体" pitchFamily="2" charset="-122"/>
              </a:rPr>
              <a:t>/</a:t>
            </a:r>
          </a:p>
          <a:p>
            <a:pPr eaLnBrk="1" hangingPunct="1">
              <a:lnSpc>
                <a:spcPct val="90000"/>
              </a:lnSpc>
              <a:defRPr/>
            </a:pPr>
            <a:r>
              <a:rPr lang="en-US" altLang="zh-CN" sz="2000" smtClean="0">
                <a:ea typeface="宋体" pitchFamily="2" charset="-122"/>
              </a:rPr>
              <a:t>{</a:t>
            </a:r>
          </a:p>
          <a:p>
            <a:pPr eaLnBrk="1" hangingPunct="1">
              <a:lnSpc>
                <a:spcPct val="90000"/>
              </a:lnSpc>
              <a:defRPr/>
            </a:pPr>
            <a:r>
              <a:rPr lang="en-US" altLang="zh-CN" sz="2000" smtClean="0">
                <a:ea typeface="宋体" pitchFamily="2" charset="-122"/>
              </a:rPr>
              <a:t>enum color c1=Blue;</a:t>
            </a:r>
          </a:p>
          <a:p>
            <a:pPr eaLnBrk="1" hangingPunct="1">
              <a:lnSpc>
                <a:spcPct val="90000"/>
              </a:lnSpc>
              <a:defRPr/>
            </a:pPr>
            <a:r>
              <a:rPr lang="en-US" altLang="zh-CN" sz="2000" smtClean="0">
                <a:ea typeface="宋体" pitchFamily="2" charset="-122"/>
              </a:rPr>
              <a:t>printf("Blue is %d",c1);	/*</a:t>
            </a:r>
            <a:r>
              <a:rPr lang="zh-CN" altLang="en-US" sz="2000" smtClean="0">
                <a:ea typeface="宋体" pitchFamily="2" charset="-122"/>
              </a:rPr>
              <a:t>枚举常量是整型*</a:t>
            </a:r>
            <a:r>
              <a:rPr lang="en-US" altLang="zh-CN" sz="2000" smtClean="0">
                <a:ea typeface="宋体" pitchFamily="2" charset="-122"/>
              </a:rPr>
              <a:t>/</a:t>
            </a:r>
          </a:p>
          <a:p>
            <a:pPr eaLnBrk="1" hangingPunct="1">
              <a:lnSpc>
                <a:spcPct val="90000"/>
              </a:lnSpc>
              <a:defRPr/>
            </a:pPr>
            <a:r>
              <a:rPr lang="en-US" altLang="zh-CN" sz="2000" smtClean="0">
                <a:ea typeface="宋体" pitchFamily="2" charset="-122"/>
              </a:rPr>
              <a:t>getch();			/*</a:t>
            </a:r>
            <a:r>
              <a:rPr lang="zh-CN" altLang="en-US" sz="2000" smtClean="0">
                <a:ea typeface="宋体" pitchFamily="2" charset="-122"/>
              </a:rPr>
              <a:t>等待，按任意键继续*</a:t>
            </a:r>
            <a:r>
              <a:rPr lang="en-US" altLang="zh-CN" sz="2000" smtClean="0">
                <a:ea typeface="宋体" pitchFamily="2" charset="-122"/>
              </a:rPr>
              <a:t>/</a:t>
            </a:r>
          </a:p>
          <a:p>
            <a:pPr eaLnBrk="1" hangingPunct="1">
              <a:lnSpc>
                <a:spcPct val="90000"/>
              </a:lnSpc>
              <a:defRPr/>
            </a:pPr>
            <a:r>
              <a:rPr lang="en-US" altLang="zh-CN" sz="2000" smtClean="0">
                <a:ea typeface="宋体" pitchFamily="2" charset="-122"/>
              </a:rPr>
              <a:t>}</a:t>
            </a:r>
          </a:p>
          <a:p>
            <a:pPr eaLnBrk="1" hangingPunct="1">
              <a:lnSpc>
                <a:spcPct val="90000"/>
              </a:lnSpc>
              <a:defRPr/>
            </a:pPr>
            <a:r>
              <a:rPr lang="zh-CN" altLang="en-US" sz="2000" smtClean="0">
                <a:ea typeface="宋体" pitchFamily="2" charset="-122"/>
              </a:rPr>
              <a:t>输出结果为</a:t>
            </a:r>
          </a:p>
          <a:p>
            <a:pPr eaLnBrk="1" hangingPunct="1">
              <a:lnSpc>
                <a:spcPct val="90000"/>
              </a:lnSpc>
              <a:defRPr/>
            </a:pPr>
            <a:r>
              <a:rPr lang="en-US" altLang="zh-CN" sz="2000" smtClean="0">
                <a:ea typeface="宋体" pitchFamily="2" charset="-122"/>
              </a:rPr>
              <a:t>Blue is 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5.1.22</a:t>
            </a:r>
            <a:r>
              <a:rPr lang="zh-CN" altLang="en-US" dirty="0" smtClean="0">
                <a:ea typeface="宋体" pitchFamily="2" charset="-122"/>
              </a:rPr>
              <a:t>函数声明语法</a:t>
            </a:r>
            <a:endParaRPr lang="en-US" altLang="zh-CN" dirty="0">
              <a:ea typeface="宋体" pitchFamily="2" charset="-122"/>
            </a:endParaRPr>
          </a:p>
        </p:txBody>
      </p:sp>
      <p:sp>
        <p:nvSpPr>
          <p:cNvPr id="4" name="Rectangle 3"/>
          <p:cNvSpPr>
            <a:spLocks noGrp="1" noChangeArrowheads="1"/>
          </p:cNvSpPr>
          <p:nvPr>
            <p:ph type="body" idx="1"/>
          </p:nvPr>
        </p:nvSpPr>
        <p:spPr>
          <a:xfrm>
            <a:off x="214282" y="1071546"/>
            <a:ext cx="8643997" cy="5286412"/>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800" smtClean="0">
                <a:ea typeface="宋体" pitchFamily="2" charset="-122"/>
              </a:rPr>
              <a:t>（</a:t>
            </a:r>
            <a:r>
              <a:rPr lang="zh-CN" altLang="en-US" sz="2800" smtClean="0">
                <a:latin typeface="Times New Roman" pitchFamily="18" charset="0"/>
                <a:ea typeface="宋体" pitchFamily="2" charset="-122"/>
              </a:rPr>
              <a:t>“</a:t>
            </a:r>
            <a:r>
              <a:rPr lang="zh-CN" altLang="en-US" sz="2800" smtClean="0">
                <a:ea typeface="宋体" pitchFamily="2" charset="-122"/>
              </a:rPr>
              <a:t>编译器如何认识</a:t>
            </a:r>
            <a:r>
              <a:rPr lang="en-US" altLang="zh-CN" sz="2800" smtClean="0">
                <a:ea typeface="宋体" pitchFamily="2" charset="-122"/>
              </a:rPr>
              <a:t>printf</a:t>
            </a:r>
            <a:r>
              <a:rPr lang="zh-CN" altLang="en-US" sz="2800" smtClean="0">
                <a:ea typeface="宋体" pitchFamily="2" charset="-122"/>
              </a:rPr>
              <a:t>函数</a:t>
            </a:r>
            <a:r>
              <a:rPr lang="zh-CN" altLang="en-US" sz="2800" smtClean="0">
                <a:latin typeface="Times New Roman" pitchFamily="18" charset="0"/>
                <a:ea typeface="宋体" pitchFamily="2" charset="-122"/>
              </a:rPr>
              <a:t>”</a:t>
            </a:r>
            <a:r>
              <a:rPr lang="zh-CN" altLang="en-US" sz="2800" smtClean="0">
                <a:ea typeface="宋体" pitchFamily="2" charset="-122"/>
              </a:rPr>
              <a:t>）已经简要介绍了函数原型声明的内容，是否还记得这段代码：</a:t>
            </a:r>
          </a:p>
          <a:p>
            <a:pPr eaLnBrk="1" hangingPunct="1">
              <a:lnSpc>
                <a:spcPct val="90000"/>
              </a:lnSpc>
              <a:defRPr/>
            </a:pPr>
            <a:r>
              <a:rPr lang="zh-CN" altLang="en-US" sz="2800" smtClean="0">
                <a:ea typeface="宋体" pitchFamily="2" charset="-122"/>
              </a:rPr>
              <a:t>最上面两条语句即是函数原型声明语句，调用函数之前，一定要使得编译器知道函数原型，这样编译器才知道有哪些函数名，该函数需要些什么样类型的参数，返回什么样类型的数值。</a:t>
            </a:r>
          </a:p>
          <a:p>
            <a:pPr eaLnBrk="1" hangingPunct="1">
              <a:lnSpc>
                <a:spcPct val="90000"/>
              </a:lnSpc>
              <a:defRPr/>
            </a:pPr>
            <a:r>
              <a:rPr lang="zh-CN" altLang="en-US" sz="2800" smtClean="0">
                <a:ea typeface="宋体" pitchFamily="2" charset="-122"/>
              </a:rPr>
              <a:t>函数原型声明的基本形式如下：</a:t>
            </a:r>
          </a:p>
          <a:p>
            <a:pPr eaLnBrk="1" hangingPunct="1">
              <a:lnSpc>
                <a:spcPct val="90000"/>
              </a:lnSpc>
              <a:defRPr/>
            </a:pPr>
            <a:r>
              <a:rPr lang="zh-CN" altLang="en-US" sz="2800" smtClean="0">
                <a:ea typeface="宋体" pitchFamily="2" charset="-122"/>
              </a:rPr>
              <a:t>返回类型 函数名</a:t>
            </a:r>
            <a:r>
              <a:rPr lang="en-US" altLang="zh-CN" sz="2800" smtClean="0">
                <a:ea typeface="宋体" pitchFamily="2" charset="-122"/>
              </a:rPr>
              <a:t>(</a:t>
            </a:r>
            <a:r>
              <a:rPr lang="zh-CN" altLang="en-US" sz="2800" smtClean="0">
                <a:ea typeface="宋体" pitchFamily="2" charset="-122"/>
              </a:rPr>
              <a:t>数据类型 形参，数据类型 形参，数据类型 形参，</a:t>
            </a:r>
            <a:r>
              <a:rPr lang="en-US" altLang="zh-CN" sz="2800" smtClean="0">
                <a:latin typeface="Times New Roman" pitchFamily="18" charset="0"/>
                <a:ea typeface="宋体" pitchFamily="2" charset="-122"/>
              </a:rPr>
              <a:t>……</a:t>
            </a:r>
            <a:r>
              <a:rPr lang="en-US" altLang="zh-CN" sz="2800" smtClean="0">
                <a:ea typeface="宋体" pitchFamily="2" charset="-122"/>
              </a:rPr>
              <a:t>);</a:t>
            </a:r>
          </a:p>
          <a:p>
            <a:pPr eaLnBrk="1" hangingPunct="1">
              <a:lnSpc>
                <a:spcPct val="90000"/>
              </a:lnSpc>
              <a:defRPr/>
            </a:pPr>
            <a:r>
              <a:rPr lang="zh-CN" altLang="en-US" sz="2800" smtClean="0">
                <a:ea typeface="宋体" pitchFamily="2" charset="-122"/>
              </a:rPr>
              <a:t>或</a:t>
            </a:r>
          </a:p>
          <a:p>
            <a:pPr eaLnBrk="1" hangingPunct="1">
              <a:lnSpc>
                <a:spcPct val="90000"/>
              </a:lnSpc>
              <a:defRPr/>
            </a:pPr>
            <a:r>
              <a:rPr lang="zh-CN" altLang="en-US" sz="2800" smtClean="0">
                <a:ea typeface="宋体" pitchFamily="2" charset="-122"/>
              </a:rPr>
              <a:t>返回类型 函数名</a:t>
            </a:r>
            <a:r>
              <a:rPr lang="en-US" altLang="zh-CN" sz="2800" smtClean="0">
                <a:ea typeface="宋体" pitchFamily="2" charset="-122"/>
              </a:rPr>
              <a:t>(</a:t>
            </a:r>
            <a:r>
              <a:rPr lang="zh-CN" altLang="en-US" sz="2800" smtClean="0">
                <a:ea typeface="宋体" pitchFamily="2" charset="-122"/>
              </a:rPr>
              <a:t>数据类型，数据类型，数据类型</a:t>
            </a:r>
            <a:r>
              <a:rPr lang="en-US" altLang="zh-CN" sz="2800" smtClean="0">
                <a:latin typeface="Times New Roman" pitchFamily="18" charset="0"/>
                <a:ea typeface="宋体" pitchFamily="2" charset="-122"/>
              </a:rPr>
              <a:t>……</a:t>
            </a:r>
            <a:r>
              <a:rPr lang="en-US" altLang="zh-CN" sz="2800" smtClean="0">
                <a:ea typeface="宋体" pitchFamily="2" charset="-122"/>
              </a:rPr>
              <a:t>)</a:t>
            </a: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043737" cy="898525"/>
          </a:xfrm>
        </p:spPr>
        <p:txBody>
          <a:bodyPr/>
          <a:lstStyle/>
          <a:p>
            <a:pPr eaLnBrk="1" hangingPunct="1">
              <a:defRPr/>
            </a:pPr>
            <a:r>
              <a:rPr lang="en-US" altLang="zh-CN" sz="3600" smtClean="0">
                <a:ea typeface="宋体" pitchFamily="2" charset="-122"/>
              </a:rPr>
              <a:t>5.5.39</a:t>
            </a:r>
            <a:r>
              <a:rPr lang="zh-CN" altLang="en-US" sz="3600" smtClean="0">
                <a:ea typeface="宋体" pitchFamily="2" charset="-122"/>
              </a:rPr>
              <a:t>给类型取个别名</a:t>
            </a:r>
            <a:r>
              <a:rPr lang="en-US" altLang="zh-CN" sz="3600" smtClean="0">
                <a:ea typeface="宋体" pitchFamily="2" charset="-122"/>
              </a:rPr>
              <a:t>—typedef</a:t>
            </a:r>
          </a:p>
        </p:txBody>
      </p:sp>
      <p:sp>
        <p:nvSpPr>
          <p:cNvPr id="8" name="Rectangle 2"/>
          <p:cNvSpPr>
            <a:spLocks noChangeArrowheads="1"/>
          </p:cNvSpPr>
          <p:nvPr/>
        </p:nvSpPr>
        <p:spPr bwMode="auto">
          <a:xfrm>
            <a:off x="285750" y="1071563"/>
            <a:ext cx="8612188" cy="1173162"/>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Char char="«"/>
            </a:pPr>
            <a:r>
              <a:rPr lang="zh-CN" altLang="zh-CN" sz="2800">
                <a:ea typeface="隶书" pitchFamily="49" charset="-122"/>
              </a:rPr>
              <a:t>功能</a:t>
            </a:r>
            <a:r>
              <a:rPr lang="zh-CN" altLang="en-US" sz="2800">
                <a:ea typeface="隶书" pitchFamily="49" charset="-122"/>
              </a:rPr>
              <a:t>：用自定义名字为</a:t>
            </a:r>
            <a:r>
              <a:rPr lang="zh-CN" altLang="en-US" sz="2800">
                <a:solidFill>
                  <a:srgbClr val="FF9900"/>
                </a:solidFill>
                <a:ea typeface="隶书" pitchFamily="49" charset="-122"/>
              </a:rPr>
              <a:t>已有</a:t>
            </a:r>
            <a:r>
              <a:rPr lang="zh-CN" altLang="en-US" sz="2800">
                <a:ea typeface="隶书" pitchFamily="49" charset="-122"/>
              </a:rPr>
              <a:t>数据类型命名</a:t>
            </a:r>
          </a:p>
          <a:p>
            <a:pPr marL="742950" lvl="1" indent="-285750">
              <a:spcBef>
                <a:spcPct val="20000"/>
              </a:spcBef>
              <a:buClr>
                <a:schemeClr val="hlink"/>
              </a:buClr>
              <a:buFont typeface="Wingdings" pitchFamily="2" charset="2"/>
              <a:buChar char="«"/>
            </a:pPr>
            <a:r>
              <a:rPr lang="zh-CN" altLang="en-US" sz="2800">
                <a:solidFill>
                  <a:srgbClr val="3333FF"/>
                </a:solidFill>
                <a:ea typeface="隶书" pitchFamily="49" charset="-122"/>
              </a:rPr>
              <a:t>类型定义</a:t>
            </a:r>
            <a:r>
              <a:rPr lang="zh-CN" altLang="en-US" sz="2800">
                <a:ea typeface="隶书" pitchFamily="49" charset="-122"/>
              </a:rPr>
              <a:t>简单形式：   </a:t>
            </a:r>
            <a:r>
              <a:rPr lang="en-US" altLang="zh-CN" sz="2800">
                <a:solidFill>
                  <a:schemeClr val="tx2"/>
                </a:solidFill>
                <a:ea typeface="隶书" pitchFamily="49" charset="-122"/>
              </a:rPr>
              <a:t>typedef   </a:t>
            </a:r>
            <a:r>
              <a:rPr lang="en-US" altLang="zh-CN" sz="2800">
                <a:solidFill>
                  <a:srgbClr val="339933"/>
                </a:solidFill>
                <a:ea typeface="隶书" pitchFamily="49" charset="-122"/>
              </a:rPr>
              <a:t>type</a:t>
            </a:r>
            <a:r>
              <a:rPr lang="en-US" altLang="zh-CN" sz="2800">
                <a:solidFill>
                  <a:schemeClr val="tx2"/>
                </a:solidFill>
                <a:ea typeface="隶书" pitchFamily="49" charset="-122"/>
              </a:rPr>
              <a:t>  </a:t>
            </a:r>
            <a:r>
              <a:rPr lang="en-US" altLang="zh-CN" sz="2800">
                <a:solidFill>
                  <a:srgbClr val="FF9900"/>
                </a:solidFill>
                <a:ea typeface="隶书" pitchFamily="49" charset="-122"/>
              </a:rPr>
              <a:t> name</a:t>
            </a:r>
            <a:r>
              <a:rPr lang="en-US" altLang="zh-CN" sz="2800">
                <a:solidFill>
                  <a:schemeClr val="tx2"/>
                </a:solidFill>
                <a:ea typeface="隶书" pitchFamily="49" charset="-122"/>
              </a:rPr>
              <a:t>;</a:t>
            </a:r>
          </a:p>
        </p:txBody>
      </p:sp>
      <p:sp>
        <p:nvSpPr>
          <p:cNvPr id="9" name="Text Box 3"/>
          <p:cNvSpPr txBox="1">
            <a:spLocks noChangeArrowheads="1"/>
          </p:cNvSpPr>
          <p:nvPr/>
        </p:nvSpPr>
        <p:spPr bwMode="auto">
          <a:xfrm>
            <a:off x="1624013" y="2114550"/>
            <a:ext cx="3630612" cy="463550"/>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typedef  int  INTEGER;</a:t>
            </a:r>
          </a:p>
        </p:txBody>
      </p:sp>
      <p:sp>
        <p:nvSpPr>
          <p:cNvPr id="10" name="AutoShape 5"/>
          <p:cNvSpPr>
            <a:spLocks noChangeArrowheads="1"/>
          </p:cNvSpPr>
          <p:nvPr/>
        </p:nvSpPr>
        <p:spPr bwMode="auto">
          <a:xfrm>
            <a:off x="2747963" y="2257425"/>
            <a:ext cx="2962275" cy="495300"/>
          </a:xfrm>
          <a:prstGeom prst="wedgeRectCallout">
            <a:avLst>
              <a:gd name="adj1" fmla="val 27653"/>
              <a:gd name="adj2" fmla="val -91667"/>
            </a:avLst>
          </a:prstGeom>
          <a:noFill/>
          <a:ln w="38100">
            <a:solidFill>
              <a:srgbClr val="33CCCC"/>
            </a:solidFill>
            <a:miter lim="800000"/>
            <a:headEnd/>
            <a:tailEnd/>
          </a:ln>
        </p:spPr>
        <p:txBody>
          <a:bodyPr wrap="none" lIns="90000" tIns="46800" rIns="90000" bIns="46800" anchor="ctr">
            <a:spAutoFit/>
          </a:bodyPr>
          <a:lstStyle/>
          <a:p>
            <a:pPr algn="ctr"/>
            <a:r>
              <a:rPr lang="zh-CN" altLang="zh-CN" sz="2400">
                <a:ea typeface="隶书" pitchFamily="49" charset="-122"/>
              </a:rPr>
              <a:t>类型定义语句关键字</a:t>
            </a:r>
            <a:endParaRPr lang="zh-CN" altLang="en-US" sz="2400">
              <a:ea typeface="隶书" pitchFamily="49" charset="-122"/>
            </a:endParaRPr>
          </a:p>
        </p:txBody>
      </p:sp>
      <p:sp>
        <p:nvSpPr>
          <p:cNvPr id="11" name="AutoShape 6"/>
          <p:cNvSpPr>
            <a:spLocks noChangeArrowheads="1"/>
          </p:cNvSpPr>
          <p:nvPr/>
        </p:nvSpPr>
        <p:spPr bwMode="auto">
          <a:xfrm>
            <a:off x="4405313" y="2238375"/>
            <a:ext cx="2352675" cy="495300"/>
          </a:xfrm>
          <a:prstGeom prst="wedgeRectCallout">
            <a:avLst>
              <a:gd name="adj1" fmla="val 27194"/>
              <a:gd name="adj2" fmla="val -99361"/>
            </a:avLst>
          </a:prstGeom>
          <a:noFill/>
          <a:ln w="38100">
            <a:solidFill>
              <a:srgbClr val="33CCCC"/>
            </a:solidFill>
            <a:miter lim="800000"/>
            <a:headEnd/>
            <a:tailEnd/>
          </a:ln>
        </p:spPr>
        <p:txBody>
          <a:bodyPr wrap="none" lIns="90000" tIns="46800" rIns="90000" bIns="46800" anchor="ctr">
            <a:spAutoFit/>
          </a:bodyPr>
          <a:lstStyle/>
          <a:p>
            <a:pPr algn="ctr"/>
            <a:r>
              <a:rPr lang="zh-CN" altLang="zh-CN" sz="2400">
                <a:ea typeface="隶书" pitchFamily="49" charset="-122"/>
              </a:rPr>
              <a:t>已有数据类型名</a:t>
            </a:r>
            <a:endParaRPr lang="zh-CN" altLang="en-US" sz="2400">
              <a:ea typeface="隶书" pitchFamily="49" charset="-122"/>
            </a:endParaRPr>
          </a:p>
        </p:txBody>
      </p:sp>
      <p:sp>
        <p:nvSpPr>
          <p:cNvPr id="12" name="AutoShape 7"/>
          <p:cNvSpPr>
            <a:spLocks noChangeArrowheads="1"/>
          </p:cNvSpPr>
          <p:nvPr/>
        </p:nvSpPr>
        <p:spPr bwMode="auto">
          <a:xfrm>
            <a:off x="6043613" y="2219325"/>
            <a:ext cx="2657475" cy="495300"/>
          </a:xfrm>
          <a:prstGeom prst="wedgeRectCallout">
            <a:avLst>
              <a:gd name="adj1" fmla="val -11231"/>
              <a:gd name="adj2" fmla="val -99361"/>
            </a:avLst>
          </a:prstGeom>
          <a:noFill/>
          <a:ln w="38100">
            <a:solidFill>
              <a:srgbClr val="33CCCC"/>
            </a:solidFill>
            <a:miter lim="800000"/>
            <a:headEnd/>
            <a:tailEnd/>
          </a:ln>
        </p:spPr>
        <p:txBody>
          <a:bodyPr wrap="none" lIns="90000" tIns="46800" rIns="90000" bIns="46800" anchor="ctr">
            <a:spAutoFit/>
          </a:bodyPr>
          <a:lstStyle/>
          <a:p>
            <a:pPr algn="ctr"/>
            <a:r>
              <a:rPr lang="zh-CN" altLang="zh-CN" sz="2400">
                <a:ea typeface="隶书" pitchFamily="49" charset="-122"/>
              </a:rPr>
              <a:t>用户定义的类型名</a:t>
            </a:r>
            <a:endParaRPr lang="zh-CN" altLang="en-US" sz="2400">
              <a:ea typeface="隶书" pitchFamily="49" charset="-122"/>
            </a:endParaRPr>
          </a:p>
        </p:txBody>
      </p:sp>
      <p:sp>
        <p:nvSpPr>
          <p:cNvPr id="13" name="Text Box 8"/>
          <p:cNvSpPr txBox="1">
            <a:spLocks noChangeArrowheads="1"/>
          </p:cNvSpPr>
          <p:nvPr/>
        </p:nvSpPr>
        <p:spPr bwMode="auto">
          <a:xfrm>
            <a:off x="1624013" y="2724150"/>
            <a:ext cx="3424237" cy="463550"/>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typedef  float    REAL</a:t>
            </a:r>
            <a:r>
              <a:rPr lang="en-US" altLang="zh-CN" sz="2400"/>
              <a:t>;</a:t>
            </a:r>
          </a:p>
        </p:txBody>
      </p:sp>
      <p:sp>
        <p:nvSpPr>
          <p:cNvPr id="14" name="AutoShape 10"/>
          <p:cNvSpPr>
            <a:spLocks noChangeArrowheads="1"/>
          </p:cNvSpPr>
          <p:nvPr/>
        </p:nvSpPr>
        <p:spPr bwMode="auto">
          <a:xfrm>
            <a:off x="4505325" y="3400425"/>
            <a:ext cx="4638675" cy="495300"/>
          </a:xfrm>
          <a:prstGeom prst="wedgeRectCallout">
            <a:avLst>
              <a:gd name="adj1" fmla="val -36755"/>
              <a:gd name="adj2" fmla="val -133972"/>
            </a:avLst>
          </a:prstGeom>
          <a:noFill/>
          <a:ln w="38100">
            <a:solidFill>
              <a:srgbClr val="FF9900"/>
            </a:solidFill>
            <a:miter lim="800000"/>
            <a:headEnd/>
            <a:tailEnd/>
          </a:ln>
        </p:spPr>
        <p:txBody>
          <a:bodyPr wrap="none" lIns="90000" tIns="46800" rIns="90000" bIns="46800" anchor="ctr">
            <a:spAutoFit/>
          </a:bodyPr>
          <a:lstStyle/>
          <a:p>
            <a:pPr algn="ctr"/>
            <a:r>
              <a:rPr lang="zh-CN" altLang="en-US" sz="2400">
                <a:latin typeface="隶书" pitchFamily="49" charset="-122"/>
                <a:ea typeface="隶书" pitchFamily="49" charset="-122"/>
              </a:rPr>
              <a:t>类型定义后</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与已有类型一样使用</a:t>
            </a:r>
          </a:p>
        </p:txBody>
      </p:sp>
      <p:sp>
        <p:nvSpPr>
          <p:cNvPr id="15" name="Text Box 11"/>
          <p:cNvSpPr txBox="1">
            <a:spLocks noChangeArrowheads="1"/>
          </p:cNvSpPr>
          <p:nvPr/>
        </p:nvSpPr>
        <p:spPr bwMode="auto">
          <a:xfrm>
            <a:off x="5738813" y="2103438"/>
            <a:ext cx="2943225" cy="860425"/>
          </a:xfrm>
          <a:prstGeom prst="rect">
            <a:avLst/>
          </a:prstGeom>
          <a:solidFill>
            <a:srgbClr val="EBFFFF"/>
          </a:solidFill>
          <a:ln w="38100">
            <a:solidFill>
              <a:srgbClr val="339966"/>
            </a:solidFill>
            <a:miter lim="800000"/>
            <a:headEnd/>
            <a:tailEnd/>
          </a:ln>
        </p:spPr>
        <p:txBody>
          <a:bodyPr wrap="none" lIns="90000" tIns="46800" rIns="90000" bIns="46800" anchor="ctr">
            <a:spAutoFit/>
          </a:bodyPr>
          <a:lstStyle/>
          <a:p>
            <a:pPr eaLnBrk="0" hangingPunct="0"/>
            <a:r>
              <a:rPr lang="zh-CN" altLang="en-US" sz="2400">
                <a:solidFill>
                  <a:schemeClr val="bg2"/>
                </a:solidFill>
              </a:rPr>
              <a:t>例  </a:t>
            </a:r>
            <a:r>
              <a:rPr lang="en-US" altLang="zh-CN" sz="2400">
                <a:solidFill>
                  <a:schemeClr val="bg2"/>
                </a:solidFill>
              </a:rPr>
              <a:t>INTEGER   a,b,c; </a:t>
            </a:r>
          </a:p>
          <a:p>
            <a:pPr eaLnBrk="0" hangingPunct="0"/>
            <a:r>
              <a:rPr lang="en-US" altLang="zh-CN" sz="2400">
                <a:solidFill>
                  <a:schemeClr val="bg2"/>
                </a:solidFill>
              </a:rPr>
              <a:t>      REAL    f1,f2; </a:t>
            </a:r>
          </a:p>
        </p:txBody>
      </p:sp>
      <p:grpSp>
        <p:nvGrpSpPr>
          <p:cNvPr id="2" name="Group 15"/>
          <p:cNvGrpSpPr>
            <a:grpSpLocks/>
          </p:cNvGrpSpPr>
          <p:nvPr/>
        </p:nvGrpSpPr>
        <p:grpSpPr bwMode="auto">
          <a:xfrm>
            <a:off x="5719763" y="2982913"/>
            <a:ext cx="3159125" cy="1390650"/>
            <a:chOff x="3111" y="2593"/>
            <a:chExt cx="1990" cy="876"/>
          </a:xfrm>
        </p:grpSpPr>
        <p:sp>
          <p:nvSpPr>
            <p:cNvPr id="291859" name="Text Box 12"/>
            <p:cNvSpPr txBox="1">
              <a:spLocks noChangeArrowheads="1"/>
            </p:cNvSpPr>
            <p:nvPr/>
          </p:nvSpPr>
          <p:spPr bwMode="auto">
            <a:xfrm>
              <a:off x="3111" y="2927"/>
              <a:ext cx="1990" cy="542"/>
            </a:xfrm>
            <a:prstGeom prst="rect">
              <a:avLst/>
            </a:prstGeom>
            <a:solidFill>
              <a:srgbClr val="EBFFFF"/>
            </a:solidFill>
            <a:ln w="38100">
              <a:solidFill>
                <a:srgbClr val="3333FF"/>
              </a:solidFill>
              <a:miter lim="800000"/>
              <a:headEnd/>
              <a:tailEnd/>
            </a:ln>
          </p:spPr>
          <p:txBody>
            <a:bodyPr wrap="none" lIns="90000" tIns="46800" rIns="90000" bIns="46800" anchor="ctr"/>
            <a:lstStyle/>
            <a:p>
              <a:pPr eaLnBrk="0" hangingPunct="0"/>
              <a:r>
                <a:rPr lang="en-US" altLang="en-US" sz="2400">
                  <a:solidFill>
                    <a:schemeClr val="bg2"/>
                  </a:solidFill>
                </a:rPr>
                <a:t> </a:t>
              </a:r>
              <a:r>
                <a:rPr lang="en-US" altLang="zh-CN" sz="2400">
                  <a:solidFill>
                    <a:schemeClr val="bg2"/>
                  </a:solidFill>
                </a:rPr>
                <a:t>int   a,b,c; </a:t>
              </a:r>
            </a:p>
            <a:p>
              <a:pPr eaLnBrk="0" hangingPunct="0"/>
              <a:r>
                <a:rPr lang="en-US" altLang="zh-CN" sz="2400">
                  <a:solidFill>
                    <a:schemeClr val="bg2"/>
                  </a:solidFill>
                </a:rPr>
                <a:t> float    f1,f2; </a:t>
              </a:r>
            </a:p>
          </p:txBody>
        </p:sp>
        <p:sp>
          <p:nvSpPr>
            <p:cNvPr id="291860" name="AutoShape 13"/>
            <p:cNvSpPr>
              <a:spLocks noChangeArrowheads="1"/>
            </p:cNvSpPr>
            <p:nvPr/>
          </p:nvSpPr>
          <p:spPr bwMode="auto">
            <a:xfrm>
              <a:off x="3957" y="2593"/>
              <a:ext cx="258" cy="322"/>
            </a:xfrm>
            <a:prstGeom prst="upDownArrow">
              <a:avLst>
                <a:gd name="adj1" fmla="val 50000"/>
                <a:gd name="adj2" fmla="val 24961"/>
              </a:avLst>
            </a:prstGeom>
            <a:noFill/>
            <a:ln w="38100">
              <a:solidFill>
                <a:srgbClr val="3333FF"/>
              </a:solidFill>
              <a:miter lim="800000"/>
              <a:headEnd/>
              <a:tailEnd/>
            </a:ln>
          </p:spPr>
          <p:txBody>
            <a:bodyPr lIns="90000" tIns="46800" rIns="90000" bIns="46800" anchor="ctr">
              <a:spAutoFit/>
            </a:bodyPr>
            <a:lstStyle/>
            <a:p>
              <a:pPr algn="ctr"/>
              <a:endParaRPr lang="zh-CN" altLang="zh-CN"/>
            </a:p>
          </p:txBody>
        </p:sp>
      </p:grpSp>
      <p:sp>
        <p:nvSpPr>
          <p:cNvPr id="19" name="Rectangle 16"/>
          <p:cNvSpPr>
            <a:spLocks noChangeArrowheads="1"/>
          </p:cNvSpPr>
          <p:nvPr/>
        </p:nvSpPr>
        <p:spPr bwMode="auto">
          <a:xfrm>
            <a:off x="266700" y="3671888"/>
            <a:ext cx="5248275" cy="1590675"/>
          </a:xfrm>
          <a:prstGeom prst="rect">
            <a:avLst/>
          </a:prstGeom>
          <a:ln w="38100">
            <a:solidFill>
              <a:srgbClr val="009900"/>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zh-CN" altLang="en-US" sz="2400">
                <a:latin typeface="隶书" pitchFamily="49" charset="-122"/>
                <a:ea typeface="隶书" pitchFamily="49" charset="-122"/>
              </a:rPr>
              <a:t>说明</a:t>
            </a:r>
            <a:r>
              <a:rPr lang="en-US" altLang="zh-CN" sz="2400">
                <a:latin typeface="隶书" pitchFamily="49" charset="-122"/>
                <a:ea typeface="隶书" pitchFamily="49" charset="-122"/>
              </a:rPr>
              <a:t>:</a:t>
            </a:r>
          </a:p>
          <a:p>
            <a:pPr>
              <a:defRPr/>
            </a:pPr>
            <a:r>
              <a:rPr lang="en-US" altLang="zh-CN" sz="2400">
                <a:latin typeface="隶书" pitchFamily="49" charset="-122"/>
                <a:ea typeface="隶书" pitchFamily="49" charset="-122"/>
              </a:rPr>
              <a:t>1.typedef </a:t>
            </a:r>
            <a:r>
              <a:rPr lang="zh-CN" altLang="zh-CN" sz="2400">
                <a:solidFill>
                  <a:srgbClr val="FF0000"/>
                </a:solidFill>
                <a:latin typeface="隶书" pitchFamily="49" charset="-122"/>
                <a:ea typeface="隶书" pitchFamily="49" charset="-122"/>
              </a:rPr>
              <a:t>没有创造</a:t>
            </a:r>
            <a:r>
              <a:rPr lang="zh-CN" altLang="zh-CN" sz="2400">
                <a:latin typeface="隶书" pitchFamily="49" charset="-122"/>
                <a:ea typeface="隶书" pitchFamily="49" charset="-122"/>
              </a:rPr>
              <a:t>新数据类型</a:t>
            </a:r>
          </a:p>
          <a:p>
            <a:pPr>
              <a:defRPr/>
            </a:pPr>
            <a:r>
              <a:rPr lang="zh-CN" altLang="zh-CN" sz="2400">
                <a:latin typeface="隶书" pitchFamily="49" charset="-122"/>
                <a:ea typeface="隶书" pitchFamily="49" charset="-122"/>
              </a:rPr>
              <a:t>2.</a:t>
            </a:r>
            <a:r>
              <a:rPr lang="en-US" altLang="zh-CN" sz="2400">
                <a:latin typeface="隶书" pitchFamily="49" charset="-122"/>
                <a:ea typeface="隶书" pitchFamily="49" charset="-122"/>
              </a:rPr>
              <a:t>typedef </a:t>
            </a:r>
            <a:r>
              <a:rPr lang="zh-CN" altLang="en-US" sz="2400">
                <a:latin typeface="隶书" pitchFamily="49" charset="-122"/>
                <a:ea typeface="隶书" pitchFamily="49" charset="-122"/>
              </a:rPr>
              <a:t>是定义类型</a:t>
            </a:r>
            <a:r>
              <a:rPr lang="en-US" altLang="zh-CN" sz="2400">
                <a:latin typeface="隶书" pitchFamily="49" charset="-122"/>
                <a:ea typeface="隶书" pitchFamily="49" charset="-122"/>
              </a:rPr>
              <a:t>,</a:t>
            </a:r>
            <a:r>
              <a:rPr lang="zh-CN" altLang="en-US" sz="2400">
                <a:solidFill>
                  <a:srgbClr val="FF0000"/>
                </a:solidFill>
                <a:latin typeface="隶书" pitchFamily="49" charset="-122"/>
                <a:ea typeface="隶书" pitchFamily="49" charset="-122"/>
              </a:rPr>
              <a:t>不能定义变量</a:t>
            </a:r>
            <a:endParaRPr lang="zh-CN" altLang="en-US" sz="2400">
              <a:latin typeface="隶书" pitchFamily="49" charset="-122"/>
              <a:ea typeface="隶书" pitchFamily="49" charset="-122"/>
            </a:endParaRPr>
          </a:p>
          <a:p>
            <a:pPr>
              <a:defRPr/>
            </a:pPr>
            <a:r>
              <a:rPr lang="en-US" altLang="zh-CN" sz="2400">
                <a:latin typeface="隶书" pitchFamily="49" charset="-122"/>
                <a:ea typeface="隶书" pitchFamily="49" charset="-122"/>
              </a:rPr>
              <a:t>3.typedef </a:t>
            </a:r>
            <a:r>
              <a:rPr lang="zh-CN" altLang="en-US" sz="2400">
                <a:latin typeface="隶书" pitchFamily="49" charset="-122"/>
                <a:ea typeface="隶书" pitchFamily="49" charset="-122"/>
              </a:rPr>
              <a:t>与 </a:t>
            </a:r>
            <a:r>
              <a:rPr lang="en-US" altLang="zh-CN" sz="2400">
                <a:solidFill>
                  <a:srgbClr val="009900"/>
                </a:solidFill>
                <a:latin typeface="隶书" pitchFamily="49" charset="-122"/>
                <a:ea typeface="隶书" pitchFamily="49" charset="-122"/>
              </a:rPr>
              <a:t>define </a:t>
            </a:r>
            <a:r>
              <a:rPr lang="zh-CN" altLang="zh-CN" sz="2400">
                <a:latin typeface="隶书" pitchFamily="49" charset="-122"/>
                <a:ea typeface="隶书" pitchFamily="49" charset="-122"/>
              </a:rPr>
              <a:t>不同</a:t>
            </a:r>
            <a:endParaRPr lang="zh-CN" altLang="en-US" sz="2400">
              <a:latin typeface="隶书" pitchFamily="49" charset="-122"/>
              <a:ea typeface="隶书" pitchFamily="49" charset="-122"/>
            </a:endParaRPr>
          </a:p>
        </p:txBody>
      </p:sp>
      <p:sp>
        <p:nvSpPr>
          <p:cNvPr id="20" name="AutoShape 17"/>
          <p:cNvSpPr>
            <a:spLocks noChangeArrowheads="1"/>
          </p:cNvSpPr>
          <p:nvPr/>
        </p:nvSpPr>
        <p:spPr bwMode="auto">
          <a:xfrm>
            <a:off x="3935413" y="5489575"/>
            <a:ext cx="4791075" cy="1225550"/>
          </a:xfrm>
          <a:prstGeom prst="wedgeRectCallout">
            <a:avLst>
              <a:gd name="adj1" fmla="val -45727"/>
              <a:gd name="adj2" fmla="val -83940"/>
            </a:avLst>
          </a:prstGeom>
          <a:ln w="38100">
            <a:solidFill>
              <a:srgbClr val="33CCCC"/>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en-US" altLang="en-US" sz="2400">
                <a:latin typeface="隶书" pitchFamily="49" charset="-122"/>
                <a:ea typeface="隶书" pitchFamily="49" charset="-122"/>
              </a:rPr>
              <a:t>  </a:t>
            </a:r>
            <a:r>
              <a:rPr lang="en-US" altLang="zh-CN" sz="2400">
                <a:solidFill>
                  <a:srgbClr val="009900"/>
                </a:solidFill>
                <a:latin typeface="隶书" pitchFamily="49" charset="-122"/>
                <a:ea typeface="隶书" pitchFamily="49" charset="-122"/>
              </a:rPr>
              <a:t>define</a:t>
            </a:r>
            <a:r>
              <a:rPr lang="en-US" altLang="zh-CN" sz="2400">
                <a:latin typeface="隶书" pitchFamily="49" charset="-122"/>
                <a:ea typeface="隶书" pitchFamily="49" charset="-122"/>
              </a:rPr>
              <a:t>        </a:t>
            </a:r>
            <a:r>
              <a:rPr lang="en-US" altLang="zh-CN" sz="2400">
                <a:solidFill>
                  <a:srgbClr val="3333FF"/>
                </a:solidFill>
                <a:latin typeface="隶书" pitchFamily="49" charset="-122"/>
                <a:ea typeface="隶书" pitchFamily="49" charset="-122"/>
              </a:rPr>
              <a:t>typedef</a:t>
            </a:r>
          </a:p>
          <a:p>
            <a:pPr>
              <a:defRPr/>
            </a:pPr>
            <a:r>
              <a:rPr lang="zh-CN" altLang="en-US" sz="2400">
                <a:solidFill>
                  <a:srgbClr val="009900"/>
                </a:solidFill>
                <a:latin typeface="隶书" pitchFamily="49" charset="-122"/>
                <a:ea typeface="隶书" pitchFamily="49" charset="-122"/>
              </a:rPr>
              <a:t>预编译时处理</a:t>
            </a:r>
            <a:r>
              <a:rPr lang="zh-CN" altLang="en-US" sz="2400">
                <a:latin typeface="隶书" pitchFamily="49" charset="-122"/>
                <a:ea typeface="隶书" pitchFamily="49" charset="-122"/>
              </a:rPr>
              <a:t>   </a:t>
            </a:r>
            <a:r>
              <a:rPr lang="zh-CN" altLang="en-US" sz="2400">
                <a:solidFill>
                  <a:srgbClr val="3333FF"/>
                </a:solidFill>
                <a:latin typeface="隶书" pitchFamily="49" charset="-122"/>
                <a:ea typeface="隶书" pitchFamily="49" charset="-122"/>
              </a:rPr>
              <a:t>编译时处理</a:t>
            </a:r>
          </a:p>
          <a:p>
            <a:pPr>
              <a:defRPr/>
            </a:pPr>
            <a:r>
              <a:rPr lang="zh-CN" altLang="en-US" sz="2400">
                <a:solidFill>
                  <a:srgbClr val="009900"/>
                </a:solidFill>
                <a:latin typeface="隶书" pitchFamily="49" charset="-122"/>
                <a:ea typeface="隶书" pitchFamily="49" charset="-122"/>
              </a:rPr>
              <a:t>简单字符置换</a:t>
            </a:r>
            <a:r>
              <a:rPr lang="zh-CN" altLang="en-US" sz="2400">
                <a:latin typeface="隶书" pitchFamily="49" charset="-122"/>
                <a:ea typeface="隶书" pitchFamily="49" charset="-122"/>
              </a:rPr>
              <a:t>  </a:t>
            </a:r>
            <a:r>
              <a:rPr lang="zh-CN" altLang="en-US" sz="2400">
                <a:solidFill>
                  <a:srgbClr val="3333FF"/>
                </a:solidFill>
                <a:latin typeface="隶书" pitchFamily="49" charset="-122"/>
                <a:ea typeface="隶书" pitchFamily="49" charset="-122"/>
              </a:rPr>
              <a:t> 为已有类型命名</a:t>
            </a:r>
            <a:r>
              <a:rPr lang="en-US" altLang="en-US" sz="2400">
                <a:solidFill>
                  <a:srgbClr val="3333FF"/>
                </a:solidFill>
                <a:latin typeface="隶书" pitchFamily="49" charset="-122"/>
                <a:ea typeface="隶书" pitchFamily="49" charset="-122"/>
              </a:rPr>
              <a:t> </a:t>
            </a:r>
            <a:endParaRPr lang="zh-CN" altLang="en-US" sz="240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ox(out)">
                                      <p:cBhvr>
                                        <p:cTn id="19"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out)">
                                      <p:cBhvr>
                                        <p:cTn id="24"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out)">
                                      <p:cBhvr>
                                        <p:cTn id="29"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ox(out)">
                                      <p:cBhvr>
                                        <p:cTn id="34" dur="500"/>
                                        <p:tgtEl>
                                          <p:spTgt spid="9"/>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par>
                          <p:cTn id="35" fill="hold">
                            <p:stCondLst>
                              <p:cond delay="500"/>
                            </p:stCondLst>
                            <p:childTnLst>
                              <p:par>
                                <p:cTn id="36" presetID="2" presetClass="entr" presetSubtype="8" fill="hold" grpId="0" nodeType="afterEffect">
                                  <p:stCondLst>
                                    <p:cond delay="200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0-#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ox(out)">
                                      <p:cBhvr>
                                        <p:cTn id="44"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ox(out)">
                                      <p:cBhvr>
                                        <p:cTn id="49" dur="500"/>
                                        <p:tgtEl>
                                          <p:spTgt spid="15"/>
                                        </p:tgtEl>
                                      </p:cBhvr>
                                    </p:animEffect>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ox(out)">
                                      <p:cBhvr>
                                        <p:cTn id="5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ox(out)">
                                      <p:cBhvr>
                                        <p:cTn id="59" dur="500"/>
                                        <p:tgtEl>
                                          <p:spTgt spid="19"/>
                                        </p:tgtEl>
                                      </p:cBhvr>
                                    </p:animEffect>
                                  </p:childTnLst>
                                  <p:subTnLst>
                                    <p:audio>
                                      <p:cMediaNode>
                                        <p:cTn display="0" masterRel="sameClick">
                                          <p:stCondLst>
                                            <p:cond evt="begin" delay="0">
                                              <p:tn val="57"/>
                                            </p:cond>
                                          </p:stCondLst>
                                          <p:endCondLst>
                                            <p:cond evt="onStopAudio" delay="0">
                                              <p:tgtEl>
                                                <p:sldTgt/>
                                              </p:tgtEl>
                                            </p:cond>
                                          </p:endCondLst>
                                        </p:cTn>
                                        <p:tgtEl>
                                          <p:sndTgt r:embed="rId2"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ox(out)">
                                      <p:cBhvr>
                                        <p:cTn id="64" dur="500"/>
                                        <p:tgtEl>
                                          <p:spTgt spid="20"/>
                                        </p:tgtEl>
                                      </p:cBhvr>
                                    </p:animEffect>
                                  </p:childTnLst>
                                  <p:subTnLst>
                                    <p:audio>
                                      <p:cMediaNode>
                                        <p:cTn display="0" masterRel="sameClick">
                                          <p:stCondLst>
                                            <p:cond evt="begin" delay="0">
                                              <p:tn val="6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5.5.40Typedef</a:t>
            </a:r>
            <a:r>
              <a:rPr lang="zh-CN" altLang="en-US" smtClean="0">
                <a:ea typeface="宋体" pitchFamily="2" charset="-122"/>
              </a:rPr>
              <a:t>定义步骤</a:t>
            </a:r>
            <a:endParaRPr lang="en-US" altLang="zh-CN" dirty="0">
              <a:ea typeface="宋体" pitchFamily="2" charset="-122"/>
            </a:endParaRPr>
          </a:p>
        </p:txBody>
      </p:sp>
      <p:sp>
        <p:nvSpPr>
          <p:cNvPr id="4" name="Rectangle 2"/>
          <p:cNvSpPr>
            <a:spLocks noGrp="1" noChangeArrowheads="1"/>
          </p:cNvSpPr>
          <p:nvPr>
            <p:ph type="body" idx="1"/>
          </p:nvPr>
        </p:nvSpPr>
        <p:spPr>
          <a:xfrm>
            <a:off x="0" y="928688"/>
            <a:ext cx="9144000" cy="2074862"/>
          </a:xfrm>
        </p:spPr>
        <p:style>
          <a:lnRef idx="0">
            <a:scrgbClr r="0" g="0" b="0"/>
          </a:lnRef>
          <a:fillRef idx="1003">
            <a:schemeClr val="dk2"/>
          </a:fillRef>
          <a:effectRef idx="0">
            <a:scrgbClr r="0" g="0" b="0"/>
          </a:effectRef>
          <a:fontRef idx="major"/>
        </p:style>
        <p:txBody>
          <a:bodyPr/>
          <a:lstStyle/>
          <a:p>
            <a:pPr lvl="2" eaLnBrk="1" hangingPunct="1">
              <a:buFont typeface="Wingdings" pitchFamily="2" charset="2"/>
              <a:buChar char=""/>
              <a:defRPr/>
            </a:pPr>
            <a:r>
              <a:rPr lang="zh-CN" altLang="en-US" smtClean="0">
                <a:ea typeface="宋体" pitchFamily="2" charset="-122"/>
              </a:rPr>
              <a:t>按定义变量方法先写出定义体   如     </a:t>
            </a:r>
            <a:r>
              <a:rPr lang="en-US" altLang="zh-CN" smtClean="0">
                <a:ea typeface="宋体" pitchFamily="2" charset="-122"/>
              </a:rPr>
              <a:t>int   i;      </a:t>
            </a:r>
          </a:p>
          <a:p>
            <a:pPr lvl="2" eaLnBrk="1" hangingPunct="1">
              <a:buFont typeface="Wingdings" pitchFamily="2" charset="2"/>
              <a:buChar char=""/>
              <a:defRPr/>
            </a:pPr>
            <a:r>
              <a:rPr lang="zh-CN" altLang="zh-CN" smtClean="0">
                <a:ea typeface="宋体" pitchFamily="2" charset="-122"/>
              </a:rPr>
              <a:t>将变量名换成新类型名               如     </a:t>
            </a:r>
            <a:r>
              <a:rPr lang="en-US" altLang="zh-CN" smtClean="0">
                <a:ea typeface="宋体" pitchFamily="2" charset="-122"/>
              </a:rPr>
              <a:t>int </a:t>
            </a:r>
            <a:r>
              <a:rPr lang="en-US" altLang="zh-CN" smtClean="0">
                <a:solidFill>
                  <a:srgbClr val="3333FF"/>
                </a:solidFill>
                <a:ea typeface="宋体" pitchFamily="2" charset="-122"/>
              </a:rPr>
              <a:t> INTEGER</a:t>
            </a:r>
            <a:r>
              <a:rPr lang="en-US" altLang="zh-CN" smtClean="0">
                <a:ea typeface="宋体" pitchFamily="2" charset="-122"/>
              </a:rPr>
              <a:t>; </a:t>
            </a:r>
          </a:p>
          <a:p>
            <a:pPr lvl="2" eaLnBrk="1" hangingPunct="1">
              <a:buFont typeface="Wingdings" pitchFamily="2" charset="2"/>
              <a:buChar char=""/>
              <a:defRPr/>
            </a:pPr>
            <a:r>
              <a:rPr lang="zh-CN" altLang="zh-CN" smtClean="0">
                <a:ea typeface="宋体" pitchFamily="2" charset="-122"/>
              </a:rPr>
              <a:t>最前面加</a:t>
            </a:r>
            <a:r>
              <a:rPr lang="en-US" altLang="zh-CN" smtClean="0">
                <a:ea typeface="宋体" pitchFamily="2" charset="-122"/>
              </a:rPr>
              <a:t>typedef          </a:t>
            </a:r>
            <a:r>
              <a:rPr lang="zh-CN" altLang="zh-CN" smtClean="0">
                <a:ea typeface="宋体" pitchFamily="2" charset="-122"/>
              </a:rPr>
              <a:t>如  </a:t>
            </a:r>
            <a:r>
              <a:rPr lang="en-US" altLang="zh-CN" smtClean="0">
                <a:solidFill>
                  <a:srgbClr val="009900"/>
                </a:solidFill>
                <a:ea typeface="宋体" pitchFamily="2" charset="-122"/>
              </a:rPr>
              <a:t>typedef</a:t>
            </a:r>
            <a:r>
              <a:rPr lang="en-US" altLang="zh-CN" smtClean="0">
                <a:ea typeface="宋体" pitchFamily="2" charset="-122"/>
              </a:rPr>
              <a:t>   int   </a:t>
            </a:r>
            <a:r>
              <a:rPr lang="en-US" altLang="zh-CN" smtClean="0">
                <a:solidFill>
                  <a:srgbClr val="3333FF"/>
                </a:solidFill>
                <a:ea typeface="宋体" pitchFamily="2" charset="-122"/>
              </a:rPr>
              <a:t>INTEGER</a:t>
            </a:r>
            <a:r>
              <a:rPr lang="en-US" altLang="zh-CN" smtClean="0">
                <a:ea typeface="宋体" pitchFamily="2" charset="-122"/>
              </a:rPr>
              <a:t>; </a:t>
            </a:r>
          </a:p>
          <a:p>
            <a:pPr lvl="2" eaLnBrk="1" hangingPunct="1">
              <a:buFont typeface="Wingdings" pitchFamily="2" charset="2"/>
              <a:buChar char=""/>
              <a:defRPr/>
            </a:pPr>
            <a:r>
              <a:rPr lang="zh-CN" altLang="zh-CN" smtClean="0">
                <a:ea typeface="宋体" pitchFamily="2" charset="-122"/>
              </a:rPr>
              <a:t>用新类型名定义变量                   如   </a:t>
            </a:r>
            <a:r>
              <a:rPr lang="en-US" altLang="zh-CN" smtClean="0">
                <a:solidFill>
                  <a:srgbClr val="3333FF"/>
                </a:solidFill>
                <a:ea typeface="宋体" pitchFamily="2" charset="-122"/>
              </a:rPr>
              <a:t>INTEGER</a:t>
            </a:r>
            <a:r>
              <a:rPr lang="en-US" altLang="zh-CN" smtClean="0">
                <a:ea typeface="宋体" pitchFamily="2" charset="-122"/>
              </a:rPr>
              <a:t> i,j; </a:t>
            </a:r>
          </a:p>
        </p:txBody>
      </p:sp>
      <p:sp>
        <p:nvSpPr>
          <p:cNvPr id="5" name="Rectangle 5"/>
          <p:cNvSpPr>
            <a:spLocks noChangeArrowheads="1"/>
          </p:cNvSpPr>
          <p:nvPr/>
        </p:nvSpPr>
        <p:spPr bwMode="auto">
          <a:xfrm>
            <a:off x="952500" y="3154363"/>
            <a:ext cx="4914900" cy="2344737"/>
          </a:xfrm>
          <a:prstGeom prst="rect">
            <a:avLst/>
          </a:prstGeom>
          <a:solidFill>
            <a:srgbClr val="EBFFFF"/>
          </a:solidFill>
          <a:ln w="38100">
            <a:solidFill>
              <a:srgbClr val="339966"/>
            </a:solidFill>
            <a:miter lim="800000"/>
            <a:headEnd/>
            <a:tailEnd/>
          </a:ln>
        </p:spPr>
        <p:txBody>
          <a:bodyPr wrap="none"/>
          <a:lstStyle/>
          <a:p>
            <a:pPr marL="742950" lvl="1" indent="-285750">
              <a:spcBef>
                <a:spcPct val="20000"/>
              </a:spcBef>
              <a:buClr>
                <a:schemeClr val="hlink"/>
              </a:buClr>
              <a:buFont typeface="Wingdings" pitchFamily="2" charset="2"/>
              <a:buNone/>
            </a:pPr>
            <a:r>
              <a:rPr lang="zh-CN" altLang="en-US" sz="2400">
                <a:solidFill>
                  <a:schemeClr val="bg2"/>
                </a:solidFill>
                <a:ea typeface="隶书" pitchFamily="49" charset="-122"/>
              </a:rPr>
              <a:t>例  定义数组类型</a:t>
            </a:r>
            <a:endParaRPr lang="zh-CN" altLang="en-US" sz="2800">
              <a:solidFill>
                <a:schemeClr val="bg2"/>
              </a:solidFill>
              <a:ea typeface="隶书" pitchFamily="49" charset="-122"/>
            </a:endParaRPr>
          </a:p>
          <a:p>
            <a:pPr marL="1143000" lvl="2" indent="-228600">
              <a:spcBef>
                <a:spcPct val="20000"/>
              </a:spcBef>
              <a:buClr>
                <a:schemeClr val="accent2"/>
              </a:buClr>
              <a:buFont typeface="Wingdings" pitchFamily="2" charset="2"/>
              <a:buChar char=""/>
            </a:pPr>
            <a:r>
              <a:rPr lang="zh-CN" altLang="en-US" sz="2400">
                <a:solidFill>
                  <a:schemeClr val="bg2"/>
                </a:solidFill>
                <a:ea typeface="隶书" pitchFamily="49" charset="-122"/>
              </a:rPr>
              <a:t> </a:t>
            </a:r>
            <a:r>
              <a:rPr lang="en-US" altLang="zh-CN" sz="2400">
                <a:solidFill>
                  <a:schemeClr val="bg2"/>
                </a:solidFill>
                <a:ea typeface="隶书" pitchFamily="49" charset="-122"/>
              </a:rPr>
              <a:t>int  a[100];      </a:t>
            </a: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 int  ARRAY[100]; </a:t>
            </a: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 typedef   int   ARRAY[100]; </a:t>
            </a: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 ARRAY   a,b,c; </a:t>
            </a:r>
          </a:p>
        </p:txBody>
      </p:sp>
      <p:sp>
        <p:nvSpPr>
          <p:cNvPr id="7" name="AutoShape 7"/>
          <p:cNvSpPr>
            <a:spLocks noChangeArrowheads="1"/>
          </p:cNvSpPr>
          <p:nvPr/>
        </p:nvSpPr>
        <p:spPr bwMode="auto">
          <a:xfrm>
            <a:off x="2582863" y="5856288"/>
            <a:ext cx="3878262" cy="495300"/>
          </a:xfrm>
          <a:prstGeom prst="wedgeRectCallout">
            <a:avLst>
              <a:gd name="adj1" fmla="val -1005"/>
              <a:gd name="adj2" fmla="val -168588"/>
            </a:avLst>
          </a:prstGeom>
          <a:solidFill>
            <a:srgbClr val="33CCCC"/>
          </a:solidFill>
          <a:ln w="38100">
            <a:solidFill>
              <a:srgbClr val="00FFFF"/>
            </a:solidFill>
            <a:miter lim="800000"/>
            <a:headEnd/>
            <a:tailEnd/>
          </a:ln>
        </p:spPr>
        <p:txBody>
          <a:bodyPr wrap="none" lIns="90000" tIns="46800" rIns="90000" bIns="46800" anchor="ctr">
            <a:spAutoFit/>
          </a:bodyPr>
          <a:lstStyle/>
          <a:p>
            <a:pPr algn="ctr"/>
            <a:r>
              <a:rPr lang="en-US" altLang="zh-CN" sz="2400">
                <a:sym typeface="Symbol" pitchFamily="18" charset="2"/>
              </a:rPr>
              <a:t>  </a:t>
            </a:r>
            <a:r>
              <a:rPr lang="en-US" altLang="zh-CN" sz="2400"/>
              <a:t>int   a[100],b[100],c[100];</a:t>
            </a:r>
          </a:p>
        </p:txBody>
      </p:sp>
      <p:sp>
        <p:nvSpPr>
          <p:cNvPr id="8" name="Rectangle 9"/>
          <p:cNvSpPr>
            <a:spLocks noChangeArrowheads="1"/>
          </p:cNvSpPr>
          <p:nvPr/>
        </p:nvSpPr>
        <p:spPr bwMode="auto">
          <a:xfrm>
            <a:off x="1104900" y="3173413"/>
            <a:ext cx="4914900" cy="2344737"/>
          </a:xfrm>
          <a:prstGeom prst="rect">
            <a:avLst/>
          </a:prstGeom>
          <a:solidFill>
            <a:srgbClr val="EBFFFF"/>
          </a:solidFill>
          <a:ln w="38100">
            <a:solidFill>
              <a:srgbClr val="339966"/>
            </a:solidFill>
            <a:miter lim="800000"/>
            <a:headEnd/>
            <a:tailEnd/>
          </a:ln>
        </p:spPr>
        <p:txBody>
          <a:bodyPr wrap="none"/>
          <a:lstStyle/>
          <a:p>
            <a:pPr marL="742950" lvl="1" indent="-285750">
              <a:spcBef>
                <a:spcPct val="20000"/>
              </a:spcBef>
              <a:buClr>
                <a:schemeClr val="hlink"/>
              </a:buClr>
              <a:buFont typeface="Wingdings" pitchFamily="2" charset="2"/>
              <a:buNone/>
            </a:pPr>
            <a:r>
              <a:rPr lang="zh-CN" altLang="en-US" sz="2400">
                <a:solidFill>
                  <a:schemeClr val="bg2"/>
                </a:solidFill>
                <a:ea typeface="隶书" pitchFamily="49" charset="-122"/>
              </a:rPr>
              <a:t>例  定义指针类型</a:t>
            </a:r>
            <a:endParaRPr lang="zh-CN" altLang="en-US" sz="2800">
              <a:solidFill>
                <a:schemeClr val="bg2"/>
              </a:solidFill>
              <a:ea typeface="隶书" pitchFamily="49" charset="-122"/>
            </a:endParaRPr>
          </a:p>
          <a:p>
            <a:pPr marL="1143000" lvl="2" indent="-228600">
              <a:spcBef>
                <a:spcPct val="20000"/>
              </a:spcBef>
              <a:buClr>
                <a:schemeClr val="accent2"/>
              </a:buClr>
              <a:buFont typeface="Wingdings" pitchFamily="2" charset="2"/>
              <a:buChar char=""/>
            </a:pPr>
            <a:r>
              <a:rPr lang="zh-CN" altLang="en-US" sz="2400">
                <a:solidFill>
                  <a:schemeClr val="bg2"/>
                </a:solidFill>
                <a:ea typeface="隶书" pitchFamily="49" charset="-122"/>
              </a:rPr>
              <a:t> </a:t>
            </a:r>
            <a:r>
              <a:rPr lang="en-US" altLang="zh-CN" sz="2400">
                <a:solidFill>
                  <a:schemeClr val="bg2"/>
                </a:solidFill>
                <a:ea typeface="隶书" pitchFamily="49" charset="-122"/>
              </a:rPr>
              <a:t>char  *str;      </a:t>
            </a: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 char  *STRING; </a:t>
            </a: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 typedef   char   *STRING; </a:t>
            </a: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STRING   p,s[10]; </a:t>
            </a:r>
          </a:p>
        </p:txBody>
      </p:sp>
      <p:sp>
        <p:nvSpPr>
          <p:cNvPr id="9" name="AutoShape 10"/>
          <p:cNvSpPr>
            <a:spLocks noChangeArrowheads="1"/>
          </p:cNvSpPr>
          <p:nvPr/>
        </p:nvSpPr>
        <p:spPr bwMode="auto">
          <a:xfrm>
            <a:off x="3548063" y="5845175"/>
            <a:ext cx="2216150" cy="860425"/>
          </a:xfrm>
          <a:prstGeom prst="wedgeRectCallout">
            <a:avLst>
              <a:gd name="adj1" fmla="val 356"/>
              <a:gd name="adj2" fmla="val -121773"/>
            </a:avLst>
          </a:prstGeom>
          <a:solidFill>
            <a:srgbClr val="33CCCC"/>
          </a:solidFill>
          <a:ln w="38100">
            <a:solidFill>
              <a:srgbClr val="00FFFF"/>
            </a:solidFill>
            <a:miter lim="800000"/>
            <a:headEnd/>
            <a:tailEnd/>
          </a:ln>
        </p:spPr>
        <p:txBody>
          <a:bodyPr wrap="none" lIns="90000" tIns="46800" rIns="90000" bIns="46800" anchor="ctr">
            <a:spAutoFit/>
          </a:bodyPr>
          <a:lstStyle/>
          <a:p>
            <a:r>
              <a:rPr lang="en-US" altLang="zh-CN" sz="2400">
                <a:sym typeface="Symbol" pitchFamily="18" charset="2"/>
              </a:rPr>
              <a:t>  char  *p;</a:t>
            </a:r>
            <a:r>
              <a:rPr lang="en-US" altLang="zh-CN" sz="2400"/>
              <a:t> </a:t>
            </a:r>
          </a:p>
          <a:p>
            <a:r>
              <a:rPr lang="en-US" altLang="zh-CN" sz="2400"/>
              <a:t>      char  *s[10];</a:t>
            </a:r>
          </a:p>
        </p:txBody>
      </p:sp>
      <p:sp>
        <p:nvSpPr>
          <p:cNvPr id="10" name="Rectangle 11"/>
          <p:cNvSpPr>
            <a:spLocks noChangeArrowheads="1"/>
          </p:cNvSpPr>
          <p:nvPr/>
        </p:nvSpPr>
        <p:spPr bwMode="auto">
          <a:xfrm>
            <a:off x="1200150" y="3135313"/>
            <a:ext cx="4914900" cy="2344737"/>
          </a:xfrm>
          <a:prstGeom prst="rect">
            <a:avLst/>
          </a:prstGeom>
          <a:solidFill>
            <a:srgbClr val="EBFFFF"/>
          </a:solidFill>
          <a:ln w="38100">
            <a:solidFill>
              <a:srgbClr val="339966"/>
            </a:solidFill>
            <a:miter lim="800000"/>
            <a:headEnd/>
            <a:tailEnd/>
          </a:ln>
        </p:spPr>
        <p:txBody>
          <a:bodyPr wrap="none"/>
          <a:lstStyle/>
          <a:p>
            <a:pPr marL="742950" lvl="1" indent="-285750">
              <a:spcBef>
                <a:spcPct val="20000"/>
              </a:spcBef>
              <a:buClr>
                <a:schemeClr val="hlink"/>
              </a:buClr>
              <a:buFont typeface="Wingdings" pitchFamily="2" charset="2"/>
              <a:buNone/>
            </a:pPr>
            <a:r>
              <a:rPr lang="zh-CN" altLang="en-US" sz="2400">
                <a:solidFill>
                  <a:schemeClr val="bg2"/>
                </a:solidFill>
                <a:ea typeface="隶书" pitchFamily="49" charset="-122"/>
              </a:rPr>
              <a:t>例  定义函数指针类型</a:t>
            </a:r>
            <a:endParaRPr lang="zh-CN" altLang="en-US" sz="2800">
              <a:solidFill>
                <a:schemeClr val="bg2"/>
              </a:solidFill>
              <a:ea typeface="隶书" pitchFamily="49" charset="-122"/>
            </a:endParaRPr>
          </a:p>
          <a:p>
            <a:pPr marL="1143000" lvl="2" indent="-228600">
              <a:spcBef>
                <a:spcPct val="20000"/>
              </a:spcBef>
              <a:buClr>
                <a:schemeClr val="accent2"/>
              </a:buClr>
              <a:buFont typeface="Wingdings" pitchFamily="2" charset="2"/>
              <a:buChar char=""/>
            </a:pPr>
            <a:r>
              <a:rPr lang="zh-CN" altLang="en-US" sz="2400">
                <a:solidFill>
                  <a:schemeClr val="bg2"/>
                </a:solidFill>
                <a:ea typeface="隶书" pitchFamily="49" charset="-122"/>
              </a:rPr>
              <a:t> </a:t>
            </a:r>
            <a:r>
              <a:rPr lang="en-US" altLang="zh-CN" sz="2400">
                <a:solidFill>
                  <a:schemeClr val="bg2"/>
                </a:solidFill>
                <a:ea typeface="隶书" pitchFamily="49" charset="-122"/>
              </a:rPr>
              <a:t>int  (*p)();      </a:t>
            </a: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 int  (*POWER)(); </a:t>
            </a: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 typedef   int   (*POWER)(); </a:t>
            </a: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POWER   p1,p2; </a:t>
            </a:r>
          </a:p>
        </p:txBody>
      </p:sp>
      <p:sp>
        <p:nvSpPr>
          <p:cNvPr id="11" name="AutoShape 13"/>
          <p:cNvSpPr>
            <a:spLocks noChangeArrowheads="1"/>
          </p:cNvSpPr>
          <p:nvPr/>
        </p:nvSpPr>
        <p:spPr bwMode="auto">
          <a:xfrm>
            <a:off x="2176463" y="5722938"/>
            <a:ext cx="3049587" cy="495300"/>
          </a:xfrm>
          <a:prstGeom prst="wedgeRectCallout">
            <a:avLst>
              <a:gd name="adj1" fmla="val 31884"/>
              <a:gd name="adj2" fmla="val -156731"/>
            </a:avLst>
          </a:prstGeom>
          <a:solidFill>
            <a:srgbClr val="33CCCC"/>
          </a:solidFill>
          <a:ln w="38100">
            <a:solidFill>
              <a:srgbClr val="00FFFF"/>
            </a:solidFill>
            <a:miter lim="800000"/>
            <a:headEnd/>
            <a:tailEnd/>
          </a:ln>
        </p:spPr>
        <p:txBody>
          <a:bodyPr wrap="none" lIns="90000" tIns="46800" rIns="90000" bIns="46800" anchor="ctr">
            <a:spAutoFit/>
          </a:bodyPr>
          <a:lstStyle/>
          <a:p>
            <a:r>
              <a:rPr lang="en-US" altLang="zh-CN" sz="2400">
                <a:sym typeface="Symbol" pitchFamily="18" charset="2"/>
              </a:rPr>
              <a:t>  int  (*p1)(),(*p2)();</a:t>
            </a:r>
            <a:endParaRPr lang="en-US" altLang="zh-CN" sz="2400"/>
          </a:p>
        </p:txBody>
      </p:sp>
      <p:sp>
        <p:nvSpPr>
          <p:cNvPr id="12" name="Rectangle 14"/>
          <p:cNvSpPr>
            <a:spLocks noChangeArrowheads="1"/>
          </p:cNvSpPr>
          <p:nvPr/>
        </p:nvSpPr>
        <p:spPr bwMode="auto">
          <a:xfrm>
            <a:off x="1295400" y="3040063"/>
            <a:ext cx="4914900" cy="2706687"/>
          </a:xfrm>
          <a:prstGeom prst="rect">
            <a:avLst/>
          </a:prstGeom>
          <a:solidFill>
            <a:srgbClr val="EBFFFF"/>
          </a:solidFill>
          <a:ln w="38100">
            <a:solidFill>
              <a:srgbClr val="339966"/>
            </a:solidFill>
            <a:miter lim="800000"/>
            <a:headEnd/>
            <a:tailEnd/>
          </a:ln>
        </p:spPr>
        <p:txBody>
          <a:bodyPr wrap="none"/>
          <a:lstStyle/>
          <a:p>
            <a:pPr marL="742950" lvl="1" indent="-285750">
              <a:spcBef>
                <a:spcPct val="20000"/>
              </a:spcBef>
              <a:buClr>
                <a:schemeClr val="hlink"/>
              </a:buClr>
              <a:buFont typeface="Wingdings" pitchFamily="2" charset="2"/>
              <a:buNone/>
            </a:pPr>
            <a:r>
              <a:rPr lang="zh-CN" altLang="en-US" sz="2400">
                <a:solidFill>
                  <a:schemeClr val="bg2"/>
                </a:solidFill>
                <a:ea typeface="隶书" pitchFamily="49" charset="-122"/>
              </a:rPr>
              <a:t>例  定义结构体类型</a:t>
            </a:r>
            <a:endParaRPr lang="zh-CN" altLang="en-US" sz="2800">
              <a:solidFill>
                <a:schemeClr val="bg2"/>
              </a:solidFill>
              <a:ea typeface="隶书" pitchFamily="49" charset="-122"/>
            </a:endParaRPr>
          </a:p>
          <a:p>
            <a:pPr marL="1143000" lvl="2" indent="-228600">
              <a:spcBef>
                <a:spcPct val="20000"/>
              </a:spcBef>
              <a:buClr>
                <a:schemeClr val="accent2"/>
              </a:buClr>
              <a:buFont typeface="Wingdings" pitchFamily="2" charset="2"/>
              <a:buChar char=""/>
            </a:pPr>
            <a:r>
              <a:rPr lang="zh-CN" altLang="en-US" sz="2400">
                <a:solidFill>
                  <a:schemeClr val="bg2"/>
                </a:solidFill>
                <a:ea typeface="隶书" pitchFamily="49" charset="-122"/>
              </a:rPr>
              <a:t> </a:t>
            </a:r>
            <a:r>
              <a:rPr lang="en-US" altLang="zh-CN" sz="2400">
                <a:solidFill>
                  <a:schemeClr val="bg2"/>
                </a:solidFill>
                <a:ea typeface="隶书" pitchFamily="49" charset="-122"/>
              </a:rPr>
              <a:t>struct  date</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   int   month;</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int  day;</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int   year;</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}d;</a:t>
            </a:r>
          </a:p>
        </p:txBody>
      </p:sp>
      <p:sp>
        <p:nvSpPr>
          <p:cNvPr id="13" name="Rectangle 15"/>
          <p:cNvSpPr>
            <a:spLocks noChangeArrowheads="1"/>
          </p:cNvSpPr>
          <p:nvPr/>
        </p:nvSpPr>
        <p:spPr bwMode="auto">
          <a:xfrm>
            <a:off x="1466850" y="3078163"/>
            <a:ext cx="4914900" cy="2706687"/>
          </a:xfrm>
          <a:prstGeom prst="rect">
            <a:avLst/>
          </a:prstGeom>
          <a:solidFill>
            <a:srgbClr val="EBFFFF"/>
          </a:solidFill>
          <a:ln w="38100">
            <a:solidFill>
              <a:srgbClr val="339966"/>
            </a:solidFill>
            <a:miter lim="800000"/>
            <a:headEnd/>
            <a:tailEnd/>
          </a:ln>
        </p:spPr>
        <p:txBody>
          <a:bodyPr wrap="none"/>
          <a:lstStyle/>
          <a:p>
            <a:pPr marL="742950" lvl="1" indent="-285750">
              <a:spcBef>
                <a:spcPct val="20000"/>
              </a:spcBef>
              <a:buClr>
                <a:schemeClr val="hlink"/>
              </a:buClr>
              <a:buFont typeface="Wingdings" pitchFamily="2" charset="2"/>
              <a:buNone/>
            </a:pPr>
            <a:r>
              <a:rPr lang="zh-CN" altLang="en-US" sz="2400">
                <a:solidFill>
                  <a:schemeClr val="bg2"/>
                </a:solidFill>
                <a:ea typeface="隶书" pitchFamily="49" charset="-122"/>
              </a:rPr>
              <a:t>例  定义结构体类型</a:t>
            </a:r>
            <a:endParaRPr lang="zh-CN" altLang="en-US" sz="2800">
              <a:solidFill>
                <a:schemeClr val="bg2"/>
              </a:solidFill>
              <a:ea typeface="隶书" pitchFamily="49" charset="-122"/>
            </a:endParaRPr>
          </a:p>
          <a:p>
            <a:pPr marL="1143000" lvl="2" indent="-228600">
              <a:spcBef>
                <a:spcPct val="20000"/>
              </a:spcBef>
              <a:buClr>
                <a:schemeClr val="accent2"/>
              </a:buClr>
              <a:buFont typeface="Wingdings" pitchFamily="2" charset="2"/>
              <a:buChar char=""/>
            </a:pPr>
            <a:r>
              <a:rPr lang="zh-CN" altLang="en-US" sz="2400">
                <a:solidFill>
                  <a:schemeClr val="bg2"/>
                </a:solidFill>
                <a:ea typeface="隶书" pitchFamily="49" charset="-122"/>
              </a:rPr>
              <a:t> </a:t>
            </a:r>
            <a:r>
              <a:rPr lang="en-US" altLang="zh-CN" sz="2400">
                <a:solidFill>
                  <a:schemeClr val="bg2"/>
                </a:solidFill>
                <a:ea typeface="隶书" pitchFamily="49" charset="-122"/>
              </a:rPr>
              <a:t>struct  date</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   int   month;</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int  day;</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int   year;</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}DATE;</a:t>
            </a:r>
          </a:p>
        </p:txBody>
      </p:sp>
      <p:sp>
        <p:nvSpPr>
          <p:cNvPr id="14" name="Rectangle 16"/>
          <p:cNvSpPr>
            <a:spLocks noChangeArrowheads="1"/>
          </p:cNvSpPr>
          <p:nvPr/>
        </p:nvSpPr>
        <p:spPr bwMode="auto">
          <a:xfrm>
            <a:off x="1771650" y="3116263"/>
            <a:ext cx="4914900" cy="2706687"/>
          </a:xfrm>
          <a:prstGeom prst="rect">
            <a:avLst/>
          </a:prstGeom>
          <a:solidFill>
            <a:srgbClr val="EBFFFF"/>
          </a:solidFill>
          <a:ln w="38100">
            <a:solidFill>
              <a:srgbClr val="339966"/>
            </a:solidFill>
            <a:miter lim="800000"/>
            <a:headEnd/>
            <a:tailEnd/>
          </a:ln>
        </p:spPr>
        <p:txBody>
          <a:bodyPr wrap="none"/>
          <a:lstStyle/>
          <a:p>
            <a:pPr marL="742950" lvl="1" indent="-285750">
              <a:spcBef>
                <a:spcPct val="20000"/>
              </a:spcBef>
              <a:buClr>
                <a:schemeClr val="hlink"/>
              </a:buClr>
              <a:buFont typeface="Wingdings" pitchFamily="2" charset="2"/>
              <a:buNone/>
            </a:pPr>
            <a:r>
              <a:rPr lang="zh-CN" altLang="en-US" sz="2400">
                <a:solidFill>
                  <a:schemeClr val="bg2"/>
                </a:solidFill>
                <a:ea typeface="隶书" pitchFamily="49" charset="-122"/>
              </a:rPr>
              <a:t>例  定义结构体类型</a:t>
            </a:r>
            <a:endParaRPr lang="zh-CN" altLang="en-US" sz="2800">
              <a:solidFill>
                <a:schemeClr val="bg2"/>
              </a:solidFill>
              <a:ea typeface="隶书" pitchFamily="49" charset="-122"/>
            </a:endParaRPr>
          </a:p>
          <a:p>
            <a:pPr marL="1143000" lvl="2" indent="-228600">
              <a:spcBef>
                <a:spcPct val="20000"/>
              </a:spcBef>
              <a:buClr>
                <a:schemeClr val="accent2"/>
              </a:buClr>
              <a:buFont typeface="Wingdings" pitchFamily="2" charset="2"/>
              <a:buChar char=""/>
            </a:pPr>
            <a:r>
              <a:rPr lang="en-US" altLang="zh-CN" sz="2400">
                <a:solidFill>
                  <a:schemeClr val="bg2"/>
                </a:solidFill>
                <a:ea typeface="隶书" pitchFamily="49" charset="-122"/>
              </a:rPr>
              <a:t>typedef   struct  date</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   int   month;</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int  day;</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int   year;</a:t>
            </a:r>
          </a:p>
          <a:p>
            <a:pPr marL="1143000" lvl="2" indent="-228600">
              <a:spcBef>
                <a:spcPct val="20000"/>
              </a:spcBef>
              <a:buClr>
                <a:schemeClr val="accent2"/>
              </a:buClr>
              <a:buFont typeface="Wingdings" pitchFamily="2" charset="2"/>
              <a:buNone/>
            </a:pPr>
            <a:r>
              <a:rPr lang="en-US" altLang="zh-CN" sz="2400">
                <a:solidFill>
                  <a:schemeClr val="bg2"/>
                </a:solidFill>
                <a:ea typeface="隶书" pitchFamily="49" charset="-122"/>
              </a:rPr>
              <a:t>     }DATE;</a:t>
            </a:r>
          </a:p>
        </p:txBody>
      </p:sp>
      <p:sp>
        <p:nvSpPr>
          <p:cNvPr id="15" name="Rectangle 17"/>
          <p:cNvSpPr>
            <a:spLocks noChangeArrowheads="1"/>
          </p:cNvSpPr>
          <p:nvPr/>
        </p:nvSpPr>
        <p:spPr bwMode="auto">
          <a:xfrm>
            <a:off x="2152650" y="3154363"/>
            <a:ext cx="4914900" cy="2706687"/>
          </a:xfrm>
          <a:prstGeom prst="rect">
            <a:avLst/>
          </a:prstGeom>
          <a:solidFill>
            <a:srgbClr val="EBFFFF"/>
          </a:solidFill>
          <a:ln w="38100">
            <a:solidFill>
              <a:srgbClr val="339966"/>
            </a:solidFill>
            <a:miter lim="800000"/>
            <a:headEnd/>
            <a:tailEnd/>
          </a:ln>
        </p:spPr>
        <p:txBody>
          <a:bodyPr wrap="none"/>
          <a:lstStyle/>
          <a:p>
            <a:pPr marL="742950" lvl="1" indent="-285750">
              <a:spcBef>
                <a:spcPct val="20000"/>
              </a:spcBef>
              <a:buClr>
                <a:schemeClr val="hlink"/>
              </a:buClr>
              <a:buFont typeface="Wingdings" pitchFamily="2" charset="2"/>
              <a:buNone/>
            </a:pPr>
            <a:r>
              <a:rPr lang="zh-CN" altLang="en-US" sz="2400">
                <a:solidFill>
                  <a:schemeClr val="bg2"/>
                </a:solidFill>
                <a:ea typeface="隶书" pitchFamily="49" charset="-122"/>
              </a:rPr>
              <a:t>例  定义结构体类型</a:t>
            </a:r>
            <a:endParaRPr lang="zh-CN" altLang="en-US" sz="2800">
              <a:solidFill>
                <a:schemeClr val="bg2"/>
              </a:solidFill>
              <a:ea typeface="隶书" pitchFamily="49" charset="-122"/>
            </a:endParaRPr>
          </a:p>
          <a:p>
            <a:pPr marL="1143000" lvl="2" indent="-228600">
              <a:spcBef>
                <a:spcPct val="20000"/>
              </a:spcBef>
              <a:buClr>
                <a:schemeClr val="accent2"/>
              </a:buClr>
              <a:buFont typeface="Wingdings" pitchFamily="2" charset="2"/>
              <a:buChar char=""/>
            </a:pPr>
            <a:r>
              <a:rPr lang="zh-CN" altLang="en-US" sz="2400">
                <a:solidFill>
                  <a:schemeClr val="bg2"/>
                </a:solidFill>
                <a:ea typeface="隶书" pitchFamily="49" charset="-122"/>
              </a:rPr>
              <a:t> </a:t>
            </a:r>
            <a:r>
              <a:rPr lang="en-US" altLang="zh-CN" sz="2400">
                <a:solidFill>
                  <a:schemeClr val="bg2"/>
                </a:solidFill>
                <a:ea typeface="隶书" pitchFamily="49" charset="-122"/>
              </a:rPr>
              <a:t>DATE   birthday, *p;</a:t>
            </a:r>
          </a:p>
        </p:txBody>
      </p:sp>
      <p:sp>
        <p:nvSpPr>
          <p:cNvPr id="16" name="AutoShape 18"/>
          <p:cNvSpPr>
            <a:spLocks noChangeArrowheads="1"/>
          </p:cNvSpPr>
          <p:nvPr/>
        </p:nvSpPr>
        <p:spPr bwMode="auto">
          <a:xfrm>
            <a:off x="4462463" y="4783138"/>
            <a:ext cx="2614612" cy="1955800"/>
          </a:xfrm>
          <a:prstGeom prst="wedgeRectCallout">
            <a:avLst>
              <a:gd name="adj1" fmla="val -51093"/>
              <a:gd name="adj2" fmla="val -86528"/>
            </a:avLst>
          </a:prstGeom>
          <a:solidFill>
            <a:srgbClr val="33CCCC"/>
          </a:solidFill>
          <a:ln w="38100">
            <a:solidFill>
              <a:srgbClr val="00FFFF"/>
            </a:solidFill>
            <a:miter lim="800000"/>
            <a:headEnd/>
            <a:tailEnd/>
          </a:ln>
        </p:spPr>
        <p:txBody>
          <a:bodyPr wrap="none" lIns="90000" tIns="46800" rIns="90000" bIns="46800" anchor="ctr">
            <a:spAutoFit/>
          </a:bodyPr>
          <a:lstStyle/>
          <a:p>
            <a:r>
              <a:rPr lang="en-US" altLang="zh-CN" sz="2400">
                <a:sym typeface="Symbol" pitchFamily="18" charset="2"/>
              </a:rPr>
              <a:t>  struct  date</a:t>
            </a:r>
          </a:p>
          <a:p>
            <a:r>
              <a:rPr lang="en-US" altLang="zh-CN" sz="2400">
                <a:sym typeface="Symbol" pitchFamily="18" charset="2"/>
              </a:rPr>
              <a:t>       {    int   month;</a:t>
            </a:r>
          </a:p>
          <a:p>
            <a:r>
              <a:rPr lang="en-US" altLang="zh-CN" sz="2400">
                <a:sym typeface="Symbol" pitchFamily="18" charset="2"/>
              </a:rPr>
              <a:t>             int   day;</a:t>
            </a:r>
          </a:p>
          <a:p>
            <a:r>
              <a:rPr lang="en-US" altLang="zh-CN" sz="2400">
                <a:sym typeface="Symbol" pitchFamily="18" charset="2"/>
              </a:rPr>
              <a:t>             int   year;</a:t>
            </a:r>
          </a:p>
          <a:p>
            <a:r>
              <a:rPr lang="en-US" altLang="zh-CN" sz="2400">
                <a:sym typeface="Symbol" pitchFamily="18" charset="2"/>
              </a:rPr>
              <a:t>        }birthday, *p;</a:t>
            </a:r>
            <a:endParaRPr lang="en-US" altLang="zh-CN" sz="2400"/>
          </a:p>
        </p:txBody>
      </p:sp>
      <p:sp>
        <p:nvSpPr>
          <p:cNvPr id="17" name="Rectangle 19"/>
          <p:cNvSpPr>
            <a:spLocks noChangeArrowheads="1"/>
          </p:cNvSpPr>
          <p:nvPr/>
        </p:nvSpPr>
        <p:spPr bwMode="auto">
          <a:xfrm>
            <a:off x="0" y="3000375"/>
            <a:ext cx="8572500" cy="333375"/>
          </a:xfrm>
          <a:prstGeom prst="rect">
            <a:avLst/>
          </a:prstGeom>
          <a:noFill/>
          <a:ln w="9525">
            <a:noFill/>
            <a:miter lim="800000"/>
            <a:headEnd/>
            <a:tailEnd/>
          </a:ln>
        </p:spPr>
        <p:txBody>
          <a:bodyPr/>
          <a:lstStyle/>
          <a:p>
            <a:pPr marL="742950" lvl="1" indent="-285750">
              <a:spcBef>
                <a:spcPct val="20000"/>
              </a:spcBef>
              <a:buClr>
                <a:schemeClr val="hlink"/>
              </a:buClr>
              <a:buFont typeface="Wingdings" pitchFamily="2" charset="2"/>
              <a:buChar char="«"/>
            </a:pPr>
            <a:r>
              <a:rPr lang="zh-CN" altLang="zh-CN" sz="2800">
                <a:ea typeface="隶书" pitchFamily="49" charset="-122"/>
              </a:rPr>
              <a:t>类型定义可嵌套</a:t>
            </a:r>
            <a:endParaRPr lang="zh-CN" altLang="en-US" sz="2800">
              <a:ea typeface="隶书" pitchFamily="49" charset="-122"/>
            </a:endParaRPr>
          </a:p>
        </p:txBody>
      </p:sp>
      <p:sp>
        <p:nvSpPr>
          <p:cNvPr id="18" name="Text Box 20"/>
          <p:cNvSpPr txBox="1">
            <a:spLocks noChangeArrowheads="1"/>
          </p:cNvSpPr>
          <p:nvPr/>
        </p:nvSpPr>
        <p:spPr bwMode="auto">
          <a:xfrm>
            <a:off x="442913" y="3559175"/>
            <a:ext cx="3876675" cy="3238500"/>
          </a:xfrm>
          <a:prstGeom prst="rect">
            <a:avLst/>
          </a:prstGeom>
          <a:solidFill>
            <a:srgbClr val="EBFFFF"/>
          </a:solidFill>
          <a:ln w="38100">
            <a:solidFill>
              <a:srgbClr val="339966"/>
            </a:solidFill>
            <a:miter lim="800000"/>
            <a:headEnd/>
            <a:tailEnd/>
          </a:ln>
        </p:spPr>
        <p:txBody>
          <a:bodyPr wrap="none"/>
          <a:lstStyle/>
          <a:p>
            <a:pPr marL="342900" indent="-342900">
              <a:spcBef>
                <a:spcPct val="20000"/>
              </a:spcBef>
              <a:buClr>
                <a:schemeClr val="hlink"/>
              </a:buClr>
              <a:buFont typeface="Wingdings" pitchFamily="2" charset="2"/>
              <a:buNone/>
            </a:pPr>
            <a:r>
              <a:rPr lang="zh-CN" altLang="en-US" sz="2400">
                <a:solidFill>
                  <a:schemeClr val="bg2"/>
                </a:solidFill>
                <a:ea typeface="隶书" pitchFamily="49" charset="-122"/>
              </a:rPr>
              <a:t>例   </a:t>
            </a:r>
            <a:r>
              <a:rPr lang="en-US" altLang="zh-CN" sz="2400">
                <a:solidFill>
                  <a:schemeClr val="bg2"/>
                </a:solidFill>
                <a:ea typeface="隶书" pitchFamily="49" charset="-122"/>
              </a:rPr>
              <a:t>typedef  struct club</a:t>
            </a:r>
          </a:p>
          <a:p>
            <a:pPr marL="342900" indent="-342900">
              <a:spcBef>
                <a:spcPct val="20000"/>
              </a:spcBef>
              <a:buClr>
                <a:schemeClr val="hlink"/>
              </a:buClr>
              <a:buFont typeface="Wingdings" pitchFamily="2" charset="2"/>
              <a:buNone/>
            </a:pPr>
            <a:r>
              <a:rPr lang="en-US" altLang="zh-CN" sz="2400">
                <a:solidFill>
                  <a:schemeClr val="bg2"/>
                </a:solidFill>
                <a:ea typeface="隶书" pitchFamily="49" charset="-122"/>
              </a:rPr>
              <a:t>      {      char  name[20];</a:t>
            </a:r>
          </a:p>
          <a:p>
            <a:pPr marL="342900" indent="-342900">
              <a:spcBef>
                <a:spcPct val="20000"/>
              </a:spcBef>
              <a:buClr>
                <a:schemeClr val="hlink"/>
              </a:buClr>
              <a:buFont typeface="Wingdings" pitchFamily="2" charset="2"/>
              <a:buNone/>
            </a:pPr>
            <a:r>
              <a:rPr lang="en-US" altLang="zh-CN" sz="2400">
                <a:solidFill>
                  <a:schemeClr val="bg2"/>
                </a:solidFill>
                <a:ea typeface="隶书" pitchFamily="49" charset="-122"/>
              </a:rPr>
              <a:t>              int  size;</a:t>
            </a:r>
          </a:p>
          <a:p>
            <a:pPr marL="342900" indent="-342900">
              <a:spcBef>
                <a:spcPct val="20000"/>
              </a:spcBef>
              <a:buClr>
                <a:schemeClr val="hlink"/>
              </a:buClr>
              <a:buFont typeface="Wingdings" pitchFamily="2" charset="2"/>
              <a:buNone/>
            </a:pPr>
            <a:r>
              <a:rPr lang="en-US" altLang="zh-CN" sz="2400">
                <a:solidFill>
                  <a:schemeClr val="bg2"/>
                </a:solidFill>
                <a:ea typeface="隶书" pitchFamily="49" charset="-122"/>
              </a:rPr>
              <a:t>              int  year;</a:t>
            </a:r>
          </a:p>
          <a:p>
            <a:pPr marL="342900" indent="-342900">
              <a:spcBef>
                <a:spcPct val="20000"/>
              </a:spcBef>
              <a:buClr>
                <a:schemeClr val="hlink"/>
              </a:buClr>
              <a:buFont typeface="Wingdings" pitchFamily="2" charset="2"/>
              <a:buNone/>
            </a:pPr>
            <a:r>
              <a:rPr lang="en-US" altLang="zh-CN" sz="2400">
                <a:solidFill>
                  <a:schemeClr val="bg2"/>
                </a:solidFill>
                <a:ea typeface="隶书" pitchFamily="49" charset="-122"/>
              </a:rPr>
              <a:t>      }GROUP;</a:t>
            </a:r>
          </a:p>
          <a:p>
            <a:pPr marL="342900" indent="-342900">
              <a:spcBef>
                <a:spcPct val="20000"/>
              </a:spcBef>
              <a:buClr>
                <a:schemeClr val="hlink"/>
              </a:buClr>
              <a:buFont typeface="Wingdings" pitchFamily="2" charset="2"/>
              <a:buNone/>
            </a:pPr>
            <a:r>
              <a:rPr lang="en-US" altLang="zh-CN" sz="2400">
                <a:solidFill>
                  <a:schemeClr val="bg2"/>
                </a:solidFill>
                <a:ea typeface="隶书" pitchFamily="49" charset="-122"/>
              </a:rPr>
              <a:t>      typedef   GROUP    *PG; </a:t>
            </a:r>
          </a:p>
          <a:p>
            <a:pPr marL="342900" indent="-342900">
              <a:spcBef>
                <a:spcPct val="20000"/>
              </a:spcBef>
              <a:buClr>
                <a:schemeClr val="hlink"/>
              </a:buClr>
              <a:buFont typeface="Wingdings" pitchFamily="2" charset="2"/>
              <a:buNone/>
            </a:pPr>
            <a:r>
              <a:rPr lang="en-US" altLang="zh-CN" sz="2400">
                <a:solidFill>
                  <a:schemeClr val="bg2"/>
                </a:solidFill>
                <a:ea typeface="隶书" pitchFamily="49" charset="-122"/>
              </a:rPr>
              <a:t>     PG    pclub; </a:t>
            </a:r>
          </a:p>
        </p:txBody>
      </p:sp>
      <p:sp>
        <p:nvSpPr>
          <p:cNvPr id="19" name="AutoShape 21"/>
          <p:cNvSpPr>
            <a:spLocks noChangeArrowheads="1"/>
          </p:cNvSpPr>
          <p:nvPr/>
        </p:nvSpPr>
        <p:spPr bwMode="auto">
          <a:xfrm>
            <a:off x="4843463" y="5997575"/>
            <a:ext cx="3106737" cy="860425"/>
          </a:xfrm>
          <a:prstGeom prst="wedgeRectCallout">
            <a:avLst>
              <a:gd name="adj1" fmla="val -102426"/>
              <a:gd name="adj2" fmla="val 5903"/>
            </a:avLst>
          </a:prstGeom>
          <a:solidFill>
            <a:srgbClr val="33CCCC"/>
          </a:solidFill>
          <a:ln w="38100">
            <a:solidFill>
              <a:srgbClr val="00FFFF"/>
            </a:solidFill>
            <a:miter lim="800000"/>
            <a:headEnd/>
            <a:tailEnd/>
          </a:ln>
        </p:spPr>
        <p:txBody>
          <a:bodyPr wrap="none" lIns="90000" tIns="46800" rIns="90000" bIns="46800" anchor="ctr">
            <a:spAutoFit/>
          </a:bodyPr>
          <a:lstStyle/>
          <a:p>
            <a:r>
              <a:rPr lang="en-US" altLang="zh-CN" sz="2400">
                <a:sym typeface="Symbol" pitchFamily="18" charset="2"/>
              </a:rPr>
              <a:t>  GROUP  *pclub;</a:t>
            </a:r>
          </a:p>
          <a:p>
            <a:r>
              <a:rPr lang="en-US" altLang="zh-CN" sz="2400">
                <a:sym typeface="Symbol" pitchFamily="18" charset="2"/>
              </a:rPr>
              <a:t>  struct  club  *pclub;</a:t>
            </a:r>
          </a:p>
        </p:txBody>
      </p:sp>
      <p:sp>
        <p:nvSpPr>
          <p:cNvPr id="20" name="AutoShape 22"/>
          <p:cNvSpPr>
            <a:spLocks noChangeArrowheads="1"/>
          </p:cNvSpPr>
          <p:nvPr/>
        </p:nvSpPr>
        <p:spPr bwMode="auto">
          <a:xfrm>
            <a:off x="4656138" y="3825875"/>
            <a:ext cx="3724275" cy="860425"/>
          </a:xfrm>
          <a:prstGeom prst="wedgeRectCallout">
            <a:avLst>
              <a:gd name="adj1" fmla="val -67264"/>
              <a:gd name="adj2" fmla="val 123065"/>
            </a:avLst>
          </a:prstGeom>
          <a:noFill/>
          <a:ln w="38100">
            <a:solidFill>
              <a:srgbClr val="33CCCC"/>
            </a:solidFill>
            <a:miter lim="800000"/>
            <a:headEnd/>
            <a:tailEnd/>
          </a:ln>
        </p:spPr>
        <p:txBody>
          <a:bodyPr wrap="none" lIns="90000" tIns="46800" rIns="90000" bIns="46800" anchor="ctr">
            <a:spAutoFit/>
          </a:bodyPr>
          <a:lstStyle/>
          <a:p>
            <a:r>
              <a:rPr lang="en-US" altLang="zh-CN" sz="2400">
                <a:latin typeface="隶书" pitchFamily="49" charset="-122"/>
                <a:ea typeface="隶书" pitchFamily="49" charset="-122"/>
              </a:rPr>
              <a:t>GROUP</a:t>
            </a:r>
            <a:r>
              <a:rPr lang="zh-CN" altLang="zh-CN" sz="2400">
                <a:latin typeface="隶书" pitchFamily="49" charset="-122"/>
                <a:ea typeface="隶书" pitchFamily="49" charset="-122"/>
              </a:rPr>
              <a:t>为结构体类型</a:t>
            </a:r>
          </a:p>
          <a:p>
            <a:r>
              <a:rPr lang="en-US" altLang="zh-CN" sz="2400">
                <a:latin typeface="隶书" pitchFamily="49" charset="-122"/>
                <a:ea typeface="隶书" pitchFamily="49" charset="-122"/>
              </a:rPr>
              <a:t>PG</a:t>
            </a:r>
            <a:r>
              <a:rPr lang="zh-CN" altLang="zh-CN" sz="2400">
                <a:latin typeface="隶书" pitchFamily="49" charset="-122"/>
                <a:ea typeface="隶书" pitchFamily="49" charset="-122"/>
              </a:rPr>
              <a:t>为指向</a:t>
            </a:r>
            <a:r>
              <a:rPr lang="en-US" altLang="zh-CN" sz="2400">
                <a:latin typeface="隶书" pitchFamily="49" charset="-122"/>
                <a:ea typeface="隶书" pitchFamily="49" charset="-122"/>
              </a:rPr>
              <a:t>GROUP</a:t>
            </a:r>
            <a:r>
              <a:rPr lang="zh-CN" altLang="zh-CN" sz="2400">
                <a:latin typeface="隶书" pitchFamily="49" charset="-122"/>
                <a:ea typeface="隶书" pitchFamily="49" charset="-122"/>
              </a:rPr>
              <a:t>的指针类型</a:t>
            </a:r>
            <a:endParaRPr lang="zh-CN" altLang="en-US" sz="240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par>
                          <p:cTn id="33" fill="hold">
                            <p:stCondLst>
                              <p:cond delay="500"/>
                            </p:stCondLst>
                            <p:childTnLst>
                              <p:par>
                                <p:cTn id="34" presetID="4" presetClass="entr" presetSubtype="32" fill="hold" grpId="0" nodeType="afterEffect">
                                  <p:stCondLst>
                                    <p:cond delay="1000"/>
                                  </p:stCondLst>
                                  <p:childTnLst>
                                    <p:set>
                                      <p:cBhvr>
                                        <p:cTn id="35" dur="1" fill="hold">
                                          <p:stCondLst>
                                            <p:cond delay="0"/>
                                          </p:stCondLst>
                                        </p:cTn>
                                        <p:tgtEl>
                                          <p:spTgt spid="7"/>
                                        </p:tgtEl>
                                        <p:attrNameLst>
                                          <p:attrName>style.visibility</p:attrName>
                                        </p:attrNameLst>
                                      </p:cBhvr>
                                      <p:to>
                                        <p:strVal val="visible"/>
                                      </p:to>
                                    </p:set>
                                    <p:animEffect transition="in" filter="box(out)">
                                      <p:cBhvr>
                                        <p:cTn id="3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0-#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43" fill="hold">
                            <p:stCondLst>
                              <p:cond delay="500"/>
                            </p:stCondLst>
                            <p:childTnLst>
                              <p:par>
                                <p:cTn id="44" presetID="4" presetClass="entr" presetSubtype="32" fill="hold" grpId="0" nodeType="afterEffect">
                                  <p:stCondLst>
                                    <p:cond delay="1000"/>
                                  </p:stCondLst>
                                  <p:childTnLst>
                                    <p:set>
                                      <p:cBhvr>
                                        <p:cTn id="45" dur="1" fill="hold">
                                          <p:stCondLst>
                                            <p:cond delay="0"/>
                                          </p:stCondLst>
                                        </p:cTn>
                                        <p:tgtEl>
                                          <p:spTgt spid="9"/>
                                        </p:tgtEl>
                                        <p:attrNameLst>
                                          <p:attrName>style.visibility</p:attrName>
                                        </p:attrNameLst>
                                      </p:cBhvr>
                                      <p:to>
                                        <p:strVal val="visible"/>
                                      </p:to>
                                    </p:set>
                                    <p:animEffect transition="in" filter="box(out)">
                                      <p:cBhvr>
                                        <p:cTn id="4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0-#ppt_w/2"/>
                                          </p:val>
                                        </p:tav>
                                        <p:tav tm="100000">
                                          <p:val>
                                            <p:strVal val="#ppt_x"/>
                                          </p:val>
                                        </p:tav>
                                      </p:tavLst>
                                    </p:anim>
                                    <p:anim calcmode="lin" valueType="num">
                                      <p:cBhvr additive="base">
                                        <p:cTn id="52" dur="500" fill="hold"/>
                                        <p:tgtEl>
                                          <p:spTgt spid="1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53" fill="hold">
                            <p:stCondLst>
                              <p:cond delay="500"/>
                            </p:stCondLst>
                            <p:childTnLst>
                              <p:par>
                                <p:cTn id="54" presetID="4" presetClass="entr" presetSubtype="32" fill="hold" grpId="0" nodeType="afterEffect">
                                  <p:stCondLst>
                                    <p:cond delay="1000"/>
                                  </p:stCondLst>
                                  <p:childTnLst>
                                    <p:set>
                                      <p:cBhvr>
                                        <p:cTn id="55" dur="1" fill="hold">
                                          <p:stCondLst>
                                            <p:cond delay="0"/>
                                          </p:stCondLst>
                                        </p:cTn>
                                        <p:tgtEl>
                                          <p:spTgt spid="11"/>
                                        </p:tgtEl>
                                        <p:attrNameLst>
                                          <p:attrName>style.visibility</p:attrName>
                                        </p:attrNameLst>
                                      </p:cBhvr>
                                      <p:to>
                                        <p:strVal val="visible"/>
                                      </p:to>
                                    </p:set>
                                    <p:animEffect transition="in" filter="box(out)">
                                      <p:cBhvr>
                                        <p:cTn id="5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0-#ppt_w/2"/>
                                          </p:val>
                                        </p:tav>
                                        <p:tav tm="100000">
                                          <p:val>
                                            <p:strVal val="#ppt_x"/>
                                          </p:val>
                                        </p:tav>
                                      </p:tavLst>
                                    </p:anim>
                                    <p:anim calcmode="lin" valueType="num">
                                      <p:cBhvr additive="base">
                                        <p:cTn id="62" dur="500" fill="hold"/>
                                        <p:tgtEl>
                                          <p:spTgt spid="1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0-#ppt_w/2"/>
                                          </p:val>
                                        </p:tav>
                                        <p:tav tm="100000">
                                          <p:val>
                                            <p:strVal val="#ppt_x"/>
                                          </p:val>
                                        </p:tav>
                                      </p:tavLst>
                                    </p:anim>
                                    <p:anim calcmode="lin" valueType="num">
                                      <p:cBhvr additive="base">
                                        <p:cTn id="74" dur="500" fill="hold"/>
                                        <p:tgtEl>
                                          <p:spTgt spid="1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0-#ppt_w/2"/>
                                          </p:val>
                                        </p:tav>
                                        <p:tav tm="100000">
                                          <p:val>
                                            <p:strVal val="#ppt_x"/>
                                          </p:val>
                                        </p:tav>
                                      </p:tavLst>
                                    </p:anim>
                                    <p:anim calcmode="lin" valueType="num">
                                      <p:cBhvr additive="base">
                                        <p:cTn id="80" dur="500" fill="hold"/>
                                        <p:tgtEl>
                                          <p:spTgt spid="1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81" fill="hold">
                            <p:stCondLst>
                              <p:cond delay="500"/>
                            </p:stCondLst>
                            <p:childTnLst>
                              <p:par>
                                <p:cTn id="82" presetID="4" presetClass="entr" presetSubtype="32" fill="hold" grpId="0" nodeType="afterEffect">
                                  <p:stCondLst>
                                    <p:cond delay="1000"/>
                                  </p:stCondLst>
                                  <p:childTnLst>
                                    <p:set>
                                      <p:cBhvr>
                                        <p:cTn id="83" dur="1" fill="hold">
                                          <p:stCondLst>
                                            <p:cond delay="0"/>
                                          </p:stCondLst>
                                        </p:cTn>
                                        <p:tgtEl>
                                          <p:spTgt spid="16"/>
                                        </p:tgtEl>
                                        <p:attrNameLst>
                                          <p:attrName>style.visibility</p:attrName>
                                        </p:attrNameLst>
                                      </p:cBhvr>
                                      <p:to>
                                        <p:strVal val="visible"/>
                                      </p:to>
                                    </p:set>
                                    <p:animEffect transition="in" filter="box(out)">
                                      <p:cBhvr>
                                        <p:cTn id="84"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82"/>
                                            </p:cond>
                                          </p:stCondLst>
                                          <p:endCondLst>
                                            <p:cond evt="onStopAudio" delay="0">
                                              <p:tgtEl>
                                                <p:sldTgt/>
                                              </p:tgtEl>
                                            </p:cond>
                                          </p:endCondLst>
                                        </p:cTn>
                                        <p:tgtEl>
                                          <p:sndTgt r:embed="rId2" name="CAMERA.WAV"/>
                                        </p:tgtEl>
                                      </p:cMediaNode>
                                    </p:audio>
                                  </p:sub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17">
                                            <p:txEl>
                                              <p:pRg st="0" end="0"/>
                                            </p:txEl>
                                          </p:spTgt>
                                        </p:tgtEl>
                                        <p:attrNameLst>
                                          <p:attrName>style.visibility</p:attrName>
                                        </p:attrNameLst>
                                      </p:cBhvr>
                                      <p:to>
                                        <p:strVal val="visible"/>
                                      </p:to>
                                    </p:set>
                                    <p:anim calcmode="lin" valueType="num">
                                      <p:cBhvr additive="base">
                                        <p:cTn id="8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1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3" name="WHOOSH.WAV"/>
                                        </p:tgtEl>
                                      </p:cMediaNode>
                                    </p:audio>
                                  </p:subTnLst>
                                </p:cTn>
                              </p:par>
                            </p:childTnLst>
                          </p:cTn>
                        </p:par>
                      </p:childTnLst>
                    </p:cTn>
                  </p:par>
                  <p:par>
                    <p:cTn id="91" fill="hold">
                      <p:stCondLst>
                        <p:cond delay="indefinite"/>
                      </p:stCondLst>
                      <p:childTnLst>
                        <p:par>
                          <p:cTn id="92" fill="hold">
                            <p:stCondLst>
                              <p:cond delay="0"/>
                            </p:stCondLst>
                            <p:childTnLst>
                              <p:par>
                                <p:cTn id="93" presetID="4" presetClass="entr" presetSubtype="32"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box(out)">
                                      <p:cBhvr>
                                        <p:cTn id="95" dur="500"/>
                                        <p:tgtEl>
                                          <p:spTgt spid="18"/>
                                        </p:tgtEl>
                                      </p:cBhvr>
                                    </p:animEffect>
                                  </p:childTnLst>
                                  <p:subTnLst>
                                    <p:audio>
                                      <p:cMediaNode>
                                        <p:cTn display="0" masterRel="sameClick">
                                          <p:stCondLst>
                                            <p:cond evt="begin" delay="0">
                                              <p:tn val="93"/>
                                            </p:cond>
                                          </p:stCondLst>
                                          <p:endCondLst>
                                            <p:cond evt="onStopAudio" delay="0">
                                              <p:tgtEl>
                                                <p:sldTgt/>
                                              </p:tgtEl>
                                            </p:cond>
                                          </p:endCondLst>
                                        </p:cTn>
                                        <p:tgtEl>
                                          <p:sndTgt r:embed="rId2" name="CAMERA.WAV"/>
                                        </p:tgtEl>
                                      </p:cMediaNode>
                                    </p:audio>
                                  </p:subTnLst>
                                </p:cTn>
                              </p:par>
                            </p:childTnLst>
                          </p:cTn>
                        </p:par>
                      </p:childTnLst>
                    </p:cTn>
                  </p:par>
                  <p:par>
                    <p:cTn id="96" fill="hold">
                      <p:stCondLst>
                        <p:cond delay="indefinite"/>
                      </p:stCondLst>
                      <p:childTnLst>
                        <p:par>
                          <p:cTn id="97" fill="hold">
                            <p:stCondLst>
                              <p:cond delay="0"/>
                            </p:stCondLst>
                            <p:childTnLst>
                              <p:par>
                                <p:cTn id="98" presetID="4" presetClass="entr" presetSubtype="32" fill="hold" grpId="0" nodeType="click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box(out)">
                                      <p:cBhvr>
                                        <p:cTn id="100" dur="500"/>
                                        <p:tgtEl>
                                          <p:spTgt spid="20"/>
                                        </p:tgtEl>
                                      </p:cBhvr>
                                    </p:animEffect>
                                  </p:childTnLst>
                                  <p:subTnLst>
                                    <p:audio>
                                      <p:cMediaNode>
                                        <p:cTn display="0" masterRel="sameClick">
                                          <p:stCondLst>
                                            <p:cond evt="begin" delay="0">
                                              <p:tn val="98"/>
                                            </p:cond>
                                          </p:stCondLst>
                                          <p:endCondLst>
                                            <p:cond evt="onStopAudio" delay="0">
                                              <p:tgtEl>
                                                <p:sldTgt/>
                                              </p:tgtEl>
                                            </p:cond>
                                          </p:endCondLst>
                                        </p:cTn>
                                        <p:tgtEl>
                                          <p:sndTgt r:embed="rId2" name="CAMERA.WAV"/>
                                        </p:tgtEl>
                                      </p:cMediaNode>
                                    </p:audio>
                                  </p:subTnLst>
                                </p:cTn>
                              </p:par>
                            </p:childTnLst>
                          </p:cTn>
                        </p:par>
                        <p:par>
                          <p:cTn id="101" fill="hold">
                            <p:stCondLst>
                              <p:cond delay="500"/>
                            </p:stCondLst>
                            <p:childTnLst>
                              <p:par>
                                <p:cTn id="102" presetID="4" presetClass="entr" presetSubtype="32" fill="hold" grpId="0" nodeType="afterEffect">
                                  <p:stCondLst>
                                    <p:cond delay="1000"/>
                                  </p:stCondLst>
                                  <p:childTnLst>
                                    <p:set>
                                      <p:cBhvr>
                                        <p:cTn id="103" dur="1" fill="hold">
                                          <p:stCondLst>
                                            <p:cond delay="0"/>
                                          </p:stCondLst>
                                        </p:cTn>
                                        <p:tgtEl>
                                          <p:spTgt spid="19"/>
                                        </p:tgtEl>
                                        <p:attrNameLst>
                                          <p:attrName>style.visibility</p:attrName>
                                        </p:attrNameLst>
                                      </p:cBhvr>
                                      <p:to>
                                        <p:strVal val="visible"/>
                                      </p:to>
                                    </p:set>
                                    <p:animEffect transition="in" filter="box(out)">
                                      <p:cBhvr>
                                        <p:cTn id="104" dur="500"/>
                                        <p:tgtEl>
                                          <p:spTgt spid="19"/>
                                        </p:tgtEl>
                                      </p:cBhvr>
                                    </p:animEffect>
                                  </p:childTnLst>
                                  <p:subTnLst>
                                    <p:audio>
                                      <p:cMediaNode>
                                        <p:cTn display="0" masterRel="sameClick">
                                          <p:stCondLst>
                                            <p:cond evt="begin" delay="0">
                                              <p:tn val="10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P spid="5"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build="p" bldLvl="5" autoUpdateAnimBg="0"/>
      <p:bldP spid="18" grpId="0" animBg="1" autoUpdateAnimBg="0"/>
      <p:bldP spid="19" grpId="0" animBg="1" autoUpdateAnimBg="0"/>
      <p:bldP spid="20" grpId="0" animBg="1" autoUpdateAnimBg="0"/>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5.5.41#define</a:t>
            </a:r>
            <a:r>
              <a:rPr lang="zh-CN" altLang="en-US" smtClean="0">
                <a:ea typeface="宋体" pitchFamily="2" charset="-122"/>
              </a:rPr>
              <a:t>用法</a:t>
            </a:r>
            <a:endParaRPr lang="en-US" altLang="zh-CN" smtClean="0">
              <a:ea typeface="宋体" pitchFamily="2" charset="-122"/>
            </a:endParaRPr>
          </a:p>
        </p:txBody>
      </p:sp>
      <p:sp>
        <p:nvSpPr>
          <p:cNvPr id="4" name="Rectangle 3"/>
          <p:cNvSpPr>
            <a:spLocks noGrp="1" noChangeArrowheads="1"/>
          </p:cNvSpPr>
          <p:nvPr>
            <p:ph type="body" idx="1"/>
          </p:nvPr>
        </p:nvSpPr>
        <p:spPr>
          <a:xfrm>
            <a:off x="357188" y="1285875"/>
            <a:ext cx="8501092" cy="5000645"/>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en-US" altLang="zh-CN" sz="2000" dirty="0" smtClean="0">
                <a:ea typeface="宋体" pitchFamily="2" charset="-122"/>
              </a:rPr>
              <a:t>#define</a:t>
            </a:r>
            <a:r>
              <a:rPr lang="zh-CN" altLang="en-US" sz="2000" dirty="0" smtClean="0">
                <a:ea typeface="宋体" pitchFamily="2" charset="-122"/>
              </a:rPr>
              <a:t>语句称为预定义语句，是预处理指令，在编译预处理时进行简单的替换，不做正确性检查，不管含义是否正确，只是简单的替换，如：</a:t>
            </a:r>
          </a:p>
          <a:p>
            <a:pPr eaLnBrk="1" hangingPunct="1">
              <a:lnSpc>
                <a:spcPct val="90000"/>
              </a:lnSpc>
              <a:defRPr/>
            </a:pPr>
            <a:r>
              <a:rPr lang="en-US" altLang="zh-CN" sz="2000" dirty="0" smtClean="0">
                <a:ea typeface="宋体" pitchFamily="2" charset="-122"/>
              </a:rPr>
              <a:t>#define DP double*</a:t>
            </a:r>
          </a:p>
          <a:p>
            <a:pPr eaLnBrk="1" hangingPunct="1">
              <a:lnSpc>
                <a:spcPct val="90000"/>
              </a:lnSpc>
              <a:defRPr/>
            </a:pPr>
            <a:r>
              <a:rPr lang="zh-CN" altLang="en-US" sz="2000" dirty="0" smtClean="0">
                <a:ea typeface="宋体" pitchFamily="2" charset="-122"/>
              </a:rPr>
              <a:t>程序中，所有出现</a:t>
            </a:r>
            <a:r>
              <a:rPr lang="en-US" altLang="zh-CN" sz="2000" dirty="0" smtClean="0">
                <a:ea typeface="宋体" pitchFamily="2" charset="-122"/>
              </a:rPr>
              <a:t>DP</a:t>
            </a:r>
            <a:r>
              <a:rPr lang="zh-CN" altLang="en-US" sz="2000" dirty="0" smtClean="0">
                <a:ea typeface="宋体" pitchFamily="2" charset="-122"/>
              </a:rPr>
              <a:t>的地方都被替换为</a:t>
            </a:r>
            <a:r>
              <a:rPr lang="en-US" altLang="zh-CN" sz="2000" dirty="0" smtClean="0">
                <a:ea typeface="宋体" pitchFamily="2" charset="-122"/>
              </a:rPr>
              <a:t>double*</a:t>
            </a:r>
            <a:r>
              <a:rPr lang="zh-CN" altLang="en-US" sz="2000" dirty="0" smtClean="0">
                <a:ea typeface="宋体" pitchFamily="2" charset="-122"/>
              </a:rPr>
              <a:t>，再来看下述语句：</a:t>
            </a:r>
          </a:p>
          <a:p>
            <a:pPr eaLnBrk="1" hangingPunct="1">
              <a:lnSpc>
                <a:spcPct val="90000"/>
              </a:lnSpc>
              <a:defRPr/>
            </a:pPr>
            <a:r>
              <a:rPr lang="en-US" altLang="zh-CN" sz="2000" dirty="0" smtClean="0">
                <a:ea typeface="宋体" pitchFamily="2" charset="-122"/>
              </a:rPr>
              <a:t>DP pDouble1, pDouble2;</a:t>
            </a:r>
          </a:p>
          <a:p>
            <a:pPr eaLnBrk="1" hangingPunct="1">
              <a:lnSpc>
                <a:spcPct val="90000"/>
              </a:lnSpc>
              <a:defRPr/>
            </a:pPr>
            <a:r>
              <a:rPr lang="zh-CN" altLang="en-US" sz="2000" dirty="0" smtClean="0">
                <a:ea typeface="宋体" pitchFamily="2" charset="-122"/>
              </a:rPr>
              <a:t>编译预处理时将被替换为：</a:t>
            </a:r>
          </a:p>
          <a:p>
            <a:pPr eaLnBrk="1" hangingPunct="1">
              <a:lnSpc>
                <a:spcPct val="90000"/>
              </a:lnSpc>
              <a:defRPr/>
            </a:pPr>
            <a:r>
              <a:rPr lang="en-US" altLang="zh-CN" sz="2000" dirty="0" smtClean="0">
                <a:ea typeface="宋体" pitchFamily="2" charset="-122"/>
              </a:rPr>
              <a:t>double* pDouble1, pDouble2;</a:t>
            </a:r>
          </a:p>
          <a:p>
            <a:pPr eaLnBrk="1" hangingPunct="1">
              <a:lnSpc>
                <a:spcPct val="90000"/>
              </a:lnSpc>
              <a:defRPr/>
            </a:pPr>
            <a:r>
              <a:rPr lang="zh-CN" altLang="en-US" sz="2000" dirty="0" smtClean="0">
                <a:ea typeface="宋体" pitchFamily="2" charset="-122"/>
              </a:rPr>
              <a:t>上述语句声明了一个</a:t>
            </a:r>
            <a:r>
              <a:rPr lang="en-US" altLang="zh-CN" sz="2000" dirty="0" smtClean="0">
                <a:ea typeface="宋体" pitchFamily="2" charset="-122"/>
              </a:rPr>
              <a:t>double</a:t>
            </a:r>
            <a:r>
              <a:rPr lang="zh-CN" altLang="en-US" sz="2000" dirty="0" smtClean="0">
                <a:ea typeface="宋体" pitchFamily="2" charset="-122"/>
              </a:rPr>
              <a:t>型指针变量</a:t>
            </a:r>
            <a:r>
              <a:rPr lang="en-US" altLang="zh-CN" sz="2000" dirty="0" smtClean="0">
                <a:ea typeface="宋体" pitchFamily="2" charset="-122"/>
              </a:rPr>
              <a:t>pDouble1</a:t>
            </a:r>
            <a:r>
              <a:rPr lang="zh-CN" altLang="en-US" sz="2000" dirty="0" smtClean="0">
                <a:ea typeface="宋体" pitchFamily="2" charset="-122"/>
              </a:rPr>
              <a:t>和一个</a:t>
            </a:r>
            <a:r>
              <a:rPr lang="en-US" altLang="zh-CN" sz="2000" dirty="0" smtClean="0">
                <a:ea typeface="宋体" pitchFamily="2" charset="-122"/>
              </a:rPr>
              <a:t>double</a:t>
            </a:r>
            <a:r>
              <a:rPr lang="zh-CN" altLang="en-US" sz="2000" dirty="0" smtClean="0">
                <a:ea typeface="宋体" pitchFamily="2" charset="-122"/>
              </a:rPr>
              <a:t>型变量</a:t>
            </a:r>
            <a:r>
              <a:rPr lang="en-US" altLang="zh-CN" sz="2000" dirty="0" smtClean="0">
                <a:ea typeface="宋体" pitchFamily="2" charset="-122"/>
              </a:rPr>
              <a:t>pDouble2</a:t>
            </a:r>
            <a:r>
              <a:rPr lang="zh-CN" altLang="en-US" sz="2000" dirty="0" smtClean="0">
                <a:ea typeface="宋体" pitchFamily="2" charset="-122"/>
              </a:rPr>
              <a:t>。由此，大家可体会</a:t>
            </a:r>
            <a:r>
              <a:rPr lang="en-US" altLang="zh-CN" sz="2000" dirty="0" err="1" smtClean="0">
                <a:ea typeface="宋体" pitchFamily="2" charset="-122"/>
              </a:rPr>
              <a:t>typedef</a:t>
            </a:r>
            <a:r>
              <a:rPr lang="zh-CN" altLang="en-US" sz="2000" dirty="0" smtClean="0">
                <a:ea typeface="宋体" pitchFamily="2" charset="-122"/>
              </a:rPr>
              <a:t>和</a:t>
            </a:r>
            <a:r>
              <a:rPr lang="en-US" altLang="zh-CN" sz="2000" dirty="0" smtClean="0">
                <a:ea typeface="宋体" pitchFamily="2" charset="-122"/>
              </a:rPr>
              <a:t>#define</a:t>
            </a:r>
            <a:r>
              <a:rPr lang="zh-CN" altLang="en-US" sz="2000" dirty="0" smtClean="0">
                <a:ea typeface="宋体" pitchFamily="2" charset="-122"/>
              </a:rPr>
              <a:t>的差别。</a:t>
            </a:r>
          </a:p>
          <a:p>
            <a:pPr eaLnBrk="1" hangingPunct="1">
              <a:lnSpc>
                <a:spcPct val="90000"/>
              </a:lnSpc>
              <a:defRPr/>
            </a:pPr>
            <a:r>
              <a:rPr lang="en-US" altLang="zh-CN" sz="2000" dirty="0" err="1" smtClean="0">
                <a:ea typeface="宋体" pitchFamily="2" charset="-122"/>
              </a:rPr>
              <a:t>typedef</a:t>
            </a:r>
            <a:r>
              <a:rPr lang="zh-CN" altLang="en-US" sz="2000" dirty="0" smtClean="0">
                <a:ea typeface="宋体" pitchFamily="2" charset="-122"/>
              </a:rPr>
              <a:t>语句后的分号不要忘记，＃</a:t>
            </a:r>
            <a:r>
              <a:rPr lang="en-US" altLang="zh-CN" sz="2000" dirty="0" smtClean="0">
                <a:ea typeface="宋体" pitchFamily="2" charset="-122"/>
              </a:rPr>
              <a:t>define</a:t>
            </a:r>
            <a:r>
              <a:rPr lang="zh-CN" altLang="en-US" sz="2000" dirty="0" smtClean="0">
                <a:ea typeface="宋体" pitchFamily="2" charset="-122"/>
              </a:rPr>
              <a:t>不是语句，后面不能加分号，如果＃</a:t>
            </a:r>
            <a:r>
              <a:rPr lang="en-US" altLang="zh-CN" sz="2000" dirty="0" smtClean="0">
                <a:ea typeface="宋体" pitchFamily="2" charset="-122"/>
              </a:rPr>
              <a:t>define</a:t>
            </a:r>
            <a:r>
              <a:rPr lang="zh-CN" altLang="en-US" sz="2000" dirty="0" smtClean="0">
                <a:ea typeface="宋体" pitchFamily="2" charset="-122"/>
              </a:rPr>
              <a:t>结构后出现分号，会一起被替换。</a:t>
            </a: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5.5.42 Typedef</a:t>
            </a:r>
            <a:r>
              <a:rPr lang="zh-CN" altLang="en-US" smtClean="0">
                <a:ea typeface="宋体" pitchFamily="2" charset="-122"/>
              </a:rPr>
              <a:t>小结</a:t>
            </a:r>
            <a:endParaRPr lang="en-US" altLang="zh-CN" dirty="0">
              <a:ea typeface="宋体" pitchFamily="2" charset="-122"/>
            </a:endParaRPr>
          </a:p>
        </p:txBody>
      </p:sp>
      <p:sp>
        <p:nvSpPr>
          <p:cNvPr id="289796" name="矩形 3"/>
          <p:cNvSpPr>
            <a:spLocks noChangeArrowheads="1"/>
          </p:cNvSpPr>
          <p:nvPr/>
        </p:nvSpPr>
        <p:spPr bwMode="auto">
          <a:xfrm>
            <a:off x="285720" y="1214422"/>
            <a:ext cx="8858280" cy="4247317"/>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a:t>(1)</a:t>
            </a:r>
            <a:r>
              <a:rPr lang="zh-CN" altLang="en-US"/>
              <a:t> 为特定的类型指定了一个同义字</a:t>
            </a:r>
            <a:r>
              <a:rPr lang="en-US" altLang="zh-CN"/>
              <a:t>(synonyms)</a:t>
            </a:r>
            <a:r>
              <a:rPr lang="zh-CN" altLang="en-US"/>
              <a:t>。例如</a:t>
            </a:r>
          </a:p>
          <a:p>
            <a:pPr eaLnBrk="0" hangingPunct="0">
              <a:defRPr/>
            </a:pPr>
            <a:r>
              <a:rPr lang="zh-CN" altLang="en-US"/>
              <a:t>①</a:t>
            </a:r>
            <a:r>
              <a:rPr lang="en-US" altLang="zh-CN"/>
              <a:t>typedef int Num[100]; </a:t>
            </a:r>
          </a:p>
          <a:p>
            <a:pPr eaLnBrk="0" hangingPunct="0">
              <a:defRPr/>
            </a:pPr>
            <a:r>
              <a:rPr lang="en-US" altLang="zh-CN"/>
              <a:t>Num a;       Num</a:t>
            </a:r>
            <a:r>
              <a:rPr lang="zh-CN" altLang="en-US"/>
              <a:t>是</a:t>
            </a:r>
            <a:r>
              <a:rPr lang="en-US" altLang="zh-CN"/>
              <a:t>int [100]</a:t>
            </a:r>
            <a:r>
              <a:rPr lang="zh-CN" altLang="en-US"/>
              <a:t>的同义词</a:t>
            </a:r>
          </a:p>
          <a:p>
            <a:pPr eaLnBrk="0" hangingPunct="0">
              <a:defRPr/>
            </a:pPr>
            <a:r>
              <a:rPr lang="zh-CN" altLang="en-US"/>
              <a:t>②</a:t>
            </a:r>
            <a:r>
              <a:rPr lang="en-US" altLang="zh-CN"/>
              <a:t>typedef int (*Pointer)();</a:t>
            </a:r>
          </a:p>
          <a:p>
            <a:pPr eaLnBrk="0" hangingPunct="0">
              <a:defRPr/>
            </a:pPr>
            <a:r>
              <a:rPr lang="en-US" altLang="zh-CN"/>
              <a:t>Pointer  p1;  Pointer</a:t>
            </a:r>
            <a:r>
              <a:rPr lang="zh-CN" altLang="en-US"/>
              <a:t>是</a:t>
            </a:r>
            <a:r>
              <a:rPr lang="en-US" altLang="zh-CN"/>
              <a:t>int (*)()</a:t>
            </a:r>
            <a:r>
              <a:rPr lang="zh-CN" altLang="en-US"/>
              <a:t>的同义词</a:t>
            </a:r>
          </a:p>
          <a:p>
            <a:pPr eaLnBrk="0" hangingPunct="0">
              <a:defRPr/>
            </a:pPr>
            <a:r>
              <a:rPr lang="en-US" altLang="zh-CN"/>
              <a:t>(2) </a:t>
            </a:r>
            <a:r>
              <a:rPr lang="zh-CN" altLang="en-US"/>
              <a:t>用</a:t>
            </a:r>
            <a:r>
              <a:rPr lang="en-US" altLang="zh-CN"/>
              <a:t>typedef</a:t>
            </a:r>
            <a:r>
              <a:rPr lang="zh-CN" altLang="en-US"/>
              <a:t>只是对已经存在的类型指定一个新的类型名，而没有创造新的类型。</a:t>
            </a:r>
          </a:p>
          <a:p>
            <a:pPr eaLnBrk="0" hangingPunct="0">
              <a:defRPr/>
            </a:pPr>
            <a:r>
              <a:rPr lang="en-US" altLang="zh-CN"/>
              <a:t>(3)</a:t>
            </a:r>
            <a:r>
              <a:rPr lang="zh-CN" altLang="en-US"/>
              <a:t>用</a:t>
            </a:r>
            <a:r>
              <a:rPr lang="en-US" altLang="zh-CN"/>
              <a:t>tyoedef</a:t>
            </a:r>
            <a:r>
              <a:rPr lang="zh-CN" altLang="en-US"/>
              <a:t>声明数组类型、指针类型，结构体类型、共用体类型、枚举类型等，使得编程更加方便。</a:t>
            </a:r>
          </a:p>
          <a:p>
            <a:pPr eaLnBrk="0" hangingPunct="0">
              <a:defRPr/>
            </a:pPr>
            <a:r>
              <a:rPr lang="en-US" altLang="zh-CN"/>
              <a:t>(4)typedef</a:t>
            </a:r>
            <a:r>
              <a:rPr lang="zh-CN" altLang="en-US"/>
              <a:t>与</a:t>
            </a:r>
            <a:r>
              <a:rPr lang="en-US" altLang="zh-CN"/>
              <a:t>#define</a:t>
            </a:r>
            <a:r>
              <a:rPr lang="zh-CN" altLang="en-US"/>
              <a:t>表面上有相似之处</a:t>
            </a:r>
          </a:p>
          <a:p>
            <a:pPr eaLnBrk="0" hangingPunct="0">
              <a:defRPr/>
            </a:pPr>
            <a:r>
              <a:rPr lang="en-US" altLang="zh-CN"/>
              <a:t>(5) </a:t>
            </a:r>
            <a:r>
              <a:rPr lang="zh-CN" altLang="en-US"/>
              <a:t>当不同源文件中用到同一类型数据时，常用</a:t>
            </a:r>
            <a:r>
              <a:rPr lang="en-US" altLang="zh-CN"/>
              <a:t>typedef</a:t>
            </a:r>
            <a:r>
              <a:rPr lang="zh-CN" altLang="en-US"/>
              <a:t>声明一些数据类型。可以把所有的</a:t>
            </a:r>
            <a:r>
              <a:rPr lang="en-US" altLang="zh-CN"/>
              <a:t>typedef</a:t>
            </a:r>
            <a:r>
              <a:rPr lang="zh-CN" altLang="en-US"/>
              <a:t>名称声明单独放在一个头文件中，然后在需要用到它们的文件中用</a:t>
            </a:r>
            <a:r>
              <a:rPr lang="en-US" altLang="zh-CN"/>
              <a:t>#include</a:t>
            </a:r>
            <a:r>
              <a:rPr lang="zh-CN" altLang="en-US"/>
              <a:t>指令把它们包含到文件中。这样编程者就不需要在各文件中自己定义</a:t>
            </a:r>
            <a:r>
              <a:rPr lang="en-US" altLang="zh-CN"/>
              <a:t>typefef</a:t>
            </a:r>
            <a:r>
              <a:rPr lang="zh-CN" altLang="en-US"/>
              <a:t>名称了。</a:t>
            </a:r>
          </a:p>
          <a:p>
            <a:pPr eaLnBrk="0" hangingPunct="0">
              <a:defRPr/>
            </a:pPr>
            <a:r>
              <a:rPr lang="en-US" altLang="zh-CN"/>
              <a:t>(6) </a:t>
            </a:r>
            <a:r>
              <a:rPr lang="zh-CN" altLang="en-US"/>
              <a:t>使用</a:t>
            </a:r>
            <a:r>
              <a:rPr lang="en-US" altLang="zh-CN"/>
              <a:t>typedef</a:t>
            </a:r>
            <a:r>
              <a:rPr lang="zh-CN" altLang="en-US"/>
              <a:t>名称有利于程序的通用与移植。有时程序会依赖于硬件特性，用</a:t>
            </a:r>
            <a:r>
              <a:rPr lang="en-US" altLang="zh-CN"/>
              <a:t>typedef</a:t>
            </a:r>
            <a:r>
              <a:rPr lang="zh-CN" altLang="en-US"/>
              <a:t>类型就便于移植。</a:t>
            </a: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239000" cy="914400"/>
          </a:xfrm>
        </p:spPr>
        <p:txBody>
          <a:bodyPr/>
          <a:lstStyle/>
          <a:p>
            <a:pPr eaLnBrk="1" hangingPunct="1">
              <a:defRPr/>
            </a:pPr>
            <a:r>
              <a:rPr lang="en-US" altLang="zh-CN" sz="3200" smtClean="0">
                <a:ea typeface="宋体" pitchFamily="2" charset="-122"/>
              </a:rPr>
              <a:t>5.5.43</a:t>
            </a:r>
            <a:r>
              <a:rPr lang="zh-CN" altLang="en-US" sz="3200" smtClean="0">
                <a:ea typeface="宋体" pitchFamily="2" charset="-122"/>
              </a:rPr>
              <a:t>结构体，共用体，</a:t>
            </a:r>
            <a:r>
              <a:rPr lang="en-US" altLang="zh-CN" sz="3200" smtClean="0">
                <a:ea typeface="宋体" pitchFamily="2" charset="-122"/>
              </a:rPr>
              <a:t>typedef</a:t>
            </a:r>
            <a:r>
              <a:rPr lang="zh-CN" altLang="en-US" sz="3200" smtClean="0">
                <a:ea typeface="宋体" pitchFamily="2" charset="-122"/>
              </a:rPr>
              <a:t>小结</a:t>
            </a:r>
            <a:endParaRPr lang="en-US" altLang="zh-CN" sz="3200" dirty="0">
              <a:ea typeface="宋体" pitchFamily="2" charset="-122"/>
            </a:endParaRPr>
          </a:p>
        </p:txBody>
      </p:sp>
      <p:sp>
        <p:nvSpPr>
          <p:cNvPr id="290820" name="矩形 3"/>
          <p:cNvSpPr>
            <a:spLocks noChangeArrowheads="1"/>
          </p:cNvSpPr>
          <p:nvPr/>
        </p:nvSpPr>
        <p:spPr bwMode="auto">
          <a:xfrm>
            <a:off x="0" y="1071563"/>
            <a:ext cx="9144000" cy="492920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ct val="90000"/>
              </a:lnSpc>
              <a:defRPr/>
            </a:pPr>
            <a:r>
              <a:rPr lang="zh-CN" altLang="en-US" sz="2400"/>
              <a:t>结构体相当于是对成员类型打包，而共用体在某个时刻只有一个成员有意义，枚举类型限定了变量的取值范围，在某些场合有独特的应用。</a:t>
            </a:r>
          </a:p>
          <a:p>
            <a:pPr eaLnBrk="0" hangingPunct="0">
              <a:lnSpc>
                <a:spcPct val="90000"/>
              </a:lnSpc>
              <a:defRPr/>
            </a:pPr>
            <a:r>
              <a:rPr lang="en-US" altLang="zh-CN" sz="2400"/>
              <a:t>3</a:t>
            </a:r>
            <a:r>
              <a:rPr lang="zh-CN" altLang="en-US" sz="2400"/>
              <a:t>种类型的使用方式基本一致，都是要先完成类型的定义，才能声明、初始化和使用该类型的变量。对结构体和共用体来说，通过数据成员访问符</a:t>
            </a:r>
            <a:r>
              <a:rPr lang="zh-CN" altLang="en-US" sz="2400">
                <a:latin typeface="Times New Roman" pitchFamily="18" charset="0"/>
              </a:rPr>
              <a:t>“</a:t>
            </a:r>
            <a:r>
              <a:rPr lang="en-US" altLang="zh-CN" sz="2400"/>
              <a:t>.</a:t>
            </a:r>
            <a:r>
              <a:rPr lang="en-US" altLang="zh-CN" sz="2400">
                <a:latin typeface="Times New Roman" pitchFamily="18" charset="0"/>
              </a:rPr>
              <a:t>”</a:t>
            </a:r>
            <a:r>
              <a:rPr lang="zh-CN" altLang="en-US" sz="2400"/>
              <a:t>可有效访问变量的成员。</a:t>
            </a:r>
          </a:p>
          <a:p>
            <a:pPr eaLnBrk="0" hangingPunct="0">
              <a:lnSpc>
                <a:spcPct val="90000"/>
              </a:lnSpc>
              <a:defRPr/>
            </a:pPr>
            <a:r>
              <a:rPr lang="zh-CN" altLang="en-US" sz="2400"/>
              <a:t>理论上，结构体变量的大小应等于所有成员占据内存大小的和，而共用体变量的大小取决于占内存最大的成员，但出于访问效率的考虑，</a:t>
            </a:r>
            <a:r>
              <a:rPr lang="en-US" altLang="zh-CN" sz="2400"/>
              <a:t>C</a:t>
            </a:r>
            <a:r>
              <a:rPr lang="zh-CN" altLang="en-US" sz="2400"/>
              <a:t>语言引入了字节对齐机制，有</a:t>
            </a:r>
            <a:r>
              <a:rPr lang="en-US" altLang="zh-CN" sz="2400"/>
              <a:t>3</a:t>
            </a:r>
            <a:r>
              <a:rPr lang="zh-CN" altLang="en-US" sz="2400"/>
              <a:t>条基本的准则，通过这些准则可判断变量的大小。</a:t>
            </a:r>
          </a:p>
          <a:p>
            <a:pPr eaLnBrk="0" hangingPunct="0">
              <a:lnSpc>
                <a:spcPct val="90000"/>
              </a:lnSpc>
              <a:defRPr/>
            </a:pPr>
            <a:r>
              <a:rPr lang="en-US" altLang="zh-CN" sz="2400"/>
              <a:t>typedef</a:t>
            </a:r>
            <a:r>
              <a:rPr lang="zh-CN" altLang="en-US" sz="2400"/>
              <a:t>和</a:t>
            </a:r>
            <a:r>
              <a:rPr lang="en-US" altLang="zh-CN" sz="2400"/>
              <a:t>#define</a:t>
            </a:r>
            <a:r>
              <a:rPr lang="zh-CN" altLang="en-US" sz="2400"/>
              <a:t>语句都可用于给已存在的类型取个别名，但两者有细微差别，</a:t>
            </a:r>
            <a:r>
              <a:rPr lang="en-US" altLang="zh-CN" sz="2400"/>
              <a:t>#define</a:t>
            </a:r>
            <a:r>
              <a:rPr lang="zh-CN" altLang="en-US" sz="2400"/>
              <a:t>是编译预处理指令，在编译之前进行字面替换，而</a:t>
            </a:r>
            <a:r>
              <a:rPr lang="en-US" altLang="zh-CN" sz="2400"/>
              <a:t>typedef</a:t>
            </a:r>
            <a:r>
              <a:rPr lang="zh-CN" altLang="en-US" sz="2400"/>
              <a:t>是编译阶段的替换，</a:t>
            </a:r>
            <a:r>
              <a:rPr lang="en-US" altLang="zh-CN" sz="2400"/>
              <a:t>typedef</a:t>
            </a:r>
            <a:r>
              <a:rPr lang="zh-CN" altLang="en-US" sz="2400"/>
              <a:t>另一个重要的应用方面是函数指针，在后面会讲到</a:t>
            </a: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页脚占位符 5"/>
          <p:cNvSpPr>
            <a:spLocks noGrp="1"/>
          </p:cNvSpPr>
          <p:nvPr>
            <p:ph type="ftr" sz="quarter" idx="12"/>
          </p:nvPr>
        </p:nvSpPr>
        <p:spPr>
          <a:noFill/>
        </p:spPr>
        <p:txBody>
          <a:bodyPr/>
          <a:lstStyle/>
          <a:p>
            <a:r>
              <a:rPr lang="en-US" altLang="zh-CN" smtClean="0"/>
              <a:t>www.itcast.cn</a:t>
            </a:r>
          </a:p>
        </p:txBody>
      </p:sp>
      <p:sp>
        <p:nvSpPr>
          <p:cNvPr id="296963"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96964"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96965"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96966"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296967"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96968"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296969"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296988"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96970"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296984"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96971"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296980"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296972"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1</a:t>
            </a:r>
          </a:p>
        </p:txBody>
      </p:sp>
      <p:sp>
        <p:nvSpPr>
          <p:cNvPr id="296973"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2</a:t>
            </a:r>
          </a:p>
        </p:txBody>
      </p:sp>
      <p:sp>
        <p:nvSpPr>
          <p:cNvPr id="296974"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3</a:t>
            </a:r>
          </a:p>
        </p:txBody>
      </p:sp>
      <p:sp>
        <p:nvSpPr>
          <p:cNvPr id="296975" name="Rectangle 25"/>
          <p:cNvSpPr>
            <a:spLocks noChangeArrowheads="1"/>
          </p:cNvSpPr>
          <p:nvPr/>
        </p:nvSpPr>
        <p:spPr bwMode="white">
          <a:xfrm>
            <a:off x="1690688" y="1857375"/>
            <a:ext cx="5781675" cy="566738"/>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创建一个通讯录的结构体，并对它直接初始化与指针初始化</a:t>
            </a:r>
            <a:r>
              <a:rPr lang="en-US" altLang="zh-CN" sz="1400" b="1">
                <a:solidFill>
                  <a:schemeClr val="bg2"/>
                </a:solidFill>
                <a:latin typeface="Arial" pitchFamily="34" charset="0"/>
                <a:cs typeface="Arial" pitchFamily="34" charset="0"/>
              </a:rPr>
              <a:t>3</a:t>
            </a:r>
            <a:r>
              <a:rPr lang="zh-CN" altLang="en-US" sz="1400" b="1">
                <a:solidFill>
                  <a:schemeClr val="bg2"/>
                </a:solidFill>
                <a:latin typeface="Arial" pitchFamily="34" charset="0"/>
                <a:cs typeface="Arial" pitchFamily="34" charset="0"/>
              </a:rPr>
              <a:t>个样本，然后打印出来数据</a:t>
            </a:r>
            <a:endParaRPr lang="en-US" altLang="zh-CN" sz="1400" b="1">
              <a:solidFill>
                <a:schemeClr val="bg2"/>
              </a:solidFill>
              <a:latin typeface="Arial" pitchFamily="34" charset="0"/>
              <a:cs typeface="Arial" pitchFamily="34" charset="0"/>
            </a:endParaRPr>
          </a:p>
        </p:txBody>
      </p:sp>
      <p:sp>
        <p:nvSpPr>
          <p:cNvPr id="296976" name="Rectangle 26"/>
          <p:cNvSpPr>
            <a:spLocks noChangeArrowheads="1"/>
          </p:cNvSpPr>
          <p:nvPr/>
        </p:nvSpPr>
        <p:spPr bwMode="white">
          <a:xfrm>
            <a:off x="1755775" y="4772025"/>
            <a:ext cx="5781675" cy="566738"/>
          </a:xfrm>
          <a:prstGeom prst="rect">
            <a:avLst/>
          </a:prstGeom>
          <a:noFill/>
          <a:ln w="9525">
            <a:noFill/>
            <a:miter lim="800000"/>
            <a:headEnd/>
            <a:tailEnd/>
          </a:ln>
        </p:spPr>
        <p:txBody>
          <a:bodyPr>
            <a:spAutoFit/>
          </a:bodyPr>
          <a:lstStyle/>
          <a:p>
            <a:pPr eaLnBrk="0" hangingPunct="0">
              <a:lnSpc>
                <a:spcPct val="110000"/>
              </a:lnSpc>
            </a:pPr>
            <a:r>
              <a:rPr lang="zh-CN" altLang="en-US" sz="1400" b="1">
                <a:solidFill>
                  <a:srgbClr val="000000"/>
                </a:solidFill>
                <a:latin typeface="Arial" pitchFamily="34" charset="0"/>
                <a:cs typeface="Arial" pitchFamily="34" charset="0"/>
              </a:rPr>
              <a:t>创建一个学生的结构体，内包含上述通讯录结构体与学校名称共用体，初始化三个数据，然后打印出来数据</a:t>
            </a:r>
            <a:endParaRPr lang="en-US" altLang="zh-CN" sz="1400" b="1">
              <a:solidFill>
                <a:srgbClr val="000000"/>
              </a:solidFill>
              <a:latin typeface="Arial" pitchFamily="34" charset="0"/>
              <a:cs typeface="Arial" pitchFamily="34" charset="0"/>
            </a:endParaRPr>
          </a:p>
        </p:txBody>
      </p:sp>
      <p:sp>
        <p:nvSpPr>
          <p:cNvPr id="296977" name="Rectangle 28"/>
          <p:cNvSpPr>
            <a:spLocks noChangeArrowheads="1"/>
          </p:cNvSpPr>
          <p:nvPr/>
        </p:nvSpPr>
        <p:spPr bwMode="white">
          <a:xfrm>
            <a:off x="1762125" y="3309938"/>
            <a:ext cx="5781675" cy="566737"/>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创建一个共用体，容纳诸如海淀中学，</a:t>
            </a:r>
            <a:r>
              <a:rPr lang="en-US" altLang="zh-CN" sz="1400" b="1">
                <a:solidFill>
                  <a:schemeClr val="bg2"/>
                </a:solidFill>
                <a:latin typeface="Arial" pitchFamily="34" charset="0"/>
                <a:cs typeface="Arial" pitchFamily="34" charset="0"/>
              </a:rPr>
              <a:t>101</a:t>
            </a:r>
            <a:r>
              <a:rPr lang="zh-CN" altLang="en-US" sz="1400" b="1">
                <a:solidFill>
                  <a:schemeClr val="bg2"/>
                </a:solidFill>
                <a:latin typeface="Arial" pitchFamily="34" charset="0"/>
                <a:cs typeface="Arial" pitchFamily="34" charset="0"/>
              </a:rPr>
              <a:t>中学等等名词，对它直接初始化与指针初始化，然后打印出来数据</a:t>
            </a:r>
            <a:endParaRPr lang="en-US" altLang="zh-CN" sz="1400" b="1">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smtClean="0">
                <a:ea typeface="宋体" pitchFamily="2" charset="-122"/>
              </a:rPr>
              <a:t>5.5.44</a:t>
            </a:r>
            <a:r>
              <a:rPr lang="zh-CN" altLang="en-US" smtClean="0">
                <a:ea typeface="宋体" pitchFamily="2" charset="-122"/>
              </a:rPr>
              <a:t>习题</a:t>
            </a:r>
            <a:endParaRPr lang="en-US" altLang="zh-CN">
              <a:ea typeface="宋体" pitchFamily="2" charset="-122"/>
            </a:endParaRPr>
          </a:p>
        </p:txBody>
      </p:sp>
    </p:spTree>
  </p:cSld>
  <p:clrMapOvr>
    <a:masterClrMapping/>
  </p:clrMapOvr>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页脚占位符 5"/>
          <p:cNvSpPr>
            <a:spLocks noGrp="1"/>
          </p:cNvSpPr>
          <p:nvPr>
            <p:ph type="ftr" sz="quarter" idx="12"/>
          </p:nvPr>
        </p:nvSpPr>
        <p:spPr>
          <a:noFill/>
        </p:spPr>
        <p:txBody>
          <a:bodyPr/>
          <a:lstStyle/>
          <a:p>
            <a:r>
              <a:rPr lang="en-US" altLang="zh-CN" smtClean="0"/>
              <a:t>www.itcast.cn</a:t>
            </a:r>
          </a:p>
        </p:txBody>
      </p:sp>
      <p:sp>
        <p:nvSpPr>
          <p:cNvPr id="297987"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97988"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97989"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97990"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297991"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97992"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297993"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298012"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97994"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298008"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97995"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298004"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297996"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1</a:t>
            </a:r>
          </a:p>
        </p:txBody>
      </p:sp>
      <p:sp>
        <p:nvSpPr>
          <p:cNvPr id="297997"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2</a:t>
            </a:r>
          </a:p>
        </p:txBody>
      </p:sp>
      <p:sp>
        <p:nvSpPr>
          <p:cNvPr id="297998"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3</a:t>
            </a:r>
          </a:p>
        </p:txBody>
      </p:sp>
      <p:sp>
        <p:nvSpPr>
          <p:cNvPr id="297999" name="Rectangle 25"/>
          <p:cNvSpPr>
            <a:spLocks noChangeArrowheads="1"/>
          </p:cNvSpPr>
          <p:nvPr/>
        </p:nvSpPr>
        <p:spPr bwMode="white">
          <a:xfrm>
            <a:off x="1690688" y="1857375"/>
            <a:ext cx="5781675" cy="566738"/>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实现两个实数数组的加减乘数，结果保留在另外</a:t>
            </a:r>
            <a:r>
              <a:rPr lang="en-US" altLang="zh-CN" sz="1400" b="1">
                <a:solidFill>
                  <a:schemeClr val="bg2"/>
                </a:solidFill>
                <a:latin typeface="Arial" pitchFamily="34" charset="0"/>
                <a:cs typeface="Arial" pitchFamily="34" charset="0"/>
              </a:rPr>
              <a:t>4</a:t>
            </a:r>
            <a:r>
              <a:rPr lang="zh-CN" altLang="en-US" sz="1400" b="1">
                <a:solidFill>
                  <a:schemeClr val="bg2"/>
                </a:solidFill>
                <a:latin typeface="Arial" pitchFamily="34" charset="0"/>
                <a:cs typeface="Arial" pitchFamily="34" charset="0"/>
              </a:rPr>
              <a:t>个数组中，用</a:t>
            </a:r>
            <a:r>
              <a:rPr lang="en-US" altLang="zh-CN" sz="1400" b="1">
                <a:solidFill>
                  <a:schemeClr val="bg2"/>
                </a:solidFill>
                <a:latin typeface="Arial" pitchFamily="34" charset="0"/>
                <a:cs typeface="Arial" pitchFamily="34" charset="0"/>
              </a:rPr>
              <a:t>typedef</a:t>
            </a:r>
            <a:r>
              <a:rPr lang="zh-CN" altLang="en-US" sz="1400" b="1">
                <a:solidFill>
                  <a:schemeClr val="bg2"/>
                </a:solidFill>
                <a:latin typeface="Arial" pitchFamily="34" charset="0"/>
                <a:cs typeface="Arial" pitchFamily="34" charset="0"/>
              </a:rPr>
              <a:t>的函数指针实现，并将实数，数组分别</a:t>
            </a:r>
            <a:r>
              <a:rPr lang="en-US" altLang="zh-CN" sz="1400" b="1">
                <a:solidFill>
                  <a:schemeClr val="bg2"/>
                </a:solidFill>
                <a:latin typeface="Arial" pitchFamily="34" charset="0"/>
                <a:cs typeface="Arial" pitchFamily="34" charset="0"/>
              </a:rPr>
              <a:t>typedef</a:t>
            </a:r>
          </a:p>
        </p:txBody>
      </p:sp>
      <p:sp>
        <p:nvSpPr>
          <p:cNvPr id="298000" name="Rectangle 26"/>
          <p:cNvSpPr>
            <a:spLocks noChangeArrowheads="1"/>
          </p:cNvSpPr>
          <p:nvPr/>
        </p:nvSpPr>
        <p:spPr bwMode="white">
          <a:xfrm>
            <a:off x="1755775" y="4772025"/>
            <a:ext cx="5781675" cy="566738"/>
          </a:xfrm>
          <a:prstGeom prst="rect">
            <a:avLst/>
          </a:prstGeom>
          <a:noFill/>
          <a:ln w="9525">
            <a:noFill/>
            <a:miter lim="800000"/>
            <a:headEnd/>
            <a:tailEnd/>
          </a:ln>
        </p:spPr>
        <p:txBody>
          <a:bodyPr>
            <a:spAutoFit/>
          </a:bodyPr>
          <a:lstStyle/>
          <a:p>
            <a:pPr eaLnBrk="0" hangingPunct="0">
              <a:lnSpc>
                <a:spcPct val="110000"/>
              </a:lnSpc>
            </a:pPr>
            <a:r>
              <a:rPr lang="zh-CN" altLang="en-US" sz="1400" b="1">
                <a:solidFill>
                  <a:srgbClr val="000000"/>
                </a:solidFill>
                <a:latin typeface="Arial" pitchFamily="34" charset="0"/>
                <a:cs typeface="Arial" pitchFamily="34" charset="0"/>
              </a:rPr>
              <a:t>创建一个结构体数组，结构体内部包含指针，让指针指向下一个结构体，循环遍历把结构体数据打印出来</a:t>
            </a:r>
            <a:endParaRPr lang="en-US" altLang="zh-CN" sz="1400" b="1">
              <a:solidFill>
                <a:srgbClr val="000000"/>
              </a:solidFill>
              <a:latin typeface="Arial" pitchFamily="34" charset="0"/>
              <a:cs typeface="Arial" pitchFamily="34" charset="0"/>
            </a:endParaRPr>
          </a:p>
        </p:txBody>
      </p:sp>
      <p:sp>
        <p:nvSpPr>
          <p:cNvPr id="298001" name="Rectangle 28"/>
          <p:cNvSpPr>
            <a:spLocks noChangeArrowheads="1"/>
          </p:cNvSpPr>
          <p:nvPr/>
        </p:nvSpPr>
        <p:spPr bwMode="white">
          <a:xfrm>
            <a:off x="1762125" y="3309938"/>
            <a:ext cx="5781675" cy="566737"/>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创建</a:t>
            </a:r>
            <a:r>
              <a:rPr lang="en-US" altLang="zh-CN" sz="1400" b="1">
                <a:solidFill>
                  <a:schemeClr val="bg2"/>
                </a:solidFill>
                <a:latin typeface="Arial" pitchFamily="34" charset="0"/>
                <a:cs typeface="Arial" pitchFamily="34" charset="0"/>
              </a:rPr>
              <a:t>2</a:t>
            </a:r>
            <a:r>
              <a:rPr lang="zh-CN" altLang="en-US" sz="1400" b="1">
                <a:solidFill>
                  <a:schemeClr val="bg2"/>
                </a:solidFill>
                <a:latin typeface="Arial" pitchFamily="34" charset="0"/>
                <a:cs typeface="Arial" pitchFamily="34" charset="0"/>
              </a:rPr>
              <a:t>个枚举变量，分别容纳周一到周日，以及上课的科目，实现打印出课表，按照高三上课来排列。</a:t>
            </a:r>
            <a:endParaRPr lang="en-US" altLang="zh-CN" sz="1400" b="1">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dirty="0" smtClean="0">
                <a:ea typeface="宋体" pitchFamily="2" charset="-122"/>
              </a:rPr>
              <a:t>5.5.45</a:t>
            </a:r>
            <a:r>
              <a:rPr lang="zh-CN" altLang="en-US" dirty="0" smtClean="0">
                <a:ea typeface="宋体" pitchFamily="2" charset="-122"/>
              </a:rPr>
              <a:t>习题</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页脚占位符 5"/>
          <p:cNvSpPr>
            <a:spLocks noGrp="1"/>
          </p:cNvSpPr>
          <p:nvPr>
            <p:ph type="ftr" sz="quarter" idx="12"/>
          </p:nvPr>
        </p:nvSpPr>
        <p:spPr>
          <a:noFill/>
        </p:spPr>
        <p:txBody>
          <a:bodyPr/>
          <a:lstStyle/>
          <a:p>
            <a:r>
              <a:rPr lang="en-US" altLang="zh-CN" smtClean="0"/>
              <a:t>www.itcast.cn</a:t>
            </a:r>
          </a:p>
        </p:txBody>
      </p:sp>
      <p:sp>
        <p:nvSpPr>
          <p:cNvPr id="299011"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99012"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99013"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299014"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299015" name="AutoShape 5"/>
          <p:cNvSpPr>
            <a:spLocks noChangeArrowheads="1"/>
          </p:cNvSpPr>
          <p:nvPr/>
        </p:nvSpPr>
        <p:spPr bwMode="invGray">
          <a:xfrm>
            <a:off x="1212850" y="4479925"/>
            <a:ext cx="6645275" cy="1163638"/>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299016"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299017"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299036"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99018"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299032"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299019" name="Group 17"/>
          <p:cNvGrpSpPr>
            <a:grpSpLocks/>
          </p:cNvGrpSpPr>
          <p:nvPr/>
        </p:nvGrpSpPr>
        <p:grpSpPr bwMode="auto">
          <a:xfrm>
            <a:off x="1214438" y="1428750"/>
            <a:ext cx="3852862"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299028"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299020" name="Rectangle 22"/>
          <p:cNvSpPr>
            <a:spLocks noChangeArrowheads="1"/>
          </p:cNvSpPr>
          <p:nvPr/>
        </p:nvSpPr>
        <p:spPr bwMode="gray">
          <a:xfrm>
            <a:off x="1214438" y="1500188"/>
            <a:ext cx="3857625" cy="630237"/>
          </a:xfrm>
          <a:prstGeom prst="rect">
            <a:avLst/>
          </a:prstGeom>
          <a:noFill/>
          <a:ln w="9525">
            <a:noFill/>
            <a:miter lim="800000"/>
            <a:headEnd/>
            <a:tailEnd/>
          </a:ln>
        </p:spPr>
        <p:txBody>
          <a:bodyPr>
            <a:spAutoFit/>
          </a:bodyPr>
          <a:lstStyle/>
          <a:p>
            <a:pPr algn="ctr">
              <a:spcBef>
                <a:spcPct val="50000"/>
              </a:spcBef>
              <a:buClr>
                <a:srgbClr val="1F3F5F"/>
              </a:buClr>
            </a:pPr>
            <a:r>
              <a:rPr lang="en-US" altLang="zh-CN" sz="1400"/>
              <a:t>char   **p;</a:t>
            </a:r>
            <a:endParaRPr lang="zh-CN" altLang="en-US" sz="1400"/>
          </a:p>
          <a:p>
            <a:pPr algn="ctr">
              <a:spcBef>
                <a:spcPct val="50000"/>
              </a:spcBef>
              <a:buClr>
                <a:srgbClr val="1F3F5F"/>
              </a:buClr>
            </a:pPr>
            <a:endParaRPr lang="en-US" altLang="zh-CN" sz="1400">
              <a:solidFill>
                <a:srgbClr val="FFFFFF"/>
              </a:solidFill>
              <a:latin typeface="Arial" pitchFamily="34" charset="0"/>
              <a:cs typeface="Arial" pitchFamily="34" charset="0"/>
            </a:endParaRPr>
          </a:p>
        </p:txBody>
      </p:sp>
      <p:sp>
        <p:nvSpPr>
          <p:cNvPr id="299021" name="Rectangle 23"/>
          <p:cNvSpPr>
            <a:spLocks noChangeArrowheads="1"/>
          </p:cNvSpPr>
          <p:nvPr/>
        </p:nvSpPr>
        <p:spPr bwMode="gray">
          <a:xfrm>
            <a:off x="1285875" y="2857500"/>
            <a:ext cx="4143375" cy="338138"/>
          </a:xfrm>
          <a:prstGeom prst="rect">
            <a:avLst/>
          </a:prstGeom>
          <a:noFill/>
          <a:ln w="9525">
            <a:noFill/>
            <a:miter lim="800000"/>
            <a:headEnd/>
            <a:tailEnd/>
          </a:ln>
        </p:spPr>
        <p:txBody>
          <a:bodyPr>
            <a:spAutoFit/>
          </a:bodyPr>
          <a:lstStyle/>
          <a:p>
            <a:pPr algn="ctr">
              <a:spcBef>
                <a:spcPct val="50000"/>
              </a:spcBef>
              <a:buClr>
                <a:srgbClr val="1F3F5F"/>
              </a:buClr>
            </a:pPr>
            <a:r>
              <a:rPr lang="zh-CN" altLang="en-US" sz="1600" b="1">
                <a:solidFill>
                  <a:srgbClr val="FFFFFF"/>
                </a:solidFill>
                <a:latin typeface="Arial" pitchFamily="34" charset="0"/>
                <a:cs typeface="Arial" pitchFamily="34" charset="0"/>
              </a:rPr>
              <a:t>如何将数值存储到指定的内存地址</a:t>
            </a:r>
            <a:r>
              <a:rPr lang="en-US" altLang="zh-CN" sz="1600" b="1">
                <a:solidFill>
                  <a:srgbClr val="FFFFFF"/>
                </a:solidFill>
                <a:latin typeface="Arial" pitchFamily="34" charset="0"/>
                <a:cs typeface="Arial" pitchFamily="34" charset="0"/>
              </a:rPr>
              <a:t>-</a:t>
            </a:r>
          </a:p>
        </p:txBody>
      </p:sp>
      <p:sp>
        <p:nvSpPr>
          <p:cNvPr id="299022" name="Rectangle 24"/>
          <p:cNvSpPr>
            <a:spLocks noChangeArrowheads="1"/>
          </p:cNvSpPr>
          <p:nvPr/>
        </p:nvSpPr>
        <p:spPr bwMode="gray">
          <a:xfrm>
            <a:off x="1447800" y="4316413"/>
            <a:ext cx="3200400" cy="338137"/>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char *p = “abcdefg”;char p[];</a:t>
            </a:r>
          </a:p>
        </p:txBody>
      </p:sp>
      <p:sp>
        <p:nvSpPr>
          <p:cNvPr id="299023" name="Rectangle 25"/>
          <p:cNvSpPr>
            <a:spLocks noChangeArrowheads="1"/>
          </p:cNvSpPr>
          <p:nvPr/>
        </p:nvSpPr>
        <p:spPr bwMode="white">
          <a:xfrm>
            <a:off x="1690688" y="1857375"/>
            <a:ext cx="5781675" cy="546100"/>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rPr>
              <a:t>二级指针，指向指针的指针，相当于你可以通过美女的闺蜜找到美女一样。</a:t>
            </a:r>
            <a:r>
              <a:rPr lang="zh-CN" altLang="zh-CN" sz="1400" b="1">
                <a:solidFill>
                  <a:schemeClr val="bg2"/>
                </a:solidFill>
              </a:rPr>
              <a:t>。</a:t>
            </a:r>
            <a:endParaRPr lang="en-US" altLang="zh-CN" sz="1400" b="1">
              <a:solidFill>
                <a:schemeClr val="bg2"/>
              </a:solidFill>
              <a:latin typeface="Arial" pitchFamily="34" charset="0"/>
              <a:cs typeface="Arial" pitchFamily="34" charset="0"/>
            </a:endParaRPr>
          </a:p>
        </p:txBody>
      </p:sp>
      <p:sp>
        <p:nvSpPr>
          <p:cNvPr id="299024" name="Rectangle 26"/>
          <p:cNvSpPr>
            <a:spLocks noChangeArrowheads="1"/>
          </p:cNvSpPr>
          <p:nvPr/>
        </p:nvSpPr>
        <p:spPr bwMode="white">
          <a:xfrm>
            <a:off x="1285875" y="4643438"/>
            <a:ext cx="6572250" cy="1039812"/>
          </a:xfrm>
          <a:prstGeom prst="rect">
            <a:avLst/>
          </a:prstGeom>
          <a:noFill/>
          <a:ln w="9525">
            <a:noFill/>
            <a:miter lim="800000"/>
            <a:headEnd/>
            <a:tailEnd/>
          </a:ln>
        </p:spPr>
        <p:txBody>
          <a:bodyPr>
            <a:spAutoFit/>
          </a:bodyPr>
          <a:lstStyle/>
          <a:p>
            <a:pPr eaLnBrk="0" hangingPunct="0">
              <a:lnSpc>
                <a:spcPct val="110000"/>
              </a:lnSpc>
            </a:pPr>
            <a:r>
              <a:rPr lang="zh-CN" altLang="en-US" sz="1400" b="1">
                <a:solidFill>
                  <a:srgbClr val="000000"/>
                </a:solidFill>
                <a:latin typeface="Arial" pitchFamily="34" charset="0"/>
                <a:cs typeface="Arial" pitchFamily="34" charset="0"/>
              </a:rPr>
              <a:t>编译器分配 </a:t>
            </a:r>
            <a:r>
              <a:rPr lang="en-US" altLang="zh-CN" sz="1400" b="1">
                <a:solidFill>
                  <a:srgbClr val="000000"/>
                </a:solidFill>
                <a:latin typeface="Arial" pitchFamily="34" charset="0"/>
                <a:cs typeface="Arial" pitchFamily="34" charset="0"/>
              </a:rPr>
              <a:t>4 </a:t>
            </a:r>
            <a:r>
              <a:rPr lang="zh-CN" altLang="en-US" sz="1400" b="1">
                <a:solidFill>
                  <a:srgbClr val="000000"/>
                </a:solidFill>
                <a:latin typeface="Arial" pitchFamily="34" charset="0"/>
                <a:cs typeface="Arial" pitchFamily="34" charset="0"/>
              </a:rPr>
              <a:t>个 </a:t>
            </a:r>
            <a:r>
              <a:rPr lang="en-US" altLang="zh-CN" sz="1400" b="1">
                <a:solidFill>
                  <a:srgbClr val="000000"/>
                </a:solidFill>
                <a:latin typeface="Arial" pitchFamily="34" charset="0"/>
                <a:cs typeface="Arial" pitchFamily="34" charset="0"/>
              </a:rPr>
              <a:t>byte </a:t>
            </a:r>
            <a:r>
              <a:rPr lang="zh-CN" altLang="en-US" sz="1400" b="1">
                <a:solidFill>
                  <a:srgbClr val="000000"/>
                </a:solidFill>
                <a:latin typeface="Arial" pitchFamily="34" charset="0"/>
                <a:cs typeface="Arial" pitchFamily="34" charset="0"/>
              </a:rPr>
              <a:t>空间，并命名为 </a:t>
            </a:r>
            <a:r>
              <a:rPr lang="en-US" altLang="zh-CN" sz="1400" b="1">
                <a:solidFill>
                  <a:srgbClr val="000000"/>
                </a:solidFill>
                <a:latin typeface="Arial" pitchFamily="34" charset="0"/>
                <a:cs typeface="Arial" pitchFamily="34" charset="0"/>
              </a:rPr>
              <a:t>p</a:t>
            </a:r>
            <a:r>
              <a:rPr lang="zh-CN" altLang="en-US" sz="1400" b="1">
                <a:solidFill>
                  <a:srgbClr val="000000"/>
                </a:solidFill>
                <a:latin typeface="Arial" pitchFamily="34" charset="0"/>
                <a:cs typeface="Arial" pitchFamily="34" charset="0"/>
              </a:rPr>
              <a:t>。同时 </a:t>
            </a:r>
            <a:r>
              <a:rPr lang="en-US" altLang="zh-CN" sz="1400" b="1">
                <a:solidFill>
                  <a:srgbClr val="000000"/>
                </a:solidFill>
                <a:latin typeface="Arial" pitchFamily="34" charset="0"/>
                <a:cs typeface="Arial" pitchFamily="34" charset="0"/>
              </a:rPr>
              <a:t>p </a:t>
            </a:r>
            <a:r>
              <a:rPr lang="zh-CN" altLang="en-US" sz="1400" b="1">
                <a:solidFill>
                  <a:srgbClr val="000000"/>
                </a:solidFill>
                <a:latin typeface="Arial" pitchFamily="34" charset="0"/>
                <a:cs typeface="Arial" pitchFamily="34" charset="0"/>
              </a:rPr>
              <a:t>里保存了字符串常“</a:t>
            </a:r>
            <a:r>
              <a:rPr lang="en-US" altLang="zh-CN" sz="1400" b="1">
                <a:solidFill>
                  <a:srgbClr val="000000"/>
                </a:solidFill>
                <a:latin typeface="Arial" pitchFamily="34" charset="0"/>
                <a:cs typeface="Arial" pitchFamily="34" charset="0"/>
              </a:rPr>
              <a:t>abcdefg” </a:t>
            </a:r>
            <a:r>
              <a:rPr lang="zh-CN" altLang="en-US" sz="1400" b="1">
                <a:solidFill>
                  <a:srgbClr val="000000"/>
                </a:solidFill>
                <a:latin typeface="Arial" pitchFamily="34" charset="0"/>
                <a:cs typeface="Arial" pitchFamily="34" charset="0"/>
              </a:rPr>
              <a:t>的首字符的首地址。这个字符串常量本身保存在内存的静态区，其内容不可更改。编译器认为 </a:t>
            </a:r>
            <a:r>
              <a:rPr lang="en-US" altLang="zh-CN" sz="1400" b="1">
                <a:solidFill>
                  <a:srgbClr val="000000"/>
                </a:solidFill>
                <a:latin typeface="Arial" pitchFamily="34" charset="0"/>
                <a:cs typeface="Arial" pitchFamily="34" charset="0"/>
              </a:rPr>
              <a:t>p </a:t>
            </a:r>
            <a:r>
              <a:rPr lang="zh-CN" altLang="en-US" sz="1400" b="1">
                <a:solidFill>
                  <a:srgbClr val="000000"/>
                </a:solidFill>
                <a:latin typeface="Arial" pitchFamily="34" charset="0"/>
                <a:cs typeface="Arial" pitchFamily="34" charset="0"/>
              </a:rPr>
              <a:t>是一个数组，数组内保存的是 </a:t>
            </a:r>
            <a:r>
              <a:rPr lang="en-US" altLang="zh-CN" sz="1400" b="1">
                <a:solidFill>
                  <a:srgbClr val="000000"/>
                </a:solidFill>
                <a:latin typeface="Arial" pitchFamily="34" charset="0"/>
                <a:cs typeface="Arial" pitchFamily="34" charset="0"/>
              </a:rPr>
              <a:t>char </a:t>
            </a:r>
            <a:r>
              <a:rPr lang="zh-CN" altLang="en-US" sz="1400" b="1">
                <a:solidFill>
                  <a:srgbClr val="000000"/>
                </a:solidFill>
                <a:latin typeface="Arial" pitchFamily="34" charset="0"/>
                <a:cs typeface="Arial" pitchFamily="34" charset="0"/>
              </a:rPr>
              <a:t>类型的数据。</a:t>
            </a:r>
            <a:r>
              <a:rPr lang="en-US" altLang="zh-CN" sz="1400" b="1">
                <a:solidFill>
                  <a:srgbClr val="000000"/>
                </a:solidFill>
                <a:latin typeface="Arial" pitchFamily="34" charset="0"/>
                <a:cs typeface="Arial" pitchFamily="34" charset="0"/>
              </a:rPr>
              <a:t>p</a:t>
            </a:r>
            <a:r>
              <a:rPr lang="zh-CN" altLang="en-US" sz="1400" b="1">
                <a:solidFill>
                  <a:srgbClr val="000000"/>
                </a:solidFill>
                <a:latin typeface="Arial" pitchFamily="34" charset="0"/>
                <a:cs typeface="Arial" pitchFamily="34" charset="0"/>
              </a:rPr>
              <a:t>是一个指针，指向数组的首地址。</a:t>
            </a:r>
            <a:endParaRPr lang="en-US" altLang="zh-CN" sz="1400" b="1">
              <a:solidFill>
                <a:srgbClr val="000000"/>
              </a:solidFill>
              <a:latin typeface="Arial" pitchFamily="34" charset="0"/>
              <a:cs typeface="Arial" pitchFamily="34" charset="0"/>
            </a:endParaRPr>
          </a:p>
        </p:txBody>
      </p:sp>
      <p:sp>
        <p:nvSpPr>
          <p:cNvPr id="299025" name="Rectangle 28"/>
          <p:cNvSpPr>
            <a:spLocks noChangeArrowheads="1"/>
          </p:cNvSpPr>
          <p:nvPr/>
        </p:nvSpPr>
        <p:spPr bwMode="white">
          <a:xfrm>
            <a:off x="1762125" y="3309938"/>
            <a:ext cx="5781675" cy="309562"/>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外挂常用，</a:t>
            </a:r>
            <a:r>
              <a:rPr lang="en-US" altLang="zh-CN" sz="1400" b="1">
                <a:solidFill>
                  <a:schemeClr val="bg2"/>
                </a:solidFill>
                <a:latin typeface="Arial" pitchFamily="34" charset="0"/>
                <a:cs typeface="Arial" pitchFamily="34" charset="0"/>
              </a:rPr>
              <a:t>int *p = (int *)0x12ff7c;*p = 0x100;</a:t>
            </a:r>
          </a:p>
        </p:txBody>
      </p:sp>
      <p:sp>
        <p:nvSpPr>
          <p:cNvPr id="109597" name="Rectangle 29"/>
          <p:cNvSpPr>
            <a:spLocks noGrp="1" noRot="1" noChangeArrowheads="1"/>
          </p:cNvSpPr>
          <p:nvPr>
            <p:ph type="title"/>
          </p:nvPr>
        </p:nvSpPr>
        <p:spPr/>
        <p:txBody>
          <a:bodyPr/>
          <a:lstStyle/>
          <a:p>
            <a:pPr eaLnBrk="1" hangingPunct="1">
              <a:defRPr/>
            </a:pPr>
            <a:r>
              <a:rPr lang="en-US" altLang="zh-CN" smtClean="0">
                <a:ea typeface="宋体" pitchFamily="2" charset="-122"/>
              </a:rPr>
              <a:t>5.6</a:t>
            </a:r>
            <a:r>
              <a:rPr lang="zh-CN" altLang="en-US" smtClean="0">
                <a:ea typeface="宋体" pitchFamily="2" charset="-122"/>
              </a:rPr>
              <a:t>初学者答疑</a:t>
            </a:r>
            <a:endParaRPr lang="en-US" altLang="zh-CN">
              <a:ea typeface="宋体" pitchFamily="2" charset="-122"/>
            </a:endParaRPr>
          </a:p>
        </p:txBody>
      </p:sp>
    </p:spTree>
  </p:cSld>
  <p:clrMapOvr>
    <a:masterClrMapping/>
  </p:clrMapOvr>
  <p:transition/>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页脚占位符 5"/>
          <p:cNvSpPr>
            <a:spLocks noGrp="1"/>
          </p:cNvSpPr>
          <p:nvPr>
            <p:ph type="ftr" sz="quarter" idx="12"/>
          </p:nvPr>
        </p:nvSpPr>
        <p:spPr>
          <a:noFill/>
        </p:spPr>
        <p:txBody>
          <a:bodyPr/>
          <a:lstStyle/>
          <a:p>
            <a:r>
              <a:rPr lang="en-US" altLang="zh-CN" smtClean="0"/>
              <a:t>www.itcast.cn</a:t>
            </a:r>
          </a:p>
        </p:txBody>
      </p:sp>
      <p:sp>
        <p:nvSpPr>
          <p:cNvPr id="300035"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300036"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300037"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300038"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300039" name="AutoShape 5"/>
          <p:cNvSpPr>
            <a:spLocks noChangeArrowheads="1"/>
          </p:cNvSpPr>
          <p:nvPr/>
        </p:nvSpPr>
        <p:spPr bwMode="invGray">
          <a:xfrm>
            <a:off x="1071563" y="44291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300040"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300041"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300060"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300042"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300056"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300043" name="Group 17"/>
          <p:cNvGrpSpPr>
            <a:grpSpLocks/>
          </p:cNvGrpSpPr>
          <p:nvPr/>
        </p:nvGrpSpPr>
        <p:grpSpPr bwMode="auto">
          <a:xfrm>
            <a:off x="1214438" y="1428750"/>
            <a:ext cx="3852862"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300052"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300044" name="Rectangle 22"/>
          <p:cNvSpPr>
            <a:spLocks noChangeArrowheads="1"/>
          </p:cNvSpPr>
          <p:nvPr/>
        </p:nvSpPr>
        <p:spPr bwMode="gray">
          <a:xfrm>
            <a:off x="1214438" y="1500188"/>
            <a:ext cx="3857625" cy="307975"/>
          </a:xfrm>
          <a:prstGeom prst="rect">
            <a:avLst/>
          </a:prstGeom>
          <a:noFill/>
          <a:ln w="9525">
            <a:noFill/>
            <a:miter lim="800000"/>
            <a:headEnd/>
            <a:tailEnd/>
          </a:ln>
        </p:spPr>
        <p:txBody>
          <a:bodyPr>
            <a:spAutoFit/>
          </a:bodyPr>
          <a:lstStyle/>
          <a:p>
            <a:pPr algn="ctr">
              <a:spcBef>
                <a:spcPct val="50000"/>
              </a:spcBef>
              <a:buClr>
                <a:srgbClr val="1F3F5F"/>
              </a:buClr>
            </a:pPr>
            <a:r>
              <a:rPr lang="en-US" altLang="zh-CN" sz="1400">
                <a:solidFill>
                  <a:srgbClr val="FFFFFF"/>
                </a:solidFill>
                <a:latin typeface="Arial" pitchFamily="34" charset="0"/>
                <a:cs typeface="Arial" pitchFamily="34" charset="0"/>
              </a:rPr>
              <a:t> </a:t>
            </a:r>
            <a:r>
              <a:rPr lang="en-US" altLang="zh-CN" sz="1400"/>
              <a:t>int *p = NULL </a:t>
            </a:r>
            <a:r>
              <a:rPr lang="zh-CN" altLang="en-US" sz="1400"/>
              <a:t>和*</a:t>
            </a:r>
            <a:r>
              <a:rPr lang="en-US" altLang="zh-CN" sz="1400"/>
              <a:t>p = NULL  </a:t>
            </a:r>
            <a:r>
              <a:rPr lang="zh-CN" altLang="en-US" sz="1400"/>
              <a:t>有什么区别？</a:t>
            </a:r>
            <a:endParaRPr lang="en-US" altLang="zh-CN" sz="1400">
              <a:solidFill>
                <a:srgbClr val="FFFFFF"/>
              </a:solidFill>
              <a:latin typeface="Arial" pitchFamily="34" charset="0"/>
              <a:cs typeface="Arial" pitchFamily="34" charset="0"/>
            </a:endParaRPr>
          </a:p>
        </p:txBody>
      </p:sp>
      <p:sp>
        <p:nvSpPr>
          <p:cNvPr id="300045" name="Rectangle 23"/>
          <p:cNvSpPr>
            <a:spLocks noChangeArrowheads="1"/>
          </p:cNvSpPr>
          <p:nvPr/>
        </p:nvSpPr>
        <p:spPr bwMode="gray">
          <a:xfrm>
            <a:off x="1447800" y="2851150"/>
            <a:ext cx="3200400" cy="338138"/>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a:t>sizeof</a:t>
            </a:r>
            <a:r>
              <a:rPr lang="zh-CN" altLang="en-US" sz="1600"/>
              <a:t>（</a:t>
            </a:r>
            <a:r>
              <a:rPr lang="en-US" altLang="zh-CN" sz="1600"/>
              <a:t>int</a:t>
            </a:r>
            <a:r>
              <a:rPr lang="zh-CN" altLang="en-US" sz="1600"/>
              <a:t>）*</a:t>
            </a:r>
            <a:r>
              <a:rPr lang="en-US" altLang="zh-CN" sz="1600"/>
              <a:t>p</a:t>
            </a:r>
            <a:r>
              <a:rPr lang="zh-CN" altLang="en-US" sz="1600"/>
              <a:t>与</a:t>
            </a:r>
            <a:r>
              <a:rPr lang="en-US" altLang="zh-CN" sz="1600"/>
              <a:t>sizeof(p)</a:t>
            </a:r>
            <a:endParaRPr lang="en-US" altLang="zh-CN" sz="1600" b="1">
              <a:solidFill>
                <a:srgbClr val="FFFFFF"/>
              </a:solidFill>
              <a:latin typeface="Arial" pitchFamily="34" charset="0"/>
              <a:cs typeface="Arial" pitchFamily="34" charset="0"/>
            </a:endParaRPr>
          </a:p>
        </p:txBody>
      </p:sp>
      <p:sp>
        <p:nvSpPr>
          <p:cNvPr id="300046" name="Rectangle 24"/>
          <p:cNvSpPr>
            <a:spLocks noChangeArrowheads="1"/>
          </p:cNvSpPr>
          <p:nvPr/>
        </p:nvSpPr>
        <p:spPr bwMode="gray">
          <a:xfrm>
            <a:off x="1447800" y="4316413"/>
            <a:ext cx="3200400" cy="338137"/>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a:t>a </a:t>
            </a:r>
            <a:r>
              <a:rPr lang="zh-CN" altLang="en-US" sz="1600"/>
              <a:t>和</a:t>
            </a:r>
            <a:r>
              <a:rPr lang="en-US" altLang="zh-CN" sz="1600"/>
              <a:t>&amp;a </a:t>
            </a:r>
            <a:r>
              <a:rPr lang="zh-CN" altLang="en-US" sz="1600"/>
              <a:t>的区别</a:t>
            </a:r>
            <a:endParaRPr lang="en-US" altLang="zh-CN" sz="1600" b="1">
              <a:solidFill>
                <a:srgbClr val="FFFFFF"/>
              </a:solidFill>
              <a:latin typeface="Arial" pitchFamily="34" charset="0"/>
              <a:cs typeface="Arial" pitchFamily="34" charset="0"/>
            </a:endParaRPr>
          </a:p>
        </p:txBody>
      </p:sp>
      <p:sp>
        <p:nvSpPr>
          <p:cNvPr id="300047" name="Rectangle 25"/>
          <p:cNvSpPr>
            <a:spLocks noChangeArrowheads="1"/>
          </p:cNvSpPr>
          <p:nvPr/>
        </p:nvSpPr>
        <p:spPr bwMode="white">
          <a:xfrm>
            <a:off x="1690688" y="1857375"/>
            <a:ext cx="5781675" cy="311150"/>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这两个值，一个是指针为空，一个是指向的数据为空，默认为</a:t>
            </a:r>
            <a:r>
              <a:rPr lang="en-US" altLang="zh-CN" sz="1400" b="1">
                <a:solidFill>
                  <a:schemeClr val="bg2"/>
                </a:solidFill>
                <a:latin typeface="Arial" pitchFamily="34" charset="0"/>
                <a:cs typeface="Arial" pitchFamily="34" charset="0"/>
              </a:rPr>
              <a:t>0</a:t>
            </a:r>
            <a:r>
              <a:rPr lang="zh-CN" altLang="en-US" sz="1400" b="1">
                <a:solidFill>
                  <a:schemeClr val="bg2"/>
                </a:solidFill>
                <a:latin typeface="Arial" pitchFamily="34" charset="0"/>
                <a:cs typeface="Arial" pitchFamily="34" charset="0"/>
              </a:rPr>
              <a:t>，</a:t>
            </a:r>
            <a:endParaRPr lang="en-US" altLang="zh-CN" sz="1400" b="1">
              <a:solidFill>
                <a:schemeClr val="bg2"/>
              </a:solidFill>
              <a:latin typeface="Arial" pitchFamily="34" charset="0"/>
              <a:cs typeface="Arial" pitchFamily="34" charset="0"/>
            </a:endParaRPr>
          </a:p>
        </p:txBody>
      </p:sp>
      <p:sp>
        <p:nvSpPr>
          <p:cNvPr id="300048" name="Rectangle 26"/>
          <p:cNvSpPr>
            <a:spLocks noChangeArrowheads="1"/>
          </p:cNvSpPr>
          <p:nvPr/>
        </p:nvSpPr>
        <p:spPr bwMode="white">
          <a:xfrm>
            <a:off x="1755775" y="4772025"/>
            <a:ext cx="5781675" cy="566738"/>
          </a:xfrm>
          <a:prstGeom prst="rect">
            <a:avLst/>
          </a:prstGeom>
          <a:noFill/>
          <a:ln w="9525">
            <a:noFill/>
            <a:miter lim="800000"/>
            <a:headEnd/>
            <a:tailEnd/>
          </a:ln>
        </p:spPr>
        <p:txBody>
          <a:bodyPr>
            <a:spAutoFit/>
          </a:bodyPr>
          <a:lstStyle/>
          <a:p>
            <a:pPr eaLnBrk="0" hangingPunct="0">
              <a:lnSpc>
                <a:spcPct val="110000"/>
              </a:lnSpc>
            </a:pPr>
            <a:r>
              <a:rPr lang="zh-CN" altLang="en-US" sz="1400" b="1">
                <a:solidFill>
                  <a:srgbClr val="000000"/>
                </a:solidFill>
                <a:latin typeface="Arial" pitchFamily="34" charset="0"/>
                <a:cs typeface="Arial" pitchFamily="34" charset="0"/>
              </a:rPr>
              <a:t>当</a:t>
            </a:r>
            <a:r>
              <a:rPr lang="en-US" altLang="zh-CN" sz="1400" b="1">
                <a:solidFill>
                  <a:srgbClr val="000000"/>
                </a:solidFill>
                <a:latin typeface="Arial" pitchFamily="34" charset="0"/>
                <a:cs typeface="Arial" pitchFamily="34" charset="0"/>
              </a:rPr>
              <a:t>a</a:t>
            </a:r>
            <a:r>
              <a:rPr lang="zh-CN" altLang="en-US" sz="1400" b="1">
                <a:solidFill>
                  <a:srgbClr val="000000"/>
                </a:solidFill>
                <a:latin typeface="Arial" pitchFamily="34" charset="0"/>
                <a:cs typeface="Arial" pitchFamily="34" charset="0"/>
              </a:rPr>
              <a:t>是数据的时候，一个代表数据，一个代表数据的地址，当</a:t>
            </a:r>
            <a:r>
              <a:rPr lang="en-US" altLang="zh-CN" sz="1400" b="1">
                <a:solidFill>
                  <a:srgbClr val="000000"/>
                </a:solidFill>
                <a:latin typeface="Arial" pitchFamily="34" charset="0"/>
                <a:cs typeface="Arial" pitchFamily="34" charset="0"/>
              </a:rPr>
              <a:t>a</a:t>
            </a:r>
            <a:r>
              <a:rPr lang="zh-CN" altLang="en-US" sz="1400" b="1">
                <a:solidFill>
                  <a:srgbClr val="000000"/>
                </a:solidFill>
                <a:latin typeface="Arial" pitchFamily="34" charset="0"/>
                <a:cs typeface="Arial" pitchFamily="34" charset="0"/>
              </a:rPr>
              <a:t>是指针时，一个代表指针，一个代表指向指针的指针</a:t>
            </a:r>
            <a:endParaRPr lang="en-US" altLang="zh-CN" sz="1400" b="1">
              <a:solidFill>
                <a:srgbClr val="000000"/>
              </a:solidFill>
              <a:latin typeface="Arial" pitchFamily="34" charset="0"/>
              <a:cs typeface="Arial" pitchFamily="34" charset="0"/>
            </a:endParaRPr>
          </a:p>
        </p:txBody>
      </p:sp>
      <p:sp>
        <p:nvSpPr>
          <p:cNvPr id="291857" name="Rectangle 28"/>
          <p:cNvSpPr>
            <a:spLocks noChangeArrowheads="1"/>
          </p:cNvSpPr>
          <p:nvPr/>
        </p:nvSpPr>
        <p:spPr bwMode="white">
          <a:xfrm>
            <a:off x="1762125" y="3309938"/>
            <a:ext cx="5781675" cy="803275"/>
          </a:xfrm>
          <a:prstGeom prst="rect">
            <a:avLst/>
          </a:prstGeom>
          <a:noFill/>
          <a:ln w="9525">
            <a:noFill/>
            <a:miter lim="800000"/>
            <a:headEnd/>
            <a:tailEnd/>
          </a:ln>
        </p:spPr>
        <p:txBody>
          <a:bodyPr>
            <a:spAutoFit/>
          </a:bodyPr>
          <a:lstStyle/>
          <a:p>
            <a:pPr eaLnBrk="0" hangingPunct="0">
              <a:lnSpc>
                <a:spcPct val="110000"/>
              </a:lnSpc>
              <a:defRPr/>
            </a:pPr>
            <a:r>
              <a:rPr lang="en-US" sz="1400" b="1">
                <a:solidFill>
                  <a:schemeClr val="bg1">
                    <a:lumMod val="50000"/>
                  </a:schemeClr>
                </a:solidFill>
              </a:rPr>
              <a:t>sizeof（int）*p</a:t>
            </a:r>
            <a:r>
              <a:rPr lang="zh-CN" altLang="en-US" sz="1400" b="1">
                <a:solidFill>
                  <a:schemeClr val="bg1">
                    <a:lumMod val="50000"/>
                  </a:schemeClr>
                </a:solidFill>
              </a:rPr>
              <a:t>与</a:t>
            </a:r>
            <a:r>
              <a:rPr lang="en-US" sz="1400" b="1">
                <a:solidFill>
                  <a:schemeClr val="bg1">
                    <a:lumMod val="50000"/>
                  </a:schemeClr>
                </a:solidFill>
              </a:rPr>
              <a:t>sizeof(p),</a:t>
            </a:r>
            <a:r>
              <a:rPr lang="zh-CN" altLang="en-US" sz="1400" b="1">
                <a:solidFill>
                  <a:schemeClr val="bg1">
                    <a:lumMod val="50000"/>
                  </a:schemeClr>
                </a:solidFill>
              </a:rPr>
              <a:t>前面是指针指向的内存单元，转换为</a:t>
            </a:r>
            <a:r>
              <a:rPr lang="en-US" altLang="zh-CN" sz="1400" b="1">
                <a:solidFill>
                  <a:schemeClr val="bg1">
                    <a:lumMod val="50000"/>
                  </a:schemeClr>
                </a:solidFill>
              </a:rPr>
              <a:t>int,</a:t>
            </a:r>
            <a:r>
              <a:rPr lang="zh-CN" altLang="en-US" sz="1400" b="1">
                <a:solidFill>
                  <a:schemeClr val="bg1">
                    <a:lumMod val="50000"/>
                  </a:schemeClr>
                </a:solidFill>
              </a:rPr>
              <a:t>而后面一个是求指针的字节，任何类型的指针在</a:t>
            </a:r>
            <a:r>
              <a:rPr lang="en-US" altLang="zh-CN" sz="1400" b="1">
                <a:solidFill>
                  <a:schemeClr val="bg1">
                    <a:lumMod val="50000"/>
                  </a:schemeClr>
                </a:solidFill>
              </a:rPr>
              <a:t>32</a:t>
            </a:r>
            <a:r>
              <a:rPr lang="zh-CN" altLang="en-US" sz="1400" b="1">
                <a:solidFill>
                  <a:schemeClr val="bg1">
                    <a:lumMod val="50000"/>
                  </a:schemeClr>
                </a:solidFill>
              </a:rPr>
              <a:t>位下都是</a:t>
            </a:r>
            <a:r>
              <a:rPr lang="en-US" altLang="zh-CN" sz="1400" b="1">
                <a:solidFill>
                  <a:schemeClr val="bg1">
                    <a:lumMod val="50000"/>
                  </a:schemeClr>
                </a:solidFill>
              </a:rPr>
              <a:t>4</a:t>
            </a:r>
            <a:r>
              <a:rPr lang="zh-CN" altLang="en-US" sz="1400" b="1">
                <a:solidFill>
                  <a:schemeClr val="bg1">
                    <a:lumMod val="50000"/>
                  </a:schemeClr>
                </a:solidFill>
              </a:rPr>
              <a:t>个字节</a:t>
            </a:r>
            <a:endParaRPr lang="en-US" altLang="zh-CN" sz="1400" b="1">
              <a:solidFill>
                <a:schemeClr val="bg1">
                  <a:lumMod val="50000"/>
                </a:schemeClr>
              </a:solidFill>
              <a:latin typeface="Arial" pitchFamily="34" charset="0"/>
              <a:cs typeface="Arial" pitchFamily="34" charset="0"/>
            </a:endParaRPr>
          </a:p>
          <a:p>
            <a:pPr eaLnBrk="0" hangingPunct="0">
              <a:lnSpc>
                <a:spcPct val="110000"/>
              </a:lnSpc>
              <a:defRPr/>
            </a:pPr>
            <a:endParaRPr lang="en-US" altLang="zh-CN" sz="1400" b="1">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smtClean="0">
                <a:ea typeface="宋体" pitchFamily="2" charset="-122"/>
              </a:rPr>
              <a:t>5.6.1</a:t>
            </a:r>
            <a:r>
              <a:rPr lang="zh-CN" altLang="en-US" smtClean="0">
                <a:ea typeface="宋体" pitchFamily="2" charset="-122"/>
              </a:rPr>
              <a:t>初学者答疑</a:t>
            </a:r>
            <a:endParaRPr lang="en-US" altLang="zh-CN">
              <a:ea typeface="宋体" pitchFamily="2" charset="-122"/>
            </a:endParaRPr>
          </a:p>
        </p:txBody>
      </p:sp>
    </p:spTree>
  </p:cSld>
  <p:clrMapOvr>
    <a:masterClrMapping/>
  </p:clrMapOvr>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页脚占位符 5"/>
          <p:cNvSpPr>
            <a:spLocks noGrp="1"/>
          </p:cNvSpPr>
          <p:nvPr>
            <p:ph type="ftr" sz="quarter" idx="12"/>
          </p:nvPr>
        </p:nvSpPr>
        <p:spPr>
          <a:noFill/>
        </p:spPr>
        <p:txBody>
          <a:bodyPr/>
          <a:lstStyle/>
          <a:p>
            <a:r>
              <a:rPr lang="en-US" altLang="zh-CN" smtClean="0"/>
              <a:t>www.itcast.cn</a:t>
            </a:r>
          </a:p>
        </p:txBody>
      </p:sp>
      <p:sp>
        <p:nvSpPr>
          <p:cNvPr id="301059"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301060"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301061"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301062"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301063"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301064"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301065"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301084"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301066"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301080"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301067" name="Group 17"/>
          <p:cNvGrpSpPr>
            <a:grpSpLocks/>
          </p:cNvGrpSpPr>
          <p:nvPr/>
        </p:nvGrpSpPr>
        <p:grpSpPr bwMode="auto">
          <a:xfrm>
            <a:off x="1214438" y="1428750"/>
            <a:ext cx="3852862"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301076"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301068" name="Rectangle 22"/>
          <p:cNvSpPr>
            <a:spLocks noChangeArrowheads="1"/>
          </p:cNvSpPr>
          <p:nvPr/>
        </p:nvSpPr>
        <p:spPr bwMode="gray">
          <a:xfrm>
            <a:off x="1214438" y="1500188"/>
            <a:ext cx="3857625" cy="307975"/>
          </a:xfrm>
          <a:prstGeom prst="rect">
            <a:avLst/>
          </a:prstGeom>
          <a:noFill/>
          <a:ln w="9525">
            <a:noFill/>
            <a:miter lim="800000"/>
            <a:headEnd/>
            <a:tailEnd/>
          </a:ln>
        </p:spPr>
        <p:txBody>
          <a:bodyPr>
            <a:spAutoFit/>
          </a:bodyPr>
          <a:lstStyle/>
          <a:p>
            <a:pPr algn="ctr">
              <a:spcBef>
                <a:spcPct val="50000"/>
              </a:spcBef>
              <a:buClr>
                <a:srgbClr val="1F3F5F"/>
              </a:buClr>
            </a:pPr>
            <a:r>
              <a:rPr lang="zh-CN" altLang="en-US" sz="1400">
                <a:solidFill>
                  <a:srgbClr val="FFFFFF"/>
                </a:solidFill>
                <a:latin typeface="Arial" pitchFamily="34" charset="0"/>
                <a:cs typeface="Arial" pitchFamily="34" charset="0"/>
              </a:rPr>
              <a:t>内存泄漏</a:t>
            </a:r>
            <a:endParaRPr lang="en-US" altLang="zh-CN" sz="1400">
              <a:solidFill>
                <a:srgbClr val="FFFFFF"/>
              </a:solidFill>
              <a:latin typeface="Arial" pitchFamily="34" charset="0"/>
              <a:cs typeface="Arial" pitchFamily="34" charset="0"/>
            </a:endParaRPr>
          </a:p>
        </p:txBody>
      </p:sp>
      <p:sp>
        <p:nvSpPr>
          <p:cNvPr id="301069" name="Rectangle 23"/>
          <p:cNvSpPr>
            <a:spLocks noChangeArrowheads="1"/>
          </p:cNvSpPr>
          <p:nvPr/>
        </p:nvSpPr>
        <p:spPr bwMode="gray">
          <a:xfrm>
            <a:off x="1071563" y="2857500"/>
            <a:ext cx="3857625" cy="338138"/>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/0</a:t>
            </a:r>
            <a:r>
              <a:rPr lang="zh-CN" altLang="en-US" sz="1600" b="1">
                <a:solidFill>
                  <a:srgbClr val="FFFFFF"/>
                </a:solidFill>
                <a:latin typeface="Arial" pitchFamily="34" charset="0"/>
                <a:cs typeface="Arial" pitchFamily="34" charset="0"/>
              </a:rPr>
              <a:t>有什么用途</a:t>
            </a:r>
            <a:endParaRPr lang="en-US" altLang="zh-CN" sz="1600" b="1">
              <a:solidFill>
                <a:srgbClr val="FFFFFF"/>
              </a:solidFill>
              <a:latin typeface="Arial" pitchFamily="34" charset="0"/>
              <a:cs typeface="Arial" pitchFamily="34" charset="0"/>
            </a:endParaRPr>
          </a:p>
        </p:txBody>
      </p:sp>
      <p:sp>
        <p:nvSpPr>
          <p:cNvPr id="301070" name="Rectangle 24"/>
          <p:cNvSpPr>
            <a:spLocks noChangeArrowheads="1"/>
          </p:cNvSpPr>
          <p:nvPr/>
        </p:nvSpPr>
        <p:spPr bwMode="gray">
          <a:xfrm>
            <a:off x="1447800" y="4316413"/>
            <a:ext cx="3481388" cy="338137"/>
          </a:xfrm>
          <a:prstGeom prst="rect">
            <a:avLst/>
          </a:prstGeom>
          <a:noFill/>
          <a:ln w="9525">
            <a:noFill/>
            <a:miter lim="800000"/>
            <a:headEnd/>
            <a:tailEnd/>
          </a:ln>
        </p:spPr>
        <p:txBody>
          <a:bodyPr>
            <a:spAutoFit/>
          </a:bodyPr>
          <a:lstStyle/>
          <a:p>
            <a:pPr algn="ctr">
              <a:spcBef>
                <a:spcPct val="50000"/>
              </a:spcBef>
              <a:buClr>
                <a:srgbClr val="1F3F5F"/>
              </a:buClr>
            </a:pPr>
            <a:r>
              <a:rPr lang="zh-CN" altLang="en-US" sz="1600" b="1">
                <a:solidFill>
                  <a:srgbClr val="FFFFFF"/>
                </a:solidFill>
                <a:latin typeface="Arial" pitchFamily="34" charset="0"/>
                <a:cs typeface="Arial" pitchFamily="34" charset="0"/>
              </a:rPr>
              <a:t>*</a:t>
            </a:r>
            <a:r>
              <a:rPr lang="en-US" altLang="zh-CN" sz="1600" b="1">
                <a:solidFill>
                  <a:srgbClr val="FFFFFF"/>
                </a:solidFill>
                <a:latin typeface="Arial" pitchFamily="34" charset="0"/>
                <a:cs typeface="Arial" pitchFamily="34" charset="0"/>
              </a:rPr>
              <a:t>p++ </a:t>
            </a:r>
            <a:r>
              <a:rPr lang="zh-CN" altLang="en-US" sz="1600" b="1">
                <a:solidFill>
                  <a:srgbClr val="FFFFFF"/>
                </a:solidFill>
                <a:latin typeface="Arial" pitchFamily="34" charset="0"/>
                <a:cs typeface="Arial" pitchFamily="34" charset="0"/>
              </a:rPr>
              <a:t>自增 </a:t>
            </a:r>
            <a:r>
              <a:rPr lang="en-US" altLang="zh-CN" sz="1600" b="1">
                <a:solidFill>
                  <a:srgbClr val="FFFFFF"/>
                </a:solidFill>
                <a:latin typeface="Arial" pitchFamily="34" charset="0"/>
                <a:cs typeface="Arial" pitchFamily="34" charset="0"/>
              </a:rPr>
              <a:t>p </a:t>
            </a:r>
            <a:r>
              <a:rPr lang="zh-CN" altLang="en-US" sz="1600" b="1">
                <a:solidFill>
                  <a:srgbClr val="FFFFFF"/>
                </a:solidFill>
                <a:latin typeface="Arial" pitchFamily="34" charset="0"/>
                <a:cs typeface="Arial" pitchFamily="34" charset="0"/>
              </a:rPr>
              <a:t>还是 </a:t>
            </a:r>
            <a:r>
              <a:rPr lang="en-US" altLang="zh-CN" sz="1600" b="1">
                <a:solidFill>
                  <a:srgbClr val="FFFFFF"/>
                </a:solidFill>
                <a:latin typeface="Arial" pitchFamily="34" charset="0"/>
                <a:cs typeface="Arial" pitchFamily="34" charset="0"/>
              </a:rPr>
              <a:t>p </a:t>
            </a:r>
            <a:r>
              <a:rPr lang="zh-CN" altLang="en-US" sz="1600" b="1">
                <a:solidFill>
                  <a:srgbClr val="FFFFFF"/>
                </a:solidFill>
                <a:latin typeface="Arial" pitchFamily="34" charset="0"/>
                <a:cs typeface="Arial" pitchFamily="34" charset="0"/>
              </a:rPr>
              <a:t>所指向的变量</a:t>
            </a:r>
            <a:endParaRPr lang="en-US" altLang="zh-CN" sz="1600" b="1">
              <a:solidFill>
                <a:srgbClr val="FFFFFF"/>
              </a:solidFill>
              <a:latin typeface="Arial" pitchFamily="34" charset="0"/>
              <a:cs typeface="Arial" pitchFamily="34" charset="0"/>
            </a:endParaRPr>
          </a:p>
        </p:txBody>
      </p:sp>
      <p:sp>
        <p:nvSpPr>
          <p:cNvPr id="291855" name="Rectangle 25"/>
          <p:cNvSpPr>
            <a:spLocks noChangeArrowheads="1"/>
          </p:cNvSpPr>
          <p:nvPr/>
        </p:nvSpPr>
        <p:spPr bwMode="white">
          <a:xfrm>
            <a:off x="1285875" y="1857375"/>
            <a:ext cx="6186488" cy="1039813"/>
          </a:xfrm>
          <a:prstGeom prst="rect">
            <a:avLst/>
          </a:prstGeom>
          <a:noFill/>
          <a:ln w="9525">
            <a:noFill/>
            <a:miter lim="800000"/>
            <a:headEnd/>
            <a:tailEnd/>
          </a:ln>
        </p:spPr>
        <p:txBody>
          <a:bodyPr>
            <a:spAutoFit/>
          </a:bodyPr>
          <a:lstStyle/>
          <a:p>
            <a:pPr eaLnBrk="0" hangingPunct="0">
              <a:lnSpc>
                <a:spcPct val="110000"/>
              </a:lnSpc>
              <a:defRPr/>
            </a:pPr>
            <a:r>
              <a:rPr lang="en-US" sz="1400" b="1">
                <a:solidFill>
                  <a:schemeClr val="bg1">
                    <a:lumMod val="50000"/>
                  </a:schemeClr>
                </a:solidFill>
              </a:rPr>
              <a:t>会产生泄漏的内存就是堆上的内存（这里不讨论资源或句柄等泄漏情况），也就是说由 malloc 系列函数或 new 操作符分配的内存。如果用完之后没有及时 free 或 delete，这块内存 就无法释放，直到整个程序终止。</a:t>
            </a:r>
            <a:endParaRPr lang="zh-CN" altLang="en-US" sz="1400" b="1">
              <a:solidFill>
                <a:schemeClr val="bg1">
                  <a:lumMod val="50000"/>
                </a:schemeClr>
              </a:solidFill>
            </a:endParaRPr>
          </a:p>
          <a:p>
            <a:pPr eaLnBrk="0" hangingPunct="0">
              <a:lnSpc>
                <a:spcPct val="110000"/>
              </a:lnSpc>
              <a:defRPr/>
            </a:pPr>
            <a:endParaRPr lang="en-US" altLang="zh-CN" sz="1400" b="1">
              <a:solidFill>
                <a:schemeClr val="bg2"/>
              </a:solidFill>
              <a:latin typeface="Arial" pitchFamily="34" charset="0"/>
              <a:cs typeface="Arial" pitchFamily="34" charset="0"/>
            </a:endParaRPr>
          </a:p>
        </p:txBody>
      </p:sp>
      <p:sp>
        <p:nvSpPr>
          <p:cNvPr id="291856" name="Rectangle 26"/>
          <p:cNvSpPr>
            <a:spLocks noChangeArrowheads="1"/>
          </p:cNvSpPr>
          <p:nvPr/>
        </p:nvSpPr>
        <p:spPr bwMode="white">
          <a:xfrm>
            <a:off x="1285875" y="4786313"/>
            <a:ext cx="6251575" cy="976312"/>
          </a:xfrm>
          <a:prstGeom prst="rect">
            <a:avLst/>
          </a:prstGeom>
          <a:noFill/>
          <a:ln w="9525">
            <a:noFill/>
            <a:miter lim="800000"/>
            <a:headEnd/>
            <a:tailEnd/>
          </a:ln>
        </p:spPr>
        <p:txBody>
          <a:bodyPr>
            <a:spAutoFit/>
          </a:bodyPr>
          <a:lstStyle/>
          <a:p>
            <a:pPr>
              <a:defRPr/>
            </a:pPr>
            <a:r>
              <a:rPr lang="en-US" sz="1400" b="1">
                <a:solidFill>
                  <a:schemeClr val="bg1">
                    <a:lumMod val="50000"/>
                  </a:schemeClr>
                </a:solidFill>
              </a:rPr>
              <a:t>后 缀 ++ 和 -- 操 作 符 本 质 上 比 前 缀 一 目 操 作 的 优 先 级 高,  因 此 *p++ 和*(p++) 等价, 它自增 p 并返回 p 自增之前所指向的值。要自增 p 指向的值, 使用(*p)++, 如果副作用的顺序无关紧要也可以使用 ++*p。</a:t>
            </a:r>
            <a:endParaRPr lang="zh-CN" altLang="en-US" sz="1400" b="1">
              <a:solidFill>
                <a:schemeClr val="bg1">
                  <a:lumMod val="50000"/>
                </a:schemeClr>
              </a:solidFill>
            </a:endParaRPr>
          </a:p>
          <a:p>
            <a:pPr eaLnBrk="0" hangingPunct="0">
              <a:lnSpc>
                <a:spcPct val="110000"/>
              </a:lnSpc>
              <a:defRPr/>
            </a:pPr>
            <a:endParaRPr lang="en-US" altLang="zh-CN" sz="1400" b="1">
              <a:solidFill>
                <a:srgbClr val="000000"/>
              </a:solidFill>
              <a:latin typeface="Arial" pitchFamily="34" charset="0"/>
              <a:cs typeface="Arial" pitchFamily="34" charset="0"/>
            </a:endParaRPr>
          </a:p>
        </p:txBody>
      </p:sp>
      <p:sp>
        <p:nvSpPr>
          <p:cNvPr id="301073" name="Rectangle 28"/>
          <p:cNvSpPr>
            <a:spLocks noChangeArrowheads="1"/>
          </p:cNvSpPr>
          <p:nvPr/>
        </p:nvSpPr>
        <p:spPr bwMode="white">
          <a:xfrm>
            <a:off x="1762125" y="3309938"/>
            <a:ext cx="5781675" cy="547687"/>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可以写 </a:t>
            </a:r>
            <a:r>
              <a:rPr lang="en-US" altLang="zh-CN" sz="1400" b="1">
                <a:solidFill>
                  <a:schemeClr val="bg2"/>
                </a:solidFill>
                <a:latin typeface="Arial" pitchFamily="34" charset="0"/>
                <a:cs typeface="Arial" pitchFamily="34" charset="0"/>
              </a:rPr>
              <a:t>char a[] = "Hello,  world!"; </a:t>
            </a:r>
            <a:r>
              <a:rPr lang="zh-CN" altLang="en-US" sz="1400" b="1">
                <a:solidFill>
                  <a:schemeClr val="bg2"/>
                </a:solidFill>
                <a:latin typeface="Arial" pitchFamily="34" charset="0"/>
                <a:cs typeface="Arial" pitchFamily="34" charset="0"/>
              </a:rPr>
              <a:t>为什么我不能写 </a:t>
            </a:r>
            <a:r>
              <a:rPr lang="en-US" altLang="zh-CN" sz="1400" b="1">
                <a:solidFill>
                  <a:schemeClr val="bg2"/>
                </a:solidFill>
                <a:latin typeface="Arial" pitchFamily="34" charset="0"/>
                <a:cs typeface="Arial" pitchFamily="34" charset="0"/>
              </a:rPr>
              <a:t>char</a:t>
            </a:r>
          </a:p>
          <a:p>
            <a:pPr eaLnBrk="0" hangingPunct="0">
              <a:lnSpc>
                <a:spcPct val="110000"/>
              </a:lnSpc>
            </a:pPr>
            <a:r>
              <a:rPr lang="en-US" altLang="zh-CN" sz="1400" b="1">
                <a:solidFill>
                  <a:schemeClr val="bg2"/>
                </a:solidFill>
                <a:latin typeface="Arial" pitchFamily="34" charset="0"/>
                <a:cs typeface="Arial" pitchFamily="34" charset="0"/>
              </a:rPr>
              <a:t>a[14]; a = "Hello, world!"</a:t>
            </a:r>
          </a:p>
        </p:txBody>
      </p:sp>
      <p:sp>
        <p:nvSpPr>
          <p:cNvPr id="109597" name="Rectangle 29"/>
          <p:cNvSpPr>
            <a:spLocks noGrp="1" noRot="1" noChangeArrowheads="1"/>
          </p:cNvSpPr>
          <p:nvPr>
            <p:ph type="title"/>
          </p:nvPr>
        </p:nvSpPr>
        <p:spPr/>
        <p:txBody>
          <a:bodyPr/>
          <a:lstStyle/>
          <a:p>
            <a:pPr eaLnBrk="1" hangingPunct="1">
              <a:defRPr/>
            </a:pPr>
            <a:r>
              <a:rPr lang="en-US" altLang="zh-CN" smtClean="0">
                <a:ea typeface="宋体" pitchFamily="2" charset="-122"/>
              </a:rPr>
              <a:t>5.6.2</a:t>
            </a:r>
            <a:r>
              <a:rPr lang="zh-CN" altLang="en-US" smtClean="0">
                <a:ea typeface="宋体" pitchFamily="2" charset="-122"/>
              </a:rPr>
              <a:t>初学者答疑</a:t>
            </a:r>
            <a:endParaRPr lang="en-US" altLang="zh-CN">
              <a:ea typeface="宋体"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5.1.23</a:t>
            </a:r>
            <a:r>
              <a:rPr lang="zh-CN" altLang="en-US" dirty="0" smtClean="0">
                <a:ea typeface="宋体" pitchFamily="2" charset="-122"/>
              </a:rPr>
              <a:t>声明不同于定义</a:t>
            </a:r>
            <a:endParaRPr lang="en-US" altLang="zh-CN" dirty="0">
              <a:ea typeface="宋体" pitchFamily="2" charset="-122"/>
            </a:endParaRPr>
          </a:p>
        </p:txBody>
      </p:sp>
      <p:sp>
        <p:nvSpPr>
          <p:cNvPr id="4" name="Rectangle 3"/>
          <p:cNvSpPr>
            <a:spLocks noGrp="1" noChangeArrowheads="1"/>
          </p:cNvSpPr>
          <p:nvPr>
            <p:ph type="body" idx="1"/>
          </p:nvPr>
        </p:nvSpPr>
        <p:spPr>
          <a:xfrm>
            <a:off x="214282" y="1214422"/>
            <a:ext cx="8786873" cy="5214974"/>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400" smtClean="0">
                <a:ea typeface="宋体" pitchFamily="2" charset="-122"/>
              </a:rPr>
              <a:t>函数的声明和定义不同，总的来说有以下几点：</a:t>
            </a:r>
          </a:p>
          <a:p>
            <a:pPr eaLnBrk="1" hangingPunct="1">
              <a:lnSpc>
                <a:spcPct val="90000"/>
              </a:lnSpc>
              <a:defRPr/>
            </a:pPr>
            <a:r>
              <a:rPr lang="zh-CN" altLang="en-US" sz="2400" smtClean="0">
                <a:ea typeface="宋体" pitchFamily="2" charset="-122"/>
              </a:rPr>
              <a:t>（</a:t>
            </a:r>
            <a:r>
              <a:rPr lang="en-US" altLang="zh-CN" sz="2400" smtClean="0">
                <a:ea typeface="宋体" pitchFamily="2" charset="-122"/>
              </a:rPr>
              <a:t>1</a:t>
            </a:r>
            <a:r>
              <a:rPr lang="zh-CN" altLang="en-US" sz="2400" smtClean="0">
                <a:ea typeface="宋体" pitchFamily="2" charset="-122"/>
              </a:rPr>
              <a:t>）函数定义</a:t>
            </a:r>
            <a:r>
              <a:rPr lang="en-US" altLang="zh-CN" sz="2400" smtClean="0">
                <a:ea typeface="宋体" pitchFamily="2" charset="-122"/>
              </a:rPr>
              <a:t>4</a:t>
            </a:r>
            <a:r>
              <a:rPr lang="zh-CN" altLang="en-US" sz="2400" smtClean="0">
                <a:ea typeface="宋体" pitchFamily="2" charset="-122"/>
              </a:rPr>
              <a:t>个要素不可或缺，是一个完整的函数实现形式，包括返回类型、形参、函数名和最重要的函数体的定义，而函数声明被用来通知编译器被调函数的返回类型、名称和参数类型信息，相当于</a:t>
            </a:r>
            <a:r>
              <a:rPr lang="zh-CN" altLang="en-US" sz="2400" smtClean="0">
                <a:latin typeface="Times New Roman" pitchFamily="18" charset="0"/>
                <a:ea typeface="宋体" pitchFamily="2" charset="-122"/>
              </a:rPr>
              <a:t>“</a:t>
            </a:r>
            <a:r>
              <a:rPr lang="zh-CN" altLang="en-US" sz="2400" smtClean="0">
                <a:ea typeface="宋体" pitchFamily="2" charset="-122"/>
              </a:rPr>
              <a:t>接口</a:t>
            </a:r>
            <a:r>
              <a:rPr lang="zh-CN" altLang="en-US" sz="2400" smtClean="0">
                <a:latin typeface="Times New Roman" pitchFamily="18" charset="0"/>
                <a:ea typeface="宋体" pitchFamily="2" charset="-122"/>
              </a:rPr>
              <a:t>”</a:t>
            </a:r>
            <a:r>
              <a:rPr lang="zh-CN" altLang="en-US" sz="2400" smtClean="0">
                <a:ea typeface="宋体" pitchFamily="2" charset="-122"/>
              </a:rPr>
              <a:t>，声明时没有函数体而且形参的类型是关心的要点，而形参的名称在声明时可省略。</a:t>
            </a:r>
          </a:p>
          <a:p>
            <a:pPr eaLnBrk="1" hangingPunct="1">
              <a:lnSpc>
                <a:spcPct val="90000"/>
              </a:lnSpc>
              <a:defRPr/>
            </a:pPr>
            <a:r>
              <a:rPr lang="zh-CN" altLang="en-US" sz="2400" smtClean="0">
                <a:ea typeface="宋体" pitchFamily="2" charset="-122"/>
              </a:rPr>
              <a:t>（</a:t>
            </a:r>
            <a:r>
              <a:rPr lang="en-US" altLang="zh-CN" sz="2400" smtClean="0">
                <a:ea typeface="宋体" pitchFamily="2" charset="-122"/>
              </a:rPr>
              <a:t>2</a:t>
            </a:r>
            <a:r>
              <a:rPr lang="zh-CN" altLang="en-US" sz="2400" smtClean="0">
                <a:ea typeface="宋体" pitchFamily="2" charset="-122"/>
              </a:rPr>
              <a:t>）在某些情况下，函数的声明可以省略，如函数先定义，后调用的情况，但函数的定义不能省略，且只能定义一次，而且，定义要比声明更为复杂和完整。</a:t>
            </a:r>
          </a:p>
          <a:p>
            <a:pPr eaLnBrk="1" hangingPunct="1">
              <a:lnSpc>
                <a:spcPct val="90000"/>
              </a:lnSpc>
              <a:defRPr/>
            </a:pPr>
            <a:r>
              <a:rPr lang="zh-CN" altLang="en-US" sz="2400" smtClean="0">
                <a:ea typeface="宋体" pitchFamily="2" charset="-122"/>
              </a:rPr>
              <a:t>（</a:t>
            </a:r>
            <a:r>
              <a:rPr lang="en-US" altLang="zh-CN" sz="2400" smtClean="0">
                <a:ea typeface="宋体" pitchFamily="2" charset="-122"/>
              </a:rPr>
              <a:t>3</a:t>
            </a:r>
            <a:r>
              <a:rPr lang="zh-CN" altLang="en-US" sz="2400" smtClean="0">
                <a:ea typeface="宋体" pitchFamily="2" charset="-122"/>
              </a:rPr>
              <a:t>）函数定义结束时不用加分号，而声明结束时必须加分号，因此，直接在函数头后添上分号作为函数的声明是个不错的方法。</a:t>
            </a:r>
          </a:p>
          <a:p>
            <a:pPr eaLnBrk="1" hangingPunct="1">
              <a:lnSpc>
                <a:spcPct val="90000"/>
              </a:lnSpc>
              <a:defRPr/>
            </a:pPr>
            <a:r>
              <a:rPr lang="zh-CN" altLang="en-US" sz="2400" smtClean="0">
                <a:ea typeface="宋体" pitchFamily="2" charset="-122"/>
              </a:rPr>
              <a:t>特别强调：函数的原型声明应与函数头保持一致，否则，编译器会报错。</a:t>
            </a: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页脚占位符 5"/>
          <p:cNvSpPr>
            <a:spLocks noGrp="1"/>
          </p:cNvSpPr>
          <p:nvPr>
            <p:ph type="ftr" sz="quarter" idx="12"/>
          </p:nvPr>
        </p:nvSpPr>
        <p:spPr>
          <a:noFill/>
        </p:spPr>
        <p:txBody>
          <a:bodyPr/>
          <a:lstStyle/>
          <a:p>
            <a:r>
              <a:rPr lang="en-US" altLang="zh-CN" smtClean="0"/>
              <a:t>www.itcast.cn</a:t>
            </a:r>
          </a:p>
        </p:txBody>
      </p:sp>
      <p:sp>
        <p:nvSpPr>
          <p:cNvPr id="302083"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302084"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302085"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302086"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302087" name="AutoShape 5"/>
          <p:cNvSpPr>
            <a:spLocks noChangeArrowheads="1"/>
          </p:cNvSpPr>
          <p:nvPr/>
        </p:nvSpPr>
        <p:spPr bwMode="invGray">
          <a:xfrm>
            <a:off x="1214438" y="4500563"/>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302088"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302089" name="Group 7"/>
          <p:cNvGrpSpPr>
            <a:grpSpLocks/>
          </p:cNvGrpSpPr>
          <p:nvPr/>
        </p:nvGrpSpPr>
        <p:grpSpPr bwMode="auto">
          <a:xfrm>
            <a:off x="1214438" y="2786063"/>
            <a:ext cx="3852862"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302108"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302090"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302104"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302091" name="Group 17"/>
          <p:cNvGrpSpPr>
            <a:grpSpLocks/>
          </p:cNvGrpSpPr>
          <p:nvPr/>
        </p:nvGrpSpPr>
        <p:grpSpPr bwMode="auto">
          <a:xfrm>
            <a:off x="1214438" y="1428750"/>
            <a:ext cx="3852862"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302100"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302092" name="Rectangle 22"/>
          <p:cNvSpPr>
            <a:spLocks noChangeArrowheads="1"/>
          </p:cNvSpPr>
          <p:nvPr/>
        </p:nvSpPr>
        <p:spPr bwMode="gray">
          <a:xfrm>
            <a:off x="1214438" y="1500188"/>
            <a:ext cx="3857625" cy="307975"/>
          </a:xfrm>
          <a:prstGeom prst="rect">
            <a:avLst/>
          </a:prstGeom>
          <a:noFill/>
          <a:ln w="9525">
            <a:noFill/>
            <a:miter lim="800000"/>
            <a:headEnd/>
            <a:tailEnd/>
          </a:ln>
        </p:spPr>
        <p:txBody>
          <a:bodyPr>
            <a:spAutoFit/>
          </a:bodyPr>
          <a:lstStyle/>
          <a:p>
            <a:pPr algn="ctr">
              <a:spcBef>
                <a:spcPct val="50000"/>
              </a:spcBef>
              <a:buClr>
                <a:srgbClr val="1F3F5F"/>
              </a:buClr>
            </a:pPr>
            <a:r>
              <a:rPr lang="en-US" altLang="zh-CN" sz="1400">
                <a:solidFill>
                  <a:srgbClr val="FFFFFF"/>
                </a:solidFill>
                <a:latin typeface="Arial" pitchFamily="34" charset="0"/>
                <a:cs typeface="Arial" pitchFamily="34" charset="0"/>
              </a:rPr>
              <a:t>1</a:t>
            </a:r>
          </a:p>
        </p:txBody>
      </p:sp>
      <p:sp>
        <p:nvSpPr>
          <p:cNvPr id="302093" name="Rectangle 23"/>
          <p:cNvSpPr>
            <a:spLocks noChangeArrowheads="1"/>
          </p:cNvSpPr>
          <p:nvPr/>
        </p:nvSpPr>
        <p:spPr bwMode="gray">
          <a:xfrm>
            <a:off x="1447800" y="2851150"/>
            <a:ext cx="3200400" cy="338138"/>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2</a:t>
            </a:r>
          </a:p>
        </p:txBody>
      </p:sp>
      <p:sp>
        <p:nvSpPr>
          <p:cNvPr id="302094" name="Rectangle 24"/>
          <p:cNvSpPr>
            <a:spLocks noChangeArrowheads="1"/>
          </p:cNvSpPr>
          <p:nvPr/>
        </p:nvSpPr>
        <p:spPr bwMode="gray">
          <a:xfrm>
            <a:off x="1447800" y="4316413"/>
            <a:ext cx="3200400" cy="338137"/>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3</a:t>
            </a:r>
          </a:p>
        </p:txBody>
      </p:sp>
      <p:sp>
        <p:nvSpPr>
          <p:cNvPr id="302095" name="Rectangle 25"/>
          <p:cNvSpPr>
            <a:spLocks noChangeArrowheads="1"/>
          </p:cNvSpPr>
          <p:nvPr/>
        </p:nvSpPr>
        <p:spPr bwMode="white">
          <a:xfrm>
            <a:off x="1690688" y="1857375"/>
            <a:ext cx="5781675" cy="566738"/>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实现输入任意字符串逆序，并将大写换成小写，递归法，指针交换法，数组法都实现一遍</a:t>
            </a:r>
            <a:endParaRPr lang="en-US" altLang="zh-CN" sz="1400" b="1">
              <a:solidFill>
                <a:schemeClr val="bg2"/>
              </a:solidFill>
              <a:latin typeface="Arial" pitchFamily="34" charset="0"/>
              <a:cs typeface="Arial" pitchFamily="34" charset="0"/>
            </a:endParaRPr>
          </a:p>
        </p:txBody>
      </p:sp>
      <p:sp>
        <p:nvSpPr>
          <p:cNvPr id="302096" name="Rectangle 26"/>
          <p:cNvSpPr>
            <a:spLocks noChangeArrowheads="1"/>
          </p:cNvSpPr>
          <p:nvPr/>
        </p:nvSpPr>
        <p:spPr bwMode="white">
          <a:xfrm>
            <a:off x="1755775" y="4772025"/>
            <a:ext cx="5781675" cy="315913"/>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rgbClr val="222F3D"/>
                </a:solidFill>
              </a:rPr>
              <a:t>写一个函数，功能：完成内存之间的拷贝，也就是实现</a:t>
            </a:r>
            <a:r>
              <a:rPr lang="en-US" altLang="zh-CN" sz="1400" b="1" dirty="0" err="1">
                <a:solidFill>
                  <a:srgbClr val="222F3D"/>
                </a:solidFill>
              </a:rPr>
              <a:t>memcpy</a:t>
            </a:r>
            <a:endParaRPr lang="en-US" altLang="zh-CN" sz="1400" b="1" dirty="0">
              <a:solidFill>
                <a:srgbClr val="222F3D"/>
              </a:solidFill>
              <a:latin typeface="Arial" pitchFamily="34" charset="0"/>
              <a:cs typeface="Arial" pitchFamily="34" charset="0"/>
            </a:endParaRPr>
          </a:p>
        </p:txBody>
      </p:sp>
      <p:sp>
        <p:nvSpPr>
          <p:cNvPr id="291857" name="Rectangle 28"/>
          <p:cNvSpPr>
            <a:spLocks noChangeArrowheads="1"/>
          </p:cNvSpPr>
          <p:nvPr/>
        </p:nvSpPr>
        <p:spPr bwMode="white">
          <a:xfrm>
            <a:off x="1285875" y="3214688"/>
            <a:ext cx="6429375" cy="329321"/>
          </a:xfrm>
          <a:prstGeom prst="rect">
            <a:avLst/>
          </a:prstGeom>
          <a:noFill/>
          <a:ln w="9525">
            <a:noFill/>
            <a:miter lim="800000"/>
            <a:headEnd/>
            <a:tailEnd/>
          </a:ln>
        </p:spPr>
        <p:txBody>
          <a:bodyPr>
            <a:spAutoFit/>
          </a:bodyPr>
          <a:lstStyle/>
          <a:p>
            <a:pPr eaLnBrk="0" hangingPunct="0">
              <a:lnSpc>
                <a:spcPct val="110000"/>
              </a:lnSpc>
              <a:defRPr/>
            </a:pPr>
            <a:r>
              <a:rPr lang="zh-CN" altLang="en-US" sz="1400" b="1" dirty="0" smtClean="0">
                <a:solidFill>
                  <a:schemeClr val="bg2"/>
                </a:solidFill>
                <a:latin typeface="Arial" pitchFamily="34" charset="0"/>
                <a:cs typeface="Arial" pitchFamily="34" charset="0"/>
              </a:rPr>
              <a:t>编程实现将一个</a:t>
            </a:r>
            <a:r>
              <a:rPr lang="en-US" altLang="zh-CN" sz="1400" b="1" dirty="0" smtClean="0">
                <a:solidFill>
                  <a:schemeClr val="bg2"/>
                </a:solidFill>
                <a:latin typeface="Arial" pitchFamily="34" charset="0"/>
                <a:cs typeface="Arial" pitchFamily="34" charset="0"/>
              </a:rPr>
              <a:t>double</a:t>
            </a:r>
            <a:r>
              <a:rPr lang="zh-CN" altLang="en-US" sz="1400" b="1" dirty="0" smtClean="0">
                <a:solidFill>
                  <a:schemeClr val="bg2"/>
                </a:solidFill>
                <a:latin typeface="Arial" pitchFamily="34" charset="0"/>
                <a:cs typeface="Arial" pitchFamily="34" charset="0"/>
              </a:rPr>
              <a:t>类型数据转换为字符串，再转换为数据。</a:t>
            </a:r>
            <a:endParaRPr lang="en-US" altLang="zh-CN" sz="1400" b="1" dirty="0">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smtClean="0">
                <a:ea typeface="宋体" pitchFamily="2" charset="-122"/>
              </a:rPr>
              <a:t>5.6.3</a:t>
            </a:r>
            <a:r>
              <a:rPr lang="zh-CN" altLang="en-US" smtClean="0">
                <a:ea typeface="宋体" pitchFamily="2" charset="-122"/>
              </a:rPr>
              <a:t>综合习题</a:t>
            </a:r>
            <a:endParaRPr lang="en-US" altLang="zh-CN">
              <a:ea typeface="宋体" pitchFamily="2" charset="-122"/>
            </a:endParaRPr>
          </a:p>
        </p:txBody>
      </p:sp>
    </p:spTree>
  </p:cSld>
  <p:clrMapOvr>
    <a:masterClrMapping/>
  </p:clrMapOvr>
  <p:transition/>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subTitle" idx="1"/>
          </p:nvPr>
        </p:nvSpPr>
        <p:spPr>
          <a:xfrm>
            <a:off x="3500438" y="714375"/>
            <a:ext cx="5186362" cy="504825"/>
          </a:xfrm>
        </p:spPr>
        <p:txBody>
          <a:bodyPr/>
          <a:lstStyle/>
          <a:p>
            <a:pPr algn="l" eaLnBrk="1" hangingPunct="1">
              <a:defRPr/>
            </a:pPr>
            <a:r>
              <a:rPr lang="zh-CN" altLang="en-US" sz="1800" b="1" dirty="0" smtClean="0">
                <a:ea typeface="宋体" pitchFamily="2" charset="-122"/>
              </a:rPr>
              <a:t>传智播客创始人张孝祥老师的理念就是帮助每一位学员都成功。帮助每一位学员都少走弯路。</a:t>
            </a:r>
            <a:endParaRPr lang="en-US" altLang="zh-CN" sz="1800" b="1" dirty="0">
              <a:ea typeface="宋体" pitchFamily="2" charset="-122"/>
            </a:endParaRPr>
          </a:p>
        </p:txBody>
      </p:sp>
      <p:sp>
        <p:nvSpPr>
          <p:cNvPr id="304131" name="TextBox 4"/>
          <p:cNvSpPr txBox="1">
            <a:spLocks noChangeArrowheads="1"/>
          </p:cNvSpPr>
          <p:nvPr/>
        </p:nvSpPr>
        <p:spPr bwMode="auto">
          <a:xfrm>
            <a:off x="714375" y="630238"/>
            <a:ext cx="928688"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sp>
        <p:nvSpPr>
          <p:cNvPr id="304132" name="TextBox 5"/>
          <p:cNvSpPr txBox="1">
            <a:spLocks noChangeArrowheads="1"/>
          </p:cNvSpPr>
          <p:nvPr/>
        </p:nvSpPr>
        <p:spPr bwMode="auto">
          <a:xfrm>
            <a:off x="1714500" y="1785938"/>
            <a:ext cx="1143000"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sp>
        <p:nvSpPr>
          <p:cNvPr id="304133" name="TextBox 6"/>
          <p:cNvSpPr txBox="1">
            <a:spLocks noChangeArrowheads="1"/>
          </p:cNvSpPr>
          <p:nvPr/>
        </p:nvSpPr>
        <p:spPr bwMode="auto">
          <a:xfrm>
            <a:off x="1071563" y="3500438"/>
            <a:ext cx="1928812" cy="584200"/>
          </a:xfrm>
          <a:prstGeom prst="rect">
            <a:avLst/>
          </a:prstGeom>
          <a:noFill/>
          <a:ln w="9525">
            <a:noFill/>
            <a:miter lim="800000"/>
            <a:headEnd/>
            <a:tailEnd/>
          </a:ln>
        </p:spPr>
        <p:txBody>
          <a:bodyPr>
            <a:spAutoFit/>
          </a:bodyPr>
          <a:lstStyle/>
          <a:p>
            <a:pPr eaLnBrk="0" hangingPunct="0"/>
            <a:r>
              <a:rPr lang="zh-CN" altLang="en-US" sz="3200" b="1">
                <a:solidFill>
                  <a:schemeClr val="bg2"/>
                </a:solidFill>
              </a:rPr>
              <a:t>高薪就业</a:t>
            </a:r>
          </a:p>
        </p:txBody>
      </p:sp>
      <p:sp>
        <p:nvSpPr>
          <p:cNvPr id="304134" name="TextBox 7"/>
          <p:cNvSpPr txBox="1">
            <a:spLocks noChangeArrowheads="1"/>
          </p:cNvSpPr>
          <p:nvPr/>
        </p:nvSpPr>
        <p:spPr bwMode="auto">
          <a:xfrm>
            <a:off x="4500563" y="2071688"/>
            <a:ext cx="3929062" cy="1570037"/>
          </a:xfrm>
          <a:prstGeom prst="rect">
            <a:avLst/>
          </a:prstGeom>
          <a:noFill/>
          <a:ln w="9525">
            <a:noFill/>
            <a:miter lim="800000"/>
            <a:headEnd/>
            <a:tailEnd/>
          </a:ln>
        </p:spPr>
        <p:txBody>
          <a:bodyPr>
            <a:spAutoFit/>
          </a:bodyPr>
          <a:lstStyle/>
          <a:p>
            <a:pPr eaLnBrk="0" hangingPunct="0"/>
            <a:r>
              <a:rPr lang="zh-CN" altLang="en-US" sz="9600"/>
              <a:t>谢谢！</a:t>
            </a:r>
          </a:p>
        </p:txBody>
      </p:sp>
      <p:sp>
        <p:nvSpPr>
          <p:cNvPr id="304135" name="TextBox 8"/>
          <p:cNvSpPr txBox="1">
            <a:spLocks noChangeArrowheads="1"/>
          </p:cNvSpPr>
          <p:nvPr/>
        </p:nvSpPr>
        <p:spPr bwMode="auto">
          <a:xfrm>
            <a:off x="4714875" y="4643438"/>
            <a:ext cx="3143250" cy="892175"/>
          </a:xfrm>
          <a:prstGeom prst="rect">
            <a:avLst/>
          </a:prstGeom>
          <a:noFill/>
          <a:ln w="9525">
            <a:noFill/>
            <a:miter lim="800000"/>
            <a:headEnd/>
            <a:tailEnd/>
          </a:ln>
        </p:spPr>
        <p:txBody>
          <a:bodyPr>
            <a:spAutoFit/>
          </a:bodyPr>
          <a:lstStyle/>
          <a:p>
            <a:pPr eaLnBrk="0" hangingPunct="0"/>
            <a:r>
              <a:rPr lang="zh-CN" altLang="en-US" sz="2600" b="1">
                <a:solidFill>
                  <a:schemeClr val="bg2"/>
                </a:solidFill>
              </a:rPr>
              <a:t>          传智播客</a:t>
            </a:r>
            <a:endParaRPr lang="en-US" altLang="zh-CN" sz="2600" b="1">
              <a:solidFill>
                <a:schemeClr val="bg2"/>
              </a:solidFill>
            </a:endParaRPr>
          </a:p>
          <a:p>
            <a:pPr eaLnBrk="0" hangingPunct="0"/>
            <a:r>
              <a:rPr lang="en-US" altLang="zh-CN" sz="2600" b="1">
                <a:solidFill>
                  <a:schemeClr val="bg2"/>
                </a:solidFill>
              </a:rPr>
              <a:t>http://www.itcast.cn</a:t>
            </a:r>
            <a:endParaRPr lang="zh-CN" altLang="en-US" sz="2600" b="1">
              <a:solidFill>
                <a:schemeClr val="bg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5.1.24</a:t>
            </a:r>
            <a:r>
              <a:rPr lang="zh-CN" altLang="en-US" dirty="0" smtClean="0">
                <a:ea typeface="宋体" pitchFamily="2" charset="-122"/>
              </a:rPr>
              <a:t>函数的调用过程</a:t>
            </a:r>
            <a:endParaRPr lang="en-US" altLang="zh-CN" dirty="0">
              <a:ea typeface="宋体" pitchFamily="2" charset="-122"/>
            </a:endParaRPr>
          </a:p>
        </p:txBody>
      </p:sp>
      <p:sp>
        <p:nvSpPr>
          <p:cNvPr id="33796" name="矩形 3"/>
          <p:cNvSpPr>
            <a:spLocks noChangeArrowheads="1"/>
          </p:cNvSpPr>
          <p:nvPr/>
        </p:nvSpPr>
        <p:spPr bwMode="auto">
          <a:xfrm>
            <a:off x="500034" y="1071546"/>
            <a:ext cx="8143932" cy="646331"/>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a:t>C</a:t>
            </a:r>
            <a:r>
              <a:rPr lang="zh-CN" altLang="en-US"/>
              <a:t>语言是由函数组成的，已经介绍了函数的定义、声明和调用等基础知识，下面来看一下函数的调用过程，即模块间是如何配合的</a:t>
            </a:r>
          </a:p>
        </p:txBody>
      </p:sp>
      <p:pic>
        <p:nvPicPr>
          <p:cNvPr id="34823" name="Picture 2"/>
          <p:cNvPicPr>
            <a:picLocks noChangeAspect="1" noChangeArrowheads="1"/>
          </p:cNvPicPr>
          <p:nvPr/>
        </p:nvPicPr>
        <p:blipFill>
          <a:blip r:embed="rId2"/>
          <a:srcRect/>
          <a:stretch>
            <a:fillRect/>
          </a:stretch>
        </p:blipFill>
        <p:spPr bwMode="auto">
          <a:xfrm>
            <a:off x="1071563" y="1928813"/>
            <a:ext cx="4867275"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5.1.25</a:t>
            </a:r>
            <a:r>
              <a:rPr lang="zh-CN" altLang="en-US" dirty="0" smtClean="0">
                <a:ea typeface="宋体" pitchFamily="2" charset="-122"/>
              </a:rPr>
              <a:t>函数的调用</a:t>
            </a:r>
            <a:endParaRPr lang="en-US" altLang="zh-CN" dirty="0">
              <a:ea typeface="宋体" pitchFamily="2" charset="-122"/>
            </a:endParaRPr>
          </a:p>
        </p:txBody>
      </p:sp>
      <p:sp>
        <p:nvSpPr>
          <p:cNvPr id="8" name="Rectangle 39"/>
          <p:cNvSpPr>
            <a:spLocks noChangeArrowheads="1"/>
          </p:cNvSpPr>
          <p:nvPr/>
        </p:nvSpPr>
        <p:spPr bwMode="auto">
          <a:xfrm>
            <a:off x="357158" y="1773238"/>
            <a:ext cx="8412192" cy="172720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lstStyle/>
          <a:p>
            <a:pPr marL="342900" indent="-342900" eaLnBrk="0" hangingPunct="0">
              <a:spcBef>
                <a:spcPct val="20000"/>
              </a:spcBef>
              <a:buClr>
                <a:srgbClr val="339966"/>
              </a:buClr>
              <a:buFont typeface="Wingdings" pitchFamily="2" charset="2"/>
              <a:buChar char="q"/>
              <a:defRPr/>
            </a:pPr>
            <a:r>
              <a:rPr lang="zh-CN" altLang="en-US" sz="2400">
                <a:ea typeface="黑体" pitchFamily="49" charset="-122"/>
              </a:rPr>
              <a:t>通过在程序中使用函数名称，可以执行函数中包含的语句，这称为调用函数</a:t>
            </a:r>
          </a:p>
          <a:p>
            <a:pPr marL="342900" indent="-342900" eaLnBrk="0" hangingPunct="0">
              <a:spcBef>
                <a:spcPct val="20000"/>
              </a:spcBef>
              <a:buClr>
                <a:srgbClr val="339966"/>
              </a:buClr>
              <a:buFont typeface="Wingdings" pitchFamily="2" charset="2"/>
              <a:buChar char="q"/>
              <a:defRPr/>
            </a:pPr>
            <a:r>
              <a:rPr lang="zh-CN" sz="2400">
                <a:ea typeface="黑体" pitchFamily="49" charset="-122"/>
              </a:rPr>
              <a:t>函数之间允许相互调用，也允许嵌套调用</a:t>
            </a:r>
            <a:endParaRPr lang="zh-CN" altLang="en-US" sz="2400">
              <a:ea typeface="黑体" pitchFamily="49" charset="-122"/>
            </a:endParaRPr>
          </a:p>
          <a:p>
            <a:pPr marL="342900" indent="-342900" eaLnBrk="0" hangingPunct="0">
              <a:spcBef>
                <a:spcPct val="20000"/>
              </a:spcBef>
              <a:buClr>
                <a:srgbClr val="339966"/>
              </a:buClr>
              <a:buFont typeface="Wingdings" pitchFamily="2" charset="2"/>
              <a:buChar char="q"/>
              <a:defRPr/>
            </a:pPr>
            <a:r>
              <a:rPr lang="zh-CN" sz="2400">
                <a:ea typeface="黑体" pitchFamily="49" charset="-122"/>
              </a:rPr>
              <a:t>函数还可以自己调用自己，称为递归调用</a:t>
            </a:r>
            <a:endParaRPr lang="zh-CN" altLang="en-US" sz="2400">
              <a:ea typeface="黑体" pitchFamily="49" charset="-122"/>
            </a:endParaRPr>
          </a:p>
          <a:p>
            <a:pPr marL="342900" indent="-342900" eaLnBrk="0" hangingPunct="0">
              <a:spcBef>
                <a:spcPct val="20000"/>
              </a:spcBef>
              <a:buClr>
                <a:srgbClr val="339966"/>
              </a:buClr>
              <a:buFont typeface="Wingdings" pitchFamily="2" charset="2"/>
              <a:buNone/>
              <a:defRPr/>
            </a:pPr>
            <a:endParaRPr lang="en-US" altLang="zh-CN" sz="2400">
              <a:ea typeface="黑体" pitchFamily="49" charset="-122"/>
            </a:endParaRPr>
          </a:p>
        </p:txBody>
      </p:sp>
      <p:sp>
        <p:nvSpPr>
          <p:cNvPr id="35847" name="Line 4"/>
          <p:cNvSpPr>
            <a:spLocks noChangeShapeType="1"/>
          </p:cNvSpPr>
          <p:nvPr/>
        </p:nvSpPr>
        <p:spPr bwMode="auto">
          <a:xfrm>
            <a:off x="5076825" y="4652963"/>
            <a:ext cx="0" cy="0"/>
          </a:xfrm>
          <a:prstGeom prst="line">
            <a:avLst/>
          </a:prstGeom>
          <a:noFill/>
          <a:ln w="9525">
            <a:solidFill>
              <a:schemeClr val="tx1"/>
            </a:solidFill>
            <a:round/>
            <a:headEnd/>
            <a:tailEnd type="triangle" w="med" len="med"/>
          </a:ln>
        </p:spPr>
        <p:txBody>
          <a:bodyPr/>
          <a:lstStyle/>
          <a:p>
            <a:endParaRPr lang="zh-CN" altLang="en-US"/>
          </a:p>
        </p:txBody>
      </p:sp>
      <p:sp>
        <p:nvSpPr>
          <p:cNvPr id="10" name="Text Box 12"/>
          <p:cNvSpPr txBox="1">
            <a:spLocks noChangeArrowheads="1"/>
          </p:cNvSpPr>
          <p:nvPr/>
        </p:nvSpPr>
        <p:spPr bwMode="auto">
          <a:xfrm>
            <a:off x="611188" y="1844675"/>
            <a:ext cx="4032250" cy="2847975"/>
          </a:xfrm>
          <a:prstGeom prst="rect">
            <a:avLst/>
          </a:prstGeom>
          <a:ln w="12700" algn="ctr">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000">
                <a:solidFill>
                  <a:schemeClr val="bg2"/>
                </a:solidFill>
                <a:latin typeface="Courier New" pitchFamily="49" charset="0"/>
              </a:rPr>
              <a:t>#include&lt;stdio.h&gt;</a:t>
            </a:r>
          </a:p>
          <a:p>
            <a:pPr eaLnBrk="0" hangingPunct="0">
              <a:defRPr/>
            </a:pPr>
            <a:r>
              <a:rPr lang="en-US" altLang="zh-CN" sz="2000">
                <a:solidFill>
                  <a:schemeClr val="bg2"/>
                </a:solidFill>
                <a:latin typeface="Courier New" pitchFamily="49" charset="0"/>
              </a:rPr>
              <a:t>void main()</a:t>
            </a:r>
          </a:p>
          <a:p>
            <a:pPr eaLnBrk="0" hangingPunct="0">
              <a:defRPr/>
            </a:pPr>
            <a:r>
              <a:rPr lang="en-US" altLang="zh-CN" sz="2000">
                <a:solidFill>
                  <a:schemeClr val="bg2"/>
                </a:solidFill>
                <a:latin typeface="Courier New" pitchFamily="49" charset="0"/>
              </a:rPr>
              <a:t>{</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	set_discount();</a:t>
            </a:r>
          </a:p>
          <a:p>
            <a:pPr eaLnBrk="0" hangingPunct="0">
              <a:defRPr/>
            </a:pPr>
            <a:r>
              <a:rPr lang="en-US" altLang="zh-CN" sz="2000">
                <a:solidFill>
                  <a:schemeClr val="bg2"/>
                </a:solidFill>
                <a:latin typeface="Courier New" pitchFamily="49" charset="0"/>
              </a:rPr>
              <a:t>	displayDiscount();</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a:t>
            </a:r>
          </a:p>
        </p:txBody>
      </p:sp>
      <p:sp>
        <p:nvSpPr>
          <p:cNvPr id="11" name="Text Box 13"/>
          <p:cNvSpPr txBox="1">
            <a:spLocks noChangeArrowheads="1"/>
          </p:cNvSpPr>
          <p:nvPr/>
        </p:nvSpPr>
        <p:spPr bwMode="auto">
          <a:xfrm>
            <a:off x="4932363" y="1641475"/>
            <a:ext cx="3887787" cy="3457575"/>
          </a:xfrm>
          <a:prstGeom prst="rect">
            <a:avLst/>
          </a:prstGeom>
          <a:ln w="12700" algn="ctr">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000">
                <a:solidFill>
                  <a:schemeClr val="bg2"/>
                </a:solidFill>
                <a:latin typeface="Courier New" pitchFamily="49" charset="0"/>
              </a:rPr>
              <a:t>float set_discount()</a:t>
            </a:r>
          </a:p>
          <a:p>
            <a:pPr eaLnBrk="0" hangingPunct="0">
              <a:defRPr/>
            </a:pPr>
            <a:r>
              <a:rPr lang="en-US" altLang="zh-CN" sz="2000">
                <a:solidFill>
                  <a:schemeClr val="bg2"/>
                </a:solidFill>
                <a:latin typeface="Courier New" pitchFamily="49" charset="0"/>
              </a:rPr>
              <a:t>{</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a:t>
            </a:r>
          </a:p>
          <a:p>
            <a:pPr eaLnBrk="0" hangingPunct="0">
              <a:defRPr/>
            </a:pPr>
            <a:endParaRPr lang="en-US" altLang="zh-CN" sz="2000">
              <a:solidFill>
                <a:schemeClr val="bg2"/>
              </a:solidFill>
              <a:latin typeface="Courier New" pitchFamily="49" charset="0"/>
            </a:endParaRPr>
          </a:p>
          <a:p>
            <a:pPr eaLnBrk="0" hangingPunct="0">
              <a:defRPr/>
            </a:pPr>
            <a:r>
              <a:rPr lang="en-US" altLang="zh-CN" sz="2000">
                <a:solidFill>
                  <a:schemeClr val="bg2"/>
                </a:solidFill>
                <a:latin typeface="Courier New" pitchFamily="49" charset="0"/>
              </a:rPr>
              <a:t>float displayDiscount()</a:t>
            </a:r>
          </a:p>
          <a:p>
            <a:pPr eaLnBrk="0" hangingPunct="0">
              <a:defRPr/>
            </a:pPr>
            <a:r>
              <a:rPr lang="en-US" altLang="zh-CN" sz="2000">
                <a:solidFill>
                  <a:schemeClr val="bg2"/>
                </a:solidFill>
                <a:latin typeface="Courier New" pitchFamily="49" charset="0"/>
              </a:rPr>
              <a:t>{</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a:t>
            </a:r>
          </a:p>
        </p:txBody>
      </p:sp>
      <p:sp>
        <p:nvSpPr>
          <p:cNvPr id="13" name="Rectangle 32"/>
          <p:cNvSpPr>
            <a:spLocks noChangeArrowheads="1"/>
          </p:cNvSpPr>
          <p:nvPr/>
        </p:nvSpPr>
        <p:spPr bwMode="auto">
          <a:xfrm>
            <a:off x="1547813" y="3068638"/>
            <a:ext cx="2592387" cy="431800"/>
          </a:xfrm>
          <a:prstGeom prst="rect">
            <a:avLst/>
          </a:prstGeom>
          <a:noFill/>
          <a:ln w="25400" algn="ctr">
            <a:solidFill>
              <a:srgbClr val="FF3300"/>
            </a:solidFill>
            <a:miter lim="800000"/>
            <a:headEnd/>
            <a:tailEnd/>
          </a:ln>
        </p:spPr>
        <p:txBody>
          <a:bodyPr anchor="ctr">
            <a:spAutoFit/>
          </a:bodyPr>
          <a:lstStyle/>
          <a:p>
            <a:pPr eaLnBrk="0" hangingPunct="0"/>
            <a:endParaRPr lang="zh-CN" altLang="en-US"/>
          </a:p>
        </p:txBody>
      </p:sp>
      <p:sp>
        <p:nvSpPr>
          <p:cNvPr id="14" name="Line 33"/>
          <p:cNvSpPr>
            <a:spLocks noChangeShapeType="1"/>
          </p:cNvSpPr>
          <p:nvPr/>
        </p:nvSpPr>
        <p:spPr bwMode="auto">
          <a:xfrm flipV="1">
            <a:off x="4067175" y="2565400"/>
            <a:ext cx="1296988" cy="503238"/>
          </a:xfrm>
          <a:prstGeom prst="line">
            <a:avLst/>
          </a:prstGeom>
          <a:noFill/>
          <a:ln w="31750">
            <a:solidFill>
              <a:schemeClr val="hlink"/>
            </a:solidFill>
            <a:round/>
            <a:headEnd/>
            <a:tailEnd type="triangle" w="med" len="med"/>
          </a:ln>
        </p:spPr>
        <p:txBody>
          <a:bodyPr>
            <a:spAutoFit/>
          </a:bodyPr>
          <a:lstStyle/>
          <a:p>
            <a:endParaRPr lang="zh-CN" altLang="en-US"/>
          </a:p>
        </p:txBody>
      </p:sp>
      <p:sp>
        <p:nvSpPr>
          <p:cNvPr id="15" name="AutoShape 35"/>
          <p:cNvSpPr>
            <a:spLocks noChangeArrowheads="1"/>
          </p:cNvSpPr>
          <p:nvPr/>
        </p:nvSpPr>
        <p:spPr bwMode="auto">
          <a:xfrm>
            <a:off x="5364163" y="2276475"/>
            <a:ext cx="1871662" cy="647700"/>
          </a:xfrm>
          <a:prstGeom prst="roundRect">
            <a:avLst>
              <a:gd name="adj" fmla="val 16667"/>
            </a:avLst>
          </a:prstGeom>
          <a:noFill/>
          <a:ln w="28575" algn="ctr">
            <a:solidFill>
              <a:schemeClr val="hlink"/>
            </a:solidFill>
            <a:round/>
            <a:headEnd/>
            <a:tailEnd/>
          </a:ln>
        </p:spPr>
        <p:txBody>
          <a:bodyPr anchor="ctr">
            <a:spAutoFit/>
          </a:bodyPr>
          <a:lstStyle/>
          <a:p>
            <a:pPr eaLnBrk="0" hangingPunct="0"/>
            <a:endParaRPr lang="zh-CN" altLang="en-US"/>
          </a:p>
        </p:txBody>
      </p:sp>
      <p:sp>
        <p:nvSpPr>
          <p:cNvPr id="16" name="Rectangle 36"/>
          <p:cNvSpPr>
            <a:spLocks noChangeArrowheads="1"/>
          </p:cNvSpPr>
          <p:nvPr/>
        </p:nvSpPr>
        <p:spPr bwMode="auto">
          <a:xfrm>
            <a:off x="1547813" y="3429000"/>
            <a:ext cx="2808287" cy="431800"/>
          </a:xfrm>
          <a:prstGeom prst="rect">
            <a:avLst/>
          </a:prstGeom>
          <a:noFill/>
          <a:ln w="25400" algn="ctr">
            <a:solidFill>
              <a:srgbClr val="FF3300"/>
            </a:solidFill>
            <a:miter lim="800000"/>
            <a:headEnd/>
            <a:tailEnd/>
          </a:ln>
        </p:spPr>
        <p:txBody>
          <a:bodyPr anchor="ctr">
            <a:spAutoFit/>
          </a:bodyPr>
          <a:lstStyle/>
          <a:p>
            <a:pPr eaLnBrk="0" hangingPunct="0"/>
            <a:endParaRPr lang="zh-CN" altLang="en-US"/>
          </a:p>
        </p:txBody>
      </p:sp>
      <p:sp>
        <p:nvSpPr>
          <p:cNvPr id="17" name="Line 37"/>
          <p:cNvSpPr>
            <a:spLocks noChangeShapeType="1"/>
          </p:cNvSpPr>
          <p:nvPr/>
        </p:nvSpPr>
        <p:spPr bwMode="auto">
          <a:xfrm>
            <a:off x="4427538" y="3716338"/>
            <a:ext cx="936625" cy="792162"/>
          </a:xfrm>
          <a:prstGeom prst="line">
            <a:avLst/>
          </a:prstGeom>
          <a:noFill/>
          <a:ln w="31750">
            <a:solidFill>
              <a:schemeClr val="hlink"/>
            </a:solidFill>
            <a:round/>
            <a:headEnd/>
            <a:tailEnd type="triangle" w="med" len="med"/>
          </a:ln>
        </p:spPr>
        <p:txBody>
          <a:bodyPr>
            <a:spAutoFit/>
          </a:bodyPr>
          <a:lstStyle/>
          <a:p>
            <a:endParaRPr lang="zh-CN" altLang="en-US"/>
          </a:p>
        </p:txBody>
      </p:sp>
      <p:sp>
        <p:nvSpPr>
          <p:cNvPr id="18" name="AutoShape 38"/>
          <p:cNvSpPr>
            <a:spLocks noChangeArrowheads="1"/>
          </p:cNvSpPr>
          <p:nvPr/>
        </p:nvSpPr>
        <p:spPr bwMode="auto">
          <a:xfrm>
            <a:off x="5364163" y="4149725"/>
            <a:ext cx="1871662" cy="576263"/>
          </a:xfrm>
          <a:prstGeom prst="roundRect">
            <a:avLst>
              <a:gd name="adj" fmla="val 16667"/>
            </a:avLst>
          </a:prstGeom>
          <a:noFill/>
          <a:ln w="28575" algn="ctr">
            <a:solidFill>
              <a:schemeClr val="hlink"/>
            </a:solidFill>
            <a:round/>
            <a:headEnd/>
            <a:tailEnd/>
          </a:ln>
        </p:spPr>
        <p:txBody>
          <a:bodyPr anchor="ctr">
            <a:spAutoFit/>
          </a:bodyPr>
          <a:lstStyle/>
          <a:p>
            <a:pPr eaLnBrk="0" hangingPunct="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22" presetClass="entr" presetSubtype="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1000"/>
                                        <p:tgtEl>
                                          <p:spTgt spid="14"/>
                                        </p:tgtEl>
                                      </p:cBhvr>
                                    </p:animEffect>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55" presetClass="exit" presetSubtype="0" fill="hold" grpId="1" nodeType="withEffect">
                                  <p:stCondLst>
                                    <p:cond delay="0"/>
                                  </p:stCondLst>
                                  <p:childTnLst>
                                    <p:anim calcmode="lin" valueType="num">
                                      <p:cBhvr>
                                        <p:cTn id="32" dur="1000"/>
                                        <p:tgtEl>
                                          <p:spTgt spid="14"/>
                                        </p:tgtEl>
                                        <p:attrNameLst>
                                          <p:attrName>ppt_w</p:attrName>
                                        </p:attrNameLst>
                                      </p:cBhvr>
                                      <p:tavLst>
                                        <p:tav tm="0">
                                          <p:val>
                                            <p:strVal val="ppt_w"/>
                                          </p:val>
                                        </p:tav>
                                        <p:tav tm="100000">
                                          <p:val>
                                            <p:strVal val="ppt_w*0.70"/>
                                          </p:val>
                                        </p:tav>
                                      </p:tavLst>
                                    </p:anim>
                                    <p:anim calcmode="lin" valueType="num">
                                      <p:cBhvr>
                                        <p:cTn id="33" dur="1000"/>
                                        <p:tgtEl>
                                          <p:spTgt spid="14"/>
                                        </p:tgtEl>
                                        <p:attrNameLst>
                                          <p:attrName>ppt_h</p:attrName>
                                        </p:attrNameLst>
                                      </p:cBhvr>
                                      <p:tavLst>
                                        <p:tav tm="0">
                                          <p:val>
                                            <p:strVal val="ppt_h"/>
                                          </p:val>
                                        </p:tav>
                                        <p:tav tm="100000">
                                          <p:val>
                                            <p:strVal val="ppt_h"/>
                                          </p:val>
                                        </p:tav>
                                      </p:tavLst>
                                    </p:anim>
                                    <p:animEffect transition="out" filter="fade">
                                      <p:cBhvr>
                                        <p:cTn id="34" dur="1000"/>
                                        <p:tgtEl>
                                          <p:spTgt spid="14"/>
                                        </p:tgtEl>
                                      </p:cBhvr>
                                    </p:animEffect>
                                    <p:set>
                                      <p:cBhvr>
                                        <p:cTn id="35" dur="1" fill="hold">
                                          <p:stCondLst>
                                            <p:cond delay="999"/>
                                          </p:stCondLst>
                                        </p:cTn>
                                        <p:tgtEl>
                                          <p:spTgt spid="14"/>
                                        </p:tgtEl>
                                        <p:attrNameLst>
                                          <p:attrName>style.visibility</p:attrName>
                                        </p:attrNameLst>
                                      </p:cBhvr>
                                      <p:to>
                                        <p:strVal val="hidden"/>
                                      </p:to>
                                    </p:set>
                                  </p:childTnLst>
                                </p:cTn>
                              </p:par>
                              <p:par>
                                <p:cTn id="36" presetID="55" presetClass="exit" presetSubtype="0" fill="hold" grpId="1" nodeType="withEffect">
                                  <p:stCondLst>
                                    <p:cond delay="0"/>
                                  </p:stCondLst>
                                  <p:childTnLst>
                                    <p:anim calcmode="lin" valueType="num">
                                      <p:cBhvr>
                                        <p:cTn id="37" dur="1000"/>
                                        <p:tgtEl>
                                          <p:spTgt spid="15"/>
                                        </p:tgtEl>
                                        <p:attrNameLst>
                                          <p:attrName>ppt_w</p:attrName>
                                        </p:attrNameLst>
                                      </p:cBhvr>
                                      <p:tavLst>
                                        <p:tav tm="0">
                                          <p:val>
                                            <p:strVal val="ppt_w"/>
                                          </p:val>
                                        </p:tav>
                                        <p:tav tm="100000">
                                          <p:val>
                                            <p:strVal val="ppt_w*0.70"/>
                                          </p:val>
                                        </p:tav>
                                      </p:tavLst>
                                    </p:anim>
                                    <p:anim calcmode="lin" valueType="num">
                                      <p:cBhvr>
                                        <p:cTn id="38" dur="1000"/>
                                        <p:tgtEl>
                                          <p:spTgt spid="15"/>
                                        </p:tgtEl>
                                        <p:attrNameLst>
                                          <p:attrName>ppt_h</p:attrName>
                                        </p:attrNameLst>
                                      </p:cBhvr>
                                      <p:tavLst>
                                        <p:tav tm="0">
                                          <p:val>
                                            <p:strVal val="ppt_h"/>
                                          </p:val>
                                        </p:tav>
                                        <p:tav tm="100000">
                                          <p:val>
                                            <p:strVal val="ppt_h"/>
                                          </p:val>
                                        </p:tav>
                                      </p:tavLst>
                                    </p:anim>
                                    <p:animEffect transition="out" filter="fade">
                                      <p:cBhvr>
                                        <p:cTn id="39" dur="1000"/>
                                        <p:tgtEl>
                                          <p:spTgt spid="15"/>
                                        </p:tgtEl>
                                      </p:cBhvr>
                                    </p:animEffect>
                                    <p:set>
                                      <p:cBhvr>
                                        <p:cTn id="40" dur="1" fill="hold">
                                          <p:stCondLst>
                                            <p:cond delay="999"/>
                                          </p:stCondLst>
                                        </p:cTn>
                                        <p:tgtEl>
                                          <p:spTgt spid="15"/>
                                        </p:tgtEl>
                                        <p:attrNameLst>
                                          <p:attrName>style.visibility</p:attrName>
                                        </p:attrNameLst>
                                      </p:cBhvr>
                                      <p:to>
                                        <p:strVal val="hidden"/>
                                      </p:to>
                                    </p:set>
                                  </p:childTnLst>
                                </p:cTn>
                              </p:par>
                            </p:childTnLst>
                          </p:cTn>
                        </p:par>
                        <p:par>
                          <p:cTn id="41" fill="hold">
                            <p:stCondLst>
                              <p:cond delay="1000"/>
                            </p:stCondLst>
                            <p:childTnLst>
                              <p:par>
                                <p:cTn id="42" presetID="21" presetClass="entr" presetSubtype="1"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heel(1)">
                                      <p:cBhvr>
                                        <p:cTn id="44" dur="2000"/>
                                        <p:tgtEl>
                                          <p:spTgt spid="1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1000"/>
                                        <p:tgtEl>
                                          <p:spTgt spid="17"/>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5.1.26</a:t>
            </a:r>
            <a:r>
              <a:rPr lang="zh-CN" altLang="en-US" dirty="0" smtClean="0">
                <a:ea typeface="宋体" pitchFamily="2" charset="-122"/>
              </a:rPr>
              <a:t>函数调用</a:t>
            </a:r>
            <a:endParaRPr lang="en-US" altLang="zh-CN" dirty="0">
              <a:ea typeface="宋体" pitchFamily="2" charset="-122"/>
            </a:endParaRPr>
          </a:p>
        </p:txBody>
      </p:sp>
      <p:sp>
        <p:nvSpPr>
          <p:cNvPr id="8" name="Text Box 2"/>
          <p:cNvSpPr txBox="1">
            <a:spLocks noChangeArrowheads="1"/>
          </p:cNvSpPr>
          <p:nvPr/>
        </p:nvSpPr>
        <p:spPr bwMode="auto">
          <a:xfrm>
            <a:off x="4932363" y="3716338"/>
            <a:ext cx="3887787" cy="1628775"/>
          </a:xfrm>
          <a:prstGeom prst="rect">
            <a:avLst/>
          </a:prstGeom>
          <a:ln w="12700" algn="ctr">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000">
                <a:solidFill>
                  <a:schemeClr val="bg2"/>
                </a:solidFill>
                <a:latin typeface="Courier New" pitchFamily="49" charset="0"/>
              </a:rPr>
              <a:t>void reverse()</a:t>
            </a:r>
          </a:p>
          <a:p>
            <a:pPr eaLnBrk="0" hangingPunct="0">
              <a:defRPr/>
            </a:pPr>
            <a:r>
              <a:rPr lang="en-US" altLang="zh-CN" sz="2000">
                <a:solidFill>
                  <a:schemeClr val="bg2"/>
                </a:solidFill>
                <a:latin typeface="Courier New" pitchFamily="49" charset="0"/>
              </a:rPr>
              <a:t>{</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a:t>
            </a:r>
          </a:p>
        </p:txBody>
      </p:sp>
      <p:sp>
        <p:nvSpPr>
          <p:cNvPr id="36871" name="Line 3"/>
          <p:cNvSpPr>
            <a:spLocks noChangeShapeType="1"/>
          </p:cNvSpPr>
          <p:nvPr/>
        </p:nvSpPr>
        <p:spPr bwMode="auto">
          <a:xfrm>
            <a:off x="5076825" y="4652963"/>
            <a:ext cx="0" cy="0"/>
          </a:xfrm>
          <a:prstGeom prst="line">
            <a:avLst/>
          </a:prstGeom>
          <a:noFill/>
          <a:ln w="9525">
            <a:solidFill>
              <a:schemeClr val="tx1"/>
            </a:solidFill>
            <a:round/>
            <a:headEnd/>
            <a:tailEnd type="triangle" w="med" len="med"/>
          </a:ln>
        </p:spPr>
        <p:txBody>
          <a:bodyPr/>
          <a:lstStyle/>
          <a:p>
            <a:endParaRPr lang="zh-CN" altLang="en-US"/>
          </a:p>
        </p:txBody>
      </p:sp>
      <p:sp>
        <p:nvSpPr>
          <p:cNvPr id="10" name="Text Box 4"/>
          <p:cNvSpPr txBox="1">
            <a:spLocks noChangeArrowheads="1"/>
          </p:cNvSpPr>
          <p:nvPr/>
        </p:nvSpPr>
        <p:spPr bwMode="auto">
          <a:xfrm>
            <a:off x="611188" y="1844675"/>
            <a:ext cx="4032250" cy="2543175"/>
          </a:xfrm>
          <a:prstGeom prst="rect">
            <a:avLst/>
          </a:prstGeom>
          <a:ln w="12700" algn="ctr">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000">
                <a:solidFill>
                  <a:schemeClr val="bg2"/>
                </a:solidFill>
                <a:latin typeface="Courier New" pitchFamily="49" charset="0"/>
              </a:rPr>
              <a:t>#include&lt;stdio.h&gt;</a:t>
            </a:r>
          </a:p>
          <a:p>
            <a:pPr eaLnBrk="0" hangingPunct="0">
              <a:defRPr/>
            </a:pPr>
            <a:r>
              <a:rPr lang="en-US" altLang="zh-CN" sz="2000">
                <a:solidFill>
                  <a:schemeClr val="bg2"/>
                </a:solidFill>
                <a:latin typeface="Courier New" pitchFamily="49" charset="0"/>
              </a:rPr>
              <a:t>void main()</a:t>
            </a:r>
          </a:p>
          <a:p>
            <a:pPr eaLnBrk="0" hangingPunct="0">
              <a:defRPr/>
            </a:pPr>
            <a:r>
              <a:rPr lang="en-US" altLang="zh-CN" sz="2000">
                <a:solidFill>
                  <a:schemeClr val="bg2"/>
                </a:solidFill>
                <a:latin typeface="Courier New" pitchFamily="49" charset="0"/>
              </a:rPr>
              <a:t>{</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	</a:t>
            </a:r>
            <a:r>
              <a:rPr lang="sv-SE" altLang="zh-CN" sz="2000">
                <a:solidFill>
                  <a:schemeClr val="bg2"/>
                </a:solidFill>
                <a:latin typeface="Courier New" pitchFamily="49" charset="0"/>
              </a:rPr>
              <a:t>palindrome();</a:t>
            </a:r>
            <a:endParaRPr lang="en-US" altLang="zh-CN" sz="2000">
              <a:solidFill>
                <a:schemeClr val="bg2"/>
              </a:solidFill>
              <a:latin typeface="Courier New" pitchFamily="49" charset="0"/>
            </a:endParaRP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	::::::::</a:t>
            </a:r>
          </a:p>
          <a:p>
            <a:pPr eaLnBrk="0" hangingPunct="0">
              <a:defRPr/>
            </a:pPr>
            <a:r>
              <a:rPr lang="en-US" altLang="zh-CN" sz="2000">
                <a:solidFill>
                  <a:schemeClr val="bg2"/>
                </a:solidFill>
                <a:latin typeface="Courier New" pitchFamily="49" charset="0"/>
              </a:rPr>
              <a:t>}</a:t>
            </a:r>
          </a:p>
        </p:txBody>
      </p:sp>
      <p:sp>
        <p:nvSpPr>
          <p:cNvPr id="11" name="Text Box 5"/>
          <p:cNvSpPr txBox="1">
            <a:spLocks noChangeArrowheads="1"/>
          </p:cNvSpPr>
          <p:nvPr/>
        </p:nvSpPr>
        <p:spPr bwMode="auto">
          <a:xfrm>
            <a:off x="4932363" y="1641475"/>
            <a:ext cx="3887787" cy="1938338"/>
          </a:xfrm>
          <a:prstGeom prst="rect">
            <a:avLst/>
          </a:prstGeom>
          <a:ln w="12700" algn="ctr">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sv-SE" altLang="zh-CN" sz="2000">
                <a:solidFill>
                  <a:schemeClr val="bg2"/>
                </a:solidFill>
                <a:latin typeface="Courier New" pitchFamily="49" charset="0"/>
              </a:rPr>
              <a:t>void palindrome()</a:t>
            </a:r>
            <a:endParaRPr lang="en-US" altLang="zh-CN" sz="2000">
              <a:solidFill>
                <a:schemeClr val="bg2"/>
              </a:solidFill>
              <a:latin typeface="Courier New" pitchFamily="49" charset="0"/>
            </a:endParaRPr>
          </a:p>
          <a:p>
            <a:pPr eaLnBrk="0" hangingPunct="0">
              <a:defRPr/>
            </a:pPr>
            <a:r>
              <a:rPr lang="sv-SE" altLang="zh-CN" sz="2000">
                <a:solidFill>
                  <a:schemeClr val="bg2"/>
                </a:solidFill>
                <a:latin typeface="Courier New" pitchFamily="49" charset="0"/>
              </a:rPr>
              <a:t>{</a:t>
            </a:r>
            <a:endParaRPr lang="en-US" altLang="zh-CN" sz="2000">
              <a:solidFill>
                <a:schemeClr val="bg2"/>
              </a:solidFill>
              <a:latin typeface="Courier New" pitchFamily="49" charset="0"/>
            </a:endParaRPr>
          </a:p>
          <a:p>
            <a:pPr eaLnBrk="0" hangingPunct="0">
              <a:defRPr/>
            </a:pPr>
            <a:r>
              <a:rPr lang="sv-SE" altLang="zh-CN" sz="2000">
                <a:solidFill>
                  <a:schemeClr val="bg2"/>
                </a:solidFill>
                <a:latin typeface="Courier New" pitchFamily="49" charset="0"/>
              </a:rPr>
              <a:t>   </a:t>
            </a:r>
            <a:r>
              <a:rPr lang="en-US" altLang="zh-CN">
                <a:solidFill>
                  <a:schemeClr val="bg2"/>
                </a:solidFill>
              </a:rPr>
              <a:t>::::::::</a:t>
            </a:r>
          </a:p>
          <a:p>
            <a:pPr eaLnBrk="0" hangingPunct="0">
              <a:defRPr/>
            </a:pPr>
            <a:r>
              <a:rPr lang="sv-SE" altLang="zh-CN" sz="2000">
                <a:solidFill>
                  <a:schemeClr val="bg2"/>
                </a:solidFill>
                <a:latin typeface="Courier New" pitchFamily="49" charset="0"/>
              </a:rPr>
              <a:t>   reverse();</a:t>
            </a:r>
            <a:endParaRPr lang="en-US" altLang="zh-CN" sz="2000">
              <a:solidFill>
                <a:schemeClr val="bg2"/>
              </a:solidFill>
              <a:latin typeface="Courier New" pitchFamily="49" charset="0"/>
            </a:endParaRPr>
          </a:p>
          <a:p>
            <a:pPr eaLnBrk="0" hangingPunct="0">
              <a:defRPr/>
            </a:pPr>
            <a:r>
              <a:rPr lang="en-US" altLang="zh-CN">
                <a:solidFill>
                  <a:schemeClr val="bg2"/>
                </a:solidFill>
              </a:rPr>
              <a:t>       ::::::::</a:t>
            </a:r>
            <a:endParaRPr lang="en-US" altLang="zh-CN" sz="2000">
              <a:solidFill>
                <a:schemeClr val="bg2"/>
              </a:solidFill>
              <a:latin typeface="Courier New" pitchFamily="49" charset="0"/>
            </a:endParaRPr>
          </a:p>
          <a:p>
            <a:pPr eaLnBrk="0" hangingPunct="0">
              <a:defRPr/>
            </a:pPr>
            <a:r>
              <a:rPr lang="en-US" altLang="zh-CN" sz="2000">
                <a:solidFill>
                  <a:schemeClr val="bg2"/>
                </a:solidFill>
                <a:latin typeface="Courier New" pitchFamily="49" charset="0"/>
              </a:rPr>
              <a:t>}</a:t>
            </a:r>
          </a:p>
        </p:txBody>
      </p:sp>
      <p:sp>
        <p:nvSpPr>
          <p:cNvPr id="13" name="Rectangle 7"/>
          <p:cNvSpPr>
            <a:spLocks noChangeArrowheads="1"/>
          </p:cNvSpPr>
          <p:nvPr/>
        </p:nvSpPr>
        <p:spPr bwMode="auto">
          <a:xfrm>
            <a:off x="1547813" y="3068638"/>
            <a:ext cx="2592387" cy="431800"/>
          </a:xfrm>
          <a:prstGeom prst="rect">
            <a:avLst/>
          </a:prstGeom>
          <a:noFill/>
          <a:ln w="25400" algn="ctr">
            <a:solidFill>
              <a:srgbClr val="FF3300"/>
            </a:solidFill>
            <a:miter lim="800000"/>
            <a:headEnd/>
            <a:tailEnd/>
          </a:ln>
        </p:spPr>
        <p:txBody>
          <a:bodyPr anchor="ctr">
            <a:spAutoFit/>
          </a:bodyPr>
          <a:lstStyle/>
          <a:p>
            <a:pPr eaLnBrk="0" hangingPunct="0"/>
            <a:endParaRPr lang="zh-CN" altLang="en-US"/>
          </a:p>
        </p:txBody>
      </p:sp>
      <p:sp>
        <p:nvSpPr>
          <p:cNvPr id="14" name="Line 8"/>
          <p:cNvSpPr>
            <a:spLocks noChangeShapeType="1"/>
          </p:cNvSpPr>
          <p:nvPr/>
        </p:nvSpPr>
        <p:spPr bwMode="auto">
          <a:xfrm flipV="1">
            <a:off x="4067175" y="2565400"/>
            <a:ext cx="1296988" cy="503238"/>
          </a:xfrm>
          <a:prstGeom prst="line">
            <a:avLst/>
          </a:prstGeom>
          <a:noFill/>
          <a:ln w="31750">
            <a:solidFill>
              <a:schemeClr val="hlink"/>
            </a:solidFill>
            <a:round/>
            <a:headEnd/>
            <a:tailEnd type="triangle" w="med" len="med"/>
          </a:ln>
        </p:spPr>
        <p:txBody>
          <a:bodyPr>
            <a:spAutoFit/>
          </a:bodyPr>
          <a:lstStyle/>
          <a:p>
            <a:endParaRPr lang="zh-CN" altLang="en-US"/>
          </a:p>
        </p:txBody>
      </p:sp>
      <p:sp>
        <p:nvSpPr>
          <p:cNvPr id="15" name="AutoShape 9"/>
          <p:cNvSpPr>
            <a:spLocks noChangeArrowheads="1"/>
          </p:cNvSpPr>
          <p:nvPr/>
        </p:nvSpPr>
        <p:spPr bwMode="auto">
          <a:xfrm>
            <a:off x="5364163" y="2205038"/>
            <a:ext cx="1871662" cy="1079500"/>
          </a:xfrm>
          <a:prstGeom prst="roundRect">
            <a:avLst>
              <a:gd name="adj" fmla="val 16667"/>
            </a:avLst>
          </a:prstGeom>
          <a:noFill/>
          <a:ln w="28575" algn="ctr">
            <a:solidFill>
              <a:schemeClr val="hlink"/>
            </a:solidFill>
            <a:round/>
            <a:headEnd/>
            <a:tailEnd/>
          </a:ln>
        </p:spPr>
        <p:txBody>
          <a:bodyPr anchor="ctr">
            <a:spAutoFit/>
          </a:bodyPr>
          <a:lstStyle/>
          <a:p>
            <a:pPr eaLnBrk="0" hangingPunct="0"/>
            <a:endParaRPr lang="zh-CN" altLang="en-US"/>
          </a:p>
        </p:txBody>
      </p:sp>
      <p:sp>
        <p:nvSpPr>
          <p:cNvPr id="16" name="Rectangle 10"/>
          <p:cNvSpPr>
            <a:spLocks noChangeArrowheads="1"/>
          </p:cNvSpPr>
          <p:nvPr/>
        </p:nvSpPr>
        <p:spPr bwMode="auto">
          <a:xfrm>
            <a:off x="5435600" y="2565400"/>
            <a:ext cx="1584325" cy="431800"/>
          </a:xfrm>
          <a:prstGeom prst="rect">
            <a:avLst/>
          </a:prstGeom>
          <a:noFill/>
          <a:ln w="25400" algn="ctr">
            <a:solidFill>
              <a:srgbClr val="FF3300"/>
            </a:solidFill>
            <a:miter lim="800000"/>
            <a:headEnd/>
            <a:tailEnd/>
          </a:ln>
        </p:spPr>
        <p:txBody>
          <a:bodyPr anchor="ctr">
            <a:spAutoFit/>
          </a:bodyPr>
          <a:lstStyle/>
          <a:p>
            <a:pPr eaLnBrk="0" hangingPunct="0"/>
            <a:endParaRPr lang="zh-CN" altLang="en-US"/>
          </a:p>
        </p:txBody>
      </p:sp>
      <p:sp>
        <p:nvSpPr>
          <p:cNvPr id="17" name="Line 11"/>
          <p:cNvSpPr>
            <a:spLocks noChangeShapeType="1"/>
          </p:cNvSpPr>
          <p:nvPr/>
        </p:nvSpPr>
        <p:spPr bwMode="auto">
          <a:xfrm flipH="1">
            <a:off x="6011863" y="2997200"/>
            <a:ext cx="215900" cy="1223963"/>
          </a:xfrm>
          <a:prstGeom prst="line">
            <a:avLst/>
          </a:prstGeom>
          <a:noFill/>
          <a:ln w="31750">
            <a:solidFill>
              <a:schemeClr val="hlink"/>
            </a:solidFill>
            <a:round/>
            <a:headEnd/>
            <a:tailEnd type="triangle" w="med" len="med"/>
          </a:ln>
        </p:spPr>
        <p:txBody>
          <a:bodyPr>
            <a:spAutoFit/>
          </a:bodyPr>
          <a:lstStyle/>
          <a:p>
            <a:endParaRPr lang="zh-CN" altLang="en-US"/>
          </a:p>
        </p:txBody>
      </p:sp>
      <p:sp>
        <p:nvSpPr>
          <p:cNvPr id="18" name="AutoShape 12"/>
          <p:cNvSpPr>
            <a:spLocks noChangeArrowheads="1"/>
          </p:cNvSpPr>
          <p:nvPr/>
        </p:nvSpPr>
        <p:spPr bwMode="auto">
          <a:xfrm>
            <a:off x="5435600" y="4292600"/>
            <a:ext cx="1657350" cy="720725"/>
          </a:xfrm>
          <a:prstGeom prst="roundRect">
            <a:avLst>
              <a:gd name="adj" fmla="val 16667"/>
            </a:avLst>
          </a:prstGeom>
          <a:noFill/>
          <a:ln w="28575" algn="ctr">
            <a:solidFill>
              <a:schemeClr val="hlink"/>
            </a:solidFill>
            <a:round/>
            <a:headEnd/>
            <a:tailEnd/>
          </a:ln>
        </p:spPr>
        <p:txBody>
          <a:bodyPr anchor="ctr">
            <a:spAutoFit/>
          </a:bodyPr>
          <a:lstStyle/>
          <a:p>
            <a:pPr eaLnBrk="0" hangingPunct="0"/>
            <a:endParaRPr lang="zh-CN" altLang="en-US"/>
          </a:p>
        </p:txBody>
      </p:sp>
      <p:sp>
        <p:nvSpPr>
          <p:cNvPr id="19" name="Text Box 13"/>
          <p:cNvSpPr txBox="1">
            <a:spLocks noChangeArrowheads="1"/>
          </p:cNvSpPr>
          <p:nvPr/>
        </p:nvSpPr>
        <p:spPr bwMode="auto">
          <a:xfrm>
            <a:off x="1258888" y="5445125"/>
            <a:ext cx="5683250" cy="409575"/>
          </a:xfrm>
          <a:prstGeom prst="rect">
            <a:avLst/>
          </a:prstGeom>
          <a:ln w="12700" algn="ctr">
            <a:solidFill>
              <a:schemeClr val="tx1"/>
            </a:solidFill>
            <a:miter lim="800000"/>
            <a:headEnd/>
            <a:tailEnd/>
          </a:ln>
          <a:effectLst>
            <a:outerShdw dist="35921" dir="2700000" algn="ctr" rotWithShape="0">
              <a:schemeClr val="bg2">
                <a:alpha val="50000"/>
              </a:schemeClr>
            </a:outerShdw>
          </a:effectLst>
        </p:spPr>
        <p:style>
          <a:lnRef idx="0">
            <a:scrgbClr r="0" g="0" b="0"/>
          </a:lnRef>
          <a:fillRef idx="1003">
            <a:schemeClr val="dk2"/>
          </a:fillRef>
          <a:effectRef idx="0">
            <a:scrgbClr r="0" g="0" b="0"/>
          </a:effectRef>
          <a:fontRef idx="major"/>
        </p:style>
        <p:txBody>
          <a:bodyPr wrap="none">
            <a:spAutoFit/>
          </a:bodyPr>
          <a:lstStyle/>
          <a:p>
            <a:pPr eaLnBrk="0" hangingPunct="0">
              <a:defRPr/>
            </a:pPr>
            <a:r>
              <a:rPr lang="zh-CN" altLang="en-US" sz="2000">
                <a:latin typeface="Courier New" pitchFamily="49" charset="0"/>
                <a:ea typeface="黑体" pitchFamily="49" charset="-122"/>
              </a:rPr>
              <a:t>从一个函数调用另一个函数称为函数的嵌套调用</a:t>
            </a:r>
            <a:r>
              <a:rPr lang="zh-CN" altLang="en-US" sz="2000">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1000"/>
                                        <p:tgtEl>
                                          <p:spTgt spid="14"/>
                                        </p:tgtEl>
                                      </p:cBhvr>
                                    </p:animEffect>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2000"/>
                                        <p:tgtEl>
                                          <p:spTgt spid="16"/>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1000"/>
                                        <p:tgtEl>
                                          <p:spTgt spid="17"/>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3500"/>
                            </p:stCondLst>
                            <p:childTnLst>
                              <p:par>
                                <p:cTn id="40" presetID="3" presetClass="entr" presetSubtype="1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a:t>
            </a:r>
            <a:r>
              <a:rPr lang="zh-CN" altLang="en-US" smtClean="0">
                <a:ea typeface="宋体" pitchFamily="2" charset="-122"/>
              </a:rPr>
              <a:t>函数入门</a:t>
            </a:r>
            <a:endParaRPr lang="en-US" altLang="zh-CN" smtClean="0">
              <a:ea typeface="宋体" pitchFamily="2" charset="-122"/>
            </a:endParaRPr>
          </a:p>
        </p:txBody>
      </p:sp>
      <p:sp>
        <p:nvSpPr>
          <p:cNvPr id="4" name="Rectangle 3"/>
          <p:cNvSpPr>
            <a:spLocks noGrp="1" noChangeArrowheads="1"/>
          </p:cNvSpPr>
          <p:nvPr>
            <p:ph type="body" idx="1"/>
          </p:nvPr>
        </p:nvSpPr>
        <p:spPr>
          <a:xfrm>
            <a:off x="500034" y="1071546"/>
            <a:ext cx="8215369" cy="5286411"/>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大家都大致都了解一点数学意义上</a:t>
            </a:r>
            <a:r>
              <a:rPr lang="zh-CN" altLang="en-US" smtClean="0">
                <a:latin typeface="Times New Roman" pitchFamily="18" charset="0"/>
                <a:ea typeface="宋体" pitchFamily="2" charset="-122"/>
              </a:rPr>
              <a:t>“</a:t>
            </a:r>
            <a:r>
              <a:rPr lang="zh-CN" altLang="en-US" smtClean="0">
                <a:ea typeface="宋体" pitchFamily="2" charset="-122"/>
              </a:rPr>
              <a:t>函数</a:t>
            </a:r>
            <a:r>
              <a:rPr lang="zh-CN" altLang="en-US" smtClean="0">
                <a:latin typeface="Times New Roman" pitchFamily="18" charset="0"/>
                <a:ea typeface="宋体" pitchFamily="2" charset="-122"/>
              </a:rPr>
              <a:t>”</a:t>
            </a:r>
            <a:r>
              <a:rPr lang="zh-CN" altLang="en-US" smtClean="0">
                <a:ea typeface="宋体" pitchFamily="2" charset="-122"/>
              </a:rPr>
              <a:t>的概念，比如</a:t>
            </a:r>
            <a:r>
              <a:rPr lang="zh-CN" altLang="en-US" smtClean="0">
                <a:latin typeface="Times New Roman" pitchFamily="18" charset="0"/>
                <a:ea typeface="宋体" pitchFamily="2" charset="-122"/>
              </a:rPr>
              <a:t>“</a:t>
            </a:r>
            <a:r>
              <a:rPr lang="en-US" altLang="zh-CN" smtClean="0">
                <a:ea typeface="宋体" pitchFamily="2" charset="-122"/>
              </a:rPr>
              <a:t>y=f (x)</a:t>
            </a:r>
            <a:r>
              <a:rPr lang="en-US" altLang="zh-CN" smtClean="0">
                <a:latin typeface="Times New Roman" pitchFamily="18" charset="0"/>
                <a:ea typeface="宋体" pitchFamily="2" charset="-122"/>
              </a:rPr>
              <a:t>”</a:t>
            </a:r>
            <a:r>
              <a:rPr lang="zh-CN" altLang="en-US" smtClean="0">
                <a:ea typeface="宋体" pitchFamily="2" charset="-122"/>
              </a:rPr>
              <a:t>，且不论</a:t>
            </a:r>
            <a:r>
              <a:rPr lang="en-US" altLang="zh-CN" smtClean="0">
                <a:ea typeface="宋体" pitchFamily="2" charset="-122"/>
              </a:rPr>
              <a:t>f</a:t>
            </a:r>
            <a:r>
              <a:rPr lang="zh-CN" altLang="en-US" smtClean="0">
                <a:ea typeface="宋体" pitchFamily="2" charset="-122"/>
              </a:rPr>
              <a:t>的具体形式如何，其基本特点是</a:t>
            </a:r>
            <a:r>
              <a:rPr lang="zh-CN" altLang="en-US" smtClean="0">
                <a:latin typeface="Times New Roman" pitchFamily="18" charset="0"/>
                <a:ea typeface="宋体" pitchFamily="2" charset="-122"/>
              </a:rPr>
              <a:t>“</a:t>
            </a:r>
            <a:r>
              <a:rPr lang="zh-CN" altLang="en-US" smtClean="0">
                <a:ea typeface="宋体" pitchFamily="2" charset="-122"/>
              </a:rPr>
              <a:t>对一个</a:t>
            </a:r>
            <a:r>
              <a:rPr lang="en-US" altLang="zh-CN" smtClean="0">
                <a:ea typeface="宋体" pitchFamily="2" charset="-122"/>
              </a:rPr>
              <a:t>x</a:t>
            </a:r>
            <a:r>
              <a:rPr lang="zh-CN" altLang="en-US" smtClean="0">
                <a:ea typeface="宋体" pitchFamily="2" charset="-122"/>
              </a:rPr>
              <a:t>，有一个</a:t>
            </a:r>
            <a:r>
              <a:rPr lang="en-US" altLang="zh-CN" smtClean="0">
                <a:ea typeface="宋体" pitchFamily="2" charset="-122"/>
              </a:rPr>
              <a:t>y</a:t>
            </a:r>
            <a:r>
              <a:rPr lang="zh-CN" altLang="en-US" smtClean="0">
                <a:ea typeface="宋体" pitchFamily="2" charset="-122"/>
              </a:rPr>
              <a:t>值与之对应</a:t>
            </a:r>
            <a:r>
              <a:rPr lang="zh-CN" altLang="en-US" smtClean="0">
                <a:latin typeface="Times New Roman" pitchFamily="18" charset="0"/>
                <a:ea typeface="宋体" pitchFamily="2" charset="-122"/>
              </a:rPr>
              <a:t>”</a:t>
            </a:r>
            <a:r>
              <a:rPr lang="zh-CN" altLang="en-US" smtClean="0">
                <a:ea typeface="宋体" pitchFamily="2" charset="-122"/>
              </a:rPr>
              <a:t>。</a:t>
            </a:r>
            <a:r>
              <a:rPr lang="en-US" altLang="zh-CN" smtClean="0">
                <a:ea typeface="宋体" pitchFamily="2" charset="-122"/>
              </a:rPr>
              <a:t>C</a:t>
            </a:r>
            <a:r>
              <a:rPr lang="zh-CN" altLang="en-US" smtClean="0">
                <a:ea typeface="宋体" pitchFamily="2" charset="-122"/>
              </a:rPr>
              <a:t>语言中，</a:t>
            </a:r>
            <a:r>
              <a:rPr lang="zh-CN" altLang="en-US" smtClean="0">
                <a:latin typeface="Times New Roman" pitchFamily="18" charset="0"/>
                <a:ea typeface="宋体" pitchFamily="2" charset="-122"/>
              </a:rPr>
              <a:t>“</a:t>
            </a:r>
            <a:r>
              <a:rPr lang="zh-CN" altLang="en-US" smtClean="0">
                <a:ea typeface="宋体" pitchFamily="2" charset="-122"/>
              </a:rPr>
              <a:t>函数</a:t>
            </a:r>
            <a:r>
              <a:rPr lang="zh-CN" altLang="en-US" smtClean="0">
                <a:latin typeface="Times New Roman" pitchFamily="18" charset="0"/>
                <a:ea typeface="宋体" pitchFamily="2" charset="-122"/>
              </a:rPr>
              <a:t>”</a:t>
            </a:r>
            <a:r>
              <a:rPr lang="zh-CN" altLang="en-US" smtClean="0">
                <a:ea typeface="宋体" pitchFamily="2" charset="-122"/>
              </a:rPr>
              <a:t>是个重要的概念，是模块化编程的基础。</a:t>
            </a:r>
          </a:p>
          <a:p>
            <a:pPr eaLnBrk="1" hangingPunct="1">
              <a:defRPr/>
            </a:pPr>
            <a:r>
              <a:rPr lang="zh-CN" altLang="en-US" smtClean="0">
                <a:ea typeface="宋体" pitchFamily="2" charset="-122"/>
              </a:rPr>
              <a:t>本小节主要涉及函数的概念、函数原型、函数的定义、函数的参数传递机制等相对基础的内容，为后面进一步阐述模块化编程打下基础。</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5.1.27</a:t>
            </a:r>
            <a:r>
              <a:rPr lang="zh-CN" altLang="en-US" dirty="0" smtClean="0">
                <a:ea typeface="宋体" pitchFamily="2" charset="-122"/>
              </a:rPr>
              <a:t>函数调用</a:t>
            </a:r>
            <a:endParaRPr lang="en-US" altLang="zh-CN" dirty="0">
              <a:ea typeface="宋体" pitchFamily="2" charset="-122"/>
            </a:endParaRPr>
          </a:p>
        </p:txBody>
      </p:sp>
      <p:sp>
        <p:nvSpPr>
          <p:cNvPr id="37892" name="Line 2"/>
          <p:cNvSpPr>
            <a:spLocks noChangeShapeType="1"/>
          </p:cNvSpPr>
          <p:nvPr/>
        </p:nvSpPr>
        <p:spPr bwMode="auto">
          <a:xfrm>
            <a:off x="5076825" y="4652963"/>
            <a:ext cx="0" cy="0"/>
          </a:xfrm>
          <a:prstGeom prst="line">
            <a:avLst/>
          </a:prstGeom>
          <a:noFill/>
          <a:ln w="9525">
            <a:solidFill>
              <a:schemeClr val="tx1"/>
            </a:solidFill>
            <a:round/>
            <a:headEnd/>
            <a:tailEnd type="triangle" w="med" len="med"/>
          </a:ln>
        </p:spPr>
        <p:txBody>
          <a:bodyPr/>
          <a:lstStyle/>
          <a:p>
            <a:endParaRPr lang="zh-CN" altLang="en-US"/>
          </a:p>
        </p:txBody>
      </p:sp>
      <p:sp>
        <p:nvSpPr>
          <p:cNvPr id="9" name="Text Box 3"/>
          <p:cNvSpPr txBox="1">
            <a:spLocks noChangeArrowheads="1"/>
          </p:cNvSpPr>
          <p:nvPr/>
        </p:nvSpPr>
        <p:spPr bwMode="auto">
          <a:xfrm>
            <a:off x="827088" y="1341438"/>
            <a:ext cx="7632700" cy="4121150"/>
          </a:xfrm>
          <a:prstGeom prst="rect">
            <a:avLst/>
          </a:prstGeom>
          <a:ln w="12700" algn="ctr">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400">
                <a:solidFill>
                  <a:schemeClr val="bg2"/>
                </a:solidFill>
              </a:rPr>
              <a:t>/* </a:t>
            </a:r>
            <a:r>
              <a:rPr lang="zh-CN" altLang="en-US" sz="2400">
                <a:solidFill>
                  <a:schemeClr val="bg2"/>
                </a:solidFill>
                <a:ea typeface="黑体" pitchFamily="49" charset="-122"/>
              </a:rPr>
              <a:t>此函数用于计算 </a:t>
            </a:r>
            <a:r>
              <a:rPr lang="en-US" altLang="zh-CN" sz="2400">
                <a:solidFill>
                  <a:schemeClr val="bg2"/>
                </a:solidFill>
                <a:ea typeface="黑体" pitchFamily="49" charset="-122"/>
              </a:rPr>
              <a:t>a </a:t>
            </a:r>
            <a:r>
              <a:rPr lang="zh-CN" altLang="en-US" sz="2400">
                <a:solidFill>
                  <a:schemeClr val="bg2"/>
                </a:solidFill>
                <a:ea typeface="黑体" pitchFamily="49" charset="-122"/>
              </a:rPr>
              <a:t>的阶乘</a:t>
            </a:r>
            <a:r>
              <a:rPr lang="zh-CN" altLang="en-US" sz="2400">
                <a:solidFill>
                  <a:schemeClr val="bg2"/>
                </a:solidFill>
              </a:rPr>
              <a:t> *</a:t>
            </a:r>
            <a:r>
              <a:rPr lang="en-US" altLang="zh-CN" sz="2400">
                <a:solidFill>
                  <a:schemeClr val="bg2"/>
                </a:solidFill>
              </a:rPr>
              <a:t>/</a:t>
            </a:r>
          </a:p>
          <a:p>
            <a:pPr eaLnBrk="0" hangingPunct="0">
              <a:defRPr/>
            </a:pPr>
            <a:r>
              <a:rPr lang="en-US" altLang="zh-CN" sz="2400">
                <a:solidFill>
                  <a:schemeClr val="bg2"/>
                </a:solidFill>
                <a:latin typeface="Courier New" pitchFamily="49" charset="0"/>
                <a:cs typeface="Courier New" pitchFamily="49" charset="0"/>
              </a:rPr>
              <a:t>int </a:t>
            </a:r>
            <a:r>
              <a:rPr lang="en-US" altLang="zh-CN" sz="2400" b="1">
                <a:solidFill>
                  <a:schemeClr val="bg2"/>
                </a:solidFill>
                <a:latin typeface="Courier New" pitchFamily="49" charset="0"/>
                <a:cs typeface="Courier New" pitchFamily="49" charset="0"/>
              </a:rPr>
              <a:t>factorial</a:t>
            </a:r>
            <a:r>
              <a:rPr lang="en-US" altLang="zh-CN" sz="2400">
                <a:solidFill>
                  <a:schemeClr val="bg2"/>
                </a:solidFill>
                <a:latin typeface="Courier New" pitchFamily="49" charset="0"/>
                <a:cs typeface="Courier New" pitchFamily="49" charset="0"/>
              </a:rPr>
              <a:t>(int a) </a:t>
            </a:r>
          </a:p>
          <a:p>
            <a:pPr eaLnBrk="0" hangingPunct="0">
              <a:defRPr/>
            </a:pPr>
            <a:r>
              <a:rPr lang="en-US" altLang="zh-CN" sz="2400">
                <a:solidFill>
                  <a:schemeClr val="bg2"/>
                </a:solidFill>
                <a:latin typeface="Courier New" pitchFamily="49" charset="0"/>
                <a:cs typeface="Courier New" pitchFamily="49" charset="0"/>
              </a:rPr>
              <a:t>{</a:t>
            </a:r>
          </a:p>
          <a:p>
            <a:pPr eaLnBrk="0" hangingPunct="0">
              <a:defRPr/>
            </a:pPr>
            <a:r>
              <a:rPr lang="en-US" altLang="zh-CN" sz="2400">
                <a:solidFill>
                  <a:schemeClr val="bg2"/>
                </a:solidFill>
                <a:latin typeface="Courier New" pitchFamily="49" charset="0"/>
                <a:cs typeface="Courier New" pitchFamily="49" charset="0"/>
              </a:rPr>
              <a:t>     if (a == 1)</a:t>
            </a:r>
          </a:p>
          <a:p>
            <a:pPr eaLnBrk="0" hangingPunct="0">
              <a:defRPr/>
            </a:pPr>
            <a:r>
              <a:rPr lang="en-US" altLang="zh-CN" sz="2400">
                <a:solidFill>
                  <a:schemeClr val="bg2"/>
                </a:solidFill>
                <a:latin typeface="Courier New" pitchFamily="49" charset="0"/>
                <a:cs typeface="Courier New" pitchFamily="49" charset="0"/>
              </a:rPr>
              <a:t>        return 1;</a:t>
            </a:r>
          </a:p>
          <a:p>
            <a:pPr eaLnBrk="0" hangingPunct="0">
              <a:defRPr/>
            </a:pPr>
            <a:r>
              <a:rPr lang="en-US" altLang="zh-CN" sz="2400">
                <a:solidFill>
                  <a:schemeClr val="bg2"/>
                </a:solidFill>
                <a:latin typeface="Courier New" pitchFamily="49" charset="0"/>
                <a:cs typeface="Courier New" pitchFamily="49" charset="0"/>
              </a:rPr>
              <a:t>     else</a:t>
            </a:r>
          </a:p>
          <a:p>
            <a:pPr eaLnBrk="0" hangingPunct="0">
              <a:defRPr/>
            </a:pPr>
            <a:r>
              <a:rPr lang="en-US" altLang="zh-CN" sz="2400">
                <a:solidFill>
                  <a:schemeClr val="bg2"/>
                </a:solidFill>
                <a:latin typeface="Courier New" pitchFamily="49" charset="0"/>
                <a:cs typeface="Courier New" pitchFamily="49" charset="0"/>
              </a:rPr>
              <a:t>     {</a:t>
            </a:r>
          </a:p>
          <a:p>
            <a:pPr eaLnBrk="0" hangingPunct="0">
              <a:defRPr/>
            </a:pPr>
            <a:r>
              <a:rPr lang="en-US" altLang="zh-CN" sz="2400">
                <a:solidFill>
                  <a:schemeClr val="bg2"/>
                </a:solidFill>
                <a:latin typeface="Courier New" pitchFamily="49" charset="0"/>
                <a:cs typeface="Courier New" pitchFamily="49" charset="0"/>
              </a:rPr>
              <a:t>         a = a * </a:t>
            </a:r>
            <a:r>
              <a:rPr lang="en-US" altLang="zh-CN" sz="2400" b="1">
                <a:solidFill>
                  <a:schemeClr val="bg2"/>
                </a:solidFill>
                <a:latin typeface="Courier New" pitchFamily="49" charset="0"/>
                <a:cs typeface="Courier New" pitchFamily="49" charset="0"/>
              </a:rPr>
              <a:t>factorial</a:t>
            </a:r>
            <a:r>
              <a:rPr lang="en-US" altLang="zh-CN" sz="2400">
                <a:solidFill>
                  <a:schemeClr val="bg2"/>
                </a:solidFill>
                <a:latin typeface="Courier New" pitchFamily="49" charset="0"/>
                <a:cs typeface="Courier New" pitchFamily="49" charset="0"/>
              </a:rPr>
              <a:t>(a-1);</a:t>
            </a:r>
          </a:p>
          <a:p>
            <a:pPr eaLnBrk="0" hangingPunct="0">
              <a:defRPr/>
            </a:pPr>
            <a:r>
              <a:rPr lang="en-US" altLang="zh-CN" sz="2400">
                <a:solidFill>
                  <a:schemeClr val="bg2"/>
                </a:solidFill>
                <a:latin typeface="Courier New" pitchFamily="49" charset="0"/>
                <a:cs typeface="Courier New" pitchFamily="49" charset="0"/>
              </a:rPr>
              <a:t>         return a;</a:t>
            </a:r>
          </a:p>
          <a:p>
            <a:pPr eaLnBrk="0" hangingPunct="0">
              <a:defRPr/>
            </a:pPr>
            <a:r>
              <a:rPr lang="en-US" altLang="zh-CN" sz="2400">
                <a:solidFill>
                  <a:schemeClr val="bg2"/>
                </a:solidFill>
                <a:latin typeface="Courier New" pitchFamily="49" charset="0"/>
                <a:cs typeface="Courier New" pitchFamily="49" charset="0"/>
              </a:rPr>
              <a:t>     }</a:t>
            </a:r>
          </a:p>
          <a:p>
            <a:pPr eaLnBrk="0" hangingPunct="0">
              <a:defRPr/>
            </a:pPr>
            <a:r>
              <a:rPr lang="en-US" altLang="zh-CN" sz="2400">
                <a:solidFill>
                  <a:schemeClr val="bg2"/>
                </a:solidFill>
                <a:latin typeface="Courier New" pitchFamily="49" charset="0"/>
                <a:cs typeface="Courier New" pitchFamily="49" charset="0"/>
              </a:rPr>
              <a:t>}</a:t>
            </a:r>
          </a:p>
        </p:txBody>
      </p:sp>
      <p:sp>
        <p:nvSpPr>
          <p:cNvPr id="11" name="Text Box 5"/>
          <p:cNvSpPr txBox="1">
            <a:spLocks noChangeArrowheads="1"/>
          </p:cNvSpPr>
          <p:nvPr/>
        </p:nvSpPr>
        <p:spPr bwMode="auto">
          <a:xfrm>
            <a:off x="1258888" y="5661025"/>
            <a:ext cx="5500687" cy="400050"/>
          </a:xfrm>
          <a:prstGeom prst="rect">
            <a:avLst/>
          </a:prstGeom>
          <a:solidFill>
            <a:srgbClr val="C4ECF6"/>
          </a:solidFill>
          <a:ln w="12700" algn="ctr">
            <a:solidFill>
              <a:schemeClr val="tx1"/>
            </a:solidFill>
            <a:miter lim="800000"/>
            <a:headEnd/>
            <a:tailEnd/>
          </a:ln>
          <a:effectLst>
            <a:outerShdw dist="35921" dir="2700000" algn="ctr" rotWithShape="0">
              <a:schemeClr val="bg2">
                <a:alpha val="50000"/>
              </a:schemeClr>
            </a:outerShdw>
          </a:effectLst>
        </p:spPr>
        <p:txBody>
          <a:bodyPr wrap="none">
            <a:spAutoFit/>
          </a:bodyPr>
          <a:lstStyle/>
          <a:p>
            <a:pPr eaLnBrk="0" hangingPunct="0">
              <a:defRPr/>
            </a:pPr>
            <a:r>
              <a:rPr lang="zh-CN" altLang="en-US" sz="2000">
                <a:solidFill>
                  <a:schemeClr val="bg2"/>
                </a:solidFill>
                <a:latin typeface="Courier New" pitchFamily="49" charset="0"/>
                <a:ea typeface="黑体" pitchFamily="2" charset="-122"/>
              </a:rPr>
              <a:t>在一个函数体内调用自身称为函数的递归调用</a:t>
            </a:r>
            <a:r>
              <a:rPr lang="en-US" sz="2000">
                <a:solidFill>
                  <a:schemeClr val="bg2"/>
                </a:solidFill>
                <a:latin typeface="Courier New" pitchFamily="49" charset="0"/>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5.1.28</a:t>
            </a:r>
            <a:r>
              <a:rPr lang="zh-CN" altLang="en-US" dirty="0" smtClean="0">
                <a:ea typeface="宋体" pitchFamily="2" charset="-122"/>
              </a:rPr>
              <a:t>面向过程的程序结构</a:t>
            </a:r>
            <a:endParaRPr lang="en-US" altLang="zh-CN" dirty="0">
              <a:ea typeface="宋体" pitchFamily="2" charset="-122"/>
            </a:endParaRPr>
          </a:p>
        </p:txBody>
      </p:sp>
      <p:sp>
        <p:nvSpPr>
          <p:cNvPr id="4" name="Rectangle 3"/>
          <p:cNvSpPr>
            <a:spLocks noGrp="1" noChangeArrowheads="1"/>
          </p:cNvSpPr>
          <p:nvPr>
            <p:ph type="body" idx="1"/>
          </p:nvPr>
        </p:nvSpPr>
        <p:spPr>
          <a:xfrm>
            <a:off x="285720" y="1285860"/>
            <a:ext cx="8643997" cy="5072097"/>
          </a:xfrm>
        </p:spPr>
        <p:style>
          <a:lnRef idx="0">
            <a:scrgbClr r="0" g="0" b="0"/>
          </a:lnRef>
          <a:fillRef idx="1003">
            <a:schemeClr val="dk2"/>
          </a:fillRef>
          <a:effectRef idx="0">
            <a:scrgbClr r="0" g="0" b="0"/>
          </a:effectRef>
          <a:fontRef idx="major"/>
        </p:style>
        <p:txBody>
          <a:bodyPr/>
          <a:lstStyle/>
          <a:p>
            <a:pPr eaLnBrk="1" hangingPunct="1">
              <a:defRPr/>
            </a:pPr>
            <a:r>
              <a:rPr lang="zh-CN" altLang="en-US" sz="2400" smtClean="0">
                <a:ea typeface="宋体" pitchFamily="2" charset="-122"/>
              </a:rPr>
              <a:t>在</a:t>
            </a:r>
            <a:r>
              <a:rPr lang="en-US" altLang="zh-CN" sz="2400" smtClean="0">
                <a:ea typeface="宋体" pitchFamily="2" charset="-122"/>
              </a:rPr>
              <a:t>60</a:t>
            </a:r>
            <a:r>
              <a:rPr lang="zh-CN" altLang="en-US" sz="2400" smtClean="0">
                <a:ea typeface="宋体" pitchFamily="2" charset="-122"/>
              </a:rPr>
              <a:t>年代计算机发展的初期，程序设计是少数聪明人的玩具，程序员可以根据自己的喜好，像捏泥巴一样进行程序设计，注释几乎是一行没有，想到哪写到哪，大多数程序代码组织混乱，可以说只有作者本人可以看懂，有的甚至作者读起来也不知所以，常称为被称为</a:t>
            </a:r>
            <a:r>
              <a:rPr lang="zh-CN" altLang="en-US" sz="2400" smtClean="0">
                <a:latin typeface="Times New Roman" pitchFamily="18" charset="0"/>
                <a:ea typeface="宋体" pitchFamily="2" charset="-122"/>
              </a:rPr>
              <a:t>“</a:t>
            </a:r>
            <a:r>
              <a:rPr lang="zh-CN" altLang="en-US" sz="2400" smtClean="0">
                <a:ea typeface="宋体" pitchFamily="2" charset="-122"/>
              </a:rPr>
              <a:t>意大利面条式编程</a:t>
            </a:r>
            <a:r>
              <a:rPr lang="zh-CN" altLang="en-US" sz="2400" smtClean="0">
                <a:latin typeface="Times New Roman" pitchFamily="18" charset="0"/>
                <a:ea typeface="宋体" pitchFamily="2" charset="-122"/>
              </a:rPr>
              <a:t>”</a:t>
            </a:r>
            <a:r>
              <a:rPr lang="zh-CN" altLang="en-US" sz="2400" smtClean="0">
                <a:ea typeface="宋体" pitchFamily="2" charset="-122"/>
              </a:rPr>
              <a:t>。</a:t>
            </a:r>
          </a:p>
          <a:p>
            <a:pPr eaLnBrk="1" hangingPunct="1">
              <a:defRPr/>
            </a:pPr>
            <a:r>
              <a:rPr lang="zh-CN" altLang="en-US" sz="2400" smtClean="0">
                <a:ea typeface="宋体" pitchFamily="2" charset="-122"/>
              </a:rPr>
              <a:t>这种个人英雄主义的单打独斗在解决小规模问题时勉强可以，但程序规模的不断扩大，一大堆的问题凸现出来：程序质量低下，进度延误，预算严重超支，这就是</a:t>
            </a:r>
            <a:r>
              <a:rPr lang="zh-CN" altLang="en-US" sz="2400" smtClean="0">
                <a:latin typeface="Times New Roman" pitchFamily="18" charset="0"/>
                <a:ea typeface="宋体" pitchFamily="2" charset="-122"/>
              </a:rPr>
              <a:t>“</a:t>
            </a:r>
            <a:r>
              <a:rPr lang="zh-CN" altLang="en-US" sz="2400" smtClean="0">
                <a:ea typeface="宋体" pitchFamily="2" charset="-122"/>
              </a:rPr>
              <a:t>软件危机</a:t>
            </a:r>
            <a:r>
              <a:rPr lang="zh-CN" altLang="en-US" sz="2400" smtClean="0">
                <a:latin typeface="Times New Roman" pitchFamily="18" charset="0"/>
                <a:ea typeface="宋体" pitchFamily="2" charset="-122"/>
              </a:rPr>
              <a:t>”</a:t>
            </a:r>
            <a:r>
              <a:rPr lang="zh-CN" altLang="en-US" sz="2400" smtClean="0">
                <a:ea typeface="宋体" pitchFamily="2" charset="-122"/>
              </a:rPr>
              <a:t>，给程序开发的前景蒙上了一层暗淡的色彩。</a:t>
            </a:r>
          </a:p>
          <a:p>
            <a:pPr eaLnBrk="1" hangingPunct="1">
              <a:defRPr/>
            </a:pPr>
            <a:r>
              <a:rPr lang="zh-CN" altLang="en-US" sz="2400" smtClean="0">
                <a:ea typeface="宋体" pitchFamily="2" charset="-122"/>
              </a:rPr>
              <a:t>结构化程序设计方法就是在这个背景下提出的，除了前面章节讲过的</a:t>
            </a:r>
            <a:r>
              <a:rPr lang="en-US" altLang="zh-CN" sz="2400" smtClean="0">
                <a:ea typeface="宋体" pitchFamily="2" charset="-122"/>
              </a:rPr>
              <a:t>3</a:t>
            </a:r>
            <a:r>
              <a:rPr lang="zh-CN" altLang="en-US" sz="2400" smtClean="0">
                <a:ea typeface="宋体" pitchFamily="2" charset="-122"/>
              </a:rPr>
              <a:t>种控制结构：顺序、分支和循环外，结构化程序设计的另一个关键概念是模块化设计。</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024688" cy="914400"/>
          </a:xfrm>
        </p:spPr>
        <p:txBody>
          <a:bodyPr/>
          <a:lstStyle/>
          <a:p>
            <a:pPr eaLnBrk="1" hangingPunct="1">
              <a:defRPr/>
            </a:pPr>
            <a:r>
              <a:rPr lang="en-US" altLang="zh-CN" dirty="0" smtClean="0">
                <a:ea typeface="宋体" pitchFamily="2" charset="-122"/>
              </a:rPr>
              <a:t>5.1.29</a:t>
            </a:r>
            <a:r>
              <a:rPr lang="zh-CN" altLang="en-US" dirty="0" smtClean="0">
                <a:ea typeface="宋体" pitchFamily="2" charset="-122"/>
              </a:rPr>
              <a:t>面向过程的模块化编程</a:t>
            </a:r>
            <a:endParaRPr lang="en-US" altLang="zh-CN" dirty="0">
              <a:ea typeface="宋体" pitchFamily="2" charset="-122"/>
            </a:endParaRPr>
          </a:p>
        </p:txBody>
      </p:sp>
      <p:sp>
        <p:nvSpPr>
          <p:cNvPr id="4" name="Rectangle 3"/>
          <p:cNvSpPr>
            <a:spLocks noGrp="1" noChangeArrowheads="1"/>
          </p:cNvSpPr>
          <p:nvPr>
            <p:ph type="body" idx="1"/>
          </p:nvPr>
        </p:nvSpPr>
        <p:spPr>
          <a:xfrm>
            <a:off x="142844" y="1071546"/>
            <a:ext cx="8858312" cy="5429288"/>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400" smtClean="0">
                <a:ea typeface="宋体" pitchFamily="2" charset="-122"/>
              </a:rPr>
              <a:t>生活中常常接触到模块化的概念，模块化程序设计大致有点像小时候玩的积木游戏，用木块组合的方式很容易地就构筑起了</a:t>
            </a:r>
            <a:r>
              <a:rPr lang="zh-CN" altLang="en-US" sz="2400" smtClean="0">
                <a:latin typeface="Times New Roman" pitchFamily="18" charset="0"/>
                <a:ea typeface="宋体" pitchFamily="2" charset="-122"/>
              </a:rPr>
              <a:t>“</a:t>
            </a:r>
            <a:r>
              <a:rPr lang="zh-CN" altLang="en-US" sz="2400" smtClean="0">
                <a:ea typeface="宋体" pitchFamily="2" charset="-122"/>
              </a:rPr>
              <a:t>大厦</a:t>
            </a:r>
            <a:r>
              <a:rPr lang="zh-CN" altLang="en-US" sz="2400" smtClean="0">
                <a:latin typeface="Times New Roman" pitchFamily="18" charset="0"/>
                <a:ea typeface="宋体" pitchFamily="2" charset="-122"/>
              </a:rPr>
              <a:t>”</a:t>
            </a:r>
            <a:r>
              <a:rPr lang="zh-CN" altLang="en-US" sz="2400" smtClean="0">
                <a:ea typeface="宋体" pitchFamily="2" charset="-122"/>
              </a:rPr>
              <a:t>，模块化至少有两点好处：一是封装，</a:t>
            </a:r>
            <a:r>
              <a:rPr lang="zh-CN" altLang="en-US" sz="2400" smtClean="0">
                <a:latin typeface="Times New Roman" pitchFamily="18" charset="0"/>
                <a:ea typeface="宋体" pitchFamily="2" charset="-122"/>
              </a:rPr>
              <a:t>“</a:t>
            </a:r>
            <a:r>
              <a:rPr lang="zh-CN" altLang="en-US" sz="2400" smtClean="0">
                <a:ea typeface="宋体" pitchFamily="2" charset="-122"/>
              </a:rPr>
              <a:t>积木块</a:t>
            </a:r>
            <a:r>
              <a:rPr lang="zh-CN" altLang="en-US" sz="2400" smtClean="0">
                <a:latin typeface="Times New Roman" pitchFamily="18" charset="0"/>
                <a:ea typeface="宋体" pitchFamily="2" charset="-122"/>
              </a:rPr>
              <a:t>”</a:t>
            </a:r>
            <a:r>
              <a:rPr lang="zh-CN" altLang="en-US" sz="2400" smtClean="0">
                <a:ea typeface="宋体" pitchFamily="2" charset="-122"/>
              </a:rPr>
              <a:t>是</a:t>
            </a:r>
            <a:r>
              <a:rPr lang="zh-CN" altLang="en-US" sz="2400" smtClean="0">
                <a:latin typeface="Times New Roman" pitchFamily="18" charset="0"/>
                <a:ea typeface="宋体" pitchFamily="2" charset="-122"/>
              </a:rPr>
              <a:t>“</a:t>
            </a:r>
            <a:r>
              <a:rPr lang="zh-CN" altLang="en-US" sz="2400" smtClean="0">
                <a:ea typeface="宋体" pitchFamily="2" charset="-122"/>
              </a:rPr>
              <a:t>基本砖块</a:t>
            </a:r>
            <a:r>
              <a:rPr lang="zh-CN" altLang="en-US" sz="2400" smtClean="0">
                <a:latin typeface="Times New Roman" pitchFamily="18" charset="0"/>
                <a:ea typeface="宋体" pitchFamily="2" charset="-122"/>
              </a:rPr>
              <a:t>”</a:t>
            </a:r>
            <a:r>
              <a:rPr lang="zh-CN" altLang="en-US" sz="2400" smtClean="0">
                <a:ea typeface="宋体" pitchFamily="2" charset="-122"/>
              </a:rPr>
              <a:t>的组合，对外是个整体，使用方便，二是可复用，</a:t>
            </a:r>
            <a:r>
              <a:rPr lang="zh-CN" altLang="en-US" sz="2400" smtClean="0">
                <a:latin typeface="Times New Roman" pitchFamily="18" charset="0"/>
                <a:ea typeface="宋体" pitchFamily="2" charset="-122"/>
              </a:rPr>
              <a:t>“</a:t>
            </a:r>
            <a:r>
              <a:rPr lang="zh-CN" altLang="en-US" sz="2400" smtClean="0">
                <a:ea typeface="宋体" pitchFamily="2" charset="-122"/>
              </a:rPr>
              <a:t>柱子</a:t>
            </a:r>
            <a:r>
              <a:rPr lang="zh-CN" altLang="en-US" sz="2400" smtClean="0">
                <a:latin typeface="Times New Roman" pitchFamily="18" charset="0"/>
                <a:ea typeface="宋体" pitchFamily="2" charset="-122"/>
              </a:rPr>
              <a:t>”</a:t>
            </a:r>
            <a:r>
              <a:rPr lang="zh-CN" altLang="en-US" sz="2400" smtClean="0">
                <a:ea typeface="宋体" pitchFamily="2" charset="-122"/>
              </a:rPr>
              <a:t>封装好后，既可以用在这个建筑上，又可以用在那个建筑上。程序设计也可以借鉴这一思想，用模块化的方法进行程序设计，函数正是模块化方法的体现。</a:t>
            </a:r>
          </a:p>
          <a:p>
            <a:pPr eaLnBrk="1" hangingPunct="1">
              <a:lnSpc>
                <a:spcPct val="90000"/>
              </a:lnSpc>
              <a:defRPr/>
            </a:pPr>
            <a:r>
              <a:rPr lang="zh-CN" altLang="en-US" sz="2400" smtClean="0">
                <a:ea typeface="宋体" pitchFamily="2" charset="-122"/>
              </a:rPr>
              <a:t>虽说语句是</a:t>
            </a:r>
            <a:r>
              <a:rPr lang="en-US" altLang="zh-CN" sz="2400" smtClean="0">
                <a:ea typeface="宋体" pitchFamily="2" charset="-122"/>
              </a:rPr>
              <a:t>C</a:t>
            </a:r>
            <a:r>
              <a:rPr lang="zh-CN" altLang="en-US" sz="2400" smtClean="0">
                <a:ea typeface="宋体" pitchFamily="2" charset="-122"/>
              </a:rPr>
              <a:t>语言的基本单位，但从程序设计总体把握上来看，将函数视为一个整体，大大降低了问题的复杂程度。在解决复杂问题时，首先考虑的是问题的概貌，而不是微小细节，这是人的思维和行动习惯，程序设计也是如此，先将问题分割成一个个函数，每个函数实现特定的功能，确定函数之间的联系和依赖关系，这是从整体解决某个问题。其次才是考虑每个函数应怎么写，算法流程怎么走这些问题，这就是</a:t>
            </a:r>
            <a:r>
              <a:rPr lang="zh-CN" altLang="en-US" sz="2400" smtClean="0">
                <a:latin typeface="Times New Roman" pitchFamily="18" charset="0"/>
                <a:ea typeface="宋体" pitchFamily="2" charset="-122"/>
              </a:rPr>
              <a:t>“</a:t>
            </a:r>
            <a:r>
              <a:rPr lang="zh-CN" altLang="en-US" sz="2400" smtClean="0">
                <a:ea typeface="宋体" pitchFamily="2" charset="-122"/>
              </a:rPr>
              <a:t>分而治之、逐步求精</a:t>
            </a:r>
            <a:r>
              <a:rPr lang="zh-CN" altLang="en-US" sz="2400" smtClean="0">
                <a:latin typeface="Times New Roman" pitchFamily="18" charset="0"/>
                <a:ea typeface="宋体" pitchFamily="2" charset="-122"/>
              </a:rPr>
              <a:t>“</a:t>
            </a:r>
            <a:r>
              <a:rPr lang="zh-CN" altLang="en-US" sz="2400" smtClean="0">
                <a:ea typeface="宋体" pitchFamily="2" charset="-122"/>
              </a:rPr>
              <a:t>的设计方法学。</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5.1.30</a:t>
            </a:r>
            <a:r>
              <a:rPr lang="zh-CN" altLang="en-US" dirty="0" smtClean="0">
                <a:ea typeface="宋体" pitchFamily="2" charset="-122"/>
              </a:rPr>
              <a:t>一个入口一个出口</a:t>
            </a:r>
            <a:endParaRPr lang="en-US" altLang="zh-CN" dirty="0">
              <a:ea typeface="宋体" pitchFamily="2" charset="-122"/>
            </a:endParaRPr>
          </a:p>
        </p:txBody>
      </p:sp>
      <p:sp>
        <p:nvSpPr>
          <p:cNvPr id="4" name="Rectangle 3"/>
          <p:cNvSpPr>
            <a:spLocks noGrp="1" noChangeArrowheads="1"/>
          </p:cNvSpPr>
          <p:nvPr>
            <p:ph type="body" idx="1"/>
          </p:nvPr>
        </p:nvSpPr>
        <p:spPr>
          <a:xfrm>
            <a:off x="642938" y="1285875"/>
            <a:ext cx="7745412" cy="4951413"/>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结构化程序设计主张使用顺序、选择、循环</a:t>
            </a:r>
            <a:r>
              <a:rPr lang="en-US" altLang="zh-CN" smtClean="0">
                <a:ea typeface="宋体" pitchFamily="2" charset="-122"/>
              </a:rPr>
              <a:t>3</a:t>
            </a:r>
            <a:r>
              <a:rPr lang="zh-CN" altLang="en-US" smtClean="0">
                <a:ea typeface="宋体" pitchFamily="2" charset="-122"/>
              </a:rPr>
              <a:t>种基本结构来嵌套连结成具有复杂层次的</a:t>
            </a:r>
            <a:r>
              <a:rPr lang="zh-CN" altLang="en-US" smtClean="0">
                <a:latin typeface="Times New Roman" pitchFamily="18" charset="0"/>
                <a:ea typeface="宋体" pitchFamily="2" charset="-122"/>
              </a:rPr>
              <a:t>“</a:t>
            </a:r>
            <a:r>
              <a:rPr lang="zh-CN" altLang="en-US" smtClean="0">
                <a:ea typeface="宋体" pitchFamily="2" charset="-122"/>
              </a:rPr>
              <a:t>结构化程序</a:t>
            </a:r>
            <a:r>
              <a:rPr lang="zh-CN" altLang="en-US" smtClean="0">
                <a:latin typeface="Times New Roman" pitchFamily="18" charset="0"/>
                <a:ea typeface="宋体" pitchFamily="2" charset="-122"/>
              </a:rPr>
              <a:t>”</a:t>
            </a:r>
            <a:r>
              <a:rPr lang="zh-CN" altLang="en-US" smtClean="0">
                <a:ea typeface="宋体" pitchFamily="2" charset="-122"/>
              </a:rPr>
              <a:t>，严格控制</a:t>
            </a:r>
            <a:r>
              <a:rPr lang="en-US" altLang="zh-CN" smtClean="0">
                <a:ea typeface="宋体" pitchFamily="2" charset="-122"/>
              </a:rPr>
              <a:t>goto</a:t>
            </a:r>
            <a:r>
              <a:rPr lang="zh-CN" altLang="en-US" smtClean="0">
                <a:ea typeface="宋体" pitchFamily="2" charset="-122"/>
              </a:rPr>
              <a:t>语句的使用。</a:t>
            </a:r>
          </a:p>
          <a:p>
            <a:pPr eaLnBrk="1" hangingPunct="1">
              <a:defRPr/>
            </a:pPr>
            <a:r>
              <a:rPr lang="zh-CN" altLang="en-US" smtClean="0">
                <a:ea typeface="宋体" pitchFamily="2" charset="-122"/>
              </a:rPr>
              <a:t>需要强调的一点，对单个模块而言，只有一个入口，一个出口，是一种从上到下的流程式方法，减少了模块的相互联系 使模块可作为插件或积木使用，降低程序的复杂性，提高可靠性。</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5.1.31</a:t>
            </a:r>
            <a:r>
              <a:rPr lang="zh-CN" altLang="en-US" dirty="0" smtClean="0">
                <a:ea typeface="宋体" pitchFamily="2" charset="-122"/>
              </a:rPr>
              <a:t>自顶向下，逐步求精</a:t>
            </a:r>
            <a:endParaRPr lang="en-US" altLang="zh-CN" dirty="0" smtClean="0">
              <a:ea typeface="宋体" pitchFamily="2" charset="-122"/>
            </a:endParaRPr>
          </a:p>
        </p:txBody>
      </p:sp>
      <p:sp>
        <p:nvSpPr>
          <p:cNvPr id="4" name="Rectangle 3"/>
          <p:cNvSpPr>
            <a:spLocks noGrp="1" noChangeArrowheads="1"/>
          </p:cNvSpPr>
          <p:nvPr>
            <p:ph type="body" idx="1"/>
          </p:nvPr>
        </p:nvSpPr>
        <p:spPr>
          <a:xfrm>
            <a:off x="500034" y="1214422"/>
            <a:ext cx="8358245" cy="5072098"/>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自顶而下的出发点是从问题的总体目标开始，抽象低层的细节，先专心构造高层的结构，然后再一层一层地分解和细化。这使设计者能把握主题，高屋建瓴，避免一开始就陷入复杂的细节中，使复杂的设计过程变得简单明了，过程的结果也容易做到正确可靠。</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5.1.32</a:t>
            </a:r>
            <a:r>
              <a:rPr lang="zh-CN" altLang="en-US" dirty="0" smtClean="0">
                <a:ea typeface="宋体" pitchFamily="2" charset="-122"/>
              </a:rPr>
              <a:t>封装和可重用</a:t>
            </a:r>
            <a:endParaRPr lang="en-US" altLang="zh-CN" dirty="0" smtClean="0">
              <a:ea typeface="宋体" pitchFamily="2" charset="-122"/>
            </a:endParaRPr>
          </a:p>
        </p:txBody>
      </p:sp>
      <p:sp>
        <p:nvSpPr>
          <p:cNvPr id="4" name="Rectangle 3"/>
          <p:cNvSpPr>
            <a:spLocks noGrp="1" noChangeArrowheads="1"/>
          </p:cNvSpPr>
          <p:nvPr>
            <p:ph type="body" idx="1"/>
          </p:nvPr>
        </p:nvSpPr>
        <p:spPr>
          <a:xfrm>
            <a:off x="0" y="1071546"/>
            <a:ext cx="9143999" cy="5429287"/>
          </a:xfrm>
        </p:spPr>
        <p:style>
          <a:lnRef idx="0">
            <a:scrgbClr r="0" g="0" b="0"/>
          </a:lnRef>
          <a:fillRef idx="1003">
            <a:schemeClr val="dk2"/>
          </a:fillRef>
          <a:effectRef idx="0">
            <a:scrgbClr r="0" g="0" b="0"/>
          </a:effectRef>
          <a:fontRef idx="major"/>
        </p:style>
        <p:txBody>
          <a:bodyPr/>
          <a:lstStyle/>
          <a:p>
            <a:pPr eaLnBrk="1" hangingPunct="1">
              <a:defRPr/>
            </a:pPr>
            <a:r>
              <a:rPr lang="zh-CN" altLang="en-US" sz="2200" smtClean="0">
                <a:ea typeface="宋体" pitchFamily="2" charset="-122"/>
              </a:rPr>
              <a:t>可作为插件或积木使用的模块具有很强的可重用性，完全可用在其他同类型的问题中，省却了将算法重写一遍的麻烦。对一些规模较大的商业软件公司来说，模块的积累是笔巨大的财富，到达一定的规模后，解决问题时要重新写的代码和模块很少，从库中跳出需要的模块，拼装组合就形成了满足要求的程序，而且，如果在模块编制中注重算法的效率等因素，采用这种插件组合的方式就可以很容易地产生出高质量软件产品。</a:t>
            </a:r>
          </a:p>
          <a:p>
            <a:pPr eaLnBrk="1" hangingPunct="1">
              <a:defRPr/>
            </a:pPr>
            <a:r>
              <a:rPr lang="zh-CN" altLang="en-US" sz="2200" smtClean="0">
                <a:ea typeface="宋体" pitchFamily="2" charset="-122"/>
              </a:rPr>
              <a:t>下面来看一下封装性，在模块化程序设计中，模块内部的结构，对其他模块来说是不重要的，以函数为例来说明，</a:t>
            </a:r>
            <a:r>
              <a:rPr lang="en-US" altLang="zh-CN" sz="2200" smtClean="0">
                <a:ea typeface="宋体" pitchFamily="2" charset="-122"/>
              </a:rPr>
              <a:t>C</a:t>
            </a:r>
            <a:r>
              <a:rPr lang="zh-CN" altLang="en-US" sz="2200" smtClean="0">
                <a:ea typeface="宋体" pitchFamily="2" charset="-122"/>
              </a:rPr>
              <a:t>语言中，函数可看成一个封装体，将一系列相关的、实现某一功能的代码封装起来，并提供了一个使用方法（程序中常称接口），通过该接口可以在程序的任何地方使用这些代码完成特定功能，至于函数是如何编写的，可能并不是用户关心的重点，用户真正关心的是这个函数如何使用。</a:t>
            </a:r>
          </a:p>
          <a:p>
            <a:pPr eaLnBrk="1" hangingPunct="1">
              <a:defRPr/>
            </a:pPr>
            <a:r>
              <a:rPr lang="zh-CN" altLang="en-US" sz="2200" smtClean="0">
                <a:ea typeface="宋体" pitchFamily="2" charset="-122"/>
              </a:rPr>
              <a:t>这就意味着，函数内定义的变量等，外部是不能访问的，为此，引入</a:t>
            </a:r>
            <a:r>
              <a:rPr lang="zh-CN" altLang="en-US" sz="2200" smtClean="0">
                <a:latin typeface="Times New Roman" pitchFamily="18" charset="0"/>
                <a:ea typeface="宋体" pitchFamily="2" charset="-122"/>
              </a:rPr>
              <a:t>“</a:t>
            </a:r>
            <a:r>
              <a:rPr lang="zh-CN" altLang="en-US" sz="2200" smtClean="0">
                <a:ea typeface="宋体" pitchFamily="2" charset="-122"/>
              </a:rPr>
              <a:t>内聚</a:t>
            </a:r>
            <a:r>
              <a:rPr lang="zh-CN" altLang="en-US" sz="2200" smtClean="0">
                <a:latin typeface="Times New Roman" pitchFamily="18" charset="0"/>
                <a:ea typeface="宋体" pitchFamily="2" charset="-122"/>
              </a:rPr>
              <a:t>”</a:t>
            </a:r>
            <a:r>
              <a:rPr lang="zh-CN" altLang="en-US" sz="2200" smtClean="0">
                <a:ea typeface="宋体" pitchFamily="2" charset="-122"/>
              </a:rPr>
              <a:t>和</a:t>
            </a:r>
            <a:r>
              <a:rPr lang="zh-CN" altLang="en-US" sz="2200" smtClean="0">
                <a:latin typeface="Times New Roman" pitchFamily="18" charset="0"/>
                <a:ea typeface="宋体" pitchFamily="2" charset="-122"/>
              </a:rPr>
              <a:t>“</a:t>
            </a:r>
            <a:r>
              <a:rPr lang="zh-CN" altLang="en-US" sz="2200" smtClean="0">
                <a:ea typeface="宋体" pitchFamily="2" charset="-122"/>
              </a:rPr>
              <a:t>耦合</a:t>
            </a:r>
            <a:r>
              <a:rPr lang="zh-CN" altLang="en-US" sz="2200" smtClean="0">
                <a:latin typeface="Times New Roman" pitchFamily="18" charset="0"/>
                <a:ea typeface="宋体" pitchFamily="2" charset="-122"/>
              </a:rPr>
              <a:t>”</a:t>
            </a:r>
            <a:r>
              <a:rPr lang="zh-CN" altLang="en-US" sz="2200" smtClean="0">
                <a:ea typeface="宋体" pitchFamily="2" charset="-122"/>
              </a:rPr>
              <a:t>的概念。</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5.1.33</a:t>
            </a:r>
            <a:r>
              <a:rPr lang="zh-CN" altLang="en-US" dirty="0" smtClean="0">
                <a:ea typeface="宋体" pitchFamily="2" charset="-122"/>
              </a:rPr>
              <a:t>高内聚，低耦合</a:t>
            </a:r>
            <a:endParaRPr lang="en-US" altLang="zh-CN" dirty="0" smtClean="0">
              <a:ea typeface="宋体" pitchFamily="2" charset="-122"/>
            </a:endParaRPr>
          </a:p>
        </p:txBody>
      </p:sp>
      <p:sp>
        <p:nvSpPr>
          <p:cNvPr id="4" name="Rectangle 3"/>
          <p:cNvSpPr>
            <a:spLocks noGrp="1" noChangeArrowheads="1"/>
          </p:cNvSpPr>
          <p:nvPr>
            <p:ph type="body" idx="1"/>
          </p:nvPr>
        </p:nvSpPr>
        <p:spPr>
          <a:xfrm>
            <a:off x="428596" y="1214422"/>
            <a:ext cx="8358246" cy="4929222"/>
          </a:xfrm>
        </p:spPr>
        <p:style>
          <a:lnRef idx="0">
            <a:scrgbClr r="0" g="0" b="0"/>
          </a:lnRef>
          <a:fillRef idx="1003">
            <a:schemeClr val="dk2"/>
          </a:fillRef>
          <a:effectRef idx="0">
            <a:scrgbClr r="0" g="0" b="0"/>
          </a:effectRef>
          <a:fontRef idx="major"/>
        </p:style>
        <p:txBody>
          <a:bodyPr/>
          <a:lstStyle/>
          <a:p>
            <a:pPr eaLnBrk="1" hangingPunct="1">
              <a:defRPr/>
            </a:pPr>
            <a:r>
              <a:rPr lang="zh-CN" altLang="en-US" sz="2400" smtClean="0">
                <a:ea typeface="宋体" pitchFamily="2" charset="-122"/>
              </a:rPr>
              <a:t>既然模块化设计有那么多的好处，那是不是可以不管三七二十一地把整个程序简单地分解成一个个程序段呢？答案是否，模块的划分有条准则是</a:t>
            </a:r>
            <a:r>
              <a:rPr lang="zh-CN" altLang="en-US" sz="2400" smtClean="0">
                <a:latin typeface="Times New Roman" pitchFamily="18" charset="0"/>
                <a:ea typeface="宋体" pitchFamily="2" charset="-122"/>
              </a:rPr>
              <a:t>“</a:t>
            </a:r>
            <a:r>
              <a:rPr lang="zh-CN" altLang="en-US" sz="2400" smtClean="0">
                <a:ea typeface="宋体" pitchFamily="2" charset="-122"/>
              </a:rPr>
              <a:t>相对独立，功能单一</a:t>
            </a:r>
            <a:r>
              <a:rPr lang="zh-CN" altLang="en-US" sz="2400" smtClean="0">
                <a:latin typeface="Times New Roman" pitchFamily="18" charset="0"/>
                <a:ea typeface="宋体" pitchFamily="2" charset="-122"/>
              </a:rPr>
              <a:t>”</a:t>
            </a:r>
            <a:r>
              <a:rPr lang="zh-CN" altLang="en-US" sz="2400" smtClean="0">
                <a:ea typeface="宋体" pitchFamily="2" charset="-122"/>
              </a:rPr>
              <a:t>。也就是说，一个好的模块必须具有高度的独立性和相对较强的功能，这通常用</a:t>
            </a:r>
            <a:r>
              <a:rPr lang="zh-CN" altLang="en-US" sz="2400" smtClean="0">
                <a:latin typeface="Times New Roman" pitchFamily="18" charset="0"/>
                <a:ea typeface="宋体" pitchFamily="2" charset="-122"/>
              </a:rPr>
              <a:t>“</a:t>
            </a:r>
            <a:r>
              <a:rPr lang="zh-CN" altLang="en-US" sz="2400" smtClean="0">
                <a:ea typeface="宋体" pitchFamily="2" charset="-122"/>
              </a:rPr>
              <a:t>耦合度</a:t>
            </a:r>
            <a:r>
              <a:rPr lang="zh-CN" altLang="en-US" sz="2400" smtClean="0">
                <a:latin typeface="Times New Roman" pitchFamily="18" charset="0"/>
                <a:ea typeface="宋体" pitchFamily="2" charset="-122"/>
              </a:rPr>
              <a:t>”</a:t>
            </a:r>
            <a:r>
              <a:rPr lang="zh-CN" altLang="en-US" sz="2400" smtClean="0">
                <a:ea typeface="宋体" pitchFamily="2" charset="-122"/>
              </a:rPr>
              <a:t>、</a:t>
            </a:r>
            <a:r>
              <a:rPr lang="zh-CN" altLang="en-US" sz="2400" smtClean="0">
                <a:latin typeface="Times New Roman" pitchFamily="18" charset="0"/>
                <a:ea typeface="宋体" pitchFamily="2" charset="-122"/>
              </a:rPr>
              <a:t>“</a:t>
            </a:r>
            <a:r>
              <a:rPr lang="zh-CN" altLang="en-US" sz="2400" smtClean="0">
                <a:ea typeface="宋体" pitchFamily="2" charset="-122"/>
              </a:rPr>
              <a:t>内聚度</a:t>
            </a:r>
            <a:r>
              <a:rPr lang="zh-CN" altLang="en-US" sz="2400" smtClean="0">
                <a:latin typeface="Times New Roman" pitchFamily="18" charset="0"/>
                <a:ea typeface="宋体" pitchFamily="2" charset="-122"/>
              </a:rPr>
              <a:t>”</a:t>
            </a:r>
            <a:r>
              <a:rPr lang="zh-CN" altLang="en-US" sz="2400" smtClean="0">
                <a:ea typeface="宋体" pitchFamily="2" charset="-122"/>
              </a:rPr>
              <a:t>两个指标从不同侧面而加以度量。</a:t>
            </a:r>
          </a:p>
          <a:p>
            <a:pPr eaLnBrk="1" hangingPunct="1">
              <a:defRPr/>
            </a:pPr>
            <a:r>
              <a:rPr lang="zh-CN" altLang="en-US" sz="2400" smtClean="0">
                <a:ea typeface="宋体" pitchFamily="2" charset="-122"/>
              </a:rPr>
              <a:t>耦合度，是指模块之间相互依赖性大小的度量，耦合度越小，模块的相对独立性越大。内聚度，是指模块内各成份之间相互依赖性大小的度量，内聚度越大，模块各成份之间联系越紧密，其功能越强。</a:t>
            </a:r>
          </a:p>
          <a:p>
            <a:pPr eaLnBrk="1" hangingPunct="1">
              <a:defRPr/>
            </a:pPr>
            <a:r>
              <a:rPr lang="zh-CN" altLang="en-US" sz="2400" smtClean="0">
                <a:ea typeface="宋体" pitchFamily="2" charset="-122"/>
              </a:rPr>
              <a:t>在模块划分应当做到</a:t>
            </a:r>
            <a:r>
              <a:rPr lang="zh-CN" altLang="en-US" sz="2400" smtClean="0">
                <a:latin typeface="Times New Roman" pitchFamily="18" charset="0"/>
                <a:ea typeface="宋体" pitchFamily="2" charset="-122"/>
              </a:rPr>
              <a:t>“</a:t>
            </a:r>
            <a:r>
              <a:rPr lang="zh-CN" altLang="en-US" sz="2400" smtClean="0">
                <a:ea typeface="宋体" pitchFamily="2" charset="-122"/>
              </a:rPr>
              <a:t>耦合度尽量小，内聚度尽量大</a:t>
            </a:r>
            <a:r>
              <a:rPr lang="zh-CN" altLang="en-US" sz="2400" smtClean="0">
                <a:latin typeface="Times New Roman" pitchFamily="18" charset="0"/>
                <a:ea typeface="宋体" pitchFamily="2" charset="-122"/>
              </a:rPr>
              <a:t>”</a:t>
            </a:r>
            <a:r>
              <a:rPr lang="zh-CN" altLang="en-US" sz="2400" smtClean="0">
                <a:ea typeface="宋体" pitchFamily="2"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5.1.34</a:t>
            </a:r>
            <a:r>
              <a:rPr lang="zh-CN" altLang="en-US" dirty="0" smtClean="0">
                <a:ea typeface="宋体" pitchFamily="2" charset="-122"/>
              </a:rPr>
              <a:t>函数小结</a:t>
            </a:r>
            <a:endParaRPr lang="en-US" altLang="zh-CN" dirty="0">
              <a:ea typeface="宋体" pitchFamily="2" charset="-122"/>
            </a:endParaRPr>
          </a:p>
        </p:txBody>
      </p:sp>
      <p:sp>
        <p:nvSpPr>
          <p:cNvPr id="4" name="Rectangle 3"/>
          <p:cNvSpPr>
            <a:spLocks noGrp="1" noChangeArrowheads="1"/>
          </p:cNvSpPr>
          <p:nvPr>
            <p:ph type="body" idx="1"/>
          </p:nvPr>
        </p:nvSpPr>
        <p:spPr>
          <a:xfrm>
            <a:off x="285720" y="1142984"/>
            <a:ext cx="8643997" cy="5286412"/>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000" smtClean="0">
                <a:ea typeface="宋体" pitchFamily="2" charset="-122"/>
              </a:rPr>
              <a:t>函数</a:t>
            </a:r>
            <a:r>
              <a:rPr lang="zh-CN" altLang="en-US" sz="2400" smtClean="0">
                <a:ea typeface="宋体" pitchFamily="2" charset="-122"/>
              </a:rPr>
              <a:t>是</a:t>
            </a:r>
            <a:r>
              <a:rPr lang="en-US" altLang="zh-CN" sz="2400" smtClean="0">
                <a:ea typeface="宋体" pitchFamily="2" charset="-122"/>
              </a:rPr>
              <a:t>C</a:t>
            </a:r>
            <a:r>
              <a:rPr lang="zh-CN" altLang="en-US" sz="2400" smtClean="0">
                <a:ea typeface="宋体" pitchFamily="2" charset="-122"/>
              </a:rPr>
              <a:t>语言中最重要的概念之一，如果要画张关系图的话，函数绝对是要摆放在中心位置处的，在稍后会讲到的数组、结构、指针等等，都和函数有着密切的联系，彼此搭配才能写出高效的</a:t>
            </a:r>
            <a:r>
              <a:rPr lang="en-US" altLang="zh-CN" sz="2400" smtClean="0">
                <a:ea typeface="宋体" pitchFamily="2" charset="-122"/>
              </a:rPr>
              <a:t>C</a:t>
            </a:r>
            <a:r>
              <a:rPr lang="zh-CN" altLang="en-US" sz="2400" smtClean="0">
                <a:ea typeface="宋体" pitchFamily="2" charset="-122"/>
              </a:rPr>
              <a:t>程序。</a:t>
            </a:r>
          </a:p>
          <a:p>
            <a:pPr eaLnBrk="1" hangingPunct="1">
              <a:lnSpc>
                <a:spcPct val="90000"/>
              </a:lnSpc>
              <a:defRPr/>
            </a:pPr>
            <a:r>
              <a:rPr lang="zh-CN" altLang="en-US" sz="2400" smtClean="0">
                <a:ea typeface="宋体" pitchFamily="2" charset="-122"/>
              </a:rPr>
              <a:t>函数有库函数和自定义函数之分，库函数往往是编译好的二进制可执行代码形式，在链接阶段加入到目标文件中的，这是函数复用的一种体现，此外，用户还可以定义自己的函数，不管是库函数和自定义函数，在调用前都应对其进行原型声明，声明实际上是用以通知编译器该函数的存在，方便编译。</a:t>
            </a:r>
          </a:p>
          <a:p>
            <a:pPr eaLnBrk="1" hangingPunct="1">
              <a:lnSpc>
                <a:spcPct val="90000"/>
              </a:lnSpc>
              <a:defRPr/>
            </a:pPr>
            <a:r>
              <a:rPr lang="zh-CN" altLang="en-US" sz="2400" smtClean="0">
                <a:ea typeface="宋体" pitchFamily="2" charset="-122"/>
              </a:rPr>
              <a:t>介绍了模块化编程的基本思想，通过</a:t>
            </a:r>
            <a:r>
              <a:rPr lang="zh-CN" altLang="en-US" sz="2400" smtClean="0">
                <a:latin typeface="Times New Roman" pitchFamily="18" charset="0"/>
                <a:ea typeface="宋体" pitchFamily="2" charset="-122"/>
              </a:rPr>
              <a:t>“</a:t>
            </a:r>
            <a:r>
              <a:rPr lang="zh-CN" altLang="en-US" sz="2400" smtClean="0">
                <a:ea typeface="宋体" pitchFamily="2" charset="-122"/>
              </a:rPr>
              <a:t>自顶向下，逐步求精</a:t>
            </a:r>
            <a:r>
              <a:rPr lang="zh-CN" altLang="en-US" sz="2400" smtClean="0">
                <a:latin typeface="Times New Roman" pitchFamily="18" charset="0"/>
                <a:ea typeface="宋体" pitchFamily="2" charset="-122"/>
              </a:rPr>
              <a:t>”</a:t>
            </a:r>
            <a:r>
              <a:rPr lang="zh-CN" altLang="en-US" sz="2400" smtClean="0">
                <a:ea typeface="宋体" pitchFamily="2" charset="-122"/>
              </a:rPr>
              <a:t>，大大简化了程序的设计过程，</a:t>
            </a:r>
            <a:r>
              <a:rPr lang="zh-CN" altLang="en-US" sz="2400" smtClean="0">
                <a:latin typeface="Times New Roman" pitchFamily="18" charset="0"/>
                <a:ea typeface="宋体" pitchFamily="2" charset="-122"/>
              </a:rPr>
              <a:t>“</a:t>
            </a:r>
            <a:r>
              <a:rPr lang="zh-CN" altLang="en-US" sz="2400" smtClean="0">
                <a:ea typeface="宋体" pitchFamily="2" charset="-122"/>
              </a:rPr>
              <a:t>单入口、单出口</a:t>
            </a:r>
            <a:r>
              <a:rPr lang="zh-CN" altLang="en-US" sz="2400" smtClean="0">
                <a:latin typeface="Times New Roman" pitchFamily="18" charset="0"/>
                <a:ea typeface="宋体" pitchFamily="2" charset="-122"/>
              </a:rPr>
              <a:t>”</a:t>
            </a:r>
            <a:r>
              <a:rPr lang="zh-CN" altLang="en-US" sz="2400" smtClean="0">
                <a:ea typeface="宋体" pitchFamily="2" charset="-122"/>
              </a:rPr>
              <a:t>、</a:t>
            </a:r>
            <a:r>
              <a:rPr lang="zh-CN" altLang="en-US" sz="2400" smtClean="0">
                <a:latin typeface="Times New Roman" pitchFamily="18" charset="0"/>
                <a:ea typeface="宋体" pitchFamily="2" charset="-122"/>
              </a:rPr>
              <a:t>“</a:t>
            </a:r>
            <a:r>
              <a:rPr lang="zh-CN" altLang="en-US" sz="2400" smtClean="0">
                <a:ea typeface="宋体" pitchFamily="2" charset="-122"/>
              </a:rPr>
              <a:t>高内聚、低耦合</a:t>
            </a:r>
            <a:r>
              <a:rPr lang="zh-CN" altLang="en-US" sz="2400" smtClean="0">
                <a:latin typeface="Times New Roman" pitchFamily="18" charset="0"/>
                <a:ea typeface="宋体" pitchFamily="2" charset="-122"/>
              </a:rPr>
              <a:t>”</a:t>
            </a:r>
            <a:r>
              <a:rPr lang="zh-CN" altLang="en-US" sz="2400" smtClean="0">
                <a:ea typeface="宋体" pitchFamily="2" charset="-122"/>
              </a:rPr>
              <a:t>等准则大大降低了程序编码的复杂性，模块化的程序设计方法有利于写出高质量的代码。</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5"/>
          <p:cNvSpPr>
            <a:spLocks noGrp="1"/>
          </p:cNvSpPr>
          <p:nvPr>
            <p:ph type="ftr" sz="quarter" idx="12"/>
          </p:nvPr>
        </p:nvSpPr>
        <p:spPr>
          <a:noFill/>
        </p:spPr>
        <p:txBody>
          <a:bodyPr/>
          <a:lstStyle/>
          <a:p>
            <a:r>
              <a:rPr lang="en-US" altLang="zh-CN" smtClean="0"/>
              <a:t>www.itcast.cn</a:t>
            </a:r>
          </a:p>
        </p:txBody>
      </p:sp>
      <p:sp>
        <p:nvSpPr>
          <p:cNvPr id="44035"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44036"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44037"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44038"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44039"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44040"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44041"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44060"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44042"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44056"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44043"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44052"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44044"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1</a:t>
            </a:r>
          </a:p>
        </p:txBody>
      </p:sp>
      <p:sp>
        <p:nvSpPr>
          <p:cNvPr id="44045"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2</a:t>
            </a:r>
          </a:p>
        </p:txBody>
      </p:sp>
      <p:sp>
        <p:nvSpPr>
          <p:cNvPr id="44046"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3</a:t>
            </a:r>
          </a:p>
        </p:txBody>
      </p:sp>
      <p:sp>
        <p:nvSpPr>
          <p:cNvPr id="44047" name="Rectangle 25"/>
          <p:cNvSpPr>
            <a:spLocks noChangeArrowheads="1"/>
          </p:cNvSpPr>
          <p:nvPr/>
        </p:nvSpPr>
        <p:spPr bwMode="white">
          <a:xfrm>
            <a:off x="1690688" y="1857375"/>
            <a:ext cx="5781675" cy="308995"/>
          </a:xfrm>
          <a:prstGeom prst="rect">
            <a:avLst/>
          </a:prstGeom>
          <a:noFill/>
          <a:ln w="9525">
            <a:noFill/>
            <a:miter lim="800000"/>
            <a:headEnd/>
            <a:tailEnd/>
          </a:ln>
        </p:spPr>
        <p:txBody>
          <a:bodyPr>
            <a:spAutoFit/>
          </a:bodyPr>
          <a:lstStyle/>
          <a:p>
            <a:pPr eaLnBrk="0" hangingPunct="0">
              <a:lnSpc>
                <a:spcPct val="110000"/>
              </a:lnSpc>
            </a:pPr>
            <a:r>
              <a:rPr lang="zh-CN" altLang="en-US" sz="1400" b="1" dirty="0" smtClean="0">
                <a:solidFill>
                  <a:schemeClr val="bg2"/>
                </a:solidFill>
                <a:latin typeface="Arial" pitchFamily="34" charset="0"/>
                <a:cs typeface="Arial" pitchFamily="34" charset="0"/>
              </a:rPr>
              <a:t>设计</a:t>
            </a:r>
            <a:r>
              <a:rPr lang="en-US" altLang="zh-CN" sz="1400" b="1" dirty="0" smtClean="0">
                <a:solidFill>
                  <a:schemeClr val="bg2"/>
                </a:solidFill>
                <a:latin typeface="Arial" pitchFamily="34" charset="0"/>
                <a:cs typeface="Arial" pitchFamily="34" charset="0"/>
              </a:rPr>
              <a:t>1</a:t>
            </a:r>
            <a:r>
              <a:rPr lang="zh-CN" altLang="en-US" sz="1400" b="1" dirty="0" smtClean="0">
                <a:solidFill>
                  <a:schemeClr val="bg2"/>
                </a:solidFill>
                <a:latin typeface="Arial" pitchFamily="34" charset="0"/>
                <a:cs typeface="Arial" pitchFamily="34" charset="0"/>
              </a:rPr>
              <a:t>个函数，判断整数有多少位</a:t>
            </a:r>
            <a:endParaRPr lang="en-US" altLang="zh-CN" sz="1400" b="1" dirty="0">
              <a:solidFill>
                <a:schemeClr val="bg2"/>
              </a:solidFill>
              <a:latin typeface="Arial" pitchFamily="34" charset="0"/>
              <a:cs typeface="Arial" pitchFamily="34" charset="0"/>
            </a:endParaRPr>
          </a:p>
        </p:txBody>
      </p:sp>
      <p:sp>
        <p:nvSpPr>
          <p:cNvPr id="44048" name="Rectangle 26"/>
          <p:cNvSpPr>
            <a:spLocks noChangeArrowheads="1"/>
          </p:cNvSpPr>
          <p:nvPr/>
        </p:nvSpPr>
        <p:spPr bwMode="white">
          <a:xfrm>
            <a:off x="1755775" y="4772025"/>
            <a:ext cx="5781675" cy="309563"/>
          </a:xfrm>
          <a:prstGeom prst="rect">
            <a:avLst/>
          </a:prstGeom>
          <a:noFill/>
          <a:ln w="9525">
            <a:noFill/>
            <a:miter lim="800000"/>
            <a:headEnd/>
            <a:tailEnd/>
          </a:ln>
        </p:spPr>
        <p:txBody>
          <a:bodyPr>
            <a:spAutoFit/>
          </a:bodyPr>
          <a:lstStyle/>
          <a:p>
            <a:pPr eaLnBrk="0" hangingPunct="0">
              <a:lnSpc>
                <a:spcPct val="110000"/>
              </a:lnSpc>
            </a:pPr>
            <a:r>
              <a:rPr lang="zh-CN" altLang="en-US" sz="1400" b="1">
                <a:solidFill>
                  <a:srgbClr val="000000"/>
                </a:solidFill>
                <a:latin typeface="Arial" pitchFamily="34" charset="0"/>
                <a:cs typeface="Arial" pitchFamily="34" charset="0"/>
              </a:rPr>
              <a:t>实现从</a:t>
            </a:r>
            <a:r>
              <a:rPr lang="en-US" altLang="zh-CN" sz="1400" b="1">
                <a:solidFill>
                  <a:srgbClr val="000000"/>
                </a:solidFill>
                <a:latin typeface="Arial" pitchFamily="34" charset="0"/>
                <a:cs typeface="Arial" pitchFamily="34" charset="0"/>
              </a:rPr>
              <a:t>1*2+3*4+5*6······+99×100</a:t>
            </a:r>
            <a:r>
              <a:rPr lang="zh-CN" altLang="en-US" sz="1400" b="1">
                <a:solidFill>
                  <a:srgbClr val="000000"/>
                </a:solidFill>
                <a:latin typeface="Arial" pitchFamily="34" charset="0"/>
                <a:cs typeface="Arial" pitchFamily="34" charset="0"/>
              </a:rPr>
              <a:t>的递归函数</a:t>
            </a:r>
            <a:endParaRPr lang="en-US" altLang="zh-CN" sz="1400" b="1">
              <a:solidFill>
                <a:srgbClr val="000000"/>
              </a:solidFill>
              <a:latin typeface="Arial" pitchFamily="34" charset="0"/>
              <a:cs typeface="Arial" pitchFamily="34" charset="0"/>
            </a:endParaRPr>
          </a:p>
        </p:txBody>
      </p:sp>
      <p:sp>
        <p:nvSpPr>
          <p:cNvPr id="44049" name="Rectangle 28"/>
          <p:cNvSpPr>
            <a:spLocks noChangeArrowheads="1"/>
          </p:cNvSpPr>
          <p:nvPr/>
        </p:nvSpPr>
        <p:spPr bwMode="white">
          <a:xfrm>
            <a:off x="1762125" y="3309938"/>
            <a:ext cx="5781675" cy="309562"/>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设计一个函数，检测一个数是否为质数 </a:t>
            </a:r>
            <a:endParaRPr lang="en-US" altLang="zh-CN" sz="1400" b="1">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dirty="0" smtClean="0">
                <a:ea typeface="宋体" pitchFamily="2" charset="-122"/>
              </a:rPr>
              <a:t>5.1.35</a:t>
            </a:r>
            <a:r>
              <a:rPr lang="zh-CN" altLang="en-US" dirty="0" smtClean="0">
                <a:ea typeface="宋体" pitchFamily="2" charset="-122"/>
              </a:rPr>
              <a:t>习题</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000" dirty="0" smtClean="0">
                <a:ea typeface="宋体" pitchFamily="2" charset="-122"/>
              </a:rPr>
              <a:t>5.2</a:t>
            </a:r>
            <a:r>
              <a:rPr lang="zh-CN" altLang="en-US" sz="3000" dirty="0" smtClean="0">
                <a:ea typeface="宋体" pitchFamily="2" charset="-122"/>
              </a:rPr>
              <a:t>同一类型多个元素的集合</a:t>
            </a:r>
            <a:r>
              <a:rPr lang="en-US" altLang="zh-CN" sz="3000" dirty="0" smtClean="0">
                <a:ea typeface="宋体" pitchFamily="2" charset="-122"/>
              </a:rPr>
              <a:t>-</a:t>
            </a:r>
            <a:r>
              <a:rPr lang="zh-CN" altLang="en-US" sz="3000" dirty="0" smtClean="0">
                <a:ea typeface="宋体" pitchFamily="2" charset="-122"/>
              </a:rPr>
              <a:t>数组</a:t>
            </a:r>
            <a:endParaRPr lang="en-US" altLang="zh-CN" sz="3000" dirty="0" smtClean="0">
              <a:ea typeface="宋体" pitchFamily="2" charset="-122"/>
            </a:endParaRPr>
          </a:p>
        </p:txBody>
      </p:sp>
      <p:sp>
        <p:nvSpPr>
          <p:cNvPr id="4" name="Rectangle 3"/>
          <p:cNvSpPr>
            <a:spLocks noGrp="1" noChangeArrowheads="1"/>
          </p:cNvSpPr>
          <p:nvPr>
            <p:ph type="body" idx="1"/>
          </p:nvPr>
        </p:nvSpPr>
        <p:spPr>
          <a:xfrm>
            <a:off x="357158" y="1142984"/>
            <a:ext cx="8572560" cy="5286411"/>
          </a:xfrm>
        </p:spPr>
        <p:style>
          <a:lnRef idx="0">
            <a:scrgbClr r="0" g="0" b="0"/>
          </a:lnRef>
          <a:fillRef idx="1003">
            <a:schemeClr val="dk2"/>
          </a:fillRef>
          <a:effectRef idx="0">
            <a:scrgbClr r="0" g="0" b="0"/>
          </a:effectRef>
          <a:fontRef idx="major"/>
        </p:style>
        <p:txBody>
          <a:bodyPr/>
          <a:lstStyle/>
          <a:p>
            <a:pPr eaLnBrk="1" hangingPunct="1">
              <a:defRPr/>
            </a:pPr>
            <a:r>
              <a:rPr lang="zh-CN" altLang="en-US" dirty="0" smtClean="0">
                <a:ea typeface="宋体" pitchFamily="2" charset="-122"/>
              </a:rPr>
              <a:t>在实际的程序设计和代码编写中，经常会用到大批同类型的数据，比如某个班学生的成绩等，为方便解决这类问题，</a:t>
            </a:r>
            <a:r>
              <a:rPr lang="en-US" altLang="zh-CN" dirty="0" smtClean="0">
                <a:ea typeface="宋体" pitchFamily="2" charset="-122"/>
              </a:rPr>
              <a:t>C</a:t>
            </a:r>
            <a:r>
              <a:rPr lang="zh-CN" altLang="en-US" dirty="0" smtClean="0">
                <a:ea typeface="宋体" pitchFamily="2" charset="-122"/>
              </a:rPr>
              <a:t>语言提供了数组这一数据结构，这里的数据结构，可理解为数据的存放和管理方式。</a:t>
            </a:r>
          </a:p>
          <a:p>
            <a:pPr eaLnBrk="1" hangingPunct="1">
              <a:defRPr/>
            </a:pPr>
            <a:r>
              <a:rPr lang="zh-CN" altLang="en-US" dirty="0" smtClean="0">
                <a:ea typeface="宋体" pitchFamily="2" charset="-122"/>
              </a:rPr>
              <a:t>和普通变量一样，在使用数组前必须先对其声明以开辟所需要的内存空间，由于数组是很多数据的集合，这些数据对应的内存单元是如何排列的，这都是本结要解决的内容。</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2400" smtClean="0">
                <a:ea typeface="宋体" pitchFamily="2" charset="-122"/>
              </a:rPr>
              <a:t>5.1.1</a:t>
            </a:r>
            <a:r>
              <a:rPr lang="zh-CN" altLang="en-US" sz="2400" smtClean="0">
                <a:ea typeface="宋体" pitchFamily="2" charset="-122"/>
              </a:rPr>
              <a:t>什么是函数？</a:t>
            </a:r>
            <a:r>
              <a:rPr lang="en-US" altLang="zh-CN" sz="2400" smtClean="0">
                <a:ea typeface="宋体" pitchFamily="2" charset="-122"/>
              </a:rPr>
              <a:t>—</a:t>
            </a:r>
            <a:r>
              <a:rPr lang="zh-CN" altLang="en-US" sz="2400" smtClean="0">
                <a:ea typeface="宋体" pitchFamily="2" charset="-122"/>
              </a:rPr>
              <a:t>根据输入进行处理返回输出</a:t>
            </a:r>
            <a:endParaRPr lang="en-US" altLang="zh-CN" sz="2400" smtClean="0">
              <a:ea typeface="宋体" pitchFamily="2" charset="-122"/>
            </a:endParaRPr>
          </a:p>
        </p:txBody>
      </p:sp>
      <p:sp>
        <p:nvSpPr>
          <p:cNvPr id="4" name="Rectangle 3"/>
          <p:cNvSpPr>
            <a:spLocks noGrp="1" noChangeArrowheads="1"/>
          </p:cNvSpPr>
          <p:nvPr>
            <p:ph type="body" idx="1"/>
          </p:nvPr>
        </p:nvSpPr>
        <p:spPr>
          <a:xfrm>
            <a:off x="428596" y="1142985"/>
            <a:ext cx="8358246" cy="4929221"/>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代码编多了会发现一个问题：一些通用的操作，比如交换两个变量的值，对一组变量进行排序等，可能在多个程序中都会用到，不仅如此，在单独一个程序中也可能会对某个代码段执行多次。</a:t>
            </a:r>
          </a:p>
          <a:p>
            <a:pPr eaLnBrk="1" hangingPunct="1">
              <a:defRPr/>
            </a:pPr>
            <a:r>
              <a:rPr lang="zh-CN" altLang="en-US" smtClean="0">
                <a:ea typeface="宋体" pitchFamily="2" charset="-122"/>
              </a:rPr>
              <a:t>问题：有必要在每次执行时都把该代码段书写一次么，这不仅会让程序变得很长，且会造成难以理解，可读性下降。</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5.2.1</a:t>
            </a:r>
            <a:r>
              <a:rPr lang="zh-CN" altLang="en-US" smtClean="0">
                <a:ea typeface="宋体" pitchFamily="2" charset="-122"/>
              </a:rPr>
              <a:t>什么是数组</a:t>
            </a:r>
            <a:endParaRPr lang="en-US" altLang="zh-CN" dirty="0">
              <a:ea typeface="宋体" pitchFamily="2" charset="-122"/>
            </a:endParaRPr>
          </a:p>
        </p:txBody>
      </p:sp>
      <p:sp>
        <p:nvSpPr>
          <p:cNvPr id="4" name="Rectangle 3"/>
          <p:cNvSpPr>
            <a:spLocks noGrp="1" noChangeArrowheads="1"/>
          </p:cNvSpPr>
          <p:nvPr>
            <p:ph type="body" idx="1"/>
          </p:nvPr>
        </p:nvSpPr>
        <p:spPr>
          <a:xfrm>
            <a:off x="428625" y="1071563"/>
            <a:ext cx="8429655" cy="5357833"/>
          </a:xfrm>
        </p:spPr>
        <p:style>
          <a:lnRef idx="0">
            <a:scrgbClr r="0" g="0" b="0"/>
          </a:lnRef>
          <a:fillRef idx="1003">
            <a:schemeClr val="dk2"/>
          </a:fillRef>
          <a:effectRef idx="0">
            <a:scrgbClr r="0" g="0" b="0"/>
          </a:effectRef>
          <a:fontRef idx="major"/>
        </p:style>
        <p:txBody>
          <a:bodyPr/>
          <a:lstStyle/>
          <a:p>
            <a:pPr eaLnBrk="1" hangingPunct="1">
              <a:defRPr/>
            </a:pPr>
            <a:r>
              <a:rPr lang="zh-CN" altLang="en-US" sz="2400" dirty="0" smtClean="0">
                <a:ea typeface="宋体" pitchFamily="2" charset="-122"/>
              </a:rPr>
              <a:t>程序经常使用同类型的数据，比如要处理某个班级的学生成绩信息，如果只有几个学生，我们可以使用几个同类型变量，比如：</a:t>
            </a:r>
          </a:p>
          <a:p>
            <a:pPr eaLnBrk="1" hangingPunct="1">
              <a:defRPr/>
            </a:pPr>
            <a:r>
              <a:rPr lang="en-US" altLang="zh-CN" sz="2400" dirty="0" err="1" smtClean="0">
                <a:ea typeface="宋体" pitchFamily="2" charset="-122"/>
              </a:rPr>
              <a:t>int</a:t>
            </a:r>
            <a:r>
              <a:rPr lang="en-US" altLang="zh-CN" sz="2400" dirty="0" smtClean="0">
                <a:ea typeface="宋体" pitchFamily="2" charset="-122"/>
              </a:rPr>
              <a:t> mark0, mark1, mark2, mark3, mark4;</a:t>
            </a:r>
          </a:p>
          <a:p>
            <a:pPr eaLnBrk="1" hangingPunct="1">
              <a:defRPr/>
            </a:pPr>
            <a:r>
              <a:rPr lang="zh-CN" altLang="en-US" sz="2400" dirty="0" smtClean="0">
                <a:ea typeface="宋体" pitchFamily="2" charset="-122"/>
              </a:rPr>
              <a:t>这样，便可以存放</a:t>
            </a:r>
            <a:r>
              <a:rPr lang="en-US" altLang="zh-CN" sz="2400" dirty="0" smtClean="0">
                <a:ea typeface="宋体" pitchFamily="2" charset="-122"/>
              </a:rPr>
              <a:t>5</a:t>
            </a:r>
            <a:r>
              <a:rPr lang="zh-CN" altLang="en-US" sz="2400" dirty="0" smtClean="0">
                <a:ea typeface="宋体" pitchFamily="2" charset="-122"/>
              </a:rPr>
              <a:t>个学生的成绩，但如果是几百人呢？要一直这么写下去么，如果大家觉得继续写下去没什么不妥的话，那几千甚至几万人呢，所以，如何合理组织大量同类数据是个问题。</a:t>
            </a:r>
          </a:p>
          <a:p>
            <a:pPr eaLnBrk="1" hangingPunct="1">
              <a:defRPr/>
            </a:pPr>
            <a:r>
              <a:rPr lang="zh-CN" altLang="en-US" sz="2400" dirty="0" smtClean="0">
                <a:ea typeface="宋体" pitchFamily="2" charset="-122"/>
              </a:rPr>
              <a:t>合理组织的含义包括：</a:t>
            </a:r>
          </a:p>
          <a:p>
            <a:pPr eaLnBrk="1" hangingPunct="1">
              <a:defRPr/>
            </a:pPr>
            <a:r>
              <a:rPr lang="zh-CN" altLang="en-US" sz="2400" dirty="0" smtClean="0">
                <a:ea typeface="宋体" pitchFamily="2" charset="-122"/>
              </a:rPr>
              <a:t>（</a:t>
            </a:r>
            <a:r>
              <a:rPr lang="en-US" altLang="zh-CN" sz="2400" dirty="0" smtClean="0">
                <a:ea typeface="宋体" pitchFamily="2" charset="-122"/>
              </a:rPr>
              <a:t>1</a:t>
            </a:r>
            <a:r>
              <a:rPr lang="zh-CN" altLang="en-US" sz="2400" dirty="0" smtClean="0">
                <a:ea typeface="宋体" pitchFamily="2" charset="-122"/>
              </a:rPr>
              <a:t>）为每个数据分配存储空间。</a:t>
            </a:r>
          </a:p>
          <a:p>
            <a:pPr eaLnBrk="1" hangingPunct="1">
              <a:defRPr/>
            </a:pPr>
            <a:r>
              <a:rPr lang="zh-CN" altLang="en-US" sz="2400" dirty="0" smtClean="0">
                <a:ea typeface="宋体" pitchFamily="2" charset="-122"/>
              </a:rPr>
              <a:t>（</a:t>
            </a:r>
            <a:r>
              <a:rPr lang="en-US" altLang="zh-CN" sz="2400" dirty="0" smtClean="0">
                <a:ea typeface="宋体" pitchFamily="2" charset="-122"/>
              </a:rPr>
              <a:t>2</a:t>
            </a:r>
            <a:r>
              <a:rPr lang="zh-CN" altLang="en-US" sz="2400" dirty="0" smtClean="0">
                <a:ea typeface="宋体" pitchFamily="2" charset="-122"/>
              </a:rPr>
              <a:t>）每个数据应当有唯一的标识符进行读写和查找。</a:t>
            </a:r>
          </a:p>
          <a:p>
            <a:pPr eaLnBrk="1" hangingPunct="1">
              <a:defRPr/>
            </a:pPr>
            <a:r>
              <a:rPr lang="zh-CN" altLang="en-US" sz="2400" dirty="0" smtClean="0">
                <a:ea typeface="宋体" pitchFamily="2" charset="-122"/>
              </a:rPr>
              <a:t>在这种应用背景下，数组应用而生，成功地解决了上述问题</a:t>
            </a:r>
            <a:r>
              <a:rPr lang="zh-CN" altLang="en-US" sz="2000" dirty="0" smtClean="0">
                <a:ea typeface="宋体" pitchFamily="2" charset="-122"/>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5.2.2</a:t>
            </a:r>
            <a:r>
              <a:rPr lang="zh-CN" altLang="en-US" smtClean="0">
                <a:ea typeface="宋体" pitchFamily="2" charset="-122"/>
              </a:rPr>
              <a:t>为什么要使用数组</a:t>
            </a:r>
            <a:endParaRPr lang="en-US" altLang="zh-CN" dirty="0">
              <a:ea typeface="宋体" pitchFamily="2" charset="-122"/>
            </a:endParaRPr>
          </a:p>
        </p:txBody>
      </p:sp>
      <p:sp>
        <p:nvSpPr>
          <p:cNvPr id="9" name="Rectangle 3"/>
          <p:cNvSpPr>
            <a:spLocks noChangeArrowheads="1"/>
          </p:cNvSpPr>
          <p:nvPr/>
        </p:nvSpPr>
        <p:spPr bwMode="auto">
          <a:xfrm>
            <a:off x="0" y="2257425"/>
            <a:ext cx="9144000" cy="0"/>
          </a:xfrm>
          <a:prstGeom prst="rect">
            <a:avLst/>
          </a:prstGeom>
          <a:noFill/>
          <a:ln w="12700">
            <a:noFill/>
            <a:miter lim="800000"/>
            <a:headEnd/>
            <a:tailEnd/>
          </a:ln>
          <a:effectLst>
            <a:outerShdw dist="35921" dir="2700000" algn="ctr" rotWithShape="0">
              <a:schemeClr val="bg2"/>
            </a:outerShdw>
          </a:effectLst>
        </p:spPr>
        <p:txBody>
          <a:bodyPr wrap="none" anchor="ctr">
            <a:spAutoFit/>
          </a:bodyPr>
          <a:lstStyle/>
          <a:p>
            <a:pPr eaLnBrk="0" hangingPunct="0">
              <a:defRPr/>
            </a:pPr>
            <a:endParaRPr lang="zh-CN" altLang="en-US"/>
          </a:p>
        </p:txBody>
      </p:sp>
      <p:sp>
        <p:nvSpPr>
          <p:cNvPr id="47109" name="Rectangle 6"/>
          <p:cNvSpPr>
            <a:spLocks noChangeArrowheads="1"/>
          </p:cNvSpPr>
          <p:nvPr/>
        </p:nvSpPr>
        <p:spPr bwMode="auto">
          <a:xfrm>
            <a:off x="0" y="1905000"/>
            <a:ext cx="9144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47110" name="AutoShape 46"/>
          <p:cNvSpPr>
            <a:spLocks noChangeAspect="1" noChangeArrowheads="1" noTextEdit="1"/>
          </p:cNvSpPr>
          <p:nvPr/>
        </p:nvSpPr>
        <p:spPr bwMode="auto">
          <a:xfrm>
            <a:off x="0" y="1196975"/>
            <a:ext cx="8785225" cy="4879975"/>
          </a:xfrm>
          <a:prstGeom prst="rect">
            <a:avLst/>
          </a:prstGeom>
          <a:noFill/>
          <a:ln w="9525">
            <a:noFill/>
            <a:miter lim="800000"/>
            <a:headEnd/>
            <a:tailEnd/>
          </a:ln>
        </p:spPr>
        <p:txBody>
          <a:bodyPr/>
          <a:lstStyle/>
          <a:p>
            <a:endParaRPr lang="zh-CN" altLang="en-US"/>
          </a:p>
        </p:txBody>
      </p:sp>
      <p:grpSp>
        <p:nvGrpSpPr>
          <p:cNvPr id="47111" name="Group 66"/>
          <p:cNvGrpSpPr>
            <a:grpSpLocks/>
          </p:cNvGrpSpPr>
          <p:nvPr/>
        </p:nvGrpSpPr>
        <p:grpSpPr bwMode="auto">
          <a:xfrm>
            <a:off x="4427538" y="1268413"/>
            <a:ext cx="4171950" cy="4233862"/>
            <a:chOff x="2803" y="801"/>
            <a:chExt cx="2628" cy="2667"/>
          </a:xfrm>
        </p:grpSpPr>
        <p:sp>
          <p:nvSpPr>
            <p:cNvPr id="47129" name="Rectangle 48"/>
            <p:cNvSpPr>
              <a:spLocks noChangeArrowheads="1"/>
            </p:cNvSpPr>
            <p:nvPr/>
          </p:nvSpPr>
          <p:spPr bwMode="auto">
            <a:xfrm>
              <a:off x="2878" y="1073"/>
              <a:ext cx="2553" cy="2395"/>
            </a:xfrm>
            <a:prstGeom prst="rect">
              <a:avLst/>
            </a:prstGeom>
            <a:solidFill>
              <a:srgbClr val="FFFF00"/>
            </a:solidFill>
            <a:ln w="9525">
              <a:noFill/>
              <a:miter lim="800000"/>
              <a:headEnd/>
              <a:tailEnd/>
            </a:ln>
          </p:spPr>
          <p:txBody>
            <a:bodyPr/>
            <a:lstStyle/>
            <a:p>
              <a:pPr eaLnBrk="0" hangingPunct="0"/>
              <a:endParaRPr lang="zh-CN" altLang="en-US"/>
            </a:p>
          </p:txBody>
        </p:sp>
        <p:sp>
          <p:nvSpPr>
            <p:cNvPr id="47130" name="Rectangle 49"/>
            <p:cNvSpPr>
              <a:spLocks noChangeArrowheads="1"/>
            </p:cNvSpPr>
            <p:nvPr/>
          </p:nvSpPr>
          <p:spPr bwMode="auto">
            <a:xfrm>
              <a:off x="2878" y="1073"/>
              <a:ext cx="2553" cy="2395"/>
            </a:xfrm>
            <a:prstGeom prst="rect">
              <a:avLst/>
            </a:prstGeom>
            <a:gradFill rotWithShape="1">
              <a:gsLst>
                <a:gs pos="0">
                  <a:srgbClr val="008000"/>
                </a:gs>
                <a:gs pos="100000">
                  <a:srgbClr val="003B00"/>
                </a:gs>
              </a:gsLst>
              <a:lin ang="5400000" scaled="1"/>
            </a:gradFill>
            <a:ln w="3175">
              <a:solidFill>
                <a:schemeClr val="bg2"/>
              </a:solidFill>
              <a:miter lim="800000"/>
              <a:headEnd/>
              <a:tailEnd/>
            </a:ln>
          </p:spPr>
          <p:txBody>
            <a:bodyPr/>
            <a:lstStyle/>
            <a:p>
              <a:pPr eaLnBrk="0" hangingPunct="0"/>
              <a:endParaRPr lang="zh-CN" altLang="en-US"/>
            </a:p>
          </p:txBody>
        </p:sp>
        <p:sp>
          <p:nvSpPr>
            <p:cNvPr id="47131" name="Rectangle 50"/>
            <p:cNvSpPr>
              <a:spLocks noChangeArrowheads="1"/>
            </p:cNvSpPr>
            <p:nvPr/>
          </p:nvSpPr>
          <p:spPr bwMode="auto">
            <a:xfrm>
              <a:off x="2803" y="997"/>
              <a:ext cx="2553" cy="2395"/>
            </a:xfrm>
            <a:prstGeom prst="rect">
              <a:avLst/>
            </a:prstGeom>
            <a:gradFill rotWithShape="1">
              <a:gsLst>
                <a:gs pos="0">
                  <a:srgbClr val="CDFFCD"/>
                </a:gs>
                <a:gs pos="100000">
                  <a:srgbClr val="59CD75"/>
                </a:gs>
              </a:gsLst>
              <a:lin ang="5400000" scaled="1"/>
            </a:gradFill>
            <a:ln w="9525">
              <a:noFill/>
              <a:miter lim="800000"/>
              <a:headEnd/>
              <a:tailEnd/>
            </a:ln>
          </p:spPr>
          <p:txBody>
            <a:bodyPr/>
            <a:lstStyle/>
            <a:p>
              <a:pPr eaLnBrk="0" hangingPunct="0"/>
              <a:endParaRPr lang="zh-CN" altLang="en-US"/>
            </a:p>
          </p:txBody>
        </p:sp>
        <p:sp>
          <p:nvSpPr>
            <p:cNvPr id="47132" name="Rectangle 51"/>
            <p:cNvSpPr>
              <a:spLocks noChangeArrowheads="1"/>
            </p:cNvSpPr>
            <p:nvPr/>
          </p:nvSpPr>
          <p:spPr bwMode="auto">
            <a:xfrm>
              <a:off x="2803" y="997"/>
              <a:ext cx="2553" cy="2395"/>
            </a:xfrm>
            <a:prstGeom prst="rect">
              <a:avLst/>
            </a:prstGeom>
            <a:noFill/>
            <a:ln w="3175">
              <a:solidFill>
                <a:srgbClr val="000000"/>
              </a:solidFill>
              <a:miter lim="800000"/>
              <a:headEnd/>
              <a:tailEnd/>
            </a:ln>
          </p:spPr>
          <p:txBody>
            <a:bodyPr/>
            <a:lstStyle/>
            <a:p>
              <a:pPr eaLnBrk="0" hangingPunct="0"/>
              <a:endParaRPr lang="zh-CN" altLang="en-US"/>
            </a:p>
          </p:txBody>
        </p:sp>
        <p:sp>
          <p:nvSpPr>
            <p:cNvPr id="47133" name="Rectangle 52"/>
            <p:cNvSpPr>
              <a:spLocks noChangeArrowheads="1"/>
            </p:cNvSpPr>
            <p:nvPr/>
          </p:nvSpPr>
          <p:spPr bwMode="auto">
            <a:xfrm>
              <a:off x="3383" y="1409"/>
              <a:ext cx="304" cy="182"/>
            </a:xfrm>
            <a:prstGeom prst="rect">
              <a:avLst/>
            </a:prstGeom>
            <a:noFill/>
            <a:ln w="9525">
              <a:noFill/>
              <a:miter lim="800000"/>
              <a:headEnd/>
              <a:tailEnd/>
            </a:ln>
          </p:spPr>
          <p:txBody>
            <a:bodyPr wrap="none" lIns="0" tIns="0" rIns="0" bIns="0">
              <a:spAutoFit/>
            </a:bodyPr>
            <a:lstStyle/>
            <a:p>
              <a:pPr eaLnBrk="0" hangingPunct="0"/>
              <a:r>
                <a:rPr lang="zh-CN" altLang="en-US" sz="1900">
                  <a:solidFill>
                    <a:srgbClr val="000000"/>
                  </a:solidFill>
                  <a:latin typeface="宋体" pitchFamily="2" charset="-122"/>
                  <a:ea typeface="黑体" pitchFamily="49" charset="-122"/>
                </a:rPr>
                <a:t>数组</a:t>
              </a:r>
              <a:endParaRPr lang="zh-CN" altLang="en-US">
                <a:ea typeface="黑体" pitchFamily="49" charset="-122"/>
              </a:endParaRPr>
            </a:p>
          </p:txBody>
        </p:sp>
        <p:sp>
          <p:nvSpPr>
            <p:cNvPr id="47134" name="Rectangle 53"/>
            <p:cNvSpPr>
              <a:spLocks noChangeArrowheads="1"/>
            </p:cNvSpPr>
            <p:nvPr/>
          </p:nvSpPr>
          <p:spPr bwMode="auto">
            <a:xfrm>
              <a:off x="3819" y="801"/>
              <a:ext cx="258" cy="154"/>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内存</a:t>
              </a:r>
              <a:endParaRPr lang="zh-CN" altLang="en-US" sz="1600" b="1"/>
            </a:p>
          </p:txBody>
        </p:sp>
        <p:sp>
          <p:nvSpPr>
            <p:cNvPr id="47135" name="Rectangle 54"/>
            <p:cNvSpPr>
              <a:spLocks noChangeArrowheads="1"/>
            </p:cNvSpPr>
            <p:nvPr/>
          </p:nvSpPr>
          <p:spPr bwMode="auto">
            <a:xfrm>
              <a:off x="3253" y="1646"/>
              <a:ext cx="564" cy="323"/>
            </a:xfrm>
            <a:prstGeom prst="rect">
              <a:avLst/>
            </a:prstGeom>
            <a:solidFill>
              <a:srgbClr val="FFFFFF"/>
            </a:solidFill>
            <a:ln w="9525">
              <a:noFill/>
              <a:miter lim="800000"/>
              <a:headEnd/>
              <a:tailEnd/>
            </a:ln>
          </p:spPr>
          <p:txBody>
            <a:bodyPr/>
            <a:lstStyle/>
            <a:p>
              <a:pPr eaLnBrk="0" hangingPunct="0"/>
              <a:endParaRPr lang="zh-CN" altLang="en-US"/>
            </a:p>
          </p:txBody>
        </p:sp>
        <p:sp>
          <p:nvSpPr>
            <p:cNvPr id="47136" name="Rectangle 55"/>
            <p:cNvSpPr>
              <a:spLocks noChangeArrowheads="1"/>
            </p:cNvSpPr>
            <p:nvPr/>
          </p:nvSpPr>
          <p:spPr bwMode="auto">
            <a:xfrm>
              <a:off x="3253" y="1646"/>
              <a:ext cx="564" cy="323"/>
            </a:xfrm>
            <a:prstGeom prst="rect">
              <a:avLst/>
            </a:prstGeom>
            <a:noFill/>
            <a:ln w="3175">
              <a:solidFill>
                <a:srgbClr val="000000"/>
              </a:solidFill>
              <a:miter lim="800000"/>
              <a:headEnd/>
              <a:tailEnd/>
            </a:ln>
          </p:spPr>
          <p:txBody>
            <a:bodyPr/>
            <a:lstStyle/>
            <a:p>
              <a:pPr eaLnBrk="0" hangingPunct="0"/>
              <a:endParaRPr lang="zh-CN" altLang="en-US"/>
            </a:p>
          </p:txBody>
        </p:sp>
        <p:sp>
          <p:nvSpPr>
            <p:cNvPr id="47137" name="Rectangle 56"/>
            <p:cNvSpPr>
              <a:spLocks noChangeArrowheads="1"/>
            </p:cNvSpPr>
            <p:nvPr/>
          </p:nvSpPr>
          <p:spPr bwMode="auto">
            <a:xfrm>
              <a:off x="3438" y="1737"/>
              <a:ext cx="201" cy="144"/>
            </a:xfrm>
            <a:prstGeom prst="rect">
              <a:avLst/>
            </a:prstGeom>
            <a:noFill/>
            <a:ln w="9525">
              <a:noFill/>
              <a:miter lim="800000"/>
              <a:headEnd/>
              <a:tailEnd/>
            </a:ln>
          </p:spPr>
          <p:txBody>
            <a:bodyPr wrap="none" lIns="0" tIns="0" rIns="0" bIns="0">
              <a:spAutoFit/>
            </a:bodyPr>
            <a:lstStyle/>
            <a:p>
              <a:pPr eaLnBrk="0" hangingPunct="0"/>
              <a:r>
                <a:rPr lang="en-US" altLang="zh-CN" sz="1500">
                  <a:solidFill>
                    <a:srgbClr val="000000"/>
                  </a:solidFill>
                </a:rPr>
                <a:t>120</a:t>
              </a:r>
              <a:endParaRPr lang="en-US" altLang="zh-CN"/>
            </a:p>
          </p:txBody>
        </p:sp>
        <p:sp>
          <p:nvSpPr>
            <p:cNvPr id="47138" name="Rectangle 57"/>
            <p:cNvSpPr>
              <a:spLocks noChangeArrowheads="1"/>
            </p:cNvSpPr>
            <p:nvPr/>
          </p:nvSpPr>
          <p:spPr bwMode="auto">
            <a:xfrm>
              <a:off x="3253" y="1969"/>
              <a:ext cx="564" cy="322"/>
            </a:xfrm>
            <a:prstGeom prst="rect">
              <a:avLst/>
            </a:prstGeom>
            <a:solidFill>
              <a:srgbClr val="FFFFFF"/>
            </a:solidFill>
            <a:ln w="9525">
              <a:noFill/>
              <a:miter lim="800000"/>
              <a:headEnd/>
              <a:tailEnd/>
            </a:ln>
          </p:spPr>
          <p:txBody>
            <a:bodyPr/>
            <a:lstStyle/>
            <a:p>
              <a:pPr eaLnBrk="0" hangingPunct="0"/>
              <a:endParaRPr lang="zh-CN" altLang="en-US"/>
            </a:p>
          </p:txBody>
        </p:sp>
        <p:sp>
          <p:nvSpPr>
            <p:cNvPr id="47139" name="Rectangle 58"/>
            <p:cNvSpPr>
              <a:spLocks noChangeArrowheads="1"/>
            </p:cNvSpPr>
            <p:nvPr/>
          </p:nvSpPr>
          <p:spPr bwMode="auto">
            <a:xfrm>
              <a:off x="3253" y="1969"/>
              <a:ext cx="564" cy="322"/>
            </a:xfrm>
            <a:prstGeom prst="rect">
              <a:avLst/>
            </a:prstGeom>
            <a:noFill/>
            <a:ln w="3175">
              <a:solidFill>
                <a:srgbClr val="000000"/>
              </a:solidFill>
              <a:miter lim="800000"/>
              <a:headEnd/>
              <a:tailEnd/>
            </a:ln>
          </p:spPr>
          <p:txBody>
            <a:bodyPr/>
            <a:lstStyle/>
            <a:p>
              <a:pPr eaLnBrk="0" hangingPunct="0"/>
              <a:endParaRPr lang="zh-CN" altLang="en-US"/>
            </a:p>
          </p:txBody>
        </p:sp>
        <p:sp>
          <p:nvSpPr>
            <p:cNvPr id="47140" name="Rectangle 59"/>
            <p:cNvSpPr>
              <a:spLocks noChangeArrowheads="1"/>
            </p:cNvSpPr>
            <p:nvPr/>
          </p:nvSpPr>
          <p:spPr bwMode="auto">
            <a:xfrm>
              <a:off x="3470" y="2059"/>
              <a:ext cx="134" cy="144"/>
            </a:xfrm>
            <a:prstGeom prst="rect">
              <a:avLst/>
            </a:prstGeom>
            <a:noFill/>
            <a:ln w="9525">
              <a:noFill/>
              <a:miter lim="800000"/>
              <a:headEnd/>
              <a:tailEnd/>
            </a:ln>
          </p:spPr>
          <p:txBody>
            <a:bodyPr wrap="none" lIns="0" tIns="0" rIns="0" bIns="0">
              <a:spAutoFit/>
            </a:bodyPr>
            <a:lstStyle/>
            <a:p>
              <a:pPr eaLnBrk="0" hangingPunct="0"/>
              <a:r>
                <a:rPr lang="en-US" altLang="zh-CN" sz="1500">
                  <a:solidFill>
                    <a:srgbClr val="000000"/>
                  </a:solidFill>
                </a:rPr>
                <a:t>65</a:t>
              </a:r>
              <a:endParaRPr lang="en-US" altLang="zh-CN"/>
            </a:p>
          </p:txBody>
        </p:sp>
        <p:sp>
          <p:nvSpPr>
            <p:cNvPr id="47141" name="Rectangle 60"/>
            <p:cNvSpPr>
              <a:spLocks noChangeArrowheads="1"/>
            </p:cNvSpPr>
            <p:nvPr/>
          </p:nvSpPr>
          <p:spPr bwMode="auto">
            <a:xfrm>
              <a:off x="3253" y="2291"/>
              <a:ext cx="564" cy="323"/>
            </a:xfrm>
            <a:prstGeom prst="rect">
              <a:avLst/>
            </a:prstGeom>
            <a:solidFill>
              <a:srgbClr val="FFFFFF"/>
            </a:solidFill>
            <a:ln w="9525">
              <a:noFill/>
              <a:miter lim="800000"/>
              <a:headEnd/>
              <a:tailEnd/>
            </a:ln>
          </p:spPr>
          <p:txBody>
            <a:bodyPr/>
            <a:lstStyle/>
            <a:p>
              <a:pPr eaLnBrk="0" hangingPunct="0"/>
              <a:endParaRPr lang="zh-CN" altLang="en-US"/>
            </a:p>
          </p:txBody>
        </p:sp>
        <p:sp>
          <p:nvSpPr>
            <p:cNvPr id="47142" name="Rectangle 61"/>
            <p:cNvSpPr>
              <a:spLocks noChangeArrowheads="1"/>
            </p:cNvSpPr>
            <p:nvPr/>
          </p:nvSpPr>
          <p:spPr bwMode="auto">
            <a:xfrm>
              <a:off x="3253" y="2291"/>
              <a:ext cx="564" cy="323"/>
            </a:xfrm>
            <a:prstGeom prst="rect">
              <a:avLst/>
            </a:prstGeom>
            <a:noFill/>
            <a:ln w="3175">
              <a:solidFill>
                <a:srgbClr val="000000"/>
              </a:solidFill>
              <a:miter lim="800000"/>
              <a:headEnd/>
              <a:tailEnd/>
            </a:ln>
          </p:spPr>
          <p:txBody>
            <a:bodyPr/>
            <a:lstStyle/>
            <a:p>
              <a:pPr eaLnBrk="0" hangingPunct="0"/>
              <a:endParaRPr lang="zh-CN" altLang="en-US"/>
            </a:p>
          </p:txBody>
        </p:sp>
        <p:sp>
          <p:nvSpPr>
            <p:cNvPr id="47143" name="Rectangle 62"/>
            <p:cNvSpPr>
              <a:spLocks noChangeArrowheads="1"/>
            </p:cNvSpPr>
            <p:nvPr/>
          </p:nvSpPr>
          <p:spPr bwMode="auto">
            <a:xfrm>
              <a:off x="3470" y="2382"/>
              <a:ext cx="134" cy="144"/>
            </a:xfrm>
            <a:prstGeom prst="rect">
              <a:avLst/>
            </a:prstGeom>
            <a:noFill/>
            <a:ln w="9525">
              <a:noFill/>
              <a:miter lim="800000"/>
              <a:headEnd/>
              <a:tailEnd/>
            </a:ln>
          </p:spPr>
          <p:txBody>
            <a:bodyPr wrap="none" lIns="0" tIns="0" rIns="0" bIns="0">
              <a:spAutoFit/>
            </a:bodyPr>
            <a:lstStyle/>
            <a:p>
              <a:pPr eaLnBrk="0" hangingPunct="0"/>
              <a:r>
                <a:rPr lang="en-US" altLang="zh-CN" sz="1500">
                  <a:solidFill>
                    <a:srgbClr val="000000"/>
                  </a:solidFill>
                </a:rPr>
                <a:t>98</a:t>
              </a:r>
              <a:endParaRPr lang="en-US" altLang="zh-CN"/>
            </a:p>
          </p:txBody>
        </p:sp>
        <p:sp>
          <p:nvSpPr>
            <p:cNvPr id="47144" name="Rectangle 63"/>
            <p:cNvSpPr>
              <a:spLocks noChangeArrowheads="1"/>
            </p:cNvSpPr>
            <p:nvPr/>
          </p:nvSpPr>
          <p:spPr bwMode="auto">
            <a:xfrm>
              <a:off x="3253" y="2614"/>
              <a:ext cx="564" cy="323"/>
            </a:xfrm>
            <a:prstGeom prst="rect">
              <a:avLst/>
            </a:prstGeom>
            <a:solidFill>
              <a:srgbClr val="FFFFFF"/>
            </a:solidFill>
            <a:ln w="9525">
              <a:noFill/>
              <a:miter lim="800000"/>
              <a:headEnd/>
              <a:tailEnd/>
            </a:ln>
          </p:spPr>
          <p:txBody>
            <a:bodyPr/>
            <a:lstStyle/>
            <a:p>
              <a:pPr eaLnBrk="0" hangingPunct="0"/>
              <a:endParaRPr lang="zh-CN" altLang="en-US"/>
            </a:p>
          </p:txBody>
        </p:sp>
        <p:sp>
          <p:nvSpPr>
            <p:cNvPr id="47145" name="Rectangle 64"/>
            <p:cNvSpPr>
              <a:spLocks noChangeArrowheads="1"/>
            </p:cNvSpPr>
            <p:nvPr/>
          </p:nvSpPr>
          <p:spPr bwMode="auto">
            <a:xfrm>
              <a:off x="3253" y="2614"/>
              <a:ext cx="564" cy="323"/>
            </a:xfrm>
            <a:prstGeom prst="rect">
              <a:avLst/>
            </a:prstGeom>
            <a:noFill/>
            <a:ln w="3175">
              <a:solidFill>
                <a:srgbClr val="000000"/>
              </a:solidFill>
              <a:miter lim="800000"/>
              <a:headEnd/>
              <a:tailEnd/>
            </a:ln>
          </p:spPr>
          <p:txBody>
            <a:bodyPr/>
            <a:lstStyle/>
            <a:p>
              <a:pPr eaLnBrk="0" hangingPunct="0"/>
              <a:endParaRPr lang="zh-CN" altLang="en-US"/>
            </a:p>
          </p:txBody>
        </p:sp>
        <p:sp>
          <p:nvSpPr>
            <p:cNvPr id="47146" name="Rectangle 65"/>
            <p:cNvSpPr>
              <a:spLocks noChangeArrowheads="1"/>
            </p:cNvSpPr>
            <p:nvPr/>
          </p:nvSpPr>
          <p:spPr bwMode="auto">
            <a:xfrm>
              <a:off x="3503" y="2705"/>
              <a:ext cx="67" cy="144"/>
            </a:xfrm>
            <a:prstGeom prst="rect">
              <a:avLst/>
            </a:prstGeom>
            <a:noFill/>
            <a:ln w="9525">
              <a:noFill/>
              <a:miter lim="800000"/>
              <a:headEnd/>
              <a:tailEnd/>
            </a:ln>
          </p:spPr>
          <p:txBody>
            <a:bodyPr wrap="none" lIns="0" tIns="0" rIns="0" bIns="0">
              <a:spAutoFit/>
            </a:bodyPr>
            <a:lstStyle/>
            <a:p>
              <a:pPr eaLnBrk="0" hangingPunct="0"/>
              <a:r>
                <a:rPr lang="en-US" altLang="zh-CN" sz="1500">
                  <a:solidFill>
                    <a:srgbClr val="000000"/>
                  </a:solidFill>
                </a:rPr>
                <a:t>4</a:t>
              </a:r>
              <a:endParaRPr lang="en-US" altLang="zh-CN"/>
            </a:p>
          </p:txBody>
        </p:sp>
      </p:grpSp>
      <p:sp>
        <p:nvSpPr>
          <p:cNvPr id="47112" name="Rectangle 67"/>
          <p:cNvSpPr>
            <a:spLocks noChangeArrowheads="1"/>
          </p:cNvSpPr>
          <p:nvPr/>
        </p:nvSpPr>
        <p:spPr bwMode="auto">
          <a:xfrm>
            <a:off x="6896100" y="3357563"/>
            <a:ext cx="1016000" cy="244475"/>
          </a:xfrm>
          <a:prstGeom prst="rect">
            <a:avLst/>
          </a:prstGeom>
          <a:noFill/>
          <a:ln w="9525">
            <a:noFill/>
            <a:miter lim="800000"/>
            <a:headEnd/>
            <a:tailEnd/>
          </a:ln>
        </p:spPr>
        <p:txBody>
          <a:bodyPr wrap="none" lIns="0" tIns="0" rIns="0" bIns="0">
            <a:spAutoFit/>
          </a:bodyPr>
          <a:lstStyle/>
          <a:p>
            <a:pPr eaLnBrk="0" hangingPunct="0"/>
            <a:r>
              <a:rPr lang="zh-CN" altLang="en-US" sz="1600">
                <a:solidFill>
                  <a:srgbClr val="000000"/>
                </a:solidFill>
                <a:latin typeface="宋体" pitchFamily="2" charset="-122"/>
                <a:ea typeface="黑体" pitchFamily="49" charset="-122"/>
              </a:rPr>
              <a:t>数组的元素</a:t>
            </a:r>
            <a:endParaRPr lang="zh-CN" altLang="en-US" sz="1600">
              <a:ea typeface="黑体" pitchFamily="49" charset="-122"/>
            </a:endParaRPr>
          </a:p>
        </p:txBody>
      </p:sp>
      <p:sp>
        <p:nvSpPr>
          <p:cNvPr id="47113" name="Line 68"/>
          <p:cNvSpPr>
            <a:spLocks noChangeShapeType="1"/>
          </p:cNvSpPr>
          <p:nvPr/>
        </p:nvSpPr>
        <p:spPr bwMode="auto">
          <a:xfrm>
            <a:off x="6321425" y="3063875"/>
            <a:ext cx="506413" cy="404813"/>
          </a:xfrm>
          <a:prstGeom prst="line">
            <a:avLst/>
          </a:prstGeom>
          <a:noFill/>
          <a:ln w="9525" cap="rnd">
            <a:solidFill>
              <a:srgbClr val="FF6600"/>
            </a:solidFill>
            <a:round/>
            <a:headEnd/>
            <a:tailEnd/>
          </a:ln>
        </p:spPr>
        <p:txBody>
          <a:bodyPr/>
          <a:lstStyle/>
          <a:p>
            <a:endParaRPr lang="zh-CN" altLang="en-US"/>
          </a:p>
        </p:txBody>
      </p:sp>
      <p:sp>
        <p:nvSpPr>
          <p:cNvPr id="47114" name="Freeform 69"/>
          <p:cNvSpPr>
            <a:spLocks/>
          </p:cNvSpPr>
          <p:nvPr/>
        </p:nvSpPr>
        <p:spPr bwMode="auto">
          <a:xfrm>
            <a:off x="6227763" y="3005138"/>
            <a:ext cx="128587" cy="114300"/>
          </a:xfrm>
          <a:custGeom>
            <a:avLst/>
            <a:gdLst>
              <a:gd name="T0" fmla="*/ 2147483647 w 81"/>
              <a:gd name="T1" fmla="*/ 2147483647 h 72"/>
              <a:gd name="T2" fmla="*/ 0 w 81"/>
              <a:gd name="T3" fmla="*/ 0 h 72"/>
              <a:gd name="T4" fmla="*/ 2147483647 w 81"/>
              <a:gd name="T5" fmla="*/ 2147483647 h 72"/>
              <a:gd name="T6" fmla="*/ 2147483647 w 81"/>
              <a:gd name="T7" fmla="*/ 2147483647 h 72"/>
              <a:gd name="T8" fmla="*/ 0 60000 65536"/>
              <a:gd name="T9" fmla="*/ 0 60000 65536"/>
              <a:gd name="T10" fmla="*/ 0 60000 65536"/>
              <a:gd name="T11" fmla="*/ 0 60000 65536"/>
              <a:gd name="T12" fmla="*/ 0 w 81"/>
              <a:gd name="T13" fmla="*/ 0 h 72"/>
              <a:gd name="T14" fmla="*/ 81 w 81"/>
              <a:gd name="T15" fmla="*/ 72 h 72"/>
            </a:gdLst>
            <a:ahLst/>
            <a:cxnLst>
              <a:cxn ang="T8">
                <a:pos x="T0" y="T1"/>
              </a:cxn>
              <a:cxn ang="T9">
                <a:pos x="T2" y="T3"/>
              </a:cxn>
              <a:cxn ang="T10">
                <a:pos x="T4" y="T5"/>
              </a:cxn>
              <a:cxn ang="T11">
                <a:pos x="T6" y="T7"/>
              </a:cxn>
            </a:cxnLst>
            <a:rect l="T12" t="T13" r="T14" b="T15"/>
            <a:pathLst>
              <a:path w="81" h="72">
                <a:moveTo>
                  <a:pt x="48" y="72"/>
                </a:moveTo>
                <a:lnTo>
                  <a:pt x="0" y="0"/>
                </a:lnTo>
                <a:lnTo>
                  <a:pt x="81" y="29"/>
                </a:lnTo>
                <a:lnTo>
                  <a:pt x="48" y="72"/>
                </a:lnTo>
                <a:close/>
              </a:path>
            </a:pathLst>
          </a:custGeom>
          <a:solidFill>
            <a:srgbClr val="FF6600"/>
          </a:solidFill>
          <a:ln w="9525">
            <a:noFill/>
            <a:round/>
            <a:headEnd/>
            <a:tailEnd/>
          </a:ln>
        </p:spPr>
        <p:txBody>
          <a:bodyPr/>
          <a:lstStyle/>
          <a:p>
            <a:pPr eaLnBrk="0" hangingPunct="0"/>
            <a:endParaRPr lang="zh-CN" altLang="en-US"/>
          </a:p>
        </p:txBody>
      </p:sp>
      <p:sp>
        <p:nvSpPr>
          <p:cNvPr id="47115" name="Line 70"/>
          <p:cNvSpPr>
            <a:spLocks noChangeShapeType="1"/>
          </p:cNvSpPr>
          <p:nvPr/>
        </p:nvSpPr>
        <p:spPr bwMode="auto">
          <a:xfrm>
            <a:off x="6342063" y="3471863"/>
            <a:ext cx="481012" cy="1587"/>
          </a:xfrm>
          <a:prstGeom prst="line">
            <a:avLst/>
          </a:prstGeom>
          <a:noFill/>
          <a:ln w="9525" cap="rnd">
            <a:solidFill>
              <a:srgbClr val="FF6600"/>
            </a:solidFill>
            <a:round/>
            <a:headEnd/>
            <a:tailEnd/>
          </a:ln>
        </p:spPr>
        <p:txBody>
          <a:bodyPr/>
          <a:lstStyle/>
          <a:p>
            <a:endParaRPr lang="zh-CN" altLang="en-US"/>
          </a:p>
        </p:txBody>
      </p:sp>
      <p:sp>
        <p:nvSpPr>
          <p:cNvPr id="47116" name="Freeform 71"/>
          <p:cNvSpPr>
            <a:spLocks/>
          </p:cNvSpPr>
          <p:nvPr/>
        </p:nvSpPr>
        <p:spPr bwMode="auto">
          <a:xfrm>
            <a:off x="6227763" y="3429000"/>
            <a:ext cx="130175" cy="87313"/>
          </a:xfrm>
          <a:custGeom>
            <a:avLst/>
            <a:gdLst>
              <a:gd name="T0" fmla="*/ 2147483647 w 82"/>
              <a:gd name="T1" fmla="*/ 2147483647 h 55"/>
              <a:gd name="T2" fmla="*/ 0 w 82"/>
              <a:gd name="T3" fmla="*/ 2147483647 h 55"/>
              <a:gd name="T4" fmla="*/ 2147483647 w 82"/>
              <a:gd name="T5" fmla="*/ 0 h 55"/>
              <a:gd name="T6" fmla="*/ 2147483647 w 82"/>
              <a:gd name="T7" fmla="*/ 2147483647 h 55"/>
              <a:gd name="T8" fmla="*/ 0 60000 65536"/>
              <a:gd name="T9" fmla="*/ 0 60000 65536"/>
              <a:gd name="T10" fmla="*/ 0 60000 65536"/>
              <a:gd name="T11" fmla="*/ 0 60000 65536"/>
              <a:gd name="T12" fmla="*/ 0 w 82"/>
              <a:gd name="T13" fmla="*/ 0 h 55"/>
              <a:gd name="T14" fmla="*/ 82 w 82"/>
              <a:gd name="T15" fmla="*/ 55 h 55"/>
            </a:gdLst>
            <a:ahLst/>
            <a:cxnLst>
              <a:cxn ang="T8">
                <a:pos x="T0" y="T1"/>
              </a:cxn>
              <a:cxn ang="T9">
                <a:pos x="T2" y="T3"/>
              </a:cxn>
              <a:cxn ang="T10">
                <a:pos x="T4" y="T5"/>
              </a:cxn>
              <a:cxn ang="T11">
                <a:pos x="T6" y="T7"/>
              </a:cxn>
            </a:cxnLst>
            <a:rect l="T12" t="T13" r="T14" b="T15"/>
            <a:pathLst>
              <a:path w="82" h="55">
                <a:moveTo>
                  <a:pt x="82" y="55"/>
                </a:moveTo>
                <a:lnTo>
                  <a:pt x="0" y="28"/>
                </a:lnTo>
                <a:lnTo>
                  <a:pt x="82" y="0"/>
                </a:lnTo>
                <a:lnTo>
                  <a:pt x="82" y="55"/>
                </a:lnTo>
                <a:close/>
              </a:path>
            </a:pathLst>
          </a:custGeom>
          <a:solidFill>
            <a:srgbClr val="FF6600"/>
          </a:solidFill>
          <a:ln w="9525">
            <a:noFill/>
            <a:round/>
            <a:headEnd/>
            <a:tailEnd/>
          </a:ln>
        </p:spPr>
        <p:txBody>
          <a:bodyPr/>
          <a:lstStyle/>
          <a:p>
            <a:pPr eaLnBrk="0" hangingPunct="0"/>
            <a:endParaRPr lang="zh-CN" altLang="en-US"/>
          </a:p>
        </p:txBody>
      </p:sp>
      <p:sp>
        <p:nvSpPr>
          <p:cNvPr id="47117" name="Line 72"/>
          <p:cNvSpPr>
            <a:spLocks noChangeShapeType="1"/>
          </p:cNvSpPr>
          <p:nvPr/>
        </p:nvSpPr>
        <p:spPr bwMode="auto">
          <a:xfrm flipV="1">
            <a:off x="6300788" y="3468688"/>
            <a:ext cx="527050" cy="277812"/>
          </a:xfrm>
          <a:prstGeom prst="line">
            <a:avLst/>
          </a:prstGeom>
          <a:noFill/>
          <a:ln w="9525" cap="rnd">
            <a:solidFill>
              <a:srgbClr val="FF6600"/>
            </a:solidFill>
            <a:round/>
            <a:headEnd/>
            <a:tailEnd/>
          </a:ln>
        </p:spPr>
        <p:txBody>
          <a:bodyPr/>
          <a:lstStyle/>
          <a:p>
            <a:endParaRPr lang="zh-CN" altLang="en-US"/>
          </a:p>
        </p:txBody>
      </p:sp>
      <p:sp>
        <p:nvSpPr>
          <p:cNvPr id="47118" name="Freeform 73"/>
          <p:cNvSpPr>
            <a:spLocks/>
          </p:cNvSpPr>
          <p:nvPr/>
        </p:nvSpPr>
        <p:spPr bwMode="auto">
          <a:xfrm rot="830556">
            <a:off x="6227763" y="3673475"/>
            <a:ext cx="128587" cy="115888"/>
          </a:xfrm>
          <a:custGeom>
            <a:avLst/>
            <a:gdLst>
              <a:gd name="T0" fmla="*/ 2147483647 w 81"/>
              <a:gd name="T1" fmla="*/ 2147483647 h 73"/>
              <a:gd name="T2" fmla="*/ 0 w 81"/>
              <a:gd name="T3" fmla="*/ 2147483647 h 73"/>
              <a:gd name="T4" fmla="*/ 2147483647 w 81"/>
              <a:gd name="T5" fmla="*/ 0 h 73"/>
              <a:gd name="T6" fmla="*/ 2147483647 w 81"/>
              <a:gd name="T7" fmla="*/ 2147483647 h 73"/>
              <a:gd name="T8" fmla="*/ 0 60000 65536"/>
              <a:gd name="T9" fmla="*/ 0 60000 65536"/>
              <a:gd name="T10" fmla="*/ 0 60000 65536"/>
              <a:gd name="T11" fmla="*/ 0 60000 65536"/>
              <a:gd name="T12" fmla="*/ 0 w 81"/>
              <a:gd name="T13" fmla="*/ 0 h 73"/>
              <a:gd name="T14" fmla="*/ 81 w 81"/>
              <a:gd name="T15" fmla="*/ 73 h 73"/>
            </a:gdLst>
            <a:ahLst/>
            <a:cxnLst>
              <a:cxn ang="T8">
                <a:pos x="T0" y="T1"/>
              </a:cxn>
              <a:cxn ang="T9">
                <a:pos x="T2" y="T3"/>
              </a:cxn>
              <a:cxn ang="T10">
                <a:pos x="T4" y="T5"/>
              </a:cxn>
              <a:cxn ang="T11">
                <a:pos x="T6" y="T7"/>
              </a:cxn>
            </a:cxnLst>
            <a:rect l="T12" t="T13" r="T14" b="T15"/>
            <a:pathLst>
              <a:path w="81" h="73">
                <a:moveTo>
                  <a:pt x="81" y="44"/>
                </a:moveTo>
                <a:lnTo>
                  <a:pt x="0" y="73"/>
                </a:lnTo>
                <a:lnTo>
                  <a:pt x="48" y="0"/>
                </a:lnTo>
                <a:lnTo>
                  <a:pt x="81" y="44"/>
                </a:lnTo>
                <a:close/>
              </a:path>
            </a:pathLst>
          </a:custGeom>
          <a:solidFill>
            <a:srgbClr val="FF6600"/>
          </a:solidFill>
          <a:ln w="9525">
            <a:noFill/>
            <a:round/>
            <a:headEnd/>
            <a:tailEnd/>
          </a:ln>
        </p:spPr>
        <p:txBody>
          <a:bodyPr/>
          <a:lstStyle/>
          <a:p>
            <a:pPr eaLnBrk="0" hangingPunct="0"/>
            <a:endParaRPr lang="zh-CN" altLang="en-US"/>
          </a:p>
        </p:txBody>
      </p:sp>
      <p:sp>
        <p:nvSpPr>
          <p:cNvPr id="47119" name="Line 74"/>
          <p:cNvSpPr>
            <a:spLocks noChangeShapeType="1"/>
          </p:cNvSpPr>
          <p:nvPr/>
        </p:nvSpPr>
        <p:spPr bwMode="auto">
          <a:xfrm flipH="1">
            <a:off x="6281738" y="3478213"/>
            <a:ext cx="546100" cy="619125"/>
          </a:xfrm>
          <a:prstGeom prst="line">
            <a:avLst/>
          </a:prstGeom>
          <a:noFill/>
          <a:ln w="9525" cap="rnd">
            <a:solidFill>
              <a:srgbClr val="FF6600"/>
            </a:solidFill>
            <a:round/>
            <a:headEnd/>
            <a:tailEnd/>
          </a:ln>
        </p:spPr>
        <p:txBody>
          <a:bodyPr/>
          <a:lstStyle/>
          <a:p>
            <a:endParaRPr lang="zh-CN" altLang="en-US"/>
          </a:p>
        </p:txBody>
      </p:sp>
      <p:sp>
        <p:nvSpPr>
          <p:cNvPr id="47120" name="Freeform 75"/>
          <p:cNvSpPr>
            <a:spLocks/>
          </p:cNvSpPr>
          <p:nvPr/>
        </p:nvSpPr>
        <p:spPr bwMode="auto">
          <a:xfrm>
            <a:off x="6227763" y="4043363"/>
            <a:ext cx="115887" cy="128587"/>
          </a:xfrm>
          <a:custGeom>
            <a:avLst/>
            <a:gdLst>
              <a:gd name="T0" fmla="*/ 2147483647 w 73"/>
              <a:gd name="T1" fmla="*/ 2147483647 h 81"/>
              <a:gd name="T2" fmla="*/ 0 w 73"/>
              <a:gd name="T3" fmla="*/ 2147483647 h 81"/>
              <a:gd name="T4" fmla="*/ 2147483647 w 73"/>
              <a:gd name="T5" fmla="*/ 0 h 81"/>
              <a:gd name="T6" fmla="*/ 2147483647 w 73"/>
              <a:gd name="T7" fmla="*/ 2147483647 h 81"/>
              <a:gd name="T8" fmla="*/ 0 60000 65536"/>
              <a:gd name="T9" fmla="*/ 0 60000 65536"/>
              <a:gd name="T10" fmla="*/ 0 60000 65536"/>
              <a:gd name="T11" fmla="*/ 0 60000 65536"/>
              <a:gd name="T12" fmla="*/ 0 w 73"/>
              <a:gd name="T13" fmla="*/ 0 h 81"/>
              <a:gd name="T14" fmla="*/ 73 w 73"/>
              <a:gd name="T15" fmla="*/ 81 h 81"/>
            </a:gdLst>
            <a:ahLst/>
            <a:cxnLst>
              <a:cxn ang="T8">
                <a:pos x="T0" y="T1"/>
              </a:cxn>
              <a:cxn ang="T9">
                <a:pos x="T2" y="T3"/>
              </a:cxn>
              <a:cxn ang="T10">
                <a:pos x="T4" y="T5"/>
              </a:cxn>
              <a:cxn ang="T11">
                <a:pos x="T6" y="T7"/>
              </a:cxn>
            </a:cxnLst>
            <a:rect l="T12" t="T13" r="T14" b="T15"/>
            <a:pathLst>
              <a:path w="73" h="81">
                <a:moveTo>
                  <a:pt x="73" y="35"/>
                </a:moveTo>
                <a:lnTo>
                  <a:pt x="0" y="81"/>
                </a:lnTo>
                <a:lnTo>
                  <a:pt x="31" y="0"/>
                </a:lnTo>
                <a:lnTo>
                  <a:pt x="73" y="35"/>
                </a:lnTo>
                <a:close/>
              </a:path>
            </a:pathLst>
          </a:custGeom>
          <a:solidFill>
            <a:srgbClr val="FF6600"/>
          </a:solidFill>
          <a:ln w="9525">
            <a:noFill/>
            <a:round/>
            <a:headEnd/>
            <a:tailEnd/>
          </a:ln>
        </p:spPr>
        <p:txBody>
          <a:bodyPr/>
          <a:lstStyle/>
          <a:p>
            <a:pPr eaLnBrk="0" hangingPunct="0"/>
            <a:endParaRPr lang="zh-CN" altLang="en-US"/>
          </a:p>
        </p:txBody>
      </p:sp>
      <p:sp>
        <p:nvSpPr>
          <p:cNvPr id="47121" name="Rectangle 76"/>
          <p:cNvSpPr>
            <a:spLocks noChangeArrowheads="1"/>
          </p:cNvSpPr>
          <p:nvPr/>
        </p:nvSpPr>
        <p:spPr bwMode="auto">
          <a:xfrm>
            <a:off x="20638" y="3441700"/>
            <a:ext cx="812800" cy="488950"/>
          </a:xfrm>
          <a:prstGeom prst="rect">
            <a:avLst/>
          </a:prstGeom>
          <a:noFill/>
          <a:ln w="9525">
            <a:noFill/>
            <a:miter lim="800000"/>
            <a:headEnd/>
            <a:tailEnd/>
          </a:ln>
        </p:spPr>
        <p:txBody>
          <a:bodyPr wrap="none" lIns="0" tIns="0" rIns="0" bIns="0">
            <a:spAutoFit/>
          </a:bodyPr>
          <a:lstStyle/>
          <a:p>
            <a:pPr eaLnBrk="0" hangingPunct="0"/>
            <a:r>
              <a:rPr lang="zh-CN" altLang="en-US" sz="1600">
                <a:latin typeface="宋体" pitchFamily="2" charset="-122"/>
                <a:ea typeface="黑体" pitchFamily="49" charset="-122"/>
              </a:rPr>
              <a:t>容器中保</a:t>
            </a:r>
          </a:p>
          <a:p>
            <a:pPr eaLnBrk="0" hangingPunct="0"/>
            <a:r>
              <a:rPr lang="zh-CN" altLang="en-US" sz="1600">
                <a:ea typeface="黑体" pitchFamily="49" charset="-122"/>
              </a:rPr>
              <a:t>存的物品</a:t>
            </a:r>
          </a:p>
        </p:txBody>
      </p:sp>
      <p:pic>
        <p:nvPicPr>
          <p:cNvPr id="47122" name="Picture 78"/>
          <p:cNvPicPr>
            <a:picLocks noChangeAspect="1" noChangeArrowheads="1"/>
          </p:cNvPicPr>
          <p:nvPr/>
        </p:nvPicPr>
        <p:blipFill>
          <a:blip r:embed="rId2"/>
          <a:srcRect/>
          <a:stretch>
            <a:fillRect/>
          </a:stretch>
        </p:blipFill>
        <p:spPr bwMode="auto">
          <a:xfrm>
            <a:off x="1676400" y="1558925"/>
            <a:ext cx="2276475" cy="3878263"/>
          </a:xfrm>
          <a:prstGeom prst="rect">
            <a:avLst/>
          </a:prstGeom>
          <a:noFill/>
          <a:ln w="9525">
            <a:noFill/>
            <a:miter lim="800000"/>
            <a:headEnd/>
            <a:tailEnd/>
          </a:ln>
        </p:spPr>
      </p:pic>
      <p:sp>
        <p:nvSpPr>
          <p:cNvPr id="47123" name="Line 79"/>
          <p:cNvSpPr>
            <a:spLocks noChangeShapeType="1"/>
          </p:cNvSpPr>
          <p:nvPr/>
        </p:nvSpPr>
        <p:spPr bwMode="auto">
          <a:xfrm flipV="1">
            <a:off x="838200" y="2754313"/>
            <a:ext cx="1303338" cy="1042987"/>
          </a:xfrm>
          <a:prstGeom prst="line">
            <a:avLst/>
          </a:prstGeom>
          <a:noFill/>
          <a:ln w="28575" cap="rnd">
            <a:solidFill>
              <a:srgbClr val="FF6600"/>
            </a:solidFill>
            <a:round/>
            <a:headEnd/>
            <a:tailEnd/>
          </a:ln>
        </p:spPr>
        <p:txBody>
          <a:bodyPr/>
          <a:lstStyle/>
          <a:p>
            <a:endParaRPr lang="zh-CN" altLang="en-US"/>
          </a:p>
        </p:txBody>
      </p:sp>
      <p:sp>
        <p:nvSpPr>
          <p:cNvPr id="47124" name="Freeform 80"/>
          <p:cNvSpPr>
            <a:spLocks/>
          </p:cNvSpPr>
          <p:nvPr/>
        </p:nvSpPr>
        <p:spPr bwMode="auto">
          <a:xfrm>
            <a:off x="2090738" y="2646363"/>
            <a:ext cx="185737" cy="166687"/>
          </a:xfrm>
          <a:custGeom>
            <a:avLst/>
            <a:gdLst>
              <a:gd name="T0" fmla="*/ 0 w 117"/>
              <a:gd name="T1" fmla="*/ 2147483647 h 105"/>
              <a:gd name="T2" fmla="*/ 2147483647 w 117"/>
              <a:gd name="T3" fmla="*/ 0 h 105"/>
              <a:gd name="T4" fmla="*/ 2147483647 w 117"/>
              <a:gd name="T5" fmla="*/ 2147483647 h 105"/>
              <a:gd name="T6" fmla="*/ 0 w 117"/>
              <a:gd name="T7" fmla="*/ 2147483647 h 105"/>
              <a:gd name="T8" fmla="*/ 0 60000 65536"/>
              <a:gd name="T9" fmla="*/ 0 60000 65536"/>
              <a:gd name="T10" fmla="*/ 0 60000 65536"/>
              <a:gd name="T11" fmla="*/ 0 60000 65536"/>
              <a:gd name="T12" fmla="*/ 0 w 117"/>
              <a:gd name="T13" fmla="*/ 0 h 105"/>
              <a:gd name="T14" fmla="*/ 117 w 117"/>
              <a:gd name="T15" fmla="*/ 105 h 105"/>
            </a:gdLst>
            <a:ahLst/>
            <a:cxnLst>
              <a:cxn ang="T8">
                <a:pos x="T0" y="T1"/>
              </a:cxn>
              <a:cxn ang="T9">
                <a:pos x="T2" y="T3"/>
              </a:cxn>
              <a:cxn ang="T10">
                <a:pos x="T4" y="T5"/>
              </a:cxn>
              <a:cxn ang="T11">
                <a:pos x="T6" y="T7"/>
              </a:cxn>
            </a:cxnLst>
            <a:rect l="T12" t="T13" r="T14" b="T15"/>
            <a:pathLst>
              <a:path w="117" h="105">
                <a:moveTo>
                  <a:pt x="0" y="43"/>
                </a:moveTo>
                <a:lnTo>
                  <a:pt x="117" y="0"/>
                </a:lnTo>
                <a:lnTo>
                  <a:pt x="49" y="105"/>
                </a:lnTo>
                <a:lnTo>
                  <a:pt x="0" y="43"/>
                </a:lnTo>
                <a:close/>
              </a:path>
            </a:pathLst>
          </a:custGeom>
          <a:solidFill>
            <a:srgbClr val="FF6600"/>
          </a:solidFill>
          <a:ln w="9525">
            <a:noFill/>
            <a:round/>
            <a:headEnd/>
            <a:tailEnd/>
          </a:ln>
        </p:spPr>
        <p:txBody>
          <a:bodyPr/>
          <a:lstStyle/>
          <a:p>
            <a:pPr eaLnBrk="0" hangingPunct="0"/>
            <a:endParaRPr lang="zh-CN" altLang="en-US"/>
          </a:p>
        </p:txBody>
      </p:sp>
      <p:sp>
        <p:nvSpPr>
          <p:cNvPr id="47125" name="Line 81"/>
          <p:cNvSpPr>
            <a:spLocks noChangeShapeType="1"/>
          </p:cNvSpPr>
          <p:nvPr/>
        </p:nvSpPr>
        <p:spPr bwMode="auto">
          <a:xfrm>
            <a:off x="838200" y="3797300"/>
            <a:ext cx="1539875" cy="1162050"/>
          </a:xfrm>
          <a:prstGeom prst="line">
            <a:avLst/>
          </a:prstGeom>
          <a:noFill/>
          <a:ln w="28575" cap="rnd">
            <a:solidFill>
              <a:srgbClr val="FF6600"/>
            </a:solidFill>
            <a:round/>
            <a:headEnd/>
            <a:tailEnd/>
          </a:ln>
        </p:spPr>
        <p:txBody>
          <a:bodyPr/>
          <a:lstStyle/>
          <a:p>
            <a:endParaRPr lang="zh-CN" altLang="en-US"/>
          </a:p>
        </p:txBody>
      </p:sp>
      <p:sp>
        <p:nvSpPr>
          <p:cNvPr id="47126" name="Freeform 82"/>
          <p:cNvSpPr>
            <a:spLocks/>
          </p:cNvSpPr>
          <p:nvPr/>
        </p:nvSpPr>
        <p:spPr bwMode="auto">
          <a:xfrm>
            <a:off x="2328863" y="4900613"/>
            <a:ext cx="187325" cy="163512"/>
          </a:xfrm>
          <a:custGeom>
            <a:avLst/>
            <a:gdLst>
              <a:gd name="T0" fmla="*/ 2147483647 w 118"/>
              <a:gd name="T1" fmla="*/ 0 h 103"/>
              <a:gd name="T2" fmla="*/ 2147483647 w 118"/>
              <a:gd name="T3" fmla="*/ 2147483647 h 103"/>
              <a:gd name="T4" fmla="*/ 0 w 118"/>
              <a:gd name="T5" fmla="*/ 2147483647 h 103"/>
              <a:gd name="T6" fmla="*/ 2147483647 w 118"/>
              <a:gd name="T7" fmla="*/ 0 h 103"/>
              <a:gd name="T8" fmla="*/ 0 60000 65536"/>
              <a:gd name="T9" fmla="*/ 0 60000 65536"/>
              <a:gd name="T10" fmla="*/ 0 60000 65536"/>
              <a:gd name="T11" fmla="*/ 0 60000 65536"/>
              <a:gd name="T12" fmla="*/ 0 w 118"/>
              <a:gd name="T13" fmla="*/ 0 h 103"/>
              <a:gd name="T14" fmla="*/ 118 w 118"/>
              <a:gd name="T15" fmla="*/ 103 h 103"/>
            </a:gdLst>
            <a:ahLst/>
            <a:cxnLst>
              <a:cxn ang="T8">
                <a:pos x="T0" y="T1"/>
              </a:cxn>
              <a:cxn ang="T9">
                <a:pos x="T2" y="T3"/>
              </a:cxn>
              <a:cxn ang="T10">
                <a:pos x="T4" y="T5"/>
              </a:cxn>
              <a:cxn ang="T11">
                <a:pos x="T6" y="T7"/>
              </a:cxn>
            </a:cxnLst>
            <a:rect l="T12" t="T13" r="T14" b="T15"/>
            <a:pathLst>
              <a:path w="118" h="103">
                <a:moveTo>
                  <a:pt x="47" y="0"/>
                </a:moveTo>
                <a:lnTo>
                  <a:pt x="118" y="103"/>
                </a:lnTo>
                <a:lnTo>
                  <a:pt x="0" y="63"/>
                </a:lnTo>
                <a:lnTo>
                  <a:pt x="47" y="0"/>
                </a:lnTo>
                <a:close/>
              </a:path>
            </a:pathLst>
          </a:custGeom>
          <a:solidFill>
            <a:srgbClr val="FF6600"/>
          </a:solidFill>
          <a:ln w="9525">
            <a:noFill/>
            <a:round/>
            <a:headEnd/>
            <a:tailEnd/>
          </a:ln>
        </p:spPr>
        <p:txBody>
          <a:bodyPr/>
          <a:lstStyle/>
          <a:p>
            <a:pPr eaLnBrk="0" hangingPunct="0"/>
            <a:endParaRPr lang="zh-CN" altLang="en-US"/>
          </a:p>
        </p:txBody>
      </p:sp>
      <p:sp>
        <p:nvSpPr>
          <p:cNvPr id="47127" name="Rectangle 83"/>
          <p:cNvSpPr>
            <a:spLocks noChangeArrowheads="1"/>
          </p:cNvSpPr>
          <p:nvPr/>
        </p:nvSpPr>
        <p:spPr bwMode="auto">
          <a:xfrm>
            <a:off x="1497013" y="5780088"/>
            <a:ext cx="1962150" cy="292100"/>
          </a:xfrm>
          <a:prstGeom prst="rect">
            <a:avLst/>
          </a:prstGeom>
          <a:noFill/>
          <a:ln w="9525">
            <a:noFill/>
            <a:miter lim="800000"/>
            <a:headEnd/>
            <a:tailEnd/>
          </a:ln>
        </p:spPr>
        <p:txBody>
          <a:bodyPr wrap="none" lIns="0" tIns="0" rIns="0" bIns="0">
            <a:spAutoFit/>
          </a:bodyPr>
          <a:lstStyle/>
          <a:p>
            <a:pPr eaLnBrk="0" hangingPunct="0"/>
            <a:r>
              <a:rPr lang="zh-CN" altLang="en-US" sz="1900" b="1">
                <a:latin typeface="宋体" pitchFamily="2" charset="-122"/>
                <a:ea typeface="黑体" pitchFamily="49" charset="-122"/>
              </a:rPr>
              <a:t>日常生活中的容器</a:t>
            </a:r>
            <a:endParaRPr lang="zh-CN" altLang="en-US">
              <a:ea typeface="黑体" pitchFamily="49" charset="-122"/>
            </a:endParaRPr>
          </a:p>
        </p:txBody>
      </p:sp>
      <p:sp>
        <p:nvSpPr>
          <p:cNvPr id="47128" name="Rectangle 84"/>
          <p:cNvSpPr>
            <a:spLocks noChangeArrowheads="1"/>
          </p:cNvSpPr>
          <p:nvPr/>
        </p:nvSpPr>
        <p:spPr bwMode="auto">
          <a:xfrm>
            <a:off x="4857750" y="5643563"/>
            <a:ext cx="2484438" cy="307975"/>
          </a:xfrm>
          <a:prstGeom prst="rect">
            <a:avLst/>
          </a:prstGeom>
          <a:noFill/>
          <a:ln w="9525">
            <a:noFill/>
            <a:miter lim="800000"/>
            <a:headEnd/>
            <a:tailEnd/>
          </a:ln>
        </p:spPr>
        <p:txBody>
          <a:bodyPr lIns="0" tIns="0" rIns="0" bIns="0">
            <a:spAutoFit/>
          </a:bodyPr>
          <a:lstStyle/>
          <a:p>
            <a:pPr eaLnBrk="0" hangingPunct="0"/>
            <a:r>
              <a:rPr lang="zh-CN" altLang="en-US" sz="2000" b="1">
                <a:latin typeface="宋体" pitchFamily="2" charset="-122"/>
                <a:ea typeface="黑体" pitchFamily="49" charset="-122"/>
              </a:rPr>
              <a:t>程序中的数组</a:t>
            </a:r>
            <a:endParaRPr lang="zh-CN" altLang="en-US" sz="2000">
              <a:ea typeface="黑体"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5.2.3C</a:t>
            </a:r>
            <a:r>
              <a:rPr lang="zh-CN" altLang="en-US" smtClean="0">
                <a:ea typeface="宋体" pitchFamily="2" charset="-122"/>
              </a:rPr>
              <a:t>语言中的数组</a:t>
            </a:r>
            <a:endParaRPr lang="en-US" altLang="zh-CN" dirty="0">
              <a:ea typeface="宋体" pitchFamily="2" charset="-122"/>
            </a:endParaRPr>
          </a:p>
        </p:txBody>
      </p:sp>
      <p:sp>
        <p:nvSpPr>
          <p:cNvPr id="48132" name="灯片编号占位符 5"/>
          <p:cNvSpPr>
            <a:spLocks noGrp="1"/>
          </p:cNvSpPr>
          <p:nvPr>
            <p:ph type="sldNum" sz="quarter" idx="11"/>
          </p:nvPr>
        </p:nvSpPr>
        <p:spPr bwMode="gray">
          <a:xfrm>
            <a:off x="755650" y="6381750"/>
            <a:ext cx="2133600" cy="215900"/>
          </a:xfrm>
          <a:noFill/>
        </p:spPr>
        <p:txBody>
          <a:bodyPr/>
          <a:lstStyle/>
          <a:p>
            <a:pPr algn="l"/>
            <a:fld id="{515F206F-2777-43B7-B74C-6BBBEECB92CB}" type="slidenum">
              <a:rPr lang="en-US" altLang="zh-CN" smtClean="0"/>
              <a:pPr algn="l"/>
              <a:t>42</a:t>
            </a:fld>
            <a:endParaRPr lang="en-US" altLang="zh-CN" smtClean="0"/>
          </a:p>
        </p:txBody>
      </p:sp>
      <p:graphicFrame>
        <p:nvGraphicFramePr>
          <p:cNvPr id="9" name="Group 92"/>
          <p:cNvGraphicFramePr>
            <a:graphicFrameLocks noGrp="1"/>
          </p:cNvGraphicFramePr>
          <p:nvPr/>
        </p:nvGraphicFramePr>
        <p:xfrm>
          <a:off x="2628900" y="2349500"/>
          <a:ext cx="2447925" cy="2705101"/>
        </p:xfrm>
        <a:graphic>
          <a:graphicData uri="http://schemas.openxmlformats.org/drawingml/2006/table">
            <a:tbl>
              <a:tblPr/>
              <a:tblGrid>
                <a:gridCol w="2447925"/>
              </a:tblGrid>
              <a:tr h="50323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2400" b="1" i="0" u="none" strike="noStrike" cap="none" normalizeH="0" baseline="0" smtClean="0">
                          <a:ln>
                            <a:noFill/>
                          </a:ln>
                          <a:solidFill>
                            <a:schemeClr val="bg1"/>
                          </a:solidFill>
                          <a:effectLst/>
                          <a:latin typeface="Arial" charset="0"/>
                          <a:ea typeface="黑体" pitchFamily="2" charset="-122"/>
                        </a:rPr>
                        <a:t>Rate</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461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2400" b="1" i="0" u="none" strike="noStrike" cap="none" normalizeH="0" baseline="0" smtClean="0">
                          <a:ln>
                            <a:noFill/>
                          </a:ln>
                          <a:solidFill>
                            <a:schemeClr val="bg2"/>
                          </a:solidFill>
                          <a:effectLst/>
                          <a:latin typeface="Arial" charset="0"/>
                          <a:ea typeface="黑体" pitchFamily="2" charset="-122"/>
                        </a:rPr>
                        <a:t>1.5</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DB7"/>
                    </a:solidFill>
                  </a:tcPr>
                </a:tc>
              </a:tr>
              <a:tr h="561975">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2400" b="1" i="0" u="none" strike="noStrike" cap="none" normalizeH="0" baseline="0" smtClean="0">
                          <a:ln>
                            <a:noFill/>
                          </a:ln>
                          <a:solidFill>
                            <a:schemeClr val="bg2"/>
                          </a:solidFill>
                          <a:effectLst/>
                          <a:latin typeface="Arial" charset="0"/>
                          <a:ea typeface="黑体" pitchFamily="2" charset="-122"/>
                        </a:rPr>
                        <a:t>3.2</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DB7"/>
                    </a:solidFill>
                  </a:tcPr>
                </a:tc>
              </a:tr>
              <a:tr h="5461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2400" b="1" i="0" u="none" strike="noStrike" cap="none" normalizeH="0" baseline="0" smtClean="0">
                          <a:ln>
                            <a:noFill/>
                          </a:ln>
                          <a:solidFill>
                            <a:schemeClr val="bg2"/>
                          </a:solidFill>
                          <a:effectLst/>
                          <a:latin typeface="Arial" charset="0"/>
                          <a:ea typeface="黑体" pitchFamily="2" charset="-122"/>
                        </a:rPr>
                        <a:t>0.09</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DB7"/>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2400" b="1" i="0" u="none" strike="noStrike" cap="none" normalizeH="0" baseline="0" smtClean="0">
                          <a:ln>
                            <a:noFill/>
                          </a:ln>
                          <a:solidFill>
                            <a:schemeClr val="bg2"/>
                          </a:solidFill>
                          <a:effectLst/>
                          <a:latin typeface="Arial" charset="0"/>
                          <a:ea typeface="黑体" pitchFamily="2" charset="-122"/>
                        </a:rPr>
                        <a:t>45.3987</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DB7"/>
                    </a:solidFill>
                  </a:tcPr>
                </a:tc>
              </a:tr>
            </a:tbl>
          </a:graphicData>
        </a:graphic>
      </p:graphicFrame>
      <p:sp>
        <p:nvSpPr>
          <p:cNvPr id="48147" name="Text Box 34"/>
          <p:cNvSpPr txBox="1">
            <a:spLocks noChangeArrowheads="1"/>
          </p:cNvSpPr>
          <p:nvPr/>
        </p:nvSpPr>
        <p:spPr bwMode="auto">
          <a:xfrm>
            <a:off x="5272088" y="4510088"/>
            <a:ext cx="184150" cy="304800"/>
          </a:xfrm>
          <a:prstGeom prst="rect">
            <a:avLst/>
          </a:prstGeom>
          <a:noFill/>
          <a:ln w="9525">
            <a:noFill/>
            <a:miter lim="800000"/>
            <a:headEnd/>
            <a:tailEnd/>
          </a:ln>
        </p:spPr>
        <p:txBody>
          <a:bodyPr>
            <a:spAutoFit/>
          </a:bodyPr>
          <a:lstStyle/>
          <a:p>
            <a:pPr eaLnBrk="0" hangingPunct="0">
              <a:spcBef>
                <a:spcPct val="50000"/>
              </a:spcBef>
            </a:pPr>
            <a:endParaRPr lang="en-US" altLang="zh-CN">
              <a:ea typeface="黑体" pitchFamily="49" charset="-122"/>
            </a:endParaRPr>
          </a:p>
        </p:txBody>
      </p:sp>
      <p:sp>
        <p:nvSpPr>
          <p:cNvPr id="11" name="Text Box 35"/>
          <p:cNvSpPr txBox="1">
            <a:spLocks noChangeArrowheads="1"/>
          </p:cNvSpPr>
          <p:nvPr/>
        </p:nvSpPr>
        <p:spPr bwMode="auto">
          <a:xfrm>
            <a:off x="5364163" y="2781300"/>
            <a:ext cx="649287" cy="2100263"/>
          </a:xfrm>
          <a:prstGeom prst="rect">
            <a:avLst/>
          </a:prstGeom>
          <a:noFill/>
          <a:ln w="9525">
            <a:noFill/>
            <a:miter lim="800000"/>
            <a:headEnd/>
            <a:tailEnd/>
          </a:ln>
        </p:spPr>
        <p:txBody>
          <a:bodyPr>
            <a:spAutoFit/>
          </a:bodyPr>
          <a:lstStyle/>
          <a:p>
            <a:pPr eaLnBrk="0" hangingPunct="0">
              <a:spcBef>
                <a:spcPct val="50000"/>
              </a:spcBef>
            </a:pPr>
            <a:r>
              <a:rPr lang="en-US" altLang="zh-CN" sz="2400" b="1">
                <a:ea typeface="黑体" pitchFamily="49" charset="-122"/>
              </a:rPr>
              <a:t>3</a:t>
            </a:r>
          </a:p>
          <a:p>
            <a:pPr eaLnBrk="0" hangingPunct="0">
              <a:spcBef>
                <a:spcPct val="50000"/>
              </a:spcBef>
            </a:pPr>
            <a:r>
              <a:rPr lang="en-US" altLang="zh-CN" sz="2400" b="1">
                <a:ea typeface="黑体" pitchFamily="49" charset="-122"/>
              </a:rPr>
              <a:t>2</a:t>
            </a:r>
          </a:p>
          <a:p>
            <a:pPr eaLnBrk="0" hangingPunct="0">
              <a:spcBef>
                <a:spcPct val="50000"/>
              </a:spcBef>
            </a:pPr>
            <a:r>
              <a:rPr lang="en-US" altLang="zh-CN" sz="2400" b="1">
                <a:ea typeface="黑体" pitchFamily="49" charset="-122"/>
              </a:rPr>
              <a:t>1</a:t>
            </a:r>
          </a:p>
          <a:p>
            <a:pPr eaLnBrk="0" hangingPunct="0">
              <a:spcBef>
                <a:spcPct val="50000"/>
              </a:spcBef>
            </a:pPr>
            <a:r>
              <a:rPr lang="en-US" altLang="zh-CN" sz="2400" b="1">
                <a:ea typeface="黑体" pitchFamily="49" charset="-122"/>
              </a:rPr>
              <a:t>0</a:t>
            </a:r>
          </a:p>
        </p:txBody>
      </p:sp>
      <p:sp>
        <p:nvSpPr>
          <p:cNvPr id="12" name="Text Box 58"/>
          <p:cNvSpPr txBox="1">
            <a:spLocks noChangeArrowheads="1"/>
          </p:cNvSpPr>
          <p:nvPr/>
        </p:nvSpPr>
        <p:spPr bwMode="auto">
          <a:xfrm>
            <a:off x="2989263" y="5302250"/>
            <a:ext cx="1727200" cy="457200"/>
          </a:xfrm>
          <a:prstGeom prst="rect">
            <a:avLst/>
          </a:prstGeom>
          <a:solidFill>
            <a:srgbClr val="99CCFF"/>
          </a:solidFill>
          <a:ln w="9525">
            <a:noFill/>
            <a:miter lim="800000"/>
            <a:headEnd/>
            <a:tailEnd/>
          </a:ln>
        </p:spPr>
        <p:txBody>
          <a:bodyPr>
            <a:spAutoFit/>
          </a:bodyPr>
          <a:lstStyle/>
          <a:p>
            <a:pPr algn="ctr" eaLnBrk="0" hangingPunct="0">
              <a:spcBef>
                <a:spcPct val="50000"/>
              </a:spcBef>
            </a:pPr>
            <a:r>
              <a:rPr lang="en-US" altLang="zh-CN" sz="2400" b="1">
                <a:solidFill>
                  <a:schemeClr val="bg2"/>
                </a:solidFill>
                <a:ea typeface="黑体" pitchFamily="49" charset="-122"/>
              </a:rPr>
              <a:t>Rate[ 4 ]</a:t>
            </a:r>
          </a:p>
        </p:txBody>
      </p:sp>
      <p:sp>
        <p:nvSpPr>
          <p:cNvPr id="13" name="Text Box 63"/>
          <p:cNvSpPr txBox="1">
            <a:spLocks noChangeArrowheads="1"/>
          </p:cNvSpPr>
          <p:nvPr/>
        </p:nvSpPr>
        <p:spPr bwMode="auto">
          <a:xfrm>
            <a:off x="1116013" y="5229225"/>
            <a:ext cx="1152525" cy="463550"/>
          </a:xfrm>
          <a:prstGeom prst="rect">
            <a:avLst/>
          </a:prstGeom>
          <a:solidFill>
            <a:srgbClr val="FBF6C7"/>
          </a:solidFill>
          <a:ln w="6350">
            <a:solidFill>
              <a:schemeClr val="tx1"/>
            </a:solidFill>
            <a:miter lim="800000"/>
            <a:headEnd/>
            <a:tailEnd/>
          </a:ln>
        </p:spPr>
        <p:txBody>
          <a:bodyPr>
            <a:spAutoFit/>
          </a:bodyPr>
          <a:lstStyle/>
          <a:p>
            <a:pPr algn="ctr" eaLnBrk="0" hangingPunct="0">
              <a:spcBef>
                <a:spcPct val="50000"/>
              </a:spcBef>
            </a:pPr>
            <a:r>
              <a:rPr lang="zh-CN" altLang="en-US" sz="2400">
                <a:solidFill>
                  <a:schemeClr val="bg2"/>
                </a:solidFill>
                <a:ea typeface="黑体" pitchFamily="49" charset="-122"/>
              </a:rPr>
              <a:t>数组名</a:t>
            </a:r>
          </a:p>
        </p:txBody>
      </p:sp>
      <p:sp>
        <p:nvSpPr>
          <p:cNvPr id="14" name="Text Box 70"/>
          <p:cNvSpPr txBox="1">
            <a:spLocks noChangeArrowheads="1"/>
          </p:cNvSpPr>
          <p:nvPr/>
        </p:nvSpPr>
        <p:spPr bwMode="auto">
          <a:xfrm>
            <a:off x="6300788" y="4292600"/>
            <a:ext cx="2628900" cy="771525"/>
          </a:xfrm>
          <a:prstGeom prst="rect">
            <a:avLst/>
          </a:prstGeom>
          <a:gradFill rotWithShape="1">
            <a:gsLst>
              <a:gs pos="0">
                <a:schemeClr val="accent1"/>
              </a:gs>
              <a:gs pos="100000">
                <a:srgbClr val="FFFFFF"/>
              </a:gs>
            </a:gsLst>
            <a:lin ang="5400000" scaled="1"/>
          </a:gradFill>
          <a:ln w="9525" algn="ctr">
            <a:solidFill>
              <a:schemeClr val="tx1"/>
            </a:solidFill>
            <a:miter lim="800000"/>
            <a:headEnd/>
            <a:tailEnd/>
          </a:ln>
        </p:spPr>
        <p:txBody>
          <a:bodyPr>
            <a:spAutoFit/>
          </a:bodyPr>
          <a:lstStyle/>
          <a:p>
            <a:pPr eaLnBrk="0" hangingPunct="0"/>
            <a:r>
              <a:rPr lang="zh-CN" altLang="en-US" sz="2000">
                <a:solidFill>
                  <a:schemeClr val="bg2"/>
                </a:solidFill>
                <a:ea typeface="黑体" pitchFamily="49" charset="-122"/>
              </a:rPr>
              <a:t>下标标明了元素在数组中的位置</a:t>
            </a:r>
            <a:r>
              <a:rPr lang="zh-CN" altLang="en-US" sz="2400">
                <a:solidFill>
                  <a:schemeClr val="bg2"/>
                </a:solidFill>
                <a:ea typeface="黑体" pitchFamily="49" charset="-122"/>
              </a:rPr>
              <a:t> </a:t>
            </a:r>
          </a:p>
        </p:txBody>
      </p:sp>
      <p:sp>
        <p:nvSpPr>
          <p:cNvPr id="15" name="Line 73"/>
          <p:cNvSpPr>
            <a:spLocks noChangeShapeType="1"/>
          </p:cNvSpPr>
          <p:nvPr/>
        </p:nvSpPr>
        <p:spPr bwMode="auto">
          <a:xfrm>
            <a:off x="2311400" y="5518150"/>
            <a:ext cx="865188" cy="0"/>
          </a:xfrm>
          <a:prstGeom prst="line">
            <a:avLst/>
          </a:prstGeom>
          <a:noFill/>
          <a:ln w="38100">
            <a:solidFill>
              <a:srgbClr val="FF0000"/>
            </a:solidFill>
            <a:round/>
            <a:headEnd/>
            <a:tailEnd type="triangle" w="med" len="med"/>
          </a:ln>
        </p:spPr>
        <p:txBody>
          <a:bodyPr/>
          <a:lstStyle/>
          <a:p>
            <a:endParaRPr lang="zh-CN" altLang="en-US"/>
          </a:p>
        </p:txBody>
      </p:sp>
      <p:sp>
        <p:nvSpPr>
          <p:cNvPr id="16" name="AutoShape 81"/>
          <p:cNvSpPr>
            <a:spLocks/>
          </p:cNvSpPr>
          <p:nvPr/>
        </p:nvSpPr>
        <p:spPr bwMode="auto">
          <a:xfrm>
            <a:off x="5868988" y="2852738"/>
            <a:ext cx="360362" cy="2089150"/>
          </a:xfrm>
          <a:prstGeom prst="rightBrace">
            <a:avLst>
              <a:gd name="adj1" fmla="val 48311"/>
              <a:gd name="adj2" fmla="val 50991"/>
            </a:avLst>
          </a:prstGeom>
          <a:noFill/>
          <a:ln w="25400">
            <a:solidFill>
              <a:schemeClr val="tx1"/>
            </a:solidFill>
            <a:round/>
            <a:headEnd/>
            <a:tailEnd/>
          </a:ln>
        </p:spPr>
        <p:txBody>
          <a:bodyPr wrap="none" anchor="ctr"/>
          <a:lstStyle/>
          <a:p>
            <a:pPr eaLnBrk="0" hangingPunct="0"/>
            <a:endParaRPr lang="zh-CN" altLang="en-US"/>
          </a:p>
        </p:txBody>
      </p:sp>
      <p:sp>
        <p:nvSpPr>
          <p:cNvPr id="17" name="Text Box 86"/>
          <p:cNvSpPr txBox="1">
            <a:spLocks noChangeArrowheads="1"/>
          </p:cNvSpPr>
          <p:nvPr/>
        </p:nvSpPr>
        <p:spPr bwMode="auto">
          <a:xfrm>
            <a:off x="468313" y="3717925"/>
            <a:ext cx="1511300" cy="457200"/>
          </a:xfrm>
          <a:prstGeom prst="rect">
            <a:avLst/>
          </a:prstGeom>
          <a:noFill/>
          <a:ln w="9525">
            <a:noFill/>
            <a:miter lim="800000"/>
            <a:headEnd/>
            <a:tailEnd/>
          </a:ln>
        </p:spPr>
        <p:txBody>
          <a:bodyPr>
            <a:spAutoFit/>
          </a:bodyPr>
          <a:lstStyle/>
          <a:p>
            <a:pPr eaLnBrk="0" hangingPunct="0">
              <a:spcBef>
                <a:spcPct val="50000"/>
              </a:spcBef>
            </a:pPr>
            <a:r>
              <a:rPr lang="zh-CN" altLang="en-US" sz="2400">
                <a:ea typeface="黑体" pitchFamily="49" charset="-122"/>
              </a:rPr>
              <a:t>数组元素</a:t>
            </a:r>
          </a:p>
        </p:txBody>
      </p:sp>
      <p:sp>
        <p:nvSpPr>
          <p:cNvPr id="18" name="Text Box 87"/>
          <p:cNvSpPr txBox="1">
            <a:spLocks noChangeArrowheads="1"/>
          </p:cNvSpPr>
          <p:nvPr/>
        </p:nvSpPr>
        <p:spPr bwMode="auto">
          <a:xfrm>
            <a:off x="6372225" y="3644900"/>
            <a:ext cx="1295400" cy="457200"/>
          </a:xfrm>
          <a:prstGeom prst="rect">
            <a:avLst/>
          </a:prstGeom>
          <a:noFill/>
          <a:ln w="9525">
            <a:noFill/>
            <a:miter lim="800000"/>
            <a:headEnd/>
            <a:tailEnd/>
          </a:ln>
        </p:spPr>
        <p:txBody>
          <a:bodyPr>
            <a:spAutoFit/>
          </a:bodyPr>
          <a:lstStyle/>
          <a:p>
            <a:pPr eaLnBrk="0" hangingPunct="0">
              <a:spcBef>
                <a:spcPct val="50000"/>
              </a:spcBef>
            </a:pPr>
            <a:r>
              <a:rPr lang="zh-CN" altLang="en-US" sz="2400">
                <a:ea typeface="黑体" pitchFamily="49" charset="-122"/>
              </a:rPr>
              <a:t>下标</a:t>
            </a:r>
          </a:p>
        </p:txBody>
      </p:sp>
      <p:sp>
        <p:nvSpPr>
          <p:cNvPr id="19" name="Line 88"/>
          <p:cNvSpPr>
            <a:spLocks noChangeShapeType="1"/>
          </p:cNvSpPr>
          <p:nvPr/>
        </p:nvSpPr>
        <p:spPr bwMode="auto">
          <a:xfrm flipH="1">
            <a:off x="1908175" y="3070225"/>
            <a:ext cx="1584325" cy="574675"/>
          </a:xfrm>
          <a:prstGeom prst="line">
            <a:avLst/>
          </a:prstGeom>
          <a:noFill/>
          <a:ln w="25400">
            <a:solidFill>
              <a:schemeClr val="tx1"/>
            </a:solidFill>
            <a:round/>
            <a:headEnd/>
            <a:tailEnd type="triangle" w="med" len="med"/>
          </a:ln>
        </p:spPr>
        <p:txBody>
          <a:bodyPr/>
          <a:lstStyle/>
          <a:p>
            <a:endParaRPr lang="zh-CN" altLang="en-US"/>
          </a:p>
        </p:txBody>
      </p:sp>
      <p:sp>
        <p:nvSpPr>
          <p:cNvPr id="20" name="Line 89"/>
          <p:cNvSpPr>
            <a:spLocks noChangeShapeType="1"/>
          </p:cNvSpPr>
          <p:nvPr/>
        </p:nvSpPr>
        <p:spPr bwMode="auto">
          <a:xfrm flipH="1">
            <a:off x="1908175" y="3644900"/>
            <a:ext cx="1584325" cy="217488"/>
          </a:xfrm>
          <a:prstGeom prst="line">
            <a:avLst/>
          </a:prstGeom>
          <a:noFill/>
          <a:ln w="25400">
            <a:solidFill>
              <a:schemeClr val="tx1"/>
            </a:solidFill>
            <a:round/>
            <a:headEnd/>
            <a:tailEnd type="triangle" w="med" len="med"/>
          </a:ln>
        </p:spPr>
        <p:txBody>
          <a:bodyPr/>
          <a:lstStyle/>
          <a:p>
            <a:endParaRPr lang="zh-CN" altLang="en-US"/>
          </a:p>
        </p:txBody>
      </p:sp>
      <p:sp>
        <p:nvSpPr>
          <p:cNvPr id="21" name="Line 90"/>
          <p:cNvSpPr>
            <a:spLocks noChangeShapeType="1"/>
          </p:cNvSpPr>
          <p:nvPr/>
        </p:nvSpPr>
        <p:spPr bwMode="auto">
          <a:xfrm flipH="1" flipV="1">
            <a:off x="1979613" y="4078288"/>
            <a:ext cx="1368425" cy="142875"/>
          </a:xfrm>
          <a:prstGeom prst="line">
            <a:avLst/>
          </a:prstGeom>
          <a:noFill/>
          <a:ln w="25400">
            <a:solidFill>
              <a:schemeClr val="tx1"/>
            </a:solidFill>
            <a:round/>
            <a:headEnd/>
            <a:tailEnd type="triangle" w="med" len="med"/>
          </a:ln>
        </p:spPr>
        <p:txBody>
          <a:bodyPr/>
          <a:lstStyle/>
          <a:p>
            <a:endParaRPr lang="zh-CN" altLang="en-US"/>
          </a:p>
        </p:txBody>
      </p:sp>
      <p:sp>
        <p:nvSpPr>
          <p:cNvPr id="22" name="Line 91"/>
          <p:cNvSpPr>
            <a:spLocks noChangeShapeType="1"/>
          </p:cNvSpPr>
          <p:nvPr/>
        </p:nvSpPr>
        <p:spPr bwMode="auto">
          <a:xfrm flipH="1" flipV="1">
            <a:off x="1979613" y="4294188"/>
            <a:ext cx="1152525" cy="430212"/>
          </a:xfrm>
          <a:prstGeom prst="line">
            <a:avLst/>
          </a:prstGeom>
          <a:noFill/>
          <a:ln w="25400">
            <a:solidFill>
              <a:schemeClr val="tx1"/>
            </a:solidFill>
            <a:round/>
            <a:headEnd/>
            <a:tailEnd type="triangle" w="med" len="med"/>
          </a:ln>
        </p:spPr>
        <p:txBody>
          <a:bodyPr/>
          <a:lstStyle/>
          <a:p>
            <a:endParaRPr lang="zh-CN" altLang="en-US"/>
          </a:p>
        </p:txBody>
      </p:sp>
      <p:sp>
        <p:nvSpPr>
          <p:cNvPr id="23" name="Text Box 96"/>
          <p:cNvSpPr txBox="1">
            <a:spLocks noChangeArrowheads="1"/>
          </p:cNvSpPr>
          <p:nvPr/>
        </p:nvSpPr>
        <p:spPr bwMode="auto">
          <a:xfrm>
            <a:off x="3419475" y="6094413"/>
            <a:ext cx="1511300" cy="463550"/>
          </a:xfrm>
          <a:prstGeom prst="rect">
            <a:avLst/>
          </a:prstGeom>
          <a:solidFill>
            <a:srgbClr val="FBF6C7"/>
          </a:solidFill>
          <a:ln w="6350">
            <a:solidFill>
              <a:schemeClr val="tx1"/>
            </a:solidFill>
            <a:miter lim="800000"/>
            <a:headEnd/>
            <a:tailEnd/>
          </a:ln>
        </p:spPr>
        <p:txBody>
          <a:bodyPr>
            <a:spAutoFit/>
          </a:bodyPr>
          <a:lstStyle/>
          <a:p>
            <a:pPr algn="ctr" eaLnBrk="0" hangingPunct="0">
              <a:spcBef>
                <a:spcPct val="50000"/>
              </a:spcBef>
            </a:pPr>
            <a:r>
              <a:rPr lang="zh-CN" altLang="en-US" sz="2400">
                <a:solidFill>
                  <a:schemeClr val="bg2"/>
                </a:solidFill>
                <a:ea typeface="黑体" pitchFamily="49" charset="-122"/>
              </a:rPr>
              <a:t>数组大小</a:t>
            </a:r>
          </a:p>
        </p:txBody>
      </p:sp>
      <p:sp>
        <p:nvSpPr>
          <p:cNvPr id="24" name="Line 97"/>
          <p:cNvSpPr>
            <a:spLocks noChangeShapeType="1"/>
          </p:cNvSpPr>
          <p:nvPr/>
        </p:nvSpPr>
        <p:spPr bwMode="auto">
          <a:xfrm flipH="1" flipV="1">
            <a:off x="4213225" y="5734050"/>
            <a:ext cx="0" cy="360363"/>
          </a:xfrm>
          <a:prstGeom prst="line">
            <a:avLst/>
          </a:prstGeom>
          <a:noFill/>
          <a:ln w="38100">
            <a:solidFill>
              <a:srgbClr val="FF0000"/>
            </a:solidFill>
            <a:round/>
            <a:headEnd/>
            <a:tailEnd type="triangle" w="med" len="med"/>
          </a:ln>
        </p:spPr>
        <p:txBody>
          <a:bodyPr/>
          <a:lstStyle/>
          <a:p>
            <a:endParaRPr lang="zh-CN" altLang="en-US"/>
          </a:p>
        </p:txBody>
      </p:sp>
      <p:sp>
        <p:nvSpPr>
          <p:cNvPr id="25" name="Rectangle 99"/>
          <p:cNvSpPr>
            <a:spLocks noGrp="1" noChangeArrowheads="1"/>
          </p:cNvSpPr>
          <p:nvPr>
            <p:ph type="body" idx="1"/>
          </p:nvPr>
        </p:nvSpPr>
        <p:spPr>
          <a:xfrm>
            <a:off x="755650" y="1125538"/>
            <a:ext cx="7920038" cy="935037"/>
          </a:xfrm>
        </p:spPr>
        <p:txBody>
          <a:bodyPr/>
          <a:lstStyle/>
          <a:p>
            <a:pPr eaLnBrk="1" hangingPunct="1">
              <a:defRPr/>
            </a:pPr>
            <a:r>
              <a:rPr lang="zh-CN" sz="2400" smtClean="0">
                <a:solidFill>
                  <a:srgbClr val="FF0000"/>
                </a:solidFill>
                <a:ea typeface="宋体" pitchFamily="2" charset="-122"/>
              </a:rPr>
              <a:t>数组</a:t>
            </a:r>
            <a:r>
              <a:rPr lang="zh-CN" sz="2400" smtClean="0">
                <a:ea typeface="宋体" pitchFamily="2" charset="-122"/>
              </a:rPr>
              <a:t>是可以在内存中</a:t>
            </a:r>
            <a:r>
              <a:rPr lang="zh-CN" sz="2400" smtClean="0">
                <a:solidFill>
                  <a:srgbClr val="FF0000"/>
                </a:solidFill>
                <a:ea typeface="宋体" pitchFamily="2" charset="-122"/>
              </a:rPr>
              <a:t>连续存储</a:t>
            </a:r>
            <a:r>
              <a:rPr lang="zh-CN" sz="2400" smtClean="0">
                <a:ea typeface="宋体" pitchFamily="2" charset="-122"/>
              </a:rPr>
              <a:t>多个元素的结构</a:t>
            </a:r>
            <a:endParaRPr lang="zh-CN" altLang="en-US" sz="2400" smtClean="0">
              <a:ea typeface="宋体" pitchFamily="2" charset="-122"/>
            </a:endParaRPr>
          </a:p>
          <a:p>
            <a:pPr eaLnBrk="1" hangingPunct="1">
              <a:defRPr/>
            </a:pPr>
            <a:r>
              <a:rPr lang="zh-CN" sz="2400" smtClean="0">
                <a:ea typeface="宋体" pitchFamily="2" charset="-122"/>
              </a:rPr>
              <a:t>数组中的所有元素必须属于</a:t>
            </a:r>
            <a:r>
              <a:rPr lang="zh-CN" sz="2400" smtClean="0">
                <a:solidFill>
                  <a:srgbClr val="FF0000"/>
                </a:solidFill>
                <a:ea typeface="宋体" pitchFamily="2" charset="-122"/>
              </a:rPr>
              <a:t>相同的数据类型</a:t>
            </a:r>
            <a:endParaRPr lang="zh-CN" altLang="en-US" sz="240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 calcmode="lin" valueType="num">
                                      <p:cBhvr additive="base">
                                        <p:cTn id="12" dur="500" fill="hold"/>
                                        <p:tgtEl>
                                          <p:spTgt spid="2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lide(fromRight)">
                                      <p:cBhvr>
                                        <p:cTn id="23" dur="500"/>
                                        <p:tgtEl>
                                          <p:spTgt spid="19"/>
                                        </p:tgtEl>
                                      </p:cBhvr>
                                    </p:animEffect>
                                  </p:childTnLst>
                                </p:cTn>
                              </p:par>
                            </p:childTnLst>
                          </p:cTn>
                        </p:par>
                        <p:par>
                          <p:cTn id="24" fill="hold">
                            <p:stCondLst>
                              <p:cond delay="500"/>
                            </p:stCondLst>
                            <p:childTnLst>
                              <p:par>
                                <p:cTn id="25" presetID="12" presetClass="entr" presetSubtype="2"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lide(fromRight)">
                                      <p:cBhvr>
                                        <p:cTn id="27" dur="500"/>
                                        <p:tgtEl>
                                          <p:spTgt spid="20"/>
                                        </p:tgtEl>
                                      </p:cBhvr>
                                    </p:animEffect>
                                  </p:childTnLst>
                                </p:cTn>
                              </p:par>
                            </p:childTnLst>
                          </p:cTn>
                        </p:par>
                        <p:par>
                          <p:cTn id="28" fill="hold">
                            <p:stCondLst>
                              <p:cond delay="1000"/>
                            </p:stCondLst>
                            <p:childTnLst>
                              <p:par>
                                <p:cTn id="29" presetID="12" presetClass="entr" presetSubtype="2"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slide(fromRight)">
                                      <p:cBhvr>
                                        <p:cTn id="31" dur="500"/>
                                        <p:tgtEl>
                                          <p:spTgt spid="21"/>
                                        </p:tgtEl>
                                      </p:cBhvr>
                                    </p:animEffect>
                                  </p:childTnLst>
                                </p:cTn>
                              </p:par>
                            </p:childTnLst>
                          </p:cTn>
                        </p:par>
                        <p:par>
                          <p:cTn id="32" fill="hold">
                            <p:stCondLst>
                              <p:cond delay="1500"/>
                            </p:stCondLst>
                            <p:childTnLst>
                              <p:par>
                                <p:cTn id="33" presetID="12" presetClass="entr" presetSubtype="2"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slide(fromRight)">
                                      <p:cBhvr>
                                        <p:cTn id="35" dur="500"/>
                                        <p:tgtEl>
                                          <p:spTgt spid="22"/>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childTnLst>
                                </p:cTn>
                              </p:par>
                            </p:childTnLst>
                          </p:cTn>
                        </p:par>
                        <p:par>
                          <p:cTn id="45" fill="hold">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childTnLst>
                          </p:cTn>
                        </p:par>
                        <p:par>
                          <p:cTn id="53" fill="hold">
                            <p:stCondLst>
                              <p:cond delay="2500"/>
                            </p:stCondLst>
                            <p:childTnLst>
                              <p:par>
                                <p:cTn id="54" presetID="3" presetClass="entr" presetSubtype="10"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linds(horizontal)">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2000"/>
                                        <p:tgtEl>
                                          <p:spTgt spid="12"/>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childTnLst>
                          </p:cTn>
                        </p:par>
                        <p:par>
                          <p:cTn id="66" fill="hold">
                            <p:stCondLst>
                              <p:cond delay="2500"/>
                            </p:stCondLst>
                            <p:childTnLst>
                              <p:par>
                                <p:cTn id="67" presetID="3" presetClass="entr" presetSubtype="10"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blinds(horizontal)">
                                      <p:cBhvr>
                                        <p:cTn id="69" dur="500"/>
                                        <p:tgtEl>
                                          <p:spTgt spid="13"/>
                                        </p:tgtEl>
                                      </p:cBhvr>
                                    </p:animEffect>
                                  </p:childTnLst>
                                </p:cTn>
                              </p:par>
                            </p:childTnLst>
                          </p:cTn>
                        </p:par>
                        <p:par>
                          <p:cTn id="70" fill="hold">
                            <p:stCondLst>
                              <p:cond delay="3000"/>
                            </p:stCondLst>
                            <p:childTnLst>
                              <p:par>
                                <p:cTn id="71" presetID="22" presetClass="entr" presetSubtype="1"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up)">
                                      <p:cBhvr>
                                        <p:cTn id="73" dur="500"/>
                                        <p:tgtEl>
                                          <p:spTgt spid="24"/>
                                        </p:tgtEl>
                                      </p:cBhvr>
                                    </p:animEffect>
                                  </p:childTnLst>
                                </p:cTn>
                              </p:par>
                            </p:childTnLst>
                          </p:cTn>
                        </p:par>
                        <p:par>
                          <p:cTn id="74" fill="hold">
                            <p:stCondLst>
                              <p:cond delay="3500"/>
                            </p:stCondLst>
                            <p:childTnLst>
                              <p:par>
                                <p:cTn id="75" presetID="3" presetClass="entr" presetSubtype="1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blinds(horizontal)">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autoUpdateAnimBg="0"/>
      <p:bldP spid="13" grpId="0" animBg="1" autoUpdateAnimBg="0"/>
      <p:bldP spid="14" grpId="0" animBg="1" autoUpdateAnimBg="0"/>
      <p:bldP spid="15" grpId="0" animBg="1"/>
      <p:bldP spid="16" grpId="0" animBg="1"/>
      <p:bldP spid="17" grpId="0"/>
      <p:bldP spid="18" grpId="0"/>
      <p:bldP spid="19" grpId="0" animBg="1"/>
      <p:bldP spid="20" grpId="0" animBg="1"/>
      <p:bldP spid="21" grpId="0" animBg="1"/>
      <p:bldP spid="22" grpId="0" animBg="1"/>
      <p:bldP spid="23" grpId="0" animBg="1" autoUpdateAnimBg="0"/>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200" smtClean="0">
                <a:ea typeface="宋体" pitchFamily="2" charset="-122"/>
              </a:rPr>
              <a:t>5.2.4</a:t>
            </a:r>
            <a:r>
              <a:rPr lang="zh-CN" altLang="en-US" sz="3200" smtClean="0">
                <a:ea typeface="宋体" pitchFamily="2" charset="-122"/>
              </a:rPr>
              <a:t>数组是一大片连续内存空间</a:t>
            </a:r>
            <a:endParaRPr lang="en-US" altLang="zh-CN" sz="3200" smtClean="0">
              <a:ea typeface="宋体" pitchFamily="2" charset="-122"/>
            </a:endParaRPr>
          </a:p>
        </p:txBody>
      </p:sp>
      <p:sp>
        <p:nvSpPr>
          <p:cNvPr id="4" name="Rectangle 3"/>
          <p:cNvSpPr>
            <a:spLocks noGrp="1" noChangeArrowheads="1"/>
          </p:cNvSpPr>
          <p:nvPr>
            <p:ph type="body" idx="1"/>
          </p:nvPr>
        </p:nvSpPr>
        <p:spPr>
          <a:xfrm>
            <a:off x="0" y="1071546"/>
            <a:ext cx="9143999" cy="5429287"/>
          </a:xfrm>
        </p:spPr>
        <p:style>
          <a:lnRef idx="0">
            <a:scrgbClr r="0" g="0" b="0"/>
          </a:lnRef>
          <a:fillRef idx="1003">
            <a:schemeClr val="dk2"/>
          </a:fillRef>
          <a:effectRef idx="0">
            <a:scrgbClr r="0" g="0" b="0"/>
          </a:effectRef>
          <a:fontRef idx="major"/>
        </p:style>
        <p:txBody>
          <a:bodyPr/>
          <a:lstStyle/>
          <a:p>
            <a:pPr eaLnBrk="1" hangingPunct="1">
              <a:defRPr/>
            </a:pPr>
            <a:r>
              <a:rPr lang="zh-CN" altLang="en-US" sz="1800" dirty="0" smtClean="0">
                <a:ea typeface="宋体" pitchFamily="2" charset="-122"/>
              </a:rPr>
              <a:t>声明一个数组时，编译器为数组分配内存存储空间，值得注意的是：数组占据的内存空间是连续的，这样，很容易计算数组占据的内存大小和每个元素对应的内存首地址，举例来说，对一个大小为</a:t>
            </a:r>
            <a:r>
              <a:rPr lang="en-US" altLang="zh-CN" sz="1800" dirty="0" smtClean="0">
                <a:ea typeface="宋体" pitchFamily="2" charset="-122"/>
              </a:rPr>
              <a:t>N</a:t>
            </a:r>
            <a:r>
              <a:rPr lang="zh-CN" altLang="en-US" sz="1800" dirty="0" smtClean="0">
                <a:ea typeface="宋体" pitchFamily="2" charset="-122"/>
              </a:rPr>
              <a:t>，类型为</a:t>
            </a:r>
            <a:r>
              <a:rPr lang="en-US" altLang="zh-CN" sz="1800" dirty="0" smtClean="0">
                <a:ea typeface="宋体" pitchFamily="2" charset="-122"/>
              </a:rPr>
              <a:t>short</a:t>
            </a:r>
            <a:r>
              <a:rPr lang="zh-CN" altLang="en-US" sz="1800" dirty="0" smtClean="0">
                <a:ea typeface="宋体" pitchFamily="2" charset="-122"/>
              </a:rPr>
              <a:t>的数组，其占据的内存大小为：</a:t>
            </a:r>
          </a:p>
          <a:p>
            <a:pPr eaLnBrk="1" hangingPunct="1">
              <a:defRPr/>
            </a:pPr>
            <a:r>
              <a:rPr lang="en-US" altLang="zh-CN" sz="1800" dirty="0" smtClean="0">
                <a:ea typeface="宋体" pitchFamily="2" charset="-122"/>
              </a:rPr>
              <a:t>N*</a:t>
            </a:r>
            <a:r>
              <a:rPr lang="en-US" altLang="zh-CN" sz="1800" dirty="0" err="1" smtClean="0">
                <a:ea typeface="宋体" pitchFamily="2" charset="-122"/>
              </a:rPr>
              <a:t>sizeof</a:t>
            </a:r>
            <a:r>
              <a:rPr lang="zh-CN" altLang="en-US" sz="1800" dirty="0" smtClean="0">
                <a:ea typeface="宋体" pitchFamily="2" charset="-122"/>
              </a:rPr>
              <a:t>（</a:t>
            </a:r>
            <a:r>
              <a:rPr lang="en-US" altLang="zh-CN" sz="1800" dirty="0" smtClean="0">
                <a:ea typeface="宋体" pitchFamily="2" charset="-122"/>
              </a:rPr>
              <a:t>short</a:t>
            </a:r>
            <a:r>
              <a:rPr lang="zh-CN" altLang="en-US" sz="1800" dirty="0" smtClean="0">
                <a:ea typeface="宋体" pitchFamily="2" charset="-122"/>
              </a:rPr>
              <a:t>）</a:t>
            </a:r>
            <a:r>
              <a:rPr lang="en-US" altLang="zh-CN" sz="1800" dirty="0" smtClean="0">
                <a:ea typeface="宋体" pitchFamily="2" charset="-122"/>
              </a:rPr>
              <a:t>=N*2</a:t>
            </a:r>
          </a:p>
          <a:p>
            <a:pPr eaLnBrk="1" hangingPunct="1">
              <a:defRPr/>
            </a:pPr>
            <a:r>
              <a:rPr lang="zh-CN" altLang="en-US" sz="1800" dirty="0" smtClean="0">
                <a:ea typeface="宋体" pitchFamily="2" charset="-122"/>
              </a:rPr>
              <a:t>如果说第</a:t>
            </a:r>
            <a:r>
              <a:rPr lang="en-US" altLang="zh-CN" sz="1800" dirty="0" smtClean="0">
                <a:ea typeface="宋体" pitchFamily="2" charset="-122"/>
              </a:rPr>
              <a:t>1</a:t>
            </a:r>
            <a:r>
              <a:rPr lang="zh-CN" altLang="en-US" sz="1800" dirty="0" smtClean="0">
                <a:ea typeface="宋体" pitchFamily="2" charset="-122"/>
              </a:rPr>
              <a:t>个元素在内存中的地址为</a:t>
            </a:r>
            <a:r>
              <a:rPr lang="en-US" altLang="zh-CN" sz="1800" dirty="0" smtClean="0">
                <a:ea typeface="宋体" pitchFamily="2" charset="-122"/>
              </a:rPr>
              <a:t>p</a:t>
            </a:r>
            <a:r>
              <a:rPr lang="zh-CN" altLang="en-US" sz="1800" dirty="0" smtClean="0">
                <a:ea typeface="宋体" pitchFamily="2" charset="-122"/>
              </a:rPr>
              <a:t>，那么第</a:t>
            </a:r>
            <a:r>
              <a:rPr lang="en-US" altLang="zh-CN" sz="1800" dirty="0" smtClean="0">
                <a:ea typeface="宋体" pitchFamily="2" charset="-122"/>
              </a:rPr>
              <a:t>M</a:t>
            </a:r>
            <a:r>
              <a:rPr lang="zh-CN" altLang="en-US" sz="1800" dirty="0" smtClean="0">
                <a:ea typeface="宋体" pitchFamily="2" charset="-122"/>
              </a:rPr>
              <a:t>个元素（</a:t>
            </a:r>
            <a:r>
              <a:rPr lang="en-US" altLang="zh-CN" sz="1800" dirty="0" smtClean="0">
                <a:ea typeface="宋体" pitchFamily="2" charset="-122"/>
              </a:rPr>
              <a:t>M</a:t>
            </a:r>
            <a:r>
              <a:rPr lang="zh-CN" altLang="en-US" sz="1800" dirty="0" smtClean="0">
                <a:ea typeface="宋体" pitchFamily="2" charset="-122"/>
              </a:rPr>
              <a:t>不大于</a:t>
            </a:r>
            <a:r>
              <a:rPr lang="en-US" altLang="zh-CN" sz="1800" dirty="0" smtClean="0">
                <a:ea typeface="宋体" pitchFamily="2" charset="-122"/>
              </a:rPr>
              <a:t>N</a:t>
            </a:r>
            <a:r>
              <a:rPr lang="zh-CN" altLang="en-US" sz="1800" dirty="0" smtClean="0">
                <a:ea typeface="宋体" pitchFamily="2" charset="-122"/>
              </a:rPr>
              <a:t>）在内存中的地址可表示为：</a:t>
            </a:r>
          </a:p>
          <a:p>
            <a:pPr eaLnBrk="1" hangingPunct="1">
              <a:defRPr/>
            </a:pPr>
            <a:r>
              <a:rPr lang="en-US" altLang="zh-CN" sz="1800" dirty="0" smtClean="0">
                <a:ea typeface="宋体" pitchFamily="2" charset="-122"/>
              </a:rPr>
              <a:t>p+(M-1)*</a:t>
            </a:r>
            <a:r>
              <a:rPr lang="en-US" altLang="zh-CN" sz="1800" dirty="0" err="1" smtClean="0">
                <a:ea typeface="宋体" pitchFamily="2" charset="-122"/>
              </a:rPr>
              <a:t>sizeof</a:t>
            </a:r>
            <a:r>
              <a:rPr lang="en-US" altLang="zh-CN" sz="1800" dirty="0" smtClean="0">
                <a:ea typeface="宋体" pitchFamily="2" charset="-122"/>
              </a:rPr>
              <a:t>(short)</a:t>
            </a:r>
          </a:p>
          <a:p>
            <a:pPr eaLnBrk="1" hangingPunct="1">
              <a:defRPr/>
            </a:pPr>
            <a:r>
              <a:rPr lang="zh-CN" altLang="en-US" sz="1800" dirty="0" smtClean="0">
                <a:ea typeface="宋体" pitchFamily="2" charset="-122"/>
              </a:rPr>
              <a:t>这充分体现了数组的有序性。</a:t>
            </a:r>
          </a:p>
        </p:txBody>
      </p:sp>
      <p:pic>
        <p:nvPicPr>
          <p:cNvPr id="49159" name="Picture 2"/>
          <p:cNvPicPr>
            <a:picLocks noChangeAspect="1" noChangeArrowheads="1"/>
          </p:cNvPicPr>
          <p:nvPr/>
        </p:nvPicPr>
        <p:blipFill>
          <a:blip r:embed="rId2"/>
          <a:srcRect/>
          <a:stretch>
            <a:fillRect/>
          </a:stretch>
        </p:blipFill>
        <p:spPr bwMode="auto">
          <a:xfrm>
            <a:off x="785813" y="3643313"/>
            <a:ext cx="5895975"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200" smtClean="0">
                <a:ea typeface="宋体" pitchFamily="2" charset="-122"/>
              </a:rPr>
              <a:t>5.2.5</a:t>
            </a:r>
            <a:r>
              <a:rPr lang="zh-CN" altLang="en-US" sz="3200" smtClean="0">
                <a:ea typeface="宋体" pitchFamily="2" charset="-122"/>
              </a:rPr>
              <a:t>数组类型</a:t>
            </a:r>
            <a:endParaRPr lang="en-US" altLang="zh-CN" sz="3200" smtClean="0">
              <a:ea typeface="宋体" pitchFamily="2" charset="-122"/>
            </a:endParaRPr>
          </a:p>
        </p:txBody>
      </p:sp>
      <p:pic>
        <p:nvPicPr>
          <p:cNvPr id="50180" name="Picture 4" descr="图%207"/>
          <p:cNvPicPr>
            <a:picLocks noGrp="1" noChangeAspect="1" noChangeArrowheads="1"/>
          </p:cNvPicPr>
          <p:nvPr>
            <p:ph sz="half" idx="2"/>
          </p:nvPr>
        </p:nvPicPr>
        <p:blipFill>
          <a:blip r:embed="rId2"/>
          <a:srcRect/>
          <a:stretch>
            <a:fillRect/>
          </a:stretch>
        </p:blipFill>
        <p:spPr>
          <a:xfrm>
            <a:off x="357188" y="1928813"/>
            <a:ext cx="8302625" cy="3167062"/>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5.2.6</a:t>
            </a:r>
            <a:r>
              <a:rPr lang="zh-CN" altLang="en-US" smtClean="0">
                <a:ea typeface="宋体" pitchFamily="2" charset="-122"/>
              </a:rPr>
              <a:t>数组的访问</a:t>
            </a:r>
            <a:endParaRPr lang="en-US" altLang="zh-CN" dirty="0">
              <a:ea typeface="宋体" pitchFamily="2" charset="-122"/>
            </a:endParaRPr>
          </a:p>
        </p:txBody>
      </p:sp>
      <p:sp>
        <p:nvSpPr>
          <p:cNvPr id="4" name="Rectangle 3"/>
          <p:cNvSpPr>
            <a:spLocks noGrp="1" noChangeArrowheads="1"/>
          </p:cNvSpPr>
          <p:nvPr>
            <p:ph type="body" idx="1"/>
          </p:nvPr>
        </p:nvSpPr>
        <p:spPr>
          <a:xfrm>
            <a:off x="357158" y="1214422"/>
            <a:ext cx="8572559" cy="5143535"/>
          </a:xfrm>
        </p:spPr>
        <p:style>
          <a:lnRef idx="0">
            <a:scrgbClr r="0" g="0" b="0"/>
          </a:lnRef>
          <a:fillRef idx="1003">
            <a:schemeClr val="dk2"/>
          </a:fillRef>
          <a:effectRef idx="0">
            <a:scrgbClr r="0" g="0" b="0"/>
          </a:effectRef>
          <a:fontRef idx="major"/>
        </p:style>
        <p:txBody>
          <a:bodyPr/>
          <a:lstStyle/>
          <a:p>
            <a:pPr eaLnBrk="1" hangingPunct="1">
              <a:defRPr/>
            </a:pPr>
            <a:r>
              <a:rPr lang="zh-CN" altLang="en-US" sz="2800" smtClean="0">
                <a:ea typeface="宋体" pitchFamily="2" charset="-122"/>
              </a:rPr>
              <a:t>“每个数据应当有唯一的标识符进行读写和查找”，这是通过下标来实现的，以一维数组为例，元素的访问形式为：</a:t>
            </a:r>
          </a:p>
          <a:p>
            <a:pPr eaLnBrk="1" hangingPunct="1">
              <a:defRPr/>
            </a:pPr>
            <a:r>
              <a:rPr lang="zh-CN" altLang="en-US" sz="2800" smtClean="0">
                <a:ea typeface="宋体" pitchFamily="2" charset="-122"/>
              </a:rPr>
              <a:t>数组名</a:t>
            </a:r>
            <a:r>
              <a:rPr lang="en-US" altLang="zh-CN" sz="2800" smtClean="0">
                <a:ea typeface="宋体" pitchFamily="2" charset="-122"/>
              </a:rPr>
              <a:t>[</a:t>
            </a:r>
            <a:r>
              <a:rPr lang="zh-CN" altLang="en-US" sz="2800" smtClean="0">
                <a:ea typeface="宋体" pitchFamily="2" charset="-122"/>
              </a:rPr>
              <a:t>下标</a:t>
            </a:r>
            <a:r>
              <a:rPr lang="en-US" altLang="zh-CN" sz="2800" smtClean="0">
                <a:ea typeface="宋体" pitchFamily="2" charset="-122"/>
              </a:rPr>
              <a:t>]</a:t>
            </a:r>
          </a:p>
          <a:p>
            <a:pPr eaLnBrk="1" hangingPunct="1">
              <a:defRPr/>
            </a:pPr>
            <a:r>
              <a:rPr lang="zh-CN" altLang="en-US" sz="2800" smtClean="0">
                <a:ea typeface="宋体" pitchFamily="2" charset="-122"/>
              </a:rPr>
              <a:t>举例来说，有一个数组，名为</a:t>
            </a:r>
            <a:r>
              <a:rPr lang="en-US" altLang="zh-CN" sz="2800" smtClean="0">
                <a:ea typeface="宋体" pitchFamily="2" charset="-122"/>
              </a:rPr>
              <a:t>mark</a:t>
            </a:r>
            <a:r>
              <a:rPr lang="zh-CN" altLang="en-US" sz="2800" smtClean="0">
                <a:ea typeface="宋体" pitchFamily="2" charset="-122"/>
              </a:rPr>
              <a:t>，里面记录着全班</a:t>
            </a:r>
            <a:r>
              <a:rPr lang="en-US" altLang="zh-CN" sz="2800" smtClean="0">
                <a:ea typeface="宋体" pitchFamily="2" charset="-122"/>
              </a:rPr>
              <a:t>60</a:t>
            </a:r>
            <a:r>
              <a:rPr lang="zh-CN" altLang="en-US" sz="2800" smtClean="0">
                <a:ea typeface="宋体" pitchFamily="2" charset="-122"/>
              </a:rPr>
              <a:t>个人的成绩，</a:t>
            </a:r>
            <a:r>
              <a:rPr lang="en-US" altLang="zh-CN" sz="2800" smtClean="0">
                <a:ea typeface="宋体" pitchFamily="2" charset="-122"/>
              </a:rPr>
              <a:t>mark</a:t>
            </a:r>
            <a:r>
              <a:rPr lang="zh-CN" altLang="en-US" sz="2800" smtClean="0">
                <a:ea typeface="宋体" pitchFamily="2" charset="-122"/>
              </a:rPr>
              <a:t>中的第</a:t>
            </a:r>
            <a:r>
              <a:rPr lang="en-US" altLang="zh-CN" sz="2800" smtClean="0">
                <a:ea typeface="宋体" pitchFamily="2" charset="-122"/>
              </a:rPr>
              <a:t>1</a:t>
            </a:r>
            <a:r>
              <a:rPr lang="zh-CN" altLang="en-US" sz="2800" smtClean="0">
                <a:ea typeface="宋体" pitchFamily="2" charset="-122"/>
              </a:rPr>
              <a:t>个元素可写为</a:t>
            </a:r>
            <a:r>
              <a:rPr lang="en-US" altLang="zh-CN" sz="2800" smtClean="0">
                <a:ea typeface="宋体" pitchFamily="2" charset="-122"/>
              </a:rPr>
              <a:t>mark[0]</a:t>
            </a:r>
            <a:r>
              <a:rPr lang="zh-CN" altLang="en-US" sz="2800" smtClean="0">
                <a:ea typeface="宋体" pitchFamily="2" charset="-122"/>
              </a:rPr>
              <a:t>，第</a:t>
            </a:r>
            <a:r>
              <a:rPr lang="en-US" altLang="zh-CN" sz="2800" smtClean="0">
                <a:ea typeface="宋体" pitchFamily="2" charset="-122"/>
              </a:rPr>
              <a:t>2</a:t>
            </a:r>
            <a:r>
              <a:rPr lang="zh-CN" altLang="en-US" sz="2800" smtClean="0">
                <a:ea typeface="宋体" pitchFamily="2" charset="-122"/>
              </a:rPr>
              <a:t>个元素为</a:t>
            </a:r>
            <a:r>
              <a:rPr lang="en-US" altLang="zh-CN" sz="2800" smtClean="0">
                <a:ea typeface="宋体" pitchFamily="2" charset="-122"/>
              </a:rPr>
              <a:t>mark[1]</a:t>
            </a:r>
            <a:r>
              <a:rPr lang="zh-CN" altLang="en-US" sz="2800" smtClean="0">
                <a:ea typeface="宋体" pitchFamily="2" charset="-122"/>
              </a:rPr>
              <a:t>，第</a:t>
            </a:r>
            <a:r>
              <a:rPr lang="en-US" altLang="zh-CN" sz="2800" smtClean="0">
                <a:ea typeface="宋体" pitchFamily="2" charset="-122"/>
              </a:rPr>
              <a:t>3</a:t>
            </a:r>
            <a:r>
              <a:rPr lang="zh-CN" altLang="en-US" sz="2800" smtClean="0">
                <a:ea typeface="宋体" pitchFamily="2" charset="-122"/>
              </a:rPr>
              <a:t>个元素为</a:t>
            </a:r>
            <a:r>
              <a:rPr lang="en-US" altLang="zh-CN" sz="2800" smtClean="0">
                <a:ea typeface="宋体" pitchFamily="2" charset="-122"/>
              </a:rPr>
              <a:t>mark[2]</a:t>
            </a:r>
            <a:r>
              <a:rPr lang="zh-CN" altLang="en-US" sz="2800" smtClean="0">
                <a:ea typeface="宋体" pitchFamily="2" charset="-122"/>
              </a:rPr>
              <a:t>，由此类推，第</a:t>
            </a:r>
            <a:r>
              <a:rPr lang="en-US" altLang="zh-CN" sz="2800" smtClean="0">
                <a:ea typeface="宋体" pitchFamily="2" charset="-122"/>
              </a:rPr>
              <a:t>60</a:t>
            </a:r>
            <a:r>
              <a:rPr lang="zh-CN" altLang="en-US" sz="2800" smtClean="0">
                <a:ea typeface="宋体" pitchFamily="2" charset="-122"/>
              </a:rPr>
              <a:t>个元素为</a:t>
            </a:r>
            <a:r>
              <a:rPr lang="en-US" altLang="zh-CN" sz="2800" smtClean="0">
                <a:ea typeface="宋体" pitchFamily="2" charset="-122"/>
              </a:rPr>
              <a:t>mark[59]</a:t>
            </a:r>
            <a:r>
              <a:rPr lang="zh-CN" altLang="en-US" sz="2800" smtClean="0">
                <a:ea typeface="宋体" pitchFamily="2" charset="-122"/>
              </a:rPr>
              <a:t>，好了，结束。这点很重要，记住，</a:t>
            </a:r>
            <a:r>
              <a:rPr lang="en-US" altLang="zh-CN" sz="2800" smtClean="0">
                <a:ea typeface="宋体" pitchFamily="2" charset="-122"/>
              </a:rPr>
              <a:t>mark[60]</a:t>
            </a:r>
            <a:r>
              <a:rPr lang="zh-CN" altLang="en-US" sz="2800" smtClean="0">
                <a:ea typeface="宋体" pitchFamily="2" charset="-122"/>
              </a:rPr>
              <a:t>是没有意义的，对一个大小为</a:t>
            </a:r>
            <a:r>
              <a:rPr lang="en-US" altLang="zh-CN" sz="2800" smtClean="0">
                <a:ea typeface="宋体" pitchFamily="2" charset="-122"/>
              </a:rPr>
              <a:t>N</a:t>
            </a:r>
            <a:r>
              <a:rPr lang="zh-CN" altLang="en-US" sz="2800" smtClean="0">
                <a:ea typeface="宋体" pitchFamily="2" charset="-122"/>
              </a:rPr>
              <a:t>的数组来说，有效的下标为</a:t>
            </a:r>
            <a:r>
              <a:rPr lang="en-US" altLang="zh-CN" sz="2800" smtClean="0">
                <a:ea typeface="宋体" pitchFamily="2" charset="-122"/>
              </a:rPr>
              <a:t>0</a:t>
            </a:r>
            <a:r>
              <a:rPr lang="zh-CN" altLang="en-US" sz="2800" smtClean="0">
                <a:ea typeface="宋体" pitchFamily="2" charset="-122"/>
              </a:rPr>
              <a:t>到</a:t>
            </a:r>
            <a:r>
              <a:rPr lang="en-US" altLang="zh-CN" sz="2800" smtClean="0">
                <a:ea typeface="宋体" pitchFamily="2" charset="-122"/>
              </a:rPr>
              <a:t>N-1</a:t>
            </a:r>
            <a:r>
              <a:rPr lang="zh-CN" altLang="en-US" sz="2800" smtClean="0">
                <a:ea typeface="宋体" pitchFamily="2" charset="-122"/>
              </a:rPr>
              <a:t>，不在此范围的下标访问都会引发越界错误。</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5.2.7</a:t>
            </a:r>
            <a:r>
              <a:rPr lang="zh-CN" altLang="en-US" smtClean="0">
                <a:ea typeface="宋体" pitchFamily="2" charset="-122"/>
              </a:rPr>
              <a:t>一维数组</a:t>
            </a:r>
            <a:endParaRPr lang="en-US" altLang="zh-CN" smtClean="0">
              <a:ea typeface="宋体" pitchFamily="2" charset="-122"/>
            </a:endParaRPr>
          </a:p>
        </p:txBody>
      </p:sp>
      <p:sp>
        <p:nvSpPr>
          <p:cNvPr id="4" name="Rectangle 3"/>
          <p:cNvSpPr>
            <a:spLocks noGrp="1" noChangeArrowheads="1"/>
          </p:cNvSpPr>
          <p:nvPr>
            <p:ph type="body" idx="1"/>
          </p:nvPr>
        </p:nvSpPr>
        <p:spPr>
          <a:xfrm>
            <a:off x="1" y="1071546"/>
            <a:ext cx="9143999" cy="5357850"/>
          </a:xfrm>
        </p:spPr>
        <p:style>
          <a:lnRef idx="0">
            <a:scrgbClr r="0" g="0" b="0"/>
          </a:lnRef>
          <a:fillRef idx="1003">
            <a:schemeClr val="dk2"/>
          </a:fillRef>
          <a:effectRef idx="0">
            <a:scrgbClr r="0" g="0" b="0"/>
          </a:effectRef>
          <a:fontRef idx="major"/>
        </p:style>
        <p:txBody>
          <a:bodyPr/>
          <a:lstStyle/>
          <a:p>
            <a:pPr eaLnBrk="1" hangingPunct="1">
              <a:defRPr/>
            </a:pPr>
            <a:r>
              <a:rPr lang="zh-CN" altLang="en-US" sz="2000" smtClean="0">
                <a:ea typeface="宋体" pitchFamily="2" charset="-122"/>
              </a:rPr>
              <a:t>一维数组也称向量，用以组织具有一维顺序关系的一组同类型数据，在使用数组前，必须先声明数组，编译器根据声明语句为其分配内存，这样数组才有意义。</a:t>
            </a:r>
            <a:endParaRPr lang="en-US" altLang="zh-CN" sz="2000" smtClean="0">
              <a:ea typeface="宋体" pitchFamily="2" charset="-122"/>
            </a:endParaRPr>
          </a:p>
          <a:p>
            <a:pPr eaLnBrk="1" hangingPunct="1">
              <a:defRPr/>
            </a:pPr>
            <a:r>
              <a:rPr lang="zh-CN" altLang="en-US" sz="2000" smtClean="0">
                <a:ea typeface="宋体" pitchFamily="2" charset="-122"/>
              </a:rPr>
              <a:t>要在内存中开辟一块连续内存给数组用，需要考虑以下问题，一是在哪里开辟，而是开辟多大的地方，</a:t>
            </a:r>
            <a:r>
              <a:rPr lang="en-US" altLang="zh-CN" sz="2000" smtClean="0">
                <a:ea typeface="宋体" pitchFamily="2" charset="-122"/>
              </a:rPr>
              <a:t>C</a:t>
            </a:r>
            <a:r>
              <a:rPr lang="zh-CN" altLang="en-US" sz="2000" smtClean="0">
                <a:ea typeface="宋体" pitchFamily="2" charset="-122"/>
              </a:rPr>
              <a:t>语言中，这都是由编译器自动完成的 ，编程人员说要做的是“提要求”，即所开辟的数组应能盛放多少个元素，每个元素是什么类型，另外，编程人员还要指定数组名。</a:t>
            </a:r>
          </a:p>
          <a:p>
            <a:pPr eaLnBrk="1" hangingPunct="1">
              <a:defRPr/>
            </a:pPr>
            <a:r>
              <a:rPr lang="zh-CN" altLang="en-US" sz="2000" smtClean="0">
                <a:ea typeface="宋体" pitchFamily="2" charset="-122"/>
              </a:rPr>
              <a:t>一维数组声明的基本格式为：</a:t>
            </a:r>
          </a:p>
          <a:p>
            <a:pPr eaLnBrk="1" hangingPunct="1">
              <a:defRPr/>
            </a:pPr>
            <a:r>
              <a:rPr lang="zh-CN" altLang="en-US" sz="2000" smtClean="0">
                <a:ea typeface="宋体" pitchFamily="2" charset="-122"/>
              </a:rPr>
              <a:t>类型 数组名</a:t>
            </a:r>
            <a:r>
              <a:rPr lang="en-US" altLang="zh-CN" sz="2000" smtClean="0">
                <a:ea typeface="宋体" pitchFamily="2" charset="-122"/>
              </a:rPr>
              <a:t>[</a:t>
            </a:r>
            <a:r>
              <a:rPr lang="zh-CN" altLang="en-US" sz="2000" smtClean="0">
                <a:ea typeface="宋体" pitchFamily="2" charset="-122"/>
              </a:rPr>
              <a:t>数组元素个数</a:t>
            </a:r>
            <a:r>
              <a:rPr lang="en-US" altLang="zh-CN" sz="2000" smtClean="0">
                <a:ea typeface="宋体" pitchFamily="2" charset="-122"/>
              </a:rPr>
              <a:t>];</a:t>
            </a:r>
          </a:p>
          <a:p>
            <a:pPr eaLnBrk="1" hangingPunct="1">
              <a:defRPr/>
            </a:pPr>
            <a:r>
              <a:rPr lang="zh-CN" altLang="en-US" sz="2000" smtClean="0">
                <a:ea typeface="宋体" pitchFamily="2" charset="-122"/>
              </a:rPr>
              <a:t>比如，声明语句：</a:t>
            </a:r>
          </a:p>
          <a:p>
            <a:pPr eaLnBrk="1" hangingPunct="1">
              <a:defRPr/>
            </a:pPr>
            <a:r>
              <a:rPr lang="en-US" altLang="zh-CN" sz="2000" smtClean="0">
                <a:ea typeface="宋体" pitchFamily="2" charset="-122"/>
              </a:rPr>
              <a:t>double sz[6];</a:t>
            </a:r>
          </a:p>
          <a:p>
            <a:pPr eaLnBrk="1" hangingPunct="1">
              <a:defRPr/>
            </a:pPr>
            <a:r>
              <a:rPr lang="zh-CN" altLang="en-US" sz="2000" smtClean="0">
                <a:ea typeface="宋体" pitchFamily="2" charset="-122"/>
              </a:rPr>
              <a:t>告诉编译器</a:t>
            </a:r>
            <a:r>
              <a:rPr lang="en-US" altLang="zh-CN" sz="2000" smtClean="0">
                <a:ea typeface="宋体" pitchFamily="2" charset="-122"/>
              </a:rPr>
              <a:t>3</a:t>
            </a:r>
            <a:r>
              <a:rPr lang="zh-CN" altLang="en-US" sz="2000" smtClean="0">
                <a:ea typeface="宋体" pitchFamily="2" charset="-122"/>
              </a:rPr>
              <a:t>条信息：数组名是</a:t>
            </a:r>
            <a:r>
              <a:rPr lang="en-US" altLang="zh-CN" sz="2000" smtClean="0">
                <a:ea typeface="宋体" pitchFamily="2" charset="-122"/>
              </a:rPr>
              <a:t>sz</a:t>
            </a:r>
            <a:r>
              <a:rPr lang="zh-CN" altLang="en-US" sz="2000" smtClean="0">
                <a:ea typeface="宋体" pitchFamily="2" charset="-122"/>
              </a:rPr>
              <a:t>，存放的元素是</a:t>
            </a:r>
            <a:r>
              <a:rPr lang="en-US" altLang="zh-CN" sz="2000" smtClean="0">
                <a:ea typeface="宋体" pitchFamily="2" charset="-122"/>
              </a:rPr>
              <a:t>double</a:t>
            </a:r>
            <a:r>
              <a:rPr lang="zh-CN" altLang="en-US" sz="2000" smtClean="0">
                <a:ea typeface="宋体" pitchFamily="2" charset="-122"/>
              </a:rPr>
              <a:t>型，数组存放的元素个数为</a:t>
            </a:r>
            <a:r>
              <a:rPr lang="en-US" altLang="zh-CN" sz="2000" smtClean="0">
                <a:ea typeface="宋体" pitchFamily="2" charset="-122"/>
              </a:rPr>
              <a:t>6</a:t>
            </a:r>
            <a:r>
              <a:rPr lang="zh-CN" altLang="en-US" sz="2000" smtClean="0">
                <a:ea typeface="宋体" pitchFamily="2" charset="-122"/>
              </a:rPr>
              <a:t>，这样，便可以对数组及数组元素进行读写访问。</a:t>
            </a:r>
          </a:p>
          <a:p>
            <a:pPr eaLnBrk="1" hangingPunct="1">
              <a:defRPr/>
            </a:pPr>
            <a:r>
              <a:rPr lang="zh-CN" altLang="en-US" sz="2000" smtClean="0">
                <a:ea typeface="宋体" pitchFamily="2" charset="-122"/>
              </a:rPr>
              <a:t>要防止下标越界的错误发生，对上面声明的数组</a:t>
            </a:r>
            <a:r>
              <a:rPr lang="en-US" altLang="zh-CN" sz="2000" smtClean="0">
                <a:ea typeface="宋体" pitchFamily="2" charset="-122"/>
              </a:rPr>
              <a:t>sz</a:t>
            </a:r>
            <a:r>
              <a:rPr lang="zh-CN" altLang="en-US" sz="2000" smtClean="0">
                <a:ea typeface="宋体" pitchFamily="2" charset="-122"/>
              </a:rPr>
              <a:t>来说，有效的下标是</a:t>
            </a:r>
            <a:r>
              <a:rPr lang="en-US" altLang="zh-CN" sz="2000" smtClean="0">
                <a:ea typeface="宋体" pitchFamily="2" charset="-122"/>
              </a:rPr>
              <a:t>0</a:t>
            </a:r>
            <a:r>
              <a:rPr lang="zh-CN" altLang="en-US" sz="2000" smtClean="0">
                <a:ea typeface="宋体" pitchFamily="2" charset="-122"/>
              </a:rPr>
              <a:t>到</a:t>
            </a:r>
            <a:r>
              <a:rPr lang="en-US" altLang="zh-CN" sz="2000" smtClean="0">
                <a:ea typeface="宋体" pitchFamily="2" charset="-122"/>
              </a:rPr>
              <a:t>5</a:t>
            </a:r>
            <a:r>
              <a:rPr lang="zh-CN" altLang="en-US" sz="2000" smtClean="0">
                <a:ea typeface="宋体" pitchFamily="2" charset="-122"/>
              </a:rPr>
              <a:t>，在程序中如果出现了</a:t>
            </a:r>
            <a:r>
              <a:rPr lang="en-US" altLang="zh-CN" sz="2000" smtClean="0">
                <a:ea typeface="宋体" pitchFamily="2" charset="-122"/>
              </a:rPr>
              <a:t>sz[6]</a:t>
            </a:r>
            <a:r>
              <a:rPr lang="zh-CN" altLang="en-US" sz="2000" smtClean="0">
                <a:ea typeface="宋体" pitchFamily="2" charset="-122"/>
              </a:rPr>
              <a:t>，编译器有时并不会报错，但这可能引起程序的崩溃。</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5.2.8</a:t>
            </a:r>
            <a:r>
              <a:rPr lang="zh-CN" altLang="en-US" smtClean="0">
                <a:ea typeface="宋体" pitchFamily="2" charset="-122"/>
              </a:rPr>
              <a:t>一维数组的声明详解</a:t>
            </a:r>
            <a:endParaRPr lang="en-US" altLang="zh-CN" smtClean="0">
              <a:ea typeface="宋体" pitchFamily="2" charset="-122"/>
            </a:endParaRPr>
          </a:p>
        </p:txBody>
      </p:sp>
      <p:sp>
        <p:nvSpPr>
          <p:cNvPr id="9" name="Text Box 3"/>
          <p:cNvSpPr txBox="1">
            <a:spLocks noChangeArrowheads="1"/>
          </p:cNvSpPr>
          <p:nvPr/>
        </p:nvSpPr>
        <p:spPr bwMode="auto">
          <a:xfrm>
            <a:off x="1692275" y="1268413"/>
            <a:ext cx="5235575" cy="579437"/>
          </a:xfrm>
          <a:prstGeom prst="rect">
            <a:avLst/>
          </a:prstGeom>
          <a:noFill/>
          <a:ln w="12700">
            <a:noFill/>
            <a:miter lim="800000"/>
            <a:headEnd/>
            <a:tailEnd/>
          </a:ln>
        </p:spPr>
        <p:txBody>
          <a:bodyPr wrap="none">
            <a:spAutoFit/>
          </a:bodyPr>
          <a:lstStyle/>
          <a:p>
            <a:pPr algn="ctr" eaLnBrk="0" hangingPunct="0"/>
            <a:r>
              <a:rPr lang="en-US" altLang="zh-CN" sz="3200" b="1">
                <a:solidFill>
                  <a:schemeClr val="hlink"/>
                </a:solidFill>
                <a:ea typeface="楷体_GB2312"/>
                <a:cs typeface="楷体_GB2312"/>
              </a:rPr>
              <a:t>datatype</a:t>
            </a:r>
            <a:r>
              <a:rPr lang="en-US" altLang="zh-CN" sz="3200" b="1">
                <a:ea typeface="楷体_GB2312"/>
                <a:cs typeface="楷体_GB2312"/>
              </a:rPr>
              <a:t> arrayName[</a:t>
            </a:r>
            <a:r>
              <a:rPr lang="en-US" altLang="zh-CN" sz="3200" b="1">
                <a:solidFill>
                  <a:schemeClr val="hlink"/>
                </a:solidFill>
                <a:ea typeface="楷体_GB2312"/>
                <a:cs typeface="楷体_GB2312"/>
              </a:rPr>
              <a:t>size</a:t>
            </a:r>
            <a:r>
              <a:rPr lang="en-US" altLang="zh-CN" sz="3200" b="1">
                <a:ea typeface="楷体_GB2312"/>
                <a:cs typeface="楷体_GB2312"/>
              </a:rPr>
              <a:t>];</a:t>
            </a:r>
          </a:p>
        </p:txBody>
      </p:sp>
      <p:sp>
        <p:nvSpPr>
          <p:cNvPr id="10" name="Line 4"/>
          <p:cNvSpPr>
            <a:spLocks noChangeShapeType="1"/>
          </p:cNvSpPr>
          <p:nvPr/>
        </p:nvSpPr>
        <p:spPr bwMode="auto">
          <a:xfrm>
            <a:off x="2498725" y="1730375"/>
            <a:ext cx="0" cy="609600"/>
          </a:xfrm>
          <a:prstGeom prst="line">
            <a:avLst/>
          </a:prstGeom>
          <a:noFill/>
          <a:ln w="31750">
            <a:solidFill>
              <a:srgbClr val="FF6600"/>
            </a:solidFill>
            <a:round/>
            <a:headEnd/>
            <a:tailEnd type="triangle" w="med" len="med"/>
          </a:ln>
        </p:spPr>
        <p:txBody>
          <a:bodyPr anchor="ctr">
            <a:spAutoFit/>
          </a:bodyPr>
          <a:lstStyle/>
          <a:p>
            <a:endParaRPr lang="zh-CN" altLang="en-US"/>
          </a:p>
        </p:txBody>
      </p:sp>
      <p:sp>
        <p:nvSpPr>
          <p:cNvPr id="11" name="Text Box 5"/>
          <p:cNvSpPr txBox="1">
            <a:spLocks noChangeArrowheads="1"/>
          </p:cNvSpPr>
          <p:nvPr/>
        </p:nvSpPr>
        <p:spPr bwMode="auto">
          <a:xfrm>
            <a:off x="904875" y="2349500"/>
            <a:ext cx="2768600" cy="831850"/>
          </a:xfrm>
          <a:prstGeom prst="rect">
            <a:avLst/>
          </a:prstGeom>
          <a:solidFill>
            <a:srgbClr val="FFFFCC"/>
          </a:solidFill>
          <a:ln w="9525" algn="ctr">
            <a:solidFill>
              <a:schemeClr val="tx1"/>
            </a:solidFill>
            <a:miter lim="800000"/>
            <a:headEnd/>
            <a:tailEnd/>
          </a:ln>
        </p:spPr>
        <p:txBody>
          <a:bodyPr wrap="none">
            <a:spAutoFit/>
          </a:bodyPr>
          <a:lstStyle/>
          <a:p>
            <a:pPr algn="ctr" eaLnBrk="0" hangingPunct="0"/>
            <a:r>
              <a:rPr lang="zh-CN" altLang="en-US" sz="2400">
                <a:solidFill>
                  <a:srgbClr val="000066"/>
                </a:solidFill>
                <a:ea typeface="黑体" pitchFamily="49" charset="-122"/>
              </a:rPr>
              <a:t>类型说明符</a:t>
            </a:r>
          </a:p>
          <a:p>
            <a:pPr algn="ctr" eaLnBrk="0" hangingPunct="0"/>
            <a:r>
              <a:rPr lang="en-US" altLang="zh-CN" sz="2400">
                <a:solidFill>
                  <a:srgbClr val="000066"/>
                </a:solidFill>
                <a:ea typeface="黑体" pitchFamily="49" charset="-122"/>
              </a:rPr>
              <a:t>int</a:t>
            </a:r>
            <a:r>
              <a:rPr lang="zh-CN" altLang="en-US" sz="2400">
                <a:solidFill>
                  <a:srgbClr val="000066"/>
                </a:solidFill>
                <a:ea typeface="黑体" pitchFamily="49" charset="-122"/>
              </a:rPr>
              <a:t>、</a:t>
            </a:r>
            <a:r>
              <a:rPr lang="en-US" altLang="zh-CN" sz="2400">
                <a:solidFill>
                  <a:srgbClr val="000066"/>
                </a:solidFill>
                <a:ea typeface="黑体" pitchFamily="49" charset="-122"/>
              </a:rPr>
              <a:t>char</a:t>
            </a:r>
            <a:r>
              <a:rPr lang="zh-CN" altLang="en-US" sz="2400">
                <a:solidFill>
                  <a:srgbClr val="000066"/>
                </a:solidFill>
                <a:ea typeface="黑体" pitchFamily="49" charset="-122"/>
              </a:rPr>
              <a:t>、</a:t>
            </a:r>
            <a:r>
              <a:rPr lang="en-US" altLang="zh-CN" sz="2400">
                <a:solidFill>
                  <a:srgbClr val="000066"/>
                </a:solidFill>
                <a:ea typeface="黑体" pitchFamily="49" charset="-122"/>
              </a:rPr>
              <a:t>float  …</a:t>
            </a:r>
          </a:p>
        </p:txBody>
      </p:sp>
      <p:sp>
        <p:nvSpPr>
          <p:cNvPr id="12" name="Line 6"/>
          <p:cNvSpPr>
            <a:spLocks noChangeShapeType="1"/>
          </p:cNvSpPr>
          <p:nvPr/>
        </p:nvSpPr>
        <p:spPr bwMode="auto">
          <a:xfrm>
            <a:off x="4633913" y="1760538"/>
            <a:ext cx="0" cy="609600"/>
          </a:xfrm>
          <a:prstGeom prst="line">
            <a:avLst/>
          </a:prstGeom>
          <a:noFill/>
          <a:ln w="31750">
            <a:solidFill>
              <a:srgbClr val="FF6600"/>
            </a:solidFill>
            <a:round/>
            <a:headEnd/>
            <a:tailEnd type="triangle" w="med" len="med"/>
          </a:ln>
        </p:spPr>
        <p:txBody>
          <a:bodyPr anchor="ctr">
            <a:spAutoFit/>
          </a:bodyPr>
          <a:lstStyle/>
          <a:p>
            <a:endParaRPr lang="zh-CN" altLang="en-US"/>
          </a:p>
        </p:txBody>
      </p:sp>
      <p:sp>
        <p:nvSpPr>
          <p:cNvPr id="13" name="Text Box 7"/>
          <p:cNvSpPr txBox="1">
            <a:spLocks noChangeArrowheads="1"/>
          </p:cNvSpPr>
          <p:nvPr/>
        </p:nvSpPr>
        <p:spPr bwMode="auto">
          <a:xfrm>
            <a:off x="4083050" y="2368550"/>
            <a:ext cx="1108075" cy="466725"/>
          </a:xfrm>
          <a:prstGeom prst="rect">
            <a:avLst/>
          </a:prstGeom>
          <a:solidFill>
            <a:srgbClr val="FFFFCC"/>
          </a:solidFill>
          <a:ln w="9525">
            <a:solidFill>
              <a:schemeClr val="tx1"/>
            </a:solidFill>
            <a:miter lim="800000"/>
            <a:headEnd/>
            <a:tailEnd/>
          </a:ln>
        </p:spPr>
        <p:txBody>
          <a:bodyPr wrap="none">
            <a:spAutoFit/>
          </a:bodyPr>
          <a:lstStyle/>
          <a:p>
            <a:pPr algn="ctr" eaLnBrk="0" hangingPunct="0"/>
            <a:r>
              <a:rPr lang="zh-CN" altLang="en-US" sz="2400">
                <a:solidFill>
                  <a:srgbClr val="000066"/>
                </a:solidFill>
                <a:ea typeface="黑体" pitchFamily="49" charset="-122"/>
              </a:rPr>
              <a:t>数组名</a:t>
            </a:r>
          </a:p>
        </p:txBody>
      </p:sp>
      <p:sp>
        <p:nvSpPr>
          <p:cNvPr id="14" name="Line 8"/>
          <p:cNvSpPr>
            <a:spLocks noChangeShapeType="1"/>
          </p:cNvSpPr>
          <p:nvPr/>
        </p:nvSpPr>
        <p:spPr bwMode="auto">
          <a:xfrm>
            <a:off x="6203950" y="1774825"/>
            <a:ext cx="0" cy="609600"/>
          </a:xfrm>
          <a:prstGeom prst="line">
            <a:avLst/>
          </a:prstGeom>
          <a:noFill/>
          <a:ln w="31750">
            <a:solidFill>
              <a:srgbClr val="FF6600"/>
            </a:solidFill>
            <a:round/>
            <a:headEnd/>
            <a:tailEnd type="triangle" w="med" len="med"/>
          </a:ln>
        </p:spPr>
        <p:txBody>
          <a:bodyPr anchor="ctr">
            <a:spAutoFit/>
          </a:bodyPr>
          <a:lstStyle/>
          <a:p>
            <a:endParaRPr lang="zh-CN" altLang="en-US"/>
          </a:p>
        </p:txBody>
      </p:sp>
      <p:sp>
        <p:nvSpPr>
          <p:cNvPr id="15" name="Text Box 9"/>
          <p:cNvSpPr txBox="1">
            <a:spLocks noChangeArrowheads="1"/>
          </p:cNvSpPr>
          <p:nvPr/>
        </p:nvSpPr>
        <p:spPr bwMode="auto">
          <a:xfrm>
            <a:off x="5568950" y="2368550"/>
            <a:ext cx="2022475" cy="831850"/>
          </a:xfrm>
          <a:prstGeom prst="rect">
            <a:avLst/>
          </a:prstGeom>
          <a:solidFill>
            <a:srgbClr val="FFFFCC"/>
          </a:solidFill>
          <a:ln w="9525" algn="ctr">
            <a:solidFill>
              <a:schemeClr val="tx1"/>
            </a:solidFill>
            <a:miter lim="800000"/>
            <a:headEnd/>
            <a:tailEnd/>
          </a:ln>
        </p:spPr>
        <p:txBody>
          <a:bodyPr wrap="none">
            <a:spAutoFit/>
          </a:bodyPr>
          <a:lstStyle/>
          <a:p>
            <a:pPr algn="ctr" eaLnBrk="0" hangingPunct="0"/>
            <a:r>
              <a:rPr lang="zh-CN" altLang="en-US" sz="2400">
                <a:solidFill>
                  <a:srgbClr val="000066"/>
                </a:solidFill>
                <a:ea typeface="黑体" pitchFamily="49" charset="-122"/>
              </a:rPr>
              <a:t>常量表达式：</a:t>
            </a:r>
          </a:p>
          <a:p>
            <a:pPr algn="ctr" eaLnBrk="0" hangingPunct="0"/>
            <a:r>
              <a:rPr lang="zh-CN" altLang="en-US" sz="2400">
                <a:solidFill>
                  <a:srgbClr val="000066"/>
                </a:solidFill>
                <a:ea typeface="黑体" pitchFamily="49" charset="-122"/>
              </a:rPr>
              <a:t>数组大小</a:t>
            </a:r>
          </a:p>
        </p:txBody>
      </p:sp>
      <p:sp>
        <p:nvSpPr>
          <p:cNvPr id="16" name="AutoShape 13"/>
          <p:cNvSpPr>
            <a:spLocks noChangeArrowheads="1"/>
          </p:cNvSpPr>
          <p:nvPr/>
        </p:nvSpPr>
        <p:spPr bwMode="auto">
          <a:xfrm>
            <a:off x="611188" y="3716338"/>
            <a:ext cx="4176712" cy="1657350"/>
          </a:xfrm>
          <a:prstGeom prst="flowChartDocument">
            <a:avLst/>
          </a:prstGeom>
          <a:gradFill rotWithShape="1">
            <a:gsLst>
              <a:gs pos="0">
                <a:schemeClr val="accent1"/>
              </a:gs>
              <a:gs pos="100000">
                <a:srgbClr val="FFFFFF"/>
              </a:gs>
            </a:gsLst>
            <a:lin ang="5400000" scaled="1"/>
          </a:gradFill>
          <a:ln w="12700">
            <a:solidFill>
              <a:schemeClr val="tx1"/>
            </a:solidFill>
            <a:miter lim="800000"/>
            <a:headEnd/>
            <a:tailEnd/>
          </a:ln>
          <a:effectLst>
            <a:outerShdw dist="35921" dir="2700000" algn="ctr" rotWithShape="0">
              <a:schemeClr val="bg2"/>
            </a:outerShdw>
          </a:effectLst>
        </p:spPr>
        <p:txBody>
          <a:bodyPr anchor="ctr">
            <a:spAutoFit/>
          </a:bodyPr>
          <a:lstStyle/>
          <a:p>
            <a:pPr eaLnBrk="0" hangingPunct="0">
              <a:defRPr/>
            </a:pPr>
            <a:endParaRPr lang="zh-CN" altLang="en-US"/>
          </a:p>
        </p:txBody>
      </p:sp>
      <p:sp>
        <p:nvSpPr>
          <p:cNvPr id="17" name="Text Box 14"/>
          <p:cNvSpPr txBox="1">
            <a:spLocks noChangeArrowheads="1"/>
          </p:cNvSpPr>
          <p:nvPr/>
        </p:nvSpPr>
        <p:spPr bwMode="auto">
          <a:xfrm>
            <a:off x="755650" y="3789363"/>
            <a:ext cx="3446463" cy="1200150"/>
          </a:xfrm>
          <a:prstGeom prst="rect">
            <a:avLst/>
          </a:prstGeom>
          <a:noFill/>
          <a:ln w="12700">
            <a:noFill/>
            <a:miter lim="800000"/>
            <a:headEnd/>
            <a:tailEnd/>
          </a:ln>
        </p:spPr>
        <p:txBody>
          <a:bodyPr wrap="none">
            <a:spAutoFit/>
          </a:bodyPr>
          <a:lstStyle/>
          <a:p>
            <a:pPr eaLnBrk="0" hangingPunct="0"/>
            <a:r>
              <a:rPr lang="en-US" altLang="zh-CN" sz="2400" b="1">
                <a:solidFill>
                  <a:schemeClr val="bg2"/>
                </a:solidFill>
                <a:ea typeface="楷体_GB2312"/>
                <a:cs typeface="楷体_GB2312"/>
              </a:rPr>
              <a:t>int num[50];</a:t>
            </a:r>
          </a:p>
          <a:p>
            <a:pPr eaLnBrk="0" hangingPunct="0"/>
            <a:r>
              <a:rPr lang="en-US" altLang="zh-CN" sz="2400" b="1">
                <a:solidFill>
                  <a:schemeClr val="bg2"/>
                </a:solidFill>
                <a:ea typeface="楷体_GB2312"/>
                <a:cs typeface="楷体_GB2312"/>
              </a:rPr>
              <a:t>char list_of_initials[20];</a:t>
            </a:r>
          </a:p>
          <a:p>
            <a:pPr eaLnBrk="0" hangingPunct="0"/>
            <a:r>
              <a:rPr lang="en-US" altLang="zh-CN" sz="2400" b="1">
                <a:solidFill>
                  <a:schemeClr val="bg2"/>
                </a:solidFill>
                <a:ea typeface="楷体_GB2312"/>
                <a:cs typeface="楷体_GB2312"/>
              </a:rPr>
              <a:t>double pressure_level[6];</a:t>
            </a:r>
          </a:p>
        </p:txBody>
      </p:sp>
      <p:sp>
        <p:nvSpPr>
          <p:cNvPr id="18" name="AutoShape 15"/>
          <p:cNvSpPr>
            <a:spLocks noChangeArrowheads="1"/>
          </p:cNvSpPr>
          <p:nvPr/>
        </p:nvSpPr>
        <p:spPr bwMode="auto">
          <a:xfrm>
            <a:off x="4932363" y="3716338"/>
            <a:ext cx="3744912" cy="1657350"/>
          </a:xfrm>
          <a:prstGeom prst="flowChartDocument">
            <a:avLst/>
          </a:prstGeom>
          <a:gradFill rotWithShape="1">
            <a:gsLst>
              <a:gs pos="0">
                <a:schemeClr val="accent1"/>
              </a:gs>
              <a:gs pos="100000">
                <a:srgbClr val="FFFFFF"/>
              </a:gs>
            </a:gsLst>
            <a:lin ang="5400000" scaled="1"/>
          </a:gradFill>
          <a:ln w="12700" algn="ctr">
            <a:solidFill>
              <a:schemeClr val="tx1"/>
            </a:solidFill>
            <a:miter lim="800000"/>
            <a:headEnd/>
            <a:tailEnd/>
          </a:ln>
          <a:effectLst>
            <a:outerShdw dist="35921" dir="2700000" algn="ctr" rotWithShape="0">
              <a:schemeClr val="bg2"/>
            </a:outerShdw>
          </a:effectLst>
        </p:spPr>
        <p:txBody>
          <a:bodyPr anchor="ctr">
            <a:spAutoFit/>
          </a:bodyPr>
          <a:lstStyle/>
          <a:p>
            <a:pPr eaLnBrk="0" hangingPunct="0">
              <a:defRPr/>
            </a:pPr>
            <a:endParaRPr lang="zh-CN" altLang="en-US"/>
          </a:p>
        </p:txBody>
      </p:sp>
      <p:sp>
        <p:nvSpPr>
          <p:cNvPr id="19" name="Text Box 16"/>
          <p:cNvSpPr txBox="1">
            <a:spLocks noChangeArrowheads="1"/>
          </p:cNvSpPr>
          <p:nvPr/>
        </p:nvSpPr>
        <p:spPr bwMode="auto">
          <a:xfrm>
            <a:off x="5076825" y="3789363"/>
            <a:ext cx="3325813" cy="1200150"/>
          </a:xfrm>
          <a:prstGeom prst="rect">
            <a:avLst/>
          </a:prstGeom>
          <a:noFill/>
          <a:ln w="12700">
            <a:noFill/>
            <a:miter lim="800000"/>
            <a:headEnd/>
            <a:tailEnd/>
          </a:ln>
        </p:spPr>
        <p:txBody>
          <a:bodyPr wrap="none">
            <a:spAutoFit/>
          </a:bodyPr>
          <a:lstStyle/>
          <a:p>
            <a:pPr eaLnBrk="0" hangingPunct="0"/>
            <a:r>
              <a:rPr lang="en-US" altLang="zh-CN" sz="2400" b="1">
                <a:solidFill>
                  <a:schemeClr val="bg2"/>
                </a:solidFill>
                <a:ea typeface="楷体_GB2312"/>
                <a:cs typeface="楷体_GB2312"/>
              </a:rPr>
              <a:t># define LIMIT 20</a:t>
            </a:r>
          </a:p>
          <a:p>
            <a:pPr eaLnBrk="0" hangingPunct="0"/>
            <a:r>
              <a:rPr lang="en-US" altLang="zh-CN" sz="2400" b="1">
                <a:solidFill>
                  <a:schemeClr val="bg2"/>
                </a:solidFill>
                <a:ea typeface="楷体_GB2312"/>
                <a:cs typeface="楷体_GB2312"/>
              </a:rPr>
              <a:t>. . . </a:t>
            </a:r>
          </a:p>
          <a:p>
            <a:pPr eaLnBrk="0" hangingPunct="0"/>
            <a:r>
              <a:rPr lang="en-US" altLang="zh-CN" sz="2400" b="1">
                <a:solidFill>
                  <a:schemeClr val="bg2"/>
                </a:solidFill>
                <a:ea typeface="楷体_GB2312"/>
                <a:cs typeface="楷体_GB2312"/>
              </a:rPr>
              <a:t>int emp_codes[LIMIT];</a:t>
            </a:r>
          </a:p>
        </p:txBody>
      </p:sp>
      <p:sp>
        <p:nvSpPr>
          <p:cNvPr id="20" name="Line 12"/>
          <p:cNvSpPr>
            <a:spLocks noChangeShapeType="1"/>
          </p:cNvSpPr>
          <p:nvPr/>
        </p:nvSpPr>
        <p:spPr bwMode="auto">
          <a:xfrm>
            <a:off x="7524750" y="4148138"/>
            <a:ext cx="71438" cy="360362"/>
          </a:xfrm>
          <a:prstGeom prst="line">
            <a:avLst/>
          </a:prstGeom>
          <a:noFill/>
          <a:ln w="38100">
            <a:solidFill>
              <a:schemeClr val="hlink"/>
            </a:solidFill>
            <a:round/>
            <a:headEnd/>
            <a:tailEnd type="triangle" w="med" len="me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par>
                          <p:cTn id="37" fill="hold">
                            <p:stCondLst>
                              <p:cond delay="50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par>
                          <p:cTn id="45" fill="hold">
                            <p:stCondLst>
                              <p:cond delay="500"/>
                            </p:stCondLst>
                            <p:childTnLst>
                              <p:par>
                                <p:cTn id="46" presetID="1" presetClass="entr" presetSubtype="0" fill="hold" grpId="0" nodeType="afterEffect">
                                  <p:stCondLst>
                                    <p:cond delay="0"/>
                                  </p:stCondLst>
                                  <p:iterate type="lt">
                                    <p:tmAbs val="75"/>
                                  </p:iterate>
                                  <p:childTnLst>
                                    <p:set>
                                      <p:cBhvr>
                                        <p:cTn id="47" dur="1" fill="hold">
                                          <p:stCondLst>
                                            <p:cond delay="74"/>
                                          </p:stCondLst>
                                        </p:cTn>
                                        <p:tgtEl>
                                          <p:spTgt spid="19"/>
                                        </p:tgtEl>
                                        <p:attrNameLst>
                                          <p:attrName>style.visibility</p:attrName>
                                        </p:attrNameLst>
                                      </p:cBhvr>
                                      <p:to>
                                        <p:strVal val="visible"/>
                                      </p:to>
                                    </p:set>
                                  </p:childTnLst>
                                </p:cTn>
                              </p:par>
                            </p:childTnLst>
                          </p:cTn>
                        </p:par>
                        <p:par>
                          <p:cTn id="48" fill="hold">
                            <p:stCondLst>
                              <p:cond delay="3275"/>
                            </p:stCondLst>
                            <p:childTnLst>
                              <p:par>
                                <p:cTn id="49" presetID="22" presetClass="entr" presetSubtype="1" repeatCount="300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up)">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P spid="14" grpId="0" animBg="1"/>
      <p:bldP spid="15" grpId="0" animBg="1"/>
      <p:bldP spid="16" grpId="0" animBg="1"/>
      <p:bldP spid="17" grpId="0" autoUpdateAnimBg="0"/>
      <p:bldP spid="18" grpId="0" animBg="1"/>
      <p:bldP spid="19" grpId="0" autoUpdateAnimBg="0"/>
      <p:bldP spid="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5.2.9</a:t>
            </a:r>
            <a:r>
              <a:rPr lang="zh-CN" altLang="en-US" smtClean="0">
                <a:ea typeface="宋体" pitchFamily="2" charset="-122"/>
              </a:rPr>
              <a:t>数组的初始化说明</a:t>
            </a:r>
            <a:endParaRPr lang="en-US" altLang="zh-CN" dirty="0">
              <a:ea typeface="宋体" pitchFamily="2" charset="-122"/>
            </a:endParaRPr>
          </a:p>
        </p:txBody>
      </p:sp>
      <p:sp>
        <p:nvSpPr>
          <p:cNvPr id="52228" name="矩形 3"/>
          <p:cNvSpPr>
            <a:spLocks noChangeArrowheads="1"/>
          </p:cNvSpPr>
          <p:nvPr/>
        </p:nvSpPr>
        <p:spPr bwMode="auto">
          <a:xfrm>
            <a:off x="500034" y="1142984"/>
            <a:ext cx="8215341" cy="1754326"/>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t>存在潜在的安全隐患：没有对数组元素初始化，因为立即采用键盘输入为数组元素赋了值，貌似问题不大，但如果需要对代码修改，不小心在赋值前便使用了数组元素，这时，因为初始化时内存单元内容的不确定，程序输出的结果往往是不可预料的。</a:t>
            </a:r>
          </a:p>
          <a:p>
            <a:pPr eaLnBrk="0" hangingPunct="0">
              <a:defRPr/>
            </a:pPr>
            <a:r>
              <a:rPr lang="zh-CN" altLang="en-US"/>
              <a:t>不仅仅是数组，在声明创建一个变量后马上对其初始化是个良好的习惯，能有效减少各种意想不到的错误。</a:t>
            </a:r>
          </a:p>
        </p:txBody>
      </p:sp>
      <p:sp>
        <p:nvSpPr>
          <p:cNvPr id="52229" name="Rectangle 23"/>
          <p:cNvSpPr>
            <a:spLocks noChangeArrowheads="1"/>
          </p:cNvSpPr>
          <p:nvPr/>
        </p:nvSpPr>
        <p:spPr bwMode="auto">
          <a:xfrm>
            <a:off x="500063" y="3714750"/>
            <a:ext cx="8286779" cy="801688"/>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marL="273050" indent="-273050" eaLnBrk="0" hangingPunct="0">
              <a:spcAft>
                <a:spcPct val="50000"/>
              </a:spcAft>
              <a:buFontTx/>
              <a:buChar char="•"/>
              <a:defRPr/>
            </a:pPr>
            <a:r>
              <a:rPr lang="zh-CN" altLang="en-US" b="1">
                <a:latin typeface="宋体" pitchFamily="2" charset="-122"/>
              </a:rPr>
              <a:t>括号中可以省略数组宽度。此时，编译器通过给出的数据个数来定义数组的宽度</a:t>
            </a:r>
            <a:r>
              <a:rPr lang="zh-CN" altLang="en-US" sz="2800" b="1">
                <a:latin typeface="宋体" pitchFamily="2" charset="-122"/>
              </a:rPr>
              <a:t>；</a:t>
            </a:r>
          </a:p>
        </p:txBody>
      </p:sp>
      <p:sp>
        <p:nvSpPr>
          <p:cNvPr id="52230" name="Text Box 25"/>
          <p:cNvSpPr txBox="1">
            <a:spLocks noChangeArrowheads="1"/>
          </p:cNvSpPr>
          <p:nvPr/>
        </p:nvSpPr>
        <p:spPr bwMode="auto">
          <a:xfrm>
            <a:off x="500063" y="4500563"/>
            <a:ext cx="8286779" cy="784225"/>
          </a:xfrm>
          <a:prstGeom prst="rect">
            <a:avLst/>
          </a:prstGeom>
          <a:ln w="9525" algn="ctr">
            <a:noFill/>
            <a:miter lim="800000"/>
            <a:headEnd/>
            <a:tailEnd/>
          </a:ln>
        </p:spPr>
        <p:style>
          <a:lnRef idx="0">
            <a:scrgbClr r="0" g="0" b="0"/>
          </a:lnRef>
          <a:fillRef idx="1003">
            <a:schemeClr val="dk2"/>
          </a:fillRef>
          <a:effectRef idx="0">
            <a:scrgbClr r="0" g="0" b="0"/>
          </a:effectRef>
          <a:fontRef idx="major"/>
        </p:style>
        <p:txBody>
          <a:bodyPr>
            <a:spAutoFit/>
          </a:bodyPr>
          <a:lstStyle/>
          <a:p>
            <a:pPr marL="273050" indent="-273050" eaLnBrk="0" hangingPunct="0">
              <a:spcAft>
                <a:spcPct val="50000"/>
              </a:spcAft>
              <a:defRPr/>
            </a:pPr>
            <a:r>
              <a:rPr lang="zh-CN" altLang="en-US" b="1">
                <a:latin typeface="宋体" pitchFamily="2" charset="-122"/>
              </a:rPr>
              <a:t>如：</a:t>
            </a:r>
            <a:r>
              <a:rPr lang="en-US" altLang="zh-CN" b="1">
                <a:latin typeface="宋体" pitchFamily="2" charset="-122"/>
              </a:rPr>
              <a:t>int a[ ]={10,9,8,7,6,5,4,3,2,1}; </a:t>
            </a:r>
            <a:r>
              <a:rPr lang="zh-CN" altLang="en-US" b="1">
                <a:latin typeface="宋体" pitchFamily="2" charset="-122"/>
              </a:rPr>
              <a:t>等价于：</a:t>
            </a:r>
          </a:p>
          <a:p>
            <a:pPr marL="273050" indent="-273050" eaLnBrk="0" hangingPunct="0">
              <a:spcAft>
                <a:spcPct val="50000"/>
              </a:spcAft>
              <a:defRPr/>
            </a:pPr>
            <a:r>
              <a:rPr lang="en-US" altLang="zh-CN" b="1">
                <a:latin typeface="宋体" pitchFamily="2" charset="-122"/>
              </a:rPr>
              <a:t>    int a[10]={10,9,8,7,6,5,4,3,2,1}; </a:t>
            </a:r>
          </a:p>
        </p:txBody>
      </p:sp>
      <p:sp>
        <p:nvSpPr>
          <p:cNvPr id="52231" name="矩形 7"/>
          <p:cNvSpPr>
            <a:spLocks noChangeArrowheads="1"/>
          </p:cNvSpPr>
          <p:nvPr/>
        </p:nvSpPr>
        <p:spPr bwMode="auto">
          <a:xfrm>
            <a:off x="571500" y="3000375"/>
            <a:ext cx="8143904" cy="646331"/>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indent="534988">
              <a:spcAft>
                <a:spcPct val="50000"/>
              </a:spcAft>
              <a:defRPr/>
            </a:pPr>
            <a:r>
              <a:rPr lang="zh-CN" altLang="en-US" b="1"/>
              <a:t>一维数组的初始化形式一般为：</a:t>
            </a:r>
            <a:r>
              <a:rPr lang="zh-CN" altLang="en-US" b="1">
                <a:solidFill>
                  <a:srgbClr val="FF3300"/>
                </a:solidFill>
              </a:rPr>
              <a:t>类型  数组名</a:t>
            </a:r>
            <a:r>
              <a:rPr lang="en-US" altLang="zh-CN" b="1">
                <a:solidFill>
                  <a:srgbClr val="FF3300"/>
                </a:solidFill>
              </a:rPr>
              <a:t>[</a:t>
            </a:r>
            <a:r>
              <a:rPr lang="zh-CN" altLang="en-US" b="1">
                <a:solidFill>
                  <a:srgbClr val="FF3300"/>
                </a:solidFill>
              </a:rPr>
              <a:t>宽度</a:t>
            </a:r>
            <a:r>
              <a:rPr lang="en-US" altLang="zh-CN" b="1">
                <a:solidFill>
                  <a:srgbClr val="FF3300"/>
                </a:solidFill>
              </a:rPr>
              <a:t>] = { </a:t>
            </a:r>
            <a:r>
              <a:rPr lang="zh-CN" altLang="en-US" b="1">
                <a:solidFill>
                  <a:srgbClr val="FF3300"/>
                </a:solidFill>
              </a:rPr>
              <a:t>初值列表 </a:t>
            </a:r>
            <a:r>
              <a:rPr lang="en-US" altLang="zh-CN" b="1">
                <a:solidFill>
                  <a:srgbClr val="FF3300"/>
                </a:solidFill>
              </a:rPr>
              <a:t>}</a:t>
            </a:r>
            <a:r>
              <a:rPr lang="zh-CN" altLang="en-US" b="1">
                <a:solidFill>
                  <a:srgbClr val="FF3300"/>
                </a:solidFill>
              </a:rPr>
              <a:t>；如：</a:t>
            </a:r>
            <a:r>
              <a:rPr lang="en-US" altLang="zh-CN" b="1">
                <a:solidFill>
                  <a:srgbClr val="FF3300"/>
                </a:solidFill>
              </a:rPr>
              <a:t>int a[10]={10,9,8,7,6,5,4,3,2,1};</a:t>
            </a:r>
            <a:endParaRPr lang="zh-CN" altLang="en-US" b="1">
              <a:solidFill>
                <a:srgbClr val="FF3300"/>
              </a:solidFill>
            </a:endParaRPr>
          </a:p>
        </p:txBody>
      </p:sp>
      <p:sp>
        <p:nvSpPr>
          <p:cNvPr id="52232" name="Text Box 14"/>
          <p:cNvSpPr txBox="1">
            <a:spLocks noChangeArrowheads="1"/>
          </p:cNvSpPr>
          <p:nvPr/>
        </p:nvSpPr>
        <p:spPr bwMode="auto">
          <a:xfrm>
            <a:off x="500063" y="5357813"/>
            <a:ext cx="8286750" cy="1062037"/>
          </a:xfrm>
          <a:prstGeom prst="rect">
            <a:avLst/>
          </a:prstGeom>
          <a:ln w="9525" algn="ctr">
            <a:noFill/>
            <a:miter lim="800000"/>
            <a:headEnd/>
            <a:tailEnd/>
          </a:ln>
        </p:spPr>
        <p:style>
          <a:lnRef idx="0">
            <a:scrgbClr r="0" g="0" b="0"/>
          </a:lnRef>
          <a:fillRef idx="1003">
            <a:schemeClr val="dk2"/>
          </a:fillRef>
          <a:effectRef idx="0">
            <a:scrgbClr r="0" g="0" b="0"/>
          </a:effectRef>
          <a:fontRef idx="major"/>
        </p:style>
        <p:txBody>
          <a:bodyPr>
            <a:spAutoFit/>
          </a:bodyPr>
          <a:lstStyle/>
          <a:p>
            <a:pPr marL="273050" indent="-273050" eaLnBrk="0" hangingPunct="0">
              <a:spcAft>
                <a:spcPct val="50000"/>
              </a:spcAft>
              <a:defRPr/>
            </a:pPr>
            <a:r>
              <a:rPr lang="zh-CN" altLang="en-US" b="1">
                <a:latin typeface="宋体" pitchFamily="2" charset="-122"/>
              </a:rPr>
              <a:t>判断下列的初始化是否等价</a:t>
            </a:r>
            <a:r>
              <a:rPr lang="en-US" altLang="zh-CN" b="1">
                <a:latin typeface="宋体" pitchFamily="2" charset="-122"/>
              </a:rPr>
              <a:t>?</a:t>
            </a:r>
          </a:p>
          <a:p>
            <a:pPr marL="273050" indent="-273050" eaLnBrk="0" hangingPunct="0">
              <a:defRPr/>
            </a:pPr>
            <a:r>
              <a:rPr lang="en-US" altLang="zh-CN" b="1">
                <a:latin typeface="宋体" pitchFamily="2" charset="-122"/>
              </a:rPr>
              <a:t>int  b[  ]={1,2,3,4};</a:t>
            </a:r>
          </a:p>
          <a:p>
            <a:pPr marL="273050" indent="-273050" eaLnBrk="0" hangingPunct="0">
              <a:defRPr/>
            </a:pPr>
            <a:r>
              <a:rPr lang="en-US" altLang="zh-CN" b="1">
                <a:latin typeface="宋体" pitchFamily="2" charset="-122"/>
              </a:rPr>
              <a:t>int  b[10]={1,2,3,4};</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05000" y="228600"/>
            <a:ext cx="7024688" cy="557213"/>
          </a:xfrm>
        </p:spPr>
        <p:txBody>
          <a:bodyPr/>
          <a:lstStyle/>
          <a:p>
            <a:pPr eaLnBrk="1" hangingPunct="1">
              <a:defRPr/>
            </a:pPr>
            <a:r>
              <a:rPr lang="en-US" altLang="zh-CN" smtClean="0">
                <a:ea typeface="宋体" pitchFamily="2" charset="-122"/>
              </a:rPr>
              <a:t>5.2.10</a:t>
            </a:r>
            <a:r>
              <a:rPr lang="zh-CN" altLang="en-US" smtClean="0">
                <a:ea typeface="宋体" pitchFamily="2" charset="-122"/>
              </a:rPr>
              <a:t>一维数组的初始化说明</a:t>
            </a:r>
            <a:endParaRPr lang="en-US" altLang="zh-CN" dirty="0">
              <a:ea typeface="宋体" pitchFamily="2" charset="-122"/>
            </a:endParaRPr>
          </a:p>
        </p:txBody>
      </p:sp>
      <p:grpSp>
        <p:nvGrpSpPr>
          <p:cNvPr id="2" name="Group 2"/>
          <p:cNvGrpSpPr>
            <a:grpSpLocks/>
          </p:cNvGrpSpPr>
          <p:nvPr/>
        </p:nvGrpSpPr>
        <p:grpSpPr bwMode="auto">
          <a:xfrm>
            <a:off x="5148263" y="1057275"/>
            <a:ext cx="3311525" cy="4316413"/>
            <a:chOff x="3750" y="641"/>
            <a:chExt cx="1962" cy="2719"/>
          </a:xfrm>
        </p:grpSpPr>
        <p:grpSp>
          <p:nvGrpSpPr>
            <p:cNvPr id="55321" name="Group 3"/>
            <p:cNvGrpSpPr>
              <a:grpSpLocks/>
            </p:cNvGrpSpPr>
            <p:nvPr/>
          </p:nvGrpSpPr>
          <p:grpSpPr bwMode="auto">
            <a:xfrm>
              <a:off x="3750" y="641"/>
              <a:ext cx="1962" cy="2719"/>
              <a:chOff x="4320" y="901"/>
              <a:chExt cx="1296" cy="1355"/>
            </a:xfrm>
          </p:grpSpPr>
          <p:sp>
            <p:nvSpPr>
              <p:cNvPr id="3" name="Rectangle 4"/>
              <p:cNvSpPr>
                <a:spLocks noChangeArrowheads="1"/>
              </p:cNvSpPr>
              <p:nvPr/>
            </p:nvSpPr>
            <p:spPr bwMode="auto">
              <a:xfrm>
                <a:off x="4320" y="1056"/>
                <a:ext cx="1296" cy="1200"/>
              </a:xfrm>
              <a:prstGeom prst="rect">
                <a:avLst/>
              </a:prstGeom>
              <a:ln w="9525">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55331" name="Text Box 5"/>
              <p:cNvSpPr txBox="1">
                <a:spLocks noChangeArrowheads="1"/>
              </p:cNvSpPr>
              <p:nvPr/>
            </p:nvSpPr>
            <p:spPr bwMode="auto">
              <a:xfrm>
                <a:off x="4832" y="901"/>
                <a:ext cx="293" cy="127"/>
              </a:xfrm>
              <a:prstGeom prst="rect">
                <a:avLst/>
              </a:prstGeom>
              <a:solidFill>
                <a:srgbClr val="CCFFCC"/>
              </a:solidFill>
              <a:ln w="9525">
                <a:solidFill>
                  <a:schemeClr val="tx1"/>
                </a:solidFill>
                <a:miter lim="800000"/>
                <a:headEnd/>
                <a:tailEnd/>
              </a:ln>
            </p:spPr>
            <p:txBody>
              <a:bodyPr>
                <a:spAutoFit/>
              </a:bodyPr>
              <a:lstStyle/>
              <a:p>
                <a:pPr algn="ctr" eaLnBrk="0" hangingPunct="0"/>
                <a:r>
                  <a:rPr lang="zh-CN" altLang="en-US" sz="2000" b="1">
                    <a:solidFill>
                      <a:schemeClr val="bg2"/>
                    </a:solidFill>
                    <a:ea typeface="黑体" pitchFamily="49" charset="-122"/>
                  </a:rPr>
                  <a:t>内存</a:t>
                </a:r>
              </a:p>
            </p:txBody>
          </p:sp>
        </p:grpSp>
        <p:grpSp>
          <p:nvGrpSpPr>
            <p:cNvPr id="55322" name="Group 6"/>
            <p:cNvGrpSpPr>
              <a:grpSpLocks/>
            </p:cNvGrpSpPr>
            <p:nvPr/>
          </p:nvGrpSpPr>
          <p:grpSpPr bwMode="auto">
            <a:xfrm>
              <a:off x="4830" y="1357"/>
              <a:ext cx="789" cy="1032"/>
              <a:chOff x="3627" y="1357"/>
              <a:chExt cx="789" cy="1032"/>
            </a:xfrm>
          </p:grpSpPr>
          <p:sp>
            <p:nvSpPr>
              <p:cNvPr id="55324" name="Text Box 7"/>
              <p:cNvSpPr txBox="1">
                <a:spLocks noChangeArrowheads="1"/>
              </p:cNvSpPr>
              <p:nvPr/>
            </p:nvSpPr>
            <p:spPr bwMode="auto">
              <a:xfrm>
                <a:off x="3628" y="1357"/>
                <a:ext cx="788" cy="213"/>
              </a:xfrm>
              <a:prstGeom prst="rect">
                <a:avLst/>
              </a:prstGeom>
              <a:noFill/>
              <a:ln w="12700">
                <a:noFill/>
                <a:miter lim="800000"/>
                <a:headEnd/>
                <a:tailEnd/>
              </a:ln>
            </p:spPr>
            <p:txBody>
              <a:bodyPr wrap="none">
                <a:spAutoFit/>
              </a:bodyPr>
              <a:lstStyle/>
              <a:p>
                <a:pPr algn="ctr" eaLnBrk="0" hangingPunct="0"/>
                <a:r>
                  <a:rPr lang="en-US" altLang="zh-CN" sz="1600" b="1">
                    <a:solidFill>
                      <a:schemeClr val="bg2"/>
                    </a:solidFill>
                    <a:ea typeface="楷体_GB2312"/>
                    <a:cs typeface="楷体_GB2312"/>
                  </a:rPr>
                  <a:t>emp_code[0]</a:t>
                </a:r>
              </a:p>
            </p:txBody>
          </p:sp>
          <p:sp>
            <p:nvSpPr>
              <p:cNvPr id="55325" name="Text Box 8"/>
              <p:cNvSpPr txBox="1">
                <a:spLocks noChangeArrowheads="1"/>
              </p:cNvSpPr>
              <p:nvPr/>
            </p:nvSpPr>
            <p:spPr bwMode="auto">
              <a:xfrm>
                <a:off x="3627" y="1600"/>
                <a:ext cx="780" cy="368"/>
              </a:xfrm>
              <a:prstGeom prst="rect">
                <a:avLst/>
              </a:prstGeom>
              <a:noFill/>
              <a:ln w="12700" algn="ctr">
                <a:noFill/>
                <a:miter lim="800000"/>
                <a:headEnd/>
                <a:tailEnd/>
              </a:ln>
            </p:spPr>
            <p:txBody>
              <a:bodyPr wrap="none">
                <a:spAutoFit/>
              </a:bodyPr>
              <a:lstStyle/>
              <a:p>
                <a:pPr algn="ctr" eaLnBrk="0" hangingPunct="0"/>
                <a:r>
                  <a:rPr lang="en-US" altLang="zh-CN" sz="1600" b="1">
                    <a:solidFill>
                      <a:schemeClr val="bg2"/>
                    </a:solidFill>
                    <a:ea typeface="楷体_GB2312"/>
                    <a:cs typeface="楷体_GB2312"/>
                  </a:rPr>
                  <a:t>emp_code[1]</a:t>
                </a:r>
              </a:p>
              <a:p>
                <a:pPr algn="ctr" eaLnBrk="0" hangingPunct="0"/>
                <a:endParaRPr lang="en-US" altLang="zh-CN" sz="1600" b="1">
                  <a:solidFill>
                    <a:schemeClr val="bg2"/>
                  </a:solidFill>
                  <a:ea typeface="楷体_GB2312"/>
                  <a:cs typeface="楷体_GB2312"/>
                </a:endParaRPr>
              </a:p>
            </p:txBody>
          </p:sp>
          <p:sp>
            <p:nvSpPr>
              <p:cNvPr id="55326" name="Text Box 9"/>
              <p:cNvSpPr txBox="1">
                <a:spLocks noChangeArrowheads="1"/>
              </p:cNvSpPr>
              <p:nvPr/>
            </p:nvSpPr>
            <p:spPr bwMode="auto">
              <a:xfrm>
                <a:off x="3627" y="1888"/>
                <a:ext cx="788" cy="213"/>
              </a:xfrm>
              <a:prstGeom prst="rect">
                <a:avLst/>
              </a:prstGeom>
              <a:noFill/>
              <a:ln w="12700" algn="ctr">
                <a:noFill/>
                <a:miter lim="800000"/>
                <a:headEnd/>
                <a:tailEnd/>
              </a:ln>
            </p:spPr>
            <p:txBody>
              <a:bodyPr wrap="none">
                <a:spAutoFit/>
              </a:bodyPr>
              <a:lstStyle/>
              <a:p>
                <a:pPr algn="ctr" eaLnBrk="0" hangingPunct="0"/>
                <a:r>
                  <a:rPr lang="en-US" altLang="zh-CN" sz="1600" b="1">
                    <a:solidFill>
                      <a:schemeClr val="bg2"/>
                    </a:solidFill>
                    <a:ea typeface="楷体_GB2312"/>
                    <a:cs typeface="楷体_GB2312"/>
                  </a:rPr>
                  <a:t>emp_code[2]</a:t>
                </a:r>
              </a:p>
            </p:txBody>
          </p:sp>
          <p:sp>
            <p:nvSpPr>
              <p:cNvPr id="55327" name="Text Box 10"/>
              <p:cNvSpPr txBox="1">
                <a:spLocks noChangeArrowheads="1"/>
              </p:cNvSpPr>
              <p:nvPr/>
            </p:nvSpPr>
            <p:spPr bwMode="auto">
              <a:xfrm>
                <a:off x="3627" y="2176"/>
                <a:ext cx="788" cy="213"/>
              </a:xfrm>
              <a:prstGeom prst="rect">
                <a:avLst/>
              </a:prstGeom>
              <a:noFill/>
              <a:ln w="12700" algn="ctr">
                <a:noFill/>
                <a:miter lim="800000"/>
                <a:headEnd/>
                <a:tailEnd/>
              </a:ln>
            </p:spPr>
            <p:txBody>
              <a:bodyPr wrap="none">
                <a:spAutoFit/>
              </a:bodyPr>
              <a:lstStyle/>
              <a:p>
                <a:pPr algn="ctr" eaLnBrk="0" hangingPunct="0"/>
                <a:r>
                  <a:rPr lang="en-US" altLang="zh-CN" sz="1600" b="1">
                    <a:solidFill>
                      <a:schemeClr val="bg2"/>
                    </a:solidFill>
                    <a:ea typeface="楷体_GB2312"/>
                    <a:cs typeface="楷体_GB2312"/>
                  </a:rPr>
                  <a:t>emp_code[3]</a:t>
                </a:r>
              </a:p>
            </p:txBody>
          </p:sp>
        </p:grpSp>
        <p:sp>
          <p:nvSpPr>
            <p:cNvPr id="55323" name="Text Box 11"/>
            <p:cNvSpPr txBox="1">
              <a:spLocks noChangeArrowheads="1"/>
            </p:cNvSpPr>
            <p:nvPr/>
          </p:nvSpPr>
          <p:spPr bwMode="auto">
            <a:xfrm>
              <a:off x="4832" y="2461"/>
              <a:ext cx="788" cy="213"/>
            </a:xfrm>
            <a:prstGeom prst="rect">
              <a:avLst/>
            </a:prstGeom>
            <a:noFill/>
            <a:ln w="12700">
              <a:noFill/>
              <a:miter lim="800000"/>
              <a:headEnd/>
              <a:tailEnd/>
            </a:ln>
          </p:spPr>
          <p:txBody>
            <a:bodyPr wrap="none">
              <a:spAutoFit/>
            </a:bodyPr>
            <a:lstStyle/>
            <a:p>
              <a:pPr algn="ctr" eaLnBrk="0" hangingPunct="0"/>
              <a:r>
                <a:rPr lang="en-US" altLang="zh-CN" sz="1600" b="1">
                  <a:solidFill>
                    <a:schemeClr val="bg2"/>
                  </a:solidFill>
                  <a:ea typeface="楷体_GB2312"/>
                  <a:cs typeface="楷体_GB2312"/>
                </a:rPr>
                <a:t>emp_code[4]</a:t>
              </a:r>
            </a:p>
          </p:txBody>
        </p:sp>
      </p:grpSp>
      <p:grpSp>
        <p:nvGrpSpPr>
          <p:cNvPr id="6" name="Group 12"/>
          <p:cNvGrpSpPr>
            <a:grpSpLocks/>
          </p:cNvGrpSpPr>
          <p:nvPr/>
        </p:nvGrpSpPr>
        <p:grpSpPr bwMode="auto">
          <a:xfrm>
            <a:off x="5214938" y="2097088"/>
            <a:ext cx="1600200" cy="2266950"/>
            <a:chOff x="3792" y="1296"/>
            <a:chExt cx="1008" cy="1428"/>
          </a:xfrm>
        </p:grpSpPr>
        <p:sp>
          <p:nvSpPr>
            <p:cNvPr id="18" name="Rectangle 13"/>
            <p:cNvSpPr>
              <a:spLocks noChangeArrowheads="1"/>
            </p:cNvSpPr>
            <p:nvPr/>
          </p:nvSpPr>
          <p:spPr bwMode="auto">
            <a:xfrm>
              <a:off x="3792" y="2436"/>
              <a:ext cx="1008" cy="288"/>
            </a:xfrm>
            <a:prstGeom prst="rect">
              <a:avLst/>
            </a:prstGeom>
            <a:solidFill>
              <a:srgbClr val="FFFFCC"/>
            </a:solidFill>
            <a:ln w="12700">
              <a:solidFill>
                <a:schemeClr val="tx1"/>
              </a:solidFill>
              <a:miter lim="800000"/>
              <a:headEnd/>
              <a:tailEnd/>
            </a:ln>
            <a:effectLst>
              <a:outerShdw dist="35921" dir="2700000" algn="ctr" rotWithShape="0">
                <a:schemeClr val="bg2"/>
              </a:outerShdw>
            </a:effectLst>
          </p:spPr>
          <p:txBody>
            <a:bodyPr wrap="none" anchor="ctr">
              <a:spAutoFit/>
            </a:bodyPr>
            <a:lstStyle/>
            <a:p>
              <a:pPr eaLnBrk="0" hangingPunct="0">
                <a:defRPr/>
              </a:pPr>
              <a:endParaRPr lang="zh-CN" altLang="en-US"/>
            </a:p>
          </p:txBody>
        </p:sp>
        <p:grpSp>
          <p:nvGrpSpPr>
            <p:cNvPr id="55316" name="Group 14"/>
            <p:cNvGrpSpPr>
              <a:grpSpLocks/>
            </p:cNvGrpSpPr>
            <p:nvPr/>
          </p:nvGrpSpPr>
          <p:grpSpPr bwMode="auto">
            <a:xfrm>
              <a:off x="3792" y="1296"/>
              <a:ext cx="1008" cy="1152"/>
              <a:chOff x="4464" y="1296"/>
              <a:chExt cx="1008" cy="1152"/>
            </a:xfrm>
          </p:grpSpPr>
          <p:sp>
            <p:nvSpPr>
              <p:cNvPr id="55317" name="Rectangle 15"/>
              <p:cNvSpPr>
                <a:spLocks noChangeArrowheads="1"/>
              </p:cNvSpPr>
              <p:nvPr/>
            </p:nvSpPr>
            <p:spPr bwMode="auto">
              <a:xfrm>
                <a:off x="4464" y="1296"/>
                <a:ext cx="1008" cy="288"/>
              </a:xfrm>
              <a:prstGeom prst="rect">
                <a:avLst/>
              </a:prstGeom>
              <a:solidFill>
                <a:srgbClr val="FFFFCC"/>
              </a:solidFill>
              <a:ln w="12700">
                <a:solidFill>
                  <a:schemeClr val="tx1"/>
                </a:solidFill>
                <a:miter lim="800000"/>
                <a:headEnd/>
                <a:tailEnd/>
              </a:ln>
            </p:spPr>
            <p:txBody>
              <a:bodyPr wrap="none" anchor="ctr">
                <a:spAutoFit/>
              </a:bodyPr>
              <a:lstStyle/>
              <a:p>
                <a:pPr eaLnBrk="0" hangingPunct="0"/>
                <a:endParaRPr lang="zh-CN" altLang="en-US"/>
              </a:p>
            </p:txBody>
          </p:sp>
          <p:sp>
            <p:nvSpPr>
              <p:cNvPr id="55318" name="Rectangle 16"/>
              <p:cNvSpPr>
                <a:spLocks noChangeArrowheads="1"/>
              </p:cNvSpPr>
              <p:nvPr/>
            </p:nvSpPr>
            <p:spPr bwMode="auto">
              <a:xfrm>
                <a:off x="4464" y="1584"/>
                <a:ext cx="1008" cy="288"/>
              </a:xfrm>
              <a:prstGeom prst="rect">
                <a:avLst/>
              </a:prstGeom>
              <a:solidFill>
                <a:srgbClr val="FFFFCC"/>
              </a:solidFill>
              <a:ln w="12700">
                <a:solidFill>
                  <a:schemeClr val="tx1"/>
                </a:solidFill>
                <a:miter lim="800000"/>
                <a:headEnd/>
                <a:tailEnd/>
              </a:ln>
            </p:spPr>
            <p:txBody>
              <a:bodyPr wrap="none" anchor="ctr">
                <a:spAutoFit/>
              </a:bodyPr>
              <a:lstStyle/>
              <a:p>
                <a:pPr eaLnBrk="0" hangingPunct="0"/>
                <a:endParaRPr lang="zh-CN" altLang="en-US"/>
              </a:p>
            </p:txBody>
          </p:sp>
          <p:sp>
            <p:nvSpPr>
              <p:cNvPr id="55319" name="Rectangle 17"/>
              <p:cNvSpPr>
                <a:spLocks noChangeArrowheads="1"/>
              </p:cNvSpPr>
              <p:nvPr/>
            </p:nvSpPr>
            <p:spPr bwMode="auto">
              <a:xfrm>
                <a:off x="4464" y="1872"/>
                <a:ext cx="1008" cy="288"/>
              </a:xfrm>
              <a:prstGeom prst="rect">
                <a:avLst/>
              </a:prstGeom>
              <a:solidFill>
                <a:srgbClr val="FFFFCC"/>
              </a:solidFill>
              <a:ln w="12700">
                <a:solidFill>
                  <a:schemeClr val="tx1"/>
                </a:solidFill>
                <a:miter lim="800000"/>
                <a:headEnd/>
                <a:tailEnd/>
              </a:ln>
            </p:spPr>
            <p:txBody>
              <a:bodyPr wrap="none" anchor="ctr">
                <a:spAutoFit/>
              </a:bodyPr>
              <a:lstStyle/>
              <a:p>
                <a:pPr eaLnBrk="0" hangingPunct="0"/>
                <a:endParaRPr lang="zh-CN" altLang="en-US"/>
              </a:p>
            </p:txBody>
          </p:sp>
          <p:sp>
            <p:nvSpPr>
              <p:cNvPr id="55320" name="Rectangle 18"/>
              <p:cNvSpPr>
                <a:spLocks noChangeArrowheads="1"/>
              </p:cNvSpPr>
              <p:nvPr/>
            </p:nvSpPr>
            <p:spPr bwMode="auto">
              <a:xfrm>
                <a:off x="4464" y="2160"/>
                <a:ext cx="1008" cy="288"/>
              </a:xfrm>
              <a:prstGeom prst="rect">
                <a:avLst/>
              </a:prstGeom>
              <a:solidFill>
                <a:srgbClr val="FFFFCC"/>
              </a:solidFill>
              <a:ln w="12700">
                <a:solidFill>
                  <a:schemeClr val="tx1"/>
                </a:solidFill>
                <a:miter lim="800000"/>
                <a:headEnd/>
                <a:tailEnd/>
              </a:ln>
            </p:spPr>
            <p:txBody>
              <a:bodyPr wrap="none" anchor="ctr">
                <a:spAutoFit/>
              </a:bodyPr>
              <a:lstStyle/>
              <a:p>
                <a:pPr eaLnBrk="0" hangingPunct="0"/>
                <a:endParaRPr lang="zh-CN" altLang="en-US"/>
              </a:p>
            </p:txBody>
          </p:sp>
        </p:grpSp>
      </p:grpSp>
      <p:grpSp>
        <p:nvGrpSpPr>
          <p:cNvPr id="8" name="Group 49"/>
          <p:cNvGrpSpPr>
            <a:grpSpLocks/>
          </p:cNvGrpSpPr>
          <p:nvPr/>
        </p:nvGrpSpPr>
        <p:grpSpPr bwMode="auto">
          <a:xfrm>
            <a:off x="5621338" y="2071688"/>
            <a:ext cx="895350" cy="2286000"/>
            <a:chOff x="3541" y="1305"/>
            <a:chExt cx="564" cy="1440"/>
          </a:xfrm>
        </p:grpSpPr>
        <p:sp>
          <p:nvSpPr>
            <p:cNvPr id="55310" name="Text Box 20"/>
            <p:cNvSpPr txBox="1">
              <a:spLocks noChangeArrowheads="1"/>
            </p:cNvSpPr>
            <p:nvPr/>
          </p:nvSpPr>
          <p:spPr bwMode="auto">
            <a:xfrm>
              <a:off x="3546" y="1305"/>
              <a:ext cx="544" cy="288"/>
            </a:xfrm>
            <a:prstGeom prst="rect">
              <a:avLst/>
            </a:prstGeom>
            <a:noFill/>
            <a:ln w="12700">
              <a:noFill/>
              <a:miter lim="800000"/>
              <a:headEnd/>
              <a:tailEnd/>
            </a:ln>
          </p:spPr>
          <p:txBody>
            <a:bodyPr wrap="none">
              <a:spAutoFit/>
            </a:bodyPr>
            <a:lstStyle/>
            <a:p>
              <a:pPr algn="ctr" eaLnBrk="0" hangingPunct="0"/>
              <a:r>
                <a:rPr lang="en-US" altLang="zh-CN" sz="2400" b="1">
                  <a:solidFill>
                    <a:schemeClr val="hlink"/>
                  </a:solidFill>
                  <a:ea typeface="楷体_GB2312"/>
                  <a:cs typeface="楷体_GB2312"/>
                </a:rPr>
                <a:t>1299</a:t>
              </a:r>
            </a:p>
          </p:txBody>
        </p:sp>
        <p:sp>
          <p:nvSpPr>
            <p:cNvPr id="55311" name="Text Box 21"/>
            <p:cNvSpPr txBox="1">
              <a:spLocks noChangeArrowheads="1"/>
            </p:cNvSpPr>
            <p:nvPr/>
          </p:nvSpPr>
          <p:spPr bwMode="auto">
            <a:xfrm>
              <a:off x="3561" y="1593"/>
              <a:ext cx="544" cy="288"/>
            </a:xfrm>
            <a:prstGeom prst="rect">
              <a:avLst/>
            </a:prstGeom>
            <a:noFill/>
            <a:ln w="12700">
              <a:noFill/>
              <a:miter lim="800000"/>
              <a:headEnd/>
              <a:tailEnd/>
            </a:ln>
          </p:spPr>
          <p:txBody>
            <a:bodyPr wrap="none">
              <a:spAutoFit/>
            </a:bodyPr>
            <a:lstStyle/>
            <a:p>
              <a:pPr algn="ctr" eaLnBrk="0" hangingPunct="0"/>
              <a:r>
                <a:rPr lang="en-US" altLang="zh-CN" sz="2400" b="1">
                  <a:solidFill>
                    <a:schemeClr val="hlink"/>
                  </a:solidFill>
                  <a:ea typeface="楷体_GB2312"/>
                  <a:cs typeface="楷体_GB2312"/>
                </a:rPr>
                <a:t>1499</a:t>
              </a:r>
            </a:p>
          </p:txBody>
        </p:sp>
        <p:sp>
          <p:nvSpPr>
            <p:cNvPr id="55312" name="Text Box 22"/>
            <p:cNvSpPr txBox="1">
              <a:spLocks noChangeArrowheads="1"/>
            </p:cNvSpPr>
            <p:nvPr/>
          </p:nvSpPr>
          <p:spPr bwMode="auto">
            <a:xfrm>
              <a:off x="3541" y="1881"/>
              <a:ext cx="544" cy="288"/>
            </a:xfrm>
            <a:prstGeom prst="rect">
              <a:avLst/>
            </a:prstGeom>
            <a:noFill/>
            <a:ln w="12700">
              <a:noFill/>
              <a:miter lim="800000"/>
              <a:headEnd/>
              <a:tailEnd/>
            </a:ln>
          </p:spPr>
          <p:txBody>
            <a:bodyPr wrap="none">
              <a:spAutoFit/>
            </a:bodyPr>
            <a:lstStyle/>
            <a:p>
              <a:pPr algn="ctr" eaLnBrk="0" hangingPunct="0"/>
              <a:r>
                <a:rPr lang="en-US" altLang="zh-CN" sz="2400" b="1">
                  <a:solidFill>
                    <a:schemeClr val="hlink"/>
                  </a:solidFill>
                  <a:ea typeface="楷体_GB2312"/>
                  <a:cs typeface="楷体_GB2312"/>
                </a:rPr>
                <a:t>1699</a:t>
              </a:r>
            </a:p>
          </p:txBody>
        </p:sp>
        <p:sp>
          <p:nvSpPr>
            <p:cNvPr id="55313" name="Text Box 23"/>
            <p:cNvSpPr txBox="1">
              <a:spLocks noChangeArrowheads="1"/>
            </p:cNvSpPr>
            <p:nvPr/>
          </p:nvSpPr>
          <p:spPr bwMode="auto">
            <a:xfrm>
              <a:off x="3541" y="2169"/>
              <a:ext cx="544" cy="288"/>
            </a:xfrm>
            <a:prstGeom prst="rect">
              <a:avLst/>
            </a:prstGeom>
            <a:noFill/>
            <a:ln w="12700">
              <a:noFill/>
              <a:miter lim="800000"/>
              <a:headEnd/>
              <a:tailEnd/>
            </a:ln>
          </p:spPr>
          <p:txBody>
            <a:bodyPr wrap="none">
              <a:spAutoFit/>
            </a:bodyPr>
            <a:lstStyle/>
            <a:p>
              <a:pPr algn="ctr" eaLnBrk="0" hangingPunct="0"/>
              <a:r>
                <a:rPr lang="en-US" altLang="zh-CN" sz="2400" b="1">
                  <a:solidFill>
                    <a:schemeClr val="hlink"/>
                  </a:solidFill>
                  <a:ea typeface="楷体_GB2312"/>
                  <a:cs typeface="楷体_GB2312"/>
                </a:rPr>
                <a:t>1899</a:t>
              </a:r>
            </a:p>
          </p:txBody>
        </p:sp>
        <p:sp>
          <p:nvSpPr>
            <p:cNvPr id="55314" name="Text Box 24"/>
            <p:cNvSpPr txBox="1">
              <a:spLocks noChangeArrowheads="1"/>
            </p:cNvSpPr>
            <p:nvPr/>
          </p:nvSpPr>
          <p:spPr bwMode="auto">
            <a:xfrm>
              <a:off x="3541" y="2457"/>
              <a:ext cx="544" cy="288"/>
            </a:xfrm>
            <a:prstGeom prst="rect">
              <a:avLst/>
            </a:prstGeom>
            <a:noFill/>
            <a:ln w="12700">
              <a:noFill/>
              <a:miter lim="800000"/>
              <a:headEnd/>
              <a:tailEnd/>
            </a:ln>
          </p:spPr>
          <p:txBody>
            <a:bodyPr wrap="none">
              <a:spAutoFit/>
            </a:bodyPr>
            <a:lstStyle/>
            <a:p>
              <a:pPr algn="ctr" eaLnBrk="0" hangingPunct="0"/>
              <a:r>
                <a:rPr lang="en-US" altLang="zh-CN" sz="2400" b="1">
                  <a:solidFill>
                    <a:schemeClr val="hlink"/>
                  </a:solidFill>
                  <a:ea typeface="楷体_GB2312"/>
                  <a:cs typeface="楷体_GB2312"/>
                </a:rPr>
                <a:t>2099</a:t>
              </a:r>
            </a:p>
          </p:txBody>
        </p:sp>
      </p:grpSp>
      <p:sp>
        <p:nvSpPr>
          <p:cNvPr id="31" name="Text Box 26"/>
          <p:cNvSpPr txBox="1">
            <a:spLocks noChangeArrowheads="1"/>
          </p:cNvSpPr>
          <p:nvPr/>
        </p:nvSpPr>
        <p:spPr bwMode="auto">
          <a:xfrm>
            <a:off x="511174" y="2422525"/>
            <a:ext cx="4775205" cy="830997"/>
          </a:xfrm>
          <a:prstGeom prst="rect">
            <a:avLst/>
          </a:prstGeom>
          <a:ln w="12700">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400" b="1">
                <a:ea typeface="楷体_GB2312"/>
                <a:cs typeface="楷体_GB2312"/>
              </a:rPr>
              <a:t>int </a:t>
            </a:r>
            <a:r>
              <a:rPr lang="en-US" altLang="zh-CN" sz="2400" b="1">
                <a:solidFill>
                  <a:schemeClr val="hlink"/>
                </a:solidFill>
                <a:ea typeface="楷体_GB2312"/>
                <a:cs typeface="楷体_GB2312"/>
              </a:rPr>
              <a:t>emp_code[5] = {1299,1499,1699,1899,2099};</a:t>
            </a:r>
            <a:r>
              <a:rPr lang="en-US" altLang="zh-CN" sz="2400" b="1" i="1">
                <a:solidFill>
                  <a:schemeClr val="hlink"/>
                </a:solidFill>
                <a:ea typeface="楷体_GB2312"/>
                <a:cs typeface="楷体_GB2312"/>
              </a:rPr>
              <a:t> </a:t>
            </a:r>
          </a:p>
        </p:txBody>
      </p:sp>
      <p:sp>
        <p:nvSpPr>
          <p:cNvPr id="32" name="Text Box 27"/>
          <p:cNvSpPr txBox="1">
            <a:spLocks noChangeArrowheads="1"/>
          </p:cNvSpPr>
          <p:nvPr/>
        </p:nvSpPr>
        <p:spPr bwMode="auto">
          <a:xfrm>
            <a:off x="5224463" y="4446588"/>
            <a:ext cx="1531937" cy="461962"/>
          </a:xfrm>
          <a:prstGeom prst="rect">
            <a:avLst/>
          </a:prstGeom>
          <a:solidFill>
            <a:srgbClr val="FFFF99"/>
          </a:solidFill>
          <a:ln w="12700">
            <a:solidFill>
              <a:schemeClr val="tx1"/>
            </a:solidFill>
            <a:miter lim="800000"/>
            <a:headEnd/>
            <a:tailEnd/>
          </a:ln>
        </p:spPr>
        <p:txBody>
          <a:bodyPr wrap="none">
            <a:spAutoFit/>
          </a:bodyPr>
          <a:lstStyle/>
          <a:p>
            <a:pPr algn="ctr" eaLnBrk="0" hangingPunct="0"/>
            <a:r>
              <a:rPr lang="en-US" altLang="zh-CN" sz="2400" b="1">
                <a:solidFill>
                  <a:schemeClr val="bg2"/>
                </a:solidFill>
                <a:ea typeface="楷体_GB2312"/>
                <a:cs typeface="楷体_GB2312"/>
              </a:rPr>
              <a:t>emp_code</a:t>
            </a:r>
          </a:p>
        </p:txBody>
      </p:sp>
      <p:sp>
        <p:nvSpPr>
          <p:cNvPr id="33" name="Rectangle 30"/>
          <p:cNvSpPr>
            <a:spLocks noChangeArrowheads="1"/>
          </p:cNvSpPr>
          <p:nvPr/>
        </p:nvSpPr>
        <p:spPr bwMode="auto">
          <a:xfrm>
            <a:off x="714375" y="2000250"/>
            <a:ext cx="6875463" cy="4787900"/>
          </a:xfrm>
          <a:prstGeom prst="rect">
            <a:avLst/>
          </a:prstGeom>
          <a:ln w="6350">
            <a:solidFill>
              <a:schemeClr val="tx1"/>
            </a:solidFill>
            <a:miter lim="800000"/>
            <a:headEnd/>
            <a:tailEnd/>
          </a:ln>
          <a:effectLst>
            <a:outerShdw dist="35921" dir="2700000" algn="ctr" rotWithShape="0">
              <a:schemeClr val="bg2"/>
            </a:outerShdw>
          </a:effectLst>
        </p:spPr>
        <p:style>
          <a:lnRef idx="0">
            <a:scrgbClr r="0" g="0" b="0"/>
          </a:lnRef>
          <a:fillRef idx="1003">
            <a:schemeClr val="dk2"/>
          </a:fillRef>
          <a:effectRef idx="0">
            <a:scrgbClr r="0" g="0" b="0"/>
          </a:effectRef>
          <a:fontRef idx="major"/>
        </p:style>
        <p:txBody>
          <a:bodyPr>
            <a:spAutoFit/>
          </a:bodyPr>
          <a:lstStyle/>
          <a:p>
            <a:pPr eaLnBrk="0" hangingPunct="0">
              <a:lnSpc>
                <a:spcPct val="200000"/>
              </a:lnSpc>
              <a:defRPr/>
            </a:pPr>
            <a:r>
              <a:rPr lang="zh-CN" altLang="en-US" sz="2000">
                <a:solidFill>
                  <a:schemeClr val="bg2"/>
                </a:solidFill>
                <a:ea typeface="黑体" pitchFamily="49" charset="-122"/>
              </a:rPr>
              <a:t>其他的初始化情况：</a:t>
            </a:r>
          </a:p>
          <a:p>
            <a:pPr eaLnBrk="0" hangingPunct="0">
              <a:lnSpc>
                <a:spcPct val="200000"/>
              </a:lnSpc>
              <a:defRPr/>
            </a:pPr>
            <a:r>
              <a:rPr lang="en-US" altLang="zh-CN" sz="2000">
                <a:solidFill>
                  <a:schemeClr val="bg2"/>
                </a:solidFill>
                <a:ea typeface="黑体" pitchFamily="49" charset="-122"/>
              </a:rPr>
              <a:t>int arr[10] = {10,9,8,7,6,5,4,3,2,1,0};  //</a:t>
            </a:r>
            <a:r>
              <a:rPr lang="zh-CN" altLang="en-US" sz="2000">
                <a:solidFill>
                  <a:schemeClr val="bg2"/>
                </a:solidFill>
                <a:ea typeface="黑体" pitchFamily="49" charset="-122"/>
              </a:rPr>
              <a:t>错误！越界了 </a:t>
            </a:r>
          </a:p>
          <a:p>
            <a:pPr eaLnBrk="0" hangingPunct="0">
              <a:lnSpc>
                <a:spcPct val="200000"/>
              </a:lnSpc>
              <a:defRPr/>
            </a:pPr>
            <a:r>
              <a:rPr lang="en-US" altLang="zh-CN" sz="2000">
                <a:solidFill>
                  <a:schemeClr val="bg2"/>
                </a:solidFill>
                <a:ea typeface="黑体" pitchFamily="49" charset="-122"/>
              </a:rPr>
              <a:t>int arr[10] = {9,8,7,5}; //</a:t>
            </a:r>
            <a:r>
              <a:rPr lang="zh-CN" altLang="en-US" sz="2000">
                <a:solidFill>
                  <a:schemeClr val="bg2"/>
                </a:solidFill>
                <a:ea typeface="黑体" pitchFamily="49" charset="-122"/>
              </a:rPr>
              <a:t>正确，后面的</a:t>
            </a:r>
            <a:r>
              <a:rPr lang="en-US" altLang="zh-CN" sz="2000">
                <a:solidFill>
                  <a:schemeClr val="bg2"/>
                </a:solidFill>
                <a:ea typeface="黑体" pitchFamily="49" charset="-122"/>
              </a:rPr>
              <a:t>6</a:t>
            </a:r>
            <a:r>
              <a:rPr lang="zh-CN" altLang="en-US" sz="2000">
                <a:solidFill>
                  <a:schemeClr val="bg2"/>
                </a:solidFill>
                <a:ea typeface="黑体" pitchFamily="49" charset="-122"/>
              </a:rPr>
              <a:t>个元素未初始化 </a:t>
            </a:r>
          </a:p>
          <a:p>
            <a:pPr eaLnBrk="0" hangingPunct="0">
              <a:lnSpc>
                <a:spcPct val="200000"/>
              </a:lnSpc>
              <a:defRPr/>
            </a:pPr>
            <a:r>
              <a:rPr lang="en-US" altLang="zh-CN" sz="2000">
                <a:solidFill>
                  <a:schemeClr val="bg2"/>
                </a:solidFill>
                <a:ea typeface="黑体" pitchFamily="49" charset="-122"/>
              </a:rPr>
              <a:t>int arr[] = {9,8,7};  //</a:t>
            </a:r>
            <a:r>
              <a:rPr lang="zh-CN" altLang="en-US" sz="2000">
                <a:solidFill>
                  <a:schemeClr val="bg2"/>
                </a:solidFill>
                <a:ea typeface="黑体" pitchFamily="49" charset="-122"/>
              </a:rPr>
              <a:t>正确：元素个数为 </a:t>
            </a:r>
            <a:r>
              <a:rPr lang="en-US" altLang="zh-CN" sz="2000">
                <a:solidFill>
                  <a:schemeClr val="bg2"/>
                </a:solidFill>
                <a:ea typeface="黑体" pitchFamily="49" charset="-122"/>
              </a:rPr>
              <a:t>3 </a:t>
            </a:r>
          </a:p>
          <a:p>
            <a:pPr eaLnBrk="0" hangingPunct="0">
              <a:lnSpc>
                <a:spcPct val="200000"/>
              </a:lnSpc>
              <a:defRPr/>
            </a:pPr>
            <a:r>
              <a:rPr lang="en-US" altLang="zh-CN" sz="2000">
                <a:solidFill>
                  <a:schemeClr val="bg2"/>
                </a:solidFill>
                <a:ea typeface="黑体" pitchFamily="49" charset="-122"/>
              </a:rPr>
              <a:t>int arr[]={};  //</a:t>
            </a:r>
            <a:r>
              <a:rPr lang="zh-CN" altLang="en-US" sz="2000">
                <a:solidFill>
                  <a:schemeClr val="bg2"/>
                </a:solidFill>
                <a:ea typeface="黑体" pitchFamily="49" charset="-122"/>
              </a:rPr>
              <a:t>错误，到底是几个元素？</a:t>
            </a:r>
            <a:endParaRPr lang="en-US" altLang="zh-CN" sz="2000">
              <a:solidFill>
                <a:schemeClr val="bg2"/>
              </a:solidFill>
              <a:ea typeface="黑体" pitchFamily="49" charset="-122"/>
            </a:endParaRPr>
          </a:p>
          <a:p>
            <a:pPr eaLnBrk="0" hangingPunct="0">
              <a:lnSpc>
                <a:spcPct val="120000"/>
              </a:lnSpc>
              <a:spcBef>
                <a:spcPct val="20000"/>
              </a:spcBef>
              <a:defRPr/>
            </a:pPr>
            <a:r>
              <a:rPr lang="en-US" altLang="zh-CN" sz="2000" b="1">
                <a:solidFill>
                  <a:srgbClr val="CC0000"/>
                </a:solidFill>
                <a:latin typeface="宋体" pitchFamily="2" charset="-122"/>
                <a:cs typeface="Courier New" pitchFamily="49" charset="0"/>
              </a:rPr>
              <a:t>int  a</a:t>
            </a:r>
            <a:r>
              <a:rPr lang="zh-CN" altLang="en-US" sz="2000" b="1">
                <a:solidFill>
                  <a:srgbClr val="CC0000"/>
                </a:solidFill>
                <a:latin typeface="宋体" pitchFamily="2" charset="-122"/>
                <a:cs typeface="Courier New" pitchFamily="49" charset="0"/>
              </a:rPr>
              <a:t>［</a:t>
            </a:r>
            <a:r>
              <a:rPr lang="en-US" altLang="zh-CN" sz="2000" b="1">
                <a:solidFill>
                  <a:srgbClr val="CC0000"/>
                </a:solidFill>
                <a:latin typeface="宋体" pitchFamily="2" charset="-122"/>
                <a:cs typeface="Courier New" pitchFamily="49" charset="0"/>
              </a:rPr>
              <a:t>10</a:t>
            </a:r>
            <a:r>
              <a:rPr lang="zh-CN" altLang="en-US" sz="2000" b="1">
                <a:solidFill>
                  <a:srgbClr val="CC0000"/>
                </a:solidFill>
                <a:latin typeface="宋体" pitchFamily="2" charset="-122"/>
                <a:cs typeface="Courier New" pitchFamily="49" charset="0"/>
              </a:rPr>
              <a:t>］</a:t>
            </a:r>
            <a:r>
              <a:rPr lang="en-US" altLang="zh-CN" sz="2000" b="1">
                <a:solidFill>
                  <a:srgbClr val="CC0000"/>
                </a:solidFill>
                <a:latin typeface="宋体" pitchFamily="2" charset="-122"/>
                <a:cs typeface="Courier New" pitchFamily="49" charset="0"/>
              </a:rPr>
              <a:t>={1</a:t>
            </a:r>
            <a:r>
              <a:rPr lang="zh-CN" altLang="en-US" sz="2000" b="1">
                <a:solidFill>
                  <a:srgbClr val="CC0000"/>
                </a:solidFill>
                <a:latin typeface="宋体" pitchFamily="2" charset="-122"/>
                <a:cs typeface="Courier New" pitchFamily="49" charset="0"/>
              </a:rPr>
              <a:t>，</a:t>
            </a:r>
            <a:r>
              <a:rPr lang="en-US" altLang="zh-CN" sz="2000" b="1">
                <a:solidFill>
                  <a:srgbClr val="CC0000"/>
                </a:solidFill>
                <a:latin typeface="宋体" pitchFamily="2" charset="-122"/>
                <a:cs typeface="Courier New" pitchFamily="49" charset="0"/>
              </a:rPr>
              <a:t>2</a:t>
            </a:r>
            <a:r>
              <a:rPr lang="zh-CN" altLang="en-US" sz="2000" b="1">
                <a:solidFill>
                  <a:srgbClr val="CC0000"/>
                </a:solidFill>
                <a:latin typeface="宋体" pitchFamily="2" charset="-122"/>
                <a:cs typeface="Courier New" pitchFamily="49" charset="0"/>
              </a:rPr>
              <a:t>，</a:t>
            </a:r>
            <a:r>
              <a:rPr lang="en-US" altLang="zh-CN" sz="2000" b="1">
                <a:solidFill>
                  <a:srgbClr val="CC0000"/>
                </a:solidFill>
                <a:latin typeface="宋体" pitchFamily="2" charset="-122"/>
                <a:cs typeface="Courier New" pitchFamily="49" charset="0"/>
              </a:rPr>
              <a:t>3</a:t>
            </a:r>
            <a:r>
              <a:rPr lang="zh-CN" altLang="en-US" sz="2000" b="1">
                <a:solidFill>
                  <a:srgbClr val="CC0000"/>
                </a:solidFill>
                <a:latin typeface="宋体" pitchFamily="2" charset="-122"/>
                <a:cs typeface="Courier New" pitchFamily="49" charset="0"/>
              </a:rPr>
              <a:t>，</a:t>
            </a:r>
            <a:r>
              <a:rPr lang="en-US" altLang="zh-CN" sz="2000" b="1">
                <a:solidFill>
                  <a:srgbClr val="CC0000"/>
                </a:solidFill>
                <a:latin typeface="宋体" pitchFamily="2" charset="-122"/>
                <a:cs typeface="Courier New" pitchFamily="49" charset="0"/>
              </a:rPr>
              <a:t>4</a:t>
            </a:r>
            <a:r>
              <a:rPr lang="zh-CN" altLang="en-US" sz="2000" b="1">
                <a:solidFill>
                  <a:srgbClr val="CC0000"/>
                </a:solidFill>
                <a:latin typeface="宋体" pitchFamily="2" charset="-122"/>
                <a:cs typeface="Courier New" pitchFamily="49" charset="0"/>
              </a:rPr>
              <a:t>，</a:t>
            </a:r>
            <a:r>
              <a:rPr lang="en-US" altLang="zh-CN" sz="2000" b="1">
                <a:solidFill>
                  <a:srgbClr val="CC0000"/>
                </a:solidFill>
                <a:latin typeface="宋体" pitchFamily="2" charset="-122"/>
                <a:cs typeface="Courier New" pitchFamily="49" charset="0"/>
              </a:rPr>
              <a:t>5};//</a:t>
            </a:r>
            <a:r>
              <a:rPr lang="zh-CN" altLang="en-US" sz="2000">
                <a:solidFill>
                  <a:schemeClr val="bg2"/>
                </a:solidFill>
                <a:latin typeface="黑体" pitchFamily="49" charset="-122"/>
                <a:ea typeface="黑体" pitchFamily="49" charset="-122"/>
              </a:rPr>
              <a:t>只给前面</a:t>
            </a:r>
            <a:r>
              <a:rPr lang="en-US" altLang="zh-CN" sz="2000">
                <a:solidFill>
                  <a:schemeClr val="bg2"/>
                </a:solidFill>
                <a:latin typeface="黑体" pitchFamily="49" charset="-122"/>
                <a:ea typeface="黑体" pitchFamily="49" charset="-122"/>
              </a:rPr>
              <a:t>5</a:t>
            </a:r>
            <a:r>
              <a:rPr lang="zh-CN" altLang="en-US" sz="2000">
                <a:solidFill>
                  <a:schemeClr val="bg2"/>
                </a:solidFill>
                <a:latin typeface="黑体" pitchFamily="49" charset="-122"/>
                <a:ea typeface="黑体" pitchFamily="49" charset="-122"/>
              </a:rPr>
              <a:t>个元素赋初值，后</a:t>
            </a:r>
            <a:r>
              <a:rPr lang="en-US" altLang="zh-CN" sz="2000">
                <a:solidFill>
                  <a:schemeClr val="bg2"/>
                </a:solidFill>
                <a:latin typeface="黑体" pitchFamily="49" charset="-122"/>
                <a:ea typeface="黑体" pitchFamily="49" charset="-122"/>
              </a:rPr>
              <a:t>5</a:t>
            </a:r>
            <a:r>
              <a:rPr lang="zh-CN" altLang="en-US" sz="2000">
                <a:solidFill>
                  <a:schemeClr val="bg2"/>
                </a:solidFill>
                <a:latin typeface="黑体" pitchFamily="49" charset="-122"/>
                <a:ea typeface="黑体" pitchFamily="49" charset="-122"/>
              </a:rPr>
              <a:t>个元素值为</a:t>
            </a:r>
            <a:r>
              <a:rPr lang="en-US" altLang="zh-CN" sz="2000">
                <a:solidFill>
                  <a:schemeClr val="bg2"/>
                </a:solidFill>
                <a:latin typeface="黑体" pitchFamily="49" charset="-122"/>
                <a:ea typeface="黑体" pitchFamily="49" charset="-122"/>
              </a:rPr>
              <a:t>0</a:t>
            </a:r>
            <a:endParaRPr lang="en-US" altLang="zh-CN" sz="2000" b="1">
              <a:solidFill>
                <a:schemeClr val="bg2"/>
              </a:solidFill>
              <a:latin typeface="宋体" pitchFamily="2" charset="-122"/>
              <a:cs typeface="Courier New" pitchFamily="49" charset="0"/>
            </a:endParaRPr>
          </a:p>
          <a:p>
            <a:pPr eaLnBrk="0" hangingPunct="0">
              <a:lnSpc>
                <a:spcPct val="120000"/>
              </a:lnSpc>
              <a:spcBef>
                <a:spcPct val="20000"/>
              </a:spcBef>
              <a:defRPr/>
            </a:pPr>
            <a:r>
              <a:rPr lang="en-US" altLang="zh-CN" sz="2000" b="1">
                <a:solidFill>
                  <a:srgbClr val="CC0000"/>
                </a:solidFill>
                <a:latin typeface="宋体" pitchFamily="2" charset="-122"/>
                <a:cs typeface="Courier New" pitchFamily="49" charset="0"/>
              </a:rPr>
              <a:t> </a:t>
            </a:r>
            <a:r>
              <a:rPr lang="zh-CN" altLang="en-US" sz="2000" b="1">
                <a:solidFill>
                  <a:schemeClr val="accent2"/>
                </a:solidFill>
                <a:latin typeface="宋体" pitchFamily="2" charset="-122"/>
                <a:cs typeface="Courier New" pitchFamily="49" charset="0"/>
              </a:rPr>
              <a:t>或</a:t>
            </a:r>
            <a:r>
              <a:rPr lang="en-US" altLang="zh-CN" sz="2000" b="1">
                <a:solidFill>
                  <a:schemeClr val="accent2"/>
                </a:solidFill>
                <a:latin typeface="宋体" pitchFamily="2" charset="-122"/>
                <a:cs typeface="Courier New" pitchFamily="49" charset="0"/>
              </a:rPr>
              <a:t>int a</a:t>
            </a:r>
            <a:r>
              <a:rPr lang="zh-CN" altLang="en-US" sz="2000" b="1">
                <a:solidFill>
                  <a:schemeClr val="accent2"/>
                </a:solidFill>
                <a:latin typeface="宋体" pitchFamily="2" charset="-122"/>
                <a:cs typeface="Courier New" pitchFamily="49" charset="0"/>
              </a:rPr>
              <a:t>［</a:t>
            </a:r>
            <a:r>
              <a:rPr lang="en-US" altLang="zh-CN" sz="2000" b="1">
                <a:solidFill>
                  <a:schemeClr val="accent2"/>
                </a:solidFill>
                <a:latin typeface="宋体" pitchFamily="2" charset="-122"/>
                <a:cs typeface="Courier New" pitchFamily="49" charset="0"/>
              </a:rPr>
              <a:t>5</a:t>
            </a:r>
            <a:r>
              <a:rPr lang="zh-CN" altLang="en-US" sz="2000" b="1">
                <a:solidFill>
                  <a:schemeClr val="accent2"/>
                </a:solidFill>
                <a:latin typeface="宋体" pitchFamily="2" charset="-122"/>
                <a:cs typeface="Courier New" pitchFamily="49" charset="0"/>
              </a:rPr>
              <a:t>］</a:t>
            </a:r>
            <a:r>
              <a:rPr lang="en-US" altLang="zh-CN" sz="2000" b="1">
                <a:solidFill>
                  <a:schemeClr val="accent2"/>
                </a:solidFill>
                <a:latin typeface="宋体" pitchFamily="2" charset="-122"/>
                <a:cs typeface="Courier New" pitchFamily="49" charset="0"/>
              </a:rPr>
              <a:t>={0};</a:t>
            </a:r>
          </a:p>
          <a:p>
            <a:pPr eaLnBrk="0" hangingPunct="0">
              <a:lnSpc>
                <a:spcPct val="200000"/>
              </a:lnSpc>
              <a:defRPr/>
            </a:pPr>
            <a:endParaRPr lang="en-US" altLang="zh-CN" sz="2400">
              <a:solidFill>
                <a:schemeClr val="bg2"/>
              </a:solidFill>
              <a:ea typeface="黑体" pitchFamily="49" charset="-122"/>
            </a:endParaRPr>
          </a:p>
          <a:p>
            <a:pPr eaLnBrk="0" hangingPunct="0">
              <a:lnSpc>
                <a:spcPct val="200000"/>
              </a:lnSpc>
              <a:defRPr/>
            </a:pPr>
            <a:endParaRPr lang="en-US" altLang="zh-CN" sz="2400">
              <a:solidFill>
                <a:schemeClr val="bg2"/>
              </a:solidFill>
              <a:ea typeface="黑体" pitchFamily="49" charset="-122"/>
            </a:endParaRPr>
          </a:p>
          <a:p>
            <a:pPr eaLnBrk="0" hangingPunct="0">
              <a:lnSpc>
                <a:spcPct val="200000"/>
              </a:lnSpc>
              <a:defRPr/>
            </a:pPr>
            <a:r>
              <a:rPr lang="zh-CN" altLang="en-US" sz="2400">
                <a:solidFill>
                  <a:schemeClr val="bg2"/>
                </a:solidFill>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31"/>
                                        </p:tgtEl>
                                        <p:attrNameLst>
                                          <p:attrName>style.visibility</p:attrName>
                                        </p:attrNameLst>
                                      </p:cBhvr>
                                      <p:to>
                                        <p:strVal val="visible"/>
                                      </p:to>
                                    </p:set>
                                    <p:anim calcmode="discrete" valueType="clr">
                                      <p:cBhvr override="childStyle">
                                        <p:cTn id="7"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
                                        </p:tgtEl>
                                        <p:attrNameLst>
                                          <p:attrName>fillcolor</p:attrName>
                                        </p:attrNameLst>
                                      </p:cBhvr>
                                      <p:tavLst>
                                        <p:tav tm="0">
                                          <p:val>
                                            <p:clrVal>
                                              <a:schemeClr val="accent2"/>
                                            </p:clrVal>
                                          </p:val>
                                        </p:tav>
                                        <p:tav tm="50000">
                                          <p:val>
                                            <p:clrVal>
                                              <a:schemeClr val="hlink"/>
                                            </p:clrVal>
                                          </p:val>
                                        </p:tav>
                                      </p:tavLst>
                                    </p:anim>
                                    <p:set>
                                      <p:cBhvr>
                                        <p:cTn id="9" dur="80"/>
                                        <p:tgtEl>
                                          <p:spTgt spid="3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2000"/>
                                        <p:tgtEl>
                                          <p:spTgt spid="32"/>
                                        </p:tgtEl>
                                      </p:cBhvr>
                                    </p:animEffect>
                                  </p:childTnLst>
                                </p:cTn>
                              </p:par>
                              <p:par>
                                <p:cTn id="27" presetID="10"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2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500" fill="hold"/>
                                        <p:tgtEl>
                                          <p:spTgt spid="33"/>
                                        </p:tgtEl>
                                        <p:attrNameLst>
                                          <p:attrName>ppt_x</p:attrName>
                                        </p:attrNameLst>
                                      </p:cBhvr>
                                      <p:tavLst>
                                        <p:tav tm="0">
                                          <p:val>
                                            <p:strVal val="#ppt_x-#ppt_w/2"/>
                                          </p:val>
                                        </p:tav>
                                        <p:tav tm="100000">
                                          <p:val>
                                            <p:strVal val="#ppt_x"/>
                                          </p:val>
                                        </p:tav>
                                      </p:tavLst>
                                    </p:anim>
                                    <p:anim calcmode="lin" valueType="num">
                                      <p:cBhvr>
                                        <p:cTn id="35" dur="500" fill="hold"/>
                                        <p:tgtEl>
                                          <p:spTgt spid="33"/>
                                        </p:tgtEl>
                                        <p:attrNameLst>
                                          <p:attrName>ppt_y</p:attrName>
                                        </p:attrNameLst>
                                      </p:cBhvr>
                                      <p:tavLst>
                                        <p:tav tm="0">
                                          <p:val>
                                            <p:strVal val="#ppt_y"/>
                                          </p:val>
                                        </p:tav>
                                        <p:tav tm="100000">
                                          <p:val>
                                            <p:strVal val="#ppt_y"/>
                                          </p:val>
                                        </p:tav>
                                      </p:tavLst>
                                    </p:anim>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2400" smtClean="0">
                <a:ea typeface="宋体" pitchFamily="2" charset="-122"/>
              </a:rPr>
              <a:t>5.1.2</a:t>
            </a:r>
            <a:r>
              <a:rPr lang="zh-CN" altLang="en-US" sz="2400" smtClean="0">
                <a:ea typeface="宋体" pitchFamily="2" charset="-122"/>
              </a:rPr>
              <a:t>为什么使用函数呢</a:t>
            </a:r>
            <a:endParaRPr lang="en-US" altLang="zh-CN" sz="2400" dirty="0">
              <a:ea typeface="宋体" pitchFamily="2" charset="-122"/>
            </a:endParaRPr>
          </a:p>
        </p:txBody>
      </p:sp>
      <p:sp>
        <p:nvSpPr>
          <p:cNvPr id="8" name="Text Box 2"/>
          <p:cNvSpPr txBox="1">
            <a:spLocks noChangeArrowheads="1"/>
          </p:cNvSpPr>
          <p:nvPr/>
        </p:nvSpPr>
        <p:spPr bwMode="auto">
          <a:xfrm>
            <a:off x="827088" y="1125538"/>
            <a:ext cx="2733675" cy="4067175"/>
          </a:xfrm>
          <a:prstGeom prst="rect">
            <a:avLst/>
          </a:prstGeom>
          <a:gradFill rotWithShape="1">
            <a:gsLst>
              <a:gs pos="0">
                <a:srgbClr val="FFFF99"/>
              </a:gs>
              <a:gs pos="100000">
                <a:srgbClr val="FFFFFF"/>
              </a:gs>
            </a:gsLst>
            <a:lin ang="5400000" scaled="1"/>
          </a:gradFill>
          <a:ln w="12700">
            <a:solidFill>
              <a:srgbClr val="808080"/>
            </a:solidFill>
            <a:miter lim="800000"/>
            <a:headEnd/>
            <a:tailEnd/>
          </a:ln>
        </p:spPr>
        <p:txBody>
          <a:bodyPr>
            <a:spAutoFit/>
          </a:bodyPr>
          <a:lstStyle/>
          <a:p>
            <a:pPr eaLnBrk="0" hangingPunct="0"/>
            <a:r>
              <a:rPr lang="en-US" altLang="zh-CN" sz="2000">
                <a:solidFill>
                  <a:schemeClr val="bg2"/>
                </a:solidFill>
                <a:ea typeface="黑体" pitchFamily="49" charset="-122"/>
              </a:rPr>
              <a:t>void main()</a:t>
            </a:r>
          </a:p>
          <a:p>
            <a:pPr eaLnBrk="0" hangingPunct="0"/>
            <a:r>
              <a:rPr lang="en-US" altLang="zh-CN" sz="2000">
                <a:solidFill>
                  <a:schemeClr val="bg2"/>
                </a:solidFill>
                <a:ea typeface="黑体" pitchFamily="49" charset="-122"/>
              </a:rPr>
              <a:t>{</a:t>
            </a:r>
          </a:p>
          <a:p>
            <a:pPr eaLnBrk="0" hangingPunct="0"/>
            <a:r>
              <a:rPr lang="en-US" altLang="zh-CN" sz="2000">
                <a:solidFill>
                  <a:schemeClr val="bg2"/>
                </a:solidFill>
                <a:ea typeface="黑体" pitchFamily="49" charset="-122"/>
              </a:rPr>
              <a:t>    ::::::</a:t>
            </a:r>
          </a:p>
          <a:p>
            <a:pPr eaLnBrk="0" hangingPunct="0"/>
            <a:r>
              <a:rPr lang="en-US" altLang="zh-CN" sz="2000">
                <a:solidFill>
                  <a:schemeClr val="bg2"/>
                </a:solidFill>
                <a:ea typeface="黑体" pitchFamily="49" charset="-122"/>
              </a:rPr>
              <a:t>    x=x*x*x;</a:t>
            </a:r>
          </a:p>
          <a:p>
            <a:pPr eaLnBrk="0" hangingPunct="0"/>
            <a:r>
              <a:rPr lang="en-US" altLang="zh-CN" sz="2000">
                <a:solidFill>
                  <a:schemeClr val="bg2"/>
                </a:solidFill>
                <a:ea typeface="黑体" pitchFamily="49" charset="-122"/>
              </a:rPr>
              <a:t>    y=y*y*y;</a:t>
            </a:r>
          </a:p>
          <a:p>
            <a:pPr eaLnBrk="0" hangingPunct="0"/>
            <a:r>
              <a:rPr lang="en-US" altLang="zh-CN" sz="2000">
                <a:solidFill>
                  <a:schemeClr val="bg2"/>
                </a:solidFill>
                <a:ea typeface="黑体" pitchFamily="49" charset="-122"/>
              </a:rPr>
              <a:t>    z=z*z*z;</a:t>
            </a:r>
          </a:p>
          <a:p>
            <a:pPr eaLnBrk="0" hangingPunct="0"/>
            <a:r>
              <a:rPr lang="en-US" altLang="zh-CN" sz="2000">
                <a:solidFill>
                  <a:schemeClr val="bg2"/>
                </a:solidFill>
                <a:ea typeface="黑体" pitchFamily="49" charset="-122"/>
              </a:rPr>
              <a:t>    ans1=x+y+z;</a:t>
            </a:r>
          </a:p>
          <a:p>
            <a:pPr eaLnBrk="0" hangingPunct="0"/>
            <a:r>
              <a:rPr lang="en-US" altLang="zh-CN" sz="2000">
                <a:solidFill>
                  <a:schemeClr val="bg2"/>
                </a:solidFill>
                <a:ea typeface="黑体" pitchFamily="49" charset="-122"/>
              </a:rPr>
              <a:t>    a=a*a*a;</a:t>
            </a:r>
          </a:p>
          <a:p>
            <a:pPr eaLnBrk="0" hangingPunct="0"/>
            <a:r>
              <a:rPr lang="en-US" altLang="zh-CN" sz="2000">
                <a:solidFill>
                  <a:schemeClr val="bg2"/>
                </a:solidFill>
                <a:ea typeface="黑体" pitchFamily="49" charset="-122"/>
              </a:rPr>
              <a:t>    b=b*b*b;</a:t>
            </a:r>
          </a:p>
          <a:p>
            <a:pPr eaLnBrk="0" hangingPunct="0"/>
            <a:r>
              <a:rPr lang="en-US" altLang="zh-CN" sz="2000">
                <a:solidFill>
                  <a:schemeClr val="bg2"/>
                </a:solidFill>
                <a:ea typeface="黑体" pitchFamily="49" charset="-122"/>
              </a:rPr>
              <a:t>    c=c*c*c;</a:t>
            </a:r>
          </a:p>
          <a:p>
            <a:pPr eaLnBrk="0" hangingPunct="0"/>
            <a:r>
              <a:rPr lang="en-US" altLang="zh-CN" sz="2000">
                <a:solidFill>
                  <a:schemeClr val="bg2"/>
                </a:solidFill>
                <a:ea typeface="黑体" pitchFamily="49" charset="-122"/>
              </a:rPr>
              <a:t>    ans2=a+b+c;</a:t>
            </a:r>
          </a:p>
          <a:p>
            <a:pPr eaLnBrk="0" hangingPunct="0"/>
            <a:r>
              <a:rPr lang="en-US" altLang="zh-CN" sz="2000">
                <a:solidFill>
                  <a:schemeClr val="bg2"/>
                </a:solidFill>
                <a:ea typeface="黑体" pitchFamily="49" charset="-122"/>
              </a:rPr>
              <a:t>    :::::</a:t>
            </a:r>
          </a:p>
          <a:p>
            <a:pPr eaLnBrk="0" hangingPunct="0"/>
            <a:r>
              <a:rPr lang="en-US" altLang="zh-CN" sz="2000">
                <a:solidFill>
                  <a:schemeClr val="bg2"/>
                </a:solidFill>
                <a:ea typeface="黑体" pitchFamily="49" charset="-122"/>
              </a:rPr>
              <a:t>}</a:t>
            </a:r>
          </a:p>
        </p:txBody>
      </p:sp>
      <p:sp>
        <p:nvSpPr>
          <p:cNvPr id="10" name="Arc 6"/>
          <p:cNvSpPr>
            <a:spLocks/>
          </p:cNvSpPr>
          <p:nvPr/>
        </p:nvSpPr>
        <p:spPr bwMode="auto">
          <a:xfrm>
            <a:off x="2700338" y="2247900"/>
            <a:ext cx="22098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round/>
            <a:headEnd type="stealth" w="med" len="med"/>
            <a:tailEnd/>
          </a:ln>
        </p:spPr>
        <p:txBody>
          <a:bodyPr wrap="none" anchor="ctr">
            <a:spAutoFit/>
          </a:bodyPr>
          <a:lstStyle/>
          <a:p>
            <a:pPr eaLnBrk="0" hangingPunct="0"/>
            <a:endParaRPr lang="zh-CN" altLang="en-US"/>
          </a:p>
        </p:txBody>
      </p:sp>
      <p:sp>
        <p:nvSpPr>
          <p:cNvPr id="11" name="Arc 7"/>
          <p:cNvSpPr>
            <a:spLocks/>
          </p:cNvSpPr>
          <p:nvPr/>
        </p:nvSpPr>
        <p:spPr bwMode="auto">
          <a:xfrm flipV="1">
            <a:off x="2722563" y="3090863"/>
            <a:ext cx="22098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round/>
            <a:headEnd type="triangle" w="med" len="med"/>
            <a:tailEnd/>
          </a:ln>
        </p:spPr>
        <p:txBody>
          <a:bodyPr wrap="none" anchor="ctr">
            <a:spAutoFit/>
          </a:bodyPr>
          <a:lstStyle/>
          <a:p>
            <a:pPr eaLnBrk="0" hangingPunct="0"/>
            <a:endParaRPr lang="zh-CN" altLang="en-US"/>
          </a:p>
        </p:txBody>
      </p:sp>
      <p:sp>
        <p:nvSpPr>
          <p:cNvPr id="12" name="Text Box 8"/>
          <p:cNvSpPr txBox="1">
            <a:spLocks noChangeArrowheads="1"/>
          </p:cNvSpPr>
          <p:nvPr/>
        </p:nvSpPr>
        <p:spPr bwMode="auto">
          <a:xfrm>
            <a:off x="4962525" y="2852738"/>
            <a:ext cx="2057400" cy="720725"/>
          </a:xfrm>
          <a:prstGeom prst="rect">
            <a:avLst/>
          </a:prstGeom>
          <a:solidFill>
            <a:schemeClr val="accent1"/>
          </a:solidFill>
          <a:ln w="19050">
            <a:solidFill>
              <a:schemeClr val="tx1"/>
            </a:solidFill>
            <a:miter lim="800000"/>
            <a:headEnd/>
            <a:tailEnd/>
          </a:ln>
        </p:spPr>
        <p:txBody>
          <a:bodyPr>
            <a:spAutoFit/>
          </a:bodyPr>
          <a:lstStyle/>
          <a:p>
            <a:pPr algn="ctr" eaLnBrk="0" hangingPunct="0"/>
            <a:r>
              <a:rPr lang="zh-CN" altLang="en-US" sz="2000">
                <a:ea typeface="黑体" pitchFamily="49" charset="-122"/>
              </a:rPr>
              <a:t>重复多次的同一计算类型</a:t>
            </a:r>
          </a:p>
        </p:txBody>
      </p:sp>
      <p:sp>
        <p:nvSpPr>
          <p:cNvPr id="13" name="Text Box 9"/>
          <p:cNvSpPr txBox="1">
            <a:spLocks noChangeArrowheads="1"/>
          </p:cNvSpPr>
          <p:nvPr/>
        </p:nvSpPr>
        <p:spPr bwMode="auto">
          <a:xfrm>
            <a:off x="931863" y="2133600"/>
            <a:ext cx="3648075" cy="2238375"/>
          </a:xfrm>
          <a:prstGeom prst="rect">
            <a:avLst/>
          </a:prstGeom>
          <a:solidFill>
            <a:srgbClr val="FFFFCC"/>
          </a:solidFill>
          <a:ln w="12700">
            <a:solidFill>
              <a:srgbClr val="808080"/>
            </a:solidFill>
            <a:miter lim="800000"/>
            <a:headEnd/>
            <a:tailEnd/>
          </a:ln>
        </p:spPr>
        <p:txBody>
          <a:bodyPr>
            <a:spAutoFit/>
          </a:bodyPr>
          <a:lstStyle/>
          <a:p>
            <a:pPr eaLnBrk="0" hangingPunct="0"/>
            <a:r>
              <a:rPr lang="en-US" altLang="zh-CN" sz="2000">
                <a:solidFill>
                  <a:schemeClr val="bg2"/>
                </a:solidFill>
                <a:ea typeface="黑体" pitchFamily="49" charset="-122"/>
              </a:rPr>
              <a:t>void main()</a:t>
            </a:r>
          </a:p>
          <a:p>
            <a:pPr eaLnBrk="0" hangingPunct="0"/>
            <a:r>
              <a:rPr lang="en-US" altLang="zh-CN" sz="2000">
                <a:solidFill>
                  <a:schemeClr val="bg2"/>
                </a:solidFill>
                <a:ea typeface="黑体" pitchFamily="49" charset="-122"/>
              </a:rPr>
              <a:t>{</a:t>
            </a:r>
          </a:p>
          <a:p>
            <a:pPr eaLnBrk="0" hangingPunct="0"/>
            <a:r>
              <a:rPr lang="en-US" altLang="zh-CN" sz="2000">
                <a:solidFill>
                  <a:schemeClr val="bg2"/>
                </a:solidFill>
                <a:ea typeface="黑体" pitchFamily="49" charset="-122"/>
              </a:rPr>
              <a:t>     ::::::</a:t>
            </a:r>
          </a:p>
          <a:p>
            <a:pPr eaLnBrk="0" hangingPunct="0"/>
            <a:r>
              <a:rPr lang="en-US" altLang="zh-CN" sz="2000">
                <a:solidFill>
                  <a:schemeClr val="bg2"/>
                </a:solidFill>
                <a:ea typeface="黑体" pitchFamily="49" charset="-122"/>
              </a:rPr>
              <a:t>     ans1=cube(x,y,z);</a:t>
            </a:r>
          </a:p>
          <a:p>
            <a:pPr eaLnBrk="0" hangingPunct="0"/>
            <a:r>
              <a:rPr lang="en-US" altLang="zh-CN" sz="2000">
                <a:solidFill>
                  <a:schemeClr val="bg2"/>
                </a:solidFill>
                <a:ea typeface="黑体" pitchFamily="49" charset="-122"/>
              </a:rPr>
              <a:t>     ans2=cube(a,b,c);</a:t>
            </a:r>
          </a:p>
          <a:p>
            <a:pPr eaLnBrk="0" hangingPunct="0"/>
            <a:r>
              <a:rPr lang="en-US" altLang="zh-CN" sz="2000">
                <a:solidFill>
                  <a:schemeClr val="bg2"/>
                </a:solidFill>
                <a:ea typeface="黑体" pitchFamily="49" charset="-122"/>
              </a:rPr>
              <a:t>     :::::</a:t>
            </a:r>
          </a:p>
          <a:p>
            <a:pPr eaLnBrk="0" hangingPunct="0"/>
            <a:r>
              <a:rPr lang="en-US" altLang="zh-CN" sz="2000">
                <a:solidFill>
                  <a:schemeClr val="bg2"/>
                </a:solidFill>
                <a:ea typeface="黑体" pitchFamily="49" charset="-122"/>
              </a:rPr>
              <a:t>}</a:t>
            </a:r>
          </a:p>
        </p:txBody>
      </p:sp>
      <p:sp>
        <p:nvSpPr>
          <p:cNvPr id="14" name="Text Box 10"/>
          <p:cNvSpPr txBox="1">
            <a:spLocks noChangeArrowheads="1"/>
          </p:cNvSpPr>
          <p:nvPr/>
        </p:nvSpPr>
        <p:spPr bwMode="auto">
          <a:xfrm>
            <a:off x="4927600" y="2420938"/>
            <a:ext cx="3821113" cy="1933575"/>
          </a:xfrm>
          <a:prstGeom prst="rect">
            <a:avLst/>
          </a:prstGeom>
          <a:solidFill>
            <a:srgbClr val="FFCC99"/>
          </a:solidFill>
          <a:ln w="12700">
            <a:solidFill>
              <a:srgbClr val="808080"/>
            </a:solidFill>
            <a:miter lim="800000"/>
            <a:headEnd/>
            <a:tailEnd/>
          </a:ln>
        </p:spPr>
        <p:txBody>
          <a:bodyPr>
            <a:spAutoFit/>
          </a:bodyPr>
          <a:lstStyle/>
          <a:p>
            <a:pPr eaLnBrk="0" hangingPunct="0"/>
            <a:r>
              <a:rPr lang="en-US" altLang="zh-CN" sz="2000">
                <a:solidFill>
                  <a:schemeClr val="bg2"/>
                </a:solidFill>
                <a:ea typeface="黑体" pitchFamily="49" charset="-122"/>
              </a:rPr>
              <a:t>int cube(int a,b,c)</a:t>
            </a:r>
          </a:p>
          <a:p>
            <a:pPr eaLnBrk="0" hangingPunct="0"/>
            <a:r>
              <a:rPr lang="en-US" altLang="zh-CN" sz="2000">
                <a:solidFill>
                  <a:schemeClr val="bg2"/>
                </a:solidFill>
                <a:ea typeface="黑体" pitchFamily="49" charset="-122"/>
              </a:rPr>
              <a:t>{ </a:t>
            </a:r>
          </a:p>
          <a:p>
            <a:pPr eaLnBrk="0" hangingPunct="0"/>
            <a:r>
              <a:rPr lang="en-US" altLang="zh-CN" sz="2000">
                <a:solidFill>
                  <a:schemeClr val="bg2"/>
                </a:solidFill>
                <a:ea typeface="黑体" pitchFamily="49" charset="-122"/>
              </a:rPr>
              <a:t>     int ans;</a:t>
            </a:r>
          </a:p>
          <a:p>
            <a:pPr eaLnBrk="0" hangingPunct="0"/>
            <a:r>
              <a:rPr lang="en-US" altLang="zh-CN" sz="2000">
                <a:solidFill>
                  <a:schemeClr val="bg2"/>
                </a:solidFill>
                <a:ea typeface="黑体" pitchFamily="49" charset="-122"/>
              </a:rPr>
              <a:t>     ans=(a*a*a)+(b*b*b)+(c*c*c);</a:t>
            </a:r>
          </a:p>
          <a:p>
            <a:pPr eaLnBrk="0" hangingPunct="0"/>
            <a:r>
              <a:rPr lang="en-US" altLang="zh-CN" sz="2000">
                <a:solidFill>
                  <a:schemeClr val="bg2"/>
                </a:solidFill>
                <a:ea typeface="黑体" pitchFamily="49" charset="-122"/>
              </a:rPr>
              <a:t>     return ans;</a:t>
            </a:r>
          </a:p>
          <a:p>
            <a:pPr eaLnBrk="0" hangingPunct="0"/>
            <a:r>
              <a:rPr lang="en-US" altLang="zh-CN" sz="2000">
                <a:solidFill>
                  <a:schemeClr val="bg2"/>
                </a:solidFill>
                <a:ea typeface="黑体" pitchFamily="49" charset="-122"/>
              </a:rPr>
              <a:t>}</a:t>
            </a:r>
          </a:p>
        </p:txBody>
      </p:sp>
      <p:sp>
        <p:nvSpPr>
          <p:cNvPr id="15" name="Text Box 11"/>
          <p:cNvSpPr txBox="1">
            <a:spLocks noChangeArrowheads="1"/>
          </p:cNvSpPr>
          <p:nvPr/>
        </p:nvSpPr>
        <p:spPr bwMode="auto">
          <a:xfrm>
            <a:off x="6740525" y="4019550"/>
            <a:ext cx="806450" cy="469900"/>
          </a:xfrm>
          <a:prstGeom prst="rect">
            <a:avLst/>
          </a:prstGeom>
          <a:solidFill>
            <a:srgbClr val="99CCFF"/>
          </a:solidFill>
          <a:ln w="12700">
            <a:solidFill>
              <a:schemeClr val="tx1"/>
            </a:solidFill>
            <a:miter lim="800000"/>
            <a:headEnd/>
            <a:tailEnd/>
          </a:ln>
          <a:effectLst>
            <a:outerShdw dist="35921" dir="2700000" algn="ctr" rotWithShape="0">
              <a:schemeClr val="bg2"/>
            </a:outerShdw>
          </a:effectLst>
        </p:spPr>
        <p:txBody>
          <a:bodyPr wrap="none">
            <a:spAutoFit/>
          </a:bodyPr>
          <a:lstStyle/>
          <a:p>
            <a:pPr algn="ctr" eaLnBrk="0" hangingPunct="0">
              <a:defRPr/>
            </a:pPr>
            <a:r>
              <a:rPr lang="zh-CN" altLang="en-US" sz="2400">
                <a:ea typeface="黑体" pitchFamily="2" charset="-122"/>
              </a:rPr>
              <a:t>函数</a:t>
            </a:r>
          </a:p>
        </p:txBody>
      </p:sp>
      <p:sp>
        <p:nvSpPr>
          <p:cNvPr id="16" name="Text Box 12"/>
          <p:cNvSpPr txBox="1">
            <a:spLocks noChangeArrowheads="1"/>
          </p:cNvSpPr>
          <p:nvPr/>
        </p:nvSpPr>
        <p:spPr bwMode="auto">
          <a:xfrm>
            <a:off x="2292350" y="4210050"/>
            <a:ext cx="1111250" cy="469900"/>
          </a:xfrm>
          <a:prstGeom prst="rect">
            <a:avLst/>
          </a:prstGeom>
          <a:solidFill>
            <a:srgbClr val="99CCFF"/>
          </a:solidFill>
          <a:ln w="12700">
            <a:solidFill>
              <a:schemeClr val="tx1"/>
            </a:solidFill>
            <a:miter lim="800000"/>
            <a:headEnd/>
            <a:tailEnd/>
          </a:ln>
          <a:effectLst>
            <a:outerShdw dist="35921" dir="2700000" algn="ctr" rotWithShape="0">
              <a:schemeClr val="bg2"/>
            </a:outerShdw>
          </a:effectLst>
        </p:spPr>
        <p:txBody>
          <a:bodyPr wrap="none">
            <a:spAutoFit/>
          </a:bodyPr>
          <a:lstStyle/>
          <a:p>
            <a:pPr algn="ctr" eaLnBrk="0" hangingPunct="0">
              <a:defRPr/>
            </a:pPr>
            <a:r>
              <a:rPr lang="zh-CN" altLang="en-US" sz="2400">
                <a:ea typeface="黑体" pitchFamily="2" charset="-122"/>
              </a:rPr>
              <a:t>主程序</a:t>
            </a:r>
          </a:p>
        </p:txBody>
      </p:sp>
      <p:sp>
        <p:nvSpPr>
          <p:cNvPr id="17" name="Arc 13"/>
          <p:cNvSpPr>
            <a:spLocks/>
          </p:cNvSpPr>
          <p:nvPr/>
        </p:nvSpPr>
        <p:spPr bwMode="auto">
          <a:xfrm rot="11048539" flipV="1">
            <a:off x="2266950" y="2233613"/>
            <a:ext cx="3279775" cy="955675"/>
          </a:xfrm>
          <a:custGeom>
            <a:avLst/>
            <a:gdLst>
              <a:gd name="T0" fmla="*/ 0 w 31320"/>
              <a:gd name="T1" fmla="*/ 2147483647 h 21600"/>
              <a:gd name="T2" fmla="*/ 2147483647 w 31320"/>
              <a:gd name="T3" fmla="*/ 2147483647 h 21600"/>
              <a:gd name="T4" fmla="*/ 2147483647 w 31320"/>
              <a:gd name="T5" fmla="*/ 2147483647 h 21600"/>
              <a:gd name="T6" fmla="*/ 0 60000 65536"/>
              <a:gd name="T7" fmla="*/ 0 60000 65536"/>
              <a:gd name="T8" fmla="*/ 0 60000 65536"/>
              <a:gd name="T9" fmla="*/ 0 w 31320"/>
              <a:gd name="T10" fmla="*/ 0 h 21600"/>
              <a:gd name="T11" fmla="*/ 31320 w 31320"/>
              <a:gd name="T12" fmla="*/ 21600 h 21600"/>
            </a:gdLst>
            <a:ahLst/>
            <a:cxnLst>
              <a:cxn ang="T6">
                <a:pos x="T0" y="T1"/>
              </a:cxn>
              <a:cxn ang="T7">
                <a:pos x="T2" y="T3"/>
              </a:cxn>
              <a:cxn ang="T8">
                <a:pos x="T4" y="T5"/>
              </a:cxn>
            </a:cxnLst>
            <a:rect l="T9" t="T10" r="T11" b="T12"/>
            <a:pathLst>
              <a:path w="31320" h="21600" fill="none" extrusionOk="0">
                <a:moveTo>
                  <a:pt x="-1" y="2310"/>
                </a:moveTo>
                <a:cubicBezTo>
                  <a:pt x="3014" y="791"/>
                  <a:pt x="6343" y="-1"/>
                  <a:pt x="9720" y="0"/>
                </a:cubicBezTo>
                <a:cubicBezTo>
                  <a:pt x="21649" y="0"/>
                  <a:pt x="31320" y="9670"/>
                  <a:pt x="31320" y="21600"/>
                </a:cubicBezTo>
              </a:path>
              <a:path w="31320" h="21600" stroke="0" extrusionOk="0">
                <a:moveTo>
                  <a:pt x="-1" y="2310"/>
                </a:moveTo>
                <a:cubicBezTo>
                  <a:pt x="3014" y="791"/>
                  <a:pt x="6343" y="-1"/>
                  <a:pt x="9720" y="0"/>
                </a:cubicBezTo>
                <a:cubicBezTo>
                  <a:pt x="21649" y="0"/>
                  <a:pt x="31320" y="9670"/>
                  <a:pt x="31320" y="21600"/>
                </a:cubicBezTo>
                <a:lnTo>
                  <a:pt x="9720" y="21600"/>
                </a:lnTo>
                <a:close/>
              </a:path>
            </a:pathLst>
          </a:custGeom>
          <a:noFill/>
          <a:ln w="57150">
            <a:solidFill>
              <a:srgbClr val="FF0000"/>
            </a:solidFill>
            <a:round/>
            <a:headEnd type="stealth" w="med" len="med"/>
            <a:tailEnd/>
          </a:ln>
        </p:spPr>
        <p:txBody>
          <a:bodyPr anchor="ctr">
            <a:spAutoFit/>
          </a:bodyPr>
          <a:lstStyle/>
          <a:p>
            <a:pPr eaLnBrk="0" hangingPunct="0"/>
            <a:endParaRPr lang="zh-CN" altLang="en-US"/>
          </a:p>
        </p:txBody>
      </p:sp>
      <p:sp>
        <p:nvSpPr>
          <p:cNvPr id="18" name="Arc 14"/>
          <p:cNvSpPr>
            <a:spLocks/>
          </p:cNvSpPr>
          <p:nvPr/>
        </p:nvSpPr>
        <p:spPr bwMode="auto">
          <a:xfrm rot="-3919615">
            <a:off x="3467894" y="1277144"/>
            <a:ext cx="2217738" cy="2921000"/>
          </a:xfrm>
          <a:custGeom>
            <a:avLst/>
            <a:gdLst>
              <a:gd name="T0" fmla="*/ 2147483647 w 21600"/>
              <a:gd name="T1" fmla="*/ 0 h 30252"/>
              <a:gd name="T2" fmla="*/ 2147483647 w 21600"/>
              <a:gd name="T3" fmla="*/ 2147483647 h 30252"/>
              <a:gd name="T4" fmla="*/ 0 w 21600"/>
              <a:gd name="T5" fmla="*/ 2147483647 h 30252"/>
              <a:gd name="T6" fmla="*/ 0 60000 65536"/>
              <a:gd name="T7" fmla="*/ 0 60000 65536"/>
              <a:gd name="T8" fmla="*/ 0 60000 65536"/>
              <a:gd name="T9" fmla="*/ 0 w 21600"/>
              <a:gd name="T10" fmla="*/ 0 h 30252"/>
              <a:gd name="T11" fmla="*/ 21600 w 21600"/>
              <a:gd name="T12" fmla="*/ 30252 h 30252"/>
            </a:gdLst>
            <a:ahLst/>
            <a:cxnLst>
              <a:cxn ang="T6">
                <a:pos x="T0" y="T1"/>
              </a:cxn>
              <a:cxn ang="T7">
                <a:pos x="T2" y="T3"/>
              </a:cxn>
              <a:cxn ang="T8">
                <a:pos x="T4" y="T5"/>
              </a:cxn>
            </a:cxnLst>
            <a:rect l="T9" t="T10" r="T11" b="T12"/>
            <a:pathLst>
              <a:path w="21600" h="30252" fill="none" extrusionOk="0">
                <a:moveTo>
                  <a:pt x="335" y="-1"/>
                </a:moveTo>
                <a:cubicBezTo>
                  <a:pt x="12132" y="182"/>
                  <a:pt x="21600" y="9798"/>
                  <a:pt x="21600" y="21597"/>
                </a:cubicBezTo>
                <a:cubicBezTo>
                  <a:pt x="21600" y="24575"/>
                  <a:pt x="20983" y="27522"/>
                  <a:pt x="19790" y="30252"/>
                </a:cubicBezTo>
              </a:path>
              <a:path w="21600" h="30252" stroke="0" extrusionOk="0">
                <a:moveTo>
                  <a:pt x="335" y="-1"/>
                </a:moveTo>
                <a:cubicBezTo>
                  <a:pt x="12132" y="182"/>
                  <a:pt x="21600" y="9798"/>
                  <a:pt x="21600" y="21597"/>
                </a:cubicBezTo>
                <a:cubicBezTo>
                  <a:pt x="21600" y="24575"/>
                  <a:pt x="20983" y="27522"/>
                  <a:pt x="19790" y="30252"/>
                </a:cubicBezTo>
                <a:lnTo>
                  <a:pt x="0" y="21597"/>
                </a:lnTo>
                <a:close/>
              </a:path>
            </a:pathLst>
          </a:custGeom>
          <a:noFill/>
          <a:ln w="28575">
            <a:solidFill>
              <a:srgbClr val="99CC00"/>
            </a:solidFill>
            <a:round/>
            <a:headEnd/>
            <a:tailEnd type="triangle" w="med" len="med"/>
          </a:ln>
        </p:spPr>
        <p:txBody>
          <a:bodyPr anchor="ctr">
            <a:spAutoFit/>
          </a:bodyPr>
          <a:lstStyle/>
          <a:p>
            <a:pPr eaLnBrk="0" hangingPunct="0"/>
            <a:endParaRPr lang="zh-CN" altLang="en-US"/>
          </a:p>
        </p:txBody>
      </p:sp>
      <p:sp>
        <p:nvSpPr>
          <p:cNvPr id="19" name="Arc 15"/>
          <p:cNvSpPr>
            <a:spLocks/>
          </p:cNvSpPr>
          <p:nvPr/>
        </p:nvSpPr>
        <p:spPr bwMode="auto">
          <a:xfrm rot="-3919615">
            <a:off x="3712369" y="1296194"/>
            <a:ext cx="2209800" cy="2941638"/>
          </a:xfrm>
          <a:custGeom>
            <a:avLst/>
            <a:gdLst>
              <a:gd name="T0" fmla="*/ 0 w 21600"/>
              <a:gd name="T1" fmla="*/ 0 h 30829"/>
              <a:gd name="T2" fmla="*/ 2147483647 w 21600"/>
              <a:gd name="T3" fmla="*/ 2147483647 h 30829"/>
              <a:gd name="T4" fmla="*/ 0 w 21600"/>
              <a:gd name="T5" fmla="*/ 2147483647 h 30829"/>
              <a:gd name="T6" fmla="*/ 0 60000 65536"/>
              <a:gd name="T7" fmla="*/ 0 60000 65536"/>
              <a:gd name="T8" fmla="*/ 0 60000 65536"/>
              <a:gd name="T9" fmla="*/ 0 w 21600"/>
              <a:gd name="T10" fmla="*/ 0 h 30829"/>
              <a:gd name="T11" fmla="*/ 21600 w 21600"/>
              <a:gd name="T12" fmla="*/ 30829 h 30829"/>
            </a:gdLst>
            <a:ahLst/>
            <a:cxnLst>
              <a:cxn ang="T6">
                <a:pos x="T0" y="T1"/>
              </a:cxn>
              <a:cxn ang="T7">
                <a:pos x="T2" y="T3"/>
              </a:cxn>
              <a:cxn ang="T8">
                <a:pos x="T4" y="T5"/>
              </a:cxn>
            </a:cxnLst>
            <a:rect l="T9" t="T10" r="T11" b="T12"/>
            <a:pathLst>
              <a:path w="21600" h="30829" fill="none" extrusionOk="0">
                <a:moveTo>
                  <a:pt x="-1" y="0"/>
                </a:moveTo>
                <a:cubicBezTo>
                  <a:pt x="11929" y="0"/>
                  <a:pt x="21600" y="9670"/>
                  <a:pt x="21600" y="21600"/>
                </a:cubicBezTo>
                <a:cubicBezTo>
                  <a:pt x="21600" y="24791"/>
                  <a:pt x="20892" y="27943"/>
                  <a:pt x="19529" y="30829"/>
                </a:cubicBezTo>
              </a:path>
              <a:path w="21600" h="30829" stroke="0" extrusionOk="0">
                <a:moveTo>
                  <a:pt x="-1" y="0"/>
                </a:moveTo>
                <a:cubicBezTo>
                  <a:pt x="11929" y="0"/>
                  <a:pt x="21600" y="9670"/>
                  <a:pt x="21600" y="21600"/>
                </a:cubicBezTo>
                <a:cubicBezTo>
                  <a:pt x="21600" y="24791"/>
                  <a:pt x="20892" y="27943"/>
                  <a:pt x="19529" y="30829"/>
                </a:cubicBezTo>
                <a:lnTo>
                  <a:pt x="0" y="21600"/>
                </a:lnTo>
                <a:close/>
              </a:path>
            </a:pathLst>
          </a:custGeom>
          <a:noFill/>
          <a:ln w="28575">
            <a:solidFill>
              <a:srgbClr val="FF9900"/>
            </a:solidFill>
            <a:round/>
            <a:headEnd/>
            <a:tailEnd type="triangle" w="med" len="med"/>
          </a:ln>
        </p:spPr>
        <p:txBody>
          <a:bodyPr anchor="ctr">
            <a:spAutoFit/>
          </a:bodyPr>
          <a:lstStyle/>
          <a:p>
            <a:pPr eaLnBrk="0" hangingPunct="0"/>
            <a:endParaRPr lang="zh-CN" altLang="en-US"/>
          </a:p>
        </p:txBody>
      </p:sp>
      <p:sp>
        <p:nvSpPr>
          <p:cNvPr id="20" name="Arc 16"/>
          <p:cNvSpPr>
            <a:spLocks/>
          </p:cNvSpPr>
          <p:nvPr/>
        </p:nvSpPr>
        <p:spPr bwMode="auto">
          <a:xfrm rot="-3919615">
            <a:off x="3975100" y="1249363"/>
            <a:ext cx="2268537" cy="3094038"/>
          </a:xfrm>
          <a:custGeom>
            <a:avLst/>
            <a:gdLst>
              <a:gd name="T0" fmla="*/ 0 w 21600"/>
              <a:gd name="T1" fmla="*/ 0 h 30829"/>
              <a:gd name="T2" fmla="*/ 2147483647 w 21600"/>
              <a:gd name="T3" fmla="*/ 2147483647 h 30829"/>
              <a:gd name="T4" fmla="*/ 0 w 21600"/>
              <a:gd name="T5" fmla="*/ 2147483647 h 30829"/>
              <a:gd name="T6" fmla="*/ 0 60000 65536"/>
              <a:gd name="T7" fmla="*/ 0 60000 65536"/>
              <a:gd name="T8" fmla="*/ 0 60000 65536"/>
              <a:gd name="T9" fmla="*/ 0 w 21600"/>
              <a:gd name="T10" fmla="*/ 0 h 30829"/>
              <a:gd name="T11" fmla="*/ 21600 w 21600"/>
              <a:gd name="T12" fmla="*/ 30829 h 30829"/>
            </a:gdLst>
            <a:ahLst/>
            <a:cxnLst>
              <a:cxn ang="T6">
                <a:pos x="T0" y="T1"/>
              </a:cxn>
              <a:cxn ang="T7">
                <a:pos x="T2" y="T3"/>
              </a:cxn>
              <a:cxn ang="T8">
                <a:pos x="T4" y="T5"/>
              </a:cxn>
            </a:cxnLst>
            <a:rect l="T9" t="T10" r="T11" b="T12"/>
            <a:pathLst>
              <a:path w="21600" h="30829" fill="none" extrusionOk="0">
                <a:moveTo>
                  <a:pt x="-1" y="0"/>
                </a:moveTo>
                <a:cubicBezTo>
                  <a:pt x="11929" y="0"/>
                  <a:pt x="21600" y="9670"/>
                  <a:pt x="21600" y="21600"/>
                </a:cubicBezTo>
                <a:cubicBezTo>
                  <a:pt x="21600" y="24791"/>
                  <a:pt x="20892" y="27943"/>
                  <a:pt x="19529" y="30829"/>
                </a:cubicBezTo>
              </a:path>
              <a:path w="21600" h="30829" stroke="0" extrusionOk="0">
                <a:moveTo>
                  <a:pt x="-1" y="0"/>
                </a:moveTo>
                <a:cubicBezTo>
                  <a:pt x="11929" y="0"/>
                  <a:pt x="21600" y="9670"/>
                  <a:pt x="21600" y="21600"/>
                </a:cubicBezTo>
                <a:cubicBezTo>
                  <a:pt x="21600" y="24791"/>
                  <a:pt x="20892" y="27943"/>
                  <a:pt x="19529" y="30829"/>
                </a:cubicBezTo>
                <a:lnTo>
                  <a:pt x="0" y="21600"/>
                </a:lnTo>
                <a:close/>
              </a:path>
            </a:pathLst>
          </a:custGeom>
          <a:noFill/>
          <a:ln w="28575">
            <a:solidFill>
              <a:srgbClr val="00CCFF"/>
            </a:solidFill>
            <a:round/>
            <a:headEnd/>
            <a:tailEnd type="triangle" w="med" len="med"/>
          </a:ln>
        </p:spPr>
        <p:txBody>
          <a:bodyPr anchor="ctr">
            <a:spAutoFit/>
          </a:bodyPr>
          <a:lstStyle/>
          <a:p>
            <a:pPr eaLnBrk="0" hangingPunct="0"/>
            <a:endParaRPr lang="zh-CN" altLang="en-US"/>
          </a:p>
        </p:txBody>
      </p:sp>
      <p:sp>
        <p:nvSpPr>
          <p:cNvPr id="21" name="Arc 17"/>
          <p:cNvSpPr>
            <a:spLocks/>
          </p:cNvSpPr>
          <p:nvPr/>
        </p:nvSpPr>
        <p:spPr bwMode="auto">
          <a:xfrm flipH="1" flipV="1">
            <a:off x="827088" y="3314700"/>
            <a:ext cx="4503737" cy="609600"/>
          </a:xfrm>
          <a:custGeom>
            <a:avLst/>
            <a:gdLst>
              <a:gd name="T0" fmla="*/ 0 w 23208"/>
              <a:gd name="T1" fmla="*/ 2147483647 h 32700"/>
              <a:gd name="T2" fmla="*/ 2147483647 w 23208"/>
              <a:gd name="T3" fmla="*/ 2147483647 h 32700"/>
              <a:gd name="T4" fmla="*/ 2147483647 w 23208"/>
              <a:gd name="T5" fmla="*/ 2147483647 h 32700"/>
              <a:gd name="T6" fmla="*/ 0 60000 65536"/>
              <a:gd name="T7" fmla="*/ 0 60000 65536"/>
              <a:gd name="T8" fmla="*/ 0 60000 65536"/>
              <a:gd name="T9" fmla="*/ 0 w 23208"/>
              <a:gd name="T10" fmla="*/ 0 h 32700"/>
              <a:gd name="T11" fmla="*/ 23208 w 23208"/>
              <a:gd name="T12" fmla="*/ 32700 h 32700"/>
            </a:gdLst>
            <a:ahLst/>
            <a:cxnLst>
              <a:cxn ang="T6">
                <a:pos x="T0" y="T1"/>
              </a:cxn>
              <a:cxn ang="T7">
                <a:pos x="T2" y="T3"/>
              </a:cxn>
              <a:cxn ang="T8">
                <a:pos x="T4" y="T5"/>
              </a:cxn>
            </a:cxnLst>
            <a:rect l="T9" t="T10" r="T11" b="T12"/>
            <a:pathLst>
              <a:path w="23208" h="32700" fill="none" extrusionOk="0">
                <a:moveTo>
                  <a:pt x="-1" y="59"/>
                </a:moveTo>
                <a:cubicBezTo>
                  <a:pt x="535" y="19"/>
                  <a:pt x="1071" y="-1"/>
                  <a:pt x="1608" y="0"/>
                </a:cubicBezTo>
                <a:cubicBezTo>
                  <a:pt x="13537" y="0"/>
                  <a:pt x="23208" y="9670"/>
                  <a:pt x="23208" y="21600"/>
                </a:cubicBezTo>
                <a:cubicBezTo>
                  <a:pt x="23208" y="25509"/>
                  <a:pt x="22146" y="29345"/>
                  <a:pt x="20137" y="32699"/>
                </a:cubicBezTo>
              </a:path>
              <a:path w="23208" h="32700" stroke="0" extrusionOk="0">
                <a:moveTo>
                  <a:pt x="-1" y="59"/>
                </a:moveTo>
                <a:cubicBezTo>
                  <a:pt x="535" y="19"/>
                  <a:pt x="1071" y="-1"/>
                  <a:pt x="1608" y="0"/>
                </a:cubicBezTo>
                <a:cubicBezTo>
                  <a:pt x="13537" y="0"/>
                  <a:pt x="23208" y="9670"/>
                  <a:pt x="23208" y="21600"/>
                </a:cubicBezTo>
                <a:cubicBezTo>
                  <a:pt x="23208" y="25509"/>
                  <a:pt x="22146" y="29345"/>
                  <a:pt x="20137" y="32699"/>
                </a:cubicBezTo>
                <a:lnTo>
                  <a:pt x="1608" y="21600"/>
                </a:lnTo>
                <a:close/>
              </a:path>
            </a:pathLst>
          </a:custGeom>
          <a:noFill/>
          <a:ln w="57150">
            <a:solidFill>
              <a:srgbClr val="339966"/>
            </a:solidFill>
            <a:round/>
            <a:headEnd/>
            <a:tailEnd type="stealth" w="med" len="med"/>
          </a:ln>
        </p:spPr>
        <p:txBody>
          <a:bodyPr anchor="ctr">
            <a:spAutoFit/>
          </a:bodyPr>
          <a:lstStyle/>
          <a:p>
            <a:pPr eaLnBrk="0" hangingPunct="0"/>
            <a:endParaRPr lang="zh-CN" altLang="en-US"/>
          </a:p>
        </p:txBody>
      </p:sp>
      <p:sp>
        <p:nvSpPr>
          <p:cNvPr id="22" name="Text Box 18"/>
          <p:cNvSpPr txBox="1">
            <a:spLocks noChangeArrowheads="1"/>
          </p:cNvSpPr>
          <p:nvPr/>
        </p:nvSpPr>
        <p:spPr bwMode="auto">
          <a:xfrm>
            <a:off x="5805488" y="3632200"/>
            <a:ext cx="722312" cy="469900"/>
          </a:xfrm>
          <a:prstGeom prst="rect">
            <a:avLst/>
          </a:prstGeom>
          <a:solidFill>
            <a:srgbClr val="FFFFCC"/>
          </a:solidFill>
          <a:ln w="12700">
            <a:solidFill>
              <a:schemeClr val="tx1"/>
            </a:solidFill>
            <a:miter lim="800000"/>
            <a:headEnd/>
            <a:tailEnd/>
          </a:ln>
          <a:effectLst>
            <a:outerShdw dist="56796" dir="17793903" algn="ctr" rotWithShape="0">
              <a:schemeClr val="bg2">
                <a:alpha val="50000"/>
              </a:schemeClr>
            </a:outerShdw>
          </a:effectLst>
        </p:spPr>
        <p:txBody>
          <a:bodyPr wrap="none">
            <a:spAutoFit/>
          </a:bodyPr>
          <a:lstStyle/>
          <a:p>
            <a:pPr algn="ctr" eaLnBrk="0" hangingPunct="0">
              <a:defRPr/>
            </a:pPr>
            <a:r>
              <a:rPr lang="en-US" altLang="zh-CN" sz="2400">
                <a:ea typeface="黑体" pitchFamily="2" charset="-122"/>
              </a:rPr>
              <a:t>ans</a:t>
            </a:r>
          </a:p>
        </p:txBody>
      </p:sp>
      <p:sp>
        <p:nvSpPr>
          <p:cNvPr id="23" name="Rectangle 19"/>
          <p:cNvSpPr>
            <a:spLocks noChangeArrowheads="1"/>
          </p:cNvSpPr>
          <p:nvPr/>
        </p:nvSpPr>
        <p:spPr bwMode="auto">
          <a:xfrm>
            <a:off x="0" y="2454275"/>
            <a:ext cx="9144000" cy="0"/>
          </a:xfrm>
          <a:prstGeom prst="rect">
            <a:avLst/>
          </a:prstGeom>
          <a:noFill/>
          <a:ln w="12700">
            <a:noFill/>
            <a:miter lim="800000"/>
            <a:headEnd/>
            <a:tailEnd/>
          </a:ln>
          <a:effectLst>
            <a:outerShdw dist="35921" dir="2700000" algn="ctr" rotWithShape="0">
              <a:schemeClr val="bg2"/>
            </a:outerShdw>
          </a:effectLst>
        </p:spPr>
        <p:txBody>
          <a:bodyPr wrap="none" anchor="ctr">
            <a:spAutoFit/>
          </a:bodyPr>
          <a:lstStyle/>
          <a:p>
            <a:pPr eaLnBrk="0" hangingPunct="0">
              <a:defRPr/>
            </a:pPr>
            <a:endParaRPr lang="zh-CN" altLang="en-US"/>
          </a:p>
        </p:txBody>
      </p:sp>
      <p:sp>
        <p:nvSpPr>
          <p:cNvPr id="24" name="Text Box 20"/>
          <p:cNvSpPr txBox="1">
            <a:spLocks noChangeArrowheads="1"/>
          </p:cNvSpPr>
          <p:nvPr/>
        </p:nvSpPr>
        <p:spPr bwMode="auto">
          <a:xfrm>
            <a:off x="1979613" y="4941888"/>
            <a:ext cx="6192837" cy="1019175"/>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2000">
                <a:ea typeface="黑体" pitchFamily="49" charset="-122"/>
              </a:rPr>
              <a:t>函数可以把相对独立的某个功能抽象出来，使之成为程序中的一个独立实体。可以在同一个程序或其他程序中多次重复使用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500"/>
                            </p:stCondLst>
                            <p:childTnLst>
                              <p:par>
                                <p:cTn id="17" presetID="9" presetClass="entr" presetSubtype="0" fill="hold" grpId="0" nodeType="afterEffect">
                                  <p:stCondLst>
                                    <p:cond delay="0"/>
                                  </p:stCondLst>
                                  <p:iterate type="lt">
                                    <p:tmPct val="0"/>
                                  </p:iterate>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36" presetClass="emph" presetSubtype="0" fill="hold" grpId="1" nodeType="withEffect">
                                  <p:stCondLst>
                                    <p:cond delay="0"/>
                                  </p:stCondLst>
                                  <p:iterate type="lt">
                                    <p:tmPct val="10000"/>
                                  </p:iterate>
                                  <p:childTnLst>
                                    <p:animScale>
                                      <p:cBhvr>
                                        <p:cTn id="21" dur="250" autoRev="1" fill="hold">
                                          <p:stCondLst>
                                            <p:cond delay="0"/>
                                          </p:stCondLst>
                                        </p:cTn>
                                        <p:tgtEl>
                                          <p:spTgt spid="12"/>
                                        </p:tgtEl>
                                      </p:cBhvr>
                                      <p:to x="80000" y="100000"/>
                                    </p:animScale>
                                    <p:anim by="(#ppt_w*0.10)" calcmode="lin" valueType="num">
                                      <p:cBhvr>
                                        <p:cTn id="22" dur="250" autoRev="1" fill="hold">
                                          <p:stCondLst>
                                            <p:cond delay="0"/>
                                          </p:stCondLst>
                                        </p:cTn>
                                        <p:tgtEl>
                                          <p:spTgt spid="12"/>
                                        </p:tgtEl>
                                        <p:attrNameLst>
                                          <p:attrName>ppt_x</p:attrName>
                                        </p:attrNameLst>
                                      </p:cBhvr>
                                    </p:anim>
                                    <p:anim by="(-#ppt_w*0.10)" calcmode="lin" valueType="num">
                                      <p:cBhvr>
                                        <p:cTn id="23" dur="250" autoRev="1" fill="hold">
                                          <p:stCondLst>
                                            <p:cond delay="0"/>
                                          </p:stCondLst>
                                        </p:cTn>
                                        <p:tgtEl>
                                          <p:spTgt spid="12"/>
                                        </p:tgtEl>
                                        <p:attrNameLst>
                                          <p:attrName>ppt_y</p:attrName>
                                        </p:attrNameLst>
                                      </p:cBhvr>
                                    </p:anim>
                                    <p:animRot by="-480000">
                                      <p:cBhvr>
                                        <p:cTn id="24" dur="250" autoRev="1" fill="hold">
                                          <p:stCondLst>
                                            <p:cond delay="0"/>
                                          </p:stCondLst>
                                        </p:cTn>
                                        <p:tgtEl>
                                          <p:spTgt spid="12"/>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par>
                                <p:cTn id="38" presetID="9" presetClass="emph" presetSubtype="0" grpId="1" nodeType="withEffect">
                                  <p:stCondLst>
                                    <p:cond delay="0"/>
                                  </p:stCondLst>
                                  <p:childTnLst>
                                    <p:set>
                                      <p:cBhvr rctx="PPT">
                                        <p:cTn id="39" dur="indefinite"/>
                                        <p:tgtEl>
                                          <p:spTgt spid="8"/>
                                        </p:tgtEl>
                                        <p:attrNameLst>
                                          <p:attrName>style.opacity</p:attrName>
                                        </p:attrNameLst>
                                      </p:cBhvr>
                                      <p:to>
                                        <p:strVal val="0.1"/>
                                      </p:to>
                                    </p:set>
                                    <p:animEffect filter="image" prLst="opacity: 0.1">
                                      <p:cBhvr rctx="IE">
                                        <p:cTn id="40" dur="indefinite"/>
                                        <p:tgtEl>
                                          <p:spTgt spid="8"/>
                                        </p:tgtEl>
                                      </p:cBhvr>
                                    </p:animEffect>
                                  </p:childTnLst>
                                </p:cTn>
                              </p:par>
                              <p:par>
                                <p:cTn id="41" presetID="9" presetClass="emph" presetSubtype="0" grpId="1" nodeType="withEffect">
                                  <p:stCondLst>
                                    <p:cond delay="0"/>
                                  </p:stCondLst>
                                  <p:childTnLst>
                                    <p:set>
                                      <p:cBhvr rctx="PPT">
                                        <p:cTn id="42" dur="indefinite"/>
                                        <p:tgtEl>
                                          <p:spTgt spid="10"/>
                                        </p:tgtEl>
                                        <p:attrNameLst>
                                          <p:attrName>style.opacity</p:attrName>
                                        </p:attrNameLst>
                                      </p:cBhvr>
                                      <p:to>
                                        <p:strVal val="0.1"/>
                                      </p:to>
                                    </p:set>
                                    <p:animEffect filter="image" prLst="opacity: 0.1">
                                      <p:cBhvr rctx="IE">
                                        <p:cTn id="43" dur="indefinite"/>
                                        <p:tgtEl>
                                          <p:spTgt spid="10"/>
                                        </p:tgtEl>
                                      </p:cBhvr>
                                    </p:animEffect>
                                  </p:childTnLst>
                                </p:cTn>
                              </p:par>
                              <p:par>
                                <p:cTn id="44" presetID="9" presetClass="emph" presetSubtype="0" grpId="1" nodeType="withEffect">
                                  <p:stCondLst>
                                    <p:cond delay="0"/>
                                  </p:stCondLst>
                                  <p:childTnLst>
                                    <p:set>
                                      <p:cBhvr rctx="PPT">
                                        <p:cTn id="45" dur="indefinite"/>
                                        <p:tgtEl>
                                          <p:spTgt spid="11"/>
                                        </p:tgtEl>
                                        <p:attrNameLst>
                                          <p:attrName>style.opacity</p:attrName>
                                        </p:attrNameLst>
                                      </p:cBhvr>
                                      <p:to>
                                        <p:strVal val="0.1"/>
                                      </p:to>
                                    </p:set>
                                    <p:animEffect filter="image" prLst="opacity: 0.1">
                                      <p:cBhvr rctx="IE">
                                        <p:cTn id="46" dur="indefinite"/>
                                        <p:tgtEl>
                                          <p:spTgt spid="11"/>
                                        </p:tgtEl>
                                      </p:cBhvr>
                                    </p:animEffect>
                                  </p:childTnLst>
                                </p:cTn>
                              </p:par>
                              <p:par>
                                <p:cTn id="47" presetID="9" presetClass="emph" presetSubtype="0" grpId="2" nodeType="withEffect">
                                  <p:stCondLst>
                                    <p:cond delay="0"/>
                                  </p:stCondLst>
                                  <p:iterate type="lt">
                                    <p:tmAbs val="0"/>
                                  </p:iterate>
                                  <p:childTnLst>
                                    <p:set>
                                      <p:cBhvr rctx="PPT">
                                        <p:cTn id="48" dur="indefinite"/>
                                        <p:tgtEl>
                                          <p:spTgt spid="12"/>
                                        </p:tgtEl>
                                        <p:attrNameLst>
                                          <p:attrName>style.opacity</p:attrName>
                                        </p:attrNameLst>
                                      </p:cBhvr>
                                      <p:to>
                                        <p:strVal val="0.1"/>
                                      </p:to>
                                    </p:set>
                                    <p:animEffect filter="image" prLst="opacity: 0.1">
                                      <p:cBhvr rctx="IE">
                                        <p:cTn id="49" dur="indefinite"/>
                                        <p:tgtEl>
                                          <p:spTgt spid="12"/>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par>
                          <p:cTn id="70" fill="hold">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right)">
                                      <p:cBhvr>
                                        <p:cTn id="78" dur="500"/>
                                        <p:tgtEl>
                                          <p:spTgt spid="21"/>
                                        </p:tgtEl>
                                      </p:cBhvr>
                                    </p:animEffect>
                                  </p:childTnLst>
                                </p:cTn>
                              </p:par>
                            </p:childTnLst>
                          </p:cTn>
                        </p:par>
                        <p:par>
                          <p:cTn id="79" fill="hold">
                            <p:stCondLst>
                              <p:cond delay="500"/>
                            </p:stCondLst>
                            <p:childTnLst>
                              <p:par>
                                <p:cTn id="80" presetID="53" presetClass="entr" presetSubtype="0"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p:cTn id="82" dur="500" fill="hold"/>
                                        <p:tgtEl>
                                          <p:spTgt spid="22"/>
                                        </p:tgtEl>
                                        <p:attrNameLst>
                                          <p:attrName>ppt_w</p:attrName>
                                        </p:attrNameLst>
                                      </p:cBhvr>
                                      <p:tavLst>
                                        <p:tav tm="0">
                                          <p:val>
                                            <p:fltVal val="0"/>
                                          </p:val>
                                        </p:tav>
                                        <p:tav tm="100000">
                                          <p:val>
                                            <p:strVal val="#ppt_w"/>
                                          </p:val>
                                        </p:tav>
                                      </p:tavLst>
                                    </p:anim>
                                    <p:anim calcmode="lin" valueType="num">
                                      <p:cBhvr>
                                        <p:cTn id="83" dur="500" fill="hold"/>
                                        <p:tgtEl>
                                          <p:spTgt spid="22"/>
                                        </p:tgtEl>
                                        <p:attrNameLst>
                                          <p:attrName>ppt_h</p:attrName>
                                        </p:attrNameLst>
                                      </p:cBhvr>
                                      <p:tavLst>
                                        <p:tav tm="0">
                                          <p:val>
                                            <p:fltVal val="0"/>
                                          </p:val>
                                        </p:tav>
                                        <p:tav tm="100000">
                                          <p:val>
                                            <p:strVal val="#ppt_h"/>
                                          </p:val>
                                        </p:tav>
                                      </p:tavLst>
                                    </p:anim>
                                    <p:animEffect transition="in" filter="fade">
                                      <p:cBhvr>
                                        <p:cTn id="84" dur="500"/>
                                        <p:tgtEl>
                                          <p:spTgt spid="22"/>
                                        </p:tgtEl>
                                      </p:cBhvr>
                                    </p:animEffect>
                                  </p:childTnLst>
                                </p:cTn>
                              </p:par>
                              <p:par>
                                <p:cTn id="85" presetID="0" presetClass="path" presetSubtype="0" accel="50000" decel="50000" fill="hold" grpId="1" nodeType="withEffect">
                                  <p:stCondLst>
                                    <p:cond delay="0"/>
                                  </p:stCondLst>
                                  <p:childTnLst>
                                    <p:animMotion origin="layout" path="M 4.44444E-6 -0.00046 C -0.03108 0.00371 -0.04254 0.00325 -0.07917 0.00186 C -0.08559 0.00116 -0.09219 0.0007 -0.09844 -0.00046 C -0.10243 -0.00092 -0.10643 -0.00208 -0.11042 -0.00278 C -0.13612 -0.00602 -0.18716 -0.01205 -0.18716 -0.01159 C -0.20296 -0.01692 -0.21667 -0.02827 -0.23264 -0.03244 C -0.28091 -0.04519 -0.26164 -0.0394 -0.29028 -0.04843 C -0.30122 -0.05631 -0.31233 -0.06048 -0.32362 -0.06674 C -0.33803 -0.07485 -0.34219 -0.08157 -0.3573 -0.08505 C -0.36858 -0.09038 -0.39254 -0.10104 -0.40261 -0.10104 " pathEditMode="relative" rAng="0" ptsTypes="fffffffffA">
                                      <p:cBhvr>
                                        <p:cTn id="86" dur="2000" fill="hold"/>
                                        <p:tgtEl>
                                          <p:spTgt spid="22"/>
                                        </p:tgtEl>
                                        <p:attrNameLst>
                                          <p:attrName>ppt_x</p:attrName>
                                          <p:attrName>ppt_y</p:attrName>
                                        </p:attrNameLst>
                                      </p:cBhvr>
                                      <p:rCtr x="-20100" y="-4800"/>
                                    </p:animMotion>
                                  </p:childTnLst>
                                </p:cTn>
                              </p:par>
                              <p:par>
                                <p:cTn id="87" presetID="2" presetClass="entr" presetSubtype="4" fill="hold" nodeType="withEffect">
                                  <p:stCondLst>
                                    <p:cond delay="0"/>
                                  </p:stCondLst>
                                  <p:iterate type="lt">
                                    <p:tmPct val="0"/>
                                  </p:iterate>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par>
                                <p:cTn id="91" presetID="27" presetClass="entr" presetSubtype="0" fill="hold" nodeType="withEffect">
                                  <p:stCondLst>
                                    <p:cond delay="0"/>
                                  </p:stCondLst>
                                  <p:iterate type="lt">
                                    <p:tmPct val="50000"/>
                                  </p:iterate>
                                  <p:childTnLst>
                                    <p:set>
                                      <p:cBhvr>
                                        <p:cTn id="92" dur="1" fill="hold">
                                          <p:stCondLst>
                                            <p:cond delay="0"/>
                                          </p:stCondLst>
                                        </p:cTn>
                                        <p:tgtEl>
                                          <p:spTgt spid="24"/>
                                        </p:tgtEl>
                                        <p:attrNameLst>
                                          <p:attrName>style.visibility</p:attrName>
                                        </p:attrNameLst>
                                      </p:cBhvr>
                                      <p:to>
                                        <p:strVal val="visible"/>
                                      </p:to>
                                    </p:set>
                                    <p:anim calcmode="discrete" valueType="clr">
                                      <p:cBhvr override="childStyle">
                                        <p:cTn id="93"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94" dur="80"/>
                                        <p:tgtEl>
                                          <p:spTgt spid="24"/>
                                        </p:tgtEl>
                                        <p:attrNameLst>
                                          <p:attrName>fillcolor</p:attrName>
                                        </p:attrNameLst>
                                      </p:cBhvr>
                                      <p:tavLst>
                                        <p:tav tm="0">
                                          <p:val>
                                            <p:clrVal>
                                              <a:schemeClr val="accent2"/>
                                            </p:clrVal>
                                          </p:val>
                                        </p:tav>
                                        <p:tav tm="50000">
                                          <p:val>
                                            <p:clrVal>
                                              <a:schemeClr val="hlink"/>
                                            </p:clrVal>
                                          </p:val>
                                        </p:tav>
                                      </p:tavLst>
                                    </p:anim>
                                    <p:set>
                                      <p:cBhvr>
                                        <p:cTn id="95" dur="80"/>
                                        <p:tgtEl>
                                          <p:spTgt spid="2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2" grpId="0" animBg="1"/>
      <p:bldP spid="12" grpId="1" animBg="1"/>
      <p:bldP spid="12" grpId="2"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5.2.11</a:t>
            </a:r>
            <a:r>
              <a:rPr lang="zh-CN" altLang="en-US" smtClean="0">
                <a:ea typeface="宋体" pitchFamily="2" charset="-122"/>
              </a:rPr>
              <a:t>不合法的数组操作</a:t>
            </a:r>
            <a:endParaRPr lang="en-US" altLang="zh-CN" dirty="0">
              <a:ea typeface="宋体" pitchFamily="2" charset="-122"/>
            </a:endParaRPr>
          </a:p>
        </p:txBody>
      </p:sp>
      <p:sp>
        <p:nvSpPr>
          <p:cNvPr id="54276" name="矩形 3"/>
          <p:cNvSpPr>
            <a:spLocks noChangeArrowheads="1"/>
          </p:cNvSpPr>
          <p:nvPr/>
        </p:nvSpPr>
        <p:spPr bwMode="auto">
          <a:xfrm>
            <a:off x="0" y="1071547"/>
            <a:ext cx="9144000" cy="5078313"/>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t>数组对应着一片内存区域，从较高层次上看，数组可以看成是一个特殊的大“变量”，已经学过，同类型的变量之间可以相互赋值，可以比较大小，可以作运算，那数组可否进行这些操作呢，答案是否，即使是同类型、同样大小的数组，下列操作也是非法的：</a:t>
            </a:r>
          </a:p>
          <a:p>
            <a:pPr eaLnBrk="0" hangingPunct="0">
              <a:defRPr/>
            </a:pPr>
            <a:r>
              <a:rPr lang="zh-CN" altLang="en-US"/>
              <a:t>（</a:t>
            </a:r>
            <a:r>
              <a:rPr lang="en-US" altLang="zh-CN"/>
              <a:t>1</a:t>
            </a:r>
            <a:r>
              <a:rPr lang="zh-CN" altLang="en-US"/>
              <a:t>）用一个已经初始化的数组对另一个数组赋值，即使是元素类型相同，数组大小相同，这样的用法也是不允许的。</a:t>
            </a:r>
          </a:p>
          <a:p>
            <a:pPr eaLnBrk="0" hangingPunct="0">
              <a:defRPr/>
            </a:pPr>
            <a:r>
              <a:rPr lang="en-US" altLang="zh-CN"/>
              <a:t>int x[3]={7,8,9};  int y[3];  y=x; 		/*</a:t>
            </a:r>
            <a:r>
              <a:rPr lang="zh-CN" altLang="en-US"/>
              <a:t>错误*</a:t>
            </a:r>
            <a:r>
              <a:rPr lang="en-US" altLang="zh-CN"/>
              <a:t>/</a:t>
            </a:r>
          </a:p>
          <a:p>
            <a:pPr eaLnBrk="0" hangingPunct="0">
              <a:defRPr/>
            </a:pPr>
            <a:r>
              <a:rPr lang="zh-CN" altLang="en-US"/>
              <a:t>（</a:t>
            </a:r>
            <a:r>
              <a:rPr lang="en-US" altLang="zh-CN"/>
              <a:t>2</a:t>
            </a:r>
            <a:r>
              <a:rPr lang="zh-CN" altLang="en-US"/>
              <a:t>）对数组进行整体输入输出。</a:t>
            </a:r>
          </a:p>
          <a:p>
            <a:pPr eaLnBrk="0" hangingPunct="0">
              <a:defRPr/>
            </a:pPr>
            <a:r>
              <a:rPr lang="en-US" altLang="zh-CN"/>
              <a:t>printf</a:t>
            </a:r>
            <a:r>
              <a:rPr lang="zh-CN" altLang="en-US"/>
              <a:t>和</a:t>
            </a:r>
            <a:r>
              <a:rPr lang="en-US" altLang="zh-CN"/>
              <a:t>scanf</a:t>
            </a:r>
            <a:r>
              <a:rPr lang="zh-CN" altLang="en-US"/>
              <a:t>不支持对普通数组进行整体输入输出，必须以元素为单位进行操作，但对字符数组来说，可以通过“</a:t>
            </a:r>
            <a:r>
              <a:rPr lang="en-US" altLang="zh-CN"/>
              <a:t>%s”</a:t>
            </a:r>
            <a:r>
              <a:rPr lang="zh-CN" altLang="en-US"/>
              <a:t>进行整体输入或输出，这部分内容安排后面介绍。</a:t>
            </a:r>
          </a:p>
          <a:p>
            <a:pPr eaLnBrk="0" hangingPunct="0">
              <a:defRPr/>
            </a:pPr>
            <a:r>
              <a:rPr lang="zh-CN" altLang="en-US"/>
              <a:t>（</a:t>
            </a:r>
            <a:r>
              <a:rPr lang="en-US" altLang="zh-CN"/>
              <a:t>3</a:t>
            </a:r>
            <a:r>
              <a:rPr lang="zh-CN" altLang="en-US"/>
              <a:t>）数组比较。</a:t>
            </a:r>
          </a:p>
          <a:p>
            <a:pPr eaLnBrk="0" hangingPunct="0">
              <a:defRPr/>
            </a:pPr>
            <a:r>
              <a:rPr lang="en-US" altLang="zh-CN"/>
              <a:t>int x[3]={1,2,3};</a:t>
            </a:r>
          </a:p>
          <a:p>
            <a:pPr eaLnBrk="0" hangingPunct="0">
              <a:defRPr/>
            </a:pPr>
            <a:r>
              <a:rPr lang="en-US" altLang="zh-CN"/>
              <a:t>int y[3]={4,5,6};</a:t>
            </a:r>
          </a:p>
          <a:p>
            <a:pPr eaLnBrk="0" hangingPunct="0">
              <a:defRPr/>
            </a:pPr>
            <a:r>
              <a:rPr lang="en-US" altLang="zh-CN"/>
              <a:t>if(x &lt; y)   /*</a:t>
            </a:r>
            <a:r>
              <a:rPr lang="zh-CN" altLang="en-US"/>
              <a:t>错误*</a:t>
            </a:r>
            <a:r>
              <a:rPr lang="en-US" altLang="zh-CN"/>
              <a:t>/</a:t>
            </a:r>
          </a:p>
          <a:p>
            <a:pPr eaLnBrk="0" hangingPunct="0">
              <a:defRPr/>
            </a:pPr>
            <a:r>
              <a:rPr lang="en-US" altLang="zh-CN"/>
              <a:t>{……}</a:t>
            </a:r>
          </a:p>
          <a:p>
            <a:pPr eaLnBrk="0" hangingPunct="0">
              <a:defRPr/>
            </a:pPr>
            <a:r>
              <a:rPr lang="zh-CN" altLang="en-US"/>
              <a:t>（</a:t>
            </a:r>
            <a:r>
              <a:rPr lang="en-US" altLang="zh-CN"/>
              <a:t>4</a:t>
            </a:r>
            <a:r>
              <a:rPr lang="zh-CN" altLang="en-US"/>
              <a:t>）数组整体运算。</a:t>
            </a:r>
          </a:p>
          <a:p>
            <a:pPr eaLnBrk="0" hangingPunct="0">
              <a:defRPr/>
            </a:pPr>
            <a:r>
              <a:rPr lang="en-US" altLang="zh-CN"/>
              <a:t>int x[5]={5,6,7,8,9};</a:t>
            </a:r>
          </a:p>
          <a:p>
            <a:pPr eaLnBrk="0" hangingPunct="0">
              <a:defRPr/>
            </a:pPr>
            <a:r>
              <a:rPr lang="en-US" altLang="zh-CN"/>
              <a:t>int y[5]={2,3,4,5,6};</a:t>
            </a:r>
          </a:p>
          <a:p>
            <a:pPr eaLnBrk="0" hangingPunct="0">
              <a:defRPr/>
            </a:pPr>
            <a:r>
              <a:rPr lang="en-US" altLang="zh-CN"/>
              <a:t>x+=y;		/*</a:t>
            </a:r>
            <a:r>
              <a:rPr lang="zh-CN" altLang="en-US"/>
              <a:t>错误，其他运算与此同*</a:t>
            </a:r>
            <a:r>
              <a:rPr lang="en-US" altLang="zh-CN"/>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5.2.12</a:t>
            </a:r>
            <a:r>
              <a:rPr lang="zh-CN" altLang="en-US" smtClean="0">
                <a:ea typeface="宋体" pitchFamily="2" charset="-122"/>
              </a:rPr>
              <a:t>一维数组引用</a:t>
            </a:r>
            <a:endParaRPr lang="en-US" altLang="zh-CN" dirty="0">
              <a:ea typeface="宋体" pitchFamily="2" charset="-122"/>
            </a:endParaRPr>
          </a:p>
        </p:txBody>
      </p:sp>
      <p:sp>
        <p:nvSpPr>
          <p:cNvPr id="5" name="Rectangle 11"/>
          <p:cNvSpPr>
            <a:spLocks noGrp="1" noChangeArrowheads="1"/>
          </p:cNvSpPr>
          <p:nvPr>
            <p:ph type="body" idx="1"/>
          </p:nvPr>
        </p:nvSpPr>
        <p:spPr>
          <a:xfrm>
            <a:off x="0" y="1142984"/>
            <a:ext cx="9144000" cy="5286412"/>
          </a:xfrm>
        </p:spPr>
        <p:style>
          <a:lnRef idx="0">
            <a:scrgbClr r="0" g="0" b="0"/>
          </a:lnRef>
          <a:fillRef idx="1003">
            <a:schemeClr val="dk2"/>
          </a:fillRef>
          <a:effectRef idx="0">
            <a:scrgbClr r="0" g="0" b="0"/>
          </a:effectRef>
          <a:fontRef idx="major"/>
        </p:style>
        <p:txBody>
          <a:bodyPr rIns="132080"/>
          <a:lstStyle/>
          <a:p>
            <a:pPr marL="0" indent="534988" eaLnBrk="1" hangingPunct="1">
              <a:lnSpc>
                <a:spcPct val="90000"/>
              </a:lnSpc>
              <a:spcAft>
                <a:spcPct val="50000"/>
              </a:spcAft>
              <a:defRPr/>
            </a:pPr>
            <a:r>
              <a:rPr lang="zh-CN" altLang="en-US" sz="2800" b="1" smtClean="0">
                <a:ea typeface="宋体" charset="-122"/>
              </a:rPr>
              <a:t>一维数组数组地址的引用</a:t>
            </a:r>
            <a:r>
              <a:rPr lang="zh-CN" altLang="en-US" sz="2800" smtClean="0">
                <a:ea typeface="宋体" charset="-122"/>
              </a:rPr>
              <a:t> </a:t>
            </a:r>
            <a:r>
              <a:rPr lang="zh-CN" altLang="en-US" sz="2800" b="1" smtClean="0">
                <a:ea typeface="宋体" charset="-122"/>
              </a:rPr>
              <a:t>：</a:t>
            </a:r>
          </a:p>
          <a:p>
            <a:pPr marL="0" indent="534988" eaLnBrk="1" hangingPunct="1">
              <a:lnSpc>
                <a:spcPct val="90000"/>
              </a:lnSpc>
              <a:spcAft>
                <a:spcPct val="50000"/>
              </a:spcAft>
              <a:defRPr/>
            </a:pPr>
            <a:r>
              <a:rPr lang="en-US" altLang="zh-CN" sz="2800" b="1" u="sng" smtClean="0">
                <a:solidFill>
                  <a:srgbClr val="FF0000"/>
                </a:solidFill>
                <a:ea typeface="宋体" charset="-122"/>
              </a:rPr>
              <a:t>&amp;</a:t>
            </a:r>
            <a:r>
              <a:rPr lang="zh-CN" altLang="en-US" sz="2800" b="1" u="sng" smtClean="0">
                <a:solidFill>
                  <a:srgbClr val="FF0000"/>
                </a:solidFill>
                <a:ea typeface="宋体" charset="-122"/>
              </a:rPr>
              <a:t>数组名</a:t>
            </a:r>
            <a:r>
              <a:rPr lang="en-US" altLang="zh-CN" sz="2800" b="1" u="sng" smtClean="0">
                <a:solidFill>
                  <a:srgbClr val="FF0000"/>
                </a:solidFill>
                <a:ea typeface="宋体" charset="-122"/>
              </a:rPr>
              <a:t>[</a:t>
            </a:r>
            <a:r>
              <a:rPr lang="zh-CN" altLang="en-US" sz="2800" b="1" u="sng" smtClean="0">
                <a:solidFill>
                  <a:srgbClr val="FF0000"/>
                </a:solidFill>
                <a:ea typeface="宋体" charset="-122"/>
              </a:rPr>
              <a:t>下标表达式</a:t>
            </a:r>
            <a:r>
              <a:rPr lang="en-US" altLang="zh-CN" sz="2800" b="1" u="sng" smtClean="0">
                <a:solidFill>
                  <a:srgbClr val="FF0000"/>
                </a:solidFill>
                <a:ea typeface="宋体" charset="-122"/>
              </a:rPr>
              <a:t>]</a:t>
            </a:r>
            <a:r>
              <a:rPr lang="zh-CN" altLang="en-US" sz="2800" b="1" smtClean="0">
                <a:solidFill>
                  <a:srgbClr val="FF0000"/>
                </a:solidFill>
                <a:ea typeface="宋体" charset="-122"/>
              </a:rPr>
              <a:t>   或   </a:t>
            </a:r>
            <a:r>
              <a:rPr lang="zh-CN" altLang="en-US" sz="2800" b="1" u="sng" smtClean="0">
                <a:solidFill>
                  <a:srgbClr val="FF0000"/>
                </a:solidFill>
                <a:ea typeface="宋体" charset="-122"/>
              </a:rPr>
              <a:t>数组名 </a:t>
            </a:r>
            <a:r>
              <a:rPr lang="en-US" altLang="zh-CN" sz="2800" b="1" u="sng" smtClean="0">
                <a:solidFill>
                  <a:srgbClr val="FF0000"/>
                </a:solidFill>
                <a:ea typeface="宋体" charset="-122"/>
              </a:rPr>
              <a:t>± </a:t>
            </a:r>
            <a:r>
              <a:rPr lang="zh-CN" altLang="en-US" sz="2800" b="1" u="sng" smtClean="0">
                <a:solidFill>
                  <a:srgbClr val="FF0000"/>
                </a:solidFill>
                <a:ea typeface="宋体" charset="-122"/>
              </a:rPr>
              <a:t>整数</a:t>
            </a:r>
          </a:p>
          <a:p>
            <a:pPr marL="0" indent="534988" eaLnBrk="1" hangingPunct="1">
              <a:lnSpc>
                <a:spcPct val="90000"/>
              </a:lnSpc>
              <a:spcAft>
                <a:spcPct val="50000"/>
              </a:spcAft>
              <a:defRPr/>
            </a:pPr>
            <a:r>
              <a:rPr lang="zh-CN" altLang="en-US" sz="2800" b="1" smtClean="0">
                <a:solidFill>
                  <a:srgbClr val="FF0000"/>
                </a:solidFill>
                <a:ea typeface="宋体" charset="-122"/>
              </a:rPr>
              <a:t>如</a:t>
            </a:r>
            <a:r>
              <a:rPr lang="en-US" altLang="zh-CN" sz="2800" b="1" smtClean="0">
                <a:solidFill>
                  <a:srgbClr val="FF0000"/>
                </a:solidFill>
                <a:ea typeface="宋体" charset="-122"/>
              </a:rPr>
              <a:t>&amp;a[0]</a:t>
            </a:r>
            <a:r>
              <a:rPr lang="zh-CN" altLang="en-US" sz="2800" b="1" smtClean="0">
                <a:solidFill>
                  <a:srgbClr val="FF0000"/>
                </a:solidFill>
                <a:ea typeface="宋体" charset="-122"/>
              </a:rPr>
              <a:t>、</a:t>
            </a:r>
            <a:r>
              <a:rPr lang="en-US" altLang="zh-CN" sz="2800" b="1" smtClean="0">
                <a:solidFill>
                  <a:srgbClr val="FF0000"/>
                </a:solidFill>
                <a:ea typeface="宋体" charset="-122"/>
              </a:rPr>
              <a:t>&amp;a[i]</a:t>
            </a:r>
            <a:r>
              <a:rPr lang="zh-CN" altLang="en-US" sz="2800" b="1" smtClean="0">
                <a:solidFill>
                  <a:srgbClr val="FF0000"/>
                </a:solidFill>
                <a:ea typeface="宋体" charset="-122"/>
              </a:rPr>
              <a:t>、</a:t>
            </a:r>
            <a:r>
              <a:rPr lang="en-US" altLang="zh-CN" sz="2800" b="1" smtClean="0">
                <a:solidFill>
                  <a:srgbClr val="FF0000"/>
                </a:solidFill>
                <a:ea typeface="宋体" charset="-122"/>
              </a:rPr>
              <a:t>&amp;a[2*i-1]  </a:t>
            </a:r>
            <a:r>
              <a:rPr lang="zh-CN" altLang="en-US" sz="2800" b="1" smtClean="0">
                <a:solidFill>
                  <a:srgbClr val="FF0000"/>
                </a:solidFill>
                <a:ea typeface="宋体" charset="-122"/>
              </a:rPr>
              <a:t>或</a:t>
            </a:r>
          </a:p>
          <a:p>
            <a:pPr marL="0" indent="534988" eaLnBrk="1" hangingPunct="1">
              <a:lnSpc>
                <a:spcPct val="90000"/>
              </a:lnSpc>
              <a:spcAft>
                <a:spcPct val="50000"/>
              </a:spcAft>
              <a:defRPr/>
            </a:pPr>
            <a:r>
              <a:rPr lang="en-US" altLang="zh-CN" sz="2800" b="1" smtClean="0">
                <a:solidFill>
                  <a:srgbClr val="FF0000"/>
                </a:solidFill>
                <a:ea typeface="宋体" charset="-122"/>
              </a:rPr>
              <a:t>a</a:t>
            </a:r>
            <a:r>
              <a:rPr lang="zh-CN" altLang="en-US" sz="2800" b="1" smtClean="0">
                <a:solidFill>
                  <a:srgbClr val="FF0000"/>
                </a:solidFill>
                <a:ea typeface="宋体" charset="-122"/>
              </a:rPr>
              <a:t>、</a:t>
            </a:r>
            <a:r>
              <a:rPr lang="en-US" altLang="zh-CN" sz="2800" b="1" smtClean="0">
                <a:solidFill>
                  <a:srgbClr val="FF0000"/>
                </a:solidFill>
                <a:ea typeface="宋体" charset="-122"/>
              </a:rPr>
              <a:t>a+i</a:t>
            </a:r>
            <a:r>
              <a:rPr lang="zh-CN" altLang="en-US" sz="2800" b="1" smtClean="0">
                <a:solidFill>
                  <a:srgbClr val="FF0000"/>
                </a:solidFill>
                <a:ea typeface="宋体" charset="-122"/>
              </a:rPr>
              <a:t>、</a:t>
            </a:r>
            <a:r>
              <a:rPr lang="en-US" altLang="zh-CN" sz="2800" b="1" smtClean="0">
                <a:solidFill>
                  <a:srgbClr val="FF0000"/>
                </a:solidFill>
                <a:ea typeface="宋体" charset="-122"/>
              </a:rPr>
              <a:t>a+2*i-1</a:t>
            </a:r>
          </a:p>
          <a:p>
            <a:pPr marL="0" indent="534988" eaLnBrk="1" hangingPunct="1">
              <a:lnSpc>
                <a:spcPct val="90000"/>
              </a:lnSpc>
              <a:spcAft>
                <a:spcPct val="50000"/>
              </a:spcAft>
              <a:buFont typeface="Wingdings" pitchFamily="2" charset="2"/>
              <a:buChar char="l"/>
              <a:defRPr/>
            </a:pPr>
            <a:r>
              <a:rPr lang="en-US" altLang="zh-CN" sz="2800" b="1" smtClean="0">
                <a:ea typeface="宋体" charset="-122"/>
              </a:rPr>
              <a:t>C</a:t>
            </a:r>
            <a:r>
              <a:rPr lang="zh-CN" altLang="en-US" sz="2800" b="1" smtClean="0">
                <a:ea typeface="宋体" charset="-122"/>
              </a:rPr>
              <a:t>语言中用数组名表示数组的首地址，即第</a:t>
            </a:r>
            <a:r>
              <a:rPr lang="en-US" altLang="zh-CN" sz="2800" b="1" smtClean="0">
                <a:ea typeface="宋体" charset="-122"/>
              </a:rPr>
              <a:t>1</a:t>
            </a:r>
            <a:r>
              <a:rPr lang="zh-CN" altLang="en-US" sz="2800" b="1" smtClean="0">
                <a:ea typeface="宋体" charset="-122"/>
              </a:rPr>
              <a:t>个元素的地址。比如 </a:t>
            </a:r>
            <a:r>
              <a:rPr lang="en-US" altLang="zh-CN" sz="2800" b="1" smtClean="0">
                <a:ea typeface="宋体" charset="-122"/>
              </a:rPr>
              <a:t>a</a:t>
            </a:r>
            <a:r>
              <a:rPr lang="zh-CN" altLang="en-US" sz="2800" b="1" smtClean="0">
                <a:ea typeface="宋体" charset="-122"/>
              </a:rPr>
              <a:t>，实际上就是</a:t>
            </a:r>
            <a:r>
              <a:rPr lang="en-US" altLang="zh-CN" sz="2800" b="1" smtClean="0">
                <a:ea typeface="宋体" charset="-122"/>
              </a:rPr>
              <a:t>&amp;a[0]</a:t>
            </a:r>
            <a:r>
              <a:rPr lang="zh-CN" altLang="en-US" sz="2800" b="1" smtClean="0">
                <a:ea typeface="宋体" charset="-122"/>
              </a:rPr>
              <a:t>。</a:t>
            </a:r>
          </a:p>
          <a:p>
            <a:pPr marL="0" indent="534988" eaLnBrk="1" hangingPunct="1">
              <a:lnSpc>
                <a:spcPct val="90000"/>
              </a:lnSpc>
              <a:spcAft>
                <a:spcPct val="50000"/>
              </a:spcAft>
              <a:buFont typeface="Wingdings" pitchFamily="2" charset="2"/>
              <a:buChar char="l"/>
              <a:defRPr/>
            </a:pPr>
            <a:r>
              <a:rPr lang="zh-CN" altLang="en-US" sz="2800" b="1" smtClean="0">
                <a:ea typeface="宋体" charset="-122"/>
              </a:rPr>
              <a:t>地址加减整数，就是求当前元素后面或前面第几个元素的地址。</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5.2.13</a:t>
            </a:r>
            <a:r>
              <a:rPr lang="zh-CN" altLang="en-US" dirty="0" smtClean="0">
                <a:ea typeface="宋体" pitchFamily="2" charset="-122"/>
              </a:rPr>
              <a:t>一维数组案例</a:t>
            </a:r>
            <a:endParaRPr lang="en-US" altLang="zh-CN" dirty="0">
              <a:ea typeface="宋体" pitchFamily="2" charset="-122"/>
            </a:endParaRPr>
          </a:p>
        </p:txBody>
      </p:sp>
      <p:sp>
        <p:nvSpPr>
          <p:cNvPr id="4" name="Rectangle 3"/>
          <p:cNvSpPr>
            <a:spLocks noGrp="1" noChangeArrowheads="1"/>
          </p:cNvSpPr>
          <p:nvPr>
            <p:ph type="body" idx="1"/>
          </p:nvPr>
        </p:nvSpPr>
        <p:spPr>
          <a:xfrm>
            <a:off x="285750" y="1285875"/>
            <a:ext cx="8643968" cy="4929207"/>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zh-CN" altLang="zh-CN" smtClean="0">
                <a:ea typeface="宋体" pitchFamily="2" charset="-122"/>
              </a:rPr>
              <a:t>对</a:t>
            </a:r>
            <a:r>
              <a:rPr lang="en-US" altLang="zh-CN" smtClean="0">
                <a:ea typeface="宋体" pitchFamily="2" charset="-122"/>
              </a:rPr>
              <a:t>10</a:t>
            </a:r>
            <a:r>
              <a:rPr lang="zh-CN" altLang="zh-CN" smtClean="0">
                <a:ea typeface="宋体" pitchFamily="2" charset="-122"/>
              </a:rPr>
              <a:t>个数组元素依次赋值为</a:t>
            </a:r>
            <a:r>
              <a:rPr lang="en-US" altLang="zh-CN" smtClean="0">
                <a:ea typeface="宋体" pitchFamily="2" charset="-122"/>
              </a:rPr>
              <a:t>0,1,</a:t>
            </a:r>
          </a:p>
          <a:p>
            <a:pPr eaLnBrk="1" hangingPunct="1">
              <a:buFont typeface="Wingdings" pitchFamily="2" charset="2"/>
              <a:buNone/>
              <a:defRPr/>
            </a:pPr>
            <a:r>
              <a:rPr lang="en-US" altLang="zh-CN" smtClean="0">
                <a:ea typeface="宋体" pitchFamily="2" charset="-122"/>
              </a:rPr>
              <a:t>      2,3,4,5,6,7,8,9</a:t>
            </a:r>
            <a:r>
              <a:rPr lang="zh-CN" altLang="zh-CN" smtClean="0">
                <a:ea typeface="宋体" pitchFamily="2" charset="-122"/>
              </a:rPr>
              <a:t>，要求按逆序输出。</a:t>
            </a:r>
            <a:endParaRPr lang="en-US" altLang="zh-CN" smtClean="0">
              <a:ea typeface="宋体" pitchFamily="2" charset="-122"/>
            </a:endParaRPr>
          </a:p>
          <a:p>
            <a:pPr eaLnBrk="1" hangingPunct="1">
              <a:defRPr/>
            </a:pPr>
            <a:r>
              <a:rPr lang="zh-CN" altLang="zh-CN" smtClean="0">
                <a:ea typeface="宋体" pitchFamily="2" charset="-122"/>
              </a:rPr>
              <a:t>解题思路：</a:t>
            </a:r>
            <a:endParaRPr lang="en-US" altLang="zh-CN" smtClean="0">
              <a:ea typeface="宋体" pitchFamily="2" charset="-122"/>
            </a:endParaRPr>
          </a:p>
          <a:p>
            <a:pPr lvl="1" eaLnBrk="1" hangingPunct="1">
              <a:defRPr/>
            </a:pPr>
            <a:r>
              <a:rPr lang="zh-CN" altLang="zh-CN" smtClean="0">
                <a:ea typeface="宋体" pitchFamily="2" charset="-122"/>
              </a:rPr>
              <a:t>定义一个长度为</a:t>
            </a:r>
            <a:r>
              <a:rPr lang="en-US" altLang="zh-CN" smtClean="0">
                <a:ea typeface="宋体" pitchFamily="2" charset="-122"/>
              </a:rPr>
              <a:t>10</a:t>
            </a:r>
            <a:r>
              <a:rPr lang="zh-CN" altLang="zh-CN" smtClean="0">
                <a:ea typeface="宋体" pitchFamily="2" charset="-122"/>
              </a:rPr>
              <a:t>的数组，数组定义为整型</a:t>
            </a:r>
            <a:endParaRPr lang="en-US" altLang="zh-CN" smtClean="0">
              <a:ea typeface="宋体" pitchFamily="2" charset="-122"/>
            </a:endParaRPr>
          </a:p>
          <a:p>
            <a:pPr lvl="1" eaLnBrk="1" hangingPunct="1">
              <a:defRPr/>
            </a:pPr>
            <a:r>
              <a:rPr lang="zh-CN" altLang="zh-CN" smtClean="0">
                <a:ea typeface="宋体" pitchFamily="2" charset="-122"/>
              </a:rPr>
              <a:t>要赋的值是从</a:t>
            </a:r>
            <a:r>
              <a:rPr lang="en-US" altLang="zh-CN" smtClean="0">
                <a:ea typeface="宋体" pitchFamily="2" charset="-122"/>
              </a:rPr>
              <a:t>0</a:t>
            </a:r>
            <a:r>
              <a:rPr lang="zh-CN" altLang="zh-CN" smtClean="0">
                <a:ea typeface="宋体" pitchFamily="2" charset="-122"/>
              </a:rPr>
              <a:t>到</a:t>
            </a:r>
            <a:r>
              <a:rPr lang="en-US" altLang="zh-CN" smtClean="0">
                <a:ea typeface="宋体" pitchFamily="2" charset="-122"/>
              </a:rPr>
              <a:t>9</a:t>
            </a:r>
            <a:r>
              <a:rPr lang="zh-CN" altLang="zh-CN" smtClean="0">
                <a:ea typeface="宋体" pitchFamily="2" charset="-122"/>
              </a:rPr>
              <a:t>，可以用循环来赋值</a:t>
            </a:r>
            <a:endParaRPr lang="en-US" altLang="zh-CN" smtClean="0">
              <a:ea typeface="宋体" pitchFamily="2" charset="-122"/>
            </a:endParaRPr>
          </a:p>
          <a:p>
            <a:pPr lvl="1" eaLnBrk="1" hangingPunct="1">
              <a:defRPr/>
            </a:pPr>
            <a:r>
              <a:rPr lang="zh-CN" altLang="zh-CN" smtClean="0">
                <a:ea typeface="宋体" pitchFamily="2" charset="-122"/>
              </a:rPr>
              <a:t>用循环按下标从大到小输出这</a:t>
            </a:r>
            <a:r>
              <a:rPr lang="en-US" altLang="zh-CN" smtClean="0">
                <a:ea typeface="宋体" pitchFamily="2" charset="-122"/>
              </a:rPr>
              <a:t>10</a:t>
            </a:r>
            <a:r>
              <a:rPr lang="zh-CN" altLang="zh-CN" smtClean="0">
                <a:ea typeface="宋体" pitchFamily="2" charset="-122"/>
              </a:rPr>
              <a:t>个元素</a:t>
            </a:r>
            <a:endParaRPr lang="zh-CN" altLang="zh-CN" smtClean="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5.2.14</a:t>
            </a:r>
            <a:r>
              <a:rPr lang="zh-CN" altLang="en-US" smtClean="0">
                <a:ea typeface="宋体" pitchFamily="2" charset="-122"/>
              </a:rPr>
              <a:t>一维数组案例</a:t>
            </a:r>
            <a:endParaRPr lang="en-US" altLang="zh-CN" dirty="0">
              <a:ea typeface="宋体" pitchFamily="2" charset="-122"/>
            </a:endParaRPr>
          </a:p>
        </p:txBody>
      </p:sp>
      <p:sp>
        <p:nvSpPr>
          <p:cNvPr id="8" name="Rectangle 3"/>
          <p:cNvSpPr>
            <a:spLocks noGrp="1" noChangeArrowheads="1"/>
          </p:cNvSpPr>
          <p:nvPr>
            <p:ph type="body" idx="1"/>
          </p:nvPr>
        </p:nvSpPr>
        <p:spPr>
          <a:xfrm>
            <a:off x="0" y="1000108"/>
            <a:ext cx="9144000" cy="5857892"/>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int main()</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  int i,a[10];</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for (i=</a:t>
            </a:r>
            <a:r>
              <a:rPr lang="en-US" altLang="zh-CN" sz="2800" smtClean="0">
                <a:solidFill>
                  <a:srgbClr val="FF0000"/>
                </a:solidFill>
                <a:ea typeface="宋体" pitchFamily="2" charset="-122"/>
              </a:rPr>
              <a:t>0</a:t>
            </a:r>
            <a:r>
              <a:rPr lang="en-US" altLang="zh-CN" sz="2800" smtClean="0">
                <a:ea typeface="宋体" pitchFamily="2" charset="-122"/>
              </a:rPr>
              <a:t>; i&lt;=</a:t>
            </a:r>
            <a:r>
              <a:rPr lang="en-US" altLang="zh-CN" sz="2800" smtClean="0">
                <a:solidFill>
                  <a:srgbClr val="FF0000"/>
                </a:solidFill>
                <a:ea typeface="宋体" pitchFamily="2" charset="-122"/>
              </a:rPr>
              <a:t>9</a:t>
            </a:r>
            <a:r>
              <a:rPr lang="en-US" altLang="zh-CN" sz="2800" smtClean="0">
                <a:ea typeface="宋体" pitchFamily="2" charset="-122"/>
              </a:rPr>
              <a:t>;i++)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a[i]=i;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for(i=</a:t>
            </a:r>
            <a:r>
              <a:rPr lang="en-US" altLang="zh-CN" sz="2800" smtClean="0">
                <a:solidFill>
                  <a:srgbClr val="FF0000"/>
                </a:solidFill>
                <a:ea typeface="宋体" pitchFamily="2" charset="-122"/>
              </a:rPr>
              <a:t>9</a:t>
            </a:r>
            <a:r>
              <a:rPr lang="en-US" altLang="zh-CN" sz="2800" smtClean="0">
                <a:ea typeface="宋体" pitchFamily="2" charset="-122"/>
              </a:rPr>
              <a:t>;i&gt;=</a:t>
            </a:r>
            <a:r>
              <a:rPr lang="en-US" altLang="zh-CN" sz="2800" smtClean="0">
                <a:solidFill>
                  <a:srgbClr val="FF0000"/>
                </a:solidFill>
                <a:ea typeface="宋体" pitchFamily="2" charset="-122"/>
              </a:rPr>
              <a:t>0</a:t>
            </a:r>
            <a:r>
              <a:rPr lang="en-US" altLang="zh-CN" sz="2800" smtClean="0">
                <a:ea typeface="宋体" pitchFamily="2" charset="-122"/>
              </a:rPr>
              <a:t>; 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printf("%d ",a[i]);</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printf("\n");</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eaLnBrk="1" hangingPunct="1">
              <a:buFont typeface="Wingdings" pitchFamily="2" charset="2"/>
              <a:buNone/>
              <a:defRPr/>
            </a:pPr>
            <a:r>
              <a:rPr lang="en-US" altLang="zh-CN" sz="2800" smtClean="0">
                <a:ea typeface="宋体" pitchFamily="2" charset="-122"/>
              </a:rPr>
              <a:t> }</a:t>
            </a:r>
            <a:endParaRPr lang="zh-CN" altLang="zh-CN" sz="2800" smtClean="0">
              <a:ea typeface="宋体" pitchFamily="2" charset="-122"/>
            </a:endParaRPr>
          </a:p>
        </p:txBody>
      </p:sp>
      <p:sp>
        <p:nvSpPr>
          <p:cNvPr id="9" name="流程图: 过程 8"/>
          <p:cNvSpPr>
            <a:spLocks noChangeArrowheads="1"/>
          </p:cNvSpPr>
          <p:nvPr/>
        </p:nvSpPr>
        <p:spPr bwMode="auto">
          <a:xfrm>
            <a:off x="928688" y="2530475"/>
            <a:ext cx="4143375" cy="1143000"/>
          </a:xfrm>
          <a:prstGeom prst="flowChartProcess">
            <a:avLst/>
          </a:prstGeom>
          <a:noFill/>
          <a:ln w="38100" algn="ctr">
            <a:solidFill>
              <a:srgbClr val="FF0000"/>
            </a:solidFill>
            <a:miter lim="800000"/>
            <a:headEnd/>
            <a:tailEnd/>
          </a:ln>
        </p:spPr>
        <p:txBody>
          <a:bodyPr wrap="none"/>
          <a:lstStyle/>
          <a:p>
            <a:pPr eaLnBrk="0" hangingPunct="0"/>
            <a:endParaRPr lang="zh-CN" altLang="en-US"/>
          </a:p>
        </p:txBody>
      </p:sp>
      <p:sp>
        <p:nvSpPr>
          <p:cNvPr id="10" name="圆角矩形标注 9"/>
          <p:cNvSpPr>
            <a:spLocks noChangeArrowheads="1"/>
          </p:cNvSpPr>
          <p:nvPr/>
        </p:nvSpPr>
        <p:spPr bwMode="auto">
          <a:xfrm>
            <a:off x="5500688" y="3602038"/>
            <a:ext cx="2714625" cy="1071562"/>
          </a:xfrm>
          <a:prstGeom prst="wedgeRoundRectCallout">
            <a:avLst>
              <a:gd name="adj1" fmla="val -62778"/>
              <a:gd name="adj2" fmla="val -103796"/>
              <a:gd name="adj3" fmla="val 16667"/>
            </a:avLst>
          </a:prstGeom>
          <a:solidFill>
            <a:srgbClr val="FFFFCC"/>
          </a:solidFill>
          <a:ln w="9525" algn="ctr">
            <a:solidFill>
              <a:schemeClr val="tx1"/>
            </a:solidFill>
            <a:miter lim="800000"/>
            <a:headEnd/>
            <a:tailEnd/>
          </a:ln>
        </p:spPr>
        <p:txBody>
          <a:bodyPr/>
          <a:lstStyle/>
          <a:p>
            <a:pPr algn="ctr" eaLnBrk="0" hangingPunct="0"/>
            <a:r>
              <a:rPr lang="zh-CN" altLang="zh-CN" sz="3200" b="1">
                <a:solidFill>
                  <a:srgbClr val="FF0000"/>
                </a:solidFill>
              </a:rPr>
              <a:t>使</a:t>
            </a:r>
            <a:r>
              <a:rPr lang="en-US" altLang="zh-CN" sz="3200" b="1">
                <a:solidFill>
                  <a:srgbClr val="FF0000"/>
                </a:solidFill>
              </a:rPr>
              <a:t>a[0]</a:t>
            </a:r>
            <a:r>
              <a:rPr lang="zh-CN" altLang="zh-CN" sz="3200" b="1">
                <a:solidFill>
                  <a:srgbClr val="FF0000"/>
                </a:solidFill>
              </a:rPr>
              <a:t>～</a:t>
            </a:r>
            <a:r>
              <a:rPr lang="en-US" altLang="zh-CN" sz="3200" b="1">
                <a:solidFill>
                  <a:srgbClr val="FF0000"/>
                </a:solidFill>
              </a:rPr>
              <a:t>a[9]</a:t>
            </a:r>
            <a:r>
              <a:rPr lang="zh-CN" altLang="zh-CN" sz="3200" b="1">
                <a:solidFill>
                  <a:srgbClr val="FF0000"/>
                </a:solidFill>
              </a:rPr>
              <a:t>的值为</a:t>
            </a:r>
            <a:r>
              <a:rPr lang="en-US" altLang="zh-CN" sz="3200" b="1">
                <a:solidFill>
                  <a:srgbClr val="FF0000"/>
                </a:solidFill>
              </a:rPr>
              <a:t>0</a:t>
            </a:r>
            <a:r>
              <a:rPr lang="zh-CN" altLang="zh-CN" sz="3200" b="1">
                <a:solidFill>
                  <a:srgbClr val="FF0000"/>
                </a:solidFill>
              </a:rPr>
              <a:t>～</a:t>
            </a:r>
            <a:r>
              <a:rPr lang="en-US" altLang="zh-CN" sz="3200" b="1">
                <a:solidFill>
                  <a:srgbClr val="FF0000"/>
                </a:solidFill>
              </a:rPr>
              <a:t>9</a:t>
            </a:r>
            <a:endParaRPr lang="zh-CN" altLang="en-US" sz="3200" b="1">
              <a:solidFill>
                <a:srgbClr val="FF0000"/>
              </a:solidFill>
            </a:endParaRPr>
          </a:p>
        </p:txBody>
      </p:sp>
      <p:graphicFrame>
        <p:nvGraphicFramePr>
          <p:cNvPr id="11" name="表格 10"/>
          <p:cNvGraphicFramePr>
            <a:graphicFrameLocks noGrp="1"/>
          </p:cNvGraphicFramePr>
          <p:nvPr/>
        </p:nvGraphicFramePr>
        <p:xfrm>
          <a:off x="2071688" y="6227763"/>
          <a:ext cx="6238875" cy="518160"/>
        </p:xfrm>
        <a:graphic>
          <a:graphicData uri="http://schemas.openxmlformats.org/drawingml/2006/table">
            <a:tbl>
              <a:tblPr/>
              <a:tblGrid>
                <a:gridCol w="623887"/>
                <a:gridCol w="623888"/>
                <a:gridCol w="623887"/>
                <a:gridCol w="623888"/>
                <a:gridCol w="623887"/>
                <a:gridCol w="623888"/>
                <a:gridCol w="623887"/>
                <a:gridCol w="623888"/>
                <a:gridCol w="623887"/>
                <a:gridCol w="62388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0</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1</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2</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3</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4</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5</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6</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7</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8</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Verdana" pitchFamily="34" charset="0"/>
                          <a:ea typeface="宋体" pitchFamily="2" charset="-122"/>
                        </a:rPr>
                        <a:t>9</a:t>
                      </a:r>
                      <a:endParaRPr kumimoji="0" lang="zh-CN" altLang="en-US" sz="2800" b="1" i="0" u="none" strike="noStrike" cap="none" normalizeH="0" baseline="0" smtClean="0">
                        <a:ln>
                          <a:noFill/>
                        </a:ln>
                        <a:solidFill>
                          <a:srgbClr val="0000CC"/>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2" name="TextBox 11"/>
          <p:cNvSpPr txBox="1">
            <a:spLocks noChangeArrowheads="1"/>
          </p:cNvSpPr>
          <p:nvPr/>
        </p:nvSpPr>
        <p:spPr bwMode="auto">
          <a:xfrm>
            <a:off x="2000250" y="5668963"/>
            <a:ext cx="6715125" cy="522287"/>
          </a:xfrm>
          <a:prstGeom prst="rect">
            <a:avLst/>
          </a:prstGeom>
          <a:noFill/>
          <a:ln w="9525">
            <a:noFill/>
            <a:miter lim="800000"/>
            <a:headEnd/>
            <a:tailEnd/>
          </a:ln>
        </p:spPr>
        <p:txBody>
          <a:bodyPr>
            <a:spAutoFit/>
          </a:bodyPr>
          <a:lstStyle/>
          <a:p>
            <a:pPr eaLnBrk="0" hangingPunct="0"/>
            <a:r>
              <a:rPr lang="en-US" altLang="zh-CN" sz="2800" b="1"/>
              <a:t>a[0]a[1]a[2]a[3]a[4]a[5]a[6]a[7]a[8]a[9]</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643063" y="214313"/>
            <a:ext cx="7500937" cy="785812"/>
          </a:xfrm>
        </p:spPr>
        <p:txBody>
          <a:bodyPr/>
          <a:lstStyle/>
          <a:p>
            <a:pPr eaLnBrk="1" hangingPunct="1">
              <a:defRPr/>
            </a:pPr>
            <a:r>
              <a:rPr lang="en-US" altLang="zh-CN" sz="3600" smtClean="0">
                <a:ea typeface="宋体" pitchFamily="2" charset="-122"/>
              </a:rPr>
              <a:t>5.2.15</a:t>
            </a:r>
            <a:r>
              <a:rPr lang="zh-CN" altLang="en-US" sz="3600" smtClean="0">
                <a:ea typeface="宋体" pitchFamily="2" charset="-122"/>
              </a:rPr>
              <a:t>数组解决</a:t>
            </a:r>
            <a:r>
              <a:rPr lang="en-US" altLang="zh-CN" sz="3600" smtClean="0">
                <a:ea typeface="宋体" pitchFamily="2" charset="-122"/>
              </a:rPr>
              <a:t>Fibonacci</a:t>
            </a:r>
            <a:r>
              <a:rPr lang="zh-CN" altLang="zh-CN" sz="3600" smtClean="0">
                <a:ea typeface="宋体" pitchFamily="2" charset="-122"/>
              </a:rPr>
              <a:t>数列问题</a:t>
            </a:r>
            <a:endParaRPr lang="en-US" altLang="zh-CN" sz="3600" smtClean="0">
              <a:ea typeface="宋体" pitchFamily="2" charset="-122"/>
            </a:endParaRPr>
          </a:p>
        </p:txBody>
      </p:sp>
      <p:sp>
        <p:nvSpPr>
          <p:cNvPr id="7" name="Rectangle 3"/>
          <p:cNvSpPr>
            <a:spLocks noGrp="1" noChangeArrowheads="1"/>
          </p:cNvSpPr>
          <p:nvPr>
            <p:ph type="body" idx="1"/>
          </p:nvPr>
        </p:nvSpPr>
        <p:spPr>
          <a:xfrm>
            <a:off x="142844" y="1000108"/>
            <a:ext cx="7572427" cy="5857891"/>
          </a:xfrm>
        </p:spPr>
        <p:style>
          <a:lnRef idx="0">
            <a:scrgbClr r="0" g="0" b="0"/>
          </a:lnRef>
          <a:fillRef idx="1003">
            <a:schemeClr val="dk2"/>
          </a:fillRef>
          <a:effectRef idx="0">
            <a:scrgbClr r="0" g="0" b="0"/>
          </a:effectRef>
          <a:fontRef idx="major"/>
        </p:style>
        <p:txBody>
          <a:bodyPr/>
          <a:lstStyle/>
          <a:p>
            <a:pPr eaLnBrk="1" hangingPunct="1">
              <a:buFont typeface="Wingdings" pitchFamily="2" charset="2"/>
              <a:buNone/>
              <a:defRPr/>
            </a:pPr>
            <a:r>
              <a:rPr lang="en-US" altLang="zh-CN" sz="2600" smtClean="0">
                <a:ea typeface="宋体" pitchFamily="2" charset="-122"/>
              </a:rPr>
              <a:t>#include &lt;stdio.h&gt;</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int main()</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 {  int i;  int f[20]={1,1};                                </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     for(i=2;i&lt;20;i++)</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         f[i]=f[i-2]+f[i-1]; </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     for(i=0;i&lt;20;i++)</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    {   if(i%5==0) printf(“\n”); </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         printf(“%12d”,f[i]);                          </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    }</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    printf("\n");</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    return 0;</a:t>
            </a:r>
            <a:endParaRPr lang="zh-CN" altLang="zh-CN" sz="2600" smtClean="0">
              <a:ea typeface="宋体" pitchFamily="2" charset="-122"/>
            </a:endParaRPr>
          </a:p>
          <a:p>
            <a:pPr eaLnBrk="1" hangingPunct="1">
              <a:buFont typeface="Wingdings" pitchFamily="2" charset="2"/>
              <a:buNone/>
              <a:defRPr/>
            </a:pPr>
            <a:r>
              <a:rPr lang="en-US" altLang="zh-CN" sz="2600" smtClean="0">
                <a:ea typeface="宋体" pitchFamily="2" charset="-122"/>
              </a:rPr>
              <a:t>}</a:t>
            </a:r>
            <a:endParaRPr lang="zh-CN" altLang="zh-CN" sz="2600" smtClean="0">
              <a:ea typeface="宋体" pitchFamily="2" charset="-122"/>
            </a:endParaRPr>
          </a:p>
          <a:p>
            <a:pPr eaLnBrk="1" hangingPunct="1">
              <a:buFont typeface="Wingdings" pitchFamily="2" charset="2"/>
              <a:buNone/>
              <a:defRPr/>
            </a:pPr>
            <a:endParaRPr lang="zh-CN" altLang="zh-CN" sz="2600" smtClean="0">
              <a:solidFill>
                <a:srgbClr val="0000CC"/>
              </a:solidFill>
              <a:ea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5.2.16</a:t>
            </a:r>
            <a:r>
              <a:rPr lang="zh-CN" altLang="en-US" smtClean="0">
                <a:ea typeface="宋体" pitchFamily="2" charset="-122"/>
              </a:rPr>
              <a:t>一维数组案例</a:t>
            </a:r>
            <a:endParaRPr lang="en-US" altLang="zh-CN" dirty="0">
              <a:ea typeface="宋体" pitchFamily="2" charset="-122"/>
            </a:endParaRPr>
          </a:p>
        </p:txBody>
      </p:sp>
      <p:sp>
        <p:nvSpPr>
          <p:cNvPr id="61444" name="灯片编号占位符 3"/>
          <p:cNvSpPr>
            <a:spLocks noGrp="1"/>
          </p:cNvSpPr>
          <p:nvPr>
            <p:ph type="sldNum" sz="quarter" idx="11"/>
          </p:nvPr>
        </p:nvSpPr>
        <p:spPr bwMode="gray">
          <a:xfrm>
            <a:off x="34925" y="6534150"/>
            <a:ext cx="284163" cy="279400"/>
          </a:xfrm>
          <a:noFill/>
          <a:ln w="12700"/>
        </p:spPr>
        <p:txBody>
          <a:bodyPr/>
          <a:lstStyle/>
          <a:p>
            <a:pPr algn="l"/>
            <a:fld id="{079C9F21-F284-4644-9CC6-E9AA2DD968C3}" type="slidenum">
              <a:rPr lang="zh-CN" altLang="en-US" smtClean="0"/>
              <a:pPr algn="l"/>
              <a:t>55</a:t>
            </a:fld>
            <a:endParaRPr lang="en-US" altLang="zh-CN" smtClean="0"/>
          </a:p>
        </p:txBody>
      </p:sp>
      <p:sp>
        <p:nvSpPr>
          <p:cNvPr id="61445" name="Line 8"/>
          <p:cNvSpPr>
            <a:spLocks noChangeShapeType="1"/>
          </p:cNvSpPr>
          <p:nvPr/>
        </p:nvSpPr>
        <p:spPr bwMode="auto">
          <a:xfrm>
            <a:off x="228600" y="1066800"/>
            <a:ext cx="8915400" cy="1588"/>
          </a:xfrm>
          <a:prstGeom prst="line">
            <a:avLst/>
          </a:prstGeom>
          <a:noFill/>
          <a:ln w="9525">
            <a:solidFill>
              <a:srgbClr val="FFFFFF"/>
            </a:solidFill>
            <a:round/>
            <a:headEnd/>
            <a:tailEnd/>
          </a:ln>
        </p:spPr>
        <p:txBody>
          <a:bodyPr lIns="0" tIns="0" rIns="0" bIns="0"/>
          <a:lstStyle/>
          <a:p>
            <a:endParaRPr lang="zh-CN" altLang="en-US"/>
          </a:p>
        </p:txBody>
      </p:sp>
      <p:sp>
        <p:nvSpPr>
          <p:cNvPr id="162" name="Rectangle 11"/>
          <p:cNvSpPr>
            <a:spLocks noGrp="1" noChangeArrowheads="1"/>
          </p:cNvSpPr>
          <p:nvPr>
            <p:ph type="body" idx="1"/>
          </p:nvPr>
        </p:nvSpPr>
        <p:spPr>
          <a:xfrm>
            <a:off x="500034" y="1214423"/>
            <a:ext cx="8215370" cy="5000659"/>
          </a:xfrm>
        </p:spPr>
        <p:style>
          <a:lnRef idx="0">
            <a:scrgbClr r="0" g="0" b="0"/>
          </a:lnRef>
          <a:fillRef idx="1003">
            <a:schemeClr val="dk2"/>
          </a:fillRef>
          <a:effectRef idx="0">
            <a:scrgbClr r="0" g="0" b="0"/>
          </a:effectRef>
          <a:fontRef idx="major"/>
        </p:style>
        <p:txBody>
          <a:bodyPr rIns="132080"/>
          <a:lstStyle/>
          <a:p>
            <a:pPr marL="0" indent="534988" eaLnBrk="1" hangingPunct="1">
              <a:spcAft>
                <a:spcPct val="50000"/>
              </a:spcAft>
              <a:defRPr/>
            </a:pPr>
            <a:r>
              <a:rPr lang="zh-CN" altLang="en-US" b="1" smtClean="0">
                <a:ea typeface="宋体" charset="-122"/>
              </a:rPr>
              <a:t>用选择法对数组中的数进行排序。（按由小到大升序）</a:t>
            </a:r>
            <a:r>
              <a:rPr lang="zh-CN" altLang="en-US" smtClean="0">
                <a:ea typeface="宋体" charset="-122"/>
              </a:rPr>
              <a:t> </a:t>
            </a:r>
          </a:p>
          <a:p>
            <a:pPr marL="0" indent="534988" eaLnBrk="1" hangingPunct="1">
              <a:spcAft>
                <a:spcPct val="50000"/>
              </a:spcAft>
              <a:defRPr/>
            </a:pPr>
            <a:endParaRPr lang="zh-CN" altLang="en-US" b="1" smtClean="0">
              <a:ea typeface="宋体" charset="-122"/>
            </a:endParaRPr>
          </a:p>
        </p:txBody>
      </p:sp>
      <p:sp>
        <p:nvSpPr>
          <p:cNvPr id="164" name="Text Box 76"/>
          <p:cNvSpPr txBox="1">
            <a:spLocks noChangeArrowheads="1"/>
          </p:cNvSpPr>
          <p:nvPr/>
        </p:nvSpPr>
        <p:spPr bwMode="auto">
          <a:xfrm>
            <a:off x="2033588" y="3357563"/>
            <a:ext cx="647700" cy="2759075"/>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latin typeface="楷体_GB2312"/>
                <a:ea typeface="楷体_GB2312"/>
                <a:cs typeface="楷体_GB2312"/>
              </a:rPr>
              <a:t>5</a:t>
            </a:r>
          </a:p>
          <a:p>
            <a:pPr algn="ctr" eaLnBrk="0" hangingPunct="0">
              <a:spcBef>
                <a:spcPct val="50000"/>
              </a:spcBef>
            </a:pPr>
            <a:r>
              <a:rPr lang="en-US" altLang="zh-CN" sz="2500" b="1">
                <a:latin typeface="楷体_GB2312"/>
                <a:ea typeface="楷体_GB2312"/>
                <a:cs typeface="楷体_GB2312"/>
              </a:rPr>
              <a:t>6</a:t>
            </a:r>
          </a:p>
          <a:p>
            <a:pPr algn="ctr" eaLnBrk="0" hangingPunct="0">
              <a:spcBef>
                <a:spcPct val="50000"/>
              </a:spcBef>
            </a:pPr>
            <a:r>
              <a:rPr lang="en-US" altLang="zh-CN" sz="2500" b="1">
                <a:latin typeface="楷体_GB2312"/>
                <a:ea typeface="楷体_GB2312"/>
                <a:cs typeface="楷体_GB2312"/>
              </a:rPr>
              <a:t>3</a:t>
            </a:r>
          </a:p>
          <a:p>
            <a:pPr algn="ctr" eaLnBrk="0" hangingPunct="0">
              <a:spcBef>
                <a:spcPct val="50000"/>
              </a:spcBef>
            </a:pPr>
            <a:r>
              <a:rPr lang="en-US" altLang="zh-CN" sz="2500" b="1">
                <a:latin typeface="楷体_GB2312"/>
                <a:ea typeface="楷体_GB2312"/>
                <a:cs typeface="楷体_GB2312"/>
              </a:rPr>
              <a:t>1</a:t>
            </a:r>
          </a:p>
          <a:p>
            <a:pPr algn="ctr" eaLnBrk="0" hangingPunct="0">
              <a:spcBef>
                <a:spcPct val="50000"/>
              </a:spcBef>
            </a:pPr>
            <a:r>
              <a:rPr lang="en-US" altLang="zh-CN" sz="2500" b="1">
                <a:latin typeface="楷体_GB2312"/>
                <a:ea typeface="楷体_GB2312"/>
                <a:cs typeface="楷体_GB2312"/>
              </a:rPr>
              <a:t>7</a:t>
            </a:r>
          </a:p>
        </p:txBody>
      </p:sp>
      <p:grpSp>
        <p:nvGrpSpPr>
          <p:cNvPr id="2" name="Group 77"/>
          <p:cNvGrpSpPr>
            <a:grpSpLocks/>
          </p:cNvGrpSpPr>
          <p:nvPr/>
        </p:nvGrpSpPr>
        <p:grpSpPr bwMode="auto">
          <a:xfrm>
            <a:off x="2465388" y="3141663"/>
            <a:ext cx="792162" cy="473075"/>
            <a:chOff x="975" y="1979"/>
            <a:chExt cx="499" cy="298"/>
          </a:xfrm>
        </p:grpSpPr>
        <p:sp>
          <p:nvSpPr>
            <p:cNvPr id="61506" name="Line 78"/>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507" name="Text Box 79"/>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3" name="Group 80"/>
          <p:cNvGrpSpPr>
            <a:grpSpLocks/>
          </p:cNvGrpSpPr>
          <p:nvPr/>
        </p:nvGrpSpPr>
        <p:grpSpPr bwMode="auto">
          <a:xfrm>
            <a:off x="1223963" y="3368675"/>
            <a:ext cx="942975" cy="473075"/>
            <a:chOff x="193" y="2122"/>
            <a:chExt cx="594" cy="298"/>
          </a:xfrm>
        </p:grpSpPr>
        <p:sp>
          <p:nvSpPr>
            <p:cNvPr id="61504" name="Line 81"/>
            <p:cNvSpPr>
              <a:spLocks noChangeShapeType="1"/>
            </p:cNvSpPr>
            <p:nvPr/>
          </p:nvSpPr>
          <p:spPr bwMode="auto">
            <a:xfrm>
              <a:off x="469" y="2282"/>
              <a:ext cx="318" cy="0"/>
            </a:xfrm>
            <a:prstGeom prst="line">
              <a:avLst/>
            </a:prstGeom>
            <a:noFill/>
            <a:ln w="38100">
              <a:solidFill>
                <a:schemeClr val="tx1"/>
              </a:solidFill>
              <a:round/>
              <a:headEnd/>
              <a:tailEnd type="triangle" w="med" len="lg"/>
            </a:ln>
          </p:spPr>
          <p:txBody>
            <a:bodyPr lIns="90000" tIns="46800" rIns="90000" bIns="46800" anchor="ctr">
              <a:spAutoFit/>
            </a:bodyPr>
            <a:lstStyle/>
            <a:p>
              <a:endParaRPr lang="zh-CN" altLang="en-US"/>
            </a:p>
          </p:txBody>
        </p:sp>
        <p:sp>
          <p:nvSpPr>
            <p:cNvPr id="61505" name="Rectangle 82"/>
            <p:cNvSpPr>
              <a:spLocks noChangeArrowheads="1"/>
            </p:cNvSpPr>
            <p:nvPr/>
          </p:nvSpPr>
          <p:spPr bwMode="auto">
            <a:xfrm>
              <a:off x="193" y="2122"/>
              <a:ext cx="315" cy="298"/>
            </a:xfrm>
            <a:prstGeom prst="rect">
              <a:avLst/>
            </a:prstGeom>
            <a:noFill/>
            <a:ln w="25400" algn="ctr">
              <a:noFill/>
              <a:miter lim="800000"/>
              <a:headEnd/>
              <a:tailEnd/>
            </a:ln>
          </p:spPr>
          <p:txBody>
            <a:bodyPr wrap="none" lIns="90000" tIns="46800" rIns="90000" bIns="46800">
              <a:spAutoFit/>
            </a:bodyPr>
            <a:lstStyle/>
            <a:p>
              <a:pPr algn="ctr" eaLnBrk="0" hangingPunct="0"/>
              <a:r>
                <a:rPr kumimoji="1" lang="zh-CN" altLang="en-US" sz="2500" b="1">
                  <a:latin typeface="楷体_GB2312"/>
                  <a:ea typeface="楷体_GB2312"/>
                  <a:cs typeface="楷体_GB2312"/>
                </a:rPr>
                <a:t>①</a:t>
              </a:r>
            </a:p>
          </p:txBody>
        </p:sp>
      </p:grpSp>
      <p:grpSp>
        <p:nvGrpSpPr>
          <p:cNvPr id="4" name="Group 83"/>
          <p:cNvGrpSpPr>
            <a:grpSpLocks/>
          </p:cNvGrpSpPr>
          <p:nvPr/>
        </p:nvGrpSpPr>
        <p:grpSpPr bwMode="auto">
          <a:xfrm>
            <a:off x="2465388" y="3765550"/>
            <a:ext cx="792162" cy="473075"/>
            <a:chOff x="975" y="1979"/>
            <a:chExt cx="499" cy="298"/>
          </a:xfrm>
        </p:grpSpPr>
        <p:sp>
          <p:nvSpPr>
            <p:cNvPr id="61502" name="Line 84"/>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503" name="Text Box 85"/>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5" name="Group 86"/>
          <p:cNvGrpSpPr>
            <a:grpSpLocks/>
          </p:cNvGrpSpPr>
          <p:nvPr/>
        </p:nvGrpSpPr>
        <p:grpSpPr bwMode="auto">
          <a:xfrm>
            <a:off x="2465388" y="5499100"/>
            <a:ext cx="792162" cy="473075"/>
            <a:chOff x="975" y="1979"/>
            <a:chExt cx="499" cy="298"/>
          </a:xfrm>
        </p:grpSpPr>
        <p:sp>
          <p:nvSpPr>
            <p:cNvPr id="61500" name="Line 87"/>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501" name="Text Box 88"/>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6" name="Group 89"/>
          <p:cNvGrpSpPr>
            <a:grpSpLocks/>
          </p:cNvGrpSpPr>
          <p:nvPr/>
        </p:nvGrpSpPr>
        <p:grpSpPr bwMode="auto">
          <a:xfrm>
            <a:off x="2465388" y="4960938"/>
            <a:ext cx="792162" cy="473075"/>
            <a:chOff x="975" y="1979"/>
            <a:chExt cx="499" cy="298"/>
          </a:xfrm>
        </p:grpSpPr>
        <p:sp>
          <p:nvSpPr>
            <p:cNvPr id="61498" name="Line 90"/>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99" name="Text Box 91"/>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7" name="Group 92"/>
          <p:cNvGrpSpPr>
            <a:grpSpLocks/>
          </p:cNvGrpSpPr>
          <p:nvPr/>
        </p:nvGrpSpPr>
        <p:grpSpPr bwMode="auto">
          <a:xfrm>
            <a:off x="2465388" y="4362450"/>
            <a:ext cx="792162" cy="473075"/>
            <a:chOff x="975" y="1979"/>
            <a:chExt cx="499" cy="298"/>
          </a:xfrm>
        </p:grpSpPr>
        <p:sp>
          <p:nvSpPr>
            <p:cNvPr id="61496" name="Line 93"/>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97" name="Text Box 94"/>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sp>
        <p:nvSpPr>
          <p:cNvPr id="183" name="Text Box 95"/>
          <p:cNvSpPr txBox="1">
            <a:spLocks noChangeArrowheads="1"/>
          </p:cNvSpPr>
          <p:nvPr/>
        </p:nvSpPr>
        <p:spPr bwMode="auto">
          <a:xfrm>
            <a:off x="3475038" y="3355975"/>
            <a:ext cx="647700" cy="2759075"/>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1</a:t>
            </a:r>
          </a:p>
          <a:p>
            <a:pPr algn="ctr" eaLnBrk="0" hangingPunct="0">
              <a:spcBef>
                <a:spcPct val="50000"/>
              </a:spcBef>
            </a:pPr>
            <a:r>
              <a:rPr lang="en-US" altLang="zh-CN" sz="2500" b="1">
                <a:latin typeface="楷体_GB2312"/>
                <a:ea typeface="楷体_GB2312"/>
                <a:cs typeface="楷体_GB2312"/>
              </a:rPr>
              <a:t>6</a:t>
            </a:r>
          </a:p>
          <a:p>
            <a:pPr algn="ctr" eaLnBrk="0" hangingPunct="0">
              <a:spcBef>
                <a:spcPct val="50000"/>
              </a:spcBef>
            </a:pPr>
            <a:r>
              <a:rPr lang="en-US" altLang="zh-CN" sz="2500" b="1">
                <a:latin typeface="楷体_GB2312"/>
                <a:ea typeface="楷体_GB2312"/>
                <a:cs typeface="楷体_GB2312"/>
              </a:rPr>
              <a:t>3</a:t>
            </a:r>
          </a:p>
          <a:p>
            <a:pPr algn="ctr" eaLnBrk="0" hangingPunct="0">
              <a:spcBef>
                <a:spcPct val="50000"/>
              </a:spcBef>
            </a:pPr>
            <a:r>
              <a:rPr lang="en-US" altLang="zh-CN" sz="2500" b="1">
                <a:latin typeface="楷体_GB2312"/>
                <a:ea typeface="楷体_GB2312"/>
                <a:cs typeface="楷体_GB2312"/>
              </a:rPr>
              <a:t>5</a:t>
            </a:r>
          </a:p>
          <a:p>
            <a:pPr algn="ctr" eaLnBrk="0" hangingPunct="0">
              <a:spcBef>
                <a:spcPct val="50000"/>
              </a:spcBef>
            </a:pPr>
            <a:r>
              <a:rPr lang="en-US" altLang="zh-CN" sz="2500" b="1">
                <a:latin typeface="楷体_GB2312"/>
                <a:ea typeface="楷体_GB2312"/>
                <a:cs typeface="楷体_GB2312"/>
              </a:rPr>
              <a:t>7</a:t>
            </a:r>
          </a:p>
        </p:txBody>
      </p:sp>
      <p:grpSp>
        <p:nvGrpSpPr>
          <p:cNvPr id="8" name="Group 96"/>
          <p:cNvGrpSpPr>
            <a:grpSpLocks/>
          </p:cNvGrpSpPr>
          <p:nvPr/>
        </p:nvGrpSpPr>
        <p:grpSpPr bwMode="auto">
          <a:xfrm>
            <a:off x="2665413" y="3930650"/>
            <a:ext cx="942975" cy="473075"/>
            <a:chOff x="193" y="2122"/>
            <a:chExt cx="594" cy="298"/>
          </a:xfrm>
        </p:grpSpPr>
        <p:sp>
          <p:nvSpPr>
            <p:cNvPr id="61494" name="Line 97"/>
            <p:cNvSpPr>
              <a:spLocks noChangeShapeType="1"/>
            </p:cNvSpPr>
            <p:nvPr/>
          </p:nvSpPr>
          <p:spPr bwMode="auto">
            <a:xfrm>
              <a:off x="469" y="2282"/>
              <a:ext cx="318" cy="0"/>
            </a:xfrm>
            <a:prstGeom prst="line">
              <a:avLst/>
            </a:prstGeom>
            <a:noFill/>
            <a:ln w="38100">
              <a:solidFill>
                <a:schemeClr val="tx1"/>
              </a:solidFill>
              <a:round/>
              <a:headEnd/>
              <a:tailEnd type="triangle" w="med" len="lg"/>
            </a:ln>
          </p:spPr>
          <p:txBody>
            <a:bodyPr lIns="90000" tIns="46800" rIns="90000" bIns="46800" anchor="ctr">
              <a:spAutoFit/>
            </a:bodyPr>
            <a:lstStyle/>
            <a:p>
              <a:endParaRPr lang="zh-CN" altLang="en-US"/>
            </a:p>
          </p:txBody>
        </p:sp>
        <p:sp>
          <p:nvSpPr>
            <p:cNvPr id="61495" name="Rectangle 98"/>
            <p:cNvSpPr>
              <a:spLocks noChangeArrowheads="1"/>
            </p:cNvSpPr>
            <p:nvPr/>
          </p:nvSpPr>
          <p:spPr bwMode="auto">
            <a:xfrm>
              <a:off x="193" y="2122"/>
              <a:ext cx="315" cy="298"/>
            </a:xfrm>
            <a:prstGeom prst="rect">
              <a:avLst/>
            </a:prstGeom>
            <a:noFill/>
            <a:ln w="25400" algn="ctr">
              <a:noFill/>
              <a:miter lim="800000"/>
              <a:headEnd/>
              <a:tailEnd/>
            </a:ln>
          </p:spPr>
          <p:txBody>
            <a:bodyPr wrap="none" lIns="90000" tIns="46800" rIns="90000" bIns="46800">
              <a:spAutoFit/>
            </a:bodyPr>
            <a:lstStyle/>
            <a:p>
              <a:pPr algn="ctr" eaLnBrk="0" hangingPunct="0"/>
              <a:r>
                <a:rPr kumimoji="1" lang="zh-CN" altLang="en-US" sz="2500" b="1">
                  <a:latin typeface="楷体_GB2312"/>
                  <a:ea typeface="楷体_GB2312"/>
                  <a:cs typeface="楷体_GB2312"/>
                </a:rPr>
                <a:t>②</a:t>
              </a:r>
              <a:endParaRPr kumimoji="1" lang="en-US" altLang="en-US" sz="2500" b="1">
                <a:latin typeface="楷体_GB2312"/>
                <a:ea typeface="楷体_GB2312"/>
                <a:cs typeface="楷体_GB2312"/>
              </a:endParaRPr>
            </a:p>
          </p:txBody>
        </p:sp>
      </p:grpSp>
      <p:grpSp>
        <p:nvGrpSpPr>
          <p:cNvPr id="9" name="Group 99"/>
          <p:cNvGrpSpPr>
            <a:grpSpLocks/>
          </p:cNvGrpSpPr>
          <p:nvPr/>
        </p:nvGrpSpPr>
        <p:grpSpPr bwMode="auto">
          <a:xfrm>
            <a:off x="3906838" y="3763963"/>
            <a:ext cx="792162" cy="473075"/>
            <a:chOff x="975" y="1979"/>
            <a:chExt cx="499" cy="298"/>
          </a:xfrm>
        </p:grpSpPr>
        <p:sp>
          <p:nvSpPr>
            <p:cNvPr id="61492" name="Line 100"/>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93" name="Text Box 101"/>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10" name="Group 102"/>
          <p:cNvGrpSpPr>
            <a:grpSpLocks/>
          </p:cNvGrpSpPr>
          <p:nvPr/>
        </p:nvGrpSpPr>
        <p:grpSpPr bwMode="auto">
          <a:xfrm>
            <a:off x="3906838" y="5497513"/>
            <a:ext cx="792162" cy="473075"/>
            <a:chOff x="975" y="1979"/>
            <a:chExt cx="499" cy="298"/>
          </a:xfrm>
        </p:grpSpPr>
        <p:sp>
          <p:nvSpPr>
            <p:cNvPr id="61490" name="Line 103"/>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91" name="Text Box 104"/>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11" name="Group 105"/>
          <p:cNvGrpSpPr>
            <a:grpSpLocks/>
          </p:cNvGrpSpPr>
          <p:nvPr/>
        </p:nvGrpSpPr>
        <p:grpSpPr bwMode="auto">
          <a:xfrm>
            <a:off x="3906838" y="4959350"/>
            <a:ext cx="792162" cy="473075"/>
            <a:chOff x="975" y="1979"/>
            <a:chExt cx="499" cy="298"/>
          </a:xfrm>
        </p:grpSpPr>
        <p:sp>
          <p:nvSpPr>
            <p:cNvPr id="61488" name="Line 106"/>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89" name="Text Box 107"/>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12" name="Group 108"/>
          <p:cNvGrpSpPr>
            <a:grpSpLocks/>
          </p:cNvGrpSpPr>
          <p:nvPr/>
        </p:nvGrpSpPr>
        <p:grpSpPr bwMode="auto">
          <a:xfrm>
            <a:off x="3906838" y="4360863"/>
            <a:ext cx="792162" cy="473075"/>
            <a:chOff x="975" y="1979"/>
            <a:chExt cx="499" cy="298"/>
          </a:xfrm>
        </p:grpSpPr>
        <p:sp>
          <p:nvSpPr>
            <p:cNvPr id="61486" name="Line 109"/>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87" name="Text Box 110"/>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sp>
        <p:nvSpPr>
          <p:cNvPr id="199" name="Text Box 111"/>
          <p:cNvSpPr txBox="1">
            <a:spLocks noChangeArrowheads="1"/>
          </p:cNvSpPr>
          <p:nvPr/>
        </p:nvSpPr>
        <p:spPr bwMode="auto">
          <a:xfrm>
            <a:off x="4914900" y="3357563"/>
            <a:ext cx="647700" cy="2759075"/>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1</a:t>
            </a:r>
          </a:p>
          <a:p>
            <a:pPr algn="ctr" eaLnBrk="0" hangingPunct="0">
              <a:spcBef>
                <a:spcPct val="50000"/>
              </a:spcBef>
            </a:pPr>
            <a:r>
              <a:rPr lang="en-US" altLang="zh-CN" sz="2500" b="1">
                <a:solidFill>
                  <a:srgbClr val="FF3300"/>
                </a:solidFill>
                <a:latin typeface="楷体_GB2312"/>
                <a:ea typeface="楷体_GB2312"/>
                <a:cs typeface="楷体_GB2312"/>
              </a:rPr>
              <a:t>3</a:t>
            </a:r>
          </a:p>
          <a:p>
            <a:pPr algn="ctr" eaLnBrk="0" hangingPunct="0">
              <a:spcBef>
                <a:spcPct val="50000"/>
              </a:spcBef>
            </a:pPr>
            <a:r>
              <a:rPr lang="en-US" altLang="zh-CN" sz="2500" b="1">
                <a:latin typeface="楷体_GB2312"/>
                <a:ea typeface="楷体_GB2312"/>
                <a:cs typeface="楷体_GB2312"/>
              </a:rPr>
              <a:t>6</a:t>
            </a:r>
          </a:p>
          <a:p>
            <a:pPr algn="ctr" eaLnBrk="0" hangingPunct="0">
              <a:spcBef>
                <a:spcPct val="50000"/>
              </a:spcBef>
            </a:pPr>
            <a:r>
              <a:rPr lang="en-US" altLang="zh-CN" sz="2500" b="1">
                <a:latin typeface="楷体_GB2312"/>
                <a:ea typeface="楷体_GB2312"/>
                <a:cs typeface="楷体_GB2312"/>
              </a:rPr>
              <a:t>5</a:t>
            </a:r>
          </a:p>
          <a:p>
            <a:pPr algn="ctr" eaLnBrk="0" hangingPunct="0">
              <a:spcBef>
                <a:spcPct val="50000"/>
              </a:spcBef>
            </a:pPr>
            <a:r>
              <a:rPr lang="en-US" altLang="zh-CN" sz="2500" b="1">
                <a:latin typeface="楷体_GB2312"/>
                <a:ea typeface="楷体_GB2312"/>
                <a:cs typeface="楷体_GB2312"/>
              </a:rPr>
              <a:t>7</a:t>
            </a:r>
          </a:p>
        </p:txBody>
      </p:sp>
      <p:grpSp>
        <p:nvGrpSpPr>
          <p:cNvPr id="13" name="Group 112"/>
          <p:cNvGrpSpPr>
            <a:grpSpLocks/>
          </p:cNvGrpSpPr>
          <p:nvPr/>
        </p:nvGrpSpPr>
        <p:grpSpPr bwMode="auto">
          <a:xfrm>
            <a:off x="4105275" y="4513263"/>
            <a:ext cx="942975" cy="473075"/>
            <a:chOff x="193" y="2122"/>
            <a:chExt cx="594" cy="298"/>
          </a:xfrm>
        </p:grpSpPr>
        <p:sp>
          <p:nvSpPr>
            <p:cNvPr id="61484" name="Line 113"/>
            <p:cNvSpPr>
              <a:spLocks noChangeShapeType="1"/>
            </p:cNvSpPr>
            <p:nvPr/>
          </p:nvSpPr>
          <p:spPr bwMode="auto">
            <a:xfrm>
              <a:off x="469" y="2282"/>
              <a:ext cx="318" cy="0"/>
            </a:xfrm>
            <a:prstGeom prst="line">
              <a:avLst/>
            </a:prstGeom>
            <a:noFill/>
            <a:ln w="38100">
              <a:solidFill>
                <a:schemeClr val="tx1"/>
              </a:solidFill>
              <a:round/>
              <a:headEnd/>
              <a:tailEnd type="triangle" w="med" len="lg"/>
            </a:ln>
          </p:spPr>
          <p:txBody>
            <a:bodyPr lIns="90000" tIns="46800" rIns="90000" bIns="46800" anchor="ctr">
              <a:spAutoFit/>
            </a:bodyPr>
            <a:lstStyle/>
            <a:p>
              <a:endParaRPr lang="zh-CN" altLang="en-US"/>
            </a:p>
          </p:txBody>
        </p:sp>
        <p:sp>
          <p:nvSpPr>
            <p:cNvPr id="61485" name="Rectangle 114"/>
            <p:cNvSpPr>
              <a:spLocks noChangeArrowheads="1"/>
            </p:cNvSpPr>
            <p:nvPr/>
          </p:nvSpPr>
          <p:spPr bwMode="auto">
            <a:xfrm>
              <a:off x="193" y="2122"/>
              <a:ext cx="315" cy="298"/>
            </a:xfrm>
            <a:prstGeom prst="rect">
              <a:avLst/>
            </a:prstGeom>
            <a:noFill/>
            <a:ln w="25400" algn="ctr">
              <a:noFill/>
              <a:miter lim="800000"/>
              <a:headEnd/>
              <a:tailEnd/>
            </a:ln>
          </p:spPr>
          <p:txBody>
            <a:bodyPr wrap="none" lIns="90000" tIns="46800" rIns="90000" bIns="46800">
              <a:spAutoFit/>
            </a:bodyPr>
            <a:lstStyle/>
            <a:p>
              <a:pPr algn="ctr" eaLnBrk="0" hangingPunct="0"/>
              <a:r>
                <a:rPr kumimoji="1" lang="zh-CN" altLang="en-US" sz="2500" b="1">
                  <a:latin typeface="楷体_GB2312"/>
                  <a:ea typeface="楷体_GB2312"/>
                  <a:cs typeface="楷体_GB2312"/>
                </a:rPr>
                <a:t>③</a:t>
              </a:r>
              <a:endParaRPr kumimoji="1" lang="en-US" altLang="en-US" sz="2500" b="1">
                <a:latin typeface="楷体_GB2312"/>
                <a:ea typeface="楷体_GB2312"/>
                <a:cs typeface="楷体_GB2312"/>
              </a:endParaRPr>
            </a:p>
          </p:txBody>
        </p:sp>
      </p:grpSp>
      <p:grpSp>
        <p:nvGrpSpPr>
          <p:cNvPr id="14" name="Group 115"/>
          <p:cNvGrpSpPr>
            <a:grpSpLocks/>
          </p:cNvGrpSpPr>
          <p:nvPr/>
        </p:nvGrpSpPr>
        <p:grpSpPr bwMode="auto">
          <a:xfrm>
            <a:off x="5346700" y="5499100"/>
            <a:ext cx="792163" cy="473075"/>
            <a:chOff x="975" y="1979"/>
            <a:chExt cx="499" cy="298"/>
          </a:xfrm>
        </p:grpSpPr>
        <p:sp>
          <p:nvSpPr>
            <p:cNvPr id="61482" name="Line 116"/>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83" name="Text Box 117"/>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15" name="Group 118"/>
          <p:cNvGrpSpPr>
            <a:grpSpLocks/>
          </p:cNvGrpSpPr>
          <p:nvPr/>
        </p:nvGrpSpPr>
        <p:grpSpPr bwMode="auto">
          <a:xfrm>
            <a:off x="5346700" y="4960938"/>
            <a:ext cx="792163" cy="473075"/>
            <a:chOff x="975" y="1979"/>
            <a:chExt cx="499" cy="298"/>
          </a:xfrm>
        </p:grpSpPr>
        <p:sp>
          <p:nvSpPr>
            <p:cNvPr id="61480" name="Line 119"/>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81" name="Text Box 120"/>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16" name="Group 121"/>
          <p:cNvGrpSpPr>
            <a:grpSpLocks/>
          </p:cNvGrpSpPr>
          <p:nvPr/>
        </p:nvGrpSpPr>
        <p:grpSpPr bwMode="auto">
          <a:xfrm>
            <a:off x="5346700" y="4362450"/>
            <a:ext cx="792163" cy="473075"/>
            <a:chOff x="975" y="1979"/>
            <a:chExt cx="499" cy="298"/>
          </a:xfrm>
        </p:grpSpPr>
        <p:sp>
          <p:nvSpPr>
            <p:cNvPr id="61478" name="Line 122"/>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79" name="Text Box 123"/>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sp>
        <p:nvSpPr>
          <p:cNvPr id="212" name="Text Box 124"/>
          <p:cNvSpPr txBox="1">
            <a:spLocks noChangeArrowheads="1"/>
          </p:cNvSpPr>
          <p:nvPr/>
        </p:nvSpPr>
        <p:spPr bwMode="auto">
          <a:xfrm>
            <a:off x="6350000" y="3357563"/>
            <a:ext cx="647700" cy="2759075"/>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1</a:t>
            </a:r>
          </a:p>
          <a:p>
            <a:pPr algn="ctr" eaLnBrk="0" hangingPunct="0">
              <a:spcBef>
                <a:spcPct val="50000"/>
              </a:spcBef>
            </a:pPr>
            <a:r>
              <a:rPr lang="en-US" altLang="zh-CN" sz="2500" b="1">
                <a:solidFill>
                  <a:srgbClr val="FF3300"/>
                </a:solidFill>
                <a:latin typeface="楷体_GB2312"/>
                <a:ea typeface="楷体_GB2312"/>
                <a:cs typeface="楷体_GB2312"/>
              </a:rPr>
              <a:t>3</a:t>
            </a:r>
          </a:p>
          <a:p>
            <a:pPr algn="ctr" eaLnBrk="0" hangingPunct="0">
              <a:spcBef>
                <a:spcPct val="50000"/>
              </a:spcBef>
            </a:pPr>
            <a:r>
              <a:rPr lang="en-US" altLang="zh-CN" sz="2500" b="1">
                <a:solidFill>
                  <a:srgbClr val="FF3300"/>
                </a:solidFill>
                <a:latin typeface="楷体_GB2312"/>
                <a:ea typeface="楷体_GB2312"/>
                <a:cs typeface="楷体_GB2312"/>
              </a:rPr>
              <a:t>5</a:t>
            </a:r>
          </a:p>
          <a:p>
            <a:pPr algn="ctr" eaLnBrk="0" hangingPunct="0">
              <a:spcBef>
                <a:spcPct val="50000"/>
              </a:spcBef>
            </a:pPr>
            <a:r>
              <a:rPr lang="en-US" altLang="zh-CN" sz="2500" b="1">
                <a:solidFill>
                  <a:srgbClr val="FF3300"/>
                </a:solidFill>
                <a:latin typeface="楷体_GB2312"/>
                <a:ea typeface="楷体_GB2312"/>
                <a:cs typeface="楷体_GB2312"/>
              </a:rPr>
              <a:t>6</a:t>
            </a:r>
          </a:p>
          <a:p>
            <a:pPr algn="ctr" eaLnBrk="0" hangingPunct="0">
              <a:spcBef>
                <a:spcPct val="50000"/>
              </a:spcBef>
            </a:pPr>
            <a:r>
              <a:rPr lang="en-US" altLang="zh-CN" sz="2500" b="1">
                <a:latin typeface="楷体_GB2312"/>
                <a:ea typeface="楷体_GB2312"/>
                <a:cs typeface="楷体_GB2312"/>
              </a:rPr>
              <a:t>7</a:t>
            </a:r>
          </a:p>
        </p:txBody>
      </p:sp>
      <p:grpSp>
        <p:nvGrpSpPr>
          <p:cNvPr id="17" name="Group 125"/>
          <p:cNvGrpSpPr>
            <a:grpSpLocks/>
          </p:cNvGrpSpPr>
          <p:nvPr/>
        </p:nvGrpSpPr>
        <p:grpSpPr bwMode="auto">
          <a:xfrm>
            <a:off x="5540375" y="5094288"/>
            <a:ext cx="942975" cy="473075"/>
            <a:chOff x="193" y="2122"/>
            <a:chExt cx="594" cy="298"/>
          </a:xfrm>
        </p:grpSpPr>
        <p:sp>
          <p:nvSpPr>
            <p:cNvPr id="61476" name="Line 126"/>
            <p:cNvSpPr>
              <a:spLocks noChangeShapeType="1"/>
            </p:cNvSpPr>
            <p:nvPr/>
          </p:nvSpPr>
          <p:spPr bwMode="auto">
            <a:xfrm>
              <a:off x="469" y="2282"/>
              <a:ext cx="318" cy="0"/>
            </a:xfrm>
            <a:prstGeom prst="line">
              <a:avLst/>
            </a:prstGeom>
            <a:noFill/>
            <a:ln w="38100">
              <a:solidFill>
                <a:schemeClr val="tx1"/>
              </a:solidFill>
              <a:round/>
              <a:headEnd/>
              <a:tailEnd type="triangle" w="med" len="lg"/>
            </a:ln>
          </p:spPr>
          <p:txBody>
            <a:bodyPr lIns="90000" tIns="46800" rIns="90000" bIns="46800" anchor="ctr">
              <a:spAutoFit/>
            </a:bodyPr>
            <a:lstStyle/>
            <a:p>
              <a:endParaRPr lang="zh-CN" altLang="en-US"/>
            </a:p>
          </p:txBody>
        </p:sp>
        <p:sp>
          <p:nvSpPr>
            <p:cNvPr id="61477" name="Rectangle 127"/>
            <p:cNvSpPr>
              <a:spLocks noChangeArrowheads="1"/>
            </p:cNvSpPr>
            <p:nvPr/>
          </p:nvSpPr>
          <p:spPr bwMode="auto">
            <a:xfrm>
              <a:off x="193" y="2122"/>
              <a:ext cx="315" cy="298"/>
            </a:xfrm>
            <a:prstGeom prst="rect">
              <a:avLst/>
            </a:prstGeom>
            <a:noFill/>
            <a:ln w="25400" algn="ctr">
              <a:noFill/>
              <a:miter lim="800000"/>
              <a:headEnd/>
              <a:tailEnd/>
            </a:ln>
          </p:spPr>
          <p:txBody>
            <a:bodyPr wrap="none" lIns="90000" tIns="46800" rIns="90000" bIns="46800">
              <a:spAutoFit/>
            </a:bodyPr>
            <a:lstStyle/>
            <a:p>
              <a:pPr algn="ctr" eaLnBrk="0" hangingPunct="0"/>
              <a:r>
                <a:rPr kumimoji="1" lang="zh-CN" altLang="en-US" sz="2500" b="1">
                  <a:latin typeface="楷体_GB2312"/>
                  <a:ea typeface="楷体_GB2312"/>
                  <a:cs typeface="楷体_GB2312"/>
                </a:rPr>
                <a:t>④</a:t>
              </a:r>
              <a:endParaRPr kumimoji="1" lang="en-US" altLang="en-US" sz="2500" b="1">
                <a:latin typeface="楷体_GB2312"/>
                <a:ea typeface="楷体_GB2312"/>
                <a:cs typeface="楷体_GB2312"/>
              </a:endParaRPr>
            </a:p>
          </p:txBody>
        </p:sp>
      </p:grpSp>
      <p:grpSp>
        <p:nvGrpSpPr>
          <p:cNvPr id="18" name="Group 128"/>
          <p:cNvGrpSpPr>
            <a:grpSpLocks/>
          </p:cNvGrpSpPr>
          <p:nvPr/>
        </p:nvGrpSpPr>
        <p:grpSpPr bwMode="auto">
          <a:xfrm>
            <a:off x="6781800" y="5499100"/>
            <a:ext cx="792163" cy="473075"/>
            <a:chOff x="975" y="1979"/>
            <a:chExt cx="499" cy="298"/>
          </a:xfrm>
        </p:grpSpPr>
        <p:sp>
          <p:nvSpPr>
            <p:cNvPr id="61474" name="Line 129"/>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75" name="Text Box 130"/>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grpSp>
        <p:nvGrpSpPr>
          <p:cNvPr id="19" name="Group 131"/>
          <p:cNvGrpSpPr>
            <a:grpSpLocks/>
          </p:cNvGrpSpPr>
          <p:nvPr/>
        </p:nvGrpSpPr>
        <p:grpSpPr bwMode="auto">
          <a:xfrm>
            <a:off x="6781800" y="4960938"/>
            <a:ext cx="792163" cy="473075"/>
            <a:chOff x="975" y="1979"/>
            <a:chExt cx="499" cy="298"/>
          </a:xfrm>
        </p:grpSpPr>
        <p:sp>
          <p:nvSpPr>
            <p:cNvPr id="61472" name="Line 132"/>
            <p:cNvSpPr>
              <a:spLocks noChangeShapeType="1"/>
            </p:cNvSpPr>
            <p:nvPr/>
          </p:nvSpPr>
          <p:spPr bwMode="auto">
            <a:xfrm flipH="1">
              <a:off x="1045" y="2277"/>
              <a:ext cx="318" cy="0"/>
            </a:xfrm>
            <a:prstGeom prst="line">
              <a:avLst/>
            </a:prstGeom>
            <a:noFill/>
            <a:ln w="38100">
              <a:solidFill>
                <a:srgbClr val="FF3300"/>
              </a:solidFill>
              <a:round/>
              <a:headEnd/>
              <a:tailEnd type="triangle" w="med" len="lg"/>
            </a:ln>
          </p:spPr>
          <p:txBody>
            <a:bodyPr lIns="90000" tIns="46800" rIns="90000" bIns="46800" anchor="ctr">
              <a:spAutoFit/>
            </a:bodyPr>
            <a:lstStyle/>
            <a:p>
              <a:endParaRPr lang="zh-CN" altLang="en-US"/>
            </a:p>
          </p:txBody>
        </p:sp>
        <p:sp>
          <p:nvSpPr>
            <p:cNvPr id="61473" name="Text Box 133"/>
            <p:cNvSpPr txBox="1">
              <a:spLocks noChangeArrowheads="1"/>
            </p:cNvSpPr>
            <p:nvPr/>
          </p:nvSpPr>
          <p:spPr bwMode="auto">
            <a:xfrm>
              <a:off x="975" y="1979"/>
              <a:ext cx="499" cy="298"/>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row</a:t>
              </a:r>
            </a:p>
          </p:txBody>
        </p:sp>
      </p:grpSp>
      <p:sp>
        <p:nvSpPr>
          <p:cNvPr id="222" name="Text Box 134"/>
          <p:cNvSpPr txBox="1">
            <a:spLocks noChangeArrowheads="1"/>
          </p:cNvSpPr>
          <p:nvPr/>
        </p:nvSpPr>
        <p:spPr bwMode="auto">
          <a:xfrm>
            <a:off x="7596188" y="3357563"/>
            <a:ext cx="647700" cy="2759075"/>
          </a:xfrm>
          <a:prstGeom prst="rect">
            <a:avLst/>
          </a:prstGeom>
          <a:noFill/>
          <a:ln w="25400" algn="ctr">
            <a:noFill/>
            <a:miter lim="800000"/>
            <a:headEnd/>
            <a:tailEnd/>
          </a:ln>
        </p:spPr>
        <p:txBody>
          <a:bodyPr lIns="90000" tIns="46800" rIns="90000" bIns="46800">
            <a:spAutoFit/>
          </a:bodyPr>
          <a:lstStyle/>
          <a:p>
            <a:pPr algn="ctr" eaLnBrk="0" hangingPunct="0">
              <a:spcBef>
                <a:spcPct val="50000"/>
              </a:spcBef>
            </a:pPr>
            <a:r>
              <a:rPr lang="en-US" altLang="zh-CN" sz="2500" b="1">
                <a:solidFill>
                  <a:srgbClr val="FF3300"/>
                </a:solidFill>
                <a:latin typeface="楷体_GB2312"/>
                <a:ea typeface="楷体_GB2312"/>
                <a:cs typeface="楷体_GB2312"/>
              </a:rPr>
              <a:t>1</a:t>
            </a:r>
          </a:p>
          <a:p>
            <a:pPr algn="ctr" eaLnBrk="0" hangingPunct="0">
              <a:spcBef>
                <a:spcPct val="50000"/>
              </a:spcBef>
            </a:pPr>
            <a:r>
              <a:rPr lang="en-US" altLang="zh-CN" sz="2500" b="1">
                <a:solidFill>
                  <a:srgbClr val="FF3300"/>
                </a:solidFill>
                <a:latin typeface="楷体_GB2312"/>
                <a:ea typeface="楷体_GB2312"/>
                <a:cs typeface="楷体_GB2312"/>
              </a:rPr>
              <a:t>3</a:t>
            </a:r>
          </a:p>
          <a:p>
            <a:pPr algn="ctr" eaLnBrk="0" hangingPunct="0">
              <a:spcBef>
                <a:spcPct val="50000"/>
              </a:spcBef>
            </a:pPr>
            <a:r>
              <a:rPr lang="en-US" altLang="zh-CN" sz="2500" b="1">
                <a:solidFill>
                  <a:srgbClr val="FF3300"/>
                </a:solidFill>
                <a:latin typeface="楷体_GB2312"/>
                <a:ea typeface="楷体_GB2312"/>
                <a:cs typeface="楷体_GB2312"/>
              </a:rPr>
              <a:t>5</a:t>
            </a:r>
          </a:p>
          <a:p>
            <a:pPr algn="ctr" eaLnBrk="0" hangingPunct="0">
              <a:spcBef>
                <a:spcPct val="50000"/>
              </a:spcBef>
            </a:pPr>
            <a:r>
              <a:rPr lang="en-US" altLang="zh-CN" sz="2500" b="1">
                <a:solidFill>
                  <a:srgbClr val="FF3300"/>
                </a:solidFill>
                <a:latin typeface="楷体_GB2312"/>
                <a:ea typeface="楷体_GB2312"/>
                <a:cs typeface="楷体_GB2312"/>
              </a:rPr>
              <a:t>6</a:t>
            </a:r>
          </a:p>
          <a:p>
            <a:pPr algn="ctr" eaLnBrk="0" hangingPunct="0">
              <a:spcBef>
                <a:spcPct val="50000"/>
              </a:spcBef>
            </a:pPr>
            <a:r>
              <a:rPr lang="en-US" altLang="zh-CN" sz="2500" b="1">
                <a:solidFill>
                  <a:srgbClr val="FF0000"/>
                </a:solidFill>
                <a:latin typeface="楷体_GB2312"/>
                <a:ea typeface="楷体_GB2312"/>
                <a:cs typeface="楷体_GB2312"/>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3"/>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9"/>
                                        </p:tgtEl>
                                        <p:attrNameLst>
                                          <p:attrName>style.visibility</p:attrName>
                                        </p:attrNameLst>
                                      </p:cBhvr>
                                      <p:to>
                                        <p:strVal val="hidden"/>
                                      </p:to>
                                    </p:set>
                                  </p:childTnLst>
                                </p:cTn>
                              </p:par>
                            </p:childTnLst>
                          </p:cTn>
                        </p:par>
                        <p:par>
                          <p:cTn id="62" fill="hold">
                            <p:stCondLst>
                              <p:cond delay="0"/>
                            </p:stCondLst>
                            <p:childTnLst>
                              <p:par>
                                <p:cTn id="63" presetID="1" presetClass="entr" presetSubtype="0" fill="hold" nodeType="after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2"/>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11"/>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1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9"/>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nodeType="afterEffect">
                                  <p:stCondLst>
                                    <p:cond delay="0"/>
                                  </p:stCondLst>
                                  <p:childTnLst>
                                    <p:set>
                                      <p:cBhvr>
                                        <p:cTn id="89" dur="1" fill="hold">
                                          <p:stCondLst>
                                            <p:cond delay="0"/>
                                          </p:stCondLst>
                                        </p:cTn>
                                        <p:tgtEl>
                                          <p:spTgt spid="1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6"/>
                                        </p:tgtEl>
                                        <p:attrNameLst>
                                          <p:attrName>style.visibility</p:attrName>
                                        </p:attrNameLst>
                                      </p:cBhvr>
                                      <p:to>
                                        <p:strVal val="hidden"/>
                                      </p:to>
                                    </p:set>
                                  </p:childTnLst>
                                </p:cTn>
                              </p:par>
                            </p:childTnLst>
                          </p:cTn>
                        </p:par>
                        <p:par>
                          <p:cTn id="98" fill="hold">
                            <p:stCondLst>
                              <p:cond delay="0"/>
                            </p:stCondLst>
                            <p:childTnLst>
                              <p:par>
                                <p:cTn id="99" presetID="1" presetClass="entr" presetSubtype="0" fill="hold" nodeType="afterEffect">
                                  <p:stCondLst>
                                    <p:cond delay="0"/>
                                  </p:stCondLst>
                                  <p:childTnLst>
                                    <p:set>
                                      <p:cBhvr>
                                        <p:cTn id="100" dur="1" fill="hold">
                                          <p:stCondLst>
                                            <p:cond delay="0"/>
                                          </p:stCondLst>
                                        </p:cTn>
                                        <p:tgtEl>
                                          <p:spTgt spid="1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5"/>
                                        </p:tgtEl>
                                        <p:attrNameLst>
                                          <p:attrName>style.visibility</p:attrName>
                                        </p:attrNameLst>
                                      </p:cBhvr>
                                      <p:to>
                                        <p:strVal val="hidden"/>
                                      </p:to>
                                    </p:set>
                                  </p:childTnLst>
                                </p:cTn>
                              </p:par>
                            </p:childTnLst>
                          </p:cTn>
                        </p:par>
                        <p:par>
                          <p:cTn id="105" fill="hold">
                            <p:stCondLst>
                              <p:cond delay="0"/>
                            </p:stCondLst>
                            <p:childTnLst>
                              <p:par>
                                <p:cTn id="106" presetID="1" presetClass="entr" presetSubtype="0" fill="hold" nodeType="afterEffect">
                                  <p:stCondLst>
                                    <p:cond delay="0"/>
                                  </p:stCondLst>
                                  <p:childTnLst>
                                    <p:set>
                                      <p:cBhvr>
                                        <p:cTn id="107" dur="1" fill="hold">
                                          <p:stCondLst>
                                            <p:cond delay="0"/>
                                          </p:stCondLst>
                                        </p:cTn>
                                        <p:tgtEl>
                                          <p:spTgt spid="1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12"/>
                                        </p:tgtEl>
                                        <p:attrNameLst>
                                          <p:attrName>style.visibility</p:attrName>
                                        </p:attrNameLst>
                                      </p:cBhvr>
                                      <p:to>
                                        <p:strVal val="visible"/>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1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19"/>
                                        </p:tgtEl>
                                        <p:attrNameLst>
                                          <p:attrName>style.visibility</p:attrName>
                                        </p:attrNameLst>
                                      </p:cBhvr>
                                      <p:to>
                                        <p:strVal val="hidden"/>
                                      </p:to>
                                    </p:set>
                                  </p:childTnLst>
                                </p:cTn>
                              </p:par>
                            </p:childTnLst>
                          </p:cTn>
                        </p:par>
                        <p:par>
                          <p:cTn id="127" fill="hold">
                            <p:stCondLst>
                              <p:cond delay="0"/>
                            </p:stCondLst>
                            <p:childTnLst>
                              <p:par>
                                <p:cTn id="128" presetID="1" presetClass="entr" presetSubtype="0" fill="hold" nodeType="afterEffect">
                                  <p:stCondLst>
                                    <p:cond delay="0"/>
                                  </p:stCondLst>
                                  <p:childTnLst>
                                    <p:set>
                                      <p:cBhvr>
                                        <p:cTn id="129" dur="1" fill="hold">
                                          <p:stCondLst>
                                            <p:cond delay="0"/>
                                          </p:stCondLst>
                                        </p:cTn>
                                        <p:tgtEl>
                                          <p:spTgt spid="18"/>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1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183" grpId="0"/>
      <p:bldP spid="199" grpId="0"/>
      <p:bldP spid="212" grpId="0"/>
      <p:bldP spid="2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5.2.17</a:t>
            </a:r>
            <a:r>
              <a:rPr lang="zh-CN" altLang="en-US" smtClean="0">
                <a:ea typeface="宋体" pitchFamily="2" charset="-122"/>
              </a:rPr>
              <a:t>一维数组案例</a:t>
            </a:r>
            <a:endParaRPr lang="en-US" altLang="zh-CN" dirty="0">
              <a:ea typeface="宋体" pitchFamily="2" charset="-122"/>
            </a:endParaRPr>
          </a:p>
        </p:txBody>
      </p:sp>
      <p:sp>
        <p:nvSpPr>
          <p:cNvPr id="62468" name="灯片编号占位符 3"/>
          <p:cNvSpPr>
            <a:spLocks noGrp="1"/>
          </p:cNvSpPr>
          <p:nvPr>
            <p:ph type="sldNum" sz="quarter" idx="11"/>
          </p:nvPr>
        </p:nvSpPr>
        <p:spPr bwMode="gray">
          <a:xfrm>
            <a:off x="34925" y="6534150"/>
            <a:ext cx="284163" cy="279400"/>
          </a:xfrm>
          <a:noFill/>
          <a:ln w="12700"/>
        </p:spPr>
        <p:txBody>
          <a:bodyPr/>
          <a:lstStyle/>
          <a:p>
            <a:pPr algn="l"/>
            <a:fld id="{A97B6843-CFCB-424B-ADE8-8E0FE793A8C8}" type="slidenum">
              <a:rPr lang="zh-CN" altLang="en-US" smtClean="0"/>
              <a:pPr algn="l"/>
              <a:t>56</a:t>
            </a:fld>
            <a:endParaRPr lang="en-US" altLang="zh-CN" smtClean="0"/>
          </a:p>
        </p:txBody>
      </p:sp>
      <p:sp>
        <p:nvSpPr>
          <p:cNvPr id="62469" name="Line 8"/>
          <p:cNvSpPr>
            <a:spLocks noChangeShapeType="1"/>
          </p:cNvSpPr>
          <p:nvPr/>
        </p:nvSpPr>
        <p:spPr bwMode="auto">
          <a:xfrm>
            <a:off x="228600" y="1066800"/>
            <a:ext cx="8915400" cy="1588"/>
          </a:xfrm>
          <a:prstGeom prst="line">
            <a:avLst/>
          </a:prstGeom>
          <a:noFill/>
          <a:ln w="9525">
            <a:solidFill>
              <a:srgbClr val="FFFFFF"/>
            </a:solidFill>
            <a:round/>
            <a:headEnd/>
            <a:tailEnd/>
          </a:ln>
        </p:spPr>
        <p:txBody>
          <a:bodyPr lIns="0" tIns="0" rIns="0" bIns="0"/>
          <a:lstStyle/>
          <a:p>
            <a:endParaRPr lang="zh-CN" altLang="en-US"/>
          </a:p>
        </p:txBody>
      </p:sp>
      <p:sp>
        <p:nvSpPr>
          <p:cNvPr id="62470" name="Text Box 31"/>
          <p:cNvSpPr txBox="1">
            <a:spLocks noChangeArrowheads="1"/>
          </p:cNvSpPr>
          <p:nvPr/>
        </p:nvSpPr>
        <p:spPr bwMode="auto">
          <a:xfrm>
            <a:off x="1116013" y="2379663"/>
            <a:ext cx="3168650" cy="473075"/>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zh-CN" altLang="en-US" sz="2500" b="1">
                <a:latin typeface="楷体_GB2312"/>
                <a:ea typeface="楷体_GB2312"/>
                <a:cs typeface="楷体_GB2312"/>
              </a:rPr>
              <a:t>此算法流程图如右：</a:t>
            </a:r>
          </a:p>
        </p:txBody>
      </p:sp>
      <p:grpSp>
        <p:nvGrpSpPr>
          <p:cNvPr id="62471" name="Group 43"/>
          <p:cNvGrpSpPr>
            <a:grpSpLocks/>
          </p:cNvGrpSpPr>
          <p:nvPr/>
        </p:nvGrpSpPr>
        <p:grpSpPr bwMode="auto">
          <a:xfrm>
            <a:off x="4327525" y="1108075"/>
            <a:ext cx="3916363" cy="5561013"/>
            <a:chOff x="2744" y="698"/>
            <a:chExt cx="2467" cy="3503"/>
          </a:xfrm>
        </p:grpSpPr>
        <p:sp>
          <p:nvSpPr>
            <p:cNvPr id="62472" name="AutoShape 14"/>
            <p:cNvSpPr>
              <a:spLocks noChangeArrowheads="1"/>
            </p:cNvSpPr>
            <p:nvPr/>
          </p:nvSpPr>
          <p:spPr bwMode="auto">
            <a:xfrm>
              <a:off x="3117" y="3158"/>
              <a:ext cx="1633" cy="285"/>
            </a:xfrm>
            <a:prstGeom prst="flowChartProcess">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找出真正的最值</a:t>
              </a:r>
            </a:p>
          </p:txBody>
        </p:sp>
        <p:cxnSp>
          <p:nvCxnSpPr>
            <p:cNvPr id="62473" name="AutoShape 15"/>
            <p:cNvCxnSpPr>
              <a:cxnSpLocks noChangeShapeType="1"/>
            </p:cNvCxnSpPr>
            <p:nvPr/>
          </p:nvCxnSpPr>
          <p:spPr bwMode="auto">
            <a:xfrm flipH="1">
              <a:off x="3978" y="2728"/>
              <a:ext cx="1143" cy="921"/>
            </a:xfrm>
            <a:prstGeom prst="bentConnector4">
              <a:avLst>
                <a:gd name="adj1" fmla="val -11898"/>
                <a:gd name="adj2" fmla="val 86750"/>
              </a:avLst>
            </a:prstGeom>
            <a:noFill/>
            <a:ln w="25400">
              <a:solidFill>
                <a:schemeClr val="tx1"/>
              </a:solidFill>
              <a:miter lim="800000"/>
              <a:headEnd/>
              <a:tailEnd type="triangle" w="med" len="med"/>
            </a:ln>
          </p:spPr>
        </p:cxnSp>
        <p:cxnSp>
          <p:nvCxnSpPr>
            <p:cNvPr id="62474" name="AutoShape 17"/>
            <p:cNvCxnSpPr>
              <a:cxnSpLocks noChangeShapeType="1"/>
              <a:stCxn id="62472" idx="1"/>
              <a:endCxn id="62485" idx="1"/>
            </p:cNvCxnSpPr>
            <p:nvPr/>
          </p:nvCxnSpPr>
          <p:spPr bwMode="auto">
            <a:xfrm rot="10800000">
              <a:off x="2828" y="2728"/>
              <a:ext cx="281" cy="573"/>
            </a:xfrm>
            <a:prstGeom prst="bentConnector3">
              <a:avLst>
                <a:gd name="adj1" fmla="val 148398"/>
              </a:avLst>
            </a:prstGeom>
            <a:noFill/>
            <a:ln w="25400">
              <a:solidFill>
                <a:schemeClr val="tx1"/>
              </a:solidFill>
              <a:miter lim="800000"/>
              <a:headEnd/>
              <a:tailEnd/>
            </a:ln>
          </p:spPr>
        </p:cxnSp>
        <p:sp>
          <p:nvSpPr>
            <p:cNvPr id="62475" name="AutoShape 21"/>
            <p:cNvSpPr>
              <a:spLocks noChangeArrowheads="1"/>
            </p:cNvSpPr>
            <p:nvPr/>
          </p:nvSpPr>
          <p:spPr bwMode="auto">
            <a:xfrm>
              <a:off x="2981" y="1995"/>
              <a:ext cx="2131" cy="285"/>
            </a:xfrm>
            <a:prstGeom prst="flowChartProcess">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假设当前数是最值</a:t>
              </a:r>
            </a:p>
          </p:txBody>
        </p:sp>
        <p:sp>
          <p:nvSpPr>
            <p:cNvPr id="62476" name="Line 22"/>
            <p:cNvSpPr>
              <a:spLocks noChangeShapeType="1"/>
            </p:cNvSpPr>
            <p:nvPr/>
          </p:nvSpPr>
          <p:spPr bwMode="auto">
            <a:xfrm>
              <a:off x="3979" y="1797"/>
              <a:ext cx="0" cy="181"/>
            </a:xfrm>
            <a:prstGeom prst="line">
              <a:avLst/>
            </a:prstGeom>
            <a:noFill/>
            <a:ln w="25400">
              <a:solidFill>
                <a:schemeClr val="tx1"/>
              </a:solidFill>
              <a:round/>
              <a:headEnd/>
              <a:tailEnd type="triangle" w="med" len="med"/>
            </a:ln>
          </p:spPr>
          <p:txBody>
            <a:bodyPr wrap="none" lIns="90000" tIns="46800" rIns="90000" bIns="46800" anchor="ctr">
              <a:spAutoFit/>
            </a:bodyPr>
            <a:lstStyle/>
            <a:p>
              <a:endParaRPr lang="zh-CN" altLang="en-US"/>
            </a:p>
          </p:txBody>
        </p:sp>
        <p:sp>
          <p:nvSpPr>
            <p:cNvPr id="62477" name="AutoShape 25"/>
            <p:cNvSpPr>
              <a:spLocks noChangeArrowheads="1"/>
            </p:cNvSpPr>
            <p:nvPr/>
          </p:nvSpPr>
          <p:spPr bwMode="auto">
            <a:xfrm>
              <a:off x="3071" y="859"/>
              <a:ext cx="1814" cy="285"/>
            </a:xfrm>
            <a:prstGeom prst="flowChartProcess">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将</a:t>
              </a:r>
              <a:r>
                <a:rPr lang="en-US" altLang="zh-CN" sz="2200" b="1">
                  <a:solidFill>
                    <a:srgbClr val="FF3300"/>
                  </a:solidFill>
                  <a:latin typeface="楷体_GB2312"/>
                  <a:ea typeface="楷体_GB2312"/>
                  <a:cs typeface="楷体_GB2312"/>
                </a:rPr>
                <a:t>N</a:t>
              </a:r>
              <a:r>
                <a:rPr lang="zh-CN" altLang="en-US" sz="2200" b="1">
                  <a:solidFill>
                    <a:srgbClr val="FF3300"/>
                  </a:solidFill>
                  <a:latin typeface="楷体_GB2312"/>
                  <a:ea typeface="楷体_GB2312"/>
                  <a:cs typeface="楷体_GB2312"/>
                </a:rPr>
                <a:t>个数存入数组中</a:t>
              </a:r>
            </a:p>
          </p:txBody>
        </p:sp>
        <p:cxnSp>
          <p:nvCxnSpPr>
            <p:cNvPr id="62478" name="AutoShape 28"/>
            <p:cNvCxnSpPr>
              <a:cxnSpLocks noChangeShapeType="1"/>
            </p:cNvCxnSpPr>
            <p:nvPr/>
          </p:nvCxnSpPr>
          <p:spPr bwMode="auto">
            <a:xfrm flipH="1">
              <a:off x="3979" y="1546"/>
              <a:ext cx="1232" cy="2655"/>
            </a:xfrm>
            <a:prstGeom prst="bentConnector4">
              <a:avLst>
                <a:gd name="adj1" fmla="val -11037"/>
                <a:gd name="adj2" fmla="val 94384"/>
              </a:avLst>
            </a:prstGeom>
            <a:noFill/>
            <a:ln w="25400">
              <a:solidFill>
                <a:schemeClr val="tx1"/>
              </a:solidFill>
              <a:miter lim="800000"/>
              <a:headEnd/>
              <a:tailEnd type="triangle" w="med" len="med"/>
            </a:ln>
          </p:spPr>
        </p:cxnSp>
        <p:sp>
          <p:nvSpPr>
            <p:cNvPr id="62479" name="Line 29"/>
            <p:cNvSpPr>
              <a:spLocks noChangeShapeType="1"/>
            </p:cNvSpPr>
            <p:nvPr/>
          </p:nvSpPr>
          <p:spPr bwMode="auto">
            <a:xfrm>
              <a:off x="3979" y="698"/>
              <a:ext cx="0" cy="159"/>
            </a:xfrm>
            <a:prstGeom prst="line">
              <a:avLst/>
            </a:prstGeom>
            <a:noFill/>
            <a:ln w="25400">
              <a:solidFill>
                <a:schemeClr val="tx1"/>
              </a:solidFill>
              <a:round/>
              <a:headEnd/>
              <a:tailEnd type="triangle" w="med" len="med"/>
            </a:ln>
          </p:spPr>
          <p:txBody>
            <a:bodyPr wrap="none" lIns="90000" tIns="46800" rIns="90000" bIns="46800" anchor="ctr">
              <a:spAutoFit/>
            </a:bodyPr>
            <a:lstStyle/>
            <a:p>
              <a:endParaRPr lang="zh-CN" altLang="en-US"/>
            </a:p>
          </p:txBody>
        </p:sp>
        <p:sp>
          <p:nvSpPr>
            <p:cNvPr id="62480" name="Line 30"/>
            <p:cNvSpPr>
              <a:spLocks noChangeShapeType="1"/>
            </p:cNvSpPr>
            <p:nvPr/>
          </p:nvSpPr>
          <p:spPr bwMode="auto">
            <a:xfrm>
              <a:off x="3979" y="1133"/>
              <a:ext cx="0" cy="181"/>
            </a:xfrm>
            <a:prstGeom prst="line">
              <a:avLst/>
            </a:prstGeom>
            <a:noFill/>
            <a:ln w="25400">
              <a:solidFill>
                <a:schemeClr val="tx1"/>
              </a:solidFill>
              <a:round/>
              <a:headEnd/>
              <a:tailEnd type="triangle" w="med" len="med"/>
            </a:ln>
          </p:spPr>
          <p:txBody>
            <a:bodyPr wrap="none" lIns="90000" tIns="46800" rIns="90000" bIns="46800" anchor="ctr">
              <a:spAutoFit/>
            </a:bodyPr>
            <a:lstStyle/>
            <a:p>
              <a:endParaRPr lang="zh-CN" altLang="en-US"/>
            </a:p>
          </p:txBody>
        </p:sp>
        <p:sp>
          <p:nvSpPr>
            <p:cNvPr id="62481" name="AutoShape 32"/>
            <p:cNvSpPr>
              <a:spLocks noChangeArrowheads="1"/>
            </p:cNvSpPr>
            <p:nvPr/>
          </p:nvSpPr>
          <p:spPr bwMode="auto">
            <a:xfrm>
              <a:off x="3015" y="3657"/>
              <a:ext cx="1906" cy="285"/>
            </a:xfrm>
            <a:prstGeom prst="flowChartProcess">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交换当前数与最值</a:t>
              </a:r>
            </a:p>
          </p:txBody>
        </p:sp>
        <p:sp>
          <p:nvSpPr>
            <p:cNvPr id="62482" name="Line 33"/>
            <p:cNvSpPr>
              <a:spLocks noChangeShapeType="1"/>
            </p:cNvSpPr>
            <p:nvPr/>
          </p:nvSpPr>
          <p:spPr bwMode="auto">
            <a:xfrm>
              <a:off x="3969" y="2296"/>
              <a:ext cx="0" cy="181"/>
            </a:xfrm>
            <a:prstGeom prst="line">
              <a:avLst/>
            </a:prstGeom>
            <a:noFill/>
            <a:ln w="25400">
              <a:solidFill>
                <a:schemeClr val="tx1"/>
              </a:solidFill>
              <a:round/>
              <a:headEnd/>
              <a:tailEnd type="triangle" w="med" len="med"/>
            </a:ln>
          </p:spPr>
          <p:txBody>
            <a:bodyPr wrap="none" lIns="90000" tIns="46800" rIns="90000" bIns="46800" anchor="ctr">
              <a:spAutoFit/>
            </a:bodyPr>
            <a:lstStyle/>
            <a:p>
              <a:endParaRPr lang="zh-CN" altLang="en-US"/>
            </a:p>
          </p:txBody>
        </p:sp>
        <p:sp>
          <p:nvSpPr>
            <p:cNvPr id="62483" name="Line 34"/>
            <p:cNvSpPr>
              <a:spLocks noChangeShapeType="1"/>
            </p:cNvSpPr>
            <p:nvPr/>
          </p:nvSpPr>
          <p:spPr bwMode="auto">
            <a:xfrm>
              <a:off x="3969" y="2976"/>
              <a:ext cx="0" cy="181"/>
            </a:xfrm>
            <a:prstGeom prst="line">
              <a:avLst/>
            </a:prstGeom>
            <a:noFill/>
            <a:ln w="25400">
              <a:solidFill>
                <a:schemeClr val="tx1"/>
              </a:solidFill>
              <a:round/>
              <a:headEnd/>
              <a:tailEnd type="triangle" w="med" len="med"/>
            </a:ln>
          </p:spPr>
          <p:txBody>
            <a:bodyPr wrap="none" lIns="90000" tIns="46800" rIns="90000" bIns="46800" anchor="ctr">
              <a:spAutoFit/>
            </a:bodyPr>
            <a:lstStyle/>
            <a:p>
              <a:endParaRPr lang="zh-CN" altLang="en-US"/>
            </a:p>
          </p:txBody>
        </p:sp>
        <p:sp>
          <p:nvSpPr>
            <p:cNvPr id="62484" name="AutoShape 35"/>
            <p:cNvSpPr>
              <a:spLocks noChangeArrowheads="1"/>
            </p:cNvSpPr>
            <p:nvPr/>
          </p:nvSpPr>
          <p:spPr bwMode="auto">
            <a:xfrm>
              <a:off x="2744" y="1298"/>
              <a:ext cx="2450" cy="496"/>
            </a:xfrm>
            <a:prstGeom prst="flowChartDecision">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选择</a:t>
              </a:r>
              <a:r>
                <a:rPr lang="en-US" altLang="zh-CN" sz="2200" b="1">
                  <a:solidFill>
                    <a:srgbClr val="FF3300"/>
                  </a:solidFill>
                  <a:latin typeface="楷体_GB2312"/>
                  <a:ea typeface="楷体_GB2312"/>
                  <a:cs typeface="楷体_GB2312"/>
                </a:rPr>
                <a:t>N-1</a:t>
              </a:r>
              <a:r>
                <a:rPr lang="zh-CN" altLang="en-US" sz="2200" b="1">
                  <a:solidFill>
                    <a:srgbClr val="FF3300"/>
                  </a:solidFill>
                  <a:latin typeface="楷体_GB2312"/>
                  <a:ea typeface="楷体_GB2312"/>
                  <a:cs typeface="楷体_GB2312"/>
                </a:rPr>
                <a:t>次最值</a:t>
              </a:r>
            </a:p>
          </p:txBody>
        </p:sp>
        <p:sp>
          <p:nvSpPr>
            <p:cNvPr id="62485" name="AutoShape 36"/>
            <p:cNvSpPr>
              <a:spLocks noChangeArrowheads="1"/>
            </p:cNvSpPr>
            <p:nvPr/>
          </p:nvSpPr>
          <p:spPr bwMode="auto">
            <a:xfrm>
              <a:off x="2836" y="2480"/>
              <a:ext cx="2268" cy="496"/>
            </a:xfrm>
            <a:prstGeom prst="flowChartDecision">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扫描剩下的数</a:t>
              </a:r>
            </a:p>
          </p:txBody>
        </p:sp>
        <p:cxnSp>
          <p:nvCxnSpPr>
            <p:cNvPr id="62486" name="AutoShape 38"/>
            <p:cNvCxnSpPr>
              <a:cxnSpLocks noChangeShapeType="1"/>
            </p:cNvCxnSpPr>
            <p:nvPr/>
          </p:nvCxnSpPr>
          <p:spPr bwMode="auto">
            <a:xfrm rot="10800000" flipH="1" flipV="1">
              <a:off x="2745" y="1546"/>
              <a:ext cx="272" cy="2254"/>
            </a:xfrm>
            <a:prstGeom prst="bentConnector3">
              <a:avLst>
                <a:gd name="adj1" fmla="val -50000"/>
              </a:avLst>
            </a:prstGeom>
            <a:noFill/>
            <a:ln w="25400">
              <a:solidFill>
                <a:schemeClr val="tx1"/>
              </a:solidFill>
              <a:miter lim="800000"/>
              <a:headEnd type="triangle" w="med" len="med"/>
              <a:tailEnd/>
            </a:ln>
          </p:spPr>
        </p:cxn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5.2.18</a:t>
            </a:r>
            <a:r>
              <a:rPr lang="zh-CN" altLang="en-US" smtClean="0">
                <a:ea typeface="宋体" pitchFamily="2" charset="-122"/>
              </a:rPr>
              <a:t>一维数组案例</a:t>
            </a:r>
            <a:endParaRPr lang="en-US" altLang="zh-CN" dirty="0">
              <a:ea typeface="宋体" pitchFamily="2" charset="-122"/>
            </a:endParaRPr>
          </a:p>
        </p:txBody>
      </p:sp>
      <p:sp>
        <p:nvSpPr>
          <p:cNvPr id="63492" name="Line 8"/>
          <p:cNvSpPr>
            <a:spLocks noChangeShapeType="1"/>
          </p:cNvSpPr>
          <p:nvPr/>
        </p:nvSpPr>
        <p:spPr bwMode="auto">
          <a:xfrm>
            <a:off x="228600" y="1066800"/>
            <a:ext cx="8915400" cy="1588"/>
          </a:xfrm>
          <a:prstGeom prst="line">
            <a:avLst/>
          </a:prstGeom>
          <a:noFill/>
          <a:ln w="9525">
            <a:solidFill>
              <a:srgbClr val="FFFFFF"/>
            </a:solidFill>
            <a:round/>
            <a:headEnd/>
            <a:tailEnd/>
          </a:ln>
        </p:spPr>
        <p:txBody>
          <a:bodyPr lIns="0" tIns="0" rIns="0" bIns="0"/>
          <a:lstStyle/>
          <a:p>
            <a:endParaRPr lang="zh-CN" altLang="en-US"/>
          </a:p>
        </p:txBody>
      </p:sp>
      <p:sp>
        <p:nvSpPr>
          <p:cNvPr id="61445" name="Rectangle 72">
            <a:hlinkClick r:id="rId2"/>
          </p:cNvPr>
          <p:cNvSpPr>
            <a:spLocks noChangeArrowheads="1"/>
          </p:cNvSpPr>
          <p:nvPr/>
        </p:nvSpPr>
        <p:spPr bwMode="auto">
          <a:xfrm>
            <a:off x="1403350" y="1052513"/>
            <a:ext cx="5832475" cy="5859462"/>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lang="en-US" altLang="zh-CN" b="1">
                <a:latin typeface="楷体_GB2312"/>
                <a:ea typeface="楷体_GB2312"/>
                <a:cs typeface="楷体_GB2312"/>
              </a:rPr>
              <a:t>#define N 10</a:t>
            </a:r>
          </a:p>
          <a:p>
            <a:pPr eaLnBrk="0" hangingPunct="0">
              <a:defRPr/>
            </a:pPr>
            <a:r>
              <a:rPr lang="en-US" altLang="zh-CN" b="1">
                <a:latin typeface="楷体_GB2312"/>
                <a:ea typeface="楷体_GB2312"/>
                <a:cs typeface="楷体_GB2312"/>
              </a:rPr>
              <a:t>void main( )</a:t>
            </a:r>
          </a:p>
          <a:p>
            <a:pPr eaLnBrk="0" hangingPunct="0">
              <a:defRPr/>
            </a:pPr>
            <a:r>
              <a:rPr lang="en-US" altLang="zh-CN" b="1">
                <a:latin typeface="楷体_GB2312"/>
                <a:ea typeface="楷体_GB2312"/>
                <a:cs typeface="楷体_GB2312"/>
              </a:rPr>
              <a:t>{int a[N],i,j,min,temp;</a:t>
            </a:r>
          </a:p>
          <a:p>
            <a:pPr eaLnBrk="0" hangingPunct="0">
              <a:defRPr/>
            </a:pPr>
            <a:r>
              <a:rPr lang="en-US" altLang="zh-CN" b="1">
                <a:latin typeface="楷体_GB2312"/>
                <a:ea typeface="楷体_GB2312"/>
                <a:cs typeface="楷体_GB2312"/>
              </a:rPr>
              <a:t> printf(</a:t>
            </a:r>
            <a:r>
              <a:rPr lang="en-US" altLang="zh-CN" b="1">
                <a:ea typeface="楷体_GB2312"/>
                <a:cs typeface="楷体_GB2312"/>
              </a:rPr>
              <a:t>“</a:t>
            </a:r>
            <a:r>
              <a:rPr lang="en-US" altLang="zh-CN" b="1">
                <a:latin typeface="楷体_GB2312"/>
                <a:ea typeface="楷体_GB2312"/>
                <a:cs typeface="楷体_GB2312"/>
              </a:rPr>
              <a:t>\</a:t>
            </a:r>
            <a:r>
              <a:rPr lang="zh-CN" altLang="en-US" b="1">
                <a:latin typeface="楷体_GB2312"/>
                <a:ea typeface="楷体_GB2312"/>
                <a:cs typeface="楷体_GB2312"/>
              </a:rPr>
              <a:t>请输入</a:t>
            </a:r>
            <a:r>
              <a:rPr lang="en-US" altLang="zh-CN" b="1">
                <a:latin typeface="楷体_GB2312"/>
                <a:ea typeface="楷体_GB2312"/>
                <a:cs typeface="楷体_GB2312"/>
              </a:rPr>
              <a:t>%d</a:t>
            </a:r>
            <a:r>
              <a:rPr lang="zh-CN" altLang="en-US" b="1">
                <a:latin typeface="楷体_GB2312"/>
                <a:ea typeface="楷体_GB2312"/>
                <a:cs typeface="楷体_GB2312"/>
              </a:rPr>
              <a:t>个数</a:t>
            </a:r>
            <a:r>
              <a:rPr lang="en-US" altLang="zh-CN" b="1">
                <a:latin typeface="楷体_GB2312"/>
                <a:ea typeface="楷体_GB2312"/>
                <a:cs typeface="楷体_GB2312"/>
              </a:rPr>
              <a:t>:\n</a:t>
            </a:r>
            <a:r>
              <a:rPr lang="en-US" altLang="zh-CN" b="1">
                <a:ea typeface="楷体_GB2312"/>
                <a:cs typeface="楷体_GB2312"/>
              </a:rPr>
              <a:t>”</a:t>
            </a:r>
            <a:r>
              <a:rPr lang="zh-CN" altLang="en-US" b="1">
                <a:latin typeface="楷体_GB2312"/>
                <a:ea typeface="楷体_GB2312"/>
                <a:cs typeface="楷体_GB2312"/>
              </a:rPr>
              <a:t>，</a:t>
            </a:r>
            <a:r>
              <a:rPr lang="en-US" altLang="zh-CN" b="1">
                <a:latin typeface="楷体_GB2312"/>
                <a:ea typeface="楷体_GB2312"/>
                <a:cs typeface="楷体_GB2312"/>
              </a:rPr>
              <a:t>N);</a:t>
            </a:r>
          </a:p>
          <a:p>
            <a:pPr eaLnBrk="0" hangingPunct="0">
              <a:defRPr/>
            </a:pPr>
            <a:r>
              <a:rPr lang="en-US" altLang="zh-CN" b="1">
                <a:latin typeface="楷体_GB2312"/>
                <a:ea typeface="楷体_GB2312"/>
                <a:cs typeface="楷体_GB2312"/>
              </a:rPr>
              <a:t> for(i=0;i&lt;N;i++)</a:t>
            </a:r>
          </a:p>
          <a:p>
            <a:pPr eaLnBrk="0" hangingPunct="0">
              <a:defRPr/>
            </a:pPr>
            <a:r>
              <a:rPr lang="en-US" altLang="zh-CN" b="1">
                <a:latin typeface="楷体_GB2312"/>
                <a:ea typeface="楷体_GB2312"/>
                <a:cs typeface="楷体_GB2312"/>
              </a:rPr>
              <a:t>  scanf(</a:t>
            </a:r>
            <a:r>
              <a:rPr lang="en-US" altLang="zh-CN" b="1">
                <a:ea typeface="楷体_GB2312"/>
                <a:cs typeface="楷体_GB2312"/>
              </a:rPr>
              <a:t>“</a:t>
            </a:r>
            <a:r>
              <a:rPr lang="en-US" altLang="zh-CN" b="1">
                <a:latin typeface="楷体_GB2312"/>
                <a:ea typeface="楷体_GB2312"/>
                <a:cs typeface="楷体_GB2312"/>
              </a:rPr>
              <a:t>%d</a:t>
            </a:r>
            <a:r>
              <a:rPr lang="en-US" altLang="zh-CN" b="1">
                <a:ea typeface="楷体_GB2312"/>
                <a:cs typeface="楷体_GB2312"/>
              </a:rPr>
              <a:t>”</a:t>
            </a:r>
            <a:r>
              <a:rPr lang="en-US" altLang="zh-CN" b="1">
                <a:latin typeface="楷体_GB2312"/>
                <a:ea typeface="楷体_GB2312"/>
                <a:cs typeface="楷体_GB2312"/>
              </a:rPr>
              <a:t>,a+i);</a:t>
            </a:r>
          </a:p>
          <a:p>
            <a:pPr eaLnBrk="0" hangingPunct="0">
              <a:defRPr/>
            </a:pPr>
            <a:r>
              <a:rPr lang="en-US" altLang="zh-CN" b="1">
                <a:latin typeface="楷体_GB2312"/>
                <a:ea typeface="楷体_GB2312"/>
                <a:cs typeface="楷体_GB2312"/>
              </a:rPr>
              <a:t> </a:t>
            </a:r>
            <a:r>
              <a:rPr lang="en-US" altLang="zh-CN" b="1">
                <a:solidFill>
                  <a:srgbClr val="FF0000"/>
                </a:solidFill>
                <a:latin typeface="楷体_GB2312"/>
                <a:ea typeface="楷体_GB2312"/>
                <a:cs typeface="楷体_GB2312"/>
              </a:rPr>
              <a:t>for(i=0;i&lt;N-1;i++)</a:t>
            </a:r>
          </a:p>
          <a:p>
            <a:pPr eaLnBrk="0" hangingPunct="0">
              <a:defRPr/>
            </a:pPr>
            <a:r>
              <a:rPr lang="en-US" altLang="zh-CN" b="1">
                <a:solidFill>
                  <a:srgbClr val="FF0000"/>
                </a:solidFill>
                <a:latin typeface="楷体_GB2312"/>
                <a:ea typeface="楷体_GB2312"/>
                <a:cs typeface="楷体_GB2312"/>
              </a:rPr>
              <a:t> {min=i;</a:t>
            </a:r>
          </a:p>
          <a:p>
            <a:pPr eaLnBrk="0" hangingPunct="0">
              <a:defRPr/>
            </a:pPr>
            <a:r>
              <a:rPr lang="en-US" altLang="zh-CN" b="1">
                <a:solidFill>
                  <a:srgbClr val="FF0000"/>
                </a:solidFill>
                <a:latin typeface="楷体_GB2312"/>
                <a:ea typeface="楷体_GB2312"/>
                <a:cs typeface="楷体_GB2312"/>
              </a:rPr>
              <a:t>  for(j=i+1;j&lt;N;j++)</a:t>
            </a:r>
          </a:p>
          <a:p>
            <a:pPr eaLnBrk="0" hangingPunct="0">
              <a:defRPr/>
            </a:pPr>
            <a:r>
              <a:rPr lang="en-US" altLang="zh-CN" b="1">
                <a:solidFill>
                  <a:srgbClr val="FF0000"/>
                </a:solidFill>
                <a:latin typeface="楷体_GB2312"/>
                <a:ea typeface="楷体_GB2312"/>
                <a:cs typeface="楷体_GB2312"/>
              </a:rPr>
              <a:t>  {if(a[j]&lt;a[min])</a:t>
            </a:r>
          </a:p>
          <a:p>
            <a:pPr eaLnBrk="0" hangingPunct="0">
              <a:defRPr/>
            </a:pPr>
            <a:r>
              <a:rPr lang="en-US" altLang="zh-CN" b="1">
                <a:solidFill>
                  <a:srgbClr val="FF0000"/>
                </a:solidFill>
                <a:latin typeface="楷体_GB2312"/>
                <a:ea typeface="楷体_GB2312"/>
                <a:cs typeface="楷体_GB2312"/>
              </a:rPr>
              <a:t>    min=j;</a:t>
            </a:r>
          </a:p>
          <a:p>
            <a:pPr eaLnBrk="0" hangingPunct="0">
              <a:defRPr/>
            </a:pPr>
            <a:r>
              <a:rPr lang="en-US" altLang="zh-CN" b="1">
                <a:solidFill>
                  <a:srgbClr val="FF0000"/>
                </a:solidFill>
                <a:latin typeface="楷体_GB2312"/>
                <a:ea typeface="楷体_GB2312"/>
                <a:cs typeface="楷体_GB2312"/>
              </a:rPr>
              <a:t>  }</a:t>
            </a:r>
          </a:p>
          <a:p>
            <a:pPr eaLnBrk="0" hangingPunct="0">
              <a:defRPr/>
            </a:pPr>
            <a:r>
              <a:rPr lang="en-US" altLang="zh-CN" b="1">
                <a:solidFill>
                  <a:srgbClr val="FF0000"/>
                </a:solidFill>
                <a:latin typeface="楷体_GB2312"/>
                <a:ea typeface="楷体_GB2312"/>
                <a:cs typeface="楷体_GB2312"/>
              </a:rPr>
              <a:t>  if(min!=i)</a:t>
            </a:r>
          </a:p>
          <a:p>
            <a:pPr eaLnBrk="0" hangingPunct="0">
              <a:defRPr/>
            </a:pPr>
            <a:r>
              <a:rPr lang="en-US" altLang="zh-CN" b="1">
                <a:solidFill>
                  <a:srgbClr val="FF0000"/>
                </a:solidFill>
                <a:latin typeface="楷体_GB2312"/>
                <a:ea typeface="楷体_GB2312"/>
                <a:cs typeface="楷体_GB2312"/>
              </a:rPr>
              <a:t>  {temp=a[i];</a:t>
            </a:r>
          </a:p>
          <a:p>
            <a:pPr eaLnBrk="0" hangingPunct="0">
              <a:defRPr/>
            </a:pPr>
            <a:r>
              <a:rPr lang="en-US" altLang="zh-CN" b="1">
                <a:solidFill>
                  <a:srgbClr val="FF0000"/>
                </a:solidFill>
                <a:latin typeface="楷体_GB2312"/>
                <a:ea typeface="楷体_GB2312"/>
                <a:cs typeface="楷体_GB2312"/>
              </a:rPr>
              <a:t>   a[i]=a[min];</a:t>
            </a:r>
          </a:p>
          <a:p>
            <a:pPr eaLnBrk="0" hangingPunct="0">
              <a:defRPr/>
            </a:pPr>
            <a:r>
              <a:rPr lang="en-US" altLang="zh-CN" b="1">
                <a:solidFill>
                  <a:srgbClr val="FF0000"/>
                </a:solidFill>
                <a:latin typeface="楷体_GB2312"/>
                <a:ea typeface="楷体_GB2312"/>
                <a:cs typeface="楷体_GB2312"/>
              </a:rPr>
              <a:t>   a[min]=temp;</a:t>
            </a:r>
          </a:p>
          <a:p>
            <a:pPr eaLnBrk="0" hangingPunct="0">
              <a:defRPr/>
            </a:pPr>
            <a:r>
              <a:rPr lang="en-US" altLang="zh-CN" b="1">
                <a:solidFill>
                  <a:srgbClr val="FF0000"/>
                </a:solidFill>
                <a:latin typeface="楷体_GB2312"/>
                <a:ea typeface="楷体_GB2312"/>
                <a:cs typeface="楷体_GB2312"/>
              </a:rPr>
              <a:t>  }</a:t>
            </a:r>
          </a:p>
          <a:p>
            <a:pPr eaLnBrk="0" hangingPunct="0">
              <a:defRPr/>
            </a:pPr>
            <a:r>
              <a:rPr lang="en-US" altLang="zh-CN" b="1">
                <a:solidFill>
                  <a:srgbClr val="FF0000"/>
                </a:solidFill>
                <a:latin typeface="楷体_GB2312"/>
                <a:ea typeface="楷体_GB2312"/>
                <a:cs typeface="楷体_GB2312"/>
              </a:rPr>
              <a:t> }</a:t>
            </a:r>
          </a:p>
          <a:p>
            <a:pPr eaLnBrk="0" hangingPunct="0">
              <a:defRPr/>
            </a:pPr>
            <a:r>
              <a:rPr lang="en-US" altLang="zh-CN" b="1">
                <a:latin typeface="楷体_GB2312"/>
                <a:ea typeface="楷体_GB2312"/>
                <a:cs typeface="楷体_GB2312"/>
              </a:rPr>
              <a:t> for(i=0;i&lt;N;i++)</a:t>
            </a:r>
          </a:p>
          <a:p>
            <a:pPr eaLnBrk="0" hangingPunct="0">
              <a:defRPr/>
            </a:pPr>
            <a:r>
              <a:rPr lang="en-US" altLang="zh-CN" b="1">
                <a:latin typeface="楷体_GB2312"/>
                <a:ea typeface="楷体_GB2312"/>
                <a:cs typeface="楷体_GB2312"/>
              </a:rPr>
              <a:t>  printf(</a:t>
            </a:r>
            <a:r>
              <a:rPr lang="en-US" altLang="zh-CN" b="1">
                <a:ea typeface="楷体_GB2312"/>
                <a:cs typeface="楷体_GB2312"/>
              </a:rPr>
              <a:t>“</a:t>
            </a:r>
            <a:r>
              <a:rPr lang="en-US" altLang="zh-CN" b="1">
                <a:latin typeface="楷体_GB2312"/>
                <a:ea typeface="楷体_GB2312"/>
                <a:cs typeface="楷体_GB2312"/>
              </a:rPr>
              <a:t>%d\n</a:t>
            </a:r>
            <a:r>
              <a:rPr lang="en-US" altLang="zh-CN" b="1">
                <a:ea typeface="楷体_GB2312"/>
                <a:cs typeface="楷体_GB2312"/>
              </a:rPr>
              <a:t>”</a:t>
            </a:r>
            <a:r>
              <a:rPr lang="en-US" altLang="zh-CN" b="1">
                <a:latin typeface="楷体_GB2312"/>
                <a:ea typeface="楷体_GB2312"/>
                <a:cs typeface="楷体_GB2312"/>
              </a:rPr>
              <a:t>,a[i]);</a:t>
            </a:r>
          </a:p>
          <a:p>
            <a:pPr eaLnBrk="0" hangingPunct="0">
              <a:defRPr/>
            </a:pPr>
            <a:r>
              <a:rPr lang="en-US" altLang="zh-CN" b="1">
                <a:latin typeface="楷体_GB2312"/>
                <a:ea typeface="楷体_GB2312"/>
                <a:cs typeface="楷体_GB2312"/>
              </a:rPr>
              <a:t>}</a:t>
            </a:r>
          </a:p>
        </p:txBody>
      </p:sp>
      <p:sp>
        <p:nvSpPr>
          <p:cNvPr id="61446" name="Rectangle 74"/>
          <p:cNvSpPr>
            <a:spLocks/>
          </p:cNvSpPr>
          <p:nvPr/>
        </p:nvSpPr>
        <p:spPr bwMode="auto">
          <a:xfrm>
            <a:off x="5076825" y="1412875"/>
            <a:ext cx="3816350" cy="5216525"/>
          </a:xfrm>
          <a:prstGeom prst="rect">
            <a:avLst/>
          </a:prstGeom>
          <a:ln w="317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800" b="1">
                <a:solidFill>
                  <a:srgbClr val="FF0000"/>
                </a:solidFill>
                <a:latin typeface="楷体_GB2312"/>
                <a:ea typeface="楷体_GB2312"/>
                <a:cs typeface="楷体_GB2312"/>
              </a:rPr>
              <a:t> for(i=0;i&lt;N-1;i++)</a:t>
            </a:r>
          </a:p>
          <a:p>
            <a:pPr eaLnBrk="0" hangingPunct="0">
              <a:defRPr/>
            </a:pPr>
            <a:r>
              <a:rPr lang="en-US" altLang="zh-CN" sz="2800" b="1">
                <a:solidFill>
                  <a:srgbClr val="FF0000"/>
                </a:solidFill>
                <a:latin typeface="楷体_GB2312"/>
                <a:ea typeface="楷体_GB2312"/>
                <a:cs typeface="楷体_GB2312"/>
              </a:rPr>
              <a:t> {min=i;</a:t>
            </a:r>
          </a:p>
          <a:p>
            <a:pPr eaLnBrk="0" hangingPunct="0">
              <a:defRPr/>
            </a:pPr>
            <a:r>
              <a:rPr lang="en-US" altLang="zh-CN" sz="2800" b="1">
                <a:solidFill>
                  <a:srgbClr val="FF0000"/>
                </a:solidFill>
                <a:latin typeface="楷体_GB2312"/>
                <a:ea typeface="楷体_GB2312"/>
                <a:cs typeface="楷体_GB2312"/>
              </a:rPr>
              <a:t>  for(j=i+1;j&lt;N;j++)</a:t>
            </a:r>
          </a:p>
          <a:p>
            <a:pPr eaLnBrk="0" hangingPunct="0">
              <a:defRPr/>
            </a:pPr>
            <a:r>
              <a:rPr lang="en-US" altLang="zh-CN" sz="2800" b="1">
                <a:solidFill>
                  <a:srgbClr val="FF0000"/>
                </a:solidFill>
                <a:latin typeface="楷体_GB2312"/>
                <a:ea typeface="楷体_GB2312"/>
                <a:cs typeface="楷体_GB2312"/>
              </a:rPr>
              <a:t>  {if(a[j]&lt;a[min])</a:t>
            </a:r>
          </a:p>
          <a:p>
            <a:pPr eaLnBrk="0" hangingPunct="0">
              <a:defRPr/>
            </a:pPr>
            <a:r>
              <a:rPr lang="en-US" altLang="zh-CN" sz="2800" b="1">
                <a:solidFill>
                  <a:srgbClr val="FF0000"/>
                </a:solidFill>
                <a:latin typeface="楷体_GB2312"/>
                <a:ea typeface="楷体_GB2312"/>
                <a:cs typeface="楷体_GB2312"/>
              </a:rPr>
              <a:t>    min=j;</a:t>
            </a:r>
          </a:p>
          <a:p>
            <a:pPr eaLnBrk="0" hangingPunct="0">
              <a:defRPr/>
            </a:pPr>
            <a:r>
              <a:rPr lang="en-US" altLang="zh-CN" sz="2800" b="1">
                <a:solidFill>
                  <a:srgbClr val="FF0000"/>
                </a:solidFill>
                <a:latin typeface="楷体_GB2312"/>
                <a:ea typeface="楷体_GB2312"/>
                <a:cs typeface="楷体_GB2312"/>
              </a:rPr>
              <a:t>  }</a:t>
            </a:r>
          </a:p>
          <a:p>
            <a:pPr eaLnBrk="0" hangingPunct="0">
              <a:defRPr/>
            </a:pPr>
            <a:r>
              <a:rPr lang="en-US" altLang="zh-CN" sz="2800" b="1">
                <a:solidFill>
                  <a:srgbClr val="FF0000"/>
                </a:solidFill>
                <a:latin typeface="楷体_GB2312"/>
                <a:ea typeface="楷体_GB2312"/>
                <a:cs typeface="楷体_GB2312"/>
              </a:rPr>
              <a:t>  if(min!=i)</a:t>
            </a:r>
          </a:p>
          <a:p>
            <a:pPr eaLnBrk="0" hangingPunct="0">
              <a:defRPr/>
            </a:pPr>
            <a:r>
              <a:rPr lang="en-US" altLang="zh-CN" sz="2800" b="1">
                <a:solidFill>
                  <a:srgbClr val="FF0000"/>
                </a:solidFill>
                <a:latin typeface="楷体_GB2312"/>
                <a:ea typeface="楷体_GB2312"/>
                <a:cs typeface="楷体_GB2312"/>
              </a:rPr>
              <a:t>  {temp=a[i];</a:t>
            </a:r>
          </a:p>
          <a:p>
            <a:pPr eaLnBrk="0" hangingPunct="0">
              <a:defRPr/>
            </a:pPr>
            <a:r>
              <a:rPr lang="en-US" altLang="zh-CN" sz="2800" b="1">
                <a:solidFill>
                  <a:srgbClr val="FF0000"/>
                </a:solidFill>
                <a:latin typeface="楷体_GB2312"/>
                <a:ea typeface="楷体_GB2312"/>
                <a:cs typeface="楷体_GB2312"/>
              </a:rPr>
              <a:t>   a[i]=a[min];</a:t>
            </a:r>
          </a:p>
          <a:p>
            <a:pPr eaLnBrk="0" hangingPunct="0">
              <a:defRPr/>
            </a:pPr>
            <a:r>
              <a:rPr lang="en-US" altLang="zh-CN" sz="2800" b="1">
                <a:solidFill>
                  <a:srgbClr val="FF0000"/>
                </a:solidFill>
                <a:latin typeface="楷体_GB2312"/>
                <a:ea typeface="楷体_GB2312"/>
                <a:cs typeface="楷体_GB2312"/>
              </a:rPr>
              <a:t>   a[min]=temp;</a:t>
            </a:r>
          </a:p>
          <a:p>
            <a:pPr eaLnBrk="0" hangingPunct="0">
              <a:defRPr/>
            </a:pPr>
            <a:r>
              <a:rPr lang="en-US" altLang="zh-CN" sz="2800" b="1">
                <a:solidFill>
                  <a:srgbClr val="FF0000"/>
                </a:solidFill>
                <a:latin typeface="楷体_GB2312"/>
                <a:ea typeface="楷体_GB2312"/>
                <a:cs typeface="楷体_GB2312"/>
              </a:rPr>
              <a:t>  }</a:t>
            </a:r>
          </a:p>
          <a:p>
            <a:pPr eaLnBrk="0" hangingPunct="0">
              <a:defRPr/>
            </a:pPr>
            <a:r>
              <a:rPr lang="en-US" altLang="zh-CN" sz="2800" b="1">
                <a:solidFill>
                  <a:srgbClr val="FF0000"/>
                </a:solidFill>
                <a:latin typeface="楷体_GB2312"/>
                <a:ea typeface="楷体_GB2312"/>
                <a:cs typeface="楷体_GB2312"/>
              </a:rPr>
              <a:t> }</a:t>
            </a:r>
          </a:p>
        </p:txBody>
      </p:sp>
      <p:sp>
        <p:nvSpPr>
          <p:cNvPr id="63499" name="AutoShape 77"/>
          <p:cNvSpPr>
            <a:spLocks/>
          </p:cNvSpPr>
          <p:nvPr/>
        </p:nvSpPr>
        <p:spPr bwMode="auto">
          <a:xfrm rot="280356" flipV="1">
            <a:off x="3276600" y="2636838"/>
            <a:ext cx="1584325" cy="17383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39" y="9131"/>
                </a:moveTo>
                <a:cubicBezTo>
                  <a:pt x="18048" y="5320"/>
                  <a:pt x="14691" y="2589"/>
                  <a:pt x="10800" y="2589"/>
                </a:cubicBezTo>
                <a:cubicBezTo>
                  <a:pt x="10057" y="2588"/>
                  <a:pt x="9319" y="2689"/>
                  <a:pt x="8604" y="2888"/>
                </a:cubicBezTo>
                <a:lnTo>
                  <a:pt x="7911" y="393"/>
                </a:lnTo>
                <a:cubicBezTo>
                  <a:pt x="8852" y="132"/>
                  <a:pt x="9823" y="-1"/>
                  <a:pt x="10800" y="0"/>
                </a:cubicBezTo>
                <a:cubicBezTo>
                  <a:pt x="15918" y="0"/>
                  <a:pt x="20334" y="3593"/>
                  <a:pt x="21374" y="8604"/>
                </a:cubicBezTo>
                <a:lnTo>
                  <a:pt x="24018" y="8056"/>
                </a:lnTo>
                <a:lnTo>
                  <a:pt x="20919" y="12779"/>
                </a:lnTo>
                <a:lnTo>
                  <a:pt x="16195" y="9679"/>
                </a:lnTo>
                <a:lnTo>
                  <a:pt x="18839" y="9131"/>
                </a:lnTo>
                <a:close/>
              </a:path>
            </a:pathLst>
          </a:custGeom>
          <a:solidFill>
            <a:srgbClr val="0066FF"/>
          </a:solidFill>
          <a:ln w="3175">
            <a:solidFill>
              <a:srgbClr val="000000"/>
            </a:solidFill>
            <a:miter lim="800000"/>
            <a:headEnd/>
            <a:tailEnd/>
          </a:ln>
        </p:spPr>
        <p:txBody>
          <a:bodyPr wrap="none" anchor="ctr"/>
          <a:lstStyle/>
          <a:p>
            <a:pPr eaLnBrk="0" hangingPunct="0"/>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5.2.19</a:t>
            </a:r>
            <a:r>
              <a:rPr lang="zh-CN" altLang="en-US" smtClean="0">
                <a:ea typeface="宋体" pitchFamily="2" charset="-122"/>
              </a:rPr>
              <a:t>一维数组案例</a:t>
            </a:r>
            <a:endParaRPr lang="en-US" altLang="zh-CN" dirty="0">
              <a:ea typeface="宋体" pitchFamily="2" charset="-122"/>
            </a:endParaRPr>
          </a:p>
        </p:txBody>
      </p:sp>
      <p:sp>
        <p:nvSpPr>
          <p:cNvPr id="36" name="Rectangle 11"/>
          <p:cNvSpPr txBox="1">
            <a:spLocks noChangeArrowheads="1"/>
          </p:cNvSpPr>
          <p:nvPr/>
        </p:nvSpPr>
        <p:spPr bwMode="auto">
          <a:xfrm>
            <a:off x="428625" y="1143000"/>
            <a:ext cx="8391525" cy="5454650"/>
          </a:xfrm>
          <a:prstGeom prst="rect">
            <a:avLst/>
          </a:prstGeom>
          <a:noFill/>
          <a:ln w="9525">
            <a:noFill/>
            <a:miter lim="800000"/>
            <a:headEnd/>
            <a:tailEnd/>
          </a:ln>
          <a:effectLst/>
        </p:spPr>
        <p:txBody>
          <a:bodyPr rIns="132080"/>
          <a:lstStyle/>
          <a:p>
            <a:pPr indent="534988" algn="just">
              <a:spcBef>
                <a:spcPct val="20000"/>
              </a:spcBef>
              <a:spcAft>
                <a:spcPct val="50000"/>
              </a:spcAft>
              <a:buClr>
                <a:schemeClr val="hlink"/>
              </a:buClr>
              <a:buSzPct val="70000"/>
              <a:buFont typeface="Wingdings" pitchFamily="2" charset="2"/>
              <a:buChar char="n"/>
              <a:defRPr/>
            </a:pPr>
            <a:r>
              <a:rPr lang="zh-CN" altLang="en-US" sz="2000" b="1" kern="0">
                <a:effectLst>
                  <a:outerShdw blurRad="38100" dist="38100" dir="2700000" algn="tl">
                    <a:srgbClr val="000000"/>
                  </a:outerShdw>
                </a:effectLst>
                <a:latin typeface="+mn-lt"/>
                <a:ea typeface="宋体" charset="-122"/>
              </a:rPr>
              <a:t>用冒泡法对数组中的数进行排序。（按由小到大升序）</a:t>
            </a:r>
            <a:endParaRPr lang="zh-CN" altLang="en-US" sz="2000" kern="0">
              <a:effectLst>
                <a:outerShdw blurRad="38100" dist="38100" dir="2700000" algn="tl">
                  <a:srgbClr val="000000"/>
                </a:outerShdw>
              </a:effectLst>
              <a:latin typeface="+mn-lt"/>
              <a:ea typeface="宋体" charset="-122"/>
            </a:endParaRPr>
          </a:p>
          <a:p>
            <a:pPr indent="534988">
              <a:spcBef>
                <a:spcPct val="20000"/>
              </a:spcBef>
              <a:spcAft>
                <a:spcPct val="50000"/>
              </a:spcAft>
              <a:buClr>
                <a:schemeClr val="hlink"/>
              </a:buClr>
              <a:buSzPct val="70000"/>
              <a:buFont typeface="Wingdings" pitchFamily="2" charset="2"/>
              <a:buChar char="n"/>
              <a:defRPr/>
            </a:pPr>
            <a:r>
              <a:rPr lang="zh-CN" altLang="en-US" sz="2000" b="1" kern="0">
                <a:effectLst>
                  <a:outerShdw blurRad="38100" dist="38100" dir="2700000" algn="tl">
                    <a:srgbClr val="000000"/>
                  </a:outerShdw>
                </a:effectLst>
                <a:latin typeface="+mn-lt"/>
                <a:ea typeface="宋体" charset="-122"/>
              </a:rPr>
              <a:t>思路：</a:t>
            </a:r>
          </a:p>
          <a:p>
            <a:pPr indent="534988">
              <a:spcBef>
                <a:spcPct val="20000"/>
              </a:spcBef>
              <a:buClr>
                <a:schemeClr val="hlink"/>
              </a:buClr>
              <a:buSzPct val="70000"/>
              <a:buFont typeface="Wingdings" pitchFamily="2" charset="2"/>
              <a:buChar char="n"/>
              <a:defRPr/>
            </a:pPr>
            <a:r>
              <a:rPr lang="zh-CN" altLang="en-US" sz="2000" b="1" kern="0">
                <a:effectLst>
                  <a:outerShdw blurRad="38100" dist="38100" dir="2700000" algn="tl">
                    <a:srgbClr val="000000"/>
                  </a:outerShdw>
                </a:effectLst>
                <a:latin typeface="+mn-lt"/>
                <a:ea typeface="宋体" charset="-122"/>
              </a:rPr>
              <a:t>从一个数列的首部到尾部（也可以从尾部到首部），依次比较相邻的两个数据，将较小的放在前面。 </a:t>
            </a:r>
          </a:p>
        </p:txBody>
      </p:sp>
      <p:grpSp>
        <p:nvGrpSpPr>
          <p:cNvPr id="2" name="Group 63"/>
          <p:cNvGrpSpPr>
            <a:grpSpLocks/>
          </p:cNvGrpSpPr>
          <p:nvPr/>
        </p:nvGrpSpPr>
        <p:grpSpPr bwMode="auto">
          <a:xfrm>
            <a:off x="228600" y="3143250"/>
            <a:ext cx="8201025" cy="2005013"/>
            <a:chOff x="192" y="1200"/>
            <a:chExt cx="5424" cy="1968"/>
          </a:xfrm>
        </p:grpSpPr>
        <p:sp>
          <p:nvSpPr>
            <p:cNvPr id="64521" name="Rectangle 58"/>
            <p:cNvSpPr>
              <a:spLocks noChangeArrowheads="1"/>
            </p:cNvSpPr>
            <p:nvPr/>
          </p:nvSpPr>
          <p:spPr bwMode="auto">
            <a:xfrm>
              <a:off x="192" y="1200"/>
              <a:ext cx="5424" cy="1968"/>
            </a:xfrm>
            <a:prstGeom prst="rect">
              <a:avLst/>
            </a:prstGeom>
            <a:solidFill>
              <a:srgbClr val="FFEDFF"/>
            </a:solidFill>
            <a:ln w="28575">
              <a:solidFill>
                <a:schemeClr val="tx1"/>
              </a:solidFill>
              <a:miter lim="800000"/>
              <a:headEnd/>
              <a:tailEnd/>
            </a:ln>
          </p:spPr>
          <p:txBody>
            <a:bodyPr wrap="none" anchor="ctr"/>
            <a:lstStyle/>
            <a:p>
              <a:pPr eaLnBrk="0" hangingPunct="0"/>
              <a:endParaRPr lang="zh-CN" altLang="en-US"/>
            </a:p>
          </p:txBody>
        </p:sp>
        <p:pic>
          <p:nvPicPr>
            <p:cNvPr id="64522" name="Picture 59" descr="g1"/>
            <p:cNvPicPr>
              <a:picLocks noChangeAspect="1" noChangeArrowheads="1"/>
            </p:cNvPicPr>
            <p:nvPr/>
          </p:nvPicPr>
          <p:blipFill>
            <a:blip r:embed="rId2"/>
            <a:srcRect/>
            <a:stretch>
              <a:fillRect/>
            </a:stretch>
          </p:blipFill>
          <p:spPr bwMode="auto">
            <a:xfrm>
              <a:off x="1200" y="1293"/>
              <a:ext cx="4271" cy="1779"/>
            </a:xfrm>
            <a:prstGeom prst="rect">
              <a:avLst/>
            </a:prstGeom>
            <a:noFill/>
            <a:ln w="9525">
              <a:solidFill>
                <a:schemeClr val="tx1"/>
              </a:solidFill>
              <a:miter lim="800000"/>
              <a:headEnd/>
              <a:tailEnd/>
            </a:ln>
          </p:spPr>
        </p:pic>
        <p:sp>
          <p:nvSpPr>
            <p:cNvPr id="64523" name="Line 60"/>
            <p:cNvSpPr>
              <a:spLocks noChangeShapeType="1"/>
            </p:cNvSpPr>
            <p:nvPr/>
          </p:nvSpPr>
          <p:spPr bwMode="auto">
            <a:xfrm>
              <a:off x="624" y="1920"/>
              <a:ext cx="576" cy="0"/>
            </a:xfrm>
            <a:prstGeom prst="line">
              <a:avLst/>
            </a:prstGeom>
            <a:noFill/>
            <a:ln w="57150">
              <a:solidFill>
                <a:srgbClr val="009900"/>
              </a:solidFill>
              <a:round/>
              <a:headEnd/>
              <a:tailEnd type="triangle" w="med" len="med"/>
            </a:ln>
          </p:spPr>
          <p:txBody>
            <a:bodyPr/>
            <a:lstStyle/>
            <a:p>
              <a:endParaRPr lang="zh-CN" altLang="en-US"/>
            </a:p>
          </p:txBody>
        </p:sp>
        <p:sp>
          <p:nvSpPr>
            <p:cNvPr id="64524" name="Text Box 61"/>
            <p:cNvSpPr txBox="1">
              <a:spLocks noChangeArrowheads="1"/>
            </p:cNvSpPr>
            <p:nvPr/>
          </p:nvSpPr>
          <p:spPr bwMode="auto">
            <a:xfrm>
              <a:off x="288" y="1440"/>
              <a:ext cx="340" cy="1403"/>
            </a:xfrm>
            <a:prstGeom prst="rect">
              <a:avLst/>
            </a:prstGeom>
            <a:solidFill>
              <a:srgbClr val="009900"/>
            </a:solidFill>
            <a:ln w="12700">
              <a:noFill/>
              <a:miter lim="800000"/>
              <a:headEnd/>
              <a:tailEnd/>
            </a:ln>
          </p:spPr>
          <p:txBody>
            <a:bodyPr wrap="none">
              <a:spAutoFit/>
            </a:bodyPr>
            <a:lstStyle/>
            <a:p>
              <a:pPr eaLnBrk="0" hangingPunct="0"/>
              <a:r>
                <a:rPr lang="zh-CN" altLang="en-US"/>
                <a:t>第</a:t>
              </a:r>
            </a:p>
            <a:p>
              <a:pPr eaLnBrk="0" hangingPunct="0"/>
              <a:r>
                <a:rPr lang="zh-CN" altLang="en-US"/>
                <a:t>一</a:t>
              </a:r>
            </a:p>
            <a:p>
              <a:pPr eaLnBrk="0" hangingPunct="0"/>
              <a:r>
                <a:rPr lang="zh-CN" altLang="en-US"/>
                <a:t>趟</a:t>
              </a:r>
            </a:p>
            <a:p>
              <a:pPr eaLnBrk="0" hangingPunct="0"/>
              <a:r>
                <a:rPr lang="zh-CN" altLang="en-US"/>
                <a:t>比</a:t>
              </a:r>
            </a:p>
            <a:p>
              <a:pPr eaLnBrk="0" hangingPunct="0"/>
              <a:r>
                <a:rPr lang="zh-CN" altLang="en-US"/>
                <a:t>较</a:t>
              </a:r>
            </a:p>
          </p:txBody>
        </p:sp>
      </p:grpSp>
      <p:grpSp>
        <p:nvGrpSpPr>
          <p:cNvPr id="3" name="Group 64"/>
          <p:cNvGrpSpPr>
            <a:grpSpLocks/>
          </p:cNvGrpSpPr>
          <p:nvPr/>
        </p:nvGrpSpPr>
        <p:grpSpPr bwMode="auto">
          <a:xfrm>
            <a:off x="222250" y="5286375"/>
            <a:ext cx="8564563" cy="846138"/>
            <a:chOff x="0" y="3076"/>
            <a:chExt cx="5664" cy="830"/>
          </a:xfrm>
        </p:grpSpPr>
        <p:sp>
          <p:nvSpPr>
            <p:cNvPr id="64519" name="Text Box 65"/>
            <p:cNvSpPr txBox="1">
              <a:spLocks noChangeArrowheads="1"/>
            </p:cNvSpPr>
            <p:nvPr/>
          </p:nvSpPr>
          <p:spPr bwMode="auto">
            <a:xfrm>
              <a:off x="96" y="3076"/>
              <a:ext cx="5568" cy="830"/>
            </a:xfrm>
            <a:prstGeom prst="rect">
              <a:avLst/>
            </a:prstGeom>
            <a:solidFill>
              <a:srgbClr val="F3FFF3"/>
            </a:solidFill>
            <a:ln w="28575">
              <a:solidFill>
                <a:schemeClr val="tx1"/>
              </a:solidFill>
              <a:miter lim="800000"/>
              <a:headEnd/>
              <a:tailEnd/>
            </a:ln>
          </p:spPr>
          <p:txBody>
            <a:bodyPr>
              <a:spAutoFit/>
            </a:bodyPr>
            <a:lstStyle/>
            <a:p>
              <a:pPr eaLnBrk="0" hangingPunct="0">
                <a:lnSpc>
                  <a:spcPct val="140000"/>
                </a:lnSpc>
                <a:spcBef>
                  <a:spcPct val="5000"/>
                </a:spcBef>
              </a:pPr>
              <a:r>
                <a:rPr lang="en-US" altLang="zh-CN" sz="2000">
                  <a:solidFill>
                    <a:schemeClr val="bg2"/>
                  </a:solidFill>
                  <a:latin typeface="宋体" pitchFamily="2" charset="-122"/>
                </a:rPr>
                <a:t>   </a:t>
              </a:r>
              <a:r>
                <a:rPr lang="zh-CN" altLang="en-US">
                  <a:solidFill>
                    <a:schemeClr val="bg2"/>
                  </a:solidFill>
                  <a:latin typeface="宋体" pitchFamily="2" charset="-122"/>
                </a:rPr>
                <a:t>经过第一趟</a:t>
              </a:r>
              <a:r>
                <a:rPr lang="en-US" altLang="zh-CN">
                  <a:solidFill>
                    <a:schemeClr val="bg2"/>
                  </a:solidFill>
                  <a:latin typeface="宋体" pitchFamily="2" charset="-122"/>
                </a:rPr>
                <a:t>(</a:t>
              </a:r>
              <a:r>
                <a:rPr lang="zh-CN" altLang="en-US">
                  <a:solidFill>
                    <a:schemeClr val="bg2"/>
                  </a:solidFill>
                  <a:latin typeface="宋体" pitchFamily="2" charset="-122"/>
                </a:rPr>
                <a:t>共</a:t>
              </a:r>
              <a:r>
                <a:rPr lang="en-US" altLang="zh-CN">
                  <a:solidFill>
                    <a:schemeClr val="bg2"/>
                  </a:solidFill>
                  <a:latin typeface="宋体" pitchFamily="2" charset="-122"/>
                </a:rPr>
                <a:t>5</a:t>
              </a:r>
              <a:r>
                <a:rPr lang="zh-CN" altLang="en-US">
                  <a:solidFill>
                    <a:schemeClr val="bg2"/>
                  </a:solidFill>
                  <a:latin typeface="宋体" pitchFamily="2" charset="-122"/>
                </a:rPr>
                <a:t>次比较与交换</a:t>
              </a:r>
              <a:r>
                <a:rPr lang="en-US" altLang="zh-CN">
                  <a:solidFill>
                    <a:schemeClr val="bg2"/>
                  </a:solidFill>
                  <a:latin typeface="宋体" pitchFamily="2" charset="-122"/>
                </a:rPr>
                <a:t>)</a:t>
              </a:r>
              <a:r>
                <a:rPr lang="zh-CN" altLang="en-US">
                  <a:solidFill>
                    <a:schemeClr val="bg2"/>
                  </a:solidFill>
                  <a:latin typeface="宋体" pitchFamily="2" charset="-122"/>
                </a:rPr>
                <a:t>后，最大的数</a:t>
              </a:r>
              <a:r>
                <a:rPr lang="en-US" altLang="zh-CN">
                  <a:solidFill>
                    <a:schemeClr val="bg2"/>
                  </a:solidFill>
                  <a:latin typeface="宋体" pitchFamily="2" charset="-122"/>
                </a:rPr>
                <a:t>9</a:t>
              </a:r>
              <a:r>
                <a:rPr lang="zh-CN" altLang="en-US">
                  <a:solidFill>
                    <a:schemeClr val="bg2"/>
                  </a:solidFill>
                  <a:latin typeface="宋体" pitchFamily="2" charset="-122"/>
                </a:rPr>
                <a:t>已</a:t>
              </a:r>
              <a:r>
                <a:rPr lang="zh-CN" altLang="en-US">
                  <a:solidFill>
                    <a:schemeClr val="bg2"/>
                  </a:solidFill>
                  <a:latin typeface="Times New Roman" pitchFamily="18" charset="0"/>
                </a:rPr>
                <a:t>“</a:t>
              </a:r>
              <a:r>
                <a:rPr lang="zh-CN" altLang="en-US">
                  <a:solidFill>
                    <a:schemeClr val="bg2"/>
                  </a:solidFill>
                  <a:latin typeface="宋体" pitchFamily="2" charset="-122"/>
                </a:rPr>
                <a:t>沉底</a:t>
              </a:r>
              <a:r>
                <a:rPr lang="zh-CN" altLang="en-US">
                  <a:solidFill>
                    <a:schemeClr val="bg2"/>
                  </a:solidFill>
                  <a:latin typeface="Times New Roman" pitchFamily="18" charset="0"/>
                </a:rPr>
                <a:t>”</a:t>
              </a:r>
              <a:r>
                <a:rPr lang="zh-CN" altLang="en-US">
                  <a:solidFill>
                    <a:schemeClr val="bg2"/>
                  </a:solidFill>
                  <a:latin typeface="宋体" pitchFamily="2" charset="-122"/>
                </a:rPr>
                <a:t> 。然后进行对余下的前面</a:t>
              </a:r>
              <a:r>
                <a:rPr lang="en-US" altLang="zh-CN">
                  <a:solidFill>
                    <a:schemeClr val="bg2"/>
                  </a:solidFill>
                  <a:latin typeface="宋体" pitchFamily="2" charset="-122"/>
                </a:rPr>
                <a:t>5</a:t>
              </a:r>
              <a:r>
                <a:rPr lang="zh-CN" altLang="en-US">
                  <a:solidFill>
                    <a:schemeClr val="bg2"/>
                  </a:solidFill>
                  <a:latin typeface="宋体" pitchFamily="2" charset="-122"/>
                </a:rPr>
                <a:t>个数第二趟比较，</a:t>
              </a:r>
            </a:p>
          </p:txBody>
        </p:sp>
        <p:sp>
          <p:nvSpPr>
            <p:cNvPr id="64520" name="Text Box 66"/>
            <p:cNvSpPr txBox="1">
              <a:spLocks noChangeArrowheads="1"/>
            </p:cNvSpPr>
            <p:nvPr/>
          </p:nvSpPr>
          <p:spPr bwMode="auto">
            <a:xfrm>
              <a:off x="0" y="3076"/>
              <a:ext cx="384" cy="327"/>
            </a:xfrm>
            <a:prstGeom prst="rect">
              <a:avLst/>
            </a:prstGeom>
            <a:solidFill>
              <a:srgbClr val="CC0000"/>
            </a:solidFill>
            <a:ln w="12700">
              <a:noFill/>
              <a:miter lim="800000"/>
              <a:headEnd/>
              <a:tailEnd/>
            </a:ln>
          </p:spPr>
          <p:txBody>
            <a:bodyPr>
              <a:spAutoFit/>
            </a:bodyPr>
            <a:lstStyle/>
            <a:p>
              <a:pPr eaLnBrk="0" hangingPunct="0"/>
              <a:r>
                <a:rPr lang="zh-CN" altLang="en-US" b="1">
                  <a:solidFill>
                    <a:srgbClr val="FFFF00"/>
                  </a:solidFill>
                </a:rPr>
                <a:t>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5.2.20</a:t>
            </a:r>
            <a:r>
              <a:rPr lang="zh-CN" altLang="en-US" smtClean="0">
                <a:ea typeface="宋体" pitchFamily="2" charset="-122"/>
              </a:rPr>
              <a:t>一维数组案例</a:t>
            </a:r>
            <a:endParaRPr lang="en-US" altLang="zh-CN" dirty="0">
              <a:ea typeface="宋体" pitchFamily="2" charset="-122"/>
            </a:endParaRPr>
          </a:p>
        </p:txBody>
      </p:sp>
      <p:sp>
        <p:nvSpPr>
          <p:cNvPr id="65540" name="Line 8"/>
          <p:cNvSpPr>
            <a:spLocks noChangeShapeType="1"/>
          </p:cNvSpPr>
          <p:nvPr/>
        </p:nvSpPr>
        <p:spPr bwMode="auto">
          <a:xfrm>
            <a:off x="228600" y="1066800"/>
            <a:ext cx="8915400" cy="1588"/>
          </a:xfrm>
          <a:prstGeom prst="line">
            <a:avLst/>
          </a:prstGeom>
          <a:noFill/>
          <a:ln w="9525">
            <a:solidFill>
              <a:srgbClr val="FFFFFF"/>
            </a:solidFill>
            <a:round/>
            <a:headEnd/>
            <a:tailEnd/>
          </a:ln>
        </p:spPr>
        <p:txBody>
          <a:bodyPr lIns="0" tIns="0" rIns="0" bIns="0"/>
          <a:lstStyle/>
          <a:p>
            <a:endParaRPr lang="zh-CN" altLang="en-US"/>
          </a:p>
        </p:txBody>
      </p:sp>
      <p:sp>
        <p:nvSpPr>
          <p:cNvPr id="65541" name="Text Box 12"/>
          <p:cNvSpPr txBox="1">
            <a:spLocks noChangeArrowheads="1"/>
          </p:cNvSpPr>
          <p:nvPr/>
        </p:nvSpPr>
        <p:spPr bwMode="auto">
          <a:xfrm>
            <a:off x="1116013" y="2379663"/>
            <a:ext cx="3168650" cy="473075"/>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zh-CN" altLang="en-US" sz="2500" b="1">
                <a:latin typeface="楷体_GB2312"/>
                <a:ea typeface="楷体_GB2312"/>
                <a:cs typeface="楷体_GB2312"/>
              </a:rPr>
              <a:t>此算法流程图如右：</a:t>
            </a:r>
          </a:p>
        </p:txBody>
      </p:sp>
      <p:grpSp>
        <p:nvGrpSpPr>
          <p:cNvPr id="65542" name="Group 34"/>
          <p:cNvGrpSpPr>
            <a:grpSpLocks/>
          </p:cNvGrpSpPr>
          <p:nvPr/>
        </p:nvGrpSpPr>
        <p:grpSpPr bwMode="auto">
          <a:xfrm>
            <a:off x="4787900" y="1412875"/>
            <a:ext cx="3049588" cy="4625975"/>
            <a:chOff x="3008" y="698"/>
            <a:chExt cx="1921" cy="2914"/>
          </a:xfrm>
        </p:grpSpPr>
        <p:sp>
          <p:nvSpPr>
            <p:cNvPr id="65543" name="AutoShape 15"/>
            <p:cNvSpPr>
              <a:spLocks noChangeArrowheads="1"/>
            </p:cNvSpPr>
            <p:nvPr/>
          </p:nvSpPr>
          <p:spPr bwMode="auto">
            <a:xfrm>
              <a:off x="3117" y="2657"/>
              <a:ext cx="1633" cy="285"/>
            </a:xfrm>
            <a:prstGeom prst="flowChartProcess">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交换</a:t>
              </a:r>
            </a:p>
          </p:txBody>
        </p:sp>
        <p:cxnSp>
          <p:nvCxnSpPr>
            <p:cNvPr id="65544" name="AutoShape 16"/>
            <p:cNvCxnSpPr>
              <a:cxnSpLocks noChangeShapeType="1"/>
              <a:stCxn id="65553" idx="3"/>
              <a:endCxn id="65552" idx="1"/>
            </p:cNvCxnSpPr>
            <p:nvPr/>
          </p:nvCxnSpPr>
          <p:spPr bwMode="auto">
            <a:xfrm flipH="1" flipV="1">
              <a:off x="3053" y="1549"/>
              <a:ext cx="1876" cy="678"/>
            </a:xfrm>
            <a:prstGeom prst="bentConnector5">
              <a:avLst>
                <a:gd name="adj1" fmla="val -7194"/>
                <a:gd name="adj2" fmla="val -143514"/>
                <a:gd name="adj3" fmla="val 120042"/>
              </a:avLst>
            </a:prstGeom>
            <a:noFill/>
            <a:ln w="25400">
              <a:solidFill>
                <a:schemeClr val="tx1"/>
              </a:solidFill>
              <a:miter lim="800000"/>
              <a:headEnd/>
              <a:tailEnd type="triangle" w="med" len="med"/>
            </a:ln>
          </p:spPr>
        </p:cxnSp>
        <p:cxnSp>
          <p:nvCxnSpPr>
            <p:cNvPr id="65545" name="AutoShape 17"/>
            <p:cNvCxnSpPr>
              <a:cxnSpLocks noChangeShapeType="1"/>
              <a:stCxn id="65543" idx="1"/>
              <a:endCxn id="65553" idx="1"/>
            </p:cNvCxnSpPr>
            <p:nvPr/>
          </p:nvCxnSpPr>
          <p:spPr bwMode="auto">
            <a:xfrm rot="10800000">
              <a:off x="3008" y="2227"/>
              <a:ext cx="101" cy="573"/>
            </a:xfrm>
            <a:prstGeom prst="bentConnector3">
              <a:avLst>
                <a:gd name="adj1" fmla="val 234653"/>
              </a:avLst>
            </a:prstGeom>
            <a:noFill/>
            <a:ln w="25400">
              <a:solidFill>
                <a:schemeClr val="tx1"/>
              </a:solidFill>
              <a:miter lim="800000"/>
              <a:headEnd/>
              <a:tailEnd/>
            </a:ln>
          </p:spPr>
        </p:cxnSp>
        <p:sp>
          <p:nvSpPr>
            <p:cNvPr id="65546" name="Line 19"/>
            <p:cNvSpPr>
              <a:spLocks noChangeShapeType="1"/>
            </p:cNvSpPr>
            <p:nvPr/>
          </p:nvSpPr>
          <p:spPr bwMode="auto">
            <a:xfrm>
              <a:off x="3979" y="1797"/>
              <a:ext cx="0" cy="181"/>
            </a:xfrm>
            <a:prstGeom prst="line">
              <a:avLst/>
            </a:prstGeom>
            <a:noFill/>
            <a:ln w="25400">
              <a:solidFill>
                <a:schemeClr val="tx1"/>
              </a:solidFill>
              <a:round/>
              <a:headEnd/>
              <a:tailEnd type="triangle" w="med" len="med"/>
            </a:ln>
          </p:spPr>
          <p:txBody>
            <a:bodyPr wrap="none" lIns="90000" tIns="46800" rIns="90000" bIns="46800" anchor="ctr">
              <a:spAutoFit/>
            </a:bodyPr>
            <a:lstStyle/>
            <a:p>
              <a:endParaRPr lang="zh-CN" altLang="en-US"/>
            </a:p>
          </p:txBody>
        </p:sp>
        <p:sp>
          <p:nvSpPr>
            <p:cNvPr id="65547" name="AutoShape 21"/>
            <p:cNvSpPr>
              <a:spLocks noChangeArrowheads="1"/>
            </p:cNvSpPr>
            <p:nvPr/>
          </p:nvSpPr>
          <p:spPr bwMode="auto">
            <a:xfrm>
              <a:off x="3071" y="859"/>
              <a:ext cx="1814" cy="285"/>
            </a:xfrm>
            <a:prstGeom prst="flowChartProcess">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将</a:t>
              </a:r>
              <a:r>
                <a:rPr lang="en-US" altLang="zh-CN" sz="2200" b="1">
                  <a:solidFill>
                    <a:srgbClr val="FF3300"/>
                  </a:solidFill>
                  <a:latin typeface="楷体_GB2312"/>
                  <a:ea typeface="楷体_GB2312"/>
                  <a:cs typeface="楷体_GB2312"/>
                </a:rPr>
                <a:t>N</a:t>
              </a:r>
              <a:r>
                <a:rPr lang="zh-CN" altLang="en-US" sz="2200" b="1">
                  <a:solidFill>
                    <a:srgbClr val="FF3300"/>
                  </a:solidFill>
                  <a:latin typeface="楷体_GB2312"/>
                  <a:ea typeface="楷体_GB2312"/>
                  <a:cs typeface="楷体_GB2312"/>
                </a:rPr>
                <a:t>个数存入数组中</a:t>
              </a:r>
            </a:p>
          </p:txBody>
        </p:sp>
        <p:cxnSp>
          <p:nvCxnSpPr>
            <p:cNvPr id="65548" name="AutoShape 24"/>
            <p:cNvCxnSpPr>
              <a:cxnSpLocks noChangeShapeType="1"/>
              <a:stCxn id="65552" idx="3"/>
            </p:cNvCxnSpPr>
            <p:nvPr/>
          </p:nvCxnSpPr>
          <p:spPr bwMode="auto">
            <a:xfrm flipH="1">
              <a:off x="3969" y="1549"/>
              <a:ext cx="960" cy="2063"/>
            </a:xfrm>
            <a:prstGeom prst="bentConnector4">
              <a:avLst>
                <a:gd name="adj1" fmla="val -32606"/>
                <a:gd name="adj2" fmla="val 89477"/>
              </a:avLst>
            </a:prstGeom>
            <a:noFill/>
            <a:ln w="25400">
              <a:solidFill>
                <a:schemeClr val="tx1"/>
              </a:solidFill>
              <a:miter lim="800000"/>
              <a:headEnd/>
              <a:tailEnd type="triangle" w="med" len="med"/>
            </a:ln>
          </p:spPr>
        </p:cxnSp>
        <p:sp>
          <p:nvSpPr>
            <p:cNvPr id="65549" name="Line 25"/>
            <p:cNvSpPr>
              <a:spLocks noChangeShapeType="1"/>
            </p:cNvSpPr>
            <p:nvPr/>
          </p:nvSpPr>
          <p:spPr bwMode="auto">
            <a:xfrm>
              <a:off x="3979" y="698"/>
              <a:ext cx="0" cy="159"/>
            </a:xfrm>
            <a:prstGeom prst="line">
              <a:avLst/>
            </a:prstGeom>
            <a:noFill/>
            <a:ln w="25400">
              <a:solidFill>
                <a:schemeClr val="tx1"/>
              </a:solidFill>
              <a:round/>
              <a:headEnd/>
              <a:tailEnd type="triangle" w="med" len="med"/>
            </a:ln>
          </p:spPr>
          <p:txBody>
            <a:bodyPr wrap="none" lIns="90000" tIns="46800" rIns="90000" bIns="46800" anchor="ctr">
              <a:spAutoFit/>
            </a:bodyPr>
            <a:lstStyle/>
            <a:p>
              <a:endParaRPr lang="zh-CN" altLang="en-US"/>
            </a:p>
          </p:txBody>
        </p:sp>
        <p:sp>
          <p:nvSpPr>
            <p:cNvPr id="65550" name="Line 26"/>
            <p:cNvSpPr>
              <a:spLocks noChangeShapeType="1"/>
            </p:cNvSpPr>
            <p:nvPr/>
          </p:nvSpPr>
          <p:spPr bwMode="auto">
            <a:xfrm>
              <a:off x="3979" y="1133"/>
              <a:ext cx="0" cy="181"/>
            </a:xfrm>
            <a:prstGeom prst="line">
              <a:avLst/>
            </a:prstGeom>
            <a:noFill/>
            <a:ln w="25400">
              <a:solidFill>
                <a:schemeClr val="tx1"/>
              </a:solidFill>
              <a:round/>
              <a:headEnd/>
              <a:tailEnd type="triangle" w="med" len="med"/>
            </a:ln>
          </p:spPr>
          <p:txBody>
            <a:bodyPr wrap="none" lIns="90000" tIns="46800" rIns="90000" bIns="46800" anchor="ctr">
              <a:spAutoFit/>
            </a:bodyPr>
            <a:lstStyle/>
            <a:p>
              <a:endParaRPr lang="zh-CN" altLang="en-US"/>
            </a:p>
          </p:txBody>
        </p:sp>
        <p:sp>
          <p:nvSpPr>
            <p:cNvPr id="65551" name="Line 29"/>
            <p:cNvSpPr>
              <a:spLocks noChangeShapeType="1"/>
            </p:cNvSpPr>
            <p:nvPr/>
          </p:nvSpPr>
          <p:spPr bwMode="auto">
            <a:xfrm>
              <a:off x="3969" y="2478"/>
              <a:ext cx="0" cy="181"/>
            </a:xfrm>
            <a:prstGeom prst="line">
              <a:avLst/>
            </a:prstGeom>
            <a:noFill/>
            <a:ln w="25400">
              <a:solidFill>
                <a:schemeClr val="tx1"/>
              </a:solidFill>
              <a:round/>
              <a:headEnd/>
              <a:tailEnd type="triangle" w="med" len="med"/>
            </a:ln>
          </p:spPr>
          <p:txBody>
            <a:bodyPr wrap="none" lIns="90000" tIns="46800" rIns="90000" bIns="46800" anchor="ctr">
              <a:spAutoFit/>
            </a:bodyPr>
            <a:lstStyle/>
            <a:p>
              <a:endParaRPr lang="zh-CN" altLang="en-US"/>
            </a:p>
          </p:txBody>
        </p:sp>
        <p:sp>
          <p:nvSpPr>
            <p:cNvPr id="65552" name="AutoShape 30"/>
            <p:cNvSpPr>
              <a:spLocks noChangeArrowheads="1"/>
            </p:cNvSpPr>
            <p:nvPr/>
          </p:nvSpPr>
          <p:spPr bwMode="auto">
            <a:xfrm>
              <a:off x="3061" y="1301"/>
              <a:ext cx="1860" cy="496"/>
            </a:xfrm>
            <a:prstGeom prst="flowChartDecision">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冒泡</a:t>
              </a:r>
              <a:r>
                <a:rPr lang="en-US" altLang="zh-CN" sz="2200" b="1">
                  <a:solidFill>
                    <a:srgbClr val="FF3300"/>
                  </a:solidFill>
                  <a:latin typeface="楷体_GB2312"/>
                  <a:ea typeface="楷体_GB2312"/>
                  <a:cs typeface="楷体_GB2312"/>
                </a:rPr>
                <a:t>N-1</a:t>
              </a:r>
              <a:r>
                <a:rPr lang="zh-CN" altLang="en-US" sz="2200" b="1">
                  <a:solidFill>
                    <a:srgbClr val="FF3300"/>
                  </a:solidFill>
                  <a:latin typeface="楷体_GB2312"/>
                  <a:ea typeface="楷体_GB2312"/>
                  <a:cs typeface="楷体_GB2312"/>
                </a:rPr>
                <a:t>次</a:t>
              </a:r>
            </a:p>
          </p:txBody>
        </p:sp>
        <p:sp>
          <p:nvSpPr>
            <p:cNvPr id="65553" name="AutoShape 31"/>
            <p:cNvSpPr>
              <a:spLocks noChangeArrowheads="1"/>
            </p:cNvSpPr>
            <p:nvPr/>
          </p:nvSpPr>
          <p:spPr bwMode="auto">
            <a:xfrm>
              <a:off x="3016" y="1979"/>
              <a:ext cx="1905" cy="496"/>
            </a:xfrm>
            <a:prstGeom prst="flowChartDecision">
              <a:avLst/>
            </a:prstGeom>
            <a:noFill/>
            <a:ln w="25400" algn="ctr">
              <a:solidFill>
                <a:schemeClr val="tx1"/>
              </a:solidFill>
              <a:miter lim="800000"/>
              <a:headEnd/>
              <a:tailEnd/>
            </a:ln>
          </p:spPr>
          <p:txBody>
            <a:bodyPr lIns="90000" tIns="46800" rIns="90000" bIns="46800" anchor="ctr">
              <a:spAutoFit/>
            </a:bodyPr>
            <a:lstStyle/>
            <a:p>
              <a:pPr algn="ctr" eaLnBrk="0" hangingPunct="0"/>
              <a:r>
                <a:rPr lang="zh-CN" altLang="en-US" sz="2200" b="1">
                  <a:solidFill>
                    <a:srgbClr val="FF3300"/>
                  </a:solidFill>
                  <a:latin typeface="楷体_GB2312"/>
                  <a:ea typeface="楷体_GB2312"/>
                  <a:cs typeface="楷体_GB2312"/>
                </a:rPr>
                <a:t>两两比较</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5.1.3</a:t>
            </a:r>
            <a:r>
              <a:rPr lang="zh-CN" altLang="en-US" smtClean="0">
                <a:ea typeface="宋体" pitchFamily="2" charset="-122"/>
              </a:rPr>
              <a:t>函数的分类</a:t>
            </a:r>
            <a:endParaRPr lang="en-US" altLang="zh-CN" dirty="0">
              <a:ea typeface="宋体" pitchFamily="2" charset="-122"/>
            </a:endParaRPr>
          </a:p>
        </p:txBody>
      </p:sp>
      <p:sp>
        <p:nvSpPr>
          <p:cNvPr id="8196" name="Rectangle 7"/>
          <p:cNvSpPr>
            <a:spLocks noChangeArrowheads="1"/>
          </p:cNvSpPr>
          <p:nvPr/>
        </p:nvSpPr>
        <p:spPr bwMode="auto">
          <a:xfrm>
            <a:off x="428596" y="1142984"/>
            <a:ext cx="8286808" cy="2214578"/>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spcAft>
                <a:spcPct val="50000"/>
              </a:spcAft>
              <a:defRPr/>
            </a:pPr>
            <a:endParaRPr lang="en-US" altLang="zh-CN" sz="2500"/>
          </a:p>
          <a:p>
            <a:pPr eaLnBrk="0" hangingPunct="0">
              <a:spcAft>
                <a:spcPct val="50000"/>
              </a:spcAft>
              <a:buFontTx/>
              <a:buChar char="•"/>
              <a:defRPr/>
            </a:pPr>
            <a:r>
              <a:rPr lang="en-US" altLang="zh-CN" sz="2500"/>
              <a:t> </a:t>
            </a:r>
            <a:r>
              <a:rPr lang="zh-CN" altLang="en-US" sz="2500">
                <a:solidFill>
                  <a:srgbClr val="FF3300"/>
                </a:solidFill>
              </a:rPr>
              <a:t>无参函数</a:t>
            </a:r>
            <a:endParaRPr lang="zh-CN" altLang="en-US" sz="2500"/>
          </a:p>
          <a:p>
            <a:pPr eaLnBrk="0" hangingPunct="0">
              <a:spcAft>
                <a:spcPct val="50000"/>
              </a:spcAft>
              <a:defRPr/>
            </a:pPr>
            <a:r>
              <a:rPr lang="zh-CN" altLang="en-US" sz="2500"/>
              <a:t>通常用来执行一些功能比较固定单一的语句。</a:t>
            </a:r>
          </a:p>
          <a:p>
            <a:pPr eaLnBrk="0" hangingPunct="0">
              <a:spcAft>
                <a:spcPct val="50000"/>
              </a:spcAft>
              <a:defRPr/>
            </a:pPr>
            <a:r>
              <a:rPr lang="zh-CN" altLang="en-US" sz="2500"/>
              <a:t>例如：</a:t>
            </a:r>
            <a:r>
              <a:rPr lang="en-US" altLang="zh-CN" sz="2500"/>
              <a:t>getchar( )</a:t>
            </a:r>
          </a:p>
        </p:txBody>
      </p:sp>
      <p:sp>
        <p:nvSpPr>
          <p:cNvPr id="8197" name="Rectangle 9"/>
          <p:cNvSpPr>
            <a:spLocks noChangeArrowheads="1"/>
          </p:cNvSpPr>
          <p:nvPr/>
        </p:nvSpPr>
        <p:spPr bwMode="auto">
          <a:xfrm>
            <a:off x="428596" y="3786190"/>
            <a:ext cx="8286807" cy="1441037"/>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spcAft>
                <a:spcPct val="50000"/>
              </a:spcAft>
              <a:buFontTx/>
              <a:buChar char="•"/>
              <a:defRPr/>
            </a:pPr>
            <a:r>
              <a:rPr lang="en-US" altLang="zh-CN" sz="2500"/>
              <a:t> </a:t>
            </a:r>
            <a:r>
              <a:rPr lang="zh-CN" altLang="en-US" sz="2500">
                <a:solidFill>
                  <a:srgbClr val="FF3300"/>
                </a:solidFill>
              </a:rPr>
              <a:t>有参函数</a:t>
            </a:r>
            <a:endParaRPr lang="zh-CN" altLang="en-US" sz="2500"/>
          </a:p>
          <a:p>
            <a:pPr eaLnBrk="0" hangingPunct="0">
              <a:defRPr/>
            </a:pPr>
            <a:r>
              <a:rPr lang="zh-CN" altLang="en-US" sz="2500"/>
              <a:t>通常通过处理传递过来的参数，将函数值返回给调用处。</a:t>
            </a:r>
          </a:p>
          <a:p>
            <a:pPr eaLnBrk="0" hangingPunct="0">
              <a:defRPr/>
            </a:pPr>
            <a:r>
              <a:rPr lang="zh-CN" altLang="en-US" sz="2500"/>
              <a:t>如：</a:t>
            </a:r>
            <a:r>
              <a:rPr lang="en-US" altLang="zh-CN" sz="2500"/>
              <a:t>sqrt(4)</a:t>
            </a:r>
            <a:r>
              <a:rPr lang="zh-CN" altLang="en-US" sz="2500"/>
              <a:t>、</a:t>
            </a:r>
            <a:r>
              <a:rPr lang="en-US" altLang="zh-CN" sz="2500"/>
              <a:t>pow(2,3)</a:t>
            </a:r>
            <a:r>
              <a:rPr lang="zh-CN" altLang="en-US" sz="2500"/>
              <a:t>、</a:t>
            </a:r>
            <a:r>
              <a:rPr lang="en-US" altLang="zh-CN" sz="2500"/>
              <a:t>strlen(</a:t>
            </a:r>
            <a:r>
              <a:rPr lang="en-US" altLang="zh-CN" sz="2500">
                <a:latin typeface="Arial" pitchFamily="34" charset="0"/>
              </a:rPr>
              <a:t>“</a:t>
            </a:r>
            <a:r>
              <a:rPr lang="en-US" altLang="zh-CN" sz="2500"/>
              <a:t>hello</a:t>
            </a:r>
            <a:r>
              <a:rPr lang="en-US" altLang="zh-CN" sz="2500">
                <a:latin typeface="Arial" pitchFamily="34" charset="0"/>
              </a:rPr>
              <a:t>”</a:t>
            </a:r>
            <a:r>
              <a:rPr lang="en-US" altLang="zh-CN" sz="250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5.2.21</a:t>
            </a:r>
            <a:r>
              <a:rPr lang="zh-CN" altLang="en-US" smtClean="0">
                <a:ea typeface="宋体" pitchFamily="2" charset="-122"/>
              </a:rPr>
              <a:t>一维数组案例</a:t>
            </a:r>
            <a:endParaRPr lang="en-US" altLang="zh-CN" dirty="0">
              <a:ea typeface="宋体" pitchFamily="2" charset="-122"/>
            </a:endParaRPr>
          </a:p>
        </p:txBody>
      </p:sp>
      <p:sp>
        <p:nvSpPr>
          <p:cNvPr id="66564" name="Line 8"/>
          <p:cNvSpPr>
            <a:spLocks noChangeShapeType="1"/>
          </p:cNvSpPr>
          <p:nvPr/>
        </p:nvSpPr>
        <p:spPr bwMode="auto">
          <a:xfrm>
            <a:off x="228600" y="1066800"/>
            <a:ext cx="8915400" cy="1588"/>
          </a:xfrm>
          <a:prstGeom prst="line">
            <a:avLst/>
          </a:prstGeom>
          <a:noFill/>
          <a:ln w="9525">
            <a:solidFill>
              <a:srgbClr val="FFFFFF"/>
            </a:solidFill>
            <a:round/>
            <a:headEnd/>
            <a:tailEnd/>
          </a:ln>
        </p:spPr>
        <p:txBody>
          <a:bodyPr lIns="0" tIns="0" rIns="0" bIns="0"/>
          <a:lstStyle/>
          <a:p>
            <a:endParaRPr lang="zh-CN" altLang="en-US"/>
          </a:p>
        </p:txBody>
      </p:sp>
      <p:sp>
        <p:nvSpPr>
          <p:cNvPr id="64517" name="Rectangle 12">
            <a:hlinkClick r:id="rId2"/>
          </p:cNvPr>
          <p:cNvSpPr>
            <a:spLocks noChangeArrowheads="1"/>
          </p:cNvSpPr>
          <p:nvPr/>
        </p:nvSpPr>
        <p:spPr bwMode="auto">
          <a:xfrm>
            <a:off x="582613" y="1101725"/>
            <a:ext cx="5832475" cy="5451475"/>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lang="en-US" altLang="zh-CN" sz="2200" b="1">
                <a:latin typeface="楷体_GB2312"/>
                <a:ea typeface="楷体_GB2312"/>
                <a:cs typeface="楷体_GB2312"/>
              </a:rPr>
              <a:t>#define N 10</a:t>
            </a:r>
          </a:p>
          <a:p>
            <a:pPr eaLnBrk="0" hangingPunct="0">
              <a:defRPr/>
            </a:pPr>
            <a:r>
              <a:rPr lang="en-US" altLang="zh-CN" sz="2200" b="1">
                <a:latin typeface="楷体_GB2312"/>
                <a:ea typeface="楷体_GB2312"/>
                <a:cs typeface="楷体_GB2312"/>
              </a:rPr>
              <a:t>void main()</a:t>
            </a:r>
          </a:p>
          <a:p>
            <a:pPr eaLnBrk="0" hangingPunct="0">
              <a:defRPr/>
            </a:pPr>
            <a:r>
              <a:rPr lang="en-US" altLang="zh-CN" sz="2200" b="1">
                <a:latin typeface="楷体_GB2312"/>
                <a:ea typeface="楷体_GB2312"/>
                <a:cs typeface="楷体_GB2312"/>
              </a:rPr>
              <a:t>{int a[N],i,j,temp;</a:t>
            </a:r>
          </a:p>
          <a:p>
            <a:pPr eaLnBrk="0" hangingPunct="0">
              <a:defRPr/>
            </a:pPr>
            <a:r>
              <a:rPr lang="en-US" altLang="zh-CN" sz="2200" b="1">
                <a:latin typeface="楷体_GB2312"/>
                <a:ea typeface="楷体_GB2312"/>
                <a:cs typeface="楷体_GB2312"/>
              </a:rPr>
              <a:t> printf(</a:t>
            </a:r>
            <a:r>
              <a:rPr lang="en-US" altLang="zh-CN" sz="2200" b="1">
                <a:ea typeface="楷体_GB2312"/>
                <a:cs typeface="楷体_GB2312"/>
              </a:rPr>
              <a:t>“</a:t>
            </a:r>
            <a:r>
              <a:rPr lang="en-US" altLang="zh-CN" sz="2200" b="1">
                <a:latin typeface="楷体_GB2312"/>
                <a:ea typeface="楷体_GB2312"/>
                <a:cs typeface="楷体_GB2312"/>
              </a:rPr>
              <a:t>\</a:t>
            </a:r>
            <a:r>
              <a:rPr lang="zh-CN" altLang="en-US" sz="2200" b="1">
                <a:latin typeface="楷体_GB2312"/>
                <a:ea typeface="楷体_GB2312"/>
                <a:cs typeface="楷体_GB2312"/>
              </a:rPr>
              <a:t>请输入</a:t>
            </a:r>
            <a:r>
              <a:rPr lang="en-US" altLang="zh-CN" sz="2200" b="1">
                <a:latin typeface="楷体_GB2312"/>
                <a:ea typeface="楷体_GB2312"/>
                <a:cs typeface="楷体_GB2312"/>
              </a:rPr>
              <a:t>%d</a:t>
            </a:r>
            <a:r>
              <a:rPr lang="zh-CN" altLang="en-US" sz="2200" b="1">
                <a:latin typeface="楷体_GB2312"/>
                <a:ea typeface="楷体_GB2312"/>
                <a:cs typeface="楷体_GB2312"/>
              </a:rPr>
              <a:t>个数</a:t>
            </a:r>
            <a:r>
              <a:rPr lang="en-US" altLang="zh-CN" sz="2200" b="1">
                <a:latin typeface="楷体_GB2312"/>
                <a:ea typeface="楷体_GB2312"/>
                <a:cs typeface="楷体_GB2312"/>
              </a:rPr>
              <a:t>:\n</a:t>
            </a:r>
            <a:r>
              <a:rPr lang="en-US" altLang="zh-CN" sz="2200" b="1">
                <a:ea typeface="楷体_GB2312"/>
                <a:cs typeface="楷体_GB2312"/>
              </a:rPr>
              <a:t>”</a:t>
            </a:r>
            <a:r>
              <a:rPr lang="zh-CN" altLang="en-US" sz="2200" b="1">
                <a:latin typeface="楷体_GB2312"/>
                <a:ea typeface="楷体_GB2312"/>
                <a:cs typeface="楷体_GB2312"/>
              </a:rPr>
              <a:t>，</a:t>
            </a:r>
            <a:r>
              <a:rPr lang="en-US" altLang="zh-CN" sz="2200" b="1">
                <a:latin typeface="楷体_GB2312"/>
                <a:ea typeface="楷体_GB2312"/>
                <a:cs typeface="楷体_GB2312"/>
              </a:rPr>
              <a:t>N);</a:t>
            </a:r>
          </a:p>
          <a:p>
            <a:pPr eaLnBrk="0" hangingPunct="0">
              <a:defRPr/>
            </a:pPr>
            <a:r>
              <a:rPr lang="en-US" altLang="zh-CN" sz="2200" b="1">
                <a:latin typeface="楷体_GB2312"/>
                <a:ea typeface="楷体_GB2312"/>
                <a:cs typeface="楷体_GB2312"/>
              </a:rPr>
              <a:t> for(i=0;i&lt;N;i++)</a:t>
            </a:r>
          </a:p>
          <a:p>
            <a:pPr eaLnBrk="0" hangingPunct="0">
              <a:defRPr/>
            </a:pPr>
            <a:r>
              <a:rPr lang="en-US" altLang="zh-CN" sz="2200" b="1">
                <a:latin typeface="楷体_GB2312"/>
                <a:ea typeface="楷体_GB2312"/>
                <a:cs typeface="楷体_GB2312"/>
              </a:rPr>
              <a:t>  scanf(</a:t>
            </a:r>
            <a:r>
              <a:rPr lang="en-US" altLang="zh-CN" sz="2200" b="1">
                <a:ea typeface="楷体_GB2312"/>
                <a:cs typeface="楷体_GB2312"/>
              </a:rPr>
              <a:t>“</a:t>
            </a:r>
            <a:r>
              <a:rPr lang="en-US" altLang="zh-CN" sz="2200" b="1">
                <a:latin typeface="楷体_GB2312"/>
                <a:ea typeface="楷体_GB2312"/>
                <a:cs typeface="楷体_GB2312"/>
              </a:rPr>
              <a:t>%d</a:t>
            </a:r>
            <a:r>
              <a:rPr lang="en-US" altLang="zh-CN" sz="2200" b="1">
                <a:ea typeface="楷体_GB2312"/>
                <a:cs typeface="楷体_GB2312"/>
              </a:rPr>
              <a:t>”</a:t>
            </a:r>
            <a:r>
              <a:rPr lang="en-US" altLang="zh-CN" sz="2200" b="1">
                <a:latin typeface="楷体_GB2312"/>
                <a:ea typeface="楷体_GB2312"/>
                <a:cs typeface="楷体_GB2312"/>
              </a:rPr>
              <a:t>,a+i);</a:t>
            </a:r>
          </a:p>
          <a:p>
            <a:pPr eaLnBrk="0" hangingPunct="0">
              <a:defRPr/>
            </a:pPr>
            <a:r>
              <a:rPr lang="en-US" altLang="zh-CN" sz="2200" b="1">
                <a:solidFill>
                  <a:srgbClr val="FF0000"/>
                </a:solidFill>
                <a:latin typeface="楷体_GB2312"/>
                <a:ea typeface="楷体_GB2312"/>
                <a:cs typeface="楷体_GB2312"/>
              </a:rPr>
              <a:t> for(i=0;i&lt;N-1;i++)</a:t>
            </a:r>
          </a:p>
          <a:p>
            <a:pPr eaLnBrk="0" hangingPunct="0">
              <a:defRPr/>
            </a:pPr>
            <a:r>
              <a:rPr lang="en-US" altLang="zh-CN" sz="2200" b="1">
                <a:solidFill>
                  <a:srgbClr val="FF0000"/>
                </a:solidFill>
                <a:latin typeface="楷体_GB2312"/>
                <a:ea typeface="楷体_GB2312"/>
                <a:cs typeface="楷体_GB2312"/>
              </a:rPr>
              <a:t>  for(j=0;j&lt;N-1-i;j++)</a:t>
            </a:r>
          </a:p>
          <a:p>
            <a:pPr eaLnBrk="0" hangingPunct="0">
              <a:defRPr/>
            </a:pPr>
            <a:r>
              <a:rPr lang="en-US" altLang="zh-CN" sz="2200" b="1">
                <a:solidFill>
                  <a:srgbClr val="FF0000"/>
                </a:solidFill>
                <a:latin typeface="楷体_GB2312"/>
                <a:ea typeface="楷体_GB2312"/>
                <a:cs typeface="楷体_GB2312"/>
              </a:rPr>
              <a:t>   if(a[j]&gt;a[j+1])</a:t>
            </a:r>
          </a:p>
          <a:p>
            <a:pPr eaLnBrk="0" hangingPunct="0">
              <a:defRPr/>
            </a:pPr>
            <a:r>
              <a:rPr lang="en-US" altLang="zh-CN" sz="2200" b="1">
                <a:solidFill>
                  <a:srgbClr val="FF0000"/>
                </a:solidFill>
                <a:latin typeface="楷体_GB2312"/>
                <a:ea typeface="楷体_GB2312"/>
                <a:cs typeface="楷体_GB2312"/>
              </a:rPr>
              <a:t>   {temp=a[j];</a:t>
            </a:r>
          </a:p>
          <a:p>
            <a:pPr eaLnBrk="0" hangingPunct="0">
              <a:defRPr/>
            </a:pPr>
            <a:r>
              <a:rPr lang="en-US" altLang="zh-CN" sz="2200" b="1">
                <a:solidFill>
                  <a:srgbClr val="FF0000"/>
                </a:solidFill>
                <a:latin typeface="楷体_GB2312"/>
                <a:ea typeface="楷体_GB2312"/>
                <a:cs typeface="楷体_GB2312"/>
              </a:rPr>
              <a:t>    a[j]=a[j+1];</a:t>
            </a:r>
          </a:p>
          <a:p>
            <a:pPr eaLnBrk="0" hangingPunct="0">
              <a:defRPr/>
            </a:pPr>
            <a:r>
              <a:rPr lang="en-US" altLang="zh-CN" sz="2200" b="1">
                <a:solidFill>
                  <a:srgbClr val="FF0000"/>
                </a:solidFill>
                <a:latin typeface="楷体_GB2312"/>
                <a:ea typeface="楷体_GB2312"/>
                <a:cs typeface="楷体_GB2312"/>
              </a:rPr>
              <a:t>    a[j+1]=temp;</a:t>
            </a:r>
          </a:p>
          <a:p>
            <a:pPr eaLnBrk="0" hangingPunct="0">
              <a:defRPr/>
            </a:pPr>
            <a:r>
              <a:rPr lang="en-US" altLang="zh-CN" sz="2200" b="1">
                <a:solidFill>
                  <a:srgbClr val="FF0000"/>
                </a:solidFill>
                <a:latin typeface="楷体_GB2312"/>
                <a:ea typeface="楷体_GB2312"/>
                <a:cs typeface="楷体_GB2312"/>
              </a:rPr>
              <a:t>   }</a:t>
            </a:r>
            <a:r>
              <a:rPr lang="en-US" altLang="zh-CN" sz="2200" b="1">
                <a:latin typeface="楷体_GB2312"/>
                <a:ea typeface="楷体_GB2312"/>
                <a:cs typeface="楷体_GB2312"/>
              </a:rPr>
              <a:t> </a:t>
            </a:r>
          </a:p>
          <a:p>
            <a:pPr eaLnBrk="0" hangingPunct="0">
              <a:defRPr/>
            </a:pPr>
            <a:r>
              <a:rPr lang="en-US" altLang="zh-CN" sz="2200" b="1">
                <a:latin typeface="楷体_GB2312"/>
                <a:ea typeface="楷体_GB2312"/>
                <a:cs typeface="楷体_GB2312"/>
              </a:rPr>
              <a:t> for(i=0;i&lt;N;i++)</a:t>
            </a:r>
          </a:p>
          <a:p>
            <a:pPr eaLnBrk="0" hangingPunct="0">
              <a:defRPr/>
            </a:pPr>
            <a:r>
              <a:rPr lang="en-US" altLang="zh-CN" sz="2200" b="1">
                <a:latin typeface="楷体_GB2312"/>
                <a:ea typeface="楷体_GB2312"/>
                <a:cs typeface="楷体_GB2312"/>
              </a:rPr>
              <a:t>  printf(</a:t>
            </a:r>
            <a:r>
              <a:rPr lang="en-US" altLang="zh-CN" sz="2200" b="1">
                <a:ea typeface="楷体_GB2312"/>
                <a:cs typeface="楷体_GB2312"/>
              </a:rPr>
              <a:t>“</a:t>
            </a:r>
            <a:r>
              <a:rPr lang="en-US" altLang="zh-CN" sz="2200" b="1">
                <a:latin typeface="楷体_GB2312"/>
                <a:ea typeface="楷体_GB2312"/>
                <a:cs typeface="楷体_GB2312"/>
              </a:rPr>
              <a:t>%d\n</a:t>
            </a:r>
            <a:r>
              <a:rPr lang="en-US" altLang="zh-CN" sz="2200" b="1">
                <a:ea typeface="楷体_GB2312"/>
                <a:cs typeface="楷体_GB2312"/>
              </a:rPr>
              <a:t>”</a:t>
            </a:r>
            <a:r>
              <a:rPr lang="en-US" altLang="zh-CN" sz="2200" b="1">
                <a:latin typeface="楷体_GB2312"/>
                <a:ea typeface="楷体_GB2312"/>
                <a:cs typeface="楷体_GB2312"/>
              </a:rPr>
              <a:t>,a[i]);</a:t>
            </a:r>
          </a:p>
          <a:p>
            <a:pPr eaLnBrk="0" hangingPunct="0">
              <a:defRPr/>
            </a:pPr>
            <a:r>
              <a:rPr lang="en-US" altLang="zh-CN" sz="2200" b="1">
                <a:latin typeface="楷体_GB2312"/>
                <a:ea typeface="楷体_GB2312"/>
                <a:cs typeface="楷体_GB2312"/>
              </a:rPr>
              <a:t>}</a:t>
            </a:r>
          </a:p>
        </p:txBody>
      </p:sp>
      <p:sp>
        <p:nvSpPr>
          <p:cNvPr id="64518" name="Rectangle 13"/>
          <p:cNvSpPr>
            <a:spLocks/>
          </p:cNvSpPr>
          <p:nvPr/>
        </p:nvSpPr>
        <p:spPr bwMode="auto">
          <a:xfrm>
            <a:off x="4968875" y="2492375"/>
            <a:ext cx="3851275" cy="3081338"/>
          </a:xfrm>
          <a:prstGeom prst="rect">
            <a:avLst/>
          </a:prstGeom>
          <a:ln w="317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800" b="1">
                <a:solidFill>
                  <a:srgbClr val="FF0000"/>
                </a:solidFill>
                <a:latin typeface="楷体_GB2312"/>
                <a:ea typeface="楷体_GB2312"/>
                <a:cs typeface="楷体_GB2312"/>
              </a:rPr>
              <a:t>for(i=0;i&lt;N-1;i++)</a:t>
            </a:r>
          </a:p>
          <a:p>
            <a:pPr eaLnBrk="0" hangingPunct="0">
              <a:defRPr/>
            </a:pPr>
            <a:r>
              <a:rPr lang="en-US" altLang="zh-CN" sz="2800" b="1">
                <a:solidFill>
                  <a:srgbClr val="FF0000"/>
                </a:solidFill>
                <a:latin typeface="楷体_GB2312"/>
                <a:ea typeface="楷体_GB2312"/>
                <a:cs typeface="楷体_GB2312"/>
              </a:rPr>
              <a:t> for(j=0;j&lt;N-1-i;j++)</a:t>
            </a:r>
          </a:p>
          <a:p>
            <a:pPr eaLnBrk="0" hangingPunct="0">
              <a:defRPr/>
            </a:pPr>
            <a:r>
              <a:rPr lang="en-US" altLang="zh-CN" sz="2800" b="1">
                <a:solidFill>
                  <a:srgbClr val="FF0000"/>
                </a:solidFill>
                <a:latin typeface="楷体_GB2312"/>
                <a:ea typeface="楷体_GB2312"/>
                <a:cs typeface="楷体_GB2312"/>
              </a:rPr>
              <a:t>  if(a[j]&gt;a[j+1])</a:t>
            </a:r>
          </a:p>
          <a:p>
            <a:pPr eaLnBrk="0" hangingPunct="0">
              <a:defRPr/>
            </a:pPr>
            <a:r>
              <a:rPr lang="en-US" altLang="zh-CN" sz="2800" b="1">
                <a:solidFill>
                  <a:srgbClr val="FF0000"/>
                </a:solidFill>
                <a:latin typeface="楷体_GB2312"/>
                <a:ea typeface="楷体_GB2312"/>
                <a:cs typeface="楷体_GB2312"/>
              </a:rPr>
              <a:t>  {temp=a[j];</a:t>
            </a:r>
          </a:p>
          <a:p>
            <a:pPr eaLnBrk="0" hangingPunct="0">
              <a:defRPr/>
            </a:pPr>
            <a:r>
              <a:rPr lang="en-US" altLang="zh-CN" sz="2800" b="1">
                <a:solidFill>
                  <a:srgbClr val="FF0000"/>
                </a:solidFill>
                <a:latin typeface="楷体_GB2312"/>
                <a:ea typeface="楷体_GB2312"/>
                <a:cs typeface="楷体_GB2312"/>
              </a:rPr>
              <a:t>   a[j]=a[j+1];</a:t>
            </a:r>
          </a:p>
          <a:p>
            <a:pPr eaLnBrk="0" hangingPunct="0">
              <a:defRPr/>
            </a:pPr>
            <a:r>
              <a:rPr lang="en-US" altLang="zh-CN" sz="2800" b="1">
                <a:solidFill>
                  <a:srgbClr val="FF0000"/>
                </a:solidFill>
                <a:latin typeface="楷体_GB2312"/>
                <a:ea typeface="楷体_GB2312"/>
                <a:cs typeface="楷体_GB2312"/>
              </a:rPr>
              <a:t>   a[j+1]=temp;</a:t>
            </a:r>
          </a:p>
          <a:p>
            <a:pPr eaLnBrk="0" hangingPunct="0">
              <a:defRPr/>
            </a:pPr>
            <a:r>
              <a:rPr lang="en-US" altLang="zh-CN" sz="2800" b="1">
                <a:solidFill>
                  <a:srgbClr val="FF0000"/>
                </a:solidFill>
                <a:latin typeface="楷体_GB2312"/>
                <a:ea typeface="楷体_GB2312"/>
                <a:cs typeface="楷体_GB2312"/>
              </a:rPr>
              <a:t>   } </a:t>
            </a:r>
          </a:p>
        </p:txBody>
      </p:sp>
      <p:sp>
        <p:nvSpPr>
          <p:cNvPr id="66571" name="AutoShape 14"/>
          <p:cNvSpPr>
            <a:spLocks/>
          </p:cNvSpPr>
          <p:nvPr/>
        </p:nvSpPr>
        <p:spPr bwMode="auto">
          <a:xfrm rot="280356" flipV="1">
            <a:off x="3567113" y="2697163"/>
            <a:ext cx="1290637" cy="1682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39" y="9131"/>
                </a:moveTo>
                <a:cubicBezTo>
                  <a:pt x="18048" y="5320"/>
                  <a:pt x="14691" y="2589"/>
                  <a:pt x="10800" y="2589"/>
                </a:cubicBezTo>
                <a:cubicBezTo>
                  <a:pt x="10057" y="2588"/>
                  <a:pt x="9319" y="2689"/>
                  <a:pt x="8604" y="2888"/>
                </a:cubicBezTo>
                <a:lnTo>
                  <a:pt x="7911" y="393"/>
                </a:lnTo>
                <a:cubicBezTo>
                  <a:pt x="8852" y="132"/>
                  <a:pt x="9823" y="-1"/>
                  <a:pt x="10800" y="0"/>
                </a:cubicBezTo>
                <a:cubicBezTo>
                  <a:pt x="15918" y="0"/>
                  <a:pt x="20334" y="3593"/>
                  <a:pt x="21374" y="8604"/>
                </a:cubicBezTo>
                <a:lnTo>
                  <a:pt x="24018" y="8056"/>
                </a:lnTo>
                <a:lnTo>
                  <a:pt x="20919" y="12779"/>
                </a:lnTo>
                <a:lnTo>
                  <a:pt x="16195" y="9679"/>
                </a:lnTo>
                <a:lnTo>
                  <a:pt x="18839" y="9131"/>
                </a:lnTo>
                <a:close/>
              </a:path>
            </a:pathLst>
          </a:custGeom>
          <a:solidFill>
            <a:srgbClr val="0066FF"/>
          </a:solidFill>
          <a:ln w="3175">
            <a:solidFill>
              <a:srgbClr val="000000"/>
            </a:solidFill>
            <a:miter lim="800000"/>
            <a:headEnd/>
            <a:tailEnd/>
          </a:ln>
        </p:spPr>
        <p:txBody>
          <a:bodyPr wrap="none" anchor="ctr"/>
          <a:lstStyle/>
          <a:p>
            <a:pPr eaLnBrk="0" hangingPunct="0"/>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5.2.22</a:t>
            </a:r>
            <a:r>
              <a:rPr lang="zh-CN" altLang="en-US" smtClean="0">
                <a:ea typeface="宋体" pitchFamily="2" charset="-122"/>
              </a:rPr>
              <a:t>二维数组</a:t>
            </a:r>
            <a:endParaRPr lang="en-US" altLang="zh-CN" dirty="0">
              <a:ea typeface="宋体" pitchFamily="2" charset="-122"/>
            </a:endParaRPr>
          </a:p>
        </p:txBody>
      </p:sp>
      <p:sp>
        <p:nvSpPr>
          <p:cNvPr id="65540" name="矩形 3"/>
          <p:cNvSpPr>
            <a:spLocks noChangeArrowheads="1"/>
          </p:cNvSpPr>
          <p:nvPr/>
        </p:nvSpPr>
        <p:spPr bwMode="auto">
          <a:xfrm>
            <a:off x="428625" y="1143000"/>
            <a:ext cx="7929563" cy="120015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t>一维数组常称为向量，本节介绍二维数组，所谓二维数组，最简单的理解是“有两个下标”，如果把一维数组理解为一行数据，那么，二维数组可形象地表示为行列结构，如所表示，左侧表示的是一个大小为</a:t>
            </a:r>
            <a:r>
              <a:rPr lang="en-US" altLang="zh-CN"/>
              <a:t>M+1</a:t>
            </a:r>
            <a:r>
              <a:rPr lang="zh-CN" altLang="en-US"/>
              <a:t>的一维数组，右侧表示的是一个大小为</a:t>
            </a:r>
            <a:r>
              <a:rPr lang="en-US" altLang="zh-CN"/>
              <a:t>(M+1)*(N+1)</a:t>
            </a:r>
            <a:r>
              <a:rPr lang="zh-CN" altLang="en-US"/>
              <a:t>的二维数组。</a:t>
            </a:r>
          </a:p>
        </p:txBody>
      </p:sp>
      <p:pic>
        <p:nvPicPr>
          <p:cNvPr id="67591" name="Picture 2"/>
          <p:cNvPicPr>
            <a:picLocks noChangeAspect="1" noChangeArrowheads="1"/>
          </p:cNvPicPr>
          <p:nvPr/>
        </p:nvPicPr>
        <p:blipFill>
          <a:blip r:embed="rId2"/>
          <a:srcRect/>
          <a:stretch>
            <a:fillRect/>
          </a:stretch>
        </p:blipFill>
        <p:spPr bwMode="auto">
          <a:xfrm>
            <a:off x="428625" y="2643188"/>
            <a:ext cx="8416925" cy="3214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5.2.23</a:t>
            </a:r>
            <a:r>
              <a:rPr lang="zh-CN" altLang="en-US" smtClean="0">
                <a:ea typeface="宋体" pitchFamily="2" charset="-122"/>
              </a:rPr>
              <a:t>二维数组</a:t>
            </a:r>
            <a:endParaRPr lang="en-US" altLang="zh-CN" dirty="0">
              <a:ea typeface="宋体" pitchFamily="2" charset="-122"/>
            </a:endParaRPr>
          </a:p>
        </p:txBody>
      </p:sp>
      <p:sp>
        <p:nvSpPr>
          <p:cNvPr id="61" name="Text Box 3"/>
          <p:cNvSpPr txBox="1">
            <a:spLocks noChangeArrowheads="1"/>
          </p:cNvSpPr>
          <p:nvPr/>
        </p:nvSpPr>
        <p:spPr bwMode="auto">
          <a:xfrm>
            <a:off x="214313" y="1428750"/>
            <a:ext cx="4910319" cy="400110"/>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dirty="0" err="1">
                <a:solidFill>
                  <a:schemeClr val="bg2"/>
                </a:solidFill>
              </a:rPr>
              <a:t>datatype</a:t>
            </a:r>
            <a:r>
              <a:rPr lang="en-US" altLang="zh-CN" sz="2000" b="1" dirty="0">
                <a:solidFill>
                  <a:schemeClr val="bg2"/>
                </a:solidFill>
              </a:rPr>
              <a:t> </a:t>
            </a:r>
            <a:r>
              <a:rPr lang="en-US" altLang="zh-CN" sz="2000" b="1" dirty="0" err="1">
                <a:solidFill>
                  <a:schemeClr val="bg2"/>
                </a:solidFill>
              </a:rPr>
              <a:t>arrayName</a:t>
            </a:r>
            <a:r>
              <a:rPr lang="en-US" altLang="zh-CN" sz="2000" b="1" dirty="0">
                <a:solidFill>
                  <a:schemeClr val="bg2"/>
                </a:solidFill>
              </a:rPr>
              <a:t>[</a:t>
            </a:r>
            <a:r>
              <a:rPr lang="en-US" altLang="zh-CN" sz="2000" b="1" dirty="0" err="1">
                <a:solidFill>
                  <a:schemeClr val="bg2"/>
                </a:solidFill>
              </a:rPr>
              <a:t>rowsize</a:t>
            </a:r>
            <a:r>
              <a:rPr lang="en-US" altLang="zh-CN" sz="2000" b="1" dirty="0">
                <a:solidFill>
                  <a:schemeClr val="bg2"/>
                </a:solidFill>
              </a:rPr>
              <a:t>][</a:t>
            </a:r>
            <a:r>
              <a:rPr lang="en-US" altLang="zh-CN" sz="2000" b="1" dirty="0" err="1">
                <a:solidFill>
                  <a:schemeClr val="bg2"/>
                </a:solidFill>
              </a:rPr>
              <a:t>colsize</a:t>
            </a:r>
            <a:r>
              <a:rPr lang="en-US" altLang="zh-CN" sz="2000" b="1" dirty="0">
                <a:solidFill>
                  <a:schemeClr val="bg2"/>
                </a:solidFill>
              </a:rPr>
              <a:t>];</a:t>
            </a:r>
          </a:p>
        </p:txBody>
      </p:sp>
      <p:sp>
        <p:nvSpPr>
          <p:cNvPr id="62" name="Text Box 4"/>
          <p:cNvSpPr txBox="1">
            <a:spLocks noChangeArrowheads="1"/>
          </p:cNvSpPr>
          <p:nvPr/>
        </p:nvSpPr>
        <p:spPr bwMode="auto">
          <a:xfrm>
            <a:off x="1533525" y="2882900"/>
            <a:ext cx="2028825" cy="461963"/>
          </a:xfrm>
          <a:prstGeom prst="rect">
            <a:avLst/>
          </a:prstGeom>
          <a:solidFill>
            <a:srgbClr val="FFFFCC"/>
          </a:solidFill>
          <a:ln w="12700" algn="ctr">
            <a:solidFill>
              <a:schemeClr val="tx1"/>
            </a:solidFill>
            <a:miter lim="800000"/>
            <a:headEnd/>
            <a:tailEnd/>
          </a:ln>
        </p:spPr>
        <p:txBody>
          <a:bodyPr wrap="none">
            <a:spAutoFit/>
          </a:bodyPr>
          <a:lstStyle/>
          <a:p>
            <a:pPr algn="ctr" eaLnBrk="0" hangingPunct="0"/>
            <a:r>
              <a:rPr lang="en-US" altLang="zh-CN" sz="2400" b="1">
                <a:solidFill>
                  <a:schemeClr val="bg2"/>
                </a:solidFill>
              </a:rPr>
              <a:t>int num[4][2];</a:t>
            </a:r>
          </a:p>
        </p:txBody>
      </p:sp>
      <p:sp>
        <p:nvSpPr>
          <p:cNvPr id="63" name="AutoShape 5"/>
          <p:cNvSpPr>
            <a:spLocks noChangeArrowheads="1"/>
          </p:cNvSpPr>
          <p:nvPr/>
        </p:nvSpPr>
        <p:spPr bwMode="auto">
          <a:xfrm>
            <a:off x="2362200" y="2057400"/>
            <a:ext cx="533400" cy="762000"/>
          </a:xfrm>
          <a:prstGeom prst="downArrow">
            <a:avLst>
              <a:gd name="adj1" fmla="val 50000"/>
              <a:gd name="adj2" fmla="val 35714"/>
            </a:avLst>
          </a:prstGeom>
          <a:gradFill rotWithShape="1">
            <a:gsLst>
              <a:gs pos="0">
                <a:srgbClr val="FF9900"/>
              </a:gs>
              <a:gs pos="50000">
                <a:srgbClr val="FFFFFF"/>
              </a:gs>
              <a:gs pos="100000">
                <a:srgbClr val="FF9900"/>
              </a:gs>
            </a:gsLst>
            <a:lin ang="5400000" scaled="1"/>
          </a:gradFill>
          <a:ln w="6350">
            <a:solidFill>
              <a:schemeClr val="tx1"/>
            </a:solidFill>
            <a:miter lim="800000"/>
            <a:headEnd/>
            <a:tailEnd/>
          </a:ln>
        </p:spPr>
        <p:txBody>
          <a:bodyPr wrap="none" anchor="ctr">
            <a:spAutoFit/>
          </a:bodyPr>
          <a:lstStyle/>
          <a:p>
            <a:pPr eaLnBrk="0" hangingPunct="0"/>
            <a:endParaRPr lang="zh-CN" altLang="en-US"/>
          </a:p>
        </p:txBody>
      </p:sp>
      <p:grpSp>
        <p:nvGrpSpPr>
          <p:cNvPr id="2" name="Group 6"/>
          <p:cNvGrpSpPr>
            <a:grpSpLocks/>
          </p:cNvGrpSpPr>
          <p:nvPr/>
        </p:nvGrpSpPr>
        <p:grpSpPr bwMode="auto">
          <a:xfrm>
            <a:off x="6096000" y="998538"/>
            <a:ext cx="3048000" cy="5599112"/>
            <a:chOff x="4320" y="903"/>
            <a:chExt cx="1296" cy="1353"/>
          </a:xfrm>
        </p:grpSpPr>
        <p:sp>
          <p:nvSpPr>
            <p:cNvPr id="66612" name="Rectangle 7"/>
            <p:cNvSpPr>
              <a:spLocks noChangeArrowheads="1"/>
            </p:cNvSpPr>
            <p:nvPr/>
          </p:nvSpPr>
          <p:spPr bwMode="auto">
            <a:xfrm>
              <a:off x="4320" y="1056"/>
              <a:ext cx="1296" cy="1200"/>
            </a:xfrm>
            <a:prstGeom prst="rect">
              <a:avLst/>
            </a:prstGeom>
            <a:ln w="9525">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8721" name="Text Box 8"/>
            <p:cNvSpPr txBox="1">
              <a:spLocks noChangeArrowheads="1"/>
            </p:cNvSpPr>
            <p:nvPr/>
          </p:nvSpPr>
          <p:spPr bwMode="auto">
            <a:xfrm>
              <a:off x="4829" y="903"/>
              <a:ext cx="300" cy="98"/>
            </a:xfrm>
            <a:prstGeom prst="rect">
              <a:avLst/>
            </a:prstGeom>
            <a:solidFill>
              <a:srgbClr val="CCFFCC"/>
            </a:solidFill>
            <a:ln w="9525">
              <a:solidFill>
                <a:schemeClr val="tx1"/>
              </a:solidFill>
              <a:miter lim="800000"/>
              <a:headEnd/>
              <a:tailEnd/>
            </a:ln>
          </p:spPr>
          <p:txBody>
            <a:bodyPr wrap="none">
              <a:spAutoFit/>
            </a:bodyPr>
            <a:lstStyle/>
            <a:p>
              <a:pPr algn="ctr" eaLnBrk="0" hangingPunct="0"/>
              <a:r>
                <a:rPr lang="zh-CN" altLang="en-US" sz="2000" b="1">
                  <a:solidFill>
                    <a:schemeClr val="bg2"/>
                  </a:solidFill>
                  <a:latin typeface="Courier New" pitchFamily="49" charset="0"/>
                  <a:ea typeface="黑体" pitchFamily="49" charset="-122"/>
                </a:rPr>
                <a:t>内存</a:t>
              </a:r>
            </a:p>
          </p:txBody>
        </p:sp>
      </p:grpSp>
      <p:grpSp>
        <p:nvGrpSpPr>
          <p:cNvPr id="3" name="Group 9"/>
          <p:cNvGrpSpPr>
            <a:grpSpLocks/>
          </p:cNvGrpSpPr>
          <p:nvPr/>
        </p:nvGrpSpPr>
        <p:grpSpPr bwMode="auto">
          <a:xfrm>
            <a:off x="6096000" y="1752600"/>
            <a:ext cx="1295400" cy="3962400"/>
            <a:chOff x="1968" y="2400"/>
            <a:chExt cx="768" cy="1920"/>
          </a:xfrm>
        </p:grpSpPr>
        <p:sp>
          <p:nvSpPr>
            <p:cNvPr id="66604" name="Rectangle 10"/>
            <p:cNvSpPr>
              <a:spLocks noChangeArrowheads="1"/>
            </p:cNvSpPr>
            <p:nvPr/>
          </p:nvSpPr>
          <p:spPr bwMode="auto">
            <a:xfrm>
              <a:off x="1968" y="2400"/>
              <a:ext cx="768" cy="240"/>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605" name="Rectangle 11"/>
            <p:cNvSpPr>
              <a:spLocks noChangeArrowheads="1"/>
            </p:cNvSpPr>
            <p:nvPr/>
          </p:nvSpPr>
          <p:spPr bwMode="auto">
            <a:xfrm>
              <a:off x="1968" y="2640"/>
              <a:ext cx="768" cy="240"/>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606" name="Rectangle 12"/>
            <p:cNvSpPr>
              <a:spLocks noChangeArrowheads="1"/>
            </p:cNvSpPr>
            <p:nvPr/>
          </p:nvSpPr>
          <p:spPr bwMode="auto">
            <a:xfrm>
              <a:off x="1968" y="2880"/>
              <a:ext cx="768" cy="240"/>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607" name="Rectangle 13"/>
            <p:cNvSpPr>
              <a:spLocks noChangeArrowheads="1"/>
            </p:cNvSpPr>
            <p:nvPr/>
          </p:nvSpPr>
          <p:spPr bwMode="auto">
            <a:xfrm>
              <a:off x="1968" y="3120"/>
              <a:ext cx="768" cy="240"/>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608" name="Rectangle 14"/>
            <p:cNvSpPr>
              <a:spLocks noChangeArrowheads="1"/>
            </p:cNvSpPr>
            <p:nvPr/>
          </p:nvSpPr>
          <p:spPr bwMode="auto">
            <a:xfrm>
              <a:off x="1968" y="3360"/>
              <a:ext cx="768" cy="240"/>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609" name="Rectangle 15"/>
            <p:cNvSpPr>
              <a:spLocks noChangeArrowheads="1"/>
            </p:cNvSpPr>
            <p:nvPr/>
          </p:nvSpPr>
          <p:spPr bwMode="auto">
            <a:xfrm>
              <a:off x="1968" y="3600"/>
              <a:ext cx="768" cy="240"/>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610" name="Rectangle 16"/>
            <p:cNvSpPr>
              <a:spLocks noChangeArrowheads="1"/>
            </p:cNvSpPr>
            <p:nvPr/>
          </p:nvSpPr>
          <p:spPr bwMode="auto">
            <a:xfrm>
              <a:off x="1968" y="3840"/>
              <a:ext cx="768" cy="240"/>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611" name="Rectangle 17"/>
            <p:cNvSpPr>
              <a:spLocks noChangeArrowheads="1"/>
            </p:cNvSpPr>
            <p:nvPr/>
          </p:nvSpPr>
          <p:spPr bwMode="auto">
            <a:xfrm>
              <a:off x="1968" y="4080"/>
              <a:ext cx="768" cy="240"/>
            </a:xfrm>
            <a:prstGeom prst="rect">
              <a:avLst/>
            </a:prstGeom>
            <a:ln w="127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grpSp>
      <p:sp>
        <p:nvSpPr>
          <p:cNvPr id="76" name="Text Box 18"/>
          <p:cNvSpPr txBox="1">
            <a:spLocks noChangeArrowheads="1"/>
          </p:cNvSpPr>
          <p:nvPr/>
        </p:nvSpPr>
        <p:spPr bwMode="auto">
          <a:xfrm>
            <a:off x="6353175" y="5867400"/>
            <a:ext cx="733425" cy="409575"/>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t>num</a:t>
            </a:r>
          </a:p>
        </p:txBody>
      </p:sp>
      <p:grpSp>
        <p:nvGrpSpPr>
          <p:cNvPr id="4" name="Group 19"/>
          <p:cNvGrpSpPr>
            <a:grpSpLocks/>
          </p:cNvGrpSpPr>
          <p:nvPr/>
        </p:nvGrpSpPr>
        <p:grpSpPr bwMode="auto">
          <a:xfrm>
            <a:off x="7467600" y="1800225"/>
            <a:ext cx="1312863" cy="3829050"/>
            <a:chOff x="4704" y="1134"/>
            <a:chExt cx="827" cy="2412"/>
          </a:xfrm>
        </p:grpSpPr>
        <p:sp>
          <p:nvSpPr>
            <p:cNvPr id="68686" name="Text Box 20"/>
            <p:cNvSpPr txBox="1">
              <a:spLocks noChangeArrowheads="1"/>
            </p:cNvSpPr>
            <p:nvPr/>
          </p:nvSpPr>
          <p:spPr bwMode="auto">
            <a:xfrm>
              <a:off x="4716" y="1134"/>
              <a:ext cx="815" cy="252"/>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num[0][0]</a:t>
              </a:r>
            </a:p>
          </p:txBody>
        </p:sp>
        <p:sp>
          <p:nvSpPr>
            <p:cNvPr id="68687" name="Text Box 21"/>
            <p:cNvSpPr txBox="1">
              <a:spLocks noChangeArrowheads="1"/>
            </p:cNvSpPr>
            <p:nvPr/>
          </p:nvSpPr>
          <p:spPr bwMode="auto">
            <a:xfrm>
              <a:off x="4716" y="1452"/>
              <a:ext cx="802" cy="252"/>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num[0][1]</a:t>
              </a:r>
            </a:p>
          </p:txBody>
        </p:sp>
        <p:sp>
          <p:nvSpPr>
            <p:cNvPr id="68688" name="Text Box 22"/>
            <p:cNvSpPr txBox="1">
              <a:spLocks noChangeArrowheads="1"/>
            </p:cNvSpPr>
            <p:nvPr/>
          </p:nvSpPr>
          <p:spPr bwMode="auto">
            <a:xfrm>
              <a:off x="4704" y="1758"/>
              <a:ext cx="802" cy="252"/>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num[1][0]</a:t>
              </a:r>
            </a:p>
          </p:txBody>
        </p:sp>
        <p:sp>
          <p:nvSpPr>
            <p:cNvPr id="68689" name="Text Box 23"/>
            <p:cNvSpPr txBox="1">
              <a:spLocks noChangeArrowheads="1"/>
            </p:cNvSpPr>
            <p:nvPr/>
          </p:nvSpPr>
          <p:spPr bwMode="auto">
            <a:xfrm>
              <a:off x="4704" y="2064"/>
              <a:ext cx="790" cy="252"/>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num[1][1]</a:t>
              </a:r>
            </a:p>
          </p:txBody>
        </p:sp>
        <p:sp>
          <p:nvSpPr>
            <p:cNvPr id="68690" name="Text Box 24"/>
            <p:cNvSpPr txBox="1">
              <a:spLocks noChangeArrowheads="1"/>
            </p:cNvSpPr>
            <p:nvPr/>
          </p:nvSpPr>
          <p:spPr bwMode="auto">
            <a:xfrm>
              <a:off x="4704" y="2382"/>
              <a:ext cx="815" cy="252"/>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num[2][0]</a:t>
              </a:r>
            </a:p>
          </p:txBody>
        </p:sp>
        <p:sp>
          <p:nvSpPr>
            <p:cNvPr id="68691" name="Text Box 25"/>
            <p:cNvSpPr txBox="1">
              <a:spLocks noChangeArrowheads="1"/>
            </p:cNvSpPr>
            <p:nvPr/>
          </p:nvSpPr>
          <p:spPr bwMode="auto">
            <a:xfrm>
              <a:off x="4704" y="2670"/>
              <a:ext cx="802" cy="252"/>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num[2][1]</a:t>
              </a:r>
            </a:p>
          </p:txBody>
        </p:sp>
        <p:sp>
          <p:nvSpPr>
            <p:cNvPr id="68692" name="Text Box 26"/>
            <p:cNvSpPr txBox="1">
              <a:spLocks noChangeArrowheads="1"/>
            </p:cNvSpPr>
            <p:nvPr/>
          </p:nvSpPr>
          <p:spPr bwMode="auto">
            <a:xfrm>
              <a:off x="4704" y="3006"/>
              <a:ext cx="815" cy="252"/>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num[3][0]</a:t>
              </a:r>
            </a:p>
          </p:txBody>
        </p:sp>
        <p:sp>
          <p:nvSpPr>
            <p:cNvPr id="68693" name="Text Box 27"/>
            <p:cNvSpPr txBox="1">
              <a:spLocks noChangeArrowheads="1"/>
            </p:cNvSpPr>
            <p:nvPr/>
          </p:nvSpPr>
          <p:spPr bwMode="auto">
            <a:xfrm>
              <a:off x="4704" y="3294"/>
              <a:ext cx="802" cy="252"/>
            </a:xfrm>
            <a:prstGeom prst="rect">
              <a:avLst/>
            </a:prstGeom>
            <a:noFill/>
            <a:ln w="12700">
              <a:solidFill>
                <a:schemeClr val="tx1"/>
              </a:solidFill>
              <a:miter lim="800000"/>
              <a:headEnd/>
              <a:tailEnd/>
            </a:ln>
          </p:spPr>
          <p:txBody>
            <a:bodyPr wrap="none">
              <a:spAutoFit/>
            </a:bodyPr>
            <a:lstStyle/>
            <a:p>
              <a:pPr algn="ctr" eaLnBrk="0" hangingPunct="0"/>
              <a:r>
                <a:rPr lang="en-US" altLang="zh-CN" sz="2000" b="1">
                  <a:solidFill>
                    <a:schemeClr val="bg2"/>
                  </a:solidFill>
                </a:rPr>
                <a:t>num[3][1]</a:t>
              </a:r>
            </a:p>
          </p:txBody>
        </p:sp>
      </p:grpSp>
      <p:sp>
        <p:nvSpPr>
          <p:cNvPr id="86" name="AutoShape 28"/>
          <p:cNvSpPr>
            <a:spLocks/>
          </p:cNvSpPr>
          <p:nvPr/>
        </p:nvSpPr>
        <p:spPr bwMode="auto">
          <a:xfrm>
            <a:off x="5715000" y="1714500"/>
            <a:ext cx="381000" cy="3962400"/>
          </a:xfrm>
          <a:prstGeom prst="leftBrace">
            <a:avLst>
              <a:gd name="adj1" fmla="val 86667"/>
              <a:gd name="adj2" fmla="val 50000"/>
            </a:avLst>
          </a:prstGeom>
          <a:noFill/>
          <a:ln w="38100">
            <a:solidFill>
              <a:schemeClr val="tx1"/>
            </a:solidFill>
            <a:round/>
            <a:headEnd/>
            <a:tailEnd/>
          </a:ln>
        </p:spPr>
        <p:txBody>
          <a:bodyPr wrap="none" anchor="ctr">
            <a:spAutoFit/>
          </a:bodyPr>
          <a:lstStyle/>
          <a:p>
            <a:pPr eaLnBrk="0" hangingPunct="0"/>
            <a:endParaRPr lang="zh-CN" altLang="en-US"/>
          </a:p>
        </p:txBody>
      </p:sp>
      <p:sp>
        <p:nvSpPr>
          <p:cNvPr id="87" name="Text Box 29"/>
          <p:cNvSpPr txBox="1">
            <a:spLocks noChangeArrowheads="1"/>
          </p:cNvSpPr>
          <p:nvPr/>
        </p:nvSpPr>
        <p:spPr bwMode="auto">
          <a:xfrm>
            <a:off x="314325" y="3733800"/>
            <a:ext cx="1341438" cy="461963"/>
          </a:xfrm>
          <a:prstGeom prst="rect">
            <a:avLst/>
          </a:prstGeom>
          <a:ln w="9525">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400" b="1">
                <a:solidFill>
                  <a:schemeClr val="bg2"/>
                </a:solidFill>
              </a:rPr>
              <a:t>4 X 2 = 8</a:t>
            </a:r>
          </a:p>
        </p:txBody>
      </p:sp>
      <p:sp>
        <p:nvSpPr>
          <p:cNvPr id="88" name="Oval 30"/>
          <p:cNvSpPr>
            <a:spLocks noChangeArrowheads="1"/>
          </p:cNvSpPr>
          <p:nvPr/>
        </p:nvSpPr>
        <p:spPr bwMode="auto">
          <a:xfrm>
            <a:off x="2627313" y="2781300"/>
            <a:ext cx="1008062" cy="647700"/>
          </a:xfrm>
          <a:prstGeom prst="ellipse">
            <a:avLst/>
          </a:prstGeom>
          <a:noFill/>
          <a:ln w="38100">
            <a:solidFill>
              <a:srgbClr val="FF6600"/>
            </a:solidFill>
            <a:round/>
            <a:headEnd/>
            <a:tailEnd/>
          </a:ln>
          <a:effectLst>
            <a:outerShdw dist="35921" dir="2700000" algn="ctr" rotWithShape="0">
              <a:schemeClr val="bg2"/>
            </a:outerShdw>
          </a:effectLst>
        </p:spPr>
        <p:txBody>
          <a:bodyPr anchor="ctr">
            <a:spAutoFit/>
          </a:bodyPr>
          <a:lstStyle/>
          <a:p>
            <a:pPr algn="ctr" eaLnBrk="0" hangingPunct="0">
              <a:defRPr/>
            </a:pPr>
            <a:endParaRPr lang="zh-CN" altLang="zh-CN" sz="2400" b="1" i="1">
              <a:solidFill>
                <a:schemeClr val="hlink"/>
              </a:solidFill>
              <a:latin typeface="Courier New" pitchFamily="49" charset="0"/>
            </a:endParaRPr>
          </a:p>
        </p:txBody>
      </p:sp>
      <p:sp>
        <p:nvSpPr>
          <p:cNvPr id="89" name="Line 31"/>
          <p:cNvSpPr>
            <a:spLocks noChangeShapeType="1"/>
          </p:cNvSpPr>
          <p:nvPr/>
        </p:nvSpPr>
        <p:spPr bwMode="auto">
          <a:xfrm flipH="1">
            <a:off x="1752600" y="3429000"/>
            <a:ext cx="1163638" cy="533400"/>
          </a:xfrm>
          <a:prstGeom prst="line">
            <a:avLst/>
          </a:prstGeom>
          <a:noFill/>
          <a:ln w="38100">
            <a:solidFill>
              <a:srgbClr val="FF6600"/>
            </a:solidFill>
            <a:round/>
            <a:headEnd/>
            <a:tailEnd type="stealth" w="med" len="med"/>
          </a:ln>
        </p:spPr>
        <p:txBody>
          <a:bodyPr anchor="ctr">
            <a:spAutoFit/>
          </a:bodyPr>
          <a:lstStyle/>
          <a:p>
            <a:endParaRPr lang="zh-CN" altLang="en-US"/>
          </a:p>
        </p:txBody>
      </p:sp>
      <p:sp>
        <p:nvSpPr>
          <p:cNvPr id="90" name="Text Box 33"/>
          <p:cNvSpPr txBox="1">
            <a:spLocks noChangeArrowheads="1"/>
          </p:cNvSpPr>
          <p:nvPr/>
        </p:nvSpPr>
        <p:spPr bwMode="auto">
          <a:xfrm>
            <a:off x="3862388" y="3429000"/>
            <a:ext cx="1655762" cy="830263"/>
          </a:xfrm>
          <a:prstGeom prst="rect">
            <a:avLst/>
          </a:prstGeom>
          <a:gradFill rotWithShape="1">
            <a:gsLst>
              <a:gs pos="0">
                <a:srgbClr val="CC99FF"/>
              </a:gs>
              <a:gs pos="100000">
                <a:srgbClr val="FFFFFF"/>
              </a:gs>
            </a:gsLst>
            <a:lin ang="5400000" scaled="1"/>
          </a:gradFill>
          <a:ln w="6350">
            <a:solidFill>
              <a:schemeClr val="tx1"/>
            </a:solidFill>
            <a:miter lim="800000"/>
            <a:headEnd/>
            <a:tailEnd/>
          </a:ln>
        </p:spPr>
        <p:txBody>
          <a:bodyPr wrap="none">
            <a:spAutoFit/>
          </a:bodyPr>
          <a:lstStyle/>
          <a:p>
            <a:pPr algn="ctr" eaLnBrk="0" hangingPunct="0"/>
            <a:r>
              <a:rPr lang="en-US" altLang="zh-CN" sz="2400">
                <a:solidFill>
                  <a:schemeClr val="bg2"/>
                </a:solidFill>
                <a:ea typeface="黑体" pitchFamily="49" charset="-122"/>
              </a:rPr>
              <a:t>8*sizeof(int)</a:t>
            </a:r>
          </a:p>
          <a:p>
            <a:pPr algn="ctr" eaLnBrk="0" hangingPunct="0"/>
            <a:r>
              <a:rPr lang="zh-CN" altLang="en-US" sz="2400">
                <a:solidFill>
                  <a:schemeClr val="bg2"/>
                </a:solidFill>
                <a:ea typeface="黑体" pitchFamily="49" charset="-122"/>
              </a:rPr>
              <a:t>字节</a:t>
            </a:r>
          </a:p>
        </p:txBody>
      </p:sp>
      <p:grpSp>
        <p:nvGrpSpPr>
          <p:cNvPr id="5" name="Group 57"/>
          <p:cNvGrpSpPr>
            <a:grpSpLocks/>
          </p:cNvGrpSpPr>
          <p:nvPr/>
        </p:nvGrpSpPr>
        <p:grpSpPr bwMode="auto">
          <a:xfrm>
            <a:off x="428625" y="1500188"/>
            <a:ext cx="4857750" cy="4605337"/>
            <a:chOff x="499" y="1079"/>
            <a:chExt cx="3840" cy="2736"/>
          </a:xfrm>
        </p:grpSpPr>
        <p:sp>
          <p:nvSpPr>
            <p:cNvPr id="92" name="Rectangle 36"/>
            <p:cNvSpPr>
              <a:spLocks noChangeArrowheads="1"/>
            </p:cNvSpPr>
            <p:nvPr/>
          </p:nvSpPr>
          <p:spPr bwMode="auto">
            <a:xfrm>
              <a:off x="499" y="1079"/>
              <a:ext cx="3840" cy="2736"/>
            </a:xfrm>
            <a:prstGeom prst="rect">
              <a:avLst/>
            </a:prstGeom>
            <a:ln w="6350">
              <a:solidFill>
                <a:schemeClr val="tx1"/>
              </a:solidFill>
              <a:miter lim="800000"/>
              <a:headEnd/>
              <a:tailEnd/>
            </a:ln>
            <a:effectLst>
              <a:outerShdw dist="35921" dir="2700000" algn="ctr" rotWithShape="0">
                <a:schemeClr val="bg2"/>
              </a:outerShdw>
            </a:effectLst>
          </p:spPr>
          <p:style>
            <a:lnRef idx="0">
              <a:scrgbClr r="0" g="0" b="0"/>
            </a:lnRef>
            <a:fillRef idx="1003">
              <a:schemeClr val="dk2"/>
            </a:fillRef>
            <a:effectRef idx="0">
              <a:scrgbClr r="0" g="0" b="0"/>
            </a:effectRef>
            <a:fontRef idx="major"/>
          </p:style>
          <p:txBody>
            <a:bodyPr anchor="ctr">
              <a:spAutoFit/>
            </a:bodyPr>
            <a:lstStyle/>
            <a:p>
              <a:pPr eaLnBrk="0" hangingPunct="0">
                <a:defRPr/>
              </a:pPr>
              <a:endParaRPr lang="zh-CN" altLang="en-US"/>
            </a:p>
          </p:txBody>
        </p:sp>
        <p:sp>
          <p:nvSpPr>
            <p:cNvPr id="66578" name="Rectangle 37"/>
            <p:cNvSpPr>
              <a:spLocks noChangeArrowheads="1"/>
            </p:cNvSpPr>
            <p:nvPr/>
          </p:nvSpPr>
          <p:spPr bwMode="auto">
            <a:xfrm>
              <a:off x="1580" y="1215"/>
              <a:ext cx="816" cy="312"/>
            </a:xfrm>
            <a:prstGeom prst="rect">
              <a:avLst/>
            </a:prstGeom>
            <a:ln w="6350" algn="ctr">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579" name="Rectangle 38"/>
            <p:cNvSpPr>
              <a:spLocks noChangeArrowheads="1"/>
            </p:cNvSpPr>
            <p:nvPr/>
          </p:nvSpPr>
          <p:spPr bwMode="auto">
            <a:xfrm>
              <a:off x="2396" y="1215"/>
              <a:ext cx="816" cy="312"/>
            </a:xfrm>
            <a:prstGeom prst="rect">
              <a:avLst/>
            </a:prstGeom>
            <a:ln w="6350" algn="ctr">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580" name="Rectangle 40"/>
            <p:cNvSpPr>
              <a:spLocks noChangeArrowheads="1"/>
            </p:cNvSpPr>
            <p:nvPr/>
          </p:nvSpPr>
          <p:spPr bwMode="auto">
            <a:xfrm>
              <a:off x="1580" y="1839"/>
              <a:ext cx="816" cy="336"/>
            </a:xfrm>
            <a:prstGeom prst="rect">
              <a:avLst/>
            </a:prstGeom>
            <a:ln w="6350" algn="ctr">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581" name="Rectangle 41"/>
            <p:cNvSpPr>
              <a:spLocks noChangeArrowheads="1"/>
            </p:cNvSpPr>
            <p:nvPr/>
          </p:nvSpPr>
          <p:spPr bwMode="auto">
            <a:xfrm>
              <a:off x="1580" y="2151"/>
              <a:ext cx="816" cy="312"/>
            </a:xfrm>
            <a:prstGeom prst="rect">
              <a:avLst/>
            </a:prstGeom>
            <a:ln w="6350" algn="ctr">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582" name="Rectangle 42"/>
            <p:cNvSpPr>
              <a:spLocks noChangeArrowheads="1"/>
            </p:cNvSpPr>
            <p:nvPr/>
          </p:nvSpPr>
          <p:spPr bwMode="auto">
            <a:xfrm>
              <a:off x="2396" y="1527"/>
              <a:ext cx="816" cy="312"/>
            </a:xfrm>
            <a:prstGeom prst="rect">
              <a:avLst/>
            </a:prstGeom>
            <a:ln w="6350" algn="ctr">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583" name="Rectangle 43"/>
            <p:cNvSpPr>
              <a:spLocks noChangeArrowheads="1"/>
            </p:cNvSpPr>
            <p:nvPr/>
          </p:nvSpPr>
          <p:spPr bwMode="auto">
            <a:xfrm>
              <a:off x="2396" y="1839"/>
              <a:ext cx="816" cy="312"/>
            </a:xfrm>
            <a:prstGeom prst="rect">
              <a:avLst/>
            </a:prstGeom>
            <a:ln w="6350" algn="ctr">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584" name="Rectangle 44"/>
            <p:cNvSpPr>
              <a:spLocks noChangeArrowheads="1"/>
            </p:cNvSpPr>
            <p:nvPr/>
          </p:nvSpPr>
          <p:spPr bwMode="auto">
            <a:xfrm>
              <a:off x="2396" y="2151"/>
              <a:ext cx="816" cy="312"/>
            </a:xfrm>
            <a:prstGeom prst="rect">
              <a:avLst/>
            </a:prstGeom>
            <a:ln w="6350" algn="ctr">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spAutoFit/>
            </a:bodyPr>
            <a:lstStyle/>
            <a:p>
              <a:pPr eaLnBrk="0" hangingPunct="0">
                <a:defRPr/>
              </a:pPr>
              <a:endParaRPr lang="zh-CN" altLang="en-US"/>
            </a:p>
          </p:txBody>
        </p:sp>
        <p:sp>
          <p:nvSpPr>
            <p:cNvPr id="66585" name="Text Box 45"/>
            <p:cNvSpPr txBox="1">
              <a:spLocks noChangeArrowheads="1"/>
            </p:cNvSpPr>
            <p:nvPr/>
          </p:nvSpPr>
          <p:spPr bwMode="auto">
            <a:xfrm>
              <a:off x="631" y="1245"/>
              <a:ext cx="890" cy="262"/>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a:solidFill>
                    <a:schemeClr val="bg2"/>
                  </a:solidFill>
                </a:rPr>
                <a:t>num[0][0]</a:t>
              </a:r>
            </a:p>
          </p:txBody>
        </p:sp>
        <p:sp>
          <p:nvSpPr>
            <p:cNvPr id="66586" name="Text Box 46"/>
            <p:cNvSpPr txBox="1">
              <a:spLocks noChangeArrowheads="1"/>
            </p:cNvSpPr>
            <p:nvPr/>
          </p:nvSpPr>
          <p:spPr bwMode="auto">
            <a:xfrm>
              <a:off x="3222" y="1263"/>
              <a:ext cx="877" cy="262"/>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a:solidFill>
                    <a:schemeClr val="bg2"/>
                  </a:solidFill>
                </a:rPr>
                <a:t>num[0][1]</a:t>
              </a:r>
            </a:p>
          </p:txBody>
        </p:sp>
        <p:sp>
          <p:nvSpPr>
            <p:cNvPr id="66587" name="Text Box 47"/>
            <p:cNvSpPr txBox="1">
              <a:spLocks noChangeArrowheads="1"/>
            </p:cNvSpPr>
            <p:nvPr/>
          </p:nvSpPr>
          <p:spPr bwMode="auto">
            <a:xfrm>
              <a:off x="631" y="1551"/>
              <a:ext cx="877" cy="262"/>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a:solidFill>
                    <a:schemeClr val="bg2"/>
                  </a:solidFill>
                </a:rPr>
                <a:t>num[1][0]</a:t>
              </a:r>
            </a:p>
          </p:txBody>
        </p:sp>
        <p:sp>
          <p:nvSpPr>
            <p:cNvPr id="66588" name="Text Box 48"/>
            <p:cNvSpPr txBox="1">
              <a:spLocks noChangeArrowheads="1"/>
            </p:cNvSpPr>
            <p:nvPr/>
          </p:nvSpPr>
          <p:spPr bwMode="auto">
            <a:xfrm>
              <a:off x="3222" y="1551"/>
              <a:ext cx="863" cy="262"/>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a:solidFill>
                    <a:schemeClr val="bg2"/>
                  </a:solidFill>
                </a:rPr>
                <a:t>num[1][1]</a:t>
              </a:r>
            </a:p>
          </p:txBody>
        </p:sp>
        <p:sp>
          <p:nvSpPr>
            <p:cNvPr id="66589" name="Text Box 49"/>
            <p:cNvSpPr txBox="1">
              <a:spLocks noChangeArrowheads="1"/>
            </p:cNvSpPr>
            <p:nvPr/>
          </p:nvSpPr>
          <p:spPr bwMode="auto">
            <a:xfrm>
              <a:off x="631" y="1869"/>
              <a:ext cx="890" cy="262"/>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a:solidFill>
                    <a:schemeClr val="bg2"/>
                  </a:solidFill>
                </a:rPr>
                <a:t>num[2][0]</a:t>
              </a:r>
            </a:p>
          </p:txBody>
        </p:sp>
        <p:sp>
          <p:nvSpPr>
            <p:cNvPr id="66590" name="Text Box 50"/>
            <p:cNvSpPr txBox="1">
              <a:spLocks noChangeArrowheads="1"/>
            </p:cNvSpPr>
            <p:nvPr/>
          </p:nvSpPr>
          <p:spPr bwMode="auto">
            <a:xfrm>
              <a:off x="3222" y="1869"/>
              <a:ext cx="877" cy="262"/>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a:solidFill>
                    <a:schemeClr val="bg2"/>
                  </a:solidFill>
                </a:rPr>
                <a:t>num[2][1]</a:t>
              </a:r>
            </a:p>
          </p:txBody>
        </p:sp>
        <p:sp>
          <p:nvSpPr>
            <p:cNvPr id="66591" name="Text Box 51"/>
            <p:cNvSpPr txBox="1">
              <a:spLocks noChangeArrowheads="1"/>
            </p:cNvSpPr>
            <p:nvPr/>
          </p:nvSpPr>
          <p:spPr bwMode="auto">
            <a:xfrm>
              <a:off x="631" y="2175"/>
              <a:ext cx="890" cy="262"/>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a:solidFill>
                    <a:schemeClr val="bg2"/>
                  </a:solidFill>
                </a:rPr>
                <a:t>num[3][0]</a:t>
              </a:r>
            </a:p>
          </p:txBody>
        </p:sp>
        <p:sp>
          <p:nvSpPr>
            <p:cNvPr id="66592" name="Text Box 52"/>
            <p:cNvSpPr txBox="1">
              <a:spLocks noChangeArrowheads="1"/>
            </p:cNvSpPr>
            <p:nvPr/>
          </p:nvSpPr>
          <p:spPr bwMode="auto">
            <a:xfrm>
              <a:off x="3222" y="2175"/>
              <a:ext cx="877" cy="262"/>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a:solidFill>
                    <a:schemeClr val="bg2"/>
                  </a:solidFill>
                </a:rPr>
                <a:t>num[3][1]</a:t>
              </a:r>
            </a:p>
          </p:txBody>
        </p:sp>
        <p:sp>
          <p:nvSpPr>
            <p:cNvPr id="66593" name="Text Box 53"/>
            <p:cNvSpPr txBox="1">
              <a:spLocks noChangeArrowheads="1"/>
            </p:cNvSpPr>
            <p:nvPr/>
          </p:nvSpPr>
          <p:spPr bwMode="auto">
            <a:xfrm>
              <a:off x="2186" y="2559"/>
              <a:ext cx="468" cy="262"/>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lgn="ctr" eaLnBrk="0" hangingPunct="0">
                <a:defRPr/>
              </a:pPr>
              <a:r>
                <a:rPr lang="en-US" altLang="zh-CN" sz="2000" b="1">
                  <a:solidFill>
                    <a:schemeClr val="bg2"/>
                  </a:solidFill>
                </a:rPr>
                <a:t>num</a:t>
              </a:r>
            </a:p>
          </p:txBody>
        </p:sp>
        <p:sp>
          <p:nvSpPr>
            <p:cNvPr id="66594" name="Text Box 54"/>
            <p:cNvSpPr txBox="1">
              <a:spLocks noChangeArrowheads="1"/>
            </p:cNvSpPr>
            <p:nvPr/>
          </p:nvSpPr>
          <p:spPr bwMode="auto">
            <a:xfrm>
              <a:off x="861" y="2915"/>
              <a:ext cx="3215" cy="543"/>
            </a:xfrm>
            <a:prstGeom prst="rect">
              <a:avLst/>
            </a:prstGeom>
            <a:ln w="6350">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algn="ctr" eaLnBrk="0" hangingPunct="0">
                <a:defRPr/>
              </a:pPr>
              <a:r>
                <a:rPr lang="zh-CN" altLang="en-US" sz="2400">
                  <a:solidFill>
                    <a:schemeClr val="bg2"/>
                  </a:solidFill>
                  <a:ea typeface="黑体" pitchFamily="49" charset="-122"/>
                </a:rPr>
                <a:t>为了便于理解，二维数组一般理解为几行几列的矩阵</a:t>
              </a:r>
            </a:p>
          </p:txBody>
        </p:sp>
        <p:sp>
          <p:nvSpPr>
            <p:cNvPr id="66595" name="Rectangle 55"/>
            <p:cNvSpPr>
              <a:spLocks noChangeArrowheads="1"/>
            </p:cNvSpPr>
            <p:nvPr/>
          </p:nvSpPr>
          <p:spPr bwMode="auto">
            <a:xfrm>
              <a:off x="1574" y="1525"/>
              <a:ext cx="816" cy="317"/>
            </a:xfrm>
            <a:prstGeom prst="rect">
              <a:avLst/>
            </a:prstGeom>
            <a:ln w="6350" algn="ctr">
              <a:solidFill>
                <a:schemeClr val="tx1"/>
              </a:solidFill>
              <a:miter lim="800000"/>
              <a:headEnd/>
              <a:tailEnd/>
            </a:ln>
          </p:spPr>
          <p:style>
            <a:lnRef idx="0">
              <a:scrgbClr r="0" g="0" b="0"/>
            </a:lnRef>
            <a:fillRef idx="1003">
              <a:schemeClr val="dk2"/>
            </a:fillRef>
            <a:effectRef idx="0">
              <a:scrgbClr r="0" g="0" b="0"/>
            </a:effectRef>
            <a:fontRef idx="major"/>
          </p:style>
          <p:txBody>
            <a:bodyPr anchor="ctr">
              <a:spAutoFit/>
            </a:bodyPr>
            <a:lstStyle/>
            <a:p>
              <a:pPr eaLnBrk="0" hangingPunct="0">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61"/>
                                        </p:tgtEl>
                                        <p:attrNameLst>
                                          <p:attrName>style.visibility</p:attrName>
                                        </p:attrNameLst>
                                      </p:cBhvr>
                                      <p:to>
                                        <p:strVal val="visible"/>
                                      </p:to>
                                    </p:set>
                                    <p:anim calcmode="discrete" valueType="clr">
                                      <p:cBhvr override="childStyle">
                                        <p:cTn id="7" dur="80"/>
                                        <p:tgtEl>
                                          <p:spTgt spid="6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
                                        </p:tgtEl>
                                        <p:attrNameLst>
                                          <p:attrName>fillcolor</p:attrName>
                                        </p:attrNameLst>
                                      </p:cBhvr>
                                      <p:tavLst>
                                        <p:tav tm="0">
                                          <p:val>
                                            <p:clrVal>
                                              <a:schemeClr val="accent2"/>
                                            </p:clrVal>
                                          </p:val>
                                        </p:tav>
                                        <p:tav tm="50000">
                                          <p:val>
                                            <p:clrVal>
                                              <a:schemeClr val="hlink"/>
                                            </p:clrVal>
                                          </p:val>
                                        </p:tav>
                                      </p:tavLst>
                                    </p:anim>
                                    <p:set>
                                      <p:cBhvr>
                                        <p:cTn id="9" dur="80"/>
                                        <p:tgtEl>
                                          <p:spTgt spid="6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wipe(up)">
                                      <p:cBhvr>
                                        <p:cTn id="14" dur="500"/>
                                        <p:tgtEl>
                                          <p:spTgt spid="63"/>
                                        </p:tgtEl>
                                      </p:cBhvr>
                                    </p:animEffec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62"/>
                                        </p:tgtEl>
                                        <p:attrNameLst>
                                          <p:attrName>style.visibility</p:attrName>
                                        </p:attrNameLst>
                                      </p:cBhvr>
                                      <p:to>
                                        <p:strVal val="visible"/>
                                      </p:to>
                                    </p:set>
                                    <p:anim calcmode="discrete" valueType="clr">
                                      <p:cBhvr override="childStyle">
                                        <p:cTn id="17" dur="80"/>
                                        <p:tgtEl>
                                          <p:spTgt spid="62"/>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62"/>
                                        </p:tgtEl>
                                        <p:attrNameLst>
                                          <p:attrName>fillcolor</p:attrName>
                                        </p:attrNameLst>
                                      </p:cBhvr>
                                      <p:tavLst>
                                        <p:tav tm="0">
                                          <p:val>
                                            <p:clrVal>
                                              <a:schemeClr val="accent2"/>
                                            </p:clrVal>
                                          </p:val>
                                        </p:tav>
                                        <p:tav tm="50000">
                                          <p:val>
                                            <p:clrVal>
                                              <a:schemeClr val="hlink"/>
                                            </p:clrVal>
                                          </p:val>
                                        </p:tav>
                                      </p:tavLst>
                                    </p:anim>
                                    <p:set>
                                      <p:cBhvr>
                                        <p:cTn id="19" dur="80"/>
                                        <p:tgtEl>
                                          <p:spTgt spid="62"/>
                                        </p:tgtEl>
                                        <p:attrNameLst>
                                          <p:attrName>fill.type</p:attrName>
                                        </p:attrNameLst>
                                      </p:cBhvr>
                                      <p:to>
                                        <p:strVal val="solid"/>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par>
                                <p:cTn id="27" presetID="2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dissolve">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4"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wheel(4)">
                                      <p:cBhvr>
                                        <p:cTn id="37" dur="1000"/>
                                        <p:tgtEl>
                                          <p:spTgt spid="88"/>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up)">
                                      <p:cBhvr>
                                        <p:cTn id="41" dur="500"/>
                                        <p:tgtEl>
                                          <p:spTgt spid="89"/>
                                        </p:tgtEl>
                                      </p:cBhvr>
                                    </p:animEffect>
                                  </p:childTnLst>
                                </p:cTn>
                              </p:par>
                            </p:childTnLst>
                          </p:cTn>
                        </p:par>
                        <p:par>
                          <p:cTn id="42" fill="hold">
                            <p:stCondLst>
                              <p:cond delay="1500"/>
                            </p:stCondLst>
                            <p:childTnLst>
                              <p:par>
                                <p:cTn id="43" presetID="27" presetClass="entr" presetSubtype="0" fill="hold" nodeType="afterEffect">
                                  <p:stCondLst>
                                    <p:cond delay="0"/>
                                  </p:stCondLst>
                                  <p:iterate type="lt">
                                    <p:tmPct val="50000"/>
                                  </p:iterate>
                                  <p:childTnLst>
                                    <p:set>
                                      <p:cBhvr>
                                        <p:cTn id="44" dur="1" fill="hold">
                                          <p:stCondLst>
                                            <p:cond delay="0"/>
                                          </p:stCondLst>
                                        </p:cTn>
                                        <p:tgtEl>
                                          <p:spTgt spid="87"/>
                                        </p:tgtEl>
                                        <p:attrNameLst>
                                          <p:attrName>style.visibility</p:attrName>
                                        </p:attrNameLst>
                                      </p:cBhvr>
                                      <p:to>
                                        <p:strVal val="visible"/>
                                      </p:to>
                                    </p:set>
                                    <p:anim calcmode="discrete" valueType="clr">
                                      <p:cBhvr override="childStyle">
                                        <p:cTn id="45" dur="80"/>
                                        <p:tgtEl>
                                          <p:spTgt spid="87"/>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87"/>
                                        </p:tgtEl>
                                        <p:attrNameLst>
                                          <p:attrName>fillcolor</p:attrName>
                                        </p:attrNameLst>
                                      </p:cBhvr>
                                      <p:tavLst>
                                        <p:tav tm="0">
                                          <p:val>
                                            <p:clrVal>
                                              <a:schemeClr val="accent2"/>
                                            </p:clrVal>
                                          </p:val>
                                        </p:tav>
                                        <p:tav tm="50000">
                                          <p:val>
                                            <p:clrVal>
                                              <a:schemeClr val="hlink"/>
                                            </p:clrVal>
                                          </p:val>
                                        </p:tav>
                                      </p:tavLst>
                                    </p:anim>
                                    <p:set>
                                      <p:cBhvr>
                                        <p:cTn id="47" dur="80"/>
                                        <p:tgtEl>
                                          <p:spTgt spid="87"/>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86"/>
                                        </p:tgtEl>
                                        <p:attrNameLst>
                                          <p:attrName>style.visibility</p:attrName>
                                        </p:attrNameLst>
                                      </p:cBhvr>
                                      <p:to>
                                        <p:strVal val="visible"/>
                                      </p:to>
                                    </p:set>
                                    <p:anim calcmode="lin" valueType="num">
                                      <p:cBhvr additive="base">
                                        <p:cTn id="52" dur="500" fill="hold"/>
                                        <p:tgtEl>
                                          <p:spTgt spid="86"/>
                                        </p:tgtEl>
                                        <p:attrNameLst>
                                          <p:attrName>ppt_x</p:attrName>
                                        </p:attrNameLst>
                                      </p:cBhvr>
                                      <p:tavLst>
                                        <p:tav tm="0">
                                          <p:val>
                                            <p:strVal val="0-#ppt_w/2"/>
                                          </p:val>
                                        </p:tav>
                                        <p:tav tm="100000">
                                          <p:val>
                                            <p:strVal val="#ppt_x"/>
                                          </p:val>
                                        </p:tav>
                                      </p:tavLst>
                                    </p:anim>
                                    <p:anim calcmode="lin" valueType="num">
                                      <p:cBhvr additive="base">
                                        <p:cTn id="53" dur="500" fill="hold"/>
                                        <p:tgtEl>
                                          <p:spTgt spid="86"/>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dissolve">
                                      <p:cBhvr>
                                        <p:cTn id="57" dur="500"/>
                                        <p:tgtEl>
                                          <p:spTgt spid="9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additive="base">
                                        <p:cTn id="62" dur="500" fill="hold"/>
                                        <p:tgtEl>
                                          <p:spTgt spid="5"/>
                                        </p:tgtEl>
                                        <p:attrNameLst>
                                          <p:attrName>ppt_x</p:attrName>
                                        </p:attrNameLst>
                                      </p:cBhvr>
                                      <p:tavLst>
                                        <p:tav tm="0">
                                          <p:val>
                                            <p:strVal val="1+#ppt_w/2"/>
                                          </p:val>
                                        </p:tav>
                                        <p:tav tm="100000">
                                          <p:val>
                                            <p:strVal val="#ppt_x"/>
                                          </p:val>
                                        </p:tav>
                                      </p:tavLst>
                                    </p:anim>
                                    <p:anim calcmode="lin" valueType="num">
                                      <p:cBhvr additive="base">
                                        <p:cTn id="6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6" grpId="0" animBg="1"/>
      <p:bldP spid="86" grpId="0" animBg="1"/>
      <p:bldP spid="88" grpId="0" animBg="1"/>
      <p:bldP spid="89" grpId="0" animBg="1"/>
      <p:bldP spid="9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5.2.24</a:t>
            </a:r>
            <a:r>
              <a:rPr lang="zh-CN" altLang="en-US" smtClean="0">
                <a:ea typeface="宋体" pitchFamily="2" charset="-122"/>
              </a:rPr>
              <a:t>二维数组</a:t>
            </a:r>
            <a:endParaRPr lang="en-US" altLang="zh-CN" dirty="0">
              <a:ea typeface="宋体" pitchFamily="2" charset="-122"/>
            </a:endParaRPr>
          </a:p>
        </p:txBody>
      </p:sp>
      <p:sp>
        <p:nvSpPr>
          <p:cNvPr id="7" name="Text Box 3"/>
          <p:cNvSpPr txBox="1">
            <a:spLocks noChangeArrowheads="1"/>
          </p:cNvSpPr>
          <p:nvPr/>
        </p:nvSpPr>
        <p:spPr bwMode="auto">
          <a:xfrm>
            <a:off x="468313" y="2133600"/>
            <a:ext cx="7623175" cy="461963"/>
          </a:xfrm>
          <a:prstGeom prst="rect">
            <a:avLst/>
          </a:prstGeom>
          <a:solidFill>
            <a:srgbClr val="FFFFCC"/>
          </a:solidFill>
          <a:ln w="9525" algn="ctr">
            <a:solidFill>
              <a:schemeClr val="tx1"/>
            </a:solidFill>
            <a:miter lim="800000"/>
            <a:headEnd/>
            <a:tailEnd/>
          </a:ln>
        </p:spPr>
        <p:txBody>
          <a:bodyPr wrap="none">
            <a:spAutoFit/>
          </a:bodyPr>
          <a:lstStyle/>
          <a:p>
            <a:pPr eaLnBrk="0" hangingPunct="0"/>
            <a:r>
              <a:rPr lang="en-US" altLang="zh-CN" sz="2400" b="1">
                <a:solidFill>
                  <a:schemeClr val="bg2"/>
                </a:solidFill>
              </a:rPr>
              <a:t>int books[4][2] = {{11, 1294},{22,450}, {33,4000}, {44,79}};</a:t>
            </a:r>
            <a:r>
              <a:rPr lang="en-US" altLang="zh-CN" sz="2400">
                <a:solidFill>
                  <a:schemeClr val="bg2"/>
                </a:solidFill>
              </a:rPr>
              <a:t> </a:t>
            </a:r>
          </a:p>
        </p:txBody>
      </p:sp>
      <p:sp>
        <p:nvSpPr>
          <p:cNvPr id="8" name="Text Box 4"/>
          <p:cNvSpPr txBox="1">
            <a:spLocks noChangeArrowheads="1"/>
          </p:cNvSpPr>
          <p:nvPr/>
        </p:nvSpPr>
        <p:spPr bwMode="auto">
          <a:xfrm>
            <a:off x="1371600" y="3048000"/>
            <a:ext cx="4375150" cy="461963"/>
          </a:xfrm>
          <a:prstGeom prst="rect">
            <a:avLst/>
          </a:prstGeom>
          <a:solidFill>
            <a:srgbClr val="FFFFCC"/>
          </a:solidFill>
          <a:ln w="9525" algn="ctr">
            <a:solidFill>
              <a:schemeClr val="tx1"/>
            </a:solidFill>
            <a:miter lim="800000"/>
            <a:headEnd/>
            <a:tailEnd/>
          </a:ln>
        </p:spPr>
        <p:txBody>
          <a:bodyPr wrap="none">
            <a:spAutoFit/>
          </a:bodyPr>
          <a:lstStyle/>
          <a:p>
            <a:pPr eaLnBrk="0" hangingPunct="0"/>
            <a:r>
              <a:rPr lang="en-US" altLang="zh-CN" sz="2400" b="1">
                <a:solidFill>
                  <a:schemeClr val="bg2"/>
                </a:solidFill>
                <a:cs typeface="Times New Roman" pitchFamily="18" charset="0"/>
              </a:rPr>
              <a:t>int arr[ ][3] = { {1,2,3}, {4,5,6} };</a:t>
            </a:r>
            <a:r>
              <a:rPr lang="en-US" altLang="zh-CN" sz="2400" b="1">
                <a:solidFill>
                  <a:schemeClr val="bg2"/>
                </a:solidFill>
              </a:rPr>
              <a:t> </a:t>
            </a:r>
          </a:p>
        </p:txBody>
      </p:sp>
      <p:sp>
        <p:nvSpPr>
          <p:cNvPr id="9" name="Text Box 5"/>
          <p:cNvSpPr txBox="1">
            <a:spLocks noChangeArrowheads="1"/>
          </p:cNvSpPr>
          <p:nvPr/>
        </p:nvSpPr>
        <p:spPr bwMode="auto">
          <a:xfrm>
            <a:off x="1390650" y="4038600"/>
            <a:ext cx="4452938" cy="461963"/>
          </a:xfrm>
          <a:prstGeom prst="rect">
            <a:avLst/>
          </a:prstGeom>
          <a:solidFill>
            <a:srgbClr val="FFFFCC"/>
          </a:solidFill>
          <a:ln w="9525" algn="ctr">
            <a:solidFill>
              <a:schemeClr val="tx1"/>
            </a:solidFill>
            <a:miter lim="800000"/>
            <a:headEnd/>
            <a:tailEnd/>
          </a:ln>
        </p:spPr>
        <p:txBody>
          <a:bodyPr wrap="none">
            <a:spAutoFit/>
          </a:bodyPr>
          <a:lstStyle/>
          <a:p>
            <a:pPr eaLnBrk="0" hangingPunct="0"/>
            <a:r>
              <a:rPr lang="en-US" altLang="zh-CN" sz="2400" b="1">
                <a:solidFill>
                  <a:schemeClr val="bg2"/>
                </a:solidFill>
                <a:cs typeface="Times New Roman" pitchFamily="18" charset="0"/>
              </a:rPr>
              <a:t>int arr[2][ ] = { {1,2,3}, {4,5,6} };  </a:t>
            </a:r>
          </a:p>
        </p:txBody>
      </p:sp>
      <p:grpSp>
        <p:nvGrpSpPr>
          <p:cNvPr id="2" name="Group 6"/>
          <p:cNvGrpSpPr>
            <a:grpSpLocks/>
          </p:cNvGrpSpPr>
          <p:nvPr/>
        </p:nvGrpSpPr>
        <p:grpSpPr bwMode="auto">
          <a:xfrm>
            <a:off x="3276600" y="4005263"/>
            <a:ext cx="2667000" cy="1905000"/>
            <a:chOff x="2640" y="2592"/>
            <a:chExt cx="1680" cy="1200"/>
          </a:xfrm>
        </p:grpSpPr>
        <p:sp>
          <p:nvSpPr>
            <p:cNvPr id="69640" name="Arc 7"/>
            <p:cNvSpPr>
              <a:spLocks/>
            </p:cNvSpPr>
            <p:nvPr/>
          </p:nvSpPr>
          <p:spPr bwMode="auto">
            <a:xfrm rot="3345478" flipV="1">
              <a:off x="2400" y="2832"/>
              <a:ext cx="105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FF6600"/>
              </a:solidFill>
              <a:round/>
              <a:headEnd/>
              <a:tailEnd/>
            </a:ln>
          </p:spPr>
          <p:txBody>
            <a:bodyPr wrap="none" anchor="ctr">
              <a:spAutoFit/>
            </a:bodyPr>
            <a:lstStyle/>
            <a:p>
              <a:pPr eaLnBrk="0" hangingPunct="0"/>
              <a:endParaRPr lang="zh-CN" altLang="en-US"/>
            </a:p>
          </p:txBody>
        </p:sp>
        <p:sp>
          <p:nvSpPr>
            <p:cNvPr id="69641" name="AutoShape 8"/>
            <p:cNvSpPr>
              <a:spLocks noChangeArrowheads="1"/>
            </p:cNvSpPr>
            <p:nvPr/>
          </p:nvSpPr>
          <p:spPr bwMode="auto">
            <a:xfrm>
              <a:off x="3456" y="3024"/>
              <a:ext cx="864" cy="768"/>
            </a:xfrm>
            <a:prstGeom prst="hexagon">
              <a:avLst>
                <a:gd name="adj" fmla="val 28125"/>
                <a:gd name="vf" fmla="val 115470"/>
              </a:avLst>
            </a:prstGeom>
            <a:solidFill>
              <a:schemeClr val="hlink"/>
            </a:solidFill>
            <a:ln w="12700">
              <a:solidFill>
                <a:schemeClr val="tx1"/>
              </a:solidFill>
              <a:miter lim="800000"/>
              <a:headEnd/>
              <a:tailEnd/>
            </a:ln>
          </p:spPr>
          <p:txBody>
            <a:bodyPr anchor="ctr">
              <a:spAutoFit/>
            </a:bodyPr>
            <a:lstStyle/>
            <a:p>
              <a:pPr eaLnBrk="0" hangingPunct="0"/>
              <a:endParaRPr lang="zh-CN" altLang="en-US"/>
            </a:p>
          </p:txBody>
        </p:sp>
        <p:sp>
          <p:nvSpPr>
            <p:cNvPr id="13" name="Text Box 9"/>
            <p:cNvSpPr txBox="1">
              <a:spLocks noChangeArrowheads="1"/>
            </p:cNvSpPr>
            <p:nvPr/>
          </p:nvSpPr>
          <p:spPr bwMode="auto">
            <a:xfrm>
              <a:off x="3598" y="3251"/>
              <a:ext cx="566" cy="327"/>
            </a:xfrm>
            <a:prstGeom prst="rect">
              <a:avLst/>
            </a:prstGeom>
            <a:noFill/>
            <a:ln w="12700">
              <a:noFill/>
              <a:miter lim="800000"/>
              <a:headEnd/>
              <a:tailEnd/>
            </a:ln>
            <a:effectLst>
              <a:outerShdw dist="35921" dir="2700000" algn="ctr" rotWithShape="0">
                <a:schemeClr val="tx1"/>
              </a:outerShdw>
            </a:effectLst>
          </p:spPr>
          <p:txBody>
            <a:bodyPr wrap="none">
              <a:spAutoFit/>
            </a:bodyPr>
            <a:lstStyle/>
            <a:p>
              <a:pPr algn="ctr" eaLnBrk="0" hangingPunct="0">
                <a:defRPr/>
              </a:pPr>
              <a:r>
                <a:rPr lang="zh-CN" altLang="en-US" sz="2800" b="1">
                  <a:solidFill>
                    <a:schemeClr val="bg1"/>
                  </a:solidFill>
                  <a:ea typeface="黑体" pitchFamily="2" charset="-122"/>
                </a:rPr>
                <a:t>错误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8"/>
                                        </p:tgtEl>
                                        <p:attrNameLst>
                                          <p:attrName>style.visibility</p:attrName>
                                        </p:attrNameLst>
                                      </p:cBhvr>
                                      <p:to>
                                        <p:strVal val="visible"/>
                                      </p:to>
                                    </p:set>
                                    <p:anim calcmode="discrete" valueType="clr">
                                      <p:cBhvr override="childStyle">
                                        <p:cTn id="14"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
                                        </p:tgtEl>
                                        <p:attrNameLst>
                                          <p:attrName>fillcolor</p:attrName>
                                        </p:attrNameLst>
                                      </p:cBhvr>
                                      <p:tavLst>
                                        <p:tav tm="0">
                                          <p:val>
                                            <p:clrVal>
                                              <a:schemeClr val="accent2"/>
                                            </p:clrVal>
                                          </p:val>
                                        </p:tav>
                                        <p:tav tm="50000">
                                          <p:val>
                                            <p:clrVal>
                                              <a:schemeClr val="hlink"/>
                                            </p:clrVal>
                                          </p:val>
                                        </p:tav>
                                      </p:tavLst>
                                    </p:anim>
                                    <p:set>
                                      <p:cBhvr>
                                        <p:cTn id="16" dur="80"/>
                                        <p:tgtEl>
                                          <p:spTgt spid="8"/>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9"/>
                                        </p:tgtEl>
                                        <p:attrNameLst>
                                          <p:attrName>style.visibility</p:attrName>
                                        </p:attrNameLst>
                                      </p:cBhvr>
                                      <p:to>
                                        <p:strVal val="visible"/>
                                      </p:to>
                                    </p:set>
                                    <p:anim calcmode="discrete" valueType="clr">
                                      <p:cBhvr override="childStyle">
                                        <p:cTn id="21"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
                                        </p:tgtEl>
                                        <p:attrNameLst>
                                          <p:attrName>fillcolor</p:attrName>
                                        </p:attrNameLst>
                                      </p:cBhvr>
                                      <p:tavLst>
                                        <p:tav tm="0">
                                          <p:val>
                                            <p:clrVal>
                                              <a:schemeClr val="accent2"/>
                                            </p:clrVal>
                                          </p:val>
                                        </p:tav>
                                        <p:tav tm="50000">
                                          <p:val>
                                            <p:clrVal>
                                              <a:schemeClr val="hlink"/>
                                            </p:clrVal>
                                          </p:val>
                                        </p:tav>
                                      </p:tavLst>
                                    </p:anim>
                                    <p:set>
                                      <p:cBhvr>
                                        <p:cTn id="23" dur="80"/>
                                        <p:tgtEl>
                                          <p:spTgt spid="9"/>
                                        </p:tgtEl>
                                        <p:attrNameLst>
                                          <p:attrName>fill.type</p:attrName>
                                        </p:attrNameLst>
                                      </p:cBhvr>
                                      <p:to>
                                        <p:strVal val="solid"/>
                                      </p:to>
                                    </p:set>
                                  </p:childTnLst>
                                </p:cTn>
                              </p:par>
                            </p:childTnLst>
                          </p:cTn>
                        </p:par>
                        <p:par>
                          <p:cTn id="24" fill="hold">
                            <p:stCondLst>
                              <p:cond delay="1240"/>
                            </p:stCondLst>
                            <p:childTnLst>
                              <p:par>
                                <p:cTn id="25" presetID="2" presetClass="entr" presetSubtype="4"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5.2.25</a:t>
            </a:r>
            <a:r>
              <a:rPr lang="zh-CN" altLang="en-US" dirty="0" smtClean="0">
                <a:ea typeface="宋体" pitchFamily="2" charset="-122"/>
              </a:rPr>
              <a:t>二维数组的初始化</a:t>
            </a:r>
            <a:endParaRPr lang="en-US" altLang="zh-CN" dirty="0">
              <a:ea typeface="宋体" pitchFamily="2" charset="-122"/>
            </a:endParaRPr>
          </a:p>
        </p:txBody>
      </p:sp>
      <p:sp>
        <p:nvSpPr>
          <p:cNvPr id="4" name="Rectangle 3"/>
          <p:cNvSpPr>
            <a:spLocks noGrp="1" noChangeArrowheads="1"/>
          </p:cNvSpPr>
          <p:nvPr>
            <p:ph type="body" idx="1"/>
          </p:nvPr>
        </p:nvSpPr>
        <p:spPr>
          <a:xfrm>
            <a:off x="0" y="1142984"/>
            <a:ext cx="9144000" cy="5286412"/>
          </a:xfrm>
        </p:spPr>
        <p:style>
          <a:lnRef idx="0">
            <a:scrgbClr r="0" g="0" b="0"/>
          </a:lnRef>
          <a:fillRef idx="1003">
            <a:schemeClr val="dk2"/>
          </a:fillRef>
          <a:effectRef idx="0">
            <a:scrgbClr r="0" g="0" b="0"/>
          </a:effectRef>
          <a:fontRef idx="major"/>
        </p:style>
        <p:txBody>
          <a:bodyPr/>
          <a:lstStyle/>
          <a:p>
            <a:pPr eaLnBrk="1" hangingPunct="1">
              <a:defRPr/>
            </a:pPr>
            <a:r>
              <a:rPr lang="zh-CN" altLang="en-US" sz="2000" smtClean="0">
                <a:ea typeface="宋体" pitchFamily="2" charset="-122"/>
              </a:rPr>
              <a:t>二维数组同样可以在声明时利用初始化表进行元素的初始化，举例来说：</a:t>
            </a:r>
          </a:p>
          <a:p>
            <a:pPr eaLnBrk="1" hangingPunct="1">
              <a:defRPr/>
            </a:pPr>
            <a:r>
              <a:rPr lang="en-US" altLang="zh-CN" sz="2000" smtClean="0">
                <a:ea typeface="宋体" pitchFamily="2" charset="-122"/>
              </a:rPr>
              <a:t>int num[2][3]={{1,2,3},{4,5,6}};</a:t>
            </a:r>
          </a:p>
          <a:p>
            <a:pPr eaLnBrk="1" hangingPunct="1">
              <a:defRPr/>
            </a:pPr>
            <a:r>
              <a:rPr lang="zh-CN" altLang="en-US" sz="2000" smtClean="0">
                <a:ea typeface="宋体" pitchFamily="2" charset="-122"/>
              </a:rPr>
              <a:t>二维数组同样可对部分元素进行初始化，如：</a:t>
            </a:r>
          </a:p>
          <a:p>
            <a:pPr eaLnBrk="1" hangingPunct="1">
              <a:defRPr/>
            </a:pPr>
            <a:r>
              <a:rPr lang="en-US" altLang="zh-CN" sz="2000" smtClean="0">
                <a:ea typeface="宋体" pitchFamily="2" charset="-122"/>
              </a:rPr>
              <a:t>int num[2][3]={{1},{2}};</a:t>
            </a:r>
          </a:p>
          <a:p>
            <a:pPr eaLnBrk="1" hangingPunct="1">
              <a:defRPr/>
            </a:pPr>
            <a:r>
              <a:rPr lang="zh-CN" altLang="en-US" sz="2000" smtClean="0">
                <a:ea typeface="宋体" pitchFamily="2" charset="-122"/>
              </a:rPr>
              <a:t>说明：初始化表达式中内层花括号代表一行，这样，和一维数组中只能对前几个元素初始化不同，二维数组的初始化可跳过某些中间元素，给后面的元素赋值，在了解了二维数组内存分布后，理解可能更深刻。</a:t>
            </a:r>
          </a:p>
          <a:p>
            <a:pPr eaLnBrk="1" hangingPunct="1">
              <a:defRPr/>
            </a:pPr>
            <a:r>
              <a:rPr lang="zh-CN" altLang="en-US" sz="2000" smtClean="0">
                <a:ea typeface="宋体" pitchFamily="2" charset="-122"/>
              </a:rPr>
              <a:t>上述语句声明了一个</a:t>
            </a:r>
            <a:r>
              <a:rPr lang="en-US" altLang="zh-CN" sz="2000" smtClean="0">
                <a:ea typeface="宋体" pitchFamily="2" charset="-122"/>
              </a:rPr>
              <a:t>2</a:t>
            </a:r>
            <a:r>
              <a:rPr lang="zh-CN" altLang="en-US" sz="2000" smtClean="0">
                <a:ea typeface="宋体" pitchFamily="2" charset="-122"/>
              </a:rPr>
              <a:t>行</a:t>
            </a:r>
            <a:r>
              <a:rPr lang="en-US" altLang="zh-CN" sz="2000" smtClean="0">
                <a:ea typeface="宋体" pitchFamily="2" charset="-122"/>
              </a:rPr>
              <a:t>3</a:t>
            </a:r>
            <a:r>
              <a:rPr lang="zh-CN" altLang="en-US" sz="2000" smtClean="0">
                <a:ea typeface="宋体" pitchFamily="2" charset="-122"/>
              </a:rPr>
              <a:t>列的数组，只对每行的第</a:t>
            </a:r>
            <a:r>
              <a:rPr lang="en-US" altLang="zh-CN" sz="2000" smtClean="0">
                <a:ea typeface="宋体" pitchFamily="2" charset="-122"/>
              </a:rPr>
              <a:t>1</a:t>
            </a:r>
            <a:r>
              <a:rPr lang="zh-CN" altLang="en-US" sz="2000" smtClean="0">
                <a:ea typeface="宋体" pitchFamily="2" charset="-122"/>
              </a:rPr>
              <a:t>个元素进行了初始化，其他元素默认初始化为</a:t>
            </a:r>
            <a:r>
              <a:rPr lang="en-US" altLang="zh-CN" sz="2000" smtClean="0">
                <a:ea typeface="宋体" pitchFamily="2" charset="-122"/>
              </a:rPr>
              <a:t>0</a:t>
            </a:r>
            <a:r>
              <a:rPr lang="zh-CN" altLang="en-US" sz="2000" smtClean="0">
                <a:ea typeface="宋体" pitchFamily="2" charset="-122"/>
              </a:rPr>
              <a:t>，即上式等价于：</a:t>
            </a:r>
          </a:p>
          <a:p>
            <a:pPr eaLnBrk="1" hangingPunct="1">
              <a:defRPr/>
            </a:pPr>
            <a:r>
              <a:rPr lang="en-US" altLang="zh-CN" sz="2000" smtClean="0">
                <a:ea typeface="宋体" pitchFamily="2" charset="-122"/>
              </a:rPr>
              <a:t>int num[2][3]={{1,0,0},{2,0,0}};</a:t>
            </a:r>
          </a:p>
          <a:p>
            <a:pPr eaLnBrk="1" hangingPunct="1">
              <a:defRPr/>
            </a:pPr>
            <a:r>
              <a:rPr lang="zh-CN" altLang="en-US" sz="2000" smtClean="0">
                <a:ea typeface="宋体" pitchFamily="2" charset="-122"/>
              </a:rPr>
              <a:t>将一个二维数组中全部元素初始化为</a:t>
            </a:r>
            <a:r>
              <a:rPr lang="en-US" altLang="zh-CN" sz="2000" smtClean="0">
                <a:ea typeface="宋体" pitchFamily="2" charset="-122"/>
              </a:rPr>
              <a:t>0</a:t>
            </a:r>
            <a:r>
              <a:rPr lang="zh-CN" altLang="en-US" sz="2000" smtClean="0">
                <a:ea typeface="宋体" pitchFamily="2" charset="-122"/>
              </a:rPr>
              <a:t>的最简单的方式是：</a:t>
            </a:r>
          </a:p>
          <a:p>
            <a:pPr eaLnBrk="1" hangingPunct="1">
              <a:defRPr/>
            </a:pPr>
            <a:r>
              <a:rPr lang="en-US" altLang="zh-CN" sz="2000" smtClean="0">
                <a:ea typeface="宋体" pitchFamily="2" charset="-122"/>
              </a:rPr>
              <a:t>int num[2][3]={0}</a:t>
            </a:r>
            <a:r>
              <a:rPr lang="zh-CN" altLang="en-US" sz="2000" smtClean="0">
                <a:ea typeface="宋体" pitchFamily="2" charset="-122"/>
              </a:rPr>
              <a:t>；</a:t>
            </a:r>
          </a:p>
          <a:p>
            <a:pPr eaLnBrk="1" hangingPunct="1">
              <a:defRPr/>
            </a:pPr>
            <a:r>
              <a:rPr lang="zh-CN" altLang="en-US" sz="2000" smtClean="0">
                <a:ea typeface="宋体" pitchFamily="2" charset="-122"/>
              </a:rPr>
              <a:t>当声明语句中提供有全部元素的初始值时，第</a:t>
            </a:r>
            <a:r>
              <a:rPr lang="en-US" altLang="zh-CN" sz="2000" smtClean="0">
                <a:ea typeface="宋体" pitchFamily="2" charset="-122"/>
              </a:rPr>
              <a:t>1</a:t>
            </a:r>
            <a:r>
              <a:rPr lang="zh-CN" altLang="en-US" sz="2000" smtClean="0">
                <a:ea typeface="宋体" pitchFamily="2" charset="-122"/>
              </a:rPr>
              <a:t>维的大小可以缺省，如：</a:t>
            </a:r>
          </a:p>
          <a:p>
            <a:pPr eaLnBrk="1" hangingPunct="1">
              <a:defRPr/>
            </a:pPr>
            <a:r>
              <a:rPr lang="en-US" altLang="zh-CN" sz="2000" smtClean="0">
                <a:ea typeface="宋体" pitchFamily="2" charset="-122"/>
              </a:rPr>
              <a:t>int sz[ ][4]={{1,2,3,4},{5,6,7,8},{9,10,11,12}};</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5.2.26</a:t>
            </a:r>
            <a:r>
              <a:rPr lang="zh-CN" altLang="en-US" dirty="0" smtClean="0">
                <a:ea typeface="宋体" pitchFamily="2" charset="-122"/>
              </a:rPr>
              <a:t>二维数组引用</a:t>
            </a:r>
            <a:endParaRPr lang="en-US" altLang="zh-CN" dirty="0">
              <a:ea typeface="宋体" pitchFamily="2" charset="-122"/>
            </a:endParaRPr>
          </a:p>
        </p:txBody>
      </p:sp>
      <p:sp>
        <p:nvSpPr>
          <p:cNvPr id="5" name="Rectangle 11"/>
          <p:cNvSpPr>
            <a:spLocks noGrp="1" noChangeArrowheads="1"/>
          </p:cNvSpPr>
          <p:nvPr>
            <p:ph type="body" idx="1"/>
          </p:nvPr>
        </p:nvSpPr>
        <p:spPr>
          <a:xfrm>
            <a:off x="0" y="1142984"/>
            <a:ext cx="9143999" cy="5214974"/>
          </a:xfrm>
        </p:spPr>
        <p:style>
          <a:lnRef idx="0">
            <a:scrgbClr r="0" g="0" b="0"/>
          </a:lnRef>
          <a:fillRef idx="1003">
            <a:schemeClr val="dk2"/>
          </a:fillRef>
          <a:effectRef idx="0">
            <a:scrgbClr r="0" g="0" b="0"/>
          </a:effectRef>
          <a:fontRef idx="major"/>
        </p:style>
        <p:txBody>
          <a:bodyPr rIns="132080"/>
          <a:lstStyle/>
          <a:p>
            <a:pPr marL="0" indent="534988" eaLnBrk="1" hangingPunct="1">
              <a:spcAft>
                <a:spcPct val="50000"/>
              </a:spcAft>
              <a:defRPr/>
            </a:pPr>
            <a:r>
              <a:rPr lang="zh-CN" altLang="en-US" b="1" smtClean="0">
                <a:ea typeface="宋体" charset="-122"/>
              </a:rPr>
              <a:t>二维数组元素的引用</a:t>
            </a:r>
            <a:r>
              <a:rPr lang="zh-CN" altLang="en-US" smtClean="0">
                <a:ea typeface="宋体" charset="-122"/>
              </a:rPr>
              <a:t> </a:t>
            </a:r>
            <a:r>
              <a:rPr lang="zh-CN" altLang="en-US" b="1" smtClean="0">
                <a:ea typeface="宋体" charset="-122"/>
              </a:rPr>
              <a:t>：</a:t>
            </a:r>
          </a:p>
          <a:p>
            <a:pPr marL="0" indent="534988" eaLnBrk="1" hangingPunct="1">
              <a:spcAft>
                <a:spcPct val="50000"/>
              </a:spcAft>
              <a:defRPr/>
            </a:pPr>
            <a:r>
              <a:rPr lang="zh-CN" altLang="en-US" b="1" smtClean="0">
                <a:solidFill>
                  <a:srgbClr val="FF0000"/>
                </a:solidFill>
                <a:ea typeface="宋体" charset="-122"/>
              </a:rPr>
              <a:t>数组名</a:t>
            </a:r>
            <a:r>
              <a:rPr lang="en-US" altLang="zh-CN" b="1" smtClean="0">
                <a:solidFill>
                  <a:srgbClr val="FF0000"/>
                </a:solidFill>
                <a:ea typeface="宋体" charset="-122"/>
              </a:rPr>
              <a:t>[</a:t>
            </a:r>
            <a:r>
              <a:rPr lang="zh-CN" altLang="en-US" b="1" smtClean="0">
                <a:solidFill>
                  <a:srgbClr val="FF0000"/>
                </a:solidFill>
                <a:ea typeface="宋体" charset="-122"/>
              </a:rPr>
              <a:t>行下标表达式</a:t>
            </a:r>
            <a:r>
              <a:rPr lang="en-US" altLang="zh-CN" b="1" smtClean="0">
                <a:solidFill>
                  <a:srgbClr val="FF0000"/>
                </a:solidFill>
                <a:ea typeface="宋体" charset="-122"/>
              </a:rPr>
              <a:t>][</a:t>
            </a:r>
            <a:r>
              <a:rPr lang="zh-CN" altLang="en-US" b="1" smtClean="0">
                <a:solidFill>
                  <a:srgbClr val="FF0000"/>
                </a:solidFill>
                <a:ea typeface="宋体" charset="-122"/>
              </a:rPr>
              <a:t>列下标表达式</a:t>
            </a:r>
            <a:r>
              <a:rPr lang="en-US" altLang="zh-CN" b="1" smtClean="0">
                <a:solidFill>
                  <a:srgbClr val="FF0000"/>
                </a:solidFill>
                <a:ea typeface="宋体" charset="-122"/>
              </a:rPr>
              <a:t>]</a:t>
            </a:r>
            <a:endParaRPr lang="zh-CN" altLang="en-US" b="1" smtClean="0">
              <a:solidFill>
                <a:srgbClr val="FF0000"/>
              </a:solidFill>
              <a:ea typeface="宋体" charset="-122"/>
            </a:endParaRPr>
          </a:p>
          <a:p>
            <a:pPr marL="0" indent="534988" eaLnBrk="1" hangingPunct="1">
              <a:spcAft>
                <a:spcPct val="50000"/>
              </a:spcAft>
              <a:defRPr/>
            </a:pPr>
            <a:r>
              <a:rPr lang="zh-CN" altLang="en-US" b="1" smtClean="0">
                <a:solidFill>
                  <a:srgbClr val="FF0000"/>
                </a:solidFill>
                <a:ea typeface="宋体" charset="-122"/>
              </a:rPr>
              <a:t>如</a:t>
            </a:r>
            <a:r>
              <a:rPr lang="en-US" altLang="zh-CN" b="1" smtClean="0">
                <a:solidFill>
                  <a:srgbClr val="FF0000"/>
                </a:solidFill>
                <a:ea typeface="宋体" charset="-122"/>
              </a:rPr>
              <a:t>a[0][0]</a:t>
            </a:r>
            <a:r>
              <a:rPr lang="zh-CN" altLang="en-US" b="1" smtClean="0">
                <a:solidFill>
                  <a:srgbClr val="FF0000"/>
                </a:solidFill>
                <a:ea typeface="宋体" charset="-122"/>
              </a:rPr>
              <a:t>、</a:t>
            </a:r>
            <a:r>
              <a:rPr lang="en-US" altLang="zh-CN" b="1" smtClean="0">
                <a:solidFill>
                  <a:srgbClr val="FF0000"/>
                </a:solidFill>
                <a:ea typeface="宋体" charset="-122"/>
              </a:rPr>
              <a:t>a[i][j]</a:t>
            </a:r>
          </a:p>
          <a:p>
            <a:pPr marL="0" indent="534988" eaLnBrk="1" hangingPunct="1">
              <a:spcAft>
                <a:spcPct val="50000"/>
              </a:spcAft>
              <a:defRPr/>
            </a:pPr>
            <a:r>
              <a:rPr lang="zh-CN" altLang="en-US" b="1" smtClean="0">
                <a:ea typeface="宋体" charset="-122"/>
              </a:rPr>
              <a:t>注意：</a:t>
            </a:r>
          </a:p>
          <a:p>
            <a:pPr marL="0" indent="534988" eaLnBrk="1" hangingPunct="1">
              <a:spcAft>
                <a:spcPct val="50000"/>
              </a:spcAft>
              <a:buFont typeface="Wingdings" pitchFamily="2" charset="2"/>
              <a:buChar char="l"/>
              <a:defRPr/>
            </a:pPr>
            <a:r>
              <a:rPr lang="zh-CN" altLang="en-US" b="1" smtClean="0">
                <a:ea typeface="宋体" charset="-122"/>
              </a:rPr>
              <a:t>只能逐个引用各行各列的元素，不能整体引用；</a:t>
            </a:r>
          </a:p>
          <a:p>
            <a:pPr marL="0" indent="534988" eaLnBrk="1" hangingPunct="1">
              <a:spcAft>
                <a:spcPct val="50000"/>
              </a:spcAft>
              <a:buFont typeface="Wingdings" pitchFamily="2" charset="2"/>
              <a:buChar char="l"/>
              <a:defRPr/>
            </a:pPr>
            <a:r>
              <a:rPr lang="zh-CN" altLang="en-US" b="1" smtClean="0">
                <a:ea typeface="宋体" charset="-122"/>
              </a:rPr>
              <a:t>行下标和列下标均不做越界检查。</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5.2.27</a:t>
            </a:r>
            <a:r>
              <a:rPr lang="zh-CN" altLang="en-US" dirty="0" smtClean="0">
                <a:ea typeface="宋体" pitchFamily="2" charset="-122"/>
              </a:rPr>
              <a:t>二维数组引用</a:t>
            </a:r>
            <a:endParaRPr lang="en-US" altLang="zh-CN" dirty="0">
              <a:ea typeface="宋体" pitchFamily="2" charset="-122"/>
            </a:endParaRPr>
          </a:p>
        </p:txBody>
      </p:sp>
      <p:sp>
        <p:nvSpPr>
          <p:cNvPr id="5" name="Rectangle 11"/>
          <p:cNvSpPr>
            <a:spLocks noGrp="1" noChangeArrowheads="1"/>
          </p:cNvSpPr>
          <p:nvPr>
            <p:ph type="body" idx="1"/>
          </p:nvPr>
        </p:nvSpPr>
        <p:spPr>
          <a:xfrm>
            <a:off x="0" y="1071546"/>
            <a:ext cx="9143999" cy="5357850"/>
          </a:xfrm>
        </p:spPr>
        <p:style>
          <a:lnRef idx="0">
            <a:scrgbClr r="0" g="0" b="0"/>
          </a:lnRef>
          <a:fillRef idx="1003">
            <a:schemeClr val="dk2"/>
          </a:fillRef>
          <a:effectRef idx="0">
            <a:scrgbClr r="0" g="0" b="0"/>
          </a:effectRef>
          <a:fontRef idx="major"/>
        </p:style>
        <p:txBody>
          <a:bodyPr rIns="132080"/>
          <a:lstStyle/>
          <a:p>
            <a:pPr marL="717550" indent="-717550" eaLnBrk="1" hangingPunct="1">
              <a:lnSpc>
                <a:spcPct val="90000"/>
              </a:lnSpc>
              <a:spcAft>
                <a:spcPct val="50000"/>
              </a:spcAft>
              <a:defRPr/>
            </a:pPr>
            <a:r>
              <a:rPr lang="zh-CN" altLang="en-US" sz="2800" b="1" smtClean="0">
                <a:ea typeface="宋体" charset="-122"/>
              </a:rPr>
              <a:t>二维数组地址的引用</a:t>
            </a:r>
            <a:r>
              <a:rPr lang="zh-CN" altLang="en-US" sz="2800" smtClean="0">
                <a:ea typeface="宋体" charset="-122"/>
              </a:rPr>
              <a:t> </a:t>
            </a:r>
            <a:r>
              <a:rPr lang="zh-CN" altLang="en-US" sz="2800" b="1" smtClean="0">
                <a:ea typeface="宋体" charset="-122"/>
              </a:rPr>
              <a:t>：</a:t>
            </a:r>
          </a:p>
          <a:p>
            <a:pPr marL="717550" indent="-717550" eaLnBrk="1" hangingPunct="1">
              <a:lnSpc>
                <a:spcPct val="90000"/>
              </a:lnSpc>
              <a:spcAft>
                <a:spcPct val="50000"/>
              </a:spcAft>
              <a:buFont typeface="Wingdings" pitchFamily="2" charset="2"/>
              <a:buChar char="l"/>
              <a:defRPr/>
            </a:pPr>
            <a:r>
              <a:rPr lang="zh-CN" altLang="en-US" sz="2800" b="1" smtClean="0">
                <a:ea typeface="宋体" charset="-122"/>
              </a:rPr>
              <a:t>元素</a:t>
            </a:r>
            <a:r>
              <a:rPr lang="en-US" altLang="zh-CN" sz="2800" b="1" smtClean="0">
                <a:ea typeface="宋体" charset="-122"/>
              </a:rPr>
              <a:t>a[i][j]</a:t>
            </a:r>
            <a:r>
              <a:rPr lang="zh-CN" altLang="en-US" sz="2800" b="1" smtClean="0">
                <a:ea typeface="宋体" charset="-122"/>
              </a:rPr>
              <a:t> 的地址是</a:t>
            </a:r>
            <a:r>
              <a:rPr lang="en-US" altLang="zh-CN" sz="2800" b="1" smtClean="0">
                <a:ea typeface="宋体" charset="-122"/>
              </a:rPr>
              <a:t>&amp;a[i][j]</a:t>
            </a:r>
            <a:r>
              <a:rPr lang="zh-CN" altLang="en-US" sz="2800" b="1" smtClean="0">
                <a:ea typeface="宋体" charset="-122"/>
              </a:rPr>
              <a:t>；</a:t>
            </a:r>
          </a:p>
          <a:p>
            <a:pPr marL="717550" indent="-717550" eaLnBrk="1" hangingPunct="1">
              <a:lnSpc>
                <a:spcPct val="90000"/>
              </a:lnSpc>
              <a:spcAft>
                <a:spcPct val="50000"/>
              </a:spcAft>
              <a:buFont typeface="Wingdings" pitchFamily="2" charset="2"/>
              <a:buChar char="l"/>
              <a:defRPr/>
            </a:pPr>
            <a:r>
              <a:rPr lang="zh-CN" altLang="en-US" sz="2800" b="1" smtClean="0">
                <a:ea typeface="宋体" charset="-122"/>
              </a:rPr>
              <a:t>二维数组的数组名代表该数组的首地址；</a:t>
            </a:r>
          </a:p>
          <a:p>
            <a:pPr marL="717550" indent="-717550" eaLnBrk="1" hangingPunct="1">
              <a:lnSpc>
                <a:spcPct val="90000"/>
              </a:lnSpc>
              <a:spcAft>
                <a:spcPct val="50000"/>
              </a:spcAft>
              <a:defRPr/>
            </a:pPr>
            <a:r>
              <a:rPr lang="zh-CN" altLang="en-US" sz="2800" b="1" smtClean="0">
                <a:ea typeface="宋体" charset="-122"/>
              </a:rPr>
              <a:t>      比如 </a:t>
            </a:r>
            <a:r>
              <a:rPr lang="en-US" altLang="zh-CN" sz="2800" b="1" smtClean="0">
                <a:ea typeface="宋体" charset="-122"/>
              </a:rPr>
              <a:t>a</a:t>
            </a:r>
            <a:r>
              <a:rPr lang="zh-CN" altLang="en-US" sz="2800" b="1" smtClean="0">
                <a:ea typeface="宋体" charset="-122"/>
              </a:rPr>
              <a:t>，实际上就是</a:t>
            </a:r>
            <a:r>
              <a:rPr lang="en-US" altLang="zh-CN" sz="2800" b="1" smtClean="0">
                <a:ea typeface="宋体" charset="-122"/>
              </a:rPr>
              <a:t>&amp;a[0][0]</a:t>
            </a:r>
            <a:r>
              <a:rPr lang="zh-CN" altLang="en-US" sz="2800" b="1" smtClean="0">
                <a:ea typeface="宋体" charset="-122"/>
              </a:rPr>
              <a:t>。</a:t>
            </a:r>
          </a:p>
          <a:p>
            <a:pPr marL="717550" indent="-717550" eaLnBrk="1" hangingPunct="1">
              <a:lnSpc>
                <a:spcPct val="90000"/>
              </a:lnSpc>
              <a:spcAft>
                <a:spcPct val="50000"/>
              </a:spcAft>
              <a:buFont typeface="Wingdings" pitchFamily="2" charset="2"/>
              <a:buChar char="l"/>
              <a:defRPr/>
            </a:pPr>
            <a:r>
              <a:rPr kumimoji="1" lang="zh-CN" altLang="en-US" sz="2800" b="1" smtClean="0">
                <a:ea typeface="宋体" charset="-122"/>
              </a:rPr>
              <a:t>二维数组元素在内存中按行存放</a:t>
            </a:r>
            <a:r>
              <a:rPr lang="zh-CN" altLang="en-US" sz="2800" b="1" smtClean="0">
                <a:solidFill>
                  <a:srgbClr val="0033CC"/>
                </a:solidFill>
                <a:ea typeface="宋体" charset="-122"/>
              </a:rPr>
              <a:t>，</a:t>
            </a:r>
            <a:r>
              <a:rPr kumimoji="1" lang="zh-CN" altLang="en-US" sz="2800" b="1" smtClean="0">
                <a:ea typeface="宋体" charset="-122"/>
              </a:rPr>
              <a:t>第</a:t>
            </a:r>
            <a:r>
              <a:rPr kumimoji="1" lang="en-US" altLang="zh-CN" sz="2800" b="1" smtClean="0">
                <a:ea typeface="宋体" charset="-122"/>
              </a:rPr>
              <a:t>1</a:t>
            </a:r>
            <a:r>
              <a:rPr kumimoji="1" lang="zh-CN" altLang="en-US" sz="2800" b="1" smtClean="0">
                <a:ea typeface="宋体" charset="-122"/>
              </a:rPr>
              <a:t>行的首地址为</a:t>
            </a:r>
            <a:r>
              <a:rPr kumimoji="1" lang="en-US" altLang="zh-CN" sz="2800" b="1" smtClean="0">
                <a:ea typeface="宋体" charset="-122"/>
              </a:rPr>
              <a:t>a[0]</a:t>
            </a:r>
            <a:r>
              <a:rPr kumimoji="1" lang="zh-CN" altLang="en-US" sz="2800" b="1" smtClean="0">
                <a:ea typeface="宋体" charset="-122"/>
              </a:rPr>
              <a:t> ，第</a:t>
            </a:r>
            <a:r>
              <a:rPr kumimoji="1" lang="en-US" altLang="zh-CN" sz="2800" b="1" smtClean="0">
                <a:ea typeface="宋体" charset="-122"/>
              </a:rPr>
              <a:t>2</a:t>
            </a:r>
            <a:r>
              <a:rPr kumimoji="1" lang="zh-CN" altLang="en-US" sz="2800" b="1" smtClean="0">
                <a:ea typeface="宋体" charset="-122"/>
              </a:rPr>
              <a:t>行的首地址为</a:t>
            </a:r>
            <a:r>
              <a:rPr kumimoji="1" lang="en-US" altLang="zh-CN" sz="2800" b="1" smtClean="0">
                <a:ea typeface="宋体" charset="-122"/>
              </a:rPr>
              <a:t>a[1]</a:t>
            </a:r>
            <a:r>
              <a:rPr kumimoji="1" lang="zh-CN" altLang="en-US" sz="2800" b="1" smtClean="0">
                <a:ea typeface="宋体" charset="-122"/>
              </a:rPr>
              <a:t> ，</a:t>
            </a:r>
            <a:r>
              <a:rPr kumimoji="1" lang="en-US" altLang="zh-CN" sz="2800" b="1" smtClean="0">
                <a:ea typeface="宋体" charset="-122"/>
              </a:rPr>
              <a:t>......</a:t>
            </a:r>
            <a:r>
              <a:rPr kumimoji="1" lang="zh-CN" altLang="en-US" sz="2800" b="1" smtClean="0">
                <a:ea typeface="宋体" charset="-122"/>
              </a:rPr>
              <a:t>，第</a:t>
            </a:r>
            <a:r>
              <a:rPr kumimoji="1" lang="en-US" altLang="zh-CN" sz="2800" b="1" smtClean="0">
                <a:ea typeface="宋体" charset="-122"/>
              </a:rPr>
              <a:t>n</a:t>
            </a:r>
            <a:r>
              <a:rPr kumimoji="1" lang="zh-CN" altLang="en-US" sz="2800" b="1" smtClean="0">
                <a:ea typeface="宋体" charset="-122"/>
              </a:rPr>
              <a:t>行的首地址为</a:t>
            </a:r>
            <a:r>
              <a:rPr kumimoji="1" lang="en-US" altLang="zh-CN" sz="2800" b="1" smtClean="0">
                <a:ea typeface="宋体" charset="-122"/>
              </a:rPr>
              <a:t>a[n-1]</a:t>
            </a:r>
            <a:r>
              <a:rPr lang="zh-CN" altLang="en-US" sz="2800" b="1" smtClean="0">
                <a:solidFill>
                  <a:srgbClr val="0033CC"/>
                </a:solidFill>
                <a:ea typeface="宋体" charset="-122"/>
              </a:rPr>
              <a:t>。</a:t>
            </a:r>
          </a:p>
          <a:p>
            <a:pPr marL="717550" indent="-717550" eaLnBrk="1" hangingPunct="1">
              <a:lnSpc>
                <a:spcPct val="90000"/>
              </a:lnSpc>
              <a:spcAft>
                <a:spcPct val="50000"/>
              </a:spcAft>
              <a:buFont typeface="Wingdings" pitchFamily="2" charset="2"/>
              <a:buChar char="l"/>
              <a:defRPr/>
            </a:pPr>
            <a:r>
              <a:rPr kumimoji="1" lang="en-US" altLang="zh-CN" sz="2800" b="1" smtClean="0">
                <a:ea typeface="宋体" charset="-122"/>
              </a:rPr>
              <a:t>&amp;a[i][j]</a:t>
            </a:r>
            <a:r>
              <a:rPr kumimoji="1" lang="zh-CN" altLang="en-US" sz="2800" b="1" smtClean="0">
                <a:ea typeface="宋体" charset="-122"/>
              </a:rPr>
              <a:t>等价于</a:t>
            </a:r>
            <a:r>
              <a:rPr kumimoji="1" lang="en-US" altLang="zh-CN" sz="2800" b="1" smtClean="0">
                <a:ea typeface="宋体" charset="-122"/>
              </a:rPr>
              <a:t>a[i]+j</a:t>
            </a:r>
            <a:r>
              <a:rPr kumimoji="1" lang="zh-CN" altLang="en-US" sz="2800" b="1" smtClean="0">
                <a:ea typeface="宋体" charset="-122"/>
              </a:rPr>
              <a:t>。</a:t>
            </a:r>
            <a:endParaRPr lang="zh-CN" altLang="en-US" sz="2800" b="1" smtClean="0">
              <a:solidFill>
                <a:srgbClr val="0033CC"/>
              </a:solidFill>
              <a:ea typeface="宋体"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5.2.28</a:t>
            </a:r>
            <a:r>
              <a:rPr lang="zh-CN" altLang="en-US" dirty="0" smtClean="0">
                <a:ea typeface="宋体" pitchFamily="2" charset="-122"/>
              </a:rPr>
              <a:t>二维数组案例</a:t>
            </a:r>
            <a:endParaRPr lang="en-US" altLang="zh-CN" dirty="0">
              <a:ea typeface="宋体" pitchFamily="2" charset="-122"/>
            </a:endParaRPr>
          </a:p>
        </p:txBody>
      </p:sp>
      <p:sp>
        <p:nvSpPr>
          <p:cNvPr id="5" name="Rectangle 11"/>
          <p:cNvSpPr>
            <a:spLocks noGrp="1" noChangeArrowheads="1"/>
          </p:cNvSpPr>
          <p:nvPr>
            <p:ph type="body" idx="1"/>
          </p:nvPr>
        </p:nvSpPr>
        <p:spPr>
          <a:xfrm>
            <a:off x="428625" y="1214438"/>
            <a:ext cx="8391525" cy="5383212"/>
          </a:xfrm>
        </p:spPr>
        <p:style>
          <a:lnRef idx="0">
            <a:scrgbClr r="0" g="0" b="0"/>
          </a:lnRef>
          <a:fillRef idx="1003">
            <a:schemeClr val="dk2"/>
          </a:fillRef>
          <a:effectRef idx="0">
            <a:scrgbClr r="0" g="0" b="0"/>
          </a:effectRef>
          <a:fontRef idx="major"/>
        </p:style>
        <p:txBody>
          <a:bodyPr rIns="132080"/>
          <a:lstStyle/>
          <a:p>
            <a:pPr marL="0" indent="534988" eaLnBrk="1" hangingPunct="1">
              <a:lnSpc>
                <a:spcPct val="90000"/>
              </a:lnSpc>
              <a:spcAft>
                <a:spcPct val="50000"/>
              </a:spcAft>
              <a:defRPr/>
            </a:pPr>
            <a:r>
              <a:rPr lang="zh-CN" altLang="en-US" b="1" smtClean="0">
                <a:ea typeface="宋体" charset="-122"/>
              </a:rPr>
              <a:t>输入一个正整数</a:t>
            </a:r>
            <a:r>
              <a:rPr lang="en-US" altLang="zh-CN" b="1" smtClean="0">
                <a:ea typeface="宋体" charset="-122"/>
              </a:rPr>
              <a:t>n(1&lt;n≤10)</a:t>
            </a:r>
            <a:r>
              <a:rPr lang="zh-CN" altLang="en-US" b="1" smtClean="0">
                <a:ea typeface="宋体" charset="-122"/>
              </a:rPr>
              <a:t>，根据以下公式生成</a:t>
            </a:r>
            <a:r>
              <a:rPr lang="en-US" altLang="zh-CN" b="1" smtClean="0">
                <a:ea typeface="宋体" charset="-122"/>
              </a:rPr>
              <a:t>1</a:t>
            </a:r>
            <a:r>
              <a:rPr lang="zh-CN" altLang="en-US" b="1" smtClean="0">
                <a:ea typeface="宋体" charset="-122"/>
              </a:rPr>
              <a:t>个</a:t>
            </a:r>
            <a:r>
              <a:rPr lang="en-US" altLang="zh-CN" b="1" smtClean="0">
                <a:ea typeface="宋体" charset="-122"/>
              </a:rPr>
              <a:t>n * n</a:t>
            </a:r>
            <a:r>
              <a:rPr lang="zh-CN" altLang="en-US" b="1" smtClean="0">
                <a:ea typeface="宋体" charset="-122"/>
              </a:rPr>
              <a:t>的方阵，然后输出此方阵对角线上元素的和。</a:t>
            </a:r>
          </a:p>
          <a:p>
            <a:pPr marL="0" indent="534988" eaLnBrk="1" hangingPunct="1">
              <a:lnSpc>
                <a:spcPct val="90000"/>
              </a:lnSpc>
              <a:defRPr/>
            </a:pPr>
            <a:r>
              <a:rPr lang="zh-CN" altLang="en-US" b="1" smtClean="0">
                <a:ea typeface="宋体" charset="-122"/>
              </a:rPr>
              <a:t>公式为：</a:t>
            </a:r>
            <a:r>
              <a:rPr lang="en-US" altLang="zh-CN" b="1" smtClean="0">
                <a:ea typeface="宋体" charset="-122"/>
              </a:rPr>
              <a:t>a[i][j] = i * n + j +1  </a:t>
            </a:r>
          </a:p>
          <a:p>
            <a:pPr marL="0" indent="534988" eaLnBrk="1" hangingPunct="1">
              <a:lnSpc>
                <a:spcPct val="90000"/>
              </a:lnSpc>
              <a:defRPr/>
            </a:pPr>
            <a:r>
              <a:rPr lang="en-US" altLang="zh-CN" b="1" smtClean="0">
                <a:ea typeface="宋体" charset="-122"/>
              </a:rPr>
              <a:t>           (0≤i&lt;n , 0≤j&lt;n)</a:t>
            </a:r>
          </a:p>
          <a:p>
            <a:pPr marL="0" indent="534988" eaLnBrk="1" hangingPunct="1">
              <a:lnSpc>
                <a:spcPct val="90000"/>
              </a:lnSpc>
              <a:defRPr/>
            </a:pPr>
            <a:r>
              <a:rPr lang="zh-CN" altLang="en-US" b="1" smtClean="0">
                <a:ea typeface="宋体" charset="-122"/>
              </a:rPr>
              <a:t>例如，当</a:t>
            </a:r>
            <a:r>
              <a:rPr lang="en-US" altLang="zh-CN" b="1" smtClean="0">
                <a:ea typeface="宋体" charset="-122"/>
              </a:rPr>
              <a:t>n=3</a:t>
            </a:r>
            <a:r>
              <a:rPr lang="zh-CN" altLang="en-US" b="1" smtClean="0">
                <a:ea typeface="宋体" charset="-122"/>
              </a:rPr>
              <a:t>时，有方阵如下</a:t>
            </a:r>
            <a:r>
              <a:rPr lang="en-US" altLang="zh-CN" b="1" smtClean="0">
                <a:ea typeface="宋体" charset="-122"/>
              </a:rPr>
              <a:t>:</a:t>
            </a:r>
          </a:p>
          <a:p>
            <a:pPr marL="0" indent="534988" eaLnBrk="1" hangingPunct="1">
              <a:lnSpc>
                <a:spcPct val="90000"/>
              </a:lnSpc>
              <a:defRPr/>
            </a:pPr>
            <a:r>
              <a:rPr lang="en-US" altLang="zh-CN" b="1" smtClean="0">
                <a:ea typeface="宋体" charset="-122"/>
              </a:rPr>
              <a:t>1  2  3 </a:t>
            </a:r>
          </a:p>
          <a:p>
            <a:pPr marL="0" indent="534988" eaLnBrk="1" hangingPunct="1">
              <a:lnSpc>
                <a:spcPct val="90000"/>
              </a:lnSpc>
              <a:defRPr/>
            </a:pPr>
            <a:r>
              <a:rPr lang="en-US" altLang="zh-CN" b="1" smtClean="0">
                <a:ea typeface="宋体" charset="-122"/>
              </a:rPr>
              <a:t>4  5  6</a:t>
            </a:r>
          </a:p>
          <a:p>
            <a:pPr marL="0" indent="534988" eaLnBrk="1" hangingPunct="1">
              <a:lnSpc>
                <a:spcPct val="90000"/>
              </a:lnSpc>
              <a:defRPr/>
            </a:pPr>
            <a:r>
              <a:rPr lang="en-US" altLang="zh-CN" b="1" smtClean="0">
                <a:ea typeface="宋体" charset="-122"/>
              </a:rPr>
              <a:t>7  8  9</a:t>
            </a:r>
          </a:p>
          <a:p>
            <a:pPr marL="0" indent="534988" eaLnBrk="1" hangingPunct="1">
              <a:lnSpc>
                <a:spcPct val="90000"/>
              </a:lnSpc>
              <a:defRPr/>
            </a:pPr>
            <a:r>
              <a:rPr lang="zh-CN" altLang="en-US" b="1" smtClean="0">
                <a:ea typeface="宋体" charset="-122"/>
              </a:rPr>
              <a:t>输出的对角线上元素和即为</a:t>
            </a:r>
            <a:r>
              <a:rPr lang="en-US" altLang="zh-CN" b="1" smtClean="0">
                <a:ea typeface="宋体" charset="-122"/>
              </a:rPr>
              <a:t>15</a:t>
            </a:r>
            <a:r>
              <a:rPr lang="zh-CN" altLang="en-US" b="1" smtClean="0">
                <a:ea typeface="宋体" charset="-122"/>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5.2.29</a:t>
            </a:r>
            <a:r>
              <a:rPr lang="zh-CN" altLang="en-US" dirty="0" smtClean="0">
                <a:ea typeface="宋体" pitchFamily="2" charset="-122"/>
              </a:rPr>
              <a:t>二维数组案例</a:t>
            </a:r>
            <a:endParaRPr lang="en-US" altLang="zh-CN" dirty="0">
              <a:ea typeface="宋体" pitchFamily="2" charset="-122"/>
            </a:endParaRPr>
          </a:p>
        </p:txBody>
      </p:sp>
      <p:sp>
        <p:nvSpPr>
          <p:cNvPr id="74756" name="矩形 4"/>
          <p:cNvSpPr>
            <a:spLocks noChangeArrowheads="1"/>
          </p:cNvSpPr>
          <p:nvPr/>
        </p:nvSpPr>
        <p:spPr bwMode="auto">
          <a:xfrm>
            <a:off x="0" y="1142984"/>
            <a:ext cx="9144000" cy="5572164"/>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indent="534988">
              <a:lnSpc>
                <a:spcPct val="80000"/>
              </a:lnSpc>
              <a:defRPr/>
            </a:pPr>
            <a:r>
              <a:rPr lang="en-US" altLang="zh-CN" sz="2400" b="1"/>
              <a:t>#define N 10</a:t>
            </a:r>
          </a:p>
          <a:p>
            <a:pPr indent="534988">
              <a:lnSpc>
                <a:spcPct val="80000"/>
              </a:lnSpc>
              <a:defRPr/>
            </a:pPr>
            <a:r>
              <a:rPr lang="en-US" altLang="zh-CN" sz="2400" b="1"/>
              <a:t>void main ( )	</a:t>
            </a:r>
          </a:p>
          <a:p>
            <a:pPr indent="534988">
              <a:lnSpc>
                <a:spcPct val="80000"/>
              </a:lnSpc>
              <a:defRPr/>
            </a:pPr>
            <a:r>
              <a:rPr lang="en-US" altLang="zh-CN" sz="2400" b="1"/>
              <a:t>{</a:t>
            </a:r>
          </a:p>
          <a:p>
            <a:pPr indent="534988">
              <a:lnSpc>
                <a:spcPct val="80000"/>
              </a:lnSpc>
              <a:defRPr/>
            </a:pPr>
            <a:r>
              <a:rPr lang="en-US" altLang="zh-CN" sz="2400" b="1"/>
              <a:t>int i,j,n,s,a[N][N]={0};    </a:t>
            </a:r>
          </a:p>
          <a:p>
            <a:pPr indent="534988">
              <a:lnSpc>
                <a:spcPct val="80000"/>
              </a:lnSpc>
              <a:defRPr/>
            </a:pPr>
            <a:r>
              <a:rPr lang="en-US" altLang="zh-CN" sz="2400" b="1"/>
              <a:t>  printf(</a:t>
            </a:r>
            <a:r>
              <a:rPr lang="en-US" altLang="zh-CN" sz="2400" b="1">
                <a:latin typeface="Arial" pitchFamily="34" charset="0"/>
              </a:rPr>
              <a:t>“</a:t>
            </a:r>
            <a:r>
              <a:rPr lang="zh-CN" altLang="en-US" sz="2400" b="1"/>
              <a:t>请输入 </a:t>
            </a:r>
            <a:r>
              <a:rPr lang="en-US" altLang="zh-CN" sz="2400" b="1"/>
              <a:t>n: ");</a:t>
            </a:r>
          </a:p>
          <a:p>
            <a:pPr indent="534988">
              <a:lnSpc>
                <a:spcPct val="80000"/>
              </a:lnSpc>
              <a:defRPr/>
            </a:pPr>
            <a:r>
              <a:rPr lang="en-US" altLang="zh-CN" sz="2400" b="1"/>
              <a:t>   scanf("%d",&amp;n); </a:t>
            </a:r>
          </a:p>
          <a:p>
            <a:pPr indent="534988">
              <a:lnSpc>
                <a:spcPct val="80000"/>
              </a:lnSpc>
              <a:defRPr/>
            </a:pPr>
            <a:endParaRPr lang="en-US" altLang="zh-CN" sz="2400" b="1"/>
          </a:p>
          <a:p>
            <a:pPr indent="534988">
              <a:lnSpc>
                <a:spcPct val="80000"/>
              </a:lnSpc>
              <a:defRPr/>
            </a:pPr>
            <a:r>
              <a:rPr lang="en-US" altLang="zh-CN" sz="2400" b="1">
                <a:solidFill>
                  <a:srgbClr val="FF0000"/>
                </a:solidFill>
              </a:rPr>
              <a:t>  for(i=0;i&lt;n;i++)          /*</a:t>
            </a:r>
            <a:r>
              <a:rPr lang="zh-CN" altLang="en-US" sz="2400" b="1">
                <a:solidFill>
                  <a:srgbClr val="FF0000"/>
                </a:solidFill>
              </a:rPr>
              <a:t>生成</a:t>
            </a:r>
            <a:r>
              <a:rPr lang="en-US" altLang="zh-CN" sz="2400" b="1">
                <a:solidFill>
                  <a:srgbClr val="FF0000"/>
                </a:solidFill>
              </a:rPr>
              <a:t>n*n</a:t>
            </a:r>
            <a:r>
              <a:rPr lang="zh-CN" altLang="en-US" sz="2400" b="1">
                <a:solidFill>
                  <a:srgbClr val="FF0000"/>
                </a:solidFill>
              </a:rPr>
              <a:t>的矩阵*</a:t>
            </a:r>
            <a:r>
              <a:rPr lang="en-US" altLang="zh-CN" sz="2400" b="1">
                <a:solidFill>
                  <a:srgbClr val="FF0000"/>
                </a:solidFill>
              </a:rPr>
              <a:t>/</a:t>
            </a:r>
          </a:p>
          <a:p>
            <a:pPr indent="534988">
              <a:lnSpc>
                <a:spcPct val="80000"/>
              </a:lnSpc>
              <a:defRPr/>
            </a:pPr>
            <a:r>
              <a:rPr lang="en-US" altLang="zh-CN" sz="2400" b="1">
                <a:solidFill>
                  <a:srgbClr val="FF0000"/>
                </a:solidFill>
              </a:rPr>
              <a:t>  {for(j=0;j&lt;n;j++)</a:t>
            </a:r>
          </a:p>
          <a:p>
            <a:pPr indent="534988">
              <a:lnSpc>
                <a:spcPct val="80000"/>
              </a:lnSpc>
              <a:defRPr/>
            </a:pPr>
            <a:r>
              <a:rPr lang="en-US" altLang="zh-CN" sz="2400" b="1">
                <a:solidFill>
                  <a:srgbClr val="FF0000"/>
                </a:solidFill>
              </a:rPr>
              <a:t>     a[i][j]=i*n+j+1;</a:t>
            </a:r>
          </a:p>
          <a:p>
            <a:pPr indent="534988">
              <a:lnSpc>
                <a:spcPct val="80000"/>
              </a:lnSpc>
              <a:defRPr/>
            </a:pPr>
            <a:r>
              <a:rPr lang="en-US" altLang="zh-CN" sz="2400" b="1">
                <a:solidFill>
                  <a:srgbClr val="FF0000"/>
                </a:solidFill>
              </a:rPr>
              <a:t>  }</a:t>
            </a:r>
          </a:p>
          <a:p>
            <a:pPr indent="534988">
              <a:lnSpc>
                <a:spcPct val="80000"/>
              </a:lnSpc>
              <a:defRPr/>
            </a:pPr>
            <a:endParaRPr lang="en-US" altLang="zh-CN" sz="2400" b="1">
              <a:solidFill>
                <a:srgbClr val="FF0000"/>
              </a:solidFill>
            </a:endParaRPr>
          </a:p>
          <a:p>
            <a:pPr indent="534988">
              <a:lnSpc>
                <a:spcPct val="80000"/>
              </a:lnSpc>
              <a:defRPr/>
            </a:pPr>
            <a:r>
              <a:rPr lang="en-US" altLang="zh-CN" sz="2400" b="1">
                <a:solidFill>
                  <a:srgbClr val="FF0000"/>
                </a:solidFill>
              </a:rPr>
              <a:t>  s=0;</a:t>
            </a:r>
          </a:p>
          <a:p>
            <a:pPr indent="534988">
              <a:lnSpc>
                <a:spcPct val="80000"/>
              </a:lnSpc>
              <a:defRPr/>
            </a:pPr>
            <a:r>
              <a:rPr lang="en-US" altLang="zh-CN" sz="2400" b="1">
                <a:solidFill>
                  <a:srgbClr val="FF0000"/>
                </a:solidFill>
              </a:rPr>
              <a:t>  for(i=0;i&lt;n;i++)          /*</a:t>
            </a:r>
            <a:r>
              <a:rPr lang="zh-CN" altLang="en-US" sz="2400" b="1">
                <a:solidFill>
                  <a:srgbClr val="FF0000"/>
                </a:solidFill>
              </a:rPr>
              <a:t>求和对角线元素</a:t>
            </a:r>
            <a:r>
              <a:rPr lang="en-US" altLang="zh-CN" sz="2400" b="1">
                <a:solidFill>
                  <a:srgbClr val="FF0000"/>
                </a:solidFill>
              </a:rPr>
              <a:t>a[i][i]</a:t>
            </a:r>
            <a:r>
              <a:rPr lang="zh-CN" altLang="en-US" sz="2400" b="1">
                <a:solidFill>
                  <a:srgbClr val="FF0000"/>
                </a:solidFill>
              </a:rPr>
              <a:t>*</a:t>
            </a:r>
            <a:r>
              <a:rPr lang="en-US" altLang="zh-CN" sz="2400" b="1">
                <a:solidFill>
                  <a:srgbClr val="FF0000"/>
                </a:solidFill>
              </a:rPr>
              <a:t>/</a:t>
            </a:r>
          </a:p>
          <a:p>
            <a:pPr indent="534988">
              <a:lnSpc>
                <a:spcPct val="80000"/>
              </a:lnSpc>
              <a:defRPr/>
            </a:pPr>
            <a:r>
              <a:rPr lang="en-US" altLang="zh-CN" sz="2400" b="1">
                <a:solidFill>
                  <a:srgbClr val="FF0000"/>
                </a:solidFill>
              </a:rPr>
              <a:t>   s+=a[i][i];</a:t>
            </a:r>
          </a:p>
          <a:p>
            <a:pPr indent="534988">
              <a:lnSpc>
                <a:spcPct val="80000"/>
              </a:lnSpc>
              <a:defRPr/>
            </a:pPr>
            <a:r>
              <a:rPr lang="en-US" altLang="zh-CN" sz="2400" b="1"/>
              <a:t>    </a:t>
            </a:r>
          </a:p>
          <a:p>
            <a:pPr indent="534988">
              <a:lnSpc>
                <a:spcPct val="80000"/>
              </a:lnSpc>
              <a:defRPr/>
            </a:pPr>
            <a:r>
              <a:rPr lang="en-US" altLang="zh-CN" sz="2400" b="1"/>
              <a:t>  printf(</a:t>
            </a:r>
            <a:r>
              <a:rPr lang="en-US" altLang="zh-CN" sz="2400" b="1">
                <a:latin typeface="Arial" pitchFamily="34" charset="0"/>
              </a:rPr>
              <a:t>“</a:t>
            </a:r>
            <a:r>
              <a:rPr lang="zh-CN" altLang="en-US" sz="2400" b="1"/>
              <a:t>对角线元素和为</a:t>
            </a:r>
            <a:r>
              <a:rPr lang="en-US" altLang="zh-CN" sz="2400" b="1"/>
              <a:t>%d. ",s);</a:t>
            </a:r>
          </a:p>
          <a:p>
            <a:pPr indent="534988">
              <a:lnSpc>
                <a:spcPct val="80000"/>
              </a:lnSpc>
              <a:defRPr/>
            </a:pPr>
            <a:r>
              <a:rPr lang="en-US" altLang="zh-CN" sz="2400" b="1"/>
              <a:t> }</a:t>
            </a:r>
            <a:endParaRPr lang="zh-CN" altLang="en-US" sz="2400" b="1"/>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5.2.30</a:t>
            </a:r>
            <a:r>
              <a:rPr lang="zh-CN" altLang="en-US" dirty="0" smtClean="0">
                <a:ea typeface="宋体" pitchFamily="2" charset="-122"/>
              </a:rPr>
              <a:t>二维数组案例</a:t>
            </a:r>
            <a:endParaRPr lang="en-US" altLang="zh-CN" dirty="0">
              <a:ea typeface="宋体" pitchFamily="2" charset="-122"/>
            </a:endParaRPr>
          </a:p>
        </p:txBody>
      </p:sp>
      <p:sp>
        <p:nvSpPr>
          <p:cNvPr id="77828" name="Line 8"/>
          <p:cNvSpPr>
            <a:spLocks noChangeShapeType="1"/>
          </p:cNvSpPr>
          <p:nvPr/>
        </p:nvSpPr>
        <p:spPr bwMode="auto">
          <a:xfrm>
            <a:off x="228600" y="1066800"/>
            <a:ext cx="8915400" cy="1588"/>
          </a:xfrm>
          <a:prstGeom prst="line">
            <a:avLst/>
          </a:prstGeom>
          <a:noFill/>
          <a:ln w="9525">
            <a:solidFill>
              <a:srgbClr val="FFFFFF"/>
            </a:solidFill>
            <a:round/>
            <a:headEnd/>
            <a:tailEnd/>
          </a:ln>
        </p:spPr>
        <p:txBody>
          <a:bodyPr lIns="0" tIns="0" rIns="0" bIns="0"/>
          <a:lstStyle/>
          <a:p>
            <a:endParaRPr lang="zh-CN" altLang="en-US"/>
          </a:p>
        </p:txBody>
      </p:sp>
      <p:sp>
        <p:nvSpPr>
          <p:cNvPr id="17" name="Rectangle 11"/>
          <p:cNvSpPr>
            <a:spLocks noGrp="1" noChangeArrowheads="1"/>
          </p:cNvSpPr>
          <p:nvPr>
            <p:ph type="body" idx="1"/>
          </p:nvPr>
        </p:nvSpPr>
        <p:spPr>
          <a:xfrm>
            <a:off x="214282" y="1214423"/>
            <a:ext cx="8643998" cy="4929221"/>
          </a:xfrm>
        </p:spPr>
        <p:style>
          <a:lnRef idx="0">
            <a:scrgbClr r="0" g="0" b="0"/>
          </a:lnRef>
          <a:fillRef idx="1003">
            <a:schemeClr val="dk2"/>
          </a:fillRef>
          <a:effectRef idx="0">
            <a:scrgbClr r="0" g="0" b="0"/>
          </a:effectRef>
          <a:fontRef idx="major"/>
        </p:style>
        <p:txBody>
          <a:bodyPr rIns="132080"/>
          <a:lstStyle/>
          <a:p>
            <a:pPr marL="0" indent="534988" eaLnBrk="1" hangingPunct="1">
              <a:spcAft>
                <a:spcPct val="50000"/>
              </a:spcAft>
              <a:defRPr/>
            </a:pPr>
            <a:r>
              <a:rPr lang="zh-CN" altLang="en-US" b="1" smtClean="0">
                <a:latin typeface="宋体" charset="-122"/>
                <a:ea typeface="宋体" charset="-122"/>
              </a:rPr>
              <a:t>输出一个</a:t>
            </a:r>
            <a:r>
              <a:rPr lang="en-US" altLang="zh-CN" b="1" smtClean="0">
                <a:latin typeface="宋体" charset="-122"/>
                <a:ea typeface="宋体" charset="-122"/>
              </a:rPr>
              <a:t>3</a:t>
            </a:r>
            <a:r>
              <a:rPr lang="zh-CN" altLang="en-US" b="1" smtClean="0">
                <a:latin typeface="宋体" charset="-122"/>
                <a:ea typeface="宋体" charset="-122"/>
              </a:rPr>
              <a:t>行</a:t>
            </a:r>
            <a:r>
              <a:rPr lang="en-US" altLang="zh-CN" b="1" smtClean="0">
                <a:latin typeface="宋体" charset="-122"/>
                <a:ea typeface="宋体" charset="-122"/>
              </a:rPr>
              <a:t>4</a:t>
            </a:r>
            <a:r>
              <a:rPr lang="zh-CN" altLang="en-US" b="1" smtClean="0">
                <a:latin typeface="宋体" charset="-122"/>
                <a:ea typeface="宋体" charset="-122"/>
              </a:rPr>
              <a:t>列矩阵的转置。</a:t>
            </a:r>
          </a:p>
        </p:txBody>
      </p:sp>
      <p:sp>
        <p:nvSpPr>
          <p:cNvPr id="77832" name="Text Box 13"/>
          <p:cNvSpPr txBox="1">
            <a:spLocks noChangeArrowheads="1"/>
          </p:cNvSpPr>
          <p:nvPr/>
        </p:nvSpPr>
        <p:spPr bwMode="auto">
          <a:xfrm>
            <a:off x="5364163" y="2933700"/>
            <a:ext cx="1079500" cy="1633538"/>
          </a:xfrm>
          <a:prstGeom prst="rect">
            <a:avLst/>
          </a:prstGeom>
          <a:noFill/>
          <a:ln w="25400" algn="ctr">
            <a:noFill/>
            <a:miter lim="800000"/>
            <a:headEnd/>
            <a:tailEnd/>
          </a:ln>
        </p:spPr>
        <p:txBody>
          <a:bodyPr lIns="90000" tIns="46800" rIns="90000" bIns="46800">
            <a:spAutoFit/>
          </a:bodyPr>
          <a:lstStyle/>
          <a:p>
            <a:pPr eaLnBrk="0" fontAlgn="t" hangingPunct="0"/>
            <a:r>
              <a:rPr lang="en-US" altLang="zh-CN" sz="2500" b="1">
                <a:latin typeface="楷体_GB2312"/>
                <a:ea typeface="楷体_GB2312"/>
                <a:cs typeface="楷体_GB2312"/>
              </a:rPr>
              <a:t>1 5 1</a:t>
            </a:r>
          </a:p>
          <a:p>
            <a:pPr eaLnBrk="0" fontAlgn="t" hangingPunct="0"/>
            <a:r>
              <a:rPr lang="en-US" altLang="zh-CN" sz="2500" b="1">
                <a:latin typeface="楷体_GB2312"/>
                <a:ea typeface="楷体_GB2312"/>
                <a:cs typeface="楷体_GB2312"/>
              </a:rPr>
              <a:t>2 6 2</a:t>
            </a:r>
          </a:p>
          <a:p>
            <a:pPr eaLnBrk="0" fontAlgn="t" hangingPunct="0"/>
            <a:r>
              <a:rPr lang="en-US" altLang="zh-CN" sz="2500" b="1">
                <a:latin typeface="楷体_GB2312"/>
                <a:ea typeface="楷体_GB2312"/>
                <a:cs typeface="楷体_GB2312"/>
              </a:rPr>
              <a:t>3 7 3</a:t>
            </a:r>
          </a:p>
          <a:p>
            <a:pPr eaLnBrk="0" fontAlgn="t" hangingPunct="0"/>
            <a:r>
              <a:rPr lang="en-US" altLang="zh-CN" sz="2500" b="1">
                <a:latin typeface="楷体_GB2312"/>
                <a:ea typeface="楷体_GB2312"/>
                <a:cs typeface="楷体_GB2312"/>
              </a:rPr>
              <a:t>4 8 0</a:t>
            </a:r>
          </a:p>
        </p:txBody>
      </p:sp>
      <p:sp>
        <p:nvSpPr>
          <p:cNvPr id="77833" name="Rectangle 14"/>
          <p:cNvSpPr>
            <a:spLocks noChangeArrowheads="1"/>
          </p:cNvSpPr>
          <p:nvPr/>
        </p:nvSpPr>
        <p:spPr bwMode="auto">
          <a:xfrm>
            <a:off x="2338388" y="2349500"/>
            <a:ext cx="341312" cy="473075"/>
          </a:xfrm>
          <a:prstGeom prst="rect">
            <a:avLst/>
          </a:prstGeom>
          <a:noFill/>
          <a:ln w="25400" algn="ctr">
            <a:noFill/>
            <a:miter lim="800000"/>
            <a:headEnd/>
            <a:tailEnd/>
          </a:ln>
        </p:spPr>
        <p:txBody>
          <a:bodyPr wrap="none" lIns="90000" tIns="46800" rIns="90000" bIns="46800">
            <a:spAutoFit/>
          </a:bodyPr>
          <a:lstStyle/>
          <a:p>
            <a:pPr algn="ctr" eaLnBrk="0" hangingPunct="0"/>
            <a:r>
              <a:rPr lang="en-US" altLang="zh-CN" sz="2500" b="1">
                <a:latin typeface="楷体_GB2312"/>
                <a:ea typeface="楷体_GB2312"/>
                <a:cs typeface="楷体_GB2312"/>
              </a:rPr>
              <a:t>a</a:t>
            </a:r>
          </a:p>
        </p:txBody>
      </p:sp>
      <p:sp>
        <p:nvSpPr>
          <p:cNvPr id="77834" name="Text Box 15"/>
          <p:cNvSpPr txBox="1">
            <a:spLocks noChangeArrowheads="1"/>
          </p:cNvSpPr>
          <p:nvPr/>
        </p:nvSpPr>
        <p:spPr bwMode="auto">
          <a:xfrm>
            <a:off x="1835150" y="2933700"/>
            <a:ext cx="1368425" cy="1249363"/>
          </a:xfrm>
          <a:prstGeom prst="rect">
            <a:avLst/>
          </a:prstGeom>
          <a:noFill/>
          <a:ln w="25400" algn="ctr">
            <a:noFill/>
            <a:miter lim="800000"/>
            <a:headEnd/>
            <a:tailEnd/>
          </a:ln>
        </p:spPr>
        <p:txBody>
          <a:bodyPr lIns="90000" tIns="46800" rIns="90000" bIns="46800">
            <a:spAutoFit/>
          </a:bodyPr>
          <a:lstStyle/>
          <a:p>
            <a:pPr eaLnBrk="0" fontAlgn="t" hangingPunct="0"/>
            <a:r>
              <a:rPr lang="en-US" altLang="zh-CN" sz="2500" b="1">
                <a:latin typeface="楷体_GB2312"/>
                <a:ea typeface="楷体_GB2312"/>
                <a:cs typeface="楷体_GB2312"/>
              </a:rPr>
              <a:t>1 2 3 4</a:t>
            </a:r>
          </a:p>
          <a:p>
            <a:pPr eaLnBrk="0" fontAlgn="t" hangingPunct="0"/>
            <a:r>
              <a:rPr lang="en-US" altLang="zh-CN" sz="2500" b="1">
                <a:latin typeface="楷体_GB2312"/>
                <a:ea typeface="楷体_GB2312"/>
                <a:cs typeface="楷体_GB2312"/>
              </a:rPr>
              <a:t>5 6 7 8</a:t>
            </a:r>
          </a:p>
          <a:p>
            <a:pPr eaLnBrk="0" fontAlgn="t" hangingPunct="0"/>
            <a:r>
              <a:rPr lang="en-US" altLang="zh-CN" sz="2500" b="1">
                <a:latin typeface="楷体_GB2312"/>
                <a:ea typeface="楷体_GB2312"/>
                <a:cs typeface="楷体_GB2312"/>
              </a:rPr>
              <a:t>1 2 3 0</a:t>
            </a:r>
          </a:p>
        </p:txBody>
      </p:sp>
      <p:sp>
        <p:nvSpPr>
          <p:cNvPr id="77835" name="Rectangle 16"/>
          <p:cNvSpPr>
            <a:spLocks noChangeArrowheads="1"/>
          </p:cNvSpPr>
          <p:nvPr/>
        </p:nvSpPr>
        <p:spPr bwMode="auto">
          <a:xfrm>
            <a:off x="5713413" y="2349500"/>
            <a:ext cx="341312" cy="473075"/>
          </a:xfrm>
          <a:prstGeom prst="rect">
            <a:avLst/>
          </a:prstGeom>
          <a:noFill/>
          <a:ln w="25400" algn="ctr">
            <a:noFill/>
            <a:miter lim="800000"/>
            <a:headEnd/>
            <a:tailEnd/>
          </a:ln>
        </p:spPr>
        <p:txBody>
          <a:bodyPr wrap="none" lIns="90000" tIns="46800" rIns="90000" bIns="46800">
            <a:spAutoFit/>
          </a:bodyPr>
          <a:lstStyle/>
          <a:p>
            <a:pPr algn="ctr" eaLnBrk="0" hangingPunct="0"/>
            <a:r>
              <a:rPr lang="en-US" altLang="zh-CN" sz="2500" b="1">
                <a:latin typeface="楷体_GB2312"/>
                <a:ea typeface="楷体_GB2312"/>
                <a:cs typeface="楷体_GB2312"/>
              </a:rPr>
              <a:t>b</a:t>
            </a:r>
          </a:p>
        </p:txBody>
      </p:sp>
      <p:sp>
        <p:nvSpPr>
          <p:cNvPr id="77836" name="AutoShape 17"/>
          <p:cNvSpPr>
            <a:spLocks/>
          </p:cNvSpPr>
          <p:nvPr/>
        </p:nvSpPr>
        <p:spPr bwMode="auto">
          <a:xfrm>
            <a:off x="1762125" y="3141663"/>
            <a:ext cx="73025" cy="863600"/>
          </a:xfrm>
          <a:prstGeom prst="leftBracket">
            <a:avLst>
              <a:gd name="adj" fmla="val 98551"/>
            </a:avLst>
          </a:prstGeom>
          <a:noFill/>
          <a:ln w="25400">
            <a:solidFill>
              <a:schemeClr val="tx1"/>
            </a:solidFill>
            <a:round/>
            <a:headEnd/>
            <a:tailEnd/>
          </a:ln>
        </p:spPr>
        <p:txBody>
          <a:bodyPr wrap="none" lIns="90000" tIns="46800" rIns="90000" bIns="46800" anchor="ctr">
            <a:spAutoFit/>
          </a:bodyPr>
          <a:lstStyle/>
          <a:p>
            <a:pPr eaLnBrk="0" hangingPunct="0"/>
            <a:endParaRPr lang="zh-CN" altLang="en-US"/>
          </a:p>
        </p:txBody>
      </p:sp>
      <p:sp>
        <p:nvSpPr>
          <p:cNvPr id="77837" name="AutoShape 18"/>
          <p:cNvSpPr>
            <a:spLocks/>
          </p:cNvSpPr>
          <p:nvPr/>
        </p:nvSpPr>
        <p:spPr bwMode="auto">
          <a:xfrm>
            <a:off x="5292725" y="3141663"/>
            <a:ext cx="73025" cy="1223962"/>
          </a:xfrm>
          <a:prstGeom prst="leftBracket">
            <a:avLst>
              <a:gd name="adj" fmla="val 139674"/>
            </a:avLst>
          </a:prstGeom>
          <a:noFill/>
          <a:ln w="25400">
            <a:solidFill>
              <a:schemeClr val="tx1"/>
            </a:solidFill>
            <a:round/>
            <a:headEnd/>
            <a:tailEnd/>
          </a:ln>
        </p:spPr>
        <p:txBody>
          <a:bodyPr lIns="90000" tIns="46800" rIns="90000" bIns="46800" anchor="ctr">
            <a:spAutoFit/>
          </a:bodyPr>
          <a:lstStyle/>
          <a:p>
            <a:pPr eaLnBrk="0" hangingPunct="0"/>
            <a:endParaRPr lang="zh-CN" altLang="en-US"/>
          </a:p>
        </p:txBody>
      </p:sp>
      <p:sp>
        <p:nvSpPr>
          <p:cNvPr id="77838" name="AutoShape 19"/>
          <p:cNvSpPr>
            <a:spLocks/>
          </p:cNvSpPr>
          <p:nvPr/>
        </p:nvSpPr>
        <p:spPr bwMode="auto">
          <a:xfrm flipH="1">
            <a:off x="3130550" y="3141663"/>
            <a:ext cx="73025" cy="863600"/>
          </a:xfrm>
          <a:prstGeom prst="leftBracket">
            <a:avLst>
              <a:gd name="adj" fmla="val 98551"/>
            </a:avLst>
          </a:prstGeom>
          <a:noFill/>
          <a:ln w="25400">
            <a:solidFill>
              <a:schemeClr val="tx1"/>
            </a:solidFill>
            <a:round/>
            <a:headEnd/>
            <a:tailEnd/>
          </a:ln>
        </p:spPr>
        <p:txBody>
          <a:bodyPr wrap="none" lIns="90000" tIns="46800" rIns="90000" bIns="46800" anchor="ctr">
            <a:spAutoFit/>
          </a:bodyPr>
          <a:lstStyle/>
          <a:p>
            <a:pPr algn="ctr" eaLnBrk="0" hangingPunct="0"/>
            <a:endParaRPr lang="zh-CN" altLang="en-US"/>
          </a:p>
        </p:txBody>
      </p:sp>
      <p:sp>
        <p:nvSpPr>
          <p:cNvPr id="77839" name="AutoShape 20"/>
          <p:cNvSpPr>
            <a:spLocks/>
          </p:cNvSpPr>
          <p:nvPr/>
        </p:nvSpPr>
        <p:spPr bwMode="auto">
          <a:xfrm flipH="1">
            <a:off x="6342063" y="3141663"/>
            <a:ext cx="73025" cy="1223962"/>
          </a:xfrm>
          <a:prstGeom prst="leftBracket">
            <a:avLst>
              <a:gd name="adj" fmla="val 139674"/>
            </a:avLst>
          </a:prstGeom>
          <a:noFill/>
          <a:ln w="25400">
            <a:solidFill>
              <a:schemeClr val="tx1"/>
            </a:solidFill>
            <a:round/>
            <a:headEnd/>
            <a:tailEnd/>
          </a:ln>
        </p:spPr>
        <p:txBody>
          <a:bodyPr lIns="90000" tIns="46800" rIns="90000" bIns="46800" anchor="ctr">
            <a:spAutoFit/>
          </a:bodyPr>
          <a:lstStyle/>
          <a:p>
            <a:pPr eaLnBrk="0" hangingPunct="0"/>
            <a:endParaRPr lang="zh-CN" altLang="en-US"/>
          </a:p>
        </p:txBody>
      </p:sp>
      <p:sp>
        <p:nvSpPr>
          <p:cNvPr id="77840" name="AutoShape 21"/>
          <p:cNvSpPr>
            <a:spLocks/>
          </p:cNvSpPr>
          <p:nvPr/>
        </p:nvSpPr>
        <p:spPr bwMode="auto">
          <a:xfrm>
            <a:off x="3490913" y="3500438"/>
            <a:ext cx="1512887" cy="215900"/>
          </a:xfrm>
          <a:prstGeom prst="rightArrow">
            <a:avLst>
              <a:gd name="adj1" fmla="val 50000"/>
              <a:gd name="adj2" fmla="val 175184"/>
            </a:avLst>
          </a:prstGeom>
          <a:solidFill>
            <a:srgbClr val="0066FF"/>
          </a:solidFill>
          <a:ln w="3175">
            <a:solidFill>
              <a:srgbClr val="000000"/>
            </a:solidFill>
            <a:miter lim="800000"/>
            <a:headEnd/>
            <a:tailEnd/>
          </a:ln>
        </p:spPr>
        <p:txBody>
          <a:bodyPr wrap="none" anchor="ctr"/>
          <a:lstStyle/>
          <a:p>
            <a:pPr eaLnBrk="0" hangingPunct="0"/>
            <a:endParaRPr lang="zh-CN" altLang="en-US"/>
          </a:p>
        </p:txBody>
      </p:sp>
      <p:sp>
        <p:nvSpPr>
          <p:cNvPr id="28" name="Text Box 22"/>
          <p:cNvSpPr txBox="1">
            <a:spLocks noChangeArrowheads="1"/>
          </p:cNvSpPr>
          <p:nvPr/>
        </p:nvSpPr>
        <p:spPr bwMode="auto">
          <a:xfrm>
            <a:off x="1714500" y="5000625"/>
            <a:ext cx="1417638" cy="479425"/>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en-US" altLang="zh-CN" sz="2500" b="1">
                <a:latin typeface="楷体_GB2312"/>
                <a:ea typeface="楷体_GB2312"/>
                <a:cs typeface="楷体_GB2312"/>
              </a:rPr>
              <a:t>a[i][j]</a:t>
            </a:r>
          </a:p>
        </p:txBody>
      </p:sp>
      <p:sp>
        <p:nvSpPr>
          <p:cNvPr id="29" name="Text Box 23"/>
          <p:cNvSpPr txBox="1">
            <a:spLocks noChangeArrowheads="1"/>
          </p:cNvSpPr>
          <p:nvPr/>
        </p:nvSpPr>
        <p:spPr bwMode="auto">
          <a:xfrm>
            <a:off x="5219700" y="5013325"/>
            <a:ext cx="1423988" cy="479425"/>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en-US" altLang="zh-CN" sz="2500" b="1">
                <a:latin typeface="楷体_GB2312"/>
                <a:ea typeface="楷体_GB2312"/>
                <a:cs typeface="楷体_GB2312"/>
              </a:rPr>
              <a:t>b[j][i]</a:t>
            </a:r>
          </a:p>
        </p:txBody>
      </p:sp>
      <p:sp>
        <p:nvSpPr>
          <p:cNvPr id="30" name="Line 24"/>
          <p:cNvSpPr>
            <a:spLocks noChangeShapeType="1"/>
          </p:cNvSpPr>
          <p:nvPr/>
        </p:nvSpPr>
        <p:spPr bwMode="auto">
          <a:xfrm>
            <a:off x="3419475" y="5300663"/>
            <a:ext cx="1584325" cy="0"/>
          </a:xfrm>
          <a:prstGeom prst="line">
            <a:avLst/>
          </a:prstGeom>
          <a:noFill/>
          <a:ln w="25400">
            <a:solidFill>
              <a:srgbClr val="0033CC"/>
            </a:solidFill>
            <a:round/>
            <a:headEnd/>
            <a:tailEnd type="triangle" w="med" len="med"/>
          </a:ln>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5.1.4</a:t>
            </a:r>
            <a:r>
              <a:rPr lang="zh-CN" altLang="en-US" smtClean="0">
                <a:ea typeface="宋体" pitchFamily="2" charset="-122"/>
              </a:rPr>
              <a:t>函数的分割</a:t>
            </a:r>
            <a:endParaRPr lang="en-US" altLang="zh-CN" dirty="0">
              <a:ea typeface="宋体" pitchFamily="2" charset="-122"/>
            </a:endParaRPr>
          </a:p>
        </p:txBody>
      </p:sp>
      <p:sp>
        <p:nvSpPr>
          <p:cNvPr id="4" name="Rectangle 3"/>
          <p:cNvSpPr>
            <a:spLocks noGrp="1" noChangeArrowheads="1"/>
          </p:cNvSpPr>
          <p:nvPr>
            <p:ph type="body" idx="1"/>
          </p:nvPr>
        </p:nvSpPr>
        <p:spPr>
          <a:xfrm>
            <a:off x="142844" y="1214422"/>
            <a:ext cx="8858311" cy="5143535"/>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en-US" altLang="zh-CN" sz="2400" dirty="0" smtClean="0">
                <a:ea typeface="宋体" pitchFamily="2" charset="-122"/>
              </a:rPr>
              <a:t>C</a:t>
            </a:r>
            <a:r>
              <a:rPr lang="zh-CN" altLang="en-US" sz="2400" dirty="0" smtClean="0">
                <a:ea typeface="宋体" pitchFamily="2" charset="-122"/>
              </a:rPr>
              <a:t>语言将程序按功能分割成一系列的小模块，所谓</a:t>
            </a:r>
            <a:r>
              <a:rPr lang="zh-CN" altLang="en-US" sz="2400" dirty="0" smtClean="0">
                <a:latin typeface="Times New Roman" pitchFamily="18" charset="0"/>
                <a:ea typeface="宋体" pitchFamily="2" charset="-122"/>
              </a:rPr>
              <a:t>“</a:t>
            </a:r>
            <a:r>
              <a:rPr lang="zh-CN" altLang="en-US" sz="2400" dirty="0" smtClean="0">
                <a:ea typeface="宋体" pitchFamily="2" charset="-122"/>
              </a:rPr>
              <a:t>小模块</a:t>
            </a:r>
            <a:r>
              <a:rPr lang="zh-CN" altLang="en-US" sz="2400" dirty="0" smtClean="0">
                <a:latin typeface="Times New Roman" pitchFamily="18" charset="0"/>
                <a:ea typeface="宋体" pitchFamily="2" charset="-122"/>
              </a:rPr>
              <a:t>”</a:t>
            </a:r>
            <a:r>
              <a:rPr lang="zh-CN" altLang="en-US" sz="2400" dirty="0" smtClean="0">
                <a:ea typeface="宋体" pitchFamily="2" charset="-122"/>
              </a:rPr>
              <a:t>，可理解为完成一定功能的可执行代码块，称之为</a:t>
            </a:r>
            <a:r>
              <a:rPr lang="zh-CN" altLang="en-US" sz="2400" dirty="0" smtClean="0">
                <a:latin typeface="Times New Roman" pitchFamily="18" charset="0"/>
                <a:ea typeface="宋体" pitchFamily="2" charset="-122"/>
              </a:rPr>
              <a:t>“</a:t>
            </a:r>
            <a:r>
              <a:rPr lang="zh-CN" altLang="en-US" sz="2400" dirty="0" smtClean="0">
                <a:ea typeface="宋体" pitchFamily="2" charset="-122"/>
              </a:rPr>
              <a:t>函数</a:t>
            </a:r>
            <a:r>
              <a:rPr lang="zh-CN" altLang="en-US" sz="2400" dirty="0" smtClean="0">
                <a:latin typeface="Times New Roman" pitchFamily="18" charset="0"/>
                <a:ea typeface="宋体" pitchFamily="2" charset="-122"/>
              </a:rPr>
              <a:t>”</a:t>
            </a:r>
            <a:r>
              <a:rPr lang="zh-CN" altLang="en-US" sz="2400" dirty="0" smtClean="0">
                <a:ea typeface="宋体" pitchFamily="2" charset="-122"/>
              </a:rPr>
              <a:t>。</a:t>
            </a:r>
          </a:p>
          <a:p>
            <a:pPr eaLnBrk="1" hangingPunct="1">
              <a:lnSpc>
                <a:spcPct val="90000"/>
              </a:lnSpc>
              <a:defRPr/>
            </a:pPr>
            <a:r>
              <a:rPr lang="zh-CN" altLang="en-US" sz="2400" dirty="0" smtClean="0">
                <a:ea typeface="宋体" pitchFamily="2" charset="-122"/>
              </a:rPr>
              <a:t>函数是</a:t>
            </a:r>
            <a:r>
              <a:rPr lang="en-US" altLang="zh-CN" sz="2400" dirty="0" smtClean="0">
                <a:ea typeface="宋体" pitchFamily="2" charset="-122"/>
              </a:rPr>
              <a:t>C</a:t>
            </a:r>
            <a:r>
              <a:rPr lang="zh-CN" altLang="en-US" sz="2400" dirty="0" smtClean="0">
                <a:ea typeface="宋体" pitchFamily="2" charset="-122"/>
              </a:rPr>
              <a:t>语言源程序的基本功能单位，打个比方，可以将函数视为一个黑盒子，或</a:t>
            </a:r>
            <a:r>
              <a:rPr lang="zh-CN" altLang="en-US" sz="2400" dirty="0" smtClean="0">
                <a:latin typeface="Times New Roman" pitchFamily="18" charset="0"/>
                <a:ea typeface="宋体" pitchFamily="2" charset="-122"/>
              </a:rPr>
              <a:t>“</a:t>
            </a:r>
            <a:r>
              <a:rPr lang="zh-CN" altLang="en-US" sz="2400" dirty="0" smtClean="0">
                <a:ea typeface="宋体" pitchFamily="2" charset="-122"/>
              </a:rPr>
              <a:t>加工设备</a:t>
            </a:r>
            <a:r>
              <a:rPr lang="zh-CN" altLang="en-US" sz="2400" dirty="0" smtClean="0">
                <a:latin typeface="Times New Roman" pitchFamily="18" charset="0"/>
                <a:ea typeface="宋体" pitchFamily="2" charset="-122"/>
              </a:rPr>
              <a:t>”</a:t>
            </a:r>
            <a:r>
              <a:rPr lang="zh-CN" altLang="en-US" sz="2400" dirty="0" smtClean="0">
                <a:ea typeface="宋体" pitchFamily="2" charset="-122"/>
              </a:rPr>
              <a:t>，从一头输入数据（原材料），从另一头就可以得到结果（产品）。至于函数内部是如何工作的，外部并不关心。</a:t>
            </a:r>
          </a:p>
          <a:p>
            <a:pPr eaLnBrk="1" hangingPunct="1">
              <a:lnSpc>
                <a:spcPct val="90000"/>
              </a:lnSpc>
              <a:defRPr/>
            </a:pPr>
            <a:r>
              <a:rPr lang="en-US" altLang="zh-CN" sz="2400" dirty="0" smtClean="0">
                <a:ea typeface="宋体" pitchFamily="2" charset="-122"/>
              </a:rPr>
              <a:t>C</a:t>
            </a:r>
            <a:r>
              <a:rPr lang="zh-CN" altLang="en-US" sz="2400" dirty="0" smtClean="0">
                <a:ea typeface="宋体" pitchFamily="2" charset="-122"/>
              </a:rPr>
              <a:t>语言源程序均是由函数组成的，在前面给出的示例代码，只有一个</a:t>
            </a:r>
            <a:r>
              <a:rPr lang="en-US" altLang="zh-CN" sz="2400" dirty="0" smtClean="0">
                <a:ea typeface="宋体" pitchFamily="2" charset="-122"/>
              </a:rPr>
              <a:t>main</a:t>
            </a:r>
            <a:r>
              <a:rPr lang="zh-CN" altLang="en-US" sz="2400" dirty="0" smtClean="0">
                <a:ea typeface="宋体" pitchFamily="2" charset="-122"/>
              </a:rPr>
              <a:t>函数，这仅适用于比较简单的问题，实际上的程序往往由多个程序组成。函数的调用是由另一个函数发起的，举例来说，在</a:t>
            </a:r>
            <a:r>
              <a:rPr lang="en-US" altLang="zh-CN" sz="2400" dirty="0" smtClean="0">
                <a:ea typeface="宋体" pitchFamily="2" charset="-122"/>
              </a:rPr>
              <a:t>A</a:t>
            </a:r>
            <a:r>
              <a:rPr lang="zh-CN" altLang="en-US" sz="2400" dirty="0" smtClean="0">
                <a:ea typeface="宋体" pitchFamily="2" charset="-122"/>
              </a:rPr>
              <a:t>函数中调用</a:t>
            </a:r>
            <a:r>
              <a:rPr lang="en-US" altLang="zh-CN" sz="2400" dirty="0" smtClean="0">
                <a:ea typeface="宋体" pitchFamily="2" charset="-122"/>
              </a:rPr>
              <a:t>B</a:t>
            </a:r>
            <a:r>
              <a:rPr lang="zh-CN" altLang="en-US" sz="2400" dirty="0" smtClean="0">
                <a:ea typeface="宋体" pitchFamily="2" charset="-122"/>
              </a:rPr>
              <a:t>函数，从</a:t>
            </a:r>
            <a:r>
              <a:rPr lang="en-US" altLang="zh-CN" sz="2400" dirty="0" smtClean="0">
                <a:ea typeface="宋体" pitchFamily="2" charset="-122"/>
              </a:rPr>
              <a:t>B</a:t>
            </a:r>
            <a:r>
              <a:rPr lang="zh-CN" altLang="en-US" sz="2400" dirty="0" smtClean="0">
                <a:ea typeface="宋体" pitchFamily="2" charset="-122"/>
              </a:rPr>
              <a:t>函数的角度上说，</a:t>
            </a:r>
            <a:r>
              <a:rPr lang="en-US" altLang="zh-CN" sz="2400" dirty="0" smtClean="0">
                <a:ea typeface="宋体" pitchFamily="2" charset="-122"/>
              </a:rPr>
              <a:t>A</a:t>
            </a:r>
            <a:r>
              <a:rPr lang="zh-CN" altLang="en-US" sz="2400" dirty="0" smtClean="0">
                <a:ea typeface="宋体" pitchFamily="2" charset="-122"/>
              </a:rPr>
              <a:t>函数可视为外部函数（有的书中也叫外部程序、主调函数，</a:t>
            </a:r>
            <a:r>
              <a:rPr lang="en-US" altLang="zh-CN" sz="2400" dirty="0" smtClean="0">
                <a:ea typeface="宋体" pitchFamily="2" charset="-122"/>
              </a:rPr>
              <a:t>B</a:t>
            </a:r>
            <a:r>
              <a:rPr lang="zh-CN" altLang="en-US" sz="2400" dirty="0" smtClean="0">
                <a:ea typeface="宋体" pitchFamily="2" charset="-122"/>
              </a:rPr>
              <a:t>函数相应地称为被调函数），外部函数</a:t>
            </a:r>
            <a:r>
              <a:rPr lang="en-US" altLang="zh-CN" sz="2400" dirty="0" smtClean="0">
                <a:ea typeface="宋体" pitchFamily="2" charset="-122"/>
              </a:rPr>
              <a:t>A</a:t>
            </a:r>
            <a:r>
              <a:rPr lang="zh-CN" altLang="en-US" sz="2400" dirty="0" smtClean="0">
                <a:ea typeface="宋体" pitchFamily="2" charset="-122"/>
              </a:rPr>
              <a:t>对函数</a:t>
            </a:r>
            <a:r>
              <a:rPr lang="en-US" altLang="zh-CN" sz="2400" dirty="0" smtClean="0">
                <a:ea typeface="宋体" pitchFamily="2" charset="-122"/>
              </a:rPr>
              <a:t>B</a:t>
            </a:r>
            <a:r>
              <a:rPr lang="zh-CN" altLang="en-US" sz="2400" dirty="0" smtClean="0">
                <a:ea typeface="宋体" pitchFamily="2" charset="-122"/>
              </a:rPr>
              <a:t>是如何定义的，功能是如何实现的毫不关心，</a:t>
            </a:r>
            <a:r>
              <a:rPr lang="en-US" altLang="zh-CN" sz="2400" dirty="0" smtClean="0">
                <a:ea typeface="宋体" pitchFamily="2" charset="-122"/>
              </a:rPr>
              <a:t>A</a:t>
            </a:r>
            <a:r>
              <a:rPr lang="zh-CN" altLang="en-US" sz="2400" dirty="0" smtClean="0">
                <a:ea typeface="宋体" pitchFamily="2" charset="-122"/>
              </a:rPr>
              <a:t>对</a:t>
            </a:r>
            <a:r>
              <a:rPr lang="en-US" altLang="zh-CN" sz="2400" dirty="0" smtClean="0">
                <a:ea typeface="宋体" pitchFamily="2" charset="-122"/>
              </a:rPr>
              <a:t>B</a:t>
            </a:r>
            <a:r>
              <a:rPr lang="zh-CN" altLang="en-US" sz="2400" dirty="0" smtClean="0">
                <a:ea typeface="宋体" pitchFamily="2" charset="-122"/>
              </a:rPr>
              <a:t>所知道的仅限于输入给</a:t>
            </a:r>
            <a:r>
              <a:rPr lang="en-US" altLang="zh-CN" sz="2400" dirty="0" smtClean="0">
                <a:ea typeface="宋体" pitchFamily="2" charset="-122"/>
              </a:rPr>
              <a:t>B</a:t>
            </a:r>
            <a:r>
              <a:rPr lang="zh-CN" altLang="en-US" sz="2400" dirty="0" smtClean="0">
                <a:ea typeface="宋体" pitchFamily="2" charset="-122"/>
              </a:rPr>
              <a:t>什么，以及</a:t>
            </a:r>
            <a:r>
              <a:rPr lang="en-US" altLang="zh-CN" sz="2400" dirty="0" smtClean="0">
                <a:ea typeface="宋体" pitchFamily="2" charset="-122"/>
              </a:rPr>
              <a:t>B</a:t>
            </a:r>
            <a:r>
              <a:rPr lang="zh-CN" altLang="en-US" sz="2400" dirty="0" smtClean="0">
                <a:ea typeface="宋体" pitchFamily="2" charset="-122"/>
              </a:rPr>
              <a:t>会输出什么。</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5.2.31</a:t>
            </a:r>
            <a:r>
              <a:rPr lang="zh-CN" altLang="en-US" dirty="0" smtClean="0">
                <a:ea typeface="宋体" pitchFamily="2" charset="-122"/>
              </a:rPr>
              <a:t>二维数组案例</a:t>
            </a:r>
            <a:endParaRPr lang="en-US" altLang="zh-CN" dirty="0">
              <a:ea typeface="宋体" pitchFamily="2" charset="-122"/>
            </a:endParaRPr>
          </a:p>
        </p:txBody>
      </p:sp>
      <p:sp>
        <p:nvSpPr>
          <p:cNvPr id="76804" name="矩形 4"/>
          <p:cNvSpPr>
            <a:spLocks noChangeArrowheads="1"/>
          </p:cNvSpPr>
          <p:nvPr/>
        </p:nvSpPr>
        <p:spPr bwMode="auto">
          <a:xfrm>
            <a:off x="357188" y="1357312"/>
            <a:ext cx="8643968" cy="422885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indent="534988">
              <a:lnSpc>
                <a:spcPct val="80000"/>
              </a:lnSpc>
              <a:defRPr/>
            </a:pPr>
            <a:r>
              <a:rPr lang="en-US" altLang="zh-CN" sz="2400" b="1"/>
              <a:t>void main()</a:t>
            </a:r>
          </a:p>
          <a:p>
            <a:pPr indent="534988">
              <a:lnSpc>
                <a:spcPct val="80000"/>
              </a:lnSpc>
              <a:defRPr/>
            </a:pPr>
            <a:r>
              <a:rPr lang="en-US" altLang="zh-CN" sz="2400" b="1"/>
              <a:t>{int i,j,a[3][4]={1,2,3,4,5,6,7,8,1,2,3,0},b[4][3];</a:t>
            </a:r>
          </a:p>
          <a:p>
            <a:pPr indent="534988">
              <a:lnSpc>
                <a:spcPct val="80000"/>
              </a:lnSpc>
              <a:defRPr/>
            </a:pPr>
            <a:endParaRPr lang="en-US" altLang="zh-CN" sz="2400" b="1"/>
          </a:p>
          <a:p>
            <a:pPr indent="534988">
              <a:lnSpc>
                <a:spcPct val="80000"/>
              </a:lnSpc>
              <a:defRPr/>
            </a:pPr>
            <a:r>
              <a:rPr lang="en-US" altLang="zh-CN" sz="2400" b="1">
                <a:solidFill>
                  <a:srgbClr val="FF3300"/>
                </a:solidFill>
              </a:rPr>
              <a:t>  for(i=0;i&lt;3;i++)  /*</a:t>
            </a:r>
            <a:r>
              <a:rPr lang="zh-CN" altLang="en-US" sz="2400" b="1">
                <a:solidFill>
                  <a:srgbClr val="FF3300"/>
                </a:solidFill>
              </a:rPr>
              <a:t>将</a:t>
            </a:r>
            <a:r>
              <a:rPr lang="en-US" altLang="zh-CN" sz="2400" b="1">
                <a:solidFill>
                  <a:srgbClr val="FF3300"/>
                </a:solidFill>
              </a:rPr>
              <a:t>a</a:t>
            </a:r>
            <a:r>
              <a:rPr lang="zh-CN" altLang="en-US" sz="2400" b="1">
                <a:solidFill>
                  <a:srgbClr val="FF3300"/>
                </a:solidFill>
              </a:rPr>
              <a:t>转置存入</a:t>
            </a:r>
            <a:r>
              <a:rPr lang="en-US" altLang="zh-CN" sz="2400" b="1">
                <a:solidFill>
                  <a:srgbClr val="FF3300"/>
                </a:solidFill>
              </a:rPr>
              <a:t>b*/</a:t>
            </a:r>
          </a:p>
          <a:p>
            <a:pPr indent="534988">
              <a:lnSpc>
                <a:spcPct val="80000"/>
              </a:lnSpc>
              <a:defRPr/>
            </a:pPr>
            <a:r>
              <a:rPr lang="en-US" altLang="zh-CN" sz="2400" b="1">
                <a:solidFill>
                  <a:srgbClr val="FF3300"/>
                </a:solidFill>
              </a:rPr>
              <a:t>   for(j=0;j&lt;4;j++)</a:t>
            </a:r>
          </a:p>
          <a:p>
            <a:pPr indent="534988">
              <a:lnSpc>
                <a:spcPct val="80000"/>
              </a:lnSpc>
              <a:defRPr/>
            </a:pPr>
            <a:r>
              <a:rPr lang="en-US" altLang="zh-CN" sz="2400" b="1">
                <a:solidFill>
                  <a:srgbClr val="FF3300"/>
                </a:solidFill>
              </a:rPr>
              <a:t>    b[j][i]=a[i][j];</a:t>
            </a:r>
          </a:p>
          <a:p>
            <a:pPr indent="534988">
              <a:lnSpc>
                <a:spcPct val="80000"/>
              </a:lnSpc>
              <a:defRPr/>
            </a:pPr>
            <a:endParaRPr lang="en-US" altLang="zh-CN" sz="2400" b="1">
              <a:solidFill>
                <a:srgbClr val="FF3300"/>
              </a:solidFill>
            </a:endParaRPr>
          </a:p>
          <a:p>
            <a:pPr indent="534988">
              <a:lnSpc>
                <a:spcPct val="80000"/>
              </a:lnSpc>
              <a:defRPr/>
            </a:pPr>
            <a:r>
              <a:rPr lang="en-US" altLang="zh-CN" sz="2400" b="1">
                <a:solidFill>
                  <a:srgbClr val="FF3300"/>
                </a:solidFill>
              </a:rPr>
              <a:t>  </a:t>
            </a:r>
            <a:r>
              <a:rPr lang="en-US" altLang="zh-CN" sz="2400" b="1"/>
              <a:t>printf(</a:t>
            </a:r>
            <a:r>
              <a:rPr lang="en-US" altLang="zh-CN" sz="2400" b="1">
                <a:latin typeface="Arial" pitchFamily="34" charset="0"/>
              </a:rPr>
              <a:t>“</a:t>
            </a:r>
            <a:r>
              <a:rPr lang="zh-CN" altLang="en-US" sz="2400" b="1"/>
              <a:t>转置后的矩阵为</a:t>
            </a:r>
            <a:r>
              <a:rPr lang="en-US" altLang="zh-CN" sz="2400" b="1"/>
              <a:t>:\n</a:t>
            </a:r>
            <a:r>
              <a:rPr lang="en-US" altLang="zh-CN" sz="2400" b="1">
                <a:latin typeface="Arial" pitchFamily="34" charset="0"/>
              </a:rPr>
              <a:t>”</a:t>
            </a:r>
            <a:r>
              <a:rPr lang="en-US" altLang="zh-CN" sz="2400" b="1"/>
              <a:t>);</a:t>
            </a:r>
          </a:p>
          <a:p>
            <a:pPr indent="534988">
              <a:lnSpc>
                <a:spcPct val="80000"/>
              </a:lnSpc>
              <a:defRPr/>
            </a:pPr>
            <a:r>
              <a:rPr lang="en-US" altLang="zh-CN" sz="2400" b="1">
                <a:solidFill>
                  <a:srgbClr val="FF3300"/>
                </a:solidFill>
              </a:rPr>
              <a:t>  </a:t>
            </a:r>
            <a:r>
              <a:rPr lang="en-US" altLang="zh-CN" sz="2400" b="1"/>
              <a:t>for(i=0;i&lt;4;i++)</a:t>
            </a:r>
          </a:p>
          <a:p>
            <a:pPr indent="534988">
              <a:lnSpc>
                <a:spcPct val="80000"/>
              </a:lnSpc>
              <a:defRPr/>
            </a:pPr>
            <a:r>
              <a:rPr lang="en-US" altLang="zh-CN" sz="2400" b="1"/>
              <a:t>  {for(j=0;j&lt;3;j++)</a:t>
            </a:r>
          </a:p>
          <a:p>
            <a:pPr indent="534988">
              <a:lnSpc>
                <a:spcPct val="80000"/>
              </a:lnSpc>
              <a:defRPr/>
            </a:pPr>
            <a:r>
              <a:rPr lang="en-US" altLang="zh-CN" sz="2400" b="1"/>
              <a:t>     printf(</a:t>
            </a:r>
            <a:r>
              <a:rPr lang="en-US" altLang="zh-CN" sz="2400" b="1">
                <a:latin typeface="Arial" pitchFamily="34" charset="0"/>
              </a:rPr>
              <a:t>“</a:t>
            </a:r>
            <a:r>
              <a:rPr lang="en-US" altLang="zh-CN" sz="2400" b="1"/>
              <a:t>%8d</a:t>
            </a:r>
            <a:r>
              <a:rPr lang="en-US" altLang="zh-CN" sz="2400" b="1">
                <a:latin typeface="Arial" pitchFamily="34" charset="0"/>
              </a:rPr>
              <a:t>”</a:t>
            </a:r>
            <a:r>
              <a:rPr lang="en-US" altLang="zh-CN" sz="2400" b="1"/>
              <a:t>,b[i][j]);</a:t>
            </a:r>
          </a:p>
          <a:p>
            <a:pPr indent="534988">
              <a:lnSpc>
                <a:spcPct val="80000"/>
              </a:lnSpc>
              <a:defRPr/>
            </a:pPr>
            <a:r>
              <a:rPr lang="en-US" altLang="zh-CN" sz="2400" b="1"/>
              <a:t>    printf(</a:t>
            </a:r>
            <a:r>
              <a:rPr lang="en-US" altLang="zh-CN" sz="2400" b="1">
                <a:latin typeface="Arial" pitchFamily="34" charset="0"/>
              </a:rPr>
              <a:t>“</a:t>
            </a:r>
            <a:r>
              <a:rPr lang="en-US" altLang="zh-CN" sz="2400" b="1"/>
              <a:t>\n</a:t>
            </a:r>
            <a:r>
              <a:rPr lang="en-US" altLang="zh-CN" sz="2400" b="1">
                <a:latin typeface="Arial" pitchFamily="34" charset="0"/>
              </a:rPr>
              <a:t>”</a:t>
            </a:r>
            <a:r>
              <a:rPr lang="en-US" altLang="zh-CN" sz="2400" b="1"/>
              <a:t>);</a:t>
            </a:r>
          </a:p>
          <a:p>
            <a:pPr indent="534988">
              <a:lnSpc>
                <a:spcPct val="80000"/>
              </a:lnSpc>
              <a:defRPr/>
            </a:pPr>
            <a:r>
              <a:rPr lang="en-US" altLang="zh-CN" sz="2400" b="1"/>
              <a:t>  }</a:t>
            </a:r>
          </a:p>
          <a:p>
            <a:pPr indent="534988">
              <a:lnSpc>
                <a:spcPct val="80000"/>
              </a:lnSpc>
              <a:defRPr/>
            </a:pPr>
            <a:r>
              <a:rPr lang="en-US" altLang="zh-CN" sz="2400" b="1"/>
              <a:t> }</a:t>
            </a:r>
            <a:endParaRPr lang="zh-CN" altLang="en-US" sz="240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5.2.32</a:t>
            </a:r>
            <a:r>
              <a:rPr lang="zh-CN" altLang="en-US" dirty="0" smtClean="0">
                <a:ea typeface="宋体" pitchFamily="2" charset="-122"/>
              </a:rPr>
              <a:t>二维数组案例</a:t>
            </a:r>
            <a:endParaRPr lang="en-US" altLang="zh-CN" dirty="0">
              <a:ea typeface="宋体" pitchFamily="2" charset="-122"/>
            </a:endParaRPr>
          </a:p>
        </p:txBody>
      </p:sp>
      <p:sp>
        <p:nvSpPr>
          <p:cNvPr id="5" name="Rectangle 11"/>
          <p:cNvSpPr txBox="1">
            <a:spLocks noChangeArrowheads="1"/>
          </p:cNvSpPr>
          <p:nvPr/>
        </p:nvSpPr>
        <p:spPr bwMode="auto">
          <a:xfrm>
            <a:off x="428596" y="1142985"/>
            <a:ext cx="8358246" cy="5286411"/>
          </a:xfrm>
          <a:prstGeom prst="rect">
            <a:avLst/>
          </a:prstGeom>
          <a:ln w="9525">
            <a:noFill/>
            <a:miter lim="800000"/>
            <a:headEnd/>
            <a:tailEnd/>
          </a:ln>
          <a:effectLst/>
        </p:spPr>
        <p:style>
          <a:lnRef idx="0">
            <a:scrgbClr r="0" g="0" b="0"/>
          </a:lnRef>
          <a:fillRef idx="1003">
            <a:schemeClr val="dk2"/>
          </a:fillRef>
          <a:effectRef idx="0">
            <a:scrgbClr r="0" g="0" b="0"/>
          </a:effectRef>
          <a:fontRef idx="major"/>
        </p:style>
        <p:txBody>
          <a:bodyPr rIns="132080"/>
          <a:lstStyle/>
          <a:p>
            <a:pPr indent="534988">
              <a:spcBef>
                <a:spcPct val="20000"/>
              </a:spcBef>
              <a:spcAft>
                <a:spcPct val="50000"/>
              </a:spcAft>
              <a:buClr>
                <a:schemeClr val="hlink"/>
              </a:buClr>
              <a:buSzPct val="70000"/>
              <a:buFont typeface="Wingdings" pitchFamily="2" charset="2"/>
              <a:buChar char="n"/>
              <a:defRPr/>
            </a:pPr>
            <a:r>
              <a:rPr lang="zh-CN" altLang="en-US" sz="3200" b="1" kern="0">
                <a:effectLst>
                  <a:outerShdw blurRad="38100" dist="38100" dir="2700000" algn="tl">
                    <a:srgbClr val="000000"/>
                  </a:outerShdw>
                </a:effectLst>
                <a:latin typeface="+mn-lt"/>
                <a:ea typeface="宋体" charset="-122"/>
              </a:rPr>
              <a:t>编写程序打印出杨辉三角形</a:t>
            </a:r>
            <a:r>
              <a:rPr lang="zh-CN" altLang="en-US" sz="3200" kern="0">
                <a:effectLst>
                  <a:outerShdw blurRad="38100" dist="38100" dir="2700000" algn="tl">
                    <a:srgbClr val="000000"/>
                  </a:outerShdw>
                </a:effectLst>
                <a:latin typeface="+mn-lt"/>
                <a:ea typeface="宋体" charset="-122"/>
              </a:rPr>
              <a:t> </a:t>
            </a:r>
            <a:r>
              <a:rPr lang="zh-CN" altLang="en-US" sz="3200" b="1" kern="0">
                <a:effectLst>
                  <a:outerShdw blurRad="38100" dist="38100" dir="2700000" algn="tl">
                    <a:srgbClr val="000000"/>
                  </a:outerShdw>
                </a:effectLst>
                <a:latin typeface="+mn-lt"/>
                <a:ea typeface="宋体" charset="-122"/>
              </a:rPr>
              <a:t>。</a:t>
            </a:r>
          </a:p>
          <a:p>
            <a:pPr indent="534988">
              <a:spcBef>
                <a:spcPct val="20000"/>
              </a:spcBef>
              <a:buClr>
                <a:schemeClr val="hlink"/>
              </a:buClr>
              <a:buSzPct val="70000"/>
              <a:buFont typeface="Wingdings" pitchFamily="2" charset="2"/>
              <a:buChar char="n"/>
              <a:defRPr/>
            </a:pPr>
            <a:endParaRPr lang="zh-CN" altLang="en-US" sz="3200" b="1" kern="0">
              <a:effectLst>
                <a:outerShdw blurRad="38100" dist="38100" dir="2700000" algn="tl">
                  <a:srgbClr val="000000"/>
                </a:outerShdw>
              </a:effectLst>
              <a:latin typeface="+mn-lt"/>
              <a:ea typeface="宋体" charset="-122"/>
            </a:endParaRPr>
          </a:p>
        </p:txBody>
      </p:sp>
      <p:sp>
        <p:nvSpPr>
          <p:cNvPr id="79879" name="Text Box 15"/>
          <p:cNvSpPr txBox="1">
            <a:spLocks noChangeArrowheads="1"/>
          </p:cNvSpPr>
          <p:nvPr/>
        </p:nvSpPr>
        <p:spPr bwMode="auto">
          <a:xfrm>
            <a:off x="1042988" y="2136775"/>
            <a:ext cx="3600450" cy="1616075"/>
          </a:xfrm>
          <a:prstGeom prst="rect">
            <a:avLst/>
          </a:prstGeom>
          <a:noFill/>
          <a:ln w="25400" algn="ctr">
            <a:noFill/>
            <a:miter lim="800000"/>
            <a:headEnd/>
            <a:tailEnd/>
          </a:ln>
        </p:spPr>
        <p:txBody>
          <a:bodyPr lIns="90000" tIns="46800" rIns="90000" bIns="46800">
            <a:spAutoFit/>
          </a:bodyPr>
          <a:lstStyle/>
          <a:p>
            <a:pPr marL="457200" indent="-457200" algn="ctr" eaLnBrk="0" hangingPunct="0"/>
            <a:r>
              <a:rPr lang="en-US" altLang="zh-CN" sz="2000" b="1">
                <a:solidFill>
                  <a:srgbClr val="FF0000"/>
                </a:solidFill>
                <a:latin typeface="宋体" pitchFamily="2" charset="-122"/>
              </a:rPr>
              <a:t>1</a:t>
            </a:r>
          </a:p>
          <a:p>
            <a:pPr marL="457200" indent="-457200" algn="ctr" eaLnBrk="0" hangingPunct="0"/>
            <a:r>
              <a:rPr lang="en-US" altLang="zh-CN" sz="2000" b="1">
                <a:solidFill>
                  <a:srgbClr val="FF0000"/>
                </a:solidFill>
                <a:latin typeface="宋体" pitchFamily="2" charset="-122"/>
              </a:rPr>
              <a:t>1   1</a:t>
            </a:r>
          </a:p>
          <a:p>
            <a:pPr marL="457200" indent="-457200" algn="ctr" eaLnBrk="0" hangingPunct="0"/>
            <a:r>
              <a:rPr lang="en-US" altLang="zh-CN" sz="2000" b="1">
                <a:solidFill>
                  <a:srgbClr val="FF0000"/>
                </a:solidFill>
                <a:latin typeface="宋体" pitchFamily="2" charset="-122"/>
              </a:rPr>
              <a:t>1   2   1</a:t>
            </a:r>
          </a:p>
          <a:p>
            <a:pPr marL="457200" indent="-457200" algn="ctr" eaLnBrk="0" hangingPunct="0"/>
            <a:r>
              <a:rPr lang="en-US" altLang="zh-CN" sz="2000" b="1">
                <a:solidFill>
                  <a:srgbClr val="FF0000"/>
                </a:solidFill>
                <a:latin typeface="宋体" pitchFamily="2" charset="-122"/>
              </a:rPr>
              <a:t>1   3   3   1</a:t>
            </a:r>
          </a:p>
          <a:p>
            <a:pPr marL="457200" indent="-457200" algn="ctr" eaLnBrk="0" hangingPunct="0"/>
            <a:r>
              <a:rPr lang="en-US" altLang="zh-CN" sz="2000" b="1">
                <a:solidFill>
                  <a:srgbClr val="FF0000"/>
                </a:solidFill>
                <a:latin typeface="宋体" pitchFamily="2" charset="-122"/>
              </a:rPr>
              <a:t>......</a:t>
            </a:r>
          </a:p>
        </p:txBody>
      </p:sp>
      <p:sp>
        <p:nvSpPr>
          <p:cNvPr id="9" name="Text Box 16"/>
          <p:cNvSpPr txBox="1">
            <a:spLocks noChangeArrowheads="1"/>
          </p:cNvSpPr>
          <p:nvPr/>
        </p:nvSpPr>
        <p:spPr bwMode="auto">
          <a:xfrm>
            <a:off x="4932363" y="2133600"/>
            <a:ext cx="2952750" cy="1616075"/>
          </a:xfrm>
          <a:prstGeom prst="rect">
            <a:avLst/>
          </a:prstGeom>
          <a:noFill/>
          <a:ln w="25400" algn="ctr">
            <a:noFill/>
            <a:miter lim="800000"/>
            <a:headEnd/>
            <a:tailEnd/>
          </a:ln>
        </p:spPr>
        <p:txBody>
          <a:bodyPr lIns="90000" tIns="46800" rIns="90000" bIns="46800">
            <a:spAutoFit/>
          </a:bodyPr>
          <a:lstStyle/>
          <a:p>
            <a:pPr marL="457200" indent="-457200" eaLnBrk="0" hangingPunct="0"/>
            <a:r>
              <a:rPr lang="en-US" altLang="zh-CN" sz="2000" b="1">
                <a:solidFill>
                  <a:srgbClr val="FF0000"/>
                </a:solidFill>
                <a:latin typeface="宋体" pitchFamily="2" charset="-122"/>
              </a:rPr>
              <a:t>1   0   0   0</a:t>
            </a:r>
          </a:p>
          <a:p>
            <a:pPr marL="457200" indent="-457200" eaLnBrk="0" hangingPunct="0"/>
            <a:r>
              <a:rPr lang="en-US" altLang="zh-CN" sz="2000" b="1">
                <a:solidFill>
                  <a:srgbClr val="FF0000"/>
                </a:solidFill>
                <a:latin typeface="宋体" pitchFamily="2" charset="-122"/>
              </a:rPr>
              <a:t>1   1   0   0</a:t>
            </a:r>
          </a:p>
          <a:p>
            <a:pPr marL="457200" indent="-457200" eaLnBrk="0" hangingPunct="0"/>
            <a:r>
              <a:rPr lang="en-US" altLang="zh-CN" sz="2000" b="1">
                <a:solidFill>
                  <a:srgbClr val="FF0000"/>
                </a:solidFill>
                <a:latin typeface="宋体" pitchFamily="2" charset="-122"/>
              </a:rPr>
              <a:t>1   2   1   0</a:t>
            </a:r>
          </a:p>
          <a:p>
            <a:pPr marL="457200" indent="-457200" eaLnBrk="0" hangingPunct="0"/>
            <a:r>
              <a:rPr lang="en-US" altLang="zh-CN" sz="2000" b="1">
                <a:solidFill>
                  <a:srgbClr val="FF0000"/>
                </a:solidFill>
                <a:latin typeface="宋体" pitchFamily="2" charset="-122"/>
              </a:rPr>
              <a:t>1   3   3   1</a:t>
            </a:r>
          </a:p>
          <a:p>
            <a:pPr marL="457200" indent="-457200" eaLnBrk="0" hangingPunct="0"/>
            <a:r>
              <a:rPr lang="en-US" altLang="zh-CN" sz="2000" b="1">
                <a:solidFill>
                  <a:srgbClr val="FF0000"/>
                </a:solidFill>
                <a:latin typeface="宋体" pitchFamily="2" charset="-122"/>
              </a:rPr>
              <a:t>    ......</a:t>
            </a:r>
          </a:p>
        </p:txBody>
      </p:sp>
      <p:sp>
        <p:nvSpPr>
          <p:cNvPr id="10" name="Text Box 13"/>
          <p:cNvSpPr txBox="1">
            <a:spLocks noChangeArrowheads="1"/>
          </p:cNvSpPr>
          <p:nvPr/>
        </p:nvSpPr>
        <p:spPr bwMode="auto">
          <a:xfrm>
            <a:off x="1042988" y="3486150"/>
            <a:ext cx="1368425" cy="519113"/>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zh-CN" altLang="en-US" sz="2800" b="1">
                <a:latin typeface="宋体" pitchFamily="2" charset="-122"/>
              </a:rPr>
              <a:t>思路：</a:t>
            </a:r>
          </a:p>
        </p:txBody>
      </p:sp>
      <p:sp>
        <p:nvSpPr>
          <p:cNvPr id="11" name="Rectangle 14"/>
          <p:cNvSpPr>
            <a:spLocks noChangeArrowheads="1"/>
          </p:cNvSpPr>
          <p:nvPr/>
        </p:nvSpPr>
        <p:spPr bwMode="auto">
          <a:xfrm>
            <a:off x="1044575" y="3968750"/>
            <a:ext cx="8280400" cy="2443163"/>
          </a:xfrm>
          <a:prstGeom prst="rect">
            <a:avLst/>
          </a:prstGeom>
          <a:noFill/>
          <a:ln w="9525" algn="ctr">
            <a:noFill/>
            <a:miter lim="800000"/>
            <a:headEnd/>
            <a:tailEnd/>
          </a:ln>
        </p:spPr>
        <p:txBody>
          <a:bodyPr>
            <a:spAutoFit/>
          </a:bodyPr>
          <a:lstStyle/>
          <a:p>
            <a:pPr marL="273050" indent="-273050" eaLnBrk="0" hangingPunct="0">
              <a:spcAft>
                <a:spcPct val="50000"/>
              </a:spcAft>
              <a:buFontTx/>
              <a:buChar char="•"/>
            </a:pPr>
            <a:r>
              <a:rPr lang="zh-CN" altLang="en-US" sz="2800" b="1">
                <a:latin typeface="宋体" pitchFamily="2" charset="-122"/>
              </a:rPr>
              <a:t>我们定义一个二维数组，所有元素先初始化为</a:t>
            </a:r>
            <a:r>
              <a:rPr lang="en-US" altLang="zh-CN" sz="2800" b="1">
                <a:latin typeface="宋体" pitchFamily="2" charset="-122"/>
              </a:rPr>
              <a:t>0</a:t>
            </a:r>
            <a:r>
              <a:rPr lang="zh-CN" altLang="en-US" sz="2800" b="1">
                <a:latin typeface="宋体" pitchFamily="2" charset="-122"/>
              </a:rPr>
              <a:t>；</a:t>
            </a:r>
          </a:p>
          <a:p>
            <a:pPr marL="273050" indent="-273050" eaLnBrk="0" hangingPunct="0">
              <a:spcAft>
                <a:spcPct val="50000"/>
              </a:spcAft>
              <a:buFontTx/>
              <a:buChar char="•"/>
            </a:pPr>
            <a:r>
              <a:rPr lang="zh-CN" altLang="en-US" sz="2800" b="1">
                <a:latin typeface="宋体" pitchFamily="2" charset="-122"/>
              </a:rPr>
              <a:t>给数组的第</a:t>
            </a:r>
            <a:r>
              <a:rPr lang="en-US" altLang="zh-CN" sz="2800" b="1">
                <a:latin typeface="宋体" pitchFamily="2" charset="-122"/>
              </a:rPr>
              <a:t>1</a:t>
            </a:r>
            <a:r>
              <a:rPr lang="zh-CN" altLang="en-US" sz="2800" b="1">
                <a:latin typeface="宋体" pitchFamily="2" charset="-122"/>
              </a:rPr>
              <a:t>列和对角线元素赋值为 </a:t>
            </a:r>
            <a:r>
              <a:rPr lang="en-US" altLang="zh-CN" sz="2800" b="1">
                <a:latin typeface="宋体" pitchFamily="2" charset="-122"/>
              </a:rPr>
              <a:t>1</a:t>
            </a:r>
            <a:r>
              <a:rPr lang="zh-CN" altLang="en-US" sz="2800" b="1">
                <a:latin typeface="宋体" pitchFamily="2" charset="-122"/>
              </a:rPr>
              <a:t>；</a:t>
            </a:r>
          </a:p>
          <a:p>
            <a:pPr marL="273050" indent="-273050" eaLnBrk="0" hangingPunct="0">
              <a:spcAft>
                <a:spcPct val="50000"/>
              </a:spcAft>
              <a:buFontTx/>
              <a:buChar char="•"/>
            </a:pPr>
            <a:r>
              <a:rPr kumimoji="1" lang="zh-CN" altLang="en-US" sz="2800" b="1">
                <a:latin typeface="宋体" pitchFamily="2" charset="-122"/>
              </a:rPr>
              <a:t>其余元素</a:t>
            </a:r>
            <a:r>
              <a:rPr kumimoji="1" lang="en-US" altLang="zh-CN" sz="2800" b="1">
                <a:solidFill>
                  <a:srgbClr val="FF0000"/>
                </a:solidFill>
                <a:latin typeface="宋体" pitchFamily="2" charset="-122"/>
              </a:rPr>
              <a:t>a[i][j]=a[i-1][j-1]+a[i-1][j]</a:t>
            </a:r>
            <a:r>
              <a:rPr kumimoji="1" lang="zh-CN" altLang="en-US" sz="2800" b="1">
                <a:latin typeface="宋体" pitchFamily="2" charset="-122"/>
              </a:rPr>
              <a:t>；</a:t>
            </a:r>
          </a:p>
          <a:p>
            <a:pPr marL="273050" indent="-273050" eaLnBrk="0" hangingPunct="0">
              <a:spcAft>
                <a:spcPct val="50000"/>
              </a:spcAft>
              <a:buFontTx/>
              <a:buChar char="•"/>
            </a:pPr>
            <a:r>
              <a:rPr kumimoji="1" lang="zh-CN" altLang="en-US" sz="2800" b="1">
                <a:latin typeface="宋体" pitchFamily="2" charset="-122"/>
              </a:rPr>
              <a:t>输出这个二维数组的下三角。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5.2.33</a:t>
            </a:r>
            <a:r>
              <a:rPr lang="zh-CN" altLang="en-US" dirty="0" smtClean="0">
                <a:ea typeface="宋体" pitchFamily="2" charset="-122"/>
              </a:rPr>
              <a:t>二维数组案例</a:t>
            </a:r>
            <a:endParaRPr lang="en-US" altLang="zh-CN" dirty="0">
              <a:ea typeface="宋体" pitchFamily="2" charset="-122"/>
            </a:endParaRPr>
          </a:p>
        </p:txBody>
      </p:sp>
      <p:sp>
        <p:nvSpPr>
          <p:cNvPr id="4" name="Rectangle 11"/>
          <p:cNvSpPr>
            <a:spLocks noGrp="1" noChangeArrowheads="1"/>
          </p:cNvSpPr>
          <p:nvPr>
            <p:ph type="body" idx="1"/>
          </p:nvPr>
        </p:nvSpPr>
        <p:spPr>
          <a:xfrm>
            <a:off x="0" y="1071546"/>
            <a:ext cx="9144000" cy="5429288"/>
          </a:xfrm>
        </p:spPr>
        <p:style>
          <a:lnRef idx="0">
            <a:scrgbClr r="0" g="0" b="0"/>
          </a:lnRef>
          <a:fillRef idx="1003">
            <a:schemeClr val="dk2"/>
          </a:fillRef>
          <a:effectRef idx="0">
            <a:scrgbClr r="0" g="0" b="0"/>
          </a:effectRef>
          <a:fontRef idx="major"/>
        </p:style>
        <p:txBody>
          <a:bodyPr rIns="132080"/>
          <a:lstStyle/>
          <a:p>
            <a:pPr marL="0" indent="534988" eaLnBrk="1" hangingPunct="1">
              <a:lnSpc>
                <a:spcPct val="80000"/>
              </a:lnSpc>
              <a:defRPr/>
            </a:pPr>
            <a:r>
              <a:rPr lang="en-US" altLang="zh-CN" sz="2200" b="1" smtClean="0">
                <a:ea typeface="宋体" charset="-122"/>
              </a:rPr>
              <a:t>void main()</a:t>
            </a:r>
          </a:p>
          <a:p>
            <a:pPr marL="0" indent="534988" eaLnBrk="1" hangingPunct="1">
              <a:lnSpc>
                <a:spcPct val="80000"/>
              </a:lnSpc>
              <a:defRPr/>
            </a:pPr>
            <a:r>
              <a:rPr lang="en-US" altLang="zh-CN" sz="2200" b="1" smtClean="0">
                <a:ea typeface="宋体" charset="-122"/>
              </a:rPr>
              <a:t>{int i,j,</a:t>
            </a:r>
            <a:r>
              <a:rPr lang="en-US" altLang="zh-CN" sz="2200" b="1" smtClean="0">
                <a:solidFill>
                  <a:srgbClr val="FF3300"/>
                </a:solidFill>
                <a:ea typeface="宋体" charset="-122"/>
              </a:rPr>
              <a:t>a[10][10]={0}</a:t>
            </a:r>
            <a:r>
              <a:rPr lang="en-US" altLang="zh-CN" sz="2200" b="1" smtClean="0">
                <a:ea typeface="宋体" charset="-122"/>
              </a:rPr>
              <a:t>;</a:t>
            </a:r>
          </a:p>
          <a:p>
            <a:pPr marL="0" indent="534988" eaLnBrk="1" hangingPunct="1">
              <a:lnSpc>
                <a:spcPct val="80000"/>
              </a:lnSpc>
              <a:defRPr/>
            </a:pPr>
            <a:r>
              <a:rPr lang="en-US" altLang="zh-CN" sz="2200" b="1" smtClean="0">
                <a:ea typeface="宋体" charset="-122"/>
              </a:rPr>
              <a:t>  for(i=0;i&lt;10;i++)</a:t>
            </a:r>
          </a:p>
          <a:p>
            <a:pPr marL="0" indent="534988" eaLnBrk="1" hangingPunct="1">
              <a:lnSpc>
                <a:spcPct val="80000"/>
              </a:lnSpc>
              <a:defRPr/>
            </a:pPr>
            <a:r>
              <a:rPr lang="en-US" altLang="zh-CN" sz="2200" b="1" smtClean="0">
                <a:ea typeface="宋体" charset="-122"/>
              </a:rPr>
              <a:t>   a[i][0]=a[i][i]=1;</a:t>
            </a:r>
          </a:p>
          <a:p>
            <a:pPr marL="0" indent="534988" eaLnBrk="1" hangingPunct="1">
              <a:lnSpc>
                <a:spcPct val="80000"/>
              </a:lnSpc>
              <a:defRPr/>
            </a:pPr>
            <a:endParaRPr lang="en-US" altLang="zh-CN" sz="2200" b="1" smtClean="0">
              <a:ea typeface="宋体" charset="-122"/>
            </a:endParaRPr>
          </a:p>
          <a:p>
            <a:pPr marL="0" indent="534988" eaLnBrk="1" hangingPunct="1">
              <a:lnSpc>
                <a:spcPct val="80000"/>
              </a:lnSpc>
              <a:defRPr/>
            </a:pPr>
            <a:r>
              <a:rPr lang="en-US" altLang="zh-CN" sz="2200" b="1" smtClean="0">
                <a:ea typeface="宋体" charset="-122"/>
              </a:rPr>
              <a:t>  </a:t>
            </a:r>
            <a:r>
              <a:rPr lang="en-US" altLang="zh-CN" sz="2200" b="1" smtClean="0">
                <a:solidFill>
                  <a:srgbClr val="FF3300"/>
                </a:solidFill>
                <a:ea typeface="宋体" charset="-122"/>
              </a:rPr>
              <a:t>for(i=1;i&lt;10;i++)</a:t>
            </a:r>
          </a:p>
          <a:p>
            <a:pPr marL="0" indent="534988" eaLnBrk="1" hangingPunct="1">
              <a:lnSpc>
                <a:spcPct val="80000"/>
              </a:lnSpc>
              <a:defRPr/>
            </a:pPr>
            <a:r>
              <a:rPr lang="en-US" altLang="zh-CN" sz="2200" b="1" smtClean="0">
                <a:solidFill>
                  <a:srgbClr val="FF3300"/>
                </a:solidFill>
                <a:ea typeface="宋体" charset="-122"/>
              </a:rPr>
              <a:t>   for(j=1;j&lt;i;j++)</a:t>
            </a:r>
          </a:p>
          <a:p>
            <a:pPr marL="0" indent="534988" eaLnBrk="1" hangingPunct="1">
              <a:lnSpc>
                <a:spcPct val="80000"/>
              </a:lnSpc>
              <a:defRPr/>
            </a:pPr>
            <a:r>
              <a:rPr lang="en-US" altLang="zh-CN" sz="2200" b="1" smtClean="0">
                <a:solidFill>
                  <a:srgbClr val="FF3300"/>
                </a:solidFill>
                <a:ea typeface="宋体" charset="-122"/>
              </a:rPr>
              <a:t>    a[i][j]=a[i-1][j-1]+a[i-1][j];</a:t>
            </a:r>
          </a:p>
          <a:p>
            <a:pPr marL="0" indent="534988" eaLnBrk="1" hangingPunct="1">
              <a:lnSpc>
                <a:spcPct val="80000"/>
              </a:lnSpc>
              <a:defRPr/>
            </a:pPr>
            <a:endParaRPr lang="en-US" altLang="zh-CN" sz="2200" b="1" smtClean="0">
              <a:solidFill>
                <a:srgbClr val="FF3300"/>
              </a:solidFill>
              <a:ea typeface="宋体" charset="-122"/>
            </a:endParaRPr>
          </a:p>
          <a:p>
            <a:pPr marL="0" indent="534988" eaLnBrk="1" hangingPunct="1">
              <a:lnSpc>
                <a:spcPct val="80000"/>
              </a:lnSpc>
              <a:defRPr/>
            </a:pPr>
            <a:r>
              <a:rPr lang="en-US" altLang="zh-CN" sz="2200" b="1" smtClean="0">
                <a:solidFill>
                  <a:srgbClr val="FF3300"/>
                </a:solidFill>
                <a:ea typeface="宋体" charset="-122"/>
              </a:rPr>
              <a:t>  </a:t>
            </a:r>
            <a:r>
              <a:rPr lang="en-US" altLang="zh-CN" sz="2200" b="1" smtClean="0">
                <a:ea typeface="宋体" charset="-122"/>
              </a:rPr>
              <a:t>printf(</a:t>
            </a:r>
            <a:r>
              <a:rPr lang="en-US" altLang="zh-CN" sz="2200" b="1" smtClean="0">
                <a:latin typeface="Arial" charset="0"/>
                <a:ea typeface="宋体" charset="-122"/>
              </a:rPr>
              <a:t>“</a:t>
            </a:r>
            <a:r>
              <a:rPr lang="en-US" altLang="zh-CN" sz="2200" b="1" smtClean="0">
                <a:ea typeface="宋体" charset="-122"/>
              </a:rPr>
              <a:t>\n</a:t>
            </a:r>
            <a:r>
              <a:rPr lang="zh-CN" altLang="en-US" sz="2200" b="1" smtClean="0">
                <a:ea typeface="宋体" charset="-122"/>
              </a:rPr>
              <a:t>杨辉三角为</a:t>
            </a:r>
            <a:r>
              <a:rPr lang="en-US" altLang="zh-CN" sz="2200" b="1" smtClean="0">
                <a:ea typeface="宋体" charset="-122"/>
              </a:rPr>
              <a:t>:\n</a:t>
            </a:r>
            <a:r>
              <a:rPr lang="en-US" altLang="zh-CN" sz="2200" b="1" smtClean="0">
                <a:latin typeface="Arial" charset="0"/>
                <a:ea typeface="宋体" charset="-122"/>
              </a:rPr>
              <a:t>”</a:t>
            </a:r>
            <a:r>
              <a:rPr lang="en-US" altLang="zh-CN" sz="2200" b="1" smtClean="0">
                <a:ea typeface="宋体" charset="-122"/>
              </a:rPr>
              <a:t>);</a:t>
            </a:r>
          </a:p>
          <a:p>
            <a:pPr marL="0" indent="534988" eaLnBrk="1" hangingPunct="1">
              <a:lnSpc>
                <a:spcPct val="80000"/>
              </a:lnSpc>
              <a:defRPr/>
            </a:pPr>
            <a:r>
              <a:rPr lang="en-US" altLang="zh-CN" sz="2200" b="1" smtClean="0">
                <a:solidFill>
                  <a:srgbClr val="FF3300"/>
                </a:solidFill>
                <a:ea typeface="宋体" charset="-122"/>
              </a:rPr>
              <a:t>  </a:t>
            </a:r>
            <a:r>
              <a:rPr lang="en-US" altLang="zh-CN" sz="2200" b="1" smtClean="0">
                <a:ea typeface="宋体" charset="-122"/>
              </a:rPr>
              <a:t>for(i=0;i&lt;10;i++)</a:t>
            </a:r>
          </a:p>
          <a:p>
            <a:pPr marL="0" indent="534988" eaLnBrk="1" hangingPunct="1">
              <a:lnSpc>
                <a:spcPct val="80000"/>
              </a:lnSpc>
              <a:defRPr/>
            </a:pPr>
            <a:r>
              <a:rPr lang="en-US" altLang="zh-CN" sz="2200" b="1" smtClean="0">
                <a:ea typeface="宋体" charset="-122"/>
              </a:rPr>
              <a:t>  {for(j=0;j&lt;=i;j++)</a:t>
            </a:r>
          </a:p>
          <a:p>
            <a:pPr marL="0" indent="534988" eaLnBrk="1" hangingPunct="1">
              <a:lnSpc>
                <a:spcPct val="80000"/>
              </a:lnSpc>
              <a:defRPr/>
            </a:pPr>
            <a:r>
              <a:rPr lang="en-US" altLang="zh-CN" sz="2200" b="1" smtClean="0">
                <a:ea typeface="宋体" charset="-122"/>
              </a:rPr>
              <a:t>     printf(</a:t>
            </a:r>
            <a:r>
              <a:rPr lang="en-US" altLang="zh-CN" sz="2200" b="1" smtClean="0">
                <a:latin typeface="Arial" charset="0"/>
                <a:ea typeface="宋体" charset="-122"/>
              </a:rPr>
              <a:t>“</a:t>
            </a:r>
            <a:r>
              <a:rPr lang="en-US" altLang="zh-CN" sz="2200" b="1" smtClean="0">
                <a:ea typeface="宋体" charset="-122"/>
              </a:rPr>
              <a:t>%8d</a:t>
            </a:r>
            <a:r>
              <a:rPr lang="en-US" altLang="zh-CN" sz="2200" b="1" smtClean="0">
                <a:latin typeface="Arial" charset="0"/>
                <a:ea typeface="宋体" charset="-122"/>
              </a:rPr>
              <a:t>”</a:t>
            </a:r>
            <a:r>
              <a:rPr lang="en-US" altLang="zh-CN" sz="2200" b="1" smtClean="0">
                <a:ea typeface="宋体" charset="-122"/>
              </a:rPr>
              <a:t>,a[i][j]);</a:t>
            </a:r>
          </a:p>
          <a:p>
            <a:pPr marL="0" indent="534988" eaLnBrk="1" hangingPunct="1">
              <a:lnSpc>
                <a:spcPct val="80000"/>
              </a:lnSpc>
              <a:defRPr/>
            </a:pPr>
            <a:r>
              <a:rPr lang="en-US" altLang="zh-CN" sz="2200" b="1" smtClean="0">
                <a:ea typeface="宋体" charset="-122"/>
              </a:rPr>
              <a:t>   printf(</a:t>
            </a:r>
            <a:r>
              <a:rPr lang="en-US" altLang="zh-CN" sz="2200" b="1" smtClean="0">
                <a:latin typeface="Arial" charset="0"/>
                <a:ea typeface="宋体" charset="-122"/>
              </a:rPr>
              <a:t>“</a:t>
            </a:r>
            <a:r>
              <a:rPr lang="en-US" altLang="zh-CN" sz="2200" b="1" smtClean="0">
                <a:ea typeface="宋体" charset="-122"/>
              </a:rPr>
              <a:t>\n</a:t>
            </a:r>
            <a:r>
              <a:rPr lang="en-US" altLang="zh-CN" sz="2200" b="1" smtClean="0">
                <a:latin typeface="Arial" charset="0"/>
                <a:ea typeface="宋体" charset="-122"/>
              </a:rPr>
              <a:t>”</a:t>
            </a:r>
            <a:r>
              <a:rPr lang="en-US" altLang="zh-CN" sz="2200" b="1" smtClean="0">
                <a:ea typeface="宋体" charset="-122"/>
              </a:rPr>
              <a:t>);</a:t>
            </a:r>
          </a:p>
          <a:p>
            <a:pPr marL="0" indent="534988" eaLnBrk="1" hangingPunct="1">
              <a:lnSpc>
                <a:spcPct val="80000"/>
              </a:lnSpc>
              <a:defRPr/>
            </a:pPr>
            <a:r>
              <a:rPr lang="en-US" altLang="zh-CN" sz="2200" b="1" smtClean="0">
                <a:ea typeface="宋体" charset="-122"/>
              </a:rPr>
              <a:t>  }</a:t>
            </a:r>
          </a:p>
          <a:p>
            <a:pPr marL="0" indent="534988" eaLnBrk="1" hangingPunct="1">
              <a:lnSpc>
                <a:spcPct val="80000"/>
              </a:lnSpc>
              <a:defRPr/>
            </a:pPr>
            <a:r>
              <a:rPr lang="en-US" altLang="zh-CN" sz="2200" b="1" smtClean="0">
                <a:ea typeface="宋体" charset="-122"/>
              </a:rPr>
              <a:t> }</a:t>
            </a:r>
            <a:endParaRPr lang="zh-CN" altLang="en-US" sz="2200" b="1" smtClean="0">
              <a:ea typeface="宋体" charset="-122"/>
            </a:endParaRPr>
          </a:p>
        </p:txBody>
      </p:sp>
      <p:sp>
        <p:nvSpPr>
          <p:cNvPr id="80903" name="Text Box 13"/>
          <p:cNvSpPr txBox="1">
            <a:spLocks noChangeArrowheads="1"/>
          </p:cNvSpPr>
          <p:nvPr/>
        </p:nvSpPr>
        <p:spPr bwMode="auto">
          <a:xfrm>
            <a:off x="4860925" y="1792288"/>
            <a:ext cx="4283075" cy="427037"/>
          </a:xfrm>
          <a:prstGeom prst="rect">
            <a:avLst/>
          </a:prstGeom>
          <a:noFill/>
          <a:ln w="25400" algn="ctr">
            <a:noFill/>
            <a:miter lim="800000"/>
            <a:headEnd/>
            <a:tailEnd/>
          </a:ln>
        </p:spPr>
        <p:txBody>
          <a:bodyPr lIns="90000" tIns="46800" rIns="90000" bIns="46800">
            <a:spAutoFit/>
          </a:bodyPr>
          <a:lstStyle/>
          <a:p>
            <a:pPr eaLnBrk="0" hangingPunct="0"/>
            <a:r>
              <a:rPr lang="en-US" altLang="zh-CN" sz="2200" b="1">
                <a:solidFill>
                  <a:srgbClr val="0033CC"/>
                </a:solidFill>
                <a:latin typeface="宋体" pitchFamily="2" charset="-122"/>
              </a:rPr>
              <a:t>/*</a:t>
            </a:r>
            <a:r>
              <a:rPr lang="zh-CN" altLang="en-US" sz="2200" b="1">
                <a:solidFill>
                  <a:srgbClr val="0033CC"/>
                </a:solidFill>
              </a:rPr>
              <a:t>第一列和</a:t>
            </a:r>
            <a:r>
              <a:rPr lang="zh-CN" altLang="en-US" sz="2200" b="1">
                <a:solidFill>
                  <a:srgbClr val="0033CC"/>
                </a:solidFill>
                <a:latin typeface="宋体" pitchFamily="2" charset="-122"/>
              </a:rPr>
              <a:t>对角线元素赋值为</a:t>
            </a:r>
            <a:r>
              <a:rPr lang="en-US" altLang="zh-CN" sz="2200" b="1">
                <a:solidFill>
                  <a:srgbClr val="0033CC"/>
                </a:solidFill>
                <a:latin typeface="宋体" pitchFamily="2" charset="-122"/>
              </a:rPr>
              <a:t>1*/</a:t>
            </a:r>
          </a:p>
        </p:txBody>
      </p:sp>
      <p:sp>
        <p:nvSpPr>
          <p:cNvPr id="80904" name="Text Box 14"/>
          <p:cNvSpPr txBox="1">
            <a:spLocks noChangeArrowheads="1"/>
          </p:cNvSpPr>
          <p:nvPr/>
        </p:nvSpPr>
        <p:spPr bwMode="auto">
          <a:xfrm>
            <a:off x="4810125" y="2852738"/>
            <a:ext cx="4333875" cy="427037"/>
          </a:xfrm>
          <a:prstGeom prst="rect">
            <a:avLst/>
          </a:prstGeom>
          <a:noFill/>
          <a:ln w="25400" algn="ctr">
            <a:noFill/>
            <a:miter lim="800000"/>
            <a:headEnd/>
            <a:tailEnd/>
          </a:ln>
        </p:spPr>
        <p:txBody>
          <a:bodyPr lIns="90000" tIns="46800" rIns="90000" bIns="46800">
            <a:spAutoFit/>
          </a:bodyPr>
          <a:lstStyle/>
          <a:p>
            <a:pPr eaLnBrk="0" hangingPunct="0">
              <a:spcBef>
                <a:spcPct val="50000"/>
              </a:spcBef>
            </a:pPr>
            <a:r>
              <a:rPr lang="en-US" altLang="zh-CN" sz="2200" b="1">
                <a:solidFill>
                  <a:srgbClr val="0033CC"/>
                </a:solidFill>
                <a:latin typeface="宋体" pitchFamily="2" charset="-122"/>
              </a:rPr>
              <a:t>/*</a:t>
            </a:r>
            <a:r>
              <a:rPr lang="zh-CN" altLang="en-US" sz="2200" b="1">
                <a:solidFill>
                  <a:srgbClr val="0033CC"/>
                </a:solidFill>
                <a:latin typeface="宋体" pitchFamily="2" charset="-122"/>
              </a:rPr>
              <a:t>给下三角中其它元素赋值*</a:t>
            </a:r>
            <a:r>
              <a:rPr lang="en-US" altLang="zh-CN" sz="2200" b="1">
                <a:solidFill>
                  <a:srgbClr val="0033CC"/>
                </a:solidFill>
                <a:latin typeface="宋体" pitchFamily="2" charset="-122"/>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200" dirty="0" smtClean="0">
                <a:ea typeface="宋体" pitchFamily="2" charset="-122"/>
              </a:rPr>
              <a:t>5.2.34</a:t>
            </a:r>
            <a:r>
              <a:rPr lang="zh-CN" altLang="en-US" sz="3200" dirty="0" smtClean="0">
                <a:ea typeface="宋体" pitchFamily="2" charset="-122"/>
              </a:rPr>
              <a:t>高维数组的声明和元素访问</a:t>
            </a:r>
            <a:endParaRPr lang="en-US" altLang="zh-CN" sz="3200" dirty="0" smtClean="0">
              <a:ea typeface="宋体" pitchFamily="2" charset="-122"/>
            </a:endParaRPr>
          </a:p>
        </p:txBody>
      </p:sp>
      <p:sp>
        <p:nvSpPr>
          <p:cNvPr id="4" name="Rectangle 3"/>
          <p:cNvSpPr>
            <a:spLocks noGrp="1" noChangeArrowheads="1"/>
          </p:cNvSpPr>
          <p:nvPr>
            <p:ph type="body" idx="1"/>
          </p:nvPr>
        </p:nvSpPr>
        <p:spPr>
          <a:xfrm>
            <a:off x="0" y="1142984"/>
            <a:ext cx="9144000" cy="5214974"/>
          </a:xfrm>
        </p:spPr>
        <p:style>
          <a:lnRef idx="0">
            <a:scrgbClr r="0" g="0" b="0"/>
          </a:lnRef>
          <a:fillRef idx="1003">
            <a:schemeClr val="dk2"/>
          </a:fillRef>
          <a:effectRef idx="0">
            <a:scrgbClr r="0" g="0" b="0"/>
          </a:effectRef>
          <a:fontRef idx="major"/>
        </p:style>
        <p:txBody>
          <a:bodyPr/>
          <a:lstStyle/>
          <a:p>
            <a:pPr eaLnBrk="1" hangingPunct="1">
              <a:defRPr/>
            </a:pPr>
            <a:r>
              <a:rPr lang="zh-CN" altLang="en-US" dirty="0" smtClean="0">
                <a:ea typeface="宋体" pitchFamily="2" charset="-122"/>
              </a:rPr>
              <a:t>如果数组是</a:t>
            </a:r>
            <a:r>
              <a:rPr lang="en-US" altLang="zh-CN" dirty="0" smtClean="0">
                <a:ea typeface="宋体" pitchFamily="2" charset="-122"/>
              </a:rPr>
              <a:t>N</a:t>
            </a:r>
            <a:r>
              <a:rPr lang="zh-CN" altLang="en-US" dirty="0" smtClean="0">
                <a:ea typeface="宋体" pitchFamily="2" charset="-122"/>
              </a:rPr>
              <a:t>维，就需要</a:t>
            </a:r>
            <a:r>
              <a:rPr lang="en-US" altLang="zh-CN" dirty="0" smtClean="0">
                <a:ea typeface="宋体" pitchFamily="2" charset="-122"/>
              </a:rPr>
              <a:t>N</a:t>
            </a:r>
            <a:r>
              <a:rPr lang="zh-CN" altLang="en-US" dirty="0" smtClean="0">
                <a:ea typeface="宋体" pitchFamily="2" charset="-122"/>
              </a:rPr>
              <a:t>个下标来访问数组中的元素，同理，在声明高维数组时，除了和一维、二维数组声明一样要制定元素类型和数组名外，还要指定每一维的大小，以帮助编译器确定到底要分配多大的内存块。</a:t>
            </a:r>
          </a:p>
          <a:p>
            <a:pPr eaLnBrk="1" hangingPunct="1">
              <a:defRPr/>
            </a:pPr>
            <a:r>
              <a:rPr lang="zh-CN" altLang="en-US" dirty="0" smtClean="0">
                <a:ea typeface="宋体" pitchFamily="2" charset="-122"/>
              </a:rPr>
              <a:t>举例来说，要声明一个</a:t>
            </a:r>
            <a:r>
              <a:rPr lang="en-US" altLang="zh-CN" dirty="0" err="1" smtClean="0">
                <a:ea typeface="宋体" pitchFamily="2" charset="-122"/>
              </a:rPr>
              <a:t>int</a:t>
            </a:r>
            <a:r>
              <a:rPr lang="zh-CN" altLang="en-US" dirty="0" smtClean="0">
                <a:ea typeface="宋体" pitchFamily="2" charset="-122"/>
              </a:rPr>
              <a:t>型</a:t>
            </a:r>
            <a:r>
              <a:rPr lang="en-US" altLang="zh-CN" dirty="0" smtClean="0">
                <a:ea typeface="宋体" pitchFamily="2" charset="-122"/>
              </a:rPr>
              <a:t>3</a:t>
            </a:r>
            <a:r>
              <a:rPr lang="zh-CN" altLang="en-US" dirty="0" smtClean="0">
                <a:ea typeface="宋体" pitchFamily="2" charset="-122"/>
              </a:rPr>
              <a:t>维数组</a:t>
            </a:r>
            <a:r>
              <a:rPr lang="en-US" altLang="zh-CN" dirty="0" err="1" smtClean="0">
                <a:ea typeface="宋体" pitchFamily="2" charset="-122"/>
              </a:rPr>
              <a:t>sz</a:t>
            </a:r>
            <a:r>
              <a:rPr lang="zh-CN" altLang="en-US" dirty="0" smtClean="0">
                <a:ea typeface="宋体" pitchFamily="2" charset="-122"/>
              </a:rPr>
              <a:t>，大小为</a:t>
            </a:r>
            <a:r>
              <a:rPr lang="en-US" altLang="zh-CN" dirty="0" smtClean="0">
                <a:ea typeface="宋体" pitchFamily="2" charset="-122"/>
              </a:rPr>
              <a:t>3*4*5</a:t>
            </a:r>
            <a:r>
              <a:rPr lang="zh-CN" altLang="en-US" dirty="0" smtClean="0">
                <a:ea typeface="宋体" pitchFamily="2" charset="-122"/>
              </a:rPr>
              <a:t>，代码如下：</a:t>
            </a:r>
          </a:p>
          <a:p>
            <a:pPr eaLnBrk="1" hangingPunct="1">
              <a:defRPr/>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sz</a:t>
            </a:r>
            <a:r>
              <a:rPr lang="en-US" altLang="zh-CN" dirty="0" smtClean="0">
                <a:ea typeface="宋体" pitchFamily="2" charset="-122"/>
              </a:rPr>
              <a:t>[3][4][5];</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5.2.35</a:t>
            </a:r>
            <a:r>
              <a:rPr lang="zh-CN" altLang="en-US" dirty="0" smtClean="0">
                <a:ea typeface="宋体" pitchFamily="2" charset="-122"/>
              </a:rPr>
              <a:t>多维数组初始化</a:t>
            </a:r>
            <a:endParaRPr lang="en-US" altLang="zh-CN" dirty="0">
              <a:ea typeface="宋体" pitchFamily="2" charset="-122"/>
            </a:endParaRPr>
          </a:p>
        </p:txBody>
      </p:sp>
      <p:sp>
        <p:nvSpPr>
          <p:cNvPr id="4" name="Rectangle 3"/>
          <p:cNvSpPr>
            <a:spLocks noGrp="1" noChangeArrowheads="1"/>
          </p:cNvSpPr>
          <p:nvPr>
            <p:ph type="body" idx="1"/>
          </p:nvPr>
        </p:nvSpPr>
        <p:spPr>
          <a:xfrm>
            <a:off x="0" y="1142984"/>
            <a:ext cx="9144000" cy="5214974"/>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在声明一个多维数组时，同样可通过初始化表达式对其中的元素初始化，还记得二维数组中初始化表达式中的花括号么？使用花括号带来的好处是“层次分明”，举例来说：</a:t>
            </a:r>
          </a:p>
          <a:p>
            <a:pPr eaLnBrk="1" hangingPunct="1">
              <a:defRPr/>
            </a:pPr>
            <a:r>
              <a:rPr lang="en-US" altLang="zh-CN" smtClean="0">
                <a:ea typeface="宋体" pitchFamily="2" charset="-122"/>
              </a:rPr>
              <a:t>int sz[2][3][2]=</a:t>
            </a:r>
            <a:r>
              <a:rPr lang="en-US" altLang="zh-CN" b="1" smtClean="0">
                <a:ea typeface="宋体" pitchFamily="2" charset="-122"/>
              </a:rPr>
              <a:t>{ </a:t>
            </a:r>
            <a:r>
              <a:rPr lang="en-US" altLang="zh-CN" smtClean="0">
                <a:ea typeface="宋体" pitchFamily="2" charset="-122"/>
              </a:rPr>
              <a:t>   </a:t>
            </a:r>
            <a:r>
              <a:rPr lang="en-US" altLang="zh-CN" b="1" smtClean="0">
                <a:ea typeface="宋体" pitchFamily="2" charset="-122"/>
              </a:rPr>
              <a:t>{</a:t>
            </a:r>
            <a:r>
              <a:rPr lang="en-US" altLang="zh-CN" smtClean="0">
                <a:ea typeface="宋体" pitchFamily="2" charset="-122"/>
              </a:rPr>
              <a:t>  {1, 2}, {3, 4}, {5, 6}  </a:t>
            </a:r>
            <a:r>
              <a:rPr lang="en-US" altLang="zh-CN" b="1" smtClean="0">
                <a:ea typeface="宋体" pitchFamily="2" charset="-122"/>
              </a:rPr>
              <a:t>}</a:t>
            </a:r>
            <a:r>
              <a:rPr lang="en-US" altLang="zh-CN" smtClean="0">
                <a:ea typeface="宋体" pitchFamily="2" charset="-122"/>
              </a:rPr>
              <a:t> , </a:t>
            </a:r>
            <a:r>
              <a:rPr lang="en-US" altLang="zh-CN" b="1" smtClean="0">
                <a:ea typeface="宋体" pitchFamily="2" charset="-122"/>
              </a:rPr>
              <a:t>{ </a:t>
            </a:r>
            <a:r>
              <a:rPr lang="en-US" altLang="zh-CN" smtClean="0">
                <a:ea typeface="宋体" pitchFamily="2" charset="-122"/>
              </a:rPr>
              <a:t> {7, 8}, {9, 10}, {11, 12}  </a:t>
            </a:r>
            <a:r>
              <a:rPr lang="en-US" altLang="zh-CN" b="1" smtClean="0">
                <a:ea typeface="宋体" pitchFamily="2" charset="-122"/>
              </a:rPr>
              <a:t>}</a:t>
            </a:r>
            <a:r>
              <a:rPr lang="en-US" altLang="zh-CN" smtClean="0">
                <a:ea typeface="宋体" pitchFamily="2" charset="-122"/>
              </a:rPr>
              <a:t>    </a:t>
            </a:r>
            <a:r>
              <a:rPr lang="en-US" altLang="zh-CN" b="1" smtClean="0">
                <a:ea typeface="宋体" pitchFamily="2" charset="-122"/>
              </a:rPr>
              <a:t>}</a:t>
            </a:r>
            <a:r>
              <a:rPr lang="en-US" altLang="zh-CN" smtClean="0">
                <a:ea typeface="宋体" pitchFamily="2" charset="-122"/>
              </a:rPr>
              <a:t>;</a:t>
            </a:r>
          </a:p>
          <a:p>
            <a:pPr eaLnBrk="1" hangingPunct="1">
              <a:defRPr/>
            </a:pPr>
            <a:r>
              <a:rPr lang="zh-CN" altLang="en-US" smtClean="0">
                <a:ea typeface="宋体" pitchFamily="2" charset="-122"/>
              </a:rPr>
              <a:t>多层花括号的意义</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571625" y="214313"/>
            <a:ext cx="7358063" cy="785812"/>
          </a:xfrm>
        </p:spPr>
        <p:txBody>
          <a:bodyPr/>
          <a:lstStyle/>
          <a:p>
            <a:pPr eaLnBrk="1" hangingPunct="1">
              <a:defRPr/>
            </a:pPr>
            <a:r>
              <a:rPr lang="en-US" altLang="zh-CN" sz="3600" dirty="0" smtClean="0">
                <a:ea typeface="宋体" pitchFamily="2" charset="-122"/>
              </a:rPr>
              <a:t>5.2.36</a:t>
            </a:r>
            <a:r>
              <a:rPr lang="zh-CN" altLang="en-US" sz="3600" dirty="0" smtClean="0">
                <a:ea typeface="宋体" pitchFamily="2" charset="-122"/>
              </a:rPr>
              <a:t>多维数组在内存中如何存放</a:t>
            </a:r>
            <a:endParaRPr lang="en-US" altLang="zh-CN" sz="3600" dirty="0">
              <a:ea typeface="宋体" pitchFamily="2" charset="-122"/>
            </a:endParaRPr>
          </a:p>
        </p:txBody>
      </p:sp>
      <p:sp>
        <p:nvSpPr>
          <p:cNvPr id="81924" name="矩形 3"/>
          <p:cNvSpPr>
            <a:spLocks noChangeArrowheads="1"/>
          </p:cNvSpPr>
          <p:nvPr/>
        </p:nvSpPr>
        <p:spPr bwMode="auto">
          <a:xfrm>
            <a:off x="0" y="1071547"/>
            <a:ext cx="9144000" cy="5632311"/>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2400"/>
              <a:t>维数决定了数组中元素的组织方式及访问元素说用的下标个数，但本质上讲，所有的数组在内存中都是一维线性的，所有元素都是连续排列的，中间没有间隔。</a:t>
            </a:r>
          </a:p>
          <a:p>
            <a:pPr eaLnBrk="0" hangingPunct="0">
              <a:defRPr/>
            </a:pPr>
            <a:r>
              <a:rPr lang="zh-CN" altLang="en-US" sz="2400"/>
              <a:t>以二维数组为例，内存中是先放第</a:t>
            </a:r>
            <a:r>
              <a:rPr lang="en-US" altLang="zh-CN" sz="2400"/>
              <a:t>1</a:t>
            </a:r>
            <a:r>
              <a:rPr lang="zh-CN" altLang="en-US" sz="2400"/>
              <a:t>行的元素，再放第</a:t>
            </a:r>
            <a:r>
              <a:rPr lang="en-US" altLang="zh-CN" sz="2400"/>
              <a:t>2</a:t>
            </a:r>
            <a:r>
              <a:rPr lang="zh-CN" altLang="en-US" sz="2400"/>
              <a:t>行的元素，依次类推，下面给出了大小为</a:t>
            </a:r>
            <a:r>
              <a:rPr lang="en-US" altLang="zh-CN" sz="2400"/>
              <a:t>3×4</a:t>
            </a:r>
            <a:r>
              <a:rPr lang="zh-CN" altLang="en-US" sz="2400"/>
              <a:t>的二维数组</a:t>
            </a:r>
            <a:r>
              <a:rPr lang="en-US" altLang="zh-CN" sz="2400"/>
              <a:t>A</a:t>
            </a:r>
            <a:r>
              <a:rPr lang="zh-CN" altLang="en-US" sz="2400"/>
              <a:t>的排列顺序：</a:t>
            </a:r>
          </a:p>
          <a:p>
            <a:pPr eaLnBrk="0" hangingPunct="0">
              <a:defRPr/>
            </a:pPr>
            <a:r>
              <a:rPr lang="en-US" altLang="zh-CN" sz="2400"/>
              <a:t>A[</a:t>
            </a:r>
            <a:r>
              <a:rPr lang="en-US" altLang="zh-CN" sz="2400" b="1" i="1"/>
              <a:t>0</a:t>
            </a:r>
            <a:r>
              <a:rPr lang="en-US" altLang="zh-CN" sz="2400"/>
              <a:t>][0]-&gt; A[0][1]-&gt; A[0][2]-&gt; A[0][3]-&gt;</a:t>
            </a:r>
          </a:p>
          <a:p>
            <a:pPr eaLnBrk="0" hangingPunct="0">
              <a:defRPr/>
            </a:pPr>
            <a:r>
              <a:rPr lang="en-US" altLang="zh-CN" sz="2400"/>
              <a:t>A[</a:t>
            </a:r>
            <a:r>
              <a:rPr lang="en-US" altLang="zh-CN" sz="2400" b="1" i="1"/>
              <a:t>1</a:t>
            </a:r>
            <a:r>
              <a:rPr lang="en-US" altLang="zh-CN" sz="2400"/>
              <a:t>][0]-&gt; A[1][1]-&gt; A[1][2]-&gt; A[1][3]-&gt; </a:t>
            </a:r>
          </a:p>
          <a:p>
            <a:pPr eaLnBrk="0" hangingPunct="0">
              <a:defRPr/>
            </a:pPr>
            <a:r>
              <a:rPr lang="en-US" altLang="zh-CN" sz="2400"/>
              <a:t>A[</a:t>
            </a:r>
            <a:r>
              <a:rPr lang="en-US" altLang="zh-CN" sz="2400" b="1" i="1"/>
              <a:t>2</a:t>
            </a:r>
            <a:r>
              <a:rPr lang="en-US" altLang="zh-CN" sz="2400"/>
              <a:t>][0]-&gt; A[2][1]-&gt; A[2][2]-&gt; A[2][3]</a:t>
            </a:r>
          </a:p>
          <a:p>
            <a:pPr eaLnBrk="0" hangingPunct="0">
              <a:defRPr/>
            </a:pPr>
            <a:r>
              <a:rPr lang="zh-CN" altLang="en-US" sz="2400"/>
              <a:t>多维数组的存储方式与此类似，可以将下标看成是一个计数器，像计数的万位、千位、百位、十位和个位一样，右边的下标（靠后的下标）是低位，每一位都在上下界间变化，变化的范围是</a:t>
            </a:r>
            <a:r>
              <a:rPr lang="en-US" altLang="zh-CN" sz="2400"/>
              <a:t>0</a:t>
            </a:r>
            <a:r>
              <a:rPr lang="zh-CN" altLang="en-US" sz="2400"/>
              <a:t>到声明时指定的下标值减</a:t>
            </a:r>
            <a:r>
              <a:rPr lang="en-US" altLang="zh-CN" sz="2400"/>
              <a:t>1</a:t>
            </a:r>
            <a:r>
              <a:rPr lang="zh-CN" altLang="en-US" sz="2400"/>
              <a:t>，当某一低位计数器超出范围时（达到声明时指定的下标值），左边下标加</a:t>
            </a:r>
            <a:r>
              <a:rPr lang="en-US" altLang="zh-CN" sz="2400"/>
              <a:t>1</a:t>
            </a:r>
            <a:r>
              <a:rPr lang="zh-CN" altLang="en-US" sz="2400"/>
              <a:t>，同时该低位计数器及其右边的更低位计算器置</a:t>
            </a:r>
            <a:r>
              <a:rPr lang="en-US" altLang="zh-CN" sz="2400"/>
              <a:t>0</a:t>
            </a:r>
            <a:r>
              <a:rPr lang="zh-CN" altLang="en-US" sz="2400"/>
              <a:t>（回到下界）。这样，最左边一维下标变化是最慢的，最右一维下标变化最快。</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5.2.37</a:t>
            </a:r>
            <a:r>
              <a:rPr lang="zh-CN" altLang="en-US" dirty="0" smtClean="0">
                <a:ea typeface="宋体" pitchFamily="2" charset="-122"/>
              </a:rPr>
              <a:t>数组小结</a:t>
            </a:r>
            <a:endParaRPr lang="en-US" altLang="zh-CN" dirty="0">
              <a:ea typeface="宋体" pitchFamily="2" charset="-122"/>
            </a:endParaRPr>
          </a:p>
        </p:txBody>
      </p:sp>
      <p:sp>
        <p:nvSpPr>
          <p:cNvPr id="82948" name="矩形 3"/>
          <p:cNvSpPr>
            <a:spLocks noChangeArrowheads="1"/>
          </p:cNvSpPr>
          <p:nvPr/>
        </p:nvSpPr>
        <p:spPr bwMode="auto">
          <a:xfrm>
            <a:off x="214312" y="1143000"/>
            <a:ext cx="8929688" cy="4572016"/>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2400" dirty="0"/>
              <a:t>数组的基本知识，首先介绍了数组的一般概念，而后从一维数组讲起，逐渐拓展到二维甚至三维等更高维的数组。</a:t>
            </a:r>
          </a:p>
          <a:p>
            <a:pPr eaLnBrk="0" hangingPunct="0">
              <a:defRPr/>
            </a:pPr>
            <a:r>
              <a:rPr lang="zh-CN" altLang="en-US" sz="2400" dirty="0"/>
              <a:t>在使用一个数组之前，必须对其进行声明，编译器根据声明语句为数组分配内存空间，这样，数组才有了实际意义，才能对数组元素进行读取操作</a:t>
            </a:r>
            <a:r>
              <a:rPr lang="zh-CN" altLang="en-US" sz="2400" dirty="0" smtClean="0"/>
              <a:t>。本结依托</a:t>
            </a:r>
            <a:r>
              <a:rPr lang="zh-CN" altLang="en-US" sz="2400" dirty="0"/>
              <a:t>实例阐明了数组的声明方式，不论是数组还是普通变量，声明之处、使用之前对其进行初始化是十分重要的，否则，随机的内存值可能会给程序带来这样那样的问题。</a:t>
            </a:r>
          </a:p>
          <a:p>
            <a:pPr eaLnBrk="0" hangingPunct="0">
              <a:defRPr/>
            </a:pPr>
            <a:r>
              <a:rPr lang="zh-CN" altLang="en-US" sz="2400" dirty="0"/>
              <a:t>数组元素在内存中是连续排列的，对二维和更高维的方式，数组元素仍然是线性连续排列的，不同下标的关系类似于数字的不同位数，最左边的下标变换最慢，最右边的下标变化最快，理解数组的内存模型有利于写出高质量的代码。</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5"/>
          <p:cNvSpPr>
            <a:spLocks noGrp="1"/>
          </p:cNvSpPr>
          <p:nvPr>
            <p:ph type="ftr" sz="quarter" idx="12"/>
          </p:nvPr>
        </p:nvSpPr>
        <p:spPr>
          <a:noFill/>
        </p:spPr>
        <p:txBody>
          <a:bodyPr/>
          <a:lstStyle/>
          <a:p>
            <a:r>
              <a:rPr lang="en-US" altLang="zh-CN" smtClean="0"/>
              <a:t>www.itcast.cn</a:t>
            </a:r>
          </a:p>
        </p:txBody>
      </p:sp>
      <p:sp>
        <p:nvSpPr>
          <p:cNvPr id="86019"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86020"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86021"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86022"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86023"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86024"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86025"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86044"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86026"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86040"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86027"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86036"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86028"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1</a:t>
            </a:r>
          </a:p>
        </p:txBody>
      </p:sp>
      <p:sp>
        <p:nvSpPr>
          <p:cNvPr id="86029"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2</a:t>
            </a:r>
          </a:p>
        </p:txBody>
      </p:sp>
      <p:sp>
        <p:nvSpPr>
          <p:cNvPr id="86030"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pitchFamily="34" charset="0"/>
                <a:cs typeface="Arial" pitchFamily="34" charset="0"/>
              </a:rPr>
              <a:t> 3</a:t>
            </a:r>
          </a:p>
        </p:txBody>
      </p:sp>
      <p:sp>
        <p:nvSpPr>
          <p:cNvPr id="86031" name="Rectangle 25"/>
          <p:cNvSpPr>
            <a:spLocks noChangeArrowheads="1"/>
          </p:cNvSpPr>
          <p:nvPr/>
        </p:nvSpPr>
        <p:spPr bwMode="white">
          <a:xfrm>
            <a:off x="1690688" y="1857375"/>
            <a:ext cx="5781675" cy="311150"/>
          </a:xfrm>
          <a:prstGeom prst="rect">
            <a:avLst/>
          </a:prstGeom>
          <a:noFill/>
          <a:ln w="9525">
            <a:noFill/>
            <a:miter lim="800000"/>
            <a:headEnd/>
            <a:tailEnd/>
          </a:ln>
        </p:spPr>
        <p:txBody>
          <a:bodyPr>
            <a:spAutoFit/>
          </a:bodyPr>
          <a:lstStyle/>
          <a:p>
            <a:pPr eaLnBrk="0" hangingPunct="0">
              <a:lnSpc>
                <a:spcPct val="110000"/>
              </a:lnSpc>
            </a:pPr>
            <a:r>
              <a:rPr lang="zh-CN" altLang="en-US" sz="1400" b="1">
                <a:solidFill>
                  <a:schemeClr val="bg2"/>
                </a:solidFill>
                <a:latin typeface="Arial" pitchFamily="34" charset="0"/>
                <a:cs typeface="Arial" pitchFamily="34" charset="0"/>
              </a:rPr>
              <a:t>输入</a:t>
            </a:r>
            <a:r>
              <a:rPr lang="en-US" altLang="zh-CN" sz="1400" b="1">
                <a:solidFill>
                  <a:schemeClr val="bg2"/>
                </a:solidFill>
                <a:latin typeface="Arial" pitchFamily="34" charset="0"/>
                <a:cs typeface="Arial" pitchFamily="34" charset="0"/>
              </a:rPr>
              <a:t>8</a:t>
            </a:r>
            <a:r>
              <a:rPr lang="zh-CN" altLang="en-US" sz="1400" b="1">
                <a:solidFill>
                  <a:schemeClr val="bg2"/>
                </a:solidFill>
                <a:latin typeface="Arial" pitchFamily="34" charset="0"/>
                <a:cs typeface="Arial" pitchFamily="34" charset="0"/>
              </a:rPr>
              <a:t>个数，存入一个数组，并输出从小到大，从大到小</a:t>
            </a:r>
            <a:endParaRPr lang="en-US" altLang="zh-CN" sz="1400" b="1">
              <a:solidFill>
                <a:schemeClr val="bg2"/>
              </a:solidFill>
              <a:latin typeface="Arial" pitchFamily="34" charset="0"/>
              <a:cs typeface="Arial" pitchFamily="34" charset="0"/>
            </a:endParaRPr>
          </a:p>
        </p:txBody>
      </p:sp>
      <p:sp>
        <p:nvSpPr>
          <p:cNvPr id="86032" name="Rectangle 26"/>
          <p:cNvSpPr>
            <a:spLocks noChangeArrowheads="1"/>
          </p:cNvSpPr>
          <p:nvPr/>
        </p:nvSpPr>
        <p:spPr bwMode="white">
          <a:xfrm>
            <a:off x="1755775" y="4772025"/>
            <a:ext cx="5781675" cy="310919"/>
          </a:xfrm>
          <a:prstGeom prst="rect">
            <a:avLst/>
          </a:prstGeom>
          <a:noFill/>
          <a:ln w="9525">
            <a:noFill/>
            <a:miter lim="800000"/>
            <a:headEnd/>
            <a:tailEnd/>
          </a:ln>
        </p:spPr>
        <p:txBody>
          <a:bodyPr>
            <a:spAutoFit/>
          </a:bodyPr>
          <a:lstStyle/>
          <a:p>
            <a:pPr eaLnBrk="0" hangingPunct="0">
              <a:lnSpc>
                <a:spcPct val="110000"/>
              </a:lnSpc>
            </a:pPr>
            <a:r>
              <a:rPr lang="zh-CN" altLang="en-US" sz="1400" b="1" dirty="0" smtClean="0">
                <a:solidFill>
                  <a:srgbClr val="000000"/>
                </a:solidFill>
                <a:latin typeface="Arial" pitchFamily="34" charset="0"/>
                <a:cs typeface="Arial" pitchFamily="34" charset="0"/>
              </a:rPr>
              <a:t>在第二题基础之上，实现二分算法</a:t>
            </a:r>
            <a:endParaRPr lang="en-US" altLang="zh-CN" sz="1400" b="1" dirty="0">
              <a:solidFill>
                <a:srgbClr val="000000"/>
              </a:solidFill>
              <a:latin typeface="Arial" pitchFamily="34" charset="0"/>
              <a:cs typeface="Arial" pitchFamily="34" charset="0"/>
            </a:endParaRPr>
          </a:p>
        </p:txBody>
      </p:sp>
      <p:sp>
        <p:nvSpPr>
          <p:cNvPr id="86033" name="Rectangle 28"/>
          <p:cNvSpPr>
            <a:spLocks noChangeArrowheads="1"/>
          </p:cNvSpPr>
          <p:nvPr/>
        </p:nvSpPr>
        <p:spPr bwMode="white">
          <a:xfrm>
            <a:off x="1762125" y="3309938"/>
            <a:ext cx="5781675" cy="309562"/>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chemeClr val="bg2"/>
                </a:solidFill>
                <a:latin typeface="Arial" pitchFamily="34" charset="0"/>
                <a:cs typeface="Arial" pitchFamily="34" charset="0"/>
              </a:rPr>
              <a:t>随机生成</a:t>
            </a:r>
            <a:r>
              <a:rPr lang="en-US" altLang="zh-CN" sz="1400" b="1" dirty="0" smtClean="0">
                <a:solidFill>
                  <a:schemeClr val="bg2"/>
                </a:solidFill>
                <a:latin typeface="Arial" pitchFamily="34" charset="0"/>
                <a:cs typeface="Arial" pitchFamily="34" charset="0"/>
              </a:rPr>
              <a:t>1000</a:t>
            </a:r>
            <a:r>
              <a:rPr lang="zh-CN" altLang="en-US" sz="1400" b="1" dirty="0" smtClean="0">
                <a:solidFill>
                  <a:schemeClr val="bg2"/>
                </a:solidFill>
                <a:latin typeface="Arial" pitchFamily="34" charset="0"/>
                <a:cs typeface="Arial" pitchFamily="34" charset="0"/>
              </a:rPr>
              <a:t>个数，实现排序 </a:t>
            </a:r>
            <a:endParaRPr lang="en-US" altLang="zh-CN" sz="1400" b="1" dirty="0">
              <a:solidFill>
                <a:schemeClr val="bg2"/>
              </a:solidFill>
              <a:latin typeface="Arial" pitchFamily="34" charset="0"/>
              <a:cs typeface="Arial" pitchFamily="34"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dirty="0" smtClean="0">
                <a:ea typeface="宋体" pitchFamily="2" charset="-122"/>
              </a:rPr>
              <a:t>5.2.38</a:t>
            </a:r>
            <a:r>
              <a:rPr lang="zh-CN" altLang="en-US" dirty="0" smtClean="0">
                <a:ea typeface="宋体" pitchFamily="2" charset="-122"/>
              </a:rPr>
              <a:t>习题</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5.3C</a:t>
            </a:r>
            <a:r>
              <a:rPr lang="zh-CN" altLang="en-US" smtClean="0">
                <a:ea typeface="宋体" pitchFamily="2" charset="-122"/>
              </a:rPr>
              <a:t>语言最强悍的功能</a:t>
            </a:r>
            <a:r>
              <a:rPr lang="en-US" altLang="zh-CN" smtClean="0">
                <a:ea typeface="宋体" pitchFamily="2" charset="-122"/>
              </a:rPr>
              <a:t>-</a:t>
            </a:r>
            <a:r>
              <a:rPr lang="zh-CN" altLang="en-US" smtClean="0">
                <a:ea typeface="宋体" pitchFamily="2" charset="-122"/>
              </a:rPr>
              <a:t>指针</a:t>
            </a:r>
            <a:endParaRPr lang="en-US" altLang="zh-CN" dirty="0">
              <a:ea typeface="宋体" pitchFamily="2" charset="-122"/>
            </a:endParaRPr>
          </a:p>
        </p:txBody>
      </p:sp>
      <p:sp>
        <p:nvSpPr>
          <p:cNvPr id="4" name="Rectangle 3"/>
          <p:cNvSpPr>
            <a:spLocks noGrp="1" noChangeArrowheads="1"/>
          </p:cNvSpPr>
          <p:nvPr>
            <p:ph type="body" idx="1"/>
          </p:nvPr>
        </p:nvSpPr>
        <p:spPr>
          <a:xfrm>
            <a:off x="214282" y="1214422"/>
            <a:ext cx="8715436" cy="5143535"/>
          </a:xfrm>
        </p:spPr>
        <p:style>
          <a:lnRef idx="0">
            <a:scrgbClr r="0" g="0" b="0"/>
          </a:lnRef>
          <a:fillRef idx="1003">
            <a:schemeClr val="dk2"/>
          </a:fillRef>
          <a:effectRef idx="0">
            <a:scrgbClr r="0" g="0" b="0"/>
          </a:effectRef>
          <a:fontRef idx="major"/>
        </p:style>
        <p:txBody>
          <a:bodyPr/>
          <a:lstStyle/>
          <a:p>
            <a:pPr eaLnBrk="1" hangingPunct="1">
              <a:defRPr/>
            </a:pPr>
            <a:r>
              <a:rPr lang="zh-CN" altLang="en-US" smtClean="0">
                <a:ea typeface="宋体" pitchFamily="2" charset="-122"/>
              </a:rPr>
              <a:t>欢迎走进内存这片雷区，比尔盖茨曾经说过，</a:t>
            </a:r>
            <a:r>
              <a:rPr lang="en-US" altLang="zh-CN" smtClean="0">
                <a:ea typeface="宋体" pitchFamily="2" charset="-122"/>
              </a:rPr>
              <a:t>640K</a:t>
            </a:r>
            <a:r>
              <a:rPr lang="zh-CN" altLang="en-US" smtClean="0">
                <a:ea typeface="宋体" pitchFamily="2" charset="-122"/>
              </a:rPr>
              <a:t>内存对大多数应用来说应该足够了，看来天才也有说错话的时候，内存管理程序往往是最令程序员感到头大的地方，也是程序</a:t>
            </a:r>
            <a:r>
              <a:rPr lang="en-US" altLang="zh-CN" smtClean="0">
                <a:ea typeface="宋体" pitchFamily="2" charset="-122"/>
              </a:rPr>
              <a:t>bug</a:t>
            </a:r>
            <a:r>
              <a:rPr lang="zh-CN" altLang="en-US" smtClean="0">
                <a:ea typeface="宋体" pitchFamily="2" charset="-122"/>
              </a:rPr>
              <a:t>集中营， 因此，掌握内存的基本知识是十分必要的，即将介绍内存的使用以及</a:t>
            </a:r>
            <a:r>
              <a:rPr lang="en-US" altLang="zh-CN" smtClean="0">
                <a:ea typeface="宋体" pitchFamily="2" charset="-122"/>
              </a:rPr>
              <a:t>C</a:t>
            </a:r>
            <a:r>
              <a:rPr lang="zh-CN" altLang="en-US" smtClean="0">
                <a:ea typeface="宋体" pitchFamily="2" charset="-122"/>
              </a:rPr>
              <a:t>语言的难点所在</a:t>
            </a:r>
            <a:r>
              <a:rPr lang="en-US" altLang="zh-CN" smtClean="0">
                <a:latin typeface="Times New Roman" pitchFamily="18" charset="0"/>
                <a:ea typeface="宋体" pitchFamily="2" charset="-122"/>
              </a:rPr>
              <a:t>—</a:t>
            </a:r>
            <a:r>
              <a:rPr lang="zh-CN" altLang="en-US" smtClean="0">
                <a:ea typeface="宋体" pitchFamily="2" charset="-122"/>
              </a:rPr>
              <a:t>指针。</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a:t>
            </a:r>
            <a:r>
              <a:rPr lang="zh-CN" altLang="en-US" smtClean="0">
                <a:ea typeface="宋体" pitchFamily="2" charset="-122"/>
              </a:rPr>
              <a:t>计算机中的内存</a:t>
            </a:r>
            <a:endParaRPr lang="en-US" altLang="zh-CN" dirty="0">
              <a:ea typeface="宋体" pitchFamily="2" charset="-122"/>
            </a:endParaRPr>
          </a:p>
        </p:txBody>
      </p:sp>
      <p:sp>
        <p:nvSpPr>
          <p:cNvPr id="4" name="Rectangle 3"/>
          <p:cNvSpPr>
            <a:spLocks noGrp="1" noChangeArrowheads="1"/>
          </p:cNvSpPr>
          <p:nvPr>
            <p:ph type="body" idx="1"/>
          </p:nvPr>
        </p:nvSpPr>
        <p:spPr>
          <a:xfrm>
            <a:off x="428625" y="1143000"/>
            <a:ext cx="8501093" cy="5286396"/>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800" dirty="0" smtClean="0">
                <a:ea typeface="宋体" pitchFamily="2" charset="-122"/>
              </a:rPr>
              <a:t>熟悉计算机的大家知道，内存是平时接触较多的一个概念，问一个问题：内存是什么？从硬件形态上说，内存就是一条形物理设备，从功能上讲，内存是一个数据仓库，程序内在执行前都要被装载到内存中，才能被中央处理器执行。</a:t>
            </a:r>
          </a:p>
          <a:p>
            <a:pPr eaLnBrk="1" hangingPunct="1">
              <a:lnSpc>
                <a:spcPct val="90000"/>
              </a:lnSpc>
              <a:defRPr/>
            </a:pPr>
            <a:r>
              <a:rPr lang="zh-CN" altLang="en-US" sz="2800" dirty="0" smtClean="0">
                <a:ea typeface="宋体" pitchFamily="2" charset="-122"/>
              </a:rPr>
              <a:t>举</a:t>
            </a:r>
            <a:r>
              <a:rPr lang="en-US" altLang="zh-CN" sz="2800" dirty="0" smtClean="0">
                <a:ea typeface="宋体" pitchFamily="2" charset="-122"/>
              </a:rPr>
              <a:t>Windows</a:t>
            </a:r>
            <a:r>
              <a:rPr lang="zh-CN" altLang="en-US" sz="2800" dirty="0" smtClean="0">
                <a:ea typeface="宋体" pitchFamily="2" charset="-122"/>
              </a:rPr>
              <a:t>系统为例，执行安装在硬盘上的某个程序，实际上是将该程序的指令和数据导入内存，供中央处理器执行的过程。</a:t>
            </a:r>
          </a:p>
          <a:p>
            <a:pPr eaLnBrk="1" hangingPunct="1">
              <a:lnSpc>
                <a:spcPct val="90000"/>
              </a:lnSpc>
              <a:defRPr/>
            </a:pPr>
            <a:r>
              <a:rPr lang="zh-CN" altLang="en-US" sz="2800" dirty="0" smtClean="0">
                <a:ea typeface="宋体" pitchFamily="2" charset="-122"/>
              </a:rPr>
              <a:t>内存是由按顺序编号的一系列存储单元组成的，在内存中，每个存储单元都由唯一的地址，通过地址可以方便地在内存单元中存储信息。内存中的数据要靠供电来维持，当计算机关机或意外断电时，其中的所有数据就永久地消失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5.1.5</a:t>
            </a:r>
            <a:r>
              <a:rPr lang="zh-CN" altLang="en-US" smtClean="0">
                <a:ea typeface="宋体" pitchFamily="2" charset="-122"/>
              </a:rPr>
              <a:t>库函数与自定义函数</a:t>
            </a:r>
            <a:endParaRPr lang="en-US" altLang="zh-CN" dirty="0">
              <a:ea typeface="宋体" pitchFamily="2" charset="-122"/>
            </a:endParaRPr>
          </a:p>
        </p:txBody>
      </p:sp>
      <p:grpSp>
        <p:nvGrpSpPr>
          <p:cNvPr id="2" name="Group 9"/>
          <p:cNvGrpSpPr>
            <a:grpSpLocks/>
          </p:cNvGrpSpPr>
          <p:nvPr/>
        </p:nvGrpSpPr>
        <p:grpSpPr bwMode="auto">
          <a:xfrm>
            <a:off x="468313" y="1916113"/>
            <a:ext cx="1828800" cy="1905000"/>
            <a:chOff x="432" y="1056"/>
            <a:chExt cx="1620" cy="2062"/>
          </a:xfrm>
        </p:grpSpPr>
        <p:pic>
          <p:nvPicPr>
            <p:cNvPr id="10256" name="Picture 10" descr="j0089212"/>
            <p:cNvPicPr>
              <a:picLocks noChangeAspect="1" noChangeArrowheads="1"/>
            </p:cNvPicPr>
            <p:nvPr/>
          </p:nvPicPr>
          <p:blipFill>
            <a:blip r:embed="rId2"/>
            <a:srcRect/>
            <a:stretch>
              <a:fillRect/>
            </a:stretch>
          </p:blipFill>
          <p:spPr bwMode="auto">
            <a:xfrm>
              <a:off x="480" y="1056"/>
              <a:ext cx="1124" cy="1124"/>
            </a:xfrm>
            <a:prstGeom prst="rect">
              <a:avLst/>
            </a:prstGeom>
            <a:noFill/>
            <a:ln w="9525">
              <a:noFill/>
              <a:miter lim="800000"/>
              <a:headEnd/>
              <a:tailEnd/>
            </a:ln>
          </p:spPr>
        </p:pic>
        <p:pic>
          <p:nvPicPr>
            <p:cNvPr id="10257" name="Picture 11" descr="BD05094_"/>
            <p:cNvPicPr>
              <a:picLocks noChangeAspect="1" noChangeArrowheads="1"/>
            </p:cNvPicPr>
            <p:nvPr/>
          </p:nvPicPr>
          <p:blipFill>
            <a:blip r:embed="rId3"/>
            <a:srcRect/>
            <a:stretch>
              <a:fillRect/>
            </a:stretch>
          </p:blipFill>
          <p:spPr bwMode="auto">
            <a:xfrm>
              <a:off x="432" y="1728"/>
              <a:ext cx="1620" cy="1390"/>
            </a:xfrm>
            <a:prstGeom prst="rect">
              <a:avLst/>
            </a:prstGeom>
            <a:noFill/>
            <a:ln w="9525">
              <a:noFill/>
              <a:miter lim="800000"/>
              <a:headEnd/>
              <a:tailEnd/>
            </a:ln>
          </p:spPr>
        </p:pic>
      </p:grpSp>
      <p:grpSp>
        <p:nvGrpSpPr>
          <p:cNvPr id="3" name="Group 3"/>
          <p:cNvGrpSpPr>
            <a:grpSpLocks/>
          </p:cNvGrpSpPr>
          <p:nvPr/>
        </p:nvGrpSpPr>
        <p:grpSpPr bwMode="auto">
          <a:xfrm>
            <a:off x="6877050" y="2095500"/>
            <a:ext cx="2038350" cy="1746250"/>
            <a:chOff x="3706" y="1104"/>
            <a:chExt cx="1874" cy="1804"/>
          </a:xfrm>
        </p:grpSpPr>
        <p:pic>
          <p:nvPicPr>
            <p:cNvPr id="10252" name="Picture 4" descr="j0318069"/>
            <p:cNvPicPr>
              <a:picLocks noChangeAspect="1" noChangeArrowheads="1" noCrop="1"/>
            </p:cNvPicPr>
            <p:nvPr/>
          </p:nvPicPr>
          <p:blipFill>
            <a:blip r:embed="rId4"/>
            <a:srcRect/>
            <a:stretch>
              <a:fillRect/>
            </a:stretch>
          </p:blipFill>
          <p:spPr bwMode="auto">
            <a:xfrm>
              <a:off x="3706" y="1717"/>
              <a:ext cx="1443" cy="1191"/>
            </a:xfrm>
            <a:prstGeom prst="rect">
              <a:avLst/>
            </a:prstGeom>
            <a:noFill/>
            <a:ln w="9525">
              <a:noFill/>
              <a:miter lim="800000"/>
              <a:headEnd/>
              <a:tailEnd/>
            </a:ln>
          </p:spPr>
        </p:pic>
        <p:grpSp>
          <p:nvGrpSpPr>
            <p:cNvPr id="10253" name="Group 5"/>
            <p:cNvGrpSpPr>
              <a:grpSpLocks/>
            </p:cNvGrpSpPr>
            <p:nvPr/>
          </p:nvGrpSpPr>
          <p:grpSpPr bwMode="auto">
            <a:xfrm>
              <a:off x="4458" y="1104"/>
              <a:ext cx="1122" cy="1359"/>
              <a:chOff x="4458" y="1104"/>
              <a:chExt cx="1122" cy="1359"/>
            </a:xfrm>
          </p:grpSpPr>
          <p:pic>
            <p:nvPicPr>
              <p:cNvPr id="10254" name="Picture 6" descr="PE06098_"/>
              <p:cNvPicPr>
                <a:picLocks noChangeAspect="1" noChangeArrowheads="1"/>
              </p:cNvPicPr>
              <p:nvPr/>
            </p:nvPicPr>
            <p:blipFill>
              <a:blip r:embed="rId5"/>
              <a:srcRect/>
              <a:stretch>
                <a:fillRect/>
              </a:stretch>
            </p:blipFill>
            <p:spPr bwMode="auto">
              <a:xfrm>
                <a:off x="4458" y="1104"/>
                <a:ext cx="1122" cy="1131"/>
              </a:xfrm>
              <a:prstGeom prst="rect">
                <a:avLst/>
              </a:prstGeom>
              <a:noFill/>
              <a:ln w="9525">
                <a:noFill/>
                <a:miter lim="800000"/>
                <a:headEnd/>
                <a:tailEnd/>
              </a:ln>
            </p:spPr>
          </p:pic>
          <p:pic>
            <p:nvPicPr>
              <p:cNvPr id="10255" name="Picture 7" descr="BD04915_"/>
              <p:cNvPicPr>
                <a:picLocks noChangeAspect="1" noChangeArrowheads="1"/>
              </p:cNvPicPr>
              <p:nvPr/>
            </p:nvPicPr>
            <p:blipFill>
              <a:blip r:embed="rId6"/>
              <a:srcRect/>
              <a:stretch>
                <a:fillRect/>
              </a:stretch>
            </p:blipFill>
            <p:spPr bwMode="auto">
              <a:xfrm>
                <a:off x="4487" y="1506"/>
                <a:ext cx="770" cy="957"/>
              </a:xfrm>
              <a:prstGeom prst="rect">
                <a:avLst/>
              </a:prstGeom>
              <a:noFill/>
              <a:ln w="9525">
                <a:noFill/>
                <a:miter lim="800000"/>
                <a:headEnd/>
                <a:tailEnd/>
              </a:ln>
            </p:spPr>
          </p:pic>
        </p:grpSp>
      </p:grpSp>
      <p:sp>
        <p:nvSpPr>
          <p:cNvPr id="17" name="Text Box 8"/>
          <p:cNvSpPr txBox="1">
            <a:spLocks noChangeArrowheads="1"/>
          </p:cNvSpPr>
          <p:nvPr/>
        </p:nvSpPr>
        <p:spPr bwMode="auto">
          <a:xfrm>
            <a:off x="1908175" y="2205038"/>
            <a:ext cx="3384550" cy="2657475"/>
          </a:xfrm>
          <a:prstGeom prst="rect">
            <a:avLst/>
          </a:prstGeom>
          <a:ln w="9525">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buFont typeface="Wingdings" pitchFamily="2" charset="2"/>
              <a:buNone/>
              <a:defRPr/>
            </a:pPr>
            <a:r>
              <a:rPr lang="en-US" altLang="zh-CN" sz="2400">
                <a:solidFill>
                  <a:srgbClr val="FF0000"/>
                </a:solidFill>
                <a:ea typeface="黑体" pitchFamily="49" charset="-122"/>
              </a:rPr>
              <a:t>   </a:t>
            </a:r>
            <a:r>
              <a:rPr lang="zh-CN" altLang="en-US" sz="2400">
                <a:solidFill>
                  <a:srgbClr val="FF0000"/>
                </a:solidFill>
                <a:ea typeface="黑体" pitchFamily="49" charset="-122"/>
              </a:rPr>
              <a:t>库函数：</a:t>
            </a:r>
          </a:p>
          <a:p>
            <a:pPr eaLnBrk="0" hangingPunct="0">
              <a:buFont typeface="Wingdings" pitchFamily="2" charset="2"/>
              <a:buChar char="Ø"/>
              <a:defRPr/>
            </a:pPr>
            <a:r>
              <a:rPr lang="zh-CN" altLang="en-US" sz="2400">
                <a:ea typeface="黑体" pitchFamily="49" charset="-122"/>
              </a:rPr>
              <a:t>由Ｃ语言系统提供；</a:t>
            </a:r>
          </a:p>
          <a:p>
            <a:pPr eaLnBrk="0" hangingPunct="0">
              <a:buFont typeface="Wingdings" pitchFamily="2" charset="2"/>
              <a:buChar char="Ø"/>
              <a:defRPr/>
            </a:pPr>
            <a:r>
              <a:rPr lang="zh-CN" altLang="en-US" sz="2400">
                <a:ea typeface="黑体" pitchFamily="49" charset="-122"/>
              </a:rPr>
              <a:t>用户无须定义，也不必在程序中作类型说明；</a:t>
            </a:r>
          </a:p>
          <a:p>
            <a:pPr eaLnBrk="0" hangingPunct="0">
              <a:buFont typeface="Wingdings" pitchFamily="2" charset="2"/>
              <a:buChar char="Ø"/>
              <a:defRPr/>
            </a:pPr>
            <a:r>
              <a:rPr lang="zh-CN" altLang="en-US" sz="2400">
                <a:ea typeface="黑体" pitchFamily="49" charset="-122"/>
              </a:rPr>
              <a:t>只需在程序前包含有该函数定义的头文件</a:t>
            </a:r>
            <a:r>
              <a:rPr lang="en-US" altLang="zh-CN" sz="2400">
                <a:ea typeface="黑体" pitchFamily="49" charset="-122"/>
              </a:rPr>
              <a:t>;</a:t>
            </a:r>
          </a:p>
        </p:txBody>
      </p:sp>
      <p:sp>
        <p:nvSpPr>
          <p:cNvPr id="18" name="Text Box 12"/>
          <p:cNvSpPr txBox="1">
            <a:spLocks noChangeArrowheads="1"/>
          </p:cNvSpPr>
          <p:nvPr/>
        </p:nvSpPr>
        <p:spPr bwMode="auto">
          <a:xfrm>
            <a:off x="5580063" y="4076700"/>
            <a:ext cx="3200400" cy="1296988"/>
          </a:xfrm>
          <a:prstGeom prst="rect">
            <a:avLst/>
          </a:prstGeom>
          <a:ln w="9525" algn="ctr">
            <a:solidFill>
              <a:schemeClr val="tx1"/>
            </a:solidFill>
            <a:miter lim="800000"/>
            <a:headEnd/>
            <a:tailEnd/>
          </a:ln>
        </p:spPr>
        <p:style>
          <a:lnRef idx="0">
            <a:scrgbClr r="0" g="0" b="0"/>
          </a:lnRef>
          <a:fillRef idx="1003">
            <a:schemeClr val="dk2"/>
          </a:fillRef>
          <a:effectRef idx="0">
            <a:scrgbClr r="0" g="0" b="0"/>
          </a:effectRef>
          <a:fontRef idx="major"/>
        </p:style>
        <p:txBody>
          <a:bodyPr/>
          <a:lstStyle/>
          <a:p>
            <a:pPr eaLnBrk="0" hangingPunct="0">
              <a:buFont typeface="Wingdings" pitchFamily="2" charset="2"/>
              <a:buNone/>
              <a:defRPr/>
            </a:pPr>
            <a:r>
              <a:rPr lang="en-US" altLang="zh-CN" sz="2400">
                <a:solidFill>
                  <a:srgbClr val="FF0000"/>
                </a:solidFill>
                <a:ea typeface="黑体" pitchFamily="49" charset="-122"/>
              </a:rPr>
              <a:t> </a:t>
            </a:r>
            <a:r>
              <a:rPr lang="zh-CN" altLang="en-US" sz="2400">
                <a:solidFill>
                  <a:srgbClr val="FF0000"/>
                </a:solidFill>
                <a:ea typeface="黑体" pitchFamily="49" charset="-122"/>
              </a:rPr>
              <a:t>自定义函数：</a:t>
            </a:r>
          </a:p>
          <a:p>
            <a:pPr eaLnBrk="0" hangingPunct="0">
              <a:buFont typeface="Wingdings" pitchFamily="2" charset="2"/>
              <a:buChar char="Ø"/>
              <a:defRPr/>
            </a:pPr>
            <a:r>
              <a:rPr lang="zh-CN" altLang="en-US" sz="2400">
                <a:ea typeface="黑体" pitchFamily="49" charset="-122"/>
                <a:cs typeface="Times New Roman" pitchFamily="18" charset="0"/>
              </a:rPr>
              <a:t>用户在程序中根据需要而编写的函数</a:t>
            </a:r>
            <a:r>
              <a:rPr lang="en-US" altLang="zh-CN" sz="240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par>
                                <p:cTn id="14" presetID="0" presetClass="path" presetSubtype="0" accel="50000" decel="50000" fill="hold" nodeType="withEffect">
                                  <p:stCondLst>
                                    <p:cond delay="0"/>
                                  </p:stCondLst>
                                  <p:childTnLst>
                                    <p:animMotion origin="layout" path="M -0.25833 -0.18405 C -0.25295 -0.12416 -0.23524 -0.12902 -0.20694 -0.10197 C -0.20173 -0.09665 -0.19826 -0.08786 -0.1934 -0.08231 C -0.16805 -0.05318 -0.13472 -0.04648 -0.1059 -0.03931 C -0.08784 -0.02682 -0.07708 -0.02243 -0.05868 -0.01572 C -0.03611 0.00462 -0.0309 2.31214E-6 -3.33333E-6 2.31214E-6 " pathEditMode="relative" rAng="0" ptsTypes="fffffA">
                                      <p:cBhvr>
                                        <p:cTn id="15" dur="500" fill="hold"/>
                                        <p:tgtEl>
                                          <p:spTgt spid="17"/>
                                        </p:tgtEl>
                                        <p:attrNameLst>
                                          <p:attrName>ppt_x</p:attrName>
                                          <p:attrName>ppt_y</p:attrName>
                                        </p:attrNameLst>
                                      </p:cBhvr>
                                      <p:rCtr x="12900" y="9400"/>
                                    </p:animMotion>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500"/>
                            </p:stCondLst>
                            <p:childTnLst>
                              <p:par>
                                <p:cTn id="24" presetID="53"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0" presetClass="path" presetSubtype="0" accel="50000" decel="50000" fill="hold" nodeType="withEffect">
                                  <p:stCondLst>
                                    <p:cond delay="0"/>
                                  </p:stCondLst>
                                  <p:childTnLst>
                                    <p:animMotion origin="layout" path="M 0.1684 -0.25017 C 0.16232 -0.23768 0.14635 -0.21664 0.14635 -0.21641 C 0.1427 -0.20462 0.14236 -0.18959 0.13541 -0.18057 C 0.13333 -0.1778 0.0809 -0.15514 0.08038 -0.15491 C 0.07187 -0.14289 0.06163 -0.13294 0.05486 -0.11884 C 0.04982 -0.10844 0.04947 -0.09433 0.04583 -0.08277 C 0.04236 -0.07214 0.0368 -0.06982 0.03107 -0.06219 C 0.00659 -0.03052 0.02274 -0.04716 0.0092 -0.03375 C 0.00503 -0.01618 0.01093 -0.03422 0.00173 -0.02358 C -0.00469 -0.01595 -0.01007 0.00509 -0.02014 0.00509 L 4.44444E-6 -3.52601E-6 " pathEditMode="relative" rAng="0" ptsTypes="fffffffffAA">
                                      <p:cBhvr>
                                        <p:cTn id="30" dur="500" fill="hold"/>
                                        <p:tgtEl>
                                          <p:spTgt spid="18"/>
                                        </p:tgtEl>
                                        <p:attrNameLst>
                                          <p:attrName>ppt_x</p:attrName>
                                          <p:attrName>ppt_y</p:attrName>
                                        </p:attrNameLst>
                                      </p:cBhvr>
                                      <p:rCtr x="-9400" y="12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a:xfrm>
            <a:off x="1928813" y="214313"/>
            <a:ext cx="6781800" cy="884237"/>
          </a:xfrm>
        </p:spPr>
        <p:txBody>
          <a:bodyPr/>
          <a:lstStyle/>
          <a:p>
            <a:pPr eaLnBrk="1" hangingPunct="1">
              <a:defRPr/>
            </a:pPr>
            <a:r>
              <a:rPr lang="en-US" altLang="zh-CN" smtClean="0">
                <a:ea typeface="宋体" pitchFamily="2" charset="-122"/>
              </a:rPr>
              <a:t>5.3.2</a:t>
            </a:r>
            <a:r>
              <a:rPr lang="zh-CN" altLang="en-US" smtClean="0">
                <a:ea typeface="宋体" pitchFamily="2" charset="-122"/>
              </a:rPr>
              <a:t>内存地址</a:t>
            </a:r>
            <a:endParaRPr lang="en-US" altLang="zh-CN" dirty="0">
              <a:ea typeface="宋体" pitchFamily="2" charset="-122"/>
            </a:endParaRPr>
          </a:p>
        </p:txBody>
      </p:sp>
      <p:sp>
        <p:nvSpPr>
          <p:cNvPr id="4" name="Rectangle 3"/>
          <p:cNvSpPr>
            <a:spLocks noGrp="1" noChangeArrowheads="1"/>
          </p:cNvSpPr>
          <p:nvPr>
            <p:ph type="body" idx="1"/>
          </p:nvPr>
        </p:nvSpPr>
        <p:spPr>
          <a:xfrm>
            <a:off x="357158" y="1142984"/>
            <a:ext cx="8501121" cy="5286391"/>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400" smtClean="0">
                <a:ea typeface="宋体" pitchFamily="2" charset="-122"/>
              </a:rPr>
              <a:t>可以将内存看成一个个连续小格子的集合，为了正确地访问这些小格子，必须给这些小格子编号，正如平时我们讲某栋房屋在</a:t>
            </a:r>
            <a:r>
              <a:rPr lang="en-US" altLang="zh-CN" sz="2400" smtClean="0">
                <a:ea typeface="宋体" pitchFamily="2" charset="-122"/>
              </a:rPr>
              <a:t>A</a:t>
            </a:r>
            <a:r>
              <a:rPr lang="zh-CN" altLang="en-US" sz="2400" smtClean="0">
                <a:ea typeface="宋体" pitchFamily="2" charset="-122"/>
              </a:rPr>
              <a:t>小区</a:t>
            </a:r>
            <a:r>
              <a:rPr lang="en-US" altLang="zh-CN" sz="2400" smtClean="0">
                <a:ea typeface="宋体" pitchFamily="2" charset="-122"/>
              </a:rPr>
              <a:t>X</a:t>
            </a:r>
            <a:r>
              <a:rPr lang="zh-CN" altLang="en-US" sz="2400" smtClean="0">
                <a:ea typeface="宋体" pitchFamily="2" charset="-122"/>
              </a:rPr>
              <a:t>楼</a:t>
            </a:r>
            <a:r>
              <a:rPr lang="en-US" altLang="zh-CN" sz="2400" smtClean="0">
                <a:ea typeface="宋体" pitchFamily="2" charset="-122"/>
              </a:rPr>
              <a:t>Y</a:t>
            </a:r>
            <a:r>
              <a:rPr lang="zh-CN" altLang="en-US" sz="2400" smtClean="0">
                <a:ea typeface="宋体" pitchFamily="2" charset="-122"/>
              </a:rPr>
              <a:t>单元</a:t>
            </a:r>
            <a:r>
              <a:rPr lang="en-US" altLang="zh-CN" sz="2400" smtClean="0">
                <a:ea typeface="宋体" pitchFamily="2" charset="-122"/>
              </a:rPr>
              <a:t>Z</a:t>
            </a:r>
            <a:r>
              <a:rPr lang="zh-CN" altLang="en-US" sz="2400" smtClean="0">
                <a:ea typeface="宋体" pitchFamily="2" charset="-122"/>
              </a:rPr>
              <a:t>房间一样，这个</a:t>
            </a:r>
            <a:r>
              <a:rPr lang="en-US" altLang="zh-CN" sz="2400" smtClean="0">
                <a:ea typeface="宋体" pitchFamily="2" charset="-122"/>
              </a:rPr>
              <a:t>A</a:t>
            </a:r>
            <a:r>
              <a:rPr lang="zh-CN" altLang="en-US" sz="2400" smtClean="0">
                <a:ea typeface="宋体" pitchFamily="2" charset="-122"/>
              </a:rPr>
              <a:t>、</a:t>
            </a:r>
            <a:r>
              <a:rPr lang="en-US" altLang="zh-CN" sz="2400" smtClean="0">
                <a:ea typeface="宋体" pitchFamily="2" charset="-122"/>
              </a:rPr>
              <a:t>X</a:t>
            </a:r>
            <a:r>
              <a:rPr lang="zh-CN" altLang="en-US" sz="2400" smtClean="0">
                <a:ea typeface="宋体" pitchFamily="2" charset="-122"/>
              </a:rPr>
              <a:t>、</a:t>
            </a:r>
            <a:r>
              <a:rPr lang="en-US" altLang="zh-CN" sz="2400" smtClean="0">
                <a:ea typeface="宋体" pitchFamily="2" charset="-122"/>
              </a:rPr>
              <a:t>Y</a:t>
            </a:r>
            <a:r>
              <a:rPr lang="zh-CN" altLang="en-US" sz="2400" smtClean="0">
                <a:ea typeface="宋体" pitchFamily="2" charset="-122"/>
              </a:rPr>
              <a:t>和</a:t>
            </a:r>
            <a:r>
              <a:rPr lang="en-US" altLang="zh-CN" sz="2400" smtClean="0">
                <a:ea typeface="宋体" pitchFamily="2" charset="-122"/>
              </a:rPr>
              <a:t>Z</a:t>
            </a:r>
            <a:r>
              <a:rPr lang="zh-CN" altLang="en-US" sz="2400" smtClean="0">
                <a:ea typeface="宋体" pitchFamily="2" charset="-122"/>
              </a:rPr>
              <a:t>等实际上对该房间的编号，有了这个编号，或者更通俗地说是</a:t>
            </a:r>
            <a:r>
              <a:rPr lang="zh-CN" altLang="en-US" sz="2400" smtClean="0">
                <a:latin typeface="Times New Roman" pitchFamily="18" charset="0"/>
                <a:ea typeface="宋体" pitchFamily="2" charset="-122"/>
              </a:rPr>
              <a:t>“</a:t>
            </a:r>
            <a:r>
              <a:rPr lang="zh-CN" altLang="en-US" sz="2400" smtClean="0">
                <a:ea typeface="宋体" pitchFamily="2" charset="-122"/>
              </a:rPr>
              <a:t>地址</a:t>
            </a:r>
            <a:r>
              <a:rPr lang="zh-CN" altLang="en-US" sz="2400" smtClean="0">
                <a:latin typeface="Times New Roman" pitchFamily="18" charset="0"/>
                <a:ea typeface="宋体" pitchFamily="2" charset="-122"/>
              </a:rPr>
              <a:t>”</a:t>
            </a:r>
            <a:r>
              <a:rPr lang="zh-CN" altLang="en-US" sz="2400" smtClean="0">
                <a:ea typeface="宋体" pitchFamily="2" charset="-122"/>
              </a:rPr>
              <a:t>，我们就能从一个城市的万千栋长的几乎一样的房子中找到该房间。</a:t>
            </a:r>
          </a:p>
          <a:p>
            <a:pPr eaLnBrk="1" hangingPunct="1">
              <a:lnSpc>
                <a:spcPct val="90000"/>
              </a:lnSpc>
              <a:defRPr/>
            </a:pPr>
            <a:r>
              <a:rPr lang="zh-CN" altLang="en-US" sz="2400" smtClean="0">
                <a:ea typeface="宋体" pitchFamily="2" charset="-122"/>
              </a:rPr>
              <a:t>内存地址的引入是同样的道理，为了正确访问每个内存单元，对其进行编址，以</a:t>
            </a:r>
            <a:r>
              <a:rPr lang="en-US" altLang="zh-CN" sz="2400" smtClean="0">
                <a:ea typeface="宋体" pitchFamily="2" charset="-122"/>
              </a:rPr>
              <a:t>32</a:t>
            </a:r>
            <a:r>
              <a:rPr lang="zh-CN" altLang="en-US" sz="2400" smtClean="0">
                <a:ea typeface="宋体" pitchFamily="2" charset="-122"/>
              </a:rPr>
              <a:t>位计算机为例，其地址空间为</a:t>
            </a:r>
            <a:r>
              <a:rPr lang="en-US" altLang="zh-CN" sz="2400" smtClean="0">
                <a:ea typeface="宋体" pitchFamily="2" charset="-122"/>
              </a:rPr>
              <a:t>32</a:t>
            </a:r>
            <a:r>
              <a:rPr lang="zh-CN" altLang="en-US" sz="2400" smtClean="0">
                <a:ea typeface="宋体" pitchFamily="2" charset="-122"/>
              </a:rPr>
              <a:t>位，采用</a:t>
            </a:r>
            <a:r>
              <a:rPr lang="en-US" altLang="zh-CN" sz="2400" smtClean="0">
                <a:ea typeface="宋体" pitchFamily="2" charset="-122"/>
              </a:rPr>
              <a:t>32</a:t>
            </a:r>
            <a:r>
              <a:rPr lang="zh-CN" altLang="en-US" sz="2400" smtClean="0">
                <a:ea typeface="宋体" pitchFamily="2" charset="-122"/>
              </a:rPr>
              <a:t>位地址编码，诸如</a:t>
            </a:r>
            <a:r>
              <a:rPr lang="en-US" altLang="zh-CN" sz="2400" smtClean="0">
                <a:ea typeface="宋体" pitchFamily="2" charset="-122"/>
              </a:rPr>
              <a:t>0X87654321</a:t>
            </a:r>
            <a:r>
              <a:rPr lang="zh-CN" altLang="en-US" sz="2400" smtClean="0">
                <a:ea typeface="宋体" pitchFamily="2" charset="-122"/>
              </a:rPr>
              <a:t>的形式。</a:t>
            </a:r>
          </a:p>
          <a:p>
            <a:pPr eaLnBrk="1" hangingPunct="1">
              <a:lnSpc>
                <a:spcPct val="90000"/>
              </a:lnSpc>
              <a:defRPr/>
            </a:pPr>
            <a:r>
              <a:rPr lang="zh-CN" altLang="en-US" sz="2400" smtClean="0">
                <a:ea typeface="宋体" pitchFamily="2" charset="-122"/>
              </a:rPr>
              <a:t>内存地址是连续的，相邻内存单元间的地址差</a:t>
            </a:r>
            <a:r>
              <a:rPr lang="en-US" altLang="zh-CN" sz="2400" smtClean="0">
                <a:ea typeface="宋体" pitchFamily="2" charset="-122"/>
              </a:rPr>
              <a:t>1</a:t>
            </a:r>
            <a:r>
              <a:rPr lang="zh-CN" altLang="en-US" sz="2400" smtClean="0">
                <a:ea typeface="宋体" pitchFamily="2" charset="-122"/>
              </a:rPr>
              <a:t>，可以把内存看成一个平坦连续的一维空间。</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5.3.3</a:t>
            </a:r>
            <a:r>
              <a:rPr lang="zh-CN" altLang="en-US" smtClean="0">
                <a:ea typeface="宋体" pitchFamily="2" charset="-122"/>
              </a:rPr>
              <a:t>内存中保存的内容</a:t>
            </a:r>
            <a:endParaRPr lang="en-US" altLang="zh-CN" dirty="0">
              <a:ea typeface="宋体" pitchFamily="2" charset="-122"/>
            </a:endParaRPr>
          </a:p>
        </p:txBody>
      </p:sp>
      <p:sp>
        <p:nvSpPr>
          <p:cNvPr id="4" name="Rectangle 3"/>
          <p:cNvSpPr>
            <a:spLocks noGrp="1" noChangeArrowheads="1"/>
          </p:cNvSpPr>
          <p:nvPr>
            <p:ph type="body" idx="1"/>
          </p:nvPr>
        </p:nvSpPr>
        <p:spPr>
          <a:xfrm>
            <a:off x="285720" y="1142984"/>
            <a:ext cx="8715436" cy="5286412"/>
          </a:xfrm>
        </p:spPr>
        <p:style>
          <a:lnRef idx="0">
            <a:scrgbClr r="0" g="0" b="0"/>
          </a:lnRef>
          <a:fillRef idx="1003">
            <a:schemeClr val="dk2"/>
          </a:fillRef>
          <a:effectRef idx="0">
            <a:scrgbClr r="0" g="0" b="0"/>
          </a:effectRef>
          <a:fontRef idx="major"/>
        </p:style>
        <p:txBody>
          <a:bodyPr/>
          <a:lstStyle/>
          <a:p>
            <a:pPr eaLnBrk="1" hangingPunct="1">
              <a:defRPr/>
            </a:pPr>
            <a:r>
              <a:rPr lang="zh-CN" altLang="en-US" sz="2400" dirty="0" smtClean="0">
                <a:ea typeface="宋体" pitchFamily="2" charset="-122"/>
              </a:rPr>
              <a:t>内存中保存的是数据，这几乎是句废话，在计算机中，一切信息都是以二进制数据的形式体现的，每个内存单元的容量是</a:t>
            </a:r>
            <a:r>
              <a:rPr lang="en-US" altLang="zh-CN" sz="2400" dirty="0" smtClean="0">
                <a:ea typeface="宋体" pitchFamily="2" charset="-122"/>
              </a:rPr>
              <a:t>1B</a:t>
            </a:r>
            <a:r>
              <a:rPr lang="zh-CN" altLang="en-US" sz="2400" dirty="0" smtClean="0">
                <a:ea typeface="宋体" pitchFamily="2" charset="-122"/>
              </a:rPr>
              <a:t>，即</a:t>
            </a:r>
            <a:r>
              <a:rPr lang="en-US" altLang="zh-CN" sz="2400" dirty="0" smtClean="0">
                <a:ea typeface="宋体" pitchFamily="2" charset="-122"/>
              </a:rPr>
              <a:t>8bit</a:t>
            </a:r>
            <a:r>
              <a:rPr lang="zh-CN" altLang="en-US" sz="2400" dirty="0" smtClean="0">
                <a:ea typeface="宋体" pitchFamily="2" charset="-122"/>
              </a:rPr>
              <a:t>（</a:t>
            </a:r>
            <a:r>
              <a:rPr lang="en-US" altLang="zh-CN" sz="2400" dirty="0" smtClean="0">
                <a:ea typeface="宋体" pitchFamily="2" charset="-122"/>
              </a:rPr>
              <a:t>8</a:t>
            </a:r>
            <a:r>
              <a:rPr lang="zh-CN" altLang="en-US" sz="2400" dirty="0" smtClean="0">
                <a:ea typeface="宋体" pitchFamily="2" charset="-122"/>
              </a:rPr>
              <a:t>个</a:t>
            </a:r>
            <a:r>
              <a:rPr lang="en-US" altLang="zh-CN" sz="2400" dirty="0" smtClean="0">
                <a:ea typeface="宋体" pitchFamily="2" charset="-122"/>
              </a:rPr>
              <a:t>0</a:t>
            </a:r>
            <a:r>
              <a:rPr lang="zh-CN" altLang="en-US" sz="2400" dirty="0" smtClean="0">
                <a:ea typeface="宋体" pitchFamily="2" charset="-122"/>
              </a:rPr>
              <a:t>、</a:t>
            </a:r>
            <a:r>
              <a:rPr lang="en-US" altLang="zh-CN" sz="2400" dirty="0" smtClean="0">
                <a:ea typeface="宋体" pitchFamily="2" charset="-122"/>
              </a:rPr>
              <a:t>1</a:t>
            </a:r>
            <a:r>
              <a:rPr lang="zh-CN" altLang="en-US" sz="2400" dirty="0" smtClean="0">
                <a:ea typeface="宋体" pitchFamily="2" charset="-122"/>
              </a:rPr>
              <a:t>二进制位）。</a:t>
            </a:r>
          </a:p>
          <a:p>
            <a:pPr eaLnBrk="1" hangingPunct="1">
              <a:defRPr/>
            </a:pPr>
            <a:r>
              <a:rPr lang="zh-CN" altLang="en-US" sz="2400" dirty="0" smtClean="0">
                <a:ea typeface="宋体" pitchFamily="2" charset="-122"/>
              </a:rPr>
              <a:t>中央处理器，即</a:t>
            </a:r>
            <a:r>
              <a:rPr lang="en-US" altLang="zh-CN" sz="2400" dirty="0" smtClean="0">
                <a:ea typeface="宋体" pitchFamily="2" charset="-122"/>
              </a:rPr>
              <a:t>CPU</a:t>
            </a:r>
            <a:r>
              <a:rPr lang="zh-CN" altLang="en-US" sz="2400" dirty="0" smtClean="0">
                <a:ea typeface="宋体" pitchFamily="2" charset="-122"/>
              </a:rPr>
              <a:t>，进行的处理离不开内存，使用过</a:t>
            </a:r>
            <a:r>
              <a:rPr lang="en-US" altLang="zh-CN" sz="2400" dirty="0" smtClean="0">
                <a:ea typeface="宋体" pitchFamily="2" charset="-122"/>
              </a:rPr>
              <a:t>windows</a:t>
            </a:r>
            <a:r>
              <a:rPr lang="zh-CN" altLang="en-US" sz="2400" dirty="0" smtClean="0">
                <a:ea typeface="宋体" pitchFamily="2" charset="-122"/>
              </a:rPr>
              <a:t>系统的大家都知道，双击某个可执行程序，</a:t>
            </a:r>
            <a:r>
              <a:rPr lang="en-US" altLang="zh-CN" sz="2400" dirty="0" smtClean="0">
                <a:ea typeface="宋体" pitchFamily="2" charset="-122"/>
              </a:rPr>
              <a:t>CPU</a:t>
            </a:r>
            <a:r>
              <a:rPr lang="zh-CN" altLang="en-US" sz="2400" dirty="0" smtClean="0">
                <a:ea typeface="宋体" pitchFamily="2" charset="-122"/>
              </a:rPr>
              <a:t>会执行它，这实际上是复杂的内存载入过程：</a:t>
            </a:r>
          </a:p>
          <a:p>
            <a:pPr eaLnBrk="1" hangingPunct="1">
              <a:defRPr/>
            </a:pPr>
            <a:r>
              <a:rPr lang="zh-CN" altLang="en-US" sz="2400" dirty="0" smtClean="0">
                <a:ea typeface="宋体" pitchFamily="2" charset="-122"/>
              </a:rPr>
              <a:t>（</a:t>
            </a:r>
            <a:r>
              <a:rPr lang="en-US" altLang="zh-CN" sz="2400" dirty="0" smtClean="0">
                <a:ea typeface="宋体" pitchFamily="2" charset="-122"/>
              </a:rPr>
              <a:t>1</a:t>
            </a:r>
            <a:r>
              <a:rPr lang="zh-CN" altLang="en-US" sz="2400" dirty="0" smtClean="0">
                <a:ea typeface="宋体" pitchFamily="2" charset="-122"/>
              </a:rPr>
              <a:t>）程序要进行的操作对应的代码被装载到代码区。</a:t>
            </a:r>
          </a:p>
          <a:p>
            <a:pPr eaLnBrk="1" hangingPunct="1">
              <a:defRPr/>
            </a:pPr>
            <a:r>
              <a:rPr lang="zh-CN" altLang="en-US" sz="2400" dirty="0" smtClean="0">
                <a:ea typeface="宋体" pitchFamily="2" charset="-122"/>
              </a:rPr>
              <a:t>（</a:t>
            </a:r>
            <a:r>
              <a:rPr lang="en-US" altLang="zh-CN" sz="2400" dirty="0" smtClean="0">
                <a:ea typeface="宋体" pitchFamily="2" charset="-122"/>
              </a:rPr>
              <a:t>2</a:t>
            </a:r>
            <a:r>
              <a:rPr lang="zh-CN" altLang="en-US" sz="2400" dirty="0" smtClean="0">
                <a:ea typeface="宋体" pitchFamily="2" charset="-122"/>
              </a:rPr>
              <a:t>）全局和静态数据等装载到数据区</a:t>
            </a:r>
          </a:p>
          <a:p>
            <a:pPr eaLnBrk="1" hangingPunct="1">
              <a:defRPr/>
            </a:pPr>
            <a:r>
              <a:rPr lang="zh-CN" altLang="en-US" sz="2400" dirty="0" smtClean="0">
                <a:ea typeface="宋体" pitchFamily="2" charset="-122"/>
              </a:rPr>
              <a:t>（</a:t>
            </a:r>
            <a:r>
              <a:rPr lang="en-US" altLang="zh-CN" sz="2400" dirty="0" smtClean="0">
                <a:ea typeface="宋体" pitchFamily="2" charset="-122"/>
              </a:rPr>
              <a:t>3</a:t>
            </a:r>
            <a:r>
              <a:rPr lang="zh-CN" altLang="en-US" sz="2400" dirty="0" smtClean="0">
                <a:ea typeface="宋体" pitchFamily="2" charset="-122"/>
              </a:rPr>
              <a:t>）开辟堆栈，供临变量等使用</a:t>
            </a:r>
          </a:p>
          <a:p>
            <a:pPr eaLnBrk="1" hangingPunct="1">
              <a:defRPr/>
            </a:pPr>
            <a:r>
              <a:rPr lang="zh-CN" altLang="en-US" sz="2400" dirty="0" smtClean="0">
                <a:ea typeface="宋体" pitchFamily="2" charset="-122"/>
              </a:rPr>
              <a:t>可见，内存中的数据是多种多样的，既可以是操作，也可以是数据，都被存储在一个个的内存小格子中，每个小格子存储</a:t>
            </a:r>
            <a:r>
              <a:rPr lang="en-US" altLang="zh-CN" sz="2400" dirty="0" smtClean="0">
                <a:ea typeface="宋体" pitchFamily="2" charset="-122"/>
              </a:rPr>
              <a:t>8</a:t>
            </a:r>
            <a:r>
              <a:rPr lang="zh-CN" altLang="en-US" sz="2400" dirty="0" smtClean="0">
                <a:ea typeface="宋体" pitchFamily="2" charset="-122"/>
              </a:rPr>
              <a:t>个二进制位。</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5.3.4</a:t>
            </a:r>
            <a:r>
              <a:rPr lang="zh-CN" altLang="en-US" smtClean="0">
                <a:ea typeface="宋体" pitchFamily="2" charset="-122"/>
              </a:rPr>
              <a:t>内存与指针</a:t>
            </a:r>
            <a:endParaRPr lang="en-US" altLang="zh-CN" dirty="0">
              <a:ea typeface="宋体" pitchFamily="2" charset="-122"/>
            </a:endParaRPr>
          </a:p>
        </p:txBody>
      </p:sp>
      <p:grpSp>
        <p:nvGrpSpPr>
          <p:cNvPr id="2" name="Group 106"/>
          <p:cNvGrpSpPr>
            <a:grpSpLocks/>
          </p:cNvGrpSpPr>
          <p:nvPr/>
        </p:nvGrpSpPr>
        <p:grpSpPr bwMode="auto">
          <a:xfrm>
            <a:off x="1085850" y="3067050"/>
            <a:ext cx="704850" cy="1143000"/>
            <a:chOff x="684" y="1932"/>
            <a:chExt cx="444" cy="720"/>
          </a:xfrm>
        </p:grpSpPr>
        <p:sp>
          <p:nvSpPr>
            <p:cNvPr id="91176" name="Oval 105"/>
            <p:cNvSpPr>
              <a:spLocks noChangeArrowheads="1"/>
            </p:cNvSpPr>
            <p:nvPr/>
          </p:nvSpPr>
          <p:spPr bwMode="auto">
            <a:xfrm>
              <a:off x="684" y="2436"/>
              <a:ext cx="444" cy="216"/>
            </a:xfrm>
            <a:prstGeom prst="ellipse">
              <a:avLst/>
            </a:prstGeom>
            <a:solidFill>
              <a:schemeClr val="bg1"/>
            </a:solidFill>
            <a:ln w="38100">
              <a:solidFill>
                <a:schemeClr val="accent2"/>
              </a:solidFill>
              <a:round/>
              <a:headEnd type="none" w="lg" len="lg"/>
              <a:tailEnd/>
            </a:ln>
          </p:spPr>
          <p:txBody>
            <a:bodyPr wrap="none" lIns="90000" tIns="46800" rIns="90000" bIns="46800" anchor="ctr"/>
            <a:lstStyle/>
            <a:p>
              <a:pPr eaLnBrk="0" hangingPunct="0"/>
              <a:endParaRPr lang="zh-CN" altLang="en-US"/>
            </a:p>
          </p:txBody>
        </p:sp>
        <p:sp>
          <p:nvSpPr>
            <p:cNvPr id="91177" name="Oval 104"/>
            <p:cNvSpPr>
              <a:spLocks noChangeArrowheads="1"/>
            </p:cNvSpPr>
            <p:nvPr/>
          </p:nvSpPr>
          <p:spPr bwMode="auto">
            <a:xfrm>
              <a:off x="684" y="1932"/>
              <a:ext cx="444" cy="216"/>
            </a:xfrm>
            <a:prstGeom prst="ellipse">
              <a:avLst/>
            </a:prstGeom>
            <a:solidFill>
              <a:schemeClr val="bg1"/>
            </a:solidFill>
            <a:ln w="38100">
              <a:solidFill>
                <a:srgbClr val="0000FF"/>
              </a:solidFill>
              <a:round/>
              <a:headEnd type="none" w="lg" len="lg"/>
              <a:tailEnd/>
            </a:ln>
          </p:spPr>
          <p:txBody>
            <a:bodyPr wrap="none" lIns="90000" tIns="46800" rIns="90000" bIns="46800" anchor="ctr"/>
            <a:lstStyle/>
            <a:p>
              <a:pPr eaLnBrk="0" hangingPunct="0"/>
              <a:endParaRPr lang="zh-CN" altLang="en-US"/>
            </a:p>
          </p:txBody>
        </p:sp>
      </p:grpSp>
      <p:sp>
        <p:nvSpPr>
          <p:cNvPr id="11" name="Text Box 69"/>
          <p:cNvSpPr txBox="1">
            <a:spLocks noChangeArrowheads="1"/>
          </p:cNvSpPr>
          <p:nvPr/>
        </p:nvSpPr>
        <p:spPr bwMode="auto">
          <a:xfrm>
            <a:off x="5338763" y="2492375"/>
            <a:ext cx="2895600" cy="1225550"/>
          </a:xfrm>
          <a:prstGeom prst="rect">
            <a:avLst/>
          </a:prstGeom>
          <a:noFill/>
          <a:ln w="38100">
            <a:solidFill>
              <a:srgbClr val="339933"/>
            </a:solidFill>
            <a:miter lim="800000"/>
            <a:headEnd/>
            <a:tailEnd/>
          </a:ln>
        </p:spPr>
        <p:txBody>
          <a:bodyPr wrap="none" anchor="ctr">
            <a:spAutoFit/>
          </a:bodyPr>
          <a:lstStyle/>
          <a:p>
            <a:pPr eaLnBrk="0" hangingPunct="0"/>
            <a:r>
              <a:rPr lang="zh-CN" altLang="en-US">
                <a:ea typeface="隶书" pitchFamily="49" charset="-122"/>
              </a:rPr>
              <a:t>程序中</a:t>
            </a:r>
            <a:r>
              <a:rPr lang="en-US" altLang="zh-CN"/>
              <a:t>:   int  i; </a:t>
            </a:r>
          </a:p>
          <a:p>
            <a:pPr eaLnBrk="0" hangingPunct="0"/>
            <a:r>
              <a:rPr lang="en-US" altLang="zh-CN"/>
              <a:t>                    </a:t>
            </a:r>
          </a:p>
          <a:p>
            <a:pPr eaLnBrk="0" hangingPunct="0"/>
            <a:r>
              <a:rPr lang="en-US" altLang="zh-CN"/>
              <a:t>                     float  k;</a:t>
            </a:r>
            <a:r>
              <a:rPr lang="en-US" altLang="zh-CN" sz="2000"/>
              <a:t>  </a:t>
            </a:r>
          </a:p>
        </p:txBody>
      </p:sp>
      <p:sp>
        <p:nvSpPr>
          <p:cNvPr id="12" name="AutoShape 70"/>
          <p:cNvSpPr>
            <a:spLocks/>
          </p:cNvSpPr>
          <p:nvPr/>
        </p:nvSpPr>
        <p:spPr bwMode="auto">
          <a:xfrm>
            <a:off x="2406650" y="1449388"/>
            <a:ext cx="4176713" cy="400050"/>
          </a:xfrm>
          <a:prstGeom prst="borderCallout2">
            <a:avLst>
              <a:gd name="adj1" fmla="val 26278"/>
              <a:gd name="adj2" fmla="val -1815"/>
              <a:gd name="adj3" fmla="val 26278"/>
              <a:gd name="adj4" fmla="val -22343"/>
              <a:gd name="adj5" fmla="val 192699"/>
              <a:gd name="adj6" fmla="val -22495"/>
            </a:avLst>
          </a:prstGeom>
          <a:noFill/>
          <a:ln w="38100">
            <a:solidFill>
              <a:srgbClr val="FF9999"/>
            </a:solidFill>
            <a:miter lim="800000"/>
            <a:headEnd/>
            <a:tailEnd/>
          </a:ln>
        </p:spPr>
        <p:txBody>
          <a:bodyPr wrap="none" anchor="ctr">
            <a:spAutoFit/>
          </a:bodyPr>
          <a:lstStyle/>
          <a:p>
            <a:pPr eaLnBrk="0" hangingPunct="0"/>
            <a:r>
              <a:rPr lang="zh-CN" altLang="en-US" sz="2000"/>
              <a:t>内存中每个字节有一个编号</a:t>
            </a:r>
            <a:r>
              <a:rPr lang="en-US" altLang="zh-CN" sz="2000"/>
              <a:t>-----</a:t>
            </a:r>
            <a:r>
              <a:rPr lang="zh-CN" altLang="en-US" sz="2000"/>
              <a:t>地址</a:t>
            </a:r>
          </a:p>
        </p:txBody>
      </p:sp>
      <p:grpSp>
        <p:nvGrpSpPr>
          <p:cNvPr id="3" name="Group 71"/>
          <p:cNvGrpSpPr>
            <a:grpSpLocks/>
          </p:cNvGrpSpPr>
          <p:nvPr/>
        </p:nvGrpSpPr>
        <p:grpSpPr bwMode="auto">
          <a:xfrm>
            <a:off x="1085850" y="1857375"/>
            <a:ext cx="2781300" cy="5000625"/>
            <a:chOff x="336" y="864"/>
            <a:chExt cx="1752" cy="3150"/>
          </a:xfrm>
        </p:grpSpPr>
        <p:sp>
          <p:nvSpPr>
            <p:cNvPr id="91154" name="Freeform 72"/>
            <p:cNvSpPr>
              <a:spLocks/>
            </p:cNvSpPr>
            <p:nvPr/>
          </p:nvSpPr>
          <p:spPr bwMode="auto">
            <a:xfrm>
              <a:off x="875" y="3658"/>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91155" name="Freeform 73"/>
            <p:cNvSpPr>
              <a:spLocks/>
            </p:cNvSpPr>
            <p:nvPr/>
          </p:nvSpPr>
          <p:spPr bwMode="auto">
            <a:xfrm>
              <a:off x="876" y="3312"/>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91156" name="Rectangle 74"/>
            <p:cNvSpPr>
              <a:spLocks noChangeArrowheads="1"/>
            </p:cNvSpPr>
            <p:nvPr/>
          </p:nvSpPr>
          <p:spPr bwMode="auto">
            <a:xfrm>
              <a:off x="875" y="1100"/>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91157" name="Line 75"/>
            <p:cNvSpPr>
              <a:spLocks noChangeShapeType="1"/>
            </p:cNvSpPr>
            <p:nvPr/>
          </p:nvSpPr>
          <p:spPr bwMode="auto">
            <a:xfrm>
              <a:off x="875" y="1355"/>
              <a:ext cx="1211" cy="0"/>
            </a:xfrm>
            <a:prstGeom prst="line">
              <a:avLst/>
            </a:prstGeom>
            <a:noFill/>
            <a:ln w="9525">
              <a:solidFill>
                <a:srgbClr val="000000"/>
              </a:solidFill>
              <a:round/>
              <a:headEnd/>
              <a:tailEnd/>
            </a:ln>
          </p:spPr>
          <p:txBody>
            <a:bodyPr wrap="none" anchor="ctr"/>
            <a:lstStyle/>
            <a:p>
              <a:endParaRPr lang="zh-CN" altLang="en-US"/>
            </a:p>
          </p:txBody>
        </p:sp>
        <p:sp>
          <p:nvSpPr>
            <p:cNvPr id="91158" name="Line 76"/>
            <p:cNvSpPr>
              <a:spLocks noChangeShapeType="1"/>
            </p:cNvSpPr>
            <p:nvPr/>
          </p:nvSpPr>
          <p:spPr bwMode="auto">
            <a:xfrm>
              <a:off x="875" y="1766"/>
              <a:ext cx="1211" cy="0"/>
            </a:xfrm>
            <a:prstGeom prst="line">
              <a:avLst/>
            </a:prstGeom>
            <a:noFill/>
            <a:ln w="9525">
              <a:solidFill>
                <a:srgbClr val="000000"/>
              </a:solidFill>
              <a:round/>
              <a:headEnd/>
              <a:tailEnd/>
            </a:ln>
          </p:spPr>
          <p:txBody>
            <a:bodyPr wrap="none" anchor="ctr"/>
            <a:lstStyle/>
            <a:p>
              <a:endParaRPr lang="zh-CN" altLang="en-US"/>
            </a:p>
          </p:txBody>
        </p:sp>
        <p:sp>
          <p:nvSpPr>
            <p:cNvPr id="91159" name="Line 77"/>
            <p:cNvSpPr>
              <a:spLocks noChangeShapeType="1"/>
            </p:cNvSpPr>
            <p:nvPr/>
          </p:nvSpPr>
          <p:spPr bwMode="auto">
            <a:xfrm>
              <a:off x="875" y="2022"/>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91160" name="Line 78"/>
            <p:cNvSpPr>
              <a:spLocks noChangeShapeType="1"/>
            </p:cNvSpPr>
            <p:nvPr/>
          </p:nvSpPr>
          <p:spPr bwMode="auto">
            <a:xfrm>
              <a:off x="875" y="2255"/>
              <a:ext cx="1211" cy="0"/>
            </a:xfrm>
            <a:prstGeom prst="line">
              <a:avLst/>
            </a:prstGeom>
            <a:noFill/>
            <a:ln w="9525">
              <a:solidFill>
                <a:srgbClr val="000000"/>
              </a:solidFill>
              <a:round/>
              <a:headEnd/>
              <a:tailEnd/>
            </a:ln>
          </p:spPr>
          <p:txBody>
            <a:bodyPr wrap="none" anchor="ctr"/>
            <a:lstStyle/>
            <a:p>
              <a:endParaRPr lang="zh-CN" altLang="en-US"/>
            </a:p>
          </p:txBody>
        </p:sp>
        <p:sp>
          <p:nvSpPr>
            <p:cNvPr id="91161" name="Line 79"/>
            <p:cNvSpPr>
              <a:spLocks noChangeShapeType="1"/>
            </p:cNvSpPr>
            <p:nvPr/>
          </p:nvSpPr>
          <p:spPr bwMode="auto">
            <a:xfrm>
              <a:off x="875" y="2510"/>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91162" name="Line 80"/>
            <p:cNvSpPr>
              <a:spLocks noChangeShapeType="1"/>
            </p:cNvSpPr>
            <p:nvPr/>
          </p:nvSpPr>
          <p:spPr bwMode="auto">
            <a:xfrm>
              <a:off x="863" y="2768"/>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91163" name="Line 81"/>
            <p:cNvSpPr>
              <a:spLocks noChangeShapeType="1"/>
            </p:cNvSpPr>
            <p:nvPr/>
          </p:nvSpPr>
          <p:spPr bwMode="auto">
            <a:xfrm>
              <a:off x="875" y="3310"/>
              <a:ext cx="1211" cy="0"/>
            </a:xfrm>
            <a:prstGeom prst="line">
              <a:avLst/>
            </a:prstGeom>
            <a:noFill/>
            <a:ln w="9525">
              <a:solidFill>
                <a:srgbClr val="000000"/>
              </a:solidFill>
              <a:round/>
              <a:headEnd/>
              <a:tailEnd/>
            </a:ln>
          </p:spPr>
          <p:txBody>
            <a:bodyPr wrap="none" anchor="ctr"/>
            <a:lstStyle/>
            <a:p>
              <a:endParaRPr lang="zh-CN" altLang="en-US"/>
            </a:p>
          </p:txBody>
        </p:sp>
        <p:sp>
          <p:nvSpPr>
            <p:cNvPr id="91164" name="Line 82"/>
            <p:cNvSpPr>
              <a:spLocks noChangeShapeType="1"/>
            </p:cNvSpPr>
            <p:nvPr/>
          </p:nvSpPr>
          <p:spPr bwMode="auto">
            <a:xfrm>
              <a:off x="875" y="3321"/>
              <a:ext cx="0" cy="456"/>
            </a:xfrm>
            <a:prstGeom prst="line">
              <a:avLst/>
            </a:prstGeom>
            <a:noFill/>
            <a:ln w="9525">
              <a:solidFill>
                <a:srgbClr val="000000"/>
              </a:solidFill>
              <a:round/>
              <a:headEnd/>
              <a:tailEnd/>
            </a:ln>
          </p:spPr>
          <p:txBody>
            <a:bodyPr wrap="none" anchor="ctr"/>
            <a:lstStyle/>
            <a:p>
              <a:endParaRPr lang="zh-CN" altLang="en-US"/>
            </a:p>
          </p:txBody>
        </p:sp>
        <p:sp>
          <p:nvSpPr>
            <p:cNvPr id="91165" name="Line 83"/>
            <p:cNvSpPr>
              <a:spLocks noChangeShapeType="1"/>
            </p:cNvSpPr>
            <p:nvPr/>
          </p:nvSpPr>
          <p:spPr bwMode="auto">
            <a:xfrm>
              <a:off x="2086" y="3321"/>
              <a:ext cx="0" cy="600"/>
            </a:xfrm>
            <a:prstGeom prst="line">
              <a:avLst/>
            </a:prstGeom>
            <a:noFill/>
            <a:ln w="9525">
              <a:solidFill>
                <a:srgbClr val="000000"/>
              </a:solidFill>
              <a:round/>
              <a:headEnd/>
              <a:tailEnd/>
            </a:ln>
          </p:spPr>
          <p:txBody>
            <a:bodyPr wrap="none" anchor="ctr"/>
            <a:lstStyle/>
            <a:p>
              <a:endParaRPr lang="zh-CN" altLang="en-US"/>
            </a:p>
          </p:txBody>
        </p:sp>
        <p:sp>
          <p:nvSpPr>
            <p:cNvPr id="91166" name="Text Box 84"/>
            <p:cNvSpPr txBox="1">
              <a:spLocks noChangeArrowheads="1"/>
            </p:cNvSpPr>
            <p:nvPr/>
          </p:nvSpPr>
          <p:spPr bwMode="auto">
            <a:xfrm>
              <a:off x="1354" y="1386"/>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91167" name="Text Box 85"/>
            <p:cNvSpPr txBox="1">
              <a:spLocks noChangeArrowheads="1"/>
            </p:cNvSpPr>
            <p:nvPr/>
          </p:nvSpPr>
          <p:spPr bwMode="auto">
            <a:xfrm>
              <a:off x="1365" y="3363"/>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91168" name="Text Box 86"/>
            <p:cNvSpPr txBox="1">
              <a:spLocks noChangeArrowheads="1"/>
            </p:cNvSpPr>
            <p:nvPr/>
          </p:nvSpPr>
          <p:spPr bwMode="auto">
            <a:xfrm>
              <a:off x="336" y="1608"/>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91169" name="Text Box 87"/>
            <p:cNvSpPr txBox="1">
              <a:spLocks noChangeArrowheads="1"/>
            </p:cNvSpPr>
            <p:nvPr/>
          </p:nvSpPr>
          <p:spPr bwMode="auto">
            <a:xfrm>
              <a:off x="336" y="1863"/>
              <a:ext cx="436" cy="250"/>
            </a:xfrm>
            <a:prstGeom prst="rect">
              <a:avLst/>
            </a:prstGeom>
            <a:noFill/>
            <a:ln w="9525">
              <a:noFill/>
              <a:miter lim="800000"/>
              <a:headEnd/>
              <a:tailEnd/>
            </a:ln>
          </p:spPr>
          <p:txBody>
            <a:bodyPr wrap="none" anchor="ctr">
              <a:spAutoFit/>
            </a:bodyPr>
            <a:lstStyle/>
            <a:p>
              <a:pPr eaLnBrk="0" hangingPunct="0"/>
              <a:r>
                <a:rPr lang="en-US" altLang="zh-CN" sz="2000"/>
                <a:t>2001</a:t>
              </a:r>
            </a:p>
          </p:txBody>
        </p:sp>
        <p:sp>
          <p:nvSpPr>
            <p:cNvPr id="91170" name="Text Box 88"/>
            <p:cNvSpPr txBox="1">
              <a:spLocks noChangeArrowheads="1"/>
            </p:cNvSpPr>
            <p:nvPr/>
          </p:nvSpPr>
          <p:spPr bwMode="auto">
            <a:xfrm>
              <a:off x="336" y="2108"/>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91171" name="Text Box 89"/>
            <p:cNvSpPr txBox="1">
              <a:spLocks noChangeArrowheads="1"/>
            </p:cNvSpPr>
            <p:nvPr/>
          </p:nvSpPr>
          <p:spPr bwMode="auto">
            <a:xfrm>
              <a:off x="336" y="2908"/>
              <a:ext cx="436" cy="250"/>
            </a:xfrm>
            <a:prstGeom prst="rect">
              <a:avLst/>
            </a:prstGeom>
            <a:noFill/>
            <a:ln w="9525">
              <a:noFill/>
              <a:miter lim="800000"/>
              <a:headEnd/>
              <a:tailEnd/>
            </a:ln>
          </p:spPr>
          <p:txBody>
            <a:bodyPr wrap="none" anchor="ctr">
              <a:spAutoFit/>
            </a:bodyPr>
            <a:lstStyle/>
            <a:p>
              <a:pPr eaLnBrk="0" hangingPunct="0"/>
              <a:r>
                <a:rPr lang="en-US" altLang="zh-CN" sz="2000"/>
                <a:t>2005</a:t>
              </a:r>
            </a:p>
          </p:txBody>
        </p:sp>
        <p:sp>
          <p:nvSpPr>
            <p:cNvPr id="91172" name="Text Box 90"/>
            <p:cNvSpPr txBox="1">
              <a:spLocks noChangeArrowheads="1"/>
            </p:cNvSpPr>
            <p:nvPr/>
          </p:nvSpPr>
          <p:spPr bwMode="auto">
            <a:xfrm>
              <a:off x="1301" y="864"/>
              <a:ext cx="436" cy="250"/>
            </a:xfrm>
            <a:prstGeom prst="rect">
              <a:avLst/>
            </a:prstGeom>
            <a:noFill/>
            <a:ln w="9525">
              <a:noFill/>
              <a:miter lim="800000"/>
              <a:headEnd/>
              <a:tailEnd/>
            </a:ln>
          </p:spPr>
          <p:txBody>
            <a:bodyPr wrap="none" anchor="ctr">
              <a:spAutoFit/>
            </a:bodyPr>
            <a:lstStyle/>
            <a:p>
              <a:pPr eaLnBrk="0" hangingPunct="0"/>
              <a:r>
                <a:rPr lang="zh-CN" altLang="en-US" sz="2000"/>
                <a:t>内存</a:t>
              </a:r>
            </a:p>
          </p:txBody>
        </p:sp>
        <p:sp>
          <p:nvSpPr>
            <p:cNvPr id="91173" name="Text Box 91"/>
            <p:cNvSpPr txBox="1">
              <a:spLocks noChangeArrowheads="1"/>
            </p:cNvSpPr>
            <p:nvPr/>
          </p:nvSpPr>
          <p:spPr bwMode="auto">
            <a:xfrm>
              <a:off x="456" y="1092"/>
              <a:ext cx="196" cy="250"/>
            </a:xfrm>
            <a:prstGeom prst="rect">
              <a:avLst/>
            </a:prstGeom>
            <a:noFill/>
            <a:ln w="9525">
              <a:noFill/>
              <a:miter lim="800000"/>
              <a:headEnd/>
              <a:tailEnd/>
            </a:ln>
          </p:spPr>
          <p:txBody>
            <a:bodyPr wrap="none" anchor="ctr">
              <a:spAutoFit/>
            </a:bodyPr>
            <a:lstStyle/>
            <a:p>
              <a:pPr eaLnBrk="0" hangingPunct="0"/>
              <a:r>
                <a:rPr lang="en-US" altLang="zh-CN" sz="2000"/>
                <a:t>0</a:t>
              </a:r>
            </a:p>
          </p:txBody>
        </p:sp>
        <p:sp>
          <p:nvSpPr>
            <p:cNvPr id="91174" name="Text Box 92"/>
            <p:cNvSpPr txBox="1">
              <a:spLocks noChangeArrowheads="1"/>
            </p:cNvSpPr>
            <p:nvPr/>
          </p:nvSpPr>
          <p:spPr bwMode="auto">
            <a:xfrm>
              <a:off x="336" y="2360"/>
              <a:ext cx="436" cy="250"/>
            </a:xfrm>
            <a:prstGeom prst="rect">
              <a:avLst/>
            </a:prstGeom>
            <a:noFill/>
            <a:ln w="9525">
              <a:noFill/>
              <a:miter lim="800000"/>
              <a:headEnd/>
              <a:tailEnd/>
            </a:ln>
          </p:spPr>
          <p:txBody>
            <a:bodyPr wrap="none" anchor="ctr">
              <a:spAutoFit/>
            </a:bodyPr>
            <a:lstStyle/>
            <a:p>
              <a:pPr eaLnBrk="0" hangingPunct="0"/>
              <a:r>
                <a:rPr lang="en-US" altLang="zh-CN" sz="2000"/>
                <a:t>2003</a:t>
              </a:r>
            </a:p>
          </p:txBody>
        </p:sp>
        <p:sp>
          <p:nvSpPr>
            <p:cNvPr id="91175" name="Line 93"/>
            <p:cNvSpPr>
              <a:spLocks noChangeShapeType="1"/>
            </p:cNvSpPr>
            <p:nvPr/>
          </p:nvSpPr>
          <p:spPr bwMode="auto">
            <a:xfrm>
              <a:off x="875" y="3032"/>
              <a:ext cx="1211" cy="0"/>
            </a:xfrm>
            <a:prstGeom prst="line">
              <a:avLst/>
            </a:prstGeom>
            <a:noFill/>
            <a:ln w="9525">
              <a:solidFill>
                <a:srgbClr val="000000"/>
              </a:solidFill>
              <a:prstDash val="dash"/>
              <a:round/>
              <a:headEnd/>
              <a:tailEnd/>
            </a:ln>
          </p:spPr>
          <p:txBody>
            <a:bodyPr wrap="none" anchor="ctr"/>
            <a:lstStyle/>
            <a:p>
              <a:endParaRPr lang="zh-CN" altLang="en-US"/>
            </a:p>
          </p:txBody>
        </p:sp>
      </p:grpSp>
      <p:sp>
        <p:nvSpPr>
          <p:cNvPr id="36" name="Text Box 94"/>
          <p:cNvSpPr txBox="1">
            <a:spLocks noChangeArrowheads="1"/>
          </p:cNvSpPr>
          <p:nvPr/>
        </p:nvSpPr>
        <p:spPr bwMode="auto">
          <a:xfrm>
            <a:off x="2708275" y="3390900"/>
            <a:ext cx="282575" cy="519113"/>
          </a:xfrm>
          <a:prstGeom prst="rect">
            <a:avLst/>
          </a:prstGeom>
          <a:noFill/>
          <a:ln w="9525">
            <a:noFill/>
            <a:miter lim="800000"/>
            <a:headEnd/>
            <a:tailEnd/>
          </a:ln>
        </p:spPr>
        <p:txBody>
          <a:bodyPr wrap="none">
            <a:spAutoFit/>
          </a:bodyPr>
          <a:lstStyle/>
          <a:p>
            <a:r>
              <a:rPr lang="en-US" altLang="zh-CN" sz="2800">
                <a:solidFill>
                  <a:srgbClr val="0000FF"/>
                </a:solidFill>
              </a:rPr>
              <a:t>i</a:t>
            </a:r>
          </a:p>
        </p:txBody>
      </p:sp>
      <p:sp>
        <p:nvSpPr>
          <p:cNvPr id="37" name="Text Box 95"/>
          <p:cNvSpPr txBox="1">
            <a:spLocks noChangeArrowheads="1"/>
          </p:cNvSpPr>
          <p:nvPr/>
        </p:nvSpPr>
        <p:spPr bwMode="auto">
          <a:xfrm>
            <a:off x="2708275" y="4552950"/>
            <a:ext cx="361950" cy="519113"/>
          </a:xfrm>
          <a:prstGeom prst="rect">
            <a:avLst/>
          </a:prstGeom>
          <a:noFill/>
          <a:ln w="9525">
            <a:noFill/>
            <a:miter lim="800000"/>
            <a:headEnd/>
            <a:tailEnd/>
          </a:ln>
        </p:spPr>
        <p:txBody>
          <a:bodyPr wrap="none">
            <a:spAutoFit/>
          </a:bodyPr>
          <a:lstStyle/>
          <a:p>
            <a:r>
              <a:rPr lang="en-US" altLang="zh-CN" sz="2800">
                <a:solidFill>
                  <a:schemeClr val="accent2"/>
                </a:solidFill>
              </a:rPr>
              <a:t>k</a:t>
            </a:r>
            <a:endParaRPr lang="en-US" altLang="zh-CN" sz="2800">
              <a:solidFill>
                <a:srgbClr val="0000FF"/>
              </a:solidFill>
            </a:endParaRPr>
          </a:p>
        </p:txBody>
      </p:sp>
      <p:sp>
        <p:nvSpPr>
          <p:cNvPr id="38" name="Text Box 96"/>
          <p:cNvSpPr txBox="1">
            <a:spLocks noChangeArrowheads="1"/>
          </p:cNvSpPr>
          <p:nvPr/>
        </p:nvSpPr>
        <p:spPr bwMode="auto">
          <a:xfrm>
            <a:off x="4079875" y="4024313"/>
            <a:ext cx="4311650" cy="396875"/>
          </a:xfrm>
          <a:prstGeom prst="rect">
            <a:avLst/>
          </a:prstGeom>
          <a:noFill/>
          <a:ln w="9525">
            <a:noFill/>
            <a:miter lim="800000"/>
            <a:headEnd/>
            <a:tailEnd/>
          </a:ln>
        </p:spPr>
        <p:txBody>
          <a:bodyPr wrap="none">
            <a:spAutoFit/>
          </a:bodyPr>
          <a:lstStyle/>
          <a:p>
            <a:r>
              <a:rPr lang="en-US" altLang="zh-CN" sz="2000"/>
              <a:t> </a:t>
            </a:r>
            <a:r>
              <a:rPr lang="zh-CN" altLang="zh-CN" sz="2000"/>
              <a:t>编译或函数调用时为其分配内存单元</a:t>
            </a:r>
            <a:endParaRPr lang="zh-CN" altLang="en-US" sz="2000"/>
          </a:p>
        </p:txBody>
      </p:sp>
      <p:grpSp>
        <p:nvGrpSpPr>
          <p:cNvPr id="4" name="Group 97"/>
          <p:cNvGrpSpPr>
            <a:grpSpLocks/>
          </p:cNvGrpSpPr>
          <p:nvPr/>
        </p:nvGrpSpPr>
        <p:grpSpPr bwMode="auto">
          <a:xfrm>
            <a:off x="3848100" y="2886075"/>
            <a:ext cx="3543300" cy="400050"/>
            <a:chOff x="2076" y="1512"/>
            <a:chExt cx="2232" cy="252"/>
          </a:xfrm>
        </p:grpSpPr>
        <p:sp>
          <p:nvSpPr>
            <p:cNvPr id="91152" name="Line 98"/>
            <p:cNvSpPr>
              <a:spLocks noChangeShapeType="1"/>
            </p:cNvSpPr>
            <p:nvPr/>
          </p:nvSpPr>
          <p:spPr bwMode="auto">
            <a:xfrm>
              <a:off x="4308" y="1512"/>
              <a:ext cx="0" cy="252"/>
            </a:xfrm>
            <a:prstGeom prst="line">
              <a:avLst/>
            </a:prstGeom>
            <a:noFill/>
            <a:ln w="9525">
              <a:solidFill>
                <a:srgbClr val="0000FF"/>
              </a:solidFill>
              <a:round/>
              <a:headEnd/>
              <a:tailEnd/>
            </a:ln>
          </p:spPr>
          <p:txBody>
            <a:bodyPr wrap="none" anchor="ctr"/>
            <a:lstStyle/>
            <a:p>
              <a:endParaRPr lang="zh-CN" altLang="en-US"/>
            </a:p>
          </p:txBody>
        </p:sp>
        <p:sp>
          <p:nvSpPr>
            <p:cNvPr id="91153" name="Line 99"/>
            <p:cNvSpPr>
              <a:spLocks noChangeShapeType="1"/>
            </p:cNvSpPr>
            <p:nvPr/>
          </p:nvSpPr>
          <p:spPr bwMode="auto">
            <a:xfrm>
              <a:off x="2076" y="1764"/>
              <a:ext cx="2232" cy="0"/>
            </a:xfrm>
            <a:prstGeom prst="line">
              <a:avLst/>
            </a:prstGeom>
            <a:noFill/>
            <a:ln w="9525">
              <a:solidFill>
                <a:srgbClr val="0000FF"/>
              </a:solidFill>
              <a:round/>
              <a:headEnd type="triangle" w="lg" len="lg"/>
              <a:tailEnd/>
            </a:ln>
          </p:spPr>
          <p:txBody>
            <a:bodyPr wrap="none" anchor="ctr"/>
            <a:lstStyle/>
            <a:p>
              <a:endParaRPr lang="zh-CN" altLang="en-US"/>
            </a:p>
          </p:txBody>
        </p:sp>
      </p:grpSp>
      <p:grpSp>
        <p:nvGrpSpPr>
          <p:cNvPr id="5" name="Group 100"/>
          <p:cNvGrpSpPr>
            <a:grpSpLocks/>
          </p:cNvGrpSpPr>
          <p:nvPr/>
        </p:nvGrpSpPr>
        <p:grpSpPr bwMode="auto">
          <a:xfrm>
            <a:off x="3848100" y="3648075"/>
            <a:ext cx="3829050" cy="419100"/>
            <a:chOff x="2076" y="1992"/>
            <a:chExt cx="2412" cy="264"/>
          </a:xfrm>
        </p:grpSpPr>
        <p:sp>
          <p:nvSpPr>
            <p:cNvPr id="91150" name="Line 101"/>
            <p:cNvSpPr>
              <a:spLocks noChangeShapeType="1"/>
            </p:cNvSpPr>
            <p:nvPr/>
          </p:nvSpPr>
          <p:spPr bwMode="auto">
            <a:xfrm>
              <a:off x="2076" y="2255"/>
              <a:ext cx="2412" cy="0"/>
            </a:xfrm>
            <a:prstGeom prst="line">
              <a:avLst/>
            </a:prstGeom>
            <a:noFill/>
            <a:ln w="9525">
              <a:solidFill>
                <a:schemeClr val="accent2"/>
              </a:solidFill>
              <a:round/>
              <a:headEnd type="triangle" w="lg" len="lg"/>
              <a:tailEnd/>
            </a:ln>
          </p:spPr>
          <p:txBody>
            <a:bodyPr wrap="none" anchor="ctr"/>
            <a:lstStyle/>
            <a:p>
              <a:endParaRPr lang="zh-CN" altLang="en-US"/>
            </a:p>
          </p:txBody>
        </p:sp>
        <p:sp>
          <p:nvSpPr>
            <p:cNvPr id="91151" name="Line 102"/>
            <p:cNvSpPr>
              <a:spLocks noChangeShapeType="1"/>
            </p:cNvSpPr>
            <p:nvPr/>
          </p:nvSpPr>
          <p:spPr bwMode="auto">
            <a:xfrm flipV="1">
              <a:off x="4488" y="1992"/>
              <a:ext cx="0" cy="264"/>
            </a:xfrm>
            <a:prstGeom prst="line">
              <a:avLst/>
            </a:prstGeom>
            <a:noFill/>
            <a:ln w="9525">
              <a:solidFill>
                <a:schemeClr val="accent2"/>
              </a:solidFill>
              <a:round/>
              <a:headEnd/>
              <a:tailEnd/>
            </a:ln>
          </p:spPr>
          <p:txBody>
            <a:bodyPr wrap="none" anchor="ctr"/>
            <a:lstStyle/>
            <a:p>
              <a:endParaRPr lang="zh-CN" altLang="en-US"/>
            </a:p>
          </p:txBody>
        </p:sp>
      </p:grpSp>
      <p:sp>
        <p:nvSpPr>
          <p:cNvPr id="45" name="AutoShape 103"/>
          <p:cNvSpPr>
            <a:spLocks noChangeArrowheads="1"/>
          </p:cNvSpPr>
          <p:nvPr/>
        </p:nvSpPr>
        <p:spPr bwMode="auto">
          <a:xfrm>
            <a:off x="4359275" y="5160963"/>
            <a:ext cx="4422775" cy="1252537"/>
          </a:xfrm>
          <a:prstGeom prst="cloudCallout">
            <a:avLst>
              <a:gd name="adj1" fmla="val -51079"/>
              <a:gd name="adj2" fmla="val -83588"/>
            </a:avLst>
          </a:prstGeom>
          <a:noFill/>
          <a:ln w="38100">
            <a:solidFill>
              <a:srgbClr val="FF9900"/>
            </a:solidFill>
            <a:round/>
            <a:headEnd type="none" w="lg" len="lg"/>
            <a:tailEnd/>
          </a:ln>
        </p:spPr>
        <p:txBody>
          <a:bodyPr wrap="none">
            <a:spAutoFit/>
          </a:bodyPr>
          <a:lstStyle/>
          <a:p>
            <a:r>
              <a:rPr lang="zh-CN" altLang="en-US">
                <a:solidFill>
                  <a:schemeClr val="accent2"/>
                </a:solidFill>
                <a:ea typeface="隶书" pitchFamily="49" charset="-122"/>
              </a:rPr>
              <a:t>变量</a:t>
            </a:r>
            <a:r>
              <a:rPr lang="zh-CN" altLang="en-US">
                <a:ea typeface="隶书" pitchFamily="49" charset="-122"/>
              </a:rPr>
              <a:t>是对程序中数据</a:t>
            </a:r>
          </a:p>
          <a:p>
            <a:r>
              <a:rPr lang="zh-CN" altLang="en-US">
                <a:ea typeface="隶书" pitchFamily="49" charset="-122"/>
              </a:rPr>
              <a:t>存储空间的抽象</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out)">
                                      <p:cBhvr>
                                        <p:cTn id="12" dur="500"/>
                                        <p:tgtEl>
                                          <p:spTgt spid="1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out)">
                                      <p:cBhvr>
                                        <p:cTn id="17" dur="500"/>
                                        <p:tgtEl>
                                          <p:spTgt spid="11"/>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7"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ppt_x</p:attrName>
                                        </p:attrNameLst>
                                      </p:cBhvr>
                                      <p:tavLst>
                                        <p:tav tm="0">
                                          <p:val>
                                            <p:strVal val="#ppt_x+#ppt_w/2"/>
                                          </p:val>
                                        </p:tav>
                                        <p:tav tm="100000">
                                          <p:val>
                                            <p:strVal val="#ppt_x"/>
                                          </p:val>
                                        </p:tav>
                                      </p:tavLst>
                                    </p:anim>
                                    <p:anim calcmode="lin" valueType="num">
                                      <p:cBhvr>
                                        <p:cTn id="23" dur="500" fill="hold"/>
                                        <p:tgtEl>
                                          <p:spTgt spid="4"/>
                                        </p:tgtEl>
                                        <p:attrNameLst>
                                          <p:attrName>ppt_y</p:attrName>
                                        </p:attrNameLst>
                                      </p:cBhvr>
                                      <p:tavLst>
                                        <p:tav tm="0">
                                          <p:val>
                                            <p:strVal val="#ppt_y"/>
                                          </p:val>
                                        </p:tav>
                                        <p:tav tm="100000">
                                          <p:val>
                                            <p:strVal val="#ppt_y"/>
                                          </p:val>
                                        </p:tav>
                                      </p:tavLst>
                                    </p:anim>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36"/>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par>
                          <p:cTn id="29" fill="hold">
                            <p:stCondLst>
                              <p:cond delay="1000"/>
                            </p:stCondLst>
                            <p:childTnLst>
                              <p:par>
                                <p:cTn id="30" presetID="17" presetClass="entr" presetSubtype="2"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ppt_x</p:attrName>
                                        </p:attrNameLst>
                                      </p:cBhvr>
                                      <p:tavLst>
                                        <p:tav tm="0">
                                          <p:val>
                                            <p:strVal val="#ppt_x+#ppt_w/2"/>
                                          </p:val>
                                        </p:tav>
                                        <p:tav tm="100000">
                                          <p:val>
                                            <p:strVal val="#ppt_x"/>
                                          </p:val>
                                        </p:tav>
                                      </p:tavLst>
                                    </p:anim>
                                    <p:anim calcmode="lin" valueType="num">
                                      <p:cBhvr>
                                        <p:cTn id="33" dur="500" fill="hold"/>
                                        <p:tgtEl>
                                          <p:spTgt spid="5"/>
                                        </p:tgtEl>
                                        <p:attrNameLst>
                                          <p:attrName>ppt_y</p:attrName>
                                        </p:attrNameLst>
                                      </p:cBhvr>
                                      <p:tavLst>
                                        <p:tav tm="0">
                                          <p:val>
                                            <p:strVal val="#ppt_y"/>
                                          </p:val>
                                        </p:tav>
                                        <p:tav tm="100000">
                                          <p:val>
                                            <p:strVal val="#ppt_y"/>
                                          </p:val>
                                        </p:tav>
                                      </p:tavLst>
                                    </p:anim>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par>
                          <p:cTn id="36" fill="hold">
                            <p:stCondLst>
                              <p:cond delay="1500"/>
                            </p:stCondLst>
                            <p:childTnLst>
                              <p:par>
                                <p:cTn id="37" presetID="4" presetClass="entr" presetSubtype="32" fill="hold" grpId="0" nodeType="afterEffect">
                                  <p:stCondLst>
                                    <p:cond delay="0"/>
                                  </p:stCondLst>
                                  <p:childTnLst>
                                    <p:set>
                                      <p:cBhvr>
                                        <p:cTn id="38" dur="1" fill="hold">
                                          <p:stCondLst>
                                            <p:cond delay="0"/>
                                          </p:stCondLst>
                                        </p:cTn>
                                        <p:tgtEl>
                                          <p:spTgt spid="37">
                                            <p:txEl>
                                              <p:pRg st="0" end="0"/>
                                            </p:txEl>
                                          </p:spTgt>
                                        </p:tgtEl>
                                        <p:attrNameLst>
                                          <p:attrName>style.visibility</p:attrName>
                                        </p:attrNameLst>
                                      </p:cBhvr>
                                      <p:to>
                                        <p:strVal val="visible"/>
                                      </p:to>
                                    </p:set>
                                    <p:animEffect transition="in" filter="box(out)">
                                      <p:cBhvr>
                                        <p:cTn id="39" dur="500"/>
                                        <p:tgtEl>
                                          <p:spTgt spid="37">
                                            <p:txEl>
                                              <p:pRg st="0" end="0"/>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par>
                          <p:cTn id="40" fill="hold">
                            <p:stCondLst>
                              <p:cond delay="2000"/>
                            </p:stCondLst>
                            <p:childTnLst>
                              <p:par>
                                <p:cTn id="41" presetID="4" presetClass="entr" presetSubtype="32" fill="hold" grpId="0" nodeType="afterEffect">
                                  <p:stCondLst>
                                    <p:cond delay="0"/>
                                  </p:stCondLst>
                                  <p:childTnLst>
                                    <p:set>
                                      <p:cBhvr>
                                        <p:cTn id="42" dur="1" fill="hold">
                                          <p:stCondLst>
                                            <p:cond delay="0"/>
                                          </p:stCondLst>
                                        </p:cTn>
                                        <p:tgtEl>
                                          <p:spTgt spid="38">
                                            <p:txEl>
                                              <p:pRg st="0" end="0"/>
                                            </p:txEl>
                                          </p:spTgt>
                                        </p:tgtEl>
                                        <p:attrNameLst>
                                          <p:attrName>style.visibility</p:attrName>
                                        </p:attrNameLst>
                                      </p:cBhvr>
                                      <p:to>
                                        <p:strVal val="visible"/>
                                      </p:to>
                                    </p:set>
                                    <p:animEffect transition="in" filter="box(out)">
                                      <p:cBhvr>
                                        <p:cTn id="43" dur="500"/>
                                        <p:tgtEl>
                                          <p:spTgt spid="38">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par>
                          <p:cTn id="44" fill="hold">
                            <p:stCondLst>
                              <p:cond delay="2500"/>
                            </p:stCondLst>
                            <p:childTnLst>
                              <p:par>
                                <p:cTn id="45" presetID="1" presetClass="entr" presetSubtype="0" fill="hold" nodeType="afterEffect">
                                  <p:stCondLst>
                                    <p:cond delay="0"/>
                                  </p:stCondLst>
                                  <p:childTnLst>
                                    <p:set>
                                      <p:cBhvr>
                                        <p:cTn id="4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box(out)">
                                      <p:cBhvr>
                                        <p:cTn id="51" dur="500"/>
                                        <p:tgtEl>
                                          <p:spTgt spid="45"/>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36" grpId="0" autoUpdateAnimBg="0"/>
      <p:bldP spid="37" grpId="0" build="p" autoUpdateAnimBg="0" advAuto="0"/>
      <p:bldP spid="38" grpId="0" build="p" autoUpdateAnimBg="0" advAuto="0"/>
      <p:bldP spid="45"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5.3.5</a:t>
            </a:r>
            <a:r>
              <a:rPr lang="zh-CN" altLang="en-US" smtClean="0">
                <a:ea typeface="宋体" pitchFamily="2" charset="-122"/>
              </a:rPr>
              <a:t>指针与指针变量</a:t>
            </a:r>
            <a:endParaRPr lang="en-US" altLang="zh-CN" dirty="0">
              <a:ea typeface="宋体" pitchFamily="2" charset="-122"/>
            </a:endParaRPr>
          </a:p>
        </p:txBody>
      </p:sp>
      <p:grpSp>
        <p:nvGrpSpPr>
          <p:cNvPr id="2" name="Group 41"/>
          <p:cNvGrpSpPr>
            <a:grpSpLocks/>
          </p:cNvGrpSpPr>
          <p:nvPr/>
        </p:nvGrpSpPr>
        <p:grpSpPr bwMode="auto">
          <a:xfrm>
            <a:off x="2833688" y="1870075"/>
            <a:ext cx="4865687" cy="4625975"/>
            <a:chOff x="984" y="1406"/>
            <a:chExt cx="3065" cy="2914"/>
          </a:xfrm>
        </p:grpSpPr>
        <p:sp>
          <p:nvSpPr>
            <p:cNvPr id="92190" name="Freeform 4"/>
            <p:cNvSpPr>
              <a:spLocks/>
            </p:cNvSpPr>
            <p:nvPr/>
          </p:nvSpPr>
          <p:spPr bwMode="auto">
            <a:xfrm>
              <a:off x="1523" y="3964"/>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92191" name="Freeform 5"/>
            <p:cNvSpPr>
              <a:spLocks/>
            </p:cNvSpPr>
            <p:nvPr/>
          </p:nvSpPr>
          <p:spPr bwMode="auto">
            <a:xfrm>
              <a:off x="1524" y="36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92192" name="Rectangle 6"/>
            <p:cNvSpPr>
              <a:spLocks noChangeArrowheads="1"/>
            </p:cNvSpPr>
            <p:nvPr/>
          </p:nvSpPr>
          <p:spPr bwMode="auto">
            <a:xfrm>
              <a:off x="1523" y="1406"/>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92193" name="Line 8"/>
            <p:cNvSpPr>
              <a:spLocks noChangeShapeType="1"/>
            </p:cNvSpPr>
            <p:nvPr/>
          </p:nvSpPr>
          <p:spPr bwMode="auto">
            <a:xfrm>
              <a:off x="1535" y="1844"/>
              <a:ext cx="1211" cy="0"/>
            </a:xfrm>
            <a:prstGeom prst="line">
              <a:avLst/>
            </a:prstGeom>
            <a:noFill/>
            <a:ln w="9525">
              <a:solidFill>
                <a:srgbClr val="000000"/>
              </a:solidFill>
              <a:round/>
              <a:headEnd/>
              <a:tailEnd/>
            </a:ln>
          </p:spPr>
          <p:txBody>
            <a:bodyPr wrap="none" anchor="ctr"/>
            <a:lstStyle/>
            <a:p>
              <a:endParaRPr lang="zh-CN" altLang="en-US"/>
            </a:p>
          </p:txBody>
        </p:sp>
        <p:sp>
          <p:nvSpPr>
            <p:cNvPr id="92194" name="Line 9"/>
            <p:cNvSpPr>
              <a:spLocks noChangeShapeType="1"/>
            </p:cNvSpPr>
            <p:nvPr/>
          </p:nvSpPr>
          <p:spPr bwMode="auto">
            <a:xfrm>
              <a:off x="1535" y="2100"/>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92195" name="Line 10"/>
            <p:cNvSpPr>
              <a:spLocks noChangeShapeType="1"/>
            </p:cNvSpPr>
            <p:nvPr/>
          </p:nvSpPr>
          <p:spPr bwMode="auto">
            <a:xfrm>
              <a:off x="1535" y="2333"/>
              <a:ext cx="1211" cy="0"/>
            </a:xfrm>
            <a:prstGeom prst="line">
              <a:avLst/>
            </a:prstGeom>
            <a:noFill/>
            <a:ln w="9525">
              <a:solidFill>
                <a:srgbClr val="000000"/>
              </a:solidFill>
              <a:round/>
              <a:headEnd/>
              <a:tailEnd/>
            </a:ln>
          </p:spPr>
          <p:txBody>
            <a:bodyPr wrap="none" anchor="ctr"/>
            <a:lstStyle/>
            <a:p>
              <a:endParaRPr lang="zh-CN" altLang="en-US"/>
            </a:p>
          </p:txBody>
        </p:sp>
        <p:sp>
          <p:nvSpPr>
            <p:cNvPr id="92196" name="Line 11"/>
            <p:cNvSpPr>
              <a:spLocks noChangeShapeType="1"/>
            </p:cNvSpPr>
            <p:nvPr/>
          </p:nvSpPr>
          <p:spPr bwMode="auto">
            <a:xfrm>
              <a:off x="1535" y="2588"/>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92197" name="Line 12"/>
            <p:cNvSpPr>
              <a:spLocks noChangeShapeType="1"/>
            </p:cNvSpPr>
            <p:nvPr/>
          </p:nvSpPr>
          <p:spPr bwMode="auto">
            <a:xfrm>
              <a:off x="1523" y="2846"/>
              <a:ext cx="1211" cy="0"/>
            </a:xfrm>
            <a:prstGeom prst="line">
              <a:avLst/>
            </a:prstGeom>
            <a:noFill/>
            <a:ln w="9525">
              <a:solidFill>
                <a:srgbClr val="000000"/>
              </a:solidFill>
              <a:round/>
              <a:headEnd/>
              <a:tailEnd/>
            </a:ln>
          </p:spPr>
          <p:txBody>
            <a:bodyPr wrap="none" anchor="ctr"/>
            <a:lstStyle/>
            <a:p>
              <a:endParaRPr lang="zh-CN" altLang="en-US"/>
            </a:p>
          </p:txBody>
        </p:sp>
        <p:sp>
          <p:nvSpPr>
            <p:cNvPr id="92198" name="Line 13"/>
            <p:cNvSpPr>
              <a:spLocks noChangeShapeType="1"/>
            </p:cNvSpPr>
            <p:nvPr/>
          </p:nvSpPr>
          <p:spPr bwMode="auto">
            <a:xfrm>
              <a:off x="1535" y="3388"/>
              <a:ext cx="1211" cy="0"/>
            </a:xfrm>
            <a:prstGeom prst="line">
              <a:avLst/>
            </a:prstGeom>
            <a:noFill/>
            <a:ln w="9525">
              <a:solidFill>
                <a:srgbClr val="000000"/>
              </a:solidFill>
              <a:round/>
              <a:headEnd/>
              <a:tailEnd/>
            </a:ln>
          </p:spPr>
          <p:txBody>
            <a:bodyPr wrap="none" anchor="ctr"/>
            <a:lstStyle/>
            <a:p>
              <a:endParaRPr lang="zh-CN" altLang="en-US"/>
            </a:p>
          </p:txBody>
        </p:sp>
        <p:sp>
          <p:nvSpPr>
            <p:cNvPr id="92199" name="Line 14"/>
            <p:cNvSpPr>
              <a:spLocks noChangeShapeType="1"/>
            </p:cNvSpPr>
            <p:nvPr/>
          </p:nvSpPr>
          <p:spPr bwMode="auto">
            <a:xfrm>
              <a:off x="1523" y="3627"/>
              <a:ext cx="0" cy="456"/>
            </a:xfrm>
            <a:prstGeom prst="line">
              <a:avLst/>
            </a:prstGeom>
            <a:noFill/>
            <a:ln w="9525">
              <a:solidFill>
                <a:srgbClr val="000000"/>
              </a:solidFill>
              <a:round/>
              <a:headEnd/>
              <a:tailEnd/>
            </a:ln>
          </p:spPr>
          <p:txBody>
            <a:bodyPr wrap="none" anchor="ctr"/>
            <a:lstStyle/>
            <a:p>
              <a:endParaRPr lang="zh-CN" altLang="en-US"/>
            </a:p>
          </p:txBody>
        </p:sp>
        <p:sp>
          <p:nvSpPr>
            <p:cNvPr id="92200" name="Line 15"/>
            <p:cNvSpPr>
              <a:spLocks noChangeShapeType="1"/>
            </p:cNvSpPr>
            <p:nvPr/>
          </p:nvSpPr>
          <p:spPr bwMode="auto">
            <a:xfrm>
              <a:off x="2734" y="3627"/>
              <a:ext cx="0" cy="600"/>
            </a:xfrm>
            <a:prstGeom prst="line">
              <a:avLst/>
            </a:prstGeom>
            <a:noFill/>
            <a:ln w="9525">
              <a:solidFill>
                <a:srgbClr val="000000"/>
              </a:solidFill>
              <a:round/>
              <a:headEnd/>
              <a:tailEnd/>
            </a:ln>
          </p:spPr>
          <p:txBody>
            <a:bodyPr wrap="none" anchor="ctr"/>
            <a:lstStyle/>
            <a:p>
              <a:endParaRPr lang="zh-CN" altLang="en-US"/>
            </a:p>
          </p:txBody>
        </p:sp>
        <p:sp>
          <p:nvSpPr>
            <p:cNvPr id="92201" name="Text Box 16"/>
            <p:cNvSpPr txBox="1">
              <a:spLocks noChangeArrowheads="1"/>
            </p:cNvSpPr>
            <p:nvPr/>
          </p:nvSpPr>
          <p:spPr bwMode="auto">
            <a:xfrm>
              <a:off x="2014" y="1464"/>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92202" name="Text Box 17"/>
            <p:cNvSpPr txBox="1">
              <a:spLocks noChangeArrowheads="1"/>
            </p:cNvSpPr>
            <p:nvPr/>
          </p:nvSpPr>
          <p:spPr bwMode="auto">
            <a:xfrm>
              <a:off x="2013" y="3669"/>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92203" name="Text Box 18"/>
            <p:cNvSpPr txBox="1">
              <a:spLocks noChangeArrowheads="1"/>
            </p:cNvSpPr>
            <p:nvPr/>
          </p:nvSpPr>
          <p:spPr bwMode="auto">
            <a:xfrm>
              <a:off x="984" y="1734"/>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92204" name="Text Box 20"/>
            <p:cNvSpPr txBox="1">
              <a:spLocks noChangeArrowheads="1"/>
            </p:cNvSpPr>
            <p:nvPr/>
          </p:nvSpPr>
          <p:spPr bwMode="auto">
            <a:xfrm>
              <a:off x="984" y="2705"/>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92205" name="Text Box 21"/>
            <p:cNvSpPr txBox="1">
              <a:spLocks noChangeArrowheads="1"/>
            </p:cNvSpPr>
            <p:nvPr/>
          </p:nvSpPr>
          <p:spPr bwMode="auto">
            <a:xfrm>
              <a:off x="984" y="3190"/>
              <a:ext cx="436" cy="250"/>
            </a:xfrm>
            <a:prstGeom prst="rect">
              <a:avLst/>
            </a:prstGeom>
            <a:noFill/>
            <a:ln w="9525">
              <a:noFill/>
              <a:miter lim="800000"/>
              <a:headEnd/>
              <a:tailEnd/>
            </a:ln>
          </p:spPr>
          <p:txBody>
            <a:bodyPr wrap="none" anchor="ctr">
              <a:spAutoFit/>
            </a:bodyPr>
            <a:lstStyle/>
            <a:p>
              <a:pPr eaLnBrk="0" hangingPunct="0"/>
              <a:r>
                <a:rPr lang="en-US" altLang="zh-CN" sz="2000"/>
                <a:t>2006</a:t>
              </a:r>
            </a:p>
          </p:txBody>
        </p:sp>
        <p:sp>
          <p:nvSpPr>
            <p:cNvPr id="92206" name="Text Box 24"/>
            <p:cNvSpPr txBox="1">
              <a:spLocks noChangeArrowheads="1"/>
            </p:cNvSpPr>
            <p:nvPr/>
          </p:nvSpPr>
          <p:spPr bwMode="auto">
            <a:xfrm>
              <a:off x="984" y="2948"/>
              <a:ext cx="436" cy="250"/>
            </a:xfrm>
            <a:prstGeom prst="rect">
              <a:avLst/>
            </a:prstGeom>
            <a:noFill/>
            <a:ln w="9525">
              <a:noFill/>
              <a:miter lim="800000"/>
              <a:headEnd/>
              <a:tailEnd/>
            </a:ln>
          </p:spPr>
          <p:txBody>
            <a:bodyPr wrap="none" anchor="ctr">
              <a:spAutoFit/>
            </a:bodyPr>
            <a:lstStyle/>
            <a:p>
              <a:pPr eaLnBrk="0" hangingPunct="0"/>
              <a:r>
                <a:rPr lang="en-US" altLang="zh-CN" sz="2000"/>
                <a:t>2005</a:t>
              </a:r>
            </a:p>
          </p:txBody>
        </p:sp>
        <p:sp>
          <p:nvSpPr>
            <p:cNvPr id="92207" name="Line 25"/>
            <p:cNvSpPr>
              <a:spLocks noChangeShapeType="1"/>
            </p:cNvSpPr>
            <p:nvPr/>
          </p:nvSpPr>
          <p:spPr bwMode="auto">
            <a:xfrm>
              <a:off x="1535" y="3110"/>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92208" name="Line 26"/>
            <p:cNvSpPr>
              <a:spLocks noChangeShapeType="1"/>
            </p:cNvSpPr>
            <p:nvPr/>
          </p:nvSpPr>
          <p:spPr bwMode="auto">
            <a:xfrm flipH="1">
              <a:off x="2724" y="1848"/>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92209" name="Text Box 27"/>
            <p:cNvSpPr txBox="1">
              <a:spLocks noChangeArrowheads="1"/>
            </p:cNvSpPr>
            <p:nvPr/>
          </p:nvSpPr>
          <p:spPr bwMode="auto">
            <a:xfrm>
              <a:off x="2906" y="1694"/>
              <a:ext cx="809" cy="288"/>
            </a:xfrm>
            <a:prstGeom prst="rect">
              <a:avLst/>
            </a:prstGeom>
            <a:noFill/>
            <a:ln w="9525">
              <a:noFill/>
              <a:miter lim="800000"/>
              <a:headEnd type="none" w="lg" len="lg"/>
              <a:tailEnd/>
            </a:ln>
          </p:spPr>
          <p:txBody>
            <a:bodyPr wrap="none">
              <a:spAutoFit/>
            </a:bodyPr>
            <a:lstStyle/>
            <a:p>
              <a:r>
                <a:rPr lang="zh-CN" altLang="en-US" sz="2000"/>
                <a:t>整型变量</a:t>
              </a:r>
              <a:r>
                <a:rPr lang="en-US" altLang="zh-CN">
                  <a:solidFill>
                    <a:srgbClr val="0000FF"/>
                  </a:solidFill>
                </a:rPr>
                <a:t>i</a:t>
              </a:r>
              <a:endParaRPr lang="en-US" altLang="zh-CN" sz="2000"/>
            </a:p>
          </p:txBody>
        </p:sp>
        <p:sp>
          <p:nvSpPr>
            <p:cNvPr id="92210" name="Text Box 28"/>
            <p:cNvSpPr txBox="1">
              <a:spLocks noChangeArrowheads="1"/>
            </p:cNvSpPr>
            <p:nvPr/>
          </p:nvSpPr>
          <p:spPr bwMode="auto">
            <a:xfrm>
              <a:off x="1924" y="1958"/>
              <a:ext cx="308"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10</a:t>
              </a:r>
            </a:p>
          </p:txBody>
        </p:sp>
        <p:sp>
          <p:nvSpPr>
            <p:cNvPr id="92211" name="Line 29"/>
            <p:cNvSpPr>
              <a:spLocks noChangeShapeType="1"/>
            </p:cNvSpPr>
            <p:nvPr/>
          </p:nvSpPr>
          <p:spPr bwMode="auto">
            <a:xfrm flipH="1">
              <a:off x="2748" y="2844"/>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92212" name="Text Box 30"/>
            <p:cNvSpPr txBox="1">
              <a:spLocks noChangeArrowheads="1"/>
            </p:cNvSpPr>
            <p:nvPr/>
          </p:nvSpPr>
          <p:spPr bwMode="auto">
            <a:xfrm>
              <a:off x="2930" y="2690"/>
              <a:ext cx="1119" cy="288"/>
            </a:xfrm>
            <a:prstGeom prst="rect">
              <a:avLst/>
            </a:prstGeom>
            <a:noFill/>
            <a:ln w="9525">
              <a:noFill/>
              <a:miter lim="800000"/>
              <a:headEnd type="none" w="lg" len="lg"/>
              <a:tailEnd/>
            </a:ln>
          </p:spPr>
          <p:txBody>
            <a:bodyPr wrap="none">
              <a:spAutoFit/>
            </a:bodyPr>
            <a:lstStyle/>
            <a:p>
              <a:r>
                <a:rPr lang="zh-CN" altLang="en-US" sz="2000"/>
                <a:t>变量</a:t>
              </a:r>
              <a:r>
                <a:rPr lang="en-US" altLang="zh-CN" sz="2000">
                  <a:solidFill>
                    <a:schemeClr val="accent2"/>
                  </a:solidFill>
                </a:rPr>
                <a:t>i</a:t>
              </a:r>
              <a:r>
                <a:rPr lang="en-US" altLang="zh-CN">
                  <a:solidFill>
                    <a:schemeClr val="accent2"/>
                  </a:solidFill>
                </a:rPr>
                <a:t>_pointer</a:t>
              </a:r>
              <a:endParaRPr lang="en-US" altLang="zh-CN" sz="2000"/>
            </a:p>
          </p:txBody>
        </p:sp>
        <p:sp>
          <p:nvSpPr>
            <p:cNvPr id="92213" name="Text Box 32"/>
            <p:cNvSpPr txBox="1">
              <a:spLocks noChangeArrowheads="1"/>
            </p:cNvSpPr>
            <p:nvPr/>
          </p:nvSpPr>
          <p:spPr bwMode="auto">
            <a:xfrm>
              <a:off x="984" y="1977"/>
              <a:ext cx="436" cy="250"/>
            </a:xfrm>
            <a:prstGeom prst="rect">
              <a:avLst/>
            </a:prstGeom>
            <a:noFill/>
            <a:ln w="9525">
              <a:noFill/>
              <a:miter lim="800000"/>
              <a:headEnd/>
              <a:tailEnd/>
            </a:ln>
          </p:spPr>
          <p:txBody>
            <a:bodyPr wrap="none" anchor="ctr">
              <a:spAutoFit/>
            </a:bodyPr>
            <a:lstStyle/>
            <a:p>
              <a:pPr eaLnBrk="0" hangingPunct="0"/>
              <a:r>
                <a:rPr lang="en-US" altLang="zh-CN" sz="2000"/>
                <a:t>2001</a:t>
              </a:r>
            </a:p>
          </p:txBody>
        </p:sp>
        <p:sp>
          <p:nvSpPr>
            <p:cNvPr id="92214" name="Text Box 33"/>
            <p:cNvSpPr txBox="1">
              <a:spLocks noChangeArrowheads="1"/>
            </p:cNvSpPr>
            <p:nvPr/>
          </p:nvSpPr>
          <p:spPr bwMode="auto">
            <a:xfrm>
              <a:off x="984" y="2220"/>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92215" name="Text Box 34"/>
            <p:cNvSpPr txBox="1">
              <a:spLocks noChangeArrowheads="1"/>
            </p:cNvSpPr>
            <p:nvPr/>
          </p:nvSpPr>
          <p:spPr bwMode="auto">
            <a:xfrm>
              <a:off x="984" y="2462"/>
              <a:ext cx="436" cy="250"/>
            </a:xfrm>
            <a:prstGeom prst="rect">
              <a:avLst/>
            </a:prstGeom>
            <a:noFill/>
            <a:ln w="9525">
              <a:noFill/>
              <a:miter lim="800000"/>
              <a:headEnd/>
              <a:tailEnd/>
            </a:ln>
          </p:spPr>
          <p:txBody>
            <a:bodyPr wrap="none" anchor="ctr">
              <a:spAutoFit/>
            </a:bodyPr>
            <a:lstStyle/>
            <a:p>
              <a:pPr eaLnBrk="0" hangingPunct="0"/>
              <a:r>
                <a:rPr lang="en-US" altLang="zh-CN" sz="2000"/>
                <a:t>2003</a:t>
              </a:r>
            </a:p>
          </p:txBody>
        </p:sp>
      </p:grpSp>
      <p:sp>
        <p:nvSpPr>
          <p:cNvPr id="34" name="Rectangle 2"/>
          <p:cNvSpPr>
            <a:spLocks noChangeArrowheads="1"/>
          </p:cNvSpPr>
          <p:nvPr/>
        </p:nvSpPr>
        <p:spPr bwMode="auto">
          <a:xfrm>
            <a:off x="571500" y="1071563"/>
            <a:ext cx="6769100" cy="747712"/>
          </a:xfrm>
          <a:prstGeom prst="rect">
            <a:avLst/>
          </a:prstGeom>
          <a:noFill/>
          <a:ln w="9525">
            <a:noFill/>
            <a:miter lim="800000"/>
            <a:headEnd/>
            <a:tailEnd/>
          </a:ln>
        </p:spPr>
        <p:txBody>
          <a:bodyPr/>
          <a:lstStyle/>
          <a:p>
            <a:pPr marL="1143000" lvl="2" indent="-228600">
              <a:spcBef>
                <a:spcPct val="20000"/>
              </a:spcBef>
              <a:buClr>
                <a:schemeClr val="accent2"/>
              </a:buClr>
              <a:buFont typeface="Wingdings" pitchFamily="2" charset="2"/>
              <a:buChar char="v"/>
            </a:pPr>
            <a:r>
              <a:rPr lang="zh-CN" altLang="en-US">
                <a:ea typeface="隶书" pitchFamily="49" charset="-122"/>
              </a:rPr>
              <a:t>指针：一个变量的地址</a:t>
            </a:r>
          </a:p>
          <a:p>
            <a:pPr marL="1143000" lvl="2" indent="-228600">
              <a:spcBef>
                <a:spcPct val="20000"/>
              </a:spcBef>
              <a:buClr>
                <a:schemeClr val="accent2"/>
              </a:buClr>
              <a:buFont typeface="Wingdings" pitchFamily="2" charset="2"/>
              <a:buChar char="v"/>
            </a:pPr>
            <a:r>
              <a:rPr lang="zh-CN" altLang="en-US">
                <a:ea typeface="隶书" pitchFamily="49" charset="-122"/>
              </a:rPr>
              <a:t>指针变量：专门存放变量地址的变量叫</a:t>
            </a:r>
            <a:r>
              <a:rPr lang="en-US" altLang="zh-CN">
                <a:ea typeface="隶书" pitchFamily="49" charset="-122"/>
              </a:rPr>
              <a:t>~</a:t>
            </a:r>
          </a:p>
        </p:txBody>
      </p:sp>
      <p:sp>
        <p:nvSpPr>
          <p:cNvPr id="35" name="Text Box 31"/>
          <p:cNvSpPr txBox="1">
            <a:spLocks noChangeArrowheads="1"/>
          </p:cNvSpPr>
          <p:nvPr/>
        </p:nvSpPr>
        <p:spPr bwMode="auto">
          <a:xfrm>
            <a:off x="4281488" y="4371975"/>
            <a:ext cx="692150" cy="396875"/>
          </a:xfrm>
          <a:prstGeom prst="rect">
            <a:avLst/>
          </a:prstGeom>
          <a:noFill/>
          <a:ln w="9525">
            <a:noFill/>
            <a:miter lim="800000"/>
            <a:headEnd/>
            <a:tailEnd/>
          </a:ln>
        </p:spPr>
        <p:txBody>
          <a:bodyPr wrap="none" anchor="ctr">
            <a:spAutoFit/>
          </a:bodyPr>
          <a:lstStyle/>
          <a:p>
            <a:pPr eaLnBrk="0" hangingPunct="0"/>
            <a:r>
              <a:rPr lang="en-US" altLang="zh-CN" sz="2000">
                <a:solidFill>
                  <a:schemeClr val="accent2"/>
                </a:solidFill>
              </a:rPr>
              <a:t>2000</a:t>
            </a:r>
          </a:p>
        </p:txBody>
      </p:sp>
      <p:sp>
        <p:nvSpPr>
          <p:cNvPr id="36" name="AutoShape 39"/>
          <p:cNvSpPr>
            <a:spLocks noChangeArrowheads="1"/>
          </p:cNvSpPr>
          <p:nvPr/>
        </p:nvSpPr>
        <p:spPr bwMode="auto">
          <a:xfrm>
            <a:off x="2197100" y="1757363"/>
            <a:ext cx="930275" cy="561975"/>
          </a:xfrm>
          <a:prstGeom prst="wedgeEllipseCallout">
            <a:avLst>
              <a:gd name="adj1" fmla="val 43889"/>
              <a:gd name="adj2" fmla="val 83616"/>
            </a:avLst>
          </a:prstGeom>
          <a:noFill/>
          <a:ln w="38100">
            <a:solidFill>
              <a:srgbClr val="FFCC00"/>
            </a:solidFill>
            <a:miter lim="800000"/>
            <a:headEnd type="none" w="lg" len="lg"/>
            <a:tailEnd/>
          </a:ln>
        </p:spPr>
        <p:txBody>
          <a:bodyPr wrap="none" anchor="ctr">
            <a:spAutoFit/>
          </a:bodyPr>
          <a:lstStyle/>
          <a:p>
            <a:r>
              <a:rPr lang="zh-CN" altLang="en-US" sz="2000"/>
              <a:t>指针</a:t>
            </a:r>
          </a:p>
        </p:txBody>
      </p:sp>
      <p:sp>
        <p:nvSpPr>
          <p:cNvPr id="37" name="AutoShape 40"/>
          <p:cNvSpPr>
            <a:spLocks noChangeArrowheads="1"/>
          </p:cNvSpPr>
          <p:nvPr/>
        </p:nvSpPr>
        <p:spPr bwMode="auto">
          <a:xfrm>
            <a:off x="6124575" y="4424363"/>
            <a:ext cx="1647825" cy="561975"/>
          </a:xfrm>
          <a:prstGeom prst="wedgeEllipseCallout">
            <a:avLst>
              <a:gd name="adj1" fmla="val -50958"/>
              <a:gd name="adj2" fmla="val -74574"/>
            </a:avLst>
          </a:prstGeom>
          <a:noFill/>
          <a:ln w="38100">
            <a:solidFill>
              <a:srgbClr val="FFCC00"/>
            </a:solidFill>
            <a:miter lim="800000"/>
            <a:headEnd type="none" w="lg" len="lg"/>
            <a:tailEnd/>
          </a:ln>
        </p:spPr>
        <p:txBody>
          <a:bodyPr wrap="none" anchor="ctr">
            <a:spAutoFit/>
          </a:bodyPr>
          <a:lstStyle/>
          <a:p>
            <a:r>
              <a:rPr lang="zh-CN" altLang="en-US" sz="2000"/>
              <a:t>指针变量</a:t>
            </a:r>
          </a:p>
        </p:txBody>
      </p:sp>
      <p:grpSp>
        <p:nvGrpSpPr>
          <p:cNvPr id="3" name="Group 44"/>
          <p:cNvGrpSpPr>
            <a:grpSpLocks/>
          </p:cNvGrpSpPr>
          <p:nvPr/>
        </p:nvGrpSpPr>
        <p:grpSpPr bwMode="auto">
          <a:xfrm>
            <a:off x="2586038" y="2381250"/>
            <a:ext cx="1009650" cy="2228850"/>
            <a:chOff x="828" y="1728"/>
            <a:chExt cx="636" cy="1404"/>
          </a:xfrm>
        </p:grpSpPr>
        <p:grpSp>
          <p:nvGrpSpPr>
            <p:cNvPr id="92185" name="Group 38"/>
            <p:cNvGrpSpPr>
              <a:grpSpLocks/>
            </p:cNvGrpSpPr>
            <p:nvPr/>
          </p:nvGrpSpPr>
          <p:grpSpPr bwMode="auto">
            <a:xfrm>
              <a:off x="828" y="1860"/>
              <a:ext cx="636" cy="1272"/>
              <a:chOff x="828" y="1860"/>
              <a:chExt cx="636" cy="1272"/>
            </a:xfrm>
          </p:grpSpPr>
          <p:sp>
            <p:nvSpPr>
              <p:cNvPr id="92187" name="Line 35"/>
              <p:cNvSpPr>
                <a:spLocks noChangeShapeType="1"/>
              </p:cNvSpPr>
              <p:nvPr/>
            </p:nvSpPr>
            <p:spPr bwMode="auto">
              <a:xfrm flipH="1">
                <a:off x="840" y="1860"/>
                <a:ext cx="156" cy="0"/>
              </a:xfrm>
              <a:prstGeom prst="line">
                <a:avLst/>
              </a:prstGeom>
              <a:noFill/>
              <a:ln w="38100">
                <a:solidFill>
                  <a:srgbClr val="339933"/>
                </a:solidFill>
                <a:round/>
                <a:headEnd type="none" w="lg" len="lg"/>
                <a:tailEnd/>
              </a:ln>
            </p:spPr>
            <p:txBody>
              <a:bodyPr wrap="none" anchor="ctr"/>
              <a:lstStyle/>
              <a:p>
                <a:endParaRPr lang="zh-CN" altLang="en-US"/>
              </a:p>
            </p:txBody>
          </p:sp>
          <p:sp>
            <p:nvSpPr>
              <p:cNvPr id="92188" name="Line 36"/>
              <p:cNvSpPr>
                <a:spLocks noChangeShapeType="1"/>
              </p:cNvSpPr>
              <p:nvPr/>
            </p:nvSpPr>
            <p:spPr bwMode="auto">
              <a:xfrm>
                <a:off x="828" y="1860"/>
                <a:ext cx="0" cy="1272"/>
              </a:xfrm>
              <a:prstGeom prst="line">
                <a:avLst/>
              </a:prstGeom>
              <a:noFill/>
              <a:ln w="38100">
                <a:solidFill>
                  <a:srgbClr val="339933"/>
                </a:solidFill>
                <a:round/>
                <a:headEnd type="none" w="lg" len="lg"/>
                <a:tailEnd/>
              </a:ln>
            </p:spPr>
            <p:txBody>
              <a:bodyPr wrap="none" anchor="ctr"/>
              <a:lstStyle/>
              <a:p>
                <a:endParaRPr lang="zh-CN" altLang="en-US"/>
              </a:p>
            </p:txBody>
          </p:sp>
          <p:sp>
            <p:nvSpPr>
              <p:cNvPr id="92189" name="Line 37"/>
              <p:cNvSpPr>
                <a:spLocks noChangeShapeType="1"/>
              </p:cNvSpPr>
              <p:nvPr/>
            </p:nvSpPr>
            <p:spPr bwMode="auto">
              <a:xfrm>
                <a:off x="828" y="3132"/>
                <a:ext cx="636" cy="0"/>
              </a:xfrm>
              <a:prstGeom prst="line">
                <a:avLst/>
              </a:prstGeom>
              <a:noFill/>
              <a:ln w="38100">
                <a:solidFill>
                  <a:srgbClr val="339933"/>
                </a:solidFill>
                <a:round/>
                <a:headEnd type="none" w="lg" len="lg"/>
                <a:tailEnd type="triangle" w="med" len="med"/>
              </a:ln>
            </p:spPr>
            <p:txBody>
              <a:bodyPr wrap="none" anchor="ctr"/>
              <a:lstStyle/>
              <a:p>
                <a:endParaRPr lang="zh-CN" altLang="en-US"/>
              </a:p>
            </p:txBody>
          </p:sp>
        </p:grpSp>
        <p:sp>
          <p:nvSpPr>
            <p:cNvPr id="92186" name="Freeform 43"/>
            <p:cNvSpPr>
              <a:spLocks/>
            </p:cNvSpPr>
            <p:nvPr/>
          </p:nvSpPr>
          <p:spPr bwMode="auto">
            <a:xfrm>
              <a:off x="990" y="1728"/>
              <a:ext cx="426" cy="279"/>
            </a:xfrm>
            <a:custGeom>
              <a:avLst/>
              <a:gdLst>
                <a:gd name="T0" fmla="*/ 294 w 426"/>
                <a:gd name="T1" fmla="*/ 24 h 279"/>
                <a:gd name="T2" fmla="*/ 18 w 426"/>
                <a:gd name="T3" fmla="*/ 36 h 279"/>
                <a:gd name="T4" fmla="*/ 18 w 426"/>
                <a:gd name="T5" fmla="*/ 144 h 279"/>
                <a:gd name="T6" fmla="*/ 42 w 426"/>
                <a:gd name="T7" fmla="*/ 216 h 279"/>
                <a:gd name="T8" fmla="*/ 258 w 426"/>
                <a:gd name="T9" fmla="*/ 276 h 279"/>
                <a:gd name="T10" fmla="*/ 402 w 426"/>
                <a:gd name="T11" fmla="*/ 240 h 279"/>
                <a:gd name="T12" fmla="*/ 426 w 426"/>
                <a:gd name="T13" fmla="*/ 168 h 279"/>
                <a:gd name="T14" fmla="*/ 342 w 426"/>
                <a:gd name="T15" fmla="*/ 48 h 279"/>
                <a:gd name="T16" fmla="*/ 294 w 426"/>
                <a:gd name="T17" fmla="*/ 24 h 2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
                <a:gd name="T28" fmla="*/ 0 h 279"/>
                <a:gd name="T29" fmla="*/ 426 w 426"/>
                <a:gd name="T30" fmla="*/ 279 h 2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 h="279">
                  <a:moveTo>
                    <a:pt x="294" y="24"/>
                  </a:moveTo>
                  <a:cubicBezTo>
                    <a:pt x="200" y="11"/>
                    <a:pt x="110" y="5"/>
                    <a:pt x="18" y="36"/>
                  </a:cubicBezTo>
                  <a:cubicBezTo>
                    <a:pt x="0" y="89"/>
                    <a:pt x="0" y="72"/>
                    <a:pt x="18" y="144"/>
                  </a:cubicBezTo>
                  <a:cubicBezTo>
                    <a:pt x="24" y="169"/>
                    <a:pt x="18" y="208"/>
                    <a:pt x="42" y="216"/>
                  </a:cubicBezTo>
                  <a:cubicBezTo>
                    <a:pt x="115" y="240"/>
                    <a:pt x="182" y="261"/>
                    <a:pt x="258" y="276"/>
                  </a:cubicBezTo>
                  <a:cubicBezTo>
                    <a:pt x="276" y="274"/>
                    <a:pt x="377" y="279"/>
                    <a:pt x="402" y="240"/>
                  </a:cubicBezTo>
                  <a:cubicBezTo>
                    <a:pt x="415" y="219"/>
                    <a:pt x="426" y="168"/>
                    <a:pt x="426" y="168"/>
                  </a:cubicBezTo>
                  <a:cubicBezTo>
                    <a:pt x="405" y="104"/>
                    <a:pt x="409" y="70"/>
                    <a:pt x="342" y="48"/>
                  </a:cubicBezTo>
                  <a:cubicBezTo>
                    <a:pt x="326" y="0"/>
                    <a:pt x="342" y="8"/>
                    <a:pt x="294" y="24"/>
                  </a:cubicBezTo>
                  <a:close/>
                </a:path>
              </a:pathLst>
            </a:custGeom>
            <a:noFill/>
            <a:ln w="38100">
              <a:solidFill>
                <a:schemeClr val="accent2"/>
              </a:solidFill>
              <a:round/>
              <a:headEnd type="none" w="lg" len="lg"/>
              <a:tailEnd/>
            </a:ln>
          </p:spPr>
          <p:txBody>
            <a:bodyPr wrap="none" anchor="ctr"/>
            <a:lstStyle/>
            <a:p>
              <a:pPr eaLnBrk="0" hangingPunct="0"/>
              <a:endParaRPr lang="zh-CN" altLang="en-US"/>
            </a:p>
          </p:txBody>
        </p:sp>
      </p:grpSp>
      <p:sp>
        <p:nvSpPr>
          <p:cNvPr id="44" name="AutoShape 45"/>
          <p:cNvSpPr>
            <a:spLocks/>
          </p:cNvSpPr>
          <p:nvPr/>
        </p:nvSpPr>
        <p:spPr bwMode="auto">
          <a:xfrm>
            <a:off x="6562725" y="2859088"/>
            <a:ext cx="1812925" cy="485775"/>
          </a:xfrm>
          <a:prstGeom prst="borderCallout1">
            <a:avLst>
              <a:gd name="adj1" fmla="val 23528"/>
              <a:gd name="adj2" fmla="val -4204"/>
              <a:gd name="adj3" fmla="val 22551"/>
              <a:gd name="adj4" fmla="val -81347"/>
            </a:avLst>
          </a:prstGeom>
          <a:noFill/>
          <a:ln w="28575">
            <a:solidFill>
              <a:schemeClr val="tx1"/>
            </a:solidFill>
            <a:miter lim="800000"/>
            <a:headEnd/>
            <a:tailEnd type="none" w="lg" len="lg"/>
          </a:ln>
        </p:spPr>
        <p:txBody>
          <a:bodyPr wrap="none">
            <a:spAutoFit/>
          </a:bodyPr>
          <a:lstStyle/>
          <a:p>
            <a:r>
              <a:rPr lang="en-US" altLang="zh-CN">
                <a:ea typeface="隶书" pitchFamily="49" charset="-122"/>
              </a:rPr>
              <a:t> </a:t>
            </a:r>
            <a:r>
              <a:rPr lang="zh-CN" altLang="en-US">
                <a:ea typeface="隶书" pitchFamily="49" charset="-122"/>
              </a:rPr>
              <a:t>变量的</a:t>
            </a:r>
            <a:r>
              <a:rPr lang="zh-CN" altLang="en-US">
                <a:solidFill>
                  <a:srgbClr val="0000FF"/>
                </a:solidFill>
                <a:ea typeface="隶书" pitchFamily="49" charset="-122"/>
              </a:rPr>
              <a:t>内容</a:t>
            </a:r>
            <a:endParaRPr lang="zh-CN" altLang="en-US">
              <a:ea typeface="隶书" pitchFamily="49" charset="-122"/>
            </a:endParaRPr>
          </a:p>
        </p:txBody>
      </p:sp>
      <p:sp>
        <p:nvSpPr>
          <p:cNvPr id="45" name="AutoShape 46"/>
          <p:cNvSpPr>
            <a:spLocks/>
          </p:cNvSpPr>
          <p:nvPr/>
        </p:nvSpPr>
        <p:spPr bwMode="auto">
          <a:xfrm>
            <a:off x="307975" y="2954338"/>
            <a:ext cx="1812925" cy="485775"/>
          </a:xfrm>
          <a:prstGeom prst="borderCallout1">
            <a:avLst>
              <a:gd name="adj1" fmla="val 23528"/>
              <a:gd name="adj2" fmla="val 104204"/>
              <a:gd name="adj3" fmla="val -60130"/>
              <a:gd name="adj4" fmla="val 140106"/>
            </a:avLst>
          </a:prstGeom>
          <a:noFill/>
          <a:ln w="28575">
            <a:solidFill>
              <a:schemeClr val="tx1"/>
            </a:solidFill>
            <a:miter lim="800000"/>
            <a:headEnd/>
            <a:tailEnd type="none" w="lg" len="lg"/>
          </a:ln>
        </p:spPr>
        <p:txBody>
          <a:bodyPr wrap="none">
            <a:spAutoFit/>
          </a:bodyPr>
          <a:lstStyle/>
          <a:p>
            <a:r>
              <a:rPr lang="en-US" altLang="zh-CN">
                <a:ea typeface="隶书" pitchFamily="49" charset="-122"/>
              </a:rPr>
              <a:t> </a:t>
            </a:r>
            <a:r>
              <a:rPr lang="zh-CN" altLang="en-US">
                <a:ea typeface="隶书" pitchFamily="49" charset="-122"/>
              </a:rPr>
              <a:t>变量的</a:t>
            </a:r>
            <a:r>
              <a:rPr lang="zh-CN" altLang="en-US">
                <a:solidFill>
                  <a:schemeClr val="accent2"/>
                </a:solidFill>
                <a:ea typeface="隶书" pitchFamily="49" charset="-122"/>
              </a:rPr>
              <a:t>地址</a:t>
            </a:r>
            <a:endParaRPr lang="zh-CN" altLang="en-US">
              <a:ea typeface="隶书" pitchFamily="49" charset="-122"/>
            </a:endParaRPr>
          </a:p>
        </p:txBody>
      </p:sp>
      <p:grpSp>
        <p:nvGrpSpPr>
          <p:cNvPr id="5" name="Group 58"/>
          <p:cNvGrpSpPr>
            <a:grpSpLocks/>
          </p:cNvGrpSpPr>
          <p:nvPr/>
        </p:nvGrpSpPr>
        <p:grpSpPr bwMode="auto">
          <a:xfrm>
            <a:off x="2152650" y="4552950"/>
            <a:ext cx="5657850" cy="1885950"/>
            <a:chOff x="0" y="2820"/>
            <a:chExt cx="3564" cy="1188"/>
          </a:xfrm>
        </p:grpSpPr>
        <p:sp>
          <p:nvSpPr>
            <p:cNvPr id="92174" name="Rectangle 57"/>
            <p:cNvSpPr>
              <a:spLocks noChangeArrowheads="1"/>
            </p:cNvSpPr>
            <p:nvPr/>
          </p:nvSpPr>
          <p:spPr bwMode="auto">
            <a:xfrm>
              <a:off x="0" y="2820"/>
              <a:ext cx="3564" cy="1188"/>
            </a:xfrm>
            <a:prstGeom prst="rect">
              <a:avLst/>
            </a:prstGeom>
            <a:solidFill>
              <a:srgbClr val="FFFFFF"/>
            </a:solidFill>
            <a:ln w="38100">
              <a:solidFill>
                <a:srgbClr val="339966"/>
              </a:solidFill>
              <a:miter lim="800000"/>
              <a:headEnd/>
              <a:tailEnd/>
            </a:ln>
          </p:spPr>
          <p:txBody>
            <a:bodyPr lIns="90000" tIns="46800" rIns="90000" bIns="46800" anchor="ctr">
              <a:spAutoFit/>
            </a:bodyPr>
            <a:lstStyle/>
            <a:p>
              <a:pPr eaLnBrk="0" hangingPunct="0"/>
              <a:endParaRPr lang="zh-CN" altLang="en-US"/>
            </a:p>
          </p:txBody>
        </p:sp>
        <p:grpSp>
          <p:nvGrpSpPr>
            <p:cNvPr id="92175" name="Group 56"/>
            <p:cNvGrpSpPr>
              <a:grpSpLocks/>
            </p:cNvGrpSpPr>
            <p:nvPr/>
          </p:nvGrpSpPr>
          <p:grpSpPr bwMode="auto">
            <a:xfrm>
              <a:off x="147" y="2976"/>
              <a:ext cx="3108" cy="822"/>
              <a:chOff x="-165" y="3168"/>
              <a:chExt cx="3108" cy="822"/>
            </a:xfrm>
          </p:grpSpPr>
          <p:sp>
            <p:nvSpPr>
              <p:cNvPr id="92176" name="Text Box 49"/>
              <p:cNvSpPr txBox="1">
                <a:spLocks noChangeArrowheads="1"/>
              </p:cNvSpPr>
              <p:nvPr/>
            </p:nvSpPr>
            <p:spPr bwMode="auto">
              <a:xfrm>
                <a:off x="-165" y="3168"/>
                <a:ext cx="696" cy="234"/>
              </a:xfrm>
              <a:prstGeom prst="rect">
                <a:avLst/>
              </a:prstGeom>
              <a:noFill/>
              <a:ln w="38100">
                <a:noFill/>
                <a:miter lim="800000"/>
                <a:headEnd/>
                <a:tailEnd/>
              </a:ln>
            </p:spPr>
            <p:txBody>
              <a:bodyPr wrap="none" lIns="90000" tIns="46800" rIns="90000" bIns="46800" anchor="ctr">
                <a:spAutoFit/>
              </a:bodyPr>
              <a:lstStyle/>
              <a:p>
                <a:r>
                  <a:rPr lang="zh-CN" altLang="en-US">
                    <a:solidFill>
                      <a:schemeClr val="bg2"/>
                    </a:solidFill>
                    <a:ea typeface="隶书" pitchFamily="49" charset="-122"/>
                  </a:rPr>
                  <a:t>指针变量</a:t>
                </a:r>
              </a:p>
            </p:txBody>
          </p:sp>
          <p:sp>
            <p:nvSpPr>
              <p:cNvPr id="92177" name="Text Box 50"/>
              <p:cNvSpPr txBox="1">
                <a:spLocks noChangeArrowheads="1"/>
              </p:cNvSpPr>
              <p:nvPr/>
            </p:nvSpPr>
            <p:spPr bwMode="auto">
              <a:xfrm>
                <a:off x="459" y="3756"/>
                <a:ext cx="405" cy="234"/>
              </a:xfrm>
              <a:prstGeom prst="rect">
                <a:avLst/>
              </a:prstGeom>
              <a:noFill/>
              <a:ln w="38100">
                <a:noFill/>
                <a:miter lim="800000"/>
                <a:headEnd/>
                <a:tailEnd/>
              </a:ln>
            </p:spPr>
            <p:txBody>
              <a:bodyPr wrap="none" lIns="90000" tIns="46800" rIns="90000" bIns="46800" anchor="ctr">
                <a:spAutoFit/>
              </a:bodyPr>
              <a:lstStyle/>
              <a:p>
                <a:r>
                  <a:rPr lang="zh-CN" altLang="en-US">
                    <a:solidFill>
                      <a:schemeClr val="bg2"/>
                    </a:solidFill>
                    <a:ea typeface="隶书" pitchFamily="49" charset="-122"/>
                  </a:rPr>
                  <a:t>变量</a:t>
                </a:r>
              </a:p>
            </p:txBody>
          </p:sp>
          <p:grpSp>
            <p:nvGrpSpPr>
              <p:cNvPr id="92178" name="Group 55"/>
              <p:cNvGrpSpPr>
                <a:grpSpLocks/>
              </p:cNvGrpSpPr>
              <p:nvPr/>
            </p:nvGrpSpPr>
            <p:grpSpPr bwMode="auto">
              <a:xfrm>
                <a:off x="692" y="3180"/>
                <a:ext cx="2251" cy="810"/>
                <a:chOff x="128" y="3096"/>
                <a:chExt cx="2251" cy="810"/>
              </a:xfrm>
            </p:grpSpPr>
            <p:sp>
              <p:nvSpPr>
                <p:cNvPr id="92179" name="Rectangle 47"/>
                <p:cNvSpPr>
                  <a:spLocks noChangeArrowheads="1"/>
                </p:cNvSpPr>
                <p:nvPr/>
              </p:nvSpPr>
              <p:spPr bwMode="auto">
                <a:xfrm>
                  <a:off x="128" y="3096"/>
                  <a:ext cx="1072" cy="234"/>
                </a:xfrm>
                <a:prstGeom prst="rect">
                  <a:avLst/>
                </a:prstGeom>
                <a:solidFill>
                  <a:srgbClr val="FFFFFF"/>
                </a:solidFill>
                <a:ln w="38100">
                  <a:solidFill>
                    <a:schemeClr val="tx1"/>
                  </a:solidFill>
                  <a:miter lim="800000"/>
                  <a:headEnd/>
                  <a:tailEnd/>
                </a:ln>
              </p:spPr>
              <p:txBody>
                <a:bodyPr wrap="none" lIns="90000" tIns="46800" rIns="90000" bIns="46800" anchor="ctr">
                  <a:spAutoFit/>
                </a:bodyPr>
                <a:lstStyle/>
                <a:p>
                  <a:r>
                    <a:rPr lang="zh-CN" altLang="en-US">
                      <a:ea typeface="隶书" pitchFamily="49" charset="-122"/>
                    </a:rPr>
                    <a:t>变量</a:t>
                  </a:r>
                  <a:r>
                    <a:rPr lang="zh-CN" altLang="en-US">
                      <a:solidFill>
                        <a:schemeClr val="bg2"/>
                      </a:solidFill>
                      <a:ea typeface="隶书" pitchFamily="49" charset="-122"/>
                    </a:rPr>
                    <a:t>地址</a:t>
                  </a:r>
                  <a:r>
                    <a:rPr lang="en-US" altLang="zh-CN">
                      <a:solidFill>
                        <a:schemeClr val="bg2"/>
                      </a:solidFill>
                      <a:ea typeface="隶书" pitchFamily="49" charset="-122"/>
                    </a:rPr>
                    <a:t>(</a:t>
                  </a:r>
                  <a:r>
                    <a:rPr lang="zh-CN" altLang="en-US">
                      <a:solidFill>
                        <a:schemeClr val="bg2"/>
                      </a:solidFill>
                      <a:ea typeface="隶书" pitchFamily="49" charset="-122"/>
                    </a:rPr>
                    <a:t>指针</a:t>
                  </a:r>
                  <a:r>
                    <a:rPr lang="en-US" altLang="zh-CN">
                      <a:solidFill>
                        <a:schemeClr val="bg2"/>
                      </a:solidFill>
                      <a:ea typeface="隶书" pitchFamily="49" charset="-122"/>
                    </a:rPr>
                    <a:t>)</a:t>
                  </a:r>
                </a:p>
              </p:txBody>
            </p:sp>
            <p:sp>
              <p:nvSpPr>
                <p:cNvPr id="92180" name="Rectangle 48"/>
                <p:cNvSpPr>
                  <a:spLocks noChangeArrowheads="1"/>
                </p:cNvSpPr>
                <p:nvPr/>
              </p:nvSpPr>
              <p:spPr bwMode="auto">
                <a:xfrm>
                  <a:off x="435" y="3672"/>
                  <a:ext cx="551" cy="234"/>
                </a:xfrm>
                <a:prstGeom prst="rect">
                  <a:avLst/>
                </a:prstGeom>
                <a:solidFill>
                  <a:srgbClr val="FFFFFF"/>
                </a:solidFill>
                <a:ln w="38100">
                  <a:solidFill>
                    <a:schemeClr val="tx1"/>
                  </a:solidFill>
                  <a:miter lim="800000"/>
                  <a:headEnd/>
                  <a:tailEnd/>
                </a:ln>
              </p:spPr>
              <p:txBody>
                <a:bodyPr wrap="none" lIns="90000" tIns="46800" rIns="90000" bIns="46800" anchor="ctr">
                  <a:spAutoFit/>
                </a:bodyPr>
                <a:lstStyle/>
                <a:p>
                  <a:r>
                    <a:rPr lang="zh-CN" altLang="en-US">
                      <a:solidFill>
                        <a:schemeClr val="bg2"/>
                      </a:solidFill>
                      <a:ea typeface="隶书" pitchFamily="49" charset="-122"/>
                    </a:rPr>
                    <a:t>变量值</a:t>
                  </a:r>
                </a:p>
              </p:txBody>
            </p:sp>
            <p:sp>
              <p:nvSpPr>
                <p:cNvPr id="92181" name="Line 51"/>
                <p:cNvSpPr>
                  <a:spLocks noChangeShapeType="1"/>
                </p:cNvSpPr>
                <p:nvPr/>
              </p:nvSpPr>
              <p:spPr bwMode="auto">
                <a:xfrm>
                  <a:off x="708" y="3420"/>
                  <a:ext cx="0" cy="276"/>
                </a:xfrm>
                <a:prstGeom prst="line">
                  <a:avLst/>
                </a:prstGeom>
                <a:noFill/>
                <a:ln w="38100">
                  <a:solidFill>
                    <a:schemeClr val="accent2"/>
                  </a:solidFill>
                  <a:round/>
                  <a:headEnd/>
                  <a:tailEnd type="triangle" w="med" len="med"/>
                </a:ln>
              </p:spPr>
              <p:txBody>
                <a:bodyPr wrap="none" lIns="90000" tIns="46800" rIns="90000" bIns="46800" anchor="ctr">
                  <a:spAutoFit/>
                </a:bodyPr>
                <a:lstStyle/>
                <a:p>
                  <a:endParaRPr lang="zh-CN" altLang="en-US"/>
                </a:p>
              </p:txBody>
            </p:sp>
            <p:sp>
              <p:nvSpPr>
                <p:cNvPr id="92182" name="Text Box 52"/>
                <p:cNvSpPr txBox="1">
                  <a:spLocks noChangeArrowheads="1"/>
                </p:cNvSpPr>
                <p:nvPr/>
              </p:nvSpPr>
              <p:spPr bwMode="auto">
                <a:xfrm>
                  <a:off x="699" y="3384"/>
                  <a:ext cx="498" cy="288"/>
                </a:xfrm>
                <a:prstGeom prst="rect">
                  <a:avLst/>
                </a:prstGeom>
                <a:noFill/>
                <a:ln w="38100">
                  <a:noFill/>
                  <a:miter lim="800000"/>
                  <a:headEnd/>
                  <a:tailEnd/>
                </a:ln>
              </p:spPr>
              <p:txBody>
                <a:bodyPr wrap="none" lIns="90000" tIns="46800" rIns="90000" bIns="46800" anchor="ctr">
                  <a:spAutoFit/>
                </a:bodyPr>
                <a:lstStyle/>
                <a:p>
                  <a:r>
                    <a:rPr lang="zh-CN" altLang="en-US">
                      <a:solidFill>
                        <a:srgbClr val="0000FF"/>
                      </a:solidFill>
                      <a:ea typeface="隶书" pitchFamily="49" charset="-122"/>
                    </a:rPr>
                    <a:t>指向</a:t>
                  </a:r>
                  <a:endParaRPr lang="zh-CN" altLang="en-US">
                    <a:ea typeface="隶书" pitchFamily="49" charset="-122"/>
                  </a:endParaRPr>
                </a:p>
              </p:txBody>
            </p:sp>
            <p:cxnSp>
              <p:nvCxnSpPr>
                <p:cNvPr id="92183" name="AutoShape 53"/>
                <p:cNvCxnSpPr>
                  <a:cxnSpLocks noChangeShapeType="1"/>
                  <a:stCxn id="92180" idx="3"/>
                  <a:endCxn id="92179" idx="3"/>
                </p:cNvCxnSpPr>
                <p:nvPr/>
              </p:nvCxnSpPr>
              <p:spPr bwMode="auto">
                <a:xfrm flipV="1">
                  <a:off x="986" y="3213"/>
                  <a:ext cx="214" cy="576"/>
                </a:xfrm>
                <a:prstGeom prst="curvedConnector3">
                  <a:avLst>
                    <a:gd name="adj1" fmla="val 167278"/>
                  </a:avLst>
                </a:prstGeom>
                <a:noFill/>
                <a:ln w="38100">
                  <a:solidFill>
                    <a:schemeClr val="accent2"/>
                  </a:solidFill>
                  <a:round/>
                  <a:headEnd/>
                  <a:tailEnd type="triangle" w="med" len="med"/>
                </a:ln>
              </p:spPr>
            </p:cxnSp>
            <p:sp>
              <p:nvSpPr>
                <p:cNvPr id="92184" name="Text Box 54"/>
                <p:cNvSpPr txBox="1">
                  <a:spLocks noChangeArrowheads="1"/>
                </p:cNvSpPr>
                <p:nvPr/>
              </p:nvSpPr>
              <p:spPr bwMode="auto">
                <a:xfrm>
                  <a:off x="1683" y="3353"/>
                  <a:ext cx="696" cy="409"/>
                </a:xfrm>
                <a:prstGeom prst="rect">
                  <a:avLst/>
                </a:prstGeom>
                <a:noFill/>
                <a:ln w="38100">
                  <a:noFill/>
                  <a:miter lim="800000"/>
                  <a:headEnd/>
                  <a:tailEnd/>
                </a:ln>
              </p:spPr>
              <p:txBody>
                <a:bodyPr wrap="none" lIns="90000" tIns="46800" rIns="90000" bIns="46800" anchor="ctr">
                  <a:spAutoFit/>
                </a:bodyPr>
                <a:lstStyle/>
                <a:p>
                  <a:r>
                    <a:rPr lang="zh-CN" altLang="en-US">
                      <a:solidFill>
                        <a:schemeClr val="bg2"/>
                      </a:solidFill>
                      <a:ea typeface="隶书" pitchFamily="49" charset="-122"/>
                    </a:rPr>
                    <a:t>地址存入</a:t>
                  </a:r>
                </a:p>
                <a:p>
                  <a:r>
                    <a:rPr lang="zh-CN" altLang="en-US">
                      <a:solidFill>
                        <a:schemeClr val="bg2"/>
                      </a:solidFill>
                      <a:ea typeface="隶书" pitchFamily="49" charset="-122"/>
                    </a:rPr>
                    <a:t>指针变量</a:t>
                  </a:r>
                </a:p>
              </p:txBody>
            </p:sp>
          </p:grpSp>
        </p:grpSp>
      </p:grpSp>
      <p:sp>
        <p:nvSpPr>
          <p:cNvPr id="58" name="Rectangle 59"/>
          <p:cNvSpPr>
            <a:spLocks noChangeArrowheads="1"/>
          </p:cNvSpPr>
          <p:nvPr/>
        </p:nvSpPr>
        <p:spPr bwMode="auto">
          <a:xfrm>
            <a:off x="819150" y="6000750"/>
            <a:ext cx="514350" cy="457200"/>
          </a:xfrm>
          <a:prstGeom prst="rect">
            <a:avLst/>
          </a:prstGeom>
          <a:noFill/>
          <a:ln w="38100">
            <a:noFill/>
            <a:miter lim="800000"/>
            <a:headEnd/>
            <a:tailEnd/>
          </a:ln>
        </p:spPr>
        <p:txBody>
          <a:bodyPr wrap="none" lIns="90000" tIns="46800" rIns="90000" bIns="46800" anchor="ctr">
            <a:spAutoFit/>
          </a:bodyPr>
          <a:lstStyle/>
          <a:p>
            <a:pPr eaLnBrk="0" hangingPunct="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ou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ox(out)">
                                      <p:cBhvr>
                                        <p:cTn id="24" dur="500"/>
                                        <p:tgtEl>
                                          <p:spTgt spid="45"/>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box(out)">
                                      <p:cBhvr>
                                        <p:cTn id="29" dur="500"/>
                                        <p:tgtEl>
                                          <p:spTgt spid="44"/>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box(out)">
                                      <p:cBhvr>
                                        <p:cTn id="34" dur="500"/>
                                        <p:tgtEl>
                                          <p:spTgt spid="36"/>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ppt_x</p:attrName>
                                        </p:attrNameLst>
                                      </p:cBhvr>
                                      <p:tavLst>
                                        <p:tav tm="0">
                                          <p:val>
                                            <p:strVal val="#ppt_x"/>
                                          </p:val>
                                        </p:tav>
                                        <p:tav tm="100000">
                                          <p:val>
                                            <p:strVal val="#ppt_x"/>
                                          </p:val>
                                        </p:tav>
                                      </p:tavLst>
                                    </p:anim>
                                    <p:anim calcmode="lin" valueType="num">
                                      <p:cBhvr>
                                        <p:cTn id="40" dur="500" fill="hold"/>
                                        <p:tgtEl>
                                          <p:spTgt spid="3"/>
                                        </p:tgtEl>
                                        <p:attrNameLst>
                                          <p:attrName>ppt_y</p:attrName>
                                        </p:attrNameLst>
                                      </p:cBhvr>
                                      <p:tavLst>
                                        <p:tav tm="0">
                                          <p:val>
                                            <p:strVal val="#ppt_y-#ppt_h/2"/>
                                          </p:val>
                                        </p:tav>
                                        <p:tav tm="100000">
                                          <p:val>
                                            <p:strVal val="#ppt_y"/>
                                          </p:val>
                                        </p:tav>
                                      </p:tavLst>
                                    </p:anim>
                                    <p:anim calcmode="lin" valueType="num">
                                      <p:cBhvr>
                                        <p:cTn id="41" dur="500" fill="hold"/>
                                        <p:tgtEl>
                                          <p:spTgt spid="3"/>
                                        </p:tgtEl>
                                        <p:attrNameLst>
                                          <p:attrName>ppt_w</p:attrName>
                                        </p:attrNameLst>
                                      </p:cBhvr>
                                      <p:tavLst>
                                        <p:tav tm="0">
                                          <p:val>
                                            <p:strVal val="#ppt_w"/>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35"/>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box(out)">
                                      <p:cBhvr>
                                        <p:cTn id="50" dur="500"/>
                                        <p:tgtEl>
                                          <p:spTgt spid="37"/>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ox(out)">
                                      <p:cBhvr>
                                        <p:cTn id="55"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nodePh="1">
                                  <p:stCondLst>
                                    <p:cond delay="0"/>
                                  </p:stCondLst>
                                  <p:endCondLst>
                                    <p:cond evt="begin" delay="0">
                                      <p:tn val="58"/>
                                    </p:cond>
                                  </p:endCondLst>
                                  <p:childTnLst>
                                    <p:set>
                                      <p:cBhvr>
                                        <p:cTn id="59" dur="1" fill="hold">
                                          <p:stCondLst>
                                            <p:cond delay="0"/>
                                          </p:stCondLst>
                                        </p:cTn>
                                        <p:tgtEl>
                                          <p:spTgt spid="58"/>
                                        </p:tgtEl>
                                        <p:attrNameLst>
                                          <p:attrName>style.visibility</p:attrName>
                                        </p:attrNameLst>
                                      </p:cBhvr>
                                      <p:to>
                                        <p:strVal val="visible"/>
                                      </p:to>
                                    </p:set>
                                    <p:animEffect transition="in" filter="box(out)">
                                      <p:cBhvr>
                                        <p:cTn id="60" dur="500"/>
                                        <p:tgtEl>
                                          <p:spTgt spid="58"/>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bldLvl="3" autoUpdateAnimBg="0"/>
      <p:bldP spid="35" grpId="0" autoUpdateAnimBg="0"/>
      <p:bldP spid="36" grpId="0" animBg="1" autoUpdateAnimBg="0"/>
      <p:bldP spid="37" grpId="0" animBg="1" autoUpdateAnimBg="0"/>
      <p:bldP spid="44" grpId="0" animBg="1" autoUpdateAnimBg="0"/>
      <p:bldP spid="45" grpId="0" animBg="1" autoUpdateAnimBg="0"/>
      <p:bldP spid="5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5.3.6</a:t>
            </a:r>
            <a:r>
              <a:rPr lang="zh-CN" altLang="en-US" smtClean="0">
                <a:ea typeface="宋体" pitchFamily="2" charset="-122"/>
              </a:rPr>
              <a:t>指针详解</a:t>
            </a:r>
            <a:endParaRPr lang="en-US" altLang="zh-CN" dirty="0">
              <a:ea typeface="宋体" pitchFamily="2" charset="-122"/>
            </a:endParaRPr>
          </a:p>
        </p:txBody>
      </p:sp>
      <p:sp>
        <p:nvSpPr>
          <p:cNvPr id="9" name="Rectangle 4"/>
          <p:cNvSpPr>
            <a:spLocks noChangeArrowheads="1"/>
          </p:cNvSpPr>
          <p:nvPr/>
        </p:nvSpPr>
        <p:spPr bwMode="auto">
          <a:xfrm>
            <a:off x="2195513" y="1844675"/>
            <a:ext cx="4968875" cy="2808288"/>
          </a:xfrm>
          <a:prstGeom prst="rect">
            <a:avLst/>
          </a:prstGeom>
          <a:ln w="9525">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lstStyle/>
          <a:p>
            <a:pPr eaLnBrk="0" hangingPunct="0">
              <a:defRPr/>
            </a:pPr>
            <a:endParaRPr lang="zh-CN" altLang="en-US"/>
          </a:p>
        </p:txBody>
      </p:sp>
      <p:sp>
        <p:nvSpPr>
          <p:cNvPr id="10" name="Text Box 5"/>
          <p:cNvSpPr txBox="1">
            <a:spLocks noChangeArrowheads="1"/>
          </p:cNvSpPr>
          <p:nvPr/>
        </p:nvSpPr>
        <p:spPr bwMode="auto">
          <a:xfrm>
            <a:off x="2051050" y="4724400"/>
            <a:ext cx="1295400" cy="457200"/>
          </a:xfrm>
          <a:prstGeom prst="rect">
            <a:avLst/>
          </a:prstGeom>
          <a:noFill/>
          <a:ln w="9525" algn="ctr">
            <a:noFill/>
            <a:miter lim="800000"/>
            <a:headEnd/>
            <a:tailEnd/>
          </a:ln>
        </p:spPr>
        <p:txBody>
          <a:bodyPr>
            <a:spAutoFit/>
          </a:bodyPr>
          <a:lstStyle/>
          <a:p>
            <a:pPr eaLnBrk="0" hangingPunct="0">
              <a:spcBef>
                <a:spcPct val="50000"/>
              </a:spcBef>
            </a:pPr>
            <a:r>
              <a:rPr lang="zh-CN" altLang="en-US" sz="2400">
                <a:ea typeface="黑体" pitchFamily="49" charset="-122"/>
              </a:rPr>
              <a:t>内存</a:t>
            </a:r>
          </a:p>
        </p:txBody>
      </p:sp>
      <p:sp>
        <p:nvSpPr>
          <p:cNvPr id="11" name="Rectangle 6"/>
          <p:cNvSpPr>
            <a:spLocks noChangeArrowheads="1"/>
          </p:cNvSpPr>
          <p:nvPr/>
        </p:nvSpPr>
        <p:spPr bwMode="auto">
          <a:xfrm>
            <a:off x="2411413" y="2636838"/>
            <a:ext cx="1439862" cy="863600"/>
          </a:xfrm>
          <a:prstGeom prst="rect">
            <a:avLst/>
          </a:prstGeom>
          <a:gradFill rotWithShape="1">
            <a:gsLst>
              <a:gs pos="0">
                <a:srgbClr val="33CCCC"/>
              </a:gs>
              <a:gs pos="100000">
                <a:srgbClr val="FFFFFF"/>
              </a:gs>
            </a:gsLst>
            <a:path path="rect">
              <a:fillToRect l="100000" b="100000"/>
            </a:path>
          </a:gradFill>
          <a:ln w="9525">
            <a:solidFill>
              <a:schemeClr val="tx1"/>
            </a:solidFill>
            <a:miter lim="800000"/>
            <a:headEnd/>
            <a:tailEnd/>
          </a:ln>
        </p:spPr>
        <p:txBody>
          <a:bodyPr wrap="none" anchor="ctr"/>
          <a:lstStyle/>
          <a:p>
            <a:pPr algn="ctr" eaLnBrk="0" hangingPunct="0"/>
            <a:r>
              <a:rPr lang="en-US" altLang="zh-CN" sz="2000" b="1">
                <a:solidFill>
                  <a:schemeClr val="bg2"/>
                </a:solidFill>
              </a:rPr>
              <a:t>10</a:t>
            </a:r>
          </a:p>
        </p:txBody>
      </p:sp>
      <p:sp>
        <p:nvSpPr>
          <p:cNvPr id="12" name="Text Box 7"/>
          <p:cNvSpPr txBox="1">
            <a:spLocks noChangeArrowheads="1"/>
          </p:cNvSpPr>
          <p:nvPr/>
        </p:nvSpPr>
        <p:spPr bwMode="auto">
          <a:xfrm>
            <a:off x="2843213" y="2205038"/>
            <a:ext cx="792162" cy="396875"/>
          </a:xfrm>
          <a:prstGeom prst="rect">
            <a:avLst/>
          </a:prstGeom>
          <a:noFill/>
          <a:ln w="9525">
            <a:noFill/>
            <a:miter lim="800000"/>
            <a:headEnd/>
            <a:tailEnd/>
          </a:ln>
        </p:spPr>
        <p:txBody>
          <a:bodyPr>
            <a:spAutoFit/>
          </a:bodyPr>
          <a:lstStyle/>
          <a:p>
            <a:pPr eaLnBrk="0" hangingPunct="0">
              <a:spcBef>
                <a:spcPct val="50000"/>
              </a:spcBef>
            </a:pPr>
            <a:r>
              <a:rPr lang="en-US" altLang="zh-CN" sz="2000" b="1"/>
              <a:t>int x</a:t>
            </a:r>
          </a:p>
        </p:txBody>
      </p:sp>
      <p:sp>
        <p:nvSpPr>
          <p:cNvPr id="13" name="Text Box 8"/>
          <p:cNvSpPr txBox="1">
            <a:spLocks noChangeArrowheads="1"/>
          </p:cNvSpPr>
          <p:nvPr/>
        </p:nvSpPr>
        <p:spPr bwMode="auto">
          <a:xfrm>
            <a:off x="2771775" y="3573463"/>
            <a:ext cx="1008063" cy="396875"/>
          </a:xfrm>
          <a:prstGeom prst="rect">
            <a:avLst/>
          </a:prstGeom>
          <a:noFill/>
          <a:ln w="9525">
            <a:noFill/>
            <a:miter lim="800000"/>
            <a:headEnd/>
            <a:tailEnd/>
          </a:ln>
        </p:spPr>
        <p:txBody>
          <a:bodyPr>
            <a:spAutoFit/>
          </a:bodyPr>
          <a:lstStyle/>
          <a:p>
            <a:pPr eaLnBrk="0" hangingPunct="0">
              <a:spcBef>
                <a:spcPct val="50000"/>
              </a:spcBef>
            </a:pPr>
            <a:r>
              <a:rPr lang="en-US" altLang="zh-CN" sz="2000"/>
              <a:t>ED53</a:t>
            </a:r>
          </a:p>
        </p:txBody>
      </p:sp>
      <p:sp>
        <p:nvSpPr>
          <p:cNvPr id="14" name="Text Box 9"/>
          <p:cNvSpPr txBox="1">
            <a:spLocks noChangeArrowheads="1"/>
          </p:cNvSpPr>
          <p:nvPr/>
        </p:nvSpPr>
        <p:spPr bwMode="auto">
          <a:xfrm>
            <a:off x="757238" y="3548063"/>
            <a:ext cx="1150937" cy="457200"/>
          </a:xfrm>
          <a:prstGeom prst="rect">
            <a:avLst/>
          </a:prstGeom>
          <a:noFill/>
          <a:ln w="9525" algn="ctr">
            <a:noFill/>
            <a:miter lim="800000"/>
            <a:headEnd/>
            <a:tailEnd/>
          </a:ln>
        </p:spPr>
        <p:txBody>
          <a:bodyPr>
            <a:spAutoFit/>
          </a:bodyPr>
          <a:lstStyle/>
          <a:p>
            <a:pPr eaLnBrk="0" hangingPunct="0">
              <a:spcBef>
                <a:spcPct val="50000"/>
              </a:spcBef>
            </a:pPr>
            <a:r>
              <a:rPr lang="zh-CN" altLang="en-US" sz="2400">
                <a:ea typeface="黑体" pitchFamily="49" charset="-122"/>
              </a:rPr>
              <a:t>地址</a:t>
            </a:r>
          </a:p>
        </p:txBody>
      </p:sp>
      <p:sp>
        <p:nvSpPr>
          <p:cNvPr id="15" name="Line 10"/>
          <p:cNvSpPr>
            <a:spLocks noChangeShapeType="1"/>
          </p:cNvSpPr>
          <p:nvPr/>
        </p:nvSpPr>
        <p:spPr bwMode="auto">
          <a:xfrm flipV="1">
            <a:off x="1590675" y="3789363"/>
            <a:ext cx="1252538" cy="1587"/>
          </a:xfrm>
          <a:prstGeom prst="line">
            <a:avLst/>
          </a:prstGeom>
          <a:noFill/>
          <a:ln w="25400">
            <a:solidFill>
              <a:srgbClr val="FF6600"/>
            </a:solidFill>
            <a:round/>
            <a:headEnd/>
            <a:tailEnd type="triangle" w="lg" len="med"/>
          </a:ln>
        </p:spPr>
        <p:txBody>
          <a:bodyPr/>
          <a:lstStyle/>
          <a:p>
            <a:endParaRPr lang="zh-CN" altLang="en-US"/>
          </a:p>
        </p:txBody>
      </p:sp>
      <p:sp>
        <p:nvSpPr>
          <p:cNvPr id="16" name="Text Box 11"/>
          <p:cNvSpPr txBox="1">
            <a:spLocks noChangeArrowheads="1"/>
          </p:cNvSpPr>
          <p:nvPr/>
        </p:nvSpPr>
        <p:spPr bwMode="auto">
          <a:xfrm>
            <a:off x="4140200" y="1052513"/>
            <a:ext cx="1150938" cy="457200"/>
          </a:xfrm>
          <a:prstGeom prst="rect">
            <a:avLst/>
          </a:prstGeom>
          <a:noFill/>
          <a:ln w="9525">
            <a:noFill/>
            <a:miter lim="800000"/>
            <a:headEnd/>
            <a:tailEnd/>
          </a:ln>
        </p:spPr>
        <p:txBody>
          <a:bodyPr>
            <a:spAutoFit/>
          </a:bodyPr>
          <a:lstStyle/>
          <a:p>
            <a:pPr eaLnBrk="0" hangingPunct="0">
              <a:spcBef>
                <a:spcPct val="50000"/>
              </a:spcBef>
            </a:pPr>
            <a:r>
              <a:rPr lang="zh-CN" altLang="en-US" sz="2400">
                <a:ea typeface="黑体" pitchFamily="49" charset="-122"/>
              </a:rPr>
              <a:t>变量</a:t>
            </a:r>
          </a:p>
        </p:txBody>
      </p:sp>
      <p:sp>
        <p:nvSpPr>
          <p:cNvPr id="17" name="Text Box 13"/>
          <p:cNvSpPr txBox="1">
            <a:spLocks noChangeArrowheads="1"/>
          </p:cNvSpPr>
          <p:nvPr/>
        </p:nvSpPr>
        <p:spPr bwMode="auto">
          <a:xfrm>
            <a:off x="4117975" y="5084763"/>
            <a:ext cx="863600" cy="457200"/>
          </a:xfrm>
          <a:prstGeom prst="rect">
            <a:avLst/>
          </a:prstGeom>
          <a:noFill/>
          <a:ln w="9525" algn="ctr">
            <a:noFill/>
            <a:miter lim="800000"/>
            <a:headEnd/>
            <a:tailEnd/>
          </a:ln>
        </p:spPr>
        <p:txBody>
          <a:bodyPr>
            <a:spAutoFit/>
          </a:bodyPr>
          <a:lstStyle/>
          <a:p>
            <a:pPr eaLnBrk="0" hangingPunct="0">
              <a:spcBef>
                <a:spcPct val="50000"/>
              </a:spcBef>
            </a:pPr>
            <a:r>
              <a:rPr lang="zh-CN" altLang="en-US" sz="2400">
                <a:ea typeface="黑体" pitchFamily="49" charset="-122"/>
              </a:rPr>
              <a:t>数据</a:t>
            </a:r>
          </a:p>
        </p:txBody>
      </p:sp>
      <p:sp>
        <p:nvSpPr>
          <p:cNvPr id="18" name="Rectangle 15"/>
          <p:cNvSpPr>
            <a:spLocks noChangeArrowheads="1"/>
          </p:cNvSpPr>
          <p:nvPr/>
        </p:nvSpPr>
        <p:spPr bwMode="auto">
          <a:xfrm>
            <a:off x="5580063" y="2636838"/>
            <a:ext cx="1223962" cy="863600"/>
          </a:xfrm>
          <a:prstGeom prst="rect">
            <a:avLst/>
          </a:prstGeom>
          <a:gradFill rotWithShape="1">
            <a:gsLst>
              <a:gs pos="0">
                <a:srgbClr val="33CCCC"/>
              </a:gs>
              <a:gs pos="100000">
                <a:srgbClr val="FFFFFF"/>
              </a:gs>
            </a:gsLst>
            <a:path path="rect">
              <a:fillToRect r="100000" b="100000"/>
            </a:path>
          </a:gradFill>
          <a:ln w="9525" algn="ctr">
            <a:solidFill>
              <a:schemeClr val="tx1"/>
            </a:solidFill>
            <a:miter lim="800000"/>
            <a:headEnd/>
            <a:tailEnd/>
          </a:ln>
        </p:spPr>
        <p:txBody>
          <a:bodyPr wrap="none" anchor="ctr"/>
          <a:lstStyle/>
          <a:p>
            <a:pPr algn="ctr" eaLnBrk="0" hangingPunct="0"/>
            <a:r>
              <a:rPr lang="en-US" altLang="zh-CN" sz="2000" b="1">
                <a:solidFill>
                  <a:schemeClr val="bg2"/>
                </a:solidFill>
              </a:rPr>
              <a:t>ED53</a:t>
            </a:r>
          </a:p>
        </p:txBody>
      </p:sp>
      <p:sp>
        <p:nvSpPr>
          <p:cNvPr id="19" name="Text Box 17"/>
          <p:cNvSpPr txBox="1">
            <a:spLocks noChangeArrowheads="1"/>
          </p:cNvSpPr>
          <p:nvPr/>
        </p:nvSpPr>
        <p:spPr bwMode="auto">
          <a:xfrm>
            <a:off x="5580063" y="2133600"/>
            <a:ext cx="1223962" cy="396875"/>
          </a:xfrm>
          <a:prstGeom prst="rect">
            <a:avLst/>
          </a:prstGeom>
          <a:noFill/>
          <a:ln w="9525">
            <a:noFill/>
            <a:miter lim="800000"/>
            <a:headEnd/>
            <a:tailEnd/>
          </a:ln>
        </p:spPr>
        <p:txBody>
          <a:bodyPr>
            <a:spAutoFit/>
          </a:bodyPr>
          <a:lstStyle/>
          <a:p>
            <a:pPr eaLnBrk="0" hangingPunct="0">
              <a:spcBef>
                <a:spcPct val="50000"/>
              </a:spcBef>
            </a:pPr>
            <a:r>
              <a:rPr lang="en-US" altLang="zh-CN" sz="2000" b="1"/>
              <a:t>int ptr_x</a:t>
            </a:r>
          </a:p>
        </p:txBody>
      </p:sp>
      <p:sp>
        <p:nvSpPr>
          <p:cNvPr id="20" name="Text Box 19"/>
          <p:cNvSpPr txBox="1">
            <a:spLocks noChangeArrowheads="1"/>
          </p:cNvSpPr>
          <p:nvPr/>
        </p:nvSpPr>
        <p:spPr bwMode="auto">
          <a:xfrm>
            <a:off x="7812088" y="2781300"/>
            <a:ext cx="1079500" cy="457200"/>
          </a:xfrm>
          <a:prstGeom prst="rect">
            <a:avLst/>
          </a:prstGeom>
          <a:noFill/>
          <a:ln w="9525" algn="ctr">
            <a:noFill/>
            <a:miter lim="800000"/>
            <a:headEnd/>
            <a:tailEnd/>
          </a:ln>
        </p:spPr>
        <p:txBody>
          <a:bodyPr>
            <a:spAutoFit/>
          </a:bodyPr>
          <a:lstStyle/>
          <a:p>
            <a:pPr eaLnBrk="0" hangingPunct="0">
              <a:spcBef>
                <a:spcPct val="50000"/>
              </a:spcBef>
            </a:pPr>
            <a:r>
              <a:rPr lang="zh-CN" altLang="en-US" sz="2400">
                <a:ea typeface="黑体" pitchFamily="49" charset="-122"/>
              </a:rPr>
              <a:t>指针</a:t>
            </a:r>
          </a:p>
        </p:txBody>
      </p:sp>
      <p:sp>
        <p:nvSpPr>
          <p:cNvPr id="21" name="Line 21"/>
          <p:cNvSpPr>
            <a:spLocks noChangeShapeType="1"/>
          </p:cNvSpPr>
          <p:nvPr/>
        </p:nvSpPr>
        <p:spPr bwMode="auto">
          <a:xfrm flipH="1">
            <a:off x="6826250" y="2997200"/>
            <a:ext cx="935038" cy="0"/>
          </a:xfrm>
          <a:prstGeom prst="line">
            <a:avLst/>
          </a:prstGeom>
          <a:noFill/>
          <a:ln w="25400">
            <a:solidFill>
              <a:srgbClr val="FF6600"/>
            </a:solidFill>
            <a:round/>
            <a:headEnd/>
            <a:tailEnd type="triangle" w="lg" len="med"/>
          </a:ln>
        </p:spPr>
        <p:txBody>
          <a:bodyPr/>
          <a:lstStyle/>
          <a:p>
            <a:endParaRPr lang="zh-CN" altLang="en-US"/>
          </a:p>
        </p:txBody>
      </p:sp>
      <p:sp>
        <p:nvSpPr>
          <p:cNvPr id="22" name="Line 22"/>
          <p:cNvSpPr>
            <a:spLocks noChangeShapeType="1"/>
          </p:cNvSpPr>
          <p:nvPr/>
        </p:nvSpPr>
        <p:spPr bwMode="auto">
          <a:xfrm flipH="1">
            <a:off x="3851275" y="2997200"/>
            <a:ext cx="1657350" cy="0"/>
          </a:xfrm>
          <a:prstGeom prst="line">
            <a:avLst/>
          </a:prstGeom>
          <a:noFill/>
          <a:ln w="41275">
            <a:pattFill prst="pct80">
              <a:fgClr>
                <a:srgbClr val="FF0000"/>
              </a:fgClr>
              <a:bgClr>
                <a:srgbClr val="FFFFFF"/>
              </a:bgClr>
            </a:pattFill>
            <a:round/>
            <a:headEnd/>
            <a:tailEnd type="triangle" w="lg" len="med"/>
          </a:ln>
        </p:spPr>
        <p:txBody>
          <a:bodyPr/>
          <a:lstStyle/>
          <a:p>
            <a:endParaRPr lang="zh-CN" altLang="en-US"/>
          </a:p>
        </p:txBody>
      </p:sp>
      <p:sp>
        <p:nvSpPr>
          <p:cNvPr id="23" name="Line 25"/>
          <p:cNvSpPr>
            <a:spLocks noChangeShapeType="1"/>
          </p:cNvSpPr>
          <p:nvPr/>
        </p:nvSpPr>
        <p:spPr bwMode="auto">
          <a:xfrm flipH="1" flipV="1">
            <a:off x="3203575" y="3213100"/>
            <a:ext cx="1296988" cy="1944688"/>
          </a:xfrm>
          <a:prstGeom prst="line">
            <a:avLst/>
          </a:prstGeom>
          <a:noFill/>
          <a:ln w="25400">
            <a:solidFill>
              <a:srgbClr val="FF6600"/>
            </a:solidFill>
            <a:round/>
            <a:headEnd/>
            <a:tailEnd type="triangle" w="lg" len="med"/>
          </a:ln>
        </p:spPr>
        <p:txBody>
          <a:bodyPr/>
          <a:lstStyle/>
          <a:p>
            <a:endParaRPr lang="zh-CN" altLang="en-US"/>
          </a:p>
        </p:txBody>
      </p:sp>
      <p:sp>
        <p:nvSpPr>
          <p:cNvPr id="24" name="Line 26"/>
          <p:cNvSpPr>
            <a:spLocks noChangeShapeType="1"/>
          </p:cNvSpPr>
          <p:nvPr/>
        </p:nvSpPr>
        <p:spPr bwMode="auto">
          <a:xfrm flipV="1">
            <a:off x="4500563" y="3213100"/>
            <a:ext cx="1655762" cy="1944688"/>
          </a:xfrm>
          <a:prstGeom prst="line">
            <a:avLst/>
          </a:prstGeom>
          <a:noFill/>
          <a:ln w="25400">
            <a:solidFill>
              <a:srgbClr val="FF6600"/>
            </a:solidFill>
            <a:round/>
            <a:headEnd/>
            <a:tailEnd type="triangle" w="lg" len="med"/>
          </a:ln>
        </p:spPr>
        <p:txBody>
          <a:bodyPr/>
          <a:lstStyle/>
          <a:p>
            <a:endParaRPr lang="zh-CN" altLang="en-US"/>
          </a:p>
        </p:txBody>
      </p:sp>
      <p:sp>
        <p:nvSpPr>
          <p:cNvPr id="25" name="Line 29"/>
          <p:cNvSpPr>
            <a:spLocks noChangeShapeType="1"/>
          </p:cNvSpPr>
          <p:nvPr/>
        </p:nvSpPr>
        <p:spPr bwMode="auto">
          <a:xfrm flipH="1">
            <a:off x="3203575" y="1557338"/>
            <a:ext cx="1368425" cy="719137"/>
          </a:xfrm>
          <a:prstGeom prst="line">
            <a:avLst/>
          </a:prstGeom>
          <a:noFill/>
          <a:ln w="25400">
            <a:solidFill>
              <a:srgbClr val="FF6600"/>
            </a:solidFill>
            <a:round/>
            <a:headEnd/>
            <a:tailEnd type="triangle" w="lg" len="med"/>
          </a:ln>
        </p:spPr>
        <p:txBody>
          <a:bodyPr/>
          <a:lstStyle/>
          <a:p>
            <a:endParaRPr lang="zh-CN" altLang="en-US"/>
          </a:p>
        </p:txBody>
      </p:sp>
      <p:sp>
        <p:nvSpPr>
          <p:cNvPr id="26" name="Line 30"/>
          <p:cNvSpPr>
            <a:spLocks noChangeShapeType="1"/>
          </p:cNvSpPr>
          <p:nvPr/>
        </p:nvSpPr>
        <p:spPr bwMode="auto">
          <a:xfrm>
            <a:off x="4572000" y="1557338"/>
            <a:ext cx="1368425" cy="647700"/>
          </a:xfrm>
          <a:prstGeom prst="line">
            <a:avLst/>
          </a:prstGeom>
          <a:noFill/>
          <a:ln w="25400">
            <a:solidFill>
              <a:srgbClr val="FF6600"/>
            </a:solidFill>
            <a:round/>
            <a:headEnd/>
            <a:tailEnd type="triangle" w="lg" len="med"/>
          </a:ln>
        </p:spPr>
        <p:txBody>
          <a:bodyPr/>
          <a:lstStyle/>
          <a:p>
            <a:endParaRPr lang="zh-CN" altLang="en-US"/>
          </a:p>
        </p:txBody>
      </p:sp>
      <p:sp>
        <p:nvSpPr>
          <p:cNvPr id="27" name="Text Box 31"/>
          <p:cNvSpPr txBox="1">
            <a:spLocks noChangeArrowheads="1"/>
          </p:cNvSpPr>
          <p:nvPr/>
        </p:nvSpPr>
        <p:spPr bwMode="auto">
          <a:xfrm>
            <a:off x="3132138" y="5661025"/>
            <a:ext cx="3384550" cy="457200"/>
          </a:xfrm>
          <a:prstGeom prst="rect">
            <a:avLst/>
          </a:prstGeom>
          <a:noFill/>
          <a:ln w="9525">
            <a:noFill/>
            <a:miter lim="800000"/>
            <a:headEnd/>
            <a:tailEnd/>
          </a:ln>
        </p:spPr>
        <p:txBody>
          <a:bodyPr>
            <a:spAutoFit/>
          </a:bodyPr>
          <a:lstStyle/>
          <a:p>
            <a:pPr eaLnBrk="0" hangingPunct="0">
              <a:spcBef>
                <a:spcPct val="50000"/>
              </a:spcBef>
            </a:pPr>
            <a:r>
              <a:rPr lang="zh-CN" altLang="en-US" sz="2400">
                <a:solidFill>
                  <a:srgbClr val="FF0000"/>
                </a:solidFill>
                <a:ea typeface="黑体" pitchFamily="49" charset="-122"/>
              </a:rPr>
              <a:t>指针 </a:t>
            </a:r>
            <a:r>
              <a:rPr lang="en-US" altLang="zh-CN" sz="2400">
                <a:solidFill>
                  <a:srgbClr val="FF0000"/>
                </a:solidFill>
                <a:ea typeface="黑体" pitchFamily="49" charset="-122"/>
              </a:rPr>
              <a:t>ptr_x </a:t>
            </a:r>
            <a:r>
              <a:rPr lang="zh-CN" altLang="en-US" sz="2400">
                <a:solidFill>
                  <a:srgbClr val="FF0000"/>
                </a:solidFill>
                <a:ea typeface="黑体" pitchFamily="49" charset="-122"/>
              </a:rPr>
              <a:t>指向变量 </a:t>
            </a:r>
            <a:r>
              <a:rPr lang="en-US" altLang="zh-CN" sz="2400">
                <a:solidFill>
                  <a:srgbClr val="FF0000"/>
                </a:solidFill>
                <a:ea typeface="黑体" pitchFamily="49" charset="-122"/>
              </a:rPr>
              <a:t>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1000"/>
                                        <p:tgtEl>
                                          <p:spTgt spid="25"/>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childTnLst>
                                </p:cTn>
                              </p:par>
                            </p:childTnLst>
                          </p:cTn>
                        </p:par>
                        <p:par>
                          <p:cTn id="32" fill="hold">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1000"/>
                                        <p:tgtEl>
                                          <p:spTgt spid="2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10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up)">
                                      <p:cBhvr>
                                        <p:cTn id="48" dur="1000"/>
                                        <p:tgtEl>
                                          <p:spTgt spid="26"/>
                                        </p:tgtEl>
                                      </p:cBhvr>
                                    </p:animEffec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par>
                          <p:cTn id="55" fill="hold">
                            <p:stCondLst>
                              <p:cond delay="1000"/>
                            </p:stCondLst>
                            <p:childTnLst>
                              <p:par>
                                <p:cTn id="56" presetID="22" presetClass="entr" presetSubtype="4"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1000"/>
                                        <p:tgtEl>
                                          <p:spTgt spid="24"/>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childTnLst>
                                </p:cTn>
                              </p:par>
                            </p:childTnLst>
                          </p:cTn>
                        </p:par>
                        <p:par>
                          <p:cTn id="63" fill="hold">
                            <p:stCondLst>
                              <p:cond delay="3000"/>
                            </p:stCondLst>
                            <p:childTnLst>
                              <p:par>
                                <p:cTn id="64" presetID="22" presetClass="entr" presetSubtype="2"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right)">
                                      <p:cBhvr>
                                        <p:cTn id="66" dur="10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right)">
                                      <p:cBhvr>
                                        <p:cTn id="71" dur="1000"/>
                                        <p:tgtEl>
                                          <p:spTgt spid="22"/>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p:bldP spid="14" grpId="0"/>
      <p:bldP spid="15" grpId="0" animBg="1"/>
      <p:bldP spid="16" grpId="0"/>
      <p:bldP spid="17" grpId="0"/>
      <p:bldP spid="18" grpId="0" animBg="1"/>
      <p:bldP spid="19" grpId="0"/>
      <p:bldP spid="20" grpId="0"/>
      <p:bldP spid="21" grpId="0" animBg="1"/>
      <p:bldP spid="22" grpId="0" animBg="1"/>
      <p:bldP spid="23" grpId="0" animBg="1"/>
      <p:bldP spid="24" grpId="0" animBg="1"/>
      <p:bldP spid="25" grpId="0" animBg="1"/>
      <p:bldP spid="26" grpId="0" animBg="1"/>
      <p:bldP spid="2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5.3.7</a:t>
            </a:r>
            <a:r>
              <a:rPr lang="zh-CN" altLang="en-US" smtClean="0">
                <a:ea typeface="宋体" pitchFamily="2" charset="-122"/>
              </a:rPr>
              <a:t>地址就是指针，对么</a:t>
            </a:r>
            <a:endParaRPr lang="en-US" altLang="zh-CN" dirty="0">
              <a:ea typeface="宋体" pitchFamily="2" charset="-122"/>
            </a:endParaRPr>
          </a:p>
        </p:txBody>
      </p:sp>
      <p:sp>
        <p:nvSpPr>
          <p:cNvPr id="4" name="Rectangle 3"/>
          <p:cNvSpPr>
            <a:spLocks noGrp="1" noChangeArrowheads="1"/>
          </p:cNvSpPr>
          <p:nvPr>
            <p:ph type="body" idx="1"/>
          </p:nvPr>
        </p:nvSpPr>
        <p:spPr>
          <a:xfrm>
            <a:off x="500063" y="1214438"/>
            <a:ext cx="7888287" cy="5022850"/>
          </a:xfrm>
        </p:spPr>
        <p:style>
          <a:lnRef idx="0">
            <a:scrgbClr r="0" g="0" b="0"/>
          </a:lnRef>
          <a:fillRef idx="1003">
            <a:schemeClr val="dk2"/>
          </a:fillRef>
          <a:effectRef idx="0">
            <a:scrgbClr r="0" g="0" b="0"/>
          </a:effectRef>
          <a:fontRef idx="major"/>
        </p:style>
        <p:txBody>
          <a:bodyPr/>
          <a:lstStyle/>
          <a:p>
            <a:pPr eaLnBrk="1" hangingPunct="1">
              <a:defRPr/>
            </a:pPr>
            <a:r>
              <a:rPr lang="zh-CN" altLang="en-US" sz="1800" dirty="0" smtClean="0">
                <a:ea typeface="宋体" pitchFamily="2" charset="-122"/>
              </a:rPr>
              <a:t>在进一步说明指针概念前，本节将使大家对指针有个感性的认识，所谓指针，指的是</a:t>
            </a:r>
            <a:r>
              <a:rPr lang="zh-CN" altLang="en-US" sz="1800" dirty="0" smtClean="0">
                <a:latin typeface="Times New Roman" pitchFamily="18" charset="0"/>
                <a:ea typeface="宋体" pitchFamily="2" charset="-122"/>
              </a:rPr>
              <a:t>“</a:t>
            </a:r>
            <a:r>
              <a:rPr lang="zh-CN" altLang="en-US" sz="1800" dirty="0" smtClean="0">
                <a:ea typeface="宋体" pitchFamily="2" charset="-122"/>
              </a:rPr>
              <a:t>储存的内容是地址的量</a:t>
            </a:r>
            <a:r>
              <a:rPr lang="zh-CN" altLang="en-US" sz="1800" dirty="0" smtClean="0">
                <a:latin typeface="Times New Roman" pitchFamily="18" charset="0"/>
                <a:ea typeface="宋体" pitchFamily="2" charset="-122"/>
              </a:rPr>
              <a:t>”</a:t>
            </a:r>
            <a:r>
              <a:rPr lang="zh-CN" altLang="en-US" sz="1800" dirty="0" smtClean="0">
                <a:ea typeface="宋体" pitchFamily="2" charset="-122"/>
              </a:rPr>
              <a:t>，两个要点：一、指针是个量，对应着一块内存区域，二，指针存储的信息是某个内存单元的地址。指针的示意如所示。</a:t>
            </a:r>
          </a:p>
        </p:txBody>
      </p:sp>
      <p:pic>
        <p:nvPicPr>
          <p:cNvPr id="94215" name="Picture 2"/>
          <p:cNvPicPr>
            <a:picLocks noChangeAspect="1" noChangeArrowheads="1"/>
          </p:cNvPicPr>
          <p:nvPr/>
        </p:nvPicPr>
        <p:blipFill>
          <a:blip r:embed="rId2"/>
          <a:srcRect/>
          <a:stretch>
            <a:fillRect/>
          </a:stretch>
        </p:blipFill>
        <p:spPr bwMode="auto">
          <a:xfrm>
            <a:off x="928688" y="2714625"/>
            <a:ext cx="6877050"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5.3.8</a:t>
            </a:r>
            <a:r>
              <a:rPr lang="zh-CN" altLang="en-US" smtClean="0">
                <a:ea typeface="宋体" pitchFamily="2" charset="-122"/>
              </a:rPr>
              <a:t>指针变量的声明</a:t>
            </a:r>
            <a:endParaRPr lang="en-US" altLang="zh-CN" smtClean="0">
              <a:ea typeface="宋体" pitchFamily="2" charset="-122"/>
            </a:endParaRPr>
          </a:p>
        </p:txBody>
      </p:sp>
      <p:sp>
        <p:nvSpPr>
          <p:cNvPr id="92164" name="矩形 3"/>
          <p:cNvSpPr>
            <a:spLocks noChangeArrowheads="1"/>
          </p:cNvSpPr>
          <p:nvPr/>
        </p:nvSpPr>
        <p:spPr bwMode="auto">
          <a:xfrm>
            <a:off x="0" y="1071546"/>
            <a:ext cx="9144001" cy="5262979"/>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2400"/>
              <a:t>指针可以视为一个普通变量，通常所说的定义一个指针实际上是声明一个指针变量的过程，编译器根据指针变量声明语句，为指针变量开辟内存空间，使其有实际意义，这样，指针变量才可用。</a:t>
            </a:r>
          </a:p>
          <a:p>
            <a:pPr eaLnBrk="0" hangingPunct="0">
              <a:defRPr/>
            </a:pPr>
            <a:r>
              <a:rPr lang="zh-CN" altLang="en-US" sz="2400"/>
              <a:t>在声明一个指针变量时，需要向编译器提供以下信息：</a:t>
            </a:r>
          </a:p>
          <a:p>
            <a:pPr eaLnBrk="0" hangingPunct="0">
              <a:defRPr/>
            </a:pPr>
            <a:r>
              <a:rPr lang="zh-CN" altLang="en-US" sz="2400"/>
              <a:t>指针的类型，原则上指针类型应与其指向的数据类型一致，但也有例外，稍后会讲到。</a:t>
            </a:r>
          </a:p>
          <a:p>
            <a:pPr eaLnBrk="0" hangingPunct="0">
              <a:defRPr/>
            </a:pPr>
            <a:r>
              <a:rPr lang="zh-CN" altLang="en-US" sz="2400"/>
              <a:t>指针变量名。</a:t>
            </a:r>
          </a:p>
          <a:p>
            <a:pPr eaLnBrk="0" hangingPunct="0">
              <a:defRPr/>
            </a:pPr>
            <a:r>
              <a:rPr lang="zh-CN" altLang="en-US" sz="2400"/>
              <a:t>举例来说，下述语句用以声明一个指向</a:t>
            </a:r>
            <a:r>
              <a:rPr lang="en-US" altLang="zh-CN" sz="2400"/>
              <a:t>int</a:t>
            </a:r>
            <a:r>
              <a:rPr lang="zh-CN" altLang="en-US" sz="2400"/>
              <a:t>型数据的指针</a:t>
            </a:r>
            <a:r>
              <a:rPr lang="en-US" altLang="zh-CN" sz="2400"/>
              <a:t>pInt</a:t>
            </a:r>
            <a:r>
              <a:rPr lang="zh-CN" altLang="en-US" sz="2400"/>
              <a:t>：</a:t>
            </a:r>
          </a:p>
          <a:p>
            <a:pPr eaLnBrk="0" hangingPunct="0">
              <a:defRPr/>
            </a:pPr>
            <a:r>
              <a:rPr lang="en-US" altLang="zh-CN" sz="2400"/>
              <a:t>int* pInt;</a:t>
            </a:r>
          </a:p>
          <a:p>
            <a:pPr eaLnBrk="0" hangingPunct="0">
              <a:defRPr/>
            </a:pPr>
            <a:r>
              <a:rPr lang="zh-CN" altLang="en-US" sz="2400"/>
              <a:t>不难看出，要声明一个指向某种类型的指针变量，其基本形式为：</a:t>
            </a:r>
          </a:p>
          <a:p>
            <a:pPr eaLnBrk="0" hangingPunct="0">
              <a:defRPr/>
            </a:pPr>
            <a:r>
              <a:rPr lang="zh-CN" altLang="en-US" sz="2400"/>
              <a:t>类型* 指针变量名</a:t>
            </a:r>
            <a:r>
              <a:rPr lang="en-US" altLang="zh-CN" sz="2400"/>
              <a:t>;</a:t>
            </a:r>
          </a:p>
          <a:p>
            <a:pPr eaLnBrk="0" hangingPunct="0">
              <a:defRPr/>
            </a:pPr>
            <a:r>
              <a:rPr lang="zh-CN" altLang="en-US" sz="2400"/>
              <a:t>要在一行语句中同时声明两个指针变量，后面的指针变量前同样要加星号，如：</a:t>
            </a:r>
          </a:p>
          <a:p>
            <a:pPr eaLnBrk="0" hangingPunct="0">
              <a:defRPr/>
            </a:pPr>
            <a:r>
              <a:rPr lang="en-US" altLang="zh-CN" sz="2400"/>
              <a:t>int* p1=null, *p2=null;</a:t>
            </a:r>
            <a:endParaRPr lang="zh-CN" altLang="en-US" sz="240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5.3.9</a:t>
            </a:r>
            <a:r>
              <a:rPr lang="zh-CN" altLang="en-US" smtClean="0">
                <a:ea typeface="宋体" pitchFamily="2" charset="-122"/>
              </a:rPr>
              <a:t>指针变量的声明</a:t>
            </a:r>
            <a:endParaRPr lang="en-US" altLang="zh-CN" smtClean="0">
              <a:ea typeface="宋体" pitchFamily="2" charset="-122"/>
            </a:endParaRPr>
          </a:p>
        </p:txBody>
      </p:sp>
      <p:sp>
        <p:nvSpPr>
          <p:cNvPr id="8" name="Text Box 3"/>
          <p:cNvSpPr txBox="1">
            <a:spLocks noChangeArrowheads="1"/>
          </p:cNvSpPr>
          <p:nvPr/>
        </p:nvSpPr>
        <p:spPr bwMode="auto">
          <a:xfrm>
            <a:off x="1042988" y="1700213"/>
            <a:ext cx="2808287" cy="466725"/>
          </a:xfrm>
          <a:prstGeom prst="rect">
            <a:avLst/>
          </a:prstGeom>
          <a:solidFill>
            <a:srgbClr val="FFFFCC"/>
          </a:solidFill>
          <a:ln w="9525">
            <a:solidFill>
              <a:schemeClr val="tx1"/>
            </a:solidFill>
            <a:miter lim="800000"/>
            <a:headEnd/>
            <a:tailEnd/>
          </a:ln>
        </p:spPr>
        <p:txBody>
          <a:bodyPr>
            <a:spAutoFit/>
          </a:bodyPr>
          <a:lstStyle/>
          <a:p>
            <a:pPr algn="ctr" eaLnBrk="0" hangingPunct="0"/>
            <a:r>
              <a:rPr lang="zh-CN" altLang="en-US" sz="2400">
                <a:solidFill>
                  <a:schemeClr val="bg2"/>
                </a:solidFill>
                <a:ea typeface="黑体" pitchFamily="49" charset="-122"/>
              </a:rPr>
              <a:t>数据类型 </a:t>
            </a:r>
            <a:r>
              <a:rPr lang="zh-CN" altLang="en-US" sz="2400" b="1">
                <a:solidFill>
                  <a:schemeClr val="bg2"/>
                </a:solidFill>
                <a:ea typeface="黑体" pitchFamily="49" charset="-122"/>
              </a:rPr>
              <a:t>*</a:t>
            </a:r>
            <a:r>
              <a:rPr lang="zh-CN" altLang="en-US" sz="2400">
                <a:solidFill>
                  <a:schemeClr val="bg2"/>
                </a:solidFill>
                <a:ea typeface="黑体" pitchFamily="49" charset="-122"/>
              </a:rPr>
              <a:t>指针名</a:t>
            </a:r>
            <a:r>
              <a:rPr lang="en-US" altLang="zh-CN" sz="2400">
                <a:solidFill>
                  <a:schemeClr val="bg2"/>
                </a:solidFill>
                <a:ea typeface="黑体" pitchFamily="49" charset="-122"/>
              </a:rPr>
              <a:t>;</a:t>
            </a:r>
          </a:p>
        </p:txBody>
      </p:sp>
      <p:sp>
        <p:nvSpPr>
          <p:cNvPr id="9" name="AutoShape 4"/>
          <p:cNvSpPr>
            <a:spLocks noChangeArrowheads="1"/>
          </p:cNvSpPr>
          <p:nvPr/>
        </p:nvSpPr>
        <p:spPr bwMode="auto">
          <a:xfrm>
            <a:off x="2133600" y="2209800"/>
            <a:ext cx="457200" cy="609600"/>
          </a:xfrm>
          <a:prstGeom prst="downArrow">
            <a:avLst>
              <a:gd name="adj1" fmla="val 50000"/>
              <a:gd name="adj2" fmla="val 33333"/>
            </a:avLst>
          </a:prstGeom>
          <a:gradFill rotWithShape="1">
            <a:gsLst>
              <a:gs pos="0">
                <a:srgbClr val="FF9900"/>
              </a:gs>
              <a:gs pos="50000">
                <a:srgbClr val="FFFFFF"/>
              </a:gs>
              <a:gs pos="100000">
                <a:srgbClr val="FF9900"/>
              </a:gs>
            </a:gsLst>
            <a:lin ang="5400000" scaled="1"/>
          </a:gradFill>
          <a:ln w="6350">
            <a:solidFill>
              <a:schemeClr val="tx1"/>
            </a:solidFill>
            <a:miter lim="800000"/>
            <a:headEnd/>
            <a:tailEnd/>
          </a:ln>
          <a:effectLst>
            <a:outerShdw dist="35921" dir="2700000" algn="ctr" rotWithShape="0">
              <a:schemeClr val="bg2">
                <a:alpha val="50000"/>
              </a:schemeClr>
            </a:outerShdw>
          </a:effectLst>
        </p:spPr>
        <p:txBody>
          <a:bodyPr wrap="none" anchor="ctr">
            <a:spAutoFit/>
          </a:bodyPr>
          <a:lstStyle/>
          <a:p>
            <a:pPr eaLnBrk="0" hangingPunct="0">
              <a:defRPr/>
            </a:pPr>
            <a:endParaRPr lang="zh-CN" altLang="en-US"/>
          </a:p>
        </p:txBody>
      </p:sp>
      <p:sp>
        <p:nvSpPr>
          <p:cNvPr id="10" name="Text Box 5"/>
          <p:cNvSpPr txBox="1">
            <a:spLocks noChangeArrowheads="1"/>
          </p:cNvSpPr>
          <p:nvPr/>
        </p:nvSpPr>
        <p:spPr bwMode="auto">
          <a:xfrm>
            <a:off x="1392238" y="2855913"/>
            <a:ext cx="1825625" cy="461962"/>
          </a:xfrm>
          <a:prstGeom prst="rect">
            <a:avLst/>
          </a:prstGeom>
          <a:solidFill>
            <a:srgbClr val="FFFFCC"/>
          </a:solidFill>
          <a:ln w="9525" algn="ctr">
            <a:solidFill>
              <a:schemeClr val="tx1"/>
            </a:solidFill>
            <a:miter lim="800000"/>
            <a:headEnd/>
            <a:tailEnd/>
          </a:ln>
        </p:spPr>
        <p:txBody>
          <a:bodyPr wrap="none">
            <a:spAutoFit/>
          </a:bodyPr>
          <a:lstStyle/>
          <a:p>
            <a:pPr algn="ctr" eaLnBrk="0" hangingPunct="0"/>
            <a:r>
              <a:rPr lang="en-US" altLang="zh-CN" sz="2400" b="1">
                <a:solidFill>
                  <a:schemeClr val="bg2"/>
                </a:solidFill>
                <a:ea typeface="楷体_GB2312"/>
                <a:cs typeface="楷体_GB2312"/>
              </a:rPr>
              <a:t>int *ptrnum;</a:t>
            </a:r>
          </a:p>
        </p:txBody>
      </p:sp>
      <p:sp>
        <p:nvSpPr>
          <p:cNvPr id="11" name="AutoShape 6"/>
          <p:cNvSpPr>
            <a:spLocks noChangeArrowheads="1"/>
          </p:cNvSpPr>
          <p:nvPr/>
        </p:nvSpPr>
        <p:spPr bwMode="auto">
          <a:xfrm>
            <a:off x="4572000" y="1600200"/>
            <a:ext cx="3505200" cy="1676400"/>
          </a:xfrm>
          <a:prstGeom prst="flowChartDocument">
            <a:avLst/>
          </a:prstGeom>
          <a:ln w="12700">
            <a:solidFill>
              <a:schemeClr val="tx1"/>
            </a:solidFill>
            <a:miter lim="800000"/>
            <a:headEnd/>
            <a:tailEnd/>
          </a:ln>
          <a:effectLst>
            <a:outerShdw dist="35921" dir="2700000" algn="ctr" rotWithShape="0">
              <a:schemeClr val="bg2"/>
            </a:outerShdw>
          </a:effectLst>
        </p:spPr>
        <p:style>
          <a:lnRef idx="0">
            <a:scrgbClr r="0" g="0" b="0"/>
          </a:lnRef>
          <a:fillRef idx="1003">
            <a:schemeClr val="dk2"/>
          </a:fillRef>
          <a:effectRef idx="0">
            <a:scrgbClr r="0" g="0" b="0"/>
          </a:effectRef>
          <a:fontRef idx="major"/>
        </p:style>
        <p:txBody>
          <a:bodyPr anchor="ctr">
            <a:spAutoFit/>
          </a:bodyPr>
          <a:lstStyle/>
          <a:p>
            <a:pPr eaLnBrk="0" hangingPunct="0">
              <a:defRPr/>
            </a:pPr>
            <a:endParaRPr lang="zh-CN" altLang="en-US"/>
          </a:p>
        </p:txBody>
      </p:sp>
      <p:sp>
        <p:nvSpPr>
          <p:cNvPr id="12" name="Text Box 7"/>
          <p:cNvSpPr txBox="1">
            <a:spLocks noChangeArrowheads="1"/>
          </p:cNvSpPr>
          <p:nvPr/>
        </p:nvSpPr>
        <p:spPr bwMode="auto">
          <a:xfrm>
            <a:off x="4757738" y="1727200"/>
            <a:ext cx="2335212" cy="1187450"/>
          </a:xfrm>
          <a:prstGeom prst="rect">
            <a:avLst/>
          </a:prstGeom>
          <a:noFill/>
          <a:ln w="12700">
            <a:noFill/>
            <a:miter lim="800000"/>
            <a:headEnd/>
            <a:tailEnd/>
          </a:ln>
        </p:spPr>
        <p:txBody>
          <a:bodyPr wrap="none">
            <a:spAutoFit/>
          </a:bodyPr>
          <a:lstStyle/>
          <a:p>
            <a:pPr eaLnBrk="0" hangingPunct="0"/>
            <a:r>
              <a:rPr lang="en-US" altLang="zh-CN" sz="2400" b="1">
                <a:ea typeface="楷体_GB2312"/>
                <a:cs typeface="楷体_GB2312"/>
              </a:rPr>
              <a:t>char *ptralpha;</a:t>
            </a:r>
          </a:p>
          <a:p>
            <a:pPr eaLnBrk="0" hangingPunct="0"/>
            <a:r>
              <a:rPr lang="en-US" altLang="zh-CN" sz="2400" b="1">
                <a:ea typeface="楷体_GB2312"/>
                <a:cs typeface="楷体_GB2312"/>
              </a:rPr>
              <a:t>float *rate_ptr;</a:t>
            </a:r>
          </a:p>
          <a:p>
            <a:pPr eaLnBrk="0" hangingPunct="0"/>
            <a:r>
              <a:rPr lang="en-US" altLang="zh-CN" sz="2400" b="1">
                <a:ea typeface="楷体_GB2312"/>
                <a:cs typeface="楷体_GB2312"/>
              </a:rPr>
              <a:t>double *p, *q;</a:t>
            </a:r>
            <a:r>
              <a:rPr lang="en-US" altLang="zh-CN"/>
              <a:t> </a:t>
            </a:r>
          </a:p>
        </p:txBody>
      </p:sp>
      <p:sp>
        <p:nvSpPr>
          <p:cNvPr id="13" name="Text Box 9"/>
          <p:cNvSpPr txBox="1">
            <a:spLocks noChangeArrowheads="1"/>
          </p:cNvSpPr>
          <p:nvPr/>
        </p:nvSpPr>
        <p:spPr bwMode="auto">
          <a:xfrm>
            <a:off x="1692275" y="4581525"/>
            <a:ext cx="6324600" cy="1196975"/>
          </a:xfrm>
          <a:prstGeom prst="rect">
            <a:avLst/>
          </a:prstGeom>
          <a:ln w="9525" algn="ctr">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algn="just" eaLnBrk="0" hangingPunct="0">
              <a:defRPr/>
            </a:pPr>
            <a:r>
              <a:rPr lang="zh-CN" altLang="en-US" sz="2400">
                <a:ea typeface="黑体" pitchFamily="49" charset="-122"/>
              </a:rPr>
              <a:t>值为</a:t>
            </a:r>
            <a:r>
              <a:rPr lang="en-US" altLang="zh-CN" sz="2400">
                <a:ea typeface="黑体" pitchFamily="49" charset="-122"/>
              </a:rPr>
              <a:t>NULL</a:t>
            </a:r>
            <a:r>
              <a:rPr lang="zh-CN" altLang="en-US" sz="2400">
                <a:ea typeface="黑体" pitchFamily="49" charset="-122"/>
              </a:rPr>
              <a:t>的指针称为空指针，</a:t>
            </a:r>
            <a:r>
              <a:rPr lang="zh-CN" altLang="en-US" sz="2400">
                <a:ea typeface="黑体" pitchFamily="49" charset="-122"/>
                <a:cs typeface="Times New Roman" pitchFamily="18" charset="0"/>
              </a:rPr>
              <a:t>这意味着，指针并不指向任何地址。</a:t>
            </a:r>
            <a:r>
              <a:rPr lang="zh-CN" altLang="en-US" sz="2400">
                <a:ea typeface="黑体" pitchFamily="49" charset="-122"/>
              </a:rPr>
              <a:t> </a:t>
            </a:r>
          </a:p>
          <a:p>
            <a:pPr algn="just" eaLnBrk="0" hangingPunct="0">
              <a:defRPr/>
            </a:pPr>
            <a:r>
              <a:rPr lang="zh-CN" altLang="en-US" sz="2400">
                <a:ea typeface="黑体" pitchFamily="49" charset="-122"/>
              </a:rPr>
              <a:t>在头文件 </a:t>
            </a:r>
            <a:r>
              <a:rPr lang="en-US" altLang="zh-CN" sz="2400">
                <a:ea typeface="黑体" pitchFamily="49" charset="-122"/>
              </a:rPr>
              <a:t>stdio.h </a:t>
            </a:r>
            <a:r>
              <a:rPr lang="zh-CN" altLang="en-US" sz="2400">
                <a:ea typeface="黑体" pitchFamily="49" charset="-122"/>
              </a:rPr>
              <a:t>中，</a:t>
            </a:r>
            <a:r>
              <a:rPr lang="en-US" altLang="zh-CN" sz="2400">
                <a:ea typeface="黑体" pitchFamily="49" charset="-122"/>
              </a:rPr>
              <a:t>NULL </a:t>
            </a:r>
            <a:r>
              <a:rPr lang="zh-CN" altLang="en-US" sz="2400">
                <a:ea typeface="黑体" pitchFamily="49" charset="-122"/>
              </a:rPr>
              <a:t>定义为常量。</a:t>
            </a:r>
          </a:p>
        </p:txBody>
      </p:sp>
      <p:sp>
        <p:nvSpPr>
          <p:cNvPr id="14" name="Text Box 10"/>
          <p:cNvSpPr txBox="1">
            <a:spLocks noChangeArrowheads="1"/>
          </p:cNvSpPr>
          <p:nvPr/>
        </p:nvSpPr>
        <p:spPr bwMode="auto">
          <a:xfrm>
            <a:off x="3113088" y="3933825"/>
            <a:ext cx="2500312" cy="463550"/>
          </a:xfrm>
          <a:prstGeom prst="rect">
            <a:avLst/>
          </a:prstGeom>
          <a:gradFill rotWithShape="1">
            <a:gsLst>
              <a:gs pos="0">
                <a:srgbClr val="FFFFCC"/>
              </a:gs>
              <a:gs pos="100000">
                <a:srgbClr val="FFFFFF"/>
              </a:gs>
            </a:gsLst>
            <a:lin ang="5400000" scaled="1"/>
          </a:gradFill>
          <a:ln w="6350" algn="ctr">
            <a:solidFill>
              <a:schemeClr val="tx1"/>
            </a:solidFill>
            <a:miter lim="800000"/>
            <a:headEnd/>
            <a:tailEnd/>
          </a:ln>
        </p:spPr>
        <p:txBody>
          <a:bodyPr wrap="none">
            <a:spAutoFit/>
          </a:bodyPr>
          <a:lstStyle/>
          <a:p>
            <a:pPr algn="ctr" eaLnBrk="0" hangingPunct="0"/>
            <a:r>
              <a:rPr lang="en-US" altLang="zh-CN" sz="2400" b="1">
                <a:solidFill>
                  <a:schemeClr val="bg2"/>
                </a:solidFill>
                <a:ea typeface="楷体_GB2312"/>
                <a:cs typeface="楷体_GB2312"/>
              </a:rPr>
              <a:t>ptrnum =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10"/>
                                        </p:tgtEl>
                                        <p:attrNameLst>
                                          <p:attrName>style.visibility</p:attrName>
                                        </p:attrNameLst>
                                      </p:cBhvr>
                                      <p:to>
                                        <p:strVal val="visible"/>
                                      </p:to>
                                    </p:set>
                                    <p:anim calcmode="discrete" valueType="clr">
                                      <p:cBhvr override="childStyle">
                                        <p:cTn id="15"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0"/>
                                        </p:tgtEl>
                                        <p:attrNameLst>
                                          <p:attrName>fillcolor</p:attrName>
                                        </p:attrNameLst>
                                      </p:cBhvr>
                                      <p:tavLst>
                                        <p:tav tm="0">
                                          <p:val>
                                            <p:clrVal>
                                              <a:schemeClr val="accent2"/>
                                            </p:clrVal>
                                          </p:val>
                                        </p:tav>
                                        <p:tav tm="50000">
                                          <p:val>
                                            <p:clrVal>
                                              <a:schemeClr val="hlink"/>
                                            </p:clrVal>
                                          </p:val>
                                        </p:tav>
                                      </p:tavLst>
                                    </p:anim>
                                    <p:set>
                                      <p:cBhvr>
                                        <p:cTn id="17" dur="80"/>
                                        <p:tgtEl>
                                          <p:spTgt spid="10"/>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13"/>
                                        </p:tgtEl>
                                        <p:attrNameLst>
                                          <p:attrName>style.visibility</p:attrName>
                                        </p:attrNameLst>
                                      </p:cBhvr>
                                      <p:to>
                                        <p:strVal val="visible"/>
                                      </p:to>
                                    </p:set>
                                    <p:anim calcmode="discrete" valueType="clr">
                                      <p:cBhvr override="childStyle">
                                        <p:cTn id="30"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13"/>
                                        </p:tgtEl>
                                        <p:attrNameLst>
                                          <p:attrName>fillcolor</p:attrName>
                                        </p:attrNameLst>
                                      </p:cBhvr>
                                      <p:tavLst>
                                        <p:tav tm="0">
                                          <p:val>
                                            <p:clrVal>
                                              <a:schemeClr val="accent2"/>
                                            </p:clrVal>
                                          </p:val>
                                        </p:tav>
                                        <p:tav tm="50000">
                                          <p:val>
                                            <p:clrVal>
                                              <a:schemeClr val="hlink"/>
                                            </p:clrVal>
                                          </p:val>
                                        </p:tav>
                                      </p:tavLst>
                                    </p:anim>
                                    <p:set>
                                      <p:cBhvr>
                                        <p:cTn id="32" dur="80"/>
                                        <p:tgtEl>
                                          <p:spTgt spid="13"/>
                                        </p:tgtEl>
                                        <p:attrNameLst>
                                          <p:attrName>fill.type</p:attrName>
                                        </p:attrNameLst>
                                      </p:cBhvr>
                                      <p:to>
                                        <p:strVal val="solid"/>
                                      </p:to>
                                    </p:set>
                                  </p:childTnLst>
                                </p:cTn>
                              </p:par>
                            </p:childTnLst>
                          </p:cTn>
                        </p:par>
                        <p:par>
                          <p:cTn id="33" fill="hold">
                            <p:stCondLst>
                              <p:cond delay="2200"/>
                            </p:stCondLst>
                            <p:childTnLst>
                              <p:par>
                                <p:cTn id="34" presetID="36" presetClass="emph" presetSubtype="0" fill="hold" grpId="1" nodeType="afterEffect">
                                  <p:stCondLst>
                                    <p:cond delay="0"/>
                                  </p:stCondLst>
                                  <p:iterate type="lt">
                                    <p:tmPct val="10000"/>
                                  </p:iterate>
                                  <p:childTnLst>
                                    <p:animScale>
                                      <p:cBhvr>
                                        <p:cTn id="35" dur="250" autoRev="1" fill="hold">
                                          <p:stCondLst>
                                            <p:cond delay="0"/>
                                          </p:stCondLst>
                                        </p:cTn>
                                        <p:tgtEl>
                                          <p:spTgt spid="13"/>
                                        </p:tgtEl>
                                      </p:cBhvr>
                                      <p:to x="80000" y="100000"/>
                                    </p:animScale>
                                    <p:anim by="(#ppt_w*0.10)" calcmode="lin" valueType="num">
                                      <p:cBhvr>
                                        <p:cTn id="36" dur="250" autoRev="1" fill="hold">
                                          <p:stCondLst>
                                            <p:cond delay="0"/>
                                          </p:stCondLst>
                                        </p:cTn>
                                        <p:tgtEl>
                                          <p:spTgt spid="13"/>
                                        </p:tgtEl>
                                        <p:attrNameLst>
                                          <p:attrName>ppt_x</p:attrName>
                                        </p:attrNameLst>
                                      </p:cBhvr>
                                    </p:anim>
                                    <p:anim by="(-#ppt_w*0.10)" calcmode="lin" valueType="num">
                                      <p:cBhvr>
                                        <p:cTn id="37" dur="250" autoRev="1" fill="hold">
                                          <p:stCondLst>
                                            <p:cond delay="0"/>
                                          </p:stCondLst>
                                        </p:cTn>
                                        <p:tgtEl>
                                          <p:spTgt spid="13"/>
                                        </p:tgtEl>
                                        <p:attrNameLst>
                                          <p:attrName>ppt_y</p:attrName>
                                        </p:attrNameLst>
                                      </p:cBhvr>
                                    </p:anim>
                                    <p:animRot by="-480000">
                                      <p:cBhvr>
                                        <p:cTn id="38" dur="250" autoRev="1" fill="hold">
                                          <p:stCondLst>
                                            <p:cond delay="0"/>
                                          </p:stCondLst>
                                        </p:cTn>
                                        <p:tgtEl>
                                          <p:spTgt spid="13"/>
                                        </p:tgtEl>
                                        <p:attrNameLst>
                                          <p:attrName>r</p:attrName>
                                        </p:attrNameLst>
                                      </p:cBhvr>
                                    </p:animRot>
                                  </p:childTnLst>
                                </p:cTn>
                              </p:par>
                            </p:childTnLst>
                          </p:cTn>
                        </p:par>
                        <p:par>
                          <p:cTn id="39" fill="hold">
                            <p:stCondLst>
                              <p:cond delay="5350"/>
                            </p:stCondLst>
                            <p:childTnLst>
                              <p:par>
                                <p:cTn id="40" presetID="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animBg="1"/>
      <p:bldP spid="13" grpId="1" animBg="1"/>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5.3.10</a:t>
            </a:r>
            <a:r>
              <a:rPr lang="zh-CN" altLang="en-US" smtClean="0">
                <a:ea typeface="宋体" pitchFamily="2" charset="-122"/>
              </a:rPr>
              <a:t>指针变量的初始化</a:t>
            </a:r>
            <a:endParaRPr lang="en-US" altLang="zh-CN" dirty="0">
              <a:ea typeface="宋体" pitchFamily="2" charset="-122"/>
            </a:endParaRPr>
          </a:p>
        </p:txBody>
      </p:sp>
      <p:sp>
        <p:nvSpPr>
          <p:cNvPr id="4" name="Rectangle 3"/>
          <p:cNvSpPr>
            <a:spLocks noGrp="1" noChangeArrowheads="1"/>
          </p:cNvSpPr>
          <p:nvPr>
            <p:ph type="body" idx="1"/>
          </p:nvPr>
        </p:nvSpPr>
        <p:spPr>
          <a:xfrm>
            <a:off x="357158" y="1214422"/>
            <a:ext cx="8501121" cy="5214973"/>
          </a:xfrm>
        </p:spPr>
        <p:style>
          <a:lnRef idx="0">
            <a:scrgbClr r="0" g="0" b="0"/>
          </a:lnRef>
          <a:fillRef idx="1003">
            <a:schemeClr val="dk2"/>
          </a:fillRef>
          <a:effectRef idx="0">
            <a:scrgbClr r="0" g="0" b="0"/>
          </a:effectRef>
          <a:fontRef idx="major"/>
        </p:style>
        <p:txBody>
          <a:bodyPr/>
          <a:lstStyle/>
          <a:p>
            <a:pPr eaLnBrk="1" hangingPunct="1">
              <a:defRPr/>
            </a:pPr>
            <a:r>
              <a:rPr lang="zh-CN" altLang="en-US" sz="2400" smtClean="0">
                <a:ea typeface="宋体" pitchFamily="2" charset="-122"/>
              </a:rPr>
              <a:t>在声明一个指针后，编译器并不会自动完成其初始化，此时，指针的值是不确定的，也就是说，该指针指向那块内存单元是完全随机的，因此，指针变量的初始化十分重要，直接使用未加初始化的指针变量可能会给程序带来各种内存错误，因为完全不知道哪块内存会被修改掉。</a:t>
            </a:r>
          </a:p>
          <a:p>
            <a:pPr eaLnBrk="1" hangingPunct="1">
              <a:defRPr/>
            </a:pPr>
            <a:r>
              <a:rPr lang="zh-CN" altLang="en-US" sz="2400" smtClean="0">
                <a:ea typeface="宋体" pitchFamily="2" charset="-122"/>
              </a:rPr>
              <a:t>如果在指针变量声明之初确实不知道该将此指针指向何处，最简单的方式是将其置</a:t>
            </a:r>
            <a:r>
              <a:rPr lang="zh-CN" altLang="en-US" sz="2400" smtClean="0">
                <a:latin typeface="Times New Roman" pitchFamily="18" charset="0"/>
                <a:ea typeface="宋体" pitchFamily="2" charset="-122"/>
              </a:rPr>
              <a:t>“</a:t>
            </a:r>
            <a:r>
              <a:rPr lang="en-US" altLang="zh-CN" sz="2400" smtClean="0">
                <a:ea typeface="宋体" pitchFamily="2" charset="-122"/>
              </a:rPr>
              <a:t>0</a:t>
            </a:r>
            <a:r>
              <a:rPr lang="en-US" altLang="zh-CN" sz="2400" smtClean="0">
                <a:latin typeface="Times New Roman" pitchFamily="18" charset="0"/>
                <a:ea typeface="宋体" pitchFamily="2" charset="-122"/>
              </a:rPr>
              <a:t>”</a:t>
            </a:r>
            <a:r>
              <a:rPr lang="zh-CN" altLang="en-US" sz="2400" smtClean="0">
                <a:ea typeface="宋体" pitchFamily="2" charset="-122"/>
              </a:rPr>
              <a:t>，</a:t>
            </a:r>
            <a:r>
              <a:rPr lang="en-US" altLang="zh-CN" sz="2400" smtClean="0">
                <a:ea typeface="宋体" pitchFamily="2" charset="-122"/>
              </a:rPr>
              <a:t>C</a:t>
            </a:r>
            <a:r>
              <a:rPr lang="zh-CN" altLang="en-US" sz="2400" smtClean="0">
                <a:ea typeface="宋体" pitchFamily="2" charset="-122"/>
              </a:rPr>
              <a:t>语言中提供了关键字</a:t>
            </a:r>
            <a:r>
              <a:rPr lang="en-US" altLang="zh-CN" sz="2400" smtClean="0">
                <a:ea typeface="宋体" pitchFamily="2" charset="-122"/>
              </a:rPr>
              <a:t>NULL</a:t>
            </a:r>
            <a:r>
              <a:rPr lang="zh-CN" altLang="en-US" sz="2400" smtClean="0">
                <a:ea typeface="宋体" pitchFamily="2" charset="-122"/>
              </a:rPr>
              <a:t>，如下：</a:t>
            </a:r>
          </a:p>
          <a:p>
            <a:pPr eaLnBrk="1" hangingPunct="1">
              <a:defRPr/>
            </a:pPr>
            <a:r>
              <a:rPr lang="en-US" altLang="zh-CN" sz="2400" smtClean="0">
                <a:ea typeface="宋体" pitchFamily="2" charset="-122"/>
              </a:rPr>
              <a:t>int* pInt=NULL;</a:t>
            </a:r>
          </a:p>
          <a:p>
            <a:pPr eaLnBrk="1" hangingPunct="1">
              <a:defRPr/>
            </a:pPr>
            <a:r>
              <a:rPr lang="zh-CN" altLang="en-US" sz="2400" smtClean="0">
                <a:ea typeface="宋体" pitchFamily="2" charset="-122"/>
              </a:rPr>
              <a:t>这样，指针</a:t>
            </a:r>
            <a:r>
              <a:rPr lang="en-US" altLang="zh-CN" sz="2400" smtClean="0">
                <a:ea typeface="宋体" pitchFamily="2" charset="-122"/>
              </a:rPr>
              <a:t>pInt</a:t>
            </a:r>
            <a:r>
              <a:rPr lang="zh-CN" altLang="en-US" sz="2400" smtClean="0">
                <a:ea typeface="宋体" pitchFamily="2" charset="-122"/>
              </a:rPr>
              <a:t>便不会在内存中乱指一气。</a:t>
            </a:r>
          </a:p>
          <a:p>
            <a:pPr eaLnBrk="1" hangingPunct="1">
              <a:defRPr/>
            </a:pPr>
            <a:r>
              <a:rPr lang="zh-CN" altLang="en-US" sz="2400" smtClean="0">
                <a:ea typeface="宋体" pitchFamily="2" charset="-122"/>
              </a:rPr>
              <a:t>如果要让指针变量确切地指向某个变量，需要使用</a:t>
            </a:r>
            <a:r>
              <a:rPr lang="en-US" altLang="zh-CN" sz="2400" smtClean="0">
                <a:ea typeface="宋体" pitchFamily="2" charset="-122"/>
              </a:rPr>
              <a:t>&amp;</a:t>
            </a:r>
            <a:r>
              <a:rPr lang="zh-CN" altLang="en-US" sz="2400" smtClean="0">
                <a:ea typeface="宋体" pitchFamily="2" charset="-122"/>
              </a:rPr>
              <a:t>取地址操作符。</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5.3.11</a:t>
            </a:r>
            <a:r>
              <a:rPr lang="zh-CN" altLang="en-US" smtClean="0">
                <a:ea typeface="宋体" pitchFamily="2" charset="-122"/>
              </a:rPr>
              <a:t>指针变量的初始化</a:t>
            </a:r>
            <a:endParaRPr lang="en-US" altLang="zh-CN" dirty="0">
              <a:ea typeface="宋体" pitchFamily="2" charset="-122"/>
            </a:endParaRPr>
          </a:p>
        </p:txBody>
      </p:sp>
      <p:sp>
        <p:nvSpPr>
          <p:cNvPr id="7" name="Text Box 2"/>
          <p:cNvSpPr txBox="1">
            <a:spLocks noChangeArrowheads="1"/>
          </p:cNvSpPr>
          <p:nvPr/>
        </p:nvSpPr>
        <p:spPr bwMode="auto">
          <a:xfrm>
            <a:off x="642938" y="1535113"/>
            <a:ext cx="3230562" cy="2320925"/>
          </a:xfrm>
          <a:prstGeom prst="rect">
            <a:avLst/>
          </a:prstGeom>
          <a:ln w="38100">
            <a:solidFill>
              <a:srgbClr val="FF9900"/>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zh-CN" altLang="en-US">
                <a:latin typeface="隶书" pitchFamily="49" charset="-122"/>
                <a:ea typeface="隶书" pitchFamily="49" charset="-122"/>
              </a:rPr>
              <a:t>例  </a:t>
            </a:r>
            <a:r>
              <a:rPr lang="en-US" altLang="zh-CN"/>
              <a:t>main(  )</a:t>
            </a:r>
          </a:p>
          <a:p>
            <a:pPr>
              <a:defRPr/>
            </a:pPr>
            <a:r>
              <a:rPr lang="en-US" altLang="zh-CN"/>
              <a:t>       {    int   i=10;</a:t>
            </a:r>
          </a:p>
          <a:p>
            <a:pPr>
              <a:defRPr/>
            </a:pPr>
            <a:r>
              <a:rPr lang="en-US" altLang="zh-CN"/>
              <a:t>             int   *p;</a:t>
            </a:r>
          </a:p>
          <a:p>
            <a:pPr>
              <a:defRPr/>
            </a:pPr>
            <a:r>
              <a:rPr lang="en-US" altLang="zh-CN"/>
              <a:t>             </a:t>
            </a:r>
            <a:r>
              <a:rPr lang="en-US" altLang="zh-CN">
                <a:solidFill>
                  <a:schemeClr val="accent2"/>
                </a:solidFill>
              </a:rPr>
              <a:t>*p=i;</a:t>
            </a:r>
            <a:endParaRPr lang="en-US" altLang="zh-CN"/>
          </a:p>
          <a:p>
            <a:pPr>
              <a:defRPr/>
            </a:pPr>
            <a:r>
              <a:rPr lang="en-US" altLang="zh-CN"/>
              <a:t>             printf(“%d”,*p);</a:t>
            </a:r>
          </a:p>
          <a:p>
            <a:pPr>
              <a:defRPr/>
            </a:pPr>
            <a:r>
              <a:rPr lang="en-US" altLang="zh-CN"/>
              <a:t>       }</a:t>
            </a:r>
          </a:p>
        </p:txBody>
      </p:sp>
      <p:sp>
        <p:nvSpPr>
          <p:cNvPr id="8" name="AutoShape 3"/>
          <p:cNvSpPr>
            <a:spLocks noChangeArrowheads="1"/>
          </p:cNvSpPr>
          <p:nvPr/>
        </p:nvSpPr>
        <p:spPr bwMode="auto">
          <a:xfrm>
            <a:off x="963613" y="3787775"/>
            <a:ext cx="2000250" cy="820738"/>
          </a:xfrm>
          <a:prstGeom prst="irregularSeal2">
            <a:avLst/>
          </a:prstGeom>
          <a:noFill/>
          <a:ln w="38100">
            <a:solidFill>
              <a:schemeClr val="tx2"/>
            </a:solidFill>
            <a:miter lim="800000"/>
            <a:headEnd/>
            <a:tailEnd/>
          </a:ln>
        </p:spPr>
        <p:txBody>
          <a:bodyPr wrap="none" anchor="ctr">
            <a:spAutoFit/>
          </a:bodyPr>
          <a:lstStyle/>
          <a:p>
            <a:r>
              <a:rPr lang="zh-CN" altLang="en-US" sz="2000">
                <a:solidFill>
                  <a:schemeClr val="accent2"/>
                </a:solidFill>
              </a:rPr>
              <a:t>危险！</a:t>
            </a:r>
          </a:p>
        </p:txBody>
      </p:sp>
      <p:sp>
        <p:nvSpPr>
          <p:cNvPr id="9" name="Text Box 4"/>
          <p:cNvSpPr txBox="1">
            <a:spLocks noChangeArrowheads="1"/>
          </p:cNvSpPr>
          <p:nvPr/>
        </p:nvSpPr>
        <p:spPr bwMode="auto">
          <a:xfrm>
            <a:off x="642938" y="4929188"/>
            <a:ext cx="3000375" cy="2033587"/>
          </a:xfrm>
          <a:prstGeom prst="rect">
            <a:avLst/>
          </a:prstGeom>
          <a:ln w="38100">
            <a:solidFill>
              <a:srgbClr val="FF9900"/>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a:defRPr/>
            </a:pPr>
            <a:r>
              <a:rPr lang="zh-CN" altLang="en-US">
                <a:ea typeface="隶书" pitchFamily="49" charset="-122"/>
              </a:rPr>
              <a:t>例</a:t>
            </a:r>
            <a:r>
              <a:rPr lang="zh-CN" altLang="en-US"/>
              <a:t>    </a:t>
            </a:r>
            <a:r>
              <a:rPr lang="en-US" altLang="zh-CN"/>
              <a:t>main(  )</a:t>
            </a:r>
          </a:p>
          <a:p>
            <a:pPr>
              <a:defRPr/>
            </a:pPr>
            <a:r>
              <a:rPr lang="en-US" altLang="zh-CN"/>
              <a:t>       {    int   i=10,k;</a:t>
            </a:r>
          </a:p>
          <a:p>
            <a:pPr>
              <a:defRPr/>
            </a:pPr>
            <a:r>
              <a:rPr lang="en-US" altLang="zh-CN"/>
              <a:t>             int   *p;</a:t>
            </a:r>
          </a:p>
          <a:p>
            <a:pPr>
              <a:defRPr/>
            </a:pPr>
            <a:r>
              <a:rPr lang="en-US" altLang="zh-CN"/>
              <a:t>             </a:t>
            </a:r>
            <a:r>
              <a:rPr lang="en-US" altLang="zh-CN">
                <a:solidFill>
                  <a:schemeClr val="accent2"/>
                </a:solidFill>
              </a:rPr>
              <a:t>p=&amp;k;</a:t>
            </a:r>
          </a:p>
          <a:p>
            <a:pPr>
              <a:defRPr/>
            </a:pPr>
            <a:r>
              <a:rPr lang="en-US" altLang="zh-CN"/>
              <a:t>             *p=i;</a:t>
            </a:r>
          </a:p>
          <a:p>
            <a:pPr>
              <a:defRPr/>
            </a:pPr>
            <a:r>
              <a:rPr lang="en-US" altLang="zh-CN"/>
              <a:t>             printf(“%d”,*p);</a:t>
            </a:r>
          </a:p>
          <a:p>
            <a:pPr>
              <a:defRPr/>
            </a:pPr>
            <a:r>
              <a:rPr lang="en-US" altLang="zh-CN"/>
              <a:t>       }</a:t>
            </a:r>
          </a:p>
        </p:txBody>
      </p:sp>
      <p:sp>
        <p:nvSpPr>
          <p:cNvPr id="10" name="Text Box 5"/>
          <p:cNvSpPr txBox="1">
            <a:spLocks noChangeArrowheads="1"/>
          </p:cNvSpPr>
          <p:nvPr/>
        </p:nvSpPr>
        <p:spPr bwMode="auto">
          <a:xfrm>
            <a:off x="2176463" y="962025"/>
            <a:ext cx="3067050" cy="525463"/>
          </a:xfrm>
          <a:prstGeom prst="rect">
            <a:avLst/>
          </a:prstGeom>
          <a:noFill/>
          <a:ln w="38100">
            <a:noFill/>
            <a:miter lim="800000"/>
            <a:headEnd type="none" w="lg" len="lg"/>
            <a:tailEnd/>
          </a:ln>
        </p:spPr>
        <p:txBody>
          <a:bodyPr wrap="none" lIns="90000" tIns="46800" rIns="90000" bIns="46800" anchor="ctr">
            <a:spAutoFit/>
          </a:bodyPr>
          <a:lstStyle/>
          <a:p>
            <a:r>
              <a:rPr lang="zh-CN" altLang="en-US">
                <a:latin typeface="隶书" pitchFamily="49" charset="-122"/>
                <a:ea typeface="隶书" pitchFamily="49" charset="-122"/>
              </a:rPr>
              <a:t>指针变量必须先赋值</a:t>
            </a:r>
            <a:r>
              <a:rPr lang="en-US" altLang="zh-CN">
                <a:latin typeface="隶书" pitchFamily="49" charset="-122"/>
                <a:ea typeface="隶书" pitchFamily="49" charset="-122"/>
              </a:rPr>
              <a:t>,</a:t>
            </a:r>
            <a:r>
              <a:rPr lang="zh-CN" altLang="en-US">
                <a:latin typeface="隶书" pitchFamily="49" charset="-122"/>
                <a:ea typeface="隶书" pitchFamily="49" charset="-122"/>
              </a:rPr>
              <a:t>再使用</a:t>
            </a:r>
            <a:endParaRPr lang="zh-CN" altLang="en-US" sz="2800"/>
          </a:p>
        </p:txBody>
      </p:sp>
      <p:grpSp>
        <p:nvGrpSpPr>
          <p:cNvPr id="2" name="Group 6"/>
          <p:cNvGrpSpPr>
            <a:grpSpLocks/>
          </p:cNvGrpSpPr>
          <p:nvPr/>
        </p:nvGrpSpPr>
        <p:grpSpPr bwMode="auto">
          <a:xfrm>
            <a:off x="4370388" y="1974850"/>
            <a:ext cx="4270375" cy="4625975"/>
            <a:chOff x="2753" y="830"/>
            <a:chExt cx="2690" cy="2914"/>
          </a:xfrm>
        </p:grpSpPr>
        <p:sp>
          <p:nvSpPr>
            <p:cNvPr id="98317" name="Freeform 7"/>
            <p:cNvSpPr>
              <a:spLocks/>
            </p:cNvSpPr>
            <p:nvPr/>
          </p:nvSpPr>
          <p:spPr bwMode="auto">
            <a:xfrm>
              <a:off x="3184" y="3388"/>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98318" name="Freeform 8"/>
            <p:cNvSpPr>
              <a:spLocks/>
            </p:cNvSpPr>
            <p:nvPr/>
          </p:nvSpPr>
          <p:spPr bwMode="auto">
            <a:xfrm>
              <a:off x="3185" y="3042"/>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98319" name="Rectangle 9"/>
            <p:cNvSpPr>
              <a:spLocks noChangeArrowheads="1"/>
            </p:cNvSpPr>
            <p:nvPr/>
          </p:nvSpPr>
          <p:spPr bwMode="auto">
            <a:xfrm>
              <a:off x="3184" y="830"/>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98320" name="Line 10"/>
            <p:cNvSpPr>
              <a:spLocks noChangeShapeType="1"/>
            </p:cNvSpPr>
            <p:nvPr/>
          </p:nvSpPr>
          <p:spPr bwMode="auto">
            <a:xfrm>
              <a:off x="3196" y="1268"/>
              <a:ext cx="1211" cy="0"/>
            </a:xfrm>
            <a:prstGeom prst="line">
              <a:avLst/>
            </a:prstGeom>
            <a:noFill/>
            <a:ln w="9525">
              <a:solidFill>
                <a:srgbClr val="000000"/>
              </a:solidFill>
              <a:round/>
              <a:headEnd/>
              <a:tailEnd/>
            </a:ln>
          </p:spPr>
          <p:txBody>
            <a:bodyPr wrap="none" anchor="ctr"/>
            <a:lstStyle/>
            <a:p>
              <a:endParaRPr lang="zh-CN" altLang="en-US"/>
            </a:p>
          </p:txBody>
        </p:sp>
        <p:sp>
          <p:nvSpPr>
            <p:cNvPr id="98321" name="Line 11"/>
            <p:cNvSpPr>
              <a:spLocks noChangeShapeType="1"/>
            </p:cNvSpPr>
            <p:nvPr/>
          </p:nvSpPr>
          <p:spPr bwMode="auto">
            <a:xfrm>
              <a:off x="3196" y="1524"/>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98322" name="Line 12"/>
            <p:cNvSpPr>
              <a:spLocks noChangeShapeType="1"/>
            </p:cNvSpPr>
            <p:nvPr/>
          </p:nvSpPr>
          <p:spPr bwMode="auto">
            <a:xfrm>
              <a:off x="3196" y="1757"/>
              <a:ext cx="1211" cy="0"/>
            </a:xfrm>
            <a:prstGeom prst="line">
              <a:avLst/>
            </a:prstGeom>
            <a:noFill/>
            <a:ln w="9525">
              <a:solidFill>
                <a:srgbClr val="000000"/>
              </a:solidFill>
              <a:round/>
              <a:headEnd/>
              <a:tailEnd/>
            </a:ln>
          </p:spPr>
          <p:txBody>
            <a:bodyPr wrap="none" anchor="ctr"/>
            <a:lstStyle/>
            <a:p>
              <a:endParaRPr lang="zh-CN" altLang="en-US"/>
            </a:p>
          </p:txBody>
        </p:sp>
        <p:sp>
          <p:nvSpPr>
            <p:cNvPr id="98323" name="Line 13"/>
            <p:cNvSpPr>
              <a:spLocks noChangeShapeType="1"/>
            </p:cNvSpPr>
            <p:nvPr/>
          </p:nvSpPr>
          <p:spPr bwMode="auto">
            <a:xfrm>
              <a:off x="3196" y="2012"/>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98324" name="Line 14"/>
            <p:cNvSpPr>
              <a:spLocks noChangeShapeType="1"/>
            </p:cNvSpPr>
            <p:nvPr/>
          </p:nvSpPr>
          <p:spPr bwMode="auto">
            <a:xfrm>
              <a:off x="3184" y="2270"/>
              <a:ext cx="1211" cy="0"/>
            </a:xfrm>
            <a:prstGeom prst="line">
              <a:avLst/>
            </a:prstGeom>
            <a:noFill/>
            <a:ln w="9525">
              <a:solidFill>
                <a:srgbClr val="000000"/>
              </a:solidFill>
              <a:round/>
              <a:headEnd/>
              <a:tailEnd/>
            </a:ln>
          </p:spPr>
          <p:txBody>
            <a:bodyPr wrap="none" anchor="ctr"/>
            <a:lstStyle/>
            <a:p>
              <a:endParaRPr lang="zh-CN" altLang="en-US"/>
            </a:p>
          </p:txBody>
        </p:sp>
        <p:sp>
          <p:nvSpPr>
            <p:cNvPr id="98325" name="Line 15"/>
            <p:cNvSpPr>
              <a:spLocks noChangeShapeType="1"/>
            </p:cNvSpPr>
            <p:nvPr/>
          </p:nvSpPr>
          <p:spPr bwMode="auto">
            <a:xfrm>
              <a:off x="3196" y="2812"/>
              <a:ext cx="1211" cy="0"/>
            </a:xfrm>
            <a:prstGeom prst="line">
              <a:avLst/>
            </a:prstGeom>
            <a:noFill/>
            <a:ln w="9525">
              <a:solidFill>
                <a:srgbClr val="000000"/>
              </a:solidFill>
              <a:round/>
              <a:headEnd/>
              <a:tailEnd/>
            </a:ln>
          </p:spPr>
          <p:txBody>
            <a:bodyPr wrap="none" anchor="ctr"/>
            <a:lstStyle/>
            <a:p>
              <a:endParaRPr lang="zh-CN" altLang="en-US"/>
            </a:p>
          </p:txBody>
        </p:sp>
        <p:sp>
          <p:nvSpPr>
            <p:cNvPr id="98326" name="Line 16"/>
            <p:cNvSpPr>
              <a:spLocks noChangeShapeType="1"/>
            </p:cNvSpPr>
            <p:nvPr/>
          </p:nvSpPr>
          <p:spPr bwMode="auto">
            <a:xfrm>
              <a:off x="3184" y="3051"/>
              <a:ext cx="0" cy="456"/>
            </a:xfrm>
            <a:prstGeom prst="line">
              <a:avLst/>
            </a:prstGeom>
            <a:noFill/>
            <a:ln w="9525">
              <a:solidFill>
                <a:srgbClr val="000000"/>
              </a:solidFill>
              <a:round/>
              <a:headEnd/>
              <a:tailEnd/>
            </a:ln>
          </p:spPr>
          <p:txBody>
            <a:bodyPr wrap="none" anchor="ctr"/>
            <a:lstStyle/>
            <a:p>
              <a:endParaRPr lang="zh-CN" altLang="en-US"/>
            </a:p>
          </p:txBody>
        </p:sp>
        <p:sp>
          <p:nvSpPr>
            <p:cNvPr id="98327" name="Line 17"/>
            <p:cNvSpPr>
              <a:spLocks noChangeShapeType="1"/>
            </p:cNvSpPr>
            <p:nvPr/>
          </p:nvSpPr>
          <p:spPr bwMode="auto">
            <a:xfrm>
              <a:off x="4395" y="3051"/>
              <a:ext cx="0" cy="600"/>
            </a:xfrm>
            <a:prstGeom prst="line">
              <a:avLst/>
            </a:prstGeom>
            <a:noFill/>
            <a:ln w="9525">
              <a:solidFill>
                <a:srgbClr val="000000"/>
              </a:solidFill>
              <a:round/>
              <a:headEnd/>
              <a:tailEnd/>
            </a:ln>
          </p:spPr>
          <p:txBody>
            <a:bodyPr wrap="none" anchor="ctr"/>
            <a:lstStyle/>
            <a:p>
              <a:endParaRPr lang="zh-CN" altLang="en-US"/>
            </a:p>
          </p:txBody>
        </p:sp>
        <p:sp>
          <p:nvSpPr>
            <p:cNvPr id="98328" name="Text Box 18"/>
            <p:cNvSpPr txBox="1">
              <a:spLocks noChangeArrowheads="1"/>
            </p:cNvSpPr>
            <p:nvPr/>
          </p:nvSpPr>
          <p:spPr bwMode="auto">
            <a:xfrm>
              <a:off x="3675" y="888"/>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98329" name="Text Box 19"/>
            <p:cNvSpPr txBox="1">
              <a:spLocks noChangeArrowheads="1"/>
            </p:cNvSpPr>
            <p:nvPr/>
          </p:nvSpPr>
          <p:spPr bwMode="auto">
            <a:xfrm>
              <a:off x="3674" y="3093"/>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98330" name="Text Box 20"/>
            <p:cNvSpPr txBox="1">
              <a:spLocks noChangeArrowheads="1"/>
            </p:cNvSpPr>
            <p:nvPr/>
          </p:nvSpPr>
          <p:spPr bwMode="auto">
            <a:xfrm>
              <a:off x="2753" y="1158"/>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98331" name="Text Box 21"/>
            <p:cNvSpPr txBox="1">
              <a:spLocks noChangeArrowheads="1"/>
            </p:cNvSpPr>
            <p:nvPr/>
          </p:nvSpPr>
          <p:spPr bwMode="auto">
            <a:xfrm>
              <a:off x="2753" y="2129"/>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98332" name="Text Box 22"/>
            <p:cNvSpPr txBox="1">
              <a:spLocks noChangeArrowheads="1"/>
            </p:cNvSpPr>
            <p:nvPr/>
          </p:nvSpPr>
          <p:spPr bwMode="auto">
            <a:xfrm>
              <a:off x="2753" y="2614"/>
              <a:ext cx="436" cy="250"/>
            </a:xfrm>
            <a:prstGeom prst="rect">
              <a:avLst/>
            </a:prstGeom>
            <a:noFill/>
            <a:ln w="9525">
              <a:noFill/>
              <a:miter lim="800000"/>
              <a:headEnd/>
              <a:tailEnd/>
            </a:ln>
          </p:spPr>
          <p:txBody>
            <a:bodyPr wrap="none" anchor="ctr">
              <a:spAutoFit/>
            </a:bodyPr>
            <a:lstStyle/>
            <a:p>
              <a:pPr eaLnBrk="0" hangingPunct="0"/>
              <a:r>
                <a:rPr lang="en-US" altLang="zh-CN" sz="2000"/>
                <a:t>2006</a:t>
              </a:r>
            </a:p>
          </p:txBody>
        </p:sp>
        <p:sp>
          <p:nvSpPr>
            <p:cNvPr id="98333" name="Text Box 23"/>
            <p:cNvSpPr txBox="1">
              <a:spLocks noChangeArrowheads="1"/>
            </p:cNvSpPr>
            <p:nvPr/>
          </p:nvSpPr>
          <p:spPr bwMode="auto">
            <a:xfrm>
              <a:off x="2753" y="2372"/>
              <a:ext cx="436" cy="250"/>
            </a:xfrm>
            <a:prstGeom prst="rect">
              <a:avLst/>
            </a:prstGeom>
            <a:noFill/>
            <a:ln w="9525">
              <a:noFill/>
              <a:miter lim="800000"/>
              <a:headEnd/>
              <a:tailEnd/>
            </a:ln>
          </p:spPr>
          <p:txBody>
            <a:bodyPr wrap="none" anchor="ctr">
              <a:spAutoFit/>
            </a:bodyPr>
            <a:lstStyle/>
            <a:p>
              <a:pPr eaLnBrk="0" hangingPunct="0"/>
              <a:r>
                <a:rPr lang="en-US" altLang="zh-CN" sz="2000"/>
                <a:t>2005</a:t>
              </a:r>
            </a:p>
          </p:txBody>
        </p:sp>
        <p:sp>
          <p:nvSpPr>
            <p:cNvPr id="98334" name="Line 24"/>
            <p:cNvSpPr>
              <a:spLocks noChangeShapeType="1"/>
            </p:cNvSpPr>
            <p:nvPr/>
          </p:nvSpPr>
          <p:spPr bwMode="auto">
            <a:xfrm>
              <a:off x="3196" y="2534"/>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98335" name="Line 25"/>
            <p:cNvSpPr>
              <a:spLocks noChangeShapeType="1"/>
            </p:cNvSpPr>
            <p:nvPr/>
          </p:nvSpPr>
          <p:spPr bwMode="auto">
            <a:xfrm flipH="1">
              <a:off x="4385" y="1272"/>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98336" name="Text Box 26"/>
            <p:cNvSpPr txBox="1">
              <a:spLocks noChangeArrowheads="1"/>
            </p:cNvSpPr>
            <p:nvPr/>
          </p:nvSpPr>
          <p:spPr bwMode="auto">
            <a:xfrm>
              <a:off x="4567" y="1118"/>
              <a:ext cx="809" cy="288"/>
            </a:xfrm>
            <a:prstGeom prst="rect">
              <a:avLst/>
            </a:prstGeom>
            <a:noFill/>
            <a:ln w="9525">
              <a:noFill/>
              <a:miter lim="800000"/>
              <a:headEnd type="none" w="lg" len="lg"/>
              <a:tailEnd/>
            </a:ln>
          </p:spPr>
          <p:txBody>
            <a:bodyPr wrap="none">
              <a:spAutoFit/>
            </a:bodyPr>
            <a:lstStyle/>
            <a:p>
              <a:r>
                <a:rPr lang="zh-CN" altLang="en-US" sz="2000"/>
                <a:t>整型变量</a:t>
              </a:r>
              <a:r>
                <a:rPr lang="en-US" altLang="zh-CN">
                  <a:solidFill>
                    <a:srgbClr val="0000FF"/>
                  </a:solidFill>
                </a:rPr>
                <a:t>i</a:t>
              </a:r>
              <a:endParaRPr lang="en-US" altLang="zh-CN" sz="2000"/>
            </a:p>
          </p:txBody>
        </p:sp>
        <p:sp>
          <p:nvSpPr>
            <p:cNvPr id="98337" name="Text Box 27"/>
            <p:cNvSpPr txBox="1">
              <a:spLocks noChangeArrowheads="1"/>
            </p:cNvSpPr>
            <p:nvPr/>
          </p:nvSpPr>
          <p:spPr bwMode="auto">
            <a:xfrm>
              <a:off x="3585" y="1382"/>
              <a:ext cx="308"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10</a:t>
              </a:r>
            </a:p>
          </p:txBody>
        </p:sp>
        <p:sp>
          <p:nvSpPr>
            <p:cNvPr id="98338" name="Line 28"/>
            <p:cNvSpPr>
              <a:spLocks noChangeShapeType="1"/>
            </p:cNvSpPr>
            <p:nvPr/>
          </p:nvSpPr>
          <p:spPr bwMode="auto">
            <a:xfrm flipH="1">
              <a:off x="4409" y="2268"/>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98339" name="Text Box 29"/>
            <p:cNvSpPr txBox="1">
              <a:spLocks noChangeArrowheads="1"/>
            </p:cNvSpPr>
            <p:nvPr/>
          </p:nvSpPr>
          <p:spPr bwMode="auto">
            <a:xfrm>
              <a:off x="4591" y="2114"/>
              <a:ext cx="852" cy="288"/>
            </a:xfrm>
            <a:prstGeom prst="rect">
              <a:avLst/>
            </a:prstGeom>
            <a:noFill/>
            <a:ln w="9525">
              <a:noFill/>
              <a:miter lim="800000"/>
              <a:headEnd type="none" w="lg" len="lg"/>
              <a:tailEnd/>
            </a:ln>
          </p:spPr>
          <p:txBody>
            <a:bodyPr wrap="none">
              <a:spAutoFit/>
            </a:bodyPr>
            <a:lstStyle/>
            <a:p>
              <a:r>
                <a:rPr lang="zh-CN" altLang="en-US" sz="2000"/>
                <a:t>指针变量</a:t>
              </a:r>
              <a:r>
                <a:rPr lang="en-US" altLang="zh-CN">
                  <a:solidFill>
                    <a:schemeClr val="accent2"/>
                  </a:solidFill>
                </a:rPr>
                <a:t>p</a:t>
              </a:r>
              <a:endParaRPr lang="en-US" altLang="zh-CN" sz="2000"/>
            </a:p>
          </p:txBody>
        </p:sp>
        <p:sp>
          <p:nvSpPr>
            <p:cNvPr id="98340" name="Text Box 30"/>
            <p:cNvSpPr txBox="1">
              <a:spLocks noChangeArrowheads="1"/>
            </p:cNvSpPr>
            <p:nvPr/>
          </p:nvSpPr>
          <p:spPr bwMode="auto">
            <a:xfrm>
              <a:off x="2753" y="1401"/>
              <a:ext cx="436" cy="250"/>
            </a:xfrm>
            <a:prstGeom prst="rect">
              <a:avLst/>
            </a:prstGeom>
            <a:noFill/>
            <a:ln w="9525">
              <a:noFill/>
              <a:miter lim="800000"/>
              <a:headEnd/>
              <a:tailEnd/>
            </a:ln>
          </p:spPr>
          <p:txBody>
            <a:bodyPr wrap="none" anchor="ctr">
              <a:spAutoFit/>
            </a:bodyPr>
            <a:lstStyle/>
            <a:p>
              <a:pPr eaLnBrk="0" hangingPunct="0"/>
              <a:r>
                <a:rPr lang="en-US" altLang="zh-CN" sz="2000"/>
                <a:t>2001</a:t>
              </a:r>
            </a:p>
          </p:txBody>
        </p:sp>
        <p:sp>
          <p:nvSpPr>
            <p:cNvPr id="98341" name="Text Box 31"/>
            <p:cNvSpPr txBox="1">
              <a:spLocks noChangeArrowheads="1"/>
            </p:cNvSpPr>
            <p:nvPr/>
          </p:nvSpPr>
          <p:spPr bwMode="auto">
            <a:xfrm>
              <a:off x="2753" y="1644"/>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98342" name="Text Box 32"/>
            <p:cNvSpPr txBox="1">
              <a:spLocks noChangeArrowheads="1"/>
            </p:cNvSpPr>
            <p:nvPr/>
          </p:nvSpPr>
          <p:spPr bwMode="auto">
            <a:xfrm>
              <a:off x="2753" y="1886"/>
              <a:ext cx="436" cy="250"/>
            </a:xfrm>
            <a:prstGeom prst="rect">
              <a:avLst/>
            </a:prstGeom>
            <a:noFill/>
            <a:ln w="9525">
              <a:noFill/>
              <a:miter lim="800000"/>
              <a:headEnd/>
              <a:tailEnd/>
            </a:ln>
          </p:spPr>
          <p:txBody>
            <a:bodyPr wrap="none" anchor="ctr">
              <a:spAutoFit/>
            </a:bodyPr>
            <a:lstStyle/>
            <a:p>
              <a:pPr eaLnBrk="0" hangingPunct="0"/>
              <a:r>
                <a:rPr lang="en-US" altLang="zh-CN" sz="2000"/>
                <a:t>2003</a:t>
              </a:r>
            </a:p>
          </p:txBody>
        </p:sp>
        <p:sp>
          <p:nvSpPr>
            <p:cNvPr id="98343" name="Text Box 33"/>
            <p:cNvSpPr txBox="1">
              <a:spLocks noChangeArrowheads="1"/>
            </p:cNvSpPr>
            <p:nvPr/>
          </p:nvSpPr>
          <p:spPr bwMode="auto">
            <a:xfrm>
              <a:off x="3557" y="2406"/>
              <a:ext cx="436" cy="250"/>
            </a:xfrm>
            <a:prstGeom prst="rect">
              <a:avLst/>
            </a:prstGeom>
            <a:noFill/>
            <a:ln w="9525">
              <a:noFill/>
              <a:miter lim="800000"/>
              <a:headEnd/>
              <a:tailEnd/>
            </a:ln>
          </p:spPr>
          <p:txBody>
            <a:bodyPr wrap="none" anchor="ctr">
              <a:spAutoFit/>
            </a:bodyPr>
            <a:lstStyle/>
            <a:p>
              <a:pPr eaLnBrk="0" hangingPunct="0"/>
              <a:r>
                <a:rPr lang="zh-CN" altLang="en-US" sz="2000">
                  <a:solidFill>
                    <a:srgbClr val="0000FF"/>
                  </a:solidFill>
                </a:rPr>
                <a:t>随机</a:t>
              </a:r>
              <a:endParaRPr lang="zh-CN" altLang="en-US" sz="2000">
                <a:solidFill>
                  <a:schemeClr val="accent2"/>
                </a:solidFill>
              </a:endParaRPr>
            </a:p>
          </p:txBody>
        </p:sp>
        <p:sp>
          <p:nvSpPr>
            <p:cNvPr id="98344" name="AutoShape 34"/>
            <p:cNvSpPr>
              <a:spLocks noChangeArrowheads="1"/>
            </p:cNvSpPr>
            <p:nvPr/>
          </p:nvSpPr>
          <p:spPr bwMode="auto">
            <a:xfrm>
              <a:off x="3404" y="2280"/>
              <a:ext cx="756" cy="528"/>
            </a:xfrm>
            <a:prstGeom prst="irregularSeal1">
              <a:avLst/>
            </a:prstGeom>
            <a:noFill/>
            <a:ln w="38100">
              <a:solidFill>
                <a:srgbClr val="FF3300"/>
              </a:solidFill>
              <a:miter lim="800000"/>
              <a:headEnd type="none" w="lg" len="lg"/>
              <a:tailEnd/>
            </a:ln>
          </p:spPr>
          <p:txBody>
            <a:bodyPr wrap="none" lIns="90000" tIns="46800" rIns="90000" bIns="46800" anchor="ctr"/>
            <a:lstStyle/>
            <a:p>
              <a:endParaRPr lang="zh-CN" altLang="zh-CN">
                <a:solidFill>
                  <a:schemeClr val="accent2"/>
                </a:solidFill>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out)">
                                      <p:cBhvr>
                                        <p:cTn id="17" dur="500"/>
                                        <p:tgtEl>
                                          <p:spTgt spid="8"/>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ox(out)">
                                      <p:cBhvr>
                                        <p:cTn id="22" dur="500"/>
                                        <p:tgtEl>
                                          <p:spTgt spid="10">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out)">
                                      <p:cBhvr>
                                        <p:cTn id="27" dur="500"/>
                                        <p:tgtEl>
                                          <p:spTgt spid="9"/>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5.1.6</a:t>
            </a:r>
            <a:r>
              <a:rPr lang="zh-CN" altLang="en-US" smtClean="0">
                <a:ea typeface="宋体" pitchFamily="2" charset="-122"/>
              </a:rPr>
              <a:t>库函数与自定义函数</a:t>
            </a:r>
            <a:endParaRPr lang="en-US" altLang="zh-CN" dirty="0">
              <a:ea typeface="宋体" pitchFamily="2" charset="-122"/>
            </a:endParaRPr>
          </a:p>
        </p:txBody>
      </p:sp>
      <p:sp>
        <p:nvSpPr>
          <p:cNvPr id="4" name="Rectangle 3"/>
          <p:cNvSpPr>
            <a:spLocks noGrp="1" noChangeArrowheads="1"/>
          </p:cNvSpPr>
          <p:nvPr>
            <p:ph type="body" idx="1"/>
          </p:nvPr>
        </p:nvSpPr>
        <p:spPr>
          <a:xfrm>
            <a:off x="357159" y="1285861"/>
            <a:ext cx="8501122" cy="5072098"/>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300" smtClean="0">
                <a:ea typeface="宋体" pitchFamily="2" charset="-122"/>
              </a:rPr>
              <a:t>为方便解决某些基本问题，</a:t>
            </a:r>
            <a:r>
              <a:rPr lang="en-US" altLang="zh-CN" sz="2300" smtClean="0">
                <a:ea typeface="宋体" pitchFamily="2" charset="-122"/>
              </a:rPr>
              <a:t>C</a:t>
            </a:r>
            <a:r>
              <a:rPr lang="zh-CN" altLang="en-US" sz="2300" smtClean="0">
                <a:ea typeface="宋体" pitchFamily="2" charset="-122"/>
              </a:rPr>
              <a:t>语言提供了库函数，库函数是将前人书写的、有通用功能的函数打包，方便开发者调用，或是一些复杂的功能，比如输入输出，这涉及到硬件方面的内容，如果要我们自己写如何输出输出的函数，肯定要头大半天。</a:t>
            </a:r>
          </a:p>
          <a:p>
            <a:pPr eaLnBrk="1" hangingPunct="1">
              <a:lnSpc>
                <a:spcPct val="90000"/>
              </a:lnSpc>
              <a:defRPr/>
            </a:pPr>
            <a:r>
              <a:rPr lang="en-US" altLang="zh-CN" sz="2300" smtClean="0">
                <a:ea typeface="宋体" pitchFamily="2" charset="-122"/>
              </a:rPr>
              <a:t>C</a:t>
            </a:r>
            <a:r>
              <a:rPr lang="zh-CN" altLang="en-US" sz="2300" smtClean="0">
                <a:ea typeface="宋体" pitchFamily="2" charset="-122"/>
              </a:rPr>
              <a:t>语言中的库函数十分丰富，大致可分为</a:t>
            </a:r>
            <a:r>
              <a:rPr lang="zh-CN" altLang="en-US" sz="2300" smtClean="0">
                <a:latin typeface="Times New Roman" pitchFamily="18" charset="0"/>
                <a:ea typeface="宋体" pitchFamily="2" charset="-122"/>
              </a:rPr>
              <a:t>“</a:t>
            </a:r>
            <a:r>
              <a:rPr lang="zh-CN" altLang="en-US" sz="2300" smtClean="0">
                <a:ea typeface="宋体" pitchFamily="2" charset="-122"/>
              </a:rPr>
              <a:t>标准库函数</a:t>
            </a:r>
            <a:r>
              <a:rPr lang="zh-CN" altLang="en-US" sz="2300" smtClean="0">
                <a:latin typeface="Times New Roman" pitchFamily="18" charset="0"/>
                <a:ea typeface="宋体" pitchFamily="2" charset="-122"/>
              </a:rPr>
              <a:t>”</a:t>
            </a:r>
            <a:r>
              <a:rPr lang="zh-CN" altLang="en-US" sz="2300" smtClean="0">
                <a:ea typeface="宋体" pitchFamily="2" charset="-122"/>
              </a:rPr>
              <a:t>和</a:t>
            </a:r>
            <a:r>
              <a:rPr lang="zh-CN" altLang="en-US" sz="2300" smtClean="0">
                <a:latin typeface="Times New Roman" pitchFamily="18" charset="0"/>
                <a:ea typeface="宋体" pitchFamily="2" charset="-122"/>
              </a:rPr>
              <a:t>“</a:t>
            </a:r>
            <a:r>
              <a:rPr lang="zh-CN" altLang="en-US" sz="2300" smtClean="0">
                <a:ea typeface="宋体" pitchFamily="2" charset="-122"/>
              </a:rPr>
              <a:t>第三方库函数</a:t>
            </a:r>
            <a:r>
              <a:rPr lang="zh-CN" altLang="en-US" sz="2300" smtClean="0">
                <a:latin typeface="Times New Roman" pitchFamily="18" charset="0"/>
                <a:ea typeface="宋体" pitchFamily="2" charset="-122"/>
              </a:rPr>
              <a:t>”</a:t>
            </a:r>
            <a:r>
              <a:rPr lang="zh-CN" altLang="en-US" sz="2300" smtClean="0">
                <a:ea typeface="宋体" pitchFamily="2" charset="-122"/>
              </a:rPr>
              <a:t>两类，标准库函数是得到广泛认可，形式统一，被多种类的编译器支持的库函数，而第三方库函数是一些软件厂商为某些特定功能领域开发，多具有专用性。随着</a:t>
            </a:r>
            <a:r>
              <a:rPr lang="en-US" altLang="zh-CN" sz="2300" smtClean="0">
                <a:ea typeface="宋体" pitchFamily="2" charset="-122"/>
              </a:rPr>
              <a:t>C</a:t>
            </a:r>
            <a:r>
              <a:rPr lang="zh-CN" altLang="en-US" sz="2300" smtClean="0">
                <a:ea typeface="宋体" pitchFamily="2" charset="-122"/>
              </a:rPr>
              <a:t>语言的不断发展和应用领域的拓展，标准化的工作也在不断深入，标准库函数也会不断扩充。</a:t>
            </a:r>
          </a:p>
          <a:p>
            <a:pPr eaLnBrk="1" hangingPunct="1">
              <a:lnSpc>
                <a:spcPct val="90000"/>
              </a:lnSpc>
              <a:defRPr/>
            </a:pPr>
            <a:r>
              <a:rPr lang="zh-CN" altLang="en-US" sz="2300" smtClean="0">
                <a:ea typeface="宋体" pitchFamily="2" charset="-122"/>
              </a:rPr>
              <a:t>除了库函数外，</a:t>
            </a:r>
            <a:r>
              <a:rPr lang="en-US" altLang="zh-CN" sz="2300" smtClean="0">
                <a:ea typeface="宋体" pitchFamily="2" charset="-122"/>
              </a:rPr>
              <a:t>C</a:t>
            </a:r>
            <a:r>
              <a:rPr lang="zh-CN" altLang="en-US" sz="2300" smtClean="0">
                <a:ea typeface="宋体" pitchFamily="2" charset="-122"/>
              </a:rPr>
              <a:t>语言允许用于自定义函数以灵活解决各种问题，用户可以将自己的算法编成一个个相对独立的函数模块，用调用的方法来使用函数。某种程度上说，</a:t>
            </a:r>
            <a:r>
              <a:rPr lang="en-US" altLang="zh-CN" sz="2300" smtClean="0">
                <a:ea typeface="宋体" pitchFamily="2" charset="-122"/>
              </a:rPr>
              <a:t>C</a:t>
            </a:r>
            <a:r>
              <a:rPr lang="zh-CN" altLang="en-US" sz="2300" smtClean="0">
                <a:ea typeface="宋体" pitchFamily="2" charset="-122"/>
              </a:rPr>
              <a:t>语言的全部功能是由这样那样的函数来实现的，</a:t>
            </a:r>
            <a:r>
              <a:rPr lang="en-US" altLang="zh-CN" sz="2300" smtClean="0">
                <a:ea typeface="宋体" pitchFamily="2" charset="-122"/>
              </a:rPr>
              <a:t>C</a:t>
            </a:r>
            <a:r>
              <a:rPr lang="zh-CN" altLang="en-US" sz="2300" smtClean="0">
                <a:ea typeface="宋体" pitchFamily="2" charset="-122"/>
              </a:rPr>
              <a:t>语言也常称为</a:t>
            </a:r>
            <a:r>
              <a:rPr lang="zh-CN" altLang="en-US" sz="2300" smtClean="0">
                <a:latin typeface="Times New Roman" pitchFamily="18" charset="0"/>
                <a:ea typeface="宋体" pitchFamily="2" charset="-122"/>
              </a:rPr>
              <a:t>“</a:t>
            </a:r>
            <a:r>
              <a:rPr lang="zh-CN" altLang="en-US" sz="2300" smtClean="0">
                <a:ea typeface="宋体" pitchFamily="2" charset="-122"/>
              </a:rPr>
              <a:t>函数式语言</a:t>
            </a:r>
            <a:r>
              <a:rPr lang="zh-CN" altLang="en-US" sz="2300" smtClean="0">
                <a:latin typeface="Times New Roman" pitchFamily="18" charset="0"/>
                <a:ea typeface="宋体" pitchFamily="2" charset="-122"/>
              </a:rPr>
              <a:t>”</a:t>
            </a:r>
            <a:r>
              <a:rPr lang="zh-CN" altLang="en-US" sz="2300" smtClean="0">
                <a:ea typeface="宋体" pitchFamily="2" charset="-122"/>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5.3.12</a:t>
            </a:r>
            <a:r>
              <a:rPr lang="zh-CN" altLang="en-US" smtClean="0">
                <a:ea typeface="宋体" pitchFamily="2" charset="-122"/>
              </a:rPr>
              <a:t>取地址操作符</a:t>
            </a:r>
            <a:r>
              <a:rPr lang="en-US" altLang="zh-CN" smtClean="0">
                <a:ea typeface="宋体" pitchFamily="2" charset="-122"/>
              </a:rPr>
              <a:t>&amp;</a:t>
            </a:r>
            <a:endParaRPr lang="en-US" altLang="zh-CN" dirty="0">
              <a:ea typeface="宋体" pitchFamily="2" charset="-122"/>
            </a:endParaRPr>
          </a:p>
        </p:txBody>
      </p:sp>
      <p:sp>
        <p:nvSpPr>
          <p:cNvPr id="100356" name="灯片编号占位符 3"/>
          <p:cNvSpPr>
            <a:spLocks noGrp="1"/>
          </p:cNvSpPr>
          <p:nvPr>
            <p:ph type="sldNum" sz="quarter" idx="11"/>
          </p:nvPr>
        </p:nvSpPr>
        <p:spPr bwMode="gray">
          <a:xfrm>
            <a:off x="755650" y="6381750"/>
            <a:ext cx="2133600" cy="215900"/>
          </a:xfrm>
          <a:noFill/>
        </p:spPr>
        <p:txBody>
          <a:bodyPr/>
          <a:lstStyle/>
          <a:p>
            <a:pPr algn="l"/>
            <a:fld id="{0823BC54-CEC3-4152-81DA-9BD00D283894}" type="slidenum">
              <a:rPr lang="en-US" altLang="zh-CN" smtClean="0"/>
              <a:pPr algn="l"/>
              <a:t>90</a:t>
            </a:fld>
            <a:endParaRPr lang="en-US" altLang="zh-CN" smtClean="0"/>
          </a:p>
        </p:txBody>
      </p:sp>
      <p:sp>
        <p:nvSpPr>
          <p:cNvPr id="9" name="Text Box 4"/>
          <p:cNvSpPr txBox="1">
            <a:spLocks noChangeArrowheads="1"/>
          </p:cNvSpPr>
          <p:nvPr/>
        </p:nvSpPr>
        <p:spPr bwMode="auto">
          <a:xfrm>
            <a:off x="782638" y="1350963"/>
            <a:ext cx="2632075" cy="830262"/>
          </a:xfrm>
          <a:prstGeom prst="rect">
            <a:avLst/>
          </a:prstGeom>
          <a:gradFill rotWithShape="1">
            <a:gsLst>
              <a:gs pos="0">
                <a:srgbClr val="33CCCC">
                  <a:alpha val="53998"/>
                </a:srgbClr>
              </a:gs>
              <a:gs pos="100000">
                <a:srgbClr val="FFFFFF"/>
              </a:gs>
            </a:gsLst>
            <a:lin ang="5400000" scaled="1"/>
          </a:gradFill>
          <a:ln w="12700">
            <a:solidFill>
              <a:srgbClr val="008000"/>
            </a:solidFill>
            <a:miter lim="800000"/>
            <a:headEnd/>
            <a:tailEnd/>
          </a:ln>
        </p:spPr>
        <p:txBody>
          <a:bodyPr wrap="none">
            <a:spAutoFit/>
          </a:bodyPr>
          <a:lstStyle/>
          <a:p>
            <a:pPr eaLnBrk="0" hangingPunct="0"/>
            <a:r>
              <a:rPr lang="en-US" altLang="zh-CN" sz="2400" b="1">
                <a:solidFill>
                  <a:schemeClr val="bg2"/>
                </a:solidFill>
              </a:rPr>
              <a:t>int num, *ptrnum;</a:t>
            </a:r>
          </a:p>
          <a:p>
            <a:pPr eaLnBrk="0" hangingPunct="0"/>
            <a:r>
              <a:rPr lang="en-US" altLang="zh-CN" sz="2400" b="1">
                <a:solidFill>
                  <a:schemeClr val="bg2"/>
                </a:solidFill>
              </a:rPr>
              <a:t>ptrnum = &amp;num;</a:t>
            </a:r>
            <a:r>
              <a:rPr lang="en-US" altLang="zh-CN" sz="2400" b="1" i="1">
                <a:solidFill>
                  <a:schemeClr val="bg2"/>
                </a:solidFill>
                <a:latin typeface="Courier New" pitchFamily="49" charset="0"/>
              </a:rPr>
              <a:t> </a:t>
            </a:r>
          </a:p>
        </p:txBody>
      </p:sp>
      <p:sp>
        <p:nvSpPr>
          <p:cNvPr id="10" name="WordArt 6"/>
          <p:cNvSpPr>
            <a:spLocks noChangeArrowheads="1" noChangeShapeType="1" noTextEdit="1"/>
          </p:cNvSpPr>
          <p:nvPr/>
        </p:nvSpPr>
        <p:spPr bwMode="auto">
          <a:xfrm>
            <a:off x="5030788" y="1566863"/>
            <a:ext cx="3429000" cy="48577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FFFFFF"/>
                </a:solidFill>
                <a:effectLst>
                  <a:outerShdw dist="35921" dir="2700000" algn="ctr" rotWithShape="0">
                    <a:srgbClr val="808080">
                      <a:alpha val="79999"/>
                    </a:srgbClr>
                  </a:outerShdw>
                </a:effectLst>
                <a:latin typeface="+mn-ea"/>
                <a:ea typeface="+mn-ea"/>
                <a:cs typeface="+mn-ea"/>
              </a:rPr>
              <a:t>取地址符</a:t>
            </a:r>
          </a:p>
        </p:txBody>
      </p:sp>
      <p:grpSp>
        <p:nvGrpSpPr>
          <p:cNvPr id="100359" name="Group 24"/>
          <p:cNvGrpSpPr>
            <a:grpSpLocks/>
          </p:cNvGrpSpPr>
          <p:nvPr/>
        </p:nvGrpSpPr>
        <p:grpSpPr bwMode="auto">
          <a:xfrm>
            <a:off x="1763713" y="2852738"/>
            <a:ext cx="5113337" cy="3336925"/>
            <a:chOff x="340" y="1797"/>
            <a:chExt cx="3221" cy="2102"/>
          </a:xfrm>
        </p:grpSpPr>
        <p:sp>
          <p:nvSpPr>
            <p:cNvPr id="100366" name="Rectangle 10"/>
            <p:cNvSpPr>
              <a:spLocks noChangeArrowheads="1"/>
            </p:cNvSpPr>
            <p:nvPr/>
          </p:nvSpPr>
          <p:spPr bwMode="auto">
            <a:xfrm>
              <a:off x="431" y="1797"/>
              <a:ext cx="3130" cy="1769"/>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100367" name="Text Box 11"/>
            <p:cNvSpPr txBox="1">
              <a:spLocks noChangeArrowheads="1"/>
            </p:cNvSpPr>
            <p:nvPr/>
          </p:nvSpPr>
          <p:spPr bwMode="auto">
            <a:xfrm>
              <a:off x="340" y="3611"/>
              <a:ext cx="816" cy="288"/>
            </a:xfrm>
            <a:prstGeom prst="rect">
              <a:avLst/>
            </a:prstGeom>
            <a:noFill/>
            <a:ln w="9525" algn="ctr">
              <a:noFill/>
              <a:miter lim="800000"/>
              <a:headEnd/>
              <a:tailEnd/>
            </a:ln>
          </p:spPr>
          <p:txBody>
            <a:bodyPr>
              <a:spAutoFit/>
            </a:bodyPr>
            <a:lstStyle/>
            <a:p>
              <a:pPr eaLnBrk="0" hangingPunct="0">
                <a:spcBef>
                  <a:spcPct val="50000"/>
                </a:spcBef>
              </a:pPr>
              <a:r>
                <a:rPr lang="zh-CN" altLang="en-US" sz="2400">
                  <a:ea typeface="黑体" pitchFamily="49" charset="-122"/>
                </a:rPr>
                <a:t>内存</a:t>
              </a:r>
            </a:p>
          </p:txBody>
        </p:sp>
        <p:sp>
          <p:nvSpPr>
            <p:cNvPr id="100368" name="Rectangle 12"/>
            <p:cNvSpPr>
              <a:spLocks noChangeArrowheads="1"/>
            </p:cNvSpPr>
            <p:nvPr/>
          </p:nvSpPr>
          <p:spPr bwMode="auto">
            <a:xfrm>
              <a:off x="567" y="2296"/>
              <a:ext cx="907" cy="544"/>
            </a:xfrm>
            <a:prstGeom prst="rect">
              <a:avLst/>
            </a:prstGeom>
            <a:gradFill rotWithShape="1">
              <a:gsLst>
                <a:gs pos="0">
                  <a:srgbClr val="33CCCC">
                    <a:alpha val="65999"/>
                  </a:srgbClr>
                </a:gs>
                <a:gs pos="100000">
                  <a:srgbClr val="FFFFFF"/>
                </a:gs>
              </a:gsLst>
              <a:lin ang="5400000" scaled="1"/>
            </a:gradFill>
            <a:ln w="9525">
              <a:solidFill>
                <a:schemeClr val="tx1"/>
              </a:solidFill>
              <a:miter lim="800000"/>
              <a:headEnd/>
              <a:tailEnd/>
            </a:ln>
          </p:spPr>
          <p:txBody>
            <a:bodyPr wrap="none" anchor="ctr"/>
            <a:lstStyle/>
            <a:p>
              <a:pPr algn="ctr" eaLnBrk="0" hangingPunct="0"/>
              <a:r>
                <a:rPr lang="en-US" altLang="zh-CN" sz="2000"/>
                <a:t>100</a:t>
              </a:r>
            </a:p>
          </p:txBody>
        </p:sp>
        <p:sp>
          <p:nvSpPr>
            <p:cNvPr id="100369" name="Text Box 13"/>
            <p:cNvSpPr txBox="1">
              <a:spLocks noChangeArrowheads="1"/>
            </p:cNvSpPr>
            <p:nvPr/>
          </p:nvSpPr>
          <p:spPr bwMode="auto">
            <a:xfrm>
              <a:off x="839" y="2024"/>
              <a:ext cx="499" cy="250"/>
            </a:xfrm>
            <a:prstGeom prst="rect">
              <a:avLst/>
            </a:prstGeom>
            <a:noFill/>
            <a:ln w="9525">
              <a:noFill/>
              <a:miter lim="800000"/>
              <a:headEnd/>
              <a:tailEnd/>
            </a:ln>
          </p:spPr>
          <p:txBody>
            <a:bodyPr>
              <a:spAutoFit/>
            </a:bodyPr>
            <a:lstStyle/>
            <a:p>
              <a:pPr eaLnBrk="0" hangingPunct="0">
                <a:spcBef>
                  <a:spcPct val="50000"/>
                </a:spcBef>
              </a:pPr>
              <a:r>
                <a:rPr lang="en-US" altLang="zh-CN" sz="2000"/>
                <a:t>num</a:t>
              </a:r>
            </a:p>
          </p:txBody>
        </p:sp>
        <p:sp>
          <p:nvSpPr>
            <p:cNvPr id="100370" name="Text Box 14"/>
            <p:cNvSpPr txBox="1">
              <a:spLocks noChangeArrowheads="1"/>
            </p:cNvSpPr>
            <p:nvPr/>
          </p:nvSpPr>
          <p:spPr bwMode="auto">
            <a:xfrm>
              <a:off x="794" y="2886"/>
              <a:ext cx="635" cy="250"/>
            </a:xfrm>
            <a:prstGeom prst="rect">
              <a:avLst/>
            </a:prstGeom>
            <a:noFill/>
            <a:ln w="9525">
              <a:noFill/>
              <a:miter lim="800000"/>
              <a:headEnd/>
              <a:tailEnd/>
            </a:ln>
          </p:spPr>
          <p:txBody>
            <a:bodyPr>
              <a:spAutoFit/>
            </a:bodyPr>
            <a:lstStyle/>
            <a:p>
              <a:pPr eaLnBrk="0" hangingPunct="0">
                <a:spcBef>
                  <a:spcPct val="50000"/>
                </a:spcBef>
              </a:pPr>
              <a:r>
                <a:rPr lang="en-US" altLang="zh-CN" sz="2000"/>
                <a:t>FF7C</a:t>
              </a:r>
            </a:p>
          </p:txBody>
        </p:sp>
        <p:sp>
          <p:nvSpPr>
            <p:cNvPr id="100371" name="Rectangle 15"/>
            <p:cNvSpPr>
              <a:spLocks noChangeArrowheads="1"/>
            </p:cNvSpPr>
            <p:nvPr/>
          </p:nvSpPr>
          <p:spPr bwMode="auto">
            <a:xfrm>
              <a:off x="2563" y="2296"/>
              <a:ext cx="771" cy="454"/>
            </a:xfrm>
            <a:prstGeom prst="rect">
              <a:avLst/>
            </a:prstGeom>
            <a:gradFill rotWithShape="1">
              <a:gsLst>
                <a:gs pos="0">
                  <a:srgbClr val="33CCCC">
                    <a:alpha val="64000"/>
                  </a:srgbClr>
                </a:gs>
                <a:gs pos="100000">
                  <a:srgbClr val="FFFFFF"/>
                </a:gs>
              </a:gsLst>
              <a:lin ang="5400000" scaled="1"/>
            </a:gradFill>
            <a:ln w="9525" algn="ctr">
              <a:solidFill>
                <a:schemeClr val="tx1"/>
              </a:solidFill>
              <a:miter lim="800000"/>
              <a:headEnd/>
              <a:tailEnd/>
            </a:ln>
          </p:spPr>
          <p:txBody>
            <a:bodyPr wrap="none" anchor="ctr"/>
            <a:lstStyle/>
            <a:p>
              <a:pPr algn="ctr" eaLnBrk="0" hangingPunct="0"/>
              <a:endParaRPr lang="en-US" altLang="zh-CN" sz="2000"/>
            </a:p>
          </p:txBody>
        </p:sp>
        <p:sp>
          <p:nvSpPr>
            <p:cNvPr id="100372" name="Text Box 16"/>
            <p:cNvSpPr txBox="1">
              <a:spLocks noChangeArrowheads="1"/>
            </p:cNvSpPr>
            <p:nvPr/>
          </p:nvSpPr>
          <p:spPr bwMode="auto">
            <a:xfrm>
              <a:off x="2563" y="1979"/>
              <a:ext cx="771" cy="250"/>
            </a:xfrm>
            <a:prstGeom prst="rect">
              <a:avLst/>
            </a:prstGeom>
            <a:noFill/>
            <a:ln w="9525">
              <a:noFill/>
              <a:miter lim="800000"/>
              <a:headEnd/>
              <a:tailEnd/>
            </a:ln>
          </p:spPr>
          <p:txBody>
            <a:bodyPr>
              <a:spAutoFit/>
            </a:bodyPr>
            <a:lstStyle/>
            <a:p>
              <a:pPr eaLnBrk="0" hangingPunct="0">
                <a:spcBef>
                  <a:spcPct val="50000"/>
                </a:spcBef>
              </a:pPr>
              <a:r>
                <a:rPr lang="en-US" altLang="zh-CN" sz="2000"/>
                <a:t>ptrnum</a:t>
              </a:r>
            </a:p>
          </p:txBody>
        </p:sp>
      </p:grpSp>
      <p:sp>
        <p:nvSpPr>
          <p:cNvPr id="19" name="Text Box 17"/>
          <p:cNvSpPr txBox="1">
            <a:spLocks noChangeArrowheads="1"/>
          </p:cNvSpPr>
          <p:nvPr/>
        </p:nvSpPr>
        <p:spPr bwMode="auto">
          <a:xfrm>
            <a:off x="6948488" y="3716338"/>
            <a:ext cx="1079500" cy="457200"/>
          </a:xfrm>
          <a:prstGeom prst="rect">
            <a:avLst/>
          </a:prstGeom>
          <a:noFill/>
          <a:ln w="9525" algn="ctr">
            <a:noFill/>
            <a:miter lim="800000"/>
            <a:headEnd/>
            <a:tailEnd/>
          </a:ln>
        </p:spPr>
        <p:txBody>
          <a:bodyPr>
            <a:spAutoFit/>
          </a:bodyPr>
          <a:lstStyle/>
          <a:p>
            <a:pPr eaLnBrk="0" hangingPunct="0">
              <a:spcBef>
                <a:spcPct val="50000"/>
              </a:spcBef>
            </a:pPr>
            <a:r>
              <a:rPr lang="zh-CN" altLang="en-US" sz="2400">
                <a:ea typeface="黑体" pitchFamily="49" charset="-122"/>
              </a:rPr>
              <a:t>指针</a:t>
            </a:r>
          </a:p>
        </p:txBody>
      </p:sp>
      <p:sp>
        <p:nvSpPr>
          <p:cNvPr id="20" name="Line 19"/>
          <p:cNvSpPr>
            <a:spLocks noChangeShapeType="1"/>
          </p:cNvSpPr>
          <p:nvPr/>
        </p:nvSpPr>
        <p:spPr bwMode="auto">
          <a:xfrm flipH="1">
            <a:off x="3563938" y="4005263"/>
            <a:ext cx="1657350" cy="0"/>
          </a:xfrm>
          <a:prstGeom prst="line">
            <a:avLst/>
          </a:prstGeom>
          <a:noFill/>
          <a:ln w="38100">
            <a:solidFill>
              <a:srgbClr val="FF0000"/>
            </a:solidFill>
            <a:round/>
            <a:headEnd/>
            <a:tailEnd type="triangle" w="lg" len="med"/>
          </a:ln>
        </p:spPr>
        <p:txBody>
          <a:bodyPr/>
          <a:lstStyle/>
          <a:p>
            <a:endParaRPr lang="zh-CN" altLang="en-US"/>
          </a:p>
        </p:txBody>
      </p:sp>
      <p:sp>
        <p:nvSpPr>
          <p:cNvPr id="21" name="Oval 20"/>
          <p:cNvSpPr>
            <a:spLocks noChangeArrowheads="1"/>
          </p:cNvSpPr>
          <p:nvPr/>
        </p:nvSpPr>
        <p:spPr bwMode="auto">
          <a:xfrm>
            <a:off x="2339975" y="4484688"/>
            <a:ext cx="1081088" cy="523875"/>
          </a:xfrm>
          <a:prstGeom prst="ellipse">
            <a:avLst/>
          </a:prstGeom>
          <a:noFill/>
          <a:ln w="38100">
            <a:solidFill>
              <a:srgbClr val="FF0000"/>
            </a:solidFill>
            <a:round/>
            <a:headEnd/>
            <a:tailEnd/>
          </a:ln>
          <a:effectLst>
            <a:outerShdw dist="35921" dir="2700000" algn="ctr" rotWithShape="0">
              <a:schemeClr val="bg2"/>
            </a:outerShdw>
          </a:effectLst>
        </p:spPr>
        <p:txBody>
          <a:bodyPr anchor="ctr">
            <a:spAutoFit/>
          </a:bodyPr>
          <a:lstStyle/>
          <a:p>
            <a:pPr eaLnBrk="0" hangingPunct="0">
              <a:defRPr/>
            </a:pPr>
            <a:endParaRPr lang="zh-CN" altLang="en-US"/>
          </a:p>
        </p:txBody>
      </p:sp>
      <p:sp>
        <p:nvSpPr>
          <p:cNvPr id="22" name="Text Box 21"/>
          <p:cNvSpPr txBox="1">
            <a:spLocks noChangeArrowheads="1"/>
          </p:cNvSpPr>
          <p:nvPr/>
        </p:nvSpPr>
        <p:spPr bwMode="auto">
          <a:xfrm>
            <a:off x="5435600" y="3789363"/>
            <a:ext cx="914400" cy="476250"/>
          </a:xfrm>
          <a:prstGeom prst="rect">
            <a:avLst/>
          </a:prstGeom>
          <a:noFill/>
          <a:ln w="9525" algn="ctr">
            <a:noFill/>
            <a:miter lim="800000"/>
            <a:headEnd/>
            <a:tailEnd/>
          </a:ln>
        </p:spPr>
        <p:txBody>
          <a:bodyPr wrap="none" anchor="ctr"/>
          <a:lstStyle/>
          <a:p>
            <a:pPr algn="ctr" eaLnBrk="0" hangingPunct="0"/>
            <a:r>
              <a:rPr lang="en-US" altLang="zh-CN" sz="2000"/>
              <a:t>FF7C</a:t>
            </a:r>
          </a:p>
        </p:txBody>
      </p:sp>
      <p:cxnSp>
        <p:nvCxnSpPr>
          <p:cNvPr id="23" name="AutoShape 22"/>
          <p:cNvCxnSpPr>
            <a:cxnSpLocks noChangeShapeType="1"/>
            <a:stCxn id="21" idx="5"/>
            <a:endCxn id="100371" idx="2"/>
          </p:cNvCxnSpPr>
          <p:nvPr/>
        </p:nvCxnSpPr>
        <p:spPr bwMode="auto">
          <a:xfrm rot="5400000" flipH="1" flipV="1">
            <a:off x="4291013" y="3336925"/>
            <a:ext cx="585788" cy="2643187"/>
          </a:xfrm>
          <a:prstGeom prst="curvedConnector3">
            <a:avLst>
              <a:gd name="adj1" fmla="val -48782"/>
            </a:avLst>
          </a:prstGeom>
          <a:noFill/>
          <a:ln w="38100">
            <a:solidFill>
              <a:srgbClr val="FF0000"/>
            </a:solidFill>
            <a:round/>
            <a:headEnd/>
            <a:tailEnd/>
          </a:ln>
          <a:effectLst>
            <a:outerShdw dist="35921" dir="2700000" algn="ctr" rotWithShape="0">
              <a:schemeClr val="bg2"/>
            </a:outerShdw>
          </a:effectLst>
        </p:spPr>
      </p:cxnSp>
      <p:sp>
        <p:nvSpPr>
          <p:cNvPr id="24" name="WordArt 25"/>
          <p:cNvSpPr>
            <a:spLocks noChangeArrowheads="1" noChangeShapeType="1" noTextEdit="1"/>
          </p:cNvSpPr>
          <p:nvPr/>
        </p:nvSpPr>
        <p:spPr bwMode="auto">
          <a:xfrm>
            <a:off x="1187450" y="1196975"/>
            <a:ext cx="863600" cy="1143000"/>
          </a:xfrm>
          <a:prstGeom prst="rect">
            <a:avLst/>
          </a:prstGeom>
        </p:spPr>
        <p:txBody>
          <a:bodyPr wrap="none" fromWordArt="1">
            <a:prstTxWarp prst="textPlain">
              <a:avLst>
                <a:gd name="adj" fmla="val 50000"/>
              </a:avLst>
            </a:prstTxWarp>
          </a:bodyPr>
          <a:lstStyle/>
          <a:p>
            <a:pPr algn="ctr"/>
            <a:r>
              <a:rPr lang="en-US" altLang="zh-CN" sz="3200" kern="10">
                <a:ln w="9525">
                  <a:noFill/>
                  <a:round/>
                  <a:headEnd/>
                  <a:tailEnd/>
                </a:ln>
                <a:gradFill rotWithShape="1">
                  <a:gsLst>
                    <a:gs pos="0">
                      <a:srgbClr val="99FF66"/>
                    </a:gs>
                    <a:gs pos="100000">
                      <a:schemeClr val="hlink"/>
                    </a:gs>
                  </a:gsLst>
                  <a:path path="rect">
                    <a:fillToRect l="50000" t="50000" r="50000" b="50000"/>
                  </a:path>
                </a:gradFill>
                <a:latin typeface="Arial Black"/>
              </a:rPr>
              <a:t>&amp;</a:t>
            </a:r>
            <a:endParaRPr lang="zh-CN" altLang="en-US" sz="3200" kern="10">
              <a:ln w="9525">
                <a:noFill/>
                <a:round/>
                <a:headEnd/>
                <a:tailEnd/>
              </a:ln>
              <a:gradFill rotWithShape="1">
                <a:gsLst>
                  <a:gs pos="0">
                    <a:srgbClr val="99FF66"/>
                  </a:gs>
                  <a:gs pos="100000">
                    <a:schemeClr val="hlink"/>
                  </a:gs>
                </a:gsLst>
                <a:path path="rect">
                  <a:fillToRect l="50000" t="50000" r="50000" b="50000"/>
                </a:path>
              </a:gradFill>
              <a:latin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par>
                                <p:cTn id="16" presetID="26" presetClass="emph" presetSubtype="0" fill="hold" grpId="1" nodeType="withEffect">
                                  <p:stCondLst>
                                    <p:cond delay="0"/>
                                  </p:stCondLst>
                                  <p:childTnLst>
                                    <p:animEffect transition="out" filter="fade">
                                      <p:cBhvr>
                                        <p:cTn id="17" dur="500" tmFilter="0, 0; .2, .5; .8, .5; 1, 0"/>
                                        <p:tgtEl>
                                          <p:spTgt spid="24"/>
                                        </p:tgtEl>
                                      </p:cBhvr>
                                    </p:animEffect>
                                    <p:animScale>
                                      <p:cBhvr>
                                        <p:cTn id="18" dur="250" autoRev="1" fill="hold"/>
                                        <p:tgtEl>
                                          <p:spTgt spid="24"/>
                                        </p:tgtEl>
                                      </p:cBhvr>
                                      <p:by x="105000" y="105000"/>
                                    </p:animScale>
                                  </p:childTnLst>
                                </p:cTn>
                              </p:par>
                              <p:par>
                                <p:cTn id="19" presetID="0" presetClass="path" presetSubtype="0" accel="50000" decel="50000" fill="hold" grpId="2" nodeType="withEffect">
                                  <p:stCondLst>
                                    <p:cond delay="0"/>
                                  </p:stCondLst>
                                  <p:childTnLst>
                                    <p:animMotion origin="layout" path="M -3.33333E-6 -1.82239E-6 C 0.00903 0.03562 0.03368 0.09598 0.0566 0.10453 C 0.08091 0.11355 0.13125 0.12396 0.13125 0.12489 C 0.1816 0.15611 0.24358 0.14755 0.29618 0.15148 C 0.32483 0.14917 0.329 0.14917 0.34948 0.13969 C 0.35955 0.12489 0.35764 0.12257 0.36441 0.10453 C 0.36702 0.08719 0.37552 0.07493 0.38577 0.06984 C 0.34948 0.06799 0.31459 0.07008 0.27952 0.06522 C 0.27761 0.06499 0.27761 0.05342 0.27761 0.05412 L 0.29393 0.0377 " pathEditMode="relative" rAng="0" ptsTypes="ffffffffAA">
                                      <p:cBhvr>
                                        <p:cTn id="20" dur="2000" fill="hold"/>
                                        <p:tgtEl>
                                          <p:spTgt spid="24"/>
                                        </p:tgtEl>
                                        <p:attrNameLst>
                                          <p:attrName>ppt_x</p:attrName>
                                          <p:attrName>ppt_y</p:attrName>
                                        </p:attrNameLst>
                                      </p:cBhvr>
                                      <p:rCtr x="19300" y="7800"/>
                                    </p:animMotion>
                                  </p:childTnLst>
                                </p:cTn>
                              </p:par>
                            </p:childTnLst>
                          </p:cTn>
                        </p:par>
                        <p:par>
                          <p:cTn id="21" fill="hold">
                            <p:stCondLst>
                              <p:cond delay="2000"/>
                            </p:stCondLst>
                            <p:childTnLst>
                              <p:par>
                                <p:cTn id="22" presetID="3" presetClass="entr" presetSubtype="0" fill="hold" grpId="0" nodeType="afterEffect">
                                  <p:stCondLst>
                                    <p:cond delay="0"/>
                                  </p:stCondLst>
                                  <p:childTnLst>
                                    <p:set>
                                      <p:cBhvr>
                                        <p:cTn id="23" dur="1" fill="hold">
                                          <p:stCondLst>
                                            <p:cond delay="499"/>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19"/>
                                        </p:tgtEl>
                                        <p:attrNameLst>
                                          <p:attrName>style.visibility</p:attrName>
                                        </p:attrNameLst>
                                      </p:cBhvr>
                                      <p:to>
                                        <p:strVal val="visible"/>
                                      </p:to>
                                    </p:se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par>
                          <p:cTn id="36" fill="hold">
                            <p:stCondLst>
                              <p:cond delay="1500"/>
                            </p:stCondLst>
                            <p:childTnLst>
                              <p:par>
                                <p:cTn id="37" presetID="12" presetClass="entr" presetSubtype="8"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slide(fromLef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right)">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9" grpId="0" animBg="1" autoUpdateAnimBg="0"/>
      <p:bldP spid="10" grpId="0" animBg="1"/>
      <p:bldP spid="19" grpId="0" autoUpdateAnimBg="0"/>
      <p:bldP spid="20" grpId="0" animBg="1"/>
      <p:bldP spid="21" grpId="0" animBg="1"/>
      <p:bldP spid="22" grpId="0"/>
      <p:bldP spid="24" grpId="0" animBg="1"/>
      <p:bldP spid="24" grpId="1" animBg="1"/>
      <p:bldP spid="24" grpId="2"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5.3.13</a:t>
            </a:r>
            <a:r>
              <a:rPr lang="zh-CN" altLang="en-US" smtClean="0">
                <a:ea typeface="宋体" pitchFamily="2" charset="-122"/>
              </a:rPr>
              <a:t>间接运算符</a:t>
            </a:r>
            <a:endParaRPr lang="en-US" altLang="zh-CN" dirty="0">
              <a:ea typeface="宋体" pitchFamily="2" charset="-122"/>
            </a:endParaRPr>
          </a:p>
        </p:txBody>
      </p:sp>
      <p:sp>
        <p:nvSpPr>
          <p:cNvPr id="102404" name="灯片编号占位符 3"/>
          <p:cNvSpPr>
            <a:spLocks noGrp="1"/>
          </p:cNvSpPr>
          <p:nvPr>
            <p:ph type="sldNum" sz="quarter" idx="11"/>
          </p:nvPr>
        </p:nvSpPr>
        <p:spPr bwMode="gray">
          <a:xfrm>
            <a:off x="755650" y="6381750"/>
            <a:ext cx="2133600" cy="215900"/>
          </a:xfrm>
          <a:noFill/>
        </p:spPr>
        <p:txBody>
          <a:bodyPr/>
          <a:lstStyle/>
          <a:p>
            <a:pPr algn="l"/>
            <a:fld id="{0A783D33-9932-4927-89D3-2F4D939BC578}" type="slidenum">
              <a:rPr lang="en-US" altLang="zh-CN" smtClean="0"/>
              <a:pPr algn="l"/>
              <a:t>91</a:t>
            </a:fld>
            <a:endParaRPr lang="en-US" altLang="zh-CN" smtClean="0"/>
          </a:p>
        </p:txBody>
      </p:sp>
      <p:sp>
        <p:nvSpPr>
          <p:cNvPr id="9" name="Text Box 3"/>
          <p:cNvSpPr txBox="1">
            <a:spLocks noChangeArrowheads="1"/>
          </p:cNvSpPr>
          <p:nvPr/>
        </p:nvSpPr>
        <p:spPr bwMode="auto">
          <a:xfrm>
            <a:off x="782638" y="1350963"/>
            <a:ext cx="2579687" cy="1200150"/>
          </a:xfrm>
          <a:prstGeom prst="rect">
            <a:avLst/>
          </a:prstGeom>
          <a:gradFill rotWithShape="1">
            <a:gsLst>
              <a:gs pos="0">
                <a:srgbClr val="33CCCC">
                  <a:alpha val="53998"/>
                </a:srgbClr>
              </a:gs>
              <a:gs pos="100000">
                <a:srgbClr val="FFFFFF"/>
              </a:gs>
            </a:gsLst>
            <a:lin ang="5400000" scaled="1"/>
          </a:gradFill>
          <a:ln w="12700" algn="ctr">
            <a:solidFill>
              <a:srgbClr val="008000"/>
            </a:solidFill>
            <a:miter lim="800000"/>
            <a:headEnd/>
            <a:tailEnd/>
          </a:ln>
        </p:spPr>
        <p:txBody>
          <a:bodyPr wrap="none">
            <a:spAutoFit/>
          </a:bodyPr>
          <a:lstStyle/>
          <a:p>
            <a:pPr eaLnBrk="0" hangingPunct="0"/>
            <a:r>
              <a:rPr lang="en-US" altLang="zh-CN" sz="2400" b="1">
                <a:solidFill>
                  <a:schemeClr val="bg2"/>
                </a:solidFill>
              </a:rPr>
              <a:t>int num, *ptrnum;</a:t>
            </a:r>
          </a:p>
          <a:p>
            <a:pPr eaLnBrk="0" hangingPunct="0"/>
            <a:r>
              <a:rPr lang="en-US" altLang="zh-CN" sz="2400" b="1">
                <a:solidFill>
                  <a:schemeClr val="bg2"/>
                </a:solidFill>
              </a:rPr>
              <a:t>ptrnum = &amp;num;</a:t>
            </a:r>
          </a:p>
          <a:p>
            <a:pPr eaLnBrk="0" hangingPunct="0"/>
            <a:r>
              <a:rPr lang="en-US" altLang="zh-CN" sz="2400" b="1">
                <a:solidFill>
                  <a:schemeClr val="bg2"/>
                </a:solidFill>
              </a:rPr>
              <a:t>*ptrnum=15; </a:t>
            </a:r>
          </a:p>
        </p:txBody>
      </p:sp>
      <p:sp>
        <p:nvSpPr>
          <p:cNvPr id="10" name="WordArt 5"/>
          <p:cNvSpPr>
            <a:spLocks noChangeArrowheads="1" noChangeShapeType="1" noTextEdit="1"/>
          </p:cNvSpPr>
          <p:nvPr/>
        </p:nvSpPr>
        <p:spPr bwMode="auto">
          <a:xfrm>
            <a:off x="5030788" y="1566863"/>
            <a:ext cx="3429000" cy="48577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solidFill>
                  <a:srgbClr val="FFFFFF"/>
                </a:solidFill>
                <a:effectLst>
                  <a:outerShdw dist="35921" dir="2700000" algn="ctr" rotWithShape="0">
                    <a:srgbClr val="808080">
                      <a:alpha val="79999"/>
                    </a:srgbClr>
                  </a:outerShdw>
                </a:effectLst>
                <a:latin typeface="+mn-ea"/>
                <a:ea typeface="+mn-ea"/>
                <a:cs typeface="+mn-ea"/>
              </a:rPr>
              <a:t>间接运算符</a:t>
            </a:r>
          </a:p>
        </p:txBody>
      </p:sp>
      <p:sp>
        <p:nvSpPr>
          <p:cNvPr id="11" name="Oval 16"/>
          <p:cNvSpPr>
            <a:spLocks noChangeArrowheads="1"/>
          </p:cNvSpPr>
          <p:nvPr/>
        </p:nvSpPr>
        <p:spPr bwMode="auto">
          <a:xfrm>
            <a:off x="2124075" y="2060575"/>
            <a:ext cx="863600" cy="523875"/>
          </a:xfrm>
          <a:prstGeom prst="ellipse">
            <a:avLst/>
          </a:prstGeom>
          <a:noFill/>
          <a:ln w="38100">
            <a:solidFill>
              <a:srgbClr val="FF0000"/>
            </a:solidFill>
            <a:round/>
            <a:headEnd/>
            <a:tailEnd/>
          </a:ln>
          <a:effectLst>
            <a:outerShdw dist="35921" dir="2700000" algn="ctr" rotWithShape="0">
              <a:schemeClr val="bg2"/>
            </a:outerShdw>
          </a:effectLst>
        </p:spPr>
        <p:txBody>
          <a:bodyPr anchor="ctr">
            <a:spAutoFit/>
          </a:bodyPr>
          <a:lstStyle/>
          <a:p>
            <a:pPr eaLnBrk="0" hangingPunct="0">
              <a:defRPr/>
            </a:pPr>
            <a:endParaRPr lang="zh-CN" altLang="en-US"/>
          </a:p>
        </p:txBody>
      </p:sp>
      <p:grpSp>
        <p:nvGrpSpPr>
          <p:cNvPr id="2" name="Group 21"/>
          <p:cNvGrpSpPr>
            <a:grpSpLocks/>
          </p:cNvGrpSpPr>
          <p:nvPr/>
        </p:nvGrpSpPr>
        <p:grpSpPr bwMode="auto">
          <a:xfrm>
            <a:off x="1763713" y="2852738"/>
            <a:ext cx="6264275" cy="3336925"/>
            <a:chOff x="1111" y="1797"/>
            <a:chExt cx="3946" cy="2102"/>
          </a:xfrm>
        </p:grpSpPr>
        <p:grpSp>
          <p:nvGrpSpPr>
            <p:cNvPr id="102412" name="Group 19"/>
            <p:cNvGrpSpPr>
              <a:grpSpLocks/>
            </p:cNvGrpSpPr>
            <p:nvPr/>
          </p:nvGrpSpPr>
          <p:grpSpPr bwMode="auto">
            <a:xfrm>
              <a:off x="1111" y="1797"/>
              <a:ext cx="3946" cy="2102"/>
              <a:chOff x="1111" y="1797"/>
              <a:chExt cx="3946" cy="2102"/>
            </a:xfrm>
          </p:grpSpPr>
          <p:grpSp>
            <p:nvGrpSpPr>
              <p:cNvPr id="102414" name="Group 6"/>
              <p:cNvGrpSpPr>
                <a:grpSpLocks/>
              </p:cNvGrpSpPr>
              <p:nvPr/>
            </p:nvGrpSpPr>
            <p:grpSpPr bwMode="auto">
              <a:xfrm>
                <a:off x="1111" y="1797"/>
                <a:ext cx="3221" cy="2102"/>
                <a:chOff x="340" y="1797"/>
                <a:chExt cx="3221" cy="2102"/>
              </a:xfrm>
            </p:grpSpPr>
            <p:sp>
              <p:nvSpPr>
                <p:cNvPr id="102417" name="Rectangle 7"/>
                <p:cNvSpPr>
                  <a:spLocks noChangeArrowheads="1"/>
                </p:cNvSpPr>
                <p:nvPr/>
              </p:nvSpPr>
              <p:spPr bwMode="auto">
                <a:xfrm>
                  <a:off x="431" y="1797"/>
                  <a:ext cx="3130" cy="1769"/>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102418" name="Text Box 8"/>
                <p:cNvSpPr txBox="1">
                  <a:spLocks noChangeArrowheads="1"/>
                </p:cNvSpPr>
                <p:nvPr/>
              </p:nvSpPr>
              <p:spPr bwMode="auto">
                <a:xfrm>
                  <a:off x="340" y="3611"/>
                  <a:ext cx="816" cy="288"/>
                </a:xfrm>
                <a:prstGeom prst="rect">
                  <a:avLst/>
                </a:prstGeom>
                <a:noFill/>
                <a:ln w="9525" algn="ctr">
                  <a:noFill/>
                  <a:miter lim="800000"/>
                  <a:headEnd/>
                  <a:tailEnd/>
                </a:ln>
              </p:spPr>
              <p:txBody>
                <a:bodyPr>
                  <a:spAutoFit/>
                </a:bodyPr>
                <a:lstStyle/>
                <a:p>
                  <a:pPr eaLnBrk="0" hangingPunct="0">
                    <a:spcBef>
                      <a:spcPct val="50000"/>
                    </a:spcBef>
                  </a:pPr>
                  <a:r>
                    <a:rPr lang="zh-CN" altLang="en-US" sz="2400">
                      <a:ea typeface="黑体" pitchFamily="49" charset="-122"/>
                    </a:rPr>
                    <a:t>内存</a:t>
                  </a:r>
                </a:p>
              </p:txBody>
            </p:sp>
            <p:sp>
              <p:nvSpPr>
                <p:cNvPr id="102419" name="Rectangle 9"/>
                <p:cNvSpPr>
                  <a:spLocks noChangeArrowheads="1"/>
                </p:cNvSpPr>
                <p:nvPr/>
              </p:nvSpPr>
              <p:spPr bwMode="auto">
                <a:xfrm>
                  <a:off x="567" y="2296"/>
                  <a:ext cx="907" cy="544"/>
                </a:xfrm>
                <a:prstGeom prst="rect">
                  <a:avLst/>
                </a:prstGeom>
                <a:gradFill rotWithShape="1">
                  <a:gsLst>
                    <a:gs pos="0">
                      <a:srgbClr val="9DEFF1"/>
                    </a:gs>
                    <a:gs pos="100000">
                      <a:srgbClr val="FFFFFF"/>
                    </a:gs>
                  </a:gsLst>
                  <a:lin ang="5400000" scaled="1"/>
                </a:gradFill>
                <a:ln w="9525" algn="ctr">
                  <a:solidFill>
                    <a:schemeClr val="tx1"/>
                  </a:solidFill>
                  <a:miter lim="800000"/>
                  <a:headEnd/>
                  <a:tailEnd/>
                </a:ln>
              </p:spPr>
              <p:txBody>
                <a:bodyPr wrap="none" anchor="ctr"/>
                <a:lstStyle/>
                <a:p>
                  <a:pPr algn="ctr" eaLnBrk="0" hangingPunct="0"/>
                  <a:r>
                    <a:rPr lang="en-US" altLang="zh-CN" sz="2000"/>
                    <a:t>100</a:t>
                  </a:r>
                </a:p>
              </p:txBody>
            </p:sp>
            <p:sp>
              <p:nvSpPr>
                <p:cNvPr id="102420" name="Text Box 10"/>
                <p:cNvSpPr txBox="1">
                  <a:spLocks noChangeArrowheads="1"/>
                </p:cNvSpPr>
                <p:nvPr/>
              </p:nvSpPr>
              <p:spPr bwMode="auto">
                <a:xfrm>
                  <a:off x="839" y="2024"/>
                  <a:ext cx="499" cy="250"/>
                </a:xfrm>
                <a:prstGeom prst="rect">
                  <a:avLst/>
                </a:prstGeom>
                <a:noFill/>
                <a:ln w="9525">
                  <a:noFill/>
                  <a:miter lim="800000"/>
                  <a:headEnd/>
                  <a:tailEnd/>
                </a:ln>
              </p:spPr>
              <p:txBody>
                <a:bodyPr>
                  <a:spAutoFit/>
                </a:bodyPr>
                <a:lstStyle/>
                <a:p>
                  <a:pPr eaLnBrk="0" hangingPunct="0">
                    <a:spcBef>
                      <a:spcPct val="50000"/>
                    </a:spcBef>
                  </a:pPr>
                  <a:r>
                    <a:rPr lang="en-US" altLang="zh-CN" sz="2000"/>
                    <a:t>num</a:t>
                  </a:r>
                </a:p>
              </p:txBody>
            </p:sp>
            <p:sp>
              <p:nvSpPr>
                <p:cNvPr id="102421" name="Text Box 11"/>
                <p:cNvSpPr txBox="1">
                  <a:spLocks noChangeArrowheads="1"/>
                </p:cNvSpPr>
                <p:nvPr/>
              </p:nvSpPr>
              <p:spPr bwMode="auto">
                <a:xfrm>
                  <a:off x="794" y="2886"/>
                  <a:ext cx="635" cy="250"/>
                </a:xfrm>
                <a:prstGeom prst="rect">
                  <a:avLst/>
                </a:prstGeom>
                <a:noFill/>
                <a:ln w="9525">
                  <a:noFill/>
                  <a:miter lim="800000"/>
                  <a:headEnd/>
                  <a:tailEnd/>
                </a:ln>
              </p:spPr>
              <p:txBody>
                <a:bodyPr>
                  <a:spAutoFit/>
                </a:bodyPr>
                <a:lstStyle/>
                <a:p>
                  <a:pPr eaLnBrk="0" hangingPunct="0">
                    <a:spcBef>
                      <a:spcPct val="50000"/>
                    </a:spcBef>
                  </a:pPr>
                  <a:r>
                    <a:rPr lang="en-US" altLang="zh-CN" sz="2000"/>
                    <a:t>FF7C</a:t>
                  </a:r>
                </a:p>
              </p:txBody>
            </p:sp>
            <p:sp>
              <p:nvSpPr>
                <p:cNvPr id="102422" name="Rectangle 12"/>
                <p:cNvSpPr>
                  <a:spLocks noChangeArrowheads="1"/>
                </p:cNvSpPr>
                <p:nvPr/>
              </p:nvSpPr>
              <p:spPr bwMode="auto">
                <a:xfrm>
                  <a:off x="2563" y="2296"/>
                  <a:ext cx="771" cy="454"/>
                </a:xfrm>
                <a:prstGeom prst="rect">
                  <a:avLst/>
                </a:prstGeom>
                <a:gradFill rotWithShape="1">
                  <a:gsLst>
                    <a:gs pos="0">
                      <a:srgbClr val="9DEFF1"/>
                    </a:gs>
                    <a:gs pos="100000">
                      <a:srgbClr val="FFFFFF"/>
                    </a:gs>
                  </a:gsLst>
                  <a:lin ang="5400000" scaled="1"/>
                </a:gradFill>
                <a:ln w="9525" algn="ctr">
                  <a:solidFill>
                    <a:schemeClr val="tx1"/>
                  </a:solidFill>
                  <a:miter lim="800000"/>
                  <a:headEnd/>
                  <a:tailEnd/>
                </a:ln>
              </p:spPr>
              <p:txBody>
                <a:bodyPr wrap="none" anchor="ctr"/>
                <a:lstStyle/>
                <a:p>
                  <a:pPr algn="ctr" eaLnBrk="0" hangingPunct="0"/>
                  <a:endParaRPr lang="en-US" altLang="zh-CN" sz="2000"/>
                </a:p>
              </p:txBody>
            </p:sp>
            <p:sp>
              <p:nvSpPr>
                <p:cNvPr id="102423" name="Text Box 13"/>
                <p:cNvSpPr txBox="1">
                  <a:spLocks noChangeArrowheads="1"/>
                </p:cNvSpPr>
                <p:nvPr/>
              </p:nvSpPr>
              <p:spPr bwMode="auto">
                <a:xfrm>
                  <a:off x="2563" y="1979"/>
                  <a:ext cx="771" cy="250"/>
                </a:xfrm>
                <a:prstGeom prst="rect">
                  <a:avLst/>
                </a:prstGeom>
                <a:noFill/>
                <a:ln w="9525">
                  <a:noFill/>
                  <a:miter lim="800000"/>
                  <a:headEnd/>
                  <a:tailEnd/>
                </a:ln>
              </p:spPr>
              <p:txBody>
                <a:bodyPr>
                  <a:spAutoFit/>
                </a:bodyPr>
                <a:lstStyle/>
                <a:p>
                  <a:pPr eaLnBrk="0" hangingPunct="0">
                    <a:spcBef>
                      <a:spcPct val="50000"/>
                    </a:spcBef>
                  </a:pPr>
                  <a:r>
                    <a:rPr lang="en-US" altLang="zh-CN" sz="2000"/>
                    <a:t>ptrnum</a:t>
                  </a:r>
                </a:p>
              </p:txBody>
            </p:sp>
          </p:grpSp>
          <p:sp>
            <p:nvSpPr>
              <p:cNvPr id="102415" name="Text Box 14"/>
              <p:cNvSpPr txBox="1">
                <a:spLocks noChangeArrowheads="1"/>
              </p:cNvSpPr>
              <p:nvPr/>
            </p:nvSpPr>
            <p:spPr bwMode="auto">
              <a:xfrm>
                <a:off x="4377" y="2341"/>
                <a:ext cx="680" cy="288"/>
              </a:xfrm>
              <a:prstGeom prst="rect">
                <a:avLst/>
              </a:prstGeom>
              <a:noFill/>
              <a:ln w="9525" algn="ctr">
                <a:noFill/>
                <a:miter lim="800000"/>
                <a:headEnd/>
                <a:tailEnd/>
              </a:ln>
            </p:spPr>
            <p:txBody>
              <a:bodyPr>
                <a:spAutoFit/>
              </a:bodyPr>
              <a:lstStyle/>
              <a:p>
                <a:pPr eaLnBrk="0" hangingPunct="0">
                  <a:spcBef>
                    <a:spcPct val="50000"/>
                  </a:spcBef>
                </a:pPr>
                <a:r>
                  <a:rPr lang="zh-CN" altLang="en-US" sz="2400">
                    <a:ea typeface="黑体" pitchFamily="49" charset="-122"/>
                  </a:rPr>
                  <a:t>指针</a:t>
                </a:r>
              </a:p>
            </p:txBody>
          </p:sp>
          <p:sp>
            <p:nvSpPr>
              <p:cNvPr id="102416" name="Line 15"/>
              <p:cNvSpPr>
                <a:spLocks noChangeShapeType="1"/>
              </p:cNvSpPr>
              <p:nvPr/>
            </p:nvSpPr>
            <p:spPr bwMode="auto">
              <a:xfrm flipH="1">
                <a:off x="2245" y="2523"/>
                <a:ext cx="1044" cy="0"/>
              </a:xfrm>
              <a:prstGeom prst="line">
                <a:avLst/>
              </a:prstGeom>
              <a:noFill/>
              <a:ln w="38100">
                <a:solidFill>
                  <a:srgbClr val="FF0000"/>
                </a:solidFill>
                <a:round/>
                <a:headEnd/>
                <a:tailEnd type="triangle" w="lg" len="med"/>
              </a:ln>
            </p:spPr>
            <p:txBody>
              <a:bodyPr/>
              <a:lstStyle/>
              <a:p>
                <a:endParaRPr lang="zh-CN" altLang="en-US"/>
              </a:p>
            </p:txBody>
          </p:sp>
        </p:grpSp>
        <p:sp>
          <p:nvSpPr>
            <p:cNvPr id="102413" name="Text Box 17"/>
            <p:cNvSpPr txBox="1">
              <a:spLocks noChangeArrowheads="1"/>
            </p:cNvSpPr>
            <p:nvPr/>
          </p:nvSpPr>
          <p:spPr bwMode="auto">
            <a:xfrm>
              <a:off x="3424" y="2387"/>
              <a:ext cx="576" cy="300"/>
            </a:xfrm>
            <a:prstGeom prst="rect">
              <a:avLst/>
            </a:prstGeom>
            <a:noFill/>
            <a:ln w="9525" algn="ctr">
              <a:noFill/>
              <a:miter lim="800000"/>
              <a:headEnd/>
              <a:tailEnd/>
            </a:ln>
          </p:spPr>
          <p:txBody>
            <a:bodyPr wrap="none" anchor="ctr"/>
            <a:lstStyle/>
            <a:p>
              <a:pPr algn="ctr" eaLnBrk="0" hangingPunct="0"/>
              <a:r>
                <a:rPr lang="en-US" altLang="zh-CN" sz="2000">
                  <a:solidFill>
                    <a:schemeClr val="bg2"/>
                  </a:solidFill>
                </a:rPr>
                <a:t>FF7C</a:t>
              </a:r>
            </a:p>
          </p:txBody>
        </p:sp>
      </p:grpSp>
      <p:cxnSp>
        <p:nvCxnSpPr>
          <p:cNvPr id="25" name="AutoShape 18"/>
          <p:cNvCxnSpPr>
            <a:cxnSpLocks noChangeShapeType="1"/>
            <a:endCxn id="102419" idx="1"/>
          </p:cNvCxnSpPr>
          <p:nvPr/>
        </p:nvCxnSpPr>
        <p:spPr bwMode="auto">
          <a:xfrm rot="5400000">
            <a:off x="1440657" y="3248818"/>
            <a:ext cx="1511300" cy="144463"/>
          </a:xfrm>
          <a:prstGeom prst="curvedConnector4">
            <a:avLst>
              <a:gd name="adj1" fmla="val 10292"/>
              <a:gd name="adj2" fmla="val 417579"/>
            </a:avLst>
          </a:prstGeom>
          <a:noFill/>
          <a:ln w="38100">
            <a:solidFill>
              <a:srgbClr val="FF0000"/>
            </a:solidFill>
            <a:round/>
            <a:headEnd/>
            <a:tailEnd/>
          </a:ln>
          <a:effectLst>
            <a:outerShdw dist="35921" dir="2700000" algn="ctr" rotWithShape="0">
              <a:schemeClr val="bg2"/>
            </a:outerShdw>
          </a:effectLst>
        </p:spPr>
      </p:cxnSp>
      <p:sp>
        <p:nvSpPr>
          <p:cNvPr id="26" name="Text Box 20"/>
          <p:cNvSpPr txBox="1">
            <a:spLocks noChangeArrowheads="1"/>
          </p:cNvSpPr>
          <p:nvPr/>
        </p:nvSpPr>
        <p:spPr bwMode="auto">
          <a:xfrm>
            <a:off x="2500313" y="3857625"/>
            <a:ext cx="914400" cy="476250"/>
          </a:xfrm>
          <a:prstGeom prst="rect">
            <a:avLst/>
          </a:prstGeom>
          <a:gradFill rotWithShape="1">
            <a:gsLst>
              <a:gs pos="0">
                <a:srgbClr val="A1E9D6"/>
              </a:gs>
              <a:gs pos="100000">
                <a:srgbClr val="FFFFFF"/>
              </a:gs>
            </a:gsLst>
            <a:lin ang="5400000" scaled="1"/>
          </a:gradFill>
          <a:ln w="9525" algn="ctr">
            <a:noFill/>
            <a:miter lim="800000"/>
            <a:headEnd/>
            <a:tailEnd/>
          </a:ln>
        </p:spPr>
        <p:txBody>
          <a:bodyPr wrap="none" anchor="ctr"/>
          <a:lstStyle/>
          <a:p>
            <a:pPr algn="ctr" eaLnBrk="0" hangingPunct="0"/>
            <a:r>
              <a:rPr lang="en-US" altLang="zh-CN" sz="2000">
                <a:solidFill>
                  <a:schemeClr val="bg2"/>
                </a:solidFill>
              </a:rPr>
              <a:t>15</a:t>
            </a:r>
          </a:p>
        </p:txBody>
      </p:sp>
      <p:sp>
        <p:nvSpPr>
          <p:cNvPr id="27" name="WordArt 22"/>
          <p:cNvSpPr>
            <a:spLocks noChangeArrowheads="1" noChangeShapeType="1" noTextEdit="1"/>
          </p:cNvSpPr>
          <p:nvPr/>
        </p:nvSpPr>
        <p:spPr bwMode="auto">
          <a:xfrm>
            <a:off x="1187450" y="1196975"/>
            <a:ext cx="863600" cy="1143000"/>
          </a:xfrm>
          <a:prstGeom prst="rect">
            <a:avLst/>
          </a:prstGeom>
        </p:spPr>
        <p:txBody>
          <a:bodyPr wrap="none" fromWordArt="1">
            <a:prstTxWarp prst="textPlain">
              <a:avLst>
                <a:gd name="adj" fmla="val 50000"/>
              </a:avLst>
            </a:prstTxWarp>
          </a:bodyPr>
          <a:lstStyle/>
          <a:p>
            <a:pPr algn="ctr"/>
            <a:r>
              <a:rPr lang="zh-CN" altLang="en-US" sz="3200" kern="10">
                <a:ln w="9525">
                  <a:noFill/>
                  <a:round/>
                  <a:headEnd/>
                  <a:tailEnd/>
                </a:ln>
                <a:gradFill rotWithShape="1">
                  <a:gsLst>
                    <a:gs pos="0">
                      <a:srgbClr val="99FF66"/>
                    </a:gs>
                    <a:gs pos="100000">
                      <a:schemeClr val="hlink"/>
                    </a:gs>
                  </a:gsLst>
                  <a:path path="rect">
                    <a:fillToRect l="50000" t="50000" r="50000" b="50000"/>
                  </a:path>
                </a:gradFill>
                <a:latin typeface="+mn-ea"/>
                <a:ea typeface="+mn-ea"/>
                <a:cs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par>
                                <p:cTn id="16" presetID="26" presetClass="emph" presetSubtype="0" fill="hold" grpId="1" nodeType="withEffect">
                                  <p:stCondLst>
                                    <p:cond delay="0"/>
                                  </p:stCondLst>
                                  <p:childTnLst>
                                    <p:animEffect transition="out" filter="fade">
                                      <p:cBhvr>
                                        <p:cTn id="17" dur="500" tmFilter="0, 0; .2, .5; .8, .5; 1, 0"/>
                                        <p:tgtEl>
                                          <p:spTgt spid="27"/>
                                        </p:tgtEl>
                                      </p:cBhvr>
                                    </p:animEffect>
                                    <p:animScale>
                                      <p:cBhvr>
                                        <p:cTn id="18" dur="250" autoRev="1" fill="hold"/>
                                        <p:tgtEl>
                                          <p:spTgt spid="27"/>
                                        </p:tgtEl>
                                      </p:cBhvr>
                                      <p:by x="105000" y="105000"/>
                                    </p:animScale>
                                  </p:childTnLst>
                                </p:cTn>
                              </p:par>
                              <p:par>
                                <p:cTn id="19" presetID="0" presetClass="path" presetSubtype="0" accel="50000" decel="50000" fill="hold" grpId="2" nodeType="withEffect">
                                  <p:stCondLst>
                                    <p:cond delay="0"/>
                                  </p:stCondLst>
                                  <p:childTnLst>
                                    <p:animMotion origin="layout" path="M -3.33333E-6 -1.82239E-6 C 0.00903 0.03562 0.03368 0.09598 0.0566 0.10453 C 0.08091 0.11355 0.13125 0.12396 0.13125 0.12489 C 0.1816 0.15611 0.24358 0.14755 0.29618 0.15148 C 0.32483 0.14917 0.329 0.14917 0.34948 0.13969 C 0.35955 0.12489 0.35764 0.12257 0.36441 0.10453 C 0.36702 0.08719 0.37552 0.07493 0.38577 0.06984 C 0.34948 0.06799 0.31459 0.07008 0.27952 0.06522 C 0.27761 0.06499 0.27761 0.05342 0.27761 0.05412 L 0.29393 0.0377 " pathEditMode="relative" rAng="0" ptsTypes="ffffffffAA">
                                      <p:cBhvr>
                                        <p:cTn id="20" dur="2000" fill="hold"/>
                                        <p:tgtEl>
                                          <p:spTgt spid="27"/>
                                        </p:tgtEl>
                                        <p:attrNameLst>
                                          <p:attrName>ppt_x</p:attrName>
                                          <p:attrName>ppt_y</p:attrName>
                                        </p:attrNameLst>
                                      </p:cBhvr>
                                      <p:rCtr x="19300" y="7800"/>
                                    </p:animMotion>
                                  </p:childTnLst>
                                </p:cTn>
                              </p:par>
                            </p:childTnLst>
                          </p:cTn>
                        </p:par>
                        <p:par>
                          <p:cTn id="21" fill="hold">
                            <p:stCondLst>
                              <p:cond delay="2000"/>
                            </p:stCondLst>
                            <p:childTnLst>
                              <p:par>
                                <p:cTn id="22" presetID="3" presetClass="entr" presetSubtype="0" fill="hold" grpId="0" nodeType="afterEffect">
                                  <p:stCondLst>
                                    <p:cond delay="0"/>
                                  </p:stCondLst>
                                  <p:childTnLst>
                                    <p:set>
                                      <p:cBhvr>
                                        <p:cTn id="23" dur="1" fill="hold">
                                          <p:stCondLst>
                                            <p:cond delay="499"/>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ppt_x</p:attrName>
                                        </p:attrNameLst>
                                      </p:cBhvr>
                                      <p:tavLst>
                                        <p:tav tm="0">
                                          <p:val>
                                            <p:strVal val="#ppt_x-#ppt_w/2"/>
                                          </p:val>
                                        </p:tav>
                                        <p:tav tm="100000">
                                          <p:val>
                                            <p:strVal val="#ppt_x"/>
                                          </p:val>
                                        </p:tav>
                                      </p:tavLst>
                                    </p:anim>
                                    <p:anim calcmode="lin" valueType="num">
                                      <p:cBhvr>
                                        <p:cTn id="29" dur="500" fill="hold"/>
                                        <p:tgtEl>
                                          <p:spTgt spid="2"/>
                                        </p:tgtEl>
                                        <p:attrNameLst>
                                          <p:attrName>ppt_y</p:attrName>
                                        </p:attrNameLst>
                                      </p:cBhvr>
                                      <p:tavLst>
                                        <p:tav tm="0">
                                          <p:val>
                                            <p:strVal val="#ppt_y"/>
                                          </p:val>
                                        </p:tav>
                                        <p:tav tm="100000">
                                          <p:val>
                                            <p:strVal val="#ppt_y"/>
                                          </p:val>
                                        </p:tav>
                                      </p:tavLst>
                                    </p:anim>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childTnLst>
                          </p:cTn>
                        </p:par>
                        <p:par>
                          <p:cTn id="40" fill="hold">
                            <p:stCondLst>
                              <p:cond delay="1500"/>
                            </p:stCondLst>
                            <p:childTnLst>
                              <p:par>
                                <p:cTn id="41" presetID="1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slide(fromLeft)">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P spid="11" grpId="0" animBg="1"/>
      <p:bldP spid="26" grpId="0" animBg="1" autoUpdateAnimBg="0"/>
      <p:bldP spid="27" grpId="0" animBg="1"/>
      <p:bldP spid="27" grpId="1" animBg="1"/>
      <p:bldP spid="27" grpId="2"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5.3.14</a:t>
            </a:r>
            <a:r>
              <a:rPr lang="zh-CN" altLang="en-US" smtClean="0">
                <a:ea typeface="宋体" pitchFamily="2" charset="-122"/>
              </a:rPr>
              <a:t>直接访问与间接访问</a:t>
            </a:r>
            <a:endParaRPr lang="en-US" altLang="zh-CN" dirty="0">
              <a:ea typeface="宋体" pitchFamily="2" charset="-122"/>
            </a:endParaRPr>
          </a:p>
        </p:txBody>
      </p:sp>
      <p:sp>
        <p:nvSpPr>
          <p:cNvPr id="5" name="Rectangle 2"/>
          <p:cNvSpPr txBox="1">
            <a:spLocks noChangeArrowheads="1"/>
          </p:cNvSpPr>
          <p:nvPr/>
        </p:nvSpPr>
        <p:spPr bwMode="auto">
          <a:xfrm>
            <a:off x="214313" y="1000125"/>
            <a:ext cx="8596312" cy="1214438"/>
          </a:xfrm>
          <a:prstGeom prst="rect">
            <a:avLst/>
          </a:prstGeom>
          <a:noFill/>
          <a:ln w="9525">
            <a:noFill/>
            <a:miter lim="800000"/>
            <a:headEnd/>
            <a:tailEnd/>
          </a:ln>
          <a:effectLst/>
        </p:spPr>
        <p:txBody>
          <a:bodyPr/>
          <a:lstStyle/>
          <a:p>
            <a:pPr marL="1143000" lvl="2" indent="-228600">
              <a:spcBef>
                <a:spcPct val="20000"/>
              </a:spcBef>
              <a:buClr>
                <a:schemeClr val="tx2"/>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直接访问：按变量地址存取变量值</a:t>
            </a:r>
          </a:p>
          <a:p>
            <a:pPr marL="1143000" lvl="2" indent="-228600">
              <a:spcBef>
                <a:spcPct val="20000"/>
              </a:spcBef>
              <a:buClr>
                <a:schemeClr val="tx2"/>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间接访问：通过存放变量地址的变量去访问变量</a:t>
            </a:r>
          </a:p>
        </p:txBody>
      </p:sp>
      <p:sp>
        <p:nvSpPr>
          <p:cNvPr id="7" name="Text Box 25"/>
          <p:cNvSpPr txBox="1">
            <a:spLocks noChangeArrowheads="1"/>
          </p:cNvSpPr>
          <p:nvPr/>
        </p:nvSpPr>
        <p:spPr bwMode="auto">
          <a:xfrm>
            <a:off x="5057775" y="2449513"/>
            <a:ext cx="3987800" cy="495300"/>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zh-CN" altLang="en-US">
                <a:ea typeface="隶书" pitchFamily="49" charset="-122"/>
              </a:rPr>
              <a:t>例</a:t>
            </a:r>
            <a:r>
              <a:rPr lang="zh-CN" altLang="en-US"/>
              <a:t>     </a:t>
            </a:r>
            <a:r>
              <a:rPr lang="en-US" altLang="zh-CN"/>
              <a:t>i=</a:t>
            </a:r>
            <a:r>
              <a:rPr lang="en-US" altLang="zh-CN">
                <a:solidFill>
                  <a:srgbClr val="0000FF"/>
                </a:solidFill>
              </a:rPr>
              <a:t>3</a:t>
            </a:r>
            <a:r>
              <a:rPr lang="en-US" altLang="zh-CN"/>
              <a:t>;        </a:t>
            </a:r>
            <a:r>
              <a:rPr lang="en-US" altLang="zh-CN">
                <a:latin typeface="隶书" pitchFamily="49" charset="-122"/>
                <a:ea typeface="隶书" pitchFamily="49" charset="-122"/>
              </a:rPr>
              <a:t>-----</a:t>
            </a:r>
            <a:r>
              <a:rPr lang="zh-CN" altLang="zh-CN">
                <a:solidFill>
                  <a:srgbClr val="0000FF"/>
                </a:solidFill>
                <a:latin typeface="隶书" pitchFamily="49" charset="-122"/>
                <a:ea typeface="隶书" pitchFamily="49" charset="-122"/>
              </a:rPr>
              <a:t>直接访问</a:t>
            </a:r>
            <a:endParaRPr lang="zh-CN" altLang="en-US"/>
          </a:p>
        </p:txBody>
      </p:sp>
      <p:grpSp>
        <p:nvGrpSpPr>
          <p:cNvPr id="2" name="Group 78"/>
          <p:cNvGrpSpPr>
            <a:grpSpLocks/>
          </p:cNvGrpSpPr>
          <p:nvPr/>
        </p:nvGrpSpPr>
        <p:grpSpPr bwMode="auto">
          <a:xfrm>
            <a:off x="604838" y="2303463"/>
            <a:ext cx="4945062" cy="4625975"/>
            <a:chOff x="381" y="1190"/>
            <a:chExt cx="3115" cy="2914"/>
          </a:xfrm>
        </p:grpSpPr>
        <p:grpSp>
          <p:nvGrpSpPr>
            <p:cNvPr id="103446" name="Group 77"/>
            <p:cNvGrpSpPr>
              <a:grpSpLocks/>
            </p:cNvGrpSpPr>
            <p:nvPr/>
          </p:nvGrpSpPr>
          <p:grpSpPr bwMode="auto">
            <a:xfrm>
              <a:off x="381" y="1190"/>
              <a:ext cx="3115" cy="2914"/>
              <a:chOff x="381" y="1190"/>
              <a:chExt cx="3115" cy="2914"/>
            </a:xfrm>
          </p:grpSpPr>
          <p:sp>
            <p:nvSpPr>
              <p:cNvPr id="103448" name="AutoShape 57"/>
              <p:cNvSpPr>
                <a:spLocks noChangeArrowheads="1"/>
              </p:cNvSpPr>
              <p:nvPr/>
            </p:nvSpPr>
            <p:spPr bwMode="auto">
              <a:xfrm>
                <a:off x="2450" y="2799"/>
                <a:ext cx="1046" cy="354"/>
              </a:xfrm>
              <a:prstGeom prst="wedgeEllipseCallout">
                <a:avLst>
                  <a:gd name="adj1" fmla="val -50958"/>
                  <a:gd name="adj2" fmla="val -74574"/>
                </a:avLst>
              </a:prstGeom>
              <a:noFill/>
              <a:ln w="38100">
                <a:solidFill>
                  <a:srgbClr val="FFCC00"/>
                </a:solidFill>
                <a:miter lim="800000"/>
                <a:headEnd type="none" w="lg" len="lg"/>
                <a:tailEnd/>
              </a:ln>
            </p:spPr>
            <p:txBody>
              <a:bodyPr wrap="none" anchor="ctr">
                <a:spAutoFit/>
              </a:bodyPr>
              <a:lstStyle/>
              <a:p>
                <a:r>
                  <a:rPr lang="zh-CN" altLang="en-US" sz="2000"/>
                  <a:t>指针变量</a:t>
                </a:r>
              </a:p>
            </p:txBody>
          </p:sp>
          <p:grpSp>
            <p:nvGrpSpPr>
              <p:cNvPr id="103449" name="Group 76"/>
              <p:cNvGrpSpPr>
                <a:grpSpLocks/>
              </p:cNvGrpSpPr>
              <p:nvPr/>
            </p:nvGrpSpPr>
            <p:grpSpPr bwMode="auto">
              <a:xfrm>
                <a:off x="381" y="1190"/>
                <a:ext cx="3065" cy="2914"/>
                <a:chOff x="381" y="1190"/>
                <a:chExt cx="3065" cy="2914"/>
              </a:xfrm>
            </p:grpSpPr>
            <p:grpSp>
              <p:nvGrpSpPr>
                <p:cNvPr id="103450" name="Group 29"/>
                <p:cNvGrpSpPr>
                  <a:grpSpLocks/>
                </p:cNvGrpSpPr>
                <p:nvPr/>
              </p:nvGrpSpPr>
              <p:grpSpPr bwMode="auto">
                <a:xfrm>
                  <a:off x="381" y="1190"/>
                  <a:ext cx="3065" cy="2914"/>
                  <a:chOff x="984" y="1406"/>
                  <a:chExt cx="3065" cy="2914"/>
                </a:xfrm>
              </p:grpSpPr>
              <p:sp>
                <p:nvSpPr>
                  <p:cNvPr id="103452" name="Freeform 30"/>
                  <p:cNvSpPr>
                    <a:spLocks/>
                  </p:cNvSpPr>
                  <p:nvPr/>
                </p:nvSpPr>
                <p:spPr bwMode="auto">
                  <a:xfrm>
                    <a:off x="1523" y="3964"/>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103453" name="Freeform 31"/>
                  <p:cNvSpPr>
                    <a:spLocks/>
                  </p:cNvSpPr>
                  <p:nvPr/>
                </p:nvSpPr>
                <p:spPr bwMode="auto">
                  <a:xfrm>
                    <a:off x="1524" y="36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103454" name="Rectangle 32"/>
                  <p:cNvSpPr>
                    <a:spLocks noChangeArrowheads="1"/>
                  </p:cNvSpPr>
                  <p:nvPr/>
                </p:nvSpPr>
                <p:spPr bwMode="auto">
                  <a:xfrm>
                    <a:off x="1523" y="1406"/>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103455" name="Line 33"/>
                  <p:cNvSpPr>
                    <a:spLocks noChangeShapeType="1"/>
                  </p:cNvSpPr>
                  <p:nvPr/>
                </p:nvSpPr>
                <p:spPr bwMode="auto">
                  <a:xfrm>
                    <a:off x="1535" y="1844"/>
                    <a:ext cx="1211" cy="0"/>
                  </a:xfrm>
                  <a:prstGeom prst="line">
                    <a:avLst/>
                  </a:prstGeom>
                  <a:noFill/>
                  <a:ln w="9525">
                    <a:solidFill>
                      <a:srgbClr val="000000"/>
                    </a:solidFill>
                    <a:round/>
                    <a:headEnd/>
                    <a:tailEnd/>
                  </a:ln>
                </p:spPr>
                <p:txBody>
                  <a:bodyPr wrap="none" anchor="ctr"/>
                  <a:lstStyle/>
                  <a:p>
                    <a:endParaRPr lang="zh-CN" altLang="en-US"/>
                  </a:p>
                </p:txBody>
              </p:sp>
              <p:sp>
                <p:nvSpPr>
                  <p:cNvPr id="103456" name="Line 34"/>
                  <p:cNvSpPr>
                    <a:spLocks noChangeShapeType="1"/>
                  </p:cNvSpPr>
                  <p:nvPr/>
                </p:nvSpPr>
                <p:spPr bwMode="auto">
                  <a:xfrm>
                    <a:off x="1535" y="2100"/>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103457" name="Line 35"/>
                  <p:cNvSpPr>
                    <a:spLocks noChangeShapeType="1"/>
                  </p:cNvSpPr>
                  <p:nvPr/>
                </p:nvSpPr>
                <p:spPr bwMode="auto">
                  <a:xfrm>
                    <a:off x="1535" y="2333"/>
                    <a:ext cx="1211" cy="0"/>
                  </a:xfrm>
                  <a:prstGeom prst="line">
                    <a:avLst/>
                  </a:prstGeom>
                  <a:noFill/>
                  <a:ln w="9525">
                    <a:solidFill>
                      <a:srgbClr val="000000"/>
                    </a:solidFill>
                    <a:round/>
                    <a:headEnd/>
                    <a:tailEnd/>
                  </a:ln>
                </p:spPr>
                <p:txBody>
                  <a:bodyPr wrap="none" anchor="ctr"/>
                  <a:lstStyle/>
                  <a:p>
                    <a:endParaRPr lang="zh-CN" altLang="en-US"/>
                  </a:p>
                </p:txBody>
              </p:sp>
              <p:sp>
                <p:nvSpPr>
                  <p:cNvPr id="103458" name="Line 36"/>
                  <p:cNvSpPr>
                    <a:spLocks noChangeShapeType="1"/>
                  </p:cNvSpPr>
                  <p:nvPr/>
                </p:nvSpPr>
                <p:spPr bwMode="auto">
                  <a:xfrm>
                    <a:off x="1535" y="2588"/>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03459" name="Line 37"/>
                  <p:cNvSpPr>
                    <a:spLocks noChangeShapeType="1"/>
                  </p:cNvSpPr>
                  <p:nvPr/>
                </p:nvSpPr>
                <p:spPr bwMode="auto">
                  <a:xfrm>
                    <a:off x="1523" y="2846"/>
                    <a:ext cx="1211" cy="0"/>
                  </a:xfrm>
                  <a:prstGeom prst="line">
                    <a:avLst/>
                  </a:prstGeom>
                  <a:noFill/>
                  <a:ln w="9525">
                    <a:solidFill>
                      <a:srgbClr val="000000"/>
                    </a:solidFill>
                    <a:round/>
                    <a:headEnd/>
                    <a:tailEnd/>
                  </a:ln>
                </p:spPr>
                <p:txBody>
                  <a:bodyPr wrap="none" anchor="ctr"/>
                  <a:lstStyle/>
                  <a:p>
                    <a:endParaRPr lang="zh-CN" altLang="en-US"/>
                  </a:p>
                </p:txBody>
              </p:sp>
              <p:sp>
                <p:nvSpPr>
                  <p:cNvPr id="103460" name="Line 38"/>
                  <p:cNvSpPr>
                    <a:spLocks noChangeShapeType="1"/>
                  </p:cNvSpPr>
                  <p:nvPr/>
                </p:nvSpPr>
                <p:spPr bwMode="auto">
                  <a:xfrm>
                    <a:off x="1535" y="3388"/>
                    <a:ext cx="1211" cy="0"/>
                  </a:xfrm>
                  <a:prstGeom prst="line">
                    <a:avLst/>
                  </a:prstGeom>
                  <a:noFill/>
                  <a:ln w="9525">
                    <a:solidFill>
                      <a:srgbClr val="000000"/>
                    </a:solidFill>
                    <a:round/>
                    <a:headEnd/>
                    <a:tailEnd/>
                  </a:ln>
                </p:spPr>
                <p:txBody>
                  <a:bodyPr wrap="none" anchor="ctr"/>
                  <a:lstStyle/>
                  <a:p>
                    <a:endParaRPr lang="zh-CN" altLang="en-US"/>
                  </a:p>
                </p:txBody>
              </p:sp>
              <p:sp>
                <p:nvSpPr>
                  <p:cNvPr id="103461" name="Line 39"/>
                  <p:cNvSpPr>
                    <a:spLocks noChangeShapeType="1"/>
                  </p:cNvSpPr>
                  <p:nvPr/>
                </p:nvSpPr>
                <p:spPr bwMode="auto">
                  <a:xfrm>
                    <a:off x="1523" y="3627"/>
                    <a:ext cx="0" cy="456"/>
                  </a:xfrm>
                  <a:prstGeom prst="line">
                    <a:avLst/>
                  </a:prstGeom>
                  <a:noFill/>
                  <a:ln w="9525">
                    <a:solidFill>
                      <a:srgbClr val="000000"/>
                    </a:solidFill>
                    <a:round/>
                    <a:headEnd/>
                    <a:tailEnd/>
                  </a:ln>
                </p:spPr>
                <p:txBody>
                  <a:bodyPr wrap="none" anchor="ctr"/>
                  <a:lstStyle/>
                  <a:p>
                    <a:endParaRPr lang="zh-CN" altLang="en-US"/>
                  </a:p>
                </p:txBody>
              </p:sp>
              <p:sp>
                <p:nvSpPr>
                  <p:cNvPr id="103462" name="Line 40"/>
                  <p:cNvSpPr>
                    <a:spLocks noChangeShapeType="1"/>
                  </p:cNvSpPr>
                  <p:nvPr/>
                </p:nvSpPr>
                <p:spPr bwMode="auto">
                  <a:xfrm>
                    <a:off x="2734" y="3627"/>
                    <a:ext cx="0" cy="600"/>
                  </a:xfrm>
                  <a:prstGeom prst="line">
                    <a:avLst/>
                  </a:prstGeom>
                  <a:noFill/>
                  <a:ln w="9525">
                    <a:solidFill>
                      <a:srgbClr val="000000"/>
                    </a:solidFill>
                    <a:round/>
                    <a:headEnd/>
                    <a:tailEnd/>
                  </a:ln>
                </p:spPr>
                <p:txBody>
                  <a:bodyPr wrap="none" anchor="ctr"/>
                  <a:lstStyle/>
                  <a:p>
                    <a:endParaRPr lang="zh-CN" altLang="en-US"/>
                  </a:p>
                </p:txBody>
              </p:sp>
              <p:sp>
                <p:nvSpPr>
                  <p:cNvPr id="103463" name="Text Box 41"/>
                  <p:cNvSpPr txBox="1">
                    <a:spLocks noChangeArrowheads="1"/>
                  </p:cNvSpPr>
                  <p:nvPr/>
                </p:nvSpPr>
                <p:spPr bwMode="auto">
                  <a:xfrm>
                    <a:off x="2014" y="1464"/>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3464" name="Text Box 42"/>
                  <p:cNvSpPr txBox="1">
                    <a:spLocks noChangeArrowheads="1"/>
                  </p:cNvSpPr>
                  <p:nvPr/>
                </p:nvSpPr>
                <p:spPr bwMode="auto">
                  <a:xfrm>
                    <a:off x="2013" y="3669"/>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3465" name="Text Box 43"/>
                  <p:cNvSpPr txBox="1">
                    <a:spLocks noChangeArrowheads="1"/>
                  </p:cNvSpPr>
                  <p:nvPr/>
                </p:nvSpPr>
                <p:spPr bwMode="auto">
                  <a:xfrm>
                    <a:off x="984" y="1734"/>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103466" name="Text Box 44"/>
                  <p:cNvSpPr txBox="1">
                    <a:spLocks noChangeArrowheads="1"/>
                  </p:cNvSpPr>
                  <p:nvPr/>
                </p:nvSpPr>
                <p:spPr bwMode="auto">
                  <a:xfrm>
                    <a:off x="984" y="2705"/>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103467" name="Text Box 45"/>
                  <p:cNvSpPr txBox="1">
                    <a:spLocks noChangeArrowheads="1"/>
                  </p:cNvSpPr>
                  <p:nvPr/>
                </p:nvSpPr>
                <p:spPr bwMode="auto">
                  <a:xfrm>
                    <a:off x="984" y="3190"/>
                    <a:ext cx="436" cy="250"/>
                  </a:xfrm>
                  <a:prstGeom prst="rect">
                    <a:avLst/>
                  </a:prstGeom>
                  <a:noFill/>
                  <a:ln w="9525">
                    <a:noFill/>
                    <a:miter lim="800000"/>
                    <a:headEnd/>
                    <a:tailEnd/>
                  </a:ln>
                </p:spPr>
                <p:txBody>
                  <a:bodyPr wrap="none" anchor="ctr">
                    <a:spAutoFit/>
                  </a:bodyPr>
                  <a:lstStyle/>
                  <a:p>
                    <a:pPr eaLnBrk="0" hangingPunct="0"/>
                    <a:r>
                      <a:rPr lang="en-US" altLang="zh-CN" sz="2000"/>
                      <a:t>2006</a:t>
                    </a:r>
                  </a:p>
                </p:txBody>
              </p:sp>
              <p:sp>
                <p:nvSpPr>
                  <p:cNvPr id="103468" name="Text Box 46"/>
                  <p:cNvSpPr txBox="1">
                    <a:spLocks noChangeArrowheads="1"/>
                  </p:cNvSpPr>
                  <p:nvPr/>
                </p:nvSpPr>
                <p:spPr bwMode="auto">
                  <a:xfrm>
                    <a:off x="984" y="2948"/>
                    <a:ext cx="436" cy="250"/>
                  </a:xfrm>
                  <a:prstGeom prst="rect">
                    <a:avLst/>
                  </a:prstGeom>
                  <a:noFill/>
                  <a:ln w="9525">
                    <a:noFill/>
                    <a:miter lim="800000"/>
                    <a:headEnd/>
                    <a:tailEnd/>
                  </a:ln>
                </p:spPr>
                <p:txBody>
                  <a:bodyPr wrap="none" anchor="ctr">
                    <a:spAutoFit/>
                  </a:bodyPr>
                  <a:lstStyle/>
                  <a:p>
                    <a:pPr eaLnBrk="0" hangingPunct="0"/>
                    <a:r>
                      <a:rPr lang="en-US" altLang="zh-CN" sz="2000"/>
                      <a:t>2005</a:t>
                    </a:r>
                  </a:p>
                </p:txBody>
              </p:sp>
              <p:sp>
                <p:nvSpPr>
                  <p:cNvPr id="103469" name="Line 47"/>
                  <p:cNvSpPr>
                    <a:spLocks noChangeShapeType="1"/>
                  </p:cNvSpPr>
                  <p:nvPr/>
                </p:nvSpPr>
                <p:spPr bwMode="auto">
                  <a:xfrm>
                    <a:off x="1535" y="3110"/>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03470" name="Line 48"/>
                  <p:cNvSpPr>
                    <a:spLocks noChangeShapeType="1"/>
                  </p:cNvSpPr>
                  <p:nvPr/>
                </p:nvSpPr>
                <p:spPr bwMode="auto">
                  <a:xfrm flipH="1">
                    <a:off x="2724" y="1848"/>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3471" name="Text Box 49"/>
                  <p:cNvSpPr txBox="1">
                    <a:spLocks noChangeArrowheads="1"/>
                  </p:cNvSpPr>
                  <p:nvPr/>
                </p:nvSpPr>
                <p:spPr bwMode="auto">
                  <a:xfrm>
                    <a:off x="2906" y="1694"/>
                    <a:ext cx="809" cy="288"/>
                  </a:xfrm>
                  <a:prstGeom prst="rect">
                    <a:avLst/>
                  </a:prstGeom>
                  <a:noFill/>
                  <a:ln w="9525">
                    <a:noFill/>
                    <a:miter lim="800000"/>
                    <a:headEnd type="none" w="lg" len="lg"/>
                    <a:tailEnd/>
                  </a:ln>
                </p:spPr>
                <p:txBody>
                  <a:bodyPr wrap="none">
                    <a:spAutoFit/>
                  </a:bodyPr>
                  <a:lstStyle/>
                  <a:p>
                    <a:r>
                      <a:rPr lang="zh-CN" altLang="en-US" sz="2000"/>
                      <a:t>整型变量</a:t>
                    </a:r>
                    <a:r>
                      <a:rPr lang="en-US" altLang="zh-CN">
                        <a:solidFill>
                          <a:srgbClr val="0000FF"/>
                        </a:solidFill>
                      </a:rPr>
                      <a:t>i</a:t>
                    </a:r>
                    <a:endParaRPr lang="en-US" altLang="zh-CN" sz="2000"/>
                  </a:p>
                </p:txBody>
              </p:sp>
              <p:sp>
                <p:nvSpPr>
                  <p:cNvPr id="103472" name="Text Box 50"/>
                  <p:cNvSpPr txBox="1">
                    <a:spLocks noChangeArrowheads="1"/>
                  </p:cNvSpPr>
                  <p:nvPr/>
                </p:nvSpPr>
                <p:spPr bwMode="auto">
                  <a:xfrm>
                    <a:off x="1924" y="1958"/>
                    <a:ext cx="308"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10</a:t>
                    </a:r>
                  </a:p>
                </p:txBody>
              </p:sp>
              <p:sp>
                <p:nvSpPr>
                  <p:cNvPr id="103473" name="Line 51"/>
                  <p:cNvSpPr>
                    <a:spLocks noChangeShapeType="1"/>
                  </p:cNvSpPr>
                  <p:nvPr/>
                </p:nvSpPr>
                <p:spPr bwMode="auto">
                  <a:xfrm flipH="1">
                    <a:off x="2748" y="2844"/>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3474" name="Text Box 52"/>
                  <p:cNvSpPr txBox="1">
                    <a:spLocks noChangeArrowheads="1"/>
                  </p:cNvSpPr>
                  <p:nvPr/>
                </p:nvSpPr>
                <p:spPr bwMode="auto">
                  <a:xfrm>
                    <a:off x="2930" y="2690"/>
                    <a:ext cx="1119" cy="288"/>
                  </a:xfrm>
                  <a:prstGeom prst="rect">
                    <a:avLst/>
                  </a:prstGeom>
                  <a:noFill/>
                  <a:ln w="9525">
                    <a:noFill/>
                    <a:miter lim="800000"/>
                    <a:headEnd type="none" w="lg" len="lg"/>
                    <a:tailEnd/>
                  </a:ln>
                </p:spPr>
                <p:txBody>
                  <a:bodyPr wrap="none">
                    <a:spAutoFit/>
                  </a:bodyPr>
                  <a:lstStyle/>
                  <a:p>
                    <a:r>
                      <a:rPr lang="zh-CN" altLang="en-US" sz="2000"/>
                      <a:t>变量</a:t>
                    </a:r>
                    <a:r>
                      <a:rPr lang="en-US" altLang="zh-CN" sz="2000">
                        <a:solidFill>
                          <a:schemeClr val="accent2"/>
                        </a:solidFill>
                      </a:rPr>
                      <a:t>i</a:t>
                    </a:r>
                    <a:r>
                      <a:rPr lang="en-US" altLang="zh-CN">
                        <a:solidFill>
                          <a:schemeClr val="accent2"/>
                        </a:solidFill>
                      </a:rPr>
                      <a:t>_pointer</a:t>
                    </a:r>
                    <a:endParaRPr lang="en-US" altLang="zh-CN" sz="2000"/>
                  </a:p>
                </p:txBody>
              </p:sp>
              <p:sp>
                <p:nvSpPr>
                  <p:cNvPr id="103475" name="Text Box 53"/>
                  <p:cNvSpPr txBox="1">
                    <a:spLocks noChangeArrowheads="1"/>
                  </p:cNvSpPr>
                  <p:nvPr/>
                </p:nvSpPr>
                <p:spPr bwMode="auto">
                  <a:xfrm>
                    <a:off x="984" y="1977"/>
                    <a:ext cx="436" cy="250"/>
                  </a:xfrm>
                  <a:prstGeom prst="rect">
                    <a:avLst/>
                  </a:prstGeom>
                  <a:noFill/>
                  <a:ln w="9525">
                    <a:noFill/>
                    <a:miter lim="800000"/>
                    <a:headEnd/>
                    <a:tailEnd/>
                  </a:ln>
                </p:spPr>
                <p:txBody>
                  <a:bodyPr wrap="none" anchor="ctr">
                    <a:spAutoFit/>
                  </a:bodyPr>
                  <a:lstStyle/>
                  <a:p>
                    <a:pPr eaLnBrk="0" hangingPunct="0"/>
                    <a:r>
                      <a:rPr lang="en-US" altLang="zh-CN" sz="2000"/>
                      <a:t>2001</a:t>
                    </a:r>
                  </a:p>
                </p:txBody>
              </p:sp>
              <p:sp>
                <p:nvSpPr>
                  <p:cNvPr id="103476" name="Text Box 54"/>
                  <p:cNvSpPr txBox="1">
                    <a:spLocks noChangeArrowheads="1"/>
                  </p:cNvSpPr>
                  <p:nvPr/>
                </p:nvSpPr>
                <p:spPr bwMode="auto">
                  <a:xfrm>
                    <a:off x="984" y="2220"/>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103477" name="Text Box 55"/>
                  <p:cNvSpPr txBox="1">
                    <a:spLocks noChangeArrowheads="1"/>
                  </p:cNvSpPr>
                  <p:nvPr/>
                </p:nvSpPr>
                <p:spPr bwMode="auto">
                  <a:xfrm>
                    <a:off x="984" y="2462"/>
                    <a:ext cx="436" cy="250"/>
                  </a:xfrm>
                  <a:prstGeom prst="rect">
                    <a:avLst/>
                  </a:prstGeom>
                  <a:noFill/>
                  <a:ln w="9525">
                    <a:noFill/>
                    <a:miter lim="800000"/>
                    <a:headEnd/>
                    <a:tailEnd/>
                  </a:ln>
                </p:spPr>
                <p:txBody>
                  <a:bodyPr wrap="none" anchor="ctr">
                    <a:spAutoFit/>
                  </a:bodyPr>
                  <a:lstStyle/>
                  <a:p>
                    <a:pPr eaLnBrk="0" hangingPunct="0"/>
                    <a:r>
                      <a:rPr lang="en-US" altLang="zh-CN" sz="2000"/>
                      <a:t>2003</a:t>
                    </a:r>
                  </a:p>
                </p:txBody>
              </p:sp>
            </p:grpSp>
            <p:sp>
              <p:nvSpPr>
                <p:cNvPr id="103451" name="Oval 69"/>
                <p:cNvSpPr>
                  <a:spLocks noChangeArrowheads="1"/>
                </p:cNvSpPr>
                <p:nvPr/>
              </p:nvSpPr>
              <p:spPr bwMode="auto">
                <a:xfrm>
                  <a:off x="384" y="1524"/>
                  <a:ext cx="420" cy="240"/>
                </a:xfrm>
                <a:prstGeom prst="ellipse">
                  <a:avLst/>
                </a:prstGeom>
                <a:noFill/>
                <a:ln w="38100">
                  <a:solidFill>
                    <a:schemeClr val="accent2"/>
                  </a:solidFill>
                  <a:round/>
                  <a:headEnd type="none" w="lg" len="lg"/>
                  <a:tailEnd/>
                </a:ln>
              </p:spPr>
              <p:txBody>
                <a:bodyPr wrap="none" lIns="90000" tIns="46800" rIns="90000" bIns="46800" anchor="ctr"/>
                <a:lstStyle/>
                <a:p>
                  <a:pPr eaLnBrk="0" hangingPunct="0"/>
                  <a:endParaRPr lang="zh-CN" altLang="en-US"/>
                </a:p>
              </p:txBody>
            </p:sp>
          </p:grpSp>
        </p:grpSp>
        <p:sp>
          <p:nvSpPr>
            <p:cNvPr id="103447" name="Text Box 56"/>
            <p:cNvSpPr txBox="1">
              <a:spLocks noChangeArrowheads="1"/>
            </p:cNvSpPr>
            <p:nvPr/>
          </p:nvSpPr>
          <p:spPr bwMode="auto">
            <a:xfrm>
              <a:off x="1293" y="2766"/>
              <a:ext cx="436" cy="250"/>
            </a:xfrm>
            <a:prstGeom prst="rect">
              <a:avLst/>
            </a:prstGeom>
            <a:noFill/>
            <a:ln w="9525">
              <a:noFill/>
              <a:miter lim="800000"/>
              <a:headEnd/>
              <a:tailEnd/>
            </a:ln>
          </p:spPr>
          <p:txBody>
            <a:bodyPr wrap="none" anchor="ctr">
              <a:spAutoFit/>
            </a:bodyPr>
            <a:lstStyle/>
            <a:p>
              <a:pPr eaLnBrk="0" hangingPunct="0"/>
              <a:r>
                <a:rPr lang="en-US" altLang="zh-CN" sz="2000">
                  <a:solidFill>
                    <a:schemeClr val="accent2"/>
                  </a:solidFill>
                </a:rPr>
                <a:t>2000</a:t>
              </a:r>
            </a:p>
          </p:txBody>
        </p:sp>
      </p:grpSp>
      <p:sp>
        <p:nvSpPr>
          <p:cNvPr id="41" name="Text Box 66"/>
          <p:cNvSpPr txBox="1">
            <a:spLocks noChangeArrowheads="1"/>
          </p:cNvSpPr>
          <p:nvPr/>
        </p:nvSpPr>
        <p:spPr bwMode="auto">
          <a:xfrm>
            <a:off x="2227263" y="3187700"/>
            <a:ext cx="307975" cy="396875"/>
          </a:xfrm>
          <a:prstGeom prst="rect">
            <a:avLst/>
          </a:prstGeom>
          <a:solidFill>
            <a:srgbClr val="DDDDDD"/>
          </a:solidFill>
          <a:ln w="38100">
            <a:noFill/>
            <a:miter lim="800000"/>
            <a:headEnd type="none" w="lg" len="lg"/>
            <a:tailEnd/>
          </a:ln>
        </p:spPr>
        <p:txBody>
          <a:bodyPr wrap="none" lIns="90000" tIns="46800" rIns="90000" bIns="46800" anchor="ctr">
            <a:spAutoFit/>
          </a:bodyPr>
          <a:lstStyle/>
          <a:p>
            <a:r>
              <a:rPr lang="en-US" altLang="zh-CN" sz="2000">
                <a:solidFill>
                  <a:srgbClr val="0000FF"/>
                </a:solidFill>
              </a:rPr>
              <a:t>3</a:t>
            </a:r>
          </a:p>
        </p:txBody>
      </p:sp>
      <p:sp>
        <p:nvSpPr>
          <p:cNvPr id="42" name="Text Box 68"/>
          <p:cNvSpPr txBox="1">
            <a:spLocks noChangeArrowheads="1"/>
          </p:cNvSpPr>
          <p:nvPr/>
        </p:nvSpPr>
        <p:spPr bwMode="auto">
          <a:xfrm>
            <a:off x="3532188" y="5764213"/>
            <a:ext cx="5307012" cy="495300"/>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nchor="ctr">
            <a:spAutoFit/>
          </a:bodyPr>
          <a:lstStyle/>
          <a:p>
            <a:pPr>
              <a:defRPr/>
            </a:pPr>
            <a:r>
              <a:rPr lang="zh-CN" altLang="en-US">
                <a:ea typeface="隶书" pitchFamily="49" charset="-122"/>
              </a:rPr>
              <a:t>例</a:t>
            </a:r>
            <a:r>
              <a:rPr lang="zh-CN" altLang="en-US"/>
              <a:t>     *</a:t>
            </a:r>
            <a:r>
              <a:rPr lang="en-US" altLang="zh-CN"/>
              <a:t>i_pointer=</a:t>
            </a:r>
            <a:r>
              <a:rPr lang="en-US" altLang="zh-CN">
                <a:solidFill>
                  <a:srgbClr val="FF9900"/>
                </a:solidFill>
              </a:rPr>
              <a:t>20</a:t>
            </a:r>
            <a:r>
              <a:rPr lang="en-US" altLang="zh-CN"/>
              <a:t>;        </a:t>
            </a:r>
            <a:r>
              <a:rPr lang="en-US" altLang="zh-CN">
                <a:latin typeface="隶书" pitchFamily="49" charset="-122"/>
                <a:ea typeface="隶书" pitchFamily="49" charset="-122"/>
              </a:rPr>
              <a:t>-----</a:t>
            </a:r>
            <a:r>
              <a:rPr lang="zh-CN" altLang="zh-CN">
                <a:solidFill>
                  <a:srgbClr val="FF9900"/>
                </a:solidFill>
                <a:latin typeface="隶书" pitchFamily="49" charset="-122"/>
                <a:ea typeface="隶书" pitchFamily="49" charset="-122"/>
              </a:rPr>
              <a:t>间接访问</a:t>
            </a:r>
            <a:endParaRPr lang="zh-CN" altLang="en-US"/>
          </a:p>
        </p:txBody>
      </p:sp>
      <p:sp>
        <p:nvSpPr>
          <p:cNvPr id="43" name="Oval 70"/>
          <p:cNvSpPr>
            <a:spLocks noChangeArrowheads="1"/>
          </p:cNvSpPr>
          <p:nvPr/>
        </p:nvSpPr>
        <p:spPr bwMode="auto">
          <a:xfrm>
            <a:off x="2057400" y="4814888"/>
            <a:ext cx="666750" cy="381000"/>
          </a:xfrm>
          <a:prstGeom prst="ellipse">
            <a:avLst/>
          </a:prstGeom>
          <a:noFill/>
          <a:ln w="38100">
            <a:solidFill>
              <a:srgbClr val="FF9900"/>
            </a:solidFill>
            <a:round/>
            <a:headEnd type="none" w="lg" len="lg"/>
            <a:tailEnd/>
          </a:ln>
        </p:spPr>
        <p:txBody>
          <a:bodyPr wrap="none" lIns="90000" tIns="46800" rIns="90000" bIns="46800" anchor="ctr"/>
          <a:lstStyle/>
          <a:p>
            <a:pPr eaLnBrk="0" hangingPunct="0"/>
            <a:endParaRPr lang="zh-CN" altLang="en-US"/>
          </a:p>
        </p:txBody>
      </p:sp>
      <p:sp>
        <p:nvSpPr>
          <p:cNvPr id="44" name="Line 71"/>
          <p:cNvSpPr>
            <a:spLocks noChangeShapeType="1"/>
          </p:cNvSpPr>
          <p:nvPr/>
        </p:nvSpPr>
        <p:spPr bwMode="auto">
          <a:xfrm flipH="1">
            <a:off x="571500" y="5081588"/>
            <a:ext cx="1485900" cy="0"/>
          </a:xfrm>
          <a:prstGeom prst="line">
            <a:avLst/>
          </a:prstGeom>
          <a:noFill/>
          <a:ln w="38100">
            <a:solidFill>
              <a:srgbClr val="FF9900"/>
            </a:solidFill>
            <a:round/>
            <a:headEnd type="none" w="lg" len="lg"/>
            <a:tailEnd/>
          </a:ln>
        </p:spPr>
        <p:txBody>
          <a:bodyPr wrap="none" lIns="90000" tIns="46800" rIns="90000" bIns="46800" anchor="ctr"/>
          <a:lstStyle/>
          <a:p>
            <a:endParaRPr lang="zh-CN" altLang="en-US"/>
          </a:p>
        </p:txBody>
      </p:sp>
      <p:sp>
        <p:nvSpPr>
          <p:cNvPr id="45" name="Line 72"/>
          <p:cNvSpPr>
            <a:spLocks noChangeShapeType="1"/>
          </p:cNvSpPr>
          <p:nvPr/>
        </p:nvSpPr>
        <p:spPr bwMode="auto">
          <a:xfrm flipV="1">
            <a:off x="609600" y="3043238"/>
            <a:ext cx="0" cy="2038350"/>
          </a:xfrm>
          <a:prstGeom prst="line">
            <a:avLst/>
          </a:prstGeom>
          <a:noFill/>
          <a:ln w="38100">
            <a:solidFill>
              <a:srgbClr val="FF9900"/>
            </a:solidFill>
            <a:round/>
            <a:headEnd type="none" w="lg" len="lg"/>
            <a:tailEnd type="triangle" w="med" len="med"/>
          </a:ln>
        </p:spPr>
        <p:txBody>
          <a:bodyPr wrap="none" lIns="90000" tIns="46800" rIns="90000" bIns="46800" anchor="ctr"/>
          <a:lstStyle/>
          <a:p>
            <a:endParaRPr lang="zh-CN" altLang="en-US"/>
          </a:p>
        </p:txBody>
      </p:sp>
      <p:sp>
        <p:nvSpPr>
          <p:cNvPr id="46" name="Line 73"/>
          <p:cNvSpPr>
            <a:spLocks noChangeShapeType="1"/>
          </p:cNvSpPr>
          <p:nvPr/>
        </p:nvSpPr>
        <p:spPr bwMode="auto">
          <a:xfrm flipV="1">
            <a:off x="5867400" y="3424238"/>
            <a:ext cx="0" cy="2438400"/>
          </a:xfrm>
          <a:prstGeom prst="line">
            <a:avLst/>
          </a:prstGeom>
          <a:noFill/>
          <a:ln w="38100">
            <a:solidFill>
              <a:srgbClr val="FF9900"/>
            </a:solidFill>
            <a:round/>
            <a:headEnd type="none" w="lg" len="lg"/>
            <a:tailEnd/>
          </a:ln>
        </p:spPr>
        <p:txBody>
          <a:bodyPr wrap="none" lIns="90000" tIns="46800" rIns="90000" bIns="46800" anchor="ctr"/>
          <a:lstStyle/>
          <a:p>
            <a:endParaRPr lang="zh-CN" altLang="en-US"/>
          </a:p>
        </p:txBody>
      </p:sp>
      <p:sp>
        <p:nvSpPr>
          <p:cNvPr id="47" name="Text Box 75"/>
          <p:cNvSpPr txBox="1">
            <a:spLocks noChangeArrowheads="1"/>
          </p:cNvSpPr>
          <p:nvPr/>
        </p:nvSpPr>
        <p:spPr bwMode="auto">
          <a:xfrm>
            <a:off x="2106613" y="3225800"/>
            <a:ext cx="434975" cy="396875"/>
          </a:xfrm>
          <a:prstGeom prst="rect">
            <a:avLst/>
          </a:prstGeom>
          <a:solidFill>
            <a:srgbClr val="DDDDDD"/>
          </a:solidFill>
          <a:ln w="38100">
            <a:noFill/>
            <a:miter lim="800000"/>
            <a:headEnd type="none" w="lg" len="lg"/>
            <a:tailEnd/>
          </a:ln>
        </p:spPr>
        <p:txBody>
          <a:bodyPr wrap="none" lIns="90000" tIns="46800" rIns="90000" bIns="46800" anchor="ctr">
            <a:spAutoFit/>
          </a:bodyPr>
          <a:lstStyle/>
          <a:p>
            <a:r>
              <a:rPr lang="en-US" altLang="zh-CN" sz="2000">
                <a:solidFill>
                  <a:srgbClr val="FF9900"/>
                </a:solidFill>
              </a:rPr>
              <a:t>20</a:t>
            </a:r>
            <a:endParaRPr lang="en-US" altLang="zh-CN" sz="2000"/>
          </a:p>
        </p:txBody>
      </p:sp>
      <p:grpSp>
        <p:nvGrpSpPr>
          <p:cNvPr id="8" name="Group 67"/>
          <p:cNvGrpSpPr>
            <a:grpSpLocks/>
          </p:cNvGrpSpPr>
          <p:nvPr/>
        </p:nvGrpSpPr>
        <p:grpSpPr bwMode="auto">
          <a:xfrm>
            <a:off x="2781300" y="2871788"/>
            <a:ext cx="3371850" cy="495300"/>
            <a:chOff x="1752" y="1548"/>
            <a:chExt cx="2124" cy="312"/>
          </a:xfrm>
        </p:grpSpPr>
        <p:sp>
          <p:nvSpPr>
            <p:cNvPr id="103444" name="Line 64"/>
            <p:cNvSpPr>
              <a:spLocks noChangeShapeType="1"/>
            </p:cNvSpPr>
            <p:nvPr/>
          </p:nvSpPr>
          <p:spPr bwMode="auto">
            <a:xfrm>
              <a:off x="3876" y="1548"/>
              <a:ext cx="0" cy="300"/>
            </a:xfrm>
            <a:prstGeom prst="line">
              <a:avLst/>
            </a:prstGeom>
            <a:noFill/>
            <a:ln w="38100">
              <a:solidFill>
                <a:srgbClr val="339966"/>
              </a:solidFill>
              <a:round/>
              <a:headEnd type="none" w="lg" len="lg"/>
              <a:tailEnd/>
            </a:ln>
          </p:spPr>
          <p:txBody>
            <a:bodyPr wrap="none" lIns="90000" tIns="46800" rIns="90000" bIns="46800" anchor="ctr"/>
            <a:lstStyle/>
            <a:p>
              <a:endParaRPr lang="zh-CN" altLang="en-US"/>
            </a:p>
          </p:txBody>
        </p:sp>
        <p:sp>
          <p:nvSpPr>
            <p:cNvPr id="103445" name="Line 65"/>
            <p:cNvSpPr>
              <a:spLocks noChangeShapeType="1"/>
            </p:cNvSpPr>
            <p:nvPr/>
          </p:nvSpPr>
          <p:spPr bwMode="auto">
            <a:xfrm flipH="1">
              <a:off x="1752" y="1860"/>
              <a:ext cx="2124" cy="0"/>
            </a:xfrm>
            <a:prstGeom prst="line">
              <a:avLst/>
            </a:prstGeom>
            <a:noFill/>
            <a:ln w="38100">
              <a:solidFill>
                <a:srgbClr val="339966"/>
              </a:solidFill>
              <a:round/>
              <a:headEnd type="none" w="lg" len="lg"/>
              <a:tailEnd type="triangle" w="med" len="med"/>
            </a:ln>
          </p:spPr>
          <p:txBody>
            <a:bodyPr wrap="none" lIns="90000" tIns="46800" rIns="90000" bIns="46800" anchor="ctr"/>
            <a:lstStyle/>
            <a:p>
              <a:endParaRPr lang="zh-CN" altLang="en-US"/>
            </a:p>
          </p:txBody>
        </p:sp>
      </p:grpSp>
      <p:sp>
        <p:nvSpPr>
          <p:cNvPr id="51" name="Line 74"/>
          <p:cNvSpPr>
            <a:spLocks noChangeShapeType="1"/>
          </p:cNvSpPr>
          <p:nvPr/>
        </p:nvSpPr>
        <p:spPr bwMode="auto">
          <a:xfrm flipH="1">
            <a:off x="2819400" y="3443288"/>
            <a:ext cx="3048000" cy="0"/>
          </a:xfrm>
          <a:prstGeom prst="line">
            <a:avLst/>
          </a:prstGeom>
          <a:noFill/>
          <a:ln w="38100">
            <a:solidFill>
              <a:srgbClr val="FF9900"/>
            </a:solidFill>
            <a:round/>
            <a:headEnd type="none" w="lg" len="lg"/>
            <a:tailEnd type="triangle" w="med" len="med"/>
          </a:ln>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ou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out)">
                                      <p:cBhvr>
                                        <p:cTn id="24" dur="500"/>
                                        <p:tgtEl>
                                          <p:spTgt spid="7"/>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17" presetClass="entr" presetSubtype="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ppt_x</p:attrName>
                                        </p:attrNameLst>
                                      </p:cBhvr>
                                      <p:tavLst>
                                        <p:tav tm="0">
                                          <p:val>
                                            <p:strVal val="#ppt_x+#ppt_w/2"/>
                                          </p:val>
                                        </p:tav>
                                        <p:tav tm="100000">
                                          <p:val>
                                            <p:strVal val="#ppt_x"/>
                                          </p:val>
                                        </p:tav>
                                      </p:tavLst>
                                    </p:anim>
                                    <p:anim calcmode="lin" valueType="num">
                                      <p:cBhvr>
                                        <p:cTn id="30" dur="500" fill="hold"/>
                                        <p:tgtEl>
                                          <p:spTgt spid="8"/>
                                        </p:tgtEl>
                                        <p:attrNameLst>
                                          <p:attrName>ppt_y</p:attrName>
                                        </p:attrNameLst>
                                      </p:cBhvr>
                                      <p:tavLst>
                                        <p:tav tm="0">
                                          <p:val>
                                            <p:strVal val="#ppt_y"/>
                                          </p:val>
                                        </p:tav>
                                        <p:tav tm="100000">
                                          <p:val>
                                            <p:strVal val="#ppt_y"/>
                                          </p:val>
                                        </p:tav>
                                      </p:tavLst>
                                    </p:anim>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4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ox(out)">
                                      <p:cBhvr>
                                        <p:cTn id="40" dur="500"/>
                                        <p:tgtEl>
                                          <p:spTgt spid="42"/>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3"/>
                                        </p:tgtEl>
                                        <p:attrNameLst>
                                          <p:attrName>style.visibility</p:attrName>
                                        </p:attrNameLst>
                                      </p:cBhvr>
                                      <p:to>
                                        <p:strVal val="visible"/>
                                      </p:to>
                                    </p:set>
                                  </p:childTnLst>
                                </p:cTn>
                              </p:par>
                            </p:childTnLst>
                          </p:cTn>
                        </p:par>
                        <p:par>
                          <p:cTn id="45" fill="hold">
                            <p:stCondLst>
                              <p:cond delay="500"/>
                            </p:stCondLst>
                            <p:childTnLst>
                              <p:par>
                                <p:cTn id="46" presetID="17" presetClass="entr" presetSubtype="2" fill="hold" grpId="0" nodeType="after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ppt_x</p:attrName>
                                        </p:attrNameLst>
                                      </p:cBhvr>
                                      <p:tavLst>
                                        <p:tav tm="0">
                                          <p:val>
                                            <p:strVal val="#ppt_x+#ppt_w/2"/>
                                          </p:val>
                                        </p:tav>
                                        <p:tav tm="100000">
                                          <p:val>
                                            <p:strVal val="#ppt_x"/>
                                          </p:val>
                                        </p:tav>
                                      </p:tavLst>
                                    </p:anim>
                                    <p:anim calcmode="lin" valueType="num">
                                      <p:cBhvr>
                                        <p:cTn id="49" dur="500" fill="hold"/>
                                        <p:tgtEl>
                                          <p:spTgt spid="44"/>
                                        </p:tgtEl>
                                        <p:attrNameLst>
                                          <p:attrName>ppt_y</p:attrName>
                                        </p:attrNameLst>
                                      </p:cBhvr>
                                      <p:tavLst>
                                        <p:tav tm="0">
                                          <p:val>
                                            <p:strVal val="#ppt_y"/>
                                          </p:val>
                                        </p:tav>
                                        <p:tav tm="100000">
                                          <p:val>
                                            <p:strVal val="#ppt_y"/>
                                          </p:val>
                                        </p:tav>
                                      </p:tavLst>
                                    </p:anim>
                                    <p:anim calcmode="lin" valueType="num">
                                      <p:cBhvr>
                                        <p:cTn id="50" dur="500" fill="hold"/>
                                        <p:tgtEl>
                                          <p:spTgt spid="44"/>
                                        </p:tgtEl>
                                        <p:attrNameLst>
                                          <p:attrName>ppt_w</p:attrName>
                                        </p:attrNameLst>
                                      </p:cBhvr>
                                      <p:tavLst>
                                        <p:tav tm="0">
                                          <p:val>
                                            <p:fltVal val="0"/>
                                          </p:val>
                                        </p:tav>
                                        <p:tav tm="100000">
                                          <p:val>
                                            <p:strVal val="#ppt_w"/>
                                          </p:val>
                                        </p:tav>
                                      </p:tavLst>
                                    </p:anim>
                                    <p:anim calcmode="lin" valueType="num">
                                      <p:cBhvr>
                                        <p:cTn id="51" dur="500" fill="hold"/>
                                        <p:tgtEl>
                                          <p:spTgt spid="44"/>
                                        </p:tgtEl>
                                        <p:attrNameLst>
                                          <p:attrName>ppt_h</p:attrName>
                                        </p:attrNameLst>
                                      </p:cBhvr>
                                      <p:tavLst>
                                        <p:tav tm="0">
                                          <p:val>
                                            <p:strVal val="#ppt_h"/>
                                          </p:val>
                                        </p:tav>
                                        <p:tav tm="100000">
                                          <p:val>
                                            <p:strVal val="#ppt_h"/>
                                          </p:val>
                                        </p:tav>
                                      </p:tavLst>
                                    </p:anim>
                                  </p:childTnLst>
                                </p:cTn>
                              </p:par>
                            </p:childTnLst>
                          </p:cTn>
                        </p:par>
                        <p:par>
                          <p:cTn id="52" fill="hold">
                            <p:stCondLst>
                              <p:cond delay="1000"/>
                            </p:stCondLst>
                            <p:childTnLst>
                              <p:par>
                                <p:cTn id="53" presetID="17" presetClass="entr" presetSubtype="4"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p:cTn id="55" dur="500" fill="hold"/>
                                        <p:tgtEl>
                                          <p:spTgt spid="45"/>
                                        </p:tgtEl>
                                        <p:attrNameLst>
                                          <p:attrName>ppt_x</p:attrName>
                                        </p:attrNameLst>
                                      </p:cBhvr>
                                      <p:tavLst>
                                        <p:tav tm="0">
                                          <p:val>
                                            <p:strVal val="#ppt_x"/>
                                          </p:val>
                                        </p:tav>
                                        <p:tav tm="100000">
                                          <p:val>
                                            <p:strVal val="#ppt_x"/>
                                          </p:val>
                                        </p:tav>
                                      </p:tavLst>
                                    </p:anim>
                                    <p:anim calcmode="lin" valueType="num">
                                      <p:cBhvr>
                                        <p:cTn id="56" dur="500" fill="hold"/>
                                        <p:tgtEl>
                                          <p:spTgt spid="45"/>
                                        </p:tgtEl>
                                        <p:attrNameLst>
                                          <p:attrName>ppt_y</p:attrName>
                                        </p:attrNameLst>
                                      </p:cBhvr>
                                      <p:tavLst>
                                        <p:tav tm="0">
                                          <p:val>
                                            <p:strVal val="#ppt_y+#ppt_h/2"/>
                                          </p:val>
                                        </p:tav>
                                        <p:tav tm="100000">
                                          <p:val>
                                            <p:strVal val="#ppt_y"/>
                                          </p:val>
                                        </p:tav>
                                      </p:tavLst>
                                    </p:anim>
                                    <p:anim calcmode="lin" valueType="num">
                                      <p:cBhvr>
                                        <p:cTn id="57" dur="500" fill="hold"/>
                                        <p:tgtEl>
                                          <p:spTgt spid="45"/>
                                        </p:tgtEl>
                                        <p:attrNameLst>
                                          <p:attrName>ppt_w</p:attrName>
                                        </p:attrNameLst>
                                      </p:cBhvr>
                                      <p:tavLst>
                                        <p:tav tm="0">
                                          <p:val>
                                            <p:strVal val="#ppt_w"/>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p:cTn id="63" dur="500" fill="hold"/>
                                        <p:tgtEl>
                                          <p:spTgt spid="46"/>
                                        </p:tgtEl>
                                        <p:attrNameLst>
                                          <p:attrName>ppt_x</p:attrName>
                                        </p:attrNameLst>
                                      </p:cBhvr>
                                      <p:tavLst>
                                        <p:tav tm="0">
                                          <p:val>
                                            <p:strVal val="#ppt_x"/>
                                          </p:val>
                                        </p:tav>
                                        <p:tav tm="100000">
                                          <p:val>
                                            <p:strVal val="#ppt_x"/>
                                          </p:val>
                                        </p:tav>
                                      </p:tavLst>
                                    </p:anim>
                                    <p:anim calcmode="lin" valueType="num">
                                      <p:cBhvr>
                                        <p:cTn id="64" dur="500" fill="hold"/>
                                        <p:tgtEl>
                                          <p:spTgt spid="46"/>
                                        </p:tgtEl>
                                        <p:attrNameLst>
                                          <p:attrName>ppt_y</p:attrName>
                                        </p:attrNameLst>
                                      </p:cBhvr>
                                      <p:tavLst>
                                        <p:tav tm="0">
                                          <p:val>
                                            <p:strVal val="#ppt_y+#ppt_h/2"/>
                                          </p:val>
                                        </p:tav>
                                        <p:tav tm="100000">
                                          <p:val>
                                            <p:strVal val="#ppt_y"/>
                                          </p:val>
                                        </p:tav>
                                      </p:tavLst>
                                    </p:anim>
                                    <p:anim calcmode="lin" valueType="num">
                                      <p:cBhvr>
                                        <p:cTn id="65" dur="500" fill="hold"/>
                                        <p:tgtEl>
                                          <p:spTgt spid="46"/>
                                        </p:tgtEl>
                                        <p:attrNameLst>
                                          <p:attrName>ppt_w</p:attrName>
                                        </p:attrNameLst>
                                      </p:cBhvr>
                                      <p:tavLst>
                                        <p:tav tm="0">
                                          <p:val>
                                            <p:strVal val="#ppt_w"/>
                                          </p:val>
                                        </p:tav>
                                        <p:tav tm="100000">
                                          <p:val>
                                            <p:strVal val="#ppt_w"/>
                                          </p:val>
                                        </p:tav>
                                      </p:tavLst>
                                    </p:anim>
                                    <p:anim calcmode="lin" valueType="num">
                                      <p:cBhvr>
                                        <p:cTn id="66" dur="500" fill="hold"/>
                                        <p:tgtEl>
                                          <p:spTgt spid="46"/>
                                        </p:tgtEl>
                                        <p:attrNameLst>
                                          <p:attrName>ppt_h</p:attrName>
                                        </p:attrNameLst>
                                      </p:cBhvr>
                                      <p:tavLst>
                                        <p:tav tm="0">
                                          <p:val>
                                            <p:fltVal val="0"/>
                                          </p:val>
                                        </p:tav>
                                        <p:tav tm="100000">
                                          <p:val>
                                            <p:strVal val="#ppt_h"/>
                                          </p:val>
                                        </p:tav>
                                      </p:tavLst>
                                    </p:anim>
                                  </p:childTnLst>
                                </p:cTn>
                              </p:par>
                            </p:childTnLst>
                          </p:cTn>
                        </p:par>
                        <p:par>
                          <p:cTn id="67" fill="hold">
                            <p:stCondLst>
                              <p:cond delay="500"/>
                            </p:stCondLst>
                            <p:childTnLst>
                              <p:par>
                                <p:cTn id="68" presetID="17" presetClass="entr" presetSubtype="2"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 calcmode="lin" valueType="num">
                                      <p:cBhvr>
                                        <p:cTn id="70" dur="500" fill="hold"/>
                                        <p:tgtEl>
                                          <p:spTgt spid="51"/>
                                        </p:tgtEl>
                                        <p:attrNameLst>
                                          <p:attrName>ppt_x</p:attrName>
                                        </p:attrNameLst>
                                      </p:cBhvr>
                                      <p:tavLst>
                                        <p:tav tm="0">
                                          <p:val>
                                            <p:strVal val="#ppt_x+#ppt_w/2"/>
                                          </p:val>
                                        </p:tav>
                                        <p:tav tm="100000">
                                          <p:val>
                                            <p:strVal val="#ppt_x"/>
                                          </p:val>
                                        </p:tav>
                                      </p:tavLst>
                                    </p:anim>
                                    <p:anim calcmode="lin" valueType="num">
                                      <p:cBhvr>
                                        <p:cTn id="71" dur="500" fill="hold"/>
                                        <p:tgtEl>
                                          <p:spTgt spid="51"/>
                                        </p:tgtEl>
                                        <p:attrNameLst>
                                          <p:attrName>ppt_y</p:attrName>
                                        </p:attrNameLst>
                                      </p:cBhvr>
                                      <p:tavLst>
                                        <p:tav tm="0">
                                          <p:val>
                                            <p:strVal val="#ppt_y"/>
                                          </p:val>
                                        </p:tav>
                                        <p:tav tm="100000">
                                          <p:val>
                                            <p:strVal val="#ppt_y"/>
                                          </p:val>
                                        </p:tav>
                                      </p:tavLst>
                                    </p:anim>
                                    <p:anim calcmode="lin" valueType="num">
                                      <p:cBhvr>
                                        <p:cTn id="72" dur="500" fill="hold"/>
                                        <p:tgtEl>
                                          <p:spTgt spid="51"/>
                                        </p:tgtEl>
                                        <p:attrNameLst>
                                          <p:attrName>ppt_w</p:attrName>
                                        </p:attrNameLst>
                                      </p:cBhvr>
                                      <p:tavLst>
                                        <p:tav tm="0">
                                          <p:val>
                                            <p:fltVal val="0"/>
                                          </p:val>
                                        </p:tav>
                                        <p:tav tm="100000">
                                          <p:val>
                                            <p:strVal val="#ppt_w"/>
                                          </p:val>
                                        </p:tav>
                                      </p:tavLst>
                                    </p:anim>
                                    <p:anim calcmode="lin" valueType="num">
                                      <p:cBhvr>
                                        <p:cTn id="73" dur="500" fill="hold"/>
                                        <p:tgtEl>
                                          <p:spTgt spid="51"/>
                                        </p:tgtEl>
                                        <p:attrNameLst>
                                          <p:attrName>ppt_h</p:attrName>
                                        </p:attrNameLst>
                                      </p:cBhvr>
                                      <p:tavLst>
                                        <p:tav tm="0">
                                          <p:val>
                                            <p:strVal val="#ppt_h"/>
                                          </p:val>
                                        </p:tav>
                                        <p:tav tm="100000">
                                          <p:val>
                                            <p:strVal val="#ppt_h"/>
                                          </p:val>
                                        </p:tav>
                                      </p:tavLst>
                                    </p:anim>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4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utoUpdateAnimBg="0"/>
      <p:bldP spid="41" grpId="0" animBg="1" autoUpdateAnimBg="0"/>
      <p:bldP spid="43" grpId="0" animBg="1"/>
      <p:bldP spid="44" grpId="0" animBg="1"/>
      <p:bldP spid="45" grpId="0" animBg="1"/>
      <p:bldP spid="46" grpId="0" animBg="1"/>
      <p:bldP spid="47" grpId="0" animBg="1" autoUpdateAnimBg="0"/>
      <p:bldP spid="5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5.3.15</a:t>
            </a:r>
            <a:r>
              <a:rPr lang="zh-CN" altLang="en-US" smtClean="0">
                <a:ea typeface="宋体" pitchFamily="2" charset="-122"/>
              </a:rPr>
              <a:t>直接访问与间接访问</a:t>
            </a:r>
            <a:endParaRPr lang="en-US" altLang="zh-CN" dirty="0">
              <a:ea typeface="宋体" pitchFamily="2" charset="-122"/>
            </a:endParaRPr>
          </a:p>
        </p:txBody>
      </p:sp>
      <p:grpSp>
        <p:nvGrpSpPr>
          <p:cNvPr id="2" name="Group 75"/>
          <p:cNvGrpSpPr>
            <a:grpSpLocks/>
          </p:cNvGrpSpPr>
          <p:nvPr/>
        </p:nvGrpSpPr>
        <p:grpSpPr bwMode="auto">
          <a:xfrm>
            <a:off x="2243138" y="2374900"/>
            <a:ext cx="4945062" cy="4625975"/>
            <a:chOff x="1413" y="1010"/>
            <a:chExt cx="3115" cy="2914"/>
          </a:xfrm>
        </p:grpSpPr>
        <p:sp>
          <p:nvSpPr>
            <p:cNvPr id="104465" name="AutoShape 27"/>
            <p:cNvSpPr>
              <a:spLocks noChangeArrowheads="1"/>
            </p:cNvSpPr>
            <p:nvPr/>
          </p:nvSpPr>
          <p:spPr bwMode="auto">
            <a:xfrm>
              <a:off x="3482" y="2619"/>
              <a:ext cx="1046" cy="354"/>
            </a:xfrm>
            <a:prstGeom prst="wedgeEllipseCallout">
              <a:avLst>
                <a:gd name="adj1" fmla="val -50958"/>
                <a:gd name="adj2" fmla="val -74574"/>
              </a:avLst>
            </a:prstGeom>
            <a:noFill/>
            <a:ln w="38100">
              <a:solidFill>
                <a:srgbClr val="FFCC00"/>
              </a:solidFill>
              <a:miter lim="800000"/>
              <a:headEnd type="none" w="lg" len="lg"/>
              <a:tailEnd/>
            </a:ln>
          </p:spPr>
          <p:txBody>
            <a:bodyPr wrap="none" anchor="ctr">
              <a:spAutoFit/>
            </a:bodyPr>
            <a:lstStyle/>
            <a:p>
              <a:r>
                <a:rPr lang="zh-CN" altLang="en-US" sz="2000"/>
                <a:t>指针变量</a:t>
              </a:r>
            </a:p>
          </p:txBody>
        </p:sp>
        <p:sp>
          <p:nvSpPr>
            <p:cNvPr id="104466" name="Freeform 30"/>
            <p:cNvSpPr>
              <a:spLocks/>
            </p:cNvSpPr>
            <p:nvPr/>
          </p:nvSpPr>
          <p:spPr bwMode="auto">
            <a:xfrm>
              <a:off x="1952" y="3568"/>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104467" name="Freeform 31"/>
            <p:cNvSpPr>
              <a:spLocks/>
            </p:cNvSpPr>
            <p:nvPr/>
          </p:nvSpPr>
          <p:spPr bwMode="auto">
            <a:xfrm>
              <a:off x="1953" y="3222"/>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104468" name="Rectangle 32"/>
            <p:cNvSpPr>
              <a:spLocks noChangeArrowheads="1"/>
            </p:cNvSpPr>
            <p:nvPr/>
          </p:nvSpPr>
          <p:spPr bwMode="auto">
            <a:xfrm>
              <a:off x="1952" y="1010"/>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104469" name="Line 33"/>
            <p:cNvSpPr>
              <a:spLocks noChangeShapeType="1"/>
            </p:cNvSpPr>
            <p:nvPr/>
          </p:nvSpPr>
          <p:spPr bwMode="auto">
            <a:xfrm>
              <a:off x="1964" y="1448"/>
              <a:ext cx="1211" cy="0"/>
            </a:xfrm>
            <a:prstGeom prst="line">
              <a:avLst/>
            </a:prstGeom>
            <a:noFill/>
            <a:ln w="9525">
              <a:solidFill>
                <a:srgbClr val="000000"/>
              </a:solidFill>
              <a:round/>
              <a:headEnd/>
              <a:tailEnd/>
            </a:ln>
          </p:spPr>
          <p:txBody>
            <a:bodyPr wrap="none" anchor="ctr"/>
            <a:lstStyle/>
            <a:p>
              <a:endParaRPr lang="zh-CN" altLang="en-US"/>
            </a:p>
          </p:txBody>
        </p:sp>
        <p:sp>
          <p:nvSpPr>
            <p:cNvPr id="104470" name="Line 34"/>
            <p:cNvSpPr>
              <a:spLocks noChangeShapeType="1"/>
            </p:cNvSpPr>
            <p:nvPr/>
          </p:nvSpPr>
          <p:spPr bwMode="auto">
            <a:xfrm>
              <a:off x="1964" y="1704"/>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104471" name="Line 35"/>
            <p:cNvSpPr>
              <a:spLocks noChangeShapeType="1"/>
            </p:cNvSpPr>
            <p:nvPr/>
          </p:nvSpPr>
          <p:spPr bwMode="auto">
            <a:xfrm>
              <a:off x="1964" y="1937"/>
              <a:ext cx="1211" cy="0"/>
            </a:xfrm>
            <a:prstGeom prst="line">
              <a:avLst/>
            </a:prstGeom>
            <a:noFill/>
            <a:ln w="9525">
              <a:solidFill>
                <a:srgbClr val="000000"/>
              </a:solidFill>
              <a:round/>
              <a:headEnd/>
              <a:tailEnd/>
            </a:ln>
          </p:spPr>
          <p:txBody>
            <a:bodyPr wrap="none" anchor="ctr"/>
            <a:lstStyle/>
            <a:p>
              <a:endParaRPr lang="zh-CN" altLang="en-US"/>
            </a:p>
          </p:txBody>
        </p:sp>
        <p:sp>
          <p:nvSpPr>
            <p:cNvPr id="104472" name="Line 36"/>
            <p:cNvSpPr>
              <a:spLocks noChangeShapeType="1"/>
            </p:cNvSpPr>
            <p:nvPr/>
          </p:nvSpPr>
          <p:spPr bwMode="auto">
            <a:xfrm>
              <a:off x="1964" y="2192"/>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04473" name="Line 37"/>
            <p:cNvSpPr>
              <a:spLocks noChangeShapeType="1"/>
            </p:cNvSpPr>
            <p:nvPr/>
          </p:nvSpPr>
          <p:spPr bwMode="auto">
            <a:xfrm>
              <a:off x="1952" y="2450"/>
              <a:ext cx="1211" cy="0"/>
            </a:xfrm>
            <a:prstGeom prst="line">
              <a:avLst/>
            </a:prstGeom>
            <a:noFill/>
            <a:ln w="9525">
              <a:solidFill>
                <a:srgbClr val="000000"/>
              </a:solidFill>
              <a:round/>
              <a:headEnd/>
              <a:tailEnd/>
            </a:ln>
          </p:spPr>
          <p:txBody>
            <a:bodyPr wrap="none" anchor="ctr"/>
            <a:lstStyle/>
            <a:p>
              <a:endParaRPr lang="zh-CN" altLang="en-US"/>
            </a:p>
          </p:txBody>
        </p:sp>
        <p:sp>
          <p:nvSpPr>
            <p:cNvPr id="104474" name="Line 38"/>
            <p:cNvSpPr>
              <a:spLocks noChangeShapeType="1"/>
            </p:cNvSpPr>
            <p:nvPr/>
          </p:nvSpPr>
          <p:spPr bwMode="auto">
            <a:xfrm>
              <a:off x="1964" y="2992"/>
              <a:ext cx="1211" cy="0"/>
            </a:xfrm>
            <a:prstGeom prst="line">
              <a:avLst/>
            </a:prstGeom>
            <a:noFill/>
            <a:ln w="9525">
              <a:solidFill>
                <a:srgbClr val="000000"/>
              </a:solidFill>
              <a:round/>
              <a:headEnd/>
              <a:tailEnd/>
            </a:ln>
          </p:spPr>
          <p:txBody>
            <a:bodyPr wrap="none" anchor="ctr"/>
            <a:lstStyle/>
            <a:p>
              <a:endParaRPr lang="zh-CN" altLang="en-US"/>
            </a:p>
          </p:txBody>
        </p:sp>
        <p:sp>
          <p:nvSpPr>
            <p:cNvPr id="104475" name="Line 39"/>
            <p:cNvSpPr>
              <a:spLocks noChangeShapeType="1"/>
            </p:cNvSpPr>
            <p:nvPr/>
          </p:nvSpPr>
          <p:spPr bwMode="auto">
            <a:xfrm>
              <a:off x="1952" y="3231"/>
              <a:ext cx="0" cy="456"/>
            </a:xfrm>
            <a:prstGeom prst="line">
              <a:avLst/>
            </a:prstGeom>
            <a:noFill/>
            <a:ln w="9525">
              <a:solidFill>
                <a:srgbClr val="000000"/>
              </a:solidFill>
              <a:round/>
              <a:headEnd/>
              <a:tailEnd/>
            </a:ln>
          </p:spPr>
          <p:txBody>
            <a:bodyPr wrap="none" anchor="ctr"/>
            <a:lstStyle/>
            <a:p>
              <a:endParaRPr lang="zh-CN" altLang="en-US"/>
            </a:p>
          </p:txBody>
        </p:sp>
        <p:sp>
          <p:nvSpPr>
            <p:cNvPr id="104476" name="Line 40"/>
            <p:cNvSpPr>
              <a:spLocks noChangeShapeType="1"/>
            </p:cNvSpPr>
            <p:nvPr/>
          </p:nvSpPr>
          <p:spPr bwMode="auto">
            <a:xfrm>
              <a:off x="3163" y="3231"/>
              <a:ext cx="0" cy="600"/>
            </a:xfrm>
            <a:prstGeom prst="line">
              <a:avLst/>
            </a:prstGeom>
            <a:noFill/>
            <a:ln w="9525">
              <a:solidFill>
                <a:srgbClr val="000000"/>
              </a:solidFill>
              <a:round/>
              <a:headEnd/>
              <a:tailEnd/>
            </a:ln>
          </p:spPr>
          <p:txBody>
            <a:bodyPr wrap="none" anchor="ctr"/>
            <a:lstStyle/>
            <a:p>
              <a:endParaRPr lang="zh-CN" altLang="en-US"/>
            </a:p>
          </p:txBody>
        </p:sp>
        <p:sp>
          <p:nvSpPr>
            <p:cNvPr id="104477" name="Text Box 41"/>
            <p:cNvSpPr txBox="1">
              <a:spLocks noChangeArrowheads="1"/>
            </p:cNvSpPr>
            <p:nvPr/>
          </p:nvSpPr>
          <p:spPr bwMode="auto">
            <a:xfrm>
              <a:off x="2443" y="1068"/>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4478" name="Text Box 42"/>
            <p:cNvSpPr txBox="1">
              <a:spLocks noChangeArrowheads="1"/>
            </p:cNvSpPr>
            <p:nvPr/>
          </p:nvSpPr>
          <p:spPr bwMode="auto">
            <a:xfrm>
              <a:off x="2442" y="3273"/>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4479" name="Text Box 43"/>
            <p:cNvSpPr txBox="1">
              <a:spLocks noChangeArrowheads="1"/>
            </p:cNvSpPr>
            <p:nvPr/>
          </p:nvSpPr>
          <p:spPr bwMode="auto">
            <a:xfrm>
              <a:off x="1413" y="1338"/>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104480" name="Text Box 44"/>
            <p:cNvSpPr txBox="1">
              <a:spLocks noChangeArrowheads="1"/>
            </p:cNvSpPr>
            <p:nvPr/>
          </p:nvSpPr>
          <p:spPr bwMode="auto">
            <a:xfrm>
              <a:off x="1413" y="2309"/>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104481" name="Text Box 45"/>
            <p:cNvSpPr txBox="1">
              <a:spLocks noChangeArrowheads="1"/>
            </p:cNvSpPr>
            <p:nvPr/>
          </p:nvSpPr>
          <p:spPr bwMode="auto">
            <a:xfrm>
              <a:off x="1413" y="2794"/>
              <a:ext cx="436" cy="250"/>
            </a:xfrm>
            <a:prstGeom prst="rect">
              <a:avLst/>
            </a:prstGeom>
            <a:noFill/>
            <a:ln w="9525">
              <a:noFill/>
              <a:miter lim="800000"/>
              <a:headEnd/>
              <a:tailEnd/>
            </a:ln>
          </p:spPr>
          <p:txBody>
            <a:bodyPr wrap="none" anchor="ctr">
              <a:spAutoFit/>
            </a:bodyPr>
            <a:lstStyle/>
            <a:p>
              <a:pPr eaLnBrk="0" hangingPunct="0"/>
              <a:r>
                <a:rPr lang="en-US" altLang="zh-CN" sz="2000"/>
                <a:t>2006</a:t>
              </a:r>
            </a:p>
          </p:txBody>
        </p:sp>
        <p:sp>
          <p:nvSpPr>
            <p:cNvPr id="104482" name="Text Box 46"/>
            <p:cNvSpPr txBox="1">
              <a:spLocks noChangeArrowheads="1"/>
            </p:cNvSpPr>
            <p:nvPr/>
          </p:nvSpPr>
          <p:spPr bwMode="auto">
            <a:xfrm>
              <a:off x="1413" y="2552"/>
              <a:ext cx="436" cy="250"/>
            </a:xfrm>
            <a:prstGeom prst="rect">
              <a:avLst/>
            </a:prstGeom>
            <a:noFill/>
            <a:ln w="9525">
              <a:noFill/>
              <a:miter lim="800000"/>
              <a:headEnd/>
              <a:tailEnd/>
            </a:ln>
          </p:spPr>
          <p:txBody>
            <a:bodyPr wrap="none" anchor="ctr">
              <a:spAutoFit/>
            </a:bodyPr>
            <a:lstStyle/>
            <a:p>
              <a:pPr eaLnBrk="0" hangingPunct="0"/>
              <a:r>
                <a:rPr lang="en-US" altLang="zh-CN" sz="2000"/>
                <a:t>2005</a:t>
              </a:r>
            </a:p>
          </p:txBody>
        </p:sp>
        <p:sp>
          <p:nvSpPr>
            <p:cNvPr id="104483" name="Line 47"/>
            <p:cNvSpPr>
              <a:spLocks noChangeShapeType="1"/>
            </p:cNvSpPr>
            <p:nvPr/>
          </p:nvSpPr>
          <p:spPr bwMode="auto">
            <a:xfrm>
              <a:off x="1964" y="2714"/>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04484" name="Line 48"/>
            <p:cNvSpPr>
              <a:spLocks noChangeShapeType="1"/>
            </p:cNvSpPr>
            <p:nvPr/>
          </p:nvSpPr>
          <p:spPr bwMode="auto">
            <a:xfrm flipH="1">
              <a:off x="3153" y="1452"/>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4485" name="Text Box 49"/>
            <p:cNvSpPr txBox="1">
              <a:spLocks noChangeArrowheads="1"/>
            </p:cNvSpPr>
            <p:nvPr/>
          </p:nvSpPr>
          <p:spPr bwMode="auto">
            <a:xfrm>
              <a:off x="3335" y="1298"/>
              <a:ext cx="809" cy="288"/>
            </a:xfrm>
            <a:prstGeom prst="rect">
              <a:avLst/>
            </a:prstGeom>
            <a:noFill/>
            <a:ln w="9525">
              <a:noFill/>
              <a:miter lim="800000"/>
              <a:headEnd type="none" w="lg" len="lg"/>
              <a:tailEnd/>
            </a:ln>
          </p:spPr>
          <p:txBody>
            <a:bodyPr wrap="none">
              <a:spAutoFit/>
            </a:bodyPr>
            <a:lstStyle/>
            <a:p>
              <a:r>
                <a:rPr lang="zh-CN" altLang="en-US" sz="2000"/>
                <a:t>整型变量</a:t>
              </a:r>
              <a:r>
                <a:rPr lang="en-US" altLang="zh-CN">
                  <a:solidFill>
                    <a:srgbClr val="0000FF"/>
                  </a:solidFill>
                </a:rPr>
                <a:t>i</a:t>
              </a:r>
              <a:endParaRPr lang="en-US" altLang="zh-CN" sz="2000"/>
            </a:p>
          </p:txBody>
        </p:sp>
        <p:sp>
          <p:nvSpPr>
            <p:cNvPr id="104486" name="Text Box 50"/>
            <p:cNvSpPr txBox="1">
              <a:spLocks noChangeArrowheads="1"/>
            </p:cNvSpPr>
            <p:nvPr/>
          </p:nvSpPr>
          <p:spPr bwMode="auto">
            <a:xfrm>
              <a:off x="2353" y="1562"/>
              <a:ext cx="308"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10</a:t>
              </a:r>
            </a:p>
          </p:txBody>
        </p:sp>
        <p:sp>
          <p:nvSpPr>
            <p:cNvPr id="104487" name="Line 51"/>
            <p:cNvSpPr>
              <a:spLocks noChangeShapeType="1"/>
            </p:cNvSpPr>
            <p:nvPr/>
          </p:nvSpPr>
          <p:spPr bwMode="auto">
            <a:xfrm flipH="1">
              <a:off x="3177" y="2448"/>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4488" name="Text Box 52"/>
            <p:cNvSpPr txBox="1">
              <a:spLocks noChangeArrowheads="1"/>
            </p:cNvSpPr>
            <p:nvPr/>
          </p:nvSpPr>
          <p:spPr bwMode="auto">
            <a:xfrm>
              <a:off x="3359" y="2294"/>
              <a:ext cx="1119" cy="288"/>
            </a:xfrm>
            <a:prstGeom prst="rect">
              <a:avLst/>
            </a:prstGeom>
            <a:noFill/>
            <a:ln w="9525">
              <a:noFill/>
              <a:miter lim="800000"/>
              <a:headEnd type="none" w="lg" len="lg"/>
              <a:tailEnd/>
            </a:ln>
          </p:spPr>
          <p:txBody>
            <a:bodyPr wrap="none">
              <a:spAutoFit/>
            </a:bodyPr>
            <a:lstStyle/>
            <a:p>
              <a:r>
                <a:rPr lang="zh-CN" altLang="en-US" sz="2000"/>
                <a:t>变量</a:t>
              </a:r>
              <a:r>
                <a:rPr lang="en-US" altLang="zh-CN" sz="2000">
                  <a:solidFill>
                    <a:schemeClr val="accent2"/>
                  </a:solidFill>
                </a:rPr>
                <a:t>i</a:t>
              </a:r>
              <a:r>
                <a:rPr lang="en-US" altLang="zh-CN">
                  <a:solidFill>
                    <a:schemeClr val="accent2"/>
                  </a:solidFill>
                </a:rPr>
                <a:t>_pointer</a:t>
              </a:r>
              <a:endParaRPr lang="en-US" altLang="zh-CN" sz="2000"/>
            </a:p>
          </p:txBody>
        </p:sp>
        <p:sp>
          <p:nvSpPr>
            <p:cNvPr id="104489" name="Text Box 53"/>
            <p:cNvSpPr txBox="1">
              <a:spLocks noChangeArrowheads="1"/>
            </p:cNvSpPr>
            <p:nvPr/>
          </p:nvSpPr>
          <p:spPr bwMode="auto">
            <a:xfrm>
              <a:off x="1413" y="1581"/>
              <a:ext cx="436" cy="250"/>
            </a:xfrm>
            <a:prstGeom prst="rect">
              <a:avLst/>
            </a:prstGeom>
            <a:noFill/>
            <a:ln w="9525">
              <a:noFill/>
              <a:miter lim="800000"/>
              <a:headEnd/>
              <a:tailEnd/>
            </a:ln>
          </p:spPr>
          <p:txBody>
            <a:bodyPr wrap="none" anchor="ctr">
              <a:spAutoFit/>
            </a:bodyPr>
            <a:lstStyle/>
            <a:p>
              <a:pPr eaLnBrk="0" hangingPunct="0"/>
              <a:r>
                <a:rPr lang="en-US" altLang="zh-CN" sz="2000"/>
                <a:t>2001</a:t>
              </a:r>
            </a:p>
          </p:txBody>
        </p:sp>
        <p:sp>
          <p:nvSpPr>
            <p:cNvPr id="104490" name="Text Box 54"/>
            <p:cNvSpPr txBox="1">
              <a:spLocks noChangeArrowheads="1"/>
            </p:cNvSpPr>
            <p:nvPr/>
          </p:nvSpPr>
          <p:spPr bwMode="auto">
            <a:xfrm>
              <a:off x="1413" y="1824"/>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104491" name="Text Box 55"/>
            <p:cNvSpPr txBox="1">
              <a:spLocks noChangeArrowheads="1"/>
            </p:cNvSpPr>
            <p:nvPr/>
          </p:nvSpPr>
          <p:spPr bwMode="auto">
            <a:xfrm>
              <a:off x="1413" y="2066"/>
              <a:ext cx="436" cy="250"/>
            </a:xfrm>
            <a:prstGeom prst="rect">
              <a:avLst/>
            </a:prstGeom>
            <a:noFill/>
            <a:ln w="9525">
              <a:noFill/>
              <a:miter lim="800000"/>
              <a:headEnd/>
              <a:tailEnd/>
            </a:ln>
          </p:spPr>
          <p:txBody>
            <a:bodyPr wrap="none" anchor="ctr">
              <a:spAutoFit/>
            </a:bodyPr>
            <a:lstStyle/>
            <a:p>
              <a:pPr eaLnBrk="0" hangingPunct="0"/>
              <a:r>
                <a:rPr lang="en-US" altLang="zh-CN" sz="2000"/>
                <a:t>2003</a:t>
              </a:r>
            </a:p>
          </p:txBody>
        </p:sp>
        <p:sp>
          <p:nvSpPr>
            <p:cNvPr id="104492" name="Oval 56"/>
            <p:cNvSpPr>
              <a:spLocks noChangeArrowheads="1"/>
            </p:cNvSpPr>
            <p:nvPr/>
          </p:nvSpPr>
          <p:spPr bwMode="auto">
            <a:xfrm>
              <a:off x="1416" y="1344"/>
              <a:ext cx="420" cy="240"/>
            </a:xfrm>
            <a:prstGeom prst="ellipse">
              <a:avLst/>
            </a:prstGeom>
            <a:noFill/>
            <a:ln w="38100">
              <a:solidFill>
                <a:schemeClr val="accent2"/>
              </a:solidFill>
              <a:round/>
              <a:headEnd type="none" w="lg" len="lg"/>
              <a:tailEnd/>
            </a:ln>
          </p:spPr>
          <p:txBody>
            <a:bodyPr wrap="none" lIns="90000" tIns="46800" rIns="90000" bIns="46800" anchor="ctr"/>
            <a:lstStyle/>
            <a:p>
              <a:pPr eaLnBrk="0" hangingPunct="0"/>
              <a:endParaRPr lang="zh-CN" altLang="en-US"/>
            </a:p>
          </p:txBody>
        </p:sp>
        <p:sp>
          <p:nvSpPr>
            <p:cNvPr id="104493" name="Text Box 57"/>
            <p:cNvSpPr txBox="1">
              <a:spLocks noChangeArrowheads="1"/>
            </p:cNvSpPr>
            <p:nvPr/>
          </p:nvSpPr>
          <p:spPr bwMode="auto">
            <a:xfrm>
              <a:off x="2325" y="2586"/>
              <a:ext cx="436" cy="250"/>
            </a:xfrm>
            <a:prstGeom prst="rect">
              <a:avLst/>
            </a:prstGeom>
            <a:noFill/>
            <a:ln w="9525">
              <a:noFill/>
              <a:miter lim="800000"/>
              <a:headEnd/>
              <a:tailEnd/>
            </a:ln>
          </p:spPr>
          <p:txBody>
            <a:bodyPr wrap="none" anchor="ctr">
              <a:spAutoFit/>
            </a:bodyPr>
            <a:lstStyle/>
            <a:p>
              <a:pPr eaLnBrk="0" hangingPunct="0"/>
              <a:r>
                <a:rPr lang="en-US" altLang="zh-CN" sz="2000">
                  <a:solidFill>
                    <a:schemeClr val="accent2"/>
                  </a:solidFill>
                </a:rPr>
                <a:t>2000</a:t>
              </a:r>
            </a:p>
          </p:txBody>
        </p:sp>
        <p:sp>
          <p:nvSpPr>
            <p:cNvPr id="104494" name="Line 69"/>
            <p:cNvSpPr>
              <a:spLocks noChangeShapeType="1"/>
            </p:cNvSpPr>
            <p:nvPr/>
          </p:nvSpPr>
          <p:spPr bwMode="auto">
            <a:xfrm flipH="1">
              <a:off x="3177" y="1944"/>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4495" name="Text Box 70"/>
            <p:cNvSpPr txBox="1">
              <a:spLocks noChangeArrowheads="1"/>
            </p:cNvSpPr>
            <p:nvPr/>
          </p:nvSpPr>
          <p:spPr bwMode="auto">
            <a:xfrm>
              <a:off x="3359" y="1790"/>
              <a:ext cx="852" cy="288"/>
            </a:xfrm>
            <a:prstGeom prst="rect">
              <a:avLst/>
            </a:prstGeom>
            <a:noFill/>
            <a:ln w="9525">
              <a:noFill/>
              <a:miter lim="800000"/>
              <a:headEnd type="none" w="lg" len="lg"/>
              <a:tailEnd/>
            </a:ln>
          </p:spPr>
          <p:txBody>
            <a:bodyPr wrap="none">
              <a:spAutoFit/>
            </a:bodyPr>
            <a:lstStyle/>
            <a:p>
              <a:r>
                <a:rPr lang="zh-CN" altLang="en-US" sz="2000"/>
                <a:t>整型变量</a:t>
              </a:r>
              <a:r>
                <a:rPr lang="en-US" altLang="zh-CN">
                  <a:solidFill>
                    <a:srgbClr val="339933"/>
                  </a:solidFill>
                </a:rPr>
                <a:t>k</a:t>
              </a:r>
              <a:endParaRPr lang="en-US" altLang="zh-CN" sz="2000"/>
            </a:p>
          </p:txBody>
        </p:sp>
      </p:grpSp>
      <p:sp>
        <p:nvSpPr>
          <p:cNvPr id="39" name="Line 72"/>
          <p:cNvSpPr>
            <a:spLocks noChangeShapeType="1"/>
          </p:cNvSpPr>
          <p:nvPr/>
        </p:nvSpPr>
        <p:spPr bwMode="auto">
          <a:xfrm>
            <a:off x="4038600" y="3648075"/>
            <a:ext cx="0" cy="495300"/>
          </a:xfrm>
          <a:prstGeom prst="line">
            <a:avLst/>
          </a:prstGeom>
          <a:noFill/>
          <a:ln w="38100">
            <a:solidFill>
              <a:srgbClr val="339966"/>
            </a:solidFill>
            <a:round/>
            <a:headEnd type="none" w="lg" len="lg"/>
            <a:tailEnd type="triangle" w="med" len="med"/>
          </a:ln>
        </p:spPr>
        <p:txBody>
          <a:bodyPr wrap="none" lIns="90000" tIns="46800" rIns="90000" bIns="46800" anchor="ctr"/>
          <a:lstStyle/>
          <a:p>
            <a:endParaRPr lang="zh-CN" altLang="en-US"/>
          </a:p>
        </p:txBody>
      </p:sp>
      <p:sp>
        <p:nvSpPr>
          <p:cNvPr id="40" name="Text Box 24"/>
          <p:cNvSpPr txBox="1">
            <a:spLocks noChangeArrowheads="1"/>
          </p:cNvSpPr>
          <p:nvPr/>
        </p:nvSpPr>
        <p:spPr bwMode="auto">
          <a:xfrm>
            <a:off x="1838325" y="1233488"/>
            <a:ext cx="5662613" cy="649287"/>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a:defRPr/>
            </a:pPr>
            <a:r>
              <a:rPr lang="zh-CN" altLang="en-US">
                <a:ea typeface="隶书" pitchFamily="49" charset="-122"/>
              </a:rPr>
              <a:t>例</a:t>
            </a:r>
            <a:r>
              <a:rPr lang="zh-CN" altLang="en-US"/>
              <a:t>      </a:t>
            </a:r>
            <a:r>
              <a:rPr lang="en-US" altLang="zh-CN"/>
              <a:t>k=i;                       </a:t>
            </a:r>
            <a:r>
              <a:rPr lang="en-US" altLang="zh-CN">
                <a:latin typeface="隶书" pitchFamily="49" charset="-122"/>
                <a:ea typeface="隶书" pitchFamily="49" charset="-122"/>
              </a:rPr>
              <a:t>--</a:t>
            </a:r>
            <a:r>
              <a:rPr lang="zh-CN" altLang="zh-CN">
                <a:solidFill>
                  <a:srgbClr val="339933"/>
                </a:solidFill>
                <a:latin typeface="隶书" pitchFamily="49" charset="-122"/>
                <a:ea typeface="隶书" pitchFamily="49" charset="-122"/>
              </a:rPr>
              <a:t>直接访问</a:t>
            </a:r>
            <a:endParaRPr lang="zh-CN" altLang="en-US">
              <a:solidFill>
                <a:srgbClr val="339933"/>
              </a:solidFill>
            </a:endParaRPr>
          </a:p>
          <a:p>
            <a:pPr>
              <a:defRPr/>
            </a:pPr>
            <a:r>
              <a:rPr lang="zh-CN" altLang="en-US"/>
              <a:t>          </a:t>
            </a:r>
            <a:r>
              <a:rPr lang="en-US" altLang="zh-CN"/>
              <a:t>k=*i_pointer;       </a:t>
            </a:r>
            <a:r>
              <a:rPr lang="en-US" altLang="zh-CN">
                <a:latin typeface="隶书" pitchFamily="49" charset="-122"/>
                <a:ea typeface="隶书" pitchFamily="49" charset="-122"/>
              </a:rPr>
              <a:t>--</a:t>
            </a:r>
            <a:r>
              <a:rPr lang="zh-CN" altLang="zh-CN">
                <a:solidFill>
                  <a:srgbClr val="0000FF"/>
                </a:solidFill>
                <a:latin typeface="隶书" pitchFamily="49" charset="-122"/>
                <a:ea typeface="隶书" pitchFamily="49" charset="-122"/>
              </a:rPr>
              <a:t>间接访问</a:t>
            </a:r>
            <a:endParaRPr lang="zh-CN" altLang="en-US">
              <a:solidFill>
                <a:srgbClr val="0000FF"/>
              </a:solidFill>
              <a:latin typeface="隶书" pitchFamily="49" charset="-122"/>
              <a:ea typeface="隶书" pitchFamily="49" charset="-122"/>
            </a:endParaRPr>
          </a:p>
        </p:txBody>
      </p:sp>
      <p:sp>
        <p:nvSpPr>
          <p:cNvPr id="41" name="Oval 60"/>
          <p:cNvSpPr>
            <a:spLocks noChangeArrowheads="1"/>
          </p:cNvSpPr>
          <p:nvPr/>
        </p:nvSpPr>
        <p:spPr bwMode="auto">
          <a:xfrm>
            <a:off x="3714750" y="4886325"/>
            <a:ext cx="666750" cy="381000"/>
          </a:xfrm>
          <a:prstGeom prst="ellipse">
            <a:avLst/>
          </a:prstGeom>
          <a:noFill/>
          <a:ln w="38100">
            <a:solidFill>
              <a:srgbClr val="FF9900"/>
            </a:solidFill>
            <a:round/>
            <a:headEnd type="none" w="lg" len="lg"/>
            <a:tailEnd/>
          </a:ln>
        </p:spPr>
        <p:txBody>
          <a:bodyPr wrap="none" lIns="90000" tIns="46800" rIns="90000" bIns="46800" anchor="ctr"/>
          <a:lstStyle/>
          <a:p>
            <a:pPr eaLnBrk="0" hangingPunct="0"/>
            <a:endParaRPr lang="zh-CN" altLang="en-US"/>
          </a:p>
        </p:txBody>
      </p:sp>
      <p:sp>
        <p:nvSpPr>
          <p:cNvPr id="42" name="Line 61"/>
          <p:cNvSpPr>
            <a:spLocks noChangeShapeType="1"/>
          </p:cNvSpPr>
          <p:nvPr/>
        </p:nvSpPr>
        <p:spPr bwMode="auto">
          <a:xfrm flipH="1">
            <a:off x="2190750" y="5153025"/>
            <a:ext cx="1485900" cy="0"/>
          </a:xfrm>
          <a:prstGeom prst="line">
            <a:avLst/>
          </a:prstGeom>
          <a:noFill/>
          <a:ln w="38100">
            <a:solidFill>
              <a:srgbClr val="FF9900"/>
            </a:solidFill>
            <a:round/>
            <a:headEnd type="none" w="lg" len="lg"/>
            <a:tailEnd/>
          </a:ln>
        </p:spPr>
        <p:txBody>
          <a:bodyPr wrap="none" lIns="90000" tIns="46800" rIns="90000" bIns="46800" anchor="ctr"/>
          <a:lstStyle/>
          <a:p>
            <a:endParaRPr lang="zh-CN" altLang="en-US"/>
          </a:p>
        </p:txBody>
      </p:sp>
      <p:sp>
        <p:nvSpPr>
          <p:cNvPr id="43" name="Line 62"/>
          <p:cNvSpPr>
            <a:spLocks noChangeShapeType="1"/>
          </p:cNvSpPr>
          <p:nvPr/>
        </p:nvSpPr>
        <p:spPr bwMode="auto">
          <a:xfrm flipV="1">
            <a:off x="2228850" y="3114675"/>
            <a:ext cx="0" cy="2038350"/>
          </a:xfrm>
          <a:prstGeom prst="line">
            <a:avLst/>
          </a:prstGeom>
          <a:noFill/>
          <a:ln w="38100">
            <a:solidFill>
              <a:srgbClr val="FF9900"/>
            </a:solidFill>
            <a:round/>
            <a:headEnd type="none" w="lg" len="lg"/>
            <a:tailEnd type="triangle" w="med" len="med"/>
          </a:ln>
        </p:spPr>
        <p:txBody>
          <a:bodyPr wrap="none" lIns="90000" tIns="46800" rIns="90000" bIns="46800" anchor="ctr"/>
          <a:lstStyle/>
          <a:p>
            <a:endParaRPr lang="zh-CN" altLang="en-US"/>
          </a:p>
        </p:txBody>
      </p:sp>
      <p:sp>
        <p:nvSpPr>
          <p:cNvPr id="44" name="Oval 71"/>
          <p:cNvSpPr>
            <a:spLocks noChangeArrowheads="1"/>
          </p:cNvSpPr>
          <p:nvPr/>
        </p:nvSpPr>
        <p:spPr bwMode="auto">
          <a:xfrm>
            <a:off x="3695700" y="3286125"/>
            <a:ext cx="666750" cy="381000"/>
          </a:xfrm>
          <a:prstGeom prst="ellipse">
            <a:avLst/>
          </a:prstGeom>
          <a:noFill/>
          <a:ln w="38100">
            <a:solidFill>
              <a:srgbClr val="339933"/>
            </a:solidFill>
            <a:round/>
            <a:headEnd type="none" w="lg" len="lg"/>
            <a:tailEnd/>
          </a:ln>
        </p:spPr>
        <p:txBody>
          <a:bodyPr wrap="none" lIns="90000" tIns="46800" rIns="90000" bIns="46800" anchor="ctr"/>
          <a:lstStyle/>
          <a:p>
            <a:endParaRPr lang="zh-CN" altLang="zh-CN" sz="2000">
              <a:solidFill>
                <a:srgbClr val="339933"/>
              </a:solidFill>
            </a:endParaRPr>
          </a:p>
        </p:txBody>
      </p:sp>
      <p:sp>
        <p:nvSpPr>
          <p:cNvPr id="45" name="Text Box 73"/>
          <p:cNvSpPr txBox="1">
            <a:spLocks noChangeArrowheads="1"/>
          </p:cNvSpPr>
          <p:nvPr/>
        </p:nvSpPr>
        <p:spPr bwMode="auto">
          <a:xfrm>
            <a:off x="3713163" y="3979863"/>
            <a:ext cx="536575" cy="519112"/>
          </a:xfrm>
          <a:prstGeom prst="rect">
            <a:avLst/>
          </a:prstGeom>
          <a:noFill/>
          <a:ln w="38100">
            <a:noFill/>
            <a:miter lim="800000"/>
            <a:headEnd type="none" w="lg" len="lg"/>
            <a:tailEnd/>
          </a:ln>
        </p:spPr>
        <p:txBody>
          <a:bodyPr wrap="none" lIns="90000" tIns="46800" rIns="90000" bIns="46800" anchor="ctr">
            <a:spAutoFit/>
          </a:bodyPr>
          <a:lstStyle/>
          <a:p>
            <a:r>
              <a:rPr lang="en-US" altLang="zh-CN" sz="2800">
                <a:solidFill>
                  <a:srgbClr val="339933"/>
                </a:solidFill>
              </a:rPr>
              <a:t>10</a:t>
            </a:r>
            <a:endParaRPr lang="en-US" altLang="zh-CN" sz="2800">
              <a:solidFill>
                <a:schemeClr val="accent2"/>
              </a:solidFill>
            </a:endParaRPr>
          </a:p>
        </p:txBody>
      </p:sp>
      <p:sp>
        <p:nvSpPr>
          <p:cNvPr id="46" name="Text Box 76"/>
          <p:cNvSpPr txBox="1">
            <a:spLocks noChangeArrowheads="1"/>
          </p:cNvSpPr>
          <p:nvPr/>
        </p:nvSpPr>
        <p:spPr bwMode="auto">
          <a:xfrm>
            <a:off x="785813" y="1214438"/>
            <a:ext cx="3143250" cy="649287"/>
          </a:xfrm>
          <a:prstGeom prst="rect">
            <a:avLst/>
          </a:prstGeom>
          <a:ln w="38100">
            <a:solidFill>
              <a:srgbClr val="339966"/>
            </a:solidFill>
            <a:miter lim="800000"/>
            <a:headEnd/>
            <a:tailEnd/>
          </a:ln>
        </p:spPr>
        <p:style>
          <a:lnRef idx="0">
            <a:scrgbClr r="0" g="0" b="0"/>
          </a:lnRef>
          <a:fillRef idx="1003">
            <a:schemeClr val="dk2"/>
          </a:fillRef>
          <a:effectRef idx="0">
            <a:scrgbClr r="0" g="0" b="0"/>
          </a:effectRef>
          <a:fontRef idx="major"/>
        </p:style>
        <p:txBody>
          <a:bodyPr lIns="90000" tIns="46800" rIns="90000" bIns="46800" anchor="ctr">
            <a:spAutoFit/>
          </a:bodyPr>
          <a:lstStyle/>
          <a:p>
            <a:pPr>
              <a:defRPr/>
            </a:pPr>
            <a:r>
              <a:rPr lang="zh-CN" altLang="en-US">
                <a:ea typeface="隶书" pitchFamily="49" charset="-122"/>
              </a:rPr>
              <a:t>例</a:t>
            </a:r>
            <a:r>
              <a:rPr lang="zh-CN" altLang="en-US"/>
              <a:t>      </a:t>
            </a:r>
            <a:r>
              <a:rPr lang="en-US" altLang="zh-CN"/>
              <a:t>k=i;                       </a:t>
            </a:r>
            <a:endParaRPr lang="en-US" altLang="zh-CN">
              <a:solidFill>
                <a:srgbClr val="339933"/>
              </a:solidFill>
            </a:endParaRPr>
          </a:p>
          <a:p>
            <a:pPr>
              <a:defRPr/>
            </a:pPr>
            <a:r>
              <a:rPr lang="en-US" altLang="zh-CN"/>
              <a:t>          k=*i_pointer;       </a:t>
            </a:r>
            <a:endParaRPr lang="en-US" altLang="zh-CN">
              <a:solidFill>
                <a:srgbClr val="0000FF"/>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out)">
                                      <p:cBhvr>
                                        <p:cTn id="7"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ox(out)">
                                      <p:cBhvr>
                                        <p:cTn id="12" dur="500"/>
                                        <p:tgtEl>
                                          <p:spTgt spid="4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ox(out)">
                                      <p:cBhvr>
                                        <p:cTn id="22" dur="500"/>
                                        <p:tgtEl>
                                          <p:spTgt spid="4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ppt_x</p:attrName>
                                        </p:attrNameLst>
                                      </p:cBhvr>
                                      <p:tavLst>
                                        <p:tav tm="0">
                                          <p:val>
                                            <p:strVal val="#ppt_x+#ppt_w/2"/>
                                          </p:val>
                                        </p:tav>
                                        <p:tav tm="100000">
                                          <p:val>
                                            <p:strVal val="#ppt_x"/>
                                          </p:val>
                                        </p:tav>
                                      </p:tavLst>
                                    </p:anim>
                                    <p:anim calcmode="lin" valueType="num">
                                      <p:cBhvr>
                                        <p:cTn id="28" dur="500" fill="hold"/>
                                        <p:tgtEl>
                                          <p:spTgt spid="42"/>
                                        </p:tgtEl>
                                        <p:attrNameLst>
                                          <p:attrName>ppt_y</p:attrName>
                                        </p:attrNameLst>
                                      </p:cBhvr>
                                      <p:tavLst>
                                        <p:tav tm="0">
                                          <p:val>
                                            <p:strVal val="#ppt_y"/>
                                          </p:val>
                                        </p:tav>
                                        <p:tav tm="100000">
                                          <p:val>
                                            <p:strVal val="#ppt_y"/>
                                          </p:val>
                                        </p:tav>
                                      </p:tavLst>
                                    </p:anim>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31" fill="hold">
                            <p:stCondLst>
                              <p:cond delay="500"/>
                            </p:stCondLst>
                            <p:childTnLst>
                              <p:par>
                                <p:cTn id="32" presetID="17" presetClass="entr" presetSubtype="4"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p:cTn id="34" dur="500" fill="hold"/>
                                        <p:tgtEl>
                                          <p:spTgt spid="43"/>
                                        </p:tgtEl>
                                        <p:attrNameLst>
                                          <p:attrName>ppt_x</p:attrName>
                                        </p:attrNameLst>
                                      </p:cBhvr>
                                      <p:tavLst>
                                        <p:tav tm="0">
                                          <p:val>
                                            <p:strVal val="#ppt_x"/>
                                          </p:val>
                                        </p:tav>
                                        <p:tav tm="100000">
                                          <p:val>
                                            <p:strVal val="#ppt_x"/>
                                          </p:val>
                                        </p:tav>
                                      </p:tavLst>
                                    </p:anim>
                                    <p:anim calcmode="lin" valueType="num">
                                      <p:cBhvr>
                                        <p:cTn id="35" dur="500" fill="hold"/>
                                        <p:tgtEl>
                                          <p:spTgt spid="43"/>
                                        </p:tgtEl>
                                        <p:attrNameLst>
                                          <p:attrName>ppt_y</p:attrName>
                                        </p:attrNameLst>
                                      </p:cBhvr>
                                      <p:tavLst>
                                        <p:tav tm="0">
                                          <p:val>
                                            <p:strVal val="#ppt_y+#ppt_h/2"/>
                                          </p:val>
                                        </p:tav>
                                        <p:tav tm="100000">
                                          <p:val>
                                            <p:strVal val="#ppt_y"/>
                                          </p:val>
                                        </p:tav>
                                      </p:tavLst>
                                    </p:anim>
                                    <p:anim calcmode="lin" valueType="num">
                                      <p:cBhvr>
                                        <p:cTn id="36" dur="500" fill="hold"/>
                                        <p:tgtEl>
                                          <p:spTgt spid="43"/>
                                        </p:tgtEl>
                                        <p:attrNameLst>
                                          <p:attrName>ppt_w</p:attrName>
                                        </p:attrNameLst>
                                      </p:cBhvr>
                                      <p:tavLst>
                                        <p:tav tm="0">
                                          <p:val>
                                            <p:strVal val="#ppt_w"/>
                                          </p:val>
                                        </p:tav>
                                        <p:tav tm="100000">
                                          <p:val>
                                            <p:strVal val="#ppt_w"/>
                                          </p:val>
                                        </p:tav>
                                      </p:tavLst>
                                    </p:anim>
                                    <p:anim calcmode="lin" valueType="num">
                                      <p:cBhvr>
                                        <p:cTn id="37" dur="500" fill="hold"/>
                                        <p:tgtEl>
                                          <p:spTgt spid="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ox(out)">
                                      <p:cBhvr>
                                        <p:cTn id="42" dur="500"/>
                                        <p:tgtEl>
                                          <p:spTgt spid="44"/>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ppt_x</p:attrName>
                                        </p:attrNameLst>
                                      </p:cBhvr>
                                      <p:tavLst>
                                        <p:tav tm="0">
                                          <p:val>
                                            <p:strVal val="#ppt_x"/>
                                          </p:val>
                                        </p:tav>
                                        <p:tav tm="100000">
                                          <p:val>
                                            <p:strVal val="#ppt_x"/>
                                          </p:val>
                                        </p:tav>
                                      </p:tavLst>
                                    </p:anim>
                                    <p:anim calcmode="lin" valueType="num">
                                      <p:cBhvr>
                                        <p:cTn id="48" dur="500" fill="hold"/>
                                        <p:tgtEl>
                                          <p:spTgt spid="39"/>
                                        </p:tgtEl>
                                        <p:attrNameLst>
                                          <p:attrName>ppt_y</p:attrName>
                                        </p:attrNameLst>
                                      </p:cBhvr>
                                      <p:tavLst>
                                        <p:tav tm="0">
                                          <p:val>
                                            <p:strVal val="#ppt_y-#ppt_h/2"/>
                                          </p:val>
                                        </p:tav>
                                        <p:tav tm="100000">
                                          <p:val>
                                            <p:strVal val="#ppt_y"/>
                                          </p:val>
                                        </p:tav>
                                      </p:tavLst>
                                    </p:anim>
                                    <p:anim calcmode="lin" valueType="num">
                                      <p:cBhvr>
                                        <p:cTn id="49" dur="500" fill="hold"/>
                                        <p:tgtEl>
                                          <p:spTgt spid="39"/>
                                        </p:tgtEl>
                                        <p:attrNameLst>
                                          <p:attrName>ppt_w</p:attrName>
                                        </p:attrNameLst>
                                      </p:cBhvr>
                                      <p:tavLst>
                                        <p:tav tm="0">
                                          <p:val>
                                            <p:strVal val="#ppt_w"/>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51" fill="hold">
                            <p:stCondLst>
                              <p:cond delay="500"/>
                            </p:stCondLst>
                            <p:childTnLst>
                              <p:par>
                                <p:cTn id="52" presetID="4" presetClass="entr" presetSubtype="32" fill="hold" grpId="0" nodeType="after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Effect transition="in" filter="box(out)">
                                      <p:cBhvr>
                                        <p:cTn id="54" dur="500"/>
                                        <p:tgtEl>
                                          <p:spTgt spid="45">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autoUpdateAnimBg="0"/>
      <p:bldP spid="45" grpId="0" build="p" autoUpdateAnimBg="0" advAuto="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5.3.16</a:t>
            </a:r>
            <a:r>
              <a:rPr lang="zh-CN" altLang="en-US" smtClean="0">
                <a:ea typeface="宋体" pitchFamily="2" charset="-122"/>
              </a:rPr>
              <a:t>空指针</a:t>
            </a:r>
            <a:endParaRPr lang="en-US" altLang="zh-CN" dirty="0">
              <a:ea typeface="宋体" pitchFamily="2" charset="-122"/>
            </a:endParaRPr>
          </a:p>
        </p:txBody>
      </p:sp>
      <p:sp>
        <p:nvSpPr>
          <p:cNvPr id="7" name="Rectangle 2"/>
          <p:cNvSpPr>
            <a:spLocks noChangeArrowheads="1"/>
          </p:cNvSpPr>
          <p:nvPr/>
        </p:nvSpPr>
        <p:spPr bwMode="auto">
          <a:xfrm>
            <a:off x="371475" y="1085850"/>
            <a:ext cx="8148638" cy="177482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lstStyle/>
          <a:p>
            <a:pPr marL="742950" lvl="1" indent="-285750">
              <a:spcBef>
                <a:spcPct val="20000"/>
              </a:spcBef>
              <a:buClr>
                <a:schemeClr val="hlink"/>
              </a:buClr>
              <a:buFont typeface="Wingdings" pitchFamily="2" charset="2"/>
              <a:buChar char="«"/>
              <a:defRPr/>
            </a:pPr>
            <a:r>
              <a:rPr lang="zh-CN" altLang="en-US" sz="2800">
                <a:ea typeface="隶书" pitchFamily="49" charset="-122"/>
                <a:sym typeface="Symbol" pitchFamily="18" charset="2"/>
              </a:rPr>
              <a:t>零指针</a:t>
            </a:r>
          </a:p>
          <a:p>
            <a:pPr marL="1143000" lvl="2" indent="-228600">
              <a:spcBef>
                <a:spcPct val="20000"/>
              </a:spcBef>
              <a:buClr>
                <a:schemeClr val="accent2"/>
              </a:buClr>
              <a:buFont typeface="Wingdings" pitchFamily="2" charset="2"/>
              <a:buChar char="v"/>
              <a:defRPr/>
            </a:pPr>
            <a:r>
              <a:rPr lang="zh-CN" altLang="en-US">
                <a:ea typeface="隶书" pitchFamily="49" charset="-122"/>
                <a:sym typeface="Symbol" pitchFamily="18" charset="2"/>
              </a:rPr>
              <a:t>零指针：</a:t>
            </a:r>
            <a:r>
              <a:rPr lang="en-US" altLang="zh-CN">
                <a:ea typeface="隶书" pitchFamily="49" charset="-122"/>
                <a:sym typeface="Symbol" pitchFamily="18" charset="2"/>
              </a:rPr>
              <a:t>(</a:t>
            </a:r>
            <a:r>
              <a:rPr lang="zh-CN" altLang="en-US">
                <a:ea typeface="隶书" pitchFamily="49" charset="-122"/>
                <a:sym typeface="Symbol" pitchFamily="18" charset="2"/>
              </a:rPr>
              <a:t>空指针</a:t>
            </a:r>
            <a:r>
              <a:rPr lang="en-US" altLang="zh-CN">
                <a:ea typeface="隶书" pitchFamily="49" charset="-122"/>
                <a:sym typeface="Symbol" pitchFamily="18" charset="2"/>
              </a:rPr>
              <a:t>)</a:t>
            </a:r>
          </a:p>
          <a:p>
            <a:pPr marL="1600200" lvl="3" indent="-228600">
              <a:spcBef>
                <a:spcPct val="20000"/>
              </a:spcBef>
              <a:buClr>
                <a:srgbClr val="FFCC00"/>
              </a:buClr>
              <a:buFont typeface="Wingdings" pitchFamily="2" charset="2"/>
              <a:buChar char="l"/>
              <a:defRPr/>
            </a:pPr>
            <a:r>
              <a:rPr lang="zh-CN" altLang="en-US" sz="2000">
                <a:ea typeface="隶书" pitchFamily="49" charset="-122"/>
                <a:sym typeface="Symbol" pitchFamily="18" charset="2"/>
              </a:rPr>
              <a:t>定义</a:t>
            </a:r>
            <a:r>
              <a:rPr lang="en-US" altLang="zh-CN" sz="2000">
                <a:ea typeface="隶书" pitchFamily="49" charset="-122"/>
                <a:sym typeface="Symbol" pitchFamily="18" charset="2"/>
              </a:rPr>
              <a:t>:</a:t>
            </a:r>
            <a:r>
              <a:rPr lang="zh-CN" altLang="en-US" sz="2000">
                <a:ea typeface="隶书" pitchFamily="49" charset="-122"/>
                <a:sym typeface="Symbol" pitchFamily="18" charset="2"/>
              </a:rPr>
              <a:t>指针变量值为零</a:t>
            </a:r>
          </a:p>
          <a:p>
            <a:pPr marL="1600200" lvl="3" indent="-228600">
              <a:spcBef>
                <a:spcPct val="20000"/>
              </a:spcBef>
              <a:buClr>
                <a:srgbClr val="FFCC00"/>
              </a:buClr>
              <a:buFont typeface="Wingdings" pitchFamily="2" charset="2"/>
              <a:buChar char="l"/>
              <a:defRPr/>
            </a:pPr>
            <a:r>
              <a:rPr lang="zh-CN" altLang="en-US" sz="2000">
                <a:ea typeface="隶书" pitchFamily="49" charset="-122"/>
                <a:sym typeface="Symbol" pitchFamily="18" charset="2"/>
              </a:rPr>
              <a:t>表示： </a:t>
            </a:r>
            <a:r>
              <a:rPr lang="en-US" altLang="zh-CN" sz="2000">
                <a:ea typeface="隶书" pitchFamily="49" charset="-122"/>
                <a:sym typeface="Symbol" pitchFamily="18" charset="2"/>
              </a:rPr>
              <a:t>int  * p=0; </a:t>
            </a:r>
          </a:p>
        </p:txBody>
      </p:sp>
      <p:sp>
        <p:nvSpPr>
          <p:cNvPr id="8" name="AutoShape 5"/>
          <p:cNvSpPr>
            <a:spLocks noChangeArrowheads="1"/>
          </p:cNvSpPr>
          <p:nvPr/>
        </p:nvSpPr>
        <p:spPr bwMode="auto">
          <a:xfrm>
            <a:off x="4919663" y="1506538"/>
            <a:ext cx="2720975" cy="925512"/>
          </a:xfrm>
          <a:prstGeom prst="wedgeRectCallout">
            <a:avLst>
              <a:gd name="adj1" fmla="val -67199"/>
              <a:gd name="adj2" fmla="val 47787"/>
            </a:avLst>
          </a:prstGeom>
          <a:noFill/>
          <a:ln w="38100">
            <a:solidFill>
              <a:srgbClr val="339933"/>
            </a:solidFill>
            <a:miter lim="800000"/>
            <a:headEnd type="none" w="lg" len="lg"/>
            <a:tailEnd/>
          </a:ln>
        </p:spPr>
        <p:txBody>
          <a:bodyPr wrap="none" lIns="90000" tIns="46800" rIns="90000" bIns="46800" anchor="ctr">
            <a:spAutoFit/>
          </a:bodyPr>
          <a:lstStyle/>
          <a:p>
            <a:r>
              <a:rPr lang="en-US" altLang="zh-CN">
                <a:latin typeface="隶书" pitchFamily="49" charset="-122"/>
                <a:ea typeface="隶书" pitchFamily="49" charset="-122"/>
                <a:sym typeface="Symbol" pitchFamily="18" charset="2"/>
              </a:rPr>
              <a:t>p</a:t>
            </a:r>
            <a:r>
              <a:rPr lang="zh-CN" altLang="zh-CN">
                <a:latin typeface="隶书" pitchFamily="49" charset="-122"/>
                <a:ea typeface="隶书" pitchFamily="49" charset="-122"/>
                <a:sym typeface="Symbol" pitchFamily="18" charset="2"/>
              </a:rPr>
              <a:t>指向地址为0的单元，</a:t>
            </a:r>
          </a:p>
          <a:p>
            <a:r>
              <a:rPr lang="zh-CN" altLang="zh-CN">
                <a:latin typeface="隶书" pitchFamily="49" charset="-122"/>
                <a:ea typeface="隶书" pitchFamily="49" charset="-122"/>
                <a:sym typeface="Symbol" pitchFamily="18" charset="2"/>
              </a:rPr>
              <a:t>系统保证该单元不作它用</a:t>
            </a:r>
          </a:p>
          <a:p>
            <a:r>
              <a:rPr lang="zh-CN" altLang="zh-CN">
                <a:latin typeface="隶书" pitchFamily="49" charset="-122"/>
                <a:ea typeface="隶书" pitchFamily="49" charset="-122"/>
                <a:sym typeface="Symbol" pitchFamily="18" charset="2"/>
              </a:rPr>
              <a:t>表示指针变量值</a:t>
            </a:r>
            <a:r>
              <a:rPr lang="zh-CN" altLang="zh-CN">
                <a:solidFill>
                  <a:schemeClr val="accent2"/>
                </a:solidFill>
                <a:latin typeface="隶书" pitchFamily="49" charset="-122"/>
                <a:ea typeface="隶书" pitchFamily="49" charset="-122"/>
                <a:sym typeface="Symbol" pitchFamily="18" charset="2"/>
              </a:rPr>
              <a:t>没有意义</a:t>
            </a:r>
            <a:endParaRPr lang="zh-CN" altLang="en-US">
              <a:solidFill>
                <a:srgbClr val="0000FF"/>
              </a:solidFill>
              <a:sym typeface="Symbol" pitchFamily="18" charset="2"/>
            </a:endParaRPr>
          </a:p>
        </p:txBody>
      </p:sp>
      <p:sp>
        <p:nvSpPr>
          <p:cNvPr id="9" name="Text Box 6"/>
          <p:cNvSpPr txBox="1">
            <a:spLocks noChangeArrowheads="1"/>
          </p:cNvSpPr>
          <p:nvPr/>
        </p:nvSpPr>
        <p:spPr bwMode="auto">
          <a:xfrm>
            <a:off x="2824163" y="2889250"/>
            <a:ext cx="2005012" cy="649288"/>
          </a:xfrm>
          <a:prstGeom prst="rect">
            <a:avLst/>
          </a:prstGeom>
          <a:noFill/>
          <a:ln w="38100">
            <a:solidFill>
              <a:srgbClr val="339933"/>
            </a:solidFill>
            <a:miter lim="800000"/>
            <a:headEnd type="none" w="lg" len="lg"/>
            <a:tailEnd/>
          </a:ln>
        </p:spPr>
        <p:txBody>
          <a:bodyPr wrap="none" lIns="90000" tIns="46800" rIns="90000" bIns="46800" anchor="ctr">
            <a:spAutoFit/>
          </a:bodyPr>
          <a:lstStyle/>
          <a:p>
            <a:r>
              <a:rPr lang="en-US" altLang="zh-CN">
                <a:ea typeface="隶书" pitchFamily="49" charset="-122"/>
              </a:rPr>
              <a:t>#define    NULL   0</a:t>
            </a:r>
          </a:p>
          <a:p>
            <a:r>
              <a:rPr lang="en-US" altLang="zh-CN">
                <a:ea typeface="隶书" pitchFamily="49" charset="-122"/>
              </a:rPr>
              <a:t>int   *p=NULL:</a:t>
            </a:r>
          </a:p>
        </p:txBody>
      </p:sp>
      <p:sp>
        <p:nvSpPr>
          <p:cNvPr id="10" name="Rectangle 7"/>
          <p:cNvSpPr>
            <a:spLocks noChangeArrowheads="1"/>
          </p:cNvSpPr>
          <p:nvPr/>
        </p:nvSpPr>
        <p:spPr bwMode="auto">
          <a:xfrm>
            <a:off x="438150" y="3943350"/>
            <a:ext cx="8148638" cy="841375"/>
          </a:xfrm>
          <a:prstGeom prst="rect">
            <a:avLst/>
          </a:prstGeom>
          <a:noFill/>
          <a:ln w="9525">
            <a:noFill/>
            <a:miter lim="800000"/>
            <a:headEnd/>
            <a:tailEnd/>
          </a:ln>
        </p:spPr>
        <p:txBody>
          <a:bodyPr/>
          <a:lstStyle/>
          <a:p>
            <a:pPr marL="1600200" lvl="3" indent="-228600">
              <a:spcBef>
                <a:spcPct val="20000"/>
              </a:spcBef>
              <a:buClr>
                <a:srgbClr val="FFCC00"/>
              </a:buClr>
              <a:buFont typeface="Wingdings" pitchFamily="2" charset="2"/>
              <a:buChar char="l"/>
            </a:pPr>
            <a:r>
              <a:rPr lang="en-US" altLang="zh-CN" sz="2000">
                <a:ea typeface="隶书" pitchFamily="49" charset="-122"/>
                <a:sym typeface="Symbol" pitchFamily="18" charset="2"/>
              </a:rPr>
              <a:t>p=NULL</a:t>
            </a:r>
            <a:r>
              <a:rPr lang="zh-CN" altLang="zh-CN" sz="2000">
                <a:ea typeface="隶书" pitchFamily="49" charset="-122"/>
                <a:sym typeface="Symbol" pitchFamily="18" charset="2"/>
              </a:rPr>
              <a:t>与未对</a:t>
            </a:r>
            <a:r>
              <a:rPr lang="en-US" altLang="zh-CN" sz="2000">
                <a:ea typeface="隶书" pitchFamily="49" charset="-122"/>
                <a:sym typeface="Symbol" pitchFamily="18" charset="2"/>
              </a:rPr>
              <a:t>p</a:t>
            </a:r>
            <a:r>
              <a:rPr lang="zh-CN" altLang="zh-CN" sz="2000">
                <a:ea typeface="隶书" pitchFamily="49" charset="-122"/>
                <a:sym typeface="Symbol" pitchFamily="18" charset="2"/>
              </a:rPr>
              <a:t>赋值不同</a:t>
            </a:r>
          </a:p>
          <a:p>
            <a:pPr marL="1600200" lvl="3" indent="-228600">
              <a:spcBef>
                <a:spcPct val="20000"/>
              </a:spcBef>
              <a:buClr>
                <a:srgbClr val="FFCC00"/>
              </a:buClr>
              <a:buFont typeface="Wingdings" pitchFamily="2" charset="2"/>
              <a:buChar char="l"/>
            </a:pPr>
            <a:r>
              <a:rPr lang="zh-CN" altLang="zh-CN" sz="2000">
                <a:ea typeface="隶书" pitchFamily="49" charset="-122"/>
                <a:sym typeface="Symbol" pitchFamily="18" charset="2"/>
              </a:rPr>
              <a:t>用途:   </a:t>
            </a:r>
          </a:p>
          <a:p>
            <a:pPr marL="2057400" lvl="4" indent="-228600">
              <a:spcBef>
                <a:spcPct val="20000"/>
              </a:spcBef>
              <a:buClr>
                <a:srgbClr val="FF00FF"/>
              </a:buClr>
              <a:buFont typeface="Wingdings" pitchFamily="2" charset="2"/>
              <a:buChar char="u"/>
            </a:pPr>
            <a:r>
              <a:rPr lang="zh-CN" altLang="zh-CN" sz="2000">
                <a:ea typeface="隶书" pitchFamily="49" charset="-122"/>
                <a:sym typeface="Symbol" pitchFamily="18" charset="2"/>
              </a:rPr>
              <a:t>避免指针变量的非法引用</a:t>
            </a:r>
          </a:p>
          <a:p>
            <a:pPr marL="2057400" lvl="4" indent="-228600">
              <a:spcBef>
                <a:spcPct val="20000"/>
              </a:spcBef>
              <a:buClr>
                <a:srgbClr val="FF00FF"/>
              </a:buClr>
              <a:buFont typeface="Wingdings" pitchFamily="2" charset="2"/>
              <a:buChar char="u"/>
            </a:pPr>
            <a:r>
              <a:rPr lang="zh-CN" altLang="zh-CN" sz="2000">
                <a:ea typeface="隶书" pitchFamily="49" charset="-122"/>
                <a:sym typeface="Symbol" pitchFamily="18" charset="2"/>
              </a:rPr>
              <a:t>在程序中常作为状态比较</a:t>
            </a:r>
          </a:p>
        </p:txBody>
      </p:sp>
      <p:sp>
        <p:nvSpPr>
          <p:cNvPr id="11" name="Text Box 8"/>
          <p:cNvSpPr txBox="1">
            <a:spLocks noChangeArrowheads="1"/>
          </p:cNvSpPr>
          <p:nvPr/>
        </p:nvSpPr>
        <p:spPr bwMode="auto">
          <a:xfrm>
            <a:off x="5588000" y="3184525"/>
            <a:ext cx="2638425" cy="1479550"/>
          </a:xfrm>
          <a:prstGeom prst="rect">
            <a:avLst/>
          </a:prstGeom>
          <a:noFill/>
          <a:ln w="38100">
            <a:solidFill>
              <a:srgbClr val="339933"/>
            </a:solidFill>
            <a:miter lim="800000"/>
            <a:headEnd/>
            <a:tailEnd/>
          </a:ln>
        </p:spPr>
        <p:txBody>
          <a:bodyPr wrap="none" lIns="90000" tIns="46800" rIns="90000" bIns="46800" anchor="ctr">
            <a:spAutoFit/>
          </a:bodyPr>
          <a:lstStyle/>
          <a:p>
            <a:r>
              <a:rPr lang="en-US" altLang="zh-CN">
                <a:ea typeface="隶书" pitchFamily="49" charset="-122"/>
              </a:rPr>
              <a:t> </a:t>
            </a:r>
            <a:r>
              <a:rPr lang="zh-CN" altLang="en-US">
                <a:ea typeface="隶书" pitchFamily="49" charset="-122"/>
              </a:rPr>
              <a:t>例          </a:t>
            </a:r>
            <a:r>
              <a:rPr lang="en-US" altLang="zh-CN">
                <a:ea typeface="隶书" pitchFamily="49" charset="-122"/>
              </a:rPr>
              <a:t>int   *p;</a:t>
            </a:r>
          </a:p>
          <a:p>
            <a:r>
              <a:rPr lang="en-US" altLang="zh-CN">
                <a:ea typeface="隶书" pitchFamily="49" charset="-122"/>
              </a:rPr>
              <a:t>                 ......</a:t>
            </a:r>
          </a:p>
          <a:p>
            <a:r>
              <a:rPr lang="en-US" altLang="zh-CN">
                <a:ea typeface="隶书" pitchFamily="49" charset="-122"/>
              </a:rPr>
              <a:t>               while(p!=NULL) </a:t>
            </a:r>
          </a:p>
          <a:p>
            <a:r>
              <a:rPr lang="en-US" altLang="zh-CN">
                <a:ea typeface="隶书" pitchFamily="49" charset="-122"/>
              </a:rPr>
              <a:t>                {    ...…</a:t>
            </a:r>
          </a:p>
          <a:p>
            <a:r>
              <a:rPr lang="en-US" altLang="zh-CN">
                <a:ea typeface="隶书" pitchFamily="49" charset="-122"/>
              </a:rPr>
              <a:t>                }</a:t>
            </a:r>
          </a:p>
        </p:txBody>
      </p:sp>
      <p:sp>
        <p:nvSpPr>
          <p:cNvPr id="12" name="Rectangle 9"/>
          <p:cNvSpPr>
            <a:spLocks noChangeArrowheads="1"/>
          </p:cNvSpPr>
          <p:nvPr/>
        </p:nvSpPr>
        <p:spPr bwMode="auto">
          <a:xfrm>
            <a:off x="534988" y="5383213"/>
            <a:ext cx="8609012" cy="1474787"/>
          </a:xfrm>
          <a:prstGeom prst="rect">
            <a:avLst/>
          </a:prstGeom>
          <a:noFill/>
          <a:ln w="9525">
            <a:noFill/>
            <a:miter lim="800000"/>
            <a:headEnd/>
            <a:tailEnd/>
          </a:ln>
        </p:spPr>
        <p:txBody>
          <a:bodyPr/>
          <a:lstStyle/>
          <a:p>
            <a:pPr marL="1143000" lvl="2" indent="-228600">
              <a:spcBef>
                <a:spcPct val="20000"/>
              </a:spcBef>
              <a:buClr>
                <a:schemeClr val="accent2"/>
              </a:buClr>
              <a:buFont typeface="Wingdings" pitchFamily="2" charset="2"/>
              <a:buChar char="v"/>
            </a:pPr>
            <a:endParaRPr lang="zh-CN" altLang="zh-CN">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ox(out)">
                                      <p:cBhvr>
                                        <p:cTn id="31" dur="500"/>
                                        <p:tgtEl>
                                          <p:spTgt spid="8"/>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ox(out)">
                                      <p:cBhvr>
                                        <p:cTn id="36" dur="500"/>
                                        <p:tgtEl>
                                          <p:spTgt spid="9"/>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 calcmode="lin" valueType="num">
                                      <p:cBhvr additive="base">
                                        <p:cTn id="41"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
                                            <p:txEl>
                                              <p:pRg st="1" end="1"/>
                                            </p:txEl>
                                          </p:spTgt>
                                        </p:tgtEl>
                                        <p:attrNameLst>
                                          <p:attrName>style.visibility</p:attrName>
                                        </p:attrNameLst>
                                      </p:cBhvr>
                                      <p:to>
                                        <p:strVal val="visible"/>
                                      </p:to>
                                    </p:set>
                                    <p:anim calcmode="lin" valueType="num">
                                      <p:cBhvr additive="base">
                                        <p:cTn id="47"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anim calcmode="lin" valueType="num">
                                      <p:cBhvr additive="base">
                                        <p:cTn id="53"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
                                            <p:txEl>
                                              <p:pRg st="3" end="3"/>
                                            </p:txEl>
                                          </p:spTgt>
                                        </p:tgtEl>
                                        <p:attrNameLst>
                                          <p:attrName>style.visibility</p:attrName>
                                        </p:attrNameLst>
                                      </p:cBhvr>
                                      <p:to>
                                        <p:strVal val="visible"/>
                                      </p:to>
                                    </p:set>
                                    <p:anim calcmode="lin" valueType="num">
                                      <p:cBhvr additive="base">
                                        <p:cTn id="59"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ox(in)">
                                      <p:cBhvr>
                                        <p:cTn id="6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nodePh="1">
                                  <p:stCondLst>
                                    <p:cond delay="0"/>
                                  </p:stCondLst>
                                  <p:endCondLst>
                                    <p:cond evt="begin" delay="0">
                                      <p:tn val="68"/>
                                    </p:cond>
                                  </p:endCondLst>
                                  <p:childTnLst>
                                    <p:set>
                                      <p:cBhvr>
                                        <p:cTn id="69" dur="1" fill="hold">
                                          <p:stCondLst>
                                            <p:cond delay="0"/>
                                          </p:stCondLst>
                                        </p:cTn>
                                        <p:tgtEl>
                                          <p:spTgt spid="12">
                                            <p:txEl>
                                              <p:pRg st="0" end="0"/>
                                            </p:txEl>
                                          </p:spTgt>
                                        </p:tgtEl>
                                        <p:attrNameLst>
                                          <p:attrName>style.visibility</p:attrName>
                                        </p:attrNameLst>
                                      </p:cBhvr>
                                      <p:to>
                                        <p:strVal val="visible"/>
                                      </p:to>
                                    </p:set>
                                    <p:anim calcmode="lin" valueType="num">
                                      <p:cBhvr additive="base">
                                        <p:cTn id="70"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P spid="8" grpId="0" animBg="1" autoUpdateAnimBg="0"/>
      <p:bldP spid="9" grpId="0" animBg="1" autoUpdateAnimBg="0"/>
      <p:bldP spid="10" grpId="0" build="p" bldLvl="5" autoUpdateAnimBg="0"/>
      <p:bldP spid="11" grpId="0" animBg="1" autoUpdateAnimBg="0"/>
      <p:bldP spid="12" grpId="0" build="p" bldLvl="5"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5.3.17</a:t>
            </a:r>
            <a:r>
              <a:rPr lang="zh-CN" altLang="en-US" smtClean="0">
                <a:ea typeface="宋体" pitchFamily="2" charset="-122"/>
              </a:rPr>
              <a:t>指针代码实践</a:t>
            </a:r>
            <a:endParaRPr lang="en-US" altLang="zh-CN" dirty="0">
              <a:ea typeface="宋体" pitchFamily="2" charset="-122"/>
            </a:endParaRPr>
          </a:p>
        </p:txBody>
      </p:sp>
      <p:sp>
        <p:nvSpPr>
          <p:cNvPr id="8" name="Text Box 32"/>
          <p:cNvSpPr txBox="1">
            <a:spLocks noChangeArrowheads="1"/>
          </p:cNvSpPr>
          <p:nvPr/>
        </p:nvSpPr>
        <p:spPr bwMode="auto">
          <a:xfrm>
            <a:off x="620713" y="1098550"/>
            <a:ext cx="1835150" cy="396875"/>
          </a:xfrm>
          <a:prstGeom prst="rect">
            <a:avLst/>
          </a:prstGeom>
          <a:noFill/>
          <a:ln w="9525">
            <a:noFill/>
            <a:miter lim="800000"/>
            <a:headEnd/>
            <a:tailEnd/>
          </a:ln>
        </p:spPr>
        <p:txBody>
          <a:bodyPr wrap="none">
            <a:spAutoFit/>
          </a:bodyPr>
          <a:lstStyle/>
          <a:p>
            <a:r>
              <a:rPr lang="zh-CN" altLang="en-US" sz="2000"/>
              <a:t>例  指针的概念</a:t>
            </a:r>
            <a:endParaRPr lang="zh-CN" altLang="en-US"/>
          </a:p>
        </p:txBody>
      </p:sp>
      <p:sp>
        <p:nvSpPr>
          <p:cNvPr id="9" name="Rectangle 34"/>
          <p:cNvSpPr>
            <a:spLocks noChangeArrowheads="1"/>
          </p:cNvSpPr>
          <p:nvPr/>
        </p:nvSpPr>
        <p:spPr bwMode="auto">
          <a:xfrm>
            <a:off x="357158" y="1928802"/>
            <a:ext cx="4232275" cy="3781425"/>
          </a:xfrm>
          <a:prstGeom prst="rect">
            <a:avLst/>
          </a:prstGeom>
          <a:ln w="38100">
            <a:solidFill>
              <a:srgbClr val="339933"/>
            </a:solidFill>
            <a:miter lim="800000"/>
            <a:headEnd/>
            <a:tailEnd/>
          </a:ln>
        </p:spPr>
        <p:style>
          <a:lnRef idx="0">
            <a:scrgbClr r="0" g="0" b="0"/>
          </a:lnRef>
          <a:fillRef idx="1003">
            <a:schemeClr val="dk2"/>
          </a:fillRef>
          <a:effectRef idx="0">
            <a:scrgbClr r="0" g="0" b="0"/>
          </a:effectRef>
          <a:fontRef idx="major"/>
        </p:style>
        <p:txBody>
          <a:bodyPr wrap="none">
            <a:spAutoFit/>
          </a:bodyPr>
          <a:lstStyle/>
          <a:p>
            <a:pPr eaLnBrk="0" hangingPunct="0">
              <a:defRPr/>
            </a:pPr>
            <a:r>
              <a:rPr lang="en-US" altLang="zh-CN"/>
              <a:t>main()</a:t>
            </a:r>
          </a:p>
          <a:p>
            <a:pPr eaLnBrk="0" hangingPunct="0">
              <a:defRPr/>
            </a:pPr>
            <a:r>
              <a:rPr lang="en-US" altLang="zh-CN"/>
              <a:t>{   int a;</a:t>
            </a:r>
          </a:p>
          <a:p>
            <a:pPr eaLnBrk="0" hangingPunct="0">
              <a:defRPr/>
            </a:pPr>
            <a:r>
              <a:rPr lang="en-US" altLang="zh-CN"/>
              <a:t>    </a:t>
            </a:r>
            <a:r>
              <a:rPr lang="en-US" altLang="zh-CN">
                <a:solidFill>
                  <a:schemeClr val="accent2"/>
                </a:solidFill>
              </a:rPr>
              <a:t>int *pa=&amp;a;</a:t>
            </a:r>
            <a:endParaRPr lang="en-US" altLang="zh-CN"/>
          </a:p>
          <a:p>
            <a:pPr eaLnBrk="0" hangingPunct="0">
              <a:defRPr/>
            </a:pPr>
            <a:r>
              <a:rPr lang="en-US" altLang="zh-CN"/>
              <a:t>    a=10;</a:t>
            </a:r>
          </a:p>
          <a:p>
            <a:pPr eaLnBrk="0" hangingPunct="0">
              <a:defRPr/>
            </a:pPr>
            <a:r>
              <a:rPr lang="en-US" altLang="zh-CN"/>
              <a:t>    printf("a:%d\n",a);</a:t>
            </a:r>
          </a:p>
          <a:p>
            <a:pPr eaLnBrk="0" hangingPunct="0">
              <a:defRPr/>
            </a:pPr>
            <a:r>
              <a:rPr lang="en-US" altLang="zh-CN"/>
              <a:t>    printf("*pa:%d\n",*pa);</a:t>
            </a:r>
          </a:p>
          <a:p>
            <a:pPr eaLnBrk="0" hangingPunct="0">
              <a:defRPr/>
            </a:pPr>
            <a:r>
              <a:rPr lang="en-US" altLang="zh-CN"/>
              <a:t>    printf("&amp;a:%x(hex)\n",&amp;a);</a:t>
            </a:r>
          </a:p>
          <a:p>
            <a:pPr eaLnBrk="0" hangingPunct="0">
              <a:defRPr/>
            </a:pPr>
            <a:r>
              <a:rPr lang="en-US" altLang="zh-CN"/>
              <a:t>    printf("pa:%x(hex)\n",pa);</a:t>
            </a:r>
          </a:p>
          <a:p>
            <a:pPr eaLnBrk="0" hangingPunct="0">
              <a:defRPr/>
            </a:pPr>
            <a:r>
              <a:rPr lang="en-US" altLang="zh-CN"/>
              <a:t>    printf("&amp;pa:%x(hex)\n",&amp;pa);</a:t>
            </a:r>
          </a:p>
          <a:p>
            <a:pPr eaLnBrk="0" hangingPunct="0">
              <a:defRPr/>
            </a:pPr>
            <a:r>
              <a:rPr lang="en-US" altLang="zh-CN"/>
              <a:t>}</a:t>
            </a:r>
          </a:p>
        </p:txBody>
      </p:sp>
      <p:sp>
        <p:nvSpPr>
          <p:cNvPr id="10" name="Text Box 35"/>
          <p:cNvSpPr txBox="1">
            <a:spLocks noChangeArrowheads="1"/>
          </p:cNvSpPr>
          <p:nvPr/>
        </p:nvSpPr>
        <p:spPr bwMode="auto">
          <a:xfrm>
            <a:off x="3233738" y="1922463"/>
            <a:ext cx="1563687" cy="192087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wrap="none">
            <a:spAutoFit/>
          </a:bodyPr>
          <a:lstStyle/>
          <a:p>
            <a:pPr>
              <a:defRPr/>
            </a:pPr>
            <a:r>
              <a:rPr lang="zh-CN" altLang="en-US" sz="2000"/>
              <a:t>运行结果：</a:t>
            </a:r>
          </a:p>
          <a:p>
            <a:pPr>
              <a:defRPr/>
            </a:pPr>
            <a:r>
              <a:rPr lang="en-US" altLang="zh-CN" sz="2000"/>
              <a:t>a:10</a:t>
            </a:r>
          </a:p>
          <a:p>
            <a:pPr>
              <a:defRPr/>
            </a:pPr>
            <a:r>
              <a:rPr lang="en-US" altLang="zh-CN" sz="2000"/>
              <a:t>*pa:10</a:t>
            </a:r>
          </a:p>
          <a:p>
            <a:pPr>
              <a:defRPr/>
            </a:pPr>
            <a:r>
              <a:rPr lang="en-US" altLang="zh-CN" sz="2000"/>
              <a:t>&amp;a:f86(hex)</a:t>
            </a:r>
          </a:p>
          <a:p>
            <a:pPr>
              <a:defRPr/>
            </a:pPr>
            <a:r>
              <a:rPr lang="en-US" altLang="zh-CN" sz="2000"/>
              <a:t>pa:f86(hex)</a:t>
            </a:r>
          </a:p>
          <a:p>
            <a:pPr>
              <a:defRPr/>
            </a:pPr>
            <a:r>
              <a:rPr lang="en-US" altLang="zh-CN" sz="2000"/>
              <a:t>&amp;pa:f88(hex)</a:t>
            </a:r>
          </a:p>
        </p:txBody>
      </p:sp>
      <p:grpSp>
        <p:nvGrpSpPr>
          <p:cNvPr id="2" name="Group 66"/>
          <p:cNvGrpSpPr>
            <a:grpSpLocks/>
          </p:cNvGrpSpPr>
          <p:nvPr/>
        </p:nvGrpSpPr>
        <p:grpSpPr bwMode="auto">
          <a:xfrm>
            <a:off x="4957763" y="1831975"/>
            <a:ext cx="4186237" cy="4625975"/>
            <a:chOff x="3123" y="830"/>
            <a:chExt cx="2637" cy="2914"/>
          </a:xfrm>
        </p:grpSpPr>
        <p:sp>
          <p:nvSpPr>
            <p:cNvPr id="106508" name="Freeform 38"/>
            <p:cNvSpPr>
              <a:spLocks/>
            </p:cNvSpPr>
            <p:nvPr/>
          </p:nvSpPr>
          <p:spPr bwMode="auto">
            <a:xfrm>
              <a:off x="3501" y="3388"/>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106509" name="Freeform 39"/>
            <p:cNvSpPr>
              <a:spLocks/>
            </p:cNvSpPr>
            <p:nvPr/>
          </p:nvSpPr>
          <p:spPr bwMode="auto">
            <a:xfrm>
              <a:off x="3502" y="3042"/>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106510" name="Rectangle 40"/>
            <p:cNvSpPr>
              <a:spLocks noChangeArrowheads="1"/>
            </p:cNvSpPr>
            <p:nvPr/>
          </p:nvSpPr>
          <p:spPr bwMode="auto">
            <a:xfrm>
              <a:off x="3501" y="830"/>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106511" name="Line 41"/>
            <p:cNvSpPr>
              <a:spLocks noChangeShapeType="1"/>
            </p:cNvSpPr>
            <p:nvPr/>
          </p:nvSpPr>
          <p:spPr bwMode="auto">
            <a:xfrm>
              <a:off x="3513" y="1268"/>
              <a:ext cx="1211" cy="0"/>
            </a:xfrm>
            <a:prstGeom prst="line">
              <a:avLst/>
            </a:prstGeom>
            <a:noFill/>
            <a:ln w="9525">
              <a:solidFill>
                <a:srgbClr val="000000"/>
              </a:solidFill>
              <a:round/>
              <a:headEnd/>
              <a:tailEnd/>
            </a:ln>
          </p:spPr>
          <p:txBody>
            <a:bodyPr wrap="none" anchor="ctr"/>
            <a:lstStyle/>
            <a:p>
              <a:endParaRPr lang="zh-CN" altLang="en-US"/>
            </a:p>
          </p:txBody>
        </p:sp>
        <p:sp>
          <p:nvSpPr>
            <p:cNvPr id="106512" name="Line 42"/>
            <p:cNvSpPr>
              <a:spLocks noChangeShapeType="1"/>
            </p:cNvSpPr>
            <p:nvPr/>
          </p:nvSpPr>
          <p:spPr bwMode="auto">
            <a:xfrm>
              <a:off x="3513" y="1524"/>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106513" name="Line 43"/>
            <p:cNvSpPr>
              <a:spLocks noChangeShapeType="1"/>
            </p:cNvSpPr>
            <p:nvPr/>
          </p:nvSpPr>
          <p:spPr bwMode="auto">
            <a:xfrm>
              <a:off x="3513" y="1757"/>
              <a:ext cx="1211" cy="0"/>
            </a:xfrm>
            <a:prstGeom prst="line">
              <a:avLst/>
            </a:prstGeom>
            <a:noFill/>
            <a:ln w="9525">
              <a:solidFill>
                <a:srgbClr val="000000"/>
              </a:solidFill>
              <a:round/>
              <a:headEnd/>
              <a:tailEnd/>
            </a:ln>
          </p:spPr>
          <p:txBody>
            <a:bodyPr wrap="none" anchor="ctr"/>
            <a:lstStyle/>
            <a:p>
              <a:endParaRPr lang="zh-CN" altLang="en-US"/>
            </a:p>
          </p:txBody>
        </p:sp>
        <p:sp>
          <p:nvSpPr>
            <p:cNvPr id="106514" name="Line 44"/>
            <p:cNvSpPr>
              <a:spLocks noChangeShapeType="1"/>
            </p:cNvSpPr>
            <p:nvPr/>
          </p:nvSpPr>
          <p:spPr bwMode="auto">
            <a:xfrm>
              <a:off x="3513" y="2012"/>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06515" name="Line 45"/>
            <p:cNvSpPr>
              <a:spLocks noChangeShapeType="1"/>
            </p:cNvSpPr>
            <p:nvPr/>
          </p:nvSpPr>
          <p:spPr bwMode="auto">
            <a:xfrm>
              <a:off x="3501" y="2270"/>
              <a:ext cx="1211" cy="0"/>
            </a:xfrm>
            <a:prstGeom prst="line">
              <a:avLst/>
            </a:prstGeom>
            <a:noFill/>
            <a:ln w="9525">
              <a:solidFill>
                <a:srgbClr val="000000"/>
              </a:solidFill>
              <a:round/>
              <a:headEnd/>
              <a:tailEnd/>
            </a:ln>
          </p:spPr>
          <p:txBody>
            <a:bodyPr wrap="none" anchor="ctr"/>
            <a:lstStyle/>
            <a:p>
              <a:endParaRPr lang="zh-CN" altLang="en-US"/>
            </a:p>
          </p:txBody>
        </p:sp>
        <p:sp>
          <p:nvSpPr>
            <p:cNvPr id="106516" name="Line 46"/>
            <p:cNvSpPr>
              <a:spLocks noChangeShapeType="1"/>
            </p:cNvSpPr>
            <p:nvPr/>
          </p:nvSpPr>
          <p:spPr bwMode="auto">
            <a:xfrm>
              <a:off x="3513" y="2812"/>
              <a:ext cx="1211" cy="0"/>
            </a:xfrm>
            <a:prstGeom prst="line">
              <a:avLst/>
            </a:prstGeom>
            <a:noFill/>
            <a:ln w="9525">
              <a:solidFill>
                <a:srgbClr val="000000"/>
              </a:solidFill>
              <a:round/>
              <a:headEnd/>
              <a:tailEnd/>
            </a:ln>
          </p:spPr>
          <p:txBody>
            <a:bodyPr wrap="none" anchor="ctr"/>
            <a:lstStyle/>
            <a:p>
              <a:endParaRPr lang="zh-CN" altLang="en-US"/>
            </a:p>
          </p:txBody>
        </p:sp>
        <p:sp>
          <p:nvSpPr>
            <p:cNvPr id="106517" name="Line 47"/>
            <p:cNvSpPr>
              <a:spLocks noChangeShapeType="1"/>
            </p:cNvSpPr>
            <p:nvPr/>
          </p:nvSpPr>
          <p:spPr bwMode="auto">
            <a:xfrm>
              <a:off x="3501" y="3051"/>
              <a:ext cx="0" cy="456"/>
            </a:xfrm>
            <a:prstGeom prst="line">
              <a:avLst/>
            </a:prstGeom>
            <a:noFill/>
            <a:ln w="9525">
              <a:solidFill>
                <a:srgbClr val="000000"/>
              </a:solidFill>
              <a:round/>
              <a:headEnd/>
              <a:tailEnd/>
            </a:ln>
          </p:spPr>
          <p:txBody>
            <a:bodyPr wrap="none" anchor="ctr"/>
            <a:lstStyle/>
            <a:p>
              <a:endParaRPr lang="zh-CN" altLang="en-US"/>
            </a:p>
          </p:txBody>
        </p:sp>
        <p:sp>
          <p:nvSpPr>
            <p:cNvPr id="106518" name="Line 48"/>
            <p:cNvSpPr>
              <a:spLocks noChangeShapeType="1"/>
            </p:cNvSpPr>
            <p:nvPr/>
          </p:nvSpPr>
          <p:spPr bwMode="auto">
            <a:xfrm>
              <a:off x="4712" y="3051"/>
              <a:ext cx="0" cy="600"/>
            </a:xfrm>
            <a:prstGeom prst="line">
              <a:avLst/>
            </a:prstGeom>
            <a:noFill/>
            <a:ln w="9525">
              <a:solidFill>
                <a:srgbClr val="000000"/>
              </a:solidFill>
              <a:round/>
              <a:headEnd/>
              <a:tailEnd/>
            </a:ln>
          </p:spPr>
          <p:txBody>
            <a:bodyPr wrap="none" anchor="ctr"/>
            <a:lstStyle/>
            <a:p>
              <a:endParaRPr lang="zh-CN" altLang="en-US"/>
            </a:p>
          </p:txBody>
        </p:sp>
        <p:sp>
          <p:nvSpPr>
            <p:cNvPr id="106519" name="Text Box 49"/>
            <p:cNvSpPr txBox="1">
              <a:spLocks noChangeArrowheads="1"/>
            </p:cNvSpPr>
            <p:nvPr/>
          </p:nvSpPr>
          <p:spPr bwMode="auto">
            <a:xfrm>
              <a:off x="3992" y="888"/>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6520" name="Text Box 50"/>
            <p:cNvSpPr txBox="1">
              <a:spLocks noChangeArrowheads="1"/>
            </p:cNvSpPr>
            <p:nvPr/>
          </p:nvSpPr>
          <p:spPr bwMode="auto">
            <a:xfrm>
              <a:off x="3991" y="3093"/>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6521" name="Text Box 51"/>
            <p:cNvSpPr txBox="1">
              <a:spLocks noChangeArrowheads="1"/>
            </p:cNvSpPr>
            <p:nvPr/>
          </p:nvSpPr>
          <p:spPr bwMode="auto">
            <a:xfrm>
              <a:off x="3123" y="1158"/>
              <a:ext cx="329" cy="250"/>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f86</a:t>
              </a:r>
              <a:endParaRPr lang="en-US" altLang="zh-CN" sz="2000"/>
            </a:p>
          </p:txBody>
        </p:sp>
        <p:sp>
          <p:nvSpPr>
            <p:cNvPr id="106522" name="Text Box 52"/>
            <p:cNvSpPr txBox="1">
              <a:spLocks noChangeArrowheads="1"/>
            </p:cNvSpPr>
            <p:nvPr/>
          </p:nvSpPr>
          <p:spPr bwMode="auto">
            <a:xfrm>
              <a:off x="3128" y="2129"/>
              <a:ext cx="320" cy="250"/>
            </a:xfrm>
            <a:prstGeom prst="rect">
              <a:avLst/>
            </a:prstGeom>
            <a:noFill/>
            <a:ln w="9525">
              <a:noFill/>
              <a:miter lim="800000"/>
              <a:headEnd/>
              <a:tailEnd/>
            </a:ln>
          </p:spPr>
          <p:txBody>
            <a:bodyPr wrap="none" anchor="ctr">
              <a:spAutoFit/>
            </a:bodyPr>
            <a:lstStyle/>
            <a:p>
              <a:pPr eaLnBrk="0" hangingPunct="0"/>
              <a:r>
                <a:rPr lang="en-US" altLang="zh-CN" sz="2000"/>
                <a:t>f8a</a:t>
              </a:r>
            </a:p>
          </p:txBody>
        </p:sp>
        <p:sp>
          <p:nvSpPr>
            <p:cNvPr id="106523" name="Text Box 53"/>
            <p:cNvSpPr txBox="1">
              <a:spLocks noChangeArrowheads="1"/>
            </p:cNvSpPr>
            <p:nvPr/>
          </p:nvSpPr>
          <p:spPr bwMode="auto">
            <a:xfrm>
              <a:off x="3128" y="2614"/>
              <a:ext cx="320" cy="250"/>
            </a:xfrm>
            <a:prstGeom prst="rect">
              <a:avLst/>
            </a:prstGeom>
            <a:noFill/>
            <a:ln w="9525">
              <a:noFill/>
              <a:miter lim="800000"/>
              <a:headEnd/>
              <a:tailEnd/>
            </a:ln>
          </p:spPr>
          <p:txBody>
            <a:bodyPr wrap="none" anchor="ctr">
              <a:spAutoFit/>
            </a:bodyPr>
            <a:lstStyle/>
            <a:p>
              <a:pPr eaLnBrk="0" hangingPunct="0"/>
              <a:r>
                <a:rPr lang="en-US" altLang="zh-CN" sz="2000"/>
                <a:t>f8c</a:t>
              </a:r>
            </a:p>
          </p:txBody>
        </p:sp>
        <p:sp>
          <p:nvSpPr>
            <p:cNvPr id="106524" name="Text Box 54"/>
            <p:cNvSpPr txBox="1">
              <a:spLocks noChangeArrowheads="1"/>
            </p:cNvSpPr>
            <p:nvPr/>
          </p:nvSpPr>
          <p:spPr bwMode="auto">
            <a:xfrm>
              <a:off x="3123" y="2372"/>
              <a:ext cx="329" cy="250"/>
            </a:xfrm>
            <a:prstGeom prst="rect">
              <a:avLst/>
            </a:prstGeom>
            <a:noFill/>
            <a:ln w="9525">
              <a:noFill/>
              <a:miter lim="800000"/>
              <a:headEnd/>
              <a:tailEnd/>
            </a:ln>
          </p:spPr>
          <p:txBody>
            <a:bodyPr wrap="none" anchor="ctr">
              <a:spAutoFit/>
            </a:bodyPr>
            <a:lstStyle/>
            <a:p>
              <a:pPr eaLnBrk="0" hangingPunct="0"/>
              <a:r>
                <a:rPr lang="en-US" altLang="zh-CN" sz="2000"/>
                <a:t>f8b</a:t>
              </a:r>
            </a:p>
          </p:txBody>
        </p:sp>
        <p:sp>
          <p:nvSpPr>
            <p:cNvPr id="106525" name="Line 55"/>
            <p:cNvSpPr>
              <a:spLocks noChangeShapeType="1"/>
            </p:cNvSpPr>
            <p:nvPr/>
          </p:nvSpPr>
          <p:spPr bwMode="auto">
            <a:xfrm>
              <a:off x="3513" y="2534"/>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06526" name="Line 56"/>
            <p:cNvSpPr>
              <a:spLocks noChangeShapeType="1"/>
            </p:cNvSpPr>
            <p:nvPr/>
          </p:nvSpPr>
          <p:spPr bwMode="auto">
            <a:xfrm flipH="1">
              <a:off x="4702" y="1272"/>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6527" name="Text Box 57"/>
            <p:cNvSpPr txBox="1">
              <a:spLocks noChangeArrowheads="1"/>
            </p:cNvSpPr>
            <p:nvPr/>
          </p:nvSpPr>
          <p:spPr bwMode="auto">
            <a:xfrm>
              <a:off x="4884" y="1118"/>
              <a:ext cx="841" cy="288"/>
            </a:xfrm>
            <a:prstGeom prst="rect">
              <a:avLst/>
            </a:prstGeom>
            <a:noFill/>
            <a:ln w="9525">
              <a:noFill/>
              <a:miter lim="800000"/>
              <a:headEnd type="none" w="lg" len="lg"/>
              <a:tailEnd/>
            </a:ln>
          </p:spPr>
          <p:txBody>
            <a:bodyPr wrap="none">
              <a:spAutoFit/>
            </a:bodyPr>
            <a:lstStyle/>
            <a:p>
              <a:r>
                <a:rPr lang="zh-CN" altLang="en-US" sz="2000"/>
                <a:t>整型变量</a:t>
              </a:r>
              <a:r>
                <a:rPr lang="en-US" altLang="zh-CN">
                  <a:solidFill>
                    <a:srgbClr val="0000FF"/>
                  </a:solidFill>
                </a:rPr>
                <a:t>a</a:t>
              </a:r>
              <a:endParaRPr lang="en-US" altLang="zh-CN" sz="2000"/>
            </a:p>
          </p:txBody>
        </p:sp>
        <p:sp>
          <p:nvSpPr>
            <p:cNvPr id="106528" name="Text Box 58"/>
            <p:cNvSpPr txBox="1">
              <a:spLocks noChangeArrowheads="1"/>
            </p:cNvSpPr>
            <p:nvPr/>
          </p:nvSpPr>
          <p:spPr bwMode="auto">
            <a:xfrm>
              <a:off x="3902" y="1382"/>
              <a:ext cx="308"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10</a:t>
              </a:r>
            </a:p>
          </p:txBody>
        </p:sp>
        <p:sp>
          <p:nvSpPr>
            <p:cNvPr id="106529" name="Line 59"/>
            <p:cNvSpPr>
              <a:spLocks noChangeShapeType="1"/>
            </p:cNvSpPr>
            <p:nvPr/>
          </p:nvSpPr>
          <p:spPr bwMode="auto">
            <a:xfrm flipH="1">
              <a:off x="4726" y="1752"/>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6530" name="Text Box 60"/>
            <p:cNvSpPr txBox="1">
              <a:spLocks noChangeArrowheads="1"/>
            </p:cNvSpPr>
            <p:nvPr/>
          </p:nvSpPr>
          <p:spPr bwMode="auto">
            <a:xfrm>
              <a:off x="4823" y="1598"/>
              <a:ext cx="937" cy="288"/>
            </a:xfrm>
            <a:prstGeom prst="rect">
              <a:avLst/>
            </a:prstGeom>
            <a:noFill/>
            <a:ln w="9525">
              <a:noFill/>
              <a:miter lim="800000"/>
              <a:headEnd type="none" w="lg" len="lg"/>
              <a:tailEnd/>
            </a:ln>
          </p:spPr>
          <p:txBody>
            <a:bodyPr wrap="none">
              <a:spAutoFit/>
            </a:bodyPr>
            <a:lstStyle/>
            <a:p>
              <a:r>
                <a:rPr lang="zh-CN" altLang="en-US" sz="2000"/>
                <a:t>指针变量</a:t>
              </a:r>
              <a:r>
                <a:rPr lang="en-US" altLang="zh-CN">
                  <a:solidFill>
                    <a:schemeClr val="accent2"/>
                  </a:solidFill>
                </a:rPr>
                <a:t>pa</a:t>
              </a:r>
              <a:endParaRPr lang="en-US" altLang="zh-CN" sz="2000"/>
            </a:p>
          </p:txBody>
        </p:sp>
        <p:sp>
          <p:nvSpPr>
            <p:cNvPr id="106531" name="Text Box 61"/>
            <p:cNvSpPr txBox="1">
              <a:spLocks noChangeArrowheads="1"/>
            </p:cNvSpPr>
            <p:nvPr/>
          </p:nvSpPr>
          <p:spPr bwMode="auto">
            <a:xfrm>
              <a:off x="3123" y="1401"/>
              <a:ext cx="329" cy="250"/>
            </a:xfrm>
            <a:prstGeom prst="rect">
              <a:avLst/>
            </a:prstGeom>
            <a:noFill/>
            <a:ln w="9525">
              <a:noFill/>
              <a:miter lim="800000"/>
              <a:headEnd/>
              <a:tailEnd/>
            </a:ln>
          </p:spPr>
          <p:txBody>
            <a:bodyPr wrap="none" anchor="ctr">
              <a:spAutoFit/>
            </a:bodyPr>
            <a:lstStyle/>
            <a:p>
              <a:pPr eaLnBrk="0" hangingPunct="0"/>
              <a:r>
                <a:rPr lang="en-US" altLang="zh-CN" sz="2000"/>
                <a:t>f87</a:t>
              </a:r>
            </a:p>
          </p:txBody>
        </p:sp>
        <p:sp>
          <p:nvSpPr>
            <p:cNvPr id="106532" name="Text Box 62"/>
            <p:cNvSpPr txBox="1">
              <a:spLocks noChangeArrowheads="1"/>
            </p:cNvSpPr>
            <p:nvPr/>
          </p:nvSpPr>
          <p:spPr bwMode="auto">
            <a:xfrm>
              <a:off x="3123" y="1644"/>
              <a:ext cx="329" cy="250"/>
            </a:xfrm>
            <a:prstGeom prst="rect">
              <a:avLst/>
            </a:prstGeom>
            <a:noFill/>
            <a:ln w="9525">
              <a:noFill/>
              <a:miter lim="800000"/>
              <a:headEnd/>
              <a:tailEnd/>
            </a:ln>
          </p:spPr>
          <p:txBody>
            <a:bodyPr wrap="none" anchor="ctr">
              <a:spAutoFit/>
            </a:bodyPr>
            <a:lstStyle/>
            <a:p>
              <a:pPr eaLnBrk="0" hangingPunct="0"/>
              <a:r>
                <a:rPr lang="en-US" altLang="zh-CN" sz="2000"/>
                <a:t>f88</a:t>
              </a:r>
            </a:p>
          </p:txBody>
        </p:sp>
        <p:sp>
          <p:nvSpPr>
            <p:cNvPr id="106533" name="Text Box 63"/>
            <p:cNvSpPr txBox="1">
              <a:spLocks noChangeArrowheads="1"/>
            </p:cNvSpPr>
            <p:nvPr/>
          </p:nvSpPr>
          <p:spPr bwMode="auto">
            <a:xfrm>
              <a:off x="3123" y="1886"/>
              <a:ext cx="329" cy="250"/>
            </a:xfrm>
            <a:prstGeom prst="rect">
              <a:avLst/>
            </a:prstGeom>
            <a:noFill/>
            <a:ln w="9525">
              <a:noFill/>
              <a:miter lim="800000"/>
              <a:headEnd/>
              <a:tailEnd/>
            </a:ln>
          </p:spPr>
          <p:txBody>
            <a:bodyPr wrap="none" anchor="ctr">
              <a:spAutoFit/>
            </a:bodyPr>
            <a:lstStyle/>
            <a:p>
              <a:pPr eaLnBrk="0" hangingPunct="0"/>
              <a:r>
                <a:rPr lang="en-US" altLang="zh-CN" sz="2000"/>
                <a:t>f89</a:t>
              </a:r>
            </a:p>
          </p:txBody>
        </p:sp>
        <p:sp>
          <p:nvSpPr>
            <p:cNvPr id="106534" name="Text Box 64"/>
            <p:cNvSpPr txBox="1">
              <a:spLocks noChangeArrowheads="1"/>
            </p:cNvSpPr>
            <p:nvPr/>
          </p:nvSpPr>
          <p:spPr bwMode="auto">
            <a:xfrm>
              <a:off x="3939" y="1878"/>
              <a:ext cx="329" cy="250"/>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f86</a:t>
              </a:r>
              <a:endParaRPr lang="en-US" altLang="zh-CN" sz="200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ou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5.3.18</a:t>
            </a:r>
            <a:r>
              <a:rPr lang="zh-CN" altLang="en-US" smtClean="0">
                <a:ea typeface="宋体" pitchFamily="2" charset="-122"/>
              </a:rPr>
              <a:t>指针代码实践</a:t>
            </a:r>
            <a:endParaRPr lang="en-US" altLang="zh-CN" dirty="0">
              <a:ea typeface="宋体" pitchFamily="2" charset="-122"/>
            </a:endParaRPr>
          </a:p>
        </p:txBody>
      </p:sp>
      <p:sp>
        <p:nvSpPr>
          <p:cNvPr id="8" name="Text Box 30"/>
          <p:cNvSpPr txBox="1">
            <a:spLocks noChangeArrowheads="1"/>
          </p:cNvSpPr>
          <p:nvPr/>
        </p:nvSpPr>
        <p:spPr bwMode="auto">
          <a:xfrm>
            <a:off x="365125" y="1073150"/>
            <a:ext cx="4375150" cy="396875"/>
          </a:xfrm>
          <a:prstGeom prst="rect">
            <a:avLst/>
          </a:prstGeom>
          <a:noFill/>
          <a:ln w="9525">
            <a:noFill/>
            <a:miter lim="800000"/>
            <a:headEnd/>
            <a:tailEnd/>
          </a:ln>
        </p:spPr>
        <p:txBody>
          <a:bodyPr wrap="none">
            <a:spAutoFit/>
          </a:bodyPr>
          <a:lstStyle/>
          <a:p>
            <a:r>
              <a:rPr lang="zh-CN" altLang="en-US" sz="2000"/>
              <a:t>例  输入两个数，并使其从大到小输出</a:t>
            </a:r>
            <a:endParaRPr lang="zh-CN" altLang="en-US"/>
          </a:p>
        </p:txBody>
      </p:sp>
      <p:sp>
        <p:nvSpPr>
          <p:cNvPr id="9" name="Rectangle 31"/>
          <p:cNvSpPr>
            <a:spLocks noChangeArrowheads="1"/>
          </p:cNvSpPr>
          <p:nvPr/>
        </p:nvSpPr>
        <p:spPr bwMode="auto">
          <a:xfrm>
            <a:off x="0" y="1768475"/>
            <a:ext cx="5270500" cy="3416300"/>
          </a:xfrm>
          <a:prstGeom prst="rect">
            <a:avLst/>
          </a:prstGeom>
          <a:ln w="38100">
            <a:solidFill>
              <a:srgbClr val="008000"/>
            </a:solidFill>
            <a:miter lim="800000"/>
            <a:headEnd/>
            <a:tailEnd/>
          </a:ln>
        </p:spPr>
        <p:style>
          <a:lnRef idx="0">
            <a:scrgbClr r="0" g="0" b="0"/>
          </a:lnRef>
          <a:fillRef idx="1003">
            <a:schemeClr val="dk2"/>
          </a:fillRef>
          <a:effectRef idx="0">
            <a:scrgbClr r="0" g="0" b="0"/>
          </a:effectRef>
          <a:fontRef idx="major"/>
        </p:style>
        <p:txBody>
          <a:bodyPr wrap="none">
            <a:spAutoFit/>
          </a:bodyPr>
          <a:lstStyle/>
          <a:p>
            <a:pPr eaLnBrk="0" hangingPunct="0">
              <a:defRPr/>
            </a:pPr>
            <a:r>
              <a:rPr lang="en-US" altLang="zh-CN"/>
              <a:t>main()</a:t>
            </a:r>
          </a:p>
          <a:p>
            <a:pPr eaLnBrk="0" hangingPunct="0">
              <a:defRPr/>
            </a:pPr>
            <a:r>
              <a:rPr lang="en-US" altLang="zh-CN"/>
              <a:t>{   int *p1,*p2,*p,a,b;</a:t>
            </a:r>
          </a:p>
          <a:p>
            <a:pPr eaLnBrk="0" hangingPunct="0">
              <a:defRPr/>
            </a:pPr>
            <a:r>
              <a:rPr lang="en-US" altLang="zh-CN"/>
              <a:t>    scanf("%d,%d",&amp;a,&amp;b);</a:t>
            </a:r>
          </a:p>
          <a:p>
            <a:pPr eaLnBrk="0" hangingPunct="0">
              <a:defRPr/>
            </a:pPr>
            <a:r>
              <a:rPr lang="en-US" altLang="zh-CN">
                <a:solidFill>
                  <a:schemeClr val="accent2"/>
                </a:solidFill>
              </a:rPr>
              <a:t>    p1=&amp;a;  p2=&amp;b;</a:t>
            </a:r>
            <a:endParaRPr lang="en-US" altLang="zh-CN"/>
          </a:p>
          <a:p>
            <a:pPr eaLnBrk="0" hangingPunct="0">
              <a:defRPr/>
            </a:pPr>
            <a:r>
              <a:rPr lang="en-US" altLang="zh-CN"/>
              <a:t>    if(a&lt;b)</a:t>
            </a:r>
          </a:p>
          <a:p>
            <a:pPr eaLnBrk="0" hangingPunct="0">
              <a:defRPr/>
            </a:pPr>
            <a:r>
              <a:rPr lang="en-US" altLang="zh-CN"/>
              <a:t>    {  p=p1;  p1=p2;  p2=p;}</a:t>
            </a:r>
          </a:p>
          <a:p>
            <a:pPr eaLnBrk="0" hangingPunct="0">
              <a:defRPr/>
            </a:pPr>
            <a:r>
              <a:rPr lang="en-US" altLang="zh-CN"/>
              <a:t>    printf("a=%d,b=%d\n",a,b);</a:t>
            </a:r>
          </a:p>
          <a:p>
            <a:pPr eaLnBrk="0" hangingPunct="0">
              <a:defRPr/>
            </a:pPr>
            <a:r>
              <a:rPr lang="en-US" altLang="zh-CN"/>
              <a:t>    printf("max=%d,min=%d\n",*p1,*p2);</a:t>
            </a:r>
          </a:p>
          <a:p>
            <a:pPr eaLnBrk="0" hangingPunct="0">
              <a:defRPr/>
            </a:pPr>
            <a:r>
              <a:rPr lang="en-US" altLang="zh-CN"/>
              <a:t>}</a:t>
            </a:r>
          </a:p>
        </p:txBody>
      </p:sp>
      <p:sp>
        <p:nvSpPr>
          <p:cNvPr id="10" name="Text Box 34"/>
          <p:cNvSpPr txBox="1">
            <a:spLocks noChangeArrowheads="1"/>
          </p:cNvSpPr>
          <p:nvPr/>
        </p:nvSpPr>
        <p:spPr bwMode="auto">
          <a:xfrm>
            <a:off x="314325" y="5567363"/>
            <a:ext cx="2887663" cy="701675"/>
          </a:xfrm>
          <a:prstGeom prst="rect">
            <a:avLst/>
          </a:prstGeom>
          <a:solidFill>
            <a:srgbClr val="33CCCC"/>
          </a:solidFill>
          <a:ln w="9525">
            <a:noFill/>
            <a:miter lim="800000"/>
            <a:headEnd/>
            <a:tailEnd/>
          </a:ln>
        </p:spPr>
        <p:txBody>
          <a:bodyPr wrap="none">
            <a:spAutoFit/>
          </a:bodyPr>
          <a:lstStyle/>
          <a:p>
            <a:r>
              <a:rPr lang="zh-CN" altLang="en-US" sz="2000"/>
              <a:t>运行结果：</a:t>
            </a:r>
            <a:r>
              <a:rPr lang="en-US" altLang="zh-CN" sz="2000"/>
              <a:t>a=5,b=9</a:t>
            </a:r>
          </a:p>
          <a:p>
            <a:r>
              <a:rPr lang="en-US" altLang="zh-CN" sz="2000"/>
              <a:t>                    max=9,min=5</a:t>
            </a:r>
          </a:p>
        </p:txBody>
      </p:sp>
      <p:grpSp>
        <p:nvGrpSpPr>
          <p:cNvPr id="2" name="Group 94"/>
          <p:cNvGrpSpPr>
            <a:grpSpLocks/>
          </p:cNvGrpSpPr>
          <p:nvPr/>
        </p:nvGrpSpPr>
        <p:grpSpPr bwMode="auto">
          <a:xfrm>
            <a:off x="4795838" y="1936750"/>
            <a:ext cx="4348162" cy="4625975"/>
            <a:chOff x="2793" y="1118"/>
            <a:chExt cx="2739" cy="2914"/>
          </a:xfrm>
        </p:grpSpPr>
        <p:sp>
          <p:nvSpPr>
            <p:cNvPr id="107537" name="Freeform 36"/>
            <p:cNvSpPr>
              <a:spLocks/>
            </p:cNvSpPr>
            <p:nvPr/>
          </p:nvSpPr>
          <p:spPr bwMode="auto">
            <a:xfrm>
              <a:off x="3201" y="3676"/>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107538" name="Freeform 37"/>
            <p:cNvSpPr>
              <a:spLocks/>
            </p:cNvSpPr>
            <p:nvPr/>
          </p:nvSpPr>
          <p:spPr bwMode="auto">
            <a:xfrm>
              <a:off x="3202" y="3330"/>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107539" name="Rectangle 38"/>
            <p:cNvSpPr>
              <a:spLocks noChangeArrowheads="1"/>
            </p:cNvSpPr>
            <p:nvPr/>
          </p:nvSpPr>
          <p:spPr bwMode="auto">
            <a:xfrm>
              <a:off x="3201" y="1118"/>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107540" name="Line 39"/>
            <p:cNvSpPr>
              <a:spLocks noChangeShapeType="1"/>
            </p:cNvSpPr>
            <p:nvPr/>
          </p:nvSpPr>
          <p:spPr bwMode="auto">
            <a:xfrm>
              <a:off x="3213" y="1556"/>
              <a:ext cx="1211" cy="0"/>
            </a:xfrm>
            <a:prstGeom prst="line">
              <a:avLst/>
            </a:prstGeom>
            <a:noFill/>
            <a:ln w="9525">
              <a:solidFill>
                <a:srgbClr val="000000"/>
              </a:solidFill>
              <a:round/>
              <a:headEnd/>
              <a:tailEnd/>
            </a:ln>
          </p:spPr>
          <p:txBody>
            <a:bodyPr wrap="none" anchor="ctr"/>
            <a:lstStyle/>
            <a:p>
              <a:endParaRPr lang="zh-CN" altLang="en-US"/>
            </a:p>
          </p:txBody>
        </p:sp>
        <p:sp>
          <p:nvSpPr>
            <p:cNvPr id="107541" name="Line 40"/>
            <p:cNvSpPr>
              <a:spLocks noChangeShapeType="1"/>
            </p:cNvSpPr>
            <p:nvPr/>
          </p:nvSpPr>
          <p:spPr bwMode="auto">
            <a:xfrm>
              <a:off x="3213" y="1812"/>
              <a:ext cx="1211" cy="0"/>
            </a:xfrm>
            <a:prstGeom prst="line">
              <a:avLst/>
            </a:prstGeom>
            <a:noFill/>
            <a:ln w="9525">
              <a:solidFill>
                <a:schemeClr val="bg2"/>
              </a:solidFill>
              <a:round/>
              <a:headEnd/>
              <a:tailEnd/>
            </a:ln>
          </p:spPr>
          <p:txBody>
            <a:bodyPr wrap="none" anchor="ctr"/>
            <a:lstStyle/>
            <a:p>
              <a:endParaRPr lang="zh-CN" altLang="en-US"/>
            </a:p>
          </p:txBody>
        </p:sp>
        <p:sp>
          <p:nvSpPr>
            <p:cNvPr id="107542" name="Line 41"/>
            <p:cNvSpPr>
              <a:spLocks noChangeShapeType="1"/>
            </p:cNvSpPr>
            <p:nvPr/>
          </p:nvSpPr>
          <p:spPr bwMode="auto">
            <a:xfrm>
              <a:off x="3213" y="2045"/>
              <a:ext cx="1211" cy="0"/>
            </a:xfrm>
            <a:prstGeom prst="line">
              <a:avLst/>
            </a:prstGeom>
            <a:noFill/>
            <a:ln w="9525">
              <a:solidFill>
                <a:srgbClr val="000000"/>
              </a:solidFill>
              <a:round/>
              <a:headEnd/>
              <a:tailEnd/>
            </a:ln>
          </p:spPr>
          <p:txBody>
            <a:bodyPr wrap="none" anchor="ctr"/>
            <a:lstStyle/>
            <a:p>
              <a:endParaRPr lang="zh-CN" altLang="en-US"/>
            </a:p>
          </p:txBody>
        </p:sp>
        <p:sp>
          <p:nvSpPr>
            <p:cNvPr id="107543" name="Line 42"/>
            <p:cNvSpPr>
              <a:spLocks noChangeShapeType="1"/>
            </p:cNvSpPr>
            <p:nvPr/>
          </p:nvSpPr>
          <p:spPr bwMode="auto">
            <a:xfrm>
              <a:off x="3213" y="2300"/>
              <a:ext cx="1211" cy="0"/>
            </a:xfrm>
            <a:prstGeom prst="line">
              <a:avLst/>
            </a:prstGeom>
            <a:noFill/>
            <a:ln w="9525">
              <a:solidFill>
                <a:srgbClr val="000000"/>
              </a:solidFill>
              <a:round/>
              <a:headEnd/>
              <a:tailEnd/>
            </a:ln>
          </p:spPr>
          <p:txBody>
            <a:bodyPr wrap="none" anchor="ctr"/>
            <a:lstStyle/>
            <a:p>
              <a:endParaRPr lang="zh-CN" altLang="en-US"/>
            </a:p>
          </p:txBody>
        </p:sp>
        <p:sp>
          <p:nvSpPr>
            <p:cNvPr id="107544" name="Line 43"/>
            <p:cNvSpPr>
              <a:spLocks noChangeShapeType="1"/>
            </p:cNvSpPr>
            <p:nvPr/>
          </p:nvSpPr>
          <p:spPr bwMode="auto">
            <a:xfrm>
              <a:off x="3201" y="2558"/>
              <a:ext cx="1211" cy="0"/>
            </a:xfrm>
            <a:prstGeom prst="line">
              <a:avLst/>
            </a:prstGeom>
            <a:noFill/>
            <a:ln w="9525">
              <a:solidFill>
                <a:srgbClr val="000000"/>
              </a:solidFill>
              <a:round/>
              <a:headEnd/>
              <a:tailEnd/>
            </a:ln>
          </p:spPr>
          <p:txBody>
            <a:bodyPr wrap="none" anchor="ctr"/>
            <a:lstStyle/>
            <a:p>
              <a:endParaRPr lang="zh-CN" altLang="en-US"/>
            </a:p>
          </p:txBody>
        </p:sp>
        <p:sp>
          <p:nvSpPr>
            <p:cNvPr id="107545" name="Line 44"/>
            <p:cNvSpPr>
              <a:spLocks noChangeShapeType="1"/>
            </p:cNvSpPr>
            <p:nvPr/>
          </p:nvSpPr>
          <p:spPr bwMode="auto">
            <a:xfrm>
              <a:off x="3213" y="3100"/>
              <a:ext cx="1211" cy="0"/>
            </a:xfrm>
            <a:prstGeom prst="line">
              <a:avLst/>
            </a:prstGeom>
            <a:noFill/>
            <a:ln w="9525">
              <a:solidFill>
                <a:srgbClr val="000000"/>
              </a:solidFill>
              <a:round/>
              <a:headEnd/>
              <a:tailEnd/>
            </a:ln>
          </p:spPr>
          <p:txBody>
            <a:bodyPr wrap="none" anchor="ctr"/>
            <a:lstStyle/>
            <a:p>
              <a:endParaRPr lang="zh-CN" altLang="en-US"/>
            </a:p>
          </p:txBody>
        </p:sp>
        <p:sp>
          <p:nvSpPr>
            <p:cNvPr id="107546" name="Line 45"/>
            <p:cNvSpPr>
              <a:spLocks noChangeShapeType="1"/>
            </p:cNvSpPr>
            <p:nvPr/>
          </p:nvSpPr>
          <p:spPr bwMode="auto">
            <a:xfrm>
              <a:off x="3201" y="3339"/>
              <a:ext cx="0" cy="456"/>
            </a:xfrm>
            <a:prstGeom prst="line">
              <a:avLst/>
            </a:prstGeom>
            <a:noFill/>
            <a:ln w="9525">
              <a:solidFill>
                <a:srgbClr val="000000"/>
              </a:solidFill>
              <a:round/>
              <a:headEnd/>
              <a:tailEnd/>
            </a:ln>
          </p:spPr>
          <p:txBody>
            <a:bodyPr wrap="none" anchor="ctr"/>
            <a:lstStyle/>
            <a:p>
              <a:endParaRPr lang="zh-CN" altLang="en-US"/>
            </a:p>
          </p:txBody>
        </p:sp>
        <p:sp>
          <p:nvSpPr>
            <p:cNvPr id="107547" name="Line 46"/>
            <p:cNvSpPr>
              <a:spLocks noChangeShapeType="1"/>
            </p:cNvSpPr>
            <p:nvPr/>
          </p:nvSpPr>
          <p:spPr bwMode="auto">
            <a:xfrm>
              <a:off x="4412" y="3339"/>
              <a:ext cx="1" cy="600"/>
            </a:xfrm>
            <a:prstGeom prst="line">
              <a:avLst/>
            </a:prstGeom>
            <a:noFill/>
            <a:ln w="9525">
              <a:solidFill>
                <a:srgbClr val="000000"/>
              </a:solidFill>
              <a:round/>
              <a:headEnd/>
              <a:tailEnd/>
            </a:ln>
          </p:spPr>
          <p:txBody>
            <a:bodyPr wrap="none" anchor="ctr"/>
            <a:lstStyle/>
            <a:p>
              <a:endParaRPr lang="zh-CN" altLang="en-US"/>
            </a:p>
          </p:txBody>
        </p:sp>
        <p:sp>
          <p:nvSpPr>
            <p:cNvPr id="107548" name="Text Box 47"/>
            <p:cNvSpPr txBox="1">
              <a:spLocks noChangeArrowheads="1"/>
            </p:cNvSpPr>
            <p:nvPr/>
          </p:nvSpPr>
          <p:spPr bwMode="auto">
            <a:xfrm>
              <a:off x="3692" y="1176"/>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7549" name="Text Box 48"/>
            <p:cNvSpPr txBox="1">
              <a:spLocks noChangeArrowheads="1"/>
            </p:cNvSpPr>
            <p:nvPr/>
          </p:nvSpPr>
          <p:spPr bwMode="auto">
            <a:xfrm>
              <a:off x="3691" y="3381"/>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7550" name="Line 53"/>
            <p:cNvSpPr>
              <a:spLocks noChangeShapeType="1"/>
            </p:cNvSpPr>
            <p:nvPr/>
          </p:nvSpPr>
          <p:spPr bwMode="auto">
            <a:xfrm>
              <a:off x="3213" y="2822"/>
              <a:ext cx="1211" cy="0"/>
            </a:xfrm>
            <a:prstGeom prst="line">
              <a:avLst/>
            </a:prstGeom>
            <a:noFill/>
            <a:ln w="9525">
              <a:solidFill>
                <a:srgbClr val="000000"/>
              </a:solidFill>
              <a:round/>
              <a:headEnd/>
              <a:tailEnd/>
            </a:ln>
          </p:spPr>
          <p:txBody>
            <a:bodyPr wrap="none" anchor="ctr"/>
            <a:lstStyle/>
            <a:p>
              <a:endParaRPr lang="zh-CN" altLang="en-US"/>
            </a:p>
          </p:txBody>
        </p:sp>
        <p:grpSp>
          <p:nvGrpSpPr>
            <p:cNvPr id="107551" name="Group 84"/>
            <p:cNvGrpSpPr>
              <a:grpSpLocks/>
            </p:cNvGrpSpPr>
            <p:nvPr/>
          </p:nvGrpSpPr>
          <p:grpSpPr bwMode="auto">
            <a:xfrm>
              <a:off x="4402" y="1406"/>
              <a:ext cx="1130" cy="288"/>
              <a:chOff x="4402" y="1406"/>
              <a:chExt cx="1130" cy="288"/>
            </a:xfrm>
          </p:grpSpPr>
          <p:sp>
            <p:nvSpPr>
              <p:cNvPr id="107588" name="Line 54"/>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7589" name="Text Box 55"/>
              <p:cNvSpPr txBox="1">
                <a:spLocks noChangeArrowheads="1"/>
              </p:cNvSpPr>
              <p:nvPr/>
            </p:nvSpPr>
            <p:spPr bwMode="auto">
              <a:xfrm>
                <a:off x="4584" y="1406"/>
                <a:ext cx="948" cy="288"/>
              </a:xfrm>
              <a:prstGeom prst="rect">
                <a:avLst/>
              </a:prstGeom>
              <a:noFill/>
              <a:ln w="9525">
                <a:noFill/>
                <a:miter lim="800000"/>
                <a:headEnd type="none" w="lg" len="lg"/>
                <a:tailEnd/>
              </a:ln>
            </p:spPr>
            <p:txBody>
              <a:bodyPr wrap="none">
                <a:spAutoFit/>
              </a:bodyPr>
              <a:lstStyle/>
              <a:p>
                <a:r>
                  <a:rPr lang="zh-CN" altLang="en-US" sz="2000"/>
                  <a:t>指针变量</a:t>
                </a:r>
                <a:r>
                  <a:rPr lang="en-US" altLang="zh-CN"/>
                  <a:t>p1</a:t>
                </a:r>
                <a:endParaRPr lang="en-US" altLang="zh-CN" sz="2000"/>
              </a:p>
            </p:txBody>
          </p:sp>
        </p:grpSp>
        <p:grpSp>
          <p:nvGrpSpPr>
            <p:cNvPr id="107552" name="Group 80"/>
            <p:cNvGrpSpPr>
              <a:grpSpLocks/>
            </p:cNvGrpSpPr>
            <p:nvPr/>
          </p:nvGrpSpPr>
          <p:grpSpPr bwMode="auto">
            <a:xfrm>
              <a:off x="4402" y="1886"/>
              <a:ext cx="1029" cy="288"/>
              <a:chOff x="4426" y="1886"/>
              <a:chExt cx="1029" cy="288"/>
            </a:xfrm>
          </p:grpSpPr>
          <p:sp>
            <p:nvSpPr>
              <p:cNvPr id="107586" name="Line 57"/>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7587" name="Text Box 58"/>
              <p:cNvSpPr txBox="1">
                <a:spLocks noChangeArrowheads="1"/>
              </p:cNvSpPr>
              <p:nvPr/>
            </p:nvSpPr>
            <p:spPr bwMode="auto">
              <a:xfrm>
                <a:off x="4523" y="1886"/>
                <a:ext cx="932" cy="288"/>
              </a:xfrm>
              <a:prstGeom prst="rect">
                <a:avLst/>
              </a:prstGeom>
              <a:noFill/>
              <a:ln w="9525">
                <a:noFill/>
                <a:miter lim="800000"/>
                <a:headEnd type="none" w="lg" len="lg"/>
                <a:tailEnd/>
              </a:ln>
            </p:spPr>
            <p:txBody>
              <a:bodyPr wrap="none">
                <a:spAutoFit/>
              </a:bodyPr>
              <a:lstStyle/>
              <a:p>
                <a:r>
                  <a:rPr lang="en-US" altLang="zh-CN" sz="2000"/>
                  <a:t>  </a:t>
                </a:r>
                <a:r>
                  <a:rPr lang="zh-CN" altLang="en-US" sz="2000"/>
                  <a:t>指针变量</a:t>
                </a:r>
                <a:r>
                  <a:rPr lang="en-US" altLang="zh-CN"/>
                  <a:t>p</a:t>
                </a:r>
                <a:endParaRPr lang="en-US" altLang="zh-CN" sz="2000"/>
              </a:p>
            </p:txBody>
          </p:sp>
        </p:grpSp>
        <p:grpSp>
          <p:nvGrpSpPr>
            <p:cNvPr id="107553" name="Group 69"/>
            <p:cNvGrpSpPr>
              <a:grpSpLocks/>
            </p:cNvGrpSpPr>
            <p:nvPr/>
          </p:nvGrpSpPr>
          <p:grpSpPr bwMode="auto">
            <a:xfrm>
              <a:off x="2793" y="1446"/>
              <a:ext cx="437" cy="1706"/>
              <a:chOff x="3513" y="1326"/>
              <a:chExt cx="437" cy="1706"/>
            </a:xfrm>
          </p:grpSpPr>
          <p:sp>
            <p:nvSpPr>
              <p:cNvPr id="107579" name="Text Box 49"/>
              <p:cNvSpPr txBox="1">
                <a:spLocks noChangeArrowheads="1"/>
              </p:cNvSpPr>
              <p:nvPr/>
            </p:nvSpPr>
            <p:spPr bwMode="auto">
              <a:xfrm>
                <a:off x="3513" y="1326"/>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107580" name="Text Box 50"/>
              <p:cNvSpPr txBox="1">
                <a:spLocks noChangeArrowheads="1"/>
              </p:cNvSpPr>
              <p:nvPr/>
            </p:nvSpPr>
            <p:spPr bwMode="auto">
              <a:xfrm>
                <a:off x="3514" y="2297"/>
                <a:ext cx="436" cy="250"/>
              </a:xfrm>
              <a:prstGeom prst="rect">
                <a:avLst/>
              </a:prstGeom>
              <a:noFill/>
              <a:ln w="9525">
                <a:noFill/>
                <a:miter lim="800000"/>
                <a:headEnd/>
                <a:tailEnd/>
              </a:ln>
            </p:spPr>
            <p:txBody>
              <a:bodyPr wrap="none" anchor="ctr">
                <a:spAutoFit/>
              </a:bodyPr>
              <a:lstStyle/>
              <a:p>
                <a:pPr eaLnBrk="0" hangingPunct="0"/>
                <a:r>
                  <a:rPr lang="en-US" altLang="zh-CN" sz="2000">
                    <a:solidFill>
                      <a:srgbClr val="336600"/>
                    </a:solidFill>
                  </a:rPr>
                  <a:t>2008</a:t>
                </a:r>
              </a:p>
            </p:txBody>
          </p:sp>
          <p:sp>
            <p:nvSpPr>
              <p:cNvPr id="107581" name="Text Box 51"/>
              <p:cNvSpPr txBox="1">
                <a:spLocks noChangeArrowheads="1"/>
              </p:cNvSpPr>
              <p:nvPr/>
            </p:nvSpPr>
            <p:spPr bwMode="auto">
              <a:xfrm>
                <a:off x="3674" y="2782"/>
                <a:ext cx="116" cy="250"/>
              </a:xfrm>
              <a:prstGeom prst="rect">
                <a:avLst/>
              </a:prstGeom>
              <a:noFill/>
              <a:ln w="9525">
                <a:noFill/>
                <a:miter lim="800000"/>
                <a:headEnd/>
                <a:tailEnd/>
              </a:ln>
            </p:spPr>
            <p:txBody>
              <a:bodyPr wrap="none" anchor="ctr">
                <a:spAutoFit/>
              </a:bodyPr>
              <a:lstStyle/>
              <a:p>
                <a:pPr eaLnBrk="0" hangingPunct="0"/>
                <a:endParaRPr lang="zh-CN" altLang="zh-CN" sz="2000"/>
              </a:p>
            </p:txBody>
          </p:sp>
          <p:sp>
            <p:nvSpPr>
              <p:cNvPr id="107582" name="Text Box 52"/>
              <p:cNvSpPr txBox="1">
                <a:spLocks noChangeArrowheads="1"/>
              </p:cNvSpPr>
              <p:nvPr/>
            </p:nvSpPr>
            <p:spPr bwMode="auto">
              <a:xfrm>
                <a:off x="3673" y="2540"/>
                <a:ext cx="116" cy="250"/>
              </a:xfrm>
              <a:prstGeom prst="rect">
                <a:avLst/>
              </a:prstGeom>
              <a:noFill/>
              <a:ln w="9525">
                <a:noFill/>
                <a:miter lim="800000"/>
                <a:headEnd/>
                <a:tailEnd/>
              </a:ln>
            </p:spPr>
            <p:txBody>
              <a:bodyPr wrap="none" anchor="ctr">
                <a:spAutoFit/>
              </a:bodyPr>
              <a:lstStyle/>
              <a:p>
                <a:pPr eaLnBrk="0" hangingPunct="0"/>
                <a:endParaRPr lang="zh-CN" altLang="zh-CN" sz="2000"/>
              </a:p>
            </p:txBody>
          </p:sp>
          <p:sp>
            <p:nvSpPr>
              <p:cNvPr id="107583" name="Text Box 59"/>
              <p:cNvSpPr txBox="1">
                <a:spLocks noChangeArrowheads="1"/>
              </p:cNvSpPr>
              <p:nvPr/>
            </p:nvSpPr>
            <p:spPr bwMode="auto">
              <a:xfrm>
                <a:off x="3513" y="1569"/>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107584" name="Text Box 60"/>
              <p:cNvSpPr txBox="1">
                <a:spLocks noChangeArrowheads="1"/>
              </p:cNvSpPr>
              <p:nvPr/>
            </p:nvSpPr>
            <p:spPr bwMode="auto">
              <a:xfrm>
                <a:off x="3513" y="1812"/>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107585" name="Text Box 61"/>
              <p:cNvSpPr txBox="1">
                <a:spLocks noChangeArrowheads="1"/>
              </p:cNvSpPr>
              <p:nvPr/>
            </p:nvSpPr>
            <p:spPr bwMode="auto">
              <a:xfrm>
                <a:off x="3513" y="2054"/>
                <a:ext cx="436" cy="250"/>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2006</a:t>
                </a:r>
                <a:endParaRPr lang="en-US" altLang="zh-CN" sz="2000"/>
              </a:p>
            </p:txBody>
          </p:sp>
        </p:grpSp>
        <p:grpSp>
          <p:nvGrpSpPr>
            <p:cNvPr id="107554" name="Group 71"/>
            <p:cNvGrpSpPr>
              <a:grpSpLocks/>
            </p:cNvGrpSpPr>
            <p:nvPr/>
          </p:nvGrpSpPr>
          <p:grpSpPr bwMode="auto">
            <a:xfrm>
              <a:off x="3216" y="1692"/>
              <a:ext cx="60" cy="1548"/>
              <a:chOff x="3960" y="1560"/>
              <a:chExt cx="60" cy="1548"/>
            </a:xfrm>
          </p:grpSpPr>
          <p:sp>
            <p:nvSpPr>
              <p:cNvPr id="107572" name="Line 63"/>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73" name="Line 64"/>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74" name="Line 65"/>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75" name="Line 66"/>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76" name="Line 67"/>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77" name="Line 68"/>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78" name="Line 70"/>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07555" name="Group 72"/>
            <p:cNvGrpSpPr>
              <a:grpSpLocks/>
            </p:cNvGrpSpPr>
            <p:nvPr/>
          </p:nvGrpSpPr>
          <p:grpSpPr bwMode="auto">
            <a:xfrm>
              <a:off x="4344" y="1680"/>
              <a:ext cx="60" cy="1548"/>
              <a:chOff x="3960" y="1560"/>
              <a:chExt cx="60" cy="1548"/>
            </a:xfrm>
          </p:grpSpPr>
          <p:sp>
            <p:nvSpPr>
              <p:cNvPr id="107565" name="Line 73"/>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66" name="Line 74"/>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67" name="Line 75"/>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68" name="Line 76"/>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69" name="Line 77"/>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70" name="Line 78"/>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7571" name="Line 79"/>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07556" name="Group 81"/>
            <p:cNvGrpSpPr>
              <a:grpSpLocks/>
            </p:cNvGrpSpPr>
            <p:nvPr/>
          </p:nvGrpSpPr>
          <p:grpSpPr bwMode="auto">
            <a:xfrm>
              <a:off x="4402" y="1646"/>
              <a:ext cx="1125" cy="288"/>
              <a:chOff x="4426" y="1886"/>
              <a:chExt cx="1125" cy="288"/>
            </a:xfrm>
          </p:grpSpPr>
          <p:sp>
            <p:nvSpPr>
              <p:cNvPr id="107563" name="Line 82"/>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7564" name="Text Box 83"/>
              <p:cNvSpPr txBox="1">
                <a:spLocks noChangeArrowheads="1"/>
              </p:cNvSpPr>
              <p:nvPr/>
            </p:nvSpPr>
            <p:spPr bwMode="auto">
              <a:xfrm>
                <a:off x="4523" y="1886"/>
                <a:ext cx="1028" cy="288"/>
              </a:xfrm>
              <a:prstGeom prst="rect">
                <a:avLst/>
              </a:prstGeom>
              <a:noFill/>
              <a:ln w="9525">
                <a:noFill/>
                <a:miter lim="800000"/>
                <a:headEnd type="none" w="lg" len="lg"/>
                <a:tailEnd/>
              </a:ln>
            </p:spPr>
            <p:txBody>
              <a:bodyPr wrap="none">
                <a:spAutoFit/>
              </a:bodyPr>
              <a:lstStyle/>
              <a:p>
                <a:r>
                  <a:rPr lang="en-US" altLang="zh-CN" sz="2000"/>
                  <a:t>  </a:t>
                </a:r>
                <a:r>
                  <a:rPr lang="zh-CN" altLang="en-US" sz="2000"/>
                  <a:t>指针变量</a:t>
                </a:r>
                <a:r>
                  <a:rPr lang="en-US" altLang="zh-CN"/>
                  <a:t>p2</a:t>
                </a:r>
                <a:endParaRPr lang="en-US" altLang="zh-CN" sz="2000"/>
              </a:p>
            </p:txBody>
          </p:sp>
        </p:grpSp>
        <p:grpSp>
          <p:nvGrpSpPr>
            <p:cNvPr id="107557" name="Group 85"/>
            <p:cNvGrpSpPr>
              <a:grpSpLocks/>
            </p:cNvGrpSpPr>
            <p:nvPr/>
          </p:nvGrpSpPr>
          <p:grpSpPr bwMode="auto">
            <a:xfrm>
              <a:off x="4414" y="2433"/>
              <a:ext cx="1013" cy="250"/>
              <a:chOff x="4426" y="1917"/>
              <a:chExt cx="1013" cy="250"/>
            </a:xfrm>
          </p:grpSpPr>
          <p:sp>
            <p:nvSpPr>
              <p:cNvPr id="107561" name="Line 86"/>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7562" name="Text Box 87"/>
              <p:cNvSpPr txBox="1">
                <a:spLocks noChangeArrowheads="1"/>
              </p:cNvSpPr>
              <p:nvPr/>
            </p:nvSpPr>
            <p:spPr bwMode="auto">
              <a:xfrm>
                <a:off x="4523" y="1917"/>
                <a:ext cx="916" cy="250"/>
              </a:xfrm>
              <a:prstGeom prst="rect">
                <a:avLst/>
              </a:prstGeom>
              <a:noFill/>
              <a:ln w="9525">
                <a:noFill/>
                <a:miter lim="800000"/>
                <a:headEnd type="none" w="lg" len="lg"/>
                <a:tailEnd/>
              </a:ln>
            </p:spPr>
            <p:txBody>
              <a:bodyPr wrap="none">
                <a:spAutoFit/>
              </a:bodyPr>
              <a:lstStyle/>
              <a:p>
                <a:r>
                  <a:rPr lang="en-US" altLang="zh-CN" sz="2000"/>
                  <a:t>  </a:t>
                </a:r>
                <a:r>
                  <a:rPr lang="zh-CN" altLang="en-US" sz="2000"/>
                  <a:t>整型变量</a:t>
                </a:r>
                <a:r>
                  <a:rPr lang="en-US" altLang="zh-CN" sz="2000"/>
                  <a:t>b</a:t>
                </a:r>
              </a:p>
            </p:txBody>
          </p:sp>
        </p:grpSp>
        <p:grpSp>
          <p:nvGrpSpPr>
            <p:cNvPr id="107558" name="Group 88"/>
            <p:cNvGrpSpPr>
              <a:grpSpLocks/>
            </p:cNvGrpSpPr>
            <p:nvPr/>
          </p:nvGrpSpPr>
          <p:grpSpPr bwMode="auto">
            <a:xfrm>
              <a:off x="4414" y="2181"/>
              <a:ext cx="1004" cy="250"/>
              <a:chOff x="4426" y="1917"/>
              <a:chExt cx="1004" cy="250"/>
            </a:xfrm>
          </p:grpSpPr>
          <p:sp>
            <p:nvSpPr>
              <p:cNvPr id="107559" name="Line 89"/>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7560" name="Text Box 90"/>
              <p:cNvSpPr txBox="1">
                <a:spLocks noChangeArrowheads="1"/>
              </p:cNvSpPr>
              <p:nvPr/>
            </p:nvSpPr>
            <p:spPr bwMode="auto">
              <a:xfrm>
                <a:off x="4523" y="1917"/>
                <a:ext cx="907" cy="250"/>
              </a:xfrm>
              <a:prstGeom prst="rect">
                <a:avLst/>
              </a:prstGeom>
              <a:noFill/>
              <a:ln w="9525">
                <a:noFill/>
                <a:miter lim="800000"/>
                <a:headEnd type="none" w="lg" len="lg"/>
                <a:tailEnd/>
              </a:ln>
            </p:spPr>
            <p:txBody>
              <a:bodyPr wrap="none">
                <a:spAutoFit/>
              </a:bodyPr>
              <a:lstStyle/>
              <a:p>
                <a:r>
                  <a:rPr lang="en-US" altLang="zh-CN" sz="2000"/>
                  <a:t>  </a:t>
                </a:r>
                <a:r>
                  <a:rPr lang="zh-CN" altLang="en-US" sz="2000"/>
                  <a:t>整型变量</a:t>
                </a:r>
                <a:r>
                  <a:rPr lang="en-US" altLang="zh-CN" sz="2000"/>
                  <a:t>a</a:t>
                </a:r>
              </a:p>
            </p:txBody>
          </p:sp>
        </p:grpSp>
      </p:grpSp>
      <p:sp>
        <p:nvSpPr>
          <p:cNvPr id="65" name="Text Box 56"/>
          <p:cNvSpPr txBox="1">
            <a:spLocks noChangeArrowheads="1"/>
          </p:cNvSpPr>
          <p:nvPr/>
        </p:nvSpPr>
        <p:spPr bwMode="auto">
          <a:xfrm>
            <a:off x="6175375" y="3803650"/>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66" name="Text Box 62"/>
          <p:cNvSpPr txBox="1">
            <a:spLocks noChangeArrowheads="1"/>
          </p:cNvSpPr>
          <p:nvPr/>
        </p:nvSpPr>
        <p:spPr bwMode="auto">
          <a:xfrm>
            <a:off x="6072188" y="2705100"/>
            <a:ext cx="692150" cy="396875"/>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2006</a:t>
            </a:r>
            <a:endParaRPr lang="en-US" altLang="zh-CN" sz="2000">
              <a:solidFill>
                <a:schemeClr val="accent2"/>
              </a:solidFill>
            </a:endParaRPr>
          </a:p>
        </p:txBody>
      </p:sp>
      <p:sp>
        <p:nvSpPr>
          <p:cNvPr id="67" name="Text Box 91"/>
          <p:cNvSpPr txBox="1">
            <a:spLocks noChangeArrowheads="1"/>
          </p:cNvSpPr>
          <p:nvPr/>
        </p:nvSpPr>
        <p:spPr bwMode="auto">
          <a:xfrm>
            <a:off x="6194425" y="4203700"/>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9</a:t>
            </a:r>
          </a:p>
        </p:txBody>
      </p:sp>
      <p:sp>
        <p:nvSpPr>
          <p:cNvPr id="68" name="Text Box 92"/>
          <p:cNvSpPr txBox="1">
            <a:spLocks noChangeArrowheads="1"/>
          </p:cNvSpPr>
          <p:nvPr/>
        </p:nvSpPr>
        <p:spPr bwMode="auto">
          <a:xfrm>
            <a:off x="6072188" y="3086100"/>
            <a:ext cx="692150" cy="396875"/>
          </a:xfrm>
          <a:prstGeom prst="rect">
            <a:avLst/>
          </a:prstGeom>
          <a:noFill/>
          <a:ln w="9525">
            <a:noFill/>
            <a:miter lim="800000"/>
            <a:headEnd/>
            <a:tailEnd/>
          </a:ln>
        </p:spPr>
        <p:txBody>
          <a:bodyPr wrap="none" anchor="ctr">
            <a:spAutoFit/>
          </a:bodyPr>
          <a:lstStyle/>
          <a:p>
            <a:pPr eaLnBrk="0" hangingPunct="0"/>
            <a:r>
              <a:rPr lang="en-US" altLang="zh-CN" sz="2000">
                <a:solidFill>
                  <a:srgbClr val="336600"/>
                </a:solidFill>
              </a:rPr>
              <a:t>2008</a:t>
            </a:r>
            <a:endParaRPr lang="en-US" altLang="zh-CN" sz="2000">
              <a:solidFill>
                <a:schemeClr val="accent2"/>
              </a:solidFill>
            </a:endParaRPr>
          </a:p>
        </p:txBody>
      </p:sp>
      <p:sp>
        <p:nvSpPr>
          <p:cNvPr id="69" name="Text Box 93"/>
          <p:cNvSpPr txBox="1">
            <a:spLocks noChangeArrowheads="1"/>
          </p:cNvSpPr>
          <p:nvPr/>
        </p:nvSpPr>
        <p:spPr bwMode="auto">
          <a:xfrm>
            <a:off x="6091238" y="3429000"/>
            <a:ext cx="692150" cy="396875"/>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2006</a:t>
            </a:r>
            <a:endParaRPr lang="en-US" altLang="zh-CN" sz="2000">
              <a:solidFill>
                <a:schemeClr val="accent2"/>
              </a:solidFill>
            </a:endParaRPr>
          </a:p>
        </p:txBody>
      </p:sp>
      <p:sp>
        <p:nvSpPr>
          <p:cNvPr id="70" name="Text Box 95"/>
          <p:cNvSpPr txBox="1">
            <a:spLocks noChangeArrowheads="1"/>
          </p:cNvSpPr>
          <p:nvPr/>
        </p:nvSpPr>
        <p:spPr bwMode="auto">
          <a:xfrm>
            <a:off x="6094413" y="2649538"/>
            <a:ext cx="688975" cy="396875"/>
          </a:xfrm>
          <a:prstGeom prst="rect">
            <a:avLst/>
          </a:prstGeom>
          <a:solidFill>
            <a:srgbClr val="DDDDDD"/>
          </a:solidFill>
          <a:ln w="38100">
            <a:noFill/>
            <a:miter lim="800000"/>
            <a:headEnd type="none" w="lg" len="lg"/>
            <a:tailEnd/>
          </a:ln>
        </p:spPr>
        <p:txBody>
          <a:bodyPr wrap="none" lIns="90000" tIns="46800" rIns="90000" bIns="46800" anchor="ctr">
            <a:spAutoFit/>
          </a:bodyPr>
          <a:lstStyle/>
          <a:p>
            <a:r>
              <a:rPr lang="en-US" altLang="zh-CN" sz="2000">
                <a:solidFill>
                  <a:srgbClr val="336600"/>
                </a:solidFill>
                <a:ea typeface="隶书" pitchFamily="49" charset="-122"/>
              </a:rPr>
              <a:t>2008</a:t>
            </a:r>
            <a:endParaRPr lang="en-US" altLang="zh-CN">
              <a:ea typeface="隶书" pitchFamily="49" charset="-122"/>
            </a:endParaRPr>
          </a:p>
        </p:txBody>
      </p:sp>
      <p:sp>
        <p:nvSpPr>
          <p:cNvPr id="71" name="Text Box 96"/>
          <p:cNvSpPr txBox="1">
            <a:spLocks noChangeArrowheads="1"/>
          </p:cNvSpPr>
          <p:nvPr/>
        </p:nvSpPr>
        <p:spPr bwMode="auto">
          <a:xfrm>
            <a:off x="6113463" y="3011488"/>
            <a:ext cx="688975" cy="396875"/>
          </a:xfrm>
          <a:prstGeom prst="rect">
            <a:avLst/>
          </a:prstGeom>
          <a:solidFill>
            <a:srgbClr val="DDDDDD"/>
          </a:solidFill>
          <a:ln w="38100">
            <a:noFill/>
            <a:miter lim="800000"/>
            <a:headEnd type="none" w="lg" len="lg"/>
            <a:tailEnd/>
          </a:ln>
        </p:spPr>
        <p:txBody>
          <a:bodyPr wrap="none" lIns="90000" tIns="46800" rIns="90000" bIns="46800" anchor="ctr">
            <a:spAutoFit/>
          </a:bodyPr>
          <a:lstStyle/>
          <a:p>
            <a:r>
              <a:rPr lang="en-US" altLang="zh-CN" sz="2000">
                <a:solidFill>
                  <a:srgbClr val="FF3300"/>
                </a:solidFill>
                <a:ea typeface="隶书" pitchFamily="49" charset="-122"/>
              </a:rPr>
              <a:t>2006</a:t>
            </a:r>
            <a:endParaRPr lang="en-US" altLang="zh-CN">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out)">
                                      <p:cBhvr>
                                        <p:cTn id="13" dur="500"/>
                                        <p:tgtEl>
                                          <p:spTgt spid="9"/>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5">
                                            <p:txEl>
                                              <p:pRg st="0" end="0"/>
                                            </p:txEl>
                                          </p:spTgt>
                                        </p:tgtEl>
                                        <p:attrNameLst>
                                          <p:attrName>style.visibility</p:attrName>
                                        </p:attrNameLst>
                                      </p:cBhvr>
                                      <p:to>
                                        <p:strVal val="visible"/>
                                      </p:to>
                                    </p:set>
                                    <p:animEffect transition="in" filter="box(out)">
                                      <p:cBhvr>
                                        <p:cTn id="23" dur="500"/>
                                        <p:tgtEl>
                                          <p:spTgt spid="65">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67">
                                            <p:txEl>
                                              <p:pRg st="0" end="0"/>
                                            </p:txEl>
                                          </p:spTgt>
                                        </p:tgtEl>
                                        <p:attrNameLst>
                                          <p:attrName>style.visibility</p:attrName>
                                        </p:attrNameLst>
                                      </p:cBhvr>
                                      <p:to>
                                        <p:strVal val="visible"/>
                                      </p:to>
                                    </p:set>
                                    <p:animEffect transition="in" filter="box(out)">
                                      <p:cBhvr>
                                        <p:cTn id="28" dur="500"/>
                                        <p:tgtEl>
                                          <p:spTgt spid="67">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66">
                                            <p:txEl>
                                              <p:pRg st="0" end="0"/>
                                            </p:txEl>
                                          </p:spTgt>
                                        </p:tgtEl>
                                        <p:attrNameLst>
                                          <p:attrName>style.visibility</p:attrName>
                                        </p:attrNameLst>
                                      </p:cBhvr>
                                      <p:to>
                                        <p:strVal val="visible"/>
                                      </p:to>
                                    </p:set>
                                    <p:animEffect transition="in" filter="box(out)">
                                      <p:cBhvr>
                                        <p:cTn id="33" dur="500"/>
                                        <p:tgtEl>
                                          <p:spTgt spid="66">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8"/>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9">
                                            <p:txEl>
                                              <p:pRg st="0" end="0"/>
                                            </p:txEl>
                                          </p:spTgt>
                                        </p:tgtEl>
                                        <p:attrNameLst>
                                          <p:attrName>style.visibility</p:attrName>
                                        </p:attrNameLst>
                                      </p:cBhvr>
                                      <p:to>
                                        <p:strVal val="visible"/>
                                      </p:to>
                                    </p:set>
                                    <p:animEffect transition="in" filter="box(out)">
                                      <p:cBhvr>
                                        <p:cTn id="42" dur="500"/>
                                        <p:tgtEl>
                                          <p:spTgt spid="69">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box(out)">
                                      <p:cBhvr>
                                        <p:cTn id="47" dur="500"/>
                                        <p:tgtEl>
                                          <p:spTgt spid="70"/>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box(out)">
                                      <p:cBhvr>
                                        <p:cTn id="52" dur="500"/>
                                        <p:tgtEl>
                                          <p:spTgt spid="71"/>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ox(out)">
                                      <p:cBhvr>
                                        <p:cTn id="57" dur="500"/>
                                        <p:tgtEl>
                                          <p:spTgt spid="10"/>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10" grpId="0" animBg="1" autoUpdateAnimBg="0"/>
      <p:bldP spid="65" grpId="0" build="p" autoUpdateAnimBg="0"/>
      <p:bldP spid="66" grpId="0" build="p" autoUpdateAnimBg="0"/>
      <p:bldP spid="67" grpId="0" build="p" autoUpdateAnimBg="0"/>
      <p:bldP spid="68" grpId="0" autoUpdateAnimBg="0"/>
      <p:bldP spid="69" grpId="0" build="p" autoUpdateAnimBg="0"/>
      <p:bldP spid="70" grpId="0" animBg="1" autoUpdateAnimBg="0"/>
      <p:bldP spid="71"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6"/>
          <p:cNvSpPr>
            <a:spLocks noGrp="1"/>
          </p:cNvSpPr>
          <p:nvPr>
            <p:ph type="ftr" sz="quarter" idx="12"/>
          </p:nvPr>
        </p:nvSpPr>
        <p:spPr>
          <a:noFill/>
        </p:spPr>
        <p:txBody>
          <a:bodyPr/>
          <a:lstStyle/>
          <a:p>
            <a:r>
              <a:rPr lang="en-US" altLang="zh-CN" smtClean="0"/>
              <a:t>www.itcast.cn</a:t>
            </a:r>
          </a:p>
        </p:txBody>
      </p:sp>
      <p:sp>
        <p:nvSpPr>
          <p:cNvPr id="3" name="Rectangle 2"/>
          <p:cNvSpPr>
            <a:spLocks noGrp="1" noRot="1" noChangeArrowheads="1"/>
          </p:cNvSpPr>
          <p:nvPr>
            <p:ph type="title"/>
          </p:nvPr>
        </p:nvSpPr>
        <p:spPr/>
        <p:txBody>
          <a:bodyPr/>
          <a:lstStyle/>
          <a:p>
            <a:pPr eaLnBrk="1" hangingPunct="1">
              <a:defRPr/>
            </a:pPr>
            <a:r>
              <a:rPr lang="en-US" altLang="zh-CN" smtClean="0">
                <a:ea typeface="宋体" pitchFamily="2" charset="-122"/>
              </a:rPr>
              <a:t>5.3.19</a:t>
            </a:r>
            <a:r>
              <a:rPr lang="zh-CN" altLang="en-US" smtClean="0">
                <a:ea typeface="宋体" pitchFamily="2" charset="-122"/>
              </a:rPr>
              <a:t>指针代码实践</a:t>
            </a:r>
            <a:endParaRPr lang="en-US" altLang="zh-CN" dirty="0">
              <a:ea typeface="宋体" pitchFamily="2" charset="-122"/>
            </a:endParaRPr>
          </a:p>
        </p:txBody>
      </p:sp>
      <p:sp>
        <p:nvSpPr>
          <p:cNvPr id="7" name="Rectangle 2"/>
          <p:cNvSpPr>
            <a:spLocks noGrp="1" noChangeArrowheads="1"/>
          </p:cNvSpPr>
          <p:nvPr>
            <p:ph type="body" idx="1"/>
          </p:nvPr>
        </p:nvSpPr>
        <p:spPr>
          <a:xfrm>
            <a:off x="334963" y="998538"/>
            <a:ext cx="8548687" cy="942975"/>
          </a:xfrm>
        </p:spPr>
        <p:txBody>
          <a:bodyPr/>
          <a:lstStyle/>
          <a:p>
            <a:pPr lvl="1" eaLnBrk="1" hangingPunct="1">
              <a:defRPr/>
            </a:pPr>
            <a:r>
              <a:rPr lang="zh-CN" altLang="en-US" smtClean="0">
                <a:ea typeface="宋体" pitchFamily="2" charset="-122"/>
              </a:rPr>
              <a:t>指针变量作为函数参数</a:t>
            </a:r>
            <a:r>
              <a:rPr lang="en-US" altLang="zh-CN" smtClean="0">
                <a:ea typeface="宋体" pitchFamily="2" charset="-122"/>
              </a:rPr>
              <a:t>——</a:t>
            </a:r>
            <a:r>
              <a:rPr lang="zh-CN" altLang="en-US" smtClean="0">
                <a:solidFill>
                  <a:srgbClr val="FF3300"/>
                </a:solidFill>
                <a:ea typeface="宋体" pitchFamily="2" charset="-122"/>
              </a:rPr>
              <a:t>地址传递</a:t>
            </a:r>
          </a:p>
          <a:p>
            <a:pPr lvl="2" eaLnBrk="1" hangingPunct="1">
              <a:buFont typeface="Wingdings" pitchFamily="2" charset="2"/>
              <a:buNone/>
              <a:defRPr/>
            </a:pPr>
            <a:r>
              <a:rPr lang="zh-CN" altLang="en-US" smtClean="0">
                <a:ea typeface="宋体" pitchFamily="2" charset="-122"/>
              </a:rPr>
              <a:t>特点：共享内存</a:t>
            </a:r>
            <a:r>
              <a:rPr lang="en-US" altLang="zh-CN" smtClean="0">
                <a:ea typeface="宋体" pitchFamily="2" charset="-122"/>
              </a:rPr>
              <a:t>,“</a:t>
            </a:r>
            <a:r>
              <a:rPr lang="zh-CN" altLang="en-US" smtClean="0">
                <a:ea typeface="宋体" pitchFamily="2" charset="-122"/>
              </a:rPr>
              <a:t>双向”传递</a:t>
            </a:r>
          </a:p>
        </p:txBody>
      </p:sp>
      <p:sp useBgFill="1">
        <p:nvSpPr>
          <p:cNvPr id="108549" name="AutoShape 69">
            <a:hlinkClick r:id="rId3" action="ppaction://program" highlightClick="1"/>
          </p:cNvPr>
          <p:cNvSpPr>
            <a:spLocks noChangeArrowheads="1"/>
          </p:cNvSpPr>
          <p:nvPr/>
        </p:nvSpPr>
        <p:spPr bwMode="auto">
          <a:xfrm>
            <a:off x="8382000" y="6672263"/>
            <a:ext cx="533400" cy="685800"/>
          </a:xfrm>
          <a:prstGeom prst="actionButtonDocument">
            <a:avLst/>
          </a:prstGeom>
          <a:ln w="9525">
            <a:solidFill>
              <a:schemeClr val="tx1"/>
            </a:solidFill>
            <a:miter lim="800000"/>
            <a:headEnd/>
            <a:tailEnd/>
          </a:ln>
        </p:spPr>
        <p:txBody>
          <a:bodyPr wrap="none" anchor="ctr"/>
          <a:lstStyle/>
          <a:p>
            <a:pPr eaLnBrk="0" hangingPunct="0"/>
            <a:endParaRPr lang="zh-CN" altLang="en-US"/>
          </a:p>
        </p:txBody>
      </p:sp>
      <p:sp>
        <p:nvSpPr>
          <p:cNvPr id="9" name="Text Box 82"/>
          <p:cNvSpPr txBox="1">
            <a:spLocks noChangeArrowheads="1"/>
          </p:cNvSpPr>
          <p:nvPr/>
        </p:nvSpPr>
        <p:spPr bwMode="auto">
          <a:xfrm>
            <a:off x="476250" y="2328863"/>
            <a:ext cx="2851150" cy="3416300"/>
          </a:xfrm>
          <a:prstGeom prst="rect">
            <a:avLst/>
          </a:prstGeom>
          <a:ln w="38100">
            <a:solidFill>
              <a:srgbClr val="008000"/>
            </a:solidFill>
            <a:miter lim="800000"/>
            <a:headEnd/>
            <a:tailEnd/>
          </a:ln>
        </p:spPr>
        <p:style>
          <a:lnRef idx="0">
            <a:scrgbClr r="0" g="0" b="0"/>
          </a:lnRef>
          <a:fillRef idx="1003">
            <a:schemeClr val="dk2"/>
          </a:fillRef>
          <a:effectRef idx="0">
            <a:scrgbClr r="0" g="0" b="0"/>
          </a:effectRef>
          <a:fontRef idx="major"/>
        </p:style>
        <p:txBody>
          <a:bodyPr wrap="none">
            <a:spAutoFit/>
          </a:bodyPr>
          <a:lstStyle/>
          <a:p>
            <a:pPr eaLnBrk="0" hangingPunct="0">
              <a:defRPr/>
            </a:pPr>
            <a:r>
              <a:rPr lang="en-US" altLang="zh-CN">
                <a:solidFill>
                  <a:schemeClr val="bg2"/>
                </a:solidFill>
              </a:rPr>
              <a:t>swap(int  x,int y)</a:t>
            </a:r>
          </a:p>
          <a:p>
            <a:pPr eaLnBrk="0" hangingPunct="0">
              <a:defRPr/>
            </a:pPr>
            <a:r>
              <a:rPr lang="en-US" altLang="zh-CN">
                <a:solidFill>
                  <a:schemeClr val="bg2"/>
                </a:solidFill>
              </a:rPr>
              <a:t>{   int  temp;</a:t>
            </a:r>
          </a:p>
          <a:p>
            <a:pPr eaLnBrk="0" hangingPunct="0">
              <a:defRPr/>
            </a:pPr>
            <a:r>
              <a:rPr lang="en-US" altLang="zh-CN">
                <a:solidFill>
                  <a:schemeClr val="bg2"/>
                </a:solidFill>
              </a:rPr>
              <a:t>     temp=x;</a:t>
            </a:r>
          </a:p>
          <a:p>
            <a:pPr eaLnBrk="0" hangingPunct="0">
              <a:defRPr/>
            </a:pPr>
            <a:r>
              <a:rPr lang="en-US" altLang="zh-CN">
                <a:solidFill>
                  <a:schemeClr val="bg2"/>
                </a:solidFill>
              </a:rPr>
              <a:t>     x=y;</a:t>
            </a:r>
          </a:p>
          <a:p>
            <a:pPr eaLnBrk="0" hangingPunct="0">
              <a:defRPr/>
            </a:pPr>
            <a:r>
              <a:rPr lang="en-US" altLang="zh-CN">
                <a:solidFill>
                  <a:schemeClr val="bg2"/>
                </a:solidFill>
              </a:rPr>
              <a:t>     y=temp;</a:t>
            </a:r>
          </a:p>
          <a:p>
            <a:pPr eaLnBrk="0" hangingPunct="0">
              <a:defRPr/>
            </a:pPr>
            <a:r>
              <a:rPr lang="en-US" altLang="zh-CN">
                <a:solidFill>
                  <a:schemeClr val="bg2"/>
                </a:solidFill>
              </a:rPr>
              <a:t>}</a:t>
            </a:r>
          </a:p>
          <a:p>
            <a:pPr eaLnBrk="0" hangingPunct="0">
              <a:defRPr/>
            </a:pPr>
            <a:r>
              <a:rPr lang="en-US" altLang="zh-CN">
                <a:solidFill>
                  <a:schemeClr val="bg2"/>
                </a:solidFill>
              </a:rPr>
              <a:t>main()</a:t>
            </a:r>
          </a:p>
          <a:p>
            <a:pPr eaLnBrk="0" hangingPunct="0">
              <a:defRPr/>
            </a:pPr>
            <a:r>
              <a:rPr lang="en-US" altLang="zh-CN">
                <a:solidFill>
                  <a:schemeClr val="bg2"/>
                </a:solidFill>
              </a:rPr>
              <a:t>{   int a,b;</a:t>
            </a:r>
          </a:p>
          <a:p>
            <a:pPr eaLnBrk="0" hangingPunct="0">
              <a:defRPr/>
            </a:pPr>
            <a:r>
              <a:rPr lang="en-US" altLang="zh-CN">
                <a:solidFill>
                  <a:schemeClr val="bg2"/>
                </a:solidFill>
              </a:rPr>
              <a:t>     scanf("%d,%d",&amp;a,&amp;b);</a:t>
            </a:r>
          </a:p>
          <a:p>
            <a:pPr eaLnBrk="0" hangingPunct="0">
              <a:defRPr/>
            </a:pPr>
            <a:r>
              <a:rPr lang="en-US" altLang="zh-CN">
                <a:solidFill>
                  <a:schemeClr val="bg2"/>
                </a:solidFill>
              </a:rPr>
              <a:t>      if(a&lt;b)  swap(a,b);</a:t>
            </a:r>
          </a:p>
          <a:p>
            <a:pPr eaLnBrk="0" hangingPunct="0">
              <a:defRPr/>
            </a:pPr>
            <a:r>
              <a:rPr lang="en-US" altLang="zh-CN">
                <a:solidFill>
                  <a:schemeClr val="bg2"/>
                </a:solidFill>
              </a:rPr>
              <a:t>      printf("\n%d,%d\n",a,b);</a:t>
            </a:r>
          </a:p>
          <a:p>
            <a:pPr eaLnBrk="0" hangingPunct="0">
              <a:defRPr/>
            </a:pPr>
            <a:r>
              <a:rPr lang="en-US" altLang="zh-CN">
                <a:solidFill>
                  <a:schemeClr val="bg2"/>
                </a:solidFill>
              </a:rPr>
              <a:t>}</a:t>
            </a:r>
          </a:p>
        </p:txBody>
      </p:sp>
      <p:sp>
        <p:nvSpPr>
          <p:cNvPr id="10" name="Text Box 110"/>
          <p:cNvSpPr txBox="1">
            <a:spLocks noChangeArrowheads="1"/>
          </p:cNvSpPr>
          <p:nvPr/>
        </p:nvSpPr>
        <p:spPr bwMode="auto">
          <a:xfrm>
            <a:off x="438150" y="1935163"/>
            <a:ext cx="3054350" cy="457200"/>
          </a:xfrm>
          <a:prstGeom prst="rect">
            <a:avLst/>
          </a:prstGeom>
          <a:noFill/>
          <a:ln w="9525">
            <a:noFill/>
            <a:miter lim="800000"/>
            <a:headEnd/>
            <a:tailEnd/>
          </a:ln>
        </p:spPr>
        <p:txBody>
          <a:bodyPr wrap="none">
            <a:spAutoFit/>
          </a:bodyPr>
          <a:lstStyle/>
          <a:p>
            <a:r>
              <a:rPr lang="zh-CN" altLang="en-US">
                <a:latin typeface="隶书" pitchFamily="49" charset="-122"/>
                <a:ea typeface="隶书" pitchFamily="49" charset="-122"/>
              </a:rPr>
              <a:t>例</a:t>
            </a:r>
            <a:r>
              <a:rPr lang="zh-CN" altLang="en-US" sz="2000">
                <a:latin typeface="隶书" pitchFamily="49" charset="-122"/>
                <a:ea typeface="隶书" pitchFamily="49" charset="-122"/>
              </a:rPr>
              <a:t> </a:t>
            </a:r>
            <a:r>
              <a:rPr lang="zh-CN" altLang="en-US">
                <a:latin typeface="隶书" pitchFamily="49" charset="-122"/>
                <a:ea typeface="隶书" pitchFamily="49" charset="-122"/>
              </a:rPr>
              <a:t>将数从大到小输出</a:t>
            </a:r>
            <a:endParaRPr lang="zh-CN" altLang="en-US" sz="2000"/>
          </a:p>
        </p:txBody>
      </p:sp>
      <p:sp>
        <p:nvSpPr>
          <p:cNvPr id="108554" name="Text Box 112"/>
          <p:cNvSpPr txBox="1">
            <a:spLocks noChangeArrowheads="1"/>
          </p:cNvSpPr>
          <p:nvPr/>
        </p:nvSpPr>
        <p:spPr bwMode="auto">
          <a:xfrm>
            <a:off x="5375275" y="4745038"/>
            <a:ext cx="184150" cy="396875"/>
          </a:xfrm>
          <a:prstGeom prst="rect">
            <a:avLst/>
          </a:prstGeom>
          <a:noFill/>
          <a:ln w="9525">
            <a:noFill/>
            <a:miter lim="800000"/>
            <a:headEnd/>
            <a:tailEnd/>
          </a:ln>
        </p:spPr>
        <p:txBody>
          <a:bodyPr wrap="none" anchor="ctr">
            <a:spAutoFit/>
          </a:bodyPr>
          <a:lstStyle/>
          <a:p>
            <a:pPr eaLnBrk="0" hangingPunct="0"/>
            <a:endParaRPr lang="zh-CN" altLang="zh-CN" sz="2000"/>
          </a:p>
        </p:txBody>
      </p:sp>
      <p:grpSp>
        <p:nvGrpSpPr>
          <p:cNvPr id="2" name="Group 113"/>
          <p:cNvGrpSpPr>
            <a:grpSpLocks/>
          </p:cNvGrpSpPr>
          <p:nvPr/>
        </p:nvGrpSpPr>
        <p:grpSpPr bwMode="auto">
          <a:xfrm>
            <a:off x="5091113" y="1912938"/>
            <a:ext cx="2617787" cy="4625975"/>
            <a:chOff x="3003" y="806"/>
            <a:chExt cx="1649" cy="2914"/>
          </a:xfrm>
        </p:grpSpPr>
        <p:sp>
          <p:nvSpPr>
            <p:cNvPr id="108587" name="Freeform 114"/>
            <p:cNvSpPr>
              <a:spLocks/>
            </p:cNvSpPr>
            <p:nvPr/>
          </p:nvSpPr>
          <p:spPr bwMode="auto">
            <a:xfrm>
              <a:off x="3429" y="3364"/>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108588" name="Freeform 115"/>
            <p:cNvSpPr>
              <a:spLocks/>
            </p:cNvSpPr>
            <p:nvPr/>
          </p:nvSpPr>
          <p:spPr bwMode="auto">
            <a:xfrm>
              <a:off x="3430"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108589" name="Rectangle 116"/>
            <p:cNvSpPr>
              <a:spLocks noChangeArrowheads="1"/>
            </p:cNvSpPr>
            <p:nvPr/>
          </p:nvSpPr>
          <p:spPr bwMode="auto">
            <a:xfrm>
              <a:off x="3429" y="806"/>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108590" name="Line 117"/>
            <p:cNvSpPr>
              <a:spLocks noChangeShapeType="1"/>
            </p:cNvSpPr>
            <p:nvPr/>
          </p:nvSpPr>
          <p:spPr bwMode="auto">
            <a:xfrm>
              <a:off x="3441" y="1244"/>
              <a:ext cx="1211" cy="0"/>
            </a:xfrm>
            <a:prstGeom prst="line">
              <a:avLst/>
            </a:prstGeom>
            <a:noFill/>
            <a:ln w="9525">
              <a:solidFill>
                <a:srgbClr val="000000"/>
              </a:solidFill>
              <a:round/>
              <a:headEnd/>
              <a:tailEnd/>
            </a:ln>
          </p:spPr>
          <p:txBody>
            <a:bodyPr wrap="none" anchor="ctr"/>
            <a:lstStyle/>
            <a:p>
              <a:endParaRPr lang="zh-CN" altLang="en-US"/>
            </a:p>
          </p:txBody>
        </p:sp>
        <p:sp>
          <p:nvSpPr>
            <p:cNvPr id="108591" name="Line 118"/>
            <p:cNvSpPr>
              <a:spLocks noChangeShapeType="1"/>
            </p:cNvSpPr>
            <p:nvPr/>
          </p:nvSpPr>
          <p:spPr bwMode="auto">
            <a:xfrm>
              <a:off x="3441" y="1500"/>
              <a:ext cx="1211" cy="0"/>
            </a:xfrm>
            <a:prstGeom prst="line">
              <a:avLst/>
            </a:prstGeom>
            <a:noFill/>
            <a:ln w="9525">
              <a:solidFill>
                <a:schemeClr val="bg2"/>
              </a:solidFill>
              <a:round/>
              <a:headEnd/>
              <a:tailEnd/>
            </a:ln>
          </p:spPr>
          <p:txBody>
            <a:bodyPr wrap="none" anchor="ctr"/>
            <a:lstStyle/>
            <a:p>
              <a:endParaRPr lang="zh-CN" altLang="en-US"/>
            </a:p>
          </p:txBody>
        </p:sp>
        <p:sp>
          <p:nvSpPr>
            <p:cNvPr id="108592" name="Line 119"/>
            <p:cNvSpPr>
              <a:spLocks noChangeShapeType="1"/>
            </p:cNvSpPr>
            <p:nvPr/>
          </p:nvSpPr>
          <p:spPr bwMode="auto">
            <a:xfrm>
              <a:off x="3441" y="1733"/>
              <a:ext cx="1211" cy="0"/>
            </a:xfrm>
            <a:prstGeom prst="line">
              <a:avLst/>
            </a:prstGeom>
            <a:noFill/>
            <a:ln w="9525">
              <a:solidFill>
                <a:srgbClr val="000000"/>
              </a:solidFill>
              <a:round/>
              <a:headEnd/>
              <a:tailEnd/>
            </a:ln>
          </p:spPr>
          <p:txBody>
            <a:bodyPr wrap="none" anchor="ctr"/>
            <a:lstStyle/>
            <a:p>
              <a:endParaRPr lang="zh-CN" altLang="en-US"/>
            </a:p>
          </p:txBody>
        </p:sp>
        <p:sp>
          <p:nvSpPr>
            <p:cNvPr id="108593" name="Line 120"/>
            <p:cNvSpPr>
              <a:spLocks noChangeShapeType="1"/>
            </p:cNvSpPr>
            <p:nvPr/>
          </p:nvSpPr>
          <p:spPr bwMode="auto">
            <a:xfrm>
              <a:off x="3441" y="1988"/>
              <a:ext cx="1211" cy="0"/>
            </a:xfrm>
            <a:prstGeom prst="line">
              <a:avLst/>
            </a:prstGeom>
            <a:noFill/>
            <a:ln w="9525">
              <a:solidFill>
                <a:srgbClr val="000000"/>
              </a:solidFill>
              <a:round/>
              <a:headEnd/>
              <a:tailEnd/>
            </a:ln>
          </p:spPr>
          <p:txBody>
            <a:bodyPr wrap="none" anchor="ctr"/>
            <a:lstStyle/>
            <a:p>
              <a:endParaRPr lang="zh-CN" altLang="en-US"/>
            </a:p>
          </p:txBody>
        </p:sp>
        <p:sp>
          <p:nvSpPr>
            <p:cNvPr id="108594" name="Line 121"/>
            <p:cNvSpPr>
              <a:spLocks noChangeShapeType="1"/>
            </p:cNvSpPr>
            <p:nvPr/>
          </p:nvSpPr>
          <p:spPr bwMode="auto">
            <a:xfrm>
              <a:off x="3429" y="2246"/>
              <a:ext cx="1211" cy="0"/>
            </a:xfrm>
            <a:prstGeom prst="line">
              <a:avLst/>
            </a:prstGeom>
            <a:noFill/>
            <a:ln w="9525">
              <a:solidFill>
                <a:srgbClr val="000000"/>
              </a:solidFill>
              <a:round/>
              <a:headEnd/>
              <a:tailEnd/>
            </a:ln>
          </p:spPr>
          <p:txBody>
            <a:bodyPr wrap="none" anchor="ctr"/>
            <a:lstStyle/>
            <a:p>
              <a:endParaRPr lang="zh-CN" altLang="en-US"/>
            </a:p>
          </p:txBody>
        </p:sp>
        <p:sp>
          <p:nvSpPr>
            <p:cNvPr id="108595" name="Line 122"/>
            <p:cNvSpPr>
              <a:spLocks noChangeShapeType="1"/>
            </p:cNvSpPr>
            <p:nvPr/>
          </p:nvSpPr>
          <p:spPr bwMode="auto">
            <a:xfrm>
              <a:off x="3441" y="2788"/>
              <a:ext cx="1211" cy="0"/>
            </a:xfrm>
            <a:prstGeom prst="line">
              <a:avLst/>
            </a:prstGeom>
            <a:noFill/>
            <a:ln w="9525">
              <a:solidFill>
                <a:srgbClr val="000000"/>
              </a:solidFill>
              <a:round/>
              <a:headEnd/>
              <a:tailEnd/>
            </a:ln>
          </p:spPr>
          <p:txBody>
            <a:bodyPr wrap="none" anchor="ctr"/>
            <a:lstStyle/>
            <a:p>
              <a:endParaRPr lang="zh-CN" altLang="en-US"/>
            </a:p>
          </p:txBody>
        </p:sp>
        <p:sp>
          <p:nvSpPr>
            <p:cNvPr id="108596" name="Line 123"/>
            <p:cNvSpPr>
              <a:spLocks noChangeShapeType="1"/>
            </p:cNvSpPr>
            <p:nvPr/>
          </p:nvSpPr>
          <p:spPr bwMode="auto">
            <a:xfrm>
              <a:off x="3429" y="3027"/>
              <a:ext cx="0" cy="456"/>
            </a:xfrm>
            <a:prstGeom prst="line">
              <a:avLst/>
            </a:prstGeom>
            <a:noFill/>
            <a:ln w="9525">
              <a:solidFill>
                <a:srgbClr val="000000"/>
              </a:solidFill>
              <a:round/>
              <a:headEnd/>
              <a:tailEnd/>
            </a:ln>
          </p:spPr>
          <p:txBody>
            <a:bodyPr wrap="none" anchor="ctr"/>
            <a:lstStyle/>
            <a:p>
              <a:endParaRPr lang="zh-CN" altLang="en-US"/>
            </a:p>
          </p:txBody>
        </p:sp>
        <p:sp>
          <p:nvSpPr>
            <p:cNvPr id="108597" name="Line 124"/>
            <p:cNvSpPr>
              <a:spLocks noChangeShapeType="1"/>
            </p:cNvSpPr>
            <p:nvPr/>
          </p:nvSpPr>
          <p:spPr bwMode="auto">
            <a:xfrm>
              <a:off x="4640" y="3027"/>
              <a:ext cx="1" cy="600"/>
            </a:xfrm>
            <a:prstGeom prst="line">
              <a:avLst/>
            </a:prstGeom>
            <a:noFill/>
            <a:ln w="9525">
              <a:solidFill>
                <a:srgbClr val="000000"/>
              </a:solidFill>
              <a:round/>
              <a:headEnd/>
              <a:tailEnd/>
            </a:ln>
          </p:spPr>
          <p:txBody>
            <a:bodyPr wrap="none" anchor="ctr"/>
            <a:lstStyle/>
            <a:p>
              <a:endParaRPr lang="zh-CN" altLang="en-US"/>
            </a:p>
          </p:txBody>
        </p:sp>
        <p:sp>
          <p:nvSpPr>
            <p:cNvPr id="108598" name="Text Box 125"/>
            <p:cNvSpPr txBox="1">
              <a:spLocks noChangeArrowheads="1"/>
            </p:cNvSpPr>
            <p:nvPr/>
          </p:nvSpPr>
          <p:spPr bwMode="auto">
            <a:xfrm>
              <a:off x="3920" y="864"/>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8599" name="Text Box 126"/>
            <p:cNvSpPr txBox="1">
              <a:spLocks noChangeArrowheads="1"/>
            </p:cNvSpPr>
            <p:nvPr/>
          </p:nvSpPr>
          <p:spPr bwMode="auto">
            <a:xfrm>
              <a:off x="3919" y="3069"/>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8600" name="Line 127"/>
            <p:cNvSpPr>
              <a:spLocks noChangeShapeType="1"/>
            </p:cNvSpPr>
            <p:nvPr/>
          </p:nvSpPr>
          <p:spPr bwMode="auto">
            <a:xfrm>
              <a:off x="3441" y="2510"/>
              <a:ext cx="1211" cy="0"/>
            </a:xfrm>
            <a:prstGeom prst="line">
              <a:avLst/>
            </a:prstGeom>
            <a:noFill/>
            <a:ln w="9525">
              <a:solidFill>
                <a:srgbClr val="000000"/>
              </a:solidFill>
              <a:round/>
              <a:headEnd/>
              <a:tailEnd/>
            </a:ln>
          </p:spPr>
          <p:txBody>
            <a:bodyPr wrap="none" anchor="ctr"/>
            <a:lstStyle/>
            <a:p>
              <a:endParaRPr lang="zh-CN" altLang="en-US"/>
            </a:p>
          </p:txBody>
        </p:sp>
        <p:sp>
          <p:nvSpPr>
            <p:cNvPr id="108601" name="Text Box 128"/>
            <p:cNvSpPr txBox="1">
              <a:spLocks noChangeArrowheads="1"/>
            </p:cNvSpPr>
            <p:nvPr/>
          </p:nvSpPr>
          <p:spPr bwMode="auto">
            <a:xfrm>
              <a:off x="3021" y="1134"/>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108602" name="Text Box 129"/>
            <p:cNvSpPr txBox="1">
              <a:spLocks noChangeArrowheads="1"/>
            </p:cNvSpPr>
            <p:nvPr/>
          </p:nvSpPr>
          <p:spPr bwMode="auto">
            <a:xfrm>
              <a:off x="3022" y="2105"/>
              <a:ext cx="436" cy="250"/>
            </a:xfrm>
            <a:prstGeom prst="rect">
              <a:avLst/>
            </a:prstGeom>
            <a:noFill/>
            <a:ln w="9525">
              <a:noFill/>
              <a:miter lim="800000"/>
              <a:headEnd/>
              <a:tailEnd/>
            </a:ln>
          </p:spPr>
          <p:txBody>
            <a:bodyPr wrap="none" anchor="ctr">
              <a:spAutoFit/>
            </a:bodyPr>
            <a:lstStyle/>
            <a:p>
              <a:pPr eaLnBrk="0" hangingPunct="0"/>
              <a:r>
                <a:rPr lang="en-US" altLang="zh-CN" sz="2000"/>
                <a:t>2008</a:t>
              </a:r>
              <a:endParaRPr lang="en-US" altLang="zh-CN" sz="2000">
                <a:solidFill>
                  <a:srgbClr val="336600"/>
                </a:solidFill>
              </a:endParaRPr>
            </a:p>
          </p:txBody>
        </p:sp>
        <p:sp>
          <p:nvSpPr>
            <p:cNvPr id="108603" name="Text Box 130"/>
            <p:cNvSpPr txBox="1">
              <a:spLocks noChangeArrowheads="1"/>
            </p:cNvSpPr>
            <p:nvPr/>
          </p:nvSpPr>
          <p:spPr bwMode="auto">
            <a:xfrm>
              <a:off x="3003" y="2348"/>
              <a:ext cx="472" cy="250"/>
            </a:xfrm>
            <a:prstGeom prst="rect">
              <a:avLst/>
            </a:prstGeom>
            <a:noFill/>
            <a:ln w="9525">
              <a:noFill/>
              <a:miter lim="800000"/>
              <a:headEnd/>
              <a:tailEnd/>
            </a:ln>
          </p:spPr>
          <p:txBody>
            <a:bodyPr wrap="none" anchor="ctr">
              <a:spAutoFit/>
            </a:bodyPr>
            <a:lstStyle/>
            <a:p>
              <a:pPr eaLnBrk="0" hangingPunct="0"/>
              <a:r>
                <a:rPr lang="en-US" altLang="zh-CN" sz="2000"/>
                <a:t>200A</a:t>
              </a:r>
            </a:p>
          </p:txBody>
        </p:sp>
        <p:sp>
          <p:nvSpPr>
            <p:cNvPr id="108604" name="Text Box 131"/>
            <p:cNvSpPr txBox="1">
              <a:spLocks noChangeArrowheads="1"/>
            </p:cNvSpPr>
            <p:nvPr/>
          </p:nvSpPr>
          <p:spPr bwMode="auto">
            <a:xfrm>
              <a:off x="3021" y="1377"/>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108605" name="Text Box 132"/>
            <p:cNvSpPr txBox="1">
              <a:spLocks noChangeArrowheads="1"/>
            </p:cNvSpPr>
            <p:nvPr/>
          </p:nvSpPr>
          <p:spPr bwMode="auto">
            <a:xfrm>
              <a:off x="3021" y="1620"/>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108606" name="Text Box 133"/>
            <p:cNvSpPr txBox="1">
              <a:spLocks noChangeArrowheads="1"/>
            </p:cNvSpPr>
            <p:nvPr/>
          </p:nvSpPr>
          <p:spPr bwMode="auto">
            <a:xfrm>
              <a:off x="3021" y="1862"/>
              <a:ext cx="436" cy="250"/>
            </a:xfrm>
            <a:prstGeom prst="rect">
              <a:avLst/>
            </a:prstGeom>
            <a:noFill/>
            <a:ln w="9525">
              <a:noFill/>
              <a:miter lim="800000"/>
              <a:headEnd/>
              <a:tailEnd/>
            </a:ln>
          </p:spPr>
          <p:txBody>
            <a:bodyPr wrap="none" anchor="ctr">
              <a:spAutoFit/>
            </a:bodyPr>
            <a:lstStyle/>
            <a:p>
              <a:pPr eaLnBrk="0" hangingPunct="0"/>
              <a:r>
                <a:rPr lang="en-US" altLang="zh-CN" sz="2000"/>
                <a:t>2006</a:t>
              </a:r>
            </a:p>
          </p:txBody>
        </p:sp>
        <p:grpSp>
          <p:nvGrpSpPr>
            <p:cNvPr id="108607" name="Group 134"/>
            <p:cNvGrpSpPr>
              <a:grpSpLocks/>
            </p:cNvGrpSpPr>
            <p:nvPr/>
          </p:nvGrpSpPr>
          <p:grpSpPr bwMode="auto">
            <a:xfrm>
              <a:off x="3444" y="1380"/>
              <a:ext cx="60" cy="1548"/>
              <a:chOff x="3960" y="1560"/>
              <a:chExt cx="60" cy="1548"/>
            </a:xfrm>
          </p:grpSpPr>
          <p:sp>
            <p:nvSpPr>
              <p:cNvPr id="108616" name="Line 135"/>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17" name="Line 136"/>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18" name="Line 137"/>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19" name="Line 138"/>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20" name="Line 139"/>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21" name="Line 140"/>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22" name="Line 141"/>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08608" name="Group 142"/>
            <p:cNvGrpSpPr>
              <a:grpSpLocks/>
            </p:cNvGrpSpPr>
            <p:nvPr/>
          </p:nvGrpSpPr>
          <p:grpSpPr bwMode="auto">
            <a:xfrm>
              <a:off x="4572" y="1368"/>
              <a:ext cx="60" cy="1548"/>
              <a:chOff x="3960" y="1560"/>
              <a:chExt cx="60" cy="1548"/>
            </a:xfrm>
          </p:grpSpPr>
          <p:sp>
            <p:nvSpPr>
              <p:cNvPr id="108609" name="Line 143"/>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10" name="Line 144"/>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11" name="Line 145"/>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12" name="Line 146"/>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13" name="Line 147"/>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14" name="Line 148"/>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8615" name="Line 149"/>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grpSp>
      <p:sp>
        <p:nvSpPr>
          <p:cNvPr id="49" name="Text Box 150"/>
          <p:cNvSpPr txBox="1">
            <a:spLocks noChangeArrowheads="1"/>
          </p:cNvSpPr>
          <p:nvPr/>
        </p:nvSpPr>
        <p:spPr bwMode="auto">
          <a:xfrm>
            <a:off x="6556375" y="2636838"/>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p>
        </p:txBody>
      </p:sp>
      <p:grpSp>
        <p:nvGrpSpPr>
          <p:cNvPr id="6" name="Group 151"/>
          <p:cNvGrpSpPr>
            <a:grpSpLocks/>
          </p:cNvGrpSpPr>
          <p:nvPr/>
        </p:nvGrpSpPr>
        <p:grpSpPr bwMode="auto">
          <a:xfrm>
            <a:off x="6276975" y="2185988"/>
            <a:ext cx="2522538" cy="1022350"/>
            <a:chOff x="3750" y="978"/>
            <a:chExt cx="1589" cy="644"/>
          </a:xfrm>
        </p:grpSpPr>
        <p:grpSp>
          <p:nvGrpSpPr>
            <p:cNvPr id="108580" name="Group 152"/>
            <p:cNvGrpSpPr>
              <a:grpSpLocks/>
            </p:cNvGrpSpPr>
            <p:nvPr/>
          </p:nvGrpSpPr>
          <p:grpSpPr bwMode="auto">
            <a:xfrm>
              <a:off x="4630" y="1125"/>
              <a:ext cx="689" cy="250"/>
              <a:chOff x="4402" y="1437"/>
              <a:chExt cx="689" cy="250"/>
            </a:xfrm>
          </p:grpSpPr>
          <p:sp>
            <p:nvSpPr>
              <p:cNvPr id="108585" name="Line 153"/>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8586" name="Text Box 154"/>
              <p:cNvSpPr txBox="1">
                <a:spLocks noChangeArrowheads="1"/>
              </p:cNvSpPr>
              <p:nvPr/>
            </p:nvSpPr>
            <p:spPr bwMode="auto">
              <a:xfrm>
                <a:off x="4584" y="1437"/>
                <a:ext cx="507" cy="250"/>
              </a:xfrm>
              <a:prstGeom prst="rect">
                <a:avLst/>
              </a:prstGeom>
              <a:noFill/>
              <a:ln w="9525">
                <a:noFill/>
                <a:miter lim="800000"/>
                <a:headEnd type="none" w="lg" len="lg"/>
                <a:tailEnd/>
              </a:ln>
            </p:spPr>
            <p:txBody>
              <a:bodyPr wrap="none">
                <a:spAutoFit/>
              </a:bodyPr>
              <a:lstStyle/>
              <a:p>
                <a:r>
                  <a:rPr lang="zh-CN" altLang="en-US" sz="2000"/>
                  <a:t>变量</a:t>
                </a:r>
                <a:r>
                  <a:rPr lang="en-US" altLang="zh-CN" sz="2000"/>
                  <a:t>a</a:t>
                </a:r>
              </a:p>
            </p:txBody>
          </p:sp>
        </p:grpSp>
        <p:grpSp>
          <p:nvGrpSpPr>
            <p:cNvPr id="108581" name="Group 155"/>
            <p:cNvGrpSpPr>
              <a:grpSpLocks/>
            </p:cNvGrpSpPr>
            <p:nvPr/>
          </p:nvGrpSpPr>
          <p:grpSpPr bwMode="auto">
            <a:xfrm>
              <a:off x="4630" y="1334"/>
              <a:ext cx="709" cy="288"/>
              <a:chOff x="4426" y="1886"/>
              <a:chExt cx="709" cy="288"/>
            </a:xfrm>
          </p:grpSpPr>
          <p:sp>
            <p:nvSpPr>
              <p:cNvPr id="108583" name="Line 156"/>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8584" name="Text Box 157"/>
              <p:cNvSpPr txBox="1">
                <a:spLocks noChangeArrowheads="1"/>
              </p:cNvSpPr>
              <p:nvPr/>
            </p:nvSpPr>
            <p:spPr bwMode="auto">
              <a:xfrm>
                <a:off x="4523" y="1886"/>
                <a:ext cx="612" cy="288"/>
              </a:xfrm>
              <a:prstGeom prst="rect">
                <a:avLst/>
              </a:prstGeom>
              <a:noFill/>
              <a:ln w="9525">
                <a:noFill/>
                <a:miter lim="800000"/>
                <a:headEnd type="none" w="lg" len="lg"/>
                <a:tailEnd/>
              </a:ln>
            </p:spPr>
            <p:txBody>
              <a:bodyPr wrap="none">
                <a:spAutoFit/>
              </a:bodyPr>
              <a:lstStyle/>
              <a:p>
                <a:r>
                  <a:rPr lang="en-US" altLang="zh-CN" sz="2000"/>
                  <a:t>  </a:t>
                </a:r>
                <a:r>
                  <a:rPr lang="zh-CN" altLang="en-US" sz="2000"/>
                  <a:t>变量</a:t>
                </a:r>
                <a:r>
                  <a:rPr lang="en-US" altLang="zh-CN"/>
                  <a:t>b</a:t>
                </a:r>
                <a:endParaRPr lang="en-US" altLang="zh-CN" sz="2000"/>
              </a:p>
            </p:txBody>
          </p:sp>
        </p:grpSp>
        <p:sp>
          <p:nvSpPr>
            <p:cNvPr id="108582" name="Text Box 158"/>
            <p:cNvSpPr txBox="1">
              <a:spLocks noChangeArrowheads="1"/>
            </p:cNvSpPr>
            <p:nvPr/>
          </p:nvSpPr>
          <p:spPr bwMode="auto">
            <a:xfrm>
              <a:off x="3750" y="978"/>
              <a:ext cx="541" cy="250"/>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(main)</a:t>
              </a:r>
              <a:endParaRPr lang="en-US" altLang="zh-CN" sz="2000">
                <a:solidFill>
                  <a:schemeClr val="accent2"/>
                </a:solidFill>
              </a:endParaRPr>
            </a:p>
          </p:txBody>
        </p:sp>
      </p:grpSp>
      <p:sp>
        <p:nvSpPr>
          <p:cNvPr id="58" name="Text Box 159"/>
          <p:cNvSpPr txBox="1">
            <a:spLocks noChangeArrowheads="1"/>
          </p:cNvSpPr>
          <p:nvPr/>
        </p:nvSpPr>
        <p:spPr bwMode="auto">
          <a:xfrm>
            <a:off x="6575425" y="2998788"/>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9</a:t>
            </a:r>
            <a:endParaRPr lang="en-US" altLang="zh-CN">
              <a:solidFill>
                <a:srgbClr val="0000FF"/>
              </a:solidFill>
            </a:endParaRPr>
          </a:p>
        </p:txBody>
      </p:sp>
      <p:grpSp>
        <p:nvGrpSpPr>
          <p:cNvPr id="12" name="Group 160"/>
          <p:cNvGrpSpPr>
            <a:grpSpLocks/>
          </p:cNvGrpSpPr>
          <p:nvPr/>
        </p:nvGrpSpPr>
        <p:grpSpPr bwMode="auto">
          <a:xfrm>
            <a:off x="6326188" y="3405188"/>
            <a:ext cx="2898775" cy="1403350"/>
            <a:chOff x="3781" y="1746"/>
            <a:chExt cx="1826" cy="884"/>
          </a:xfrm>
        </p:grpSpPr>
        <p:grpSp>
          <p:nvGrpSpPr>
            <p:cNvPr id="108570" name="Group 161"/>
            <p:cNvGrpSpPr>
              <a:grpSpLocks/>
            </p:cNvGrpSpPr>
            <p:nvPr/>
          </p:nvGrpSpPr>
          <p:grpSpPr bwMode="auto">
            <a:xfrm>
              <a:off x="4659" y="2342"/>
              <a:ext cx="948" cy="288"/>
              <a:chOff x="4426" y="1886"/>
              <a:chExt cx="948" cy="288"/>
            </a:xfrm>
          </p:grpSpPr>
          <p:sp>
            <p:nvSpPr>
              <p:cNvPr id="108578" name="Line 162"/>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8579" name="Text Box 163"/>
              <p:cNvSpPr txBox="1">
                <a:spLocks noChangeArrowheads="1"/>
              </p:cNvSpPr>
              <p:nvPr/>
            </p:nvSpPr>
            <p:spPr bwMode="auto">
              <a:xfrm>
                <a:off x="4523" y="1886"/>
                <a:ext cx="851" cy="288"/>
              </a:xfrm>
              <a:prstGeom prst="rect">
                <a:avLst/>
              </a:prstGeom>
              <a:noFill/>
              <a:ln w="9525">
                <a:noFill/>
                <a:miter lim="800000"/>
                <a:headEnd type="none" w="lg" len="lg"/>
                <a:tailEnd/>
              </a:ln>
            </p:spPr>
            <p:txBody>
              <a:bodyPr wrap="none">
                <a:spAutoFit/>
              </a:bodyPr>
              <a:lstStyle/>
              <a:p>
                <a:r>
                  <a:rPr lang="en-US" altLang="zh-CN" sz="2000"/>
                  <a:t>  </a:t>
                </a:r>
                <a:r>
                  <a:rPr lang="zh-CN" altLang="en-US" sz="2000"/>
                  <a:t>变量</a:t>
                </a:r>
                <a:r>
                  <a:rPr lang="en-US" altLang="zh-CN" sz="2000"/>
                  <a:t>tem</a:t>
                </a:r>
                <a:r>
                  <a:rPr lang="en-US" altLang="zh-CN"/>
                  <a:t>p</a:t>
                </a:r>
                <a:endParaRPr lang="en-US" altLang="zh-CN" sz="2000"/>
              </a:p>
            </p:txBody>
          </p:sp>
        </p:grpSp>
        <p:grpSp>
          <p:nvGrpSpPr>
            <p:cNvPr id="108571" name="Group 164"/>
            <p:cNvGrpSpPr>
              <a:grpSpLocks/>
            </p:cNvGrpSpPr>
            <p:nvPr/>
          </p:nvGrpSpPr>
          <p:grpSpPr bwMode="auto">
            <a:xfrm>
              <a:off x="4642" y="2121"/>
              <a:ext cx="693" cy="250"/>
              <a:chOff x="4426" y="1917"/>
              <a:chExt cx="693" cy="250"/>
            </a:xfrm>
          </p:grpSpPr>
          <p:sp>
            <p:nvSpPr>
              <p:cNvPr id="108576" name="Line 165"/>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8577" name="Text Box 166"/>
              <p:cNvSpPr txBox="1">
                <a:spLocks noChangeArrowheads="1"/>
              </p:cNvSpPr>
              <p:nvPr/>
            </p:nvSpPr>
            <p:spPr bwMode="auto">
              <a:xfrm>
                <a:off x="4523" y="1917"/>
                <a:ext cx="596" cy="250"/>
              </a:xfrm>
              <a:prstGeom prst="rect">
                <a:avLst/>
              </a:prstGeom>
              <a:noFill/>
              <a:ln w="9525">
                <a:noFill/>
                <a:miter lim="800000"/>
                <a:headEnd type="none" w="lg" len="lg"/>
                <a:tailEnd/>
              </a:ln>
            </p:spPr>
            <p:txBody>
              <a:bodyPr wrap="none">
                <a:spAutoFit/>
              </a:bodyPr>
              <a:lstStyle/>
              <a:p>
                <a:r>
                  <a:rPr lang="en-US" altLang="zh-CN" sz="2000"/>
                  <a:t>  </a:t>
                </a:r>
                <a:r>
                  <a:rPr lang="zh-CN" altLang="en-US" sz="2000"/>
                  <a:t>变量</a:t>
                </a:r>
                <a:r>
                  <a:rPr lang="en-US" altLang="zh-CN" sz="2000"/>
                  <a:t>y</a:t>
                </a:r>
              </a:p>
            </p:txBody>
          </p:sp>
        </p:grpSp>
        <p:grpSp>
          <p:nvGrpSpPr>
            <p:cNvPr id="108572" name="Group 167"/>
            <p:cNvGrpSpPr>
              <a:grpSpLocks/>
            </p:cNvGrpSpPr>
            <p:nvPr/>
          </p:nvGrpSpPr>
          <p:grpSpPr bwMode="auto">
            <a:xfrm>
              <a:off x="4642" y="1869"/>
              <a:ext cx="693" cy="250"/>
              <a:chOff x="4426" y="1917"/>
              <a:chExt cx="693" cy="250"/>
            </a:xfrm>
          </p:grpSpPr>
          <p:sp>
            <p:nvSpPr>
              <p:cNvPr id="108574" name="Line 168"/>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8575" name="Text Box 169"/>
              <p:cNvSpPr txBox="1">
                <a:spLocks noChangeArrowheads="1"/>
              </p:cNvSpPr>
              <p:nvPr/>
            </p:nvSpPr>
            <p:spPr bwMode="auto">
              <a:xfrm>
                <a:off x="4523" y="1917"/>
                <a:ext cx="596" cy="250"/>
              </a:xfrm>
              <a:prstGeom prst="rect">
                <a:avLst/>
              </a:prstGeom>
              <a:noFill/>
              <a:ln w="9525">
                <a:noFill/>
                <a:miter lim="800000"/>
                <a:headEnd type="none" w="lg" len="lg"/>
                <a:tailEnd/>
              </a:ln>
            </p:spPr>
            <p:txBody>
              <a:bodyPr wrap="none">
                <a:spAutoFit/>
              </a:bodyPr>
              <a:lstStyle/>
              <a:p>
                <a:r>
                  <a:rPr lang="en-US" altLang="zh-CN" sz="2000"/>
                  <a:t>  </a:t>
                </a:r>
                <a:r>
                  <a:rPr lang="zh-CN" altLang="en-US" sz="2000"/>
                  <a:t>变量</a:t>
                </a:r>
                <a:r>
                  <a:rPr lang="en-US" altLang="zh-CN" sz="2000"/>
                  <a:t>x</a:t>
                </a:r>
              </a:p>
            </p:txBody>
          </p:sp>
        </p:grpSp>
        <p:sp>
          <p:nvSpPr>
            <p:cNvPr id="108573" name="Text Box 170"/>
            <p:cNvSpPr txBox="1">
              <a:spLocks noChangeArrowheads="1"/>
            </p:cNvSpPr>
            <p:nvPr/>
          </p:nvSpPr>
          <p:spPr bwMode="auto">
            <a:xfrm>
              <a:off x="3781" y="1746"/>
              <a:ext cx="551" cy="250"/>
            </a:xfrm>
            <a:prstGeom prst="rect">
              <a:avLst/>
            </a:prstGeom>
            <a:noFill/>
            <a:ln w="9525">
              <a:noFill/>
              <a:miter lim="800000"/>
              <a:headEnd/>
              <a:tailEnd/>
            </a:ln>
          </p:spPr>
          <p:txBody>
            <a:bodyPr wrap="none" anchor="ctr">
              <a:spAutoFit/>
            </a:bodyPr>
            <a:lstStyle/>
            <a:p>
              <a:pPr eaLnBrk="0" hangingPunct="0"/>
              <a:r>
                <a:rPr lang="en-US" altLang="zh-CN" sz="2000">
                  <a:solidFill>
                    <a:srgbClr val="336600"/>
                  </a:solidFill>
                </a:rPr>
                <a:t>(swap)</a:t>
              </a:r>
              <a:endParaRPr lang="en-US" altLang="zh-CN" sz="2000">
                <a:solidFill>
                  <a:schemeClr val="accent2"/>
                </a:solidFill>
              </a:endParaRPr>
            </a:p>
          </p:txBody>
        </p:sp>
      </p:grpSp>
      <p:sp>
        <p:nvSpPr>
          <p:cNvPr id="70" name="Text Box 171"/>
          <p:cNvSpPr txBox="1">
            <a:spLocks noChangeArrowheads="1"/>
          </p:cNvSpPr>
          <p:nvPr/>
        </p:nvSpPr>
        <p:spPr bwMode="auto">
          <a:xfrm>
            <a:off x="6630988" y="4594225"/>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endParaRPr lang="en-US" altLang="zh-CN" sz="2000">
              <a:solidFill>
                <a:srgbClr val="0000FF"/>
              </a:solidFill>
            </a:endParaRPr>
          </a:p>
        </p:txBody>
      </p:sp>
      <p:grpSp>
        <p:nvGrpSpPr>
          <p:cNvPr id="16" name="Group 172"/>
          <p:cNvGrpSpPr>
            <a:grpSpLocks/>
          </p:cNvGrpSpPr>
          <p:nvPr/>
        </p:nvGrpSpPr>
        <p:grpSpPr bwMode="auto">
          <a:xfrm>
            <a:off x="5019675" y="2843213"/>
            <a:ext cx="1892300" cy="1374775"/>
            <a:chOff x="2958" y="1392"/>
            <a:chExt cx="1192" cy="866"/>
          </a:xfrm>
        </p:grpSpPr>
        <p:sp>
          <p:nvSpPr>
            <p:cNvPr id="108568" name="Text Box 173"/>
            <p:cNvSpPr txBox="1">
              <a:spLocks noChangeArrowheads="1"/>
            </p:cNvSpPr>
            <p:nvPr/>
          </p:nvSpPr>
          <p:spPr bwMode="auto">
            <a:xfrm>
              <a:off x="3938" y="1970"/>
              <a:ext cx="212"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108569" name="Freeform 174"/>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 name="T9" fmla="*/ 0 w 150"/>
                <a:gd name="T10" fmla="*/ 0 h 744"/>
                <a:gd name="T11" fmla="*/ 150 w 150"/>
                <a:gd name="T12" fmla="*/ 744 h 744"/>
              </a:gdLst>
              <a:ahLst/>
              <a:cxnLst>
                <a:cxn ang="T6">
                  <a:pos x="T0" y="T1"/>
                </a:cxn>
                <a:cxn ang="T7">
                  <a:pos x="T2" y="T3"/>
                </a:cxn>
                <a:cxn ang="T8">
                  <a:pos x="T4" y="T5"/>
                </a:cxn>
              </a:cxnLst>
              <a:rect l="T9" t="T10" r="T11" b="T12"/>
              <a:pathLst>
                <a:path w="150" h="744">
                  <a:moveTo>
                    <a:pt x="114" y="0"/>
                  </a:moveTo>
                  <a:cubicBezTo>
                    <a:pt x="57" y="94"/>
                    <a:pt x="0" y="188"/>
                    <a:pt x="6" y="312"/>
                  </a:cubicBezTo>
                  <a:cubicBezTo>
                    <a:pt x="12" y="436"/>
                    <a:pt x="128" y="672"/>
                    <a:pt x="150" y="744"/>
                  </a:cubicBezTo>
                </a:path>
              </a:pathLst>
            </a:custGeom>
            <a:noFill/>
            <a:ln w="38100">
              <a:solidFill>
                <a:srgbClr val="339966"/>
              </a:solidFill>
              <a:round/>
              <a:headEnd/>
              <a:tailEnd type="triangle" w="med" len="med"/>
            </a:ln>
          </p:spPr>
          <p:txBody>
            <a:bodyPr wrap="none" lIns="90000" tIns="46800" rIns="90000" bIns="46800" anchor="ctr">
              <a:spAutoFit/>
            </a:bodyPr>
            <a:lstStyle/>
            <a:p>
              <a:pPr eaLnBrk="0" hangingPunct="0"/>
              <a:endParaRPr lang="zh-CN" altLang="en-US"/>
            </a:p>
          </p:txBody>
        </p:sp>
      </p:grpSp>
      <p:grpSp>
        <p:nvGrpSpPr>
          <p:cNvPr id="17" name="Group 175"/>
          <p:cNvGrpSpPr>
            <a:grpSpLocks/>
          </p:cNvGrpSpPr>
          <p:nvPr/>
        </p:nvGrpSpPr>
        <p:grpSpPr bwMode="auto">
          <a:xfrm>
            <a:off x="4968875" y="3224213"/>
            <a:ext cx="1924050" cy="1431925"/>
            <a:chOff x="2926" y="1632"/>
            <a:chExt cx="1212" cy="902"/>
          </a:xfrm>
        </p:grpSpPr>
        <p:sp>
          <p:nvSpPr>
            <p:cNvPr id="108566" name="Text Box 176"/>
            <p:cNvSpPr txBox="1">
              <a:spLocks noChangeArrowheads="1"/>
            </p:cNvSpPr>
            <p:nvPr/>
          </p:nvSpPr>
          <p:spPr bwMode="auto">
            <a:xfrm>
              <a:off x="3926" y="2246"/>
              <a:ext cx="212" cy="288"/>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9</a:t>
              </a:r>
            </a:p>
          </p:txBody>
        </p:sp>
        <p:sp>
          <p:nvSpPr>
            <p:cNvPr id="108567" name="Freeform 177"/>
            <p:cNvSpPr>
              <a:spLocks/>
            </p:cNvSpPr>
            <p:nvPr/>
          </p:nvSpPr>
          <p:spPr bwMode="auto">
            <a:xfrm>
              <a:off x="2926" y="1632"/>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 name="T9" fmla="*/ 0 w 182"/>
                <a:gd name="T10" fmla="*/ 0 h 756"/>
                <a:gd name="T11" fmla="*/ 182 w 182"/>
                <a:gd name="T12" fmla="*/ 756 h 756"/>
              </a:gdLst>
              <a:ahLst/>
              <a:cxnLst>
                <a:cxn ang="T6">
                  <a:pos x="T0" y="T1"/>
                </a:cxn>
                <a:cxn ang="T7">
                  <a:pos x="T2" y="T3"/>
                </a:cxn>
                <a:cxn ang="T8">
                  <a:pos x="T4" y="T5"/>
                </a:cxn>
              </a:cxnLst>
              <a:rect l="T9" t="T10" r="T11" b="T12"/>
              <a:pathLst>
                <a:path w="182" h="756">
                  <a:moveTo>
                    <a:pt x="182" y="0"/>
                  </a:moveTo>
                  <a:cubicBezTo>
                    <a:pt x="93" y="171"/>
                    <a:pt x="4" y="342"/>
                    <a:pt x="2" y="468"/>
                  </a:cubicBezTo>
                  <a:cubicBezTo>
                    <a:pt x="0" y="594"/>
                    <a:pt x="142" y="710"/>
                    <a:pt x="170" y="756"/>
                  </a:cubicBezTo>
                </a:path>
              </a:pathLst>
            </a:custGeom>
            <a:noFill/>
            <a:ln w="38100">
              <a:solidFill>
                <a:schemeClr val="accent2"/>
              </a:solidFill>
              <a:round/>
              <a:headEnd type="none" w="lg" len="lg"/>
              <a:tailEnd type="triangle" w="med" len="med"/>
            </a:ln>
          </p:spPr>
          <p:txBody>
            <a:bodyPr wrap="none" lIns="90000" tIns="46800" rIns="90000" bIns="46800" anchor="ctr">
              <a:spAutoFit/>
            </a:bodyPr>
            <a:lstStyle/>
            <a:p>
              <a:pPr eaLnBrk="0" hangingPunct="0"/>
              <a:endParaRPr lang="zh-CN" altLang="en-US"/>
            </a:p>
          </p:txBody>
        </p:sp>
      </p:grpSp>
      <p:sp>
        <p:nvSpPr>
          <p:cNvPr id="77" name="Text Box 178"/>
          <p:cNvSpPr txBox="1">
            <a:spLocks noChangeArrowheads="1"/>
          </p:cNvSpPr>
          <p:nvPr/>
        </p:nvSpPr>
        <p:spPr bwMode="auto">
          <a:xfrm>
            <a:off x="6634163" y="4195763"/>
            <a:ext cx="333375" cy="457200"/>
          </a:xfrm>
          <a:prstGeom prst="rect">
            <a:avLst/>
          </a:prstGeom>
          <a:solidFill>
            <a:srgbClr val="DDDDDD"/>
          </a:solidFill>
          <a:ln w="38100">
            <a:noFill/>
            <a:miter lim="800000"/>
            <a:headEnd type="none" w="lg" len="lg"/>
            <a:tailEnd/>
          </a:ln>
        </p:spPr>
        <p:txBody>
          <a:bodyPr wrap="none" lIns="90000" tIns="46800" rIns="90000" bIns="46800" anchor="ctr">
            <a:spAutoFit/>
          </a:bodyPr>
          <a:lstStyle/>
          <a:p>
            <a:r>
              <a:rPr lang="en-US" altLang="zh-CN">
                <a:solidFill>
                  <a:srgbClr val="0000FF"/>
                </a:solidFill>
                <a:ea typeface="隶书" pitchFamily="49" charset="-122"/>
              </a:rPr>
              <a:t>5</a:t>
            </a:r>
            <a:endParaRPr lang="en-US" altLang="zh-CN">
              <a:ea typeface="隶书" pitchFamily="49" charset="-122"/>
            </a:endParaRPr>
          </a:p>
        </p:txBody>
      </p:sp>
      <p:sp>
        <p:nvSpPr>
          <p:cNvPr id="78" name="Text Box 179"/>
          <p:cNvSpPr txBox="1">
            <a:spLocks noChangeArrowheads="1"/>
          </p:cNvSpPr>
          <p:nvPr/>
        </p:nvSpPr>
        <p:spPr bwMode="auto">
          <a:xfrm>
            <a:off x="6653213" y="3795713"/>
            <a:ext cx="333375" cy="457200"/>
          </a:xfrm>
          <a:prstGeom prst="rect">
            <a:avLst/>
          </a:prstGeom>
          <a:solidFill>
            <a:srgbClr val="DDDDDD"/>
          </a:solidFill>
          <a:ln w="38100">
            <a:noFill/>
            <a:miter lim="800000"/>
            <a:headEnd type="none" w="lg" len="lg"/>
            <a:tailEnd/>
          </a:ln>
        </p:spPr>
        <p:txBody>
          <a:bodyPr wrap="none" lIns="90000" tIns="46800" rIns="90000" bIns="46800" anchor="ctr">
            <a:spAutoFit/>
          </a:bodyPr>
          <a:lstStyle/>
          <a:p>
            <a:r>
              <a:rPr lang="en-US" altLang="zh-CN">
                <a:solidFill>
                  <a:srgbClr val="FF3300"/>
                </a:solidFill>
                <a:ea typeface="隶书" pitchFamily="49" charset="-122"/>
              </a:rPr>
              <a:t>9</a:t>
            </a:r>
            <a:endParaRPr lang="en-US" altLang="zh-CN">
              <a:ea typeface="隶书" pitchFamily="49" charset="-122"/>
            </a:endParaRPr>
          </a:p>
        </p:txBody>
      </p:sp>
      <p:sp>
        <p:nvSpPr>
          <p:cNvPr id="79" name="Text Box 180"/>
          <p:cNvSpPr txBox="1">
            <a:spLocks noChangeArrowheads="1"/>
          </p:cNvSpPr>
          <p:nvPr/>
        </p:nvSpPr>
        <p:spPr bwMode="auto">
          <a:xfrm>
            <a:off x="4095750" y="3471863"/>
            <a:ext cx="790575" cy="371475"/>
          </a:xfrm>
          <a:prstGeom prst="rect">
            <a:avLst/>
          </a:prstGeom>
          <a:noFill/>
          <a:ln w="38100">
            <a:noFill/>
            <a:miter lim="800000"/>
            <a:headEnd type="none" w="lg" len="lg"/>
            <a:tailEnd/>
          </a:ln>
        </p:spPr>
        <p:txBody>
          <a:bodyPr wrap="none" lIns="90000" tIns="46800" rIns="90000" bIns="46800" anchor="ctr">
            <a:spAutoFit/>
          </a:bodyPr>
          <a:lstStyle/>
          <a:p>
            <a:r>
              <a:rPr lang="en-US" altLang="zh-CN">
                <a:ea typeface="隶书" pitchFamily="49" charset="-122"/>
              </a:rPr>
              <a:t>COPY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out)">
                                      <p:cBhvr>
                                        <p:cTn id="25" dur="500"/>
                                        <p:tgtEl>
                                          <p:spTgt spid="9"/>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out)">
                                      <p:cBhvr>
                                        <p:cTn id="30" dur="500"/>
                                        <p:tgtEl>
                                          <p:spTgt spid="2"/>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out)">
                                      <p:cBhvr>
                                        <p:cTn id="35" dur="500"/>
                                        <p:tgtEl>
                                          <p:spTgt spid="6"/>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49">
                                            <p:txEl>
                                              <p:pRg st="0" end="0"/>
                                            </p:txEl>
                                          </p:spTgt>
                                        </p:tgtEl>
                                        <p:attrNameLst>
                                          <p:attrName>style.visibility</p:attrName>
                                        </p:attrNameLst>
                                      </p:cBhvr>
                                      <p:to>
                                        <p:strVal val="visible"/>
                                      </p:to>
                                    </p:set>
                                    <p:animEffect transition="in" filter="box(out)">
                                      <p:cBhvr>
                                        <p:cTn id="40" dur="500"/>
                                        <p:tgtEl>
                                          <p:spTgt spid="49">
                                            <p:txEl>
                                              <p:pRg st="0" end="0"/>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58">
                                            <p:txEl>
                                              <p:pRg st="0" end="0"/>
                                            </p:txEl>
                                          </p:spTgt>
                                        </p:tgtEl>
                                        <p:attrNameLst>
                                          <p:attrName>style.visibility</p:attrName>
                                        </p:attrNameLst>
                                      </p:cBhvr>
                                      <p:to>
                                        <p:strVal val="visible"/>
                                      </p:to>
                                    </p:set>
                                    <p:animEffect transition="in" filter="box(out)">
                                      <p:cBhvr>
                                        <p:cTn id="45" dur="500"/>
                                        <p:tgtEl>
                                          <p:spTgt spid="58">
                                            <p:txEl>
                                              <p:pRg st="0" end="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ox(out)">
                                      <p:cBhvr>
                                        <p:cTn id="50" dur="500"/>
                                        <p:tgtEl>
                                          <p:spTgt spid="12"/>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ox(out)">
                                      <p:cBhvr>
                                        <p:cTn id="55" dur="500"/>
                                        <p:tgtEl>
                                          <p:spTgt spid="16"/>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par>
                          <p:cTn id="56" fill="hold">
                            <p:stCondLst>
                              <p:cond delay="500"/>
                            </p:stCondLst>
                            <p:childTnLst>
                              <p:par>
                                <p:cTn id="57" presetID="4" presetClass="entr" presetSubtype="32"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ox(out)">
                                      <p:cBhvr>
                                        <p:cTn id="59" dur="500"/>
                                        <p:tgtEl>
                                          <p:spTgt spid="17"/>
                                        </p:tgtEl>
                                      </p:cBhvr>
                                    </p:animEffect>
                                  </p:childTnLst>
                                  <p:subTnLst>
                                    <p:audio>
                                      <p:cMediaNode>
                                        <p:cTn display="0" masterRel="sameClick">
                                          <p:stCondLst>
                                            <p:cond evt="begin" delay="0">
                                              <p:tn val="57"/>
                                            </p:cond>
                                          </p:stCondLst>
                                          <p:endCondLst>
                                            <p:cond evt="onStopAudio" delay="0">
                                              <p:tgtEl>
                                                <p:sldTgt/>
                                              </p:tgtEl>
                                            </p:cond>
                                          </p:endCondLst>
                                        </p:cTn>
                                        <p:tgtEl>
                                          <p:sndTgt r:embed="rId2" name="CAMERA.WAV"/>
                                        </p:tgtEl>
                                      </p:cMediaNode>
                                    </p:audio>
                                  </p:subTnLst>
                                </p:cTn>
                              </p:par>
                            </p:childTnLst>
                          </p:cTn>
                        </p:par>
                        <p:par>
                          <p:cTn id="60" fill="hold">
                            <p:stCondLst>
                              <p:cond delay="1000"/>
                            </p:stCondLst>
                            <p:childTnLst>
                              <p:par>
                                <p:cTn id="61" presetID="4" presetClass="entr" presetSubtype="32" fill="hold" grpId="0" nodeType="afterEffect">
                                  <p:stCondLst>
                                    <p:cond delay="0"/>
                                  </p:stCondLst>
                                  <p:childTnLst>
                                    <p:set>
                                      <p:cBhvr>
                                        <p:cTn id="62" dur="1" fill="hold">
                                          <p:stCondLst>
                                            <p:cond delay="0"/>
                                          </p:stCondLst>
                                        </p:cTn>
                                        <p:tgtEl>
                                          <p:spTgt spid="79">
                                            <p:txEl>
                                              <p:pRg st="0" end="0"/>
                                            </p:txEl>
                                          </p:spTgt>
                                        </p:tgtEl>
                                        <p:attrNameLst>
                                          <p:attrName>style.visibility</p:attrName>
                                        </p:attrNameLst>
                                      </p:cBhvr>
                                      <p:to>
                                        <p:strVal val="visible"/>
                                      </p:to>
                                    </p:set>
                                    <p:animEffect transition="in" filter="box(out)">
                                      <p:cBhvr>
                                        <p:cTn id="63" dur="500"/>
                                        <p:tgtEl>
                                          <p:spTgt spid="79">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70">
                                            <p:txEl>
                                              <p:pRg st="0" end="0"/>
                                            </p:txEl>
                                          </p:spTgt>
                                        </p:tgtEl>
                                        <p:attrNameLst>
                                          <p:attrName>style.visibility</p:attrName>
                                        </p:attrNameLst>
                                      </p:cBhvr>
                                      <p:to>
                                        <p:strVal val="visible"/>
                                      </p:to>
                                    </p:set>
                                    <p:animEffect transition="in" filter="box(out)">
                                      <p:cBhvr>
                                        <p:cTn id="68" dur="500"/>
                                        <p:tgtEl>
                                          <p:spTgt spid="70">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box(out)">
                                      <p:cBhvr>
                                        <p:cTn id="73" dur="500"/>
                                        <p:tgtEl>
                                          <p:spTgt spid="78"/>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77"/>
                                        </p:tgtEl>
                                        <p:attrNameLst>
                                          <p:attrName>style.visibility</p:attrName>
                                        </p:attrNameLst>
                                      </p:cBhvr>
                                      <p:to>
                                        <p:strVal val="visible"/>
                                      </p:to>
                                    </p:set>
                                    <p:animEffect transition="in" filter="box(out)">
                                      <p:cBhvr>
                                        <p:cTn id="78" dur="500"/>
                                        <p:tgtEl>
                                          <p:spTgt spid="77"/>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P spid="10" grpId="0" autoUpdateAnimBg="0"/>
      <p:bldP spid="49" grpId="0" build="p" autoUpdateAnimBg="0"/>
      <p:bldP spid="58" grpId="0" build="p" autoUpdateAnimBg="0"/>
      <p:bldP spid="70" grpId="0" build="p" autoUpdateAnimBg="0"/>
      <p:bldP spid="77" grpId="0" animBg="1" autoUpdateAnimBg="0"/>
      <p:bldP spid="78" grpId="0" animBg="1" autoUpdateAnimBg="0"/>
      <p:bldP spid="79" grpId="0" build="p" autoUpdateAnimBg="0" advAuto="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6"/>
          <p:cNvSpPr>
            <a:spLocks noGrp="1"/>
          </p:cNvSpPr>
          <p:nvPr>
            <p:ph type="ftr" sz="quarter" idx="12"/>
          </p:nvPr>
        </p:nvSpPr>
        <p:spPr>
          <a:noFill/>
        </p:spPr>
        <p:txBody>
          <a:bodyPr/>
          <a:lstStyle/>
          <a:p>
            <a:r>
              <a:rPr lang="en-US" altLang="zh-CN" smtClean="0"/>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600" smtClean="0">
                <a:ea typeface="宋体" pitchFamily="2" charset="-122"/>
              </a:rPr>
              <a:t>5.3.20</a:t>
            </a:r>
            <a:r>
              <a:rPr lang="zh-CN" altLang="en-US" sz="3600" smtClean="0">
                <a:ea typeface="宋体" pitchFamily="2" charset="-122"/>
              </a:rPr>
              <a:t>指针代码实践</a:t>
            </a:r>
            <a:endParaRPr lang="en-US" altLang="zh-CN" sz="3600" dirty="0">
              <a:ea typeface="宋体" pitchFamily="2" charset="-122"/>
            </a:endParaRPr>
          </a:p>
        </p:txBody>
      </p:sp>
      <p:sp>
        <p:nvSpPr>
          <p:cNvPr id="7" name="Rectangle 2"/>
          <p:cNvSpPr>
            <a:spLocks noChangeArrowheads="1"/>
          </p:cNvSpPr>
          <p:nvPr/>
        </p:nvSpPr>
        <p:spPr bwMode="auto">
          <a:xfrm>
            <a:off x="214313" y="1443038"/>
            <a:ext cx="3463925" cy="3970337"/>
          </a:xfrm>
          <a:prstGeom prst="rect">
            <a:avLst/>
          </a:prstGeom>
          <a:ln w="38100">
            <a:solidFill>
              <a:srgbClr val="008000"/>
            </a:solidFill>
            <a:miter lim="800000"/>
            <a:headEnd type="none" w="lg" len="lg"/>
            <a:tailEnd/>
          </a:ln>
        </p:spPr>
        <p:style>
          <a:lnRef idx="0">
            <a:scrgbClr r="0" g="0" b="0"/>
          </a:lnRef>
          <a:fillRef idx="1003">
            <a:schemeClr val="dk2"/>
          </a:fillRef>
          <a:effectRef idx="0">
            <a:scrgbClr r="0" g="0" b="0"/>
          </a:effectRef>
          <a:fontRef idx="major"/>
        </p:style>
        <p:txBody>
          <a:bodyPr wrap="none">
            <a:spAutoFit/>
          </a:bodyPr>
          <a:lstStyle/>
          <a:p>
            <a:pPr eaLnBrk="0" hangingPunct="0">
              <a:defRPr/>
            </a:pPr>
            <a:r>
              <a:rPr lang="en-US" altLang="zh-CN">
                <a:solidFill>
                  <a:schemeClr val="bg2"/>
                </a:solidFill>
              </a:rPr>
              <a:t>swap(int  *p1, int  *p2)</a:t>
            </a:r>
          </a:p>
          <a:p>
            <a:pPr eaLnBrk="0" hangingPunct="0">
              <a:defRPr/>
            </a:pPr>
            <a:r>
              <a:rPr lang="en-US" altLang="zh-CN">
                <a:solidFill>
                  <a:schemeClr val="bg2"/>
                </a:solidFill>
              </a:rPr>
              <a:t>{   int p;</a:t>
            </a:r>
          </a:p>
          <a:p>
            <a:pPr eaLnBrk="0" hangingPunct="0">
              <a:defRPr/>
            </a:pPr>
            <a:r>
              <a:rPr lang="en-US" altLang="zh-CN">
                <a:solidFill>
                  <a:schemeClr val="bg2"/>
                </a:solidFill>
              </a:rPr>
              <a:t>    p=*p1;</a:t>
            </a:r>
          </a:p>
          <a:p>
            <a:pPr eaLnBrk="0" hangingPunct="0">
              <a:defRPr/>
            </a:pPr>
            <a:r>
              <a:rPr lang="en-US" altLang="zh-CN">
                <a:solidFill>
                  <a:schemeClr val="bg2"/>
                </a:solidFill>
              </a:rPr>
              <a:t>    *p1=*p2;</a:t>
            </a:r>
          </a:p>
          <a:p>
            <a:pPr eaLnBrk="0" hangingPunct="0">
              <a:defRPr/>
            </a:pPr>
            <a:r>
              <a:rPr lang="en-US" altLang="zh-CN">
                <a:solidFill>
                  <a:schemeClr val="bg2"/>
                </a:solidFill>
              </a:rPr>
              <a:t>    *p2=p;</a:t>
            </a:r>
          </a:p>
          <a:p>
            <a:pPr eaLnBrk="0" hangingPunct="0">
              <a:defRPr/>
            </a:pPr>
            <a:r>
              <a:rPr lang="en-US" altLang="zh-CN">
                <a:solidFill>
                  <a:schemeClr val="bg2"/>
                </a:solidFill>
              </a:rPr>
              <a:t>}</a:t>
            </a:r>
          </a:p>
          <a:p>
            <a:pPr eaLnBrk="0" hangingPunct="0">
              <a:defRPr/>
            </a:pPr>
            <a:r>
              <a:rPr lang="en-US" altLang="zh-CN">
                <a:solidFill>
                  <a:schemeClr val="bg2"/>
                </a:solidFill>
              </a:rPr>
              <a:t>main()</a:t>
            </a:r>
          </a:p>
          <a:p>
            <a:pPr eaLnBrk="0" hangingPunct="0">
              <a:defRPr/>
            </a:pPr>
            <a:r>
              <a:rPr lang="en-US" altLang="zh-CN">
                <a:solidFill>
                  <a:schemeClr val="bg2"/>
                </a:solidFill>
              </a:rPr>
              <a:t>{   int a,b;</a:t>
            </a:r>
          </a:p>
          <a:p>
            <a:pPr eaLnBrk="0" hangingPunct="0">
              <a:defRPr/>
            </a:pPr>
            <a:r>
              <a:rPr lang="en-US" altLang="zh-CN">
                <a:solidFill>
                  <a:schemeClr val="bg2"/>
                </a:solidFill>
              </a:rPr>
              <a:t>    int *pointer_1,*pointer_2;</a:t>
            </a:r>
          </a:p>
          <a:p>
            <a:pPr eaLnBrk="0" hangingPunct="0">
              <a:defRPr/>
            </a:pPr>
            <a:r>
              <a:rPr lang="en-US" altLang="zh-CN">
                <a:solidFill>
                  <a:schemeClr val="bg2"/>
                </a:solidFill>
              </a:rPr>
              <a:t>    scanf("%d,%d",&amp;a,&amp;b);</a:t>
            </a:r>
          </a:p>
          <a:p>
            <a:pPr eaLnBrk="0" hangingPunct="0">
              <a:defRPr/>
            </a:pPr>
            <a:r>
              <a:rPr lang="en-US" altLang="zh-CN">
                <a:solidFill>
                  <a:schemeClr val="bg2"/>
                </a:solidFill>
              </a:rPr>
              <a:t>    pointer_1=&amp;a;  pointer_2=&amp;b;</a:t>
            </a:r>
          </a:p>
          <a:p>
            <a:pPr eaLnBrk="0" hangingPunct="0">
              <a:defRPr/>
            </a:pPr>
            <a:r>
              <a:rPr lang="en-US" altLang="zh-CN">
                <a:solidFill>
                  <a:schemeClr val="bg2"/>
                </a:solidFill>
              </a:rPr>
              <a:t>    if(a&lt;b)swap(pointer_1,pointer_2);</a:t>
            </a:r>
          </a:p>
          <a:p>
            <a:pPr eaLnBrk="0" hangingPunct="0">
              <a:defRPr/>
            </a:pPr>
            <a:r>
              <a:rPr lang="en-US" altLang="zh-CN">
                <a:solidFill>
                  <a:schemeClr val="bg2"/>
                </a:solidFill>
              </a:rPr>
              <a:t>    printf("\n%d,%d\n",a,b);</a:t>
            </a:r>
          </a:p>
          <a:p>
            <a:pPr eaLnBrk="0" hangingPunct="0">
              <a:defRPr/>
            </a:pPr>
            <a:r>
              <a:rPr lang="en-US" altLang="zh-CN">
                <a:solidFill>
                  <a:schemeClr val="bg2"/>
                </a:solidFill>
              </a:rPr>
              <a:t>}</a:t>
            </a:r>
          </a:p>
        </p:txBody>
      </p:sp>
      <p:grpSp>
        <p:nvGrpSpPr>
          <p:cNvPr id="2" name="Group 91"/>
          <p:cNvGrpSpPr>
            <a:grpSpLocks/>
          </p:cNvGrpSpPr>
          <p:nvPr/>
        </p:nvGrpSpPr>
        <p:grpSpPr bwMode="auto">
          <a:xfrm>
            <a:off x="4791075" y="1522413"/>
            <a:ext cx="2630488" cy="4625975"/>
            <a:chOff x="2883" y="554"/>
            <a:chExt cx="1657" cy="2914"/>
          </a:xfrm>
        </p:grpSpPr>
        <p:grpSp>
          <p:nvGrpSpPr>
            <p:cNvPr id="109616" name="Group 76"/>
            <p:cNvGrpSpPr>
              <a:grpSpLocks/>
            </p:cNvGrpSpPr>
            <p:nvPr/>
          </p:nvGrpSpPr>
          <p:grpSpPr bwMode="auto">
            <a:xfrm>
              <a:off x="2883" y="554"/>
              <a:ext cx="1657" cy="2914"/>
              <a:chOff x="3148" y="806"/>
              <a:chExt cx="1657" cy="2914"/>
            </a:xfrm>
          </p:grpSpPr>
          <p:sp>
            <p:nvSpPr>
              <p:cNvPr id="109618" name="Freeform 4"/>
              <p:cNvSpPr>
                <a:spLocks/>
              </p:cNvSpPr>
              <p:nvPr/>
            </p:nvSpPr>
            <p:spPr bwMode="auto">
              <a:xfrm>
                <a:off x="3582" y="3364"/>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109619" name="Freeform 5"/>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109620" name="Rectangle 6"/>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109621" name="Line 7"/>
              <p:cNvSpPr>
                <a:spLocks noChangeShapeType="1"/>
              </p:cNvSpPr>
              <p:nvPr/>
            </p:nvSpPr>
            <p:spPr bwMode="auto">
              <a:xfrm>
                <a:off x="3594" y="1244"/>
                <a:ext cx="1211" cy="0"/>
              </a:xfrm>
              <a:prstGeom prst="line">
                <a:avLst/>
              </a:prstGeom>
              <a:noFill/>
              <a:ln w="9525">
                <a:solidFill>
                  <a:srgbClr val="000000"/>
                </a:solidFill>
                <a:round/>
                <a:headEnd/>
                <a:tailEnd/>
              </a:ln>
            </p:spPr>
            <p:txBody>
              <a:bodyPr wrap="none" anchor="ctr"/>
              <a:lstStyle/>
              <a:p>
                <a:endParaRPr lang="zh-CN" altLang="en-US"/>
              </a:p>
            </p:txBody>
          </p:sp>
          <p:sp>
            <p:nvSpPr>
              <p:cNvPr id="109622" name="Line 8"/>
              <p:cNvSpPr>
                <a:spLocks noChangeShapeType="1"/>
              </p:cNvSpPr>
              <p:nvPr/>
            </p:nvSpPr>
            <p:spPr bwMode="auto">
              <a:xfrm>
                <a:off x="3594" y="1500"/>
                <a:ext cx="1211" cy="0"/>
              </a:xfrm>
              <a:prstGeom prst="line">
                <a:avLst/>
              </a:prstGeom>
              <a:noFill/>
              <a:ln w="9525">
                <a:solidFill>
                  <a:schemeClr val="bg2"/>
                </a:solidFill>
                <a:round/>
                <a:headEnd/>
                <a:tailEnd/>
              </a:ln>
            </p:spPr>
            <p:txBody>
              <a:bodyPr wrap="none" anchor="ctr"/>
              <a:lstStyle/>
              <a:p>
                <a:endParaRPr lang="zh-CN" altLang="en-US"/>
              </a:p>
            </p:txBody>
          </p:sp>
          <p:sp>
            <p:nvSpPr>
              <p:cNvPr id="109623" name="Line 9"/>
              <p:cNvSpPr>
                <a:spLocks noChangeShapeType="1"/>
              </p:cNvSpPr>
              <p:nvPr/>
            </p:nvSpPr>
            <p:spPr bwMode="auto">
              <a:xfrm>
                <a:off x="3594" y="1733"/>
                <a:ext cx="1211" cy="0"/>
              </a:xfrm>
              <a:prstGeom prst="line">
                <a:avLst/>
              </a:prstGeom>
              <a:noFill/>
              <a:ln w="9525">
                <a:solidFill>
                  <a:srgbClr val="000000"/>
                </a:solidFill>
                <a:round/>
                <a:headEnd/>
                <a:tailEnd/>
              </a:ln>
            </p:spPr>
            <p:txBody>
              <a:bodyPr wrap="none" anchor="ctr"/>
              <a:lstStyle/>
              <a:p>
                <a:endParaRPr lang="zh-CN" altLang="en-US"/>
              </a:p>
            </p:txBody>
          </p:sp>
          <p:sp>
            <p:nvSpPr>
              <p:cNvPr id="109624" name="Line 10"/>
              <p:cNvSpPr>
                <a:spLocks noChangeShapeType="1"/>
              </p:cNvSpPr>
              <p:nvPr/>
            </p:nvSpPr>
            <p:spPr bwMode="auto">
              <a:xfrm>
                <a:off x="3594" y="1988"/>
                <a:ext cx="1211" cy="0"/>
              </a:xfrm>
              <a:prstGeom prst="line">
                <a:avLst/>
              </a:prstGeom>
              <a:noFill/>
              <a:ln w="9525">
                <a:solidFill>
                  <a:srgbClr val="000000"/>
                </a:solidFill>
                <a:round/>
                <a:headEnd/>
                <a:tailEnd/>
              </a:ln>
            </p:spPr>
            <p:txBody>
              <a:bodyPr wrap="none" anchor="ctr"/>
              <a:lstStyle/>
              <a:p>
                <a:endParaRPr lang="zh-CN" altLang="en-US"/>
              </a:p>
            </p:txBody>
          </p:sp>
          <p:sp>
            <p:nvSpPr>
              <p:cNvPr id="109625" name="Line 11"/>
              <p:cNvSpPr>
                <a:spLocks noChangeShapeType="1"/>
              </p:cNvSpPr>
              <p:nvPr/>
            </p:nvSpPr>
            <p:spPr bwMode="auto">
              <a:xfrm>
                <a:off x="3582" y="2246"/>
                <a:ext cx="1211" cy="0"/>
              </a:xfrm>
              <a:prstGeom prst="line">
                <a:avLst/>
              </a:prstGeom>
              <a:noFill/>
              <a:ln w="9525">
                <a:solidFill>
                  <a:srgbClr val="000000"/>
                </a:solidFill>
                <a:round/>
                <a:headEnd/>
                <a:tailEnd/>
              </a:ln>
            </p:spPr>
            <p:txBody>
              <a:bodyPr wrap="none" anchor="ctr"/>
              <a:lstStyle/>
              <a:p>
                <a:endParaRPr lang="zh-CN" altLang="en-US"/>
              </a:p>
            </p:txBody>
          </p:sp>
          <p:sp>
            <p:nvSpPr>
              <p:cNvPr id="109626" name="Line 12"/>
              <p:cNvSpPr>
                <a:spLocks noChangeShapeType="1"/>
              </p:cNvSpPr>
              <p:nvPr/>
            </p:nvSpPr>
            <p:spPr bwMode="auto">
              <a:xfrm>
                <a:off x="3594" y="2788"/>
                <a:ext cx="1211" cy="0"/>
              </a:xfrm>
              <a:prstGeom prst="line">
                <a:avLst/>
              </a:prstGeom>
              <a:noFill/>
              <a:ln w="9525">
                <a:solidFill>
                  <a:srgbClr val="000000"/>
                </a:solidFill>
                <a:round/>
                <a:headEnd/>
                <a:tailEnd/>
              </a:ln>
            </p:spPr>
            <p:txBody>
              <a:bodyPr wrap="none" anchor="ctr"/>
              <a:lstStyle/>
              <a:p>
                <a:endParaRPr lang="zh-CN" altLang="en-US"/>
              </a:p>
            </p:txBody>
          </p:sp>
          <p:sp>
            <p:nvSpPr>
              <p:cNvPr id="109627" name="Line 13"/>
              <p:cNvSpPr>
                <a:spLocks noChangeShapeType="1"/>
              </p:cNvSpPr>
              <p:nvPr/>
            </p:nvSpPr>
            <p:spPr bwMode="auto">
              <a:xfrm>
                <a:off x="3582" y="3027"/>
                <a:ext cx="0" cy="456"/>
              </a:xfrm>
              <a:prstGeom prst="line">
                <a:avLst/>
              </a:prstGeom>
              <a:noFill/>
              <a:ln w="9525">
                <a:solidFill>
                  <a:srgbClr val="000000"/>
                </a:solidFill>
                <a:round/>
                <a:headEnd/>
                <a:tailEnd/>
              </a:ln>
            </p:spPr>
            <p:txBody>
              <a:bodyPr wrap="none" anchor="ctr"/>
              <a:lstStyle/>
              <a:p>
                <a:endParaRPr lang="zh-CN" altLang="en-US"/>
              </a:p>
            </p:txBody>
          </p:sp>
          <p:sp>
            <p:nvSpPr>
              <p:cNvPr id="109628" name="Line 14"/>
              <p:cNvSpPr>
                <a:spLocks noChangeShapeType="1"/>
              </p:cNvSpPr>
              <p:nvPr/>
            </p:nvSpPr>
            <p:spPr bwMode="auto">
              <a:xfrm>
                <a:off x="4793" y="3027"/>
                <a:ext cx="1" cy="600"/>
              </a:xfrm>
              <a:prstGeom prst="line">
                <a:avLst/>
              </a:prstGeom>
              <a:noFill/>
              <a:ln w="9525">
                <a:solidFill>
                  <a:srgbClr val="000000"/>
                </a:solidFill>
                <a:round/>
                <a:headEnd/>
                <a:tailEnd/>
              </a:ln>
            </p:spPr>
            <p:txBody>
              <a:bodyPr wrap="none" anchor="ctr"/>
              <a:lstStyle/>
              <a:p>
                <a:endParaRPr lang="zh-CN" altLang="en-US"/>
              </a:p>
            </p:txBody>
          </p:sp>
          <p:sp>
            <p:nvSpPr>
              <p:cNvPr id="109629" name="Text Box 15"/>
              <p:cNvSpPr txBox="1">
                <a:spLocks noChangeArrowheads="1"/>
              </p:cNvSpPr>
              <p:nvPr/>
            </p:nvSpPr>
            <p:spPr bwMode="auto">
              <a:xfrm>
                <a:off x="4073" y="864"/>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09630" name="Line 17"/>
              <p:cNvSpPr>
                <a:spLocks noChangeShapeType="1"/>
              </p:cNvSpPr>
              <p:nvPr/>
            </p:nvSpPr>
            <p:spPr bwMode="auto">
              <a:xfrm>
                <a:off x="3594" y="2510"/>
                <a:ext cx="1211" cy="0"/>
              </a:xfrm>
              <a:prstGeom prst="line">
                <a:avLst/>
              </a:prstGeom>
              <a:noFill/>
              <a:ln w="9525">
                <a:solidFill>
                  <a:srgbClr val="000000"/>
                </a:solidFill>
                <a:round/>
                <a:headEnd/>
                <a:tailEnd/>
              </a:ln>
            </p:spPr>
            <p:txBody>
              <a:bodyPr wrap="none" anchor="ctr"/>
              <a:lstStyle/>
              <a:p>
                <a:endParaRPr lang="zh-CN" altLang="en-US"/>
              </a:p>
            </p:txBody>
          </p:sp>
          <p:sp>
            <p:nvSpPr>
              <p:cNvPr id="109631" name="Text Box 18"/>
              <p:cNvSpPr txBox="1">
                <a:spLocks noChangeArrowheads="1"/>
              </p:cNvSpPr>
              <p:nvPr/>
            </p:nvSpPr>
            <p:spPr bwMode="auto">
              <a:xfrm>
                <a:off x="3174" y="1134"/>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109632" name="Text Box 19"/>
              <p:cNvSpPr txBox="1">
                <a:spLocks noChangeArrowheads="1"/>
              </p:cNvSpPr>
              <p:nvPr/>
            </p:nvSpPr>
            <p:spPr bwMode="auto">
              <a:xfrm>
                <a:off x="3175" y="2105"/>
                <a:ext cx="436" cy="250"/>
              </a:xfrm>
              <a:prstGeom prst="rect">
                <a:avLst/>
              </a:prstGeom>
              <a:noFill/>
              <a:ln w="9525">
                <a:noFill/>
                <a:miter lim="800000"/>
                <a:headEnd/>
                <a:tailEnd/>
              </a:ln>
            </p:spPr>
            <p:txBody>
              <a:bodyPr wrap="none" anchor="ctr">
                <a:spAutoFit/>
              </a:bodyPr>
              <a:lstStyle/>
              <a:p>
                <a:pPr eaLnBrk="0" hangingPunct="0"/>
                <a:r>
                  <a:rPr lang="en-US" altLang="zh-CN" sz="2000"/>
                  <a:t>2008</a:t>
                </a:r>
                <a:endParaRPr lang="en-US" altLang="zh-CN" sz="2000">
                  <a:solidFill>
                    <a:srgbClr val="336600"/>
                  </a:solidFill>
                </a:endParaRPr>
              </a:p>
            </p:txBody>
          </p:sp>
          <p:sp>
            <p:nvSpPr>
              <p:cNvPr id="109633" name="Text Box 20"/>
              <p:cNvSpPr txBox="1">
                <a:spLocks noChangeArrowheads="1"/>
              </p:cNvSpPr>
              <p:nvPr/>
            </p:nvSpPr>
            <p:spPr bwMode="auto">
              <a:xfrm>
                <a:off x="3156" y="2372"/>
                <a:ext cx="472" cy="250"/>
              </a:xfrm>
              <a:prstGeom prst="rect">
                <a:avLst/>
              </a:prstGeom>
              <a:noFill/>
              <a:ln w="9525">
                <a:noFill/>
                <a:miter lim="800000"/>
                <a:headEnd/>
                <a:tailEnd/>
              </a:ln>
            </p:spPr>
            <p:txBody>
              <a:bodyPr wrap="none" anchor="ctr">
                <a:spAutoFit/>
              </a:bodyPr>
              <a:lstStyle/>
              <a:p>
                <a:pPr eaLnBrk="0" hangingPunct="0"/>
                <a:r>
                  <a:rPr lang="en-US" altLang="zh-CN" sz="2000"/>
                  <a:t>200A</a:t>
                </a:r>
              </a:p>
            </p:txBody>
          </p:sp>
          <p:sp>
            <p:nvSpPr>
              <p:cNvPr id="109634" name="Text Box 21"/>
              <p:cNvSpPr txBox="1">
                <a:spLocks noChangeArrowheads="1"/>
              </p:cNvSpPr>
              <p:nvPr/>
            </p:nvSpPr>
            <p:spPr bwMode="auto">
              <a:xfrm>
                <a:off x="3174" y="1377"/>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109635" name="Text Box 22"/>
              <p:cNvSpPr txBox="1">
                <a:spLocks noChangeArrowheads="1"/>
              </p:cNvSpPr>
              <p:nvPr/>
            </p:nvSpPr>
            <p:spPr bwMode="auto">
              <a:xfrm>
                <a:off x="3174" y="1620"/>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109636" name="Text Box 23"/>
              <p:cNvSpPr txBox="1">
                <a:spLocks noChangeArrowheads="1"/>
              </p:cNvSpPr>
              <p:nvPr/>
            </p:nvSpPr>
            <p:spPr bwMode="auto">
              <a:xfrm>
                <a:off x="3174" y="1862"/>
                <a:ext cx="436" cy="250"/>
              </a:xfrm>
              <a:prstGeom prst="rect">
                <a:avLst/>
              </a:prstGeom>
              <a:noFill/>
              <a:ln w="9525">
                <a:noFill/>
                <a:miter lim="800000"/>
                <a:headEnd/>
                <a:tailEnd/>
              </a:ln>
            </p:spPr>
            <p:txBody>
              <a:bodyPr wrap="none" anchor="ctr">
                <a:spAutoFit/>
              </a:bodyPr>
              <a:lstStyle/>
              <a:p>
                <a:pPr eaLnBrk="0" hangingPunct="0"/>
                <a:r>
                  <a:rPr lang="en-US" altLang="zh-CN" sz="2000"/>
                  <a:t>2006</a:t>
                </a:r>
              </a:p>
            </p:txBody>
          </p:sp>
          <p:grpSp>
            <p:nvGrpSpPr>
              <p:cNvPr id="109637" name="Group 24"/>
              <p:cNvGrpSpPr>
                <a:grpSpLocks/>
              </p:cNvGrpSpPr>
              <p:nvPr/>
            </p:nvGrpSpPr>
            <p:grpSpPr bwMode="auto">
              <a:xfrm>
                <a:off x="3597" y="1380"/>
                <a:ext cx="60" cy="1548"/>
                <a:chOff x="3960" y="1560"/>
                <a:chExt cx="60" cy="1548"/>
              </a:xfrm>
            </p:grpSpPr>
            <p:sp>
              <p:nvSpPr>
                <p:cNvPr id="109652" name="Line 25"/>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53" name="Line 26"/>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54" name="Line 27"/>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55" name="Line 28"/>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56" name="Line 29"/>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57" name="Line 30"/>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58" name="Line 31"/>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09638" name="Group 32"/>
              <p:cNvGrpSpPr>
                <a:grpSpLocks/>
              </p:cNvGrpSpPr>
              <p:nvPr/>
            </p:nvGrpSpPr>
            <p:grpSpPr bwMode="auto">
              <a:xfrm>
                <a:off x="4725" y="1368"/>
                <a:ext cx="60" cy="1548"/>
                <a:chOff x="3960" y="1560"/>
                <a:chExt cx="60" cy="1548"/>
              </a:xfrm>
            </p:grpSpPr>
            <p:sp>
              <p:nvSpPr>
                <p:cNvPr id="109645" name="Line 33"/>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46" name="Line 34"/>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47" name="Line 35"/>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48" name="Line 36"/>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49" name="Line 37"/>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50" name="Line 38"/>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51" name="Line 39"/>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sp>
            <p:nvSpPr>
              <p:cNvPr id="109639" name="Line 68"/>
              <p:cNvSpPr>
                <a:spLocks noChangeShapeType="1"/>
              </p:cNvSpPr>
              <p:nvPr/>
            </p:nvSpPr>
            <p:spPr bwMode="auto">
              <a:xfrm>
                <a:off x="3588" y="3252"/>
                <a:ext cx="1200" cy="0"/>
              </a:xfrm>
              <a:prstGeom prst="line">
                <a:avLst/>
              </a:prstGeom>
              <a:noFill/>
              <a:ln w="6350">
                <a:solidFill>
                  <a:schemeClr val="tx1"/>
                </a:solidFill>
                <a:round/>
                <a:headEnd type="none" w="lg" len="lg"/>
                <a:tailEnd/>
              </a:ln>
            </p:spPr>
            <p:txBody>
              <a:bodyPr wrap="none" lIns="90000" tIns="46800" rIns="90000" bIns="46800" anchor="ctr">
                <a:spAutoFit/>
              </a:bodyPr>
              <a:lstStyle/>
              <a:p>
                <a:endParaRPr lang="zh-CN" altLang="en-US"/>
              </a:p>
            </p:txBody>
          </p:sp>
          <p:sp>
            <p:nvSpPr>
              <p:cNvPr id="109640" name="Line 69"/>
              <p:cNvSpPr>
                <a:spLocks noChangeShapeType="1"/>
              </p:cNvSpPr>
              <p:nvPr/>
            </p:nvSpPr>
            <p:spPr bwMode="auto">
              <a:xfrm flipV="1">
                <a:off x="3588" y="3144"/>
                <a:ext cx="60" cy="12"/>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09641" name="Line 70"/>
              <p:cNvSpPr>
                <a:spLocks noChangeShapeType="1"/>
              </p:cNvSpPr>
              <p:nvPr/>
            </p:nvSpPr>
            <p:spPr bwMode="auto">
              <a:xfrm flipH="1" flipV="1">
                <a:off x="4740" y="3132"/>
                <a:ext cx="48" cy="12"/>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09642" name="Text Box 73"/>
              <p:cNvSpPr txBox="1">
                <a:spLocks noChangeArrowheads="1"/>
              </p:cNvSpPr>
              <p:nvPr/>
            </p:nvSpPr>
            <p:spPr bwMode="auto">
              <a:xfrm>
                <a:off x="3148" y="2660"/>
                <a:ext cx="463" cy="250"/>
              </a:xfrm>
              <a:prstGeom prst="rect">
                <a:avLst/>
              </a:prstGeom>
              <a:noFill/>
              <a:ln w="9525">
                <a:noFill/>
                <a:miter lim="800000"/>
                <a:headEnd/>
                <a:tailEnd/>
              </a:ln>
            </p:spPr>
            <p:txBody>
              <a:bodyPr wrap="none" anchor="ctr">
                <a:spAutoFit/>
              </a:bodyPr>
              <a:lstStyle/>
              <a:p>
                <a:pPr eaLnBrk="0" hangingPunct="0"/>
                <a:r>
                  <a:rPr lang="en-US" altLang="zh-CN" sz="2000"/>
                  <a:t>200C</a:t>
                </a:r>
              </a:p>
            </p:txBody>
          </p:sp>
          <p:sp>
            <p:nvSpPr>
              <p:cNvPr id="109643" name="Text Box 74"/>
              <p:cNvSpPr txBox="1">
                <a:spLocks noChangeArrowheads="1"/>
              </p:cNvSpPr>
              <p:nvPr/>
            </p:nvSpPr>
            <p:spPr bwMode="auto">
              <a:xfrm>
                <a:off x="3153" y="2900"/>
                <a:ext cx="454" cy="250"/>
              </a:xfrm>
              <a:prstGeom prst="rect">
                <a:avLst/>
              </a:prstGeom>
              <a:noFill/>
              <a:ln w="9525">
                <a:noFill/>
                <a:miter lim="800000"/>
                <a:headEnd/>
                <a:tailEnd/>
              </a:ln>
            </p:spPr>
            <p:txBody>
              <a:bodyPr wrap="none" anchor="ctr">
                <a:spAutoFit/>
              </a:bodyPr>
              <a:lstStyle/>
              <a:p>
                <a:pPr eaLnBrk="0" hangingPunct="0"/>
                <a:r>
                  <a:rPr lang="en-US" altLang="zh-CN" sz="2000"/>
                  <a:t>200E</a:t>
                </a:r>
              </a:p>
            </p:txBody>
          </p:sp>
          <p:sp>
            <p:nvSpPr>
              <p:cNvPr id="109644" name="Text Box 75"/>
              <p:cNvSpPr txBox="1">
                <a:spLocks noChangeArrowheads="1"/>
              </p:cNvSpPr>
              <p:nvPr/>
            </p:nvSpPr>
            <p:spPr bwMode="auto">
              <a:xfrm>
                <a:off x="3174" y="3128"/>
                <a:ext cx="436" cy="250"/>
              </a:xfrm>
              <a:prstGeom prst="rect">
                <a:avLst/>
              </a:prstGeom>
              <a:noFill/>
              <a:ln w="9525">
                <a:noFill/>
                <a:miter lim="800000"/>
                <a:headEnd/>
                <a:tailEnd/>
              </a:ln>
            </p:spPr>
            <p:txBody>
              <a:bodyPr wrap="none" anchor="ctr">
                <a:spAutoFit/>
              </a:bodyPr>
              <a:lstStyle/>
              <a:p>
                <a:pPr eaLnBrk="0" hangingPunct="0"/>
                <a:r>
                  <a:rPr lang="en-US" altLang="zh-CN" sz="2000"/>
                  <a:t>2010</a:t>
                </a:r>
              </a:p>
            </p:txBody>
          </p:sp>
        </p:grpSp>
        <p:sp>
          <p:nvSpPr>
            <p:cNvPr id="109617" name="Text Box 16"/>
            <p:cNvSpPr txBox="1">
              <a:spLocks noChangeArrowheads="1"/>
            </p:cNvSpPr>
            <p:nvPr/>
          </p:nvSpPr>
          <p:spPr bwMode="auto">
            <a:xfrm>
              <a:off x="3819" y="2993"/>
              <a:ext cx="308" cy="17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grpSp>
      <p:sp>
        <p:nvSpPr>
          <p:cNvPr id="52" name="Text Box 40"/>
          <p:cNvSpPr txBox="1">
            <a:spLocks noChangeArrowheads="1"/>
          </p:cNvSpPr>
          <p:nvPr/>
        </p:nvSpPr>
        <p:spPr bwMode="auto">
          <a:xfrm>
            <a:off x="6269038" y="2246313"/>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53" name="Text Box 49"/>
          <p:cNvSpPr txBox="1">
            <a:spLocks noChangeArrowheads="1"/>
          </p:cNvSpPr>
          <p:nvPr/>
        </p:nvSpPr>
        <p:spPr bwMode="auto">
          <a:xfrm>
            <a:off x="6288088" y="2608263"/>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9</a:t>
            </a:r>
            <a:endParaRPr lang="en-US" altLang="zh-CN">
              <a:solidFill>
                <a:srgbClr val="0000FF"/>
              </a:solidFill>
            </a:endParaRPr>
          </a:p>
        </p:txBody>
      </p:sp>
      <p:grpSp>
        <p:nvGrpSpPr>
          <p:cNvPr id="6" name="Group 77"/>
          <p:cNvGrpSpPr>
            <a:grpSpLocks/>
          </p:cNvGrpSpPr>
          <p:nvPr/>
        </p:nvGrpSpPr>
        <p:grpSpPr bwMode="auto">
          <a:xfrm>
            <a:off x="5989638" y="1795463"/>
            <a:ext cx="3368675" cy="1811337"/>
            <a:chOff x="3903" y="978"/>
            <a:chExt cx="2122" cy="1141"/>
          </a:xfrm>
        </p:grpSpPr>
        <p:grpSp>
          <p:nvGrpSpPr>
            <p:cNvPr id="109603" name="Group 42"/>
            <p:cNvGrpSpPr>
              <a:grpSpLocks/>
            </p:cNvGrpSpPr>
            <p:nvPr/>
          </p:nvGrpSpPr>
          <p:grpSpPr bwMode="auto">
            <a:xfrm>
              <a:off x="4783" y="1125"/>
              <a:ext cx="1009" cy="250"/>
              <a:chOff x="4402" y="1437"/>
              <a:chExt cx="1009" cy="250"/>
            </a:xfrm>
          </p:grpSpPr>
          <p:sp>
            <p:nvSpPr>
              <p:cNvPr id="109614" name="Line 43"/>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9615" name="Text Box 44"/>
              <p:cNvSpPr txBox="1">
                <a:spLocks noChangeArrowheads="1"/>
              </p:cNvSpPr>
              <p:nvPr/>
            </p:nvSpPr>
            <p:spPr bwMode="auto">
              <a:xfrm>
                <a:off x="4584" y="1437"/>
                <a:ext cx="827" cy="250"/>
              </a:xfrm>
              <a:prstGeom prst="rect">
                <a:avLst/>
              </a:prstGeom>
              <a:noFill/>
              <a:ln w="9525">
                <a:noFill/>
                <a:miter lim="800000"/>
                <a:headEnd type="none" w="lg" len="lg"/>
                <a:tailEnd/>
              </a:ln>
            </p:spPr>
            <p:txBody>
              <a:bodyPr wrap="none">
                <a:spAutoFit/>
              </a:bodyPr>
              <a:lstStyle/>
              <a:p>
                <a:r>
                  <a:rPr lang="zh-CN" altLang="en-US" sz="2000"/>
                  <a:t>整型变量</a:t>
                </a:r>
                <a:r>
                  <a:rPr lang="en-US" altLang="zh-CN" sz="2000"/>
                  <a:t>a</a:t>
                </a:r>
              </a:p>
            </p:txBody>
          </p:sp>
        </p:grpSp>
        <p:grpSp>
          <p:nvGrpSpPr>
            <p:cNvPr id="109604" name="Group 45"/>
            <p:cNvGrpSpPr>
              <a:grpSpLocks/>
            </p:cNvGrpSpPr>
            <p:nvPr/>
          </p:nvGrpSpPr>
          <p:grpSpPr bwMode="auto">
            <a:xfrm>
              <a:off x="4783" y="1334"/>
              <a:ext cx="1029" cy="288"/>
              <a:chOff x="4426" y="1886"/>
              <a:chExt cx="1029" cy="288"/>
            </a:xfrm>
          </p:grpSpPr>
          <p:sp>
            <p:nvSpPr>
              <p:cNvPr id="109612" name="Line 46"/>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9613" name="Text Box 47"/>
              <p:cNvSpPr txBox="1">
                <a:spLocks noChangeArrowheads="1"/>
              </p:cNvSpPr>
              <p:nvPr/>
            </p:nvSpPr>
            <p:spPr bwMode="auto">
              <a:xfrm>
                <a:off x="4523" y="1886"/>
                <a:ext cx="932" cy="288"/>
              </a:xfrm>
              <a:prstGeom prst="rect">
                <a:avLst/>
              </a:prstGeom>
              <a:noFill/>
              <a:ln w="9525">
                <a:noFill/>
                <a:miter lim="800000"/>
                <a:headEnd type="none" w="lg" len="lg"/>
                <a:tailEnd/>
              </a:ln>
            </p:spPr>
            <p:txBody>
              <a:bodyPr wrap="none">
                <a:spAutoFit/>
              </a:bodyPr>
              <a:lstStyle/>
              <a:p>
                <a:r>
                  <a:rPr lang="en-US" altLang="zh-CN" sz="2000"/>
                  <a:t>  </a:t>
                </a:r>
                <a:r>
                  <a:rPr lang="zh-CN" altLang="en-US" sz="2000"/>
                  <a:t>整型变量</a:t>
                </a:r>
                <a:r>
                  <a:rPr lang="en-US" altLang="zh-CN"/>
                  <a:t>b</a:t>
                </a:r>
                <a:endParaRPr lang="en-US" altLang="zh-CN" sz="2000"/>
              </a:p>
            </p:txBody>
          </p:sp>
        </p:grpSp>
        <p:sp>
          <p:nvSpPr>
            <p:cNvPr id="109605" name="Text Box 48"/>
            <p:cNvSpPr txBox="1">
              <a:spLocks noChangeArrowheads="1"/>
            </p:cNvSpPr>
            <p:nvPr/>
          </p:nvSpPr>
          <p:spPr bwMode="auto">
            <a:xfrm>
              <a:off x="3903" y="978"/>
              <a:ext cx="541" cy="250"/>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(main)</a:t>
              </a:r>
              <a:endParaRPr lang="en-US" altLang="zh-CN" sz="2000">
                <a:solidFill>
                  <a:schemeClr val="accent2"/>
                </a:solidFill>
              </a:endParaRPr>
            </a:p>
          </p:txBody>
        </p:sp>
        <p:grpSp>
          <p:nvGrpSpPr>
            <p:cNvPr id="109606" name="Group 50"/>
            <p:cNvGrpSpPr>
              <a:grpSpLocks/>
            </p:cNvGrpSpPr>
            <p:nvPr/>
          </p:nvGrpSpPr>
          <p:grpSpPr bwMode="auto">
            <a:xfrm>
              <a:off x="4783" y="1605"/>
              <a:ext cx="1230" cy="250"/>
              <a:chOff x="4402" y="1437"/>
              <a:chExt cx="1230" cy="250"/>
            </a:xfrm>
          </p:grpSpPr>
          <p:sp>
            <p:nvSpPr>
              <p:cNvPr id="109610" name="Line 5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9611" name="Text Box 52"/>
              <p:cNvSpPr txBox="1">
                <a:spLocks noChangeArrowheads="1"/>
              </p:cNvSpPr>
              <p:nvPr/>
            </p:nvSpPr>
            <p:spPr bwMode="auto">
              <a:xfrm>
                <a:off x="4584" y="1437"/>
                <a:ext cx="1048" cy="250"/>
              </a:xfrm>
              <a:prstGeom prst="rect">
                <a:avLst/>
              </a:prstGeom>
              <a:noFill/>
              <a:ln w="9525">
                <a:noFill/>
                <a:miter lim="800000"/>
                <a:headEnd type="none" w="lg" len="lg"/>
                <a:tailEnd/>
              </a:ln>
            </p:spPr>
            <p:txBody>
              <a:bodyPr wrap="none">
                <a:spAutoFit/>
              </a:bodyPr>
              <a:lstStyle/>
              <a:p>
                <a:r>
                  <a:rPr lang="zh-CN" altLang="en-US" sz="2000"/>
                  <a:t>指针</a:t>
                </a:r>
                <a:r>
                  <a:rPr lang="en-US" altLang="zh-CN" sz="2000"/>
                  <a:t>pointer_1</a:t>
                </a:r>
              </a:p>
            </p:txBody>
          </p:sp>
        </p:grpSp>
        <p:grpSp>
          <p:nvGrpSpPr>
            <p:cNvPr id="109607" name="Group 53"/>
            <p:cNvGrpSpPr>
              <a:grpSpLocks/>
            </p:cNvGrpSpPr>
            <p:nvPr/>
          </p:nvGrpSpPr>
          <p:grpSpPr bwMode="auto">
            <a:xfrm>
              <a:off x="4795" y="1869"/>
              <a:ext cx="1230" cy="250"/>
              <a:chOff x="4402" y="1437"/>
              <a:chExt cx="1230" cy="250"/>
            </a:xfrm>
          </p:grpSpPr>
          <p:sp>
            <p:nvSpPr>
              <p:cNvPr id="109608" name="Line 54"/>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9609" name="Text Box 55"/>
              <p:cNvSpPr txBox="1">
                <a:spLocks noChangeArrowheads="1"/>
              </p:cNvSpPr>
              <p:nvPr/>
            </p:nvSpPr>
            <p:spPr bwMode="auto">
              <a:xfrm>
                <a:off x="4584" y="1437"/>
                <a:ext cx="1048" cy="250"/>
              </a:xfrm>
              <a:prstGeom prst="rect">
                <a:avLst/>
              </a:prstGeom>
              <a:noFill/>
              <a:ln w="9525">
                <a:noFill/>
                <a:miter lim="800000"/>
                <a:headEnd type="none" w="lg" len="lg"/>
                <a:tailEnd/>
              </a:ln>
            </p:spPr>
            <p:txBody>
              <a:bodyPr wrap="none">
                <a:spAutoFit/>
              </a:bodyPr>
              <a:lstStyle/>
              <a:p>
                <a:r>
                  <a:rPr lang="zh-CN" altLang="en-US" sz="2000"/>
                  <a:t>指针</a:t>
                </a:r>
                <a:r>
                  <a:rPr lang="en-US" altLang="zh-CN" sz="2000"/>
                  <a:t>pointer_2</a:t>
                </a:r>
              </a:p>
            </p:txBody>
          </p:sp>
        </p:grpSp>
      </p:grpSp>
      <p:sp>
        <p:nvSpPr>
          <p:cNvPr id="68" name="Text Box 56"/>
          <p:cNvSpPr txBox="1">
            <a:spLocks noChangeArrowheads="1"/>
          </p:cNvSpPr>
          <p:nvPr/>
        </p:nvSpPr>
        <p:spPr bwMode="auto">
          <a:xfrm>
            <a:off x="6021388" y="2989263"/>
            <a:ext cx="7937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2000</a:t>
            </a:r>
          </a:p>
        </p:txBody>
      </p:sp>
      <p:sp>
        <p:nvSpPr>
          <p:cNvPr id="69" name="Text Box 57"/>
          <p:cNvSpPr txBox="1">
            <a:spLocks noChangeArrowheads="1"/>
          </p:cNvSpPr>
          <p:nvPr/>
        </p:nvSpPr>
        <p:spPr bwMode="auto">
          <a:xfrm>
            <a:off x="6021388" y="3389313"/>
            <a:ext cx="793750" cy="457200"/>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2002</a:t>
            </a:r>
            <a:endParaRPr lang="en-US" altLang="zh-CN">
              <a:solidFill>
                <a:srgbClr val="0000FF"/>
              </a:solidFill>
            </a:endParaRPr>
          </a:p>
        </p:txBody>
      </p:sp>
      <p:grpSp>
        <p:nvGrpSpPr>
          <p:cNvPr id="12" name="Group 78"/>
          <p:cNvGrpSpPr>
            <a:grpSpLocks/>
          </p:cNvGrpSpPr>
          <p:nvPr/>
        </p:nvGrpSpPr>
        <p:grpSpPr bwMode="auto">
          <a:xfrm>
            <a:off x="6000750" y="3852863"/>
            <a:ext cx="2640013" cy="1373187"/>
            <a:chOff x="3910" y="2274"/>
            <a:chExt cx="1663" cy="865"/>
          </a:xfrm>
        </p:grpSpPr>
        <p:sp>
          <p:nvSpPr>
            <p:cNvPr id="109593" name="Text Box 58"/>
            <p:cNvSpPr txBox="1">
              <a:spLocks noChangeArrowheads="1"/>
            </p:cNvSpPr>
            <p:nvPr/>
          </p:nvSpPr>
          <p:spPr bwMode="auto">
            <a:xfrm>
              <a:off x="3910" y="2274"/>
              <a:ext cx="551" cy="250"/>
            </a:xfrm>
            <a:prstGeom prst="rect">
              <a:avLst/>
            </a:prstGeom>
            <a:noFill/>
            <a:ln w="9525">
              <a:noFill/>
              <a:miter lim="800000"/>
              <a:headEnd/>
              <a:tailEnd/>
            </a:ln>
          </p:spPr>
          <p:txBody>
            <a:bodyPr wrap="none" anchor="ctr">
              <a:spAutoFit/>
            </a:bodyPr>
            <a:lstStyle/>
            <a:p>
              <a:pPr eaLnBrk="0" hangingPunct="0"/>
              <a:r>
                <a:rPr lang="en-US" altLang="zh-CN" sz="2000">
                  <a:solidFill>
                    <a:srgbClr val="336600"/>
                  </a:solidFill>
                </a:rPr>
                <a:t>(swap)</a:t>
              </a:r>
            </a:p>
          </p:txBody>
        </p:sp>
        <p:grpSp>
          <p:nvGrpSpPr>
            <p:cNvPr id="109594" name="Group 59"/>
            <p:cNvGrpSpPr>
              <a:grpSpLocks/>
            </p:cNvGrpSpPr>
            <p:nvPr/>
          </p:nvGrpSpPr>
          <p:grpSpPr bwMode="auto">
            <a:xfrm>
              <a:off x="4795" y="2397"/>
              <a:ext cx="778" cy="250"/>
              <a:chOff x="4402" y="1437"/>
              <a:chExt cx="778" cy="250"/>
            </a:xfrm>
          </p:grpSpPr>
          <p:sp>
            <p:nvSpPr>
              <p:cNvPr id="109601" name="Line 60"/>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9602" name="Text Box 61"/>
              <p:cNvSpPr txBox="1">
                <a:spLocks noChangeArrowheads="1"/>
              </p:cNvSpPr>
              <p:nvPr/>
            </p:nvSpPr>
            <p:spPr bwMode="auto">
              <a:xfrm>
                <a:off x="4584" y="1437"/>
                <a:ext cx="596" cy="250"/>
              </a:xfrm>
              <a:prstGeom prst="rect">
                <a:avLst/>
              </a:prstGeom>
              <a:noFill/>
              <a:ln w="9525">
                <a:noFill/>
                <a:miter lim="800000"/>
                <a:headEnd type="none" w="lg" len="lg"/>
                <a:tailEnd/>
              </a:ln>
            </p:spPr>
            <p:txBody>
              <a:bodyPr wrap="none">
                <a:spAutoFit/>
              </a:bodyPr>
              <a:lstStyle/>
              <a:p>
                <a:r>
                  <a:rPr lang="zh-CN" altLang="zh-CN" sz="2000"/>
                  <a:t>指针</a:t>
                </a:r>
                <a:r>
                  <a:rPr lang="en-US" altLang="zh-CN" sz="2000"/>
                  <a:t>p1</a:t>
                </a:r>
              </a:p>
            </p:txBody>
          </p:sp>
        </p:grpSp>
        <p:grpSp>
          <p:nvGrpSpPr>
            <p:cNvPr id="109595" name="Group 62"/>
            <p:cNvGrpSpPr>
              <a:grpSpLocks/>
            </p:cNvGrpSpPr>
            <p:nvPr/>
          </p:nvGrpSpPr>
          <p:grpSpPr bwMode="auto">
            <a:xfrm>
              <a:off x="4795" y="2637"/>
              <a:ext cx="778" cy="250"/>
              <a:chOff x="4402" y="1437"/>
              <a:chExt cx="778" cy="250"/>
            </a:xfrm>
          </p:grpSpPr>
          <p:sp>
            <p:nvSpPr>
              <p:cNvPr id="109599" name="Line 63"/>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9600" name="Text Box 64"/>
              <p:cNvSpPr txBox="1">
                <a:spLocks noChangeArrowheads="1"/>
              </p:cNvSpPr>
              <p:nvPr/>
            </p:nvSpPr>
            <p:spPr bwMode="auto">
              <a:xfrm>
                <a:off x="4584" y="1437"/>
                <a:ext cx="596" cy="250"/>
              </a:xfrm>
              <a:prstGeom prst="rect">
                <a:avLst/>
              </a:prstGeom>
              <a:noFill/>
              <a:ln w="9525">
                <a:noFill/>
                <a:miter lim="800000"/>
                <a:headEnd type="none" w="lg" len="lg"/>
                <a:tailEnd/>
              </a:ln>
            </p:spPr>
            <p:txBody>
              <a:bodyPr wrap="none">
                <a:spAutoFit/>
              </a:bodyPr>
              <a:lstStyle/>
              <a:p>
                <a:r>
                  <a:rPr lang="zh-CN" altLang="en-US" sz="2000"/>
                  <a:t>指针</a:t>
                </a:r>
                <a:r>
                  <a:rPr lang="en-US" altLang="zh-CN" sz="2000"/>
                  <a:t>p2</a:t>
                </a:r>
              </a:p>
            </p:txBody>
          </p:sp>
        </p:grpSp>
        <p:grpSp>
          <p:nvGrpSpPr>
            <p:cNvPr id="109596" name="Group 65"/>
            <p:cNvGrpSpPr>
              <a:grpSpLocks/>
            </p:cNvGrpSpPr>
            <p:nvPr/>
          </p:nvGrpSpPr>
          <p:grpSpPr bwMode="auto">
            <a:xfrm>
              <a:off x="4795" y="2889"/>
              <a:ext cx="698" cy="250"/>
              <a:chOff x="4402" y="1437"/>
              <a:chExt cx="698" cy="250"/>
            </a:xfrm>
          </p:grpSpPr>
          <p:sp>
            <p:nvSpPr>
              <p:cNvPr id="109597" name="Line 6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9598" name="Text Box 67"/>
              <p:cNvSpPr txBox="1">
                <a:spLocks noChangeArrowheads="1"/>
              </p:cNvSpPr>
              <p:nvPr/>
            </p:nvSpPr>
            <p:spPr bwMode="auto">
              <a:xfrm>
                <a:off x="4584" y="1437"/>
                <a:ext cx="516" cy="250"/>
              </a:xfrm>
              <a:prstGeom prst="rect">
                <a:avLst/>
              </a:prstGeom>
              <a:noFill/>
              <a:ln w="9525">
                <a:noFill/>
                <a:miter lim="800000"/>
                <a:headEnd type="none" w="lg" len="lg"/>
                <a:tailEnd/>
              </a:ln>
            </p:spPr>
            <p:txBody>
              <a:bodyPr wrap="none">
                <a:spAutoFit/>
              </a:bodyPr>
              <a:lstStyle/>
              <a:p>
                <a:r>
                  <a:rPr lang="zh-CN" altLang="en-US" sz="2000"/>
                  <a:t>整型</a:t>
                </a:r>
                <a:r>
                  <a:rPr lang="en-US" altLang="zh-CN" sz="2000"/>
                  <a:t>p</a:t>
                </a:r>
              </a:p>
            </p:txBody>
          </p:sp>
        </p:grpSp>
      </p:grpSp>
      <p:sp>
        <p:nvSpPr>
          <p:cNvPr id="81" name="Text Box 71"/>
          <p:cNvSpPr txBox="1">
            <a:spLocks noChangeArrowheads="1"/>
          </p:cNvSpPr>
          <p:nvPr/>
        </p:nvSpPr>
        <p:spPr bwMode="auto">
          <a:xfrm>
            <a:off x="6269038" y="2570163"/>
            <a:ext cx="3365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82" name="Text Box 72"/>
          <p:cNvSpPr txBox="1">
            <a:spLocks noChangeArrowheads="1"/>
          </p:cNvSpPr>
          <p:nvPr/>
        </p:nvSpPr>
        <p:spPr bwMode="auto">
          <a:xfrm>
            <a:off x="6249988" y="2189163"/>
            <a:ext cx="3365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FF3300"/>
                </a:solidFill>
              </a:rPr>
              <a:t>9</a:t>
            </a:r>
            <a:endParaRPr lang="en-US" altLang="zh-CN">
              <a:solidFill>
                <a:srgbClr val="0000FF"/>
              </a:solidFill>
            </a:endParaRPr>
          </a:p>
        </p:txBody>
      </p:sp>
      <p:grpSp>
        <p:nvGrpSpPr>
          <p:cNvPr id="16" name="Group 79"/>
          <p:cNvGrpSpPr>
            <a:grpSpLocks/>
          </p:cNvGrpSpPr>
          <p:nvPr/>
        </p:nvGrpSpPr>
        <p:grpSpPr bwMode="auto">
          <a:xfrm>
            <a:off x="4679950" y="3290888"/>
            <a:ext cx="2120900" cy="1374775"/>
            <a:chOff x="2958" y="1392"/>
            <a:chExt cx="1336" cy="866"/>
          </a:xfrm>
        </p:grpSpPr>
        <p:sp>
          <p:nvSpPr>
            <p:cNvPr id="109591" name="Text Box 80"/>
            <p:cNvSpPr txBox="1">
              <a:spLocks noChangeArrowheads="1"/>
            </p:cNvSpPr>
            <p:nvPr/>
          </p:nvSpPr>
          <p:spPr bwMode="auto">
            <a:xfrm>
              <a:off x="3794" y="1970"/>
              <a:ext cx="500"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2000</a:t>
              </a:r>
            </a:p>
          </p:txBody>
        </p:sp>
        <p:sp>
          <p:nvSpPr>
            <p:cNvPr id="109592" name="Freeform 81"/>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 name="T9" fmla="*/ 0 w 150"/>
                <a:gd name="T10" fmla="*/ 0 h 744"/>
                <a:gd name="T11" fmla="*/ 150 w 150"/>
                <a:gd name="T12" fmla="*/ 744 h 744"/>
              </a:gdLst>
              <a:ahLst/>
              <a:cxnLst>
                <a:cxn ang="T6">
                  <a:pos x="T0" y="T1"/>
                </a:cxn>
                <a:cxn ang="T7">
                  <a:pos x="T2" y="T3"/>
                </a:cxn>
                <a:cxn ang="T8">
                  <a:pos x="T4" y="T5"/>
                </a:cxn>
              </a:cxnLst>
              <a:rect l="T9" t="T10" r="T11" b="T12"/>
              <a:pathLst>
                <a:path w="150" h="744">
                  <a:moveTo>
                    <a:pt x="114" y="0"/>
                  </a:moveTo>
                  <a:cubicBezTo>
                    <a:pt x="57" y="94"/>
                    <a:pt x="0" y="188"/>
                    <a:pt x="6" y="312"/>
                  </a:cubicBezTo>
                  <a:cubicBezTo>
                    <a:pt x="12" y="436"/>
                    <a:pt x="128" y="672"/>
                    <a:pt x="150" y="744"/>
                  </a:cubicBezTo>
                </a:path>
              </a:pathLst>
            </a:custGeom>
            <a:noFill/>
            <a:ln w="38100">
              <a:solidFill>
                <a:srgbClr val="339966"/>
              </a:solidFill>
              <a:round/>
              <a:headEnd/>
              <a:tailEnd type="triangle" w="med" len="med"/>
            </a:ln>
          </p:spPr>
          <p:txBody>
            <a:bodyPr wrap="none" lIns="90000" tIns="46800" rIns="90000" bIns="46800" anchor="ctr">
              <a:spAutoFit/>
            </a:bodyPr>
            <a:lstStyle/>
            <a:p>
              <a:pPr eaLnBrk="0" hangingPunct="0"/>
              <a:endParaRPr lang="zh-CN" altLang="en-US"/>
            </a:p>
          </p:txBody>
        </p:sp>
      </p:grpSp>
      <p:grpSp>
        <p:nvGrpSpPr>
          <p:cNvPr id="17" name="Group 82"/>
          <p:cNvGrpSpPr>
            <a:grpSpLocks/>
          </p:cNvGrpSpPr>
          <p:nvPr/>
        </p:nvGrpSpPr>
        <p:grpSpPr bwMode="auto">
          <a:xfrm>
            <a:off x="4629150" y="3633788"/>
            <a:ext cx="2152650" cy="1431925"/>
            <a:chOff x="2926" y="1632"/>
            <a:chExt cx="1356" cy="902"/>
          </a:xfrm>
        </p:grpSpPr>
        <p:sp>
          <p:nvSpPr>
            <p:cNvPr id="109589" name="Text Box 83"/>
            <p:cNvSpPr txBox="1">
              <a:spLocks noChangeArrowheads="1"/>
            </p:cNvSpPr>
            <p:nvPr/>
          </p:nvSpPr>
          <p:spPr bwMode="auto">
            <a:xfrm>
              <a:off x="3782" y="2246"/>
              <a:ext cx="500" cy="288"/>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2002</a:t>
              </a:r>
            </a:p>
          </p:txBody>
        </p:sp>
        <p:sp>
          <p:nvSpPr>
            <p:cNvPr id="109590" name="Freeform 84"/>
            <p:cNvSpPr>
              <a:spLocks/>
            </p:cNvSpPr>
            <p:nvPr/>
          </p:nvSpPr>
          <p:spPr bwMode="auto">
            <a:xfrm>
              <a:off x="2926" y="1632"/>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 name="T9" fmla="*/ 0 w 182"/>
                <a:gd name="T10" fmla="*/ 0 h 756"/>
                <a:gd name="T11" fmla="*/ 182 w 182"/>
                <a:gd name="T12" fmla="*/ 756 h 756"/>
              </a:gdLst>
              <a:ahLst/>
              <a:cxnLst>
                <a:cxn ang="T6">
                  <a:pos x="T0" y="T1"/>
                </a:cxn>
                <a:cxn ang="T7">
                  <a:pos x="T2" y="T3"/>
                </a:cxn>
                <a:cxn ang="T8">
                  <a:pos x="T4" y="T5"/>
                </a:cxn>
              </a:cxnLst>
              <a:rect l="T9" t="T10" r="T11" b="T12"/>
              <a:pathLst>
                <a:path w="182" h="756">
                  <a:moveTo>
                    <a:pt x="182" y="0"/>
                  </a:moveTo>
                  <a:cubicBezTo>
                    <a:pt x="93" y="171"/>
                    <a:pt x="4" y="342"/>
                    <a:pt x="2" y="468"/>
                  </a:cubicBezTo>
                  <a:cubicBezTo>
                    <a:pt x="0" y="594"/>
                    <a:pt x="142" y="710"/>
                    <a:pt x="170" y="756"/>
                  </a:cubicBezTo>
                </a:path>
              </a:pathLst>
            </a:custGeom>
            <a:noFill/>
            <a:ln w="38100">
              <a:solidFill>
                <a:schemeClr val="accent2"/>
              </a:solidFill>
              <a:round/>
              <a:headEnd type="none" w="lg" len="lg"/>
              <a:tailEnd type="triangle" w="med" len="med"/>
            </a:ln>
          </p:spPr>
          <p:txBody>
            <a:bodyPr wrap="none" lIns="90000" tIns="46800" rIns="90000" bIns="46800" anchor="ctr">
              <a:spAutoFit/>
            </a:bodyPr>
            <a:lstStyle/>
            <a:p>
              <a:pPr eaLnBrk="0" hangingPunct="0"/>
              <a:endParaRPr lang="zh-CN" altLang="en-US"/>
            </a:p>
          </p:txBody>
        </p:sp>
      </p:grpSp>
      <p:sp>
        <p:nvSpPr>
          <p:cNvPr id="89" name="Text Box 85"/>
          <p:cNvSpPr txBox="1">
            <a:spLocks noChangeArrowheads="1"/>
          </p:cNvSpPr>
          <p:nvPr/>
        </p:nvSpPr>
        <p:spPr bwMode="auto">
          <a:xfrm>
            <a:off x="3698875" y="3843338"/>
            <a:ext cx="995363" cy="457200"/>
          </a:xfrm>
          <a:prstGeom prst="rect">
            <a:avLst/>
          </a:prstGeom>
          <a:noFill/>
          <a:ln w="38100">
            <a:noFill/>
            <a:miter lim="800000"/>
            <a:headEnd type="none" w="lg" len="lg"/>
            <a:tailEnd/>
          </a:ln>
        </p:spPr>
        <p:txBody>
          <a:bodyPr wrap="none" lIns="90000" tIns="46800" rIns="90000" bIns="46800" anchor="ctr">
            <a:spAutoFit/>
          </a:bodyPr>
          <a:lstStyle/>
          <a:p>
            <a:r>
              <a:rPr lang="en-US" altLang="zh-CN">
                <a:solidFill>
                  <a:srgbClr val="0000FF"/>
                </a:solidFill>
                <a:ea typeface="隶书" pitchFamily="49" charset="-122"/>
              </a:rPr>
              <a:t>COPY</a:t>
            </a:r>
            <a:endParaRPr lang="en-US" altLang="zh-CN">
              <a:ea typeface="隶书" pitchFamily="49" charset="-122"/>
            </a:endParaRPr>
          </a:p>
        </p:txBody>
      </p:sp>
      <p:sp>
        <p:nvSpPr>
          <p:cNvPr id="90" name="Text Box 86"/>
          <p:cNvSpPr txBox="1">
            <a:spLocks noChangeArrowheads="1"/>
          </p:cNvSpPr>
          <p:nvPr/>
        </p:nvSpPr>
        <p:spPr bwMode="auto">
          <a:xfrm>
            <a:off x="6249988" y="4989513"/>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109588" name="Text Box 89"/>
          <p:cNvSpPr txBox="1">
            <a:spLocks noChangeArrowheads="1"/>
          </p:cNvSpPr>
          <p:nvPr/>
        </p:nvSpPr>
        <p:spPr bwMode="auto">
          <a:xfrm>
            <a:off x="571500" y="1071563"/>
            <a:ext cx="3059113" cy="400050"/>
          </a:xfrm>
          <a:prstGeom prst="rect">
            <a:avLst/>
          </a:prstGeom>
          <a:noFill/>
          <a:ln w="9525">
            <a:noFill/>
            <a:miter lim="800000"/>
            <a:headEnd/>
            <a:tailEnd/>
          </a:ln>
        </p:spPr>
        <p:txBody>
          <a:bodyPr>
            <a:spAutoFit/>
          </a:bodyPr>
          <a:lstStyle/>
          <a:p>
            <a:r>
              <a:rPr lang="zh-CN" altLang="en-US">
                <a:latin typeface="隶书" pitchFamily="49" charset="-122"/>
                <a:ea typeface="隶书" pitchFamily="49" charset="-122"/>
              </a:rPr>
              <a:t>例</a:t>
            </a:r>
            <a:r>
              <a:rPr lang="zh-CN" altLang="en-US" sz="2000">
                <a:latin typeface="隶书" pitchFamily="49" charset="-122"/>
                <a:ea typeface="隶书" pitchFamily="49" charset="-122"/>
              </a:rPr>
              <a:t> </a:t>
            </a:r>
            <a:r>
              <a:rPr lang="zh-CN" altLang="en-US">
                <a:latin typeface="隶书" pitchFamily="49" charset="-122"/>
                <a:ea typeface="隶书" pitchFamily="49" charset="-122"/>
              </a:rPr>
              <a:t>将数从大到小输出</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2">
                                            <p:txEl>
                                              <p:pRg st="0" end="0"/>
                                            </p:txEl>
                                          </p:spTgt>
                                        </p:tgtEl>
                                        <p:attrNameLst>
                                          <p:attrName>style.visibility</p:attrName>
                                        </p:attrNameLst>
                                      </p:cBhvr>
                                      <p:to>
                                        <p:strVal val="visible"/>
                                      </p:to>
                                    </p:set>
                                    <p:animEffect transition="in" filter="box(out)">
                                      <p:cBhvr>
                                        <p:cTn id="22" dur="500"/>
                                        <p:tgtEl>
                                          <p:spTgt spid="5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3">
                                            <p:txEl>
                                              <p:pRg st="0" end="0"/>
                                            </p:txEl>
                                          </p:spTgt>
                                        </p:tgtEl>
                                        <p:attrNameLst>
                                          <p:attrName>style.visibility</p:attrName>
                                        </p:attrNameLst>
                                      </p:cBhvr>
                                      <p:to>
                                        <p:strVal val="visible"/>
                                      </p:to>
                                    </p:set>
                                    <p:animEffect transition="in" filter="box(out)">
                                      <p:cBhvr>
                                        <p:cTn id="27" dur="500"/>
                                        <p:tgtEl>
                                          <p:spTgt spid="53">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8">
                                            <p:txEl>
                                              <p:pRg st="0" end="0"/>
                                            </p:txEl>
                                          </p:spTgt>
                                        </p:tgtEl>
                                        <p:attrNameLst>
                                          <p:attrName>style.visibility</p:attrName>
                                        </p:attrNameLst>
                                      </p:cBhvr>
                                      <p:to>
                                        <p:strVal val="visible"/>
                                      </p:to>
                                    </p:set>
                                    <p:animEffect transition="in" filter="box(out)">
                                      <p:cBhvr>
                                        <p:cTn id="32" dur="500"/>
                                        <p:tgtEl>
                                          <p:spTgt spid="68">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9">
                                            <p:txEl>
                                              <p:pRg st="0" end="0"/>
                                            </p:txEl>
                                          </p:spTgt>
                                        </p:tgtEl>
                                        <p:attrNameLst>
                                          <p:attrName>style.visibility</p:attrName>
                                        </p:attrNameLst>
                                      </p:cBhvr>
                                      <p:to>
                                        <p:strVal val="visible"/>
                                      </p:to>
                                    </p:set>
                                    <p:animEffect transition="in" filter="box(out)">
                                      <p:cBhvr>
                                        <p:cTn id="37" dur="500"/>
                                        <p:tgtEl>
                                          <p:spTgt spid="69">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out)">
                                      <p:cBhvr>
                                        <p:cTn id="42" dur="500"/>
                                        <p:tgtEl>
                                          <p:spTgt spid="12"/>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out)">
                                      <p:cBhvr>
                                        <p:cTn id="47" dur="500"/>
                                        <p:tgtEl>
                                          <p:spTgt spid="16"/>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ox(out)">
                                      <p:cBhvr>
                                        <p:cTn id="51" dur="500"/>
                                        <p:tgtEl>
                                          <p:spTgt spid="17"/>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2" fill="hold">
                            <p:stCondLst>
                              <p:cond delay="1000"/>
                            </p:stCondLst>
                            <p:childTnLst>
                              <p:par>
                                <p:cTn id="53" presetID="4" presetClass="entr" presetSubtype="32" fill="hold" grpId="0" nodeType="afterEffect">
                                  <p:stCondLst>
                                    <p:cond delay="0"/>
                                  </p:stCondLst>
                                  <p:childTnLst>
                                    <p:set>
                                      <p:cBhvr>
                                        <p:cTn id="54" dur="1" fill="hold">
                                          <p:stCondLst>
                                            <p:cond delay="0"/>
                                          </p:stCondLst>
                                        </p:cTn>
                                        <p:tgtEl>
                                          <p:spTgt spid="89">
                                            <p:txEl>
                                              <p:pRg st="0" end="0"/>
                                            </p:txEl>
                                          </p:spTgt>
                                        </p:tgtEl>
                                        <p:attrNameLst>
                                          <p:attrName>style.visibility</p:attrName>
                                        </p:attrNameLst>
                                      </p:cBhvr>
                                      <p:to>
                                        <p:strVal val="visible"/>
                                      </p:to>
                                    </p:set>
                                    <p:animEffect transition="in" filter="box(out)">
                                      <p:cBhvr>
                                        <p:cTn id="55" dur="500"/>
                                        <p:tgtEl>
                                          <p:spTgt spid="89">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90">
                                            <p:txEl>
                                              <p:pRg st="0" end="0"/>
                                            </p:txEl>
                                          </p:spTgt>
                                        </p:tgtEl>
                                        <p:attrNameLst>
                                          <p:attrName>style.visibility</p:attrName>
                                        </p:attrNameLst>
                                      </p:cBhvr>
                                      <p:to>
                                        <p:strVal val="visible"/>
                                      </p:to>
                                    </p:set>
                                    <p:animEffect transition="in" filter="box(out)">
                                      <p:cBhvr>
                                        <p:cTn id="60" dur="500"/>
                                        <p:tgtEl>
                                          <p:spTgt spid="90">
                                            <p:txEl>
                                              <p:pRg st="0" end="0"/>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box(out)">
                                      <p:cBhvr>
                                        <p:cTn id="65" dur="500"/>
                                        <p:tgtEl>
                                          <p:spTgt spid="82"/>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box(out)">
                                      <p:cBhvr>
                                        <p:cTn id="70" dur="500"/>
                                        <p:tgtEl>
                                          <p:spTgt spid="81"/>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autoUpdateAnimBg="0"/>
      <p:bldP spid="53" grpId="0" build="p" autoUpdateAnimBg="0"/>
      <p:bldP spid="68" grpId="0" build="p" autoUpdateAnimBg="0"/>
      <p:bldP spid="69" grpId="0" build="p" autoUpdateAnimBg="0"/>
      <p:bldP spid="81" grpId="0" animBg="1" autoUpdateAnimBg="0"/>
      <p:bldP spid="82" grpId="0" animBg="1" autoUpdateAnimBg="0"/>
      <p:bldP spid="89" grpId="0" build="p" autoUpdateAnimBg="0" advAuto="0"/>
      <p:bldP spid="90"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6"/>
          <p:cNvSpPr>
            <a:spLocks noGrp="1"/>
          </p:cNvSpPr>
          <p:nvPr>
            <p:ph type="ftr" sz="quarter" idx="12"/>
          </p:nvPr>
        </p:nvSpPr>
        <p:spPr>
          <a:noFill/>
        </p:spPr>
        <p:txBody>
          <a:bodyPr/>
          <a:lstStyle/>
          <a:p>
            <a:r>
              <a:rPr lang="en-US" altLang="zh-CN" smtClean="0"/>
              <a:t>www.itcast.cn</a:t>
            </a:r>
          </a:p>
        </p:txBody>
      </p:sp>
      <p:sp>
        <p:nvSpPr>
          <p:cNvPr id="3" name="Rectangle 2"/>
          <p:cNvSpPr>
            <a:spLocks noGrp="1" noRot="1" noChangeArrowheads="1"/>
          </p:cNvSpPr>
          <p:nvPr>
            <p:ph type="title"/>
          </p:nvPr>
        </p:nvSpPr>
        <p:spPr/>
        <p:txBody>
          <a:bodyPr/>
          <a:lstStyle/>
          <a:p>
            <a:pPr eaLnBrk="1" hangingPunct="1">
              <a:defRPr/>
            </a:pPr>
            <a:r>
              <a:rPr lang="en-US" altLang="zh-CN" sz="3600" smtClean="0">
                <a:ea typeface="宋体" pitchFamily="2" charset="-122"/>
              </a:rPr>
              <a:t>5.3.21</a:t>
            </a:r>
            <a:r>
              <a:rPr lang="zh-CN" altLang="en-US" sz="3600" smtClean="0">
                <a:ea typeface="宋体" pitchFamily="2" charset="-122"/>
              </a:rPr>
              <a:t>指针代码实践</a:t>
            </a:r>
            <a:endParaRPr lang="en-US" altLang="zh-CN" sz="3600" dirty="0">
              <a:ea typeface="宋体" pitchFamily="2" charset="-122"/>
            </a:endParaRPr>
          </a:p>
        </p:txBody>
      </p:sp>
      <p:sp>
        <p:nvSpPr>
          <p:cNvPr id="8" name="Rectangle 4"/>
          <p:cNvSpPr>
            <a:spLocks noChangeArrowheads="1"/>
          </p:cNvSpPr>
          <p:nvPr/>
        </p:nvSpPr>
        <p:spPr bwMode="auto">
          <a:xfrm>
            <a:off x="71438" y="1500188"/>
            <a:ext cx="3714750" cy="3970337"/>
          </a:xfrm>
          <a:prstGeom prst="rect">
            <a:avLst/>
          </a:prstGeom>
          <a:ln w="38100">
            <a:solidFill>
              <a:srgbClr val="008000"/>
            </a:solid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a:solidFill>
                  <a:schemeClr val="bg2"/>
                </a:solidFill>
              </a:rPr>
              <a:t>swap(int *p1, int *p2)</a:t>
            </a:r>
          </a:p>
          <a:p>
            <a:pPr eaLnBrk="0" hangingPunct="0">
              <a:defRPr/>
            </a:pPr>
            <a:r>
              <a:rPr lang="en-US" altLang="zh-CN">
                <a:solidFill>
                  <a:schemeClr val="bg2"/>
                </a:solidFill>
              </a:rPr>
              <a:t>{   int *p;</a:t>
            </a:r>
          </a:p>
          <a:p>
            <a:pPr eaLnBrk="0" hangingPunct="0">
              <a:defRPr/>
            </a:pPr>
            <a:r>
              <a:rPr lang="en-US" altLang="zh-CN">
                <a:solidFill>
                  <a:schemeClr val="bg2"/>
                </a:solidFill>
              </a:rPr>
              <a:t>    *p=*p1;</a:t>
            </a:r>
          </a:p>
          <a:p>
            <a:pPr eaLnBrk="0" hangingPunct="0">
              <a:defRPr/>
            </a:pPr>
            <a:r>
              <a:rPr lang="en-US" altLang="zh-CN">
                <a:solidFill>
                  <a:schemeClr val="bg2"/>
                </a:solidFill>
              </a:rPr>
              <a:t>    *p1=*p2;</a:t>
            </a:r>
          </a:p>
          <a:p>
            <a:pPr eaLnBrk="0" hangingPunct="0">
              <a:defRPr/>
            </a:pPr>
            <a:r>
              <a:rPr lang="en-US" altLang="zh-CN">
                <a:solidFill>
                  <a:schemeClr val="bg2"/>
                </a:solidFill>
              </a:rPr>
              <a:t>    *p2=*p;</a:t>
            </a:r>
          </a:p>
          <a:p>
            <a:pPr eaLnBrk="0" hangingPunct="0">
              <a:defRPr/>
            </a:pPr>
            <a:r>
              <a:rPr lang="en-US" altLang="zh-CN">
                <a:solidFill>
                  <a:schemeClr val="bg2"/>
                </a:solidFill>
              </a:rPr>
              <a:t>}</a:t>
            </a:r>
          </a:p>
          <a:p>
            <a:pPr eaLnBrk="0" hangingPunct="0">
              <a:defRPr/>
            </a:pPr>
            <a:r>
              <a:rPr lang="en-US" altLang="zh-CN">
                <a:solidFill>
                  <a:schemeClr val="bg2"/>
                </a:solidFill>
              </a:rPr>
              <a:t>main()</a:t>
            </a:r>
          </a:p>
          <a:p>
            <a:pPr eaLnBrk="0" hangingPunct="0">
              <a:defRPr/>
            </a:pPr>
            <a:r>
              <a:rPr lang="en-US" altLang="zh-CN">
                <a:solidFill>
                  <a:schemeClr val="bg2"/>
                </a:solidFill>
              </a:rPr>
              <a:t>{   int a,b;</a:t>
            </a:r>
          </a:p>
          <a:p>
            <a:pPr eaLnBrk="0" hangingPunct="0">
              <a:defRPr/>
            </a:pPr>
            <a:r>
              <a:rPr lang="en-US" altLang="zh-CN">
                <a:solidFill>
                  <a:schemeClr val="bg2"/>
                </a:solidFill>
              </a:rPr>
              <a:t>    int *pointer_1,*pointer_2;</a:t>
            </a:r>
          </a:p>
          <a:p>
            <a:pPr eaLnBrk="0" hangingPunct="0">
              <a:defRPr/>
            </a:pPr>
            <a:r>
              <a:rPr lang="en-US" altLang="zh-CN">
                <a:solidFill>
                  <a:schemeClr val="bg2"/>
                </a:solidFill>
              </a:rPr>
              <a:t>    scanf("%d,%d",&amp;a,&amp;b);</a:t>
            </a:r>
          </a:p>
          <a:p>
            <a:pPr eaLnBrk="0" hangingPunct="0">
              <a:defRPr/>
            </a:pPr>
            <a:r>
              <a:rPr lang="en-US" altLang="zh-CN">
                <a:solidFill>
                  <a:schemeClr val="bg2"/>
                </a:solidFill>
              </a:rPr>
              <a:t>    pointer_1=&amp;a;  pointer_2=&amp;b;</a:t>
            </a:r>
          </a:p>
          <a:p>
            <a:pPr eaLnBrk="0" hangingPunct="0">
              <a:defRPr/>
            </a:pPr>
            <a:r>
              <a:rPr lang="en-US" altLang="zh-CN">
                <a:solidFill>
                  <a:schemeClr val="bg2"/>
                </a:solidFill>
              </a:rPr>
              <a:t>    if(a&lt;b)  swap(pointer_1,pointer_2);</a:t>
            </a:r>
          </a:p>
          <a:p>
            <a:pPr eaLnBrk="0" hangingPunct="0">
              <a:defRPr/>
            </a:pPr>
            <a:r>
              <a:rPr lang="en-US" altLang="zh-CN">
                <a:solidFill>
                  <a:schemeClr val="bg2"/>
                </a:solidFill>
              </a:rPr>
              <a:t>    printf("\n%d,%d\n",a,b);</a:t>
            </a:r>
          </a:p>
          <a:p>
            <a:pPr eaLnBrk="0" hangingPunct="0">
              <a:defRPr/>
            </a:pPr>
            <a:r>
              <a:rPr lang="en-US" altLang="zh-CN">
                <a:solidFill>
                  <a:schemeClr val="bg2"/>
                </a:solidFill>
              </a:rPr>
              <a:t>}</a:t>
            </a:r>
          </a:p>
        </p:txBody>
      </p:sp>
      <p:sp>
        <p:nvSpPr>
          <p:cNvPr id="9" name="Text Box 5"/>
          <p:cNvSpPr txBox="1">
            <a:spLocks noChangeArrowheads="1"/>
          </p:cNvSpPr>
          <p:nvPr/>
        </p:nvSpPr>
        <p:spPr bwMode="auto">
          <a:xfrm>
            <a:off x="1639888" y="6143625"/>
            <a:ext cx="1962150" cy="396875"/>
          </a:xfrm>
          <a:prstGeom prst="rect">
            <a:avLst/>
          </a:prstGeom>
          <a:solidFill>
            <a:srgbClr val="33CCCC"/>
          </a:solidFill>
          <a:ln w="9525">
            <a:noFill/>
            <a:miter lim="800000"/>
            <a:headEnd/>
            <a:tailEnd/>
          </a:ln>
        </p:spPr>
        <p:txBody>
          <a:bodyPr wrap="none">
            <a:spAutoFit/>
          </a:bodyPr>
          <a:lstStyle/>
          <a:p>
            <a:r>
              <a:rPr lang="zh-CN" altLang="en-US" sz="2000"/>
              <a:t>运行结果：</a:t>
            </a:r>
            <a:r>
              <a:rPr lang="en-US" altLang="zh-CN" sz="2000"/>
              <a:t>9</a:t>
            </a:r>
            <a:r>
              <a:rPr lang="zh-CN" altLang="en-US" sz="2000"/>
              <a:t>，</a:t>
            </a:r>
            <a:r>
              <a:rPr lang="en-US" altLang="zh-CN" sz="2000"/>
              <a:t>9</a:t>
            </a:r>
          </a:p>
        </p:txBody>
      </p:sp>
      <p:sp>
        <p:nvSpPr>
          <p:cNvPr id="10" name="Text Box 6"/>
          <p:cNvSpPr txBox="1">
            <a:spLocks noChangeArrowheads="1"/>
          </p:cNvSpPr>
          <p:nvPr/>
        </p:nvSpPr>
        <p:spPr bwMode="auto">
          <a:xfrm>
            <a:off x="2046288" y="3325813"/>
            <a:ext cx="1454150" cy="701675"/>
          </a:xfrm>
          <a:prstGeom prst="rect">
            <a:avLst/>
          </a:prstGeom>
          <a:noFill/>
          <a:ln w="9525">
            <a:noFill/>
            <a:miter lim="800000"/>
            <a:headEnd/>
            <a:tailEnd/>
          </a:ln>
        </p:spPr>
        <p:txBody>
          <a:bodyPr wrap="none">
            <a:spAutoFit/>
          </a:bodyPr>
          <a:lstStyle/>
          <a:p>
            <a:r>
              <a:rPr lang="zh-CN" altLang="en-US" sz="2000">
                <a:solidFill>
                  <a:schemeClr val="accent2"/>
                </a:solidFill>
              </a:rPr>
              <a:t>编译警告！</a:t>
            </a:r>
          </a:p>
          <a:p>
            <a:r>
              <a:rPr lang="zh-CN" altLang="en-US" sz="2000">
                <a:solidFill>
                  <a:schemeClr val="accent2"/>
                </a:solidFill>
              </a:rPr>
              <a:t>结果不对！</a:t>
            </a:r>
          </a:p>
        </p:txBody>
      </p:sp>
      <p:sp>
        <p:nvSpPr>
          <p:cNvPr id="11" name="Text Box 9"/>
          <p:cNvSpPr txBox="1">
            <a:spLocks noChangeArrowheads="1"/>
          </p:cNvSpPr>
          <p:nvPr/>
        </p:nvSpPr>
        <p:spPr bwMode="auto">
          <a:xfrm>
            <a:off x="1749425" y="2187575"/>
            <a:ext cx="1843088" cy="822325"/>
          </a:xfrm>
          <a:prstGeom prst="rect">
            <a:avLst/>
          </a:prstGeom>
          <a:noFill/>
          <a:ln w="9525">
            <a:noFill/>
            <a:miter lim="800000"/>
            <a:headEnd/>
            <a:tailEnd/>
          </a:ln>
        </p:spPr>
        <p:txBody>
          <a:bodyPr wrap="none">
            <a:spAutoFit/>
          </a:bodyPr>
          <a:lstStyle/>
          <a:p>
            <a:r>
              <a:rPr lang="en-US" altLang="zh-CN">
                <a:solidFill>
                  <a:srgbClr val="FF3300"/>
                </a:solidFill>
              </a:rPr>
              <a:t>int   x;</a:t>
            </a:r>
          </a:p>
          <a:p>
            <a:r>
              <a:rPr lang="en-US" altLang="zh-CN">
                <a:solidFill>
                  <a:srgbClr val="FF3300"/>
                </a:solidFill>
              </a:rPr>
              <a:t>int  *p=&amp;x;</a:t>
            </a:r>
            <a:r>
              <a:rPr lang="en-US" altLang="zh-CN">
                <a:solidFill>
                  <a:schemeClr val="bg1"/>
                </a:solidFill>
              </a:rPr>
              <a:t>x;</a:t>
            </a:r>
          </a:p>
        </p:txBody>
      </p:sp>
      <p:sp>
        <p:nvSpPr>
          <p:cNvPr id="110602" name="Text Box 10"/>
          <p:cNvSpPr txBox="1">
            <a:spLocks noChangeArrowheads="1"/>
          </p:cNvSpPr>
          <p:nvPr/>
        </p:nvSpPr>
        <p:spPr bwMode="auto">
          <a:xfrm>
            <a:off x="433388" y="968375"/>
            <a:ext cx="3054350" cy="457200"/>
          </a:xfrm>
          <a:prstGeom prst="rect">
            <a:avLst/>
          </a:prstGeom>
          <a:noFill/>
          <a:ln w="9525">
            <a:noFill/>
            <a:miter lim="800000"/>
            <a:headEnd/>
            <a:tailEnd/>
          </a:ln>
        </p:spPr>
        <p:txBody>
          <a:bodyPr wrap="none">
            <a:spAutoFit/>
          </a:bodyPr>
          <a:lstStyle/>
          <a:p>
            <a:r>
              <a:rPr lang="zh-CN" altLang="en-US">
                <a:latin typeface="隶书" pitchFamily="49" charset="-122"/>
                <a:ea typeface="隶书" pitchFamily="49" charset="-122"/>
              </a:rPr>
              <a:t>例</a:t>
            </a:r>
            <a:r>
              <a:rPr lang="zh-CN" altLang="en-US" sz="2000">
                <a:latin typeface="隶书" pitchFamily="49" charset="-122"/>
                <a:ea typeface="隶书" pitchFamily="49" charset="-122"/>
              </a:rPr>
              <a:t> </a:t>
            </a:r>
            <a:r>
              <a:rPr lang="zh-CN" altLang="en-US">
                <a:latin typeface="隶书" pitchFamily="49" charset="-122"/>
                <a:ea typeface="隶书" pitchFamily="49" charset="-122"/>
              </a:rPr>
              <a:t>将数从大到小输出</a:t>
            </a:r>
            <a:endParaRPr lang="zh-CN" altLang="en-US" sz="2000"/>
          </a:p>
        </p:txBody>
      </p:sp>
      <p:grpSp>
        <p:nvGrpSpPr>
          <p:cNvPr id="2" name="Group 11"/>
          <p:cNvGrpSpPr>
            <a:grpSpLocks/>
          </p:cNvGrpSpPr>
          <p:nvPr/>
        </p:nvGrpSpPr>
        <p:grpSpPr bwMode="auto">
          <a:xfrm>
            <a:off x="4648200" y="1289050"/>
            <a:ext cx="2630488" cy="4625975"/>
            <a:chOff x="2883" y="554"/>
            <a:chExt cx="1657" cy="2914"/>
          </a:xfrm>
        </p:grpSpPr>
        <p:grpSp>
          <p:nvGrpSpPr>
            <p:cNvPr id="110647" name="Group 12"/>
            <p:cNvGrpSpPr>
              <a:grpSpLocks/>
            </p:cNvGrpSpPr>
            <p:nvPr/>
          </p:nvGrpSpPr>
          <p:grpSpPr bwMode="auto">
            <a:xfrm>
              <a:off x="2883" y="554"/>
              <a:ext cx="1657" cy="2914"/>
              <a:chOff x="3148" y="806"/>
              <a:chExt cx="1657" cy="2914"/>
            </a:xfrm>
          </p:grpSpPr>
          <p:sp>
            <p:nvSpPr>
              <p:cNvPr id="110649" name="Freeform 13"/>
              <p:cNvSpPr>
                <a:spLocks/>
              </p:cNvSpPr>
              <p:nvPr/>
            </p:nvSpPr>
            <p:spPr bwMode="auto">
              <a:xfrm>
                <a:off x="3582" y="3364"/>
                <a:ext cx="1211" cy="356"/>
              </a:xfrm>
              <a:custGeom>
                <a:avLst/>
                <a:gdLst>
                  <a:gd name="T0" fmla="*/ 0 w 1211"/>
                  <a:gd name="T1" fmla="*/ 47 h 456"/>
                  <a:gd name="T2" fmla="*/ 500 w 1211"/>
                  <a:gd name="T3" fmla="*/ 12 h 456"/>
                  <a:gd name="T4" fmla="*/ 1089 w 1211"/>
                  <a:gd name="T5" fmla="*/ 118 h 456"/>
                  <a:gd name="T6" fmla="*/ 1211 w 1211"/>
                  <a:gd name="T7" fmla="*/ 9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eaLnBrk="0" hangingPunct="0"/>
                <a:endParaRPr lang="zh-CN" altLang="en-US"/>
              </a:p>
            </p:txBody>
          </p:sp>
          <p:sp>
            <p:nvSpPr>
              <p:cNvPr id="110650" name="Freeform 14"/>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eaLnBrk="0" hangingPunct="0"/>
                <a:endParaRPr lang="zh-CN" altLang="en-US"/>
              </a:p>
            </p:txBody>
          </p:sp>
          <p:sp>
            <p:nvSpPr>
              <p:cNvPr id="110651" name="Rectangle 15"/>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p:spPr>
            <p:txBody>
              <a:bodyPr wrap="none" anchor="ctr"/>
              <a:lstStyle/>
              <a:p>
                <a:pPr eaLnBrk="0" hangingPunct="0"/>
                <a:endParaRPr lang="zh-CN" altLang="zh-CN" sz="2000"/>
              </a:p>
            </p:txBody>
          </p:sp>
          <p:sp>
            <p:nvSpPr>
              <p:cNvPr id="110652" name="Line 16"/>
              <p:cNvSpPr>
                <a:spLocks noChangeShapeType="1"/>
              </p:cNvSpPr>
              <p:nvPr/>
            </p:nvSpPr>
            <p:spPr bwMode="auto">
              <a:xfrm>
                <a:off x="3594" y="1244"/>
                <a:ext cx="1211" cy="0"/>
              </a:xfrm>
              <a:prstGeom prst="line">
                <a:avLst/>
              </a:prstGeom>
              <a:noFill/>
              <a:ln w="9525">
                <a:solidFill>
                  <a:srgbClr val="000000"/>
                </a:solidFill>
                <a:round/>
                <a:headEnd/>
                <a:tailEnd/>
              </a:ln>
            </p:spPr>
            <p:txBody>
              <a:bodyPr wrap="none" anchor="ctr"/>
              <a:lstStyle/>
              <a:p>
                <a:endParaRPr lang="zh-CN" altLang="en-US"/>
              </a:p>
            </p:txBody>
          </p:sp>
          <p:sp>
            <p:nvSpPr>
              <p:cNvPr id="110653" name="Line 17"/>
              <p:cNvSpPr>
                <a:spLocks noChangeShapeType="1"/>
              </p:cNvSpPr>
              <p:nvPr/>
            </p:nvSpPr>
            <p:spPr bwMode="auto">
              <a:xfrm>
                <a:off x="3594" y="1500"/>
                <a:ext cx="1211" cy="0"/>
              </a:xfrm>
              <a:prstGeom prst="line">
                <a:avLst/>
              </a:prstGeom>
              <a:noFill/>
              <a:ln w="9525">
                <a:solidFill>
                  <a:schemeClr val="bg2"/>
                </a:solidFill>
                <a:round/>
                <a:headEnd/>
                <a:tailEnd/>
              </a:ln>
            </p:spPr>
            <p:txBody>
              <a:bodyPr wrap="none" anchor="ctr"/>
              <a:lstStyle/>
              <a:p>
                <a:endParaRPr lang="zh-CN" altLang="en-US"/>
              </a:p>
            </p:txBody>
          </p:sp>
          <p:sp>
            <p:nvSpPr>
              <p:cNvPr id="110654" name="Line 18"/>
              <p:cNvSpPr>
                <a:spLocks noChangeShapeType="1"/>
              </p:cNvSpPr>
              <p:nvPr/>
            </p:nvSpPr>
            <p:spPr bwMode="auto">
              <a:xfrm>
                <a:off x="3594" y="1733"/>
                <a:ext cx="1211" cy="0"/>
              </a:xfrm>
              <a:prstGeom prst="line">
                <a:avLst/>
              </a:prstGeom>
              <a:noFill/>
              <a:ln w="9525">
                <a:solidFill>
                  <a:srgbClr val="000000"/>
                </a:solidFill>
                <a:round/>
                <a:headEnd/>
                <a:tailEnd/>
              </a:ln>
            </p:spPr>
            <p:txBody>
              <a:bodyPr wrap="none" anchor="ctr"/>
              <a:lstStyle/>
              <a:p>
                <a:endParaRPr lang="zh-CN" altLang="en-US"/>
              </a:p>
            </p:txBody>
          </p:sp>
          <p:sp>
            <p:nvSpPr>
              <p:cNvPr id="110655" name="Line 19"/>
              <p:cNvSpPr>
                <a:spLocks noChangeShapeType="1"/>
              </p:cNvSpPr>
              <p:nvPr/>
            </p:nvSpPr>
            <p:spPr bwMode="auto">
              <a:xfrm>
                <a:off x="3594" y="1988"/>
                <a:ext cx="1211" cy="0"/>
              </a:xfrm>
              <a:prstGeom prst="line">
                <a:avLst/>
              </a:prstGeom>
              <a:noFill/>
              <a:ln w="9525">
                <a:solidFill>
                  <a:srgbClr val="000000"/>
                </a:solidFill>
                <a:round/>
                <a:headEnd/>
                <a:tailEnd/>
              </a:ln>
            </p:spPr>
            <p:txBody>
              <a:bodyPr wrap="none" anchor="ctr"/>
              <a:lstStyle/>
              <a:p>
                <a:endParaRPr lang="zh-CN" altLang="en-US"/>
              </a:p>
            </p:txBody>
          </p:sp>
          <p:sp>
            <p:nvSpPr>
              <p:cNvPr id="110656" name="Line 20"/>
              <p:cNvSpPr>
                <a:spLocks noChangeShapeType="1"/>
              </p:cNvSpPr>
              <p:nvPr/>
            </p:nvSpPr>
            <p:spPr bwMode="auto">
              <a:xfrm>
                <a:off x="3582" y="2246"/>
                <a:ext cx="1211" cy="0"/>
              </a:xfrm>
              <a:prstGeom prst="line">
                <a:avLst/>
              </a:prstGeom>
              <a:noFill/>
              <a:ln w="9525">
                <a:solidFill>
                  <a:srgbClr val="000000"/>
                </a:solidFill>
                <a:round/>
                <a:headEnd/>
                <a:tailEnd/>
              </a:ln>
            </p:spPr>
            <p:txBody>
              <a:bodyPr wrap="none" anchor="ctr"/>
              <a:lstStyle/>
              <a:p>
                <a:endParaRPr lang="zh-CN" altLang="en-US"/>
              </a:p>
            </p:txBody>
          </p:sp>
          <p:sp>
            <p:nvSpPr>
              <p:cNvPr id="110657" name="Line 21"/>
              <p:cNvSpPr>
                <a:spLocks noChangeShapeType="1"/>
              </p:cNvSpPr>
              <p:nvPr/>
            </p:nvSpPr>
            <p:spPr bwMode="auto">
              <a:xfrm>
                <a:off x="3594" y="2788"/>
                <a:ext cx="1211" cy="0"/>
              </a:xfrm>
              <a:prstGeom prst="line">
                <a:avLst/>
              </a:prstGeom>
              <a:noFill/>
              <a:ln w="9525">
                <a:solidFill>
                  <a:srgbClr val="000000"/>
                </a:solidFill>
                <a:round/>
                <a:headEnd/>
                <a:tailEnd/>
              </a:ln>
            </p:spPr>
            <p:txBody>
              <a:bodyPr wrap="none" anchor="ctr"/>
              <a:lstStyle/>
              <a:p>
                <a:endParaRPr lang="zh-CN" altLang="en-US"/>
              </a:p>
            </p:txBody>
          </p:sp>
          <p:sp>
            <p:nvSpPr>
              <p:cNvPr id="110658" name="Line 22"/>
              <p:cNvSpPr>
                <a:spLocks noChangeShapeType="1"/>
              </p:cNvSpPr>
              <p:nvPr/>
            </p:nvSpPr>
            <p:spPr bwMode="auto">
              <a:xfrm>
                <a:off x="3582" y="3027"/>
                <a:ext cx="0" cy="456"/>
              </a:xfrm>
              <a:prstGeom prst="line">
                <a:avLst/>
              </a:prstGeom>
              <a:noFill/>
              <a:ln w="9525">
                <a:solidFill>
                  <a:srgbClr val="000000"/>
                </a:solidFill>
                <a:round/>
                <a:headEnd/>
                <a:tailEnd/>
              </a:ln>
            </p:spPr>
            <p:txBody>
              <a:bodyPr wrap="none" anchor="ctr"/>
              <a:lstStyle/>
              <a:p>
                <a:endParaRPr lang="zh-CN" altLang="en-US"/>
              </a:p>
            </p:txBody>
          </p:sp>
          <p:sp>
            <p:nvSpPr>
              <p:cNvPr id="110659" name="Line 23"/>
              <p:cNvSpPr>
                <a:spLocks noChangeShapeType="1"/>
              </p:cNvSpPr>
              <p:nvPr/>
            </p:nvSpPr>
            <p:spPr bwMode="auto">
              <a:xfrm>
                <a:off x="4793" y="3027"/>
                <a:ext cx="1" cy="600"/>
              </a:xfrm>
              <a:prstGeom prst="line">
                <a:avLst/>
              </a:prstGeom>
              <a:noFill/>
              <a:ln w="9525">
                <a:solidFill>
                  <a:srgbClr val="000000"/>
                </a:solidFill>
                <a:round/>
                <a:headEnd/>
                <a:tailEnd/>
              </a:ln>
            </p:spPr>
            <p:txBody>
              <a:bodyPr wrap="none" anchor="ctr"/>
              <a:lstStyle/>
              <a:p>
                <a:endParaRPr lang="zh-CN" altLang="en-US"/>
              </a:p>
            </p:txBody>
          </p:sp>
          <p:sp>
            <p:nvSpPr>
              <p:cNvPr id="110660" name="Text Box 24"/>
              <p:cNvSpPr txBox="1">
                <a:spLocks noChangeArrowheads="1"/>
              </p:cNvSpPr>
              <p:nvPr/>
            </p:nvSpPr>
            <p:spPr bwMode="auto">
              <a:xfrm>
                <a:off x="4073" y="864"/>
                <a:ext cx="308" cy="33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sp>
            <p:nvSpPr>
              <p:cNvPr id="110661" name="Line 25"/>
              <p:cNvSpPr>
                <a:spLocks noChangeShapeType="1"/>
              </p:cNvSpPr>
              <p:nvPr/>
            </p:nvSpPr>
            <p:spPr bwMode="auto">
              <a:xfrm>
                <a:off x="3594" y="2510"/>
                <a:ext cx="1211" cy="0"/>
              </a:xfrm>
              <a:prstGeom prst="line">
                <a:avLst/>
              </a:prstGeom>
              <a:noFill/>
              <a:ln w="9525">
                <a:solidFill>
                  <a:srgbClr val="000000"/>
                </a:solidFill>
                <a:round/>
                <a:headEnd/>
                <a:tailEnd/>
              </a:ln>
            </p:spPr>
            <p:txBody>
              <a:bodyPr wrap="none" anchor="ctr"/>
              <a:lstStyle/>
              <a:p>
                <a:endParaRPr lang="zh-CN" altLang="en-US"/>
              </a:p>
            </p:txBody>
          </p:sp>
          <p:sp>
            <p:nvSpPr>
              <p:cNvPr id="110662" name="Text Box 26"/>
              <p:cNvSpPr txBox="1">
                <a:spLocks noChangeArrowheads="1"/>
              </p:cNvSpPr>
              <p:nvPr/>
            </p:nvSpPr>
            <p:spPr bwMode="auto">
              <a:xfrm>
                <a:off x="3174" y="1134"/>
                <a:ext cx="436" cy="250"/>
              </a:xfrm>
              <a:prstGeom prst="rect">
                <a:avLst/>
              </a:prstGeom>
              <a:noFill/>
              <a:ln w="9525">
                <a:noFill/>
                <a:miter lim="800000"/>
                <a:headEnd/>
                <a:tailEnd/>
              </a:ln>
            </p:spPr>
            <p:txBody>
              <a:bodyPr wrap="none" anchor="ctr">
                <a:spAutoFit/>
              </a:bodyPr>
              <a:lstStyle/>
              <a:p>
                <a:pPr eaLnBrk="0" hangingPunct="0"/>
                <a:r>
                  <a:rPr lang="en-US" altLang="zh-CN" sz="2000"/>
                  <a:t>2000</a:t>
                </a:r>
              </a:p>
            </p:txBody>
          </p:sp>
          <p:sp>
            <p:nvSpPr>
              <p:cNvPr id="110663" name="Text Box 27"/>
              <p:cNvSpPr txBox="1">
                <a:spLocks noChangeArrowheads="1"/>
              </p:cNvSpPr>
              <p:nvPr/>
            </p:nvSpPr>
            <p:spPr bwMode="auto">
              <a:xfrm>
                <a:off x="3175" y="2105"/>
                <a:ext cx="436" cy="250"/>
              </a:xfrm>
              <a:prstGeom prst="rect">
                <a:avLst/>
              </a:prstGeom>
              <a:noFill/>
              <a:ln w="9525">
                <a:noFill/>
                <a:miter lim="800000"/>
                <a:headEnd/>
                <a:tailEnd/>
              </a:ln>
            </p:spPr>
            <p:txBody>
              <a:bodyPr wrap="none" anchor="ctr">
                <a:spAutoFit/>
              </a:bodyPr>
              <a:lstStyle/>
              <a:p>
                <a:pPr eaLnBrk="0" hangingPunct="0"/>
                <a:r>
                  <a:rPr lang="en-US" altLang="zh-CN" sz="2000"/>
                  <a:t>2008</a:t>
                </a:r>
                <a:endParaRPr lang="en-US" altLang="zh-CN" sz="2000">
                  <a:solidFill>
                    <a:srgbClr val="336600"/>
                  </a:solidFill>
                </a:endParaRPr>
              </a:p>
            </p:txBody>
          </p:sp>
          <p:sp>
            <p:nvSpPr>
              <p:cNvPr id="110664" name="Text Box 28"/>
              <p:cNvSpPr txBox="1">
                <a:spLocks noChangeArrowheads="1"/>
              </p:cNvSpPr>
              <p:nvPr/>
            </p:nvSpPr>
            <p:spPr bwMode="auto">
              <a:xfrm>
                <a:off x="3156" y="2372"/>
                <a:ext cx="472" cy="250"/>
              </a:xfrm>
              <a:prstGeom prst="rect">
                <a:avLst/>
              </a:prstGeom>
              <a:noFill/>
              <a:ln w="9525">
                <a:noFill/>
                <a:miter lim="800000"/>
                <a:headEnd/>
                <a:tailEnd/>
              </a:ln>
            </p:spPr>
            <p:txBody>
              <a:bodyPr wrap="none" anchor="ctr">
                <a:spAutoFit/>
              </a:bodyPr>
              <a:lstStyle/>
              <a:p>
                <a:pPr eaLnBrk="0" hangingPunct="0"/>
                <a:r>
                  <a:rPr lang="en-US" altLang="zh-CN" sz="2000"/>
                  <a:t>200A</a:t>
                </a:r>
              </a:p>
            </p:txBody>
          </p:sp>
          <p:sp>
            <p:nvSpPr>
              <p:cNvPr id="110665" name="Text Box 29"/>
              <p:cNvSpPr txBox="1">
                <a:spLocks noChangeArrowheads="1"/>
              </p:cNvSpPr>
              <p:nvPr/>
            </p:nvSpPr>
            <p:spPr bwMode="auto">
              <a:xfrm>
                <a:off x="3174" y="1377"/>
                <a:ext cx="436" cy="250"/>
              </a:xfrm>
              <a:prstGeom prst="rect">
                <a:avLst/>
              </a:prstGeom>
              <a:noFill/>
              <a:ln w="9525">
                <a:noFill/>
                <a:miter lim="800000"/>
                <a:headEnd/>
                <a:tailEnd/>
              </a:ln>
            </p:spPr>
            <p:txBody>
              <a:bodyPr wrap="none" anchor="ctr">
                <a:spAutoFit/>
              </a:bodyPr>
              <a:lstStyle/>
              <a:p>
                <a:pPr eaLnBrk="0" hangingPunct="0"/>
                <a:r>
                  <a:rPr lang="en-US" altLang="zh-CN" sz="2000"/>
                  <a:t>2002</a:t>
                </a:r>
              </a:p>
            </p:txBody>
          </p:sp>
          <p:sp>
            <p:nvSpPr>
              <p:cNvPr id="110666" name="Text Box 30"/>
              <p:cNvSpPr txBox="1">
                <a:spLocks noChangeArrowheads="1"/>
              </p:cNvSpPr>
              <p:nvPr/>
            </p:nvSpPr>
            <p:spPr bwMode="auto">
              <a:xfrm>
                <a:off x="3174" y="1620"/>
                <a:ext cx="436" cy="250"/>
              </a:xfrm>
              <a:prstGeom prst="rect">
                <a:avLst/>
              </a:prstGeom>
              <a:noFill/>
              <a:ln w="9525">
                <a:noFill/>
                <a:miter lim="800000"/>
                <a:headEnd/>
                <a:tailEnd/>
              </a:ln>
            </p:spPr>
            <p:txBody>
              <a:bodyPr wrap="none" anchor="ctr">
                <a:spAutoFit/>
              </a:bodyPr>
              <a:lstStyle/>
              <a:p>
                <a:pPr eaLnBrk="0" hangingPunct="0"/>
                <a:r>
                  <a:rPr lang="en-US" altLang="zh-CN" sz="2000"/>
                  <a:t>2004</a:t>
                </a:r>
              </a:p>
            </p:txBody>
          </p:sp>
          <p:sp>
            <p:nvSpPr>
              <p:cNvPr id="110667" name="Text Box 31"/>
              <p:cNvSpPr txBox="1">
                <a:spLocks noChangeArrowheads="1"/>
              </p:cNvSpPr>
              <p:nvPr/>
            </p:nvSpPr>
            <p:spPr bwMode="auto">
              <a:xfrm>
                <a:off x="3174" y="1862"/>
                <a:ext cx="436" cy="250"/>
              </a:xfrm>
              <a:prstGeom prst="rect">
                <a:avLst/>
              </a:prstGeom>
              <a:noFill/>
              <a:ln w="9525">
                <a:noFill/>
                <a:miter lim="800000"/>
                <a:headEnd/>
                <a:tailEnd/>
              </a:ln>
            </p:spPr>
            <p:txBody>
              <a:bodyPr wrap="none" anchor="ctr">
                <a:spAutoFit/>
              </a:bodyPr>
              <a:lstStyle/>
              <a:p>
                <a:pPr eaLnBrk="0" hangingPunct="0"/>
                <a:r>
                  <a:rPr lang="en-US" altLang="zh-CN" sz="2000"/>
                  <a:t>2006</a:t>
                </a:r>
              </a:p>
            </p:txBody>
          </p:sp>
          <p:grpSp>
            <p:nvGrpSpPr>
              <p:cNvPr id="110668" name="Group 32"/>
              <p:cNvGrpSpPr>
                <a:grpSpLocks/>
              </p:cNvGrpSpPr>
              <p:nvPr/>
            </p:nvGrpSpPr>
            <p:grpSpPr bwMode="auto">
              <a:xfrm>
                <a:off x="3597" y="1380"/>
                <a:ext cx="60" cy="1548"/>
                <a:chOff x="3960" y="1560"/>
                <a:chExt cx="60" cy="1548"/>
              </a:xfrm>
            </p:grpSpPr>
            <p:sp>
              <p:nvSpPr>
                <p:cNvPr id="110683" name="Line 33"/>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84" name="Line 34"/>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85" name="Line 35"/>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86" name="Line 36"/>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87" name="Line 37"/>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88" name="Line 38"/>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89" name="Line 39"/>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grpSp>
            <p:nvGrpSpPr>
              <p:cNvPr id="110669" name="Group 40"/>
              <p:cNvGrpSpPr>
                <a:grpSpLocks/>
              </p:cNvGrpSpPr>
              <p:nvPr/>
            </p:nvGrpSpPr>
            <p:grpSpPr bwMode="auto">
              <a:xfrm>
                <a:off x="4725" y="1368"/>
                <a:ext cx="60" cy="1548"/>
                <a:chOff x="3960" y="1560"/>
                <a:chExt cx="60" cy="1548"/>
              </a:xfrm>
            </p:grpSpPr>
            <p:sp>
              <p:nvSpPr>
                <p:cNvPr id="110676" name="Line 41"/>
                <p:cNvSpPr>
                  <a:spLocks noChangeShapeType="1"/>
                </p:cNvSpPr>
                <p:nvPr/>
              </p:nvSpPr>
              <p:spPr bwMode="auto">
                <a:xfrm>
                  <a:off x="3960" y="156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77" name="Line 42"/>
                <p:cNvSpPr>
                  <a:spLocks noChangeShapeType="1"/>
                </p:cNvSpPr>
                <p:nvPr/>
              </p:nvSpPr>
              <p:spPr bwMode="auto">
                <a:xfrm>
                  <a:off x="3960" y="2076"/>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78" name="Line 43"/>
                <p:cNvSpPr>
                  <a:spLocks noChangeShapeType="1"/>
                </p:cNvSpPr>
                <p:nvPr/>
              </p:nvSpPr>
              <p:spPr bwMode="auto">
                <a:xfrm>
                  <a:off x="3960" y="2334"/>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79" name="Line 44"/>
                <p:cNvSpPr>
                  <a:spLocks noChangeShapeType="1"/>
                </p:cNvSpPr>
                <p:nvPr/>
              </p:nvSpPr>
              <p:spPr bwMode="auto">
                <a:xfrm>
                  <a:off x="3960" y="2592"/>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80" name="Line 45"/>
                <p:cNvSpPr>
                  <a:spLocks noChangeShapeType="1"/>
                </p:cNvSpPr>
                <p:nvPr/>
              </p:nvSpPr>
              <p:spPr bwMode="auto">
                <a:xfrm>
                  <a:off x="3960" y="2850"/>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81" name="Line 46"/>
                <p:cNvSpPr>
                  <a:spLocks noChangeShapeType="1"/>
                </p:cNvSpPr>
                <p:nvPr/>
              </p:nvSpPr>
              <p:spPr bwMode="auto">
                <a:xfrm>
                  <a:off x="3960" y="310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82" name="Line 47"/>
                <p:cNvSpPr>
                  <a:spLocks noChangeShapeType="1"/>
                </p:cNvSpPr>
                <p:nvPr/>
              </p:nvSpPr>
              <p:spPr bwMode="auto">
                <a:xfrm>
                  <a:off x="3960" y="1818"/>
                  <a:ext cx="60" cy="0"/>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grpSp>
          <p:sp>
            <p:nvSpPr>
              <p:cNvPr id="110670" name="Line 48"/>
              <p:cNvSpPr>
                <a:spLocks noChangeShapeType="1"/>
              </p:cNvSpPr>
              <p:nvPr/>
            </p:nvSpPr>
            <p:spPr bwMode="auto">
              <a:xfrm>
                <a:off x="3588" y="3252"/>
                <a:ext cx="1200" cy="0"/>
              </a:xfrm>
              <a:prstGeom prst="line">
                <a:avLst/>
              </a:prstGeom>
              <a:noFill/>
              <a:ln w="6350">
                <a:solidFill>
                  <a:schemeClr val="tx1"/>
                </a:solidFill>
                <a:round/>
                <a:headEnd type="none" w="lg" len="lg"/>
                <a:tailEnd/>
              </a:ln>
            </p:spPr>
            <p:txBody>
              <a:bodyPr wrap="none" lIns="90000" tIns="46800" rIns="90000" bIns="46800" anchor="ctr">
                <a:spAutoFit/>
              </a:bodyPr>
              <a:lstStyle/>
              <a:p>
                <a:endParaRPr lang="zh-CN" altLang="en-US"/>
              </a:p>
            </p:txBody>
          </p:sp>
          <p:sp>
            <p:nvSpPr>
              <p:cNvPr id="110671" name="Line 49"/>
              <p:cNvSpPr>
                <a:spLocks noChangeShapeType="1"/>
              </p:cNvSpPr>
              <p:nvPr/>
            </p:nvSpPr>
            <p:spPr bwMode="auto">
              <a:xfrm flipV="1">
                <a:off x="3588" y="3144"/>
                <a:ext cx="60" cy="12"/>
              </a:xfrm>
              <a:prstGeom prst="line">
                <a:avLst/>
              </a:prstGeom>
              <a:noFill/>
              <a:ln w="38100">
                <a:solidFill>
                  <a:schemeClr val="tx1"/>
                </a:solidFill>
                <a:round/>
                <a:headEnd type="none" w="lg" len="lg"/>
                <a:tailEnd/>
              </a:ln>
            </p:spPr>
            <p:txBody>
              <a:bodyPr lIns="90000" tIns="46800" rIns="90000" bIns="46800" anchor="ctr">
                <a:spAutoFit/>
              </a:bodyPr>
              <a:lstStyle/>
              <a:p>
                <a:endParaRPr lang="zh-CN" altLang="en-US"/>
              </a:p>
            </p:txBody>
          </p:sp>
          <p:sp>
            <p:nvSpPr>
              <p:cNvPr id="110672" name="Line 50"/>
              <p:cNvSpPr>
                <a:spLocks noChangeShapeType="1"/>
              </p:cNvSpPr>
              <p:nvPr/>
            </p:nvSpPr>
            <p:spPr bwMode="auto">
              <a:xfrm flipH="1" flipV="1">
                <a:off x="4740" y="3132"/>
                <a:ext cx="48" cy="12"/>
              </a:xfrm>
              <a:prstGeom prst="line">
                <a:avLst/>
              </a:prstGeom>
              <a:noFill/>
              <a:ln w="38100">
                <a:solidFill>
                  <a:schemeClr val="tx1"/>
                </a:solidFill>
                <a:round/>
                <a:headEnd type="none" w="lg" len="lg"/>
                <a:tailEnd/>
              </a:ln>
            </p:spPr>
            <p:txBody>
              <a:bodyPr wrap="none" lIns="90000" tIns="46800" rIns="90000" bIns="46800" anchor="ctr">
                <a:spAutoFit/>
              </a:bodyPr>
              <a:lstStyle/>
              <a:p>
                <a:endParaRPr lang="zh-CN" altLang="en-US"/>
              </a:p>
            </p:txBody>
          </p:sp>
          <p:sp>
            <p:nvSpPr>
              <p:cNvPr id="110673" name="Text Box 51"/>
              <p:cNvSpPr txBox="1">
                <a:spLocks noChangeArrowheads="1"/>
              </p:cNvSpPr>
              <p:nvPr/>
            </p:nvSpPr>
            <p:spPr bwMode="auto">
              <a:xfrm>
                <a:off x="3148" y="2660"/>
                <a:ext cx="463" cy="250"/>
              </a:xfrm>
              <a:prstGeom prst="rect">
                <a:avLst/>
              </a:prstGeom>
              <a:noFill/>
              <a:ln w="9525">
                <a:noFill/>
                <a:miter lim="800000"/>
                <a:headEnd/>
                <a:tailEnd/>
              </a:ln>
            </p:spPr>
            <p:txBody>
              <a:bodyPr wrap="none" anchor="ctr">
                <a:spAutoFit/>
              </a:bodyPr>
              <a:lstStyle/>
              <a:p>
                <a:pPr eaLnBrk="0" hangingPunct="0"/>
                <a:r>
                  <a:rPr lang="en-US" altLang="zh-CN" sz="2000"/>
                  <a:t>200C</a:t>
                </a:r>
              </a:p>
            </p:txBody>
          </p:sp>
          <p:sp>
            <p:nvSpPr>
              <p:cNvPr id="110674" name="Text Box 52"/>
              <p:cNvSpPr txBox="1">
                <a:spLocks noChangeArrowheads="1"/>
              </p:cNvSpPr>
              <p:nvPr/>
            </p:nvSpPr>
            <p:spPr bwMode="auto">
              <a:xfrm>
                <a:off x="3153" y="2900"/>
                <a:ext cx="454" cy="250"/>
              </a:xfrm>
              <a:prstGeom prst="rect">
                <a:avLst/>
              </a:prstGeom>
              <a:noFill/>
              <a:ln w="9525">
                <a:noFill/>
                <a:miter lim="800000"/>
                <a:headEnd/>
                <a:tailEnd/>
              </a:ln>
            </p:spPr>
            <p:txBody>
              <a:bodyPr wrap="none" anchor="ctr">
                <a:spAutoFit/>
              </a:bodyPr>
              <a:lstStyle/>
              <a:p>
                <a:pPr eaLnBrk="0" hangingPunct="0"/>
                <a:r>
                  <a:rPr lang="en-US" altLang="zh-CN" sz="2000"/>
                  <a:t>200E</a:t>
                </a:r>
              </a:p>
            </p:txBody>
          </p:sp>
          <p:sp>
            <p:nvSpPr>
              <p:cNvPr id="110675" name="Text Box 53"/>
              <p:cNvSpPr txBox="1">
                <a:spLocks noChangeArrowheads="1"/>
              </p:cNvSpPr>
              <p:nvPr/>
            </p:nvSpPr>
            <p:spPr bwMode="auto">
              <a:xfrm>
                <a:off x="3174" y="3128"/>
                <a:ext cx="436" cy="250"/>
              </a:xfrm>
              <a:prstGeom prst="rect">
                <a:avLst/>
              </a:prstGeom>
              <a:noFill/>
              <a:ln w="9525">
                <a:noFill/>
                <a:miter lim="800000"/>
                <a:headEnd/>
                <a:tailEnd/>
              </a:ln>
            </p:spPr>
            <p:txBody>
              <a:bodyPr wrap="none" anchor="ctr">
                <a:spAutoFit/>
              </a:bodyPr>
              <a:lstStyle/>
              <a:p>
                <a:pPr eaLnBrk="0" hangingPunct="0"/>
                <a:r>
                  <a:rPr lang="en-US" altLang="zh-CN" sz="2000"/>
                  <a:t>2010</a:t>
                </a:r>
              </a:p>
            </p:txBody>
          </p:sp>
        </p:grpSp>
        <p:sp>
          <p:nvSpPr>
            <p:cNvPr id="110648" name="Text Box 54"/>
            <p:cNvSpPr txBox="1">
              <a:spLocks noChangeArrowheads="1"/>
            </p:cNvSpPr>
            <p:nvPr/>
          </p:nvSpPr>
          <p:spPr bwMode="auto">
            <a:xfrm>
              <a:off x="3819" y="2993"/>
              <a:ext cx="308" cy="178"/>
            </a:xfrm>
            <a:prstGeom prst="rect">
              <a:avLst/>
            </a:prstGeom>
            <a:noFill/>
            <a:ln w="9525">
              <a:noFill/>
              <a:miter lim="800000"/>
              <a:headEnd/>
              <a:tailEnd/>
            </a:ln>
          </p:spPr>
          <p:txBody>
            <a:bodyPr vert="eaVert" wrap="none" anchor="ctr">
              <a:spAutoFit/>
            </a:bodyPr>
            <a:lstStyle/>
            <a:p>
              <a:pPr eaLnBrk="0" hangingPunct="0"/>
              <a:r>
                <a:rPr lang="en-US" altLang="zh-CN" sz="2000"/>
                <a:t>...</a:t>
              </a:r>
            </a:p>
          </p:txBody>
        </p:sp>
      </p:grpSp>
      <p:sp>
        <p:nvSpPr>
          <p:cNvPr id="57" name="Text Box 55"/>
          <p:cNvSpPr txBox="1">
            <a:spLocks noChangeArrowheads="1"/>
          </p:cNvSpPr>
          <p:nvPr/>
        </p:nvSpPr>
        <p:spPr bwMode="auto">
          <a:xfrm>
            <a:off x="6126163" y="2012950"/>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5</a:t>
            </a:r>
          </a:p>
        </p:txBody>
      </p:sp>
      <p:sp>
        <p:nvSpPr>
          <p:cNvPr id="58" name="Text Box 56"/>
          <p:cNvSpPr txBox="1">
            <a:spLocks noChangeArrowheads="1"/>
          </p:cNvSpPr>
          <p:nvPr/>
        </p:nvSpPr>
        <p:spPr bwMode="auto">
          <a:xfrm>
            <a:off x="6145213" y="2374900"/>
            <a:ext cx="336550" cy="457200"/>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9</a:t>
            </a:r>
            <a:endParaRPr lang="en-US" altLang="zh-CN">
              <a:solidFill>
                <a:srgbClr val="0000FF"/>
              </a:solidFill>
            </a:endParaRPr>
          </a:p>
        </p:txBody>
      </p:sp>
      <p:grpSp>
        <p:nvGrpSpPr>
          <p:cNvPr id="7" name="Group 57"/>
          <p:cNvGrpSpPr>
            <a:grpSpLocks/>
          </p:cNvGrpSpPr>
          <p:nvPr/>
        </p:nvGrpSpPr>
        <p:grpSpPr bwMode="auto">
          <a:xfrm>
            <a:off x="5846763" y="1562100"/>
            <a:ext cx="3368675" cy="1811338"/>
            <a:chOff x="3903" y="978"/>
            <a:chExt cx="2122" cy="1141"/>
          </a:xfrm>
        </p:grpSpPr>
        <p:grpSp>
          <p:nvGrpSpPr>
            <p:cNvPr id="110634" name="Group 58"/>
            <p:cNvGrpSpPr>
              <a:grpSpLocks/>
            </p:cNvGrpSpPr>
            <p:nvPr/>
          </p:nvGrpSpPr>
          <p:grpSpPr bwMode="auto">
            <a:xfrm>
              <a:off x="4783" y="1125"/>
              <a:ext cx="1009" cy="250"/>
              <a:chOff x="4402" y="1437"/>
              <a:chExt cx="1009" cy="250"/>
            </a:xfrm>
          </p:grpSpPr>
          <p:sp>
            <p:nvSpPr>
              <p:cNvPr id="110645" name="Line 5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0646" name="Text Box 60"/>
              <p:cNvSpPr txBox="1">
                <a:spLocks noChangeArrowheads="1"/>
              </p:cNvSpPr>
              <p:nvPr/>
            </p:nvSpPr>
            <p:spPr bwMode="auto">
              <a:xfrm>
                <a:off x="4584" y="1437"/>
                <a:ext cx="827" cy="250"/>
              </a:xfrm>
              <a:prstGeom prst="rect">
                <a:avLst/>
              </a:prstGeom>
              <a:noFill/>
              <a:ln w="9525">
                <a:noFill/>
                <a:miter lim="800000"/>
                <a:headEnd type="none" w="lg" len="lg"/>
                <a:tailEnd/>
              </a:ln>
            </p:spPr>
            <p:txBody>
              <a:bodyPr wrap="none">
                <a:spAutoFit/>
              </a:bodyPr>
              <a:lstStyle/>
              <a:p>
                <a:r>
                  <a:rPr lang="zh-CN" altLang="en-US" sz="2000"/>
                  <a:t>整型变量</a:t>
                </a:r>
                <a:r>
                  <a:rPr lang="en-US" altLang="zh-CN" sz="2000"/>
                  <a:t>a</a:t>
                </a:r>
              </a:p>
            </p:txBody>
          </p:sp>
        </p:grpSp>
        <p:grpSp>
          <p:nvGrpSpPr>
            <p:cNvPr id="110635" name="Group 61"/>
            <p:cNvGrpSpPr>
              <a:grpSpLocks/>
            </p:cNvGrpSpPr>
            <p:nvPr/>
          </p:nvGrpSpPr>
          <p:grpSpPr bwMode="auto">
            <a:xfrm>
              <a:off x="4783" y="1334"/>
              <a:ext cx="1029" cy="288"/>
              <a:chOff x="4426" y="1886"/>
              <a:chExt cx="1029" cy="288"/>
            </a:xfrm>
          </p:grpSpPr>
          <p:sp>
            <p:nvSpPr>
              <p:cNvPr id="110643" name="Line 62"/>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0644" name="Text Box 63"/>
              <p:cNvSpPr txBox="1">
                <a:spLocks noChangeArrowheads="1"/>
              </p:cNvSpPr>
              <p:nvPr/>
            </p:nvSpPr>
            <p:spPr bwMode="auto">
              <a:xfrm>
                <a:off x="4523" y="1886"/>
                <a:ext cx="932" cy="288"/>
              </a:xfrm>
              <a:prstGeom prst="rect">
                <a:avLst/>
              </a:prstGeom>
              <a:noFill/>
              <a:ln w="9525">
                <a:noFill/>
                <a:miter lim="800000"/>
                <a:headEnd type="none" w="lg" len="lg"/>
                <a:tailEnd/>
              </a:ln>
            </p:spPr>
            <p:txBody>
              <a:bodyPr wrap="none">
                <a:spAutoFit/>
              </a:bodyPr>
              <a:lstStyle/>
              <a:p>
                <a:r>
                  <a:rPr lang="en-US" altLang="zh-CN" sz="2000"/>
                  <a:t>  </a:t>
                </a:r>
                <a:r>
                  <a:rPr lang="zh-CN" altLang="en-US" sz="2000"/>
                  <a:t>整型变量</a:t>
                </a:r>
                <a:r>
                  <a:rPr lang="en-US" altLang="zh-CN"/>
                  <a:t>b</a:t>
                </a:r>
                <a:endParaRPr lang="en-US" altLang="zh-CN" sz="2000"/>
              </a:p>
            </p:txBody>
          </p:sp>
        </p:grpSp>
        <p:sp>
          <p:nvSpPr>
            <p:cNvPr id="110636" name="Text Box 64"/>
            <p:cNvSpPr txBox="1">
              <a:spLocks noChangeArrowheads="1"/>
            </p:cNvSpPr>
            <p:nvPr/>
          </p:nvSpPr>
          <p:spPr bwMode="auto">
            <a:xfrm>
              <a:off x="3903" y="978"/>
              <a:ext cx="541" cy="250"/>
            </a:xfrm>
            <a:prstGeom prst="rect">
              <a:avLst/>
            </a:prstGeom>
            <a:noFill/>
            <a:ln w="9525">
              <a:noFill/>
              <a:miter lim="800000"/>
              <a:headEnd/>
              <a:tailEnd/>
            </a:ln>
          </p:spPr>
          <p:txBody>
            <a:bodyPr wrap="none" anchor="ctr">
              <a:spAutoFit/>
            </a:bodyPr>
            <a:lstStyle/>
            <a:p>
              <a:pPr eaLnBrk="0" hangingPunct="0"/>
              <a:r>
                <a:rPr lang="en-US" altLang="zh-CN" sz="2000">
                  <a:solidFill>
                    <a:srgbClr val="FF3300"/>
                  </a:solidFill>
                </a:rPr>
                <a:t>(main)</a:t>
              </a:r>
              <a:endParaRPr lang="en-US" altLang="zh-CN" sz="2000">
                <a:solidFill>
                  <a:schemeClr val="accent2"/>
                </a:solidFill>
              </a:endParaRPr>
            </a:p>
          </p:txBody>
        </p:sp>
        <p:grpSp>
          <p:nvGrpSpPr>
            <p:cNvPr id="110637" name="Group 65"/>
            <p:cNvGrpSpPr>
              <a:grpSpLocks/>
            </p:cNvGrpSpPr>
            <p:nvPr/>
          </p:nvGrpSpPr>
          <p:grpSpPr bwMode="auto">
            <a:xfrm>
              <a:off x="4783" y="1605"/>
              <a:ext cx="1230" cy="250"/>
              <a:chOff x="4402" y="1437"/>
              <a:chExt cx="1230" cy="250"/>
            </a:xfrm>
          </p:grpSpPr>
          <p:sp>
            <p:nvSpPr>
              <p:cNvPr id="110641" name="Line 6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0642" name="Text Box 67"/>
              <p:cNvSpPr txBox="1">
                <a:spLocks noChangeArrowheads="1"/>
              </p:cNvSpPr>
              <p:nvPr/>
            </p:nvSpPr>
            <p:spPr bwMode="auto">
              <a:xfrm>
                <a:off x="4584" y="1437"/>
                <a:ext cx="1048" cy="250"/>
              </a:xfrm>
              <a:prstGeom prst="rect">
                <a:avLst/>
              </a:prstGeom>
              <a:noFill/>
              <a:ln w="9525">
                <a:noFill/>
                <a:miter lim="800000"/>
                <a:headEnd type="none" w="lg" len="lg"/>
                <a:tailEnd/>
              </a:ln>
            </p:spPr>
            <p:txBody>
              <a:bodyPr wrap="none">
                <a:spAutoFit/>
              </a:bodyPr>
              <a:lstStyle/>
              <a:p>
                <a:r>
                  <a:rPr lang="zh-CN" altLang="en-US" sz="2000"/>
                  <a:t>指针</a:t>
                </a:r>
                <a:r>
                  <a:rPr lang="en-US" altLang="zh-CN" sz="2000"/>
                  <a:t>pointer_1</a:t>
                </a:r>
              </a:p>
            </p:txBody>
          </p:sp>
        </p:grpSp>
        <p:grpSp>
          <p:nvGrpSpPr>
            <p:cNvPr id="110638" name="Group 68"/>
            <p:cNvGrpSpPr>
              <a:grpSpLocks/>
            </p:cNvGrpSpPr>
            <p:nvPr/>
          </p:nvGrpSpPr>
          <p:grpSpPr bwMode="auto">
            <a:xfrm>
              <a:off x="4795" y="1869"/>
              <a:ext cx="1230" cy="250"/>
              <a:chOff x="4402" y="1437"/>
              <a:chExt cx="1230" cy="250"/>
            </a:xfrm>
          </p:grpSpPr>
          <p:sp>
            <p:nvSpPr>
              <p:cNvPr id="110639" name="Line 6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0640" name="Text Box 70"/>
              <p:cNvSpPr txBox="1">
                <a:spLocks noChangeArrowheads="1"/>
              </p:cNvSpPr>
              <p:nvPr/>
            </p:nvSpPr>
            <p:spPr bwMode="auto">
              <a:xfrm>
                <a:off x="4584" y="1437"/>
                <a:ext cx="1048" cy="250"/>
              </a:xfrm>
              <a:prstGeom prst="rect">
                <a:avLst/>
              </a:prstGeom>
              <a:noFill/>
              <a:ln w="9525">
                <a:noFill/>
                <a:miter lim="800000"/>
                <a:headEnd type="none" w="lg" len="lg"/>
                <a:tailEnd/>
              </a:ln>
            </p:spPr>
            <p:txBody>
              <a:bodyPr wrap="none">
                <a:spAutoFit/>
              </a:bodyPr>
              <a:lstStyle/>
              <a:p>
                <a:r>
                  <a:rPr lang="zh-CN" altLang="en-US" sz="2000"/>
                  <a:t>指针</a:t>
                </a:r>
                <a:r>
                  <a:rPr lang="en-US" altLang="zh-CN" sz="2000"/>
                  <a:t>pointer_2</a:t>
                </a:r>
              </a:p>
            </p:txBody>
          </p:sp>
        </p:grpSp>
      </p:grpSp>
      <p:sp>
        <p:nvSpPr>
          <p:cNvPr id="73" name="Text Box 71"/>
          <p:cNvSpPr txBox="1">
            <a:spLocks noChangeArrowheads="1"/>
          </p:cNvSpPr>
          <p:nvPr/>
        </p:nvSpPr>
        <p:spPr bwMode="auto">
          <a:xfrm>
            <a:off x="5878513" y="2755900"/>
            <a:ext cx="793750" cy="457200"/>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2000</a:t>
            </a:r>
          </a:p>
        </p:txBody>
      </p:sp>
      <p:sp>
        <p:nvSpPr>
          <p:cNvPr id="74" name="Text Box 72"/>
          <p:cNvSpPr txBox="1">
            <a:spLocks noChangeArrowheads="1"/>
          </p:cNvSpPr>
          <p:nvPr/>
        </p:nvSpPr>
        <p:spPr bwMode="auto">
          <a:xfrm>
            <a:off x="5878513" y="3155950"/>
            <a:ext cx="793750" cy="457200"/>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2002</a:t>
            </a:r>
            <a:endParaRPr lang="en-US" altLang="zh-CN">
              <a:solidFill>
                <a:srgbClr val="0000FF"/>
              </a:solidFill>
            </a:endParaRPr>
          </a:p>
        </p:txBody>
      </p:sp>
      <p:sp>
        <p:nvSpPr>
          <p:cNvPr id="75" name="Text Box 84"/>
          <p:cNvSpPr txBox="1">
            <a:spLocks noChangeArrowheads="1"/>
          </p:cNvSpPr>
          <p:nvPr/>
        </p:nvSpPr>
        <p:spPr bwMode="auto">
          <a:xfrm>
            <a:off x="6221413" y="2336800"/>
            <a:ext cx="3365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0000FF"/>
                </a:solidFill>
              </a:rPr>
              <a:t>9</a:t>
            </a:r>
          </a:p>
        </p:txBody>
      </p:sp>
      <p:sp>
        <p:nvSpPr>
          <p:cNvPr id="76" name="Text Box 85"/>
          <p:cNvSpPr txBox="1">
            <a:spLocks noChangeArrowheads="1"/>
          </p:cNvSpPr>
          <p:nvPr/>
        </p:nvSpPr>
        <p:spPr bwMode="auto">
          <a:xfrm>
            <a:off x="6202363" y="1974850"/>
            <a:ext cx="336550" cy="457200"/>
          </a:xfrm>
          <a:prstGeom prst="rect">
            <a:avLst/>
          </a:prstGeom>
          <a:solidFill>
            <a:srgbClr val="DDDDDD"/>
          </a:solidFill>
          <a:ln w="9525">
            <a:noFill/>
            <a:miter lim="800000"/>
            <a:headEnd/>
            <a:tailEnd/>
          </a:ln>
        </p:spPr>
        <p:txBody>
          <a:bodyPr wrap="none" anchor="ctr">
            <a:spAutoFit/>
          </a:bodyPr>
          <a:lstStyle/>
          <a:p>
            <a:pPr eaLnBrk="0" hangingPunct="0"/>
            <a:r>
              <a:rPr lang="en-US" altLang="zh-CN">
                <a:solidFill>
                  <a:srgbClr val="FF3300"/>
                </a:solidFill>
              </a:rPr>
              <a:t>9</a:t>
            </a:r>
            <a:endParaRPr lang="en-US" altLang="zh-CN">
              <a:solidFill>
                <a:srgbClr val="0000FF"/>
              </a:solidFill>
            </a:endParaRPr>
          </a:p>
        </p:txBody>
      </p:sp>
      <p:grpSp>
        <p:nvGrpSpPr>
          <p:cNvPr id="16" name="Group 86"/>
          <p:cNvGrpSpPr>
            <a:grpSpLocks/>
          </p:cNvGrpSpPr>
          <p:nvPr/>
        </p:nvGrpSpPr>
        <p:grpSpPr bwMode="auto">
          <a:xfrm>
            <a:off x="4537075" y="3057525"/>
            <a:ext cx="2120900" cy="1374775"/>
            <a:chOff x="2958" y="1392"/>
            <a:chExt cx="1336" cy="866"/>
          </a:xfrm>
        </p:grpSpPr>
        <p:sp>
          <p:nvSpPr>
            <p:cNvPr id="110632" name="Text Box 87"/>
            <p:cNvSpPr txBox="1">
              <a:spLocks noChangeArrowheads="1"/>
            </p:cNvSpPr>
            <p:nvPr/>
          </p:nvSpPr>
          <p:spPr bwMode="auto">
            <a:xfrm>
              <a:off x="3794" y="1970"/>
              <a:ext cx="500" cy="288"/>
            </a:xfrm>
            <a:prstGeom prst="rect">
              <a:avLst/>
            </a:prstGeom>
            <a:noFill/>
            <a:ln w="9525">
              <a:noFill/>
              <a:miter lim="800000"/>
              <a:headEnd/>
              <a:tailEnd/>
            </a:ln>
          </p:spPr>
          <p:txBody>
            <a:bodyPr wrap="none" anchor="ctr">
              <a:spAutoFit/>
            </a:bodyPr>
            <a:lstStyle/>
            <a:p>
              <a:pPr eaLnBrk="0" hangingPunct="0"/>
              <a:r>
                <a:rPr lang="en-US" altLang="zh-CN">
                  <a:solidFill>
                    <a:srgbClr val="0000FF"/>
                  </a:solidFill>
                </a:rPr>
                <a:t>2000</a:t>
              </a:r>
            </a:p>
          </p:txBody>
        </p:sp>
        <p:sp>
          <p:nvSpPr>
            <p:cNvPr id="110633" name="Freeform 88"/>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 name="T9" fmla="*/ 0 w 150"/>
                <a:gd name="T10" fmla="*/ 0 h 744"/>
                <a:gd name="T11" fmla="*/ 150 w 150"/>
                <a:gd name="T12" fmla="*/ 744 h 744"/>
              </a:gdLst>
              <a:ahLst/>
              <a:cxnLst>
                <a:cxn ang="T6">
                  <a:pos x="T0" y="T1"/>
                </a:cxn>
                <a:cxn ang="T7">
                  <a:pos x="T2" y="T3"/>
                </a:cxn>
                <a:cxn ang="T8">
                  <a:pos x="T4" y="T5"/>
                </a:cxn>
              </a:cxnLst>
              <a:rect l="T9" t="T10" r="T11" b="T12"/>
              <a:pathLst>
                <a:path w="150" h="744">
                  <a:moveTo>
                    <a:pt x="114" y="0"/>
                  </a:moveTo>
                  <a:cubicBezTo>
                    <a:pt x="57" y="94"/>
                    <a:pt x="0" y="188"/>
                    <a:pt x="6" y="312"/>
                  </a:cubicBezTo>
                  <a:cubicBezTo>
                    <a:pt x="12" y="436"/>
                    <a:pt x="128" y="672"/>
                    <a:pt x="150" y="744"/>
                  </a:cubicBezTo>
                </a:path>
              </a:pathLst>
            </a:custGeom>
            <a:noFill/>
            <a:ln w="38100">
              <a:solidFill>
                <a:srgbClr val="339966"/>
              </a:solidFill>
              <a:round/>
              <a:headEnd/>
              <a:tailEnd type="triangle" w="med" len="med"/>
            </a:ln>
          </p:spPr>
          <p:txBody>
            <a:bodyPr wrap="none" lIns="90000" tIns="46800" rIns="90000" bIns="46800" anchor="ctr">
              <a:spAutoFit/>
            </a:bodyPr>
            <a:lstStyle/>
            <a:p>
              <a:pPr eaLnBrk="0" hangingPunct="0"/>
              <a:endParaRPr lang="zh-CN" altLang="en-US"/>
            </a:p>
          </p:txBody>
        </p:sp>
      </p:grpSp>
      <p:grpSp>
        <p:nvGrpSpPr>
          <p:cNvPr id="17" name="Group 89"/>
          <p:cNvGrpSpPr>
            <a:grpSpLocks/>
          </p:cNvGrpSpPr>
          <p:nvPr/>
        </p:nvGrpSpPr>
        <p:grpSpPr bwMode="auto">
          <a:xfrm>
            <a:off x="4486275" y="3400425"/>
            <a:ext cx="2152650" cy="1431925"/>
            <a:chOff x="2926" y="1632"/>
            <a:chExt cx="1356" cy="902"/>
          </a:xfrm>
        </p:grpSpPr>
        <p:sp>
          <p:nvSpPr>
            <p:cNvPr id="110630" name="Text Box 90"/>
            <p:cNvSpPr txBox="1">
              <a:spLocks noChangeArrowheads="1"/>
            </p:cNvSpPr>
            <p:nvPr/>
          </p:nvSpPr>
          <p:spPr bwMode="auto">
            <a:xfrm>
              <a:off x="3782" y="2246"/>
              <a:ext cx="500" cy="288"/>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2002</a:t>
              </a:r>
            </a:p>
          </p:txBody>
        </p:sp>
        <p:sp>
          <p:nvSpPr>
            <p:cNvPr id="110631" name="Freeform 91"/>
            <p:cNvSpPr>
              <a:spLocks/>
            </p:cNvSpPr>
            <p:nvPr/>
          </p:nvSpPr>
          <p:spPr bwMode="auto">
            <a:xfrm>
              <a:off x="2926" y="1632"/>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 name="T9" fmla="*/ 0 w 182"/>
                <a:gd name="T10" fmla="*/ 0 h 756"/>
                <a:gd name="T11" fmla="*/ 182 w 182"/>
                <a:gd name="T12" fmla="*/ 756 h 756"/>
              </a:gdLst>
              <a:ahLst/>
              <a:cxnLst>
                <a:cxn ang="T6">
                  <a:pos x="T0" y="T1"/>
                </a:cxn>
                <a:cxn ang="T7">
                  <a:pos x="T2" y="T3"/>
                </a:cxn>
                <a:cxn ang="T8">
                  <a:pos x="T4" y="T5"/>
                </a:cxn>
              </a:cxnLst>
              <a:rect l="T9" t="T10" r="T11" b="T12"/>
              <a:pathLst>
                <a:path w="182" h="756">
                  <a:moveTo>
                    <a:pt x="182" y="0"/>
                  </a:moveTo>
                  <a:cubicBezTo>
                    <a:pt x="93" y="171"/>
                    <a:pt x="4" y="342"/>
                    <a:pt x="2" y="468"/>
                  </a:cubicBezTo>
                  <a:cubicBezTo>
                    <a:pt x="0" y="594"/>
                    <a:pt x="142" y="710"/>
                    <a:pt x="170" y="756"/>
                  </a:cubicBezTo>
                </a:path>
              </a:pathLst>
            </a:custGeom>
            <a:noFill/>
            <a:ln w="38100">
              <a:solidFill>
                <a:schemeClr val="accent2"/>
              </a:solidFill>
              <a:round/>
              <a:headEnd type="none" w="lg" len="lg"/>
              <a:tailEnd type="triangle" w="med" len="med"/>
            </a:ln>
          </p:spPr>
          <p:txBody>
            <a:bodyPr wrap="none" lIns="90000" tIns="46800" rIns="90000" bIns="46800" anchor="ctr">
              <a:spAutoFit/>
            </a:bodyPr>
            <a:lstStyle/>
            <a:p>
              <a:pPr eaLnBrk="0" hangingPunct="0"/>
              <a:endParaRPr lang="zh-CN" altLang="en-US"/>
            </a:p>
          </p:txBody>
        </p:sp>
      </p:grpSp>
      <p:sp>
        <p:nvSpPr>
          <p:cNvPr id="83" name="Text Box 92"/>
          <p:cNvSpPr txBox="1">
            <a:spLocks noChangeArrowheads="1"/>
          </p:cNvSpPr>
          <p:nvPr/>
        </p:nvSpPr>
        <p:spPr bwMode="auto">
          <a:xfrm>
            <a:off x="3556000" y="3609975"/>
            <a:ext cx="995363" cy="457200"/>
          </a:xfrm>
          <a:prstGeom prst="rect">
            <a:avLst/>
          </a:prstGeom>
          <a:noFill/>
          <a:ln w="38100">
            <a:noFill/>
            <a:miter lim="800000"/>
            <a:headEnd type="none" w="lg" len="lg"/>
            <a:tailEnd/>
          </a:ln>
        </p:spPr>
        <p:txBody>
          <a:bodyPr wrap="none" lIns="90000" tIns="46800" rIns="90000" bIns="46800" anchor="ctr">
            <a:spAutoFit/>
          </a:bodyPr>
          <a:lstStyle/>
          <a:p>
            <a:r>
              <a:rPr lang="en-US" altLang="zh-CN">
                <a:solidFill>
                  <a:srgbClr val="0000FF"/>
                </a:solidFill>
                <a:ea typeface="隶书" pitchFamily="49" charset="-122"/>
              </a:rPr>
              <a:t>COPY</a:t>
            </a:r>
            <a:endParaRPr lang="en-US" altLang="zh-CN">
              <a:ea typeface="隶书" pitchFamily="49" charset="-122"/>
            </a:endParaRPr>
          </a:p>
        </p:txBody>
      </p:sp>
      <p:grpSp>
        <p:nvGrpSpPr>
          <p:cNvPr id="18" name="Group 95"/>
          <p:cNvGrpSpPr>
            <a:grpSpLocks/>
          </p:cNvGrpSpPr>
          <p:nvPr/>
        </p:nvGrpSpPr>
        <p:grpSpPr bwMode="auto">
          <a:xfrm>
            <a:off x="5857875" y="3619500"/>
            <a:ext cx="2640013" cy="1631950"/>
            <a:chOff x="3645" y="2022"/>
            <a:chExt cx="1663" cy="1028"/>
          </a:xfrm>
        </p:grpSpPr>
        <p:grpSp>
          <p:nvGrpSpPr>
            <p:cNvPr id="110618" name="Group 73"/>
            <p:cNvGrpSpPr>
              <a:grpSpLocks/>
            </p:cNvGrpSpPr>
            <p:nvPr/>
          </p:nvGrpSpPr>
          <p:grpSpPr bwMode="auto">
            <a:xfrm>
              <a:off x="3645" y="2022"/>
              <a:ext cx="1663" cy="865"/>
              <a:chOff x="3910" y="2274"/>
              <a:chExt cx="1663" cy="865"/>
            </a:xfrm>
          </p:grpSpPr>
          <p:sp>
            <p:nvSpPr>
              <p:cNvPr id="110620" name="Text Box 74"/>
              <p:cNvSpPr txBox="1">
                <a:spLocks noChangeArrowheads="1"/>
              </p:cNvSpPr>
              <p:nvPr/>
            </p:nvSpPr>
            <p:spPr bwMode="auto">
              <a:xfrm>
                <a:off x="3910" y="2274"/>
                <a:ext cx="551" cy="250"/>
              </a:xfrm>
              <a:prstGeom prst="rect">
                <a:avLst/>
              </a:prstGeom>
              <a:noFill/>
              <a:ln w="9525">
                <a:noFill/>
                <a:miter lim="800000"/>
                <a:headEnd/>
                <a:tailEnd/>
              </a:ln>
            </p:spPr>
            <p:txBody>
              <a:bodyPr wrap="none" anchor="ctr">
                <a:spAutoFit/>
              </a:bodyPr>
              <a:lstStyle/>
              <a:p>
                <a:pPr eaLnBrk="0" hangingPunct="0"/>
                <a:r>
                  <a:rPr lang="en-US" altLang="zh-CN" sz="2000">
                    <a:solidFill>
                      <a:srgbClr val="336600"/>
                    </a:solidFill>
                  </a:rPr>
                  <a:t>(swap)</a:t>
                </a:r>
              </a:p>
            </p:txBody>
          </p:sp>
          <p:grpSp>
            <p:nvGrpSpPr>
              <p:cNvPr id="110621" name="Group 75"/>
              <p:cNvGrpSpPr>
                <a:grpSpLocks/>
              </p:cNvGrpSpPr>
              <p:nvPr/>
            </p:nvGrpSpPr>
            <p:grpSpPr bwMode="auto">
              <a:xfrm>
                <a:off x="4795" y="2397"/>
                <a:ext cx="778" cy="250"/>
                <a:chOff x="4402" y="1437"/>
                <a:chExt cx="778" cy="250"/>
              </a:xfrm>
            </p:grpSpPr>
            <p:sp>
              <p:nvSpPr>
                <p:cNvPr id="110628" name="Line 7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0629" name="Text Box 77"/>
                <p:cNvSpPr txBox="1">
                  <a:spLocks noChangeArrowheads="1"/>
                </p:cNvSpPr>
                <p:nvPr/>
              </p:nvSpPr>
              <p:spPr bwMode="auto">
                <a:xfrm>
                  <a:off x="4584" y="1437"/>
                  <a:ext cx="596" cy="250"/>
                </a:xfrm>
                <a:prstGeom prst="rect">
                  <a:avLst/>
                </a:prstGeom>
                <a:noFill/>
                <a:ln w="9525">
                  <a:noFill/>
                  <a:miter lim="800000"/>
                  <a:headEnd type="none" w="lg" len="lg"/>
                  <a:tailEnd/>
                </a:ln>
              </p:spPr>
              <p:txBody>
                <a:bodyPr wrap="none">
                  <a:spAutoFit/>
                </a:bodyPr>
                <a:lstStyle/>
                <a:p>
                  <a:r>
                    <a:rPr lang="zh-CN" altLang="zh-CN" sz="2000"/>
                    <a:t>指针</a:t>
                  </a:r>
                  <a:r>
                    <a:rPr lang="en-US" altLang="zh-CN" sz="2000"/>
                    <a:t>p1</a:t>
                  </a:r>
                </a:p>
              </p:txBody>
            </p:sp>
          </p:grpSp>
          <p:grpSp>
            <p:nvGrpSpPr>
              <p:cNvPr id="110622" name="Group 78"/>
              <p:cNvGrpSpPr>
                <a:grpSpLocks/>
              </p:cNvGrpSpPr>
              <p:nvPr/>
            </p:nvGrpSpPr>
            <p:grpSpPr bwMode="auto">
              <a:xfrm>
                <a:off x="4795" y="2637"/>
                <a:ext cx="778" cy="250"/>
                <a:chOff x="4402" y="1437"/>
                <a:chExt cx="778" cy="250"/>
              </a:xfrm>
            </p:grpSpPr>
            <p:sp>
              <p:nvSpPr>
                <p:cNvPr id="110626" name="Line 7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0627" name="Text Box 80"/>
                <p:cNvSpPr txBox="1">
                  <a:spLocks noChangeArrowheads="1"/>
                </p:cNvSpPr>
                <p:nvPr/>
              </p:nvSpPr>
              <p:spPr bwMode="auto">
                <a:xfrm>
                  <a:off x="4584" y="1437"/>
                  <a:ext cx="596" cy="250"/>
                </a:xfrm>
                <a:prstGeom prst="rect">
                  <a:avLst/>
                </a:prstGeom>
                <a:noFill/>
                <a:ln w="9525">
                  <a:noFill/>
                  <a:miter lim="800000"/>
                  <a:headEnd type="none" w="lg" len="lg"/>
                  <a:tailEnd/>
                </a:ln>
              </p:spPr>
              <p:txBody>
                <a:bodyPr wrap="none">
                  <a:spAutoFit/>
                </a:bodyPr>
                <a:lstStyle/>
                <a:p>
                  <a:r>
                    <a:rPr lang="zh-CN" altLang="en-US" sz="2000"/>
                    <a:t>指针</a:t>
                  </a:r>
                  <a:r>
                    <a:rPr lang="en-US" altLang="zh-CN" sz="2000"/>
                    <a:t>p2</a:t>
                  </a:r>
                </a:p>
              </p:txBody>
            </p:sp>
          </p:grpSp>
          <p:grpSp>
            <p:nvGrpSpPr>
              <p:cNvPr id="110623" name="Group 81"/>
              <p:cNvGrpSpPr>
                <a:grpSpLocks/>
              </p:cNvGrpSpPr>
              <p:nvPr/>
            </p:nvGrpSpPr>
            <p:grpSpPr bwMode="auto">
              <a:xfrm>
                <a:off x="4795" y="2889"/>
                <a:ext cx="698" cy="250"/>
                <a:chOff x="4402" y="1437"/>
                <a:chExt cx="698" cy="250"/>
              </a:xfrm>
            </p:grpSpPr>
            <p:sp>
              <p:nvSpPr>
                <p:cNvPr id="110624" name="Line 8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10625" name="Text Box 83"/>
                <p:cNvSpPr txBox="1">
                  <a:spLocks noChangeArrowheads="1"/>
                </p:cNvSpPr>
                <p:nvPr/>
              </p:nvSpPr>
              <p:spPr bwMode="auto">
                <a:xfrm>
                  <a:off x="4584" y="1437"/>
                  <a:ext cx="516" cy="250"/>
                </a:xfrm>
                <a:prstGeom prst="rect">
                  <a:avLst/>
                </a:prstGeom>
                <a:noFill/>
                <a:ln w="9525">
                  <a:noFill/>
                  <a:miter lim="800000"/>
                  <a:headEnd type="none" w="lg" len="lg"/>
                  <a:tailEnd/>
                </a:ln>
              </p:spPr>
              <p:txBody>
                <a:bodyPr wrap="none">
                  <a:spAutoFit/>
                </a:bodyPr>
                <a:lstStyle/>
                <a:p>
                  <a:r>
                    <a:rPr lang="zh-CN" altLang="en-US" sz="2000"/>
                    <a:t>指针</a:t>
                  </a:r>
                  <a:r>
                    <a:rPr lang="en-US" altLang="zh-CN" sz="2000"/>
                    <a:t>p</a:t>
                  </a:r>
                </a:p>
              </p:txBody>
            </p:sp>
          </p:grpSp>
        </p:grpSp>
        <p:sp>
          <p:nvSpPr>
            <p:cNvPr id="110619" name="Text Box 93"/>
            <p:cNvSpPr txBox="1">
              <a:spLocks noChangeArrowheads="1"/>
            </p:cNvSpPr>
            <p:nvPr/>
          </p:nvSpPr>
          <p:spPr bwMode="auto">
            <a:xfrm>
              <a:off x="3658" y="2762"/>
              <a:ext cx="500" cy="288"/>
            </a:xfrm>
            <a:prstGeom prst="rect">
              <a:avLst/>
            </a:prstGeom>
            <a:noFill/>
            <a:ln w="9525">
              <a:noFill/>
              <a:miter lim="800000"/>
              <a:headEnd/>
              <a:tailEnd/>
            </a:ln>
          </p:spPr>
          <p:txBody>
            <a:bodyPr wrap="none" anchor="ctr">
              <a:spAutoFit/>
            </a:bodyPr>
            <a:lstStyle/>
            <a:p>
              <a:pPr eaLnBrk="0" hangingPunct="0"/>
              <a:r>
                <a:rPr lang="en-US" altLang="zh-CN">
                  <a:solidFill>
                    <a:srgbClr val="FF3300"/>
                  </a:solidFill>
                </a:rPr>
                <a:t>****</a:t>
              </a:r>
              <a:endParaRPr lang="en-US" altLang="zh-CN">
                <a:solidFill>
                  <a:srgbClr val="0000FF"/>
                </a:solidFill>
              </a:endParaRPr>
            </a:p>
          </p:txBody>
        </p:sp>
      </p:grpSp>
      <p:sp>
        <p:nvSpPr>
          <p:cNvPr id="97" name="Text Box 94"/>
          <p:cNvSpPr txBox="1">
            <a:spLocks noChangeArrowheads="1"/>
          </p:cNvSpPr>
          <p:nvPr/>
        </p:nvSpPr>
        <p:spPr bwMode="auto">
          <a:xfrm>
            <a:off x="7212013" y="4851400"/>
            <a:ext cx="1403350" cy="457200"/>
          </a:xfrm>
          <a:prstGeom prst="rect">
            <a:avLst/>
          </a:prstGeom>
          <a:noFill/>
          <a:ln w="9525">
            <a:noFill/>
            <a:miter lim="800000"/>
            <a:headEnd/>
            <a:tailEnd/>
          </a:ln>
        </p:spPr>
        <p:txBody>
          <a:bodyPr wrap="none" anchor="ctr">
            <a:spAutoFit/>
          </a:bodyPr>
          <a:lstStyle/>
          <a:p>
            <a:pPr eaLnBrk="0" hangingPunct="0"/>
            <a:r>
              <a:rPr lang="zh-CN" altLang="en-US">
                <a:solidFill>
                  <a:srgbClr val="FF3300"/>
                </a:solidFill>
                <a:ea typeface="隶书" pitchFamily="49" charset="-122"/>
              </a:rPr>
              <a:t>假设</a:t>
            </a:r>
            <a:r>
              <a:rPr lang="en-US" altLang="zh-CN">
                <a:solidFill>
                  <a:srgbClr val="FF3300"/>
                </a:solidFill>
              </a:rPr>
              <a:t>2000</a:t>
            </a:r>
            <a:endParaRPr lang="en-US" altLang="zh-CN">
              <a:solidFill>
                <a:srgbClr val="0000FF"/>
              </a:solidFill>
            </a:endParaRPr>
          </a:p>
        </p:txBody>
      </p:sp>
      <p:sp>
        <p:nvSpPr>
          <p:cNvPr id="98" name="AutoShape 7"/>
          <p:cNvSpPr>
            <a:spLocks noChangeArrowheads="1"/>
          </p:cNvSpPr>
          <p:nvPr/>
        </p:nvSpPr>
        <p:spPr bwMode="auto">
          <a:xfrm>
            <a:off x="3929063" y="5286375"/>
            <a:ext cx="2286000" cy="1000125"/>
          </a:xfrm>
          <a:prstGeom prst="irregularSeal1">
            <a:avLst/>
          </a:prstGeom>
          <a:noFill/>
          <a:ln w="38100">
            <a:solidFill>
              <a:srgbClr val="FF3300"/>
            </a:solidFill>
            <a:miter lim="800000"/>
            <a:headEnd/>
            <a:tailEnd/>
          </a:ln>
        </p:spPr>
        <p:txBody>
          <a:bodyPr wrap="none"/>
          <a:lstStyle/>
          <a:p>
            <a:r>
              <a:rPr lang="zh-CN" altLang="en-US">
                <a:solidFill>
                  <a:schemeClr val="tx2"/>
                </a:solidFill>
                <a:ea typeface="隶书" pitchFamily="49" charset="-122"/>
              </a:rPr>
              <a:t>指针变量在使用前</a:t>
            </a:r>
          </a:p>
          <a:p>
            <a:r>
              <a:rPr lang="zh-CN" altLang="en-US">
                <a:solidFill>
                  <a:schemeClr val="tx2"/>
                </a:solidFill>
                <a:ea typeface="隶书" pitchFamily="49" charset="-122"/>
              </a:rPr>
              <a:t>必须赋值！</a:t>
            </a:r>
            <a:endParaRPr lang="zh-CN" altLang="en-US" sz="2000"/>
          </a:p>
        </p:txBody>
      </p:sp>
      <p:sp>
        <p:nvSpPr>
          <p:cNvPr id="99" name="Oval 96"/>
          <p:cNvSpPr>
            <a:spLocks noChangeArrowheads="1"/>
          </p:cNvSpPr>
          <p:nvPr/>
        </p:nvSpPr>
        <p:spPr bwMode="auto">
          <a:xfrm>
            <a:off x="331788" y="1784350"/>
            <a:ext cx="1112837" cy="369888"/>
          </a:xfrm>
          <a:prstGeom prst="ellipse">
            <a:avLst/>
          </a:prstGeom>
          <a:noFill/>
          <a:ln w="38100">
            <a:solidFill>
              <a:srgbClr val="FF00FF"/>
            </a:solidFill>
            <a:round/>
            <a:headEnd/>
            <a:tailEnd/>
          </a:ln>
        </p:spPr>
        <p:txBody>
          <a:bodyPr anchor="ctr">
            <a:spAutoFit/>
          </a:bodyPr>
          <a:lstStyle/>
          <a:p>
            <a:pPr eaLnBrk="0" hangingPunct="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7">
                                            <p:txEl>
                                              <p:pRg st="0" end="0"/>
                                            </p:txEl>
                                          </p:spTgt>
                                        </p:tgtEl>
                                        <p:attrNameLst>
                                          <p:attrName>style.visibility</p:attrName>
                                        </p:attrNameLst>
                                      </p:cBhvr>
                                      <p:to>
                                        <p:strVal val="visible"/>
                                      </p:to>
                                    </p:set>
                                    <p:animEffect transition="in" filter="box(out)">
                                      <p:cBhvr>
                                        <p:cTn id="22" dur="500"/>
                                        <p:tgtEl>
                                          <p:spTgt spid="57">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8">
                                            <p:txEl>
                                              <p:pRg st="0" end="0"/>
                                            </p:txEl>
                                          </p:spTgt>
                                        </p:tgtEl>
                                        <p:attrNameLst>
                                          <p:attrName>style.visibility</p:attrName>
                                        </p:attrNameLst>
                                      </p:cBhvr>
                                      <p:to>
                                        <p:strVal val="visible"/>
                                      </p:to>
                                    </p:set>
                                    <p:animEffect transition="in" filter="box(out)">
                                      <p:cBhvr>
                                        <p:cTn id="27" dur="500"/>
                                        <p:tgtEl>
                                          <p:spTgt spid="58">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3">
                                            <p:txEl>
                                              <p:pRg st="0" end="0"/>
                                            </p:txEl>
                                          </p:spTgt>
                                        </p:tgtEl>
                                        <p:attrNameLst>
                                          <p:attrName>style.visibility</p:attrName>
                                        </p:attrNameLst>
                                      </p:cBhvr>
                                      <p:to>
                                        <p:strVal val="visible"/>
                                      </p:to>
                                    </p:set>
                                    <p:animEffect transition="in" filter="box(out)">
                                      <p:cBhvr>
                                        <p:cTn id="32" dur="500"/>
                                        <p:tgtEl>
                                          <p:spTgt spid="73">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4">
                                            <p:txEl>
                                              <p:pRg st="0" end="0"/>
                                            </p:txEl>
                                          </p:spTgt>
                                        </p:tgtEl>
                                        <p:attrNameLst>
                                          <p:attrName>style.visibility</p:attrName>
                                        </p:attrNameLst>
                                      </p:cBhvr>
                                      <p:to>
                                        <p:strVal val="visible"/>
                                      </p:to>
                                    </p:set>
                                    <p:animEffect transition="in" filter="box(out)">
                                      <p:cBhvr>
                                        <p:cTn id="37" dur="500"/>
                                        <p:tgtEl>
                                          <p:spTgt spid="74">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ox(out)">
                                      <p:cBhvr>
                                        <p:cTn id="42" dur="500"/>
                                        <p:tgtEl>
                                          <p:spTgt spid="18"/>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out)">
                                      <p:cBhvr>
                                        <p:cTn id="47" dur="500"/>
                                        <p:tgtEl>
                                          <p:spTgt spid="16"/>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ox(out)">
                                      <p:cBhvr>
                                        <p:cTn id="51" dur="500"/>
                                        <p:tgtEl>
                                          <p:spTgt spid="17"/>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2" fill="hold">
                            <p:stCondLst>
                              <p:cond delay="1000"/>
                            </p:stCondLst>
                            <p:childTnLst>
                              <p:par>
                                <p:cTn id="53" presetID="4" presetClass="entr" presetSubtype="32" fill="hold" grpId="0" nodeType="afterEffect">
                                  <p:stCondLst>
                                    <p:cond delay="0"/>
                                  </p:stCondLst>
                                  <p:childTnLst>
                                    <p:set>
                                      <p:cBhvr>
                                        <p:cTn id="54" dur="1" fill="hold">
                                          <p:stCondLst>
                                            <p:cond delay="0"/>
                                          </p:stCondLst>
                                        </p:cTn>
                                        <p:tgtEl>
                                          <p:spTgt spid="83">
                                            <p:txEl>
                                              <p:pRg st="0" end="0"/>
                                            </p:txEl>
                                          </p:spTgt>
                                        </p:tgtEl>
                                        <p:attrNameLst>
                                          <p:attrName>style.visibility</p:attrName>
                                        </p:attrNameLst>
                                      </p:cBhvr>
                                      <p:to>
                                        <p:strVal val="visible"/>
                                      </p:to>
                                    </p:set>
                                    <p:animEffect transition="in" filter="box(out)">
                                      <p:cBhvr>
                                        <p:cTn id="55" dur="500"/>
                                        <p:tgtEl>
                                          <p:spTgt spid="83">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97">
                                            <p:txEl>
                                              <p:pRg st="0" end="0"/>
                                            </p:txEl>
                                          </p:spTgt>
                                        </p:tgtEl>
                                        <p:attrNameLst>
                                          <p:attrName>style.visibility</p:attrName>
                                        </p:attrNameLst>
                                      </p:cBhvr>
                                      <p:to>
                                        <p:strVal val="visible"/>
                                      </p:to>
                                    </p:set>
                                    <p:animEffect transition="in" filter="box(out)">
                                      <p:cBhvr>
                                        <p:cTn id="60" dur="500"/>
                                        <p:tgtEl>
                                          <p:spTgt spid="97">
                                            <p:txEl>
                                              <p:pRg st="0" end="0"/>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box(out)">
                                      <p:cBhvr>
                                        <p:cTn id="65" dur="500"/>
                                        <p:tgtEl>
                                          <p:spTgt spid="76"/>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box(out)">
                                      <p:cBhvr>
                                        <p:cTn id="70" dur="500"/>
                                        <p:tgtEl>
                                          <p:spTgt spid="75"/>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box(out)">
                                      <p:cBhvr>
                                        <p:cTn id="75" dur="500"/>
                                        <p:tgtEl>
                                          <p:spTgt spid="9"/>
                                        </p:tgtEl>
                                      </p:cBhvr>
                                    </p:animEffect>
                                  </p:childTnLst>
                                  <p:subTnLst>
                                    <p:audio>
                                      <p:cMediaNode>
                                        <p:cTn display="0" masterRel="sameClick">
                                          <p:stCondLst>
                                            <p:cond evt="begin" delay="0">
                                              <p:tn val="73"/>
                                            </p:cond>
                                          </p:stCondLst>
                                          <p:endCondLst>
                                            <p:cond evt="onStopAudio" delay="0">
                                              <p:tgtEl>
                                                <p:sldTgt/>
                                              </p:tgtEl>
                                            </p:cond>
                                          </p:endCondLst>
                                        </p:cTn>
                                        <p:tgtEl>
                                          <p:sndTgt r:embed="rId2" name="CAMERA.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box(out)">
                                      <p:cBhvr>
                                        <p:cTn id="80" dur="500"/>
                                        <p:tgtEl>
                                          <p:spTgt spid="10"/>
                                        </p:tgtEl>
                                      </p:cBhvr>
                                    </p:animEffect>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childTnLst>
                    </p:cTn>
                  </p:par>
                  <p:par>
                    <p:cTn id="81" fill="hold">
                      <p:stCondLst>
                        <p:cond delay="indefinite"/>
                      </p:stCondLst>
                      <p:childTnLst>
                        <p:par>
                          <p:cTn id="82" fill="hold">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98"/>
                                        </p:tgtEl>
                                        <p:attrNameLst>
                                          <p:attrName>style.visibility</p:attrName>
                                        </p:attrNameLst>
                                      </p:cBhvr>
                                      <p:to>
                                        <p:strVal val="visible"/>
                                      </p:to>
                                    </p:set>
                                    <p:animEffect transition="in" filter="box(out)">
                                      <p:cBhvr>
                                        <p:cTn id="85" dur="500"/>
                                        <p:tgtEl>
                                          <p:spTgt spid="98"/>
                                        </p:tgtEl>
                                      </p:cBhvr>
                                    </p:animEffect>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9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box(out)">
                                      <p:cBhvr>
                                        <p:cTn id="94" dur="500"/>
                                        <p:tgtEl>
                                          <p:spTgt spid="11"/>
                                        </p:tgtEl>
                                      </p:cBhvr>
                                    </p:animEffect>
                                  </p:childTnLst>
                                  <p:subTnLst>
                                    <p:audio>
                                      <p:cMediaNode>
                                        <p:cTn display="0" masterRel="sameClick">
                                          <p:stCondLst>
                                            <p:cond evt="begin" delay="0">
                                              <p:tn val="9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11" grpId="0" autoUpdateAnimBg="0"/>
      <p:bldP spid="57" grpId="0" build="p" autoUpdateAnimBg="0"/>
      <p:bldP spid="58" grpId="0" build="p" autoUpdateAnimBg="0"/>
      <p:bldP spid="73" grpId="0" build="p" autoUpdateAnimBg="0"/>
      <p:bldP spid="74" grpId="0" build="p" autoUpdateAnimBg="0"/>
      <p:bldP spid="75" grpId="0" animBg="1" autoUpdateAnimBg="0"/>
      <p:bldP spid="76" grpId="0" animBg="1" autoUpdateAnimBg="0"/>
      <p:bldP spid="83" grpId="0" build="p" autoUpdateAnimBg="0" advAuto="0"/>
      <p:bldP spid="97" grpId="0" build="p" autoUpdateAnimBg="0"/>
      <p:bldP spid="98" grpId="0" animBg="1" autoUpdateAnimBg="0"/>
      <p:bldP spid="99" grpId="0" animBg="1"/>
    </p:bldLst>
  </p:timing>
</p:sld>
</file>

<file path=ppt/theme/theme1.xml><?xml version="1.0" encoding="utf-8"?>
<a:theme xmlns:a="http://schemas.openxmlformats.org/drawingml/2006/main" name="445TGp_tech_dark_ani">
  <a:themeElements>
    <a:clrScheme name="Stream 1">
      <a:dk1>
        <a:srgbClr val="000000"/>
      </a:dk1>
      <a:lt1>
        <a:srgbClr val="FFFFFF"/>
      </a:lt1>
      <a:dk2>
        <a:srgbClr val="445E7A"/>
      </a:dk2>
      <a:lt2>
        <a:srgbClr val="DDDDDD"/>
      </a:lt2>
      <a:accent1>
        <a:srgbClr val="417799"/>
      </a:accent1>
      <a:accent2>
        <a:srgbClr val="009999"/>
      </a:accent2>
      <a:accent3>
        <a:srgbClr val="B0B6BE"/>
      </a:accent3>
      <a:accent4>
        <a:srgbClr val="DADADA"/>
      </a:accent4>
      <a:accent5>
        <a:srgbClr val="B0BDCA"/>
      </a:accent5>
      <a:accent6>
        <a:srgbClr val="008A8A"/>
      </a:accent6>
      <a:hlink>
        <a:srgbClr val="C47C40"/>
      </a:hlink>
      <a:folHlink>
        <a:srgbClr val="E25832"/>
      </a:folHlink>
    </a:clrScheme>
    <a:fontScheme name="Stream">
      <a:majorFont>
        <a:latin typeface="Lucida Sans Unicode"/>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000"/>
        </a:dk1>
        <a:lt1>
          <a:srgbClr val="FFFFFF"/>
        </a:lt1>
        <a:dk2>
          <a:srgbClr val="445E7A"/>
        </a:dk2>
        <a:lt2>
          <a:srgbClr val="DDDDDD"/>
        </a:lt2>
        <a:accent1>
          <a:srgbClr val="417799"/>
        </a:accent1>
        <a:accent2>
          <a:srgbClr val="009999"/>
        </a:accent2>
        <a:accent3>
          <a:srgbClr val="B0B6BE"/>
        </a:accent3>
        <a:accent4>
          <a:srgbClr val="DADADA"/>
        </a:accent4>
        <a:accent5>
          <a:srgbClr val="B0BDCA"/>
        </a:accent5>
        <a:accent6>
          <a:srgbClr val="008A8A"/>
        </a:accent6>
        <a:hlink>
          <a:srgbClr val="C47C40"/>
        </a:hlink>
        <a:folHlink>
          <a:srgbClr val="E25832"/>
        </a:folHlink>
      </a:clrScheme>
      <a:clrMap bg1="dk2" tx1="lt1" bg2="dk1" tx2="lt2" accent1="accent1" accent2="accent2" accent3="accent3" accent4="accent4" accent5="accent5" accent6="accent6" hlink="hlink" folHlink="folHlink"/>
    </a:extraClrScheme>
    <a:extraClrScheme>
      <a:clrScheme name="Stream 2">
        <a:dk1>
          <a:srgbClr val="000514"/>
        </a:dk1>
        <a:lt1>
          <a:srgbClr val="FFFFFF"/>
        </a:lt1>
        <a:dk2>
          <a:srgbClr val="003399"/>
        </a:dk2>
        <a:lt2>
          <a:srgbClr val="E5E5FF"/>
        </a:lt2>
        <a:accent1>
          <a:srgbClr val="2A7CD6"/>
        </a:accent1>
        <a:accent2>
          <a:srgbClr val="A886E0"/>
        </a:accent2>
        <a:accent3>
          <a:srgbClr val="AAADCA"/>
        </a:accent3>
        <a:accent4>
          <a:srgbClr val="DADADA"/>
        </a:accent4>
        <a:accent5>
          <a:srgbClr val="ACBFE8"/>
        </a:accent5>
        <a:accent6>
          <a:srgbClr val="9879CB"/>
        </a:accent6>
        <a:hlink>
          <a:srgbClr val="25B9E7"/>
        </a:hlink>
        <a:folHlink>
          <a:srgbClr val="99CC00"/>
        </a:folHlink>
      </a:clrScheme>
      <a:clrMap bg1="dk2" tx1="lt1" bg2="dk1" tx2="lt2" accent1="accent1" accent2="accent2" accent3="accent3" accent4="accent4" accent5="accent5" accent6="accent6" hlink="hlink" folHlink="folHlink"/>
    </a:extraClrScheme>
    <a:extraClrScheme>
      <a:clrScheme name="Stream 3">
        <a:dk1>
          <a:srgbClr val="000000"/>
        </a:dk1>
        <a:lt1>
          <a:srgbClr val="FFFFFF"/>
        </a:lt1>
        <a:dk2>
          <a:srgbClr val="445E7A"/>
        </a:dk2>
        <a:lt2>
          <a:srgbClr val="DDDDDD"/>
        </a:lt2>
        <a:accent1>
          <a:srgbClr val="3468A6"/>
        </a:accent1>
        <a:accent2>
          <a:srgbClr val="E49D1C"/>
        </a:accent2>
        <a:accent3>
          <a:srgbClr val="B0B6BE"/>
        </a:accent3>
        <a:accent4>
          <a:srgbClr val="DADADA"/>
        </a:accent4>
        <a:accent5>
          <a:srgbClr val="AEB9D0"/>
        </a:accent5>
        <a:accent6>
          <a:srgbClr val="CF8E18"/>
        </a:accent6>
        <a:hlink>
          <a:srgbClr val="4EA5B6"/>
        </a:hlink>
        <a:folHlink>
          <a:srgbClr val="E258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445TGp_tech_dark_ani</Template>
  <TotalTime>3931</TotalTime>
  <Words>26927</Words>
  <Application>Microsoft Office PowerPoint</Application>
  <PresentationFormat>全屏显示(4:3)</PresentationFormat>
  <Paragraphs>3820</Paragraphs>
  <Slides>261</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261</vt:i4>
      </vt:variant>
    </vt:vector>
  </HeadingPairs>
  <TitlesOfParts>
    <vt:vector size="279" baseType="lpstr">
      <vt:lpstr>黑体</vt:lpstr>
      <vt:lpstr>楷体_GB2312</vt:lpstr>
      <vt:lpstr>隶书</vt:lpstr>
      <vt:lpstr>宋体</vt:lpstr>
      <vt:lpstr>Arial</vt:lpstr>
      <vt:lpstr>Arial Black</vt:lpstr>
      <vt:lpstr>Arial Narrow</vt:lpstr>
      <vt:lpstr>Calibri</vt:lpstr>
      <vt:lpstr>Courier New</vt:lpstr>
      <vt:lpstr>Garamond</vt:lpstr>
      <vt:lpstr>Lucida Sans Unicode</vt:lpstr>
      <vt:lpstr>Symbol</vt:lpstr>
      <vt:lpstr>Times New Roman</vt:lpstr>
      <vt:lpstr>Verdana</vt:lpstr>
      <vt:lpstr>Wingdings</vt:lpstr>
      <vt:lpstr>Wingdings 2</vt:lpstr>
      <vt:lpstr>Wingdings 3</vt:lpstr>
      <vt:lpstr>445TGp_tech_dark_ani</vt:lpstr>
      <vt:lpstr>传智播客C语言入门教程（5）</vt:lpstr>
      <vt:lpstr>C语言课程概述</vt:lpstr>
      <vt:lpstr>5.1函数入门</vt:lpstr>
      <vt:lpstr>5.1.1什么是函数？—根据输入进行处理返回输出</vt:lpstr>
      <vt:lpstr>5.1.2为什么使用函数呢</vt:lpstr>
      <vt:lpstr>5.1.3函数的分类</vt:lpstr>
      <vt:lpstr>5.1.4函数的分割</vt:lpstr>
      <vt:lpstr>5.1.5库函数与自定义函数</vt:lpstr>
      <vt:lpstr>5.1.6库函数与自定义函数</vt:lpstr>
      <vt:lpstr>5.1.7常用的库函数</vt:lpstr>
      <vt:lpstr>5.1.8自定义函数</vt:lpstr>
      <vt:lpstr>5.1.9函数定义的语法</vt:lpstr>
      <vt:lpstr>5.1.10函数先定义再使用</vt:lpstr>
      <vt:lpstr>5.1.11实际参数与形式参数</vt:lpstr>
      <vt:lpstr>5.1.12函数的形参与实参</vt:lpstr>
      <vt:lpstr>5.1.13参数传递说明</vt:lpstr>
      <vt:lpstr>5.1.14数据类型转换延伸</vt:lpstr>
      <vt:lpstr>5.1.15函数的返回值</vt:lpstr>
      <vt:lpstr>5.1.16函数的返回值</vt:lpstr>
      <vt:lpstr>5.1.17函数返回</vt:lpstr>
      <vt:lpstr>5.1.18函数调用</vt:lpstr>
      <vt:lpstr>5.1.19函数调用</vt:lpstr>
      <vt:lpstr>5.1.20函数调用</vt:lpstr>
      <vt:lpstr>5.1.21函数调用注意事项</vt:lpstr>
      <vt:lpstr>5.1.22函数声明语法</vt:lpstr>
      <vt:lpstr>5.1.23声明不同于定义</vt:lpstr>
      <vt:lpstr>5.1.24函数的调用过程</vt:lpstr>
      <vt:lpstr>5.1.25函数的调用</vt:lpstr>
      <vt:lpstr>5.1.26函数调用</vt:lpstr>
      <vt:lpstr>5.1.27函数调用</vt:lpstr>
      <vt:lpstr>5.1.28面向过程的程序结构</vt:lpstr>
      <vt:lpstr>5.1.29面向过程的模块化编程</vt:lpstr>
      <vt:lpstr>5.1.30一个入口一个出口</vt:lpstr>
      <vt:lpstr>5.1.31自顶向下，逐步求精</vt:lpstr>
      <vt:lpstr>5.1.32封装和可重用</vt:lpstr>
      <vt:lpstr>5.1.33高内聚，低耦合</vt:lpstr>
      <vt:lpstr>5.1.34函数小结</vt:lpstr>
      <vt:lpstr>5.1.35习题</vt:lpstr>
      <vt:lpstr>5.2同一类型多个元素的集合-数组</vt:lpstr>
      <vt:lpstr>5.2.1什么是数组</vt:lpstr>
      <vt:lpstr>5.2.2为什么要使用数组</vt:lpstr>
      <vt:lpstr>5.2.3C语言中的数组</vt:lpstr>
      <vt:lpstr>5.2.4数组是一大片连续内存空间</vt:lpstr>
      <vt:lpstr>5.2.5数组类型</vt:lpstr>
      <vt:lpstr>5.2.6数组的访问</vt:lpstr>
      <vt:lpstr>5.2.7一维数组</vt:lpstr>
      <vt:lpstr>5.2.8一维数组的声明详解</vt:lpstr>
      <vt:lpstr>5.2.9数组的初始化说明</vt:lpstr>
      <vt:lpstr>5.2.10一维数组的初始化说明</vt:lpstr>
      <vt:lpstr>5.2.11不合法的数组操作</vt:lpstr>
      <vt:lpstr>5.2.12一维数组引用</vt:lpstr>
      <vt:lpstr>5.2.13一维数组案例</vt:lpstr>
      <vt:lpstr>5.2.14一维数组案例</vt:lpstr>
      <vt:lpstr>5.2.15数组解决Fibonacci数列问题</vt:lpstr>
      <vt:lpstr>5.2.16一维数组案例</vt:lpstr>
      <vt:lpstr>5.2.17一维数组案例</vt:lpstr>
      <vt:lpstr>5.2.18一维数组案例</vt:lpstr>
      <vt:lpstr>5.2.19一维数组案例</vt:lpstr>
      <vt:lpstr>5.2.20一维数组案例</vt:lpstr>
      <vt:lpstr>5.2.21一维数组案例</vt:lpstr>
      <vt:lpstr>5.2.22二维数组</vt:lpstr>
      <vt:lpstr>5.2.23二维数组</vt:lpstr>
      <vt:lpstr>5.2.24二维数组</vt:lpstr>
      <vt:lpstr>5.2.25二维数组的初始化</vt:lpstr>
      <vt:lpstr>5.2.26二维数组引用</vt:lpstr>
      <vt:lpstr>5.2.27二维数组引用</vt:lpstr>
      <vt:lpstr>5.2.28二维数组案例</vt:lpstr>
      <vt:lpstr>5.2.29二维数组案例</vt:lpstr>
      <vt:lpstr>5.2.30二维数组案例</vt:lpstr>
      <vt:lpstr>5.2.31二维数组案例</vt:lpstr>
      <vt:lpstr>5.2.32二维数组案例</vt:lpstr>
      <vt:lpstr>5.2.33二维数组案例</vt:lpstr>
      <vt:lpstr>5.2.34高维数组的声明和元素访问</vt:lpstr>
      <vt:lpstr>5.2.35多维数组初始化</vt:lpstr>
      <vt:lpstr>5.2.36多维数组在内存中如何存放</vt:lpstr>
      <vt:lpstr>5.2.37数组小结</vt:lpstr>
      <vt:lpstr>5.2.38习题</vt:lpstr>
      <vt:lpstr>5.3C语言最强悍的功能-指针</vt:lpstr>
      <vt:lpstr>5.3.1计算机中的内存</vt:lpstr>
      <vt:lpstr>5.3.2内存地址</vt:lpstr>
      <vt:lpstr>5.3.3内存中保存的内容</vt:lpstr>
      <vt:lpstr>5.3.4内存与指针</vt:lpstr>
      <vt:lpstr>5.3.5指针与指针变量</vt:lpstr>
      <vt:lpstr>5.3.6指针详解</vt:lpstr>
      <vt:lpstr>5.3.7地址就是指针，对么</vt:lpstr>
      <vt:lpstr>5.3.8指针变量的声明</vt:lpstr>
      <vt:lpstr>5.3.9指针变量的声明</vt:lpstr>
      <vt:lpstr>5.3.10指针变量的初始化</vt:lpstr>
      <vt:lpstr>5.3.11指针变量的初始化</vt:lpstr>
      <vt:lpstr>5.3.12取地址操作符&amp;</vt:lpstr>
      <vt:lpstr>5.3.13间接运算符</vt:lpstr>
      <vt:lpstr>5.3.14直接访问与间接访问</vt:lpstr>
      <vt:lpstr>5.3.15直接访问与间接访问</vt:lpstr>
      <vt:lpstr>5.3.16空指针</vt:lpstr>
      <vt:lpstr>5.3.17指针代码实践</vt:lpstr>
      <vt:lpstr>5.3.18指针代码实践</vt:lpstr>
      <vt:lpstr>5.3.19指针代码实践</vt:lpstr>
      <vt:lpstr>5.3.20指针代码实践</vt:lpstr>
      <vt:lpstr>5.3.21指针代码实践</vt:lpstr>
      <vt:lpstr>5.3.22指针代码实践</vt:lpstr>
      <vt:lpstr>5.3.23指针代码实践</vt:lpstr>
      <vt:lpstr>5.3.24指针变量占据的内存空间</vt:lpstr>
      <vt:lpstr>5.3.25指向指针的指针</vt:lpstr>
      <vt:lpstr>5.3.26指针的类型和指针所指向的类型</vt:lpstr>
      <vt:lpstr>5.3.27同类型指针的赋值</vt:lpstr>
      <vt:lpstr>5.3.28指针的类型和指针所指向的类型不同</vt:lpstr>
      <vt:lpstr>5.3.29指针变量的值</vt:lpstr>
      <vt:lpstr>5.3.30指针的运算</vt:lpstr>
      <vt:lpstr>5.3.31指针的赋值运算</vt:lpstr>
      <vt:lpstr>5.3.32算术运算之“指针+整数”或“指针-整数</vt:lpstr>
      <vt:lpstr>5.3.33指针的算术运算</vt:lpstr>
      <vt:lpstr>5.3.34指针运算</vt:lpstr>
      <vt:lpstr>5.3.35指针比较</vt:lpstr>
      <vt:lpstr>5.3.36指针的大小比较</vt:lpstr>
      <vt:lpstr>5.3.37指针运算</vt:lpstr>
      <vt:lpstr>5.3.38指针相减</vt:lpstr>
      <vt:lpstr>5.3.39指针与数组</vt:lpstr>
      <vt:lpstr>5.3.40指针与数组</vt:lpstr>
      <vt:lpstr>5.3.41指针引用数组</vt:lpstr>
      <vt:lpstr>5.3.42指针引用多维数组</vt:lpstr>
      <vt:lpstr>5.3.43指针引用多维数组</vt:lpstr>
      <vt:lpstr>5.3.44指针引用多维数组</vt:lpstr>
      <vt:lpstr>5.3.45指针引用多维数组</vt:lpstr>
      <vt:lpstr>5.3.46指针引用多维数组</vt:lpstr>
      <vt:lpstr>5.3.47指针引用多维数组</vt:lpstr>
      <vt:lpstr>5.3.48指针引用多维数组</vt:lpstr>
      <vt:lpstr>5.3.49多维数组练习</vt:lpstr>
      <vt:lpstr>5.3.50多维数组代码</vt:lpstr>
      <vt:lpstr>5.3.51多维数组案例</vt:lpstr>
      <vt:lpstr>5.3.52指针，函数，数组</vt:lpstr>
      <vt:lpstr>5.3.53数组名作函数参数</vt:lpstr>
      <vt:lpstr>5.3.54数组名作函数参数</vt:lpstr>
      <vt:lpstr>5.3.55数组名作函数参数</vt:lpstr>
      <vt:lpstr>5.3.56数组名作函数参数</vt:lpstr>
      <vt:lpstr>5.3.57数组名作函数参数</vt:lpstr>
      <vt:lpstr>5.3.58数组名作函数参数</vt:lpstr>
      <vt:lpstr>5.3.59数组名作函数参数</vt:lpstr>
      <vt:lpstr>5.3.60数组名作函数参数</vt:lpstr>
      <vt:lpstr>5.3.61指针，数组，函数案例</vt:lpstr>
      <vt:lpstr>5.3.62指针，数组，案例代码</vt:lpstr>
      <vt:lpstr>5.3.63函数代码部分</vt:lpstr>
      <vt:lpstr>5.3.64指针引用多维数组</vt:lpstr>
      <vt:lpstr>5.3.65指针引用多维数组</vt:lpstr>
      <vt:lpstr>5.3.66数组名作函数参数</vt:lpstr>
      <vt:lpstr>5.3.67指针引用多维数组</vt:lpstr>
      <vt:lpstr>5.3.68函数指针</vt:lpstr>
      <vt:lpstr>5.3.69怎样定义和使用指向函数的指针变量</vt:lpstr>
      <vt:lpstr>5.3.70函数指针用途</vt:lpstr>
      <vt:lpstr>5.3.71函数指针</vt:lpstr>
      <vt:lpstr>5.3.72函数返回值是指针</vt:lpstr>
      <vt:lpstr>5.3.73函数返回值是指针练习</vt:lpstr>
      <vt:lpstr>5.3.73函数指针练习</vt:lpstr>
      <vt:lpstr>5.3.73函数指针练习</vt:lpstr>
      <vt:lpstr>5.3.74指针表达式与左值</vt:lpstr>
      <vt:lpstr>5.3.75指针与整型</vt:lpstr>
      <vt:lpstr>5.3.76指针与左值</vt:lpstr>
      <vt:lpstr>5.3.77指针与Const</vt:lpstr>
      <vt:lpstr>5.3.78动态内存分配</vt:lpstr>
      <vt:lpstr>5.3.79malloc与free</vt:lpstr>
      <vt:lpstr>5.3.80 realloc calloc与free</vt:lpstr>
      <vt:lpstr>5.3.81 动态内存分配练习</vt:lpstr>
      <vt:lpstr>5.3.81动态分配内存练习</vt:lpstr>
      <vt:lpstr>5.3.81动态分配内存练习</vt:lpstr>
      <vt:lpstr>5.3.82 Void指针与空指针</vt:lpstr>
      <vt:lpstr>5.3.83动态申请内存分析</vt:lpstr>
      <vt:lpstr>5.3.84内存泄漏</vt:lpstr>
      <vt:lpstr>5.3.85释放已经释放了的内存会出问题</vt:lpstr>
      <vt:lpstr>5.3.86指针的小结</vt:lpstr>
      <vt:lpstr>5.3.87习题</vt:lpstr>
      <vt:lpstr>5.3.88习题</vt:lpstr>
      <vt:lpstr>5.4 字符串及字符串操作</vt:lpstr>
      <vt:lpstr>5.4.1字符串及字符串操作</vt:lpstr>
      <vt:lpstr>5.4.2字符数组的定义和初始化</vt:lpstr>
      <vt:lpstr>5.4.3字符数组的定义和初始化</vt:lpstr>
      <vt:lpstr>5.4.4字符数组的定义和初始化</vt:lpstr>
      <vt:lpstr>5.4.5字符数组的输入输出</vt:lpstr>
      <vt:lpstr>5.4.6字符串与字符数组的关系</vt:lpstr>
      <vt:lpstr>5.4.7区别字符指针变量和字符数组</vt:lpstr>
      <vt:lpstr>5.4.8字符串的比较</vt:lpstr>
      <vt:lpstr>5.4.9相关输入输出函数处理字符串</vt:lpstr>
      <vt:lpstr>5.4.10 C风格字符串声明</vt:lpstr>
      <vt:lpstr>5.4.11测试字符串有效字符</vt:lpstr>
      <vt:lpstr>5.4.12案例实践</vt:lpstr>
      <vt:lpstr>5.4.13访问字符数组中某个元素</vt:lpstr>
      <vt:lpstr>5.4.14更便捷的输出—使用puts函数</vt:lpstr>
      <vt:lpstr>5.4.15字符串处理函数</vt:lpstr>
      <vt:lpstr>5.4.16数组名是一个常量指针</vt:lpstr>
      <vt:lpstr>5.4.17strlen函数与size_t</vt:lpstr>
      <vt:lpstr>5.4.18字符串复制函数strcpy</vt:lpstr>
      <vt:lpstr>5.4.19Strcmp字符串比较函数</vt:lpstr>
      <vt:lpstr>5.4.20字符串连接函数strcat</vt:lpstr>
      <vt:lpstr>5.4.21Strupr字符串全部转大写</vt:lpstr>
      <vt:lpstr>5.4.22字符串复制案例</vt:lpstr>
      <vt:lpstr>5.4.23字符串复制案例</vt:lpstr>
      <vt:lpstr>5.4.24字符串复制案例-指针解法</vt:lpstr>
      <vt:lpstr>5.4.25字符串复制案例-指针解法</vt:lpstr>
      <vt:lpstr>5.4.26字符串复制案例-指针解法</vt:lpstr>
      <vt:lpstr>5.4.27字符串复制案例-指针解法</vt:lpstr>
      <vt:lpstr>5.4.28字符串复制案例-指针解法</vt:lpstr>
      <vt:lpstr>5.4.29字符串复制案例-指针解法</vt:lpstr>
      <vt:lpstr>5.4.30字符串复制案例-指针解法</vt:lpstr>
      <vt:lpstr>5.4.31字符串复制案例-指针解法</vt:lpstr>
      <vt:lpstr>5.4.32如何实现strcmp函数</vt:lpstr>
      <vt:lpstr>5.4.33字符数组的输入输出</vt:lpstr>
      <vt:lpstr>5.4.34连接字符串函数</vt:lpstr>
      <vt:lpstr>5.4.35字符串连接</vt:lpstr>
      <vt:lpstr>5.4.36(char *a  char a[])小结</vt:lpstr>
      <vt:lpstr>5.4.37(char *a  char a[])小结</vt:lpstr>
      <vt:lpstr>5.4.38字符串小结</vt:lpstr>
      <vt:lpstr>5.4.39习题</vt:lpstr>
      <vt:lpstr>5.4.40习题</vt:lpstr>
      <vt:lpstr>5.5结构体、共用体、枚举和typedef</vt:lpstr>
      <vt:lpstr>5.5.1什么是结构体</vt:lpstr>
      <vt:lpstr>5.5.2什么是结构体</vt:lpstr>
      <vt:lpstr>5.5.3结构体是如何分配内存的呢</vt:lpstr>
      <vt:lpstr>5.5.4结构体的定义</vt:lpstr>
      <vt:lpstr>5.5.5声明结构体变量</vt:lpstr>
      <vt:lpstr>5.5.6结构体类型与结构体变量</vt:lpstr>
      <vt:lpstr>5.5.7初始化结构体变量</vt:lpstr>
      <vt:lpstr>5.5.8初始化结构体变量</vt:lpstr>
      <vt:lpstr>5.5.9初始化结构体变量</vt:lpstr>
      <vt:lpstr>5.5.10结构体变量的引用</vt:lpstr>
      <vt:lpstr>5.5.11结构体定义的位置</vt:lpstr>
      <vt:lpstr>5.5.12结构体赋值</vt:lpstr>
      <vt:lpstr>5.5.13结构体嵌套</vt:lpstr>
      <vt:lpstr>5.5.14匿名结构体</vt:lpstr>
      <vt:lpstr>5.5.15结构体数组</vt:lpstr>
      <vt:lpstr>5.5.16结构体数组初始化与引用</vt:lpstr>
      <vt:lpstr>5.5.17统计候选人投票案例</vt:lpstr>
      <vt:lpstr>5.5.18结构体与指针</vt:lpstr>
      <vt:lpstr>5.5.19指向结构体数组的指针</vt:lpstr>
      <vt:lpstr>5.5.20用指向结构体的指针作函数参数</vt:lpstr>
      <vt:lpstr>5.5.21用结构体变量作函数参数</vt:lpstr>
      <vt:lpstr>5.5.22共用体</vt:lpstr>
      <vt:lpstr>5.5.23共用体变量的定义</vt:lpstr>
      <vt:lpstr>5.5.24共用体定义</vt:lpstr>
      <vt:lpstr>5.5.24共用体的大小</vt:lpstr>
      <vt:lpstr>5.5.27共用体变量引用</vt:lpstr>
      <vt:lpstr>5.5.28共用体变量的初始化</vt:lpstr>
      <vt:lpstr>5.5.29共用体变量的初始化</vt:lpstr>
      <vt:lpstr>5.5.30共用体成员访问与赋值</vt:lpstr>
      <vt:lpstr>5.5.31结构体变量和共用体变量内存形式的不同</vt:lpstr>
      <vt:lpstr>5.5.32结构体和共用体的不同</vt:lpstr>
      <vt:lpstr>5.5.33结构体在内存中存储，字节对齐</vt:lpstr>
      <vt:lpstr>5.5.34结构体嵌套共用体</vt:lpstr>
      <vt:lpstr>5.5.35共用体中嵌套结构体</vt:lpstr>
      <vt:lpstr> 5.5.36枚举类型</vt:lpstr>
      <vt:lpstr>5.5.37枚举类型的定义</vt:lpstr>
      <vt:lpstr>5.5.38枚举常量是什么</vt:lpstr>
      <vt:lpstr>5.5.39给类型取个别名—typedef</vt:lpstr>
      <vt:lpstr>5.5.40Typedef定义步骤</vt:lpstr>
      <vt:lpstr>5.5.41#define用法</vt:lpstr>
      <vt:lpstr>5.5.42 Typedef小结</vt:lpstr>
      <vt:lpstr>5.5.43结构体，共用体，typedef小结</vt:lpstr>
      <vt:lpstr>5.5.44习题</vt:lpstr>
      <vt:lpstr>5.5.45习题</vt:lpstr>
      <vt:lpstr>5.6初学者答疑</vt:lpstr>
      <vt:lpstr>5.6.1初学者答疑</vt:lpstr>
      <vt:lpstr>5.6.2初学者答疑</vt:lpstr>
      <vt:lpstr>5.6.3综合习题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Windows 用户</dc:creator>
  <cp:lastModifiedBy>尹成yincheng01</cp:lastModifiedBy>
  <cp:revision>300</cp:revision>
  <dcterms:created xsi:type="dcterms:W3CDTF">2013-07-15T06:40:35Z</dcterms:created>
  <dcterms:modified xsi:type="dcterms:W3CDTF">2014-06-23T12:42:06Z</dcterms:modified>
</cp:coreProperties>
</file>