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384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59A14-FB4F-46D7-BB86-17B009C5C9E1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8EC9A-B9BF-4F9E-9459-D1ED49BD74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0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EC9A-B9BF-4F9E-9459-D1ED49BD74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072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245E0-75C0-A975-7EEB-0D13856EE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956B5D2-5417-241F-2234-C166552BB5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1B1187A-A1F9-2A16-EA24-EA804C0F4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8CBD2F-9D61-2A0E-E8CF-3EF5C2238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EC9A-B9BF-4F9E-9459-D1ED49BD745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58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D0458-0715-E63A-A969-B60148EBA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1545348-9222-45E9-F7BC-27959A645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0190685-694E-D1B3-653D-31A2C212A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DAB442-0509-80D4-9284-D817B1ACD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EC9A-B9BF-4F9E-9459-D1ED49BD745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644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27E1D-9E27-1743-4148-44CAC7D9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3631855-91DE-12E2-8736-27882F3B6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8C7AC05-3559-5865-27F1-60D1B9871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C6A440-5D2C-CD5F-5A76-5E4DA907B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EC9A-B9BF-4F9E-9459-D1ED49BD745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2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EA48B-B8E0-D431-9AD1-97F7A4DA3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7ABBEB9-2916-190E-963E-387A4F66B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31BF23F-1C63-1B99-59F2-3D826C005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37F9CD-EC40-7A76-719C-8D492A6CA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EC9A-B9BF-4F9E-9459-D1ED49BD745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223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F8233-3325-4FC0-A718-31D985B8C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C8F914F-07D9-D3D1-928C-5C434D7BD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DCDDBC0-9D84-4D5F-3DCB-E6FA8F318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#OFFTOP</a:t>
            </a:r>
            <a:br>
              <a:rPr lang="en-US" dirty="0"/>
            </a:br>
            <a:r>
              <a:rPr lang="ru-RU" dirty="0"/>
              <a:t>Показать код</a:t>
            </a:r>
          </a:p>
          <a:p>
            <a:r>
              <a:rPr lang="ru-RU" dirty="0"/>
              <a:t>Показать что без </a:t>
            </a:r>
            <a:r>
              <a:rPr lang="en-US" dirty="0" err="1"/>
              <a:t>Serializible</a:t>
            </a:r>
            <a:r>
              <a:rPr lang="en-US" dirty="0"/>
              <a:t> interface </a:t>
            </a:r>
            <a:r>
              <a:rPr lang="ru-RU" dirty="0"/>
              <a:t>выдаст ошибку при попытки сериализации</a:t>
            </a:r>
            <a:endParaRPr lang="en-GB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6AF296-49D0-B84B-F76D-23F549817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EC9A-B9BF-4F9E-9459-D1ED49BD745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613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B5B3F-65CC-FF02-E875-7FBF3F66A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2992D61-9EC9-4553-0888-612C2433B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4F01CCB-00C4-C4DD-0D6B-914D2E16A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F7D072-595F-F38F-1967-992242ADB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EC9A-B9BF-4F9E-9459-D1ED49BD745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194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50F0D-C1CC-4619-F037-CB3DCDEE2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9B82998-38B8-CEBE-173F-B225063613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E5C6775-F8FE-D92B-35AD-F93CE912D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18F623-1F3C-CA05-33DD-AFCE33DBC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EC9A-B9BF-4F9E-9459-D1ED49BD745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0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D2983-4A0A-2163-54A4-9ABE9C144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FC0526B-B28C-7884-8026-8CD091BF1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824CA60-1F86-E4C3-6AB4-CBEB1F694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1080F1-E0C0-62E0-D2D2-C6193E933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EC9A-B9BF-4F9E-9459-D1ED49BD745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5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1E737-D494-DD7A-3332-8578B1171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C7581B5-10A0-03B2-D331-E3BC4802A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F5C868C-98B6-A5E8-7435-51D43C447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724C10-02CB-073F-BD25-16F5593B9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EC9A-B9BF-4F9E-9459-D1ED49BD745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48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A63D0-D637-E2A2-2D9E-E9528B648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229F3B8-6135-282A-F7E7-3667720A22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8CF0AC2-A281-841C-9A38-61DE8AC425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F19792-0F78-D10C-BF38-7428637C53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EC9A-B9BF-4F9E-9459-D1ED49BD745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83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9B0D0-5AB0-1F8C-EA99-71C6C5F34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53C5637-D1D6-1813-5B0F-A6FDE2883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B84E624-188E-1463-4C21-2F2A18AEA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12E9F-E726-09AC-3FE7-65D583307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EC9A-B9BF-4F9E-9459-D1ED49BD745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13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E0423-0CB0-8629-EC6A-81A8E87C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F411165-06BC-6B3D-1C00-D24DF63C4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C35CE98-FB4D-CED6-30E2-A930C5915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Используем </a:t>
            </a:r>
            <a:r>
              <a:rPr lang="en-US" dirty="0" err="1"/>
              <a:t>StringJoiner</a:t>
            </a:r>
            <a:r>
              <a:rPr lang="en-US" dirty="0"/>
              <a:t> </a:t>
            </a:r>
            <a:r>
              <a:rPr lang="ru-RU" dirty="0"/>
              <a:t>для удобного добавления данных. </a:t>
            </a:r>
            <a:r>
              <a:rPr lang="en-US" dirty="0" err="1"/>
              <a:t>StringJoiner</a:t>
            </a:r>
            <a:r>
              <a:rPr lang="en-US" dirty="0"/>
              <a:t> </a:t>
            </a:r>
            <a:r>
              <a:rPr lang="ru-RU" dirty="0"/>
              <a:t>то аналог </a:t>
            </a:r>
            <a:r>
              <a:rPr lang="en-US" dirty="0" err="1"/>
              <a:t>StringBuiler</a:t>
            </a:r>
            <a:r>
              <a:rPr lang="en-US" dirty="0"/>
              <a:t>, </a:t>
            </a:r>
            <a:r>
              <a:rPr lang="ru-RU" dirty="0"/>
              <a:t>в некоторых местах даже удобнее</a:t>
            </a:r>
            <a:endParaRPr lang="en-GB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3C00C1-4437-7B84-FA0D-3E0CA5882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EC9A-B9BF-4F9E-9459-D1ED49BD745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69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73A78-CFC6-CD92-424A-A5D4C660A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B3D7F53-4AD1-01EA-C79C-4C922316B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6185AD0-1206-CA7F-814E-C07408289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0BBB30-27EF-2AC7-A826-1D95C8824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EC9A-B9BF-4F9E-9459-D1ED49BD745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5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409E8-1B55-1B9C-DAE0-9BC9A5F38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5AC882C-04FE-3D4F-5289-9F63E2188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F8C25E1-27D3-6B6E-BA73-56CA6DD1E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работает с текущем полем.</a:t>
            </a:r>
            <a:endParaRPr lang="en-GB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CD50E8-0CAF-E836-7204-8BBCCBEF8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EC9A-B9BF-4F9E-9459-D1ED49BD745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23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020EA-D716-F521-EC00-D6123C643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32A8A28-6658-BAB4-37EC-3B88E9F089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F612F17-4F88-91D8-3CA8-E97BA7B54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C068BB-F02A-34E4-7995-9DDC3C7B1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8EC9A-B9BF-4F9E-9459-D1ED49BD745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7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AFDC9-61B2-8D9B-ACD3-0D0E161C7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16DA29-9FE3-5045-F6BE-23F6A437F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01D933-0203-9829-01A8-0BA01DE2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A806-4355-4465-8B4D-D058BBBC2750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79C62B-3D82-5498-C84A-5919E838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6571D-65A3-3028-D3DD-30A57E54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91F-C590-4596-B8D4-27C8B9DD4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50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CCDA8-AFA6-5F0B-0C72-0BF759F6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299B75-266F-D949-7E0D-825249758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2309D-6D2C-6D5A-BA39-08C74C28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A806-4355-4465-8B4D-D058BBBC2750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6631F4-C953-04D3-E60E-BBBAA355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2D972-FB55-7AA7-057E-CB8E2E57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91F-C590-4596-B8D4-27C8B9DD4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31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C84577-8810-36EE-2D75-733A0D9EC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4783FC-689A-8E47-B1D8-F87224A02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A488E1-8A46-C79B-6E1A-539D2477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A806-4355-4465-8B4D-D058BBBC2750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6CDED9-0F40-3ACB-D1AD-F372706D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5C84D9-0354-D865-4E98-20B4801F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91F-C590-4596-B8D4-27C8B9DD4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25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C2DED-6D00-C9E6-128A-69B3C18F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E06BB-F1ED-E8FA-BCDD-D69EFBA3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FAF52-41AC-AFDE-6864-16F73AA3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A806-4355-4465-8B4D-D058BBBC2750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86757F-84DC-1AD8-A8C8-88D8C7C3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88F7FF-BFEE-6AA5-D87E-D3169D68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91F-C590-4596-B8D4-27C8B9DD4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184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88689-FA39-206B-255C-B588C63E0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A039CF-385E-3256-41E0-1BF397AB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CC0D6-6F0D-6A0B-18EC-14E1C9C9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A806-4355-4465-8B4D-D058BBBC2750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27D747-BEB2-36E0-182C-2CE0B49B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10E00-AC6D-08B9-C36E-3F00DBB5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91F-C590-4596-B8D4-27C8B9DD4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85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098B9-F605-A42F-7B68-643DA719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4CC36-C398-E558-9B53-389C4E2B6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151034-9AA2-4AE1-B240-79BA7E8D2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7F6EF0-C3E6-5629-78C7-AD6DCF7D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A806-4355-4465-8B4D-D058BBBC2750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8ACE9-B478-798E-51C8-55F4EA80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765610-71E8-5A49-931C-70A4D595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91F-C590-4596-B8D4-27C8B9DD4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0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3DD61-C28E-75AD-740E-DF476EA1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919896-F9E7-A1FD-6C0D-A0E98F02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546F51-5155-BA00-A8A3-62829B7D0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22F9A6-A247-B10D-DAD8-F925F0D5E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65E2AA-73AF-70B3-C591-836979826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CC5A91-D0BE-1496-A675-ADBA0D5C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A806-4355-4465-8B4D-D058BBBC2750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3F7B62-0DEA-356E-0365-E2512AE0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07FB6F-BF8A-A0B4-8E61-2972EC18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91F-C590-4596-B8D4-27C8B9DD4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711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9D60B-D369-63C8-642A-1DE4981A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A64569-8A24-32CC-6B88-AF283348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A806-4355-4465-8B4D-D058BBBC2750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AC5F9A-3727-A209-AB67-FA1FE014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79E223-7859-E7E5-3E0E-8A92A7F5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91F-C590-4596-B8D4-27C8B9DD4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651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A45F7E-89F1-6652-4233-0C21D6F4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A806-4355-4465-8B4D-D058BBBC2750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181D8E-7A15-ABFE-E651-C71AF53E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F490A0-458A-5028-C00C-7048FC9F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91F-C590-4596-B8D4-27C8B9DD4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397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9BF23-67FC-9116-A1BE-3EA5F373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C34A79-168C-FD1D-2521-56DF10F2D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D3D95E-C3CB-3471-23A0-D68F97AC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73C350-AAA9-1A0A-E115-95525169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A806-4355-4465-8B4D-D058BBBC2750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2DD399-77CF-7EB3-21DD-60F3FD9E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7096AC-53D3-5D8A-AD0D-CBFAAD33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91F-C590-4596-B8D4-27C8B9DD4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4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B8DEF-07E4-7343-5E4B-1DAD64FB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058167A-59F5-C4D5-43DF-9F052F652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94A65F-C0A2-E641-0BAF-4B6345EC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9C8693-644F-3196-AF64-2A844997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A806-4355-4465-8B4D-D058BBBC2750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836554-B1BE-AB90-D17E-DB794261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2AAD66-7081-59BE-45AE-F9660ADB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91F-C590-4596-B8D4-27C8B9DD4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185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DC6C1-0A6A-89CA-E23A-1CA7E2F0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44587D-F21C-738A-AEE6-7A4E3B3F5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B4B625-3108-E5F2-25B5-55B1EB85D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A806-4355-4465-8B4D-D058BBBC2750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5B69E-2D62-D08C-6C75-B39FC884F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30BEA6-47AF-9FAE-9FB1-45B76270D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91F-C590-4596-B8D4-27C8B9DD4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18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rkit.com/docs/java-profiler/latest/help/understanding-garbage-collection-in-java-gc-roots.jsp" TargetMode="External"/><Relationship Id="rId3" Type="http://schemas.openxmlformats.org/officeDocument/2006/relationships/hyperlink" Target="https://habr.com/ru/articles/549176/" TargetMode="External"/><Relationship Id="rId7" Type="http://schemas.openxmlformats.org/officeDocument/2006/relationships/hyperlink" Target="https://axiomjdk.ru/announcements/2022/12/15/sborka-musora-v-java/" TargetMode="External"/><Relationship Id="rId12" Type="http://schemas.openxmlformats.org/officeDocument/2006/relationships/hyperlink" Target="https://www.youtube.com/watch?v=jaiRW1v2fjk" TargetMode="External"/><Relationship Id="rId2" Type="http://schemas.openxmlformats.org/officeDocument/2006/relationships/hyperlink" Target="https://habr.com/ru/companies/otus/articles/776342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abr.com/ru/articles/440590/" TargetMode="External"/><Relationship Id="rId11" Type="http://schemas.openxmlformats.org/officeDocument/2006/relationships/hyperlink" Target="https://www.youtube.com/watch?v=c1jVn5Sm8Uw" TargetMode="External"/><Relationship Id="rId5" Type="http://schemas.openxmlformats.org/officeDocument/2006/relationships/hyperlink" Target="https://habr.com/ru/articles/685518/" TargetMode="External"/><Relationship Id="rId10" Type="http://schemas.openxmlformats.org/officeDocument/2006/relationships/hyperlink" Target="https://www.youtube.com/watch?v=q2wtSR3kD_I" TargetMode="External"/><Relationship Id="rId4" Type="http://schemas.openxmlformats.org/officeDocument/2006/relationships/hyperlink" Target="https://struchkov.dev/blog/ru/memory-in-java/" TargetMode="External"/><Relationship Id="rId9" Type="http://schemas.openxmlformats.org/officeDocument/2006/relationships/hyperlink" Target="https://blog.ycrash.io/how-bigger-heaps-might-slow-down-an-applic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4B869-FAC6-4DC9-FEBB-0BE6BECFF7B4}"/>
              </a:ext>
            </a:extLst>
          </p:cNvPr>
          <p:cNvSpPr txBox="1"/>
          <p:nvPr/>
        </p:nvSpPr>
        <p:spPr>
          <a:xfrm>
            <a:off x="190994" y="2936545"/>
            <a:ext cx="11830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Art of Annotation</a:t>
            </a:r>
            <a:endParaRPr lang="en-GB" sz="3600" dirty="0">
              <a:latin typeface="Arial Black" panose="020B0A040201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2D46FDA-51C4-FBBA-10C4-62CF715FF884}"/>
              </a:ext>
            </a:extLst>
          </p:cNvPr>
          <p:cNvGrpSpPr/>
          <p:nvPr/>
        </p:nvGrpSpPr>
        <p:grpSpPr>
          <a:xfrm>
            <a:off x="-54077" y="-70777"/>
            <a:ext cx="9533358" cy="6999555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22DD341-28E7-7BD3-6465-E5945D98F8E4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285FCCE-978B-01E8-4FF9-4D7F1F468790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3436955-6B02-5DC0-B99A-7C7376E0B738}"/>
              </a:ext>
            </a:extLst>
          </p:cNvPr>
          <p:cNvGrpSpPr/>
          <p:nvPr/>
        </p:nvGrpSpPr>
        <p:grpSpPr>
          <a:xfrm rot="10800000">
            <a:off x="3230880" y="-70778"/>
            <a:ext cx="9022926" cy="7081178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B89CDAD-FBB0-CDF4-AB8D-0A728BA644EF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89F757D-0C7B-A130-F773-4CAE07D75FE4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81E81AB-E8D0-DA6A-22B0-4E7E4B75CD82}"/>
              </a:ext>
            </a:extLst>
          </p:cNvPr>
          <p:cNvCxnSpPr/>
          <p:nvPr/>
        </p:nvCxnSpPr>
        <p:spPr>
          <a:xfrm>
            <a:off x="3081884" y="1245324"/>
            <a:ext cx="5673213" cy="1535155"/>
          </a:xfrm>
          <a:prstGeom prst="bentConnector3">
            <a:avLst/>
          </a:prstGeom>
          <a:ln w="28575">
            <a:solidFill>
              <a:srgbClr val="384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05056948-25C1-C3C9-246D-FE278F07FE03}"/>
              </a:ext>
            </a:extLst>
          </p:cNvPr>
          <p:cNvCxnSpPr/>
          <p:nvPr/>
        </p:nvCxnSpPr>
        <p:spPr>
          <a:xfrm>
            <a:off x="3230879" y="1392145"/>
            <a:ext cx="5673213" cy="1535155"/>
          </a:xfrm>
          <a:prstGeom prst="bentConnector3">
            <a:avLst/>
          </a:prstGeom>
          <a:ln w="28575">
            <a:solidFill>
              <a:srgbClr val="384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D1020D5B-821A-43C8-82AB-C8E366985509}"/>
              </a:ext>
            </a:extLst>
          </p:cNvPr>
          <p:cNvCxnSpPr/>
          <p:nvPr/>
        </p:nvCxnSpPr>
        <p:spPr>
          <a:xfrm>
            <a:off x="3081884" y="3776787"/>
            <a:ext cx="5673213" cy="1535155"/>
          </a:xfrm>
          <a:prstGeom prst="bentConnector3">
            <a:avLst/>
          </a:prstGeom>
          <a:ln w="28575">
            <a:solidFill>
              <a:srgbClr val="384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E6273045-9E1D-5784-7D55-19B512FF7399}"/>
              </a:ext>
            </a:extLst>
          </p:cNvPr>
          <p:cNvCxnSpPr/>
          <p:nvPr/>
        </p:nvCxnSpPr>
        <p:spPr>
          <a:xfrm>
            <a:off x="3230879" y="3923608"/>
            <a:ext cx="5673213" cy="1535155"/>
          </a:xfrm>
          <a:prstGeom prst="bentConnector3">
            <a:avLst/>
          </a:prstGeom>
          <a:ln w="28575">
            <a:solidFill>
              <a:srgbClr val="384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206906-3B5B-F847-B2AE-8039ABB7A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10" y="9119489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34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27CAE-08B4-F626-24AA-B17CA98CA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75E9E-E45B-D67F-218C-101989E1B8A5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  <a:r>
              <a:rPr lang="en-GB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ow to process annotations?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D7DE56A-FDAF-2BF9-6C5B-319234CF1177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FAE3DD2A-4C6C-CA69-0A6F-705F7DE32616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B50B6F74-4FA7-5AE5-E161-1BE659036093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844EF50-2B89-BEFB-5477-034412EE2786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240079B1-3D5E-9F70-FB48-52ADE34678AB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070D61E-8907-FE3B-7202-37C03DB0B4CF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61D73B3-9C77-5A91-1ABF-ED2356FEB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1" b="46840"/>
          <a:stretch/>
        </p:blipFill>
        <p:spPr>
          <a:xfrm>
            <a:off x="1764915" y="2222339"/>
            <a:ext cx="9503535" cy="20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37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CFC95-91E2-06D7-61D1-F09BE7AC7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B0A732-6744-D6D8-CAF9-6169B0595B8D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  <a:r>
              <a:rPr lang="en-GB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ow to process annotations?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4A6D78F-E1E7-7DA2-E4BA-DB86AE610953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53226335-E1B9-F4F6-6C0D-F7D850C1C312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DEF17FF2-B3FD-189C-F11D-C937B1BB5AD5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3F08B46-90B5-E6A0-5624-B7960DC8F4E0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FF24770F-1FA9-D937-4BD4-43D09CBE3625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C49FFB5-5B81-28A5-A500-A67F4A70D2F2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5D662C2-5C06-9497-5C80-D1E9835B2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b="22006"/>
          <a:stretch/>
        </p:blipFill>
        <p:spPr>
          <a:xfrm>
            <a:off x="1764915" y="2381491"/>
            <a:ext cx="9503535" cy="209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29C14-2309-4602-D86F-BFFED00C7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DD1B9E-0E21-6479-EDA8-895D797736ED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  <a:r>
              <a:rPr lang="en-GB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ow to process annotations?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3AED773-31FA-94CE-BC91-D727D2AE58BA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DAA1A257-1AA2-5A86-1336-C8E252A2ED5F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4ACE3D00-03A8-AAB0-5668-AFD9C6D2736B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EF77465-7FC0-04B7-D0C4-AE17D89CB607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DC17339-4D40-544A-91AA-93731F0B21F0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E2789A11-520B-89DA-7C9A-521CFD203631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97E889B-56E0-5375-E042-B59C99C7E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1" b="3329"/>
          <a:stretch/>
        </p:blipFill>
        <p:spPr>
          <a:xfrm>
            <a:off x="2671379" y="869035"/>
            <a:ext cx="6849241" cy="561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54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DDDD3-D5F5-26EF-6C0C-1D2E1FE3D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044156-DB65-8CA3-9ADC-459C8D93EFBE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  <a:r>
              <a:rPr lang="en-GB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ow to process annotations?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A711B5B-B9FB-EDDD-D92F-CDB149E49BE8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4E141726-8038-5E21-186F-A0F4AC766C6F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DF6B15D0-6F75-8B91-5123-EAB286FB63A3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E4E5C54-F342-4384-081B-A455BD0208D1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61DB5081-D266-F689-EB9D-C8E5FDD30D9D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BAA3327-B8E7-751D-0A8D-AD75E6EFD53E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E8F7B3-16B0-DB86-FF79-35C86A4DC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951" y="942458"/>
            <a:ext cx="6802552" cy="56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21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962B4-A7DB-5873-9BAA-02268DC2F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A245A-5F90-DB6A-53F8-70F28B5E6B23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  <a:r>
              <a:rPr lang="en-GB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ow to process annotations?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24E3E20-F02A-12B3-9B9F-FD9CA5DFF8B7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BE450DB7-2497-101D-B933-28D8816DBF47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31EDC711-FF38-6211-1FC1-1065DFD92066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B72C23D-6CE2-982F-F909-A41B572FC32C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2D1AC5D4-31C9-F776-8AD2-49D4AD9BAC6C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5151495-01B2-412F-5EA9-E82641FBC30D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F0986D-115A-824E-91E5-C0DBB435A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3" b="54011"/>
          <a:stretch/>
        </p:blipFill>
        <p:spPr>
          <a:xfrm>
            <a:off x="1519581" y="2230122"/>
            <a:ext cx="9994203" cy="23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06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CE539-A8E0-1D55-D8E6-F7DCA4F26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863E11-0BBB-F503-4407-6F3F0F88086D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  <a:r>
              <a:rPr lang="en-GB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ow to process annotations?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30C6E4D-6778-C0BC-B9A8-045035A19895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74A0311-04B6-E9B7-76B7-C6AFAD362663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DF8BC1C-7D14-D78E-9853-8B15CF06F738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CB027A5-B5EC-AA59-ED83-A3A2840E8C78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6120BF8-8CAC-A36D-6AFC-2C2693BB7F25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784C6F5C-78F5-3380-975B-18C4272C1019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9037E8-B717-D97A-A6ED-B50F1D800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53" b="8273"/>
          <a:stretch/>
        </p:blipFill>
        <p:spPr>
          <a:xfrm>
            <a:off x="1102763" y="1640619"/>
            <a:ext cx="9994203" cy="377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4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5168A-BD19-209D-9AA8-000DD91F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A40B53-184A-957C-1CAF-97928D028CF4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  <a:r>
              <a:rPr lang="en-GB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ow to process annotations?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CAD52A3-FEE6-A307-38AA-0E46CD6014ED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846548BF-E7F2-1563-1354-3798169DE433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B6E8184-1D02-9E8C-537A-487598E267FE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916FFAA-5ABA-3CAD-02B5-14E6FA571D16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7D4298F-3433-6513-24A5-16E6A95643A6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1317455C-9E4A-1DA1-736F-F747706341E6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C77F0F6-83D3-89F4-2BA5-91082243FD65}"/>
              </a:ext>
            </a:extLst>
          </p:cNvPr>
          <p:cNvSpPr txBox="1"/>
          <p:nvPr/>
        </p:nvSpPr>
        <p:spPr>
          <a:xfrm>
            <a:off x="147485" y="1339138"/>
            <a:ext cx="68470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Задача: создай свою библиотеку с аннотацией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которая будет генерить класс, при помощи которого можно собирать объект. Паттерн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99885-7325-603B-3D0D-A9BD789377E7}"/>
              </a:ext>
            </a:extLst>
          </p:cNvPr>
          <p:cNvSpPr txBox="1"/>
          <p:nvPr/>
        </p:nvSpPr>
        <p:spPr>
          <a:xfrm>
            <a:off x="147484" y="2489445"/>
            <a:ext cx="47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1. </a:t>
            </a:r>
            <a:r>
              <a:rPr lang="ru-RU" dirty="0">
                <a:solidFill>
                  <a:schemeClr val="accent1"/>
                </a:solidFill>
                <a:latin typeface="Arial Black" panose="020B0A04020102020204" pitchFamily="34" charset="0"/>
              </a:rPr>
              <a:t>Создать проект</a:t>
            </a:r>
            <a:endParaRPr lang="en-GB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70E10-0BCA-AFEE-800F-49FBD36E5717}"/>
              </a:ext>
            </a:extLst>
          </p:cNvPr>
          <p:cNvSpPr txBox="1"/>
          <p:nvPr/>
        </p:nvSpPr>
        <p:spPr>
          <a:xfrm>
            <a:off x="147484" y="2912934"/>
            <a:ext cx="6847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 Black" panose="020B0A04020102020204" pitchFamily="34" charset="0"/>
              </a:rPr>
              <a:t>2. Создать процессор (он же обработчик аннотации)</a:t>
            </a:r>
            <a:endParaRPr lang="en-GB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85F3D-389E-CD59-CCFE-AED31D2018BF}"/>
              </a:ext>
            </a:extLst>
          </p:cNvPr>
          <p:cNvSpPr txBox="1"/>
          <p:nvPr/>
        </p:nvSpPr>
        <p:spPr>
          <a:xfrm>
            <a:off x="147483" y="3559265"/>
            <a:ext cx="684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 Black" panose="020B0A04020102020204" pitchFamily="34" charset="0"/>
              </a:rPr>
              <a:t>3. Подготовить и сделать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install</a:t>
            </a:r>
            <a:endParaRPr lang="en-GB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68A3C-3295-ADBF-15C9-7D12F4824C4C}"/>
              </a:ext>
            </a:extLst>
          </p:cNvPr>
          <p:cNvSpPr txBox="1"/>
          <p:nvPr/>
        </p:nvSpPr>
        <p:spPr>
          <a:xfrm>
            <a:off x="147482" y="3999223"/>
            <a:ext cx="684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4</a:t>
            </a:r>
            <a:r>
              <a:rPr lang="ru-RU" dirty="0">
                <a:solidFill>
                  <a:schemeClr val="accent1"/>
                </a:solidFill>
                <a:latin typeface="Arial Black" panose="020B0A04020102020204" pitchFamily="34" charset="0"/>
              </a:rPr>
              <a:t>. Добавить в зависимости в наш проект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08C7A9-0DF1-C28F-5553-F7AE11F627ED}"/>
              </a:ext>
            </a:extLst>
          </p:cNvPr>
          <p:cNvSpPr txBox="1"/>
          <p:nvPr/>
        </p:nvSpPr>
        <p:spPr>
          <a:xfrm>
            <a:off x="147481" y="4394397"/>
            <a:ext cx="684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 Black" panose="020B0A04020102020204" pitchFamily="34" charset="0"/>
              </a:rPr>
              <a:t>5. Скомпилировать проект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D3FD4-6F0B-D928-985E-6C8D238F95C0}"/>
              </a:ext>
            </a:extLst>
          </p:cNvPr>
          <p:cNvSpPr txBox="1"/>
          <p:nvPr/>
        </p:nvSpPr>
        <p:spPr>
          <a:xfrm>
            <a:off x="182073" y="6242241"/>
            <a:ext cx="47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Annotation processor + </a:t>
            </a:r>
            <a:r>
              <a:rPr lang="en-US" dirty="0" err="1">
                <a:latin typeface="Arial Black" panose="020B0A04020102020204" pitchFamily="34" charset="0"/>
              </a:rPr>
              <a:t>java.poet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20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8E229-2DA5-87B3-5AE7-76D0C19FD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224E2-9ED7-96AC-846C-E660F7CDF277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  <a:r>
              <a:rPr lang="en-GB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ow to process annotations?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06EFCC6-A5C5-FD53-AA2C-77C15398CB29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120C4656-03A8-CE70-6D51-9EAD32AC37C2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9EE826F6-5E5D-1655-9344-761D59122ACD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44A803AD-B01D-5B40-3AE7-FA87D0DA00F5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3AD7E6C-4E81-EEC0-6B1D-90EBB96B3FBC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9CB6BC1-F064-F0A6-B644-437A28A125B3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EF42F92-D4F2-EE6B-C98D-7105D24F4EC4}"/>
              </a:ext>
            </a:extLst>
          </p:cNvPr>
          <p:cNvSpPr txBox="1"/>
          <p:nvPr/>
        </p:nvSpPr>
        <p:spPr>
          <a:xfrm>
            <a:off x="147485" y="1339138"/>
            <a:ext cx="68470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Задача: создай свою библиотеку с аннотацией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которая будет генерить класс, при помощи которого можно собирать объект. Паттерн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4F5DE-F829-7430-D46B-E157BF91E5E8}"/>
              </a:ext>
            </a:extLst>
          </p:cNvPr>
          <p:cNvSpPr txBox="1"/>
          <p:nvPr/>
        </p:nvSpPr>
        <p:spPr>
          <a:xfrm>
            <a:off x="182073" y="6242241"/>
            <a:ext cx="47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AspectJ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80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D084F0-AC79-1B2A-CD5B-2F741DE0E2A4}"/>
              </a:ext>
            </a:extLst>
          </p:cNvPr>
          <p:cNvSpPr txBox="1"/>
          <p:nvPr/>
        </p:nvSpPr>
        <p:spPr>
          <a:xfrm>
            <a:off x="147484" y="1339138"/>
            <a:ext cx="6096000" cy="2968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ru-RU" b="1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Garbage</a:t>
            </a:r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Collection и JVM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>
              <a:spcAft>
                <a:spcPts val="600"/>
              </a:spcAft>
            </a:pPr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Управление памятью Java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Основы памяти в Java: Куча и Стек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Глубокое погружение в Java Memory Model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Откуда растут ноги у Java Memory Model</a:t>
            </a:r>
            <a:endParaRPr lang="ru-RU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ru-RU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Сборка мусора в </a:t>
            </a:r>
            <a:r>
              <a:rPr lang="en-GB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Java</a:t>
            </a:r>
            <a:endParaRPr lang="ru-RU" b="1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GB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Understanding garbage collection in Java : GC roots</a:t>
            </a:r>
            <a:endParaRPr lang="ru-RU" b="1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3645"/>
              </a:lnSpc>
            </a:pPr>
            <a:r>
              <a:rPr lang="en-GB" b="1" i="0" u="none" strike="noStrike" dirty="0">
                <a:solidFill>
                  <a:srgbClr val="09100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How Bigger Heaps Might Slow Down An Application</a:t>
            </a:r>
            <a:endParaRPr lang="en-GB" b="1" i="0" u="none" strike="noStrike" dirty="0">
              <a:solidFill>
                <a:srgbClr val="09100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E197D-CCA1-4E96-165A-0443BD07BBE1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Resources</a:t>
            </a:r>
            <a:endParaRPr lang="en-GB" dirty="0">
              <a:latin typeface="Arial Black" panose="020B0A040201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8110EDF-AFCF-7B05-8AC6-0D8240665438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7571C1F5-F5CE-85A9-A92E-EF9C3437F6E5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9ED82F98-0558-C42F-4CE9-5962654E4F8C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0ADBBA7-071A-BE35-BE5B-939645FC9E0F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655FB92-CFD6-6C72-AE33-EF2036A3EDF0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8760F29-53ED-AAAF-D2D6-F9A648AD6F83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0C88FB3-62B8-E232-D9D0-66AD05462833}"/>
              </a:ext>
            </a:extLst>
          </p:cNvPr>
          <p:cNvSpPr txBox="1"/>
          <p:nvPr/>
        </p:nvSpPr>
        <p:spPr>
          <a:xfrm>
            <a:off x="6096000" y="1339138"/>
            <a:ext cx="58108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Алексей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Шипилёв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 —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Java-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объекты наизнанку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Алексей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Шипилёв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 –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Shenandoah GC 2.0 (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часть 1)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Алексей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Шипилёв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 –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Shenandoah GC 2.0 (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часть 2)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26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BD32B-BF95-AC9F-42CB-B8DA59816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F4685C-EDE9-09CC-DA50-15F95D046BD2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Plan</a:t>
            </a:r>
            <a:endParaRPr lang="en-GB" dirty="0">
              <a:latin typeface="Arial Black" panose="020B0A040201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348D532-785F-3433-D30F-128F18CBD141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731861AB-520F-336C-94D9-A9BE91FBDCE9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1C64A466-E91D-D402-3413-7C2D32ADC059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8FBAA7B-9783-0FF0-A3AA-D2FF1BED2A9C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4346466-B612-89CB-6859-CFC64F58DF5C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75D65E1D-60C9-C973-88AC-25107F704023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27FA12E7-9D55-DDA9-C8FA-629DFBC5545A}"/>
              </a:ext>
            </a:extLst>
          </p:cNvPr>
          <p:cNvCxnSpPr/>
          <p:nvPr/>
        </p:nvCxnSpPr>
        <p:spPr>
          <a:xfrm>
            <a:off x="12538095" y="1406013"/>
            <a:ext cx="5673213" cy="1535155"/>
          </a:xfrm>
          <a:prstGeom prst="bentConnector3">
            <a:avLst/>
          </a:prstGeom>
          <a:ln w="28575">
            <a:solidFill>
              <a:srgbClr val="384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3DD094C4-7523-AB81-0B77-2BBDA5420526}"/>
              </a:ext>
            </a:extLst>
          </p:cNvPr>
          <p:cNvCxnSpPr/>
          <p:nvPr/>
        </p:nvCxnSpPr>
        <p:spPr>
          <a:xfrm>
            <a:off x="12687090" y="1552834"/>
            <a:ext cx="5673213" cy="1535155"/>
          </a:xfrm>
          <a:prstGeom prst="bentConnector3">
            <a:avLst>
              <a:gd name="adj1" fmla="val -2293"/>
            </a:avLst>
          </a:prstGeom>
          <a:ln w="28575">
            <a:solidFill>
              <a:srgbClr val="384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72C7729B-E0C5-5D77-BD99-4BE7E1DF25FF}"/>
              </a:ext>
            </a:extLst>
          </p:cNvPr>
          <p:cNvCxnSpPr/>
          <p:nvPr/>
        </p:nvCxnSpPr>
        <p:spPr>
          <a:xfrm>
            <a:off x="12548465" y="3781410"/>
            <a:ext cx="5673213" cy="1535155"/>
          </a:xfrm>
          <a:prstGeom prst="bentConnector3">
            <a:avLst/>
          </a:prstGeom>
          <a:ln w="28575">
            <a:solidFill>
              <a:srgbClr val="384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C5546027-A880-649C-9C07-B59DC1FDDA69}"/>
              </a:ext>
            </a:extLst>
          </p:cNvPr>
          <p:cNvCxnSpPr>
            <a:cxnSpLocks/>
          </p:cNvCxnSpPr>
          <p:nvPr/>
        </p:nvCxnSpPr>
        <p:spPr>
          <a:xfrm>
            <a:off x="12697460" y="3928231"/>
            <a:ext cx="5673213" cy="1535155"/>
          </a:xfrm>
          <a:prstGeom prst="bentConnector3">
            <a:avLst>
              <a:gd name="adj1" fmla="val -2472"/>
            </a:avLst>
          </a:prstGeom>
          <a:ln w="28575">
            <a:solidFill>
              <a:srgbClr val="384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E6DD4E-44C1-CB64-276D-1DF782088D7A}"/>
              </a:ext>
            </a:extLst>
          </p:cNvPr>
          <p:cNvSpPr txBox="1"/>
          <p:nvPr/>
        </p:nvSpPr>
        <p:spPr>
          <a:xfrm>
            <a:off x="308748" y="1339138"/>
            <a:ext cx="60960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an annotation?</a:t>
            </a:r>
            <a:endParaRPr lang="ru-RU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JVM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Очистка памяти в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Виды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  <a:endParaRPr lang="ru-RU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15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BC002-F0A0-1B1A-C7BE-2B3D1DA04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5F070F-3B9F-0DF0-2ED3-40F1131DD8BB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What is an annotation?</a:t>
            </a:r>
            <a:endParaRPr lang="en-GB" dirty="0">
              <a:latin typeface="Arial Black" panose="020B0A040201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2AD4461-43F5-CCB8-F680-D97FA7051DCB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D5695CA-5D1F-5F0F-6BB7-E080657C0C7C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13302660-B4C7-C41E-8F84-0A18C03897F2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F2DAA51-C204-397F-7872-D1DE3D779BA4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266C3BB-C8B6-EBD0-2A96-F36242928D81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CB91CE5-388E-07B2-15E0-B865E40D305D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3AF7CB5-5B9F-3855-D6EC-4956FFD42CF7}"/>
              </a:ext>
            </a:extLst>
          </p:cNvPr>
          <p:cNvSpPr txBox="1"/>
          <p:nvPr/>
        </p:nvSpPr>
        <p:spPr>
          <a:xfrm>
            <a:off x="147484" y="1339138"/>
            <a:ext cx="62572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Аннотации появились в </a:t>
            </a:r>
            <a:r>
              <a:rPr lang="ru-RU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5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2004 году.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специальная форма синтаксических метаданных, которая может быть добавлена в исходный код. Аннотации используются для анализа кода, при компиляции или во время выполнения программы. Их можно применять к пакетам, классам, методам, переменным и параметрам.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F84AB-582E-C43D-1635-71E31FD82679}"/>
              </a:ext>
            </a:extLst>
          </p:cNvPr>
          <p:cNvSpPr txBox="1"/>
          <p:nvPr/>
        </p:nvSpPr>
        <p:spPr>
          <a:xfrm>
            <a:off x="6243483" y="1339138"/>
            <a:ext cx="55896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Самая простая аннотация, применимая к классу, выглядит так: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@MyAnnotation </a:t>
            </a:r>
          </a:p>
          <a:p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Foo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{}</a:t>
            </a:r>
            <a:endParaRPr lang="ru-RU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2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044D5-C615-A72D-9502-8ECC6130C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527B41-BAAA-5460-27B4-F440F84E6D45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What was before annotation?</a:t>
            </a:r>
            <a:endParaRPr lang="en-GB" dirty="0">
              <a:latin typeface="Arial Black" panose="020B0A040201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3C49134-2C32-73AD-D02A-5C1C886F326C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F9116E4A-2197-F5C3-C759-8DEF70BFC1BA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D1591936-C00B-27D8-0588-53A9EC29F597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EBBC859-6BFE-DAC2-47E1-CBA491289E53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8F5CDA49-00D8-620E-1452-00B1EAC96E51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00E48246-1071-A81B-41B1-08ACDD8B7D7F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CC4CAE0-8914-EE7F-4BE1-6D49FCC94032}"/>
              </a:ext>
            </a:extLst>
          </p:cNvPr>
          <p:cNvSpPr txBox="1"/>
          <p:nvPr/>
        </p:nvSpPr>
        <p:spPr>
          <a:xfrm>
            <a:off x="147484" y="1339138"/>
            <a:ext cx="59485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момента появления языка Java возникла необходимость помечать, для выполнения тех или иных действий, определенным образом класс или иерархию классов. До Java 5 это делалось через </a:t>
            </a:r>
            <a:r>
              <a:rPr lang="ru-RU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интерфейсы без методов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C6ED5-5D86-E84F-D0A3-526A6CCB5B9C}"/>
              </a:ext>
            </a:extLst>
          </p:cNvPr>
          <p:cNvSpPr txBox="1"/>
          <p:nvPr/>
        </p:nvSpPr>
        <p:spPr>
          <a:xfrm>
            <a:off x="155651" y="3251336"/>
            <a:ext cx="5940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Маркерный интерфейс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EE0CA2-142B-93EB-5DBA-A8E66B89E767}"/>
              </a:ext>
            </a:extLst>
          </p:cNvPr>
          <p:cNvSpPr txBox="1"/>
          <p:nvPr/>
        </p:nvSpPr>
        <p:spPr>
          <a:xfrm>
            <a:off x="6404748" y="1339138"/>
            <a:ext cx="547850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java.io.Serializable</a:t>
            </a: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(Указывает, что объект может быть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сериализован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java.lang.Cloneable</a:t>
            </a: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(Указывает, что объект может быть клонирован с помощью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Object.clone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().)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java.util.RandomAccess</a:t>
            </a: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(Указывает, что списки, реализующие его, поддерживают быстрый (обычно O(1)) произвольный доступ.)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java.rmi.Remote</a:t>
            </a: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(Указывает, что интерфейс предназначен для удаленного вызова методов (RMI).)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java.util.EventListener</a:t>
            </a:r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(Базовый маркерный интерфейс для всех слушателей событий в AWT 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Swing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Сам по себе методов не объявляет.)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689372-48EA-812C-04F5-B5F25E7F6896}"/>
              </a:ext>
            </a:extLst>
          </p:cNvPr>
          <p:cNvSpPr txBox="1"/>
          <p:nvPr/>
        </p:nvSpPr>
        <p:spPr>
          <a:xfrm>
            <a:off x="155651" y="3993984"/>
            <a:ext cx="59403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public class Foo implements </a:t>
            </a:r>
            <a:r>
              <a:rPr lang="en-GB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MarkerInterface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{} (1)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@MyAnnotation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public class Foo {} (2)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(1) Маркерный интерфейс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(2) Аннотация — эквивалент маркерного интерфейса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31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14D93-CCF6-B224-9D42-B2C59CBBB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969B5-C69D-93AF-8708-F8CBF3C4A85F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  <a:r>
              <a:rPr lang="en-GB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ow to process annotations?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D83DCD8-D58F-D616-D4A8-08BA5E3818CC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98C33DD1-5F51-71A5-6882-FCC0DB063E26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0F55C487-33E8-5DF9-239F-43EACAD7D6C5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8BEED97-CAB4-E33B-B399-CA6717645673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2D23AE19-23B6-4467-4D2B-EED9EA037229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A95E886-4DE6-FF53-7CED-649CAC7C8936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D50942-5DD3-258B-F7C9-BD59F7883FB1}"/>
              </a:ext>
            </a:extLst>
          </p:cNvPr>
          <p:cNvSpPr txBox="1"/>
          <p:nvPr/>
        </p:nvSpPr>
        <p:spPr>
          <a:xfrm>
            <a:off x="147485" y="1339138"/>
            <a:ext cx="59952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Задача: мы передаем наши данные по сети, нужно реализовать исключение некоторых полей из сериализации.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DA96948-7F1B-AD40-3F38-15AD7E4EB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3" y="714846"/>
            <a:ext cx="5409144" cy="50034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486D6E-0B1D-601A-BA7A-E292448D9E5D}"/>
              </a:ext>
            </a:extLst>
          </p:cNvPr>
          <p:cNvSpPr txBox="1"/>
          <p:nvPr/>
        </p:nvSpPr>
        <p:spPr>
          <a:xfrm>
            <a:off x="147484" y="2489445"/>
            <a:ext cx="47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 Black" panose="020B0A04020102020204" pitchFamily="34" charset="0"/>
              </a:rPr>
              <a:t>1. Создать аннотацию</a:t>
            </a:r>
            <a:endParaRPr lang="en-GB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A40DE6-7F4A-411A-D6FE-1E22A35D75EE}"/>
              </a:ext>
            </a:extLst>
          </p:cNvPr>
          <p:cNvSpPr txBox="1"/>
          <p:nvPr/>
        </p:nvSpPr>
        <p:spPr>
          <a:xfrm>
            <a:off x="147484" y="2912934"/>
            <a:ext cx="47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 Black" panose="020B0A04020102020204" pitchFamily="34" charset="0"/>
              </a:rPr>
              <a:t>2. Обработать аннотацию</a:t>
            </a:r>
            <a:endParaRPr lang="en-GB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2A3078-01BD-195C-C554-7FEC781BA03F}"/>
              </a:ext>
            </a:extLst>
          </p:cNvPr>
          <p:cNvSpPr txBox="1"/>
          <p:nvPr/>
        </p:nvSpPr>
        <p:spPr>
          <a:xfrm>
            <a:off x="147483" y="3336423"/>
            <a:ext cx="47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Reflection API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2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85E51-D308-BDDE-002C-5D7E67553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1FBE35-ADDD-76BF-FAF3-81ED44BC1D3B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  <a:r>
              <a:rPr lang="en-GB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ow to process annotations?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53E0322-4A6B-B0B9-ADD0-35390D537A24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D7CED20E-3023-5DFB-34BB-FF0AF96942BC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30956803-6E37-C659-2882-7F92A527160B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CD169A2-084F-3B15-7C26-DD6D81D694A1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CCEA6AB5-59C5-E267-D684-42A2DDDA5D01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FA380CE2-5A64-8E10-0A21-535AD176470A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D272377-F57D-D2C2-5448-C86BF8444051}"/>
              </a:ext>
            </a:extLst>
          </p:cNvPr>
          <p:cNvSpPr txBox="1"/>
          <p:nvPr/>
        </p:nvSpPr>
        <p:spPr>
          <a:xfrm>
            <a:off x="147485" y="1339138"/>
            <a:ext cx="59952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Задача: мы передаем наши данные по сети, нужно реализовать исключение некоторых полей из сериализации.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25503-A885-32CD-B1AB-A574B85F8D59}"/>
              </a:ext>
            </a:extLst>
          </p:cNvPr>
          <p:cNvSpPr txBox="1"/>
          <p:nvPr/>
        </p:nvSpPr>
        <p:spPr>
          <a:xfrm>
            <a:off x="147484" y="2489445"/>
            <a:ext cx="47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 Black" panose="020B0A04020102020204" pitchFamily="34" charset="0"/>
              </a:rPr>
              <a:t>1. Создать аннотацию</a:t>
            </a:r>
            <a:endParaRPr lang="en-GB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C2605-8BF1-CD71-C4AC-07A54F0030C7}"/>
              </a:ext>
            </a:extLst>
          </p:cNvPr>
          <p:cNvSpPr txBox="1"/>
          <p:nvPr/>
        </p:nvSpPr>
        <p:spPr>
          <a:xfrm>
            <a:off x="147484" y="2912934"/>
            <a:ext cx="47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 Black" panose="020B0A04020102020204" pitchFamily="34" charset="0"/>
              </a:rPr>
              <a:t>2. Обработать аннотацию</a:t>
            </a:r>
            <a:endParaRPr lang="en-GB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49EC8-A711-3723-58BF-7484150D1A21}"/>
              </a:ext>
            </a:extLst>
          </p:cNvPr>
          <p:cNvSpPr txBox="1"/>
          <p:nvPr/>
        </p:nvSpPr>
        <p:spPr>
          <a:xfrm>
            <a:off x="182073" y="6242241"/>
            <a:ext cx="474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Reflection API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D98599-4418-DC59-3168-DFF8584251F6}"/>
              </a:ext>
            </a:extLst>
          </p:cNvPr>
          <p:cNvSpPr txBox="1"/>
          <p:nvPr/>
        </p:nvSpPr>
        <p:spPr>
          <a:xfrm>
            <a:off x="6142705" y="1339138"/>
            <a:ext cx="5901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TransactionStatistic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implements 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9C55E4-FDCC-DE8F-5618-DAB1373BAE3E}"/>
              </a:ext>
            </a:extLst>
          </p:cNvPr>
          <p:cNvSpPr txBox="1"/>
          <p:nvPr/>
        </p:nvSpPr>
        <p:spPr>
          <a:xfrm>
            <a:off x="182075" y="3298541"/>
            <a:ext cx="55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 Black" panose="020B0A04020102020204" pitchFamily="34" charset="0"/>
              </a:rPr>
              <a:t>    2.1. Сделать наш класс 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Serializable</a:t>
            </a:r>
            <a:endParaRPr lang="en-GB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1FDC1-EF1B-0CE1-C33F-3E6463229F04}"/>
              </a:ext>
            </a:extLst>
          </p:cNvPr>
          <p:cNvSpPr txBox="1"/>
          <p:nvPr/>
        </p:nvSpPr>
        <p:spPr>
          <a:xfrm>
            <a:off x="182073" y="3667873"/>
            <a:ext cx="502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 Black" panose="020B0A04020102020204" pitchFamily="34" charset="0"/>
              </a:rPr>
              <a:t>    2.2. Найти место для обработки аннотации</a:t>
            </a:r>
            <a:endParaRPr lang="en-GB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639FD7C-97B7-5EF0-6595-7396733A8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03" y="2107355"/>
            <a:ext cx="6800336" cy="34115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440CC9-34FB-16CD-F640-A464848967C4}"/>
              </a:ext>
            </a:extLst>
          </p:cNvPr>
          <p:cNvSpPr txBox="1"/>
          <p:nvPr/>
        </p:nvSpPr>
        <p:spPr>
          <a:xfrm>
            <a:off x="5205203" y="5610856"/>
            <a:ext cx="68003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Либо можете реализовать методы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writeObject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() и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readObject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() в своем классе, чтобы определять, какие именно данные будут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сериализованы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и как это будет происходить.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B430B0-F353-DDE4-78A2-FB5FE787EA72}"/>
              </a:ext>
            </a:extLst>
          </p:cNvPr>
          <p:cNvSpPr txBox="1"/>
          <p:nvPr/>
        </p:nvSpPr>
        <p:spPr>
          <a:xfrm>
            <a:off x="182073" y="4360031"/>
            <a:ext cx="505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/>
                </a:solidFill>
                <a:latin typeface="Arial Black" panose="020B0A04020102020204" pitchFamily="34" charset="0"/>
              </a:rPr>
              <a:t>    2.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3</a:t>
            </a:r>
            <a:r>
              <a:rPr lang="ru-RU" dirty="0">
                <a:solidFill>
                  <a:schemeClr val="accent1"/>
                </a:solidFill>
                <a:latin typeface="Arial Black" panose="020B0A04020102020204" pitchFamily="34" charset="0"/>
              </a:rPr>
              <a:t>. Обработать</a:t>
            </a:r>
            <a:endParaRPr lang="en-GB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59E17-57BB-57AB-9A73-A18974E9D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C14926-96AE-FCE4-56AE-5BC83078CA05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  <a:r>
              <a:rPr lang="en-GB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ow to process annotations?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C2F3D90-AA18-A6A9-B689-233A4C801764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F5124E8F-5B95-B219-ACD6-9C9AE2E92222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6331A86A-3BF9-3A43-86DF-38DCDBEE3531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EB9FE7B-F3A9-7CA0-D3ED-CF569CDCE37E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FFB61DF-95E7-1281-83C0-4D493B9EEC17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62023C0-4A33-F08A-CEEC-10211E1F55CB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AB9E1A-9C3D-DA89-2A1E-712A95271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98"/>
          <a:stretch/>
        </p:blipFill>
        <p:spPr>
          <a:xfrm>
            <a:off x="1984919" y="1339138"/>
            <a:ext cx="8222161" cy="13649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A7E964-8906-9B4A-B55A-FE49183019A7}"/>
              </a:ext>
            </a:extLst>
          </p:cNvPr>
          <p:cNvSpPr txBox="1"/>
          <p:nvPr/>
        </p:nvSpPr>
        <p:spPr>
          <a:xfrm>
            <a:off x="2627076" y="3201009"/>
            <a:ext cx="6192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TransactionStatistic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totalIncomeInMonth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=100000,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totalExpenseInMonth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=10000,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totalSavingsInMonth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=10000,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popularCategoryInMonth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='Auto'}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10A8A04-1442-9B18-FBB4-54311A91F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076" y="4540304"/>
            <a:ext cx="5716939" cy="182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87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8138D-C9D0-7C98-EDCE-6CCA8586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6B6AEC-486D-6312-F673-477264453D71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  <a:r>
              <a:rPr lang="en-GB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ow to process annotations?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18232EA-2B14-C6F2-E7FF-2480D7B87417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664A49C-902C-A58E-0F6C-F5BE734F6AE4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8DB2512-ECE9-3614-8168-D010048D909F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C308EDF-416C-2F30-1A4A-BE8EDCD9592C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29D5F088-050E-823A-BC7F-226A70B490F4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777CA8B-D3DA-47FF-15D9-30D489CEF8FD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0546EC2-794E-2C3E-ECBD-C6FE85150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84"/>
          <a:stretch/>
        </p:blipFill>
        <p:spPr>
          <a:xfrm>
            <a:off x="1992650" y="1458103"/>
            <a:ext cx="8222161" cy="2089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A7F4FD-875A-E5CE-63AD-9DB3DCA70CD7}"/>
              </a:ext>
            </a:extLst>
          </p:cNvPr>
          <p:cNvSpPr txBox="1"/>
          <p:nvPr/>
        </p:nvSpPr>
        <p:spPr>
          <a:xfrm>
            <a:off x="1984919" y="4133298"/>
            <a:ext cx="8222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chemeClr val="accent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Class.getDeclaredFields</a:t>
            </a:r>
            <a:r>
              <a:rPr lang="en-GB" b="0" i="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()</a:t>
            </a:r>
            <a:endParaRPr lang="ru-RU" dirty="0">
              <a:solidFill>
                <a:schemeClr val="accent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Только поля текущего класса: Он не включает поля, унаследованные от родительских классов (суперклассов).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Все модификаторы доступа: Он возвращает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package-private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поля, объявленные в этом классе.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86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DEE01-2285-F8AF-7DE5-4B408B201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D13507-6C79-CEF5-7EE0-E17A9AFEFDD2}"/>
              </a:ext>
            </a:extLst>
          </p:cNvPr>
          <p:cNvSpPr txBox="1"/>
          <p:nvPr/>
        </p:nvSpPr>
        <p:spPr>
          <a:xfrm>
            <a:off x="147484" y="25778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  <a:cs typeface="Arial" panose="020B0604020202020204" pitchFamily="34" charset="0"/>
              </a:rPr>
              <a:t>H</a:t>
            </a:r>
            <a:r>
              <a:rPr lang="en-GB" sz="2800" dirty="0"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ow to process annotations?</a:t>
            </a:r>
            <a:endParaRPr lang="en-GB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BA9A00A-43E5-6171-FA83-A7E036626FFB}"/>
              </a:ext>
            </a:extLst>
          </p:cNvPr>
          <p:cNvGrpSpPr/>
          <p:nvPr/>
        </p:nvGrpSpPr>
        <p:grpSpPr>
          <a:xfrm>
            <a:off x="-54077" y="1339138"/>
            <a:ext cx="5737122" cy="5589640"/>
            <a:chOff x="-54077" y="1339138"/>
            <a:chExt cx="5737122" cy="558964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03551A6-D66E-914B-3F4E-B75C5B87F732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DA783FA5-F32A-44F8-FCF1-A469DEE88223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AD3C559-C841-A251-9598-CBEF6B58FB58}"/>
              </a:ext>
            </a:extLst>
          </p:cNvPr>
          <p:cNvGrpSpPr/>
          <p:nvPr/>
        </p:nvGrpSpPr>
        <p:grpSpPr>
          <a:xfrm rot="10800000">
            <a:off x="6516684" y="-70778"/>
            <a:ext cx="5737122" cy="5589640"/>
            <a:chOff x="-54077" y="1339138"/>
            <a:chExt cx="5737122" cy="5589640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CDC029CA-C2D8-F37E-2ED6-C81570102A5E}"/>
                </a:ext>
              </a:extLst>
            </p:cNvPr>
            <p:cNvSpPr/>
            <p:nvPr/>
          </p:nvSpPr>
          <p:spPr>
            <a:xfrm>
              <a:off x="-54077" y="1339138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61B320F-2C36-A221-871E-65200A564A88}"/>
                </a:ext>
              </a:extLst>
            </p:cNvPr>
            <p:cNvSpPr/>
            <p:nvPr/>
          </p:nvSpPr>
          <p:spPr>
            <a:xfrm rot="5400000">
              <a:off x="2814484" y="4060216"/>
              <a:ext cx="147484" cy="5589639"/>
            </a:xfrm>
            <a:prstGeom prst="rect">
              <a:avLst/>
            </a:prstGeom>
            <a:solidFill>
              <a:srgbClr val="3847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4B899F-88A2-5F26-4AB6-3AEB6298B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1" b="12349"/>
          <a:stretch/>
        </p:blipFill>
        <p:spPr>
          <a:xfrm>
            <a:off x="2132403" y="1339138"/>
            <a:ext cx="8222161" cy="528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81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720</Words>
  <Application>Microsoft Office PowerPoint</Application>
  <PresentationFormat>Широкоэкранный</PresentationFormat>
  <Paragraphs>106</Paragraphs>
  <Slides>18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 Lobanov</dc:creator>
  <cp:lastModifiedBy>Anton Lobanov</cp:lastModifiedBy>
  <cp:revision>16</cp:revision>
  <dcterms:created xsi:type="dcterms:W3CDTF">2025-05-21T14:02:19Z</dcterms:created>
  <dcterms:modified xsi:type="dcterms:W3CDTF">2025-05-31T08:40:36Z</dcterms:modified>
</cp:coreProperties>
</file>