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82" r:id="rId4"/>
    <p:sldId id="284" r:id="rId5"/>
    <p:sldId id="285" r:id="rId6"/>
    <p:sldId id="286" r:id="rId7"/>
    <p:sldId id="287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6"/>
    <p:restoredTop sz="96654"/>
  </p:normalViewPr>
  <p:slideViewPr>
    <p:cSldViewPr snapToGrid="0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9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次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May 09,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完成用户实验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完成用户实验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6BF11-92FA-3CF3-2944-B23973127213}"/>
              </a:ext>
            </a:extLst>
          </p:cNvPr>
          <p:cNvSpPr txBox="1"/>
          <p:nvPr/>
        </p:nvSpPr>
        <p:spPr>
          <a:xfrm>
            <a:off x="296640" y="1632735"/>
            <a:ext cx="11429999" cy="72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ctr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参试者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将使用我们的方法、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PRISM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方法和目前基于凝视和手的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SOTA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分别完成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次独立的“积木”实验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4DA8E-68B9-0C85-1949-7057174C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97" y="2480176"/>
            <a:ext cx="6426887" cy="3559906"/>
          </a:xfrm>
          <a:prstGeom prst="rect">
            <a:avLst/>
          </a:prstGeom>
          <a:effectLst>
            <a:softEdge rad="175713"/>
          </a:effectLst>
        </p:spPr>
      </p:pic>
    </p:spTree>
    <p:extLst>
      <p:ext uri="{BB962C8B-B14F-4D97-AF65-F5344CB8AC3E}">
        <p14:creationId xmlns:p14="http://schemas.microsoft.com/office/powerpoint/2010/main" val="135854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完成用户实验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6BF11-92FA-3CF3-2944-B23973127213}"/>
              </a:ext>
            </a:extLst>
          </p:cNvPr>
          <p:cNvSpPr txBox="1"/>
          <p:nvPr/>
        </p:nvSpPr>
        <p:spPr>
          <a:xfrm>
            <a:off x="627460" y="1104215"/>
            <a:ext cx="10937079" cy="561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参试者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将使用我们的方法、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PRISM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方法和目前基于凝视和手的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SOTA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分别完成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次独立的实验，每次实验有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60s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的完成时间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系统实时用豪斯多夫距离（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Hausdorff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）计算与目标积木形状的相似度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针对每次实验：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在完成时间内，一旦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小于某一阈值，则认定实验成功，记录完成时间，本次试验结束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超出完成时间，则认定实验失败，实验结束，记录此时的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Hausdorff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，作为最终距离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全部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次实验完成后：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计算实验成功率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统计完成时间（*此度量仅针对成功的实验）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统计最终距离（*此度量仅针对失败的实验）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使用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Friedman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非参数检验的事后检验（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post-hoc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），并采用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Bonferoni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校正来分析显著差异性。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2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完成用户实验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02C77A-90F1-87A8-808B-167FE144A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22903"/>
              </p:ext>
            </p:extLst>
          </p:nvPr>
        </p:nvGraphicFramePr>
        <p:xfrm>
          <a:off x="2230439" y="1127388"/>
          <a:ext cx="7731120" cy="230161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73112">
                  <a:extLst>
                    <a:ext uri="{9D8B030D-6E8A-4147-A177-3AD203B41FA5}">
                      <a16:colId xmlns:a16="http://schemas.microsoft.com/office/drawing/2014/main" val="17217252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75557903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3315664184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792280079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366583885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57925652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896318312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3247404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475061851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520534910"/>
                    </a:ext>
                  </a:extLst>
                </a:gridCol>
              </a:tblGrid>
              <a:tr h="1903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组别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我们的方法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PRISM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基于手的最优方法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5216"/>
                  </a:ext>
                </a:extLst>
              </a:tr>
              <a:tr h="190305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成功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完成时间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最终距离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成功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完成时间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最终距离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成功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完成时间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最终距离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979952228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33.59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36.24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24.13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4106011772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0.32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0.21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CN" sz="1200" u="none" strike="noStrike" dirty="0">
                          <a:effectLst/>
                        </a:rPr>
                        <a:t>0.89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2623306610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22.47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31.68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28.57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1750626586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24.67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43.61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33.05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1066827869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28.31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en-CN" sz="1200" u="none" strike="noStrike" dirty="0">
                          <a:effectLst/>
                        </a:rPr>
                        <a:t>2.05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0.28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864913616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41.23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en-CN" sz="1200" u="none" strike="noStrike" dirty="0">
                          <a:effectLst/>
                        </a:rPr>
                        <a:t>2.71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26.48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906557807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27.74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0.52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24.73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3478475339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25.92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en-CN" sz="1200" u="none" strike="noStrike" dirty="0">
                          <a:effectLst/>
                        </a:rPr>
                        <a:t>4.39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29.24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437263285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25.35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38.88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31.93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3809060614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29.75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33.79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22.51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10362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41B06B-CD8C-D65B-B00C-937FD72753E9}"/>
              </a:ext>
            </a:extLst>
          </p:cNvPr>
          <p:cNvSpPr txBox="1"/>
          <p:nvPr/>
        </p:nvSpPr>
        <p:spPr>
          <a:xfrm>
            <a:off x="1013841" y="3676728"/>
            <a:ext cx="1016431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u="sng" dirty="0" err="1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完成时间</a:t>
            </a:r>
            <a:endParaRPr lang="en-US" sz="2000" i="0" u="sng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US" sz="2000" i="0" u="sng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b="1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Shapiro-Wilk</a:t>
            </a:r>
            <a:r>
              <a:rPr lang="zh-CN" altLang="en-US" b="1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检验：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三组完成时间都符合正态分布（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p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=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0.155,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0.139,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0.843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&gt;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0.05</a:t>
            </a:r>
            <a:r>
              <a:rPr lang="zh-CN" altLang="en-US" b="0" i="0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）</a:t>
            </a:r>
            <a:endParaRPr lang="en-US" altLang="zh-CN" b="0" i="0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altLang="zh-CN" b="1" dirty="0">
                <a:latin typeface="Yuanti TC" panose="02010600040101010101" pitchFamily="2" charset="-120"/>
                <a:ea typeface="Yuanti TC" panose="02010600040101010101" pitchFamily="2" charset="-120"/>
              </a:rPr>
              <a:t>	=&gt;</a:t>
            </a:r>
            <a:r>
              <a:rPr lang="zh-CN" altLang="en-US" b="1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1" dirty="0">
                <a:latin typeface="Yuanti TC" panose="02010600040101010101" pitchFamily="2" charset="-120"/>
                <a:ea typeface="Yuanti TC" panose="02010600040101010101" pitchFamily="2" charset="-120"/>
              </a:rPr>
              <a:t>One-way</a:t>
            </a:r>
            <a:r>
              <a:rPr lang="zh-CN" altLang="en-US" b="1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b="1" dirty="0">
                <a:latin typeface="Yuanti TC" panose="02010600040101010101" pitchFamily="2" charset="-120"/>
                <a:ea typeface="Yuanti TC" panose="02010600040101010101" pitchFamily="2" charset="-120"/>
              </a:rPr>
              <a:t>ANOVA</a:t>
            </a:r>
            <a:r>
              <a:rPr lang="zh-CN" altLang="en-US" b="1" dirty="0">
                <a:latin typeface="Yuanti TC" panose="02010600040101010101" pitchFamily="2" charset="-120"/>
                <a:ea typeface="Yuanti TC" panose="02010600040101010101" pitchFamily="2" charset="-120"/>
              </a:rPr>
              <a:t>检验：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三组之间至少有两组存在显著差异（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p = 0.00296 &lt; 0.05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）</a:t>
            </a:r>
            <a:endParaRPr lang="en-CN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CN" b="1" dirty="0">
                <a:latin typeface="Yuanti TC" panose="02010600040101010101" pitchFamily="2" charset="-120"/>
                <a:ea typeface="Yuanti TC" panose="02010600040101010101" pitchFamily="2" charset="-120"/>
              </a:rPr>
              <a:t>		</a:t>
            </a:r>
            <a:r>
              <a:rPr lang="en-US" altLang="zh-CN" b="1" dirty="0">
                <a:latin typeface="Yuanti TC" panose="02010600040101010101" pitchFamily="2" charset="-120"/>
                <a:ea typeface="Yuanti TC" panose="02010600040101010101" pitchFamily="2" charset="-120"/>
              </a:rPr>
              <a:t>=&gt;</a:t>
            </a:r>
            <a:r>
              <a:rPr lang="zh-CN" altLang="en-US" b="1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CN" b="1" dirty="0">
                <a:latin typeface="Yuanti TC" panose="02010600040101010101" pitchFamily="2" charset="-120"/>
                <a:ea typeface="Yuanti TC" panose="02010600040101010101" pitchFamily="2" charset="-120"/>
              </a:rPr>
              <a:t>Tukey HSD事后检验</a:t>
            </a:r>
            <a:r>
              <a:rPr lang="zh-CN" altLang="en-US" b="1" dirty="0">
                <a:latin typeface="Yuanti TC" panose="02010600040101010101" pitchFamily="2" charset="-120"/>
                <a:ea typeface="Yuanti TC" panose="02010600040101010101" pitchFamily="2" charset="-120"/>
              </a:rPr>
              <a:t>：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我们的方法显著优于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PRISM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，和基于手的最优方法无显著差异</a:t>
            </a:r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US" sz="1200" dirty="0">
              <a:latin typeface="Courier New" panose="02070309020205020404" pitchFamily="49" charset="0"/>
              <a:ea typeface="Yuanti TC" panose="02010600040101010101" pitchFamily="2" charset="-120"/>
              <a:cs typeface="Courier New" panose="02070309020205020404" pitchFamily="49" charset="0"/>
            </a:endParaRP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Multiple Comparison of Means - Tukey HSD, FWER=0.05 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=====================================================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group1 group2 </a:t>
            </a:r>
            <a:r>
              <a:rPr lang="en-US" sz="1200" dirty="0" err="1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meandiff</a:t>
            </a:r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 p-adj   lower    upper  reject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 data1  data2   6.6376 0.0215   0.8949 12.3804   True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 data1  data3  -1.9444 0.6529  -7.5157  3.6268  False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 data2  data3  -8.5821 0.0029 -14.3248 -2.8393   True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ea typeface="Yuanti TC" panose="02010600040101010101" pitchFamily="2" charset="-120"/>
                <a:cs typeface="Courier New" panose="02070309020205020404" pitchFamily="49" charset="0"/>
              </a:rPr>
              <a:t>-----------------------------------------------------</a:t>
            </a:r>
            <a:endParaRPr lang="en-CN" dirty="0">
              <a:latin typeface="Courier New" panose="02070309020205020404" pitchFamily="49" charset="0"/>
              <a:ea typeface="Yuanti TC" panose="02010600040101010101" pitchFamily="2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2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完成用户实验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02C77A-90F1-87A8-808B-167FE144A3B1}"/>
              </a:ext>
            </a:extLst>
          </p:cNvPr>
          <p:cNvGraphicFramePr>
            <a:graphicFrameLocks noGrp="1"/>
          </p:cNvGraphicFramePr>
          <p:nvPr/>
        </p:nvGraphicFramePr>
        <p:xfrm>
          <a:off x="2230439" y="1127388"/>
          <a:ext cx="7731120" cy="230161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73112">
                  <a:extLst>
                    <a:ext uri="{9D8B030D-6E8A-4147-A177-3AD203B41FA5}">
                      <a16:colId xmlns:a16="http://schemas.microsoft.com/office/drawing/2014/main" val="17217252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75557903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3315664184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792280079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366583885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57925652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896318312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3247404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475061851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520534910"/>
                    </a:ext>
                  </a:extLst>
                </a:gridCol>
              </a:tblGrid>
              <a:tr h="1903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组别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我们的方法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PRISM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基于手的最优方法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5216"/>
                  </a:ext>
                </a:extLst>
              </a:tr>
              <a:tr h="190305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成功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完成时间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最终距离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成功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完成时间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最终距离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成功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完成时间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最终距离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979952228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33.59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36.24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24.13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4106011772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0.32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0.21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CN" sz="1200" u="none" strike="noStrike" dirty="0">
                          <a:effectLst/>
                        </a:rPr>
                        <a:t>0.89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2623306610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22.47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31.68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28.57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1750626586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24.67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43.61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33.05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1066827869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28.31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en-CN" sz="1200" u="none" strike="noStrike" dirty="0">
                          <a:effectLst/>
                        </a:rPr>
                        <a:t>2.05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0.28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864913616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41.23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en-CN" sz="1200" u="none" strike="noStrike" dirty="0">
                          <a:effectLst/>
                        </a:rPr>
                        <a:t>2.71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26.48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906557807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27.74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0.52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24.73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3478475339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25.92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en-CN" sz="1200" u="none" strike="noStrike" dirty="0">
                          <a:effectLst/>
                        </a:rPr>
                        <a:t>4.39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29.24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437263285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25.35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38.88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31.93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3809060614"/>
                  </a:ext>
                </a:extLst>
              </a:tr>
              <a:tr h="190305"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>
                          <a:effectLst/>
                        </a:rPr>
                        <a:t>29.75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33.79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200" u="none" strike="noStrike" dirty="0">
                          <a:effectLst/>
                        </a:rPr>
                        <a:t>22.51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1" marR="8921" marT="8921" marB="0" anchor="ctr"/>
                </a:tc>
                <a:extLst>
                  <a:ext uri="{0D108BD9-81ED-4DB2-BD59-A6C34878D82A}">
                    <a16:rowId xmlns:a16="http://schemas.microsoft.com/office/drawing/2014/main" val="10362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41B06B-CD8C-D65B-B00C-937FD72753E9}"/>
              </a:ext>
            </a:extLst>
          </p:cNvPr>
          <p:cNvSpPr txBox="1"/>
          <p:nvPr/>
        </p:nvSpPr>
        <p:spPr>
          <a:xfrm>
            <a:off x="1013841" y="3676728"/>
            <a:ext cx="10164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u="sng" dirty="0" err="1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成功率</a:t>
            </a:r>
            <a:r>
              <a:rPr lang="zh-CN" altLang="en-US" sz="2000" i="0" u="sng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i="0" u="sng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&amp;</a:t>
            </a:r>
            <a:r>
              <a:rPr lang="zh-CN" altLang="en-US" sz="2000" i="0" u="sng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最终距离</a:t>
            </a:r>
            <a:endParaRPr lang="en-US" altLang="zh-CN" sz="2000" i="0" u="sng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US" sz="2000" i="0" u="sng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sz="1600" dirty="0" err="1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我们的方法成功率高于PRISM</a:t>
            </a:r>
            <a:r>
              <a:rPr lang="zh-CN" altLang="en-US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，并且</a:t>
            </a:r>
            <a:r>
              <a:rPr lang="en-US" sz="1600" dirty="0" err="1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和基于手的最优方法成功率保持一致</a:t>
            </a:r>
            <a:r>
              <a:rPr lang="zh-CN" altLang="en-US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Yuanti TC" panose="02010600040101010101" pitchFamily="2" charset="-120"/>
              <a:ea typeface="Yuanti TC" panose="02010600040101010101" pitchFamily="2" charset="-12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三种方法的最终距离无显著差异：</a:t>
            </a:r>
            <a:r>
              <a:rPr lang="en-US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P-value: 0.9514844489627741</a:t>
            </a:r>
            <a:r>
              <a:rPr lang="zh-CN" altLang="en-US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&gt;</a:t>
            </a:r>
            <a:r>
              <a:rPr lang="zh-CN" altLang="en-US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0.05</a:t>
            </a:r>
            <a:endParaRPr lang="en-US" sz="1600" dirty="0">
              <a:latin typeface="Yuanti TC" panose="02010600040101010101" pitchFamily="2" charset="-120"/>
              <a:ea typeface="Yuanti TC" panose="02010600040101010101" pitchFamily="2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7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完成用户实验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1B06B-CD8C-D65B-B00C-937FD72753E9}"/>
              </a:ext>
            </a:extLst>
          </p:cNvPr>
          <p:cNvSpPr txBox="1"/>
          <p:nvPr/>
        </p:nvSpPr>
        <p:spPr>
          <a:xfrm>
            <a:off x="1013842" y="1559692"/>
            <a:ext cx="1016431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u="sng" dirty="0">
                <a:latin typeface="Yuanti TC" panose="02010600040101010101" pitchFamily="2" charset="-120"/>
                <a:ea typeface="Yuanti TC" panose="02010600040101010101" pitchFamily="2" charset="-120"/>
              </a:rPr>
              <a:t>结论</a:t>
            </a:r>
            <a:endParaRPr lang="en-US" altLang="zh-CN" sz="2800" i="0" u="sng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US" sz="2800" i="0" u="sng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sz="2000" dirty="0" err="1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目前对象操纵方法中最优的即基于手的方法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，而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PRISM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是变体最多、最广泛使用的基于手的方法之一</a:t>
            </a:r>
            <a:r>
              <a:rPr lang="en-US" altLang="zh-CN" sz="2000" baseline="30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[1]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。我们的实验结果表明</a:t>
            </a:r>
            <a:r>
              <a:rPr lang="en-US" sz="2000" dirty="0" err="1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该头眼协同方法不亚于任何基于手的方法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，并且在效率上显著优于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PRISM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  <a:cs typeface="Courier New" panose="02070309020205020404" pitchFamily="49" charset="0"/>
              </a:rPr>
              <a:t>方法。</a:t>
            </a:r>
            <a:endParaRPr lang="en-US" sz="2000" dirty="0">
              <a:latin typeface="Yuanti TC" panose="02010600040101010101" pitchFamily="2" charset="-120"/>
              <a:ea typeface="Yuanti TC" panose="02010600040101010101" pitchFamily="2" charset="-12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F800-814A-67A1-8C0F-4BADAD93956B}"/>
              </a:ext>
            </a:extLst>
          </p:cNvPr>
          <p:cNvSpPr txBox="1"/>
          <p:nvPr/>
        </p:nvSpPr>
        <p:spPr>
          <a:xfrm>
            <a:off x="1401443" y="4161327"/>
            <a:ext cx="938911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NewRomanPSMT"/>
              </a:rPr>
              <a:t>[1]</a:t>
            </a:r>
            <a:r>
              <a:rPr lang="zh-CN" altLang="en-US" sz="1800" dirty="0">
                <a:effectLst/>
                <a:latin typeface="TimesNewRomanPSMT"/>
              </a:rPr>
              <a:t> </a:t>
            </a:r>
            <a:r>
              <a:rPr lang="en-US" sz="1800" dirty="0">
                <a:effectLst/>
                <a:latin typeface="TimesNewRomanPSMT"/>
              </a:rPr>
              <a:t>M. Pedro, G. Guilherme, C. Hugo, et al. Hands­free interaction in immersive virtual real­ity: A systematic review[J]. IEEE Transactions on Visualization and Computer Graphics, 2021.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下周计划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D6555-F0FE-2F3F-E85B-C9693C37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完善论文</a:t>
            </a:r>
          </a:p>
        </p:txBody>
      </p:sp>
    </p:spTree>
    <p:extLst>
      <p:ext uri="{BB962C8B-B14F-4D97-AF65-F5344CB8AC3E}">
        <p14:creationId xmlns:p14="http://schemas.microsoft.com/office/powerpoint/2010/main" val="34961361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821</TotalTime>
  <Words>659</Words>
  <Application>Microsoft Macintosh PowerPoint</Application>
  <PresentationFormat>Widescreen</PresentationFormat>
  <Paragraphs>215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TimesNewRomanPSMT</vt:lpstr>
      <vt:lpstr>Yuanti SC</vt:lpstr>
      <vt:lpstr>Yuanti TC</vt:lpstr>
      <vt:lpstr>Arial</vt:lpstr>
      <vt:lpstr>Calibri</vt:lpstr>
      <vt:lpstr>Courier New</vt:lpstr>
      <vt:lpstr>Gill Sans MT</vt:lpstr>
      <vt:lpstr>Parcel</vt:lpstr>
      <vt:lpstr>第9次组会</vt:lpstr>
      <vt:lpstr>组会内容</vt:lpstr>
      <vt:lpstr>完成用户实验 Task 2</vt:lpstr>
      <vt:lpstr>完成用户实验 Task 2</vt:lpstr>
      <vt:lpstr>完成用户实验 Task 2</vt:lpstr>
      <vt:lpstr>完成用户实验 Task 2</vt:lpstr>
      <vt:lpstr>完成用户实验 Task 2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484</cp:revision>
  <dcterms:created xsi:type="dcterms:W3CDTF">2023-02-27T02:30:25Z</dcterms:created>
  <dcterms:modified xsi:type="dcterms:W3CDTF">2023-05-08T19:24:06Z</dcterms:modified>
</cp:coreProperties>
</file>