
<file path=[Content_Types].xml><?xml version="1.0" encoding="utf-8"?>
<Types xmlns="http://schemas.openxmlformats.org/package/2006/content-types">
  <Default Extension="gif" ContentType="image/gif"/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7" r:id="rId2"/>
    <p:sldMasterId id="2147483660" r:id="rId3"/>
  </p:sldMasterIdLst>
  <p:notesMasterIdLst>
    <p:notesMasterId r:id="rId24"/>
  </p:notesMasterIdLst>
  <p:handoutMasterIdLst>
    <p:handoutMasterId r:id="rId25"/>
  </p:handoutMasterIdLst>
  <p:sldIdLst>
    <p:sldId id="455" r:id="rId4"/>
    <p:sldId id="453" r:id="rId5"/>
    <p:sldId id="508" r:id="rId6"/>
    <p:sldId id="524" r:id="rId7"/>
    <p:sldId id="502" r:id="rId8"/>
    <p:sldId id="509" r:id="rId9"/>
    <p:sldId id="511" r:id="rId10"/>
    <p:sldId id="514" r:id="rId11"/>
    <p:sldId id="515" r:id="rId12"/>
    <p:sldId id="517" r:id="rId13"/>
    <p:sldId id="513" r:id="rId14"/>
    <p:sldId id="518" r:id="rId15"/>
    <p:sldId id="519" r:id="rId16"/>
    <p:sldId id="522" r:id="rId17"/>
    <p:sldId id="523" r:id="rId18"/>
    <p:sldId id="521" r:id="rId19"/>
    <p:sldId id="503" r:id="rId20"/>
    <p:sldId id="469" r:id="rId21"/>
    <p:sldId id="463" r:id="rId22"/>
    <p:sldId id="456" r:id="rId23"/>
  </p:sldIdLst>
  <p:sldSz cx="12192000" cy="685800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 tian" initials="c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9FE00"/>
    <a:srgbClr val="D6EAE6"/>
    <a:srgbClr val="FFFFFF"/>
    <a:srgbClr val="028BE0"/>
    <a:srgbClr val="6FEA00"/>
    <a:srgbClr val="0000FF"/>
    <a:srgbClr val="63D000"/>
    <a:srgbClr val="0290E8"/>
    <a:srgbClr val="079FFD"/>
    <a:srgbClr val="64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1" autoAdjust="0"/>
    <p:restoredTop sz="80952" autoAdjust="0"/>
  </p:normalViewPr>
  <p:slideViewPr>
    <p:cSldViewPr>
      <p:cViewPr varScale="1">
        <p:scale>
          <a:sx n="102" d="100"/>
          <a:sy n="102" d="100"/>
        </p:scale>
        <p:origin x="480" y="184"/>
      </p:cViewPr>
      <p:guideLst>
        <p:guide orient="horz" pos="2160"/>
        <p:guide pos="388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313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/>
            </a:lvl1pPr>
          </a:lstStyle>
          <a:p>
            <a:r>
              <a:rPr lang="en-US" altLang="zh-CN"/>
              <a:t>2 Year Research Plan (2017-2018)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/>
            </a:lvl1pPr>
          </a:lstStyle>
          <a:p>
            <a:fld id="{FE7D6289-56F8-48E4-AD19-B8560CE5BE6D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3507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3507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/>
            </a:lvl1pPr>
          </a:lstStyle>
          <a:p>
            <a:fld id="{122AECD0-5686-449D-B4A0-C16336E81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0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2 Year Research Plan (2017-2018)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0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9088563-ED0E-433F-959C-8FC2D09662F2}" type="datetimeFigureOut">
              <a:rPr lang="zh-CN" altLang="en-US"/>
              <a:t>2023/4/6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59" tIns="47380" rIns="94759" bIns="4738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0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0"/>
          </a:xfrm>
          <a:prstGeom prst="rect">
            <a:avLst/>
          </a:prstGeom>
        </p:spPr>
        <p:txBody>
          <a:bodyPr vert="horz" wrap="square" lIns="94759" tIns="47380" rIns="94759" bIns="47380" numCol="1" anchor="b" anchorCtr="0" compatLnSpc="1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19A2EC9-282E-4C73-9090-5E35C3C5DF68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 Year Research Plan (2017-2018)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9A2EC9-282E-4C73-9090-5E35C3C5DF68}" type="slidenum">
              <a:rPr lang="zh-CN" altLang="en-US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 Year Research Plan (2017-2018)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A2EC9-282E-4C73-9090-5E35C3C5DF68}" type="slidenum">
              <a:rPr lang="zh-CN" altLang="en-US"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0912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 Year Research Plan (2017-2018)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A2EC9-282E-4C73-9090-5E35C3C5DF68}" type="slidenum">
              <a:rPr lang="zh-CN" altLang="en-US"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200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 Year Research Plan (2017-2018)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A2EC9-282E-4C73-9090-5E35C3C5DF68}" type="slidenum">
              <a:rPr lang="zh-CN" altLang="en-US"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09425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 Year Research Plan (2017-2018)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A2EC9-282E-4C73-9090-5E35C3C5DF68}" type="slidenum">
              <a:rPr lang="zh-CN" altLang="en-US"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8789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 Year Research Plan (2017-2018)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A2EC9-282E-4C73-9090-5E35C3C5DF68}" type="slidenum">
              <a:rPr lang="zh-CN" altLang="en-US"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0391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 Year Research Plan (2017-2018)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9A2EC9-282E-4C73-9090-5E35C3C5DF68}" type="slidenum">
              <a:rPr lang="zh-CN" altLang="en-US" smtClean="0"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 Year Research Plan (2017-2018)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A2EC9-282E-4C73-9090-5E35C3C5DF68}" type="slidenum">
              <a:rPr lang="zh-CN" altLang="en-US"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 Year Research Plan (2017-2018)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9A2EC9-282E-4C73-9090-5E35C3C5DF68}" type="slidenum">
              <a:rPr lang="zh-CN" altLang="en-US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61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 Year Research Plan (2017-2018)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A2EC9-282E-4C73-9090-5E35C3C5DF68}" type="slidenum">
              <a:rPr lang="zh-CN" altLang="en-US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219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 Year Research Plan (2017-2018)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A2EC9-282E-4C73-9090-5E35C3C5DF68}" type="slidenum">
              <a:rPr lang="zh-CN" altLang="en-US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9018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 Year Research Plan (2017-2018)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A2EC9-282E-4C73-9090-5E35C3C5DF68}" type="slidenum">
              <a:rPr lang="zh-CN" altLang="en-US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9698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 Year Research Plan (2017-2018)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A2EC9-282E-4C73-9090-5E35C3C5DF68}" type="slidenum">
              <a:rPr lang="zh-CN" altLang="en-US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1218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 Year Research Plan (2017-2018)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A2EC9-282E-4C73-9090-5E35C3C5DF68}" type="slidenum">
              <a:rPr lang="zh-CN" altLang="en-US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4312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 Year Research Plan (2017-2018)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A2EC9-282E-4C73-9090-5E35C3C5DF68}" type="slidenum">
              <a:rPr lang="zh-CN" altLang="en-US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7623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 Year Research Plan (2017-2018)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A2EC9-282E-4C73-9090-5E35C3C5DF68}" type="slidenum">
              <a:rPr lang="zh-CN" altLang="en-US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5426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 bwMode="auto">
          <a:xfrm>
            <a:off x="-1" y="0"/>
            <a:ext cx="12192000" cy="1440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5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矩形 13"/>
          <p:cNvSpPr/>
          <p:nvPr userDrawn="1"/>
        </p:nvSpPr>
        <p:spPr bwMode="auto">
          <a:xfrm>
            <a:off x="0" y="5418000"/>
            <a:ext cx="12192000" cy="1440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5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文本占位符 23"/>
          <p:cNvSpPr>
            <a:spLocks noGrp="1"/>
          </p:cNvSpPr>
          <p:nvPr userDrawn="1">
            <p:ph type="body" sz="quarter" idx="10"/>
          </p:nvPr>
        </p:nvSpPr>
        <p:spPr>
          <a:xfrm>
            <a:off x="0" y="1448530"/>
            <a:ext cx="12192000" cy="809293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marL="0" indent="0" algn="ctr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zh-CN" altLang="en-US" sz="4000" b="1" kern="120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5" name="文本占位符 23"/>
          <p:cNvSpPr>
            <a:spLocks noGrp="1"/>
          </p:cNvSpPr>
          <p:nvPr userDrawn="1">
            <p:ph type="body" sz="quarter" idx="11"/>
          </p:nvPr>
        </p:nvSpPr>
        <p:spPr>
          <a:xfrm>
            <a:off x="0" y="4605452"/>
            <a:ext cx="12192000" cy="809293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marL="0" indent="0" algn="ctr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zh-CN" altLang="en-US" sz="4000" b="1" kern="120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6" name="文本占位符 23"/>
          <p:cNvSpPr>
            <a:spLocks noGrp="1"/>
          </p:cNvSpPr>
          <p:nvPr userDrawn="1">
            <p:ph type="body" sz="quarter" idx="12"/>
          </p:nvPr>
        </p:nvSpPr>
        <p:spPr>
          <a:xfrm>
            <a:off x="0" y="2266352"/>
            <a:ext cx="12192000" cy="2335843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marL="0" indent="0" algn="ct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4800" b="1" kern="1200" spc="15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28940" y="180000"/>
            <a:ext cx="5134119" cy="108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36000" y="712800"/>
            <a:ext cx="11520000" cy="557213"/>
          </a:xfrm>
          <a:prstGeom prst="rect">
            <a:avLst/>
          </a:prstGeom>
        </p:spPr>
        <p:txBody>
          <a:bodyPr/>
          <a:lstStyle>
            <a:lvl1pPr marL="360045" indent="-360045">
              <a:spcBef>
                <a:spcPts val="600"/>
              </a:spcBef>
              <a:defRPr sz="3200">
                <a:latin typeface="+mj-lt"/>
              </a:defRPr>
            </a:lvl1pPr>
            <a:lvl2pPr marL="539750" indent="-288290">
              <a:spcBef>
                <a:spcPts val="600"/>
              </a:spcBef>
              <a:defRPr sz="3200">
                <a:solidFill>
                  <a:schemeClr val="tx1"/>
                </a:solidFill>
                <a:latin typeface="+mj-lt"/>
              </a:defRPr>
            </a:lvl2pPr>
            <a:lvl3pPr marL="864235" indent="-252095">
              <a:spcBef>
                <a:spcPts val="600"/>
              </a:spcBef>
              <a:defRPr sz="3200">
                <a:latin typeface="+mj-lt"/>
              </a:defRPr>
            </a:lvl3pPr>
            <a:lvl4pPr marL="1224280" indent="-252095">
              <a:spcBef>
                <a:spcPts val="600"/>
              </a:spcBef>
              <a:defRPr sz="2800">
                <a:latin typeface="+mj-lt"/>
              </a:defRPr>
            </a:lvl4pPr>
            <a:lvl5pPr marL="1548130" indent="-252095">
              <a:spcBef>
                <a:spcPts val="600"/>
              </a:spcBef>
              <a:defRPr sz="2800">
                <a:latin typeface="+mj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矩形 1"/>
          <p:cNvSpPr/>
          <p:nvPr userDrawn="1"/>
        </p:nvSpPr>
        <p:spPr bwMode="auto">
          <a:xfrm>
            <a:off x="0" y="5805264"/>
            <a:ext cx="12192000" cy="105273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220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1735" y="37267"/>
            <a:ext cx="11501967" cy="6429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 bwMode="auto">
          <a:xfrm>
            <a:off x="-1" y="0"/>
            <a:ext cx="12192000" cy="1440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5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矩形 13"/>
          <p:cNvSpPr/>
          <p:nvPr userDrawn="1"/>
        </p:nvSpPr>
        <p:spPr bwMode="auto">
          <a:xfrm>
            <a:off x="0" y="5418000"/>
            <a:ext cx="12192000" cy="1440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5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文本占位符 23"/>
          <p:cNvSpPr>
            <a:spLocks noGrp="1"/>
          </p:cNvSpPr>
          <p:nvPr userDrawn="1">
            <p:ph type="body" sz="quarter" idx="10"/>
          </p:nvPr>
        </p:nvSpPr>
        <p:spPr>
          <a:xfrm>
            <a:off x="0" y="1448530"/>
            <a:ext cx="12192000" cy="809293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marL="0" indent="0" algn="ctr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zh-CN" altLang="en-US" sz="4000" b="1" kern="120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5" name="文本占位符 23"/>
          <p:cNvSpPr>
            <a:spLocks noGrp="1"/>
          </p:cNvSpPr>
          <p:nvPr userDrawn="1">
            <p:ph type="body" sz="quarter" idx="11"/>
          </p:nvPr>
        </p:nvSpPr>
        <p:spPr>
          <a:xfrm>
            <a:off x="0" y="4605452"/>
            <a:ext cx="12192000" cy="809293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marL="0" indent="0" algn="ctr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zh-CN" altLang="en-US" sz="4000" b="1" kern="120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6" name="文本占位符 23"/>
          <p:cNvSpPr>
            <a:spLocks noGrp="1"/>
          </p:cNvSpPr>
          <p:nvPr userDrawn="1">
            <p:ph type="body" sz="quarter" idx="12"/>
          </p:nvPr>
        </p:nvSpPr>
        <p:spPr>
          <a:xfrm>
            <a:off x="0" y="2266352"/>
            <a:ext cx="12192000" cy="2335843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marL="0" indent="0" algn="ct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4800" b="1" kern="1200" spc="15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28940" y="180000"/>
            <a:ext cx="5134119" cy="108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36000" y="712800"/>
            <a:ext cx="11520000" cy="557213"/>
          </a:xfrm>
          <a:prstGeom prst="rect">
            <a:avLst/>
          </a:prstGeom>
        </p:spPr>
        <p:txBody>
          <a:bodyPr/>
          <a:lstStyle>
            <a:lvl1pPr marL="360045" indent="-360045">
              <a:spcBef>
                <a:spcPts val="600"/>
              </a:spcBef>
              <a:defRPr sz="3200">
                <a:latin typeface="+mj-lt"/>
              </a:defRPr>
            </a:lvl1pPr>
            <a:lvl2pPr marL="539750" indent="-288290">
              <a:spcBef>
                <a:spcPts val="600"/>
              </a:spcBef>
              <a:defRPr sz="3200">
                <a:solidFill>
                  <a:schemeClr val="tx1"/>
                </a:solidFill>
                <a:latin typeface="+mj-lt"/>
              </a:defRPr>
            </a:lvl2pPr>
            <a:lvl3pPr marL="864235" indent="-252095">
              <a:spcBef>
                <a:spcPts val="600"/>
              </a:spcBef>
              <a:defRPr sz="3200">
                <a:latin typeface="+mj-lt"/>
              </a:defRPr>
            </a:lvl3pPr>
            <a:lvl4pPr marL="1224280" indent="-252095">
              <a:spcBef>
                <a:spcPts val="600"/>
              </a:spcBef>
              <a:defRPr sz="2800">
                <a:latin typeface="+mj-lt"/>
              </a:defRPr>
            </a:lvl4pPr>
            <a:lvl5pPr marL="1548130" indent="-252095">
              <a:spcBef>
                <a:spcPts val="600"/>
              </a:spcBef>
              <a:defRPr sz="2800">
                <a:latin typeface="+mj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矩形 1"/>
          <p:cNvSpPr/>
          <p:nvPr userDrawn="1"/>
        </p:nvSpPr>
        <p:spPr bwMode="auto">
          <a:xfrm>
            <a:off x="0" y="5805264"/>
            <a:ext cx="12192000" cy="105273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220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1735" y="37267"/>
            <a:ext cx="11501967" cy="6429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 bwMode="auto">
          <a:xfrm>
            <a:off x="-1" y="0"/>
            <a:ext cx="12192000" cy="1440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5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矩形 13"/>
          <p:cNvSpPr/>
          <p:nvPr userDrawn="1"/>
        </p:nvSpPr>
        <p:spPr bwMode="auto">
          <a:xfrm>
            <a:off x="0" y="5418000"/>
            <a:ext cx="12192000" cy="1440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5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文本占位符 23"/>
          <p:cNvSpPr>
            <a:spLocks noGrp="1"/>
          </p:cNvSpPr>
          <p:nvPr userDrawn="1">
            <p:ph type="body" sz="quarter" idx="10"/>
          </p:nvPr>
        </p:nvSpPr>
        <p:spPr>
          <a:xfrm>
            <a:off x="0" y="1448530"/>
            <a:ext cx="12192000" cy="809293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marL="0" indent="0" algn="ctr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zh-CN" altLang="en-US" sz="4000" b="1" kern="120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5" name="文本占位符 23"/>
          <p:cNvSpPr>
            <a:spLocks noGrp="1"/>
          </p:cNvSpPr>
          <p:nvPr userDrawn="1">
            <p:ph type="body" sz="quarter" idx="11"/>
          </p:nvPr>
        </p:nvSpPr>
        <p:spPr>
          <a:xfrm>
            <a:off x="0" y="4605452"/>
            <a:ext cx="12192000" cy="809293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marL="0" indent="0" algn="ctr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zh-CN" altLang="en-US" sz="4000" b="1" kern="120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6" name="文本占位符 23"/>
          <p:cNvSpPr>
            <a:spLocks noGrp="1"/>
          </p:cNvSpPr>
          <p:nvPr userDrawn="1">
            <p:ph type="body" sz="quarter" idx="12"/>
          </p:nvPr>
        </p:nvSpPr>
        <p:spPr>
          <a:xfrm>
            <a:off x="0" y="2266352"/>
            <a:ext cx="12192000" cy="2335843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marL="0" indent="0" algn="ct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4800" b="1" kern="1200" spc="15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28940" y="180000"/>
            <a:ext cx="5134119" cy="108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36000" y="712800"/>
            <a:ext cx="11520000" cy="557213"/>
          </a:xfrm>
          <a:prstGeom prst="rect">
            <a:avLst/>
          </a:prstGeom>
        </p:spPr>
        <p:txBody>
          <a:bodyPr/>
          <a:lstStyle>
            <a:lvl1pPr marL="360045" indent="-360045">
              <a:spcBef>
                <a:spcPts val="600"/>
              </a:spcBef>
              <a:defRPr sz="3200">
                <a:latin typeface="+mj-lt"/>
              </a:defRPr>
            </a:lvl1pPr>
            <a:lvl2pPr marL="539750" indent="-288290">
              <a:spcBef>
                <a:spcPts val="600"/>
              </a:spcBef>
              <a:defRPr sz="3200">
                <a:solidFill>
                  <a:schemeClr val="tx1"/>
                </a:solidFill>
                <a:latin typeface="+mj-lt"/>
              </a:defRPr>
            </a:lvl2pPr>
            <a:lvl3pPr marL="864235" indent="-252095">
              <a:spcBef>
                <a:spcPts val="600"/>
              </a:spcBef>
              <a:defRPr sz="3200">
                <a:latin typeface="+mj-lt"/>
              </a:defRPr>
            </a:lvl3pPr>
            <a:lvl4pPr marL="1224280" indent="-252095">
              <a:spcBef>
                <a:spcPts val="600"/>
              </a:spcBef>
              <a:defRPr sz="2800">
                <a:latin typeface="+mj-lt"/>
              </a:defRPr>
            </a:lvl4pPr>
            <a:lvl5pPr marL="1548130" indent="-252095">
              <a:spcBef>
                <a:spcPts val="600"/>
              </a:spcBef>
              <a:defRPr sz="2800">
                <a:latin typeface="+mj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矩形 1"/>
          <p:cNvSpPr/>
          <p:nvPr userDrawn="1"/>
        </p:nvSpPr>
        <p:spPr bwMode="auto">
          <a:xfrm>
            <a:off x="0" y="5805264"/>
            <a:ext cx="12192000" cy="105273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220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1735" y="37267"/>
            <a:ext cx="11501967" cy="6429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 bwMode="auto">
          <a:xfrm>
            <a:off x="0" y="0"/>
            <a:ext cx="12192000" cy="71747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5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1735" y="37267"/>
            <a:ext cx="11501967" cy="6429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1433735" y="-27384"/>
            <a:ext cx="1080000" cy="360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1" compatLnSpc="1"/>
          <a:lstStyle>
            <a:defPPr>
              <a:defRPr lang="zh-CN"/>
            </a:defPPr>
            <a:lvl1pPr algn="r">
              <a:defRPr sz="1800" b="1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algn="ctr"/>
            <a:fld id="{8A9D73F1-3C70-45B5-B77E-B1C42BE6CC40}" type="slidenum">
              <a:rPr lang="en-US" altLang="zh-CN" smtClean="0">
                <a:solidFill>
                  <a:schemeClr val="bg1"/>
                </a:solidFill>
              </a:rPr>
              <a:t>‹#›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CC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CC00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CC00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CC00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CC00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anose="02010609060101010101" pitchFamily="2" charset="-122"/>
        </a:defRPr>
      </a:lvl5pPr>
      <a:lvl6pPr marL="342900" algn="l" rtl="0" fontAlgn="base">
        <a:spcBef>
          <a:spcPct val="0"/>
        </a:spcBef>
        <a:spcAft>
          <a:spcPct val="0"/>
        </a:spcAft>
        <a:defRPr sz="30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2" charset="-122"/>
        </a:defRPr>
      </a:lvl6pPr>
      <a:lvl7pPr marL="685800" algn="l" rtl="0" fontAlgn="base">
        <a:spcBef>
          <a:spcPct val="0"/>
        </a:spcBef>
        <a:spcAft>
          <a:spcPct val="0"/>
        </a:spcAft>
        <a:defRPr sz="30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2" charset="-122"/>
        </a:defRPr>
      </a:lvl7pPr>
      <a:lvl8pPr marL="1028700" algn="l" rtl="0" fontAlgn="base">
        <a:spcBef>
          <a:spcPct val="0"/>
        </a:spcBef>
        <a:spcAft>
          <a:spcPct val="0"/>
        </a:spcAft>
        <a:defRPr sz="30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2" charset="-122"/>
        </a:defRPr>
      </a:lvl8pPr>
      <a:lvl9pPr marL="1371600" algn="l" rtl="0" fontAlgn="base">
        <a:spcBef>
          <a:spcPct val="0"/>
        </a:spcBef>
        <a:spcAft>
          <a:spcPct val="0"/>
        </a:spcAft>
        <a:defRPr sz="30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4"/>
        </a:buBlip>
        <a:defRPr sz="1800" b="1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rtl="0" eaLnBrk="0" fontAlgn="base" hangingPunct="0">
        <a:spcBef>
          <a:spcPct val="20000"/>
        </a:spcBef>
        <a:spcAft>
          <a:spcPct val="0"/>
        </a:spcAft>
        <a:buChar char="–"/>
        <a:defRPr sz="1800" b="1">
          <a:solidFill>
            <a:schemeClr val="bg2"/>
          </a:solidFill>
          <a:latin typeface="+mn-lt"/>
          <a:ea typeface="+mj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 bwMode="auto">
          <a:xfrm>
            <a:off x="0" y="0"/>
            <a:ext cx="12192000" cy="71747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5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1735" y="37267"/>
            <a:ext cx="11501967" cy="6429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1433735" y="-27384"/>
            <a:ext cx="1080000" cy="360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1" compatLnSpc="1"/>
          <a:lstStyle>
            <a:defPPr>
              <a:defRPr lang="zh-CN"/>
            </a:defPPr>
            <a:lvl1pPr algn="r">
              <a:defRPr sz="1800" b="1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algn="ctr"/>
            <a:fld id="{8A9D73F1-3C70-45B5-B77E-B1C42BE6CC40}" type="slidenum">
              <a:rPr lang="en-US" altLang="zh-CN" smtClean="0">
                <a:solidFill>
                  <a:schemeClr val="bg1"/>
                </a:solidFill>
              </a:rPr>
              <a:t>‹#›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CC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CC00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CC00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CC00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CC00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anose="02010609060101010101" pitchFamily="2" charset="-122"/>
        </a:defRPr>
      </a:lvl5pPr>
      <a:lvl6pPr marL="342900" algn="l" rtl="0" fontAlgn="base">
        <a:spcBef>
          <a:spcPct val="0"/>
        </a:spcBef>
        <a:spcAft>
          <a:spcPct val="0"/>
        </a:spcAft>
        <a:defRPr sz="30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2" charset="-122"/>
        </a:defRPr>
      </a:lvl6pPr>
      <a:lvl7pPr marL="685800" algn="l" rtl="0" fontAlgn="base">
        <a:spcBef>
          <a:spcPct val="0"/>
        </a:spcBef>
        <a:spcAft>
          <a:spcPct val="0"/>
        </a:spcAft>
        <a:defRPr sz="30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2" charset="-122"/>
        </a:defRPr>
      </a:lvl7pPr>
      <a:lvl8pPr marL="1028700" algn="l" rtl="0" fontAlgn="base">
        <a:spcBef>
          <a:spcPct val="0"/>
        </a:spcBef>
        <a:spcAft>
          <a:spcPct val="0"/>
        </a:spcAft>
        <a:defRPr sz="30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2" charset="-122"/>
        </a:defRPr>
      </a:lvl8pPr>
      <a:lvl9pPr marL="1371600" algn="l" rtl="0" fontAlgn="base">
        <a:spcBef>
          <a:spcPct val="0"/>
        </a:spcBef>
        <a:spcAft>
          <a:spcPct val="0"/>
        </a:spcAft>
        <a:defRPr sz="30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4"/>
        </a:buBlip>
        <a:defRPr sz="1800" b="1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rtl="0" eaLnBrk="0" fontAlgn="base" hangingPunct="0">
        <a:spcBef>
          <a:spcPct val="20000"/>
        </a:spcBef>
        <a:spcAft>
          <a:spcPct val="0"/>
        </a:spcAft>
        <a:buChar char="–"/>
        <a:defRPr sz="1800" b="1">
          <a:solidFill>
            <a:schemeClr val="bg2"/>
          </a:solidFill>
          <a:latin typeface="+mn-lt"/>
          <a:ea typeface="+mj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 bwMode="auto">
          <a:xfrm>
            <a:off x="0" y="0"/>
            <a:ext cx="12192000" cy="71747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5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1735" y="37267"/>
            <a:ext cx="11501967" cy="6429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1433735" y="-27384"/>
            <a:ext cx="1080000" cy="360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1" compatLnSpc="1"/>
          <a:lstStyle>
            <a:defPPr>
              <a:defRPr lang="zh-CN"/>
            </a:defPPr>
            <a:lvl1pPr algn="r">
              <a:defRPr sz="1800" b="1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algn="ctr"/>
            <a:fld id="{8A9D73F1-3C70-45B5-B77E-B1C42BE6CC40}" type="slidenum">
              <a:rPr lang="en-US" altLang="zh-CN" smtClean="0">
                <a:solidFill>
                  <a:schemeClr val="bg1"/>
                </a:solidFill>
              </a:rPr>
              <a:t>‹#›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CC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CC00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CC00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CC00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CC00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anose="02010609060101010101" pitchFamily="2" charset="-122"/>
        </a:defRPr>
      </a:lvl5pPr>
      <a:lvl6pPr marL="342900" algn="l" rtl="0" fontAlgn="base">
        <a:spcBef>
          <a:spcPct val="0"/>
        </a:spcBef>
        <a:spcAft>
          <a:spcPct val="0"/>
        </a:spcAft>
        <a:defRPr sz="30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2" charset="-122"/>
        </a:defRPr>
      </a:lvl6pPr>
      <a:lvl7pPr marL="685800" algn="l" rtl="0" fontAlgn="base">
        <a:spcBef>
          <a:spcPct val="0"/>
        </a:spcBef>
        <a:spcAft>
          <a:spcPct val="0"/>
        </a:spcAft>
        <a:defRPr sz="30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2" charset="-122"/>
        </a:defRPr>
      </a:lvl7pPr>
      <a:lvl8pPr marL="1028700" algn="l" rtl="0" fontAlgn="base">
        <a:spcBef>
          <a:spcPct val="0"/>
        </a:spcBef>
        <a:spcAft>
          <a:spcPct val="0"/>
        </a:spcAft>
        <a:defRPr sz="30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2" charset="-122"/>
        </a:defRPr>
      </a:lvl8pPr>
      <a:lvl9pPr marL="1371600" algn="l" rtl="0" fontAlgn="base">
        <a:spcBef>
          <a:spcPct val="0"/>
        </a:spcBef>
        <a:spcAft>
          <a:spcPct val="0"/>
        </a:spcAft>
        <a:defRPr sz="30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4"/>
        </a:buBlip>
        <a:defRPr sz="1800" b="1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rtl="0" eaLnBrk="0" fontAlgn="base" hangingPunct="0">
        <a:spcBef>
          <a:spcPct val="20000"/>
        </a:spcBef>
        <a:spcAft>
          <a:spcPct val="0"/>
        </a:spcAft>
        <a:buChar char="–"/>
        <a:defRPr sz="1800" b="1">
          <a:solidFill>
            <a:schemeClr val="bg2"/>
          </a:solidFill>
          <a:latin typeface="+mn-lt"/>
          <a:ea typeface="+mj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17/06/relationships/model3d" Target="../media/model3d1.glb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0.gif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17/06/relationships/model3d" Target="../media/model3d1.glb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microsoft.com/office/2007/relationships/hdphoto" Target="../media/hdphoto1.wdp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17/06/relationships/model3d" Target="../media/model3d1.glb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3.jpe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17/06/relationships/model3d" Target="../media/model3d1.glb"/><Relationship Id="rId7" Type="http://schemas.microsoft.com/office/2007/relationships/hdphoto" Target="../media/hdphoto1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0.gi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17/06/relationships/model3d" Target="../media/model3d1.glb"/><Relationship Id="rId7" Type="http://schemas.microsoft.com/office/2007/relationships/hdphoto" Target="../media/hdphoto1.wd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17/06/relationships/model3d" Target="../media/model3d1.glb"/><Relationship Id="rId7" Type="http://schemas.microsoft.com/office/2007/relationships/hdphoto" Target="../media/hdphoto1.wd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17/06/relationships/model3d" Target="../media/model3d1.glb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17/06/relationships/model3d" Target="../media/model3d1.glb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17/06/relationships/model3d" Target="../media/model3d1.glb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17/06/relationships/model3d" Target="../media/model3d1.glb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0.gif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2019</a:t>
            </a:r>
            <a:r>
              <a:rPr lang="zh-CN" altLang="en-US" dirty="0"/>
              <a:t>级本科生毕业设计中期答辩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2204864"/>
            <a:ext cx="12192000" cy="1581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solidFill>
                  <a:schemeClr val="tx1"/>
                </a:solidFill>
              </a:rPr>
              <a:t>虚拟现实头眼协同对象操纵方法设计与实现</a:t>
            </a: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3117980" y="3618890"/>
            <a:ext cx="5956040" cy="1624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答辩人：刘兆薰</a:t>
            </a:r>
            <a:endParaRPr lang="en-US" altLang="zh-CN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导  师：王莉莉</a:t>
            </a:r>
          </a:p>
        </p:txBody>
      </p:sp>
      <p:sp>
        <p:nvSpPr>
          <p:cNvPr id="5" name="文本占位符 1"/>
          <p:cNvSpPr txBox="1"/>
          <p:nvPr/>
        </p:nvSpPr>
        <p:spPr>
          <a:xfrm>
            <a:off x="0" y="5733256"/>
            <a:ext cx="12192000" cy="809293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marL="0" indent="0" algn="ct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4000" b="1" kern="120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 b="1">
                <a:solidFill>
                  <a:schemeClr val="bg2"/>
                </a:solidFill>
                <a:latin typeface="+mn-lt"/>
                <a:ea typeface="+mj-ea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北京航空航天大学计算机学院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ular Callout 13">
            <a:extLst>
              <a:ext uri="{FF2B5EF4-FFF2-40B4-BE49-F238E27FC236}">
                <a16:creationId xmlns:a16="http://schemas.microsoft.com/office/drawing/2014/main" id="{793D2069-496C-01D1-B552-1A44E5011F66}"/>
              </a:ext>
            </a:extLst>
          </p:cNvPr>
          <p:cNvSpPr/>
          <p:nvPr/>
        </p:nvSpPr>
        <p:spPr bwMode="auto">
          <a:xfrm>
            <a:off x="9230374" y="3398543"/>
            <a:ext cx="2198147" cy="1225451"/>
          </a:xfrm>
          <a:prstGeom prst="wedgeRectCallout">
            <a:avLst>
              <a:gd name="adj1" fmla="val -34162"/>
              <a:gd name="adj2" fmla="val 74558"/>
            </a:avLst>
          </a:prstGeom>
          <a:noFill/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N" sz="220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6000" y="712800"/>
            <a:ext cx="11520000" cy="642937"/>
          </a:xfrm>
        </p:spPr>
        <p:txBody>
          <a:bodyPr/>
          <a:lstStyle/>
          <a:p>
            <a:r>
              <a:rPr lang="zh-CN" altLang="en-US" dirty="0"/>
              <a:t>目标选择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二、技术路线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651106-BAA4-CBBD-3D19-8E6DA0EEE69B}"/>
              </a:ext>
            </a:extLst>
          </p:cNvPr>
          <p:cNvSpPr txBox="1"/>
          <p:nvPr/>
        </p:nvSpPr>
        <p:spPr>
          <a:xfrm>
            <a:off x="4721272" y="1361492"/>
            <a:ext cx="27494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zh-CN" dirty="0"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algn="ctr"/>
            <a:r>
              <a:rPr lang="zh-CN" altLang="en-US" sz="2000" b="1" dirty="0">
                <a:latin typeface="Yuanti TC" panose="02010600040101010101" pitchFamily="2" charset="-120"/>
                <a:ea typeface="Yuanti TC" panose="02010600040101010101" pitchFamily="2" charset="-120"/>
              </a:rPr>
              <a:t>操纵模式选择菜单出现</a:t>
            </a:r>
            <a:endParaRPr lang="en-US" sz="2000" b="1" dirty="0"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algn="ctr"/>
            <a:endParaRPr lang="en-CN" dirty="0"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Model 20" descr="Prism And Basal Pinacoid White">
                <a:extLst>
                  <a:ext uri="{FF2B5EF4-FFF2-40B4-BE49-F238E27FC236}">
                    <a16:creationId xmlns:a16="http://schemas.microsoft.com/office/drawing/2014/main" id="{58CB1052-C65F-A9F3-CF91-587D82962F4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594909" y="2532901"/>
              <a:ext cx="1246549" cy="1412710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246549" cy="1412710"/>
                    </a:xfrm>
                    <a:prstGeom prst="rect">
                      <a:avLst/>
                    </a:prstGeom>
                    <a:effectLst/>
                  </am3d:spPr>
                  <am3d:camera>
                    <am3d:pos x="0" y="0" z="8146915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39970" d="1000000"/>
                    <am3d:preTrans dx="-76" dy="-17999982" dz="1"/>
                    <am3d:scale>
                      <am3d:sx n="1000000" d="1000000"/>
                      <am3d:sy n="1000000" d="1000000"/>
                      <am3d:sz n="1000000" d="1000000"/>
                    </am3d:scale>
                    <am3d:rot ax="-2183283" ay="2913714" az="9064903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145028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Model 20" descr="Prism And Basal Pinacoid White">
                <a:extLst>
                  <a:ext uri="{FF2B5EF4-FFF2-40B4-BE49-F238E27FC236}">
                    <a16:creationId xmlns:a16="http://schemas.microsoft.com/office/drawing/2014/main" id="{58CB1052-C65F-A9F3-CF91-587D82962F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94909" y="2532901"/>
                <a:ext cx="1246549" cy="141271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20" descr="Prism And Basal Pinacoid White">
                <a:extLst>
                  <a:ext uri="{FF2B5EF4-FFF2-40B4-BE49-F238E27FC236}">
                    <a16:creationId xmlns:a16="http://schemas.microsoft.com/office/drawing/2014/main" id="{06B5A345-0763-3B28-1060-C3665931C98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57467" y="2315882"/>
              <a:ext cx="1617831" cy="1833483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617831" cy="1833483"/>
                    </a:xfrm>
                    <a:prstGeom prst="rect">
                      <a:avLst/>
                    </a:prstGeom>
                    <a:effectLst/>
                  </am3d:spPr>
                  <am3d:camera>
                    <am3d:pos x="0" y="0" z="8146915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39970" d="1000000"/>
                    <am3d:preTrans dx="-76" dy="-17999982" dz="1"/>
                    <am3d:scale>
                      <am3d:sx n="1000000" d="1000000"/>
                      <am3d:sy n="1000000" d="1000000"/>
                      <am3d:sz n="1000000" d="1000000"/>
                    </am3d:scale>
                    <am3d:rot ax="-2183283" ay="2913714" az="9064903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188224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20" descr="Prism And Basal Pinacoid White">
                <a:extLst>
                  <a:ext uri="{FF2B5EF4-FFF2-40B4-BE49-F238E27FC236}">
                    <a16:creationId xmlns:a16="http://schemas.microsoft.com/office/drawing/2014/main" id="{06B5A345-0763-3B28-1060-C3665931C9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57467" y="2315882"/>
                <a:ext cx="1617831" cy="1833483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Model 20" descr="Prism And Basal Pinacoid White">
                <a:extLst>
                  <a:ext uri="{FF2B5EF4-FFF2-40B4-BE49-F238E27FC236}">
                    <a16:creationId xmlns:a16="http://schemas.microsoft.com/office/drawing/2014/main" id="{3AD2B25D-DCB6-8645-A218-8EA8326032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96561" y="3629858"/>
              <a:ext cx="1268886" cy="1438025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268886" cy="1438025"/>
                    </a:xfrm>
                    <a:prstGeom prst="rect">
                      <a:avLst/>
                    </a:prstGeom>
                    <a:effectLst>
                      <a:glow rad="228600">
                        <a:schemeClr val="accent2">
                          <a:lumMod val="60000"/>
                          <a:lumOff val="40000"/>
                        </a:schemeClr>
                      </a:glow>
                    </a:effectLst>
                  </am3d:spPr>
                  <am3d:camera>
                    <am3d:pos x="0" y="0" z="8146915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39970" d="1000000"/>
                    <am3d:preTrans dx="-76" dy="-17999982" dz="1"/>
                    <am3d:scale>
                      <am3d:sx n="1000000" d="1000000"/>
                      <am3d:sy n="1000000" d="1000000"/>
                      <am3d:sz n="1000000" d="1000000"/>
                    </am3d:scale>
                    <am3d:rot ax="-2183283" ay="2913714" az="9064903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47626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Model 20" descr="Prism And Basal Pinacoid White">
                <a:extLst>
                  <a:ext uri="{FF2B5EF4-FFF2-40B4-BE49-F238E27FC236}">
                    <a16:creationId xmlns:a16="http://schemas.microsoft.com/office/drawing/2014/main" id="{3AD2B25D-DCB6-8645-A218-8EA8326032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96561" y="3629858"/>
                <a:ext cx="1268886" cy="1438025"/>
              </a:xfrm>
              <a:prstGeom prst="rect">
                <a:avLst/>
              </a:prstGeom>
              <a:effectLst>
                <a:glow rad="228600">
                  <a:schemeClr val="accent2">
                    <a:lumMod val="60000"/>
                    <a:lumOff val="40000"/>
                  </a:schemeClr>
                </a:glow>
              </a:effectLst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DA9AB239-1EFD-90AC-678F-0895EC7000A9}"/>
              </a:ext>
            </a:extLst>
          </p:cNvPr>
          <p:cNvGrpSpPr/>
          <p:nvPr/>
        </p:nvGrpSpPr>
        <p:grpSpPr>
          <a:xfrm>
            <a:off x="3897404" y="2315882"/>
            <a:ext cx="3911506" cy="3904306"/>
            <a:chOff x="3400650" y="1550504"/>
            <a:chExt cx="5047824" cy="503853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3471FB5-4FC7-C71D-A4D9-1F10BEAE6C1D}"/>
                </a:ext>
              </a:extLst>
            </p:cNvPr>
            <p:cNvSpPr/>
            <p:nvPr/>
          </p:nvSpPr>
          <p:spPr>
            <a:xfrm>
              <a:off x="4412975" y="1902376"/>
              <a:ext cx="3023174" cy="653143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tx1"/>
                  </a:solidFill>
                  <a:latin typeface="Microsoft GothicNeo" panose="02000300000000000000" pitchFamily="2" charset="-127"/>
                  <a:ea typeface="Microsoft GothicNeo" panose="02000300000000000000" pitchFamily="2" charset="-127"/>
                  <a:cs typeface="Microsoft GothicNeo" panose="02000300000000000000" pitchFamily="2" charset="-127"/>
                </a:rPr>
                <a:t>TRANSLATING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25D38A1-98BE-D102-4255-5D9BBBF107DF}"/>
                </a:ext>
              </a:extLst>
            </p:cNvPr>
            <p:cNvSpPr/>
            <p:nvPr/>
          </p:nvSpPr>
          <p:spPr>
            <a:xfrm rot="16200000">
              <a:off x="2574816" y="3740535"/>
              <a:ext cx="3023174" cy="653143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tx1"/>
                  </a:solidFill>
                  <a:latin typeface="Microsoft GothicNeo" panose="02000300000000000000" pitchFamily="2" charset="-127"/>
                  <a:ea typeface="Microsoft GothicNeo" panose="02000300000000000000" pitchFamily="2" charset="-127"/>
                  <a:cs typeface="Microsoft GothicNeo" panose="02000300000000000000" pitchFamily="2" charset="-127"/>
                </a:rPr>
                <a:t>ROTATING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617C434-0861-84EA-F812-E3A62AF68485}"/>
                </a:ext>
              </a:extLst>
            </p:cNvPr>
            <p:cNvSpPr/>
            <p:nvPr/>
          </p:nvSpPr>
          <p:spPr>
            <a:xfrm>
              <a:off x="4412975" y="5578694"/>
              <a:ext cx="3023174" cy="653143"/>
            </a:xfrm>
            <a:prstGeom prst="rect">
              <a:avLst/>
            </a:prstGeom>
            <a:solidFill>
              <a:schemeClr val="bg1">
                <a:lumMod val="75000"/>
                <a:alpha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tx1"/>
                  </a:solidFill>
                  <a:latin typeface="Microsoft GothicNeo" panose="02000300000000000000" pitchFamily="2" charset="-127"/>
                  <a:ea typeface="Microsoft GothicNeo" panose="02000300000000000000" pitchFamily="2" charset="-127"/>
                  <a:cs typeface="Microsoft GothicNeo" panose="02000300000000000000" pitchFamily="2" charset="-127"/>
                </a:rPr>
                <a:t>CANCEL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58CDA51-ED0C-47D0-BDCA-0B2AFDC3A5A0}"/>
                </a:ext>
              </a:extLst>
            </p:cNvPr>
            <p:cNvSpPr/>
            <p:nvPr/>
          </p:nvSpPr>
          <p:spPr>
            <a:xfrm rot="5400000">
              <a:off x="6251134" y="3740535"/>
              <a:ext cx="3023174" cy="653143"/>
            </a:xfrm>
            <a:prstGeom prst="rect">
              <a:avLst/>
            </a:prstGeom>
            <a:solidFill>
              <a:srgbClr val="00EAF1">
                <a:alpha val="50000"/>
              </a:srgb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tx1"/>
                  </a:solidFill>
                  <a:latin typeface="Microsoft GothicNeo" panose="02000300000000000000" pitchFamily="2" charset="-127"/>
                  <a:ea typeface="Microsoft GothicNeo" panose="02000300000000000000" pitchFamily="2" charset="-127"/>
                  <a:cs typeface="Microsoft GothicNeo" panose="02000300000000000000" pitchFamily="2" charset="-127"/>
                </a:rPr>
                <a:t>RESCALING</a:t>
              </a:r>
            </a:p>
          </p:txBody>
        </p:sp>
        <p:sp>
          <p:nvSpPr>
            <p:cNvPr id="21" name="Triangle 20">
              <a:extLst>
                <a:ext uri="{FF2B5EF4-FFF2-40B4-BE49-F238E27FC236}">
                  <a16:creationId xmlns:a16="http://schemas.microsoft.com/office/drawing/2014/main" id="{645F0FB0-D893-A183-B018-DECB7E3CB883}"/>
                </a:ext>
              </a:extLst>
            </p:cNvPr>
            <p:cNvSpPr/>
            <p:nvPr/>
          </p:nvSpPr>
          <p:spPr>
            <a:xfrm>
              <a:off x="4412975" y="1550504"/>
              <a:ext cx="3023174" cy="29356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DECCBE58-5B27-FFBB-7CFD-3B933C3F5E2A}"/>
                </a:ext>
              </a:extLst>
            </p:cNvPr>
            <p:cNvSpPr/>
            <p:nvPr/>
          </p:nvSpPr>
          <p:spPr>
            <a:xfrm rot="5400000">
              <a:off x="6790106" y="3920326"/>
              <a:ext cx="3023174" cy="29356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3" name="Triangle 22">
              <a:extLst>
                <a:ext uri="{FF2B5EF4-FFF2-40B4-BE49-F238E27FC236}">
                  <a16:creationId xmlns:a16="http://schemas.microsoft.com/office/drawing/2014/main" id="{85D922C6-5DAA-3335-C493-A84517D048A4}"/>
                </a:ext>
              </a:extLst>
            </p:cNvPr>
            <p:cNvSpPr/>
            <p:nvPr/>
          </p:nvSpPr>
          <p:spPr>
            <a:xfrm rot="10800000">
              <a:off x="4412975" y="6295475"/>
              <a:ext cx="3023174" cy="29356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61438061-428B-A4E3-CDD6-5C076CF1CA8B}"/>
                </a:ext>
              </a:extLst>
            </p:cNvPr>
            <p:cNvSpPr/>
            <p:nvPr/>
          </p:nvSpPr>
          <p:spPr>
            <a:xfrm rot="16200000">
              <a:off x="2035844" y="3920326"/>
              <a:ext cx="3023174" cy="29356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pic>
        <p:nvPicPr>
          <p:cNvPr id="11" name="Picture 8" descr="Big Image - Head Silhouette Clipart, HD Png Download - 2032x2304(#2137798)  - PngFind">
            <a:extLst>
              <a:ext uri="{FF2B5EF4-FFF2-40B4-BE49-F238E27FC236}">
                <a16:creationId xmlns:a16="http://schemas.microsoft.com/office/drawing/2014/main" id="{1CA9C3A9-9D76-4B24-8ED3-968F3D751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956" b="92440" l="1667" r="95000">
                        <a14:foregroundMark x1="25476" y1="29738" x2="31429" y2="14214"/>
                        <a14:foregroundMark x1="31429" y1="14214" x2="50119" y2="6956"/>
                        <a14:foregroundMark x1="50119" y1="6956" x2="52619" y2="7560"/>
                        <a14:foregroundMark x1="52619" y1="13609" x2="52619" y2="13609"/>
                        <a14:foregroundMark x1="7381" y1="28226" x2="6786" y2="33468"/>
                        <a14:foregroundMark x1="43095" y1="92641" x2="43095" y2="92641"/>
                        <a14:foregroundMark x1="90952" y1="51210" x2="90952" y2="51210"/>
                        <a14:foregroundMark x1="1667" y1="34577" x2="1667" y2="34577"/>
                        <a14:foregroundMark x1="95000" y1="52419" x2="95000" y2="524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58417" y="4816657"/>
            <a:ext cx="1476117" cy="174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C2808B04-1C05-001F-E27F-AC9DC659F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7455" y="5406156"/>
            <a:ext cx="261887" cy="26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93B55D4-0AD2-8FDE-D2F5-975A44813CF4}"/>
              </a:ext>
            </a:extLst>
          </p:cNvPr>
          <p:cNvCxnSpPr>
            <a:cxnSpLocks/>
          </p:cNvCxnSpPr>
          <p:nvPr/>
        </p:nvCxnSpPr>
        <p:spPr>
          <a:xfrm>
            <a:off x="5955498" y="4442242"/>
            <a:ext cx="2619240" cy="963631"/>
          </a:xfrm>
          <a:prstGeom prst="line">
            <a:avLst/>
          </a:prstGeom>
          <a:ln w="28575">
            <a:solidFill>
              <a:schemeClr val="tx1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D34ED31-3D7D-02C7-A1BA-8B7C5B030461}"/>
              </a:ext>
            </a:extLst>
          </p:cNvPr>
          <p:cNvSpPr txBox="1"/>
          <p:nvPr/>
        </p:nvSpPr>
        <p:spPr>
          <a:xfrm>
            <a:off x="7317742" y="5390761"/>
            <a:ext cx="1195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</a:t>
            </a:r>
            <a:r>
              <a:rPr lang="en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ead forward</a:t>
            </a:r>
          </a:p>
        </p:txBody>
      </p:sp>
      <p:pic>
        <p:nvPicPr>
          <p:cNvPr id="10" name="Picture 2" descr="[animate output image]">
            <a:extLst>
              <a:ext uri="{FF2B5EF4-FFF2-40B4-BE49-F238E27FC236}">
                <a16:creationId xmlns:a16="http://schemas.microsoft.com/office/drawing/2014/main" id="{4EC18119-2C7E-E4BD-861E-3670F5B5D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6979" y="3514427"/>
            <a:ext cx="1764935" cy="9936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170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6000" y="712800"/>
            <a:ext cx="11520000" cy="642937"/>
          </a:xfrm>
        </p:spPr>
        <p:txBody>
          <a:bodyPr/>
          <a:lstStyle/>
          <a:p>
            <a:r>
              <a:rPr lang="zh-CN" altLang="en-US" dirty="0"/>
              <a:t>对象操纵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二、技术路线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651106-BAA4-CBBD-3D19-8E6DA0EEE69B}"/>
              </a:ext>
            </a:extLst>
          </p:cNvPr>
          <p:cNvSpPr txBox="1"/>
          <p:nvPr/>
        </p:nvSpPr>
        <p:spPr>
          <a:xfrm>
            <a:off x="3879688" y="1361492"/>
            <a:ext cx="44326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zh-CN" dirty="0"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algn="ctr"/>
            <a:r>
              <a:rPr lang="zh-CN" altLang="en-US" sz="2000" b="1" dirty="0">
                <a:latin typeface="Yuanti TC" panose="02010600040101010101" pitchFamily="2" charset="-120"/>
                <a:ea typeface="Yuanti TC" panose="02010600040101010101" pitchFamily="2" charset="-120"/>
              </a:rPr>
              <a:t>眼动</a:t>
            </a:r>
            <a:r>
              <a:rPr lang="en-US" altLang="zh-CN" sz="2000" b="1" dirty="0">
                <a:latin typeface="Yuanti TC" panose="02010600040101010101" pitchFamily="2" charset="-120"/>
                <a:ea typeface="Yuanti TC" panose="02010600040101010101" pitchFamily="2" charset="-120"/>
              </a:rPr>
              <a:t>forward</a:t>
            </a:r>
            <a:r>
              <a:rPr lang="zh-CN" altLang="en-US" sz="2000" b="1" dirty="0">
                <a:latin typeface="Yuanti TC" panose="02010600040101010101" pitchFamily="2" charset="-120"/>
                <a:ea typeface="Yuanti TC" panose="02010600040101010101" pitchFamily="2" charset="-120"/>
              </a:rPr>
              <a:t>射线驻留以选择操纵模式</a:t>
            </a:r>
            <a:endParaRPr lang="en-US" sz="2000" b="1" dirty="0"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algn="ctr"/>
            <a:endParaRPr lang="en-CN" dirty="0"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Model 20" descr="Prism And Basal Pinacoid White">
                <a:extLst>
                  <a:ext uri="{FF2B5EF4-FFF2-40B4-BE49-F238E27FC236}">
                    <a16:creationId xmlns:a16="http://schemas.microsoft.com/office/drawing/2014/main" id="{58CB1052-C65F-A9F3-CF91-587D82962F4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594909" y="2532901"/>
              <a:ext cx="1246549" cy="1412710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246549" cy="1412710"/>
                    </a:xfrm>
                    <a:prstGeom prst="rect">
                      <a:avLst/>
                    </a:prstGeom>
                    <a:effectLst/>
                  </am3d:spPr>
                  <am3d:camera>
                    <am3d:pos x="0" y="0" z="8146915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39970" d="1000000"/>
                    <am3d:preTrans dx="-76" dy="-17999982" dz="1"/>
                    <am3d:scale>
                      <am3d:sx n="1000000" d="1000000"/>
                      <am3d:sy n="1000000" d="1000000"/>
                      <am3d:sz n="1000000" d="1000000"/>
                    </am3d:scale>
                    <am3d:rot ax="-2183283" ay="2913714" az="9064903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145028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Model 20" descr="Prism And Basal Pinacoid White">
                <a:extLst>
                  <a:ext uri="{FF2B5EF4-FFF2-40B4-BE49-F238E27FC236}">
                    <a16:creationId xmlns:a16="http://schemas.microsoft.com/office/drawing/2014/main" id="{58CB1052-C65F-A9F3-CF91-587D82962F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94909" y="2532901"/>
                <a:ext cx="1246549" cy="141271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20" descr="Prism And Basal Pinacoid White">
                <a:extLst>
                  <a:ext uri="{FF2B5EF4-FFF2-40B4-BE49-F238E27FC236}">
                    <a16:creationId xmlns:a16="http://schemas.microsoft.com/office/drawing/2014/main" id="{06B5A345-0763-3B28-1060-C3665931C98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57467" y="2315882"/>
              <a:ext cx="1617831" cy="1833483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617831" cy="1833483"/>
                    </a:xfrm>
                    <a:prstGeom prst="rect">
                      <a:avLst/>
                    </a:prstGeom>
                    <a:effectLst/>
                  </am3d:spPr>
                  <am3d:camera>
                    <am3d:pos x="0" y="0" z="8146915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39970" d="1000000"/>
                    <am3d:preTrans dx="-76" dy="-17999982" dz="1"/>
                    <am3d:scale>
                      <am3d:sx n="1000000" d="1000000"/>
                      <am3d:sy n="1000000" d="1000000"/>
                      <am3d:sz n="1000000" d="1000000"/>
                    </am3d:scale>
                    <am3d:rot ax="-2183283" ay="2913714" az="9064903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188224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20" descr="Prism And Basal Pinacoid White">
                <a:extLst>
                  <a:ext uri="{FF2B5EF4-FFF2-40B4-BE49-F238E27FC236}">
                    <a16:creationId xmlns:a16="http://schemas.microsoft.com/office/drawing/2014/main" id="{06B5A345-0763-3B28-1060-C3665931C9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57467" y="2315882"/>
                <a:ext cx="1617831" cy="1833483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Model 20" descr="Prism And Basal Pinacoid White">
                <a:extLst>
                  <a:ext uri="{FF2B5EF4-FFF2-40B4-BE49-F238E27FC236}">
                    <a16:creationId xmlns:a16="http://schemas.microsoft.com/office/drawing/2014/main" id="{3AD2B25D-DCB6-8645-A218-8EA8326032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96561" y="3629858"/>
              <a:ext cx="1268886" cy="1438025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268886" cy="1438025"/>
                    </a:xfrm>
                    <a:prstGeom prst="rect">
                      <a:avLst/>
                    </a:prstGeom>
                    <a:effectLst>
                      <a:glow rad="228600">
                        <a:schemeClr val="accent2">
                          <a:lumMod val="60000"/>
                          <a:lumOff val="40000"/>
                        </a:schemeClr>
                      </a:glow>
                    </a:effectLst>
                  </am3d:spPr>
                  <am3d:camera>
                    <am3d:pos x="0" y="0" z="8146915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39970" d="1000000"/>
                    <am3d:preTrans dx="-76" dy="-17999982" dz="1"/>
                    <am3d:scale>
                      <am3d:sx n="1000000" d="1000000"/>
                      <am3d:sy n="1000000" d="1000000"/>
                      <am3d:sz n="1000000" d="1000000"/>
                    </am3d:scale>
                    <am3d:rot ax="-2183283" ay="2913714" az="9064903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47626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Model 20" descr="Prism And Basal Pinacoid White">
                <a:extLst>
                  <a:ext uri="{FF2B5EF4-FFF2-40B4-BE49-F238E27FC236}">
                    <a16:creationId xmlns:a16="http://schemas.microsoft.com/office/drawing/2014/main" id="{3AD2B25D-DCB6-8645-A218-8EA8326032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96561" y="3629858"/>
                <a:ext cx="1268886" cy="1438025"/>
              </a:xfrm>
              <a:prstGeom prst="rect">
                <a:avLst/>
              </a:prstGeom>
              <a:effectLst>
                <a:glow rad="228600">
                  <a:schemeClr val="accent2">
                    <a:lumMod val="60000"/>
                    <a:lumOff val="40000"/>
                  </a:schemeClr>
                </a:glow>
              </a:effectLst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DA9AB239-1EFD-90AC-678F-0895EC7000A9}"/>
              </a:ext>
            </a:extLst>
          </p:cNvPr>
          <p:cNvGrpSpPr/>
          <p:nvPr/>
        </p:nvGrpSpPr>
        <p:grpSpPr>
          <a:xfrm>
            <a:off x="3897404" y="2315882"/>
            <a:ext cx="3911506" cy="3904306"/>
            <a:chOff x="3400650" y="1550504"/>
            <a:chExt cx="5047824" cy="503853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3471FB5-4FC7-C71D-A4D9-1F10BEAE6C1D}"/>
                </a:ext>
              </a:extLst>
            </p:cNvPr>
            <p:cNvSpPr/>
            <p:nvPr/>
          </p:nvSpPr>
          <p:spPr>
            <a:xfrm>
              <a:off x="4412975" y="1902376"/>
              <a:ext cx="3023174" cy="653143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tx1"/>
                  </a:solidFill>
                  <a:latin typeface="Microsoft GothicNeo" panose="02000300000000000000" pitchFamily="2" charset="-127"/>
                  <a:ea typeface="Microsoft GothicNeo" panose="02000300000000000000" pitchFamily="2" charset="-127"/>
                  <a:cs typeface="Microsoft GothicNeo" panose="02000300000000000000" pitchFamily="2" charset="-127"/>
                </a:rPr>
                <a:t>TRANSLATING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25D38A1-98BE-D102-4255-5D9BBBF107DF}"/>
                </a:ext>
              </a:extLst>
            </p:cNvPr>
            <p:cNvSpPr/>
            <p:nvPr/>
          </p:nvSpPr>
          <p:spPr>
            <a:xfrm rot="16200000">
              <a:off x="2574816" y="3740535"/>
              <a:ext cx="3023174" cy="653143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tx1"/>
                  </a:solidFill>
                  <a:latin typeface="Microsoft GothicNeo" panose="02000300000000000000" pitchFamily="2" charset="-127"/>
                  <a:ea typeface="Microsoft GothicNeo" panose="02000300000000000000" pitchFamily="2" charset="-127"/>
                  <a:cs typeface="Microsoft GothicNeo" panose="02000300000000000000" pitchFamily="2" charset="-127"/>
                </a:rPr>
                <a:t>ROTATING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617C434-0861-84EA-F812-E3A62AF68485}"/>
                </a:ext>
              </a:extLst>
            </p:cNvPr>
            <p:cNvSpPr/>
            <p:nvPr/>
          </p:nvSpPr>
          <p:spPr>
            <a:xfrm>
              <a:off x="4412975" y="5578694"/>
              <a:ext cx="3023174" cy="653143"/>
            </a:xfrm>
            <a:prstGeom prst="rect">
              <a:avLst/>
            </a:prstGeom>
            <a:solidFill>
              <a:schemeClr val="bg1">
                <a:lumMod val="75000"/>
                <a:alpha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tx1"/>
                  </a:solidFill>
                  <a:latin typeface="Microsoft GothicNeo" panose="02000300000000000000" pitchFamily="2" charset="-127"/>
                  <a:ea typeface="Microsoft GothicNeo" panose="02000300000000000000" pitchFamily="2" charset="-127"/>
                  <a:cs typeface="Microsoft GothicNeo" panose="02000300000000000000" pitchFamily="2" charset="-127"/>
                </a:rPr>
                <a:t>CANCEL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58CDA51-ED0C-47D0-BDCA-0B2AFDC3A5A0}"/>
                </a:ext>
              </a:extLst>
            </p:cNvPr>
            <p:cNvSpPr/>
            <p:nvPr/>
          </p:nvSpPr>
          <p:spPr>
            <a:xfrm rot="5400000">
              <a:off x="6251134" y="3740535"/>
              <a:ext cx="3023174" cy="653143"/>
            </a:xfrm>
            <a:prstGeom prst="rect">
              <a:avLst/>
            </a:prstGeom>
            <a:solidFill>
              <a:srgbClr val="00EAF1">
                <a:alpha val="50000"/>
              </a:srgb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tx1"/>
                  </a:solidFill>
                  <a:latin typeface="Microsoft GothicNeo" panose="02000300000000000000" pitchFamily="2" charset="-127"/>
                  <a:ea typeface="Microsoft GothicNeo" panose="02000300000000000000" pitchFamily="2" charset="-127"/>
                  <a:cs typeface="Microsoft GothicNeo" panose="02000300000000000000" pitchFamily="2" charset="-127"/>
                </a:rPr>
                <a:t>RESCALING</a:t>
              </a:r>
            </a:p>
          </p:txBody>
        </p:sp>
        <p:sp>
          <p:nvSpPr>
            <p:cNvPr id="21" name="Triangle 20">
              <a:extLst>
                <a:ext uri="{FF2B5EF4-FFF2-40B4-BE49-F238E27FC236}">
                  <a16:creationId xmlns:a16="http://schemas.microsoft.com/office/drawing/2014/main" id="{645F0FB0-D893-A183-B018-DECB7E3CB883}"/>
                </a:ext>
              </a:extLst>
            </p:cNvPr>
            <p:cNvSpPr/>
            <p:nvPr/>
          </p:nvSpPr>
          <p:spPr>
            <a:xfrm>
              <a:off x="4412975" y="1550504"/>
              <a:ext cx="3023174" cy="29356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DECCBE58-5B27-FFBB-7CFD-3B933C3F5E2A}"/>
                </a:ext>
              </a:extLst>
            </p:cNvPr>
            <p:cNvSpPr/>
            <p:nvPr/>
          </p:nvSpPr>
          <p:spPr>
            <a:xfrm rot="5400000">
              <a:off x="6790106" y="3920326"/>
              <a:ext cx="3023174" cy="29356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3" name="Triangle 22">
              <a:extLst>
                <a:ext uri="{FF2B5EF4-FFF2-40B4-BE49-F238E27FC236}">
                  <a16:creationId xmlns:a16="http://schemas.microsoft.com/office/drawing/2014/main" id="{85D922C6-5DAA-3335-C493-A84517D048A4}"/>
                </a:ext>
              </a:extLst>
            </p:cNvPr>
            <p:cNvSpPr/>
            <p:nvPr/>
          </p:nvSpPr>
          <p:spPr>
            <a:xfrm rot="10800000">
              <a:off x="4412975" y="6295475"/>
              <a:ext cx="3023174" cy="29356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61438061-428B-A4E3-CDD6-5C076CF1CA8B}"/>
                </a:ext>
              </a:extLst>
            </p:cNvPr>
            <p:cNvSpPr/>
            <p:nvPr/>
          </p:nvSpPr>
          <p:spPr>
            <a:xfrm rot="16200000">
              <a:off x="2035844" y="3920326"/>
              <a:ext cx="3023174" cy="29356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A78F5BB1-C9C3-A698-2AAE-59A84F8F4B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9143" y="2324900"/>
            <a:ext cx="1364998" cy="1364998"/>
          </a:xfrm>
          <a:prstGeom prst="rect">
            <a:avLst/>
          </a:prstGeom>
        </p:spPr>
      </p:pic>
      <p:pic>
        <p:nvPicPr>
          <p:cNvPr id="10" name="Picture 9" descr="Shape, circle&#10;&#10;Description automatically generated">
            <a:extLst>
              <a:ext uri="{FF2B5EF4-FFF2-40B4-BE49-F238E27FC236}">
                <a16:creationId xmlns:a16="http://schemas.microsoft.com/office/drawing/2014/main" id="{15ACC35F-0A21-08D1-B5B2-7AD77517A4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1642" y="2652371"/>
            <a:ext cx="720000" cy="720000"/>
          </a:xfrm>
          <a:prstGeom prst="rect">
            <a:avLst/>
          </a:prstGeom>
        </p:spPr>
      </p:pic>
      <p:pic>
        <p:nvPicPr>
          <p:cNvPr id="11" name="Picture 8" descr="Big Image - Head Silhouette Clipart, HD Png Download - 2032x2304(#2137798)  - PngFind">
            <a:extLst>
              <a:ext uri="{FF2B5EF4-FFF2-40B4-BE49-F238E27FC236}">
                <a16:creationId xmlns:a16="http://schemas.microsoft.com/office/drawing/2014/main" id="{1CA9C3A9-9D76-4B24-8ED3-968F3D751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956" b="92440" l="1667" r="95000">
                        <a14:foregroundMark x1="25476" y1="29738" x2="31429" y2="14214"/>
                        <a14:foregroundMark x1="31429" y1="14214" x2="50119" y2="6956"/>
                        <a14:foregroundMark x1="50119" y1="6956" x2="52619" y2="7560"/>
                        <a14:foregroundMark x1="52619" y1="13609" x2="52619" y2="13609"/>
                        <a14:foregroundMark x1="7381" y1="28226" x2="6786" y2="33468"/>
                        <a14:foregroundMark x1="43095" y1="92641" x2="43095" y2="92641"/>
                        <a14:foregroundMark x1="90952" y1="51210" x2="90952" y2="51210"/>
                        <a14:foregroundMark x1="1667" y1="34577" x2="1667" y2="34577"/>
                        <a14:foregroundMark x1="95000" y1="52419" x2="95000" y2="524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58417" y="4816657"/>
            <a:ext cx="1476117" cy="174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C2808B04-1C05-001F-E27F-AC9DC659F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7455" y="5406156"/>
            <a:ext cx="261887" cy="26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74F8E28-3A38-76E3-EF31-980E86001B92}"/>
              </a:ext>
            </a:extLst>
          </p:cNvPr>
          <p:cNvSpPr txBox="1"/>
          <p:nvPr/>
        </p:nvSpPr>
        <p:spPr>
          <a:xfrm>
            <a:off x="7894270" y="4501286"/>
            <a:ext cx="1060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Eye forward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0735C50-85C8-4C8A-7BBC-B7BFD27BDFF2}"/>
              </a:ext>
            </a:extLst>
          </p:cNvPr>
          <p:cNvCxnSpPr>
            <a:cxnSpLocks/>
          </p:cNvCxnSpPr>
          <p:nvPr/>
        </p:nvCxnSpPr>
        <p:spPr>
          <a:xfrm>
            <a:off x="6062864" y="3002006"/>
            <a:ext cx="2564591" cy="2435278"/>
          </a:xfrm>
          <a:prstGeom prst="line">
            <a:avLst/>
          </a:prstGeom>
          <a:ln w="28575">
            <a:solidFill>
              <a:schemeClr val="tx1">
                <a:alpha val="35000"/>
              </a:schemeClr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47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6000" y="712800"/>
            <a:ext cx="11520000" cy="642937"/>
          </a:xfrm>
        </p:spPr>
        <p:txBody>
          <a:bodyPr/>
          <a:lstStyle/>
          <a:p>
            <a:r>
              <a:rPr lang="zh-CN" altLang="en-US" dirty="0"/>
              <a:t>对象操纵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二、技术路线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651106-BAA4-CBBD-3D19-8E6DA0EEE69B}"/>
              </a:ext>
            </a:extLst>
          </p:cNvPr>
          <p:cNvSpPr txBox="1"/>
          <p:nvPr/>
        </p:nvSpPr>
        <p:spPr>
          <a:xfrm>
            <a:off x="3438876" y="1361492"/>
            <a:ext cx="53142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zh-CN" dirty="0"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algn="ctr"/>
            <a:r>
              <a:rPr lang="zh-CN" altLang="en-US" sz="2000" b="1" dirty="0">
                <a:latin typeface="Yuanti TC" panose="02010600040101010101" pitchFamily="2" charset="-120"/>
                <a:ea typeface="Yuanti TC" panose="02010600040101010101" pitchFamily="2" charset="-120"/>
              </a:rPr>
              <a:t>进入某种模式后做出相应</a:t>
            </a:r>
            <a:r>
              <a:rPr lang="zh-CN" altLang="en-CN" sz="2000" b="1" dirty="0">
                <a:latin typeface="Yuanti TC" panose="02010600040101010101" pitchFamily="2" charset="-120"/>
                <a:ea typeface="Yuanti TC" panose="02010600040101010101" pitchFamily="2" charset="-120"/>
              </a:rPr>
              <a:t>眼动</a:t>
            </a:r>
            <a:r>
              <a:rPr lang="zh-CN" altLang="en-US" sz="2000" b="1" dirty="0">
                <a:latin typeface="Yuanti TC" panose="02010600040101010101" pitchFamily="2" charset="-120"/>
                <a:ea typeface="Yuanti TC" panose="02010600040101010101" pitchFamily="2" charset="-120"/>
              </a:rPr>
              <a:t>动作以操纵对象</a:t>
            </a:r>
            <a:endParaRPr lang="en-US" sz="2000" b="1" dirty="0"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algn="ctr"/>
            <a:endParaRPr lang="en-CN" dirty="0"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Model 20" descr="Prism And Basal Pinacoid White">
                <a:extLst>
                  <a:ext uri="{FF2B5EF4-FFF2-40B4-BE49-F238E27FC236}">
                    <a16:creationId xmlns:a16="http://schemas.microsoft.com/office/drawing/2014/main" id="{58CB1052-C65F-A9F3-CF91-587D82962F4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594909" y="2532901"/>
              <a:ext cx="1246549" cy="1412710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246549" cy="1412710"/>
                    </a:xfrm>
                    <a:prstGeom prst="rect">
                      <a:avLst/>
                    </a:prstGeom>
                    <a:effectLst/>
                  </am3d:spPr>
                  <am3d:camera>
                    <am3d:pos x="0" y="0" z="8146915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39970" d="1000000"/>
                    <am3d:preTrans dx="-76" dy="-17999982" dz="1"/>
                    <am3d:scale>
                      <am3d:sx n="1000000" d="1000000"/>
                      <am3d:sy n="1000000" d="1000000"/>
                      <am3d:sz n="1000000" d="1000000"/>
                    </am3d:scale>
                    <am3d:rot ax="-2183283" ay="2913714" az="9064903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145028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Model 20" descr="Prism And Basal Pinacoid White">
                <a:extLst>
                  <a:ext uri="{FF2B5EF4-FFF2-40B4-BE49-F238E27FC236}">
                    <a16:creationId xmlns:a16="http://schemas.microsoft.com/office/drawing/2014/main" id="{58CB1052-C65F-A9F3-CF91-587D82962F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94909" y="2532901"/>
                <a:ext cx="1246549" cy="141271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20" descr="Prism And Basal Pinacoid White">
                <a:extLst>
                  <a:ext uri="{FF2B5EF4-FFF2-40B4-BE49-F238E27FC236}">
                    <a16:creationId xmlns:a16="http://schemas.microsoft.com/office/drawing/2014/main" id="{06B5A345-0763-3B28-1060-C3665931C98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57467" y="2315882"/>
              <a:ext cx="1617831" cy="1833483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617831" cy="1833483"/>
                    </a:xfrm>
                    <a:prstGeom prst="rect">
                      <a:avLst/>
                    </a:prstGeom>
                    <a:effectLst/>
                  </am3d:spPr>
                  <am3d:camera>
                    <am3d:pos x="0" y="0" z="8146915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39970" d="1000000"/>
                    <am3d:preTrans dx="-76" dy="-17999982" dz="1"/>
                    <am3d:scale>
                      <am3d:sx n="1000000" d="1000000"/>
                      <am3d:sy n="1000000" d="1000000"/>
                      <am3d:sz n="1000000" d="1000000"/>
                    </am3d:scale>
                    <am3d:rot ax="-2183283" ay="2913714" az="9064903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188224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20" descr="Prism And Basal Pinacoid White">
                <a:extLst>
                  <a:ext uri="{FF2B5EF4-FFF2-40B4-BE49-F238E27FC236}">
                    <a16:creationId xmlns:a16="http://schemas.microsoft.com/office/drawing/2014/main" id="{06B5A345-0763-3B28-1060-C3665931C9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57467" y="2315882"/>
                <a:ext cx="1617831" cy="1833483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Model 20" descr="Prism And Basal Pinacoid White">
                <a:extLst>
                  <a:ext uri="{FF2B5EF4-FFF2-40B4-BE49-F238E27FC236}">
                    <a16:creationId xmlns:a16="http://schemas.microsoft.com/office/drawing/2014/main" id="{3AD2B25D-DCB6-8645-A218-8EA8326032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96561" y="3629858"/>
              <a:ext cx="1268886" cy="1438025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268886" cy="1438025"/>
                    </a:xfrm>
                    <a:prstGeom prst="rect">
                      <a:avLst/>
                    </a:prstGeom>
                    <a:effectLst>
                      <a:glow rad="228600">
                        <a:schemeClr val="accent2">
                          <a:lumMod val="60000"/>
                          <a:lumOff val="40000"/>
                        </a:schemeClr>
                      </a:glow>
                    </a:effectLst>
                  </am3d:spPr>
                  <am3d:camera>
                    <am3d:pos x="0" y="0" z="8146915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39970" d="1000000"/>
                    <am3d:preTrans dx="-76" dy="-17999982" dz="1"/>
                    <am3d:scale>
                      <am3d:sx n="1000000" d="1000000"/>
                      <am3d:sy n="1000000" d="1000000"/>
                      <am3d:sz n="1000000" d="1000000"/>
                    </am3d:scale>
                    <am3d:rot ax="-2183283" ay="2913714" az="9064903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47626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Model 20" descr="Prism And Basal Pinacoid White">
                <a:extLst>
                  <a:ext uri="{FF2B5EF4-FFF2-40B4-BE49-F238E27FC236}">
                    <a16:creationId xmlns:a16="http://schemas.microsoft.com/office/drawing/2014/main" id="{3AD2B25D-DCB6-8645-A218-8EA8326032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96561" y="3629858"/>
                <a:ext cx="1268886" cy="1438025"/>
              </a:xfrm>
              <a:prstGeom prst="rect">
                <a:avLst/>
              </a:prstGeom>
              <a:effectLst>
                <a:glow rad="228600">
                  <a:schemeClr val="accent2">
                    <a:lumMod val="60000"/>
                    <a:lumOff val="40000"/>
                  </a:schemeClr>
                </a:glow>
              </a:effectLst>
            </p:spPr>
          </p:pic>
        </mc:Fallback>
      </mc:AlternateContent>
      <p:pic>
        <p:nvPicPr>
          <p:cNvPr id="11" name="Picture 8" descr="Big Image - Head Silhouette Clipart, HD Png Download - 2032x2304(#2137798)  - PngFind">
            <a:extLst>
              <a:ext uri="{FF2B5EF4-FFF2-40B4-BE49-F238E27FC236}">
                <a16:creationId xmlns:a16="http://schemas.microsoft.com/office/drawing/2014/main" id="{1CA9C3A9-9D76-4B24-8ED3-968F3D751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956" b="92440" l="1667" r="95000">
                        <a14:foregroundMark x1="25476" y1="29738" x2="31429" y2="14214"/>
                        <a14:foregroundMark x1="31429" y1="14214" x2="50119" y2="6956"/>
                        <a14:foregroundMark x1="50119" y1="6956" x2="52619" y2="7560"/>
                        <a14:foregroundMark x1="52619" y1="13609" x2="52619" y2="13609"/>
                        <a14:foregroundMark x1="7381" y1="28226" x2="6786" y2="33468"/>
                        <a14:foregroundMark x1="43095" y1="92641" x2="43095" y2="92641"/>
                        <a14:foregroundMark x1="90952" y1="51210" x2="90952" y2="51210"/>
                        <a14:foregroundMark x1="1667" y1="34577" x2="1667" y2="34577"/>
                        <a14:foregroundMark x1="95000" y1="52419" x2="95000" y2="524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58417" y="4816657"/>
            <a:ext cx="1476117" cy="174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C2808B04-1C05-001F-E27F-AC9DC659F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7455" y="5406156"/>
            <a:ext cx="261887" cy="26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ular Callout 13">
            <a:extLst>
              <a:ext uri="{FF2B5EF4-FFF2-40B4-BE49-F238E27FC236}">
                <a16:creationId xmlns:a16="http://schemas.microsoft.com/office/drawing/2014/main" id="{4CA84B97-366D-7096-37F5-38A3135529AA}"/>
              </a:ext>
            </a:extLst>
          </p:cNvPr>
          <p:cNvSpPr/>
          <p:nvPr/>
        </p:nvSpPr>
        <p:spPr bwMode="auto">
          <a:xfrm>
            <a:off x="9230374" y="3398543"/>
            <a:ext cx="2198147" cy="1225451"/>
          </a:xfrm>
          <a:prstGeom prst="wedgeRectCallout">
            <a:avLst>
              <a:gd name="adj1" fmla="val -34162"/>
              <a:gd name="adj2" fmla="val 74558"/>
            </a:avLst>
          </a:prstGeom>
          <a:noFill/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N" sz="220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6" name="Picture 2" descr="Cartoon Eyes Look - Free image on Pixabay">
            <a:extLst>
              <a:ext uri="{FF2B5EF4-FFF2-40B4-BE49-F238E27FC236}">
                <a16:creationId xmlns:a16="http://schemas.microsoft.com/office/drawing/2014/main" id="{53BB4A07-957C-B2A3-6EF7-B17157724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621" y="3622983"/>
            <a:ext cx="1613652" cy="77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D70A31-3FD3-FBCC-5B4D-757D5ED96763}"/>
              </a:ext>
            </a:extLst>
          </p:cNvPr>
          <p:cNvCxnSpPr>
            <a:cxnSpLocks/>
          </p:cNvCxnSpPr>
          <p:nvPr/>
        </p:nvCxnSpPr>
        <p:spPr bwMode="auto">
          <a:xfrm>
            <a:off x="6528048" y="4348870"/>
            <a:ext cx="1224136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3507211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6000" y="712800"/>
            <a:ext cx="11520000" cy="642937"/>
          </a:xfrm>
        </p:spPr>
        <p:txBody>
          <a:bodyPr/>
          <a:lstStyle/>
          <a:p>
            <a:r>
              <a:rPr lang="zh-CN" altLang="en-US" dirty="0"/>
              <a:t>对象操纵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二、技术路线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651106-BAA4-CBBD-3D19-8E6DA0EEE69B}"/>
              </a:ext>
            </a:extLst>
          </p:cNvPr>
          <p:cNvSpPr txBox="1"/>
          <p:nvPr/>
        </p:nvSpPr>
        <p:spPr>
          <a:xfrm>
            <a:off x="4336548" y="1361492"/>
            <a:ext cx="35189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zh-CN" dirty="0"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algn="ctr"/>
            <a:r>
              <a:rPr lang="zh-CN" altLang="en-US" sz="2000" b="1" dirty="0">
                <a:latin typeface="Yuanti TC" panose="02010600040101010101" pitchFamily="2" charset="-120"/>
                <a:ea typeface="Yuanti TC" panose="02010600040101010101" pitchFamily="2" charset="-120"/>
              </a:rPr>
              <a:t>快速眨眼两次以确认操纵结果</a:t>
            </a:r>
            <a:endParaRPr lang="en-US" sz="2000" b="1" dirty="0"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algn="ctr"/>
            <a:endParaRPr lang="en-CN" dirty="0"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Model 20" descr="Prism And Basal Pinacoid White">
                <a:extLst>
                  <a:ext uri="{FF2B5EF4-FFF2-40B4-BE49-F238E27FC236}">
                    <a16:creationId xmlns:a16="http://schemas.microsoft.com/office/drawing/2014/main" id="{58CB1052-C65F-A9F3-CF91-587D82962F4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594909" y="2532901"/>
              <a:ext cx="1246549" cy="1412710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246549" cy="1412710"/>
                    </a:xfrm>
                    <a:prstGeom prst="rect">
                      <a:avLst/>
                    </a:prstGeom>
                    <a:effectLst/>
                  </am3d:spPr>
                  <am3d:camera>
                    <am3d:pos x="0" y="0" z="8146915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39970" d="1000000"/>
                    <am3d:preTrans dx="-76" dy="-17999982" dz="1"/>
                    <am3d:scale>
                      <am3d:sx n="1000000" d="1000000"/>
                      <am3d:sy n="1000000" d="1000000"/>
                      <am3d:sz n="1000000" d="1000000"/>
                    </am3d:scale>
                    <am3d:rot ax="-2183283" ay="2913714" az="9064903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145028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Model 20" descr="Prism And Basal Pinacoid White">
                <a:extLst>
                  <a:ext uri="{FF2B5EF4-FFF2-40B4-BE49-F238E27FC236}">
                    <a16:creationId xmlns:a16="http://schemas.microsoft.com/office/drawing/2014/main" id="{58CB1052-C65F-A9F3-CF91-587D82962F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94909" y="2532901"/>
                <a:ext cx="1246549" cy="141271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20" descr="Prism And Basal Pinacoid White">
                <a:extLst>
                  <a:ext uri="{FF2B5EF4-FFF2-40B4-BE49-F238E27FC236}">
                    <a16:creationId xmlns:a16="http://schemas.microsoft.com/office/drawing/2014/main" id="{06B5A345-0763-3B28-1060-C3665931C98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57467" y="2315882"/>
              <a:ext cx="1617831" cy="1833483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617831" cy="1833483"/>
                    </a:xfrm>
                    <a:prstGeom prst="rect">
                      <a:avLst/>
                    </a:prstGeom>
                    <a:effectLst/>
                  </am3d:spPr>
                  <am3d:camera>
                    <am3d:pos x="0" y="0" z="8146915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39970" d="1000000"/>
                    <am3d:preTrans dx="-76" dy="-17999982" dz="1"/>
                    <am3d:scale>
                      <am3d:sx n="1000000" d="1000000"/>
                      <am3d:sy n="1000000" d="1000000"/>
                      <am3d:sz n="1000000" d="1000000"/>
                    </am3d:scale>
                    <am3d:rot ax="-2183283" ay="2913714" az="9064903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188224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20" descr="Prism And Basal Pinacoid White">
                <a:extLst>
                  <a:ext uri="{FF2B5EF4-FFF2-40B4-BE49-F238E27FC236}">
                    <a16:creationId xmlns:a16="http://schemas.microsoft.com/office/drawing/2014/main" id="{06B5A345-0763-3B28-1060-C3665931C9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57467" y="2315882"/>
                <a:ext cx="1617831" cy="1833483"/>
              </a:xfrm>
              <a:prstGeom prst="rect">
                <a:avLst/>
              </a:prstGeom>
              <a:effectLst/>
            </p:spPr>
          </p:pic>
        </mc:Fallback>
      </mc:AlternateContent>
      <p:pic>
        <p:nvPicPr>
          <p:cNvPr id="11" name="Picture 8" descr="Big Image - Head Silhouette Clipart, HD Png Download - 2032x2304(#2137798)  - PngFind">
            <a:extLst>
              <a:ext uri="{FF2B5EF4-FFF2-40B4-BE49-F238E27FC236}">
                <a16:creationId xmlns:a16="http://schemas.microsoft.com/office/drawing/2014/main" id="{1CA9C3A9-9D76-4B24-8ED3-968F3D751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956" b="92440" l="1667" r="95000">
                        <a14:foregroundMark x1="25476" y1="29738" x2="31429" y2="14214"/>
                        <a14:foregroundMark x1="31429" y1="14214" x2="50119" y2="6956"/>
                        <a14:foregroundMark x1="50119" y1="6956" x2="52619" y2="7560"/>
                        <a14:foregroundMark x1="52619" y1="13609" x2="52619" y2="13609"/>
                        <a14:foregroundMark x1="7381" y1="28226" x2="6786" y2="33468"/>
                        <a14:foregroundMark x1="43095" y1="92641" x2="43095" y2="92641"/>
                        <a14:foregroundMark x1="90952" y1="51210" x2="90952" y2="51210"/>
                        <a14:foregroundMark x1="1667" y1="34577" x2="1667" y2="34577"/>
                        <a14:foregroundMark x1="95000" y1="52419" x2="95000" y2="524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58417" y="4816657"/>
            <a:ext cx="1476117" cy="174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C2808B04-1C05-001F-E27F-AC9DC659F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7455" y="5406156"/>
            <a:ext cx="261887" cy="26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ular Callout 13">
            <a:extLst>
              <a:ext uri="{FF2B5EF4-FFF2-40B4-BE49-F238E27FC236}">
                <a16:creationId xmlns:a16="http://schemas.microsoft.com/office/drawing/2014/main" id="{4CA84B97-366D-7096-37F5-38A3135529AA}"/>
              </a:ext>
            </a:extLst>
          </p:cNvPr>
          <p:cNvSpPr/>
          <p:nvPr/>
        </p:nvSpPr>
        <p:spPr bwMode="auto">
          <a:xfrm>
            <a:off x="9230374" y="3398543"/>
            <a:ext cx="2198147" cy="1225451"/>
          </a:xfrm>
          <a:prstGeom prst="wedgeRectCallout">
            <a:avLst>
              <a:gd name="adj1" fmla="val -34162"/>
              <a:gd name="adj2" fmla="val 74558"/>
            </a:avLst>
          </a:prstGeom>
          <a:noFill/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N" sz="220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2" descr="[animate output image]">
            <a:extLst>
              <a:ext uri="{FF2B5EF4-FFF2-40B4-BE49-F238E27FC236}">
                <a16:creationId xmlns:a16="http://schemas.microsoft.com/office/drawing/2014/main" id="{B0AABF49-C142-875D-A988-9AA3FCBBF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6979" y="3514427"/>
            <a:ext cx="1764935" cy="9936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" name="3D Model 20" descr="Prism And Basal Pinacoid White">
                <a:extLst>
                  <a:ext uri="{FF2B5EF4-FFF2-40B4-BE49-F238E27FC236}">
                    <a16:creationId xmlns:a16="http://schemas.microsoft.com/office/drawing/2014/main" id="{B27CBA3E-3947-22EC-725E-19CF73E9C31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68603934"/>
                  </p:ext>
                </p:extLst>
              </p:nvPr>
            </p:nvGraphicFramePr>
            <p:xfrm>
              <a:off x="7256512" y="3782258"/>
              <a:ext cx="1268886" cy="1438025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268886" cy="1438025"/>
                    </a:xfrm>
                    <a:prstGeom prst="rect">
                      <a:avLst/>
                    </a:prstGeom>
                    <a:effectLst>
                      <a:glow rad="228600">
                        <a:schemeClr val="accent2">
                          <a:lumMod val="60000"/>
                          <a:lumOff val="40000"/>
                        </a:schemeClr>
                      </a:glow>
                    </a:effectLst>
                  </am3d:spPr>
                  <am3d:camera>
                    <am3d:pos x="0" y="0" z="8146915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39970" d="1000000"/>
                    <am3d:preTrans dx="-76" dy="-17999982" dz="1"/>
                    <am3d:scale>
                      <am3d:sx n="1000000" d="1000000"/>
                      <am3d:sy n="1000000" d="1000000"/>
                      <am3d:sz n="1000000" d="1000000"/>
                    </am3d:scale>
                    <am3d:rot ax="-2183283" ay="2913714" az="9064903"/>
                    <am3d:postTrans dx="0" dy="0" dz="0"/>
                  </am3d:trans>
                  <am3d:raster rName="Office3DRenderer" rVer="16.0.8326">
                    <am3d:blip r:embed="rId10"/>
                  </am3d:raster>
                  <am3d:objViewport viewportSz="147626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" name="3D Model 20" descr="Prism And Basal Pinacoid White">
                <a:extLst>
                  <a:ext uri="{FF2B5EF4-FFF2-40B4-BE49-F238E27FC236}">
                    <a16:creationId xmlns:a16="http://schemas.microsoft.com/office/drawing/2014/main" id="{B27CBA3E-3947-22EC-725E-19CF73E9C31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56512" y="3782258"/>
                <a:ext cx="1268886" cy="1438025"/>
              </a:xfrm>
              <a:prstGeom prst="rect">
                <a:avLst/>
              </a:prstGeom>
              <a:effectLst>
                <a:glow rad="228600">
                  <a:schemeClr val="accent2">
                    <a:lumMod val="60000"/>
                    <a:lumOff val="40000"/>
                  </a:schemeClr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4355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Model 20" descr="Prism And Basal Pinacoid White">
                <a:extLst>
                  <a:ext uri="{FF2B5EF4-FFF2-40B4-BE49-F238E27FC236}">
                    <a16:creationId xmlns:a16="http://schemas.microsoft.com/office/drawing/2014/main" id="{58CB1052-C65F-A9F3-CF91-587D82962F4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91549924"/>
                  </p:ext>
                </p:extLst>
              </p:nvPr>
            </p:nvGraphicFramePr>
            <p:xfrm>
              <a:off x="7594909" y="2532901"/>
              <a:ext cx="1246549" cy="1412710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246549" cy="1412710"/>
                    </a:xfrm>
                    <a:prstGeom prst="rect">
                      <a:avLst/>
                    </a:prstGeom>
                    <a:effectLst/>
                  </am3d:spPr>
                  <am3d:camera>
                    <am3d:pos x="0" y="0" z="8146915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39970" d="1000000"/>
                    <am3d:preTrans dx="-76" dy="-17999982" dz="1"/>
                    <am3d:scale>
                      <am3d:sx n="1000000" d="1000000"/>
                      <am3d:sy n="1000000" d="1000000"/>
                      <am3d:sz n="1000000" d="1000000"/>
                    </am3d:scale>
                    <am3d:rot ax="-2183283" ay="2913714" az="9064903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145028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Model 20" descr="Prism And Basal Pinacoid White">
                <a:extLst>
                  <a:ext uri="{FF2B5EF4-FFF2-40B4-BE49-F238E27FC236}">
                    <a16:creationId xmlns:a16="http://schemas.microsoft.com/office/drawing/2014/main" id="{58CB1052-C65F-A9F3-CF91-587D82962F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94909" y="2532901"/>
                <a:ext cx="1246549" cy="1412710"/>
              </a:xfrm>
              <a:prstGeom prst="rect">
                <a:avLst/>
              </a:prstGeom>
              <a:effectLst/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37C24AC6-5D65-25FF-F988-83407ACDCE0F}"/>
              </a:ext>
            </a:extLst>
          </p:cNvPr>
          <p:cNvGrpSpPr/>
          <p:nvPr/>
        </p:nvGrpSpPr>
        <p:grpSpPr>
          <a:xfrm>
            <a:off x="5935202" y="2590249"/>
            <a:ext cx="3911506" cy="3904306"/>
            <a:chOff x="3400650" y="1550504"/>
            <a:chExt cx="5047824" cy="503853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155421E-22C9-90AD-0039-11EE1AF20068}"/>
                </a:ext>
              </a:extLst>
            </p:cNvPr>
            <p:cNvSpPr/>
            <p:nvPr/>
          </p:nvSpPr>
          <p:spPr>
            <a:xfrm>
              <a:off x="4412975" y="1902376"/>
              <a:ext cx="3023174" cy="653143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tx1"/>
                  </a:solidFill>
                  <a:latin typeface="Microsoft GothicNeo" panose="02000300000000000000" pitchFamily="2" charset="-127"/>
                  <a:ea typeface="Microsoft GothicNeo" panose="02000300000000000000" pitchFamily="2" charset="-127"/>
                  <a:cs typeface="Microsoft GothicNeo" panose="02000300000000000000" pitchFamily="2" charset="-127"/>
                </a:rPr>
                <a:t>TRANSLATING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527DE6-58B1-D31C-181C-6CC1E91C560C}"/>
                </a:ext>
              </a:extLst>
            </p:cNvPr>
            <p:cNvSpPr/>
            <p:nvPr/>
          </p:nvSpPr>
          <p:spPr>
            <a:xfrm rot="16200000">
              <a:off x="2574816" y="3740535"/>
              <a:ext cx="3023174" cy="653143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tx1"/>
                  </a:solidFill>
                  <a:latin typeface="Microsoft GothicNeo" panose="02000300000000000000" pitchFamily="2" charset="-127"/>
                  <a:ea typeface="Microsoft GothicNeo" panose="02000300000000000000" pitchFamily="2" charset="-127"/>
                  <a:cs typeface="Microsoft GothicNeo" panose="02000300000000000000" pitchFamily="2" charset="-127"/>
                </a:rPr>
                <a:t>ROTATING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151152-6E9A-241D-AD7B-931BB32EFFA6}"/>
                </a:ext>
              </a:extLst>
            </p:cNvPr>
            <p:cNvSpPr/>
            <p:nvPr/>
          </p:nvSpPr>
          <p:spPr>
            <a:xfrm>
              <a:off x="4412975" y="5578694"/>
              <a:ext cx="3023174" cy="653143"/>
            </a:xfrm>
            <a:prstGeom prst="rect">
              <a:avLst/>
            </a:prstGeom>
            <a:solidFill>
              <a:schemeClr val="bg1">
                <a:lumMod val="75000"/>
                <a:alpha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tx1"/>
                  </a:solidFill>
                  <a:latin typeface="Microsoft GothicNeo" panose="02000300000000000000" pitchFamily="2" charset="-127"/>
                  <a:ea typeface="Microsoft GothicNeo" panose="02000300000000000000" pitchFamily="2" charset="-127"/>
                  <a:cs typeface="Microsoft GothicNeo" panose="02000300000000000000" pitchFamily="2" charset="-127"/>
                </a:rPr>
                <a:t>CANCEL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E48353-E105-A5FE-BBC6-253E6A890075}"/>
                </a:ext>
              </a:extLst>
            </p:cNvPr>
            <p:cNvSpPr/>
            <p:nvPr/>
          </p:nvSpPr>
          <p:spPr>
            <a:xfrm rot="5400000">
              <a:off x="6251134" y="3740535"/>
              <a:ext cx="3023174" cy="653143"/>
            </a:xfrm>
            <a:prstGeom prst="rect">
              <a:avLst/>
            </a:prstGeom>
            <a:solidFill>
              <a:srgbClr val="00EAF1">
                <a:alpha val="50000"/>
              </a:srgb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tx1"/>
                  </a:solidFill>
                  <a:latin typeface="Microsoft GothicNeo" panose="02000300000000000000" pitchFamily="2" charset="-127"/>
                  <a:ea typeface="Microsoft GothicNeo" panose="02000300000000000000" pitchFamily="2" charset="-127"/>
                  <a:cs typeface="Microsoft GothicNeo" panose="02000300000000000000" pitchFamily="2" charset="-127"/>
                </a:rPr>
                <a:t>RESCALING</a:t>
              </a:r>
            </a:p>
          </p:txBody>
        </p:sp>
        <p:sp>
          <p:nvSpPr>
            <p:cNvPr id="17" name="Triangle 16">
              <a:extLst>
                <a:ext uri="{FF2B5EF4-FFF2-40B4-BE49-F238E27FC236}">
                  <a16:creationId xmlns:a16="http://schemas.microsoft.com/office/drawing/2014/main" id="{ACE051B8-60E7-7303-2C5A-861BCE23DD1D}"/>
                </a:ext>
              </a:extLst>
            </p:cNvPr>
            <p:cNvSpPr/>
            <p:nvPr/>
          </p:nvSpPr>
          <p:spPr>
            <a:xfrm>
              <a:off x="4412975" y="1550504"/>
              <a:ext cx="3023174" cy="29356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4DEE74D2-5D27-8D4A-5A4B-9D863097675B}"/>
                </a:ext>
              </a:extLst>
            </p:cNvPr>
            <p:cNvSpPr/>
            <p:nvPr/>
          </p:nvSpPr>
          <p:spPr>
            <a:xfrm rot="5400000">
              <a:off x="6790106" y="3920326"/>
              <a:ext cx="3023174" cy="29356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9" name="Triangle 18">
              <a:extLst>
                <a:ext uri="{FF2B5EF4-FFF2-40B4-BE49-F238E27FC236}">
                  <a16:creationId xmlns:a16="http://schemas.microsoft.com/office/drawing/2014/main" id="{EB6A0C18-81ED-8111-E541-03D1C691E375}"/>
                </a:ext>
              </a:extLst>
            </p:cNvPr>
            <p:cNvSpPr/>
            <p:nvPr/>
          </p:nvSpPr>
          <p:spPr>
            <a:xfrm rot="10800000">
              <a:off x="4412975" y="6295475"/>
              <a:ext cx="3023174" cy="29356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0" name="Triangle 19">
              <a:extLst>
                <a:ext uri="{FF2B5EF4-FFF2-40B4-BE49-F238E27FC236}">
                  <a16:creationId xmlns:a16="http://schemas.microsoft.com/office/drawing/2014/main" id="{54645ED9-2D6C-058E-C976-59AC27C4EA16}"/>
                </a:ext>
              </a:extLst>
            </p:cNvPr>
            <p:cNvSpPr/>
            <p:nvPr/>
          </p:nvSpPr>
          <p:spPr>
            <a:xfrm rot="16200000">
              <a:off x="2035844" y="3920326"/>
              <a:ext cx="3023174" cy="29356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6000" y="712800"/>
            <a:ext cx="11520000" cy="642937"/>
          </a:xfrm>
        </p:spPr>
        <p:txBody>
          <a:bodyPr/>
          <a:lstStyle/>
          <a:p>
            <a:r>
              <a:rPr lang="zh-CN" altLang="en-US" dirty="0"/>
              <a:t>对象操纵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二、技术路线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651106-BAA4-CBBD-3D19-8E6DA0EEE69B}"/>
              </a:ext>
            </a:extLst>
          </p:cNvPr>
          <p:cNvSpPr txBox="1"/>
          <p:nvPr/>
        </p:nvSpPr>
        <p:spPr>
          <a:xfrm>
            <a:off x="3951836" y="1361492"/>
            <a:ext cx="42883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zh-CN" dirty="0"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algn="ctr"/>
            <a:r>
              <a:rPr lang="zh-CN" altLang="en-US" sz="2000" b="1" dirty="0">
                <a:latin typeface="Yuanti TC" panose="02010600040101010101" pitchFamily="2" charset="-120"/>
                <a:ea typeface="Yuanti TC" panose="02010600040101010101" pitchFamily="2" charset="-120"/>
              </a:rPr>
              <a:t>操纵结果确认后返回到模式选择菜单</a:t>
            </a:r>
            <a:endParaRPr lang="en-US" sz="2000" b="1" dirty="0"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algn="ctr"/>
            <a:endParaRPr lang="en-CN" dirty="0"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20" descr="Prism And Basal Pinacoid White">
                <a:extLst>
                  <a:ext uri="{FF2B5EF4-FFF2-40B4-BE49-F238E27FC236}">
                    <a16:creationId xmlns:a16="http://schemas.microsoft.com/office/drawing/2014/main" id="{06B5A345-0763-3B28-1060-C3665931C98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57467" y="2315882"/>
              <a:ext cx="1617831" cy="1833483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617831" cy="1833483"/>
                    </a:xfrm>
                    <a:prstGeom prst="rect">
                      <a:avLst/>
                    </a:prstGeom>
                    <a:effectLst/>
                  </am3d:spPr>
                  <am3d:camera>
                    <am3d:pos x="0" y="0" z="8146915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39970" d="1000000"/>
                    <am3d:preTrans dx="-76" dy="-17999982" dz="1"/>
                    <am3d:scale>
                      <am3d:sx n="1000000" d="1000000"/>
                      <am3d:sy n="1000000" d="1000000"/>
                      <am3d:sz n="1000000" d="1000000"/>
                    </am3d:scale>
                    <am3d:rot ax="-2183283" ay="2913714" az="9064903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188224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20" descr="Prism And Basal Pinacoid White">
                <a:extLst>
                  <a:ext uri="{FF2B5EF4-FFF2-40B4-BE49-F238E27FC236}">
                    <a16:creationId xmlns:a16="http://schemas.microsoft.com/office/drawing/2014/main" id="{06B5A345-0763-3B28-1060-C3665931C9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57467" y="2315882"/>
                <a:ext cx="1617831" cy="1833483"/>
              </a:xfrm>
              <a:prstGeom prst="rect">
                <a:avLst/>
              </a:prstGeom>
              <a:effectLst/>
            </p:spPr>
          </p:pic>
        </mc:Fallback>
      </mc:AlternateContent>
      <p:pic>
        <p:nvPicPr>
          <p:cNvPr id="11" name="Picture 8" descr="Big Image - Head Silhouette Clipart, HD Png Download - 2032x2304(#2137798)  - PngFind">
            <a:extLst>
              <a:ext uri="{FF2B5EF4-FFF2-40B4-BE49-F238E27FC236}">
                <a16:creationId xmlns:a16="http://schemas.microsoft.com/office/drawing/2014/main" id="{1CA9C3A9-9D76-4B24-8ED3-968F3D751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956" b="92440" l="1667" r="95000">
                        <a14:foregroundMark x1="25476" y1="29738" x2="31429" y2="14214"/>
                        <a14:foregroundMark x1="31429" y1="14214" x2="50119" y2="6956"/>
                        <a14:foregroundMark x1="50119" y1="6956" x2="52619" y2="7560"/>
                        <a14:foregroundMark x1="52619" y1="13609" x2="52619" y2="13609"/>
                        <a14:foregroundMark x1="7381" y1="28226" x2="6786" y2="33468"/>
                        <a14:foregroundMark x1="43095" y1="92641" x2="43095" y2="92641"/>
                        <a14:foregroundMark x1="90952" y1="51210" x2="90952" y2="51210"/>
                        <a14:foregroundMark x1="1667" y1="34577" x2="1667" y2="34577"/>
                        <a14:foregroundMark x1="95000" y1="52419" x2="95000" y2="524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58417" y="4816657"/>
            <a:ext cx="1476117" cy="174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C2808B04-1C05-001F-E27F-AC9DC659F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7455" y="5406156"/>
            <a:ext cx="261887" cy="26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" name="3D Model 20" descr="Prism And Basal Pinacoid White">
                <a:extLst>
                  <a:ext uri="{FF2B5EF4-FFF2-40B4-BE49-F238E27FC236}">
                    <a16:creationId xmlns:a16="http://schemas.microsoft.com/office/drawing/2014/main" id="{B27CBA3E-3947-22EC-725E-19CF73E9C31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256512" y="3782258"/>
              <a:ext cx="1268886" cy="1438025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268886" cy="1438025"/>
                    </a:xfrm>
                    <a:prstGeom prst="rect">
                      <a:avLst/>
                    </a:prstGeom>
                    <a:effectLst>
                      <a:glow rad="228600">
                        <a:schemeClr val="accent2">
                          <a:lumMod val="60000"/>
                          <a:lumOff val="40000"/>
                        </a:schemeClr>
                      </a:glow>
                    </a:effectLst>
                  </am3d:spPr>
                  <am3d:camera>
                    <am3d:pos x="0" y="0" z="8146915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39970" d="1000000"/>
                    <am3d:preTrans dx="-76" dy="-17999982" dz="1"/>
                    <am3d:scale>
                      <am3d:sx n="1000000" d="1000000"/>
                      <am3d:sy n="1000000" d="1000000"/>
                      <am3d:sz n="1000000" d="1000000"/>
                    </am3d:scale>
                    <am3d:rot ax="-2183283" ay="2913714" az="9064903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147626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" name="3D Model 20" descr="Prism And Basal Pinacoid White">
                <a:extLst>
                  <a:ext uri="{FF2B5EF4-FFF2-40B4-BE49-F238E27FC236}">
                    <a16:creationId xmlns:a16="http://schemas.microsoft.com/office/drawing/2014/main" id="{B27CBA3E-3947-22EC-725E-19CF73E9C31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56512" y="3782258"/>
                <a:ext cx="1268886" cy="1438025"/>
              </a:xfrm>
              <a:prstGeom prst="rect">
                <a:avLst/>
              </a:prstGeom>
              <a:effectLst>
                <a:glow rad="228600">
                  <a:schemeClr val="accent2">
                    <a:lumMod val="60000"/>
                    <a:lumOff val="40000"/>
                  </a:schemeClr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3410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Model 20" descr="Prism And Basal Pinacoid White">
                <a:extLst>
                  <a:ext uri="{FF2B5EF4-FFF2-40B4-BE49-F238E27FC236}">
                    <a16:creationId xmlns:a16="http://schemas.microsoft.com/office/drawing/2014/main" id="{58CB1052-C65F-A9F3-CF91-587D82962F4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594909" y="2532901"/>
              <a:ext cx="1246549" cy="1412710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246549" cy="1412710"/>
                    </a:xfrm>
                    <a:prstGeom prst="rect">
                      <a:avLst/>
                    </a:prstGeom>
                    <a:effectLst/>
                  </am3d:spPr>
                  <am3d:camera>
                    <am3d:pos x="0" y="0" z="8146915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39970" d="1000000"/>
                    <am3d:preTrans dx="-76" dy="-17999982" dz="1"/>
                    <am3d:scale>
                      <am3d:sx n="1000000" d="1000000"/>
                      <am3d:sy n="1000000" d="1000000"/>
                      <am3d:sz n="1000000" d="1000000"/>
                    </am3d:scale>
                    <am3d:rot ax="-2183283" ay="2913714" az="9064903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145028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Model 20" descr="Prism And Basal Pinacoid White">
                <a:extLst>
                  <a:ext uri="{FF2B5EF4-FFF2-40B4-BE49-F238E27FC236}">
                    <a16:creationId xmlns:a16="http://schemas.microsoft.com/office/drawing/2014/main" id="{58CB1052-C65F-A9F3-CF91-587D82962F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94909" y="2532901"/>
                <a:ext cx="1246549" cy="1412710"/>
              </a:xfrm>
              <a:prstGeom prst="rect">
                <a:avLst/>
              </a:prstGeom>
              <a:effectLst/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37C24AC6-5D65-25FF-F988-83407ACDCE0F}"/>
              </a:ext>
            </a:extLst>
          </p:cNvPr>
          <p:cNvGrpSpPr/>
          <p:nvPr/>
        </p:nvGrpSpPr>
        <p:grpSpPr>
          <a:xfrm>
            <a:off x="5935202" y="2590249"/>
            <a:ext cx="3911506" cy="3904306"/>
            <a:chOff x="3400650" y="1550504"/>
            <a:chExt cx="5047824" cy="503853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155421E-22C9-90AD-0039-11EE1AF20068}"/>
                </a:ext>
              </a:extLst>
            </p:cNvPr>
            <p:cNvSpPr/>
            <p:nvPr/>
          </p:nvSpPr>
          <p:spPr>
            <a:xfrm>
              <a:off x="4412975" y="1902376"/>
              <a:ext cx="3023174" cy="653143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tx1"/>
                  </a:solidFill>
                  <a:latin typeface="Microsoft GothicNeo" panose="02000300000000000000" pitchFamily="2" charset="-127"/>
                  <a:ea typeface="Microsoft GothicNeo" panose="02000300000000000000" pitchFamily="2" charset="-127"/>
                  <a:cs typeface="Microsoft GothicNeo" panose="02000300000000000000" pitchFamily="2" charset="-127"/>
                </a:rPr>
                <a:t>TRANSLATING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527DE6-58B1-D31C-181C-6CC1E91C560C}"/>
                </a:ext>
              </a:extLst>
            </p:cNvPr>
            <p:cNvSpPr/>
            <p:nvPr/>
          </p:nvSpPr>
          <p:spPr>
            <a:xfrm rot="16200000">
              <a:off x="2574816" y="3740535"/>
              <a:ext cx="3023174" cy="653143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tx1"/>
                  </a:solidFill>
                  <a:latin typeface="Microsoft GothicNeo" panose="02000300000000000000" pitchFamily="2" charset="-127"/>
                  <a:ea typeface="Microsoft GothicNeo" panose="02000300000000000000" pitchFamily="2" charset="-127"/>
                  <a:cs typeface="Microsoft GothicNeo" panose="02000300000000000000" pitchFamily="2" charset="-127"/>
                </a:rPr>
                <a:t>ROTATING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151152-6E9A-241D-AD7B-931BB32EFFA6}"/>
                </a:ext>
              </a:extLst>
            </p:cNvPr>
            <p:cNvSpPr/>
            <p:nvPr/>
          </p:nvSpPr>
          <p:spPr>
            <a:xfrm>
              <a:off x="4412975" y="5578694"/>
              <a:ext cx="3023174" cy="653143"/>
            </a:xfrm>
            <a:prstGeom prst="rect">
              <a:avLst/>
            </a:prstGeom>
            <a:solidFill>
              <a:schemeClr val="bg1">
                <a:lumMod val="75000"/>
                <a:alpha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tx1"/>
                  </a:solidFill>
                  <a:latin typeface="Microsoft GothicNeo" panose="02000300000000000000" pitchFamily="2" charset="-127"/>
                  <a:ea typeface="Microsoft GothicNeo" panose="02000300000000000000" pitchFamily="2" charset="-127"/>
                  <a:cs typeface="Microsoft GothicNeo" panose="02000300000000000000" pitchFamily="2" charset="-127"/>
                </a:rPr>
                <a:t>CANCEL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E48353-E105-A5FE-BBC6-253E6A890075}"/>
                </a:ext>
              </a:extLst>
            </p:cNvPr>
            <p:cNvSpPr/>
            <p:nvPr/>
          </p:nvSpPr>
          <p:spPr>
            <a:xfrm rot="5400000">
              <a:off x="6251134" y="3740535"/>
              <a:ext cx="3023174" cy="653143"/>
            </a:xfrm>
            <a:prstGeom prst="rect">
              <a:avLst/>
            </a:prstGeom>
            <a:solidFill>
              <a:srgbClr val="00EAF1">
                <a:alpha val="50000"/>
              </a:srgb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tx1"/>
                  </a:solidFill>
                  <a:latin typeface="Microsoft GothicNeo" panose="02000300000000000000" pitchFamily="2" charset="-127"/>
                  <a:ea typeface="Microsoft GothicNeo" panose="02000300000000000000" pitchFamily="2" charset="-127"/>
                  <a:cs typeface="Microsoft GothicNeo" panose="02000300000000000000" pitchFamily="2" charset="-127"/>
                </a:rPr>
                <a:t>RESCALING</a:t>
              </a:r>
            </a:p>
          </p:txBody>
        </p:sp>
        <p:sp>
          <p:nvSpPr>
            <p:cNvPr id="17" name="Triangle 16">
              <a:extLst>
                <a:ext uri="{FF2B5EF4-FFF2-40B4-BE49-F238E27FC236}">
                  <a16:creationId xmlns:a16="http://schemas.microsoft.com/office/drawing/2014/main" id="{ACE051B8-60E7-7303-2C5A-861BCE23DD1D}"/>
                </a:ext>
              </a:extLst>
            </p:cNvPr>
            <p:cNvSpPr/>
            <p:nvPr/>
          </p:nvSpPr>
          <p:spPr>
            <a:xfrm>
              <a:off x="4412975" y="1550504"/>
              <a:ext cx="3023174" cy="29356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4DEE74D2-5D27-8D4A-5A4B-9D863097675B}"/>
                </a:ext>
              </a:extLst>
            </p:cNvPr>
            <p:cNvSpPr/>
            <p:nvPr/>
          </p:nvSpPr>
          <p:spPr>
            <a:xfrm rot="5400000">
              <a:off x="6790106" y="3920326"/>
              <a:ext cx="3023174" cy="29356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9" name="Triangle 18">
              <a:extLst>
                <a:ext uri="{FF2B5EF4-FFF2-40B4-BE49-F238E27FC236}">
                  <a16:creationId xmlns:a16="http://schemas.microsoft.com/office/drawing/2014/main" id="{EB6A0C18-81ED-8111-E541-03D1C691E375}"/>
                </a:ext>
              </a:extLst>
            </p:cNvPr>
            <p:cNvSpPr/>
            <p:nvPr/>
          </p:nvSpPr>
          <p:spPr>
            <a:xfrm rot="10800000">
              <a:off x="4412975" y="6295475"/>
              <a:ext cx="3023174" cy="29356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0" name="Triangle 19">
              <a:extLst>
                <a:ext uri="{FF2B5EF4-FFF2-40B4-BE49-F238E27FC236}">
                  <a16:creationId xmlns:a16="http://schemas.microsoft.com/office/drawing/2014/main" id="{54645ED9-2D6C-058E-C976-59AC27C4EA16}"/>
                </a:ext>
              </a:extLst>
            </p:cNvPr>
            <p:cNvSpPr/>
            <p:nvPr/>
          </p:nvSpPr>
          <p:spPr>
            <a:xfrm rot="16200000">
              <a:off x="2035844" y="3920326"/>
              <a:ext cx="3023174" cy="29356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6000" y="712800"/>
            <a:ext cx="11520000" cy="642937"/>
          </a:xfrm>
        </p:spPr>
        <p:txBody>
          <a:bodyPr/>
          <a:lstStyle/>
          <a:p>
            <a:r>
              <a:rPr lang="zh-CN" altLang="en-US" dirty="0"/>
              <a:t>对象操纵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二、技术路线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651106-BAA4-CBBD-3D19-8E6DA0EEE69B}"/>
              </a:ext>
            </a:extLst>
          </p:cNvPr>
          <p:cNvSpPr txBox="1"/>
          <p:nvPr/>
        </p:nvSpPr>
        <p:spPr>
          <a:xfrm>
            <a:off x="3655284" y="1361492"/>
            <a:ext cx="48814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zh-CN" dirty="0"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algn="ctr"/>
            <a:r>
              <a:rPr lang="zh-CN" altLang="en-US" sz="2000" b="1" dirty="0">
                <a:latin typeface="Yuanti TC" panose="02010600040101010101" pitchFamily="2" charset="-120"/>
                <a:ea typeface="Yuanti TC" panose="02010600040101010101" pitchFamily="2" charset="-120"/>
              </a:rPr>
              <a:t>注视“返回”（</a:t>
            </a:r>
            <a:r>
              <a:rPr lang="en-US" altLang="zh-CN" sz="2000" b="1" dirty="0">
                <a:latin typeface="Yuanti TC" panose="02010600040101010101" pitchFamily="2" charset="-120"/>
                <a:ea typeface="Yuanti TC" panose="02010600040101010101" pitchFamily="2" charset="-120"/>
              </a:rPr>
              <a:t>CANCEL</a:t>
            </a:r>
            <a:r>
              <a:rPr lang="zh-CN" altLang="en-US" sz="2000" b="1" dirty="0">
                <a:latin typeface="Yuanti TC" panose="02010600040101010101" pitchFamily="2" charset="-120"/>
                <a:ea typeface="Yuanti TC" panose="02010600040101010101" pitchFamily="2" charset="-120"/>
              </a:rPr>
              <a:t>）以退回到</a:t>
            </a:r>
            <a:r>
              <a:rPr lang="en-US" altLang="zh-CN" sz="2000" b="1" dirty="0">
                <a:latin typeface="Yuanti TC" panose="02010600040101010101" pitchFamily="2" charset="-120"/>
                <a:ea typeface="Yuanti TC" panose="02010600040101010101" pitchFamily="2" charset="-120"/>
              </a:rPr>
              <a:t>IDLE</a:t>
            </a:r>
            <a:r>
              <a:rPr lang="zh-CN" altLang="en-US" sz="2000" b="1" dirty="0">
                <a:latin typeface="Yuanti TC" panose="02010600040101010101" pitchFamily="2" charset="-120"/>
                <a:ea typeface="Yuanti TC" panose="02010600040101010101" pitchFamily="2" charset="-120"/>
              </a:rPr>
              <a:t>状态</a:t>
            </a:r>
            <a:endParaRPr lang="en-US" sz="2000" b="1" dirty="0"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algn="ctr"/>
            <a:endParaRPr lang="en-CN" dirty="0"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20" descr="Prism And Basal Pinacoid White">
                <a:extLst>
                  <a:ext uri="{FF2B5EF4-FFF2-40B4-BE49-F238E27FC236}">
                    <a16:creationId xmlns:a16="http://schemas.microsoft.com/office/drawing/2014/main" id="{06B5A345-0763-3B28-1060-C3665931C98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57467" y="2315882"/>
              <a:ext cx="1617831" cy="1833483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617831" cy="1833483"/>
                    </a:xfrm>
                    <a:prstGeom prst="rect">
                      <a:avLst/>
                    </a:prstGeom>
                    <a:effectLst/>
                  </am3d:spPr>
                  <am3d:camera>
                    <am3d:pos x="0" y="0" z="8146915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39970" d="1000000"/>
                    <am3d:preTrans dx="-76" dy="-17999982" dz="1"/>
                    <am3d:scale>
                      <am3d:sx n="1000000" d="1000000"/>
                      <am3d:sy n="1000000" d="1000000"/>
                      <am3d:sz n="1000000" d="1000000"/>
                    </am3d:scale>
                    <am3d:rot ax="-2183283" ay="2913714" az="9064903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188224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20" descr="Prism And Basal Pinacoid White">
                <a:extLst>
                  <a:ext uri="{FF2B5EF4-FFF2-40B4-BE49-F238E27FC236}">
                    <a16:creationId xmlns:a16="http://schemas.microsoft.com/office/drawing/2014/main" id="{06B5A345-0763-3B28-1060-C3665931C9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57467" y="2315882"/>
                <a:ext cx="1617831" cy="1833483"/>
              </a:xfrm>
              <a:prstGeom prst="rect">
                <a:avLst/>
              </a:prstGeom>
              <a:effectLst/>
            </p:spPr>
          </p:pic>
        </mc:Fallback>
      </mc:AlternateContent>
      <p:pic>
        <p:nvPicPr>
          <p:cNvPr id="11" name="Picture 8" descr="Big Image - Head Silhouette Clipart, HD Png Download - 2032x2304(#2137798)  - PngFind">
            <a:extLst>
              <a:ext uri="{FF2B5EF4-FFF2-40B4-BE49-F238E27FC236}">
                <a16:creationId xmlns:a16="http://schemas.microsoft.com/office/drawing/2014/main" id="{1CA9C3A9-9D76-4B24-8ED3-968F3D751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956" b="92440" l="1667" r="95000">
                        <a14:foregroundMark x1="25476" y1="29738" x2="31429" y2="14214"/>
                        <a14:foregroundMark x1="31429" y1="14214" x2="50119" y2="6956"/>
                        <a14:foregroundMark x1="50119" y1="6956" x2="52619" y2="7560"/>
                        <a14:foregroundMark x1="52619" y1="13609" x2="52619" y2="13609"/>
                        <a14:foregroundMark x1="7381" y1="28226" x2="6786" y2="33468"/>
                        <a14:foregroundMark x1="43095" y1="92641" x2="43095" y2="92641"/>
                        <a14:foregroundMark x1="90952" y1="51210" x2="90952" y2="51210"/>
                        <a14:foregroundMark x1="1667" y1="34577" x2="1667" y2="34577"/>
                        <a14:foregroundMark x1="95000" y1="52419" x2="95000" y2="524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58417" y="4816657"/>
            <a:ext cx="1476117" cy="174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C2808B04-1C05-001F-E27F-AC9DC659F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7455" y="5406156"/>
            <a:ext cx="261887" cy="26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" name="3D Model 20" descr="Prism And Basal Pinacoid White">
                <a:extLst>
                  <a:ext uri="{FF2B5EF4-FFF2-40B4-BE49-F238E27FC236}">
                    <a16:creationId xmlns:a16="http://schemas.microsoft.com/office/drawing/2014/main" id="{B27CBA3E-3947-22EC-725E-19CF73E9C31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256512" y="3782258"/>
              <a:ext cx="1268886" cy="1438025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268886" cy="1438025"/>
                    </a:xfrm>
                    <a:prstGeom prst="rect">
                      <a:avLst/>
                    </a:prstGeom>
                    <a:effectLst>
                      <a:glow rad="228600">
                        <a:schemeClr val="accent2">
                          <a:lumMod val="60000"/>
                          <a:lumOff val="40000"/>
                        </a:schemeClr>
                      </a:glow>
                    </a:effectLst>
                  </am3d:spPr>
                  <am3d:camera>
                    <am3d:pos x="0" y="0" z="8146915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39970" d="1000000"/>
                    <am3d:preTrans dx="-76" dy="-17999982" dz="1"/>
                    <am3d:scale>
                      <am3d:sx n="1000000" d="1000000"/>
                      <am3d:sy n="1000000" d="1000000"/>
                      <am3d:sz n="1000000" d="1000000"/>
                    </am3d:scale>
                    <am3d:rot ax="-2183283" ay="2913714" az="9064903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147626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" name="3D Model 20" descr="Prism And Basal Pinacoid White">
                <a:extLst>
                  <a:ext uri="{FF2B5EF4-FFF2-40B4-BE49-F238E27FC236}">
                    <a16:creationId xmlns:a16="http://schemas.microsoft.com/office/drawing/2014/main" id="{B27CBA3E-3947-22EC-725E-19CF73E9C31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56512" y="3782258"/>
                <a:ext cx="1268886" cy="1438025"/>
              </a:xfrm>
              <a:prstGeom prst="rect">
                <a:avLst/>
              </a:prstGeom>
              <a:effectLst>
                <a:glow rad="228600">
                  <a:schemeClr val="accent2">
                    <a:lumMod val="60000"/>
                    <a:lumOff val="40000"/>
                  </a:schemeClr>
                </a:glow>
              </a:effectLst>
            </p:spPr>
          </p:pic>
        </mc:Fallback>
      </mc:AlternateContent>
      <p:pic>
        <p:nvPicPr>
          <p:cNvPr id="8" name="Picture 7" descr="Shape, circle&#10;&#10;Description automatically generated">
            <a:extLst>
              <a:ext uri="{FF2B5EF4-FFF2-40B4-BE49-F238E27FC236}">
                <a16:creationId xmlns:a16="http://schemas.microsoft.com/office/drawing/2014/main" id="{1A521823-CFE7-C4A8-5B73-BBFF49FD70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75218" y="5229200"/>
            <a:ext cx="1364998" cy="1364998"/>
          </a:xfrm>
          <a:prstGeom prst="rect">
            <a:avLst/>
          </a:prstGeom>
        </p:spPr>
      </p:pic>
      <p:pic>
        <p:nvPicPr>
          <p:cNvPr id="14" name="Picture 13" descr="Shape, circle&#10;&#10;Description automatically generated">
            <a:extLst>
              <a:ext uri="{FF2B5EF4-FFF2-40B4-BE49-F238E27FC236}">
                <a16:creationId xmlns:a16="http://schemas.microsoft.com/office/drawing/2014/main" id="{1786EB2D-4188-EC60-058B-52E7271D52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7717" y="5556671"/>
            <a:ext cx="720000" cy="720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56EF13A-8FE3-CAF0-E2C5-0CF7819D30E3}"/>
              </a:ext>
            </a:extLst>
          </p:cNvPr>
          <p:cNvSpPr txBox="1"/>
          <p:nvPr/>
        </p:nvSpPr>
        <p:spPr>
          <a:xfrm>
            <a:off x="9729360" y="5722339"/>
            <a:ext cx="1060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Eye forward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73A3C0D-4E23-6F9E-A754-88BE840B230A}"/>
              </a:ext>
            </a:extLst>
          </p:cNvPr>
          <p:cNvCxnSpPr>
            <a:cxnSpLocks/>
          </p:cNvCxnSpPr>
          <p:nvPr/>
        </p:nvCxnSpPr>
        <p:spPr>
          <a:xfrm flipV="1">
            <a:off x="7256512" y="5437284"/>
            <a:ext cx="1370943" cy="511996"/>
          </a:xfrm>
          <a:prstGeom prst="line">
            <a:avLst/>
          </a:prstGeom>
          <a:ln w="28575">
            <a:solidFill>
              <a:schemeClr val="tx1">
                <a:alpha val="35000"/>
              </a:schemeClr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302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6000" y="712800"/>
            <a:ext cx="11520000" cy="642937"/>
          </a:xfrm>
        </p:spPr>
        <p:txBody>
          <a:bodyPr/>
          <a:lstStyle/>
          <a:p>
            <a:r>
              <a:rPr lang="zh-CN" altLang="en-US" dirty="0"/>
              <a:t>对象操纵</a:t>
            </a:r>
            <a:endParaRPr lang="en-US" altLang="zh-CN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Model 20" descr="Prism And Basal Pinacoid White">
                <a:extLst>
                  <a:ext uri="{FF2B5EF4-FFF2-40B4-BE49-F238E27FC236}">
                    <a16:creationId xmlns:a16="http://schemas.microsoft.com/office/drawing/2014/main" id="{E2ADC131-9C99-5192-5283-7D4C9CC3806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54661898"/>
                  </p:ext>
                </p:extLst>
              </p:nvPr>
            </p:nvGraphicFramePr>
            <p:xfrm>
              <a:off x="7275386" y="3791175"/>
              <a:ext cx="1268886" cy="1438025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268886" cy="1438025"/>
                    </a:xfrm>
                    <a:prstGeom prst="rect">
                      <a:avLst/>
                    </a:prstGeom>
                    <a:effectLst/>
                  </am3d:spPr>
                  <am3d:camera>
                    <am3d:pos x="0" y="0" z="8146915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39970" d="1000000"/>
                    <am3d:preTrans dx="-76" dy="-17999982" dz="1"/>
                    <am3d:scale>
                      <am3d:sx n="1000000" d="1000000"/>
                      <am3d:sy n="1000000" d="1000000"/>
                      <am3d:sz n="1000000" d="1000000"/>
                    </am3d:scale>
                    <am3d:rot ax="-2183283" ay="2913714" az="9064903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147626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Model 20" descr="Prism And Basal Pinacoid White">
                <a:extLst>
                  <a:ext uri="{FF2B5EF4-FFF2-40B4-BE49-F238E27FC236}">
                    <a16:creationId xmlns:a16="http://schemas.microsoft.com/office/drawing/2014/main" id="{E2ADC131-9C99-5192-5283-7D4C9CC3806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75386" y="3791175"/>
                <a:ext cx="1268886" cy="1438025"/>
              </a:xfrm>
              <a:prstGeom prst="rect">
                <a:avLst/>
              </a:prstGeom>
              <a:effectLst/>
            </p:spPr>
          </p:pic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二、技术路线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651106-BAA4-CBBD-3D19-8E6DA0EEE69B}"/>
              </a:ext>
            </a:extLst>
          </p:cNvPr>
          <p:cNvSpPr txBox="1"/>
          <p:nvPr/>
        </p:nvSpPr>
        <p:spPr>
          <a:xfrm>
            <a:off x="5123623" y="1361492"/>
            <a:ext cx="19447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zh-CN" dirty="0"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algn="ctr"/>
            <a:r>
              <a:rPr lang="zh-CN" altLang="en-US" sz="2000" b="1" dirty="0">
                <a:latin typeface="Yuanti TC" panose="02010600040101010101" pitchFamily="2" charset="-120"/>
                <a:ea typeface="Yuanti TC" panose="02010600040101010101" pitchFamily="2" charset="-120"/>
              </a:rPr>
              <a:t>恢复到</a:t>
            </a:r>
            <a:r>
              <a:rPr lang="en-US" altLang="zh-CN" sz="2000" b="1" dirty="0">
                <a:latin typeface="Yuanti TC" panose="02010600040101010101" pitchFamily="2" charset="-120"/>
                <a:ea typeface="Yuanti TC" panose="02010600040101010101" pitchFamily="2" charset="-120"/>
              </a:rPr>
              <a:t>IDLE</a:t>
            </a:r>
            <a:r>
              <a:rPr lang="zh-CN" altLang="en-US" sz="2000" b="1" dirty="0">
                <a:latin typeface="Yuanti TC" panose="02010600040101010101" pitchFamily="2" charset="-120"/>
                <a:ea typeface="Yuanti TC" panose="02010600040101010101" pitchFamily="2" charset="-120"/>
              </a:rPr>
              <a:t>状态</a:t>
            </a:r>
            <a:endParaRPr lang="en-US" sz="2000" b="1" dirty="0"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algn="ctr"/>
            <a:endParaRPr lang="en-CN" dirty="0"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Model 20" descr="Prism And Basal Pinacoid White">
                <a:extLst>
                  <a:ext uri="{FF2B5EF4-FFF2-40B4-BE49-F238E27FC236}">
                    <a16:creationId xmlns:a16="http://schemas.microsoft.com/office/drawing/2014/main" id="{58CB1052-C65F-A9F3-CF91-587D82962F4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594909" y="2532901"/>
              <a:ext cx="1246549" cy="1412710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246549" cy="1412710"/>
                    </a:xfrm>
                    <a:prstGeom prst="rect">
                      <a:avLst/>
                    </a:prstGeom>
                    <a:effectLst/>
                  </am3d:spPr>
                  <am3d:camera>
                    <am3d:pos x="0" y="0" z="8146915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39970" d="1000000"/>
                    <am3d:preTrans dx="-76" dy="-17999982" dz="1"/>
                    <am3d:scale>
                      <am3d:sx n="1000000" d="1000000"/>
                      <am3d:sy n="1000000" d="1000000"/>
                      <am3d:sz n="1000000" d="1000000"/>
                    </am3d:scale>
                    <am3d:rot ax="-2183283" ay="2913714" az="9064903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145028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Model 20" descr="Prism And Basal Pinacoid White">
                <a:extLst>
                  <a:ext uri="{FF2B5EF4-FFF2-40B4-BE49-F238E27FC236}">
                    <a16:creationId xmlns:a16="http://schemas.microsoft.com/office/drawing/2014/main" id="{58CB1052-C65F-A9F3-CF91-587D82962F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94909" y="2532901"/>
                <a:ext cx="1246549" cy="141271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20" descr="Prism And Basal Pinacoid White">
                <a:extLst>
                  <a:ext uri="{FF2B5EF4-FFF2-40B4-BE49-F238E27FC236}">
                    <a16:creationId xmlns:a16="http://schemas.microsoft.com/office/drawing/2014/main" id="{06B5A345-0763-3B28-1060-C3665931C98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57467" y="2315882"/>
              <a:ext cx="1617831" cy="1833483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617831" cy="1833483"/>
                    </a:xfrm>
                    <a:prstGeom prst="rect">
                      <a:avLst/>
                    </a:prstGeom>
                    <a:effectLst/>
                  </am3d:spPr>
                  <am3d:camera>
                    <am3d:pos x="0" y="0" z="8146915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39970" d="1000000"/>
                    <am3d:preTrans dx="-76" dy="-17999982" dz="1"/>
                    <am3d:scale>
                      <am3d:sx n="1000000" d="1000000"/>
                      <am3d:sy n="1000000" d="1000000"/>
                      <am3d:sz n="1000000" d="1000000"/>
                    </am3d:scale>
                    <am3d:rot ax="-2183283" ay="2913714" az="9064903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88224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20" descr="Prism And Basal Pinacoid White">
                <a:extLst>
                  <a:ext uri="{FF2B5EF4-FFF2-40B4-BE49-F238E27FC236}">
                    <a16:creationId xmlns:a16="http://schemas.microsoft.com/office/drawing/2014/main" id="{06B5A345-0763-3B28-1060-C3665931C9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57467" y="2315882"/>
                <a:ext cx="1617831" cy="1833483"/>
              </a:xfrm>
              <a:prstGeom prst="rect">
                <a:avLst/>
              </a:prstGeom>
              <a:effectLst/>
            </p:spPr>
          </p:pic>
        </mc:Fallback>
      </mc:AlternateContent>
      <p:pic>
        <p:nvPicPr>
          <p:cNvPr id="11" name="Picture 8" descr="Big Image - Head Silhouette Clipart, HD Png Download - 2032x2304(#2137798)  - PngFind">
            <a:extLst>
              <a:ext uri="{FF2B5EF4-FFF2-40B4-BE49-F238E27FC236}">
                <a16:creationId xmlns:a16="http://schemas.microsoft.com/office/drawing/2014/main" id="{1CA9C3A9-9D76-4B24-8ED3-968F3D751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956" b="92440" l="1667" r="95000">
                        <a14:foregroundMark x1="25476" y1="29738" x2="31429" y2="14214"/>
                        <a14:foregroundMark x1="31429" y1="14214" x2="50119" y2="6956"/>
                        <a14:foregroundMark x1="50119" y1="6956" x2="52619" y2="7560"/>
                        <a14:foregroundMark x1="52619" y1="13609" x2="52619" y2="13609"/>
                        <a14:foregroundMark x1="7381" y1="28226" x2="6786" y2="33468"/>
                        <a14:foregroundMark x1="43095" y1="92641" x2="43095" y2="92641"/>
                        <a14:foregroundMark x1="90952" y1="51210" x2="90952" y2="51210"/>
                        <a14:foregroundMark x1="1667" y1="34577" x2="1667" y2="34577"/>
                        <a14:foregroundMark x1="95000" y1="52419" x2="95000" y2="524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58417" y="4816657"/>
            <a:ext cx="1476117" cy="174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C2808B04-1C05-001F-E27F-AC9DC659F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7455" y="5406156"/>
            <a:ext cx="261887" cy="26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163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8A6CE17-7AC8-8AE3-6083-742B8398B3D0}"/>
              </a:ext>
            </a:extLst>
          </p:cNvPr>
          <p:cNvSpPr txBox="1"/>
          <p:nvPr/>
        </p:nvSpPr>
        <p:spPr>
          <a:xfrm>
            <a:off x="479376" y="1536174"/>
            <a:ext cx="71238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400" b="1" dirty="0">
                <a:latin typeface="Yuanti TC" panose="02010600040101010101" pitchFamily="2" charset="-120"/>
                <a:ea typeface="Yuanti TC" panose="02010600040101010101" pitchFamily="2" charset="-120"/>
              </a:rPr>
              <a:t>位移</a:t>
            </a:r>
          </a:p>
          <a:p>
            <a:r>
              <a:rPr lang="en-CN" sz="2400" dirty="0">
                <a:latin typeface="Yuanti TC" panose="02010600040101010101" pitchFamily="2" charset="-120"/>
                <a:ea typeface="Yuanti TC" panose="02010600040101010101" pitchFamily="2" charset="-120"/>
              </a:rPr>
              <a:t>X-Y平面</a:t>
            </a:r>
            <a:r>
              <a:rPr lang="zh-CN" altLang="en-US" sz="2400" dirty="0">
                <a:latin typeface="Yuanti TC" panose="02010600040101010101" pitchFamily="2" charset="-120"/>
                <a:ea typeface="Yuanti TC" panose="02010600040101010101" pitchFamily="2" charset="-120"/>
              </a:rPr>
              <a:t>：跟随眼动</a:t>
            </a:r>
            <a:r>
              <a:rPr lang="en-US" altLang="zh-CN" sz="2400" dirty="0">
                <a:latin typeface="Yuanti TC" panose="02010600040101010101" pitchFamily="2" charset="-120"/>
                <a:ea typeface="Yuanti TC" panose="02010600040101010101" pitchFamily="2" charset="-120"/>
              </a:rPr>
              <a:t>forward</a:t>
            </a:r>
            <a:r>
              <a:rPr lang="zh-CN" altLang="en-US" sz="2400" dirty="0">
                <a:latin typeface="Yuanti TC" panose="02010600040101010101" pitchFamily="2" charset="-120"/>
                <a:ea typeface="Yuanti TC" panose="02010600040101010101" pitchFamily="2" charset="-120"/>
              </a:rPr>
              <a:t>射线在</a:t>
            </a:r>
            <a:r>
              <a:rPr lang="en-US" altLang="zh-CN" sz="2400" dirty="0">
                <a:latin typeface="Yuanti TC" panose="02010600040101010101" pitchFamily="2" charset="-120"/>
                <a:ea typeface="Yuanti TC" panose="02010600040101010101" pitchFamily="2" charset="-120"/>
              </a:rPr>
              <a:t>X-Y</a:t>
            </a:r>
            <a:r>
              <a:rPr lang="zh-CN" altLang="en-US" sz="2400" dirty="0">
                <a:latin typeface="Yuanti TC" panose="02010600040101010101" pitchFamily="2" charset="-120"/>
                <a:ea typeface="Yuanti TC" panose="02010600040101010101" pitchFamily="2" charset="-120"/>
              </a:rPr>
              <a:t>平面的投影</a:t>
            </a:r>
            <a:endParaRPr lang="en-US" altLang="zh-CN" sz="2400" dirty="0"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r>
              <a:rPr lang="en-US" sz="2400" dirty="0" err="1">
                <a:latin typeface="Yuanti TC" panose="02010600040101010101" pitchFamily="2" charset="-120"/>
                <a:ea typeface="Yuanti TC" panose="02010600040101010101" pitchFamily="2" charset="-120"/>
              </a:rPr>
              <a:t>Z轴方向</a:t>
            </a:r>
            <a:r>
              <a:rPr lang="zh-CN" altLang="en-US" sz="2400" dirty="0">
                <a:latin typeface="Yuanti TC" panose="02010600040101010101" pitchFamily="2" charset="-120"/>
                <a:ea typeface="Yuanti TC" panose="02010600040101010101" pitchFamily="2" charset="-120"/>
              </a:rPr>
              <a:t>：跟随头部以</a:t>
            </a:r>
            <a:r>
              <a:rPr lang="en-US" altLang="zh-CN" sz="2400" dirty="0">
                <a:latin typeface="Yuanti TC" panose="02010600040101010101" pitchFamily="2" charset="-120"/>
                <a:ea typeface="Yuanti TC" panose="02010600040101010101" pitchFamily="2" charset="-120"/>
              </a:rPr>
              <a:t>Z</a:t>
            </a:r>
            <a:r>
              <a:rPr lang="zh-CN" altLang="en-US" sz="2400" dirty="0">
                <a:latin typeface="Yuanti TC" panose="02010600040101010101" pitchFamily="2" charset="-120"/>
                <a:ea typeface="Yuanti TC" panose="02010600040101010101" pitchFamily="2" charset="-120"/>
              </a:rPr>
              <a:t>轴为旋转轴的角度</a:t>
            </a:r>
            <a:r>
              <a:rPr lang="en-US" altLang="zh-CN" sz="2400" dirty="0">
                <a:latin typeface="Yuanti TC" panose="02010600040101010101" pitchFamily="2" charset="-120"/>
                <a:ea typeface="Yuanti TC" panose="02010600040101010101" pitchFamily="2" charset="-120"/>
              </a:rPr>
              <a:t>-</a:t>
            </a:r>
            <a:r>
              <a:rPr lang="zh-CN" altLang="en-US" sz="2400" dirty="0">
                <a:latin typeface="Yuanti TC" panose="02010600040101010101" pitchFamily="2" charset="-120"/>
                <a:ea typeface="Yuanti TC" panose="02010600040101010101" pitchFamily="2" charset="-120"/>
              </a:rPr>
              <a:t>距离映射</a:t>
            </a:r>
            <a:endParaRPr lang="en-US" altLang="zh-CN" sz="2400" dirty="0"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endParaRPr lang="en-US" sz="2400" dirty="0"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r>
              <a:rPr lang="zh-CN" altLang="en-US" sz="2400" b="1" dirty="0">
                <a:latin typeface="Yuanti TC" panose="02010600040101010101" pitchFamily="2" charset="-120"/>
                <a:ea typeface="Yuanti TC" panose="02010600040101010101" pitchFamily="2" charset="-120"/>
              </a:rPr>
              <a:t>旋转</a:t>
            </a:r>
            <a:endParaRPr lang="en-US" altLang="zh-CN" sz="2400" b="1" dirty="0"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r>
              <a:rPr lang="en-US" altLang="zh-CN" sz="2400" dirty="0">
                <a:latin typeface="Yuanti TC" panose="02010600040101010101" pitchFamily="2" charset="-120"/>
                <a:ea typeface="Yuanti TC" panose="02010600040101010101" pitchFamily="2" charset="-120"/>
              </a:rPr>
              <a:t>X</a:t>
            </a:r>
            <a:r>
              <a:rPr lang="zh-CN" altLang="en-US" sz="2400" dirty="0">
                <a:latin typeface="Yuanti TC" panose="02010600040101010101" pitchFamily="2" charset="-120"/>
                <a:ea typeface="Yuanti TC" panose="02010600040101010101" pitchFamily="2" charset="-120"/>
              </a:rPr>
              <a:t>轴：跟随眼动</a:t>
            </a:r>
            <a:r>
              <a:rPr lang="en-US" altLang="zh-CN" sz="2400" dirty="0">
                <a:latin typeface="Yuanti TC" panose="02010600040101010101" pitchFamily="2" charset="-120"/>
                <a:ea typeface="Yuanti TC" panose="02010600040101010101" pitchFamily="2" charset="-120"/>
              </a:rPr>
              <a:t>forward</a:t>
            </a:r>
            <a:r>
              <a:rPr lang="zh-CN" altLang="en-US" sz="2400" dirty="0">
                <a:latin typeface="Yuanti TC" panose="02010600040101010101" pitchFamily="2" charset="-120"/>
                <a:ea typeface="Yuanti TC" panose="02010600040101010101" pitchFamily="2" charset="-120"/>
              </a:rPr>
              <a:t>射线在</a:t>
            </a:r>
            <a:r>
              <a:rPr lang="en-US" altLang="zh-CN" sz="2400" dirty="0">
                <a:latin typeface="Yuanti TC" panose="02010600040101010101" pitchFamily="2" charset="-120"/>
                <a:ea typeface="Yuanti TC" panose="02010600040101010101" pitchFamily="2" charset="-120"/>
              </a:rPr>
              <a:t>Y</a:t>
            </a:r>
            <a:r>
              <a:rPr lang="zh-CN" altLang="en-US" sz="2400" dirty="0">
                <a:latin typeface="Yuanti TC" panose="02010600040101010101" pitchFamily="2" charset="-120"/>
                <a:ea typeface="Yuanti TC" panose="02010600040101010101" pitchFamily="2" charset="-120"/>
              </a:rPr>
              <a:t>轴的投影</a:t>
            </a:r>
            <a:endParaRPr lang="en-US" altLang="zh-CN" sz="2400" dirty="0"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r>
              <a:rPr lang="en-US" altLang="zh-CN" sz="2400" dirty="0">
                <a:latin typeface="Yuanti TC" panose="02010600040101010101" pitchFamily="2" charset="-120"/>
                <a:ea typeface="Yuanti TC" panose="02010600040101010101" pitchFamily="2" charset="-120"/>
              </a:rPr>
              <a:t>Y</a:t>
            </a:r>
            <a:r>
              <a:rPr lang="zh-CN" altLang="en-US" sz="2400" dirty="0">
                <a:latin typeface="Yuanti TC" panose="02010600040101010101" pitchFamily="2" charset="-120"/>
                <a:ea typeface="Yuanti TC" panose="02010600040101010101" pitchFamily="2" charset="-120"/>
              </a:rPr>
              <a:t>轴：跟随眼动</a:t>
            </a:r>
            <a:r>
              <a:rPr lang="en-US" altLang="zh-CN" sz="2400" dirty="0">
                <a:latin typeface="Yuanti TC" panose="02010600040101010101" pitchFamily="2" charset="-120"/>
                <a:ea typeface="Yuanti TC" panose="02010600040101010101" pitchFamily="2" charset="-120"/>
              </a:rPr>
              <a:t>forward</a:t>
            </a:r>
            <a:r>
              <a:rPr lang="zh-CN" altLang="en-US" sz="2400" dirty="0">
                <a:latin typeface="Yuanti TC" panose="02010600040101010101" pitchFamily="2" charset="-120"/>
                <a:ea typeface="Yuanti TC" panose="02010600040101010101" pitchFamily="2" charset="-120"/>
              </a:rPr>
              <a:t>射线在</a:t>
            </a:r>
            <a:r>
              <a:rPr lang="en-US" altLang="zh-CN" sz="2400" dirty="0">
                <a:latin typeface="Yuanti TC" panose="02010600040101010101" pitchFamily="2" charset="-120"/>
                <a:ea typeface="Yuanti TC" panose="02010600040101010101" pitchFamily="2" charset="-120"/>
              </a:rPr>
              <a:t>X</a:t>
            </a:r>
            <a:r>
              <a:rPr lang="zh-CN" altLang="en-US" sz="2400" dirty="0">
                <a:latin typeface="Yuanti TC" panose="02010600040101010101" pitchFamily="2" charset="-120"/>
                <a:ea typeface="Yuanti TC" panose="02010600040101010101" pitchFamily="2" charset="-120"/>
              </a:rPr>
              <a:t>轴的投影</a:t>
            </a:r>
            <a:endParaRPr lang="en-US" altLang="zh-CN" sz="2400" dirty="0"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endParaRPr lang="en-US" sz="2400" dirty="0"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r>
              <a:rPr lang="zh-CN" altLang="en-US" sz="2400" b="1" dirty="0">
                <a:latin typeface="Yuanti TC" panose="02010600040101010101" pitchFamily="2" charset="-120"/>
                <a:ea typeface="Yuanti TC" panose="02010600040101010101" pitchFamily="2" charset="-120"/>
              </a:rPr>
              <a:t>缩放</a:t>
            </a:r>
            <a:endParaRPr lang="en-US" altLang="zh-CN" sz="2400" b="1" dirty="0"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r>
              <a:rPr lang="zh-CN" altLang="en-US" sz="2400" dirty="0">
                <a:latin typeface="Yuanti TC" panose="02010600040101010101" pitchFamily="2" charset="-120"/>
                <a:ea typeface="Yuanti TC" panose="02010600040101010101" pitchFamily="2" charset="-120"/>
              </a:rPr>
              <a:t>跟随眼动</a:t>
            </a:r>
            <a:r>
              <a:rPr lang="en-US" altLang="zh-CN" sz="2400" dirty="0">
                <a:latin typeface="Yuanti TC" panose="02010600040101010101" pitchFamily="2" charset="-120"/>
                <a:ea typeface="Yuanti TC" panose="02010600040101010101" pitchFamily="2" charset="-120"/>
              </a:rPr>
              <a:t>forward</a:t>
            </a:r>
            <a:r>
              <a:rPr lang="zh-CN" altLang="en-US" sz="2400" dirty="0">
                <a:latin typeface="Yuanti TC" panose="02010600040101010101" pitchFamily="2" charset="-120"/>
                <a:ea typeface="Yuanti TC" panose="02010600040101010101" pitchFamily="2" charset="-120"/>
              </a:rPr>
              <a:t>射线在</a:t>
            </a:r>
            <a:r>
              <a:rPr lang="en-CN" altLang="zh-CN" sz="2400" dirty="0">
                <a:latin typeface="Yuanti TC" panose="02010600040101010101" pitchFamily="2" charset="-120"/>
                <a:ea typeface="Yuanti TC" panose="02010600040101010101" pitchFamily="2" charset="-120"/>
              </a:rPr>
              <a:t>X</a:t>
            </a:r>
            <a:r>
              <a:rPr lang="zh-CN" altLang="en-CN" sz="2400" dirty="0">
                <a:latin typeface="Yuanti TC" panose="02010600040101010101" pitchFamily="2" charset="-120"/>
                <a:ea typeface="Yuanti TC" panose="02010600040101010101" pitchFamily="2" charset="-120"/>
              </a:rPr>
              <a:t>轴</a:t>
            </a:r>
            <a:r>
              <a:rPr lang="zh-CN" altLang="en-US" sz="2400" dirty="0">
                <a:latin typeface="Yuanti TC" panose="02010600040101010101" pitchFamily="2" charset="-120"/>
                <a:ea typeface="Yuanti TC" panose="02010600040101010101" pitchFamily="2" charset="-120"/>
              </a:rPr>
              <a:t>的投影</a:t>
            </a:r>
            <a:endParaRPr lang="en-US" altLang="zh-CN" sz="2400" dirty="0"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  <p:pic>
        <p:nvPicPr>
          <p:cNvPr id="11" name="Picture 2" descr="空间直角坐标系- 快懂百科">
            <a:extLst>
              <a:ext uri="{FF2B5EF4-FFF2-40B4-BE49-F238E27FC236}">
                <a16:creationId xmlns:a16="http://schemas.microsoft.com/office/drawing/2014/main" id="{7C63828C-E3DB-05F6-C6B5-E78B4F984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058" y="1177217"/>
            <a:ext cx="4503566" cy="450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标题 2">
            <a:extLst>
              <a:ext uri="{FF2B5EF4-FFF2-40B4-BE49-F238E27FC236}">
                <a16:creationId xmlns:a16="http://schemas.microsoft.com/office/drawing/2014/main" id="{CCD445F5-5121-544A-FF28-E78196FC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5" y="37267"/>
            <a:ext cx="11501967" cy="642937"/>
          </a:xfrm>
        </p:spPr>
        <p:txBody>
          <a:bodyPr/>
          <a:lstStyle/>
          <a:p>
            <a:r>
              <a:rPr lang="zh-CN" altLang="en-US" dirty="0"/>
              <a:t>二、技术路线</a:t>
            </a:r>
          </a:p>
        </p:txBody>
      </p:sp>
      <p:sp>
        <p:nvSpPr>
          <p:cNvPr id="13" name="内容占位符 1">
            <a:extLst>
              <a:ext uri="{FF2B5EF4-FFF2-40B4-BE49-F238E27FC236}">
                <a16:creationId xmlns:a16="http://schemas.microsoft.com/office/drawing/2014/main" id="{500ACBF9-B747-6476-0600-41876D8AA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00" y="712800"/>
            <a:ext cx="11520000" cy="642937"/>
          </a:xfrm>
        </p:spPr>
        <p:txBody>
          <a:bodyPr/>
          <a:lstStyle/>
          <a:p>
            <a:r>
              <a:rPr lang="zh-CN" altLang="en-US" dirty="0"/>
              <a:t>对象操纵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2179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汇报提纲</a:t>
            </a:r>
          </a:p>
        </p:txBody>
      </p:sp>
      <p:sp>
        <p:nvSpPr>
          <p:cNvPr id="3" name="Rectangle 26"/>
          <p:cNvSpPr txBox="1">
            <a:spLocks noChangeArrowheads="1"/>
          </p:cNvSpPr>
          <p:nvPr/>
        </p:nvSpPr>
        <p:spPr bwMode="auto">
          <a:xfrm>
            <a:off x="3719830" y="1196340"/>
            <a:ext cx="5699125" cy="44646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lvl1pPr marL="533400" indent="-533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Tx/>
              <a:buNone/>
              <a:defRPr/>
            </a:pPr>
            <a:r>
              <a:rPr kumimoji="0" lang="zh-CN" altLang="en-US" sz="3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一、研究背景</a:t>
            </a:r>
            <a:endParaRPr kumimoji="0" lang="en-US" altLang="zh-CN" sz="3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0" indent="0">
              <a:lnSpc>
                <a:spcPct val="150000"/>
              </a:lnSpc>
              <a:spcAft>
                <a:spcPct val="50000"/>
              </a:spcAft>
              <a:defRPr/>
            </a:pPr>
            <a:r>
              <a:rPr lang="zh-CN" altLang="en-US" sz="3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二、研究现状</a:t>
            </a:r>
            <a:endParaRPr lang="en-US" altLang="zh-CN" sz="3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ct val="50000"/>
              </a:spcAft>
              <a:defRPr/>
            </a:pPr>
            <a:r>
              <a:rPr lang="zh-CN" altLang="en-US" sz="3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三、研究内容与技术路线</a:t>
            </a:r>
            <a:endParaRPr lang="en-US" altLang="zh-CN" sz="3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lvl="0" indent="0">
              <a:lnSpc>
                <a:spcPct val="150000"/>
              </a:lnSpc>
              <a:spcAft>
                <a:spcPct val="50000"/>
              </a:spcAft>
              <a:defRPr/>
            </a:pPr>
            <a:r>
              <a:rPr lang="zh-CN" altLang="en-US" sz="3800" b="1" dirty="0">
                <a:solidFill>
                  <a:schemeClr val="accent3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四、研究计划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四、研究计划</a:t>
            </a:r>
          </a:p>
        </p:txBody>
      </p:sp>
      <p:sp>
        <p:nvSpPr>
          <p:cNvPr id="4" name="内容占位符 1"/>
          <p:cNvSpPr>
            <a:spLocks noGrp="1"/>
          </p:cNvSpPr>
          <p:nvPr/>
        </p:nvSpPr>
        <p:spPr>
          <a:xfrm>
            <a:off x="336000" y="1693752"/>
            <a:ext cx="11520000" cy="4183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lIns="360000" tIns="46800" rIns="360000" bIns="46800" anchor="ctr" anchorCtr="0"/>
          <a:lstStyle>
            <a:lvl1pPr marL="360045" indent="-360045" algn="l" rtl="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3"/>
              </a:buBlip>
              <a:defRPr sz="3200" b="1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39750" indent="-288290" algn="l" rtl="0" eaLnBrk="0" fontAlgn="base" hangingPunct="0">
              <a:spcBef>
                <a:spcPts val="600"/>
              </a:spcBef>
              <a:spcAft>
                <a:spcPct val="0"/>
              </a:spcAft>
              <a:buChar char="–"/>
              <a:defRPr sz="3200" b="1">
                <a:solidFill>
                  <a:schemeClr val="tx1"/>
                </a:solidFill>
                <a:latin typeface="+mj-lt"/>
                <a:ea typeface="+mj-ea"/>
              </a:defRPr>
            </a:lvl2pPr>
            <a:lvl3pPr marL="864235" indent="-252095" algn="l" rtl="0" eaLnBrk="0" fontAlgn="base" hangingPunct="0">
              <a:spcBef>
                <a:spcPts val="6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j-lt"/>
                <a:ea typeface="宋体" panose="02010600030101010101" pitchFamily="2" charset="-122"/>
              </a:defRPr>
            </a:lvl3pPr>
            <a:lvl4pPr marL="1224280" indent="-252095" algn="l" rtl="0" eaLnBrk="0" fontAlgn="base" hangingPunct="0">
              <a:spcBef>
                <a:spcPts val="6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j-lt"/>
                <a:ea typeface="宋体" panose="02010600030101010101" pitchFamily="2" charset="-122"/>
              </a:defRPr>
            </a:lvl4pPr>
            <a:lvl5pPr marL="1548130" indent="-252095" algn="l" rtl="0" eaLnBrk="0" fontAlgn="base" hangingPunct="0">
              <a:spcBef>
                <a:spcPts val="6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j-lt"/>
                <a:ea typeface="宋体" panose="02010600030101010101" pitchFamily="2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342900" lvl="0" indent="-342900" algn="just">
              <a:lnSpc>
                <a:spcPct val="150000"/>
              </a:lnSpc>
              <a:buFont typeface="Courier New" panose="02070309020205020404" pitchFamily="49" charset="0"/>
              <a:buChar char="o"/>
              <a:tabLst>
                <a:tab pos="-266700" algn="l"/>
              </a:tabLst>
            </a:pPr>
            <a:r>
              <a:rPr lang="en-US" sz="2400" kern="100" dirty="0">
                <a:latin typeface="+mn-ea"/>
              </a:rPr>
              <a:t>2022.12 – 2023.2</a:t>
            </a:r>
            <a:r>
              <a:rPr lang="zh-CN" altLang="en-US" sz="2400" kern="100" dirty="0">
                <a:latin typeface="+mn-ea"/>
              </a:rPr>
              <a:t>：阅读文献，分析国内外研究现状，找准评估标准和可作比较的</a:t>
            </a:r>
            <a:r>
              <a:rPr lang="en-US" sz="2400" kern="100" dirty="0">
                <a:latin typeface="+mn-ea"/>
              </a:rPr>
              <a:t>baseline</a:t>
            </a:r>
            <a:r>
              <a:rPr lang="zh-CN" altLang="en-US" sz="2400" kern="100" dirty="0">
                <a:latin typeface="+mn-ea"/>
              </a:rPr>
              <a:t>；</a:t>
            </a:r>
            <a:endParaRPr lang="en-CN" sz="2400" kern="100" dirty="0">
              <a:latin typeface="+mn-ea"/>
            </a:endParaRPr>
          </a:p>
          <a:p>
            <a:pPr marL="342900" lvl="0" indent="-342900" algn="just">
              <a:lnSpc>
                <a:spcPct val="150000"/>
              </a:lnSpc>
              <a:buFont typeface="Courier New" panose="02070309020205020404" pitchFamily="49" charset="0"/>
              <a:buChar char="o"/>
              <a:tabLst>
                <a:tab pos="-266700" algn="l"/>
              </a:tabLst>
            </a:pPr>
            <a:r>
              <a:rPr lang="en-US" sz="2400" kern="100" dirty="0">
                <a:latin typeface="+mn-ea"/>
              </a:rPr>
              <a:t>2023.2 – 2023.3</a:t>
            </a:r>
            <a:r>
              <a:rPr lang="zh-CN" altLang="en-US" sz="2400" kern="100" dirty="0">
                <a:latin typeface="+mn-ea"/>
              </a:rPr>
              <a:t>：对象操纵</a:t>
            </a:r>
            <a:r>
              <a:rPr lang="en-US" altLang="zh-CN" sz="2400" kern="100" dirty="0">
                <a:latin typeface="+mn-ea"/>
              </a:rPr>
              <a:t>——</a:t>
            </a:r>
            <a:r>
              <a:rPr lang="zh-CN" altLang="en-US" sz="2400" kern="100" dirty="0">
                <a:latin typeface="+mn-ea"/>
              </a:rPr>
              <a:t>位移：多种方法构思、实现和比较；</a:t>
            </a:r>
            <a:endParaRPr lang="en-CN" sz="2400" kern="100" dirty="0">
              <a:latin typeface="+mn-ea"/>
            </a:endParaRPr>
          </a:p>
          <a:p>
            <a:pPr marL="342900" lvl="0" indent="-342900" algn="just">
              <a:lnSpc>
                <a:spcPct val="150000"/>
              </a:lnSpc>
              <a:buFont typeface="Courier New" panose="02070309020205020404" pitchFamily="49" charset="0"/>
              <a:buChar char="o"/>
              <a:tabLst>
                <a:tab pos="-266700" algn="l"/>
              </a:tabLst>
            </a:pPr>
            <a:r>
              <a:rPr lang="en-US" sz="2400" kern="100" dirty="0">
                <a:latin typeface="+mn-ea"/>
              </a:rPr>
              <a:t>2023.2 – 2023.3</a:t>
            </a:r>
            <a:r>
              <a:rPr lang="zh-CN" altLang="en-US" sz="2400" kern="100" dirty="0">
                <a:latin typeface="+mn-ea"/>
              </a:rPr>
              <a:t>：对象操纵</a:t>
            </a:r>
            <a:r>
              <a:rPr lang="en-US" altLang="zh-CN" sz="2400" kern="100" dirty="0">
                <a:latin typeface="+mn-ea"/>
              </a:rPr>
              <a:t>——</a:t>
            </a:r>
            <a:r>
              <a:rPr lang="zh-CN" altLang="en-US" sz="2400" kern="100" dirty="0">
                <a:latin typeface="+mn-ea"/>
              </a:rPr>
              <a:t>旋转和缩放：多种方法构思、实现和比较；</a:t>
            </a:r>
            <a:endParaRPr lang="en-CN" sz="2400" kern="100" dirty="0">
              <a:latin typeface="+mn-ea"/>
            </a:endParaRPr>
          </a:p>
          <a:p>
            <a:pPr marL="342900" lvl="0" indent="-342900" algn="just">
              <a:lnSpc>
                <a:spcPct val="150000"/>
              </a:lnSpc>
              <a:buFont typeface="Courier New" panose="02070309020205020404" pitchFamily="49" charset="0"/>
              <a:buChar char="o"/>
              <a:tabLst>
                <a:tab pos="-266700" algn="l"/>
              </a:tabLst>
            </a:pPr>
            <a:r>
              <a:rPr lang="en-US" sz="2400" kern="100" dirty="0">
                <a:latin typeface="+mn-ea"/>
              </a:rPr>
              <a:t>2023.3 – 2023.4</a:t>
            </a:r>
            <a:r>
              <a:rPr lang="zh-CN" altLang="en-US" sz="2400" kern="100" dirty="0">
                <a:latin typeface="+mn-ea"/>
              </a:rPr>
              <a:t>：设计实验，开展</a:t>
            </a:r>
            <a:r>
              <a:rPr lang="en-US" sz="2400" kern="100" dirty="0">
                <a:latin typeface="+mn-ea"/>
              </a:rPr>
              <a:t>Pilot Study</a:t>
            </a:r>
            <a:r>
              <a:rPr lang="zh-CN" altLang="en-US" sz="2400" kern="100" dirty="0">
                <a:latin typeface="+mn-ea"/>
              </a:rPr>
              <a:t>和</a:t>
            </a:r>
            <a:r>
              <a:rPr lang="en-US" sz="2400" kern="100" dirty="0">
                <a:latin typeface="+mn-ea"/>
              </a:rPr>
              <a:t>User Study</a:t>
            </a:r>
            <a:r>
              <a:rPr lang="zh-CN" altLang="en-US" sz="2400" kern="100" dirty="0">
                <a:latin typeface="+mn-ea"/>
              </a:rPr>
              <a:t>；</a:t>
            </a:r>
            <a:endParaRPr lang="en-CN" sz="2400" kern="100" dirty="0">
              <a:latin typeface="+mn-ea"/>
            </a:endParaRPr>
          </a:p>
          <a:p>
            <a:pPr marL="342900" lvl="0" indent="-342900" algn="just">
              <a:lnSpc>
                <a:spcPct val="150000"/>
              </a:lnSpc>
              <a:buFont typeface="Courier New" panose="02070309020205020404" pitchFamily="49" charset="0"/>
              <a:buChar char="o"/>
              <a:tabLst>
                <a:tab pos="-266700" algn="l"/>
              </a:tabLst>
            </a:pPr>
            <a:r>
              <a:rPr lang="en-US" sz="2400" kern="100" dirty="0">
                <a:latin typeface="+mn-ea"/>
              </a:rPr>
              <a:t>2023.4 – 2023.5</a:t>
            </a:r>
            <a:r>
              <a:rPr lang="zh-CN" altLang="en-US" sz="2400" kern="100" dirty="0">
                <a:latin typeface="+mn-ea"/>
              </a:rPr>
              <a:t>：分析实验结果，撰写论文。</a:t>
            </a:r>
            <a:endParaRPr lang="en-CN" sz="2400" kern="100" dirty="0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汇报提纲</a:t>
            </a:r>
          </a:p>
        </p:txBody>
      </p:sp>
      <p:sp>
        <p:nvSpPr>
          <p:cNvPr id="9" name="Rectangle 26"/>
          <p:cNvSpPr txBox="1">
            <a:spLocks noChangeArrowheads="1"/>
          </p:cNvSpPr>
          <p:nvPr/>
        </p:nvSpPr>
        <p:spPr bwMode="auto">
          <a:xfrm>
            <a:off x="3719830" y="1196340"/>
            <a:ext cx="5699125" cy="44646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lvl1pPr marL="533400" indent="-533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Tx/>
              <a:buNone/>
              <a:defRPr/>
            </a:pPr>
            <a:r>
              <a:rPr kumimoji="0" lang="zh-CN" altLang="en-US" sz="3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一、</a:t>
            </a:r>
            <a:r>
              <a:rPr lang="zh-CN" altLang="en-US" sz="3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研究内容</a:t>
            </a:r>
            <a:endParaRPr kumimoji="0" lang="en-US" altLang="zh-CN" sz="3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0" indent="0">
              <a:lnSpc>
                <a:spcPct val="150000"/>
              </a:lnSpc>
              <a:spcAft>
                <a:spcPct val="50000"/>
              </a:spcAft>
              <a:defRPr/>
            </a:pPr>
            <a:r>
              <a:rPr lang="zh-CN" altLang="en-US" sz="3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二、技术路线</a:t>
            </a:r>
            <a:endParaRPr lang="en-US" altLang="zh-CN" sz="3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ct val="50000"/>
              </a:spcAft>
              <a:defRPr/>
            </a:pPr>
            <a:r>
              <a:rPr lang="zh-CN" altLang="en-US" sz="3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三、实验设计</a:t>
            </a:r>
            <a:endParaRPr lang="en-US" altLang="zh-CN" sz="3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lvl="0" indent="0">
              <a:lnSpc>
                <a:spcPct val="150000"/>
              </a:lnSpc>
              <a:spcAft>
                <a:spcPct val="50000"/>
              </a:spcAft>
              <a:defRPr/>
            </a:pPr>
            <a:r>
              <a:rPr lang="zh-CN" altLang="en-US" sz="3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四、后续计划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/>
          <p:cNvSpPr txBox="1"/>
          <p:nvPr/>
        </p:nvSpPr>
        <p:spPr>
          <a:xfrm>
            <a:off x="3324113" y="2204864"/>
            <a:ext cx="55132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400" b="1" dirty="0">
                <a:latin typeface="+mn-ea"/>
                <a:ea typeface="+mn-ea"/>
              </a:rPr>
              <a:t>汇报完毕</a:t>
            </a:r>
            <a:endParaRPr lang="en-US" altLang="zh-CN" sz="4400" b="1" dirty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400" b="1" dirty="0">
                <a:latin typeface="+mn-ea"/>
                <a:ea typeface="+mn-ea"/>
              </a:rPr>
              <a:t>请各位老师批评指正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1A6AD13C-F231-A611-135F-61FC9523278F}"/>
              </a:ext>
            </a:extLst>
          </p:cNvPr>
          <p:cNvSpPr/>
          <p:nvPr/>
        </p:nvSpPr>
        <p:spPr bwMode="auto">
          <a:xfrm>
            <a:off x="321734" y="3884821"/>
            <a:ext cx="11501967" cy="2856548"/>
          </a:xfrm>
          <a:prstGeom prst="rect">
            <a:avLst/>
          </a:prstGeom>
          <a:solidFill>
            <a:schemeClr val="accent3">
              <a:lumMod val="75000"/>
              <a:alpha val="18555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N" sz="220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7B90EAD-8B6C-8AE4-FFB2-D37507866556}"/>
              </a:ext>
            </a:extLst>
          </p:cNvPr>
          <p:cNvSpPr/>
          <p:nvPr/>
        </p:nvSpPr>
        <p:spPr bwMode="auto">
          <a:xfrm>
            <a:off x="321735" y="764704"/>
            <a:ext cx="11501967" cy="3024336"/>
          </a:xfrm>
          <a:prstGeom prst="rect">
            <a:avLst/>
          </a:prstGeom>
          <a:solidFill>
            <a:schemeClr val="accent1">
              <a:lumMod val="40000"/>
              <a:lumOff val="60000"/>
              <a:alpha val="17008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N" sz="220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47D0397-8EE3-454B-B608-7F3FB3AE8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一、研究内容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0E05193-CEEE-7961-47F0-D0D1203959D7}"/>
              </a:ext>
            </a:extLst>
          </p:cNvPr>
          <p:cNvGrpSpPr/>
          <p:nvPr/>
        </p:nvGrpSpPr>
        <p:grpSpPr>
          <a:xfrm>
            <a:off x="323390" y="908720"/>
            <a:ext cx="9906693" cy="1080000"/>
            <a:chOff x="923146" y="1558659"/>
            <a:chExt cx="9906693" cy="1080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44B017F-B872-58CD-9E99-B737154EF974}"/>
                </a:ext>
              </a:extLst>
            </p:cNvPr>
            <p:cNvGrpSpPr/>
            <p:nvPr/>
          </p:nvGrpSpPr>
          <p:grpSpPr>
            <a:xfrm>
              <a:off x="923146" y="1558659"/>
              <a:ext cx="3185804" cy="1080000"/>
              <a:chOff x="923146" y="1558659"/>
              <a:chExt cx="3185804" cy="1080000"/>
            </a:xfrm>
          </p:grpSpPr>
          <p:sp>
            <p:nvSpPr>
              <p:cNvPr id="47" name="矩形: 圆角 46">
                <a:extLst>
                  <a:ext uri="{FF2B5EF4-FFF2-40B4-BE49-F238E27FC236}">
                    <a16:creationId xmlns:a16="http://schemas.microsoft.com/office/drawing/2014/main" id="{FE61A80B-F41E-41C9-915D-F884509557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6048" y="1558659"/>
                <a:ext cx="2520000" cy="1080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7150">
                <a:solidFill>
                  <a:schemeClr val="accent1">
                    <a:lumMod val="75000"/>
                  </a:schemeClr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2200" dirty="0">
                  <a:ln>
                    <a:solidFill>
                      <a:schemeClr val="bg1">
                        <a:lumMod val="85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47968B1-7D8C-4463-A40A-B48C03AC016E}"/>
                  </a:ext>
                </a:extLst>
              </p:cNvPr>
              <p:cNvSpPr txBox="1"/>
              <p:nvPr/>
            </p:nvSpPr>
            <p:spPr>
              <a:xfrm>
                <a:off x="923146" y="1913993"/>
                <a:ext cx="3185804" cy="36933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场景与目标浏览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B67A694-85ED-2C9D-4515-84C756FE0DA8}"/>
                </a:ext>
              </a:extLst>
            </p:cNvPr>
            <p:cNvGrpSpPr/>
            <p:nvPr/>
          </p:nvGrpSpPr>
          <p:grpSpPr>
            <a:xfrm>
              <a:off x="4569176" y="1558659"/>
              <a:ext cx="2520000" cy="1080000"/>
              <a:chOff x="4521859" y="1558659"/>
              <a:chExt cx="2520000" cy="1080000"/>
            </a:xfrm>
          </p:grpSpPr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4C2EE836-65A9-4223-9BD2-36B1F808C2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1859" y="1558659"/>
                <a:ext cx="2520000" cy="1080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7150">
                <a:solidFill>
                  <a:schemeClr val="accent1">
                    <a:lumMod val="75000"/>
                  </a:schemeClr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2200" dirty="0">
                  <a:ln>
                    <a:solidFill>
                      <a:schemeClr val="bg1">
                        <a:lumMod val="85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1ABAB7AF-7CCF-4470-B0AC-BBB2DD3232D4}"/>
                  </a:ext>
                </a:extLst>
              </p:cNvPr>
              <p:cNvSpPr/>
              <p:nvPr/>
            </p:nvSpPr>
            <p:spPr>
              <a:xfrm>
                <a:off x="5227861" y="1913993"/>
                <a:ext cx="11079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目标选择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FBDD0F2-9C9D-B912-01E2-E8A150A874A9}"/>
                </a:ext>
              </a:extLst>
            </p:cNvPr>
            <p:cNvGrpSpPr/>
            <p:nvPr/>
          </p:nvGrpSpPr>
          <p:grpSpPr>
            <a:xfrm>
              <a:off x="7454769" y="1558659"/>
              <a:ext cx="3375070" cy="1080000"/>
              <a:chOff x="7454769" y="1558659"/>
              <a:chExt cx="3375070" cy="1080000"/>
            </a:xfrm>
          </p:grpSpPr>
          <p:sp>
            <p:nvSpPr>
              <p:cNvPr id="112" name="矩形: 圆角 111">
                <a:extLst>
                  <a:ext uri="{FF2B5EF4-FFF2-40B4-BE49-F238E27FC236}">
                    <a16:creationId xmlns:a16="http://schemas.microsoft.com/office/drawing/2014/main" id="{6546D66C-4E15-4715-BE1B-F89623906C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2304" y="1558659"/>
                <a:ext cx="2520000" cy="1080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7150">
                <a:solidFill>
                  <a:schemeClr val="accent1">
                    <a:lumMod val="75000"/>
                  </a:schemeClr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2200" dirty="0">
                  <a:ln>
                    <a:solidFill>
                      <a:schemeClr val="bg1">
                        <a:lumMod val="85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86" name="文本框 17">
                <a:extLst>
                  <a:ext uri="{FF2B5EF4-FFF2-40B4-BE49-F238E27FC236}">
                    <a16:creationId xmlns:a16="http://schemas.microsoft.com/office/drawing/2014/main" id="{4DE089C4-23D6-4557-8FA2-FE6835EDBBF2}"/>
                  </a:ext>
                </a:extLst>
              </p:cNvPr>
              <p:cNvSpPr txBox="1"/>
              <p:nvPr/>
            </p:nvSpPr>
            <p:spPr>
              <a:xfrm>
                <a:off x="7454769" y="1913993"/>
                <a:ext cx="3375070" cy="36933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对象操纵</a:t>
                </a: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38C2702-75D2-7201-DD6B-765C747B84CC}"/>
              </a:ext>
            </a:extLst>
          </p:cNvPr>
          <p:cNvGrpSpPr/>
          <p:nvPr/>
        </p:nvGrpSpPr>
        <p:grpSpPr>
          <a:xfrm>
            <a:off x="656292" y="4005064"/>
            <a:ext cx="9146257" cy="2605796"/>
            <a:chOff x="1475555" y="2983444"/>
            <a:chExt cx="9146257" cy="2605796"/>
          </a:xfrm>
        </p:grpSpPr>
        <p:sp>
          <p:nvSpPr>
            <p:cNvPr id="79" name="矩形: 圆角 78">
              <a:extLst>
                <a:ext uri="{FF2B5EF4-FFF2-40B4-BE49-F238E27FC236}">
                  <a16:creationId xmlns:a16="http://schemas.microsoft.com/office/drawing/2014/main" id="{4B936436-B680-40FD-AEB1-539FFA92D31A}"/>
                </a:ext>
              </a:extLst>
            </p:cNvPr>
            <p:cNvSpPr/>
            <p:nvPr/>
          </p:nvSpPr>
          <p:spPr>
            <a:xfrm>
              <a:off x="1475555" y="2983444"/>
              <a:ext cx="9146257" cy="2605796"/>
            </a:xfrm>
            <a:prstGeom prst="roundRect">
              <a:avLst/>
            </a:prstGeom>
            <a:solidFill>
              <a:srgbClr val="D6EAE6"/>
            </a:solidFill>
            <a:ln w="57150">
              <a:solidFill>
                <a:schemeClr val="accent6"/>
              </a:solidFill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AEC4B258-F927-48F4-964D-1E12B6A54852}"/>
                </a:ext>
              </a:extLst>
            </p:cNvPr>
            <p:cNvSpPr/>
            <p:nvPr/>
          </p:nvSpPr>
          <p:spPr>
            <a:xfrm>
              <a:off x="3863753" y="4341540"/>
              <a:ext cx="6333601" cy="44443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客观度量：成功率、完成时间、最终距离</a:t>
              </a:r>
              <a:endParaRPr lang="zh-CN" altLang="en-US" sz="1400" b="1" kern="100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82B1814B-477A-4F16-AAD5-42948182DE11}"/>
                </a:ext>
              </a:extLst>
            </p:cNvPr>
            <p:cNvSpPr txBox="1"/>
            <p:nvPr/>
          </p:nvSpPr>
          <p:spPr>
            <a:xfrm>
              <a:off x="1610882" y="4055509"/>
              <a:ext cx="22493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i="0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用户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实验</a:t>
              </a:r>
              <a:r>
                <a:rPr lang="zh-CN" altLang="en-US" sz="2400" b="1" i="0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 </a:t>
              </a:r>
            </a:p>
          </p:txBody>
        </p:sp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9B11ADAB-49D9-4523-94F4-1877609B5484}"/>
                </a:ext>
              </a:extLst>
            </p:cNvPr>
            <p:cNvSpPr/>
            <p:nvPr/>
          </p:nvSpPr>
          <p:spPr>
            <a:xfrm>
              <a:off x="3863752" y="3219566"/>
              <a:ext cx="3096343" cy="88585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Task</a:t>
              </a:r>
              <a:r>
                <a:rPr lang="zh-CN" altLang="en-US" sz="1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altLang="zh-CN" sz="1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</a:p>
            <a:p>
              <a:pPr lvl="0" algn="ctr"/>
              <a:r>
                <a:rPr lang="zh-CN" altLang="en-US" sz="1400" dirty="0">
                  <a:solidFill>
                    <a:schemeClr val="tx1"/>
                  </a:solidFill>
                </a:rPr>
                <a:t>单物体位移对接实验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3457EA8A-C940-4106-B1F3-2D2531AC7A24}"/>
                </a:ext>
              </a:extLst>
            </p:cNvPr>
            <p:cNvSpPr/>
            <p:nvPr/>
          </p:nvSpPr>
          <p:spPr>
            <a:xfrm>
              <a:off x="7101011" y="3220445"/>
              <a:ext cx="3096343" cy="88409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Task</a:t>
              </a:r>
              <a:r>
                <a:rPr lang="zh-CN" altLang="en-US" sz="1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altLang="zh-CN" sz="1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</a:p>
            <a:p>
              <a:pPr lvl="0" algn="ctr"/>
              <a:r>
                <a:rPr lang="zh-CN" altLang="en-US" sz="1400" dirty="0">
                  <a:solidFill>
                    <a:schemeClr val="tx1"/>
                  </a:solidFill>
                </a:rPr>
                <a:t>单物体操纵对接实验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: 圆角 83">
              <a:extLst>
                <a:ext uri="{FF2B5EF4-FFF2-40B4-BE49-F238E27FC236}">
                  <a16:creationId xmlns:a16="http://schemas.microsoft.com/office/drawing/2014/main" id="{AA31F10D-F611-66A8-9149-D3932FFCB985}"/>
                </a:ext>
              </a:extLst>
            </p:cNvPr>
            <p:cNvSpPr/>
            <p:nvPr/>
          </p:nvSpPr>
          <p:spPr>
            <a:xfrm>
              <a:off x="3863753" y="4988969"/>
              <a:ext cx="6342490" cy="44443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主观度量：眩晕感（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SSQ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）、任务负担（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NASA-TLX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）、可用行（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Usability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）</a:t>
              </a:r>
              <a:endParaRPr lang="zh-CN" altLang="en-US" sz="1400" b="1" kern="100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5" name="矩形: 圆角 46">
            <a:extLst>
              <a:ext uri="{FF2B5EF4-FFF2-40B4-BE49-F238E27FC236}">
                <a16:creationId xmlns:a16="http://schemas.microsoft.com/office/drawing/2014/main" id="{5C40D078-37D5-A45E-FC4C-4B0C01F1E9E0}"/>
              </a:ext>
            </a:extLst>
          </p:cNvPr>
          <p:cNvSpPr>
            <a:spLocks/>
          </p:cNvSpPr>
          <p:nvPr/>
        </p:nvSpPr>
        <p:spPr bwMode="auto">
          <a:xfrm>
            <a:off x="656292" y="2191712"/>
            <a:ext cx="9146256" cy="14385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220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文本框 79">
            <a:extLst>
              <a:ext uri="{FF2B5EF4-FFF2-40B4-BE49-F238E27FC236}">
                <a16:creationId xmlns:a16="http://schemas.microsoft.com/office/drawing/2014/main" id="{68873157-81F6-18CB-4527-D607E9915586}"/>
              </a:ext>
            </a:extLst>
          </p:cNvPr>
          <p:cNvSpPr txBox="1"/>
          <p:nvPr/>
        </p:nvSpPr>
        <p:spPr>
          <a:xfrm>
            <a:off x="791619" y="2668494"/>
            <a:ext cx="2249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先导实验</a:t>
            </a:r>
            <a:r>
              <a:rPr lang="zh-CN" altLang="en-US" sz="2400" b="1" i="0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 </a:t>
            </a:r>
          </a:p>
        </p:txBody>
      </p:sp>
      <p:sp>
        <p:nvSpPr>
          <p:cNvPr id="29" name="矩形: 圆角 83">
            <a:extLst>
              <a:ext uri="{FF2B5EF4-FFF2-40B4-BE49-F238E27FC236}">
                <a16:creationId xmlns:a16="http://schemas.microsoft.com/office/drawing/2014/main" id="{B25E1734-44C1-EBA1-E066-D63B76178494}"/>
              </a:ext>
            </a:extLst>
          </p:cNvPr>
          <p:cNvSpPr/>
          <p:nvPr/>
        </p:nvSpPr>
        <p:spPr>
          <a:xfrm>
            <a:off x="3057707" y="3079466"/>
            <a:ext cx="6333601" cy="35576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客观度量：完成时间、信号反馈精确系数  主观度量：任务负担（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NASA-TLX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400" b="1" kern="100" dirty="0"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矩形: 圆角 80">
            <a:extLst>
              <a:ext uri="{FF2B5EF4-FFF2-40B4-BE49-F238E27FC236}">
                <a16:creationId xmlns:a16="http://schemas.microsoft.com/office/drawing/2014/main" id="{A87EF949-45B7-1670-B59B-2F4860F0C7FE}"/>
              </a:ext>
            </a:extLst>
          </p:cNvPr>
          <p:cNvSpPr/>
          <p:nvPr/>
        </p:nvSpPr>
        <p:spPr>
          <a:xfrm>
            <a:off x="3057707" y="2356991"/>
            <a:ext cx="3096343" cy="62669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Task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  <a:p>
            <a:pPr lvl="0" algn="ctr"/>
            <a:r>
              <a:rPr lang="zh-CN" altLang="en-US" sz="1400" dirty="0">
                <a:solidFill>
                  <a:schemeClr val="tx1"/>
                </a:solidFill>
              </a:rPr>
              <a:t>单物体位移对接实验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34" name="矩形: 圆角 82">
            <a:extLst>
              <a:ext uri="{FF2B5EF4-FFF2-40B4-BE49-F238E27FC236}">
                <a16:creationId xmlns:a16="http://schemas.microsoft.com/office/drawing/2014/main" id="{24C01057-CDEB-D49E-7A01-3F9F0BB7795C}"/>
              </a:ext>
            </a:extLst>
          </p:cNvPr>
          <p:cNvSpPr/>
          <p:nvPr/>
        </p:nvSpPr>
        <p:spPr>
          <a:xfrm>
            <a:off x="6294966" y="2357870"/>
            <a:ext cx="3096343" cy="6254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Task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  <a:p>
            <a:pPr lvl="0" algn="ctr"/>
            <a:r>
              <a:rPr lang="zh-CN" altLang="en-US" sz="1400" dirty="0">
                <a:solidFill>
                  <a:schemeClr val="tx1"/>
                </a:solidFill>
              </a:rPr>
              <a:t>单物体操纵对接实验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2AB99B-1F9C-9CF5-8259-F103AD2440AC}"/>
              </a:ext>
            </a:extLst>
          </p:cNvPr>
          <p:cNvSpPr txBox="1"/>
          <p:nvPr/>
        </p:nvSpPr>
        <p:spPr>
          <a:xfrm>
            <a:off x="10466170" y="1153246"/>
            <a:ext cx="771109" cy="2234581"/>
          </a:xfrm>
          <a:prstGeom prst="rect">
            <a:avLst/>
          </a:prstGeom>
          <a:noFill/>
          <a:ln>
            <a:noFill/>
          </a:ln>
        </p:spPr>
        <p:txBody>
          <a:bodyPr vert="wordArtVert" wrap="square" rtlCol="0">
            <a:spAutoFit/>
          </a:bodyPr>
          <a:lstStyle/>
          <a:p>
            <a:pPr algn="ctr"/>
            <a:r>
              <a:rPr lang="en-CN" sz="2800" b="1" dirty="0">
                <a:solidFill>
                  <a:schemeClr val="bg1">
                    <a:lumMod val="50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已完成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BA4BAC-7C8A-2239-B793-87A0B7C7AC78}"/>
              </a:ext>
            </a:extLst>
          </p:cNvPr>
          <p:cNvSpPr txBox="1"/>
          <p:nvPr/>
        </p:nvSpPr>
        <p:spPr>
          <a:xfrm>
            <a:off x="10466170" y="4190670"/>
            <a:ext cx="771109" cy="2234581"/>
          </a:xfrm>
          <a:prstGeom prst="rect">
            <a:avLst/>
          </a:prstGeom>
          <a:noFill/>
          <a:ln>
            <a:noFill/>
          </a:ln>
        </p:spPr>
        <p:txBody>
          <a:bodyPr vert="wordArtVert" wrap="square" rtlCol="0">
            <a:spAutoFit/>
          </a:bodyPr>
          <a:lstStyle/>
          <a:p>
            <a:pPr algn="ctr"/>
            <a:r>
              <a:rPr lang="en-CN" sz="2800" b="1" dirty="0">
                <a:solidFill>
                  <a:schemeClr val="bg1">
                    <a:lumMod val="50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待完成</a:t>
            </a:r>
          </a:p>
        </p:txBody>
      </p:sp>
    </p:spTree>
    <p:extLst>
      <p:ext uri="{BB962C8B-B14F-4D97-AF65-F5344CB8AC3E}">
        <p14:creationId xmlns:p14="http://schemas.microsoft.com/office/powerpoint/2010/main" val="3864535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汇报提纲</a:t>
            </a:r>
          </a:p>
        </p:txBody>
      </p:sp>
      <p:sp>
        <p:nvSpPr>
          <p:cNvPr id="9" name="Rectangle 26"/>
          <p:cNvSpPr txBox="1">
            <a:spLocks noChangeArrowheads="1"/>
          </p:cNvSpPr>
          <p:nvPr/>
        </p:nvSpPr>
        <p:spPr bwMode="auto">
          <a:xfrm>
            <a:off x="3719830" y="1196340"/>
            <a:ext cx="5699125" cy="44646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lvl1pPr marL="533400" indent="-533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Tx/>
              <a:buNone/>
              <a:defRPr/>
            </a:pPr>
            <a:r>
              <a:rPr lang="zh-CN" altLang="en-US" sz="3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一、研究内容</a:t>
            </a:r>
            <a:endParaRPr lang="en-US" altLang="zh-CN" sz="3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ct val="50000"/>
              </a:spcAft>
              <a:defRPr/>
            </a:pPr>
            <a:r>
              <a:rPr lang="zh-CN" altLang="en-US" sz="3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二、技术路线</a:t>
            </a:r>
            <a:endParaRPr lang="en-US" altLang="zh-CN" sz="3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ct val="50000"/>
              </a:spcAft>
              <a:defRPr/>
            </a:pPr>
            <a:r>
              <a:rPr lang="zh-CN" altLang="en-US" sz="3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三、实验设计</a:t>
            </a:r>
            <a:endParaRPr lang="en-US" altLang="zh-CN" sz="3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lvl="0" indent="0">
              <a:lnSpc>
                <a:spcPct val="150000"/>
              </a:lnSpc>
              <a:spcAft>
                <a:spcPct val="50000"/>
              </a:spcAft>
              <a:defRPr/>
            </a:pPr>
            <a:r>
              <a:rPr lang="zh-CN" altLang="en-US" sz="3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四、后续计划</a:t>
            </a:r>
          </a:p>
        </p:txBody>
      </p:sp>
    </p:spTree>
    <p:extLst>
      <p:ext uri="{BB962C8B-B14F-4D97-AF65-F5344CB8AC3E}">
        <p14:creationId xmlns:p14="http://schemas.microsoft.com/office/powerpoint/2010/main" val="2380447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6000" y="712800"/>
            <a:ext cx="11520000" cy="642937"/>
          </a:xfrm>
        </p:spPr>
        <p:txBody>
          <a:bodyPr/>
          <a:lstStyle/>
          <a:p>
            <a:r>
              <a:rPr lang="zh-CN" altLang="en-US" dirty="0"/>
              <a:t>系统有限状态机的更正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二、技术路线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62A1B8-9FDB-2831-E710-5ED52BE9A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32" y="1484784"/>
            <a:ext cx="9109012" cy="500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33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6C9A70-E7DB-7BDB-D2E4-3D0A0EE38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532" y="1534381"/>
            <a:ext cx="7380820" cy="4645435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6000" y="712800"/>
            <a:ext cx="11520000" cy="642937"/>
          </a:xfrm>
        </p:spPr>
        <p:txBody>
          <a:bodyPr/>
          <a:lstStyle/>
          <a:p>
            <a:r>
              <a:rPr lang="zh-CN" altLang="en-US" dirty="0"/>
              <a:t>系统有限状态机的更正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二、技术路线</a:t>
            </a:r>
          </a:p>
        </p:txBody>
      </p:sp>
    </p:spTree>
    <p:extLst>
      <p:ext uri="{BB962C8B-B14F-4D97-AF65-F5344CB8AC3E}">
        <p14:creationId xmlns:p14="http://schemas.microsoft.com/office/powerpoint/2010/main" val="516559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6000" y="712800"/>
            <a:ext cx="11520000" cy="642937"/>
          </a:xfrm>
        </p:spPr>
        <p:txBody>
          <a:bodyPr/>
          <a:lstStyle/>
          <a:p>
            <a:r>
              <a:rPr lang="zh-CN" altLang="en-US" dirty="0"/>
              <a:t>场景与目标浏览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二、技术路线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651106-BAA4-CBBD-3D19-8E6DA0EEE69B}"/>
              </a:ext>
            </a:extLst>
          </p:cNvPr>
          <p:cNvSpPr txBox="1"/>
          <p:nvPr/>
        </p:nvSpPr>
        <p:spPr>
          <a:xfrm>
            <a:off x="4721268" y="1361492"/>
            <a:ext cx="27494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zh-CN" dirty="0"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algn="ctr"/>
            <a:r>
              <a:rPr lang="zh-CN" altLang="en-CN" sz="2000" b="1" dirty="0">
                <a:latin typeface="Yuanti TC" panose="02010600040101010101" pitchFamily="2" charset="-120"/>
                <a:ea typeface="Yuanti TC" panose="02010600040101010101" pitchFamily="2" charset="-120"/>
              </a:rPr>
              <a:t>头动</a:t>
            </a:r>
            <a:r>
              <a:rPr lang="zh-CN" altLang="en-US" sz="2000" b="1" dirty="0">
                <a:latin typeface="Yuanti TC" panose="02010600040101010101" pitchFamily="2" charset="-120"/>
                <a:ea typeface="Yuanti TC" panose="02010600040101010101" pitchFamily="2" charset="-120"/>
              </a:rPr>
              <a:t>以浏览</a:t>
            </a:r>
            <a:r>
              <a:rPr lang="zh-CN" altLang="en-CN" sz="2000" b="1" dirty="0">
                <a:latin typeface="Yuanti TC" panose="02010600040101010101" pitchFamily="2" charset="-120"/>
                <a:ea typeface="Yuanti TC" panose="02010600040101010101" pitchFamily="2" charset="-120"/>
              </a:rPr>
              <a:t>场景与目标</a:t>
            </a:r>
            <a:endParaRPr lang="en-US" sz="2000" b="1" dirty="0"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algn="ctr"/>
            <a:endParaRPr lang="en-CN" dirty="0"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Model 20" descr="Prism And Basal Pinacoid White">
                <a:extLst>
                  <a:ext uri="{FF2B5EF4-FFF2-40B4-BE49-F238E27FC236}">
                    <a16:creationId xmlns:a16="http://schemas.microsoft.com/office/drawing/2014/main" id="{58CB1052-C65F-A9F3-CF91-587D82962F4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50033259"/>
                  </p:ext>
                </p:extLst>
              </p:nvPr>
            </p:nvGraphicFramePr>
            <p:xfrm>
              <a:off x="7594909" y="2532901"/>
              <a:ext cx="1246549" cy="1412710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246549" cy="1412710"/>
                    </a:xfrm>
                    <a:prstGeom prst="rect">
                      <a:avLst/>
                    </a:prstGeom>
                    <a:effectLst/>
                  </am3d:spPr>
                  <am3d:camera>
                    <am3d:pos x="0" y="0" z="8146915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39970" d="1000000"/>
                    <am3d:preTrans dx="-76" dy="-17999982" dz="1"/>
                    <am3d:scale>
                      <am3d:sx n="1000000" d="1000000"/>
                      <am3d:sy n="1000000" d="1000000"/>
                      <am3d:sz n="1000000" d="1000000"/>
                    </am3d:scale>
                    <am3d:rot ax="-2183283" ay="2913714" az="9064903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145028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Model 20" descr="Prism And Basal Pinacoid White">
                <a:extLst>
                  <a:ext uri="{FF2B5EF4-FFF2-40B4-BE49-F238E27FC236}">
                    <a16:creationId xmlns:a16="http://schemas.microsoft.com/office/drawing/2014/main" id="{58CB1052-C65F-A9F3-CF91-587D82962F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94909" y="2532901"/>
                <a:ext cx="1246549" cy="141271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20" descr="Prism And Basal Pinacoid White">
                <a:extLst>
                  <a:ext uri="{FF2B5EF4-FFF2-40B4-BE49-F238E27FC236}">
                    <a16:creationId xmlns:a16="http://schemas.microsoft.com/office/drawing/2014/main" id="{06B5A345-0763-3B28-1060-C3665931C98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10929502"/>
                  </p:ext>
                </p:extLst>
              </p:nvPr>
            </p:nvGraphicFramePr>
            <p:xfrm>
              <a:off x="2357467" y="2315882"/>
              <a:ext cx="1617831" cy="1833483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617831" cy="1833483"/>
                    </a:xfrm>
                    <a:prstGeom prst="rect">
                      <a:avLst/>
                    </a:prstGeom>
                    <a:effectLst/>
                  </am3d:spPr>
                  <am3d:camera>
                    <am3d:pos x="0" y="0" z="8146915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39970" d="1000000"/>
                    <am3d:preTrans dx="-76" dy="-17999982" dz="1"/>
                    <am3d:scale>
                      <am3d:sx n="1000000" d="1000000"/>
                      <am3d:sy n="1000000" d="1000000"/>
                      <am3d:sz n="1000000" d="1000000"/>
                    </am3d:scale>
                    <am3d:rot ax="-2183283" ay="2913714" az="9064903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188224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20" descr="Prism And Basal Pinacoid White">
                <a:extLst>
                  <a:ext uri="{FF2B5EF4-FFF2-40B4-BE49-F238E27FC236}">
                    <a16:creationId xmlns:a16="http://schemas.microsoft.com/office/drawing/2014/main" id="{06B5A345-0763-3B28-1060-C3665931C9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57467" y="2315882"/>
                <a:ext cx="1617831" cy="1833483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Model 20" descr="Prism And Basal Pinacoid White">
                <a:extLst>
                  <a:ext uri="{FF2B5EF4-FFF2-40B4-BE49-F238E27FC236}">
                    <a16:creationId xmlns:a16="http://schemas.microsoft.com/office/drawing/2014/main" id="{3AD2B25D-DCB6-8645-A218-8EA83260320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59356010"/>
                  </p:ext>
                </p:extLst>
              </p:nvPr>
            </p:nvGraphicFramePr>
            <p:xfrm>
              <a:off x="5096561" y="3629858"/>
              <a:ext cx="1268886" cy="1438025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268886" cy="1438025"/>
                    </a:xfrm>
                    <a:prstGeom prst="rect">
                      <a:avLst/>
                    </a:prstGeom>
                    <a:effectLst/>
                  </am3d:spPr>
                  <am3d:camera>
                    <am3d:pos x="0" y="0" z="8146915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39970" d="1000000"/>
                    <am3d:preTrans dx="-76" dy="-17999982" dz="1"/>
                    <am3d:scale>
                      <am3d:sx n="1000000" d="1000000"/>
                      <am3d:sy n="1000000" d="1000000"/>
                      <am3d:sz n="1000000" d="1000000"/>
                    </am3d:scale>
                    <am3d:rot ax="-2183283" ay="2913714" az="9064903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47626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Model 20" descr="Prism And Basal Pinacoid White">
                <a:extLst>
                  <a:ext uri="{FF2B5EF4-FFF2-40B4-BE49-F238E27FC236}">
                    <a16:creationId xmlns:a16="http://schemas.microsoft.com/office/drawing/2014/main" id="{3AD2B25D-DCB6-8645-A218-8EA8326032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96561" y="3629858"/>
                <a:ext cx="1268886" cy="1438025"/>
              </a:xfrm>
              <a:prstGeom prst="rect">
                <a:avLst/>
              </a:prstGeom>
              <a:effectLst/>
            </p:spPr>
          </p:pic>
        </mc:Fallback>
      </mc:AlternateContent>
      <p:pic>
        <p:nvPicPr>
          <p:cNvPr id="11" name="Picture 8" descr="Big Image - Head Silhouette Clipart, HD Png Download - 2032x2304(#2137798)  - PngFind">
            <a:extLst>
              <a:ext uri="{FF2B5EF4-FFF2-40B4-BE49-F238E27FC236}">
                <a16:creationId xmlns:a16="http://schemas.microsoft.com/office/drawing/2014/main" id="{1CA9C3A9-9D76-4B24-8ED3-968F3D751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956" b="92440" l="1667" r="95000">
                        <a14:foregroundMark x1="25476" y1="29738" x2="31429" y2="14214"/>
                        <a14:foregroundMark x1="31429" y1="14214" x2="50119" y2="6956"/>
                        <a14:foregroundMark x1="50119" y1="6956" x2="52619" y2="7560"/>
                        <a14:foregroundMark x1="52619" y1="13609" x2="52619" y2="13609"/>
                        <a14:foregroundMark x1="7381" y1="28226" x2="6786" y2="33468"/>
                        <a14:foregroundMark x1="43095" y1="92641" x2="43095" y2="92641"/>
                        <a14:foregroundMark x1="90952" y1="51210" x2="90952" y2="51210"/>
                        <a14:foregroundMark x1="1667" y1="34577" x2="1667" y2="34577"/>
                        <a14:foregroundMark x1="95000" y1="52419" x2="95000" y2="524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7202" flipH="1">
            <a:off x="8358417" y="4816657"/>
            <a:ext cx="1476117" cy="174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C2808B04-1C05-001F-E27F-AC9DC659F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7202">
            <a:off x="8809876" y="5206772"/>
            <a:ext cx="261887" cy="26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93B55D4-0AD2-8FDE-D2F5-975A44813CF4}"/>
              </a:ext>
            </a:extLst>
          </p:cNvPr>
          <p:cNvCxnSpPr>
            <a:cxnSpLocks/>
          </p:cNvCxnSpPr>
          <p:nvPr/>
        </p:nvCxnSpPr>
        <p:spPr>
          <a:xfrm rot="1927202">
            <a:off x="6661396" y="3691530"/>
            <a:ext cx="2619240" cy="963631"/>
          </a:xfrm>
          <a:prstGeom prst="line">
            <a:avLst/>
          </a:prstGeom>
          <a:ln w="28575">
            <a:solidFill>
              <a:schemeClr val="tx1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EA4D725-8841-95E3-3AAE-F5C620176A47}"/>
              </a:ext>
            </a:extLst>
          </p:cNvPr>
          <p:cNvSpPr txBox="1"/>
          <p:nvPr/>
        </p:nvSpPr>
        <p:spPr>
          <a:xfrm>
            <a:off x="7317742" y="5390761"/>
            <a:ext cx="1195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</a:t>
            </a:r>
            <a:r>
              <a:rPr lang="en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ead forward</a:t>
            </a:r>
          </a:p>
        </p:txBody>
      </p:sp>
    </p:spTree>
    <p:extLst>
      <p:ext uri="{BB962C8B-B14F-4D97-AF65-F5344CB8AC3E}">
        <p14:creationId xmlns:p14="http://schemas.microsoft.com/office/powerpoint/2010/main" val="87780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6000" y="712800"/>
            <a:ext cx="11520000" cy="642937"/>
          </a:xfrm>
        </p:spPr>
        <p:txBody>
          <a:bodyPr/>
          <a:lstStyle/>
          <a:p>
            <a:r>
              <a:rPr lang="zh-CN" altLang="en-US" dirty="0"/>
              <a:t>场景与目标浏览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二、技术路线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651106-BAA4-CBBD-3D19-8E6DA0EEE69B}"/>
              </a:ext>
            </a:extLst>
          </p:cNvPr>
          <p:cNvSpPr txBox="1"/>
          <p:nvPr/>
        </p:nvSpPr>
        <p:spPr>
          <a:xfrm>
            <a:off x="3879699" y="1361492"/>
            <a:ext cx="44326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zh-CN" dirty="0"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algn="ctr"/>
            <a:r>
              <a:rPr lang="zh-CN" altLang="en-CN" sz="2000" b="1" dirty="0">
                <a:latin typeface="Yuanti TC" panose="02010600040101010101" pitchFamily="2" charset="-120"/>
                <a:ea typeface="Yuanti TC" panose="02010600040101010101" pitchFamily="2" charset="-120"/>
              </a:rPr>
              <a:t>头动</a:t>
            </a:r>
            <a:r>
              <a:rPr lang="en-US" altLang="zh-CN" sz="2000" b="1" dirty="0">
                <a:latin typeface="Yuanti TC" panose="02010600040101010101" pitchFamily="2" charset="-120"/>
                <a:ea typeface="Yuanti TC" panose="02010600040101010101" pitchFamily="2" charset="-120"/>
              </a:rPr>
              <a:t>forward</a:t>
            </a:r>
            <a:r>
              <a:rPr lang="zh-CN" altLang="en-US" sz="2000" b="1" dirty="0">
                <a:latin typeface="Yuanti TC" panose="02010600040101010101" pitchFamily="2" charset="-120"/>
                <a:ea typeface="Yuanti TC" panose="02010600040101010101" pitchFamily="2" charset="-120"/>
              </a:rPr>
              <a:t>射线广播碰撞到物体高亮</a:t>
            </a:r>
            <a:endParaRPr lang="en-US" sz="2000" b="1" dirty="0"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algn="ctr"/>
            <a:endParaRPr lang="en-CN" dirty="0"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Model 20" descr="Prism And Basal Pinacoid White">
                <a:extLst>
                  <a:ext uri="{FF2B5EF4-FFF2-40B4-BE49-F238E27FC236}">
                    <a16:creationId xmlns:a16="http://schemas.microsoft.com/office/drawing/2014/main" id="{58CB1052-C65F-A9F3-CF91-587D82962F4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594909" y="2532901"/>
              <a:ext cx="1246549" cy="1412710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246549" cy="1412710"/>
                    </a:xfrm>
                    <a:prstGeom prst="rect">
                      <a:avLst/>
                    </a:prstGeom>
                    <a:effectLst/>
                  </am3d:spPr>
                  <am3d:camera>
                    <am3d:pos x="0" y="0" z="8146915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39970" d="1000000"/>
                    <am3d:preTrans dx="-76" dy="-17999982" dz="1"/>
                    <am3d:scale>
                      <am3d:sx n="1000000" d="1000000"/>
                      <am3d:sy n="1000000" d="1000000"/>
                      <am3d:sz n="1000000" d="1000000"/>
                    </am3d:scale>
                    <am3d:rot ax="-2183283" ay="2913714" az="9064903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145028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Model 20" descr="Prism And Basal Pinacoid White">
                <a:extLst>
                  <a:ext uri="{FF2B5EF4-FFF2-40B4-BE49-F238E27FC236}">
                    <a16:creationId xmlns:a16="http://schemas.microsoft.com/office/drawing/2014/main" id="{58CB1052-C65F-A9F3-CF91-587D82962F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94909" y="2532901"/>
                <a:ext cx="1246549" cy="141271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20" descr="Prism And Basal Pinacoid White">
                <a:extLst>
                  <a:ext uri="{FF2B5EF4-FFF2-40B4-BE49-F238E27FC236}">
                    <a16:creationId xmlns:a16="http://schemas.microsoft.com/office/drawing/2014/main" id="{06B5A345-0763-3B28-1060-C3665931C98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57467" y="2315882"/>
              <a:ext cx="1617831" cy="1833483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617831" cy="1833483"/>
                    </a:xfrm>
                    <a:prstGeom prst="rect">
                      <a:avLst/>
                    </a:prstGeom>
                    <a:effectLst/>
                  </am3d:spPr>
                  <am3d:camera>
                    <am3d:pos x="0" y="0" z="8146915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39970" d="1000000"/>
                    <am3d:preTrans dx="-76" dy="-17999982" dz="1"/>
                    <am3d:scale>
                      <am3d:sx n="1000000" d="1000000"/>
                      <am3d:sy n="1000000" d="1000000"/>
                      <am3d:sz n="1000000" d="1000000"/>
                    </am3d:scale>
                    <am3d:rot ax="-2183283" ay="2913714" az="9064903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188224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20" descr="Prism And Basal Pinacoid White">
                <a:extLst>
                  <a:ext uri="{FF2B5EF4-FFF2-40B4-BE49-F238E27FC236}">
                    <a16:creationId xmlns:a16="http://schemas.microsoft.com/office/drawing/2014/main" id="{06B5A345-0763-3B28-1060-C3665931C9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57467" y="2315882"/>
                <a:ext cx="1617831" cy="1833483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Model 20" descr="Prism And Basal Pinacoid White">
                <a:extLst>
                  <a:ext uri="{FF2B5EF4-FFF2-40B4-BE49-F238E27FC236}">
                    <a16:creationId xmlns:a16="http://schemas.microsoft.com/office/drawing/2014/main" id="{3AD2B25D-DCB6-8645-A218-8EA8326032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96561" y="3629858"/>
              <a:ext cx="1268886" cy="1438025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268886" cy="1438025"/>
                    </a:xfrm>
                    <a:prstGeom prst="rect">
                      <a:avLst/>
                    </a:prstGeom>
                    <a:effectLst>
                      <a:glow rad="228600">
                        <a:schemeClr val="accent2">
                          <a:lumMod val="60000"/>
                          <a:lumOff val="40000"/>
                        </a:schemeClr>
                      </a:glow>
                    </a:effectLst>
                  </am3d:spPr>
                  <am3d:camera>
                    <am3d:pos x="0" y="0" z="8146915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39970" d="1000000"/>
                    <am3d:preTrans dx="-76" dy="-17999982" dz="1"/>
                    <am3d:scale>
                      <am3d:sx n="1000000" d="1000000"/>
                      <am3d:sy n="1000000" d="1000000"/>
                      <am3d:sz n="1000000" d="1000000"/>
                    </am3d:scale>
                    <am3d:rot ax="-2183283" ay="2913714" az="9064903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47626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Model 20" descr="Prism And Basal Pinacoid White">
                <a:extLst>
                  <a:ext uri="{FF2B5EF4-FFF2-40B4-BE49-F238E27FC236}">
                    <a16:creationId xmlns:a16="http://schemas.microsoft.com/office/drawing/2014/main" id="{3AD2B25D-DCB6-8645-A218-8EA8326032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96561" y="3629858"/>
                <a:ext cx="1268886" cy="1438025"/>
              </a:xfrm>
              <a:prstGeom prst="rect">
                <a:avLst/>
              </a:prstGeom>
              <a:effectLst>
                <a:glow rad="228600">
                  <a:schemeClr val="accent2">
                    <a:lumMod val="60000"/>
                    <a:lumOff val="40000"/>
                  </a:schemeClr>
                </a:glow>
              </a:effectLst>
            </p:spPr>
          </p:pic>
        </mc:Fallback>
      </mc:AlternateContent>
      <p:pic>
        <p:nvPicPr>
          <p:cNvPr id="11" name="Picture 8" descr="Big Image - Head Silhouette Clipart, HD Png Download - 2032x2304(#2137798)  - PngFind">
            <a:extLst>
              <a:ext uri="{FF2B5EF4-FFF2-40B4-BE49-F238E27FC236}">
                <a16:creationId xmlns:a16="http://schemas.microsoft.com/office/drawing/2014/main" id="{1CA9C3A9-9D76-4B24-8ED3-968F3D751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956" b="92440" l="1667" r="95000">
                        <a14:foregroundMark x1="25476" y1="29738" x2="31429" y2="14214"/>
                        <a14:foregroundMark x1="31429" y1="14214" x2="50119" y2="6956"/>
                        <a14:foregroundMark x1="50119" y1="6956" x2="52619" y2="7560"/>
                        <a14:foregroundMark x1="52619" y1="13609" x2="52619" y2="13609"/>
                        <a14:foregroundMark x1="7381" y1="28226" x2="6786" y2="33468"/>
                        <a14:foregroundMark x1="43095" y1="92641" x2="43095" y2="92641"/>
                        <a14:foregroundMark x1="90952" y1="51210" x2="90952" y2="51210"/>
                        <a14:foregroundMark x1="1667" y1="34577" x2="1667" y2="34577"/>
                        <a14:foregroundMark x1="95000" y1="52419" x2="95000" y2="524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58417" y="4816657"/>
            <a:ext cx="1476117" cy="174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C2808B04-1C05-001F-E27F-AC9DC659F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7455" y="5406156"/>
            <a:ext cx="261887" cy="26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93B55D4-0AD2-8FDE-D2F5-975A44813CF4}"/>
              </a:ext>
            </a:extLst>
          </p:cNvPr>
          <p:cNvCxnSpPr>
            <a:cxnSpLocks/>
          </p:cNvCxnSpPr>
          <p:nvPr/>
        </p:nvCxnSpPr>
        <p:spPr>
          <a:xfrm>
            <a:off x="5955498" y="4442242"/>
            <a:ext cx="2619240" cy="963631"/>
          </a:xfrm>
          <a:prstGeom prst="line">
            <a:avLst/>
          </a:prstGeom>
          <a:ln w="28575">
            <a:solidFill>
              <a:schemeClr val="tx1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D34ED31-3D7D-02C7-A1BA-8B7C5B030461}"/>
              </a:ext>
            </a:extLst>
          </p:cNvPr>
          <p:cNvSpPr txBox="1"/>
          <p:nvPr/>
        </p:nvSpPr>
        <p:spPr>
          <a:xfrm>
            <a:off x="7317742" y="5390761"/>
            <a:ext cx="1195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</a:t>
            </a:r>
            <a:r>
              <a:rPr lang="en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ead forward</a:t>
            </a:r>
          </a:p>
        </p:txBody>
      </p:sp>
    </p:spTree>
    <p:extLst>
      <p:ext uri="{BB962C8B-B14F-4D97-AF65-F5344CB8AC3E}">
        <p14:creationId xmlns:p14="http://schemas.microsoft.com/office/powerpoint/2010/main" val="3266124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ular Callout 13">
            <a:extLst>
              <a:ext uri="{FF2B5EF4-FFF2-40B4-BE49-F238E27FC236}">
                <a16:creationId xmlns:a16="http://schemas.microsoft.com/office/drawing/2014/main" id="{793D2069-496C-01D1-B552-1A44E5011F66}"/>
              </a:ext>
            </a:extLst>
          </p:cNvPr>
          <p:cNvSpPr/>
          <p:nvPr/>
        </p:nvSpPr>
        <p:spPr bwMode="auto">
          <a:xfrm>
            <a:off x="9230374" y="3398543"/>
            <a:ext cx="2198147" cy="1225451"/>
          </a:xfrm>
          <a:prstGeom prst="wedgeRectCallout">
            <a:avLst>
              <a:gd name="adj1" fmla="val -34162"/>
              <a:gd name="adj2" fmla="val 74558"/>
            </a:avLst>
          </a:prstGeom>
          <a:noFill/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N" sz="220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6000" y="712800"/>
            <a:ext cx="11520000" cy="642937"/>
          </a:xfrm>
        </p:spPr>
        <p:txBody>
          <a:bodyPr/>
          <a:lstStyle/>
          <a:p>
            <a:r>
              <a:rPr lang="zh-CN" altLang="en-US" dirty="0"/>
              <a:t>目标选择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二、技术路线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651106-BAA4-CBBD-3D19-8E6DA0EEE69B}"/>
              </a:ext>
            </a:extLst>
          </p:cNvPr>
          <p:cNvSpPr txBox="1"/>
          <p:nvPr/>
        </p:nvSpPr>
        <p:spPr>
          <a:xfrm>
            <a:off x="4593034" y="1361492"/>
            <a:ext cx="30059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zh-CN" dirty="0"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algn="ctr"/>
            <a:r>
              <a:rPr lang="zh-CN" altLang="en-US" sz="2000" b="1" dirty="0">
                <a:latin typeface="Yuanti TC" panose="02010600040101010101" pitchFamily="2" charset="-120"/>
                <a:ea typeface="Yuanti TC" panose="02010600040101010101" pitchFamily="2" charset="-120"/>
              </a:rPr>
              <a:t>快速两次眨眼以选择</a:t>
            </a:r>
            <a:r>
              <a:rPr lang="zh-CN" altLang="en-CN" sz="2000" b="1" dirty="0">
                <a:latin typeface="Yuanti TC" panose="02010600040101010101" pitchFamily="2" charset="-120"/>
                <a:ea typeface="Yuanti TC" panose="02010600040101010101" pitchFamily="2" charset="-120"/>
              </a:rPr>
              <a:t>目标</a:t>
            </a:r>
            <a:endParaRPr lang="en-US" sz="2000" b="1" dirty="0"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algn="ctr"/>
            <a:endParaRPr lang="en-CN" dirty="0"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Model 20" descr="Prism And Basal Pinacoid White">
                <a:extLst>
                  <a:ext uri="{FF2B5EF4-FFF2-40B4-BE49-F238E27FC236}">
                    <a16:creationId xmlns:a16="http://schemas.microsoft.com/office/drawing/2014/main" id="{58CB1052-C65F-A9F3-CF91-587D82962F4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594909" y="2532901"/>
              <a:ext cx="1246549" cy="1412710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246549" cy="1412710"/>
                    </a:xfrm>
                    <a:prstGeom prst="rect">
                      <a:avLst/>
                    </a:prstGeom>
                    <a:effectLst/>
                  </am3d:spPr>
                  <am3d:camera>
                    <am3d:pos x="0" y="0" z="8146915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39970" d="1000000"/>
                    <am3d:preTrans dx="-76" dy="-17999982" dz="1"/>
                    <am3d:scale>
                      <am3d:sx n="1000000" d="1000000"/>
                      <am3d:sy n="1000000" d="1000000"/>
                      <am3d:sz n="1000000" d="1000000"/>
                    </am3d:scale>
                    <am3d:rot ax="-2183283" ay="2913714" az="9064903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145028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Model 20" descr="Prism And Basal Pinacoid White">
                <a:extLst>
                  <a:ext uri="{FF2B5EF4-FFF2-40B4-BE49-F238E27FC236}">
                    <a16:creationId xmlns:a16="http://schemas.microsoft.com/office/drawing/2014/main" id="{58CB1052-C65F-A9F3-CF91-587D82962F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94909" y="2532901"/>
                <a:ext cx="1246549" cy="141271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20" descr="Prism And Basal Pinacoid White">
                <a:extLst>
                  <a:ext uri="{FF2B5EF4-FFF2-40B4-BE49-F238E27FC236}">
                    <a16:creationId xmlns:a16="http://schemas.microsoft.com/office/drawing/2014/main" id="{06B5A345-0763-3B28-1060-C3665931C98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57467" y="2315882"/>
              <a:ext cx="1617831" cy="1833483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617831" cy="1833483"/>
                    </a:xfrm>
                    <a:prstGeom prst="rect">
                      <a:avLst/>
                    </a:prstGeom>
                    <a:effectLst/>
                  </am3d:spPr>
                  <am3d:camera>
                    <am3d:pos x="0" y="0" z="8146915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39970" d="1000000"/>
                    <am3d:preTrans dx="-76" dy="-17999982" dz="1"/>
                    <am3d:scale>
                      <am3d:sx n="1000000" d="1000000"/>
                      <am3d:sy n="1000000" d="1000000"/>
                      <am3d:sz n="1000000" d="1000000"/>
                    </am3d:scale>
                    <am3d:rot ax="-2183283" ay="2913714" az="9064903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188224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20" descr="Prism And Basal Pinacoid White">
                <a:extLst>
                  <a:ext uri="{FF2B5EF4-FFF2-40B4-BE49-F238E27FC236}">
                    <a16:creationId xmlns:a16="http://schemas.microsoft.com/office/drawing/2014/main" id="{06B5A345-0763-3B28-1060-C3665931C9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57467" y="2315882"/>
                <a:ext cx="1617831" cy="1833483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Model 20" descr="Prism And Basal Pinacoid White">
                <a:extLst>
                  <a:ext uri="{FF2B5EF4-FFF2-40B4-BE49-F238E27FC236}">
                    <a16:creationId xmlns:a16="http://schemas.microsoft.com/office/drawing/2014/main" id="{3AD2B25D-DCB6-8645-A218-8EA8326032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96561" y="3629858"/>
              <a:ext cx="1268886" cy="1438025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268886" cy="1438025"/>
                    </a:xfrm>
                    <a:prstGeom prst="rect">
                      <a:avLst/>
                    </a:prstGeom>
                    <a:effectLst>
                      <a:glow rad="228600">
                        <a:schemeClr val="accent2">
                          <a:lumMod val="60000"/>
                          <a:lumOff val="40000"/>
                        </a:schemeClr>
                      </a:glow>
                    </a:effectLst>
                  </am3d:spPr>
                  <am3d:camera>
                    <am3d:pos x="0" y="0" z="8146915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39970" d="1000000"/>
                    <am3d:preTrans dx="-76" dy="-17999982" dz="1"/>
                    <am3d:scale>
                      <am3d:sx n="1000000" d="1000000"/>
                      <am3d:sy n="1000000" d="1000000"/>
                      <am3d:sz n="1000000" d="1000000"/>
                    </am3d:scale>
                    <am3d:rot ax="-2183283" ay="2913714" az="9064903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47626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Model 20" descr="Prism And Basal Pinacoid White">
                <a:extLst>
                  <a:ext uri="{FF2B5EF4-FFF2-40B4-BE49-F238E27FC236}">
                    <a16:creationId xmlns:a16="http://schemas.microsoft.com/office/drawing/2014/main" id="{3AD2B25D-DCB6-8645-A218-8EA8326032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96561" y="3629858"/>
                <a:ext cx="1268886" cy="1438025"/>
              </a:xfrm>
              <a:prstGeom prst="rect">
                <a:avLst/>
              </a:prstGeom>
              <a:effectLst>
                <a:glow rad="228600">
                  <a:schemeClr val="accent2">
                    <a:lumMod val="60000"/>
                    <a:lumOff val="40000"/>
                  </a:schemeClr>
                </a:glow>
              </a:effectLst>
            </p:spPr>
          </p:pic>
        </mc:Fallback>
      </mc:AlternateContent>
      <p:pic>
        <p:nvPicPr>
          <p:cNvPr id="11" name="Picture 8" descr="Big Image - Head Silhouette Clipart, HD Png Download - 2032x2304(#2137798)  - PngFind">
            <a:extLst>
              <a:ext uri="{FF2B5EF4-FFF2-40B4-BE49-F238E27FC236}">
                <a16:creationId xmlns:a16="http://schemas.microsoft.com/office/drawing/2014/main" id="{1CA9C3A9-9D76-4B24-8ED3-968F3D751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956" b="92440" l="1667" r="95000">
                        <a14:foregroundMark x1="25476" y1="29738" x2="31429" y2="14214"/>
                        <a14:foregroundMark x1="31429" y1="14214" x2="50119" y2="6956"/>
                        <a14:foregroundMark x1="50119" y1="6956" x2="52619" y2="7560"/>
                        <a14:foregroundMark x1="52619" y1="13609" x2="52619" y2="13609"/>
                        <a14:foregroundMark x1="7381" y1="28226" x2="6786" y2="33468"/>
                        <a14:foregroundMark x1="43095" y1="92641" x2="43095" y2="92641"/>
                        <a14:foregroundMark x1="90952" y1="51210" x2="90952" y2="51210"/>
                        <a14:foregroundMark x1="1667" y1="34577" x2="1667" y2="34577"/>
                        <a14:foregroundMark x1="95000" y1="52419" x2="95000" y2="524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58417" y="4816657"/>
            <a:ext cx="1476117" cy="174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C2808B04-1C05-001F-E27F-AC9DC659F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7455" y="5406156"/>
            <a:ext cx="261887" cy="26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93B55D4-0AD2-8FDE-D2F5-975A44813CF4}"/>
              </a:ext>
            </a:extLst>
          </p:cNvPr>
          <p:cNvCxnSpPr>
            <a:cxnSpLocks/>
          </p:cNvCxnSpPr>
          <p:nvPr/>
        </p:nvCxnSpPr>
        <p:spPr>
          <a:xfrm>
            <a:off x="5955498" y="4442242"/>
            <a:ext cx="2619240" cy="963631"/>
          </a:xfrm>
          <a:prstGeom prst="line">
            <a:avLst/>
          </a:prstGeom>
          <a:ln w="28575">
            <a:solidFill>
              <a:schemeClr val="tx1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D34ED31-3D7D-02C7-A1BA-8B7C5B030461}"/>
              </a:ext>
            </a:extLst>
          </p:cNvPr>
          <p:cNvSpPr txBox="1"/>
          <p:nvPr/>
        </p:nvSpPr>
        <p:spPr>
          <a:xfrm>
            <a:off x="7317742" y="5390761"/>
            <a:ext cx="1195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</a:t>
            </a:r>
            <a:r>
              <a:rPr lang="en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ead forward</a:t>
            </a:r>
          </a:p>
        </p:txBody>
      </p:sp>
      <p:pic>
        <p:nvPicPr>
          <p:cNvPr id="10" name="Picture 2" descr="[animate output image]">
            <a:extLst>
              <a:ext uri="{FF2B5EF4-FFF2-40B4-BE49-F238E27FC236}">
                <a16:creationId xmlns:a16="http://schemas.microsoft.com/office/drawing/2014/main" id="{4EC18119-2C7E-E4BD-861E-3670F5B5D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6979" y="3514427"/>
            <a:ext cx="1764935" cy="9936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272064"/>
      </p:ext>
    </p:extLst>
  </p:cSld>
  <p:clrMapOvr>
    <a:masterClrMapping/>
  </p:clrMapOvr>
</p:sld>
</file>

<file path=ppt/theme/theme1.xml><?xml version="1.0" encoding="utf-8"?>
<a:theme xmlns:a="http://schemas.openxmlformats.org/drawingml/2006/main" name="2_默认设计模板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08600"/>
      </a:accent1>
      <a:accent2>
        <a:srgbClr val="027BC6"/>
      </a:accent2>
      <a:accent3>
        <a:srgbClr val="FF0000"/>
      </a:accent3>
      <a:accent4>
        <a:srgbClr val="55008A"/>
      </a:accent4>
      <a:accent5>
        <a:srgbClr val="FFCC00"/>
      </a:accent5>
      <a:accent6>
        <a:srgbClr val="FF0000"/>
      </a:accent6>
      <a:hlink>
        <a:srgbClr val="0000CC"/>
      </a:hlink>
      <a:folHlink>
        <a:srgbClr val="660066"/>
      </a:folHlink>
    </a:clrScheme>
    <a:fontScheme name="自定义 3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00FF"/>
        </a:solidFill>
        <a:ln>
          <a:solidFill>
            <a:srgbClr val="0000FF"/>
          </a:solidFill>
          <a:headEnd type="none" w="med" len="med"/>
          <a:tailEnd type="none" w="med" len="med"/>
        </a:ln>
      </a:spPr>
      <a:bodyPr lIns="0" tIns="0" rIns="0" bIns="0" rtlCol="0" anchor="ctr"/>
      <a:lstStyle>
        <a:defPPr algn="ctr">
          <a:defRPr sz="2200" dirty="0" smtClean="0">
            <a:ln>
              <a:solidFill>
                <a:schemeClr val="bg1">
                  <a:lumMod val="85000"/>
                </a:schemeClr>
              </a:solidFill>
            </a:ln>
            <a:solidFill>
              <a:schemeClr val="bg1"/>
            </a:solidFill>
            <a:latin typeface="+mj-lt"/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  <a:txDef>
      <a:spPr>
        <a:solidFill>
          <a:schemeClr val="bg1"/>
        </a:solidFill>
      </a:spPr>
      <a:bodyPr wrap="none" rtlCol="0">
        <a:spAutoFit/>
      </a:bodyPr>
      <a:lstStyle>
        <a:defPPr>
          <a:defRPr sz="2000" dirty="0" smtClean="0">
            <a:latin typeface="+mn-lt"/>
            <a:ea typeface="+mn-ea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默认设计模板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08600"/>
      </a:accent1>
      <a:accent2>
        <a:srgbClr val="027BC6"/>
      </a:accent2>
      <a:accent3>
        <a:srgbClr val="FF0000"/>
      </a:accent3>
      <a:accent4>
        <a:srgbClr val="55008A"/>
      </a:accent4>
      <a:accent5>
        <a:srgbClr val="FFCC00"/>
      </a:accent5>
      <a:accent6>
        <a:srgbClr val="FF0000"/>
      </a:accent6>
      <a:hlink>
        <a:srgbClr val="0000CC"/>
      </a:hlink>
      <a:folHlink>
        <a:srgbClr val="660066"/>
      </a:folHlink>
    </a:clrScheme>
    <a:fontScheme name="自定义 3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00FF"/>
        </a:solidFill>
        <a:ln>
          <a:solidFill>
            <a:srgbClr val="0000FF"/>
          </a:solidFill>
          <a:headEnd type="none" w="med" len="med"/>
          <a:tailEnd type="none" w="med" len="med"/>
        </a:ln>
      </a:spPr>
      <a:bodyPr lIns="0" tIns="0" rIns="0" bIns="0" rtlCol="0" anchor="ctr"/>
      <a:lstStyle>
        <a:defPPr algn="ctr">
          <a:defRPr sz="2200" dirty="0" smtClean="0">
            <a:ln>
              <a:solidFill>
                <a:schemeClr val="bg1">
                  <a:lumMod val="85000"/>
                </a:schemeClr>
              </a:solidFill>
            </a:ln>
            <a:solidFill>
              <a:schemeClr val="bg1"/>
            </a:solidFill>
            <a:latin typeface="+mj-lt"/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  <a:txDef>
      <a:spPr>
        <a:solidFill>
          <a:schemeClr val="bg1"/>
        </a:solidFill>
      </a:spPr>
      <a:bodyPr wrap="none" rtlCol="0">
        <a:spAutoFit/>
      </a:bodyPr>
      <a:lstStyle>
        <a:defPPr>
          <a:defRPr sz="2000" dirty="0" smtClean="0">
            <a:latin typeface="+mn-lt"/>
            <a:ea typeface="+mn-ea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默认设计模板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08600"/>
      </a:accent1>
      <a:accent2>
        <a:srgbClr val="027BC6"/>
      </a:accent2>
      <a:accent3>
        <a:srgbClr val="FF0000"/>
      </a:accent3>
      <a:accent4>
        <a:srgbClr val="55008A"/>
      </a:accent4>
      <a:accent5>
        <a:srgbClr val="FFCC00"/>
      </a:accent5>
      <a:accent6>
        <a:srgbClr val="FF0000"/>
      </a:accent6>
      <a:hlink>
        <a:srgbClr val="0000CC"/>
      </a:hlink>
      <a:folHlink>
        <a:srgbClr val="660066"/>
      </a:folHlink>
    </a:clrScheme>
    <a:fontScheme name="自定义 3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00FF"/>
        </a:solidFill>
        <a:ln>
          <a:solidFill>
            <a:srgbClr val="0000FF"/>
          </a:solidFill>
          <a:headEnd type="none" w="med" len="med"/>
          <a:tailEnd type="none" w="med" len="med"/>
        </a:ln>
      </a:spPr>
      <a:bodyPr lIns="0" tIns="0" rIns="0" bIns="0" rtlCol="0" anchor="ctr"/>
      <a:lstStyle>
        <a:defPPr algn="ctr">
          <a:defRPr sz="2200" dirty="0" smtClean="0">
            <a:ln>
              <a:solidFill>
                <a:schemeClr val="bg1">
                  <a:lumMod val="85000"/>
                </a:schemeClr>
              </a:solidFill>
            </a:ln>
            <a:solidFill>
              <a:schemeClr val="bg1"/>
            </a:solidFill>
            <a:latin typeface="+mj-lt"/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  <a:txDef>
      <a:spPr>
        <a:solidFill>
          <a:schemeClr val="bg1"/>
        </a:solidFill>
      </a:spPr>
      <a:bodyPr wrap="none" rtlCol="0" anchor="t">
        <a:spAutoFit/>
      </a:bodyPr>
      <a:lstStyle>
        <a:defPPr algn="l">
          <a:defRPr lang="en-US" altLang="zh-CN" sz="1400" i="1" dirty="0" smtClean="0">
            <a:latin typeface="Cambria Math" panose="02040503050406030204" pitchFamily="18" charset="0"/>
            <a:ea typeface="+mn-ea"/>
            <a:cs typeface="Cambria Math" panose="02040503050406030204" pitchFamily="18" charset="0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</TotalTime>
  <Words>685</Words>
  <Application>Microsoft Macintosh PowerPoint</Application>
  <PresentationFormat>Widescreen</PresentationFormat>
  <Paragraphs>158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4" baseType="lpstr">
      <vt:lpstr>楷体</vt:lpstr>
      <vt:lpstr>Microsoft GothicNeo</vt:lpstr>
      <vt:lpstr>微软雅黑</vt:lpstr>
      <vt:lpstr>Microsoft YaHei UI</vt:lpstr>
      <vt:lpstr>黑体</vt:lpstr>
      <vt:lpstr>华文行楷</vt:lpstr>
      <vt:lpstr>Yuanti TC</vt:lpstr>
      <vt:lpstr>Arial</vt:lpstr>
      <vt:lpstr>Calibri</vt:lpstr>
      <vt:lpstr>Courier New</vt:lpstr>
      <vt:lpstr>Times New Roman</vt:lpstr>
      <vt:lpstr>2_默认设计模板</vt:lpstr>
      <vt:lpstr>5_默认设计模板</vt:lpstr>
      <vt:lpstr>3_默认设计模板</vt:lpstr>
      <vt:lpstr>PowerPoint Presentation</vt:lpstr>
      <vt:lpstr>汇报提纲</vt:lpstr>
      <vt:lpstr>一、研究内容</vt:lpstr>
      <vt:lpstr>汇报提纲</vt:lpstr>
      <vt:lpstr>二、技术路线</vt:lpstr>
      <vt:lpstr>二、技术路线</vt:lpstr>
      <vt:lpstr>二、技术路线</vt:lpstr>
      <vt:lpstr>二、技术路线</vt:lpstr>
      <vt:lpstr>二、技术路线</vt:lpstr>
      <vt:lpstr>二、技术路线</vt:lpstr>
      <vt:lpstr>二、技术路线</vt:lpstr>
      <vt:lpstr>二、技术路线</vt:lpstr>
      <vt:lpstr>二、技术路线</vt:lpstr>
      <vt:lpstr>二、技术路线</vt:lpstr>
      <vt:lpstr>二、技术路线</vt:lpstr>
      <vt:lpstr>二、技术路线</vt:lpstr>
      <vt:lpstr>二、技术路线</vt:lpstr>
      <vt:lpstr>汇报提纲</vt:lpstr>
      <vt:lpstr>四、研究计划</vt:lpstr>
      <vt:lpstr>PowerPoint Presentation</vt:lpstr>
    </vt:vector>
  </TitlesOfParts>
  <Company>BUAA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vrlab</dc:creator>
  <cp:lastModifiedBy>Springs Lau</cp:lastModifiedBy>
  <cp:revision>2685</cp:revision>
  <cp:lastPrinted>2017-04-03T03:42:00Z</cp:lastPrinted>
  <dcterms:created xsi:type="dcterms:W3CDTF">2014-10-19T13:03:00Z</dcterms:created>
  <dcterms:modified xsi:type="dcterms:W3CDTF">2023-04-06T14:25:10Z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3CD51281C3D14F22A9C30B4EE4551A73</vt:lpwstr>
  </property>
</Properties>
</file>