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1" r:id="rId4"/>
    <p:sldId id="278" r:id="rId5"/>
    <p:sldId id="280" r:id="rId6"/>
    <p:sldId id="281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5"/>
    <p:restoredTop sz="96654"/>
  </p:normalViewPr>
  <p:slideViewPr>
    <p:cSldViewPr snapToGrid="0">
      <p:cViewPr>
        <p:scale>
          <a:sx n="146" d="100"/>
          <a:sy n="146" d="100"/>
        </p:scale>
        <p:origin x="91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7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Apr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完成用户实验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实验数据分析</a:t>
            </a:r>
            <a:endParaRPr lang="en-US" altLang="zh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下周计划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完成用户实验</a:t>
            </a:r>
            <a:r>
              <a:rPr lang="zh-CN" altLang="en-US" dirty="0">
                <a:ea typeface="Yuanti SC" panose="02010600040101010101"/>
              </a:rPr>
              <a:t> </a:t>
            </a:r>
            <a:r>
              <a:rPr lang="en-US" altLang="zh-CN" dirty="0">
                <a:ea typeface="Yuanti SC" panose="02010600040101010101"/>
              </a:rPr>
              <a:t>Task</a:t>
            </a:r>
            <a:r>
              <a:rPr lang="zh-CN" altLang="en-US" dirty="0">
                <a:ea typeface="Yuanti SC" panose="02010600040101010101"/>
              </a:rPr>
              <a:t> </a:t>
            </a:r>
            <a:r>
              <a:rPr lang="en-US" altLang="zh-CN" dirty="0">
                <a:ea typeface="Yuanti SC" panose="02010600040101010101"/>
              </a:rPr>
              <a:t>1</a:t>
            </a:r>
            <a:endParaRPr lang="en-CN" dirty="0">
              <a:ea typeface="Yuanti SC" panose="0201060004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FAC30-86E6-136D-45D4-04CB49EB852A}"/>
              </a:ext>
            </a:extLst>
          </p:cNvPr>
          <p:cNvSpPr txBox="1"/>
          <p:nvPr/>
        </p:nvSpPr>
        <p:spPr>
          <a:xfrm>
            <a:off x="665667" y="1179051"/>
            <a:ext cx="10860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复用OrthoGaze的用户实验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Task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B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：将对象从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Start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Position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尽快移动到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Target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Position</a:t>
            </a:r>
            <a:r>
              <a:rPr lang="zh-CN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完成对接</a:t>
            </a:r>
            <a:endParaRPr lang="en-CN" altLang="zh-CN" sz="20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CN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由于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实验方法完全一致，我们不复现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OrthoGaze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的方法，直接与</a:t>
            </a:r>
            <a:r>
              <a:rPr lang="zh-CN" altLang="en-CN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其论文中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数据比较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OrthoGaze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分别测试了</a:t>
            </a:r>
            <a:r>
              <a:rPr lang="zh-CN" altLang="en-CN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头动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、眼动和手柄动三种交互方式，在此我们只关注眼动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953FF-B5C3-B498-716B-BFBF07E25E00}"/>
              </a:ext>
            </a:extLst>
          </p:cNvPr>
          <p:cNvGrpSpPr/>
          <p:nvPr/>
        </p:nvGrpSpPr>
        <p:grpSpPr>
          <a:xfrm>
            <a:off x="2013483" y="2527201"/>
            <a:ext cx="8165034" cy="3404767"/>
            <a:chOff x="2165664" y="3372840"/>
            <a:chExt cx="7702841" cy="32120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A5038E-00D6-C8EE-C57C-987E88B9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664" y="3372840"/>
              <a:ext cx="2999189" cy="32120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20296F-4508-8321-78B1-465FF378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2024" y="3372840"/>
              <a:ext cx="4606481" cy="3212035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2B84F5-C491-C919-72D7-39C6EA496901}"/>
              </a:ext>
            </a:extLst>
          </p:cNvPr>
          <p:cNvCxnSpPr>
            <a:cxnSpLocks/>
          </p:cNvCxnSpPr>
          <p:nvPr/>
        </p:nvCxnSpPr>
        <p:spPr>
          <a:xfrm>
            <a:off x="6801394" y="5570564"/>
            <a:ext cx="0" cy="792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A3C16-DDB6-5177-3B83-A5C25DA6BD6D}"/>
              </a:ext>
            </a:extLst>
          </p:cNvPr>
          <p:cNvCxnSpPr>
            <a:cxnSpLocks/>
          </p:cNvCxnSpPr>
          <p:nvPr/>
        </p:nvCxnSpPr>
        <p:spPr>
          <a:xfrm>
            <a:off x="9009019" y="5570564"/>
            <a:ext cx="0" cy="792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B2A375-6F30-5AA4-0B50-453BAEA881CA}"/>
              </a:ext>
            </a:extLst>
          </p:cNvPr>
          <p:cNvSpPr txBox="1"/>
          <p:nvPr/>
        </p:nvSpPr>
        <p:spPr>
          <a:xfrm>
            <a:off x="6408497" y="637490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16.37s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95AEE-418D-1E6F-12E3-EBEB9CD8AC9D}"/>
              </a:ext>
            </a:extLst>
          </p:cNvPr>
          <p:cNvSpPr txBox="1"/>
          <p:nvPr/>
        </p:nvSpPr>
        <p:spPr>
          <a:xfrm>
            <a:off x="8616122" y="637690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12.69s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826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完成用户实验 TASK 1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98311E0-C75C-CEB3-37A3-1F0AB33C3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72762"/>
              </p:ext>
            </p:extLst>
          </p:nvPr>
        </p:nvGraphicFramePr>
        <p:xfrm>
          <a:off x="598712" y="1129154"/>
          <a:ext cx="1099457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43">
                  <a:extLst>
                    <a:ext uri="{9D8B030D-6E8A-4147-A177-3AD203B41FA5}">
                      <a16:colId xmlns:a16="http://schemas.microsoft.com/office/drawing/2014/main" val="1327640980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val="2668816229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val="2229332285"/>
                    </a:ext>
                  </a:extLst>
                </a:gridCol>
                <a:gridCol w="2748643">
                  <a:extLst>
                    <a:ext uri="{9D8B030D-6E8A-4147-A177-3AD203B41FA5}">
                      <a16:colId xmlns:a16="http://schemas.microsoft.com/office/drawing/2014/main" val="398084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参试者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计算凝视驻留时间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不计算凝视驻留时间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8.72s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7.72s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8.11s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7.11s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滑铁卢大学计算机学院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9.19s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8.19s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24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北航软件学院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9.50s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8.50s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38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滑铁卢大学计算机学院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8.44s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7.44s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北航外国语学院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8.98s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7.98s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北航经济管理学院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11.51s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10.51s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2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女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27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多伦多大学计算机学院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8.99s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7.99s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8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女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岁，用过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滑铁卢大学计算机学院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9.08s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8.08s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女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岁，用过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多伦多大学计算机学院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10.27s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9.27s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2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23</a:t>
                      </a:r>
                      <a:r>
                        <a:rPr lang="zh-CN" altLang="en-US" dirty="0"/>
                        <a:t>岁，没有</a:t>
                      </a:r>
                      <a:r>
                        <a:rPr lang="en-US" altLang="zh-CN" dirty="0"/>
                        <a:t>VR</a:t>
                      </a:r>
                      <a:r>
                        <a:rPr lang="zh-CN" altLang="en-US" dirty="0"/>
                        <a:t>经验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8.33s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7.33s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岁，熟练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9.01s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8.01s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男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岁，用过</a:t>
                      </a:r>
                      <a:r>
                        <a:rPr lang="en-US" altLang="zh-CN" dirty="0"/>
                        <a:t>VR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10.25s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9.25s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女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岁，用过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北航计算机学院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12.29s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11.29s</a:t>
                      </a:r>
                      <a:endParaRPr lang="en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7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5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实验数据分析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606939-C64A-8E9D-B22F-7C8A7A31F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66328"/>
              </p:ext>
            </p:extLst>
          </p:nvPr>
        </p:nvGraphicFramePr>
        <p:xfrm>
          <a:off x="2032000" y="1198156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9883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236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715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b="0" dirty="0"/>
                        <a:t>我们的方法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b="0" kern="1200" dirty="0">
                          <a:solidFill>
                            <a:schemeClr val="lt1"/>
                          </a:solidFill>
                          <a:effectLst/>
                        </a:rPr>
                        <a:t>10.31s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b="0" dirty="0"/>
                        <a:t>9.31s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1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  <a:r>
                        <a:rPr lang="en-CN" b="0" dirty="0"/>
                        <a:t>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16.37s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12.69s</a:t>
                      </a:r>
                      <a:endParaRPr lang="en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356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D639EA-805C-F90F-C8E2-1CE46CCB1E85}"/>
              </a:ext>
            </a:extLst>
          </p:cNvPr>
          <p:cNvSpPr txBox="1"/>
          <p:nvPr/>
        </p:nvSpPr>
        <p:spPr>
          <a:xfrm>
            <a:off x="5138055" y="2749735"/>
            <a:ext cx="1846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37% faster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68A53-7915-F14E-3F44-587C22A13E40}"/>
              </a:ext>
            </a:extLst>
          </p:cNvPr>
          <p:cNvSpPr txBox="1"/>
          <p:nvPr/>
        </p:nvSpPr>
        <p:spPr>
          <a:xfrm>
            <a:off x="7850779" y="2732316"/>
            <a:ext cx="1846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Söhne"/>
              </a:rPr>
              <a:t>2</a:t>
            </a:r>
            <a:r>
              <a:rPr lang="en-US" b="0" i="0" dirty="0">
                <a:effectLst/>
                <a:latin typeface="Söhne"/>
              </a:rPr>
              <a:t>7% faster</a:t>
            </a:r>
            <a:endParaRPr lang="en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D67DB-80B1-3D1C-3C0F-354E33BDB3B9}"/>
              </a:ext>
            </a:extLst>
          </p:cNvPr>
          <p:cNvCxnSpPr>
            <a:cxnSpLocks/>
          </p:cNvCxnSpPr>
          <p:nvPr/>
        </p:nvCxnSpPr>
        <p:spPr>
          <a:xfrm>
            <a:off x="6061164" y="1948545"/>
            <a:ext cx="0" cy="792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96EE2F-184F-3D98-4EA7-50D00A4D9732}"/>
              </a:ext>
            </a:extLst>
          </p:cNvPr>
          <p:cNvCxnSpPr>
            <a:cxnSpLocks/>
          </p:cNvCxnSpPr>
          <p:nvPr/>
        </p:nvCxnSpPr>
        <p:spPr>
          <a:xfrm>
            <a:off x="8773888" y="1948545"/>
            <a:ext cx="0" cy="792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C6906F5-0397-8C74-29AB-E3A8E729C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0642"/>
              </p:ext>
            </p:extLst>
          </p:nvPr>
        </p:nvGraphicFramePr>
        <p:xfrm>
          <a:off x="2809963" y="4082148"/>
          <a:ext cx="65024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01449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347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74685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9397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4621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1845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7867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b="0" dirty="0"/>
                        <a:t>没有VR经验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9.50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8.98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11.51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8.33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1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b="0" dirty="0"/>
                        <a:t>用过VR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8.72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9.19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9.08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10.27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10.25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12.29</a:t>
                      </a:r>
                      <a:endParaRPr lang="en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2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b="0" dirty="0"/>
                        <a:t>熟练VR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8.11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8.44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8.99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9.01</a:t>
                      </a:r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01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11710C-9833-FB81-7ED0-01C016966165}"/>
                  </a:ext>
                </a:extLst>
              </p:cNvPr>
              <p:cNvSpPr txBox="1"/>
              <p:nvPr/>
            </p:nvSpPr>
            <p:spPr>
              <a:xfrm>
                <a:off x="4026407" y="5521344"/>
                <a:ext cx="4069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2, 11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 2.31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0.1477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&gt;0.05)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11710C-9833-FB81-7ED0-01C01696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07" y="5521344"/>
                <a:ext cx="4069512" cy="276999"/>
              </a:xfrm>
              <a:prstGeom prst="rect">
                <a:avLst/>
              </a:prstGeom>
              <a:blipFill>
                <a:blip r:embed="rId2"/>
                <a:stretch>
                  <a:fillRect l="-621" t="-21739" r="-3416" b="-521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CE50BDB-07C3-5F3E-6610-2A449C4E1A5C}"/>
              </a:ext>
            </a:extLst>
          </p:cNvPr>
          <p:cNvSpPr txBox="1"/>
          <p:nvPr/>
        </p:nvSpPr>
        <p:spPr>
          <a:xfrm>
            <a:off x="592182" y="5962578"/>
            <a:ext cx="110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根据One-way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ANOVA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分析，三种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VR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经验间数据没有显著差异，可以证明我们的方法的易用性和可学习性。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0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下周计划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D6555-F0FE-2F3F-E85B-C9693C37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Study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2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3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C18B07-E314-5D8C-F364-7D3E0A85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2" y="43220"/>
            <a:ext cx="8294915" cy="67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83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592</TotalTime>
  <Words>335</Words>
  <Application>Microsoft Macintosh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Söhne</vt:lpstr>
      <vt:lpstr>Yuanti SC</vt:lpstr>
      <vt:lpstr>Yuanti TC</vt:lpstr>
      <vt:lpstr>Arial</vt:lpstr>
      <vt:lpstr>Cambria Math</vt:lpstr>
      <vt:lpstr>Courier New</vt:lpstr>
      <vt:lpstr>Gill Sans MT</vt:lpstr>
      <vt:lpstr>Parcel</vt:lpstr>
      <vt:lpstr>第7周组会</vt:lpstr>
      <vt:lpstr>组会内容</vt:lpstr>
      <vt:lpstr>完成用户实验 Task 1</vt:lpstr>
      <vt:lpstr>完成用户实验 TASK 1</vt:lpstr>
      <vt:lpstr>实验数据分析</vt:lpstr>
      <vt:lpstr>下周计划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336</cp:revision>
  <dcterms:created xsi:type="dcterms:W3CDTF">2023-02-27T02:30:25Z</dcterms:created>
  <dcterms:modified xsi:type="dcterms:W3CDTF">2023-04-17T05:40:18Z</dcterms:modified>
</cp:coreProperties>
</file>