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/>
    <p:restoredTop sz="81981"/>
  </p:normalViewPr>
  <p:slideViewPr>
    <p:cSldViewPr snapToGrid="0">
      <p:cViewPr varScale="1">
        <p:scale>
          <a:sx n="127" d="100"/>
          <a:sy n="127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D9535-0212-684B-A2CC-9B55B79E88FD}" type="datetimeFigureOut">
              <a:rPr lang="en-CN" smtClean="0"/>
              <a:t>2023/3/6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B6F1F-69B2-0044-A5AC-8A0964F033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679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假设一个物体绕着自身的中心以角速度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ω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旋转，那么可以用以下公式来表示它的转动：</a:t>
            </a:r>
          </a:p>
          <a:p>
            <a:pPr algn="l"/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θ(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t) =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ω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</a:t>
            </a: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其中，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θ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表示物体相对于起始位置旋转的角度，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表示旋转的时间。</a:t>
            </a: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如果我们将时间微分，得到：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θ/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dt =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ω</a:t>
            </a: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这个式子表示的是物体每单位时间所转过的角度，也就是角速度。如果我们再对角速度微分，得到：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d²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θ/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dt² = 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α</a:t>
            </a: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这个式子表示的是物体的角加速度，也就是旋转速度的变化率。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B6F1F-69B2-0044-A5AC-8A0964F03319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631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3/6/23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31A3-277F-9E4B-51D6-DC1AD0E33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17274"/>
            <a:ext cx="8991600" cy="1645920"/>
          </a:xfrm>
        </p:spPr>
        <p:txBody>
          <a:bodyPr/>
          <a:lstStyle/>
          <a:p>
            <a:r>
              <a:rPr lang="en-CN" b="1" dirty="0">
                <a:latin typeface="Yuanti SC" panose="02010600040101010101" pitchFamily="2" charset="-122"/>
                <a:ea typeface="Yuanti SC" panose="02010600040101010101" pitchFamily="2" charset="-122"/>
              </a:rPr>
              <a:t>第</a:t>
            </a:r>
            <a:r>
              <a:rPr 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3</a:t>
            </a:r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周</a:t>
            </a:r>
            <a:r>
              <a:rPr lang="en-CN" b="1" dirty="0">
                <a:latin typeface="Yuanti SC" panose="02010600040101010101" pitchFamily="2" charset="-122"/>
                <a:ea typeface="Yuanti SC" panose="02010600040101010101" pitchFamily="2" charset="-122"/>
              </a:rPr>
              <a:t>组会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58468-040C-F175-40AD-2624898B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83074"/>
            <a:ext cx="6801612" cy="16459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b="1" dirty="0">
                <a:latin typeface="Yuanti TC" panose="02010600040101010101" pitchFamily="2" charset="-120"/>
                <a:ea typeface="Yuanti TC" panose="02010600040101010101" pitchFamily="2" charset="-120"/>
              </a:rPr>
              <a:t>虚拟现实头眼协同对象操纵方法设计与实现</a:t>
            </a:r>
            <a:endParaRPr lang="en-US" altLang="zh-CN" sz="2600" b="1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dirty="0" err="1">
                <a:latin typeface="Yuanti TC" panose="02010600040101010101" pitchFamily="2" charset="-120"/>
                <a:ea typeface="Yuanti TC" panose="02010600040101010101" pitchFamily="2" charset="-120"/>
              </a:rPr>
              <a:t>刘兆薰</a:t>
            </a:r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Mar 6, 2023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00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7B78-80A9-2460-A488-93C3714B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组会内容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6839-473B-3E14-833A-C8D1F95E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B</a:t>
            </a:r>
            <a:r>
              <a:rPr lang="en-CN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aseline</a:t>
            </a:r>
          </a:p>
          <a:p>
            <a:r>
              <a:rPr lang="en-CN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User</a:t>
            </a:r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Study</a:t>
            </a:r>
          </a:p>
          <a:p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对象旋转方程</a:t>
            </a:r>
            <a:endParaRPr lang="en-US" altLang="zh-CN" sz="2400" dirty="0">
              <a:latin typeface="Yuanti TC" panose="02010600040101010101" pitchFamily="2" charset="-120"/>
              <a:ea typeface="Yuan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Yuanti TC" panose="02010600040101010101" pitchFamily="2" charset="-120"/>
                <a:ea typeface="Yuanti TC" panose="02010600040101010101" pitchFamily="2" charset="-120"/>
                <a:cs typeface="Times New Roman" panose="02020603050405020304" pitchFamily="18" charset="0"/>
              </a:rPr>
              <a:t>对象缩放方程</a:t>
            </a:r>
            <a:endParaRPr lang="en-US" altLang="zh-CN" sz="2400" dirty="0">
              <a:latin typeface="Yuanti TC" panose="02010600040101010101" pitchFamily="2" charset="-120"/>
              <a:ea typeface="Yuanti TC" panose="02010600040101010101" pitchFamily="2" charset="-120"/>
              <a:cs typeface="Times New Roman" panose="02020603050405020304" pitchFamily="18" charset="0"/>
            </a:endParaRPr>
          </a:p>
          <a:p>
            <a:endParaRPr lang="en-CN" sz="2400" dirty="0">
              <a:latin typeface="Yuanti TC" panose="02010600040101010101" pitchFamily="2" charset="-120"/>
              <a:ea typeface="Yuanti TC" panose="02010600040101010101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/>
              <a:t>Baseline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DBA0F3-C0BD-1880-671D-EB2A6B33C8FA}"/>
              </a:ext>
            </a:extLst>
          </p:cNvPr>
          <p:cNvGrpSpPr/>
          <p:nvPr/>
        </p:nvGrpSpPr>
        <p:grpSpPr>
          <a:xfrm>
            <a:off x="612719" y="1973734"/>
            <a:ext cx="10966563" cy="3879961"/>
            <a:chOff x="914706" y="1809350"/>
            <a:chExt cx="10966563" cy="38799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5D0A85-B562-61F5-7045-1596D8F23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7658" y="1809350"/>
              <a:ext cx="6323611" cy="2743200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D2AD3BF-689B-361A-7CBD-D6FA09C75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706" y="1810492"/>
              <a:ext cx="3955245" cy="2740916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4F482C-0568-6DF9-CA11-463C5EDE6041}"/>
                </a:ext>
              </a:extLst>
            </p:cNvPr>
            <p:cNvSpPr txBox="1"/>
            <p:nvPr/>
          </p:nvSpPr>
          <p:spPr>
            <a:xfrm>
              <a:off x="1274149" y="5319979"/>
              <a:ext cx="323635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Sidenmark</a:t>
              </a:r>
              <a:r>
                <a:rPr lang="en-US" dirty="0"/>
                <a:t>, UIST, 2019</a:t>
              </a:r>
              <a:endParaRPr lang="en-C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FA6F97-C144-7442-D191-7DDD6F506D07}"/>
                </a:ext>
              </a:extLst>
            </p:cNvPr>
            <p:cNvSpPr txBox="1"/>
            <p:nvPr/>
          </p:nvSpPr>
          <p:spPr>
            <a:xfrm>
              <a:off x="7101284" y="5319979"/>
              <a:ext cx="323635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Liu, Computer &amp; Graphics, 2020</a:t>
              </a:r>
              <a:endParaRPr lang="en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2093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FEF72D-217C-513F-410C-CABA82363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3" y="2148856"/>
            <a:ext cx="5264721" cy="25602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47CB586-88F0-41A7-3C02-5D1BAF2AE39F}"/>
              </a:ext>
            </a:extLst>
          </p:cNvPr>
          <p:cNvSpPr txBox="1"/>
          <p:nvPr/>
        </p:nvSpPr>
        <p:spPr>
          <a:xfrm>
            <a:off x="1268980" y="5516443"/>
            <a:ext cx="42043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latin typeface="Yuanti TC" panose="02010600040101010101" pitchFamily="2" charset="-120"/>
                <a:ea typeface="Yuanti TC" panose="02010600040101010101" pitchFamily="2" charset="-120"/>
              </a:rPr>
              <a:t>对象选择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(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复用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Eye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&amp;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Head)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57797C-02C6-6408-64EE-40DFC1A7CB35}"/>
              </a:ext>
            </a:extLst>
          </p:cNvPr>
          <p:cNvSpPr txBox="1"/>
          <p:nvPr/>
        </p:nvSpPr>
        <p:spPr>
          <a:xfrm>
            <a:off x="6809625" y="5516443"/>
            <a:ext cx="45932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latin typeface="Yuanti TC" panose="02010600040101010101" pitchFamily="2" charset="-120"/>
                <a:ea typeface="Yuanti TC" panose="02010600040101010101" pitchFamily="2" charset="-120"/>
              </a:rPr>
              <a:t>对象操纵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(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复用</a:t>
            </a:r>
            <a:r>
              <a:rPr lang="en-US" altLang="zh-CN" dirty="0" err="1">
                <a:latin typeface="Yuanti TC" panose="02010600040101010101" pitchFamily="2" charset="-120"/>
                <a:ea typeface="Yuanti TC" panose="02010600040101010101" pitchFamily="2" charset="-120"/>
              </a:rPr>
              <a:t>OrthoGaze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+</a:t>
            </a:r>
            <a:r>
              <a:rPr lang="zh-CN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 自行设计</a:t>
            </a:r>
            <a:r>
              <a:rPr lang="en-US" altLang="zh-CN" dirty="0">
                <a:latin typeface="Yuanti TC" panose="02010600040101010101" pitchFamily="2" charset="-120"/>
                <a:ea typeface="Yuanti TC" panose="02010600040101010101" pitchFamily="2" charset="-120"/>
              </a:rPr>
              <a:t>)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61E423-C9A4-BD95-3E63-1201386BDE9C}"/>
              </a:ext>
            </a:extLst>
          </p:cNvPr>
          <p:cNvGrpSpPr/>
          <p:nvPr/>
        </p:nvGrpSpPr>
        <p:grpSpPr>
          <a:xfrm>
            <a:off x="7128102" y="2138243"/>
            <a:ext cx="3956288" cy="2727148"/>
            <a:chOff x="7059899" y="2138243"/>
            <a:chExt cx="3956288" cy="27271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46A7FF-4B4A-4AF7-B473-6F9D52DD2F80}"/>
                </a:ext>
              </a:extLst>
            </p:cNvPr>
            <p:cNvGrpSpPr/>
            <p:nvPr/>
          </p:nvGrpSpPr>
          <p:grpSpPr>
            <a:xfrm>
              <a:off x="8808299" y="3195263"/>
              <a:ext cx="2207888" cy="1670128"/>
              <a:chOff x="7742387" y="1669146"/>
              <a:chExt cx="3797782" cy="2872783"/>
            </a:xfrm>
          </p:grpSpPr>
          <mc:AlternateContent xmlns:mc="http://schemas.openxmlformats.org/markup-compatibility/2006">
            <mc:Choice xmlns:am3d="http://schemas.microsoft.com/office/drawing/2017/model3d" Requires="am3d">
              <p:graphicFrame>
                <p:nvGraphicFramePr>
                  <p:cNvPr id="17" name="3D Model 20" descr="Prism And Basal Pinacoid White">
                    <a:extLst>
                      <a:ext uri="{FF2B5EF4-FFF2-40B4-BE49-F238E27FC236}">
                        <a16:creationId xmlns:a16="http://schemas.microsoft.com/office/drawing/2014/main" id="{FFE9AD8F-9A73-4DB2-7DAA-61754176C40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548413789"/>
                      </p:ext>
                    </p:extLst>
                  </p:nvPr>
                </p:nvGraphicFramePr>
                <p:xfrm rot="20715645">
                  <a:off x="8036441" y="1669146"/>
                  <a:ext cx="1071053" cy="1213822"/>
                </p:xfrm>
                <a:graphic>
                  <a:graphicData uri="http://schemas.microsoft.com/office/drawing/2017/model3d">
                    <am3d:model3d r:embed="rId3">
                      <am3d:spPr>
                        <a:xfrm rot="20715645">
                          <a:off x="0" y="0"/>
                          <a:ext cx="1071053" cy="121382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81469150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139970" d="1000000"/>
                        <am3d:preTrans dx="-76" dy="-17999982" dz="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2183283" ay="2913714" az="9064903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724438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17" name="3D Model 20" descr="Prism And Basal Pinacoid White">
                    <a:extLst>
                      <a:ext uri="{FF2B5EF4-FFF2-40B4-BE49-F238E27FC236}">
                        <a16:creationId xmlns:a16="http://schemas.microsoft.com/office/drawing/2014/main" id="{FFE9AD8F-9A73-4DB2-7DAA-61754176C40B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20715645">
                    <a:off x="9047454" y="3195263"/>
                    <a:ext cx="622670" cy="705670"/>
                  </a:xfrm>
                  <a:prstGeom prst="rect">
                    <a:avLst/>
                  </a:prstGeom>
                </p:spPr>
              </p:pic>
            </mc:Fallback>
          </mc:AlternateContent>
          <p:pic>
            <p:nvPicPr>
              <p:cNvPr id="18" name="图片 123">
                <a:extLst>
                  <a:ext uri="{FF2B5EF4-FFF2-40B4-BE49-F238E27FC236}">
                    <a16:creationId xmlns:a16="http://schemas.microsoft.com/office/drawing/2014/main" id="{C4113959-3B47-F24B-BD36-9503C6D44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2387" y="3219319"/>
                <a:ext cx="1905742" cy="1322610"/>
              </a:xfrm>
              <a:prstGeom prst="rect">
                <a:avLst/>
              </a:prstGeom>
            </p:spPr>
          </p:pic>
          <p:pic>
            <p:nvPicPr>
              <p:cNvPr id="19" name="图片 124">
                <a:extLst>
                  <a:ext uri="{FF2B5EF4-FFF2-40B4-BE49-F238E27FC236}">
                    <a16:creationId xmlns:a16="http://schemas.microsoft.com/office/drawing/2014/main" id="{257DCA66-4760-0C6C-2F52-3911D623E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7269" y="2531818"/>
                <a:ext cx="1682900" cy="1375001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4FF1E7-56EA-2901-11D1-AE8A8769A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9899" y="2138243"/>
              <a:ext cx="1483461" cy="1445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88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CDDBA-73EE-BD0D-4AEE-65CA2F057994}"/>
              </a:ext>
            </a:extLst>
          </p:cNvPr>
          <p:cNvSpPr txBox="1"/>
          <p:nvPr/>
        </p:nvSpPr>
        <p:spPr>
          <a:xfrm>
            <a:off x="1091513" y="1480321"/>
            <a:ext cx="10008973" cy="36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Yuanti TC" panose="02010600040101010101" pitchFamily="2" charset="-120"/>
                <a:ea typeface="Yuanti TC" panose="02010600040101010101" pitchFamily="2" charset="-120"/>
              </a:rPr>
              <a:t>测试指向以及选择的精确性</a:t>
            </a:r>
            <a:endParaRPr lang="en-US" sz="28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复用Eye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&amp;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Head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的用户实验与之比较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Yuanti TC" panose="02010600040101010101" pitchFamily="2" charset="-120"/>
                <a:ea typeface="Yuanti TC" panose="02010600040101010101" pitchFamily="2" charset="-120"/>
              </a:rPr>
              <a:t>测试物体空间位移</a:t>
            </a:r>
            <a:endParaRPr lang="en-US" altLang="zh-CN" sz="28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复用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OrthoGaze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的用户实验与之比较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Yuanti TC" panose="02010600040101010101" pitchFamily="2" charset="-120"/>
                <a:ea typeface="Yuanti TC" panose="02010600040101010101" pitchFamily="2" charset="-120"/>
              </a:rPr>
              <a:t>测试物体空间变换</a:t>
            </a:r>
            <a:endParaRPr lang="en-US" altLang="zh-CN" sz="28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自行设计一种涵盖位移、旋转、缩放的“对接”实验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845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/>
              <a:t>对象旋转方程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BB76BA-FFAE-8FC0-5415-03A012291E00}"/>
                  </a:ext>
                </a:extLst>
              </p:cNvPr>
              <p:cNvSpPr txBox="1"/>
              <p:nvPr/>
            </p:nvSpPr>
            <p:spPr>
              <a:xfrm>
                <a:off x="4883553" y="2099701"/>
                <a:ext cx="24248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N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BB76BA-FFAE-8FC0-5415-03A01229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553" y="2099701"/>
                <a:ext cx="2424895" cy="492443"/>
              </a:xfrm>
              <a:prstGeom prst="rect">
                <a:avLst/>
              </a:prstGeom>
              <a:blipFill>
                <a:blip r:embed="rId3"/>
                <a:stretch>
                  <a:fillRect l="-3125" r="-1563" b="-7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63F6C35-13A1-073A-0B9D-00DEF8C52749}"/>
              </a:ext>
            </a:extLst>
          </p:cNvPr>
          <p:cNvSpPr txBox="1"/>
          <p:nvPr/>
        </p:nvSpPr>
        <p:spPr>
          <a:xfrm>
            <a:off x="696000" y="1493679"/>
            <a:ext cx="108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假设使用者头部以角速度</a:t>
            </a:r>
            <a:r>
              <a:rPr lang="el-GR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ω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旋转，那么可以用以下公式来表示对象物体的跟随旋转：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2A0BC-A4E3-7D7A-4DBF-8A57921AB5B4}"/>
              </a:ext>
            </a:extLst>
          </p:cNvPr>
          <p:cNvSpPr txBox="1"/>
          <p:nvPr/>
        </p:nvSpPr>
        <p:spPr>
          <a:xfrm>
            <a:off x="696000" y="2828835"/>
            <a:ext cx="10800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其中，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C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是一个常数系数，以控制旋转矢量大小以及方向；</a:t>
            </a:r>
            <a:r>
              <a:rPr lang="el-GR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θ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表示物体相对于起始位置旋转的角度，</a:t>
            </a:r>
            <a:r>
              <a:rPr 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表示旋转的时间</a:t>
            </a:r>
            <a:r>
              <a:rPr lang="zh-CN" altLang="en-US" dirty="0">
                <a:solidFill>
                  <a:srgbClr val="37415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。</a:t>
            </a:r>
            <a:endParaRPr lang="en-US" altLang="zh-CN" dirty="0">
              <a:solidFill>
                <a:srgbClr val="37415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l"/>
            <a:r>
              <a:rPr lang="zh-CN" altLang="en-US" dirty="0">
                <a:solidFill>
                  <a:srgbClr val="37415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头部转动的角速度</a:t>
            </a:r>
            <a:r>
              <a:rPr lang="el-GR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ω</a:t>
            </a:r>
            <a:r>
              <a:rPr lang="zh-CN" altLang="en-US" dirty="0">
                <a:solidFill>
                  <a:srgbClr val="37415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可以用以下公式来表示：</a:t>
            </a:r>
            <a:endParaRPr lang="en-US" altLang="zh-CN" dirty="0">
              <a:solidFill>
                <a:srgbClr val="37415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l"/>
            <a:endParaRPr lang="en-US" altLang="zh-CN" dirty="0">
              <a:solidFill>
                <a:srgbClr val="37415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l"/>
            <a:endParaRPr lang="en-US" altLang="zh-CN" dirty="0">
              <a:solidFill>
                <a:srgbClr val="37415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l"/>
            <a:endParaRPr lang="en-US" altLang="zh-CN" dirty="0">
              <a:solidFill>
                <a:srgbClr val="37415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l"/>
            <a:r>
              <a:rPr lang="zh-CN" altLang="en-US" dirty="0">
                <a:solidFill>
                  <a:srgbClr val="37415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最终具体表现为对象围绕自身中心作随头部镜像的旋转运动。</a:t>
            </a:r>
            <a:endParaRPr lang="zh-CN" altLang="en-US" b="0" i="0" dirty="0">
              <a:solidFill>
                <a:srgbClr val="374151"/>
              </a:solidFill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B3170F-E29A-8C14-39A3-7F7EDD356973}"/>
                  </a:ext>
                </a:extLst>
              </p:cNvPr>
              <p:cNvSpPr txBox="1"/>
              <p:nvPr/>
            </p:nvSpPr>
            <p:spPr>
              <a:xfrm>
                <a:off x="5378336" y="4261002"/>
                <a:ext cx="1435328" cy="931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CN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B3170F-E29A-8C14-39A3-7F7EDD356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36" y="4261002"/>
                <a:ext cx="1435328" cy="931794"/>
              </a:xfrm>
              <a:prstGeom prst="rect">
                <a:avLst/>
              </a:prstGeom>
              <a:blipFill>
                <a:blip r:embed="rId4"/>
                <a:stretch>
                  <a:fillRect l="-2632" t="-1351" r="-4386" b="-1486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98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/>
              <a:t>对象旋转代码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7F32C-A5F3-0F97-7B71-7215BA041E2C}"/>
              </a:ext>
            </a:extLst>
          </p:cNvPr>
          <p:cNvSpPr txBox="1"/>
          <p:nvPr/>
        </p:nvSpPr>
        <p:spPr>
          <a:xfrm>
            <a:off x="917824" y="1387013"/>
            <a:ext cx="10356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HeadBasedRotation():</a:t>
            </a:r>
          </a:p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xAxisRotation = INPUT_DEVICE.GetAxis(“x”) * rotationCoefficient;</a:t>
            </a:r>
          </a:p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yAxisRotation = INPUT_DEVICE.GetAxis(“y”) * rotationCoefficient;</a:t>
            </a:r>
          </a:p>
          <a:p>
            <a:endParaRPr lang="en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OBJECT.transform.Rotate(Vector3.down, xAxisRotation);</a:t>
            </a:r>
          </a:p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OBJECT.transform.Rotate(Vector3.right, yAxisRotation);</a:t>
            </a:r>
          </a:p>
        </p:txBody>
      </p:sp>
      <p:pic>
        <p:nvPicPr>
          <p:cNvPr id="5" name="Screen-2023-02-27-114220">
            <a:hlinkClick r:id="" action="ppaction://media"/>
            <a:extLst>
              <a:ext uri="{FF2B5EF4-FFF2-40B4-BE49-F238E27FC236}">
                <a16:creationId xmlns:a16="http://schemas.microsoft.com/office/drawing/2014/main" id="{A311BDA6-2164-C5CD-4337-C1E8638511C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874.8191" end="1828.5164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36038" y="3429000"/>
            <a:ext cx="3119924" cy="3106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945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F39-8C5F-EEB9-5657-AC1CA338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9714"/>
          </a:xfrm>
        </p:spPr>
        <p:txBody>
          <a:bodyPr/>
          <a:lstStyle/>
          <a:p>
            <a:r>
              <a:rPr lang="en-CN" dirty="0"/>
              <a:t>对象缩放方程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59C2A-0FEC-16DC-758F-6B43BECFCAB3}"/>
              </a:ext>
            </a:extLst>
          </p:cNvPr>
          <p:cNvSpPr txBox="1"/>
          <p:nvPr/>
        </p:nvSpPr>
        <p:spPr>
          <a:xfrm>
            <a:off x="696000" y="1493679"/>
            <a:ext cx="10800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假设使用者头部以角速度</a:t>
            </a:r>
            <a:r>
              <a:rPr lang="el-GR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ω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旋转，那么在单位时间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Yuanti TC" panose="02010600040101010101" pitchFamily="2" charset="-120"/>
                <a:ea typeface="Yuanti TC" panose="02010600040101010101" pitchFamily="2" charset="-120"/>
              </a:rPr>
              <a:t>内可以用以下公式来表示对象物体的跟随缩放：</a:t>
            </a:r>
            <a:endParaRPr lang="en-US" altLang="zh-CN" b="0" i="0" dirty="0">
              <a:solidFill>
                <a:srgbClr val="374151"/>
              </a:solidFill>
              <a:effectLst/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dirty="0">
              <a:solidFill>
                <a:srgbClr val="37415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dirty="0">
              <a:solidFill>
                <a:srgbClr val="37415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dirty="0">
              <a:solidFill>
                <a:srgbClr val="37415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dirty="0">
              <a:solidFill>
                <a:srgbClr val="37415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dirty="0">
              <a:solidFill>
                <a:srgbClr val="37415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dirty="0">
              <a:solidFill>
                <a:srgbClr val="37415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dirty="0">
              <a:solidFill>
                <a:srgbClr val="37415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dirty="0">
              <a:solidFill>
                <a:srgbClr val="37415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endParaRPr lang="en-US" dirty="0">
              <a:solidFill>
                <a:srgbClr val="37415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zh-CN" altLang="en-US" dirty="0">
                <a:solidFill>
                  <a:srgbClr val="37415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最终具体表现为对象随头部旋转方向缩放。</a:t>
            </a:r>
            <a:endParaRPr lang="en-CN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5A9FEC-CEB2-53E7-AD18-3819ADD7476D}"/>
              </a:ext>
            </a:extLst>
          </p:cNvPr>
          <p:cNvGrpSpPr/>
          <p:nvPr/>
        </p:nvGrpSpPr>
        <p:grpSpPr>
          <a:xfrm>
            <a:off x="1470437" y="2223103"/>
            <a:ext cx="9251126" cy="1572162"/>
            <a:chOff x="842640" y="2379242"/>
            <a:chExt cx="9251126" cy="15721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FBB76BA-FFAE-8FC0-5415-03A012291E00}"/>
                    </a:ext>
                  </a:extLst>
                </p:cNvPr>
                <p:cNvSpPr txBox="1"/>
                <p:nvPr/>
              </p:nvSpPr>
              <p:spPr>
                <a:xfrm>
                  <a:off x="4936970" y="2379242"/>
                  <a:ext cx="5156796" cy="15721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den>
                                </m:f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 </m:t>
                                </m:r>
                                <m:r>
                                  <a:rPr lang="zh-CN" altLang="en-US" sz="32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0,                </m:t>
                                </m:r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CN" sz="3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FBB76BA-FFAE-8FC0-5415-03A012291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970" y="2379242"/>
                  <a:ext cx="5156796" cy="1572162"/>
                </a:xfrm>
                <a:prstGeom prst="rect">
                  <a:avLst/>
                </a:prstGeom>
                <a:blipFill>
                  <a:blip r:embed="rId2"/>
                  <a:stretch>
                    <a:fillRect l="-40541" t="-232800" r="-737" b="-3296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EBD17F-7015-145F-CB2E-B6E27FDB0086}"/>
                    </a:ext>
                  </a:extLst>
                </p:cNvPr>
                <p:cNvSpPr txBox="1"/>
                <p:nvPr/>
              </p:nvSpPr>
              <p:spPr>
                <a:xfrm>
                  <a:off x="842640" y="2916835"/>
                  <a:ext cx="332930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CN" sz="3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EBD17F-7015-145F-CB2E-B6E27FDB0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640" y="2916835"/>
                  <a:ext cx="3329309" cy="492443"/>
                </a:xfrm>
                <a:prstGeom prst="rect">
                  <a:avLst/>
                </a:prstGeom>
                <a:blipFill>
                  <a:blip r:embed="rId3"/>
                  <a:stretch>
                    <a:fillRect l="-2281" r="-2281" b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9675D8D-5F5B-FBF3-EEBA-6CD7FF39002F}"/>
              </a:ext>
            </a:extLst>
          </p:cNvPr>
          <p:cNvSpPr txBox="1"/>
          <p:nvPr/>
        </p:nvSpPr>
        <p:spPr>
          <a:xfrm>
            <a:off x="696000" y="5362424"/>
            <a:ext cx="1036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HeadBasedRescaling():</a:t>
            </a:r>
          </a:p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rescaling = INPUT_DEVICE.GetAxis(“x”) / rescalingCoefficient</a:t>
            </a:r>
          </a:p>
          <a:p>
            <a:r>
              <a:rPr lang="en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OBJECT.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transform.localScale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*= 1 + rescaling;</a:t>
            </a:r>
            <a:endParaRPr lang="en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850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194</TotalTime>
  <Words>458</Words>
  <Application>Microsoft Macintosh PowerPoint</Application>
  <PresentationFormat>Widescreen</PresentationFormat>
  <Paragraphs>70</Paragraphs>
  <Slides>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Söhne</vt:lpstr>
      <vt:lpstr>Yuanti SC</vt:lpstr>
      <vt:lpstr>Yuanti TC</vt:lpstr>
      <vt:lpstr>Arial</vt:lpstr>
      <vt:lpstr>Calibri</vt:lpstr>
      <vt:lpstr>Cambria Math</vt:lpstr>
      <vt:lpstr>Courier New</vt:lpstr>
      <vt:lpstr>Gill Sans MT</vt:lpstr>
      <vt:lpstr>Parcel</vt:lpstr>
      <vt:lpstr>第3周组会</vt:lpstr>
      <vt:lpstr>组会内容</vt:lpstr>
      <vt:lpstr>Baseline</vt:lpstr>
      <vt:lpstr>User study</vt:lpstr>
      <vt:lpstr>User study</vt:lpstr>
      <vt:lpstr>对象旋转方程</vt:lpstr>
      <vt:lpstr>对象旋转代码</vt:lpstr>
      <vt:lpstr>对象缩放方程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第周组会</dc:title>
  <dc:creator>Springs Lau</dc:creator>
  <cp:lastModifiedBy>Springs Lau</cp:lastModifiedBy>
  <cp:revision>110</cp:revision>
  <dcterms:created xsi:type="dcterms:W3CDTF">2023-02-27T02:30:25Z</dcterms:created>
  <dcterms:modified xsi:type="dcterms:W3CDTF">2023-03-06T04:19:08Z</dcterms:modified>
</cp:coreProperties>
</file>