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2"/>
    <p:sldMasterId id="2147483654" r:id="rId3"/>
    <p:sldMasterId id="2147483657" r:id="rId4"/>
    <p:sldMasterId id="2147483660" r:id="rId5"/>
  </p:sldMasterIdLst>
  <p:notesMasterIdLst>
    <p:notesMasterId r:id="rId23"/>
  </p:notesMasterIdLst>
  <p:handoutMasterIdLst>
    <p:handoutMasterId r:id="rId24"/>
  </p:handoutMasterIdLst>
  <p:sldIdLst>
    <p:sldId id="455" r:id="rId6"/>
    <p:sldId id="453" r:id="rId7"/>
    <p:sldId id="477" r:id="rId8"/>
    <p:sldId id="466" r:id="rId9"/>
    <p:sldId id="479" r:id="rId10"/>
    <p:sldId id="482" r:id="rId11"/>
    <p:sldId id="496" r:id="rId12"/>
    <p:sldId id="497" r:id="rId13"/>
    <p:sldId id="498" r:id="rId14"/>
    <p:sldId id="480" r:id="rId15"/>
    <p:sldId id="491" r:id="rId16"/>
    <p:sldId id="499" r:id="rId17"/>
    <p:sldId id="500" r:id="rId18"/>
    <p:sldId id="501" r:id="rId19"/>
    <p:sldId id="469" r:id="rId20"/>
    <p:sldId id="463" r:id="rId21"/>
    <p:sldId id="456" r:id="rId22"/>
  </p:sldIdLst>
  <p:sldSz cx="12192000" cy="6858000"/>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8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tian" initials="c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9FE00"/>
    <a:srgbClr val="D6EAE6"/>
    <a:srgbClr val="028BE0"/>
    <a:srgbClr val="6FEA00"/>
    <a:srgbClr val="0000FF"/>
    <a:srgbClr val="63D000"/>
    <a:srgbClr val="0290E8"/>
    <a:srgbClr val="079FFD"/>
    <a:srgbClr val="64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3" autoAdjust="0"/>
    <p:restoredTop sz="93333" autoAdjust="0"/>
  </p:normalViewPr>
  <p:slideViewPr>
    <p:cSldViewPr>
      <p:cViewPr varScale="1">
        <p:scale>
          <a:sx n="111" d="100"/>
          <a:sy n="111" d="100"/>
        </p:scale>
        <p:origin x="160" y="376"/>
      </p:cViewPr>
      <p:guideLst>
        <p:guide orient="horz" pos="2160"/>
        <p:guide pos="3889"/>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8" d="100"/>
          <a:sy n="78" d="100"/>
        </p:scale>
        <p:origin x="31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4759" tIns="47380" rIns="94759" bIns="47380" rtlCol="0"/>
          <a:lstStyle>
            <a:lvl1pPr algn="l">
              <a:defRPr sz="1200"/>
            </a:lvl1pPr>
          </a:lstStyle>
          <a:p>
            <a:r>
              <a:rPr lang="en-US" altLang="zh-CN"/>
              <a:t>2 Year Research Plan (2017-2018)</a:t>
            </a:r>
            <a:endParaRPr lang="zh-CN" altLang="en-US"/>
          </a:p>
        </p:txBody>
      </p:sp>
      <p:sp>
        <p:nvSpPr>
          <p:cNvPr id="3" name="日期占位符 2"/>
          <p:cNvSpPr>
            <a:spLocks noGrp="1"/>
          </p:cNvSpPr>
          <p:nvPr>
            <p:ph type="dt" sz="quarter" idx="1"/>
          </p:nvPr>
        </p:nvSpPr>
        <p:spPr>
          <a:xfrm>
            <a:off x="4021295" y="0"/>
            <a:ext cx="3076363" cy="513508"/>
          </a:xfrm>
          <a:prstGeom prst="rect">
            <a:avLst/>
          </a:prstGeom>
        </p:spPr>
        <p:txBody>
          <a:bodyPr vert="horz" lIns="94759" tIns="47380" rIns="94759" bIns="47380" rtlCol="0"/>
          <a:lstStyle>
            <a:lvl1pPr algn="r">
              <a:defRPr sz="1200"/>
            </a:lvl1pPr>
          </a:lstStyle>
          <a:p>
            <a:fld id="{FE7D6289-56F8-48E4-AD19-B8560CE5BE6D}" type="datetimeFigureOut">
              <a:rPr lang="zh-CN" altLang="en-US" smtClean="0"/>
              <a:t>2023/2/22</a:t>
            </a:fld>
            <a:endParaRPr lang="zh-CN" altLang="en-US"/>
          </a:p>
        </p:txBody>
      </p:sp>
      <p:sp>
        <p:nvSpPr>
          <p:cNvPr id="4" name="页脚占位符 3"/>
          <p:cNvSpPr>
            <a:spLocks noGrp="1"/>
          </p:cNvSpPr>
          <p:nvPr>
            <p:ph type="ftr" sz="quarter" idx="2"/>
          </p:nvPr>
        </p:nvSpPr>
        <p:spPr>
          <a:xfrm>
            <a:off x="1" y="9721106"/>
            <a:ext cx="3076363" cy="513507"/>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295" y="9721106"/>
            <a:ext cx="3076363" cy="513507"/>
          </a:xfrm>
          <a:prstGeom prst="rect">
            <a:avLst/>
          </a:prstGeom>
        </p:spPr>
        <p:txBody>
          <a:bodyPr vert="horz" lIns="94759" tIns="47380" rIns="94759" bIns="47380" rtlCol="0" anchor="b"/>
          <a:lstStyle>
            <a:lvl1pPr algn="r">
              <a:defRPr sz="1200"/>
            </a:lvl1pPr>
          </a:lstStyle>
          <a:p>
            <a:fld id="{122AECD0-5686-449D-B4A0-C16336E8126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6363" cy="511730"/>
          </a:xfrm>
          <a:prstGeom prst="rect">
            <a:avLst/>
          </a:prstGeom>
        </p:spPr>
        <p:txBody>
          <a:bodyPr vert="horz" lIns="94759" tIns="47380" rIns="94759" bIns="47380" rtlCol="0"/>
          <a:lstStyle>
            <a:lvl1pPr algn="l" fontAlgn="auto">
              <a:spcBef>
                <a:spcPts val="0"/>
              </a:spcBef>
              <a:spcAft>
                <a:spcPts val="0"/>
              </a:spcAft>
              <a:defRPr sz="1200">
                <a:latin typeface="+mn-lt"/>
                <a:ea typeface="+mn-ea"/>
              </a:defRPr>
            </a:lvl1pPr>
          </a:lstStyle>
          <a:p>
            <a:pPr>
              <a:defRPr/>
            </a:pPr>
            <a:r>
              <a:rPr lang="en-US" altLang="zh-CN"/>
              <a:t>2 Year Research Plan (2017-2018)</a:t>
            </a:r>
            <a:endParaRPr lang="zh-CN" altLang="en-US"/>
          </a:p>
        </p:txBody>
      </p:sp>
      <p:sp>
        <p:nvSpPr>
          <p:cNvPr id="3" name="日期占位符 2"/>
          <p:cNvSpPr>
            <a:spLocks noGrp="1"/>
          </p:cNvSpPr>
          <p:nvPr>
            <p:ph type="dt" idx="1"/>
          </p:nvPr>
        </p:nvSpPr>
        <p:spPr>
          <a:xfrm>
            <a:off x="4021295" y="1"/>
            <a:ext cx="3076363" cy="511730"/>
          </a:xfrm>
          <a:prstGeom prst="rect">
            <a:avLst/>
          </a:prstGeom>
        </p:spPr>
        <p:txBody>
          <a:bodyPr vert="horz" lIns="94759" tIns="47380" rIns="94759" bIns="47380" rtlCol="0"/>
          <a:lstStyle>
            <a:lvl1pPr algn="r" fontAlgn="auto">
              <a:spcBef>
                <a:spcPts val="0"/>
              </a:spcBef>
              <a:spcAft>
                <a:spcPts val="0"/>
              </a:spcAft>
              <a:defRPr sz="1200">
                <a:latin typeface="+mn-lt"/>
                <a:ea typeface="+mn-ea"/>
              </a:defRPr>
            </a:lvl1pPr>
          </a:lstStyle>
          <a:p>
            <a:pPr>
              <a:defRPr/>
            </a:pPr>
            <a:fld id="{09088563-ED0E-433F-959C-8FC2D09662F2}" type="datetimeFigureOut">
              <a:rPr lang="zh-CN" altLang="en-US"/>
              <a:t>2023/2/22</a:t>
            </a:fld>
            <a:endParaRPr lang="zh-CN" altLang="en-US"/>
          </a:p>
        </p:txBody>
      </p:sp>
      <p:sp>
        <p:nvSpPr>
          <p:cNvPr id="4" name="幻灯片图像占位符 3"/>
          <p:cNvSpPr>
            <a:spLocks noGrp="1" noRot="1" noChangeAspect="1"/>
          </p:cNvSpPr>
          <p:nvPr>
            <p:ph type="sldImg" idx="2"/>
          </p:nvPr>
        </p:nvSpPr>
        <p:spPr>
          <a:xfrm>
            <a:off x="138113" y="766763"/>
            <a:ext cx="6823075" cy="3838575"/>
          </a:xfrm>
          <a:prstGeom prst="rect">
            <a:avLst/>
          </a:prstGeom>
          <a:noFill/>
          <a:ln w="12700">
            <a:solidFill>
              <a:prstClr val="black"/>
            </a:solidFill>
          </a:ln>
        </p:spPr>
        <p:txBody>
          <a:bodyPr vert="horz" lIns="94759" tIns="47380" rIns="94759" bIns="47380" rtlCol="0" anchor="ctr"/>
          <a:lstStyle/>
          <a:p>
            <a:pPr lvl="0"/>
            <a:endParaRPr lang="zh-CN" altLang="en-US" noProof="0"/>
          </a:p>
        </p:txBody>
      </p:sp>
      <p:sp>
        <p:nvSpPr>
          <p:cNvPr id="5" name="备注占位符 4"/>
          <p:cNvSpPr>
            <a:spLocks noGrp="1"/>
          </p:cNvSpPr>
          <p:nvPr>
            <p:ph type="body" sz="quarter" idx="3"/>
          </p:nvPr>
        </p:nvSpPr>
        <p:spPr>
          <a:xfrm>
            <a:off x="709931" y="4861442"/>
            <a:ext cx="5679440" cy="4605576"/>
          </a:xfrm>
          <a:prstGeom prst="rect">
            <a:avLst/>
          </a:prstGeom>
        </p:spPr>
        <p:txBody>
          <a:bodyPr vert="horz" lIns="94759" tIns="47380" rIns="94759" bIns="4738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721107"/>
            <a:ext cx="3076363" cy="511730"/>
          </a:xfrm>
          <a:prstGeom prst="rect">
            <a:avLst/>
          </a:prstGeom>
        </p:spPr>
        <p:txBody>
          <a:bodyPr vert="horz" lIns="94759" tIns="47380" rIns="94759" bIns="4738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5" y="9721107"/>
            <a:ext cx="3076363" cy="511730"/>
          </a:xfrm>
          <a:prstGeom prst="rect">
            <a:avLst/>
          </a:prstGeom>
        </p:spPr>
        <p:txBody>
          <a:bodyPr vert="horz" wrap="square" lIns="94759" tIns="47380" rIns="94759" bIns="47380" numCol="1" anchor="b" anchorCtr="0" compatLnSpc="1"/>
          <a:lstStyle>
            <a:lvl1pPr algn="r">
              <a:defRPr sz="1200">
                <a:latin typeface="Calibri" panose="020F0502020204030204" pitchFamily="34" charset="0"/>
              </a:defRPr>
            </a:lvl1pPr>
          </a:lstStyle>
          <a:p>
            <a:fld id="{F19A2EC9-282E-4C73-9090-5E35C3C5DF68}" type="slidenum">
              <a:rPr lang="zh-CN" altLang="en-US"/>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12</a:t>
            </a:fld>
            <a:endParaRPr lang="en-US" altLang="zh-CN"/>
          </a:p>
        </p:txBody>
      </p:sp>
    </p:spTree>
    <p:extLst>
      <p:ext uri="{BB962C8B-B14F-4D97-AF65-F5344CB8AC3E}">
        <p14:creationId xmlns:p14="http://schemas.microsoft.com/office/powerpoint/2010/main" val="322168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13</a:t>
            </a:fld>
            <a:endParaRPr lang="en-US" altLang="zh-CN"/>
          </a:p>
        </p:txBody>
      </p:sp>
    </p:spTree>
    <p:extLst>
      <p:ext uri="{BB962C8B-B14F-4D97-AF65-F5344CB8AC3E}">
        <p14:creationId xmlns:p14="http://schemas.microsoft.com/office/powerpoint/2010/main" val="328188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14</a:t>
            </a:fld>
            <a:endParaRPr lang="en-US" altLang="zh-CN"/>
          </a:p>
        </p:txBody>
      </p:sp>
    </p:spTree>
    <p:extLst>
      <p:ext uri="{BB962C8B-B14F-4D97-AF65-F5344CB8AC3E}">
        <p14:creationId xmlns:p14="http://schemas.microsoft.com/office/powerpoint/2010/main" val="282202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目前，虚拟现实已是预计增长潜力最大的高新技术之一。根据</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IDC</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研究公司在</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2018</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年发布的预测，在未来四年内，</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相关的投资将增长约</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倍，具体表现为在</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2022</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年达到</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155</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亿欧元。此外，这项技术将成为企业数字化转型计划的关键。到</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2019</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年，企业在这一领域的支出将超过消费领域的支出；换言之，预计到</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2020</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年，超过一半的大型公司将有一个以</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为核心的战略。截至目前，至少有</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230</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家公司在开发</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相关产品。亚马逊（</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Amazon</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）、苹果（</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Apple</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Meta</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、谷歌（</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Google</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）、微软（</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Microsoft</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）、索尼（</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Sony</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）等互联网产品巨头都有专门的</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研发团队，为</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的未来提供了非常广阔的可能性。在未来，随着相关技术的继续发展和制造成本的逐步降低，</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势必会带来更强大的应用和市场潜力。</a:t>
            </a:r>
            <a:endParaRPr lang="en-CN" sz="1800" kern="100" dirty="0">
              <a:effectLst/>
              <a:latin typeface="Times New Roman" panose="02020603050405020304" pitchFamily="18" charset="0"/>
              <a:ea typeface="SimSun" panose="02010600030101010101" pitchFamily="2" charset="-122"/>
            </a:endParaRP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然而，就目前而言，限制</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普及和发展的较为直接的阻碍，除开较高的市场售价，则来自于其仍旧较低的易用性，即虚拟环境中对物体的操控和交互的准确度依旧不容乐观，或是操作指令和交互动作过于复杂繁琐。这个缺陷直接降低了用户对</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技术的接受度和使用期望。因此，</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中的对象操纵方法的优越性是提高其使用体验和普及度的基本问题之一。许多研究者已经进行了大量的研究，但仍有较大的提升空间。常规的对象操纵动作包括点击、按压、抓取、释放等，其对应对象的直接具体表现主要为位移、形变、旋转和缩放。对象操纵的速度、准确性、学习成本、使用压力和多样性将直接影响应用程序的效果，而在虚拟环境中实现高效且易用的对象操纵具有一定的挑战性。</a:t>
            </a:r>
            <a:endParaRPr lang="en-US" alt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N" sz="1800" kern="100" dirty="0">
              <a:effectLst/>
              <a:latin typeface="Times New Roman" panose="02020603050405020304" pitchFamily="18" charset="0"/>
              <a:ea typeface="SimSun" panose="02010600030101010101" pitchFamily="2" charset="-122"/>
            </a:endParaRPr>
          </a:p>
          <a:p>
            <a:r>
              <a:rPr lang="zh-CN" sz="12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本研究拟针对虚拟现实中对象操纵的关键问题进行研究，旨在提出相较于目前国际一流水准方法更加高效易用的基于头眼协同的虚拟现实对象操纵方法。</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本研究综述的四个主要目标是：（</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1</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）确定一套高效易用的基于头眼协同的虚拟现实对象操纵方法；（</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）探索比较多种头眼协同交互方法的优劣性；（</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3</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）确定效率和易用性的评估指标；（</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4</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）根据评估指标对比目前国际一流方法并作结果分析。</a:t>
            </a:r>
            <a:endParaRPr lang="en-CN" sz="1800" kern="100" dirty="0">
              <a:effectLst/>
              <a:latin typeface="Times New Roman" panose="02020603050405020304" pitchFamily="18" charset="0"/>
              <a:ea typeface="SimSun" panose="02010600030101010101" pitchFamily="2" charset="-122"/>
            </a:endParaRPr>
          </a:p>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在多人协同对象操纵中有一些相关工作专注于不同的用户操纵的类型不同，</a:t>
            </a:r>
            <a:endParaRPr lang="en-US" altLang="zh-CN" dirty="0"/>
          </a:p>
          <a:p>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在左图中，</a:t>
            </a:r>
            <a:r>
              <a:rPr lang="en-US" altLang="zh-CN" dirty="0"/>
              <a:t>Pinho [1] </a:t>
            </a:r>
            <a:r>
              <a:rPr lang="zh-CN" altLang="en-US" dirty="0"/>
              <a:t>首次提出了分离操纵自由度的方法进行协同操纵。</a:t>
            </a: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sz="1200" b="0" i="0" u="none" strike="noStrike" baseline="0" dirty="0">
                <a:latin typeface="NimbusRomNo9L-Regu"/>
              </a:rPr>
              <a:t>在右图中，</a:t>
            </a:r>
            <a:r>
              <a:rPr lang="en-US" altLang="zh-CN" sz="1200" b="0" i="0" u="none" strike="noStrike" baseline="0" dirty="0">
                <a:latin typeface="NimbusRomNo9L-Regu"/>
              </a:rPr>
              <a:t>Soares</a:t>
            </a:r>
            <a:r>
              <a:rPr lang="zh-CN" altLang="en-US" sz="1200" b="0" i="0" u="none" strike="noStrike" baseline="0" dirty="0">
                <a:latin typeface="NimbusRomNo9L-Regu"/>
              </a:rPr>
              <a:t>提出了</a:t>
            </a:r>
            <a:r>
              <a:rPr lang="en-US" altLang="zh-CN" sz="1200" kern="1200" dirty="0">
                <a:solidFill>
                  <a:schemeClr val="tx1"/>
                </a:solidFill>
                <a:effectLst/>
                <a:latin typeface="+mn-lt"/>
                <a:ea typeface="+mn-ea"/>
                <a:cs typeface="+mn-cs"/>
              </a:rPr>
              <a:t> ECO-EXO </a:t>
            </a:r>
            <a:r>
              <a:rPr lang="zh-CN" altLang="zh-CN" sz="1200" kern="1200" dirty="0">
                <a:solidFill>
                  <a:schemeClr val="tx1"/>
                </a:solidFill>
                <a:effectLst/>
                <a:latin typeface="+mn-lt"/>
                <a:ea typeface="+mn-ea"/>
                <a:cs typeface="+mn-cs"/>
              </a:rPr>
              <a:t>技术，该技术也将两个用户之间的自由度分开，根据用户在虚拟场景中的初始位置与被操纵对象的距离，为不同的 用户分配不同的操纵。如距离远的用户执行平移，而距离近的用户执行旋转。</a:t>
            </a:r>
            <a:endParaRPr lang="en-US" altLang="zh-CN" sz="1200" b="0" i="0" u="none" strike="noStrike" baseline="0" dirty="0">
              <a:latin typeface="NimbusRomNo9L-Regu"/>
            </a:endParaRPr>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然而这些方法都没有考虑根据用户的视点质量和</a:t>
            </a:r>
            <a:r>
              <a:rPr lang="en-US" altLang="zh-CN" dirty="0" err="1"/>
              <a:t>obect</a:t>
            </a:r>
            <a:r>
              <a:rPr lang="en-US" altLang="zh-CN" dirty="0"/>
              <a:t>-target</a:t>
            </a:r>
            <a:r>
              <a:rPr lang="zh-CN" altLang="en-US" dirty="0"/>
              <a:t>视觉度量自适应分离操纵，可能会影响对象操纵的效率和精度。</a:t>
            </a:r>
            <a:endParaRPr lang="en-US" altLang="zh-CN" dirty="0"/>
          </a:p>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在多人协同对象操纵中有一些相关工作专注于不同的用户操纵的类型不同，</a:t>
            </a:r>
            <a:endParaRPr lang="en-US" altLang="zh-CN" dirty="0"/>
          </a:p>
          <a:p>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在左图中，</a:t>
            </a:r>
            <a:r>
              <a:rPr lang="en-US" altLang="zh-CN" dirty="0"/>
              <a:t>Pinho [1] </a:t>
            </a:r>
            <a:r>
              <a:rPr lang="zh-CN" altLang="en-US" dirty="0"/>
              <a:t>首次提出了分离操纵自由度的方法进行协同操纵。</a:t>
            </a: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sz="1200" b="0" i="0" u="none" strike="noStrike" baseline="0" dirty="0">
                <a:latin typeface="NimbusRomNo9L-Regu"/>
              </a:rPr>
              <a:t>在右图中，</a:t>
            </a:r>
            <a:r>
              <a:rPr lang="en-US" altLang="zh-CN" sz="1200" b="0" i="0" u="none" strike="noStrike" baseline="0" dirty="0">
                <a:latin typeface="NimbusRomNo9L-Regu"/>
              </a:rPr>
              <a:t>Soares</a:t>
            </a:r>
            <a:r>
              <a:rPr lang="zh-CN" altLang="en-US" sz="1200" b="0" i="0" u="none" strike="noStrike" baseline="0" dirty="0">
                <a:latin typeface="NimbusRomNo9L-Regu"/>
              </a:rPr>
              <a:t>提出了</a:t>
            </a:r>
            <a:r>
              <a:rPr lang="en-US" altLang="zh-CN" sz="1200" kern="1200" dirty="0">
                <a:solidFill>
                  <a:schemeClr val="tx1"/>
                </a:solidFill>
                <a:effectLst/>
                <a:latin typeface="+mn-lt"/>
                <a:ea typeface="+mn-ea"/>
                <a:cs typeface="+mn-cs"/>
              </a:rPr>
              <a:t> ECO-EXO </a:t>
            </a:r>
            <a:r>
              <a:rPr lang="zh-CN" altLang="zh-CN" sz="1200" kern="1200" dirty="0">
                <a:solidFill>
                  <a:schemeClr val="tx1"/>
                </a:solidFill>
                <a:effectLst/>
                <a:latin typeface="+mn-lt"/>
                <a:ea typeface="+mn-ea"/>
                <a:cs typeface="+mn-cs"/>
              </a:rPr>
              <a:t>技术，该技术也将两个用户之间的自由度分开，根据用户在虚拟场景中的初始位置与被操纵对象的距离，为不同的 用户分配不同的操纵。如距离远的用户执行平移，而距离近的用户执行旋转。</a:t>
            </a:r>
            <a:endParaRPr lang="en-US" altLang="zh-CN" sz="1200" b="0" i="0" u="none" strike="noStrike" baseline="0" dirty="0">
              <a:latin typeface="NimbusRomNo9L-Regu"/>
            </a:endParaRPr>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然而这些方法都没有考虑根据用户的视点质量和</a:t>
            </a:r>
            <a:r>
              <a:rPr lang="en-US" altLang="zh-CN" dirty="0" err="1"/>
              <a:t>obect</a:t>
            </a:r>
            <a:r>
              <a:rPr lang="en-US" altLang="zh-CN" dirty="0"/>
              <a:t>-target</a:t>
            </a:r>
            <a:r>
              <a:rPr lang="zh-CN" altLang="en-US" dirty="0"/>
              <a:t>视觉度量自适应分离操纵，可能会影响对象操纵的效率和精度。</a:t>
            </a:r>
            <a:endParaRPr lang="en-US" altLang="zh-CN" dirty="0"/>
          </a:p>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7</a:t>
            </a:fld>
            <a:endParaRPr lang="en-US" altLang="zh-CN"/>
          </a:p>
        </p:txBody>
      </p:sp>
    </p:spTree>
    <p:extLst>
      <p:ext uri="{BB962C8B-B14F-4D97-AF65-F5344CB8AC3E}">
        <p14:creationId xmlns:p14="http://schemas.microsoft.com/office/powerpoint/2010/main" val="400982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在多人协同对象操纵中有一些相关工作专注于不同的用户操纵的类型不同，</a:t>
            </a:r>
            <a:endParaRPr lang="en-US" altLang="zh-CN" dirty="0"/>
          </a:p>
          <a:p>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在左图中，</a:t>
            </a:r>
            <a:r>
              <a:rPr lang="en-US" altLang="zh-CN" dirty="0"/>
              <a:t>Pinho [1] </a:t>
            </a:r>
            <a:r>
              <a:rPr lang="zh-CN" altLang="en-US" dirty="0"/>
              <a:t>首次提出了分离操纵自由度的方法进行协同操纵。</a:t>
            </a: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sz="1200" b="0" i="0" u="none" strike="noStrike" baseline="0" dirty="0">
                <a:latin typeface="NimbusRomNo9L-Regu"/>
              </a:rPr>
              <a:t>在右图中，</a:t>
            </a:r>
            <a:r>
              <a:rPr lang="en-US" altLang="zh-CN" sz="1200" b="0" i="0" u="none" strike="noStrike" baseline="0" dirty="0">
                <a:latin typeface="NimbusRomNo9L-Regu"/>
              </a:rPr>
              <a:t>Soares</a:t>
            </a:r>
            <a:r>
              <a:rPr lang="zh-CN" altLang="en-US" sz="1200" b="0" i="0" u="none" strike="noStrike" baseline="0" dirty="0">
                <a:latin typeface="NimbusRomNo9L-Regu"/>
              </a:rPr>
              <a:t>提出了</a:t>
            </a:r>
            <a:r>
              <a:rPr lang="en-US" altLang="zh-CN" sz="1200" kern="1200" dirty="0">
                <a:solidFill>
                  <a:schemeClr val="tx1"/>
                </a:solidFill>
                <a:effectLst/>
                <a:latin typeface="+mn-lt"/>
                <a:ea typeface="+mn-ea"/>
                <a:cs typeface="+mn-cs"/>
              </a:rPr>
              <a:t> ECO-EXO </a:t>
            </a:r>
            <a:r>
              <a:rPr lang="zh-CN" altLang="zh-CN" sz="1200" kern="1200" dirty="0">
                <a:solidFill>
                  <a:schemeClr val="tx1"/>
                </a:solidFill>
                <a:effectLst/>
                <a:latin typeface="+mn-lt"/>
                <a:ea typeface="+mn-ea"/>
                <a:cs typeface="+mn-cs"/>
              </a:rPr>
              <a:t>技术，该技术也将两个用户之间的自由度分开，根据用户在虚拟场景中的初始位置与被操纵对象的距离，为不同的 用户分配不同的操纵。如距离远的用户执行平移，而距离近的用户执行旋转。</a:t>
            </a:r>
            <a:endParaRPr lang="en-US" altLang="zh-CN" sz="1200" b="0" i="0" u="none" strike="noStrike" baseline="0" dirty="0">
              <a:latin typeface="NimbusRomNo9L-Regu"/>
            </a:endParaRPr>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然而这些方法都没有考虑根据用户的视点质量和</a:t>
            </a:r>
            <a:r>
              <a:rPr lang="en-US" altLang="zh-CN" dirty="0" err="1"/>
              <a:t>obect</a:t>
            </a:r>
            <a:r>
              <a:rPr lang="en-US" altLang="zh-CN" dirty="0"/>
              <a:t>-target</a:t>
            </a:r>
            <a:r>
              <a:rPr lang="zh-CN" altLang="en-US" dirty="0"/>
              <a:t>视觉度量自适应分离操纵，可能会影响对象操纵的效率和精度。</a:t>
            </a:r>
            <a:endParaRPr lang="en-US" altLang="zh-CN" dirty="0"/>
          </a:p>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8</a:t>
            </a:fld>
            <a:endParaRPr lang="en-US" altLang="zh-CN"/>
          </a:p>
        </p:txBody>
      </p:sp>
    </p:spTree>
    <p:extLst>
      <p:ext uri="{BB962C8B-B14F-4D97-AF65-F5344CB8AC3E}">
        <p14:creationId xmlns:p14="http://schemas.microsoft.com/office/powerpoint/2010/main" val="292123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在多人协同对象操纵中有一些相关工作专注于不同的用户操纵的类型不同，</a:t>
            </a:r>
            <a:endParaRPr lang="en-US" altLang="zh-CN" dirty="0"/>
          </a:p>
          <a:p>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在左图中，</a:t>
            </a:r>
            <a:r>
              <a:rPr lang="en-US" altLang="zh-CN" dirty="0"/>
              <a:t>Pinho [1] </a:t>
            </a:r>
            <a:r>
              <a:rPr lang="zh-CN" altLang="en-US" dirty="0"/>
              <a:t>首次提出了分离操纵自由度的方法进行协同操纵。</a:t>
            </a: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sz="1200" b="0" i="0" u="none" strike="noStrike" baseline="0" dirty="0">
                <a:latin typeface="NimbusRomNo9L-Regu"/>
              </a:rPr>
              <a:t>在右图中，</a:t>
            </a:r>
            <a:r>
              <a:rPr lang="en-US" altLang="zh-CN" sz="1200" b="0" i="0" u="none" strike="noStrike" baseline="0" dirty="0">
                <a:latin typeface="NimbusRomNo9L-Regu"/>
              </a:rPr>
              <a:t>Soares</a:t>
            </a:r>
            <a:r>
              <a:rPr lang="zh-CN" altLang="en-US" sz="1200" b="0" i="0" u="none" strike="noStrike" baseline="0" dirty="0">
                <a:latin typeface="NimbusRomNo9L-Regu"/>
              </a:rPr>
              <a:t>提出了</a:t>
            </a:r>
            <a:r>
              <a:rPr lang="en-US" altLang="zh-CN" sz="1200" kern="1200" dirty="0">
                <a:solidFill>
                  <a:schemeClr val="tx1"/>
                </a:solidFill>
                <a:effectLst/>
                <a:latin typeface="+mn-lt"/>
                <a:ea typeface="+mn-ea"/>
                <a:cs typeface="+mn-cs"/>
              </a:rPr>
              <a:t> ECO-EXO </a:t>
            </a:r>
            <a:r>
              <a:rPr lang="zh-CN" altLang="zh-CN" sz="1200" kern="1200" dirty="0">
                <a:solidFill>
                  <a:schemeClr val="tx1"/>
                </a:solidFill>
                <a:effectLst/>
                <a:latin typeface="+mn-lt"/>
                <a:ea typeface="+mn-ea"/>
                <a:cs typeface="+mn-cs"/>
              </a:rPr>
              <a:t>技术，该技术也将两个用户之间的自由度分开，根据用户在虚拟场景中的初始位置与被操纵对象的距离，为不同的 用户分配不同的操纵。如距离远的用户执行平移，而距离近的用户执行旋转。</a:t>
            </a:r>
            <a:endParaRPr lang="en-US" altLang="zh-CN" sz="1200" b="0" i="0" u="none" strike="noStrike" baseline="0" dirty="0">
              <a:latin typeface="NimbusRomNo9L-Regu"/>
            </a:endParaRPr>
          </a:p>
          <a:p>
            <a:pPr marL="0" marR="0" lvl="0" indent="0" algn="l" defTabSz="2099945"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2099945" rtl="0" eaLnBrk="1" fontAlgn="auto" latinLnBrk="0" hangingPunct="1">
              <a:lnSpc>
                <a:spcPct val="100000"/>
              </a:lnSpc>
              <a:spcBef>
                <a:spcPts val="0"/>
              </a:spcBef>
              <a:spcAft>
                <a:spcPts val="0"/>
              </a:spcAft>
              <a:buClrTx/>
              <a:buSzTx/>
              <a:buFontTx/>
              <a:buNone/>
              <a:defRPr/>
            </a:pPr>
            <a:r>
              <a:rPr lang="zh-CN" altLang="en-US" dirty="0"/>
              <a:t>然而这些方法都没有考虑根据用户的视点质量和</a:t>
            </a:r>
            <a:r>
              <a:rPr lang="en-US" altLang="zh-CN" dirty="0" err="1"/>
              <a:t>obect</a:t>
            </a:r>
            <a:r>
              <a:rPr lang="en-US" altLang="zh-CN" dirty="0"/>
              <a:t>-target</a:t>
            </a:r>
            <a:r>
              <a:rPr lang="zh-CN" altLang="en-US" dirty="0"/>
              <a:t>视觉度量自适应分离操纵，可能会影响对象操纵的效率和精度。</a:t>
            </a:r>
            <a:endParaRPr lang="en-US" altLang="zh-CN" dirty="0"/>
          </a:p>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9</a:t>
            </a:fld>
            <a:endParaRPr lang="en-US" altLang="zh-CN"/>
          </a:p>
        </p:txBody>
      </p:sp>
    </p:spTree>
    <p:extLst>
      <p:ext uri="{BB962C8B-B14F-4D97-AF65-F5344CB8AC3E}">
        <p14:creationId xmlns:p14="http://schemas.microsoft.com/office/powerpoint/2010/main" val="344599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2019</a:t>
            </a:r>
            <a:r>
              <a:rPr lang="zh-CN" altLang="en-US" dirty="0"/>
              <a:t>级本科生毕业设计开题答辩</a:t>
            </a:r>
          </a:p>
        </p:txBody>
      </p:sp>
      <p:sp>
        <p:nvSpPr>
          <p:cNvPr id="4" name="矩形 3"/>
          <p:cNvSpPr/>
          <p:nvPr/>
        </p:nvSpPr>
        <p:spPr>
          <a:xfrm>
            <a:off x="0" y="2204864"/>
            <a:ext cx="12192000" cy="15812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4400" b="1" dirty="0">
                <a:solidFill>
                  <a:schemeClr val="tx1"/>
                </a:solidFill>
              </a:rPr>
              <a:t>虚拟现实头眼协同对象操纵方法设计与实现</a:t>
            </a:r>
          </a:p>
        </p:txBody>
      </p:sp>
      <p:sp>
        <p:nvSpPr>
          <p:cNvPr id="6" name="TextBox 8"/>
          <p:cNvSpPr txBox="1">
            <a:spLocks noChangeArrowheads="1"/>
          </p:cNvSpPr>
          <p:nvPr/>
        </p:nvSpPr>
        <p:spPr bwMode="auto">
          <a:xfrm>
            <a:off x="3117980" y="3618890"/>
            <a:ext cx="5956040" cy="162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600" b="1" dirty="0">
                <a:latin typeface="楷体" panose="02010609060101010101" pitchFamily="49" charset="-122"/>
                <a:ea typeface="楷体" panose="02010609060101010101" pitchFamily="49" charset="-122"/>
              </a:rPr>
              <a:t>答辩人：刘兆薰</a:t>
            </a:r>
            <a:endParaRPr lang="en-US" altLang="zh-CN" sz="3600" b="1" dirty="0">
              <a:latin typeface="楷体" panose="02010609060101010101" pitchFamily="49" charset="-122"/>
              <a:ea typeface="楷体" panose="02010609060101010101" pitchFamily="49" charset="-122"/>
            </a:endParaRPr>
          </a:p>
          <a:p>
            <a:pPr algn="ctr" eaLnBrk="1" hangingPunct="1">
              <a:lnSpc>
                <a:spcPct val="150000"/>
              </a:lnSpc>
            </a:pPr>
            <a:r>
              <a:rPr lang="zh-CN" altLang="en-US" sz="3600" b="1" dirty="0">
                <a:latin typeface="楷体" panose="02010609060101010101" pitchFamily="49" charset="-122"/>
                <a:ea typeface="楷体" panose="02010609060101010101" pitchFamily="49" charset="-122"/>
              </a:rPr>
              <a:t>导  师：王莉莉</a:t>
            </a:r>
          </a:p>
        </p:txBody>
      </p:sp>
      <p:sp>
        <p:nvSpPr>
          <p:cNvPr id="5" name="文本占位符 1"/>
          <p:cNvSpPr txBox="1"/>
          <p:nvPr/>
        </p:nvSpPr>
        <p:spPr>
          <a:xfrm>
            <a:off x="0" y="5733256"/>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Font typeface="Arial" panose="020B0604020202020204" pitchFamily="34" charset="0"/>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a:lstStyle>
          <a:p>
            <a:r>
              <a:rPr lang="zh-CN" altLang="en-US" sz="2800" dirty="0">
                <a:solidFill>
                  <a:schemeClr val="bg1"/>
                </a:solidFill>
                <a:latin typeface="华文行楷" panose="02010800040101010101" pitchFamily="2" charset="-122"/>
                <a:ea typeface="华文行楷" panose="02010800040101010101" pitchFamily="2" charset="-122"/>
              </a:rPr>
              <a:t>北京航空航天大学计算机学院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9"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二、研究现状</a:t>
            </a:r>
            <a:endParaRPr lang="en-US" altLang="zh-CN" sz="3800" b="1" dirty="0">
              <a:solidFill>
                <a:srgbClr val="00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chemeClr val="accent3"/>
                </a:solidFill>
                <a:latin typeface="Times New Roman" panose="02020603050405020304" pitchFamily="18" charset="0"/>
                <a:ea typeface="黑体" panose="02010609060101010101" pitchFamily="2" charset="-122"/>
              </a:rPr>
              <a:t>三、研究内容与技术路线</a:t>
            </a:r>
            <a:endParaRPr lang="en-US" altLang="zh-CN" sz="3800" b="1" dirty="0">
              <a:solidFill>
                <a:schemeClr val="accent3"/>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596520"/>
          </a:xfrm>
        </p:spPr>
        <p:txBody>
          <a:bodyPr/>
          <a:lstStyle/>
          <a:p>
            <a:r>
              <a:rPr lang="zh-CN" altLang="en-US" dirty="0"/>
              <a:t>研究内容</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sp>
        <p:nvSpPr>
          <p:cNvPr id="10" name="TextBox 9">
            <a:extLst>
              <a:ext uri="{FF2B5EF4-FFF2-40B4-BE49-F238E27FC236}">
                <a16:creationId xmlns:a16="http://schemas.microsoft.com/office/drawing/2014/main" id="{4EC68388-4D3D-D1C4-8D0C-A6CF9B345776}"/>
              </a:ext>
            </a:extLst>
          </p:cNvPr>
          <p:cNvSpPr txBox="1"/>
          <p:nvPr/>
        </p:nvSpPr>
        <p:spPr>
          <a:xfrm>
            <a:off x="1019436" y="1772816"/>
            <a:ext cx="10153128" cy="4105864"/>
          </a:xfrm>
          <a:prstGeom prst="rect">
            <a:avLst/>
          </a:prstGeom>
          <a:solidFill>
            <a:schemeClr val="accent5">
              <a:lumMod val="20000"/>
              <a:lumOff val="80000"/>
            </a:schemeClr>
          </a:solidFill>
        </p:spPr>
        <p:txBody>
          <a:bodyPr wrap="square" lIns="360000" tIns="180000" rIns="360000" bIns="360000">
            <a:spAutoFit/>
          </a:bodyPr>
          <a:lstStyle/>
          <a:p>
            <a:pPr marL="514350" indent="-514350" algn="just">
              <a:lnSpc>
                <a:spcPct val="200000"/>
              </a:lnSpc>
              <a:buFont typeface="+mj-lt"/>
              <a:buAutoNum type="romanLcPeriod"/>
            </a:pPr>
            <a:r>
              <a:rPr lang="zh-CN" sz="2400" kern="100" dirty="0">
                <a:effectLst/>
                <a:latin typeface="+mn-ea"/>
                <a:ea typeface="+mn-ea"/>
                <a:cs typeface="SimSun" panose="02010600030101010101" pitchFamily="2" charset="-122"/>
              </a:rPr>
              <a:t>确定针对操纵速度、准确度和使用负担的评估指标；</a:t>
            </a:r>
            <a:endParaRPr lang="en-US" altLang="zh-CN" sz="2400" kern="100" dirty="0">
              <a:latin typeface="+mn-ea"/>
              <a:ea typeface="+mn-ea"/>
              <a:cs typeface="SimSun" panose="02010600030101010101" pitchFamily="2" charset="-122"/>
            </a:endParaRPr>
          </a:p>
          <a:p>
            <a:pPr marL="514350" indent="-514350" algn="just">
              <a:lnSpc>
                <a:spcPct val="200000"/>
              </a:lnSpc>
              <a:buFont typeface="+mj-lt"/>
              <a:buAutoNum type="romanLcPeriod"/>
            </a:pPr>
            <a:r>
              <a:rPr lang="zh-CN" sz="2400" kern="100" dirty="0">
                <a:effectLst/>
                <a:latin typeface="+mn-ea"/>
                <a:ea typeface="+mn-ea"/>
                <a:cs typeface="SimSun" panose="02010600030101010101" pitchFamily="2" charset="-122"/>
              </a:rPr>
              <a:t>探索比较多种头眼协同交互方法；</a:t>
            </a:r>
            <a:endParaRPr lang="en-US" altLang="zh-CN" sz="2400" kern="100" dirty="0">
              <a:latin typeface="+mn-ea"/>
              <a:ea typeface="+mn-ea"/>
              <a:cs typeface="SimSun" panose="02010600030101010101" pitchFamily="2" charset="-122"/>
            </a:endParaRPr>
          </a:p>
          <a:p>
            <a:pPr marL="514350" indent="-514350" algn="just">
              <a:lnSpc>
                <a:spcPct val="200000"/>
              </a:lnSpc>
              <a:buFont typeface="+mj-lt"/>
              <a:buAutoNum type="romanLcPeriod"/>
            </a:pPr>
            <a:r>
              <a:rPr lang="zh-CN" sz="2400" kern="100" dirty="0">
                <a:effectLst/>
                <a:latin typeface="+mn-ea"/>
                <a:ea typeface="+mn-ea"/>
                <a:cs typeface="SimSun" panose="02010600030101010101" pitchFamily="2" charset="-122"/>
              </a:rPr>
              <a:t>确定一套高效易用的基于头眼协同的虚拟现实对象操纵方法，支持操纵对象位移、旋转和缩放；</a:t>
            </a:r>
            <a:endParaRPr lang="en-US" altLang="zh-CN" sz="2400" kern="100" dirty="0">
              <a:latin typeface="+mn-ea"/>
              <a:ea typeface="+mn-ea"/>
              <a:cs typeface="SimSun" panose="02010600030101010101" pitchFamily="2" charset="-122"/>
            </a:endParaRPr>
          </a:p>
          <a:p>
            <a:pPr marL="514350" indent="-514350" algn="just">
              <a:lnSpc>
                <a:spcPct val="200000"/>
              </a:lnSpc>
              <a:buFont typeface="+mj-lt"/>
              <a:buAutoNum type="romanLcPeriod"/>
            </a:pPr>
            <a:r>
              <a:rPr lang="zh-CN" sz="2400" kern="100" dirty="0">
                <a:effectLst/>
                <a:latin typeface="+mn-ea"/>
                <a:ea typeface="+mn-ea"/>
                <a:cs typeface="SimSun" panose="02010600030101010101" pitchFamily="2" charset="-122"/>
              </a:rPr>
              <a:t>根据评估指标对比目前国际一流方法（</a:t>
            </a:r>
            <a:r>
              <a:rPr lang="en-US" sz="2400" kern="100" dirty="0">
                <a:effectLst/>
                <a:latin typeface="+mn-ea"/>
                <a:ea typeface="+mn-ea"/>
                <a:cs typeface="SimSun" panose="02010600030101010101" pitchFamily="2" charset="-122"/>
              </a:rPr>
              <a:t>baseline</a:t>
            </a:r>
            <a:r>
              <a:rPr lang="zh-CN" sz="2400" kern="100" dirty="0">
                <a:effectLst/>
                <a:latin typeface="+mn-ea"/>
                <a:ea typeface="+mn-ea"/>
                <a:cs typeface="SimSun" panose="02010600030101010101" pitchFamily="2" charset="-122"/>
              </a:rPr>
              <a:t>）并作结果分析。</a:t>
            </a:r>
            <a:endParaRPr lang="en-CN" kern="100" dirty="0">
              <a:effectLst/>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771984"/>
          </a:xfrm>
        </p:spPr>
        <p:txBody>
          <a:bodyPr/>
          <a:lstStyle/>
          <a:p>
            <a:r>
              <a:rPr lang="zh-CN" altLang="en-US" dirty="0"/>
              <a:t>研究内容</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sp>
        <p:nvSpPr>
          <p:cNvPr id="5" name="TextBox 4">
            <a:extLst>
              <a:ext uri="{FF2B5EF4-FFF2-40B4-BE49-F238E27FC236}">
                <a16:creationId xmlns:a16="http://schemas.microsoft.com/office/drawing/2014/main" id="{4FB84A27-9B31-970A-D37E-3F90EE15924B}"/>
              </a:ext>
            </a:extLst>
          </p:cNvPr>
          <p:cNvSpPr txBox="1"/>
          <p:nvPr/>
        </p:nvSpPr>
        <p:spPr>
          <a:xfrm>
            <a:off x="695400" y="1484784"/>
            <a:ext cx="10801200" cy="461665"/>
          </a:xfrm>
          <a:prstGeom prst="rect">
            <a:avLst/>
          </a:prstGeom>
          <a:solidFill>
            <a:schemeClr val="bg1"/>
          </a:solidFill>
        </p:spPr>
        <p:txBody>
          <a:bodyPr wrap="square">
            <a:spAutoFit/>
          </a:bodyPr>
          <a:lstStyle/>
          <a:p>
            <a:r>
              <a:rPr lang="zh-CN" altLang="en-US" sz="2400" b="1" kern="100" dirty="0">
                <a:solidFill>
                  <a:srgbClr val="FF0000"/>
                </a:solidFill>
                <a:latin typeface="+mn-ea"/>
                <a:ea typeface="+mn-ea"/>
              </a:rPr>
              <a:t>我们可以将眼部运动整理为七种</a:t>
            </a:r>
            <a:r>
              <a:rPr lang="en-CN" sz="2400" b="1" kern="100" dirty="0">
                <a:solidFill>
                  <a:srgbClr val="FF0000"/>
                </a:solidFill>
                <a:latin typeface="+mn-ea"/>
                <a:ea typeface="+mn-ea"/>
              </a:rPr>
              <a:t> </a:t>
            </a:r>
            <a:r>
              <a:rPr lang="zh-CN" altLang="en-US" sz="2400" b="1" kern="100" dirty="0">
                <a:solidFill>
                  <a:srgbClr val="FF0000"/>
                </a:solidFill>
                <a:latin typeface="+mn-ea"/>
                <a:ea typeface="+mn-ea"/>
              </a:rPr>
              <a:t>：</a:t>
            </a:r>
            <a:endParaRPr lang="en-US" altLang="zh-CN" sz="2300" kern="100" dirty="0">
              <a:latin typeface="+mn-ea"/>
              <a:ea typeface="+mn-ea"/>
            </a:endParaRPr>
          </a:p>
        </p:txBody>
      </p:sp>
      <p:grpSp>
        <p:nvGrpSpPr>
          <p:cNvPr id="17" name="Group 16">
            <a:extLst>
              <a:ext uri="{FF2B5EF4-FFF2-40B4-BE49-F238E27FC236}">
                <a16:creationId xmlns:a16="http://schemas.microsoft.com/office/drawing/2014/main" id="{3A004AC7-306E-81CA-9078-C1EE71B79B58}"/>
              </a:ext>
            </a:extLst>
          </p:cNvPr>
          <p:cNvGrpSpPr/>
          <p:nvPr/>
        </p:nvGrpSpPr>
        <p:grpSpPr>
          <a:xfrm>
            <a:off x="1559496" y="2511566"/>
            <a:ext cx="8728151" cy="3725746"/>
            <a:chOff x="1455135" y="2419454"/>
            <a:chExt cx="8728151" cy="3725746"/>
          </a:xfrm>
        </p:grpSpPr>
        <p:grpSp>
          <p:nvGrpSpPr>
            <p:cNvPr id="16" name="Group 15">
              <a:extLst>
                <a:ext uri="{FF2B5EF4-FFF2-40B4-BE49-F238E27FC236}">
                  <a16:creationId xmlns:a16="http://schemas.microsoft.com/office/drawing/2014/main" id="{31B753B1-8179-2A9D-E306-F5740AB8D377}"/>
                </a:ext>
              </a:extLst>
            </p:cNvPr>
            <p:cNvGrpSpPr/>
            <p:nvPr/>
          </p:nvGrpSpPr>
          <p:grpSpPr>
            <a:xfrm>
              <a:off x="4367808" y="2419454"/>
              <a:ext cx="5815478" cy="3725746"/>
              <a:chOff x="3935760" y="2921511"/>
              <a:chExt cx="5815478" cy="3725746"/>
            </a:xfrm>
          </p:grpSpPr>
          <p:pic>
            <p:nvPicPr>
              <p:cNvPr id="1026" name="Picture 2">
                <a:extLst>
                  <a:ext uri="{FF2B5EF4-FFF2-40B4-BE49-F238E27FC236}">
                    <a16:creationId xmlns:a16="http://schemas.microsoft.com/office/drawing/2014/main" id="{AF4DB77B-37B3-BBBF-F2D5-C7A60D6C4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760" y="2921511"/>
                <a:ext cx="2540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CF7FB2-BFD4-0D09-7C3E-4D00D8C49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238" y="2921511"/>
                <a:ext cx="2540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F8F874-EE9E-E812-F0DD-61C0FD445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760" y="5057780"/>
                <a:ext cx="2540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751A111-8E84-E115-4F5F-C5CD13B21F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1238" y="5057780"/>
                <a:ext cx="25400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8222EA-5250-F0C3-A727-2502861E7D5F}"/>
                  </a:ext>
                </a:extLst>
              </p:cNvPr>
              <p:cNvSpPr txBox="1"/>
              <p:nvPr/>
            </p:nvSpPr>
            <p:spPr>
              <a:xfrm>
                <a:off x="4117833" y="4064069"/>
                <a:ext cx="2175854" cy="446276"/>
              </a:xfrm>
              <a:prstGeom prst="rect">
                <a:avLst/>
              </a:prstGeom>
              <a:solidFill>
                <a:schemeClr val="bg1"/>
              </a:solidFill>
            </p:spPr>
            <p:txBody>
              <a:bodyPr wrap="square">
                <a:spAutoFit/>
              </a:bodyPr>
              <a:lstStyle/>
              <a:p>
                <a:pPr algn="ctr"/>
                <a:r>
                  <a:rPr lang="zh-CN" altLang="en-US" sz="2300" kern="100" dirty="0">
                    <a:latin typeface="+mn-ea"/>
                    <a:ea typeface="+mn-ea"/>
                  </a:rPr>
                  <a:t>跳视与微跳视</a:t>
                </a:r>
                <a:endParaRPr lang="en-CN" sz="2300" dirty="0"/>
              </a:p>
            </p:txBody>
          </p:sp>
          <p:sp>
            <p:nvSpPr>
              <p:cNvPr id="7" name="TextBox 6">
                <a:extLst>
                  <a:ext uri="{FF2B5EF4-FFF2-40B4-BE49-F238E27FC236}">
                    <a16:creationId xmlns:a16="http://schemas.microsoft.com/office/drawing/2014/main" id="{1C2909F9-60AD-8F17-6182-BE1B6F83FE17}"/>
                  </a:ext>
                </a:extLst>
              </p:cNvPr>
              <p:cNvSpPr txBox="1"/>
              <p:nvPr/>
            </p:nvSpPr>
            <p:spPr>
              <a:xfrm>
                <a:off x="7393311" y="4064069"/>
                <a:ext cx="2175854" cy="446276"/>
              </a:xfrm>
              <a:prstGeom prst="rect">
                <a:avLst/>
              </a:prstGeom>
              <a:solidFill>
                <a:schemeClr val="bg1"/>
              </a:solidFill>
            </p:spPr>
            <p:txBody>
              <a:bodyPr wrap="square">
                <a:spAutoFit/>
              </a:bodyPr>
              <a:lstStyle/>
              <a:p>
                <a:pPr algn="ctr"/>
                <a:r>
                  <a:rPr lang="zh-CN" altLang="en-US" sz="2300" kern="100" dirty="0">
                    <a:latin typeface="+mn-ea"/>
                    <a:ea typeface="+mn-ea"/>
                  </a:rPr>
                  <a:t>平滑追</a:t>
                </a:r>
                <a:r>
                  <a:rPr lang="zh-CN" sz="2300" kern="100" dirty="0">
                    <a:effectLst/>
                    <a:latin typeface="+mn-ea"/>
                    <a:ea typeface="+mn-ea"/>
                    <a:cs typeface="SimSun" panose="02010600030101010101" pitchFamily="2" charset="-122"/>
                  </a:rPr>
                  <a:t>瞄</a:t>
                </a:r>
                <a:endParaRPr lang="en-CN" sz="2300" dirty="0"/>
              </a:p>
            </p:txBody>
          </p:sp>
          <p:sp>
            <p:nvSpPr>
              <p:cNvPr id="10" name="TextBox 9">
                <a:extLst>
                  <a:ext uri="{FF2B5EF4-FFF2-40B4-BE49-F238E27FC236}">
                    <a16:creationId xmlns:a16="http://schemas.microsoft.com/office/drawing/2014/main" id="{1920CE12-A2E3-5396-FADA-1870FB646EE0}"/>
                  </a:ext>
                </a:extLst>
              </p:cNvPr>
              <p:cNvSpPr txBox="1"/>
              <p:nvPr/>
            </p:nvSpPr>
            <p:spPr>
              <a:xfrm>
                <a:off x="4117833" y="6200981"/>
                <a:ext cx="2175854" cy="446276"/>
              </a:xfrm>
              <a:prstGeom prst="rect">
                <a:avLst/>
              </a:prstGeom>
              <a:solidFill>
                <a:schemeClr val="bg1"/>
              </a:solidFill>
            </p:spPr>
            <p:txBody>
              <a:bodyPr wrap="square">
                <a:spAutoFit/>
              </a:bodyPr>
              <a:lstStyle/>
              <a:p>
                <a:pPr algn="ctr"/>
                <a:r>
                  <a:rPr lang="zh-CN" altLang="en-US" sz="2300" kern="100" dirty="0">
                    <a:latin typeface="+mn-ea"/>
                    <a:ea typeface="+mn-ea"/>
                  </a:rPr>
                  <a:t>幅</a:t>
                </a:r>
                <a:r>
                  <a:rPr lang="zh-CN" altLang="en-CN" sz="2300" kern="100" dirty="0">
                    <a:latin typeface="+mn-ea"/>
                    <a:ea typeface="+mn-ea"/>
                  </a:rPr>
                  <a:t>奏运动</a:t>
                </a:r>
                <a:endParaRPr lang="en-CN" sz="2300" dirty="0"/>
              </a:p>
            </p:txBody>
          </p:sp>
          <p:sp>
            <p:nvSpPr>
              <p:cNvPr id="11" name="TextBox 10">
                <a:extLst>
                  <a:ext uri="{FF2B5EF4-FFF2-40B4-BE49-F238E27FC236}">
                    <a16:creationId xmlns:a16="http://schemas.microsoft.com/office/drawing/2014/main" id="{D6E8AB26-6207-689A-1AF0-FBEFFA1FF5CD}"/>
                  </a:ext>
                </a:extLst>
              </p:cNvPr>
              <p:cNvSpPr txBox="1"/>
              <p:nvPr/>
            </p:nvSpPr>
            <p:spPr>
              <a:xfrm>
                <a:off x="7393311" y="6200981"/>
                <a:ext cx="2175854" cy="446276"/>
              </a:xfrm>
              <a:prstGeom prst="rect">
                <a:avLst/>
              </a:prstGeom>
              <a:solidFill>
                <a:schemeClr val="bg1"/>
              </a:solidFill>
            </p:spPr>
            <p:txBody>
              <a:bodyPr wrap="square">
                <a:spAutoFit/>
              </a:bodyPr>
              <a:lstStyle/>
              <a:p>
                <a:pPr algn="ctr"/>
                <a:r>
                  <a:rPr lang="zh-CN" sz="2300" kern="100" dirty="0">
                    <a:effectLst/>
                    <a:latin typeface="+mn-ea"/>
                    <a:ea typeface="+mn-ea"/>
                    <a:cs typeface="SimSun" panose="02010600030101010101" pitchFamily="2" charset="-122"/>
                  </a:rPr>
                  <a:t>视动震颤</a:t>
                </a:r>
                <a:endParaRPr lang="en-CN" sz="2300" dirty="0"/>
              </a:p>
            </p:txBody>
          </p:sp>
        </p:grpSp>
        <p:sp>
          <p:nvSpPr>
            <p:cNvPr id="13" name="TextBox 12">
              <a:extLst>
                <a:ext uri="{FF2B5EF4-FFF2-40B4-BE49-F238E27FC236}">
                  <a16:creationId xmlns:a16="http://schemas.microsoft.com/office/drawing/2014/main" id="{2CCC286E-CB80-E07D-1FD2-917F59C4D5B2}"/>
                </a:ext>
              </a:extLst>
            </p:cNvPr>
            <p:cNvSpPr txBox="1"/>
            <p:nvPr/>
          </p:nvSpPr>
          <p:spPr>
            <a:xfrm>
              <a:off x="1455135" y="3561370"/>
              <a:ext cx="2362114" cy="446276"/>
            </a:xfrm>
            <a:prstGeom prst="rect">
              <a:avLst/>
            </a:prstGeom>
            <a:solidFill>
              <a:schemeClr val="bg1"/>
            </a:solidFill>
          </p:spPr>
          <p:txBody>
            <a:bodyPr wrap="square">
              <a:spAutoFit/>
            </a:bodyPr>
            <a:lstStyle/>
            <a:p>
              <a:pPr algn="ctr"/>
              <a:r>
                <a:rPr lang="zh-CN" altLang="en-US" sz="2300" kern="100" dirty="0">
                  <a:effectLst/>
                  <a:latin typeface="+mn-ea"/>
                  <a:ea typeface="+mn-ea"/>
                  <a:cs typeface="SimSun" panose="02010600030101010101" pitchFamily="2" charset="-122"/>
                </a:rPr>
                <a:t>眨眼</a:t>
              </a:r>
              <a:endParaRPr lang="en-US" altLang="zh-CN" sz="2300" kern="100" dirty="0">
                <a:effectLst/>
                <a:latin typeface="+mn-ea"/>
                <a:ea typeface="+mn-ea"/>
                <a:cs typeface="SimSun" panose="02010600030101010101" pitchFamily="2" charset="-122"/>
              </a:endParaRPr>
            </a:p>
          </p:txBody>
        </p:sp>
        <p:sp>
          <p:nvSpPr>
            <p:cNvPr id="14" name="TextBox 13">
              <a:extLst>
                <a:ext uri="{FF2B5EF4-FFF2-40B4-BE49-F238E27FC236}">
                  <a16:creationId xmlns:a16="http://schemas.microsoft.com/office/drawing/2014/main" id="{7D8146E2-C47D-2BAF-6EF0-6D183DF1C885}"/>
                </a:ext>
              </a:extLst>
            </p:cNvPr>
            <p:cNvSpPr txBox="1"/>
            <p:nvPr/>
          </p:nvSpPr>
          <p:spPr>
            <a:xfrm>
              <a:off x="1455135" y="4630147"/>
              <a:ext cx="2362114" cy="446276"/>
            </a:xfrm>
            <a:prstGeom prst="rect">
              <a:avLst/>
            </a:prstGeom>
            <a:solidFill>
              <a:schemeClr val="bg1"/>
            </a:solidFill>
          </p:spPr>
          <p:txBody>
            <a:bodyPr wrap="square">
              <a:spAutoFit/>
            </a:bodyPr>
            <a:lstStyle/>
            <a:p>
              <a:pPr algn="ctr"/>
              <a:r>
                <a:rPr lang="zh-CN" altLang="en-US" sz="2300" kern="100" dirty="0">
                  <a:latin typeface="+mn-ea"/>
                  <a:ea typeface="+mn-ea"/>
                  <a:cs typeface="SimSun" panose="02010600030101010101" pitchFamily="2" charset="-122"/>
                </a:rPr>
                <a:t>凝视</a:t>
              </a:r>
              <a:endParaRPr lang="en-US" altLang="zh-CN" sz="2300" kern="100" dirty="0">
                <a:effectLst/>
                <a:latin typeface="+mn-ea"/>
                <a:ea typeface="+mn-ea"/>
                <a:cs typeface="SimSun" panose="02010600030101010101" pitchFamily="2" charset="-122"/>
              </a:endParaRPr>
            </a:p>
          </p:txBody>
        </p:sp>
        <p:sp>
          <p:nvSpPr>
            <p:cNvPr id="15" name="TextBox 14">
              <a:extLst>
                <a:ext uri="{FF2B5EF4-FFF2-40B4-BE49-F238E27FC236}">
                  <a16:creationId xmlns:a16="http://schemas.microsoft.com/office/drawing/2014/main" id="{48EDBE37-80F0-1632-362A-39E958C0B7BB}"/>
                </a:ext>
              </a:extLst>
            </p:cNvPr>
            <p:cNvSpPr txBox="1"/>
            <p:nvPr/>
          </p:nvSpPr>
          <p:spPr>
            <a:xfrm>
              <a:off x="1455882" y="5698924"/>
              <a:ext cx="2362114" cy="446276"/>
            </a:xfrm>
            <a:prstGeom prst="rect">
              <a:avLst/>
            </a:prstGeom>
            <a:solidFill>
              <a:schemeClr val="bg1"/>
            </a:solidFill>
          </p:spPr>
          <p:txBody>
            <a:bodyPr wrap="square">
              <a:spAutoFit/>
            </a:bodyPr>
            <a:lstStyle/>
            <a:p>
              <a:pPr algn="ctr"/>
              <a:r>
                <a:rPr lang="zh-CN" altLang="en-US" sz="2300" kern="100" dirty="0">
                  <a:latin typeface="+mn-ea"/>
                  <a:ea typeface="+mn-ea"/>
                  <a:cs typeface="SimSun" panose="02010600030101010101" pitchFamily="2" charset="-122"/>
                </a:rPr>
                <a:t>前庭眼反射</a:t>
              </a:r>
              <a:endParaRPr lang="en-US" altLang="zh-CN" sz="2300" kern="100" dirty="0">
                <a:effectLst/>
                <a:latin typeface="+mn-ea"/>
                <a:ea typeface="+mn-ea"/>
                <a:cs typeface="SimSun" panose="02010600030101010101" pitchFamily="2" charset="-122"/>
              </a:endParaRPr>
            </a:p>
          </p:txBody>
        </p:sp>
      </p:grpSp>
    </p:spTree>
    <p:extLst>
      <p:ext uri="{BB962C8B-B14F-4D97-AF65-F5344CB8AC3E}">
        <p14:creationId xmlns:p14="http://schemas.microsoft.com/office/powerpoint/2010/main" val="32176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872178"/>
          </a:xfrm>
        </p:spPr>
        <p:txBody>
          <a:bodyPr/>
          <a:lstStyle/>
          <a:p>
            <a:r>
              <a:rPr lang="zh-CN" altLang="en-US" dirty="0"/>
              <a:t>研究内容</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grpSp>
        <p:nvGrpSpPr>
          <p:cNvPr id="19" name="Group 18">
            <a:extLst>
              <a:ext uri="{FF2B5EF4-FFF2-40B4-BE49-F238E27FC236}">
                <a16:creationId xmlns:a16="http://schemas.microsoft.com/office/drawing/2014/main" id="{1CE54B52-9673-F5AF-DB01-A2BF13B1AB85}"/>
              </a:ext>
            </a:extLst>
          </p:cNvPr>
          <p:cNvGrpSpPr/>
          <p:nvPr/>
        </p:nvGrpSpPr>
        <p:grpSpPr>
          <a:xfrm>
            <a:off x="1019436" y="2348880"/>
            <a:ext cx="10153128" cy="2924142"/>
            <a:chOff x="1055440" y="2348880"/>
            <a:chExt cx="10153128" cy="2924142"/>
          </a:xfrm>
        </p:grpSpPr>
        <p:grpSp>
          <p:nvGrpSpPr>
            <p:cNvPr id="18" name="Group 17">
              <a:extLst>
                <a:ext uri="{FF2B5EF4-FFF2-40B4-BE49-F238E27FC236}">
                  <a16:creationId xmlns:a16="http://schemas.microsoft.com/office/drawing/2014/main" id="{F90A1ADA-B5B6-2067-31F5-AE2A80D2FF6D}"/>
                </a:ext>
              </a:extLst>
            </p:cNvPr>
            <p:cNvGrpSpPr/>
            <p:nvPr/>
          </p:nvGrpSpPr>
          <p:grpSpPr>
            <a:xfrm>
              <a:off x="1055440" y="2348880"/>
              <a:ext cx="5430527" cy="2924142"/>
              <a:chOff x="1055440" y="2348880"/>
              <a:chExt cx="5430527" cy="2924142"/>
            </a:xfrm>
          </p:grpSpPr>
          <p:pic>
            <p:nvPicPr>
              <p:cNvPr id="9" name="Picture 8" descr="A picture containing dark, night sky&#10;&#10;Description automatically generated">
                <a:extLst>
                  <a:ext uri="{FF2B5EF4-FFF2-40B4-BE49-F238E27FC236}">
                    <a16:creationId xmlns:a16="http://schemas.microsoft.com/office/drawing/2014/main" id="{5B41065E-1787-CC9B-E890-24AF2FD6E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2348880"/>
                <a:ext cx="2989063" cy="2656560"/>
              </a:xfrm>
              <a:prstGeom prst="rect">
                <a:avLst/>
              </a:prstGeom>
            </p:spPr>
          </p:pic>
          <p:sp>
            <p:nvSpPr>
              <p:cNvPr id="11" name="Text Box 42">
                <a:extLst>
                  <a:ext uri="{FF2B5EF4-FFF2-40B4-BE49-F238E27FC236}">
                    <a16:creationId xmlns:a16="http://schemas.microsoft.com/office/drawing/2014/main" id="{BE8C7474-AD58-69ED-07D2-D34B481CAC61}"/>
                  </a:ext>
                </a:extLst>
              </p:cNvPr>
              <p:cNvSpPr txBox="1"/>
              <p:nvPr/>
            </p:nvSpPr>
            <p:spPr>
              <a:xfrm>
                <a:off x="1173314" y="4996023"/>
                <a:ext cx="2753799"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zh-CN" kern="100" dirty="0">
                    <a:effectLst/>
                    <a:latin typeface="+mn-ea"/>
                    <a:ea typeface="+mn-ea"/>
                    <a:cs typeface="SimSun" panose="02010600030101010101" pitchFamily="2" charset="-122"/>
                  </a:rPr>
                  <a:t>世界坐标系</a:t>
                </a:r>
                <a:endParaRPr lang="en-CN" kern="100" dirty="0">
                  <a:effectLst/>
                  <a:latin typeface="+mn-ea"/>
                  <a:ea typeface="+mn-ea"/>
                  <a:cs typeface="SimSun" panose="02010600030101010101" pitchFamily="2" charset="-122"/>
                </a:endParaRPr>
              </a:p>
            </p:txBody>
          </p:sp>
          <p:grpSp>
            <p:nvGrpSpPr>
              <p:cNvPr id="17" name="Group 16">
                <a:extLst>
                  <a:ext uri="{FF2B5EF4-FFF2-40B4-BE49-F238E27FC236}">
                    <a16:creationId xmlns:a16="http://schemas.microsoft.com/office/drawing/2014/main" id="{5C9C5DB2-EDD0-B2F0-0259-A4DD3FC80477}"/>
                  </a:ext>
                </a:extLst>
              </p:cNvPr>
              <p:cNvGrpSpPr/>
              <p:nvPr/>
            </p:nvGrpSpPr>
            <p:grpSpPr>
              <a:xfrm>
                <a:off x="3647728" y="2348880"/>
                <a:ext cx="2838239" cy="2924132"/>
                <a:chOff x="4683306" y="2348880"/>
                <a:chExt cx="2838239" cy="2924132"/>
              </a:xfrm>
            </p:grpSpPr>
            <p:pic>
              <p:nvPicPr>
                <p:cNvPr id="12" name="Picture 11">
                  <a:extLst>
                    <a:ext uri="{FF2B5EF4-FFF2-40B4-BE49-F238E27FC236}">
                      <a16:creationId xmlns:a16="http://schemas.microsoft.com/office/drawing/2014/main" id="{A2CFAF58-AB51-1DD2-0C8E-1B32DF17F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5263" y="2348880"/>
                  <a:ext cx="2836282" cy="2656560"/>
                </a:xfrm>
                <a:prstGeom prst="rect">
                  <a:avLst/>
                </a:prstGeom>
              </p:spPr>
            </p:pic>
            <p:sp>
              <p:nvSpPr>
                <p:cNvPr id="13" name="Text Box 44">
                  <a:extLst>
                    <a:ext uri="{FF2B5EF4-FFF2-40B4-BE49-F238E27FC236}">
                      <a16:creationId xmlns:a16="http://schemas.microsoft.com/office/drawing/2014/main" id="{5C76410A-D5C3-4C40-2132-50C7B4E61B6B}"/>
                    </a:ext>
                  </a:extLst>
                </p:cNvPr>
                <p:cNvSpPr txBox="1"/>
                <p:nvPr/>
              </p:nvSpPr>
              <p:spPr>
                <a:xfrm>
                  <a:off x="4683306" y="4996013"/>
                  <a:ext cx="2834407"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zh-CN" kern="100" dirty="0">
                      <a:effectLst/>
                      <a:latin typeface="+mn-ea"/>
                      <a:ea typeface="+mn-ea"/>
                      <a:cs typeface="SimSun" panose="02010600030101010101" pitchFamily="2" charset="-122"/>
                    </a:rPr>
                    <a:t>相对坐标系</a:t>
                  </a:r>
                  <a:endParaRPr lang="en-CN" kern="100" dirty="0">
                    <a:effectLst/>
                    <a:latin typeface="+mn-ea"/>
                    <a:ea typeface="+mn-ea"/>
                    <a:cs typeface="SimSun" panose="02010600030101010101" pitchFamily="2" charset="-122"/>
                  </a:endParaRPr>
                </a:p>
              </p:txBody>
            </p:sp>
            <p:sp>
              <p:nvSpPr>
                <p:cNvPr id="6" name="Text Box 47">
                  <a:extLst>
                    <a:ext uri="{FF2B5EF4-FFF2-40B4-BE49-F238E27FC236}">
                      <a16:creationId xmlns:a16="http://schemas.microsoft.com/office/drawing/2014/main" id="{71128EA1-96A7-8490-67EA-DB293682F8AE}"/>
                    </a:ext>
                  </a:extLst>
                </p:cNvPr>
                <p:cNvSpPr txBox="1"/>
                <p:nvPr/>
              </p:nvSpPr>
              <p:spPr>
                <a:xfrm>
                  <a:off x="5636388" y="3596692"/>
                  <a:ext cx="603628" cy="4083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600" i="1" kern="100" dirty="0">
                      <a:effectLst/>
                      <a:latin typeface="Calibri" panose="020F0502020204030204" pitchFamily="34" charset="0"/>
                      <a:ea typeface="SimSun" panose="02010600030101010101" pitchFamily="2" charset="-122"/>
                      <a:cs typeface="SimSun" panose="02010600030101010101" pitchFamily="2" charset="-122"/>
                    </a:rPr>
                    <a:t>O’</a:t>
                  </a:r>
                  <a:endParaRPr lang="en-CN" sz="1600" kern="100" dirty="0">
                    <a:effectLst/>
                    <a:latin typeface="Times New Roman" panose="02020603050405020304" pitchFamily="18" charset="0"/>
                    <a:ea typeface="SimSun" panose="02010600030101010101" pitchFamily="2" charset="-122"/>
                    <a:cs typeface="SimSun" panose="02010600030101010101" pitchFamily="2" charset="-122"/>
                  </a:endParaRPr>
                </a:p>
              </p:txBody>
            </p:sp>
          </p:grpSp>
        </p:gr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612F26B-135D-A4BC-8037-79F01EC36CE0}"/>
                    </a:ext>
                  </a:extLst>
                </p:cNvPr>
                <p:cNvSpPr txBox="1"/>
                <p:nvPr/>
              </p:nvSpPr>
              <p:spPr>
                <a:xfrm>
                  <a:off x="7464152" y="2839050"/>
                  <a:ext cx="3744416" cy="1943802"/>
                </a:xfrm>
                <a:prstGeom prst="rect">
                  <a:avLst/>
                </a:prstGeom>
                <a:solidFill>
                  <a:schemeClr val="bg1"/>
                </a:solidFill>
              </p:spPr>
              <p:txBody>
                <a:bodyPr wrap="square">
                  <a:spAutoFit/>
                </a:bodyPr>
                <a:lstStyle/>
                <a:p>
                  <a:pPr indent="304800">
                    <a:lnSpc>
                      <a:spcPct val="150000"/>
                    </a:lnSpc>
                  </a:pPr>
                  <a14:m>
                    <m:oMathPara xmlns:m="http://schemas.openxmlformats.org/officeDocument/2006/math">
                      <m:oMathParaPr>
                        <m:jc m:val="centerGroup"/>
                      </m:oMathParaPr>
                      <m:oMath xmlns:m="http://schemas.openxmlformats.org/officeDocument/2006/math">
                        <m:r>
                          <a:rPr lang="zh-CN" altLang="en-US" sz="2400" b="1" i="1" kern="100" smtClean="0">
                            <a:effectLst/>
                            <a:latin typeface="Cambria Math" panose="02040503050406030204" pitchFamily="18" charset="0"/>
                            <a:ea typeface="SimSun" panose="02010600030101010101" pitchFamily="2" charset="-122"/>
                            <a:cs typeface="SimSun" panose="02010600030101010101" pitchFamily="2" charset="-122"/>
                          </a:rPr>
                          <m:t>      </m:t>
                        </m:r>
                        <m:acc>
                          <m:accPr>
                            <m:chr m:val="⃗"/>
                            <m:ctrlPr>
                              <a:rPr lang="en-CN" sz="2400" b="1" i="1" kern="100" smtClean="0">
                                <a:effectLst/>
                                <a:latin typeface="Cambria Math" panose="02040503050406030204" pitchFamily="18" charset="0"/>
                                <a:ea typeface="SimSun" panose="02010600030101010101" pitchFamily="2" charset="-122"/>
                                <a:cs typeface="SimSun" panose="02010600030101010101" pitchFamily="2" charset="-122"/>
                              </a:rPr>
                            </m:ctrlPr>
                          </m:acc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𝑶𝑿</m:t>
                            </m:r>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𝑿</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𝟎</m:t>
                        </m:r>
                      </m:oMath>
                    </m:oMathPara>
                  </a14:m>
                  <a:endParaRPr lang="en-US" sz="2400" b="1" i="1" kern="100" dirty="0">
                    <a:effectLst/>
                    <a:latin typeface="Cambria Math" panose="02040503050406030204" pitchFamily="18" charset="0"/>
                    <a:ea typeface="SimSun" panose="02010600030101010101" pitchFamily="2" charset="-122"/>
                    <a:cs typeface="SimSun" panose="02010600030101010101" pitchFamily="2" charset="-122"/>
                  </a:endParaRPr>
                </a:p>
                <a:p>
                  <a:pPr indent="304800">
                    <a:lnSpc>
                      <a:spcPct val="150000"/>
                    </a:lnSpc>
                  </a:pPr>
                  <a14:m>
                    <m:oMathPara xmlns:m="http://schemas.openxmlformats.org/officeDocument/2006/math">
                      <m:oMathParaPr>
                        <m:jc m:val="centerGroup"/>
                      </m:oMathParaPr>
                      <m:oMath xmlns:m="http://schemas.openxmlformats.org/officeDocument/2006/math">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𝑶𝒀</m:t>
                            </m:r>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𝒀</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d>
                          <m:dPr>
                            <m:begChr m:val="|"/>
                            <m:endChr m:val="|"/>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dPr>
                          <m:e>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𝑶𝒀</m:t>
                                </m:r>
                              </m:e>
                            </m:acc>
                          </m:e>
                        </m:d>
                        <m:d>
                          <m:dPr>
                            <m:begChr m:val="|"/>
                            <m:endChr m:val="|"/>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dPr>
                          <m:e>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𝒀</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e>
                            </m:acc>
                          </m:e>
                        </m:d>
                      </m:oMath>
                    </m:oMathPara>
                  </a14:m>
                  <a:endParaRPr lang="en-US" sz="2400" b="1" i="1" kern="100" dirty="0">
                    <a:effectLst/>
                    <a:latin typeface="Cambria Math" panose="02040503050406030204" pitchFamily="18" charset="0"/>
                    <a:ea typeface="SimSun" panose="02010600030101010101" pitchFamily="2" charset="-122"/>
                    <a:cs typeface="SimSun" panose="02010600030101010101" pitchFamily="2" charset="-122"/>
                  </a:endParaRPr>
                </a:p>
                <a:p>
                  <a:pPr indent="304800">
                    <a:lnSpc>
                      <a:spcPct val="150000"/>
                    </a:lnSpc>
                  </a:pPr>
                  <a14:m>
                    <m:oMathPara xmlns:m="http://schemas.openxmlformats.org/officeDocument/2006/math">
                      <m:oMathParaPr>
                        <m:jc m:val="centerGroup"/>
                      </m:oMathParaPr>
                      <m:oMath xmlns:m="http://schemas.openxmlformats.org/officeDocument/2006/math">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oMath>
                    </m:oMathPara>
                  </a14:m>
                  <a:endParaRPr lang="en-CN" b="1" i="1" kern="100" dirty="0">
                    <a:effectLst/>
                    <a:latin typeface="Times New Roman" panose="02020603050405020304" pitchFamily="18" charset="0"/>
                    <a:ea typeface="SimSun" panose="02010600030101010101" pitchFamily="2" charset="-122"/>
                  </a:endParaRPr>
                </a:p>
              </p:txBody>
            </p:sp>
          </mc:Choice>
          <mc:Fallback>
            <p:sp>
              <p:nvSpPr>
                <p:cNvPr id="16" name="TextBox 15">
                  <a:extLst>
                    <a:ext uri="{FF2B5EF4-FFF2-40B4-BE49-F238E27FC236}">
                      <a16:creationId xmlns:a16="http://schemas.microsoft.com/office/drawing/2014/main" id="{D612F26B-135D-A4BC-8037-79F01EC36CE0}"/>
                    </a:ext>
                  </a:extLst>
                </p:cNvPr>
                <p:cNvSpPr txBox="1">
                  <a:spLocks noRot="1" noChangeAspect="1" noMove="1" noResize="1" noEditPoints="1" noAdjustHandles="1" noChangeArrowheads="1" noChangeShapeType="1" noTextEdit="1"/>
                </p:cNvSpPr>
                <p:nvPr/>
              </p:nvSpPr>
              <p:spPr>
                <a:xfrm>
                  <a:off x="7464152" y="2839050"/>
                  <a:ext cx="3744416" cy="1943802"/>
                </a:xfrm>
                <a:prstGeom prst="rect">
                  <a:avLst/>
                </a:prstGeom>
                <a:blipFill>
                  <a:blip r:embed="rId5"/>
                  <a:stretch>
                    <a:fillRect b="-1299"/>
                  </a:stretch>
                </a:blipFill>
              </p:spPr>
              <p:txBody>
                <a:bodyPr/>
                <a:lstStyle/>
                <a:p>
                  <a:r>
                    <a:rPr lang="en-CN">
                      <a:noFill/>
                    </a:rPr>
                    <a:t> </a:t>
                  </a:r>
                </a:p>
              </p:txBody>
            </p:sp>
          </mc:Fallback>
        </mc:AlternateContent>
      </p:grpSp>
    </p:spTree>
    <p:extLst>
      <p:ext uri="{BB962C8B-B14F-4D97-AF65-F5344CB8AC3E}">
        <p14:creationId xmlns:p14="http://schemas.microsoft.com/office/powerpoint/2010/main" val="203743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872178"/>
          </a:xfrm>
        </p:spPr>
        <p:txBody>
          <a:bodyPr/>
          <a:lstStyle/>
          <a:p>
            <a:r>
              <a:rPr lang="zh-CN" altLang="en-US" dirty="0"/>
              <a:t>研究内容</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pic>
        <p:nvPicPr>
          <p:cNvPr id="4" name="Picture 3">
            <a:extLst>
              <a:ext uri="{FF2B5EF4-FFF2-40B4-BE49-F238E27FC236}">
                <a16:creationId xmlns:a16="http://schemas.microsoft.com/office/drawing/2014/main" id="{3EDD4A1F-3935-808C-513E-EC6051AC9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1772816"/>
            <a:ext cx="8496944" cy="4669026"/>
          </a:xfrm>
          <a:prstGeom prst="rect">
            <a:avLst/>
          </a:prstGeom>
        </p:spPr>
      </p:pic>
    </p:spTree>
    <p:extLst>
      <p:ext uri="{BB962C8B-B14F-4D97-AF65-F5344CB8AC3E}">
        <p14:creationId xmlns:p14="http://schemas.microsoft.com/office/powerpoint/2010/main" val="314334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3"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二、研究现状</a:t>
            </a:r>
            <a:endParaRPr lang="en-US" altLang="zh-CN" sz="3800" b="1" dirty="0">
              <a:solidFill>
                <a:srgbClr val="00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三、研究内容与技术路线</a:t>
            </a:r>
            <a:endParaRPr lang="en-US" altLang="zh-CN" sz="3800" b="1" dirty="0">
              <a:solidFill>
                <a:srgbClr val="000000"/>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chemeClr val="accent3"/>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endParaRPr lang="zh-CN" altLang="en-US" sz="2400" dirty="0"/>
          </a:p>
          <a:p>
            <a:pPr marL="0" indent="0">
              <a:buNone/>
            </a:pPr>
            <a:endParaRPr lang="zh-CN" altLang="en-US" sz="2400" dirty="0"/>
          </a:p>
          <a:p>
            <a:pPr marL="0" indent="0">
              <a:buNone/>
            </a:pPr>
            <a:endParaRPr lang="zh-CN" altLang="en-US" sz="2400" dirty="0"/>
          </a:p>
        </p:txBody>
      </p:sp>
      <p:sp>
        <p:nvSpPr>
          <p:cNvPr id="3" name="标题 2"/>
          <p:cNvSpPr>
            <a:spLocks noGrp="1"/>
          </p:cNvSpPr>
          <p:nvPr>
            <p:ph type="title"/>
          </p:nvPr>
        </p:nvSpPr>
        <p:spPr/>
        <p:txBody>
          <a:bodyPr/>
          <a:lstStyle/>
          <a:p>
            <a:r>
              <a:rPr lang="zh-CN" altLang="en-US" dirty="0"/>
              <a:t>四、研究计划</a:t>
            </a:r>
          </a:p>
        </p:txBody>
      </p:sp>
      <p:sp>
        <p:nvSpPr>
          <p:cNvPr id="4" name="内容占位符 1"/>
          <p:cNvSpPr>
            <a:spLocks noGrp="1"/>
          </p:cNvSpPr>
          <p:nvPr/>
        </p:nvSpPr>
        <p:spPr>
          <a:xfrm>
            <a:off x="336000" y="1693752"/>
            <a:ext cx="11520000" cy="4183520"/>
          </a:xfrm>
          <a:prstGeom prst="rect">
            <a:avLst/>
          </a:prstGeom>
          <a:solidFill>
            <a:schemeClr val="accent2">
              <a:lumMod val="20000"/>
              <a:lumOff val="80000"/>
            </a:schemeClr>
          </a:solidFill>
        </p:spPr>
        <p:txBody>
          <a:bodyPr lIns="360000" tIns="46800" rIns="360000" bIns="46800" anchor="ctr" anchorCtr="0"/>
          <a:lstStyle>
            <a:lvl1pPr marL="360045" indent="-360045" algn="l" rtl="0" eaLnBrk="0" fontAlgn="base" hangingPunct="0">
              <a:spcBef>
                <a:spcPts val="600"/>
              </a:spcBef>
              <a:spcAft>
                <a:spcPct val="0"/>
              </a:spcAft>
              <a:buFont typeface="Arial" panose="020B0604020202020204" pitchFamily="34" charset="0"/>
              <a:buBlip>
                <a:blip r:embed="rId3"/>
              </a:buBlip>
              <a:defRPr sz="3200" b="1">
                <a:solidFill>
                  <a:schemeClr val="tx1"/>
                </a:solidFill>
                <a:latin typeface="+mj-lt"/>
                <a:ea typeface="+mn-ea"/>
                <a:cs typeface="+mn-cs"/>
              </a:defRPr>
            </a:lvl1pPr>
            <a:lvl2pPr marL="539750" indent="-288290" algn="l" rtl="0" eaLnBrk="0" fontAlgn="base" hangingPunct="0">
              <a:spcBef>
                <a:spcPts val="600"/>
              </a:spcBef>
              <a:spcAft>
                <a:spcPct val="0"/>
              </a:spcAft>
              <a:buChar char="–"/>
              <a:defRPr sz="3200" b="1">
                <a:solidFill>
                  <a:schemeClr val="tx1"/>
                </a:solidFill>
                <a:latin typeface="+mj-lt"/>
                <a:ea typeface="+mj-ea"/>
              </a:defRPr>
            </a:lvl2pPr>
            <a:lvl3pPr marL="864235" indent="-252095" algn="l" rtl="0" eaLnBrk="0" fontAlgn="base" hangingPunct="0">
              <a:spcBef>
                <a:spcPts val="600"/>
              </a:spcBef>
              <a:spcAft>
                <a:spcPct val="0"/>
              </a:spcAft>
              <a:buChar char="•"/>
              <a:defRPr sz="3200">
                <a:solidFill>
                  <a:schemeClr val="tx1"/>
                </a:solidFill>
                <a:latin typeface="+mj-lt"/>
                <a:ea typeface="宋体" panose="02010600030101010101" pitchFamily="2" charset="-122"/>
              </a:defRPr>
            </a:lvl3pPr>
            <a:lvl4pPr marL="122428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4pPr>
            <a:lvl5pPr marL="154813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a:lstStyle>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2022.12 – 2023.2</a:t>
            </a:r>
            <a:r>
              <a:rPr lang="zh-CN" altLang="en-US" sz="2400" kern="100" dirty="0">
                <a:latin typeface="+mn-ea"/>
              </a:rPr>
              <a:t>：阅读文献，分析国内外研究现状，找准评估标准和可作比较的</a:t>
            </a:r>
            <a:r>
              <a:rPr lang="en-US" sz="2400" kern="100" dirty="0">
                <a:latin typeface="+mn-ea"/>
              </a:rPr>
              <a:t>baseline</a:t>
            </a:r>
            <a:r>
              <a:rPr lang="zh-CN" altLang="en-US" sz="2400" kern="100" dirty="0">
                <a:latin typeface="+mn-ea"/>
              </a:rPr>
              <a:t>；</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2023.2 – 2023.3</a:t>
            </a:r>
            <a:r>
              <a:rPr lang="zh-CN" altLang="en-US" sz="2400" kern="100" dirty="0">
                <a:latin typeface="+mn-ea"/>
              </a:rPr>
              <a:t>：对象操纵</a:t>
            </a:r>
            <a:r>
              <a:rPr lang="en-US" altLang="zh-CN" sz="2400" kern="100" dirty="0">
                <a:latin typeface="+mn-ea"/>
              </a:rPr>
              <a:t>——</a:t>
            </a:r>
            <a:r>
              <a:rPr lang="zh-CN" altLang="en-US" sz="2400" kern="100" dirty="0">
                <a:latin typeface="+mn-ea"/>
              </a:rPr>
              <a:t>位移：多种方法构思、实现和比较；</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2023.2 – 2023.3</a:t>
            </a:r>
            <a:r>
              <a:rPr lang="zh-CN" altLang="en-US" sz="2400" kern="100" dirty="0">
                <a:latin typeface="+mn-ea"/>
              </a:rPr>
              <a:t>：对象操纵</a:t>
            </a:r>
            <a:r>
              <a:rPr lang="en-US" altLang="zh-CN" sz="2400" kern="100" dirty="0">
                <a:latin typeface="+mn-ea"/>
              </a:rPr>
              <a:t>——</a:t>
            </a:r>
            <a:r>
              <a:rPr lang="zh-CN" altLang="en-US" sz="2400" kern="100" dirty="0">
                <a:latin typeface="+mn-ea"/>
              </a:rPr>
              <a:t>旋转和缩放：多种方法构思、实现和比较；</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2023.3 – 2023.4</a:t>
            </a:r>
            <a:r>
              <a:rPr lang="zh-CN" altLang="en-US" sz="2400" kern="100" dirty="0">
                <a:latin typeface="+mn-ea"/>
              </a:rPr>
              <a:t>：设计实验，开展</a:t>
            </a:r>
            <a:r>
              <a:rPr lang="en-US" sz="2400" kern="100" dirty="0">
                <a:latin typeface="+mn-ea"/>
              </a:rPr>
              <a:t>Pilot Study</a:t>
            </a:r>
            <a:r>
              <a:rPr lang="zh-CN" altLang="en-US" sz="2400" kern="100" dirty="0">
                <a:latin typeface="+mn-ea"/>
              </a:rPr>
              <a:t>和</a:t>
            </a:r>
            <a:r>
              <a:rPr lang="en-US" sz="2400" kern="100" dirty="0">
                <a:latin typeface="+mn-ea"/>
              </a:rPr>
              <a:t>User Study</a:t>
            </a:r>
            <a:r>
              <a:rPr lang="zh-CN" altLang="en-US" sz="2400" kern="100" dirty="0">
                <a:latin typeface="+mn-ea"/>
              </a:rPr>
              <a:t>；</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2023.4 – 2023.5</a:t>
            </a:r>
            <a:r>
              <a:rPr lang="zh-CN" altLang="en-US" sz="2400" kern="100" dirty="0">
                <a:latin typeface="+mn-ea"/>
              </a:rPr>
              <a:t>：分析实验结果，撰写论文。</a:t>
            </a:r>
            <a:endParaRPr lang="en-CN" sz="2400" kern="100" dirty="0">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3324113" y="2204864"/>
            <a:ext cx="5513294" cy="2123658"/>
          </a:xfrm>
          <a:prstGeom prst="rect">
            <a:avLst/>
          </a:prstGeom>
          <a:noFill/>
        </p:spPr>
        <p:txBody>
          <a:bodyPr wrap="square" rtlCol="0">
            <a:spAutoFit/>
          </a:bodyPr>
          <a:lstStyle/>
          <a:p>
            <a:pPr algn="ctr">
              <a:lnSpc>
                <a:spcPct val="150000"/>
              </a:lnSpc>
            </a:pPr>
            <a:r>
              <a:rPr lang="zh-CN" altLang="en-US" sz="4400" b="1" dirty="0">
                <a:latin typeface="+mn-ea"/>
                <a:ea typeface="+mn-ea"/>
              </a:rPr>
              <a:t>汇报完毕</a:t>
            </a:r>
            <a:endParaRPr lang="en-US" altLang="zh-CN" sz="4400" b="1" dirty="0">
              <a:latin typeface="+mn-ea"/>
              <a:ea typeface="+mn-ea"/>
            </a:endParaRPr>
          </a:p>
          <a:p>
            <a:pPr algn="ctr">
              <a:lnSpc>
                <a:spcPct val="150000"/>
              </a:lnSpc>
            </a:pPr>
            <a:r>
              <a:rPr lang="zh-CN" altLang="en-US" sz="4400" b="1" dirty="0">
                <a:latin typeface="+mn-ea"/>
                <a:ea typeface="+mn-ea"/>
              </a:rPr>
              <a:t>请各位老师批评指正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9"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二、研究现状</a:t>
            </a:r>
            <a:endParaRPr lang="en-US" altLang="zh-CN" sz="3800" b="1" dirty="0">
              <a:solidFill>
                <a:srgbClr val="00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三、研究内容与技术路线</a:t>
            </a:r>
            <a:endParaRPr lang="en-US" altLang="zh-CN" sz="3800" b="1" dirty="0">
              <a:solidFill>
                <a:srgbClr val="000000"/>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3436280"/>
          </a:xfrm>
        </p:spPr>
        <p:txBody>
          <a:bodyPr/>
          <a:lstStyle/>
          <a:p>
            <a:r>
              <a:rPr lang="zh-CN" altLang="en-US" dirty="0"/>
              <a:t>研究背景</a:t>
            </a:r>
          </a:p>
          <a:p>
            <a:pPr marL="0" indent="0">
              <a:buNone/>
            </a:pPr>
            <a:endParaRPr lang="en-US" altLang="zh-CN" dirty="0"/>
          </a:p>
        </p:txBody>
      </p:sp>
      <p:sp>
        <p:nvSpPr>
          <p:cNvPr id="3" name="标题 2"/>
          <p:cNvSpPr>
            <a:spLocks noGrp="1"/>
          </p:cNvSpPr>
          <p:nvPr>
            <p:ph type="title"/>
          </p:nvPr>
        </p:nvSpPr>
        <p:spPr>
          <a:xfrm>
            <a:off x="321735" y="37267"/>
            <a:ext cx="11501967" cy="642937"/>
          </a:xfrm>
        </p:spPr>
        <p:txBody>
          <a:bodyPr/>
          <a:lstStyle/>
          <a:p>
            <a:r>
              <a:rPr lang="zh-CN" altLang="en-US" dirty="0"/>
              <a:t>一、研究背景</a:t>
            </a:r>
          </a:p>
        </p:txBody>
      </p:sp>
      <p:sp>
        <p:nvSpPr>
          <p:cNvPr id="4" name="内容占位符 1"/>
          <p:cNvSpPr txBox="1"/>
          <p:nvPr/>
        </p:nvSpPr>
        <p:spPr>
          <a:xfrm>
            <a:off x="314199" y="4797152"/>
            <a:ext cx="11520000" cy="1869913"/>
          </a:xfrm>
          <a:prstGeom prst="rect">
            <a:avLst/>
          </a:prstGeom>
        </p:spPr>
        <p:txBody>
          <a:bodyPr/>
          <a:lstStyle>
            <a:lvl1pPr marL="360045" indent="-360045" algn="l" rtl="0" eaLnBrk="0" fontAlgn="base" hangingPunct="0">
              <a:spcBef>
                <a:spcPts val="600"/>
              </a:spcBef>
              <a:spcAft>
                <a:spcPct val="0"/>
              </a:spcAft>
              <a:buFont typeface="Arial" panose="020B0604020202020204" pitchFamily="34" charset="0"/>
              <a:buBlip>
                <a:blip r:embed="rId3"/>
              </a:buBlip>
              <a:defRPr sz="3200" b="1">
                <a:solidFill>
                  <a:schemeClr val="tx1"/>
                </a:solidFill>
                <a:latin typeface="+mj-lt"/>
                <a:ea typeface="+mn-ea"/>
                <a:cs typeface="+mn-cs"/>
              </a:defRPr>
            </a:lvl1pPr>
            <a:lvl2pPr marL="539750" indent="-288290" algn="l" rtl="0" eaLnBrk="0" fontAlgn="base" hangingPunct="0">
              <a:spcBef>
                <a:spcPts val="600"/>
              </a:spcBef>
              <a:spcAft>
                <a:spcPct val="0"/>
              </a:spcAft>
              <a:buChar char="–"/>
              <a:defRPr sz="3200" b="1">
                <a:solidFill>
                  <a:schemeClr val="tx1"/>
                </a:solidFill>
                <a:latin typeface="+mj-lt"/>
                <a:ea typeface="+mj-ea"/>
              </a:defRPr>
            </a:lvl2pPr>
            <a:lvl3pPr marL="864235" indent="-252095" algn="l" rtl="0" eaLnBrk="0" fontAlgn="base" hangingPunct="0">
              <a:spcBef>
                <a:spcPts val="600"/>
              </a:spcBef>
              <a:spcAft>
                <a:spcPct val="0"/>
              </a:spcAft>
              <a:buChar char="•"/>
              <a:defRPr sz="3200">
                <a:solidFill>
                  <a:schemeClr val="tx1"/>
                </a:solidFill>
                <a:latin typeface="+mj-lt"/>
                <a:ea typeface="宋体" panose="02010600030101010101" pitchFamily="2" charset="-122"/>
              </a:defRPr>
            </a:lvl3pPr>
            <a:lvl4pPr marL="122428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4pPr>
            <a:lvl5pPr marL="154813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a:lstStyle>
          <a:p>
            <a:r>
              <a:rPr lang="zh-CN" altLang="en-US" kern="0" dirty="0"/>
              <a:t>研究目标</a:t>
            </a:r>
            <a:endParaRPr lang="en-US" altLang="zh-CN" kern="0" dirty="0"/>
          </a:p>
          <a:p>
            <a:pPr marL="0" indent="0">
              <a:buNone/>
            </a:pPr>
            <a:r>
              <a:rPr lang="zh-CN" altLang="en-US" sz="2500" dirty="0">
                <a:solidFill>
                  <a:srgbClr val="FF0000"/>
                </a:solidFill>
                <a:sym typeface="+mn-ea"/>
              </a:rPr>
              <a:t>本研究拟针对虚拟现实中对象操纵的关键问题进行研究，旨在提出相较于目前国际一流水准方法更加高效易用的基于头眼协同的虚拟现实对象操纵方法。</a:t>
            </a:r>
            <a:endParaRPr lang="zh-CN" altLang="en-US" sz="2500" kern="0" dirty="0"/>
          </a:p>
        </p:txBody>
      </p:sp>
      <p:sp>
        <p:nvSpPr>
          <p:cNvPr id="5" name="文本框 4"/>
          <p:cNvSpPr txBox="1"/>
          <p:nvPr/>
        </p:nvSpPr>
        <p:spPr>
          <a:xfrm>
            <a:off x="1403350" y="-1694815"/>
            <a:ext cx="5962650" cy="553085"/>
          </a:xfrm>
          <a:prstGeom prst="rect">
            <a:avLst/>
          </a:prstGeom>
          <a:solidFill>
            <a:schemeClr val="bg1"/>
          </a:solidFill>
        </p:spPr>
        <p:txBody>
          <a:bodyPr wrap="square" rtlCol="0" anchor="t">
            <a:spAutoFit/>
          </a:bodyPr>
          <a:lstStyle/>
          <a:p>
            <a:pPr marL="457200" indent="-457200" algn="just">
              <a:lnSpc>
                <a:spcPct val="150000"/>
              </a:lnSpc>
              <a:spcBef>
                <a:spcPts val="0"/>
              </a:spcBef>
              <a:buClr>
                <a:schemeClr val="tx1"/>
              </a:buClr>
              <a:buFont typeface="+mj-lt"/>
              <a:buAutoNum type="arabicPeriod"/>
            </a:pPr>
            <a:endParaRPr lang="zh-CN" altLang="en-US" sz="2000" dirty="0">
              <a:latin typeface="+mn-lt"/>
              <a:ea typeface="+mn-ea"/>
            </a:endParaRPr>
          </a:p>
        </p:txBody>
      </p:sp>
      <p:sp>
        <p:nvSpPr>
          <p:cNvPr id="6" name="文本框 5"/>
          <p:cNvSpPr txBox="1"/>
          <p:nvPr/>
        </p:nvSpPr>
        <p:spPr>
          <a:xfrm>
            <a:off x="479425" y="1260475"/>
            <a:ext cx="10657135" cy="3075009"/>
          </a:xfrm>
          <a:prstGeom prst="rect">
            <a:avLst/>
          </a:prstGeom>
          <a:solidFill>
            <a:schemeClr val="bg1"/>
          </a:solidFill>
        </p:spPr>
        <p:txBody>
          <a:bodyPr wrap="square" rtlCol="0">
            <a:spAutoFit/>
          </a:bodyPr>
          <a:lstStyle/>
          <a:p>
            <a:pPr marL="457200" indent="-457200" algn="just">
              <a:lnSpc>
                <a:spcPct val="150000"/>
              </a:lnSpc>
              <a:spcBef>
                <a:spcPts val="0"/>
              </a:spcBef>
              <a:buClr>
                <a:schemeClr val="tx1"/>
              </a:buClr>
              <a:buFont typeface="+mj-lt"/>
              <a:buAutoNum type="arabicPeriod"/>
            </a:pPr>
            <a:r>
              <a:rPr lang="zh-CN" altLang="en-US" sz="2200" dirty="0">
                <a:latin typeface="+mn-lt"/>
                <a:ea typeface="+mn-ea"/>
              </a:rPr>
              <a:t>虚拟现实是预计增长潜力最大的高新技术之一，目前已经在影视娱乐、教研教学、设计辅助等领域颇有建树，拥有非常大的研究价值；</a:t>
            </a:r>
            <a:endParaRPr lang="en-US" altLang="zh-CN" sz="2200" dirty="0">
              <a:latin typeface="+mn-lt"/>
              <a:ea typeface="+mn-ea"/>
            </a:endParaRPr>
          </a:p>
          <a:p>
            <a:pPr marL="457200" indent="-457200" algn="just">
              <a:lnSpc>
                <a:spcPct val="150000"/>
              </a:lnSpc>
              <a:spcBef>
                <a:spcPts val="0"/>
              </a:spcBef>
              <a:buClr>
                <a:schemeClr val="tx1"/>
              </a:buClr>
              <a:buFont typeface="+mj-lt"/>
              <a:buAutoNum type="arabicPeriod"/>
            </a:pPr>
            <a:r>
              <a:rPr lang="zh-CN" altLang="en-US" sz="2200" dirty="0">
                <a:latin typeface="+mn-lt"/>
                <a:ea typeface="+mn-ea"/>
              </a:rPr>
              <a:t>虚拟现实技术在学界和工业界依旧留存着许多关键问题亟待解决，比如在虚拟环境中对物体的操控和交互的准确度依旧不容乐观，无法兼顾速度、准确性、学习成本和使用压力，导致虚拟现实技术降低了在普通大众用户群体中的接受度和使用期望。</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9"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FF0000"/>
                </a:solidFill>
                <a:latin typeface="Times New Roman" panose="02020603050405020304" pitchFamily="18" charset="0"/>
                <a:ea typeface="黑体" panose="02010609060101010101" pitchFamily="2" charset="-122"/>
              </a:rPr>
              <a:t>二、研究现状</a:t>
            </a:r>
            <a:endParaRPr lang="en-US" altLang="zh-CN" sz="3800" b="1" dirty="0">
              <a:solidFill>
                <a:srgbClr val="FF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三、研究内容与技术路线</a:t>
            </a:r>
            <a:endParaRPr lang="en-US" altLang="zh-CN" sz="3800" b="1" dirty="0">
              <a:solidFill>
                <a:srgbClr val="000000"/>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596520"/>
          </a:xfrm>
        </p:spPr>
        <p:txBody>
          <a:bodyPr/>
          <a:lstStyle/>
          <a:p>
            <a:r>
              <a:rPr lang="zh-CN" altLang="en-US" dirty="0"/>
              <a:t>研究现状</a:t>
            </a:r>
            <a:r>
              <a:rPr lang="en-US" altLang="zh-CN" dirty="0"/>
              <a:t>	</a:t>
            </a:r>
          </a:p>
        </p:txBody>
      </p:sp>
      <p:sp>
        <p:nvSpPr>
          <p:cNvPr id="3" name="标题 2"/>
          <p:cNvSpPr>
            <a:spLocks noGrp="1"/>
          </p:cNvSpPr>
          <p:nvPr>
            <p:ph type="title"/>
          </p:nvPr>
        </p:nvSpPr>
        <p:spPr/>
        <p:txBody>
          <a:bodyPr/>
          <a:lstStyle/>
          <a:p>
            <a:r>
              <a:rPr lang="zh-CN" altLang="en-US" dirty="0"/>
              <a:t>二、研究现状</a:t>
            </a:r>
          </a:p>
        </p:txBody>
      </p:sp>
      <p:grpSp>
        <p:nvGrpSpPr>
          <p:cNvPr id="10" name="Group 9">
            <a:extLst>
              <a:ext uri="{FF2B5EF4-FFF2-40B4-BE49-F238E27FC236}">
                <a16:creationId xmlns:a16="http://schemas.microsoft.com/office/drawing/2014/main" id="{398A3C04-99CB-61D7-8D27-C44EAA6C622D}"/>
              </a:ext>
            </a:extLst>
          </p:cNvPr>
          <p:cNvGrpSpPr/>
          <p:nvPr/>
        </p:nvGrpSpPr>
        <p:grpSpPr>
          <a:xfrm>
            <a:off x="1185716" y="2110454"/>
            <a:ext cx="9820568" cy="2637092"/>
            <a:chOff x="1415480" y="1988840"/>
            <a:chExt cx="9820568" cy="2637092"/>
          </a:xfrm>
        </p:grpSpPr>
        <p:pic>
          <p:nvPicPr>
            <p:cNvPr id="5" name="Picture 4">
              <a:extLst>
                <a:ext uri="{FF2B5EF4-FFF2-40B4-BE49-F238E27FC236}">
                  <a16:creationId xmlns:a16="http://schemas.microsoft.com/office/drawing/2014/main" id="{F0E0ED9C-2FB8-CE65-151F-D6A81B5AC7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5920" y="1988840"/>
              <a:ext cx="5637920" cy="2160000"/>
            </a:xfrm>
            <a:prstGeom prst="rect">
              <a:avLst/>
            </a:prstGeom>
          </p:spPr>
        </p:pic>
        <p:pic>
          <p:nvPicPr>
            <p:cNvPr id="6" name="Picture 5">
              <a:extLst>
                <a:ext uri="{FF2B5EF4-FFF2-40B4-BE49-F238E27FC236}">
                  <a16:creationId xmlns:a16="http://schemas.microsoft.com/office/drawing/2014/main" id="{F2632E97-4E16-9328-8207-A45F7936AE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5480" y="1988840"/>
              <a:ext cx="3793831" cy="2160000"/>
            </a:xfrm>
            <a:prstGeom prst="rect">
              <a:avLst/>
            </a:prstGeom>
          </p:spPr>
        </p:pic>
        <p:sp>
          <p:nvSpPr>
            <p:cNvPr id="8" name="Text Box 8">
              <a:extLst>
                <a:ext uri="{FF2B5EF4-FFF2-40B4-BE49-F238E27FC236}">
                  <a16:creationId xmlns:a16="http://schemas.microsoft.com/office/drawing/2014/main" id="{F78725E6-0A3C-5441-8105-333D14743DDC}"/>
                </a:ext>
              </a:extLst>
            </p:cNvPr>
            <p:cNvSpPr txBox="1"/>
            <p:nvPr/>
          </p:nvSpPr>
          <p:spPr>
            <a:xfrm>
              <a:off x="2201542" y="4348933"/>
              <a:ext cx="2221706"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en-US" kern="100" dirty="0">
                  <a:effectLst/>
                  <a:latin typeface="+mn-ea"/>
                  <a:ea typeface="+mn-ea"/>
                  <a:cs typeface="SimSun" panose="02010600030101010101" pitchFamily="2" charset="-122"/>
                </a:rPr>
                <a:t>PRISM</a:t>
              </a:r>
              <a:endParaRPr lang="en-CN" kern="100" dirty="0">
                <a:effectLst/>
                <a:latin typeface="+mn-ea"/>
                <a:ea typeface="+mn-ea"/>
                <a:cs typeface="SimSun" panose="02010600030101010101" pitchFamily="2" charset="-122"/>
              </a:endParaRPr>
            </a:p>
          </p:txBody>
        </p:sp>
        <p:sp>
          <p:nvSpPr>
            <p:cNvPr id="9" name="Text Box 9">
              <a:extLst>
                <a:ext uri="{FF2B5EF4-FFF2-40B4-BE49-F238E27FC236}">
                  <a16:creationId xmlns:a16="http://schemas.microsoft.com/office/drawing/2014/main" id="{FD9C0D5F-8487-4DF1-A0A8-87A730A6055A}"/>
                </a:ext>
              </a:extLst>
            </p:cNvPr>
            <p:cNvSpPr txBox="1"/>
            <p:nvPr/>
          </p:nvSpPr>
          <p:spPr>
            <a:xfrm>
              <a:off x="5375920" y="4348933"/>
              <a:ext cx="5860128"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en-US" kern="100" dirty="0">
                  <a:latin typeface="+mn-ea"/>
                  <a:ea typeface="+mn-ea"/>
                </a:rPr>
                <a:t>Go-Go     </a:t>
              </a:r>
              <a:r>
                <a:rPr lang="zh-CN" altLang="en-US" kern="100" dirty="0">
                  <a:latin typeface="+mn-ea"/>
                  <a:ea typeface="+mn-ea"/>
                </a:rPr>
                <a:t>    </a:t>
              </a:r>
              <a:r>
                <a:rPr lang="en-US" kern="100" dirty="0">
                  <a:latin typeface="+mn-ea"/>
                  <a:ea typeface="+mn-ea"/>
                </a:rPr>
                <a:t>           </a:t>
              </a:r>
              <a:r>
                <a:rPr lang="zh-CN" altLang="en-US" kern="100" dirty="0">
                  <a:latin typeface="+mn-ea"/>
                  <a:ea typeface="+mn-ea"/>
                </a:rPr>
                <a:t>射线广播</a:t>
              </a:r>
              <a:endParaRPr lang="en-CN" kern="100" dirty="0">
                <a:latin typeface="+mn-ea"/>
                <a:ea typeface="+mn-ea"/>
              </a:endParaRPr>
            </a:p>
          </p:txBody>
        </p:sp>
      </p:grpSp>
      <p:sp>
        <p:nvSpPr>
          <p:cNvPr id="12" name="TextBox 11">
            <a:extLst>
              <a:ext uri="{FF2B5EF4-FFF2-40B4-BE49-F238E27FC236}">
                <a16:creationId xmlns:a16="http://schemas.microsoft.com/office/drawing/2014/main" id="{2ECF92C8-0884-FA24-5C91-C10956BE5890}"/>
              </a:ext>
            </a:extLst>
          </p:cNvPr>
          <p:cNvSpPr txBox="1"/>
          <p:nvPr/>
        </p:nvSpPr>
        <p:spPr>
          <a:xfrm>
            <a:off x="1185716" y="5385410"/>
            <a:ext cx="9820568" cy="707886"/>
          </a:xfrm>
          <a:prstGeom prst="rect">
            <a:avLst/>
          </a:prstGeom>
          <a:solidFill>
            <a:schemeClr val="bg1"/>
          </a:solidFill>
        </p:spPr>
        <p:txBody>
          <a:bodyPr wrap="square">
            <a:spAutoFit/>
          </a:bodyPr>
          <a:lstStyle/>
          <a:p>
            <a:r>
              <a:rPr lang="zh-CN" sz="2000" kern="100" dirty="0">
                <a:effectLst/>
                <a:latin typeface="+mn-ea"/>
                <a:ea typeface="+mn-ea"/>
                <a:cs typeface="SimSun" panose="02010600030101010101" pitchFamily="2" charset="-122"/>
              </a:rPr>
              <a:t>在基于手部（含手柄）追踪的方法研究早期，学界主要的</a:t>
            </a:r>
            <a:r>
              <a:rPr lang="zh-CN" altLang="en-US" sz="2000" kern="100" dirty="0">
                <a:effectLst/>
                <a:latin typeface="+mn-ea"/>
                <a:ea typeface="+mn-ea"/>
                <a:cs typeface="SimSun" panose="02010600030101010101" pitchFamily="2" charset="-122"/>
              </a:rPr>
              <a:t>三</a:t>
            </a:r>
            <a:r>
              <a:rPr lang="zh-CN" sz="2000" kern="100" dirty="0">
                <a:effectLst/>
                <a:latin typeface="+mn-ea"/>
                <a:ea typeface="+mn-ea"/>
                <a:cs typeface="SimSun" panose="02010600030101010101" pitchFamily="2" charset="-122"/>
              </a:rPr>
              <a:t>大思路为在虚拟环境中单手直接操纵、延长用户手臂和射线广播（</a:t>
            </a:r>
            <a:r>
              <a:rPr lang="en-US" sz="2000" kern="100" dirty="0">
                <a:effectLst/>
                <a:latin typeface="+mn-ea"/>
                <a:ea typeface="+mn-ea"/>
                <a:cs typeface="SimSun" panose="02010600030101010101" pitchFamily="2" charset="-122"/>
              </a:rPr>
              <a:t>ray-casting</a:t>
            </a:r>
            <a:r>
              <a:rPr lang="zh-CN" sz="2000" kern="100" dirty="0">
                <a:effectLst/>
                <a:latin typeface="+mn-ea"/>
                <a:ea typeface="+mn-ea"/>
                <a:cs typeface="SimSun" panose="02010600030101010101" pitchFamily="2" charset="-122"/>
              </a:rPr>
              <a:t>）</a:t>
            </a:r>
            <a:r>
              <a:rPr lang="zh-CN" altLang="en-US" sz="2000" dirty="0">
                <a:effectLst/>
                <a:latin typeface="+mn-ea"/>
                <a:ea typeface="+mn-ea"/>
              </a:rPr>
              <a:t>。</a:t>
            </a:r>
            <a:endParaRPr lang="en-CN" sz="2000" dirty="0">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596520"/>
          </a:xfrm>
        </p:spPr>
        <p:txBody>
          <a:bodyPr/>
          <a:lstStyle/>
          <a:p>
            <a:r>
              <a:rPr lang="zh-CN" altLang="en-US" dirty="0"/>
              <a:t>研究现状</a:t>
            </a:r>
            <a:r>
              <a:rPr lang="en-US" altLang="zh-CN" dirty="0"/>
              <a:t>	</a:t>
            </a:r>
          </a:p>
        </p:txBody>
      </p:sp>
      <p:sp>
        <p:nvSpPr>
          <p:cNvPr id="3" name="标题 2"/>
          <p:cNvSpPr>
            <a:spLocks noGrp="1"/>
          </p:cNvSpPr>
          <p:nvPr>
            <p:ph type="title"/>
          </p:nvPr>
        </p:nvSpPr>
        <p:spPr/>
        <p:txBody>
          <a:bodyPr/>
          <a:lstStyle/>
          <a:p>
            <a:r>
              <a:rPr lang="zh-CN" altLang="en-US" dirty="0"/>
              <a:t>二、研究现状</a:t>
            </a:r>
          </a:p>
        </p:txBody>
      </p:sp>
      <p:grpSp>
        <p:nvGrpSpPr>
          <p:cNvPr id="26" name="Group 25">
            <a:extLst>
              <a:ext uri="{FF2B5EF4-FFF2-40B4-BE49-F238E27FC236}">
                <a16:creationId xmlns:a16="http://schemas.microsoft.com/office/drawing/2014/main" id="{17D553DF-0424-BAFC-1C44-4C2A62416A75}"/>
              </a:ext>
            </a:extLst>
          </p:cNvPr>
          <p:cNvGrpSpPr/>
          <p:nvPr/>
        </p:nvGrpSpPr>
        <p:grpSpPr>
          <a:xfrm>
            <a:off x="1278946" y="1844824"/>
            <a:ext cx="9634108" cy="4165547"/>
            <a:chOff x="2063552" y="1388107"/>
            <a:chExt cx="9634108" cy="4165547"/>
          </a:xfrm>
        </p:grpSpPr>
        <p:grpSp>
          <p:nvGrpSpPr>
            <p:cNvPr id="21" name="组合 21">
              <a:extLst>
                <a:ext uri="{FF2B5EF4-FFF2-40B4-BE49-F238E27FC236}">
                  <a16:creationId xmlns:a16="http://schemas.microsoft.com/office/drawing/2014/main" id="{218828ED-91A6-8082-BDE2-DD7B2BDC5990}"/>
                </a:ext>
              </a:extLst>
            </p:cNvPr>
            <p:cNvGrpSpPr/>
            <p:nvPr/>
          </p:nvGrpSpPr>
          <p:grpSpPr>
            <a:xfrm>
              <a:off x="2063552" y="3785955"/>
              <a:ext cx="9634108" cy="1417153"/>
              <a:chOff x="0" y="0"/>
              <a:chExt cx="5797854" cy="852805"/>
            </a:xfrm>
          </p:grpSpPr>
          <p:pic>
            <p:nvPicPr>
              <p:cNvPr id="24" name="图片 20">
                <a:extLst>
                  <a:ext uri="{FF2B5EF4-FFF2-40B4-BE49-F238E27FC236}">
                    <a16:creationId xmlns:a16="http://schemas.microsoft.com/office/drawing/2014/main" id="{46AA20DE-3681-FDAD-C97D-6A570AB77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79725" cy="842645"/>
              </a:xfrm>
              <a:prstGeom prst="rect">
                <a:avLst/>
              </a:prstGeom>
              <a:noFill/>
              <a:ln>
                <a:noFill/>
              </a:ln>
            </p:spPr>
          </p:pic>
          <p:pic>
            <p:nvPicPr>
              <p:cNvPr id="25" name="图片 19" descr="文本&#10;&#10;低可信度描述已自动生成">
                <a:extLst>
                  <a:ext uri="{FF2B5EF4-FFF2-40B4-BE49-F238E27FC236}">
                    <a16:creationId xmlns:a16="http://schemas.microsoft.com/office/drawing/2014/main" id="{504017EB-0FAE-DF30-0937-581DC1C559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18129" y="0"/>
                <a:ext cx="2879725" cy="852805"/>
              </a:xfrm>
              <a:prstGeom prst="rect">
                <a:avLst/>
              </a:prstGeom>
              <a:noFill/>
              <a:ln>
                <a:noFill/>
              </a:ln>
            </p:spPr>
          </p:pic>
        </p:grpSp>
        <p:sp>
          <p:nvSpPr>
            <p:cNvPr id="23" name="文本框 22">
              <a:extLst>
                <a:ext uri="{FF2B5EF4-FFF2-40B4-BE49-F238E27FC236}">
                  <a16:creationId xmlns:a16="http://schemas.microsoft.com/office/drawing/2014/main" id="{F738B6DB-7666-E555-292D-B8E45F6CBC23}"/>
                </a:ext>
              </a:extLst>
            </p:cNvPr>
            <p:cNvSpPr txBox="1"/>
            <p:nvPr/>
          </p:nvSpPr>
          <p:spPr>
            <a:xfrm>
              <a:off x="3981983" y="5203109"/>
              <a:ext cx="5797246" cy="3505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50000"/>
                </a:lnSpc>
              </a:pPr>
              <a:r>
                <a:rPr lang="zh-CN" kern="100" dirty="0">
                  <a:effectLst/>
                  <a:latin typeface="+mn-ea"/>
                  <a:ea typeface="+mn-ea"/>
                  <a:cs typeface="SimSun" panose="02010600030101010101" pitchFamily="2" charset="-122"/>
                </a:rPr>
                <a:t>基于双手直接操纵的</a:t>
              </a:r>
              <a:r>
                <a:rPr lang="en-US" kern="100" dirty="0">
                  <a:effectLst/>
                  <a:latin typeface="+mn-ea"/>
                  <a:ea typeface="+mn-ea"/>
                  <a:cs typeface="SimSun" panose="02010600030101010101" pitchFamily="2" charset="-122"/>
                </a:rPr>
                <a:t>Sticky Tools</a:t>
              </a:r>
              <a:r>
                <a:rPr lang="zh-CN" kern="100" dirty="0">
                  <a:effectLst/>
                  <a:latin typeface="+mn-ea"/>
                  <a:ea typeface="+mn-ea"/>
                  <a:cs typeface="SimSun" panose="02010600030101010101" pitchFamily="2" charset="-122"/>
                </a:rPr>
                <a:t>方法</a:t>
              </a:r>
              <a:endParaRPr lang="en-CN" kern="100" dirty="0">
                <a:effectLst/>
                <a:latin typeface="+mn-ea"/>
                <a:ea typeface="+mn-ea"/>
                <a:cs typeface="SimSun" panose="02010600030101010101" pitchFamily="2" charset="-122"/>
              </a:endParaRPr>
            </a:p>
          </p:txBody>
        </p:sp>
        <p:pic>
          <p:nvPicPr>
            <p:cNvPr id="19" name="图片 18">
              <a:extLst>
                <a:ext uri="{FF2B5EF4-FFF2-40B4-BE49-F238E27FC236}">
                  <a16:creationId xmlns:a16="http://schemas.microsoft.com/office/drawing/2014/main" id="{216B13D9-11DD-6BF1-78B2-D803DC28399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8033" y="1388107"/>
              <a:ext cx="4785147" cy="1631079"/>
            </a:xfrm>
            <a:prstGeom prst="rect">
              <a:avLst/>
            </a:prstGeom>
            <a:noFill/>
            <a:ln>
              <a:noFill/>
            </a:ln>
          </p:spPr>
        </p:pic>
        <p:sp>
          <p:nvSpPr>
            <p:cNvPr id="20" name="文本框 23">
              <a:extLst>
                <a:ext uri="{FF2B5EF4-FFF2-40B4-BE49-F238E27FC236}">
                  <a16:creationId xmlns:a16="http://schemas.microsoft.com/office/drawing/2014/main" id="{7561B424-09E2-2BB5-A138-DD41292656AA}"/>
                </a:ext>
              </a:extLst>
            </p:cNvPr>
            <p:cNvSpPr txBox="1"/>
            <p:nvPr/>
          </p:nvSpPr>
          <p:spPr>
            <a:xfrm>
              <a:off x="4805261" y="3039246"/>
              <a:ext cx="4150691" cy="3505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50000"/>
                </a:lnSpc>
              </a:pPr>
              <a:r>
                <a:rPr lang="zh-CN" kern="100" dirty="0">
                  <a:effectLst/>
                  <a:latin typeface="+mn-ea"/>
                  <a:ea typeface="+mn-ea"/>
                  <a:cs typeface="SimSun" panose="02010600030101010101" pitchFamily="2" charset="-122"/>
                </a:rPr>
                <a:t>基于双手直接操纵的</a:t>
              </a:r>
              <a:r>
                <a:rPr lang="en-US" kern="100" dirty="0">
                  <a:effectLst/>
                  <a:latin typeface="+mn-ea"/>
                  <a:ea typeface="+mn-ea"/>
                  <a:cs typeface="SimSun" panose="02010600030101010101" pitchFamily="2" charset="-122"/>
                </a:rPr>
                <a:t>Z</a:t>
              </a:r>
              <a:r>
                <a:rPr lang="zh-CN" kern="100" dirty="0">
                  <a:effectLst/>
                  <a:latin typeface="+mn-ea"/>
                  <a:ea typeface="+mn-ea"/>
                  <a:cs typeface="SimSun" panose="02010600030101010101" pitchFamily="2" charset="-122"/>
                </a:rPr>
                <a:t>技术</a:t>
              </a:r>
              <a:endParaRPr lang="en-CN" sz="1400" kern="100" dirty="0">
                <a:effectLst/>
                <a:latin typeface="+mn-ea"/>
                <a:ea typeface="+mn-ea"/>
                <a:cs typeface="SimSun" panose="02010600030101010101"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596520"/>
          </a:xfrm>
        </p:spPr>
        <p:txBody>
          <a:bodyPr/>
          <a:lstStyle/>
          <a:p>
            <a:r>
              <a:rPr lang="zh-CN" altLang="en-US" dirty="0"/>
              <a:t>研究现状</a:t>
            </a:r>
            <a:r>
              <a:rPr lang="en-US" altLang="zh-CN" dirty="0"/>
              <a:t>	</a:t>
            </a:r>
          </a:p>
        </p:txBody>
      </p:sp>
      <p:sp>
        <p:nvSpPr>
          <p:cNvPr id="3" name="标题 2"/>
          <p:cNvSpPr>
            <a:spLocks noGrp="1"/>
          </p:cNvSpPr>
          <p:nvPr>
            <p:ph type="title"/>
          </p:nvPr>
        </p:nvSpPr>
        <p:spPr/>
        <p:txBody>
          <a:bodyPr/>
          <a:lstStyle/>
          <a:p>
            <a:r>
              <a:rPr lang="zh-CN" altLang="en-US" dirty="0"/>
              <a:t>二、研究现状</a:t>
            </a:r>
          </a:p>
        </p:txBody>
      </p:sp>
      <p:grpSp>
        <p:nvGrpSpPr>
          <p:cNvPr id="14" name="Group 13">
            <a:extLst>
              <a:ext uri="{FF2B5EF4-FFF2-40B4-BE49-F238E27FC236}">
                <a16:creationId xmlns:a16="http://schemas.microsoft.com/office/drawing/2014/main" id="{0B3E8249-EF8D-8520-CBFF-673920B73ACD}"/>
              </a:ext>
            </a:extLst>
          </p:cNvPr>
          <p:cNvGrpSpPr/>
          <p:nvPr/>
        </p:nvGrpSpPr>
        <p:grpSpPr>
          <a:xfrm>
            <a:off x="2149746" y="1595955"/>
            <a:ext cx="7892509" cy="4002910"/>
            <a:chOff x="1919536" y="1595955"/>
            <a:chExt cx="7892509" cy="4002910"/>
          </a:xfrm>
        </p:grpSpPr>
        <p:grpSp>
          <p:nvGrpSpPr>
            <p:cNvPr id="5" name="组合 12">
              <a:extLst>
                <a:ext uri="{FF2B5EF4-FFF2-40B4-BE49-F238E27FC236}">
                  <a16:creationId xmlns:a16="http://schemas.microsoft.com/office/drawing/2014/main" id="{6ED60F0A-0426-EF32-947D-7124F6458459}"/>
                </a:ext>
              </a:extLst>
            </p:cNvPr>
            <p:cNvGrpSpPr/>
            <p:nvPr/>
          </p:nvGrpSpPr>
          <p:grpSpPr>
            <a:xfrm>
              <a:off x="6918512" y="1798761"/>
              <a:ext cx="2893533" cy="3301463"/>
              <a:chOff x="0" y="0"/>
              <a:chExt cx="1967230" cy="2244201"/>
            </a:xfrm>
          </p:grpSpPr>
          <p:pic>
            <p:nvPicPr>
              <p:cNvPr id="12" name="图片 6" descr="蓝色的玩具&#10;&#10;低可信度描述已自动生成">
                <a:extLst>
                  <a:ext uri="{FF2B5EF4-FFF2-40B4-BE49-F238E27FC236}">
                    <a16:creationId xmlns:a16="http://schemas.microsoft.com/office/drawing/2014/main" id="{1A5CE981-F7AC-3622-9263-1B885DAAB9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67230" cy="985520"/>
              </a:xfrm>
              <a:prstGeom prst="rect">
                <a:avLst/>
              </a:prstGeom>
              <a:noFill/>
              <a:ln>
                <a:noFill/>
              </a:ln>
            </p:spPr>
          </p:pic>
          <p:pic>
            <p:nvPicPr>
              <p:cNvPr id="13" name="图片 5">
                <a:extLst>
                  <a:ext uri="{FF2B5EF4-FFF2-40B4-BE49-F238E27FC236}">
                    <a16:creationId xmlns:a16="http://schemas.microsoft.com/office/drawing/2014/main" id="{9D71F56F-91FA-8B88-EB44-BCB099E3CF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124" y="978011"/>
                <a:ext cx="1757045" cy="1266190"/>
              </a:xfrm>
              <a:prstGeom prst="rect">
                <a:avLst/>
              </a:prstGeom>
              <a:noFill/>
              <a:ln>
                <a:noFill/>
              </a:ln>
            </p:spPr>
          </p:pic>
        </p:grpSp>
        <p:grpSp>
          <p:nvGrpSpPr>
            <p:cNvPr id="6" name="组合 11">
              <a:extLst>
                <a:ext uri="{FF2B5EF4-FFF2-40B4-BE49-F238E27FC236}">
                  <a16:creationId xmlns:a16="http://schemas.microsoft.com/office/drawing/2014/main" id="{0F891AF7-7EAA-01DB-5239-0A642C2570EE}"/>
                </a:ext>
              </a:extLst>
            </p:cNvPr>
            <p:cNvGrpSpPr/>
            <p:nvPr/>
          </p:nvGrpSpPr>
          <p:grpSpPr>
            <a:xfrm>
              <a:off x="1919536" y="1595955"/>
              <a:ext cx="3353953" cy="3536640"/>
              <a:chOff x="0" y="0"/>
              <a:chExt cx="2275840" cy="2376971"/>
            </a:xfrm>
          </p:grpSpPr>
          <p:pic>
            <p:nvPicPr>
              <p:cNvPr id="10" name="图片 3">
                <a:extLst>
                  <a:ext uri="{FF2B5EF4-FFF2-40B4-BE49-F238E27FC236}">
                    <a16:creationId xmlns:a16="http://schemas.microsoft.com/office/drawing/2014/main" id="{33FF2831-3D78-12C8-0B84-8B83496C4D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375576"/>
                <a:ext cx="2275840" cy="1001395"/>
              </a:xfrm>
              <a:prstGeom prst="rect">
                <a:avLst/>
              </a:prstGeom>
              <a:noFill/>
              <a:ln>
                <a:noFill/>
              </a:ln>
            </p:spPr>
          </p:pic>
          <p:pic>
            <p:nvPicPr>
              <p:cNvPr id="11" name="图片 7" descr="图片包含 室内, 小, 桌子, 炉子&#10;&#10;描述已自动生成">
                <a:extLst>
                  <a:ext uri="{FF2B5EF4-FFF2-40B4-BE49-F238E27FC236}">
                    <a16:creationId xmlns:a16="http://schemas.microsoft.com/office/drawing/2014/main" id="{942F5B26-3A9D-06A2-E2DD-6C5911BC87C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659" y="0"/>
                <a:ext cx="1963420" cy="1346835"/>
              </a:xfrm>
              <a:prstGeom prst="rect">
                <a:avLst/>
              </a:prstGeom>
              <a:noFill/>
              <a:ln>
                <a:noFill/>
              </a:ln>
            </p:spPr>
          </p:pic>
        </p:grpSp>
        <p:sp>
          <p:nvSpPr>
            <p:cNvPr id="7" name="文本框 13">
              <a:extLst>
                <a:ext uri="{FF2B5EF4-FFF2-40B4-BE49-F238E27FC236}">
                  <a16:creationId xmlns:a16="http://schemas.microsoft.com/office/drawing/2014/main" id="{3E7AD70D-E67B-DA22-DDAF-E8CA00B11562}"/>
                </a:ext>
              </a:extLst>
            </p:cNvPr>
            <p:cNvSpPr txBox="1"/>
            <p:nvPr/>
          </p:nvSpPr>
          <p:spPr>
            <a:xfrm>
              <a:off x="2458695" y="5321866"/>
              <a:ext cx="227563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en-US" kern="100" dirty="0" err="1">
                  <a:effectLst/>
                  <a:latin typeface="+mn-ea"/>
                  <a:ea typeface="+mn-ea"/>
                  <a:cs typeface="SimSun" panose="02010600030101010101" pitchFamily="2" charset="-122"/>
                </a:rPr>
                <a:t>Houde</a:t>
              </a:r>
              <a:r>
                <a:rPr lang="zh-CN" kern="100" dirty="0">
                  <a:effectLst/>
                  <a:latin typeface="+mn-ea"/>
                  <a:ea typeface="+mn-ea"/>
                  <a:cs typeface="SimSun" panose="02010600030101010101" pitchFamily="2" charset="-122"/>
                </a:rPr>
                <a:t>团队的方法</a:t>
              </a:r>
              <a:endParaRPr lang="en-CN" sz="1400" kern="100" dirty="0">
                <a:effectLst/>
                <a:latin typeface="+mn-ea"/>
                <a:ea typeface="+mn-ea"/>
                <a:cs typeface="SimSun" panose="02010600030101010101" pitchFamily="2" charset="-122"/>
              </a:endParaRPr>
            </a:p>
          </p:txBody>
        </p:sp>
        <p:sp>
          <p:nvSpPr>
            <p:cNvPr id="8" name="文本框 14">
              <a:extLst>
                <a:ext uri="{FF2B5EF4-FFF2-40B4-BE49-F238E27FC236}">
                  <a16:creationId xmlns:a16="http://schemas.microsoft.com/office/drawing/2014/main" id="{014EDA4B-FE67-EE21-B0BF-51E75D677C38}"/>
                </a:ext>
              </a:extLst>
            </p:cNvPr>
            <p:cNvSpPr txBox="1"/>
            <p:nvPr/>
          </p:nvSpPr>
          <p:spPr>
            <a:xfrm>
              <a:off x="7382704" y="5321866"/>
              <a:ext cx="1965148"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en-US" kern="100" dirty="0">
                  <a:effectLst/>
                  <a:latin typeface="+mn-ea"/>
                  <a:ea typeface="+mn-ea"/>
                  <a:cs typeface="SimSun" panose="02010600030101010101" pitchFamily="2" charset="-122"/>
                </a:rPr>
                <a:t>Conner</a:t>
              </a:r>
              <a:r>
                <a:rPr lang="zh-CN" kern="100" dirty="0">
                  <a:effectLst/>
                  <a:latin typeface="+mn-ea"/>
                  <a:ea typeface="+mn-ea"/>
                  <a:cs typeface="SimSun" panose="02010600030101010101" pitchFamily="2" charset="-122"/>
                </a:rPr>
                <a:t>团队的方法</a:t>
              </a:r>
              <a:endParaRPr lang="en-CN" kern="100" dirty="0">
                <a:effectLst/>
                <a:latin typeface="+mn-ea"/>
                <a:ea typeface="+mn-ea"/>
                <a:cs typeface="SimSun" panose="02010600030101010101" pitchFamily="2" charset="-122"/>
              </a:endParaRPr>
            </a:p>
          </p:txBody>
        </p:sp>
      </p:grpSp>
      <p:sp>
        <p:nvSpPr>
          <p:cNvPr id="9" name="文本框 16">
            <a:extLst>
              <a:ext uri="{FF2B5EF4-FFF2-40B4-BE49-F238E27FC236}">
                <a16:creationId xmlns:a16="http://schemas.microsoft.com/office/drawing/2014/main" id="{84DE1EAD-7EEA-06BA-77CF-281870A86612}"/>
              </a:ext>
            </a:extLst>
          </p:cNvPr>
          <p:cNvSpPr txBox="1"/>
          <p:nvPr/>
        </p:nvSpPr>
        <p:spPr>
          <a:xfrm>
            <a:off x="3659407" y="5904888"/>
            <a:ext cx="4873186" cy="38953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50000"/>
              </a:lnSpc>
            </a:pPr>
            <a:r>
              <a:rPr lang="zh-CN" sz="2000" kern="100" dirty="0">
                <a:effectLst/>
                <a:latin typeface="+mn-ea"/>
                <a:ea typeface="+mn-ea"/>
                <a:cs typeface="SimSun" panose="02010600030101010101" pitchFamily="2" charset="-122"/>
              </a:rPr>
              <a:t>外加虚拟控制柄的两种代表方法</a:t>
            </a:r>
            <a:endParaRPr lang="en-CN" sz="2000" kern="100" dirty="0">
              <a:effectLst/>
              <a:latin typeface="+mn-ea"/>
              <a:ea typeface="+mn-ea"/>
              <a:cs typeface="SimSun" panose="02010600030101010101" pitchFamily="2" charset="-122"/>
            </a:endParaRPr>
          </a:p>
        </p:txBody>
      </p:sp>
    </p:spTree>
    <p:extLst>
      <p:ext uri="{BB962C8B-B14F-4D97-AF65-F5344CB8AC3E}">
        <p14:creationId xmlns:p14="http://schemas.microsoft.com/office/powerpoint/2010/main" val="197586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596520"/>
          </a:xfrm>
        </p:spPr>
        <p:txBody>
          <a:bodyPr/>
          <a:lstStyle/>
          <a:p>
            <a:r>
              <a:rPr lang="zh-CN" altLang="en-US" dirty="0"/>
              <a:t>研究现状</a:t>
            </a:r>
            <a:r>
              <a:rPr lang="en-US" altLang="zh-CN" dirty="0"/>
              <a:t>	</a:t>
            </a:r>
          </a:p>
        </p:txBody>
      </p:sp>
      <p:sp>
        <p:nvSpPr>
          <p:cNvPr id="3" name="标题 2"/>
          <p:cNvSpPr>
            <a:spLocks noGrp="1"/>
          </p:cNvSpPr>
          <p:nvPr>
            <p:ph type="title"/>
          </p:nvPr>
        </p:nvSpPr>
        <p:spPr/>
        <p:txBody>
          <a:bodyPr/>
          <a:lstStyle/>
          <a:p>
            <a:r>
              <a:rPr lang="zh-CN" altLang="en-US" dirty="0"/>
              <a:t>二、研究现状</a:t>
            </a:r>
          </a:p>
        </p:txBody>
      </p:sp>
      <p:grpSp>
        <p:nvGrpSpPr>
          <p:cNvPr id="15" name="组合 35">
            <a:extLst>
              <a:ext uri="{FF2B5EF4-FFF2-40B4-BE49-F238E27FC236}">
                <a16:creationId xmlns:a16="http://schemas.microsoft.com/office/drawing/2014/main" id="{FB6F5D08-4BF0-A609-4DAB-D919D2B154CB}"/>
              </a:ext>
            </a:extLst>
          </p:cNvPr>
          <p:cNvGrpSpPr/>
          <p:nvPr/>
        </p:nvGrpSpPr>
        <p:grpSpPr>
          <a:xfrm>
            <a:off x="821974" y="2132856"/>
            <a:ext cx="10548052" cy="2880320"/>
            <a:chOff x="0" y="0"/>
            <a:chExt cx="5541381" cy="1513064"/>
          </a:xfrm>
        </p:grpSpPr>
        <p:grpSp>
          <p:nvGrpSpPr>
            <p:cNvPr id="17" name="组合 32">
              <a:extLst>
                <a:ext uri="{FF2B5EF4-FFF2-40B4-BE49-F238E27FC236}">
                  <a16:creationId xmlns:a16="http://schemas.microsoft.com/office/drawing/2014/main" id="{A17F25A3-3D4E-445F-561C-A47DF84A57E9}"/>
                </a:ext>
              </a:extLst>
            </p:cNvPr>
            <p:cNvGrpSpPr/>
            <p:nvPr/>
          </p:nvGrpSpPr>
          <p:grpSpPr>
            <a:xfrm>
              <a:off x="0" y="0"/>
              <a:ext cx="2696210" cy="1504409"/>
              <a:chOff x="0" y="0"/>
              <a:chExt cx="2696210" cy="1504409"/>
            </a:xfrm>
          </p:grpSpPr>
          <p:pic>
            <p:nvPicPr>
              <p:cNvPr id="23" name="图片 26">
                <a:extLst>
                  <a:ext uri="{FF2B5EF4-FFF2-40B4-BE49-F238E27FC236}">
                    <a16:creationId xmlns:a16="http://schemas.microsoft.com/office/drawing/2014/main" id="{CE9343C9-2DC1-23C2-AB60-D521977899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96210" cy="1230630"/>
              </a:xfrm>
              <a:prstGeom prst="rect">
                <a:avLst/>
              </a:prstGeom>
              <a:noFill/>
              <a:ln>
                <a:noFill/>
              </a:ln>
            </p:spPr>
          </p:pic>
          <p:sp>
            <p:nvSpPr>
              <p:cNvPr id="24" name="文本框 30">
                <a:extLst>
                  <a:ext uri="{FF2B5EF4-FFF2-40B4-BE49-F238E27FC236}">
                    <a16:creationId xmlns:a16="http://schemas.microsoft.com/office/drawing/2014/main" id="{F3D60480-FE56-A419-B052-4670E5A5286C}"/>
                  </a:ext>
                </a:extLst>
              </p:cNvPr>
              <p:cNvSpPr txBox="1"/>
              <p:nvPr/>
            </p:nvSpPr>
            <p:spPr>
              <a:xfrm>
                <a:off x="0" y="1292963"/>
                <a:ext cx="2696210" cy="21144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50000"/>
                  </a:lnSpc>
                </a:pPr>
                <a:r>
                  <a:rPr lang="en-US" kern="100" dirty="0" err="1">
                    <a:effectLst/>
                    <a:latin typeface="+mn-ea"/>
                    <a:ea typeface="+mn-ea"/>
                    <a:cs typeface="SimSun" panose="02010600030101010101" pitchFamily="2" charset="-122"/>
                  </a:rPr>
                  <a:t>LTouchIt</a:t>
                </a:r>
                <a:endParaRPr lang="en-CN" kern="100" dirty="0">
                  <a:effectLst/>
                  <a:latin typeface="+mn-ea"/>
                  <a:ea typeface="+mn-ea"/>
                  <a:cs typeface="SimSun" panose="02010600030101010101" pitchFamily="2" charset="-122"/>
                </a:endParaRPr>
              </a:p>
            </p:txBody>
          </p:sp>
        </p:grpSp>
        <p:grpSp>
          <p:nvGrpSpPr>
            <p:cNvPr id="18" name="组合 34">
              <a:extLst>
                <a:ext uri="{FF2B5EF4-FFF2-40B4-BE49-F238E27FC236}">
                  <a16:creationId xmlns:a16="http://schemas.microsoft.com/office/drawing/2014/main" id="{A445E352-C0A8-CBBC-895E-34813BF0C3EC}"/>
                </a:ext>
              </a:extLst>
            </p:cNvPr>
            <p:cNvGrpSpPr/>
            <p:nvPr/>
          </p:nvGrpSpPr>
          <p:grpSpPr>
            <a:xfrm>
              <a:off x="2751090" y="8627"/>
              <a:ext cx="2790291" cy="1504437"/>
              <a:chOff x="-736" y="0"/>
              <a:chExt cx="2790291" cy="1504437"/>
            </a:xfrm>
          </p:grpSpPr>
          <p:grpSp>
            <p:nvGrpSpPr>
              <p:cNvPr id="19" name="组合 29">
                <a:extLst>
                  <a:ext uri="{FF2B5EF4-FFF2-40B4-BE49-F238E27FC236}">
                    <a16:creationId xmlns:a16="http://schemas.microsoft.com/office/drawing/2014/main" id="{6F545420-F56B-B304-FC2B-2395D3C5E6CB}"/>
                  </a:ext>
                </a:extLst>
              </p:cNvPr>
              <p:cNvGrpSpPr/>
              <p:nvPr/>
            </p:nvGrpSpPr>
            <p:grpSpPr>
              <a:xfrm>
                <a:off x="0" y="0"/>
                <a:ext cx="2789555" cy="1231901"/>
                <a:chOff x="0" y="0"/>
                <a:chExt cx="2789882" cy="1232384"/>
              </a:xfrm>
            </p:grpSpPr>
            <p:pic>
              <p:nvPicPr>
                <p:cNvPr id="21" name="图片 28" descr="图片包含 游戏机, 钟表, 对, 桌子&#10;&#10;描述已自动生成">
                  <a:extLst>
                    <a:ext uri="{FF2B5EF4-FFF2-40B4-BE49-F238E27FC236}">
                      <a16:creationId xmlns:a16="http://schemas.microsoft.com/office/drawing/2014/main" id="{4DDEB05C-4F28-F2DE-E4B5-933AF6C867FD}"/>
                    </a:ext>
                  </a:extLst>
                </p:cNvPr>
                <p:cNvPicPr>
                  <a:picLocks noChangeAspect="1"/>
                </p:cNvPicPr>
                <p:nvPr/>
              </p:nvPicPr>
              <p:blipFill rotWithShape="1">
                <a:blip r:embed="rId4">
                  <a:extLst>
                    <a:ext uri="{28A0092B-C50C-407E-A947-70E740481C1C}">
                      <a14:useLocalDpi xmlns:a14="http://schemas.microsoft.com/office/drawing/2010/main" val="0"/>
                    </a:ext>
                  </a:extLst>
                </a:blip>
                <a:srcRect t="4435" b="2388"/>
                <a:stretch/>
              </p:blipFill>
              <p:spPr bwMode="auto">
                <a:xfrm>
                  <a:off x="0" y="0"/>
                  <a:ext cx="2778760" cy="596900"/>
                </a:xfrm>
                <a:prstGeom prst="rect">
                  <a:avLst/>
                </a:prstGeom>
                <a:noFill/>
                <a:ln>
                  <a:noFill/>
                </a:ln>
                <a:extLst>
                  <a:ext uri="{53640926-AAD7-44D8-BBD7-CCE9431645EC}">
                    <a14:shadowObscured xmlns:a14="http://schemas.microsoft.com/office/drawing/2010/main"/>
                  </a:ext>
                </a:extLst>
              </p:spPr>
            </p:pic>
            <p:pic>
              <p:nvPicPr>
                <p:cNvPr id="22" name="图片 27" descr="图片包含 图形用户界面&#10;&#10;描述已自动生成">
                  <a:extLst>
                    <a:ext uri="{FF2B5EF4-FFF2-40B4-BE49-F238E27FC236}">
                      <a16:creationId xmlns:a16="http://schemas.microsoft.com/office/drawing/2014/main" id="{B6A32615-3368-7133-6CC6-B7630B23E497}"/>
                    </a:ext>
                  </a:extLst>
                </p:cNvPr>
                <p:cNvPicPr>
                  <a:picLocks noChangeAspect="1"/>
                </p:cNvPicPr>
                <p:nvPr/>
              </p:nvPicPr>
              <p:blipFill rotWithShape="1">
                <a:blip r:embed="rId5">
                  <a:extLst>
                    <a:ext uri="{28A0092B-C50C-407E-A947-70E740481C1C}">
                      <a14:useLocalDpi xmlns:a14="http://schemas.microsoft.com/office/drawing/2010/main" val="0"/>
                    </a:ext>
                  </a:extLst>
                </a:blip>
                <a:srcRect t="1677" b="1655"/>
                <a:stretch/>
              </p:blipFill>
              <p:spPr bwMode="auto">
                <a:xfrm>
                  <a:off x="18107" y="624689"/>
                  <a:ext cx="2771775" cy="607695"/>
                </a:xfrm>
                <a:prstGeom prst="rect">
                  <a:avLst/>
                </a:prstGeom>
                <a:noFill/>
                <a:ln>
                  <a:noFill/>
                </a:ln>
                <a:extLst>
                  <a:ext uri="{53640926-AAD7-44D8-BBD7-CCE9431645EC}">
                    <a14:shadowObscured xmlns:a14="http://schemas.microsoft.com/office/drawing/2010/main"/>
                  </a:ext>
                </a:extLst>
              </p:spPr>
            </p:pic>
          </p:grpSp>
          <p:sp>
            <p:nvSpPr>
              <p:cNvPr id="20" name="文本框 33">
                <a:extLst>
                  <a:ext uri="{FF2B5EF4-FFF2-40B4-BE49-F238E27FC236}">
                    <a16:creationId xmlns:a16="http://schemas.microsoft.com/office/drawing/2014/main" id="{C8A97466-69A4-198E-E1FF-A2AA3A727F49}"/>
                  </a:ext>
                </a:extLst>
              </p:cNvPr>
              <p:cNvSpPr txBox="1"/>
              <p:nvPr/>
            </p:nvSpPr>
            <p:spPr>
              <a:xfrm>
                <a:off x="-736" y="1292991"/>
                <a:ext cx="2788920" cy="21144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50000"/>
                  </a:lnSpc>
                </a:pPr>
                <a:r>
                  <a:rPr lang="zh-CN" kern="100" dirty="0">
                    <a:effectLst/>
                    <a:latin typeface="+mn-ea"/>
                    <a:ea typeface="+mn-ea"/>
                    <a:cs typeface="SimSun" panose="02010600030101010101" pitchFamily="2" charset="-122"/>
                  </a:rPr>
                  <a:t>多点触控方法</a:t>
                </a:r>
                <a:endParaRPr lang="en-CN" kern="100" dirty="0">
                  <a:effectLst/>
                  <a:latin typeface="+mn-ea"/>
                  <a:ea typeface="+mn-ea"/>
                  <a:cs typeface="SimSun" panose="02010600030101010101" pitchFamily="2" charset="-122"/>
                </a:endParaRPr>
              </a:p>
            </p:txBody>
          </p:sp>
        </p:grpSp>
      </p:grpSp>
      <p:sp>
        <p:nvSpPr>
          <p:cNvPr id="16" name="文本框 36">
            <a:extLst>
              <a:ext uri="{FF2B5EF4-FFF2-40B4-BE49-F238E27FC236}">
                <a16:creationId xmlns:a16="http://schemas.microsoft.com/office/drawing/2014/main" id="{30DD61EC-BD67-2415-45B2-8F290C83FEAE}"/>
              </a:ext>
            </a:extLst>
          </p:cNvPr>
          <p:cNvSpPr txBox="1"/>
          <p:nvPr/>
        </p:nvSpPr>
        <p:spPr>
          <a:xfrm>
            <a:off x="1504298" y="5565304"/>
            <a:ext cx="9183404" cy="3077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zh-CN" sz="2000" kern="100" dirty="0">
                <a:effectLst/>
                <a:latin typeface="+mn-ea"/>
                <a:ea typeface="+mn-ea"/>
                <a:cs typeface="SimSun" panose="02010600030101010101" pitchFamily="2" charset="-122"/>
              </a:rPr>
              <a:t>两种基于手部动作（含手柄）追踪的非直接对象操纵方法</a:t>
            </a:r>
            <a:endParaRPr lang="en-CN" sz="2000" kern="100" dirty="0">
              <a:effectLst/>
              <a:latin typeface="+mn-ea"/>
              <a:ea typeface="+mn-ea"/>
              <a:cs typeface="SimSun" panose="02010600030101010101" pitchFamily="2" charset="-122"/>
            </a:endParaRPr>
          </a:p>
        </p:txBody>
      </p:sp>
    </p:spTree>
    <p:extLst>
      <p:ext uri="{BB962C8B-B14F-4D97-AF65-F5344CB8AC3E}">
        <p14:creationId xmlns:p14="http://schemas.microsoft.com/office/powerpoint/2010/main" val="316194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596520"/>
          </a:xfrm>
        </p:spPr>
        <p:txBody>
          <a:bodyPr/>
          <a:lstStyle/>
          <a:p>
            <a:r>
              <a:rPr lang="zh-CN" altLang="en-US" dirty="0"/>
              <a:t>研究现状</a:t>
            </a:r>
            <a:r>
              <a:rPr lang="en-US" altLang="zh-CN" dirty="0"/>
              <a:t>	</a:t>
            </a:r>
          </a:p>
        </p:txBody>
      </p:sp>
      <p:sp>
        <p:nvSpPr>
          <p:cNvPr id="3" name="标题 2"/>
          <p:cNvSpPr>
            <a:spLocks noGrp="1"/>
          </p:cNvSpPr>
          <p:nvPr>
            <p:ph type="title"/>
          </p:nvPr>
        </p:nvSpPr>
        <p:spPr/>
        <p:txBody>
          <a:bodyPr/>
          <a:lstStyle/>
          <a:p>
            <a:r>
              <a:rPr lang="zh-CN" altLang="en-US" dirty="0"/>
              <a:t>二、研究现状</a:t>
            </a:r>
          </a:p>
        </p:txBody>
      </p:sp>
      <p:grpSp>
        <p:nvGrpSpPr>
          <p:cNvPr id="4" name="Group 3">
            <a:extLst>
              <a:ext uri="{FF2B5EF4-FFF2-40B4-BE49-F238E27FC236}">
                <a16:creationId xmlns:a16="http://schemas.microsoft.com/office/drawing/2014/main" id="{9E9B1B1A-7D1B-A3AD-8C14-1BD91F5D607E}"/>
              </a:ext>
            </a:extLst>
          </p:cNvPr>
          <p:cNvGrpSpPr/>
          <p:nvPr/>
        </p:nvGrpSpPr>
        <p:grpSpPr>
          <a:xfrm>
            <a:off x="2758401" y="1556792"/>
            <a:ext cx="6675199" cy="5002202"/>
            <a:chOff x="0" y="0"/>
            <a:chExt cx="3658235" cy="2741376"/>
          </a:xfrm>
        </p:grpSpPr>
        <p:pic>
          <p:nvPicPr>
            <p:cNvPr id="5" name="Picture 4">
              <a:extLst>
                <a:ext uri="{FF2B5EF4-FFF2-40B4-BE49-F238E27FC236}">
                  <a16:creationId xmlns:a16="http://schemas.microsoft.com/office/drawing/2014/main" id="{1EBC59DB-C710-5569-C0FF-94B49FBCD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658235" cy="2312035"/>
            </a:xfrm>
            <a:prstGeom prst="rect">
              <a:avLst/>
            </a:prstGeom>
          </p:spPr>
        </p:pic>
        <p:sp>
          <p:nvSpPr>
            <p:cNvPr id="6" name="Text Box 17">
              <a:extLst>
                <a:ext uri="{FF2B5EF4-FFF2-40B4-BE49-F238E27FC236}">
                  <a16:creationId xmlns:a16="http://schemas.microsoft.com/office/drawing/2014/main" id="{BCA3808D-B52F-5288-A4D4-1D5DC1F98138}"/>
                </a:ext>
              </a:extLst>
            </p:cNvPr>
            <p:cNvSpPr txBox="1"/>
            <p:nvPr/>
          </p:nvSpPr>
          <p:spPr>
            <a:xfrm>
              <a:off x="0" y="2568499"/>
              <a:ext cx="3658235" cy="1728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zh-CN" kern="100" dirty="0">
                  <a:effectLst/>
                  <a:latin typeface="+mn-ea"/>
                  <a:ea typeface="+mn-ea"/>
                  <a:cs typeface="SimSun" panose="02010600030101010101" pitchFamily="2" charset="-122"/>
                </a:rPr>
                <a:t>基于眼睛注视的指向选择</a:t>
              </a:r>
              <a:endParaRPr lang="en-CN" kern="100" dirty="0">
                <a:effectLst/>
                <a:latin typeface="+mn-ea"/>
                <a:ea typeface="+mn-ea"/>
                <a:cs typeface="SimSun" panose="02010600030101010101" pitchFamily="2" charset="-122"/>
              </a:endParaRPr>
            </a:p>
          </p:txBody>
        </p:sp>
      </p:grpSp>
    </p:spTree>
    <p:extLst>
      <p:ext uri="{BB962C8B-B14F-4D97-AF65-F5344CB8AC3E}">
        <p14:creationId xmlns:p14="http://schemas.microsoft.com/office/powerpoint/2010/main" val="3154817852"/>
      </p:ext>
    </p:extLst>
  </p:cSld>
  <p:clrMapOvr>
    <a:masterClrMapping/>
  </p:clrMapOvr>
</p:sld>
</file>

<file path=ppt/theme/theme1.xml><?xml version="1.0" encoding="utf-8"?>
<a:theme xmlns:a="http://schemas.openxmlformats.org/drawingml/2006/main" name="2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nchor="t">
        <a:spAutoFit/>
      </a:bodyPr>
      <a:lstStyle>
        <a:defPPr algn="l">
          <a:defRPr lang="en-US" altLang="zh-CN" sz="1400" i="1" dirty="0" smtClean="0">
            <a:latin typeface="Cambria Math" panose="02040503050406030204" pitchFamily="18" charset="0"/>
            <a:ea typeface="+mn-ea"/>
            <a:cs typeface="Cambria Math" panose="02040503050406030204" pitchFamily="18" charset="0"/>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1814</Words>
  <Application>Microsoft Macintosh PowerPoint</Application>
  <PresentationFormat>Widescreen</PresentationFormat>
  <Paragraphs>151</Paragraphs>
  <Slides>17</Slides>
  <Notes>15</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17</vt:i4>
      </vt:variant>
    </vt:vector>
  </HeadingPairs>
  <TitlesOfParts>
    <vt:vector size="32" baseType="lpstr">
      <vt:lpstr>楷体</vt:lpstr>
      <vt:lpstr>NimbusRomNo9L-Regu</vt:lpstr>
      <vt:lpstr>黑体</vt:lpstr>
      <vt:lpstr>SimSun</vt:lpstr>
      <vt:lpstr>华文行楷</vt:lpstr>
      <vt:lpstr>Arial</vt:lpstr>
      <vt:lpstr>Calibri</vt:lpstr>
      <vt:lpstr>Cambria Math</vt:lpstr>
      <vt:lpstr>Courier New</vt:lpstr>
      <vt:lpstr>Times New Roman</vt:lpstr>
      <vt:lpstr>2_默认设计模板</vt:lpstr>
      <vt:lpstr>1_默认设计模板</vt:lpstr>
      <vt:lpstr>4_默认设计模板</vt:lpstr>
      <vt:lpstr>5_默认设计模板</vt:lpstr>
      <vt:lpstr>3_默认设计模板</vt:lpstr>
      <vt:lpstr>PowerPoint Presentation</vt:lpstr>
      <vt:lpstr>汇报提纲</vt:lpstr>
      <vt:lpstr>一、研究背景</vt:lpstr>
      <vt:lpstr>汇报提纲</vt:lpstr>
      <vt:lpstr>二、研究现状</vt:lpstr>
      <vt:lpstr>二、研究现状</vt:lpstr>
      <vt:lpstr>二、研究现状</vt:lpstr>
      <vt:lpstr>二、研究现状</vt:lpstr>
      <vt:lpstr>二、研究现状</vt:lpstr>
      <vt:lpstr>汇报提纲</vt:lpstr>
      <vt:lpstr>三、研究内容</vt:lpstr>
      <vt:lpstr>三、研究内容</vt:lpstr>
      <vt:lpstr>三、研究内容</vt:lpstr>
      <vt:lpstr>三、研究内容</vt:lpstr>
      <vt:lpstr>汇报提纲</vt:lpstr>
      <vt:lpstr>四、研究计划</vt:lpstr>
      <vt:lpstr>PowerPoint Presentation</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vrlab</dc:creator>
  <cp:lastModifiedBy>Springs Lau</cp:lastModifiedBy>
  <cp:revision>2315</cp:revision>
  <cp:lastPrinted>2017-04-03T03:42:00Z</cp:lastPrinted>
  <dcterms:created xsi:type="dcterms:W3CDTF">2014-10-19T13:03:00Z</dcterms:created>
  <dcterms:modified xsi:type="dcterms:W3CDTF">2023-02-22T07:38:47Z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3CD51281C3D14F22A9C30B4EE4551A73</vt:lpwstr>
  </property>
</Properties>
</file>