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20"/>
  </p:notesMasterIdLst>
  <p:sldIdLst>
    <p:sldId id="256" r:id="rId2"/>
    <p:sldId id="258" r:id="rId3"/>
    <p:sldId id="263" r:id="rId4"/>
    <p:sldId id="297" r:id="rId5"/>
    <p:sldId id="259" r:id="rId6"/>
    <p:sldId id="298" r:id="rId7"/>
    <p:sldId id="260" r:id="rId8"/>
    <p:sldId id="306" r:id="rId9"/>
    <p:sldId id="261" r:id="rId10"/>
    <p:sldId id="301" r:id="rId11"/>
    <p:sldId id="302" r:id="rId12"/>
    <p:sldId id="303" r:id="rId13"/>
    <p:sldId id="307" r:id="rId14"/>
    <p:sldId id="299" r:id="rId15"/>
    <p:sldId id="305" r:id="rId16"/>
    <p:sldId id="300" r:id="rId17"/>
    <p:sldId id="308" r:id="rId18"/>
    <p:sldId id="268" r:id="rId19"/>
  </p:sldIdLst>
  <p:sldSz cx="9144000" cy="5143500" type="screen16x9"/>
  <p:notesSz cx="6858000" cy="9144000"/>
  <p:embeddedFontLst>
    <p:embeddedFont>
      <p:font typeface="Advent Pro SemiBold" panose="020B0604020202020204" charset="0"/>
      <p:regular r:id="rId21"/>
      <p:bold r:id="rId22"/>
      <p:italic r:id="rId23"/>
      <p:boldItalic r:id="rId24"/>
    </p:embeddedFont>
    <p:embeddedFont>
      <p:font typeface="Fira Sans Condensed Medium" panose="020B0603050000020004" pitchFamily="3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Maven Pro" panose="020B0604020202020204" charset="0"/>
      <p:regular r:id="rId33"/>
      <p:bold r:id="rId34"/>
    </p:embeddedFont>
    <p:embeddedFont>
      <p:font typeface="Share Tech"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3DED2B4-7929-4F9E-B656-70348BC4D42B}">
          <p14:sldIdLst>
            <p14:sldId id="256"/>
          </p14:sldIdLst>
        </p14:section>
        <p14:section name="Untitled Section" id="{0A4AE024-CBD5-47DF-9003-AFB9A0917D33}">
          <p14:sldIdLst>
            <p14:sldId id="258"/>
            <p14:sldId id="263"/>
            <p14:sldId id="297"/>
            <p14:sldId id="259"/>
            <p14:sldId id="298"/>
            <p14:sldId id="260"/>
            <p14:sldId id="306"/>
            <p14:sldId id="261"/>
            <p14:sldId id="301"/>
            <p14:sldId id="302"/>
            <p14:sldId id="303"/>
            <p14:sldId id="307"/>
            <p14:sldId id="299"/>
            <p14:sldId id="305"/>
            <p14:sldId id="300"/>
            <p14:sldId id="308"/>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a:srgbClr val="00CFCC"/>
    <a:srgbClr val="FF9973"/>
    <a:srgbClr val="E89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47C9BD-B842-4CD8-A0B2-DB084608CC11}">
  <a:tblStyle styleId="{7247C9BD-B842-4CD8-A0B2-DB084608CC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6" autoAdjust="0"/>
    <p:restoredTop sz="87661" autoAdjust="0"/>
  </p:normalViewPr>
  <p:slideViewPr>
    <p:cSldViewPr snapToGrid="0">
      <p:cViewPr>
        <p:scale>
          <a:sx n="86" d="100"/>
          <a:sy n="86" d="100"/>
        </p:scale>
        <p:origin x="133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Il s'agit de la valeur minimale du rayon nécessaire pour classer un point donné comme point central. Si le point donné n'est pas un point central, sa distance centrale n'est pas </a:t>
            </a:r>
            <a:r>
              <a:rPr lang="fr-CA" dirty="0" err="1"/>
              <a:t>définie.Distance</a:t>
            </a:r>
            <a:r>
              <a:rPr lang="fr-CA" dirty="0"/>
              <a:t> centrale d'un objet </a:t>
            </a:r>
            <a:r>
              <a:rPr lang="fr-CA" dirty="0" err="1"/>
              <a:t>PLa</a:t>
            </a:r>
            <a:r>
              <a:rPr lang="fr-CA" dirty="0"/>
              <a:t> distance centrale d'un objet P est la plus petite valeur de ɛ telle que le voisinage ɛ' de P comporte au moins </a:t>
            </a:r>
            <a:r>
              <a:rPr lang="fr-CA" dirty="0" err="1"/>
              <a:t>MinPts</a:t>
            </a:r>
            <a:r>
              <a:rPr lang="fr-CA" dirty="0"/>
              <a:t> </a:t>
            </a:r>
            <a:r>
              <a:rPr lang="fr-CA" dirty="0" err="1"/>
              <a:t>objets.Prenons</a:t>
            </a:r>
            <a:r>
              <a:rPr lang="fr-CA" dirty="0"/>
              <a:t> l'exemple de la figure suivante. Le point p est représenté sur la figure. ɛ a une valeur de 6, et </a:t>
            </a:r>
            <a:r>
              <a:rPr lang="fr-CA" dirty="0" err="1"/>
              <a:t>MinPts</a:t>
            </a:r>
            <a:r>
              <a:rPr lang="fr-CA" dirty="0"/>
              <a:t> est de 5. Nous devons trouver la distance centrale du point p. Selon la définition, la valeur minimale du rayon qui satisfait au critère </a:t>
            </a:r>
            <a:r>
              <a:rPr lang="fr-CA" dirty="0" err="1"/>
              <a:t>MinPts</a:t>
            </a:r>
            <a:r>
              <a:rPr lang="fr-CA" dirty="0"/>
              <a:t> est appelée distance centrale. Si nous considérons une distance centrale de 3 mm, c'est-à-dire un rayon de 3, le critère </a:t>
            </a:r>
            <a:r>
              <a:rPr lang="fr-CA" dirty="0" err="1"/>
              <a:t>MinPts</a:t>
            </a:r>
            <a:r>
              <a:rPr lang="fr-CA" dirty="0"/>
              <a:t> est rempli.</a:t>
            </a:r>
            <a:endParaRPr dirty="0"/>
          </a:p>
        </p:txBody>
      </p:sp>
    </p:spTree>
    <p:extLst>
      <p:ext uri="{BB962C8B-B14F-4D97-AF65-F5344CB8AC3E}">
        <p14:creationId xmlns:p14="http://schemas.microsoft.com/office/powerpoint/2010/main" val="3660302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Distance d'accessibilité :</a:t>
            </a:r>
          </a:p>
          <a:p>
            <a:pPr marL="0" lvl="0" indent="0" algn="l" rtl="0">
              <a:spcBef>
                <a:spcPts val="0"/>
              </a:spcBef>
              <a:spcAft>
                <a:spcPts val="0"/>
              </a:spcAft>
              <a:buNone/>
            </a:pPr>
            <a:r>
              <a:rPr lang="fr-CA" dirty="0"/>
              <a:t>Elle est déterminée par rapport à une autre donnée, q(Let). Le maximum de la distance euclidienne (ou de toute autre mesure de distance) entre deux points p et q, et la distance centrale de p est la distance d'accessibilité entre p et q. Si q n'est pas un point central, la distance d'accessibilité n'est pas spécifiée.</a:t>
            </a:r>
          </a:p>
          <a:p>
            <a:pPr marL="0" lvl="0" indent="0" algn="l" rtl="0">
              <a:spcBef>
                <a:spcPts val="0"/>
              </a:spcBef>
              <a:spcAft>
                <a:spcPts val="0"/>
              </a:spcAft>
              <a:buNone/>
            </a:pPr>
            <a:r>
              <a:rPr lang="fr-CA" dirty="0"/>
              <a:t>Calcul de la distance d'accessibilité entre deux </a:t>
            </a:r>
            <a:r>
              <a:rPr lang="fr-CA" dirty="0" err="1"/>
              <a:t>pointsNous</a:t>
            </a:r>
            <a:r>
              <a:rPr lang="fr-CA" dirty="0"/>
              <a:t> allons tout d'abord calculer la distance d'accessibilité entre p et q. Dans la figure ci-dessous, nous pouvons voir que le point q se trouve en dehors de la distance centrale du point p. La distance d'accessibilité entre p et q est donc la distance euclidienne entre p et q, c'est-à-dire 7 </a:t>
            </a:r>
            <a:r>
              <a:rPr lang="fr-CA" dirty="0" err="1"/>
              <a:t>mm.La</a:t>
            </a:r>
            <a:r>
              <a:rPr lang="fr-CA" dirty="0"/>
              <a:t> distance d'accessibilité entre p et r est la distance centrale du point p, car r se trouve à l'intérieur de la distance centrale. La distance d'accessibilité entre p et r sera donc de 3 </a:t>
            </a:r>
            <a:r>
              <a:rPr lang="fr-CA" dirty="0" err="1"/>
              <a:t>mm.</a:t>
            </a:r>
            <a:endParaRPr dirty="0"/>
          </a:p>
        </p:txBody>
      </p:sp>
    </p:spTree>
    <p:extLst>
      <p:ext uri="{BB962C8B-B14F-4D97-AF65-F5344CB8AC3E}">
        <p14:creationId xmlns:p14="http://schemas.microsoft.com/office/powerpoint/2010/main" val="14257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338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7635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280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0266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019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dirty="0">
                <a:latin typeface="Share Tech" panose="020B0604020202020204" charset="0"/>
              </a:rPr>
              <a:t>OPTICS et DBSCAN ne sont pas les seuls algorithmes à mettre en œuvre la méthode basée sur la densité.</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CA" sz="1100" dirty="0">
              <a:latin typeface="Share Tech"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dirty="0">
                <a:latin typeface="Share Tech" panose="020B0604020202020204" charset="0"/>
              </a:rPr>
              <a:t> Cependant, ils sont parmi les plus populaires et chaque type d'algorithme basé sur la densité a ses avantages et ses inconvénients.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CA" sz="1100" dirty="0">
              <a:latin typeface="Share Tech"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dirty="0">
                <a:latin typeface="Share Tech" panose="020B0604020202020204" charset="0"/>
              </a:rPr>
              <a:t>Par conséquent, avant de l'utiliser, on doit d'abord examiner l'ensemble de données, le comprendre et voir si ce type d'algorithme correspond à vos besoins.</a:t>
            </a:r>
            <a:endParaRPr dirty="0"/>
          </a:p>
        </p:txBody>
      </p:sp>
    </p:spTree>
    <p:extLst>
      <p:ext uri="{BB962C8B-B14F-4D97-AF65-F5344CB8AC3E}">
        <p14:creationId xmlns:p14="http://schemas.microsoft.com/office/powerpoint/2010/main" val="2706740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E1382E6-7B68-41C0-A2D6-D8DBE8BF4227}"/>
              </a:ext>
            </a:extLst>
          </p:cNvPr>
          <p:cNvSpPr>
            <a:spLocks noGrp="1"/>
          </p:cNvSpPr>
          <p:nvPr>
            <p:ph type="body" idx="1"/>
          </p:nvPr>
        </p:nvSpPr>
        <p:spPr/>
        <p:txBody>
          <a:bodyPr/>
          <a:lstStyle/>
          <a:p>
            <a:r>
              <a:rPr lang="fr-CA" sz="1100" b="0" i="0" u="none" strike="noStrike" cap="none" dirty="0">
                <a:solidFill>
                  <a:srgbClr val="000000"/>
                </a:solidFill>
                <a:effectLst/>
                <a:latin typeface="Arial"/>
                <a:ea typeface="Arial"/>
                <a:cs typeface="Arial"/>
                <a:sym typeface="Arial"/>
              </a:rPr>
              <a:t>Le clustering est une technique d'apprentissage non supervisé qui consiste à regrouper des données similaires en groupes homogènes.</a:t>
            </a:r>
          </a:p>
          <a:p>
            <a:r>
              <a:rPr lang="fr-CA" sz="1100" b="0" i="0" u="none" strike="noStrike" cap="none" dirty="0">
                <a:solidFill>
                  <a:srgbClr val="000000"/>
                </a:solidFill>
                <a:effectLst/>
                <a:latin typeface="Arial"/>
                <a:ea typeface="Arial"/>
                <a:cs typeface="Arial"/>
                <a:sym typeface="Arial"/>
              </a:rPr>
              <a:t>Le but du clustering est de trouver des structures ou des relations cachées dans les données sans avoir de connaissance a priori sur ces structures.</a:t>
            </a:r>
          </a:p>
          <a:p>
            <a:r>
              <a:rPr lang="fr-CA" sz="1100" b="0" i="0" u="none" strike="noStrike" cap="none" dirty="0">
                <a:solidFill>
                  <a:srgbClr val="000000"/>
                </a:solidFill>
                <a:effectLst/>
                <a:latin typeface="Arial"/>
                <a:ea typeface="Arial"/>
                <a:cs typeface="Arial"/>
                <a:sym typeface="Arial"/>
              </a:rPr>
              <a:t>Le clustering peut être utilisé dans de nombreux domaines tels que la segmentation de marché, la détection d'anomalies ou la recommandation de produits.</a:t>
            </a:r>
          </a:p>
          <a:p>
            <a:endParaRPr lang="en-US" sz="1100" b="0" i="0" u="none" strike="noStrike" cap="none" dirty="0">
              <a:solidFill>
                <a:srgbClr val="000000"/>
              </a:solidFill>
              <a:effectLst/>
              <a:latin typeface="Arial"/>
              <a:ea typeface="Arial"/>
              <a:cs typeface="Arial"/>
              <a:sym typeface="Arial"/>
            </a:endParaRPr>
          </a:p>
          <a:p>
            <a:endParaRPr lang="en-US" sz="1100" b="0" i="0" u="none" strike="noStrike" cap="none" dirty="0">
              <a:solidFill>
                <a:srgbClr val="000000"/>
              </a:solidFill>
              <a:effectLst/>
              <a:latin typeface="Arial"/>
              <a:ea typeface="Arial"/>
              <a:cs typeface="Arial"/>
              <a:sym typeface="Arial"/>
            </a:endParaRPr>
          </a:p>
          <a:p>
            <a:pPr marL="158750" indent="0">
              <a:buNone/>
            </a:pPr>
            <a:r>
              <a:rPr lang="fr-CA" sz="1100" b="0" i="0" u="none" strike="noStrike" cap="none" dirty="0">
                <a:solidFill>
                  <a:srgbClr val="000000"/>
                </a:solidFill>
                <a:effectLst/>
                <a:latin typeface="Arial"/>
                <a:ea typeface="Arial"/>
                <a:cs typeface="Arial"/>
                <a:sym typeface="Arial"/>
              </a:rPr>
              <a:t>Le clustering (ou regroupement en français) est une technique d'apprentissage non supervisé qui consiste à diviser un ensemble de données en groupes homogènes ou clusters, de telle manière que les données à l'intérieur d'un cluster soient similaires et les données entre différents clusters soient différentes. Cette technique est largement utilisée dans différents domaines, tels que la biologie, la médecine, la finance, le marketing et bien d'autres.</a:t>
            </a:r>
          </a:p>
          <a:p>
            <a:pPr marL="158750" indent="0">
              <a:buNone/>
            </a:pPr>
            <a:endParaRPr lang="fr-CA" sz="1100" b="0" i="0" u="none" strike="noStrike" cap="none" dirty="0">
              <a:solidFill>
                <a:srgbClr val="000000"/>
              </a:solidFill>
              <a:effectLst/>
              <a:latin typeface="Arial"/>
              <a:ea typeface="Arial"/>
              <a:cs typeface="Arial"/>
              <a:sym typeface="Arial"/>
            </a:endParaRPr>
          </a:p>
          <a:p>
            <a:pPr marL="158750" indent="0">
              <a:buNone/>
            </a:pPr>
            <a:r>
              <a:rPr lang="fr-CA" sz="1100" b="0" i="0" u="none" strike="noStrike" cap="none" dirty="0">
                <a:solidFill>
                  <a:srgbClr val="000000"/>
                </a:solidFill>
                <a:effectLst/>
                <a:latin typeface="Arial"/>
                <a:ea typeface="Arial"/>
                <a:cs typeface="Arial"/>
                <a:sym typeface="Arial"/>
              </a:rPr>
              <a:t>Le clustering peut être utilisé pour différentes tâches, telles que la segmentation de clients, la détection de fraude, la segmentation d'images et la compréhension de la structure des données. Il existe différents algorithmes de clustering, chacun ayant des avantages et des inconvénients selon la nature des données et les objectifs de la tâche de clustering.</a:t>
            </a:r>
          </a:p>
          <a:p>
            <a:pPr marL="158750" indent="0">
              <a:buNone/>
            </a:pPr>
            <a:endParaRPr lang="fr-CA" sz="1100" b="0" i="0" u="none" strike="noStrike" cap="none" dirty="0">
              <a:solidFill>
                <a:srgbClr val="000000"/>
              </a:solidFill>
              <a:effectLst/>
              <a:latin typeface="Arial"/>
              <a:ea typeface="Arial"/>
              <a:cs typeface="Arial"/>
              <a:sym typeface="Arial"/>
            </a:endParaRPr>
          </a:p>
          <a:p>
            <a:pPr marL="158750" indent="0">
              <a:buNone/>
            </a:pPr>
            <a:r>
              <a:rPr lang="fr-CA" sz="1100" b="0" i="0" u="none" strike="noStrike" cap="none" dirty="0">
                <a:solidFill>
                  <a:srgbClr val="000000"/>
                </a:solidFill>
                <a:effectLst/>
                <a:latin typeface="Arial"/>
                <a:ea typeface="Arial"/>
                <a:cs typeface="Arial"/>
                <a:sym typeface="Arial"/>
              </a:rPr>
              <a:t>Dans cette présentation, nous allons nous concentrer sur l'algorithme de clustering OPTICS.</a:t>
            </a:r>
          </a:p>
          <a:p>
            <a:pPr marL="158750" indent="0">
              <a:buNone/>
            </a:pPr>
            <a:endParaRPr lang="fr-CA" sz="1100" b="0" i="0" u="none" strike="noStrike" cap="none" dirty="0">
              <a:solidFill>
                <a:srgbClr val="000000"/>
              </a:solidFill>
              <a:effectLst/>
              <a:latin typeface="Arial"/>
              <a:ea typeface="Arial"/>
              <a:cs typeface="Arial"/>
              <a:sym typeface="Arial"/>
            </a:endParaRPr>
          </a:p>
          <a:p>
            <a:pPr marL="158750" indent="0">
              <a:buNone/>
            </a:pPr>
            <a:endParaRPr lang="fr-CA" sz="1100" b="0" i="0" u="none" strike="noStrike" cap="none" dirty="0">
              <a:solidFill>
                <a:srgbClr val="000000"/>
              </a:solidFill>
              <a:effectLst/>
              <a:latin typeface="Arial"/>
              <a:ea typeface="Arial"/>
              <a:cs typeface="Arial"/>
              <a:sym typeface="Arial"/>
            </a:endParaRPr>
          </a:p>
          <a:p>
            <a:pPr marL="158750" indent="0">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A"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fr-CA" sz="1100" b="0" i="0" u="none" strike="noStrike" cap="none" dirty="0">
                <a:solidFill>
                  <a:srgbClr val="000000"/>
                </a:solidFill>
                <a:effectLst/>
                <a:latin typeface="Arial"/>
                <a:ea typeface="Arial"/>
                <a:cs typeface="Arial"/>
                <a:sym typeface="Arial"/>
              </a:rPr>
              <a:t>"Ordonner les points pour identifier la structure de clustering« </a:t>
            </a:r>
          </a:p>
          <a:p>
            <a:pPr marL="0" lvl="0" indent="0" algn="l" rtl="0">
              <a:spcBef>
                <a:spcPts val="0"/>
              </a:spcBef>
              <a:spcAft>
                <a:spcPts val="0"/>
              </a:spcAft>
              <a:buNone/>
            </a:pPr>
            <a:endParaRPr lang="fr-CA"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b="0" i="0" u="none" strike="noStrike" cap="none" dirty="0">
                <a:solidFill>
                  <a:srgbClr val="000000"/>
                </a:solidFill>
                <a:effectLst/>
                <a:latin typeface="Arial"/>
                <a:ea typeface="Arial"/>
                <a:cs typeface="Arial"/>
                <a:sym typeface="Arial"/>
              </a:rPr>
              <a:t>C’est un algorithme du clustering basé sur la densité comme DBSCAN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CA"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fr-CA" sz="1100" b="0" i="0" u="none" strike="noStrike" cap="none" dirty="0">
                <a:solidFill>
                  <a:srgbClr val="000000"/>
                </a:solidFill>
                <a:effectLst/>
                <a:latin typeface="Arial"/>
                <a:ea typeface="Arial"/>
                <a:cs typeface="Arial"/>
                <a:sym typeface="Arial"/>
              </a:rPr>
              <a:t>L'algorithme OPTICS a été proposé par des </a:t>
            </a:r>
            <a:r>
              <a:rPr lang="fr-CA" sz="1100" b="0" i="0" u="none" strike="noStrike" cap="none" dirty="0" err="1">
                <a:solidFill>
                  <a:srgbClr val="000000"/>
                </a:solidFill>
                <a:effectLst/>
                <a:latin typeface="Arial"/>
                <a:ea typeface="Arial"/>
                <a:cs typeface="Arial"/>
                <a:sym typeface="Arial"/>
              </a:rPr>
              <a:t>rechercheurs</a:t>
            </a:r>
            <a:r>
              <a:rPr lang="fr-CA" sz="1100" b="0" i="0" u="none" strike="noStrike" cap="none" dirty="0">
                <a:solidFill>
                  <a:srgbClr val="000000"/>
                </a:solidFill>
                <a:effectLst/>
                <a:latin typeface="Arial"/>
                <a:ea typeface="Arial"/>
                <a:cs typeface="Arial"/>
                <a:sym typeface="Arial"/>
              </a:rPr>
              <a:t> allemands en 1999</a:t>
            </a:r>
          </a:p>
          <a:p>
            <a:pPr marL="0" lvl="0" indent="0" algn="l" rtl="0">
              <a:spcBef>
                <a:spcPts val="0"/>
              </a:spcBef>
              <a:spcAft>
                <a:spcPts val="0"/>
              </a:spcAft>
              <a:buNone/>
            </a:pPr>
            <a:r>
              <a:rPr lang="fr-CA" sz="1100" b="0" i="0" u="none" strike="noStrike" cap="none" dirty="0">
                <a:solidFill>
                  <a:srgbClr val="000000"/>
                </a:solidFill>
                <a:effectLst/>
                <a:latin typeface="Arial"/>
                <a:ea typeface="Arial"/>
                <a:cs typeface="Arial"/>
                <a:sym typeface="Arial"/>
              </a:rPr>
              <a:t>dans leur article intitulé "OPTICS: </a:t>
            </a:r>
            <a:r>
              <a:rPr lang="fr-CA" sz="1100" b="0" i="0" u="none" strike="noStrike" cap="none" dirty="0" err="1">
                <a:solidFill>
                  <a:srgbClr val="000000"/>
                </a:solidFill>
                <a:effectLst/>
                <a:latin typeface="Arial"/>
                <a:ea typeface="Arial"/>
                <a:cs typeface="Arial"/>
                <a:sym typeface="Arial"/>
              </a:rPr>
              <a:t>Ordering</a:t>
            </a:r>
            <a:r>
              <a:rPr lang="fr-CA" sz="1100" b="0" i="0" u="none" strike="noStrike" cap="none" dirty="0">
                <a:solidFill>
                  <a:srgbClr val="000000"/>
                </a:solidFill>
                <a:effectLst/>
                <a:latin typeface="Arial"/>
                <a:ea typeface="Arial"/>
                <a:cs typeface="Arial"/>
                <a:sym typeface="Arial"/>
              </a:rPr>
              <a:t> Points To </a:t>
            </a:r>
            <a:r>
              <a:rPr lang="fr-CA" sz="1100" b="0" i="0" u="none" strike="noStrike" cap="none" dirty="0" err="1">
                <a:solidFill>
                  <a:srgbClr val="000000"/>
                </a:solidFill>
                <a:effectLst/>
                <a:latin typeface="Arial"/>
                <a:ea typeface="Arial"/>
                <a:cs typeface="Arial"/>
                <a:sym typeface="Arial"/>
              </a:rPr>
              <a:t>Identify</a:t>
            </a:r>
            <a:r>
              <a:rPr lang="fr-CA" sz="1100" b="0" i="0" u="none" strike="noStrike" cap="none" dirty="0">
                <a:solidFill>
                  <a:srgbClr val="000000"/>
                </a:solidFill>
                <a:effectLst/>
                <a:latin typeface="Arial"/>
                <a:ea typeface="Arial"/>
                <a:cs typeface="Arial"/>
                <a:sym typeface="Arial"/>
              </a:rPr>
              <a:t> the Clustering Structure".</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a:t>
            </a:r>
            <a:r>
              <a:rPr lang="fr-CA" sz="1100" b="0" i="0" u="none" strike="noStrike" cap="none" dirty="0">
                <a:solidFill>
                  <a:srgbClr val="000000"/>
                </a:solidFill>
                <a:effectLst/>
                <a:latin typeface="Arial"/>
                <a:ea typeface="Arial"/>
                <a:cs typeface="Arial"/>
                <a:sym typeface="Arial"/>
              </a:rPr>
              <a:t>ls sont presque les mêmes qui ont proposé DBSCAN en 1996</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fr-CA" sz="1100" b="0" i="0" u="none" strike="noStrike" cap="none" dirty="0">
                <a:solidFill>
                  <a:srgbClr val="000000"/>
                </a:solidFill>
                <a:effectLst/>
                <a:latin typeface="Arial"/>
                <a:ea typeface="Arial"/>
                <a:cs typeface="Arial"/>
                <a:sym typeface="Arial"/>
              </a:rPr>
              <a:t>Ils travaillaient au département d'informatique de l'Université de Munich, en Allemagne, lorsqu'ils ont publié leur article décrivant l'algorithme en 1999.</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fr-CA" sz="1100" b="0" i="0" u="none" strike="noStrike" cap="none" dirty="0" err="1">
                <a:solidFill>
                  <a:srgbClr val="000000"/>
                </a:solidFill>
                <a:effectLst/>
                <a:latin typeface="Arial"/>
                <a:ea typeface="Arial"/>
                <a:cs typeface="Arial"/>
                <a:sym typeface="Arial"/>
              </a:rPr>
              <a:t>Mihael</a:t>
            </a:r>
            <a:r>
              <a:rPr lang="fr-CA" sz="1100" b="0" i="0" u="none" strike="noStrike" cap="none" dirty="0">
                <a:solidFill>
                  <a:srgbClr val="000000"/>
                </a:solidFill>
                <a:effectLst/>
                <a:latin typeface="Arial"/>
                <a:ea typeface="Arial"/>
                <a:cs typeface="Arial"/>
                <a:sym typeface="Arial"/>
              </a:rPr>
              <a:t> </a:t>
            </a:r>
            <a:r>
              <a:rPr lang="fr-CA" sz="1100" b="0" i="0" u="none" strike="noStrike" cap="none" dirty="0" err="1">
                <a:solidFill>
                  <a:srgbClr val="000000"/>
                </a:solidFill>
                <a:effectLst/>
                <a:latin typeface="Arial"/>
                <a:ea typeface="Arial"/>
                <a:cs typeface="Arial"/>
                <a:sym typeface="Arial"/>
              </a:rPr>
              <a:t>Ankerst</a:t>
            </a:r>
            <a:r>
              <a:rPr lang="fr-CA" sz="1100" b="0" i="0" u="none" strike="noStrike" cap="none" dirty="0">
                <a:solidFill>
                  <a:srgbClr val="000000"/>
                </a:solidFill>
                <a:effectLst/>
                <a:latin typeface="Arial"/>
                <a:ea typeface="Arial"/>
                <a:cs typeface="Arial"/>
                <a:sym typeface="Arial"/>
              </a:rPr>
              <a:t>, Markus M. </a:t>
            </a:r>
            <a:r>
              <a:rPr lang="fr-CA" sz="1100" b="0" i="0" u="none" strike="noStrike" cap="none" dirty="0" err="1">
                <a:solidFill>
                  <a:srgbClr val="000000"/>
                </a:solidFill>
                <a:effectLst/>
                <a:latin typeface="Arial"/>
                <a:ea typeface="Arial"/>
                <a:cs typeface="Arial"/>
                <a:sym typeface="Arial"/>
              </a:rPr>
              <a:t>Breunig</a:t>
            </a:r>
            <a:r>
              <a:rPr lang="fr-CA" sz="1100" b="0" i="0" u="none" strike="noStrike" cap="none" dirty="0">
                <a:solidFill>
                  <a:srgbClr val="000000"/>
                </a:solidFill>
                <a:effectLst/>
                <a:latin typeface="Arial"/>
                <a:ea typeface="Arial"/>
                <a:cs typeface="Arial"/>
                <a:sym typeface="Arial"/>
              </a:rPr>
              <a:t>, </a:t>
            </a:r>
            <a:r>
              <a:rPr lang="fr-CA" sz="1100" b="0" i="0" u="none" strike="noStrike" cap="none" dirty="0" err="1">
                <a:solidFill>
                  <a:srgbClr val="000000"/>
                </a:solidFill>
                <a:effectLst/>
                <a:latin typeface="Arial"/>
                <a:ea typeface="Arial"/>
                <a:cs typeface="Arial"/>
                <a:sym typeface="Arial"/>
              </a:rPr>
              <a:t>Hans-Peter</a:t>
            </a:r>
            <a:r>
              <a:rPr lang="fr-CA" sz="1100" b="0" i="0" u="none" strike="noStrike" cap="none" dirty="0">
                <a:solidFill>
                  <a:srgbClr val="000000"/>
                </a:solidFill>
                <a:effectLst/>
                <a:latin typeface="Arial"/>
                <a:ea typeface="Arial"/>
                <a:cs typeface="Arial"/>
                <a:sym typeface="Arial"/>
              </a:rPr>
              <a:t> Kriegel et Jörg Sander,</a:t>
            </a: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89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21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9" r:id="rId8"/>
    <p:sldLayoutId id="2147483663" r:id="rId9"/>
    <p:sldLayoutId id="2147483667" r:id="rId10"/>
    <p:sldLayoutId id="214748366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3"/>
        <p:cNvGrpSpPr/>
        <p:nvPr/>
      </p:nvGrpSpPr>
      <p:grpSpPr>
        <a:xfrm>
          <a:off x="0" y="0"/>
          <a:ext cx="0" cy="0"/>
          <a:chOff x="0" y="0"/>
          <a:chExt cx="0" cy="0"/>
        </a:xfrm>
      </p:grpSpPr>
      <p:sp>
        <p:nvSpPr>
          <p:cNvPr id="6" name="Rectangle 5">
            <a:extLst>
              <a:ext uri="{FF2B5EF4-FFF2-40B4-BE49-F238E27FC236}">
                <a16:creationId xmlns:a16="http://schemas.microsoft.com/office/drawing/2014/main" id="{DFCA2571-4B78-47E3-8714-38F124BCD16A}"/>
              </a:ext>
            </a:extLst>
          </p:cNvPr>
          <p:cNvSpPr/>
          <p:nvPr/>
        </p:nvSpPr>
        <p:spPr>
          <a:xfrm>
            <a:off x="-2" y="-447"/>
            <a:ext cx="9144001" cy="628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2"/>
                </a:solidFill>
              </a:rPr>
              <a:t>Université Moulay Slimane</a:t>
            </a:r>
          </a:p>
          <a:p>
            <a:pPr algn="ctr"/>
            <a:r>
              <a:rPr lang="en-US" sz="800" dirty="0">
                <a:solidFill>
                  <a:schemeClr val="bg2"/>
                </a:solidFill>
              </a:rPr>
              <a:t>Ecole nationale des sciences appliquées_Khouribga</a:t>
            </a:r>
          </a:p>
          <a:p>
            <a:pPr algn="ctr"/>
            <a:r>
              <a:rPr lang="en-US" sz="800" dirty="0">
                <a:solidFill>
                  <a:schemeClr val="bg2"/>
                </a:solidFill>
              </a:rPr>
              <a:t>Département informatique</a:t>
            </a:r>
          </a:p>
          <a:p>
            <a:pPr algn="ctr"/>
            <a:r>
              <a:rPr lang="en-US" sz="800" dirty="0">
                <a:solidFill>
                  <a:schemeClr val="bg2"/>
                </a:solidFill>
              </a:rPr>
              <a:t>Master Big Data &amp; Aide à la Décision</a:t>
            </a:r>
          </a:p>
          <a:p>
            <a:pPr algn="ctr"/>
            <a:r>
              <a:rPr lang="en-US" sz="800" dirty="0">
                <a:solidFill>
                  <a:schemeClr val="bg2"/>
                </a:solidFill>
              </a:rPr>
              <a:t>Module: Data Mining</a:t>
            </a:r>
            <a:endParaRPr lang="fr-CA" sz="800" dirty="0">
              <a:solidFill>
                <a:schemeClr val="bg2"/>
              </a:solidFill>
            </a:endParaRPr>
          </a:p>
        </p:txBody>
      </p:sp>
      <p:sp>
        <p:nvSpPr>
          <p:cNvPr id="434" name="Google Shape;434;p25"/>
          <p:cNvSpPr txBox="1">
            <a:spLocks noGrp="1"/>
          </p:cNvSpPr>
          <p:nvPr>
            <p:ph type="subTitle" idx="1"/>
          </p:nvPr>
        </p:nvSpPr>
        <p:spPr>
          <a:xfrm>
            <a:off x="2924250" y="2804488"/>
            <a:ext cx="3295500" cy="414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00CFCC"/>
                </a:solidFill>
              </a:rPr>
              <a:t>L’algorithme OPTICS</a:t>
            </a:r>
            <a:endParaRPr sz="2000" b="1" dirty="0">
              <a:solidFill>
                <a:srgbClr val="00CFCC"/>
              </a:solidFill>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2"/>
                </a:solidFill>
              </a:rPr>
              <a:t>DATA</a:t>
            </a:r>
            <a:r>
              <a:rPr lang="en" dirty="0"/>
              <a:t> </a:t>
            </a:r>
            <a:r>
              <a:rPr lang="en" dirty="0">
                <a:solidFill>
                  <a:schemeClr val="accent2"/>
                </a:solidFill>
              </a:rPr>
              <a:t>MINING</a:t>
            </a:r>
            <a:r>
              <a:rPr lang="en" dirty="0"/>
              <a:t> </a:t>
            </a:r>
            <a:r>
              <a:rPr lang="en" dirty="0">
                <a:solidFill>
                  <a:schemeClr val="bg2"/>
                </a:solidFill>
              </a:rPr>
              <a:t>C</a:t>
            </a:r>
            <a:r>
              <a:rPr lang="fr-CA" dirty="0">
                <a:solidFill>
                  <a:schemeClr val="bg2"/>
                </a:solidFill>
              </a:rPr>
              <a:t>LUSTERING</a:t>
            </a:r>
            <a:endParaRPr dirty="0">
              <a:solidFill>
                <a:schemeClr val="bg2"/>
              </a:solidFill>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9ADE7BF-DD52-4F6E-BA67-3DC9A991131D}"/>
              </a:ext>
            </a:extLst>
          </p:cNvPr>
          <p:cNvSpPr txBox="1"/>
          <p:nvPr/>
        </p:nvSpPr>
        <p:spPr>
          <a:xfrm>
            <a:off x="1942337" y="3607006"/>
            <a:ext cx="1813317" cy="1815882"/>
          </a:xfrm>
          <a:prstGeom prst="rect">
            <a:avLst/>
          </a:prstGeom>
          <a:noFill/>
        </p:spPr>
        <p:txBody>
          <a:bodyPr wrap="none" rtlCol="0">
            <a:spAutoFit/>
          </a:bodyPr>
          <a:lstStyle/>
          <a:p>
            <a:pPr algn="ctr"/>
            <a:r>
              <a:rPr lang="en-US" sz="1600" dirty="0">
                <a:solidFill>
                  <a:schemeClr val="bg2"/>
                </a:solidFill>
                <a:latin typeface="Share Tech" panose="020B0604020202020204" charset="0"/>
              </a:rPr>
              <a:t>Présenté par:</a:t>
            </a:r>
          </a:p>
          <a:p>
            <a:pPr algn="ctr"/>
            <a:endParaRPr lang="en-US" sz="1600" dirty="0">
              <a:solidFill>
                <a:schemeClr val="bg2"/>
              </a:solidFill>
              <a:latin typeface="Share Tech" panose="020B0604020202020204" charset="0"/>
            </a:endParaRPr>
          </a:p>
          <a:p>
            <a:pPr algn="ctr"/>
            <a:r>
              <a:rPr lang="en-US" sz="1600" dirty="0">
                <a:solidFill>
                  <a:schemeClr val="bg2"/>
                </a:solidFill>
                <a:latin typeface="Share Tech" panose="020B0604020202020204" charset="0"/>
              </a:rPr>
              <a:t>GHIZLAN EL </a:t>
            </a:r>
            <a:r>
              <a:rPr lang="en-US" dirty="0">
                <a:solidFill>
                  <a:schemeClr val="bg2"/>
                </a:solidFill>
                <a:latin typeface="Share Tech" panose="020B0604020202020204" charset="0"/>
              </a:rPr>
              <a:t>AATTAOUI</a:t>
            </a:r>
            <a:endParaRPr lang="en-US" sz="1600" dirty="0">
              <a:solidFill>
                <a:schemeClr val="bg2"/>
              </a:solidFill>
              <a:latin typeface="Share Tech" panose="020B0604020202020204" charset="0"/>
            </a:endParaRPr>
          </a:p>
          <a:p>
            <a:pPr algn="ctr"/>
            <a:r>
              <a:rPr lang="en-US" sz="1600" dirty="0">
                <a:solidFill>
                  <a:schemeClr val="bg2"/>
                </a:solidFill>
                <a:latin typeface="Share Tech" panose="020B0604020202020204" charset="0"/>
              </a:rPr>
              <a:t>BENTALB MOHAMED</a:t>
            </a:r>
          </a:p>
          <a:p>
            <a:pPr algn="ctr"/>
            <a:r>
              <a:rPr lang="en-US" sz="1600" dirty="0">
                <a:solidFill>
                  <a:schemeClr val="bg2"/>
                </a:solidFill>
                <a:latin typeface="Share Tech" panose="020B0604020202020204" charset="0"/>
              </a:rPr>
              <a:t>BARJ YOUSSEF</a:t>
            </a:r>
          </a:p>
          <a:p>
            <a:pPr algn="ctr"/>
            <a:endParaRPr lang="en-US" sz="1600" dirty="0">
              <a:solidFill>
                <a:schemeClr val="bg2"/>
              </a:solidFill>
              <a:latin typeface="Share Tech" panose="020B0604020202020204" charset="0"/>
            </a:endParaRPr>
          </a:p>
          <a:p>
            <a:pPr algn="ctr"/>
            <a:endParaRPr lang="fr-CA" sz="1600" dirty="0">
              <a:solidFill>
                <a:schemeClr val="bg2"/>
              </a:solidFill>
              <a:latin typeface="Share Tech" panose="020B0604020202020204" charset="0"/>
            </a:endParaRPr>
          </a:p>
        </p:txBody>
      </p:sp>
      <p:pic>
        <p:nvPicPr>
          <p:cNvPr id="5" name="Picture 4">
            <a:extLst>
              <a:ext uri="{FF2B5EF4-FFF2-40B4-BE49-F238E27FC236}">
                <a16:creationId xmlns:a16="http://schemas.microsoft.com/office/drawing/2014/main" id="{3B2C55B7-2758-488D-931C-3EF676E0C31D}"/>
              </a:ext>
            </a:extLst>
          </p:cNvPr>
          <p:cNvPicPr>
            <a:picLocks noChangeAspect="1"/>
          </p:cNvPicPr>
          <p:nvPr/>
        </p:nvPicPr>
        <p:blipFill>
          <a:blip r:embed="rId3"/>
          <a:stretch>
            <a:fillRect/>
          </a:stretch>
        </p:blipFill>
        <p:spPr>
          <a:xfrm>
            <a:off x="-491067" y="-203834"/>
            <a:ext cx="2299021" cy="1083095"/>
          </a:xfrm>
          <a:prstGeom prst="rect">
            <a:avLst/>
          </a:prstGeom>
        </p:spPr>
      </p:pic>
      <p:pic>
        <p:nvPicPr>
          <p:cNvPr id="8" name="Picture 7">
            <a:extLst>
              <a:ext uri="{FF2B5EF4-FFF2-40B4-BE49-F238E27FC236}">
                <a16:creationId xmlns:a16="http://schemas.microsoft.com/office/drawing/2014/main" id="{3A21B00A-0BB4-4200-AC7B-8EC06952DBE2}"/>
              </a:ext>
            </a:extLst>
          </p:cNvPr>
          <p:cNvPicPr>
            <a:picLocks noChangeAspect="1"/>
          </p:cNvPicPr>
          <p:nvPr/>
        </p:nvPicPr>
        <p:blipFill>
          <a:blip r:embed="rId4"/>
          <a:stretch>
            <a:fillRect/>
          </a:stretch>
        </p:blipFill>
        <p:spPr>
          <a:xfrm>
            <a:off x="7537269" y="82410"/>
            <a:ext cx="1490940" cy="462407"/>
          </a:xfrm>
          <a:prstGeom prst="rect">
            <a:avLst/>
          </a:prstGeom>
        </p:spPr>
      </p:pic>
      <p:sp>
        <p:nvSpPr>
          <p:cNvPr id="37" name="TextBox 36">
            <a:extLst>
              <a:ext uri="{FF2B5EF4-FFF2-40B4-BE49-F238E27FC236}">
                <a16:creationId xmlns:a16="http://schemas.microsoft.com/office/drawing/2014/main" id="{FDF40059-799E-4B2F-99A3-4D9C68A442EA}"/>
              </a:ext>
            </a:extLst>
          </p:cNvPr>
          <p:cNvSpPr txBox="1"/>
          <p:nvPr/>
        </p:nvSpPr>
        <p:spPr>
          <a:xfrm>
            <a:off x="5634610" y="3607005"/>
            <a:ext cx="1207382" cy="830997"/>
          </a:xfrm>
          <a:prstGeom prst="rect">
            <a:avLst/>
          </a:prstGeom>
          <a:noFill/>
        </p:spPr>
        <p:txBody>
          <a:bodyPr wrap="none" rtlCol="0">
            <a:spAutoFit/>
          </a:bodyPr>
          <a:lstStyle/>
          <a:p>
            <a:pPr algn="ctr"/>
            <a:r>
              <a:rPr lang="en-US" sz="1600" dirty="0">
                <a:solidFill>
                  <a:schemeClr val="bg2"/>
                </a:solidFill>
                <a:latin typeface="Share Tech" panose="020B0604020202020204" charset="0"/>
              </a:rPr>
              <a:t>Encadré par:</a:t>
            </a:r>
          </a:p>
          <a:p>
            <a:pPr algn="ctr"/>
            <a:endParaRPr lang="en-US" sz="1600" dirty="0">
              <a:solidFill>
                <a:schemeClr val="bg2"/>
              </a:solidFill>
              <a:latin typeface="Share Tech" panose="020B0604020202020204" charset="0"/>
            </a:endParaRPr>
          </a:p>
          <a:p>
            <a:pPr algn="ctr"/>
            <a:r>
              <a:rPr lang="en-US" sz="1600" dirty="0">
                <a:solidFill>
                  <a:schemeClr val="bg2"/>
                </a:solidFill>
                <a:latin typeface="Share Tech" panose="020B0604020202020204" charset="0"/>
              </a:rPr>
              <a:t>Pr.A.OURDOU</a:t>
            </a:r>
          </a:p>
        </p:txBody>
      </p:sp>
      <p:sp>
        <p:nvSpPr>
          <p:cNvPr id="10" name="TextBox 9">
            <a:extLst>
              <a:ext uri="{FF2B5EF4-FFF2-40B4-BE49-F238E27FC236}">
                <a16:creationId xmlns:a16="http://schemas.microsoft.com/office/drawing/2014/main" id="{25B3642A-3F70-4469-9314-E3189F5B1E85}"/>
              </a:ext>
            </a:extLst>
          </p:cNvPr>
          <p:cNvSpPr txBox="1"/>
          <p:nvPr/>
        </p:nvSpPr>
        <p:spPr>
          <a:xfrm>
            <a:off x="3933299" y="4844388"/>
            <a:ext cx="1277398" cy="307777"/>
          </a:xfrm>
          <a:prstGeom prst="rect">
            <a:avLst/>
          </a:prstGeom>
          <a:noFill/>
        </p:spPr>
        <p:txBody>
          <a:bodyPr wrap="square" rtlCol="0">
            <a:spAutoFit/>
          </a:bodyPr>
          <a:lstStyle/>
          <a:p>
            <a:pPr algn="ctr"/>
            <a:r>
              <a:rPr lang="en-US" dirty="0">
                <a:solidFill>
                  <a:schemeClr val="bg2"/>
                </a:solidFill>
                <a:latin typeface="Share Tech" panose="020B0604020202020204" charset="0"/>
              </a:rPr>
              <a:t>28/03/2023</a:t>
            </a:r>
            <a:endParaRPr lang="fr-CA" dirty="0">
              <a:solidFill>
                <a:schemeClr val="bg2"/>
              </a:solidFill>
              <a:latin typeface="Share Tech"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1283123" y="640815"/>
            <a:ext cx="6604844" cy="5778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fr-CA" dirty="0">
                <a:solidFill>
                  <a:srgbClr val="FF0000"/>
                </a:solidFill>
              </a:rPr>
              <a:t>CORE DISTANCE</a:t>
            </a:r>
            <a:br>
              <a:rPr lang="fr-CA" dirty="0">
                <a:solidFill>
                  <a:schemeClr val="bg2"/>
                </a:solidFill>
              </a:rPr>
            </a:br>
            <a:r>
              <a:rPr lang="fr-CA" dirty="0">
                <a:solidFill>
                  <a:schemeClr val="bg2"/>
                </a:solidFill>
              </a:rPr>
              <a:t> (DISTANCE CENTRALE)</a:t>
            </a:r>
            <a:endParaRPr dirty="0">
              <a:solidFill>
                <a:schemeClr val="bg2"/>
              </a:solidFill>
            </a:endParaRPr>
          </a:p>
        </p:txBody>
      </p:sp>
      <p:pic>
        <p:nvPicPr>
          <p:cNvPr id="3" name="Picture 2">
            <a:extLst>
              <a:ext uri="{FF2B5EF4-FFF2-40B4-BE49-F238E27FC236}">
                <a16:creationId xmlns:a16="http://schemas.microsoft.com/office/drawing/2014/main" id="{A949B7FA-9263-4FCE-80FD-36897429E1E2}"/>
              </a:ext>
            </a:extLst>
          </p:cNvPr>
          <p:cNvPicPr>
            <a:picLocks noChangeAspect="1"/>
          </p:cNvPicPr>
          <p:nvPr/>
        </p:nvPicPr>
        <p:blipFill>
          <a:blip r:embed="rId3"/>
          <a:stretch>
            <a:fillRect/>
          </a:stretch>
        </p:blipFill>
        <p:spPr>
          <a:xfrm>
            <a:off x="1791304" y="1129624"/>
            <a:ext cx="5561389" cy="3576261"/>
          </a:xfrm>
          <a:prstGeom prst="rect">
            <a:avLst/>
          </a:prstGeom>
        </p:spPr>
      </p:pic>
      <p:sp>
        <p:nvSpPr>
          <p:cNvPr id="2" name="TextBox 1">
            <a:extLst>
              <a:ext uri="{FF2B5EF4-FFF2-40B4-BE49-F238E27FC236}">
                <a16:creationId xmlns:a16="http://schemas.microsoft.com/office/drawing/2014/main" id="{D1F42974-D2AF-4C6B-B1E8-40379BB3DEEE}"/>
              </a:ext>
            </a:extLst>
          </p:cNvPr>
          <p:cNvSpPr txBox="1"/>
          <p:nvPr/>
        </p:nvSpPr>
        <p:spPr>
          <a:xfrm>
            <a:off x="5599247" y="1218615"/>
            <a:ext cx="3268982" cy="1021883"/>
          </a:xfrm>
          <a:prstGeom prst="rect">
            <a:avLst/>
          </a:prstGeom>
          <a:solidFill>
            <a:schemeClr val="bg1"/>
          </a:solidFill>
        </p:spPr>
        <p:txBody>
          <a:bodyPr wrap="square" rtlCol="0">
            <a:spAutoFit/>
          </a:bodyPr>
          <a:lstStyle/>
          <a:p>
            <a:pPr>
              <a:lnSpc>
                <a:spcPct val="150000"/>
              </a:lnSpc>
            </a:pPr>
            <a:r>
              <a:rPr lang="en-US" b="1" dirty="0">
                <a:latin typeface="+mn-lt"/>
              </a:rPr>
              <a:t>Eps= 6mm</a:t>
            </a:r>
          </a:p>
          <a:p>
            <a:pPr>
              <a:lnSpc>
                <a:spcPct val="150000"/>
              </a:lnSpc>
            </a:pPr>
            <a:r>
              <a:rPr lang="en-US" b="1" dirty="0">
                <a:latin typeface="+mn-lt"/>
              </a:rPr>
              <a:t>Min Pts = 5</a:t>
            </a:r>
          </a:p>
          <a:p>
            <a:pPr>
              <a:lnSpc>
                <a:spcPct val="150000"/>
              </a:lnSpc>
            </a:pPr>
            <a:r>
              <a:rPr lang="en-US" b="1" dirty="0">
                <a:latin typeface="+mn-lt"/>
              </a:rPr>
              <a:t>Core Distance(p) = 3mm</a:t>
            </a:r>
            <a:endParaRPr lang="fr-CA" b="1" dirty="0">
              <a:latin typeface="+mn-lt"/>
            </a:endParaRPr>
          </a:p>
        </p:txBody>
      </p:sp>
      <p:sp>
        <p:nvSpPr>
          <p:cNvPr id="5" name="TextBox 4">
            <a:extLst>
              <a:ext uri="{FF2B5EF4-FFF2-40B4-BE49-F238E27FC236}">
                <a16:creationId xmlns:a16="http://schemas.microsoft.com/office/drawing/2014/main" id="{366AE7FA-173A-4BC7-8145-6D54433939D9}"/>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9</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310761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241724" y="285215"/>
            <a:ext cx="5029623" cy="929692"/>
          </a:xfrm>
          <a:prstGeom prst="rect">
            <a:avLst/>
          </a:prstGeom>
          <a:noFill/>
        </p:spPr>
        <p:txBody>
          <a:bodyPr spcFirstLastPara="1" wrap="square" lIns="91425" tIns="91425" rIns="91425" bIns="91425" anchor="b" anchorCtr="0">
            <a:noAutofit/>
          </a:bodyPr>
          <a:lstStyle/>
          <a:p>
            <a:pPr lvl="0" algn="ctr"/>
            <a:r>
              <a:rPr lang="fr-CA" dirty="0">
                <a:solidFill>
                  <a:srgbClr val="FF0000"/>
                </a:solidFill>
              </a:rPr>
              <a:t>REACHABILITY DISTANCE </a:t>
            </a:r>
            <a:br>
              <a:rPr lang="fr-CA" dirty="0">
                <a:solidFill>
                  <a:schemeClr val="bg2"/>
                </a:solidFill>
              </a:rPr>
            </a:br>
            <a:r>
              <a:rPr lang="fr-CA" dirty="0">
                <a:solidFill>
                  <a:schemeClr val="bg2"/>
                </a:solidFill>
              </a:rPr>
              <a:t>(DISTANCE D'ACCESSIBILITÉ)</a:t>
            </a:r>
            <a:endParaRPr dirty="0">
              <a:solidFill>
                <a:schemeClr val="bg2"/>
              </a:solidFill>
            </a:endParaRPr>
          </a:p>
        </p:txBody>
      </p:sp>
      <p:pic>
        <p:nvPicPr>
          <p:cNvPr id="3" name="Picture 2">
            <a:extLst>
              <a:ext uri="{FF2B5EF4-FFF2-40B4-BE49-F238E27FC236}">
                <a16:creationId xmlns:a16="http://schemas.microsoft.com/office/drawing/2014/main" id="{A949B7FA-9263-4FCE-80FD-36897429E1E2}"/>
              </a:ext>
            </a:extLst>
          </p:cNvPr>
          <p:cNvPicPr>
            <a:picLocks noChangeAspect="1"/>
          </p:cNvPicPr>
          <p:nvPr/>
        </p:nvPicPr>
        <p:blipFill>
          <a:blip r:embed="rId3"/>
          <a:stretch>
            <a:fillRect/>
          </a:stretch>
        </p:blipFill>
        <p:spPr>
          <a:xfrm>
            <a:off x="1791304" y="1214907"/>
            <a:ext cx="5561389" cy="3405695"/>
          </a:xfrm>
          <a:prstGeom prst="rect">
            <a:avLst/>
          </a:prstGeom>
        </p:spPr>
      </p:pic>
      <p:sp>
        <p:nvSpPr>
          <p:cNvPr id="4" name="TextBox 3">
            <a:extLst>
              <a:ext uri="{FF2B5EF4-FFF2-40B4-BE49-F238E27FC236}">
                <a16:creationId xmlns:a16="http://schemas.microsoft.com/office/drawing/2014/main" id="{C854D2B1-126C-4380-AB04-2CF728170E65}"/>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10</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256256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7"/>
        <p:cNvGrpSpPr/>
        <p:nvPr/>
      </p:nvGrpSpPr>
      <p:grpSpPr>
        <a:xfrm>
          <a:off x="0" y="0"/>
          <a:ext cx="0" cy="0"/>
          <a:chOff x="0" y="0"/>
          <a:chExt cx="0" cy="0"/>
        </a:xfrm>
      </p:grpSpPr>
      <p:pic>
        <p:nvPicPr>
          <p:cNvPr id="5" name="Picture 4">
            <a:extLst>
              <a:ext uri="{FF2B5EF4-FFF2-40B4-BE49-F238E27FC236}">
                <a16:creationId xmlns:a16="http://schemas.microsoft.com/office/drawing/2014/main" id="{B958FF3C-542F-48A5-9B9F-3F5CF583E152}"/>
              </a:ext>
            </a:extLst>
          </p:cNvPr>
          <p:cNvPicPr>
            <a:picLocks noChangeAspect="1"/>
          </p:cNvPicPr>
          <p:nvPr/>
        </p:nvPicPr>
        <p:blipFill rotWithShape="1">
          <a:blip r:embed="rId3"/>
          <a:srcRect t="7359"/>
          <a:stretch/>
        </p:blipFill>
        <p:spPr>
          <a:xfrm>
            <a:off x="190500" y="748175"/>
            <a:ext cx="8461675" cy="3878152"/>
          </a:xfrm>
          <a:prstGeom prst="rect">
            <a:avLst/>
          </a:prstGeom>
        </p:spPr>
      </p:pic>
      <p:sp>
        <p:nvSpPr>
          <p:cNvPr id="3" name="Title 2">
            <a:extLst>
              <a:ext uri="{FF2B5EF4-FFF2-40B4-BE49-F238E27FC236}">
                <a16:creationId xmlns:a16="http://schemas.microsoft.com/office/drawing/2014/main" id="{BED09289-2A39-4048-8B98-E3F936CC37DC}"/>
              </a:ext>
            </a:extLst>
          </p:cNvPr>
          <p:cNvSpPr>
            <a:spLocks noGrp="1"/>
          </p:cNvSpPr>
          <p:nvPr>
            <p:ph type="ctrTitle"/>
          </p:nvPr>
        </p:nvSpPr>
        <p:spPr>
          <a:xfrm>
            <a:off x="491825" y="170375"/>
            <a:ext cx="4727700" cy="577800"/>
          </a:xfrm>
        </p:spPr>
        <p:txBody>
          <a:bodyPr/>
          <a:lstStyle/>
          <a:p>
            <a:r>
              <a:rPr lang="en-US" dirty="0">
                <a:solidFill>
                  <a:schemeClr val="bg2"/>
                </a:solidFill>
              </a:rPr>
              <a:t>REACHABILITY PLOT</a:t>
            </a:r>
            <a:endParaRPr lang="fr-CA" dirty="0">
              <a:solidFill>
                <a:schemeClr val="bg2"/>
              </a:solidFill>
            </a:endParaRPr>
          </a:p>
        </p:txBody>
      </p:sp>
      <p:sp>
        <p:nvSpPr>
          <p:cNvPr id="2" name="TextBox 1">
            <a:extLst>
              <a:ext uri="{FF2B5EF4-FFF2-40B4-BE49-F238E27FC236}">
                <a16:creationId xmlns:a16="http://schemas.microsoft.com/office/drawing/2014/main" id="{09ACA2BD-ADFC-4ABE-A507-AA47FC7F8B06}"/>
              </a:ext>
            </a:extLst>
          </p:cNvPr>
          <p:cNvSpPr txBox="1"/>
          <p:nvPr/>
        </p:nvSpPr>
        <p:spPr>
          <a:xfrm>
            <a:off x="1292095" y="4665348"/>
            <a:ext cx="6559809" cy="307777"/>
          </a:xfrm>
          <a:prstGeom prst="rect">
            <a:avLst/>
          </a:prstGeom>
          <a:noFill/>
        </p:spPr>
        <p:txBody>
          <a:bodyPr wrap="none" rtlCol="0">
            <a:spAutoFit/>
          </a:bodyPr>
          <a:lstStyle/>
          <a:p>
            <a:r>
              <a:rPr lang="fr-CA" dirty="0"/>
              <a:t>Les distances d'accessibilité sont utilisées pour définir les clusters dans OPTICS</a:t>
            </a:r>
          </a:p>
        </p:txBody>
      </p:sp>
      <p:cxnSp>
        <p:nvCxnSpPr>
          <p:cNvPr id="6" name="Straight Connector 5">
            <a:extLst>
              <a:ext uri="{FF2B5EF4-FFF2-40B4-BE49-F238E27FC236}">
                <a16:creationId xmlns:a16="http://schemas.microsoft.com/office/drawing/2014/main" id="{4E367ACA-ABCB-4577-A97E-2DB4804DC28C}"/>
              </a:ext>
            </a:extLst>
          </p:cNvPr>
          <p:cNvCxnSpPr/>
          <p:nvPr/>
        </p:nvCxnSpPr>
        <p:spPr>
          <a:xfrm>
            <a:off x="513091" y="2987743"/>
            <a:ext cx="8418259"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a:extLst>
              <a:ext uri="{FF2B5EF4-FFF2-40B4-BE49-F238E27FC236}">
                <a16:creationId xmlns:a16="http://schemas.microsoft.com/office/drawing/2014/main" id="{BD87A16E-FB5C-4417-9532-5623AD933B67}"/>
              </a:ext>
            </a:extLst>
          </p:cNvPr>
          <p:cNvCxnSpPr>
            <a:cxnSpLocks/>
          </p:cNvCxnSpPr>
          <p:nvPr/>
        </p:nvCxnSpPr>
        <p:spPr>
          <a:xfrm>
            <a:off x="3612446" y="1741379"/>
            <a:ext cx="0" cy="2492727"/>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BCB7249A-7488-4641-B275-0AE142CB0DD7}"/>
              </a:ext>
            </a:extLst>
          </p:cNvPr>
          <p:cNvCxnSpPr>
            <a:cxnSpLocks/>
          </p:cNvCxnSpPr>
          <p:nvPr/>
        </p:nvCxnSpPr>
        <p:spPr>
          <a:xfrm>
            <a:off x="4272846" y="1741379"/>
            <a:ext cx="0" cy="249272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5F9C603C-8370-4366-89D2-4A404D4E42E6}"/>
              </a:ext>
            </a:extLst>
          </p:cNvPr>
          <p:cNvCxnSpPr>
            <a:cxnSpLocks/>
          </p:cNvCxnSpPr>
          <p:nvPr/>
        </p:nvCxnSpPr>
        <p:spPr>
          <a:xfrm>
            <a:off x="5125157" y="1741379"/>
            <a:ext cx="0" cy="2492727"/>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31E04F-5F7A-4DAC-9F95-B5C0950F5C5B}"/>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11</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195652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7"/>
        <p:cNvGrpSpPr/>
        <p:nvPr/>
      </p:nvGrpSpPr>
      <p:grpSpPr>
        <a:xfrm>
          <a:off x="0" y="0"/>
          <a:ext cx="0" cy="0"/>
          <a:chOff x="0" y="0"/>
          <a:chExt cx="0" cy="0"/>
        </a:xfrm>
      </p:grpSpPr>
      <p:sp>
        <p:nvSpPr>
          <p:cNvPr id="3" name="Title 2">
            <a:extLst>
              <a:ext uri="{FF2B5EF4-FFF2-40B4-BE49-F238E27FC236}">
                <a16:creationId xmlns:a16="http://schemas.microsoft.com/office/drawing/2014/main" id="{BED09289-2A39-4048-8B98-E3F936CC37DC}"/>
              </a:ext>
            </a:extLst>
          </p:cNvPr>
          <p:cNvSpPr>
            <a:spLocks noGrp="1"/>
          </p:cNvSpPr>
          <p:nvPr>
            <p:ph type="ctrTitle"/>
          </p:nvPr>
        </p:nvSpPr>
        <p:spPr>
          <a:xfrm>
            <a:off x="491825" y="170375"/>
            <a:ext cx="4727700" cy="577800"/>
          </a:xfrm>
        </p:spPr>
        <p:txBody>
          <a:bodyPr/>
          <a:lstStyle/>
          <a:p>
            <a:r>
              <a:rPr lang="en-US" dirty="0">
                <a:solidFill>
                  <a:schemeClr val="bg2"/>
                </a:solidFill>
              </a:rPr>
              <a:t>CLUSTER PLOT</a:t>
            </a:r>
            <a:endParaRPr lang="fr-CA" dirty="0">
              <a:solidFill>
                <a:schemeClr val="bg2"/>
              </a:solidFill>
            </a:endParaRPr>
          </a:p>
        </p:txBody>
      </p:sp>
      <p:grpSp>
        <p:nvGrpSpPr>
          <p:cNvPr id="4" name="Group 3">
            <a:extLst>
              <a:ext uri="{FF2B5EF4-FFF2-40B4-BE49-F238E27FC236}">
                <a16:creationId xmlns:a16="http://schemas.microsoft.com/office/drawing/2014/main" id="{793A28C0-0024-45CE-828A-C6ECEDD9AE6F}"/>
              </a:ext>
            </a:extLst>
          </p:cNvPr>
          <p:cNvGrpSpPr/>
          <p:nvPr/>
        </p:nvGrpSpPr>
        <p:grpSpPr>
          <a:xfrm>
            <a:off x="0" y="748175"/>
            <a:ext cx="8652175" cy="3877689"/>
            <a:chOff x="0" y="855243"/>
            <a:chExt cx="8652175" cy="3877689"/>
          </a:xfrm>
        </p:grpSpPr>
        <p:pic>
          <p:nvPicPr>
            <p:cNvPr id="5" name="Picture 4">
              <a:extLst>
                <a:ext uri="{FF2B5EF4-FFF2-40B4-BE49-F238E27FC236}">
                  <a16:creationId xmlns:a16="http://schemas.microsoft.com/office/drawing/2014/main" id="{B958FF3C-542F-48A5-9B9F-3F5CF583E152}"/>
                </a:ext>
              </a:extLst>
            </p:cNvPr>
            <p:cNvPicPr>
              <a:picLocks noChangeAspect="1"/>
            </p:cNvPicPr>
            <p:nvPr/>
          </p:nvPicPr>
          <p:blipFill rotWithShape="1">
            <a:blip r:embed="rId3"/>
            <a:srcRect t="8698"/>
            <a:stretch/>
          </p:blipFill>
          <p:spPr>
            <a:xfrm>
              <a:off x="0" y="855243"/>
              <a:ext cx="8652175" cy="3877689"/>
            </a:xfrm>
            <a:prstGeom prst="rect">
              <a:avLst/>
            </a:prstGeom>
          </p:spPr>
        </p:pic>
        <p:sp>
          <p:nvSpPr>
            <p:cNvPr id="2" name="TextBox 1">
              <a:extLst>
                <a:ext uri="{FF2B5EF4-FFF2-40B4-BE49-F238E27FC236}">
                  <a16:creationId xmlns:a16="http://schemas.microsoft.com/office/drawing/2014/main" id="{B6A3C018-BB75-4399-9F05-E839B21E5B28}"/>
                </a:ext>
              </a:extLst>
            </p:cNvPr>
            <p:cNvSpPr txBox="1"/>
            <p:nvPr/>
          </p:nvSpPr>
          <p:spPr>
            <a:xfrm>
              <a:off x="6142075" y="1097221"/>
              <a:ext cx="1194390" cy="461665"/>
            </a:xfrm>
            <a:prstGeom prst="rect">
              <a:avLst/>
            </a:prstGeom>
            <a:solidFill>
              <a:srgbClr val="FFFFFF"/>
            </a:solidFill>
          </p:spPr>
          <p:txBody>
            <a:bodyPr wrap="square" rtlCol="0">
              <a:spAutoFit/>
            </a:bodyPr>
            <a:lstStyle/>
            <a:p>
              <a:r>
                <a:rPr lang="en-US" sz="1200" b="1" dirty="0"/>
                <a:t>Black Points</a:t>
              </a:r>
            </a:p>
            <a:p>
              <a:r>
                <a:rPr lang="en-US" sz="1200" b="1" dirty="0"/>
                <a:t>are Noise</a:t>
              </a:r>
            </a:p>
          </p:txBody>
        </p:sp>
      </p:grpSp>
      <p:sp>
        <p:nvSpPr>
          <p:cNvPr id="6" name="TextBox 5">
            <a:extLst>
              <a:ext uri="{FF2B5EF4-FFF2-40B4-BE49-F238E27FC236}">
                <a16:creationId xmlns:a16="http://schemas.microsoft.com/office/drawing/2014/main" id="{A0C6B413-2F4F-43CC-BA85-DE3FE5CA996B}"/>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12</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155588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46650" y="2535025"/>
            <a:ext cx="446495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CA" dirty="0"/>
              <a:t>AVANTAGES ET INCONVINIENTS</a:t>
            </a:r>
          </a:p>
        </p:txBody>
      </p:sp>
      <p:sp>
        <p:nvSpPr>
          <p:cNvPr id="689" name="Google Shape;689;p32"/>
          <p:cNvSpPr/>
          <p:nvPr/>
        </p:nvSpPr>
        <p:spPr>
          <a:xfrm>
            <a:off x="5782875" y="1868575"/>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1"/>
            </a:solidFill>
            <a:prstDash val="solid"/>
            <a:round/>
            <a:headEnd type="none" w="med" len="med"/>
            <a:tailEnd type="none" w="med" len="med"/>
          </a:ln>
        </p:spPr>
      </p:cxnSp>
      <p:sp>
        <p:nvSpPr>
          <p:cNvPr id="13" name="TextBox 12">
            <a:extLst>
              <a:ext uri="{FF2B5EF4-FFF2-40B4-BE49-F238E27FC236}">
                <a16:creationId xmlns:a16="http://schemas.microsoft.com/office/drawing/2014/main" id="{A5B1B7D5-ED91-4681-AFD3-A03DA2A3994C}"/>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13</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660237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7"/>
        <p:cNvGrpSpPr/>
        <p:nvPr/>
      </p:nvGrpSpPr>
      <p:grpSpPr>
        <a:xfrm>
          <a:off x="0" y="0"/>
          <a:ext cx="0" cy="0"/>
          <a:chOff x="0" y="0"/>
          <a:chExt cx="0" cy="0"/>
        </a:xfrm>
      </p:grpSpPr>
      <p:sp>
        <p:nvSpPr>
          <p:cNvPr id="5" name="Title 4">
            <a:extLst>
              <a:ext uri="{FF2B5EF4-FFF2-40B4-BE49-F238E27FC236}">
                <a16:creationId xmlns:a16="http://schemas.microsoft.com/office/drawing/2014/main" id="{823AC3C1-DE22-41B3-A877-8FD3C8BEE585}"/>
              </a:ext>
            </a:extLst>
          </p:cNvPr>
          <p:cNvSpPr>
            <a:spLocks noGrp="1"/>
          </p:cNvSpPr>
          <p:nvPr>
            <p:ph type="ctrTitle"/>
          </p:nvPr>
        </p:nvSpPr>
        <p:spPr>
          <a:xfrm>
            <a:off x="-9900" y="0"/>
            <a:ext cx="9144000" cy="852758"/>
          </a:xfrm>
          <a:solidFill>
            <a:schemeClr val="bg1"/>
          </a:solidFill>
        </p:spPr>
        <p:txBody>
          <a:bodyPr/>
          <a:lstStyle/>
          <a:p>
            <a:pPr algn="ctr"/>
            <a:r>
              <a:rPr lang="fr-CA" dirty="0">
                <a:solidFill>
                  <a:schemeClr val="tx1"/>
                </a:solidFill>
              </a:rPr>
              <a:t>Avantages et inconvénients de l'algorithme OPTICS</a:t>
            </a:r>
          </a:p>
        </p:txBody>
      </p:sp>
      <p:sp>
        <p:nvSpPr>
          <p:cNvPr id="9" name="Google Shape;1120;p39">
            <a:extLst>
              <a:ext uri="{FF2B5EF4-FFF2-40B4-BE49-F238E27FC236}">
                <a16:creationId xmlns:a16="http://schemas.microsoft.com/office/drawing/2014/main" id="{DEA1269A-8B70-4591-A0D1-59B2EC158482}"/>
              </a:ext>
            </a:extLst>
          </p:cNvPr>
          <p:cNvSpPr/>
          <p:nvPr/>
        </p:nvSpPr>
        <p:spPr>
          <a:xfrm>
            <a:off x="4563823" y="2904724"/>
            <a:ext cx="2546400" cy="1431900"/>
          </a:xfrm>
          <a:prstGeom prst="rect">
            <a:avLst/>
          </a:prstGeom>
          <a:solidFill>
            <a:srgbClr val="FF9973">
              <a:alpha val="460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Share Tech" panose="020B0604020202020204" charset="0"/>
              </a:rPr>
              <a:t>INCONVÉNIENTS</a:t>
            </a:r>
          </a:p>
        </p:txBody>
      </p:sp>
      <p:sp>
        <p:nvSpPr>
          <p:cNvPr id="10" name="Google Shape;1121;p39">
            <a:extLst>
              <a:ext uri="{FF2B5EF4-FFF2-40B4-BE49-F238E27FC236}">
                <a16:creationId xmlns:a16="http://schemas.microsoft.com/office/drawing/2014/main" id="{96D07CED-EC9B-4ADD-8230-F149B4699CC9}"/>
              </a:ext>
            </a:extLst>
          </p:cNvPr>
          <p:cNvSpPr/>
          <p:nvPr/>
        </p:nvSpPr>
        <p:spPr>
          <a:xfrm>
            <a:off x="2051700" y="1472824"/>
            <a:ext cx="2510400" cy="1431900"/>
          </a:xfrm>
          <a:prstGeom prst="rect">
            <a:avLst/>
          </a:prstGeom>
          <a:solidFill>
            <a:srgbClr val="00CFCC">
              <a:alpha val="353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Share Tech" panose="020B0604020202020204" charset="0"/>
              </a:rPr>
              <a:t>AVANTAGES</a:t>
            </a:r>
            <a:endParaRPr sz="4000" dirty="0">
              <a:latin typeface="Share Tech" panose="020B0604020202020204" charset="0"/>
            </a:endParaRPr>
          </a:p>
        </p:txBody>
      </p:sp>
      <p:sp>
        <p:nvSpPr>
          <p:cNvPr id="11" name="Google Shape;1123;p39">
            <a:extLst>
              <a:ext uri="{FF2B5EF4-FFF2-40B4-BE49-F238E27FC236}">
                <a16:creationId xmlns:a16="http://schemas.microsoft.com/office/drawing/2014/main" id="{D5642ADE-C220-4478-8D9F-8084ACD27A98}"/>
              </a:ext>
            </a:extLst>
          </p:cNvPr>
          <p:cNvSpPr txBox="1">
            <a:spLocks/>
          </p:cNvSpPr>
          <p:nvPr/>
        </p:nvSpPr>
        <p:spPr>
          <a:xfrm>
            <a:off x="4633575" y="1451225"/>
            <a:ext cx="3317406" cy="13330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buFont typeface="Wingdings" panose="05000000000000000000" pitchFamily="2" charset="2"/>
              <a:buChar char="ü"/>
            </a:pPr>
            <a:r>
              <a:rPr lang="fr-CA" sz="1400" dirty="0">
                <a:solidFill>
                  <a:schemeClr val="bg2"/>
                </a:solidFill>
              </a:rPr>
              <a:t>Il ne nécessite pas de donner le nombre de cluster</a:t>
            </a:r>
          </a:p>
          <a:p>
            <a:endParaRPr lang="fr-CA" sz="1400" dirty="0">
              <a:solidFill>
                <a:schemeClr val="bg2"/>
              </a:solidFill>
            </a:endParaRPr>
          </a:p>
          <a:p>
            <a:endParaRPr lang="fr-CA" sz="1400" dirty="0">
              <a:solidFill>
                <a:schemeClr val="bg2"/>
              </a:solidFill>
            </a:endParaRPr>
          </a:p>
          <a:p>
            <a:pPr marL="285750" indent="-285750">
              <a:buFont typeface="Wingdings" panose="05000000000000000000" pitchFamily="2" charset="2"/>
              <a:buChar char="ü"/>
            </a:pPr>
            <a:r>
              <a:rPr lang="fr-CA" sz="1400" dirty="0">
                <a:solidFill>
                  <a:schemeClr val="bg2"/>
                </a:solidFill>
              </a:rPr>
              <a:t> Permet de détecter les points bruités </a:t>
            </a:r>
          </a:p>
        </p:txBody>
      </p:sp>
      <p:sp>
        <p:nvSpPr>
          <p:cNvPr id="13" name="Google Shape;1125;p39">
            <a:extLst>
              <a:ext uri="{FF2B5EF4-FFF2-40B4-BE49-F238E27FC236}">
                <a16:creationId xmlns:a16="http://schemas.microsoft.com/office/drawing/2014/main" id="{3E2A471D-FC3F-4069-B5A0-2337CB4AE382}"/>
              </a:ext>
            </a:extLst>
          </p:cNvPr>
          <p:cNvSpPr txBox="1">
            <a:spLocks/>
          </p:cNvSpPr>
          <p:nvPr/>
        </p:nvSpPr>
        <p:spPr>
          <a:xfrm>
            <a:off x="1900150" y="3127942"/>
            <a:ext cx="2472900" cy="6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fr-CA" dirty="0"/>
          </a:p>
        </p:txBody>
      </p:sp>
      <p:sp>
        <p:nvSpPr>
          <p:cNvPr id="15" name="Google Shape;1127;p39">
            <a:extLst>
              <a:ext uri="{FF2B5EF4-FFF2-40B4-BE49-F238E27FC236}">
                <a16:creationId xmlns:a16="http://schemas.microsoft.com/office/drawing/2014/main" id="{EB5B9CC9-DD89-4F85-8E8D-27F20091AA83}"/>
              </a:ext>
            </a:extLst>
          </p:cNvPr>
          <p:cNvSpPr/>
          <p:nvPr/>
        </p:nvSpPr>
        <p:spPr>
          <a:xfrm>
            <a:off x="1783325" y="1199225"/>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28;p39">
            <a:extLst>
              <a:ext uri="{FF2B5EF4-FFF2-40B4-BE49-F238E27FC236}">
                <a16:creationId xmlns:a16="http://schemas.microsoft.com/office/drawing/2014/main" id="{402024DA-39AD-4D9A-8738-0F74DD854E8F}"/>
              </a:ext>
            </a:extLst>
          </p:cNvPr>
          <p:cNvSpPr/>
          <p:nvPr/>
        </p:nvSpPr>
        <p:spPr>
          <a:xfrm>
            <a:off x="7092250" y="3891700"/>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23;p39">
            <a:extLst>
              <a:ext uri="{FF2B5EF4-FFF2-40B4-BE49-F238E27FC236}">
                <a16:creationId xmlns:a16="http://schemas.microsoft.com/office/drawing/2014/main" id="{6FDC355F-687D-48E4-AA74-41708B2A2479}"/>
              </a:ext>
            </a:extLst>
          </p:cNvPr>
          <p:cNvSpPr txBox="1">
            <a:spLocks/>
          </p:cNvSpPr>
          <p:nvPr/>
        </p:nvSpPr>
        <p:spPr>
          <a:xfrm>
            <a:off x="1244694" y="2929181"/>
            <a:ext cx="3317406" cy="143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buFont typeface="Wingdings" panose="05000000000000000000" pitchFamily="2" charset="2"/>
              <a:buChar char="ü"/>
            </a:pPr>
            <a:r>
              <a:rPr lang="fr-CA" sz="1400" dirty="0">
                <a:solidFill>
                  <a:schemeClr val="bg2"/>
                </a:solidFill>
                <a:latin typeface="Share Tech" panose="020B0604020202020204" charset="0"/>
              </a:rPr>
              <a:t>Consomme plus de puissance de calcule </a:t>
            </a:r>
          </a:p>
          <a:p>
            <a:endParaRPr lang="fr-CA" sz="1400" dirty="0">
              <a:solidFill>
                <a:schemeClr val="bg2"/>
              </a:solidFill>
              <a:latin typeface="Share Tech" panose="020B0604020202020204" charset="0"/>
            </a:endParaRPr>
          </a:p>
          <a:p>
            <a:pPr marL="285750" indent="-285750">
              <a:buFont typeface="Wingdings" panose="05000000000000000000" pitchFamily="2" charset="2"/>
              <a:buChar char="ü"/>
            </a:pPr>
            <a:r>
              <a:rPr lang="fr-CA" sz="1400" dirty="0">
                <a:solidFill>
                  <a:schemeClr val="bg2"/>
                </a:solidFill>
                <a:latin typeface="Share Tech" panose="020B0604020202020204" charset="0"/>
              </a:rPr>
              <a:t>Il ne peut pas traiter des données de haute dimension.</a:t>
            </a:r>
            <a:endParaRPr lang="en-US" sz="1400" dirty="0">
              <a:solidFill>
                <a:schemeClr val="bg2"/>
              </a:solidFill>
              <a:latin typeface="Share Tech" panose="020B0604020202020204" charset="0"/>
            </a:endParaRPr>
          </a:p>
        </p:txBody>
      </p:sp>
      <p:sp>
        <p:nvSpPr>
          <p:cNvPr id="12" name="TextBox 11">
            <a:extLst>
              <a:ext uri="{FF2B5EF4-FFF2-40B4-BE49-F238E27FC236}">
                <a16:creationId xmlns:a16="http://schemas.microsoft.com/office/drawing/2014/main" id="{35598177-671C-4F02-9923-EBE3D74354D7}"/>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14</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366729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28651" y="1715400"/>
            <a:ext cx="446495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CA" dirty="0"/>
              <a:t>CONCLUSION</a:t>
            </a:r>
            <a:endParaRP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enter a subtitle here if you need it</a:t>
            </a:r>
            <a:endParaRPr/>
          </a:p>
        </p:txBody>
      </p:sp>
      <p:sp>
        <p:nvSpPr>
          <p:cNvPr id="689" name="Google Shape;689;p32"/>
          <p:cNvSpPr/>
          <p:nvPr/>
        </p:nvSpPr>
        <p:spPr>
          <a:xfrm>
            <a:off x="5782875" y="1868575"/>
            <a:ext cx="1085100" cy="10851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rgbClr val="FFFF00"/>
            </a:solidFill>
            <a:prstDash val="solid"/>
            <a:round/>
            <a:headEnd type="none" w="med" len="med"/>
            <a:tailEnd type="none" w="med" len="med"/>
          </a:ln>
        </p:spPr>
      </p:cxnSp>
      <p:sp>
        <p:nvSpPr>
          <p:cNvPr id="9" name="TextBox 8">
            <a:extLst>
              <a:ext uri="{FF2B5EF4-FFF2-40B4-BE49-F238E27FC236}">
                <a16:creationId xmlns:a16="http://schemas.microsoft.com/office/drawing/2014/main" id="{58698DC5-84B3-4B6A-9AED-B3A830C1DC83}"/>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15</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282497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7"/>
        <p:cNvGrpSpPr/>
        <p:nvPr/>
      </p:nvGrpSpPr>
      <p:grpSpPr>
        <a:xfrm>
          <a:off x="0" y="0"/>
          <a:ext cx="0" cy="0"/>
          <a:chOff x="0" y="0"/>
          <a:chExt cx="0" cy="0"/>
        </a:xfrm>
      </p:grpSpPr>
      <p:sp>
        <p:nvSpPr>
          <p:cNvPr id="8" name="TextBox 7">
            <a:extLst>
              <a:ext uri="{FF2B5EF4-FFF2-40B4-BE49-F238E27FC236}">
                <a16:creationId xmlns:a16="http://schemas.microsoft.com/office/drawing/2014/main" id="{AE9C646C-C5F2-4F8A-A4CF-0127DE623155}"/>
              </a:ext>
            </a:extLst>
          </p:cNvPr>
          <p:cNvSpPr txBox="1"/>
          <p:nvPr/>
        </p:nvSpPr>
        <p:spPr>
          <a:xfrm>
            <a:off x="1485900" y="2105789"/>
            <a:ext cx="6172200" cy="1200329"/>
          </a:xfrm>
          <a:prstGeom prst="rect">
            <a:avLst/>
          </a:prstGeom>
          <a:noFill/>
        </p:spPr>
        <p:txBody>
          <a:bodyPr wrap="square" rtlCol="0">
            <a:spAutoFit/>
          </a:bodyPr>
          <a:lstStyle/>
          <a:p>
            <a:pPr algn="ctr"/>
            <a:r>
              <a:rPr lang="fr-CA" sz="1800" dirty="0">
                <a:latin typeface="Share Tech" panose="020B0604020202020204" charset="0"/>
              </a:rPr>
              <a:t>OPTICS et DBSCAN ne sont pas les seuls algorithmes à mettre en œuvre la méthode basée sur la densité.</a:t>
            </a:r>
          </a:p>
          <a:p>
            <a:pPr algn="ctr"/>
            <a:endParaRPr lang="fr-CA" sz="1800" dirty="0">
              <a:latin typeface="Share Tech" panose="020B0604020202020204" charset="0"/>
            </a:endParaRPr>
          </a:p>
          <a:p>
            <a:pPr algn="ctr"/>
            <a:r>
              <a:rPr lang="fr-CA" sz="1800" dirty="0">
                <a:latin typeface="Share Tech" panose="020B0604020202020204" charset="0"/>
              </a:rPr>
              <a:t> </a:t>
            </a:r>
          </a:p>
        </p:txBody>
      </p:sp>
      <p:sp>
        <p:nvSpPr>
          <p:cNvPr id="9" name="TextBox 8">
            <a:extLst>
              <a:ext uri="{FF2B5EF4-FFF2-40B4-BE49-F238E27FC236}">
                <a16:creationId xmlns:a16="http://schemas.microsoft.com/office/drawing/2014/main" id="{06399084-1407-4C9E-89FD-FD42FC01BF02}"/>
              </a:ext>
            </a:extLst>
          </p:cNvPr>
          <p:cNvSpPr txBox="1"/>
          <p:nvPr/>
        </p:nvSpPr>
        <p:spPr>
          <a:xfrm>
            <a:off x="8342177" y="4835723"/>
            <a:ext cx="745717"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16</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328484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0" y="1418960"/>
            <a:ext cx="9144000" cy="2305579"/>
          </a:xfrm>
          <a:prstGeom prst="rect">
            <a:avLst/>
          </a:prstGeom>
          <a:solidFill>
            <a:srgbClr val="FFFFFF"/>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MERCI </a:t>
            </a:r>
            <a:r>
              <a:rPr lang="en" dirty="0">
                <a:solidFill>
                  <a:schemeClr val="bg2"/>
                </a:solidFill>
              </a:rPr>
              <a:t> </a:t>
            </a:r>
            <a:br>
              <a:rPr lang="en" dirty="0"/>
            </a:br>
            <a:r>
              <a:rPr lang="en" dirty="0">
                <a:solidFill>
                  <a:schemeClr val="accent3"/>
                </a:solidFill>
              </a:rPr>
              <a:t>DE VOTRE ATTENTION</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70"/>
        <p:cNvGrpSpPr/>
        <p:nvPr/>
      </p:nvGrpSpPr>
      <p:grpSpPr>
        <a:xfrm>
          <a:off x="0" y="0"/>
          <a:ext cx="0" cy="0"/>
          <a:chOff x="0" y="0"/>
          <a:chExt cx="0" cy="0"/>
        </a:xfrm>
      </p:grpSpPr>
      <p:sp>
        <p:nvSpPr>
          <p:cNvPr id="20" name="Rectangle 19">
            <a:extLst>
              <a:ext uri="{FF2B5EF4-FFF2-40B4-BE49-F238E27FC236}">
                <a16:creationId xmlns:a16="http://schemas.microsoft.com/office/drawing/2014/main" id="{33812B23-A856-482F-8C45-75C77E2EB89E}"/>
              </a:ext>
            </a:extLst>
          </p:cNvPr>
          <p:cNvSpPr/>
          <p:nvPr/>
        </p:nvSpPr>
        <p:spPr>
          <a:xfrm>
            <a:off x="-77118" y="1520328"/>
            <a:ext cx="9221118" cy="2516472"/>
          </a:xfrm>
          <a:prstGeom prst="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A"/>
          </a:p>
        </p:txBody>
      </p:sp>
      <p:sp>
        <p:nvSpPr>
          <p:cNvPr id="476" name="Google Shape;476;p27"/>
          <p:cNvSpPr txBox="1">
            <a:spLocks noGrp="1"/>
          </p:cNvSpPr>
          <p:nvPr>
            <p:ph type="title" idx="3"/>
          </p:nvPr>
        </p:nvSpPr>
        <p:spPr>
          <a:xfrm>
            <a:off x="1000819" y="2729560"/>
            <a:ext cx="797411" cy="379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3157539" y="2739396"/>
            <a:ext cx="1264871" cy="379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02</a:t>
            </a:r>
            <a:endParaRPr dirty="0">
              <a:solidFill>
                <a:schemeClr val="accent6"/>
              </a:solidFill>
            </a:endParaRPr>
          </a:p>
        </p:txBody>
      </p:sp>
      <p:sp>
        <p:nvSpPr>
          <p:cNvPr id="479" name="Google Shape;479;p27"/>
          <p:cNvSpPr txBox="1">
            <a:spLocks noGrp="1"/>
          </p:cNvSpPr>
          <p:nvPr>
            <p:ph type="ctrTitle" idx="7"/>
          </p:nvPr>
        </p:nvSpPr>
        <p:spPr>
          <a:xfrm>
            <a:off x="513181" y="363846"/>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tx1">
                    <a:lumMod val="50000"/>
                  </a:schemeClr>
                </a:solidFill>
              </a:rPr>
              <a:t>P</a:t>
            </a:r>
            <a:r>
              <a:rPr lang="fr-CA" b="1" dirty="0">
                <a:solidFill>
                  <a:schemeClr val="tx1">
                    <a:lumMod val="50000"/>
                  </a:schemeClr>
                </a:solidFill>
              </a:rPr>
              <a:t>LAN</a:t>
            </a:r>
            <a:endParaRPr b="1" dirty="0">
              <a:solidFill>
                <a:schemeClr val="tx1">
                  <a:lumMod val="50000"/>
                </a:schemeClr>
              </a:solidFill>
            </a:endParaRPr>
          </a:p>
        </p:txBody>
      </p:sp>
      <p:sp>
        <p:nvSpPr>
          <p:cNvPr id="480" name="Google Shape;480;p27"/>
          <p:cNvSpPr txBox="1">
            <a:spLocks noGrp="1"/>
          </p:cNvSpPr>
          <p:nvPr>
            <p:ph type="title" idx="9"/>
          </p:nvPr>
        </p:nvSpPr>
        <p:spPr>
          <a:xfrm>
            <a:off x="5346068" y="2767797"/>
            <a:ext cx="1169507" cy="379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000819" y="1646423"/>
            <a:ext cx="584240" cy="5413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157539" y="1656259"/>
            <a:ext cx="594355" cy="54132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5346068" y="1684660"/>
            <a:ext cx="549544" cy="5413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rot="10800000" flipV="1">
            <a:off x="1000819" y="1917082"/>
            <a:ext cx="12700" cy="1002245"/>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V="1">
            <a:off x="3157539" y="1926918"/>
            <a:ext cx="12700" cy="1002245"/>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rot="10800000" flipV="1">
            <a:off x="5346068" y="1955319"/>
            <a:ext cx="12700" cy="1002245"/>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4172164" y="9147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077038" y="17364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124269" y="1752940"/>
            <a:ext cx="409198" cy="37954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3290271" y="1778169"/>
            <a:ext cx="416294" cy="381165"/>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5469533" y="1806557"/>
            <a:ext cx="389314" cy="381186"/>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600"/>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80;p27">
            <a:extLst>
              <a:ext uri="{FF2B5EF4-FFF2-40B4-BE49-F238E27FC236}">
                <a16:creationId xmlns:a16="http://schemas.microsoft.com/office/drawing/2014/main" id="{CD9CBFEE-4CD1-4C18-A418-9EE9FF318930}"/>
              </a:ext>
            </a:extLst>
          </p:cNvPr>
          <p:cNvSpPr txBox="1">
            <a:spLocks/>
          </p:cNvSpPr>
          <p:nvPr/>
        </p:nvSpPr>
        <p:spPr>
          <a:xfrm>
            <a:off x="7512184" y="2767797"/>
            <a:ext cx="1169507" cy="3795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rgbClr val="FFFF00"/>
                </a:solidFill>
              </a:rPr>
              <a:t>04</a:t>
            </a:r>
          </a:p>
        </p:txBody>
      </p:sp>
      <p:sp>
        <p:nvSpPr>
          <p:cNvPr id="42" name="Google Shape;483;p27">
            <a:extLst>
              <a:ext uri="{FF2B5EF4-FFF2-40B4-BE49-F238E27FC236}">
                <a16:creationId xmlns:a16="http://schemas.microsoft.com/office/drawing/2014/main" id="{29C1780B-8696-4644-B112-ED36BE4ED384}"/>
              </a:ext>
            </a:extLst>
          </p:cNvPr>
          <p:cNvSpPr/>
          <p:nvPr/>
        </p:nvSpPr>
        <p:spPr>
          <a:xfrm>
            <a:off x="7512184" y="1684660"/>
            <a:ext cx="549544" cy="54132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3" name="Google Shape;486;p27">
            <a:extLst>
              <a:ext uri="{FF2B5EF4-FFF2-40B4-BE49-F238E27FC236}">
                <a16:creationId xmlns:a16="http://schemas.microsoft.com/office/drawing/2014/main" id="{DB9D9ACA-1FB1-4F15-8D0E-B61765BD97E8}"/>
              </a:ext>
            </a:extLst>
          </p:cNvPr>
          <p:cNvCxnSpPr>
            <a:stCxn id="42" idx="1"/>
            <a:endCxn id="41" idx="1"/>
          </p:cNvCxnSpPr>
          <p:nvPr/>
        </p:nvCxnSpPr>
        <p:spPr>
          <a:xfrm rot="10800000" flipV="1">
            <a:off x="7512184" y="1955319"/>
            <a:ext cx="12700" cy="1002245"/>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15" name="Title 14">
            <a:extLst>
              <a:ext uri="{FF2B5EF4-FFF2-40B4-BE49-F238E27FC236}">
                <a16:creationId xmlns:a16="http://schemas.microsoft.com/office/drawing/2014/main" id="{AF03DB91-5DB6-49B2-8752-E56FC8FF93DE}"/>
              </a:ext>
            </a:extLst>
          </p:cNvPr>
          <p:cNvSpPr>
            <a:spLocks noGrp="1"/>
          </p:cNvSpPr>
          <p:nvPr>
            <p:ph type="ctrTitle" idx="13"/>
          </p:nvPr>
        </p:nvSpPr>
        <p:spPr>
          <a:xfrm>
            <a:off x="513181" y="3282990"/>
            <a:ext cx="1631373" cy="577800"/>
          </a:xfrm>
        </p:spPr>
        <p:txBody>
          <a:bodyPr/>
          <a:lstStyle/>
          <a:p>
            <a:r>
              <a:rPr lang="en-US" dirty="0">
                <a:solidFill>
                  <a:srgbClr val="00CFCC"/>
                </a:solidFill>
              </a:rPr>
              <a:t>INTRODUCTION</a:t>
            </a:r>
            <a:endParaRPr lang="fr-CA" dirty="0">
              <a:solidFill>
                <a:srgbClr val="00CFCC"/>
              </a:solidFill>
            </a:endParaRPr>
          </a:p>
        </p:txBody>
      </p:sp>
      <p:sp>
        <p:nvSpPr>
          <p:cNvPr id="55" name="Title 14">
            <a:extLst>
              <a:ext uri="{FF2B5EF4-FFF2-40B4-BE49-F238E27FC236}">
                <a16:creationId xmlns:a16="http://schemas.microsoft.com/office/drawing/2014/main" id="{28B568F6-3DF8-42F2-BC7A-2BA446498AA2}"/>
              </a:ext>
            </a:extLst>
          </p:cNvPr>
          <p:cNvSpPr txBox="1">
            <a:spLocks/>
          </p:cNvSpPr>
          <p:nvPr/>
        </p:nvSpPr>
        <p:spPr>
          <a:xfrm>
            <a:off x="2540783" y="3282990"/>
            <a:ext cx="1881627"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solidFill>
                  <a:schemeClr val="accent6"/>
                </a:solidFill>
              </a:rPr>
              <a:t>FONCTIONNEMENT</a:t>
            </a:r>
            <a:endParaRPr lang="fr-CA" dirty="0">
              <a:solidFill>
                <a:schemeClr val="accent6"/>
              </a:solidFill>
            </a:endParaRPr>
          </a:p>
        </p:txBody>
      </p:sp>
      <p:sp>
        <p:nvSpPr>
          <p:cNvPr id="56" name="Title 14">
            <a:extLst>
              <a:ext uri="{FF2B5EF4-FFF2-40B4-BE49-F238E27FC236}">
                <a16:creationId xmlns:a16="http://schemas.microsoft.com/office/drawing/2014/main" id="{B04DE6C4-5E4E-4B67-A5D9-3EC4F73703EF}"/>
              </a:ext>
            </a:extLst>
          </p:cNvPr>
          <p:cNvSpPr txBox="1">
            <a:spLocks/>
          </p:cNvSpPr>
          <p:nvPr/>
        </p:nvSpPr>
        <p:spPr>
          <a:xfrm>
            <a:off x="4782687" y="3459000"/>
            <a:ext cx="1881627"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solidFill>
                  <a:srgbClr val="E898AC"/>
                </a:solidFill>
              </a:rPr>
              <a:t>AVANTAGES ET INCONVINIENTS</a:t>
            </a:r>
            <a:endParaRPr lang="fr-CA" dirty="0">
              <a:solidFill>
                <a:srgbClr val="E898AC"/>
              </a:solidFill>
            </a:endParaRPr>
          </a:p>
        </p:txBody>
      </p:sp>
      <p:sp>
        <p:nvSpPr>
          <p:cNvPr id="57" name="Title 14">
            <a:extLst>
              <a:ext uri="{FF2B5EF4-FFF2-40B4-BE49-F238E27FC236}">
                <a16:creationId xmlns:a16="http://schemas.microsoft.com/office/drawing/2014/main" id="{AF7C87AF-02F3-4AD4-8564-F614150E96E0}"/>
              </a:ext>
            </a:extLst>
          </p:cNvPr>
          <p:cNvSpPr txBox="1">
            <a:spLocks/>
          </p:cNvSpPr>
          <p:nvPr/>
        </p:nvSpPr>
        <p:spPr>
          <a:xfrm>
            <a:off x="7103614" y="3271701"/>
            <a:ext cx="1631373"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solidFill>
                  <a:srgbClr val="FFFF00"/>
                </a:solidFill>
              </a:rPr>
              <a:t>CONCLUSION</a:t>
            </a:r>
            <a:endParaRPr lang="fr-CA" dirty="0">
              <a:solidFill>
                <a:srgbClr val="FFFF00"/>
              </a:solidFill>
            </a:endParaRPr>
          </a:p>
        </p:txBody>
      </p:sp>
      <p:grpSp>
        <p:nvGrpSpPr>
          <p:cNvPr id="71" name="Google Shape;1191;p42">
            <a:extLst>
              <a:ext uri="{FF2B5EF4-FFF2-40B4-BE49-F238E27FC236}">
                <a16:creationId xmlns:a16="http://schemas.microsoft.com/office/drawing/2014/main" id="{39D70D6E-0DA0-43E9-BFC3-F6DB3E45157C}"/>
              </a:ext>
            </a:extLst>
          </p:cNvPr>
          <p:cNvGrpSpPr/>
          <p:nvPr/>
        </p:nvGrpSpPr>
        <p:grpSpPr>
          <a:xfrm>
            <a:off x="7673930" y="1774758"/>
            <a:ext cx="271244" cy="346801"/>
            <a:chOff x="4899999" y="2882095"/>
            <a:chExt cx="271244" cy="346801"/>
          </a:xfrm>
        </p:grpSpPr>
        <p:sp>
          <p:nvSpPr>
            <p:cNvPr id="72" name="Google Shape;1192;p42">
              <a:extLst>
                <a:ext uri="{FF2B5EF4-FFF2-40B4-BE49-F238E27FC236}">
                  <a16:creationId xmlns:a16="http://schemas.microsoft.com/office/drawing/2014/main" id="{03DE9F50-C3B9-459B-9889-45CD9ACD8316}"/>
                </a:ext>
              </a:extLst>
            </p:cNvPr>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3;p42">
              <a:extLst>
                <a:ext uri="{FF2B5EF4-FFF2-40B4-BE49-F238E27FC236}">
                  <a16:creationId xmlns:a16="http://schemas.microsoft.com/office/drawing/2014/main" id="{3F7DFF4E-3F41-47B7-A79B-E3A2A5A860AB}"/>
                </a:ext>
              </a:extLst>
            </p:cNvPr>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4;p42">
              <a:extLst>
                <a:ext uri="{FF2B5EF4-FFF2-40B4-BE49-F238E27FC236}">
                  <a16:creationId xmlns:a16="http://schemas.microsoft.com/office/drawing/2014/main" id="{D758172E-B2AA-410E-A9AB-33EAA94F12EB}"/>
                </a:ext>
              </a:extLst>
            </p:cNvPr>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5;p42">
              <a:extLst>
                <a:ext uri="{FF2B5EF4-FFF2-40B4-BE49-F238E27FC236}">
                  <a16:creationId xmlns:a16="http://schemas.microsoft.com/office/drawing/2014/main" id="{A2A810B5-DB21-4F9E-B05C-CDCDB4171ACE}"/>
                </a:ext>
              </a:extLst>
            </p:cNvPr>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6;p42">
              <a:extLst>
                <a:ext uri="{FF2B5EF4-FFF2-40B4-BE49-F238E27FC236}">
                  <a16:creationId xmlns:a16="http://schemas.microsoft.com/office/drawing/2014/main" id="{CBA11D7D-4A59-40B1-A587-1F6B5A837A93}"/>
                </a:ext>
              </a:extLst>
            </p:cNvPr>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7;p42">
              <a:extLst>
                <a:ext uri="{FF2B5EF4-FFF2-40B4-BE49-F238E27FC236}">
                  <a16:creationId xmlns:a16="http://schemas.microsoft.com/office/drawing/2014/main" id="{C4F7A76F-3834-40F4-BD52-E6FD78ABD0F6}"/>
                </a:ext>
              </a:extLst>
            </p:cNvPr>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8;p42">
              <a:extLst>
                <a:ext uri="{FF2B5EF4-FFF2-40B4-BE49-F238E27FC236}">
                  <a16:creationId xmlns:a16="http://schemas.microsoft.com/office/drawing/2014/main" id="{65765D66-B4EE-43C1-86BD-7B3975FA1204}"/>
                </a:ext>
              </a:extLst>
            </p:cNvPr>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9;p42">
              <a:extLst>
                <a:ext uri="{FF2B5EF4-FFF2-40B4-BE49-F238E27FC236}">
                  <a16:creationId xmlns:a16="http://schemas.microsoft.com/office/drawing/2014/main" id="{1C0A35AB-EF95-471B-A92C-FB1293844090}"/>
                </a:ext>
              </a:extLst>
            </p:cNvPr>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00;p42">
              <a:extLst>
                <a:ext uri="{FF2B5EF4-FFF2-40B4-BE49-F238E27FC236}">
                  <a16:creationId xmlns:a16="http://schemas.microsoft.com/office/drawing/2014/main" id="{7D195901-C870-4AF6-B681-300A3E3BCB56}"/>
                </a:ext>
              </a:extLst>
            </p:cNvPr>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01;p42">
              <a:extLst>
                <a:ext uri="{FF2B5EF4-FFF2-40B4-BE49-F238E27FC236}">
                  <a16:creationId xmlns:a16="http://schemas.microsoft.com/office/drawing/2014/main" id="{8900B53A-7317-444B-B3D4-A80943A80934}"/>
                </a:ext>
              </a:extLst>
            </p:cNvPr>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E097E1BD-58C6-45CC-A5BE-FDE18299EAF8}"/>
              </a:ext>
            </a:extLst>
          </p:cNvPr>
          <p:cNvSpPr txBox="1"/>
          <p:nvPr/>
        </p:nvSpPr>
        <p:spPr>
          <a:xfrm>
            <a:off x="8342177" y="4835723"/>
            <a:ext cx="660758" cy="307777"/>
          </a:xfrm>
          <a:prstGeom prst="rect">
            <a:avLst/>
          </a:prstGeom>
          <a:noFill/>
        </p:spPr>
        <p:txBody>
          <a:bodyPr wrap="square" rtlCol="0">
            <a:spAutoFit/>
          </a:bodyPr>
          <a:lstStyle/>
          <a:p>
            <a:r>
              <a:rPr lang="en-US" dirty="0">
                <a:solidFill>
                  <a:schemeClr val="bg1">
                    <a:lumMod val="65000"/>
                  </a:schemeClr>
                </a:solidFill>
                <a:latin typeface="Share Tech" panose="020B0604020202020204" charset="0"/>
              </a:rPr>
              <a:t>Page 1</a:t>
            </a:r>
            <a:endParaRPr lang="fr-CA" dirty="0">
              <a:solidFill>
                <a:schemeClr val="bg1">
                  <a:lumMod val="65000"/>
                </a:schemeClr>
              </a:solidFill>
              <a:latin typeface="Share Tech"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61861" y="1992475"/>
            <a:ext cx="3762735"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INTRODUCTION</a:t>
            </a:r>
            <a:endParaRPr dirty="0">
              <a:solidFill>
                <a:schemeClr val="bg1"/>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1" name="TextBox 10">
            <a:extLst>
              <a:ext uri="{FF2B5EF4-FFF2-40B4-BE49-F238E27FC236}">
                <a16:creationId xmlns:a16="http://schemas.microsoft.com/office/drawing/2014/main" id="{7A5A63C5-15B1-4CF4-A564-900C7A26EDBB}"/>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2</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229068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A" dirty="0">
                <a:solidFill>
                  <a:schemeClr val="bg2"/>
                </a:solidFill>
              </a:rPr>
              <a:t>Introduction</a:t>
            </a:r>
            <a:endParaRPr dirty="0">
              <a:solidFill>
                <a:schemeClr val="bg2"/>
              </a:solidFill>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 Placeholder 3">
            <a:extLst>
              <a:ext uri="{FF2B5EF4-FFF2-40B4-BE49-F238E27FC236}">
                <a16:creationId xmlns:a16="http://schemas.microsoft.com/office/drawing/2014/main" id="{2507955A-71F8-4B84-924E-B9DBE9189263}"/>
              </a:ext>
            </a:extLst>
          </p:cNvPr>
          <p:cNvSpPr>
            <a:spLocks noGrp="1"/>
          </p:cNvSpPr>
          <p:nvPr>
            <p:ph type="body" idx="1"/>
          </p:nvPr>
        </p:nvSpPr>
        <p:spPr>
          <a:xfrm>
            <a:off x="607940" y="1688403"/>
            <a:ext cx="4001822" cy="2090100"/>
          </a:xfrm>
        </p:spPr>
        <p:txBody>
          <a:bodyPr/>
          <a:lstStyle/>
          <a:p>
            <a:r>
              <a:rPr lang="fr-CA" sz="1400" b="1" dirty="0">
                <a:solidFill>
                  <a:schemeClr val="bg2"/>
                </a:solidFill>
              </a:rPr>
              <a:t>Le clustering est une technique d'apprentissage non supervisé qui consiste à regrouper des données similaires en groupes homogènes.</a:t>
            </a:r>
          </a:p>
          <a:p>
            <a:endParaRPr lang="en-US" sz="1400" b="1" dirty="0">
              <a:solidFill>
                <a:schemeClr val="bg2"/>
              </a:solidFill>
            </a:endParaRPr>
          </a:p>
          <a:p>
            <a:pPr marL="114300" indent="0">
              <a:buNone/>
            </a:pPr>
            <a:endParaRPr lang="fr-CA" sz="1400" b="1" dirty="0">
              <a:solidFill>
                <a:schemeClr val="bg2"/>
              </a:solidFill>
            </a:endParaRPr>
          </a:p>
          <a:p>
            <a:r>
              <a:rPr lang="fr-CA" sz="1400" b="1" dirty="0">
                <a:solidFill>
                  <a:schemeClr val="bg2"/>
                </a:solidFill>
              </a:rPr>
              <a:t>Il existe différents algorithmes de clustering</a:t>
            </a:r>
          </a:p>
        </p:txBody>
      </p:sp>
      <p:pic>
        <p:nvPicPr>
          <p:cNvPr id="6" name="Picture 5">
            <a:extLst>
              <a:ext uri="{FF2B5EF4-FFF2-40B4-BE49-F238E27FC236}">
                <a16:creationId xmlns:a16="http://schemas.microsoft.com/office/drawing/2014/main" id="{B819ECCB-A049-4A0B-9CFB-FBB012C4334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672445" y="862835"/>
            <a:ext cx="3436302" cy="3417829"/>
          </a:xfrm>
          <a:prstGeom prst="rect">
            <a:avLst/>
          </a:prstGeom>
        </p:spPr>
      </p:pic>
      <p:sp>
        <p:nvSpPr>
          <p:cNvPr id="68" name="Google Shape;507;p28">
            <a:extLst>
              <a:ext uri="{FF2B5EF4-FFF2-40B4-BE49-F238E27FC236}">
                <a16:creationId xmlns:a16="http://schemas.microsoft.com/office/drawing/2014/main" id="{27D82EB6-1341-49DA-98AF-4CB961B7383E}"/>
              </a:ext>
            </a:extLst>
          </p:cNvPr>
          <p:cNvSpPr txBox="1">
            <a:spLocks/>
          </p:cNvSpPr>
          <p:nvPr/>
        </p:nvSpPr>
        <p:spPr>
          <a:xfrm>
            <a:off x="650588" y="1114738"/>
            <a:ext cx="2686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solidFill>
                  <a:srgbClr val="00CFCC"/>
                </a:solidFill>
              </a:rPr>
              <a:t>L</a:t>
            </a:r>
            <a:r>
              <a:rPr lang="fr-CA" dirty="0">
                <a:solidFill>
                  <a:srgbClr val="00CFCC"/>
                </a:solidFill>
              </a:rPr>
              <a:t>e clustering</a:t>
            </a:r>
          </a:p>
        </p:txBody>
      </p:sp>
      <p:sp>
        <p:nvSpPr>
          <p:cNvPr id="32" name="TextBox 31">
            <a:extLst>
              <a:ext uri="{FF2B5EF4-FFF2-40B4-BE49-F238E27FC236}">
                <a16:creationId xmlns:a16="http://schemas.microsoft.com/office/drawing/2014/main" id="{156ACA5E-6470-46C5-959D-FC66A2F62817}"/>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3</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338712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A" dirty="0">
                <a:solidFill>
                  <a:schemeClr val="bg2"/>
                </a:solidFill>
              </a:rPr>
              <a:t>Introduction</a:t>
            </a:r>
            <a:endParaRPr dirty="0">
              <a:solidFill>
                <a:schemeClr val="bg2"/>
              </a:solidFill>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6BA73C0-4E87-4073-83DF-B8717A4985CC}"/>
              </a:ext>
            </a:extLst>
          </p:cNvPr>
          <p:cNvPicPr>
            <a:picLocks noChangeAspect="1"/>
          </p:cNvPicPr>
          <p:nvPr/>
        </p:nvPicPr>
        <p:blipFill rotWithShape="1">
          <a:blip r:embed="rId3"/>
          <a:srcRect l="6503" t="8235" r="1836" b="7713"/>
          <a:stretch/>
        </p:blipFill>
        <p:spPr>
          <a:xfrm>
            <a:off x="5202428" y="1115557"/>
            <a:ext cx="2377423" cy="2953528"/>
          </a:xfrm>
          <a:prstGeom prst="rect">
            <a:avLst/>
          </a:prstGeom>
        </p:spPr>
      </p:pic>
      <p:sp>
        <p:nvSpPr>
          <p:cNvPr id="64" name="Google Shape;507;p28">
            <a:extLst>
              <a:ext uri="{FF2B5EF4-FFF2-40B4-BE49-F238E27FC236}">
                <a16:creationId xmlns:a16="http://schemas.microsoft.com/office/drawing/2014/main" id="{8E6927A7-3DBC-4229-B177-464CF0FB45E9}"/>
              </a:ext>
            </a:extLst>
          </p:cNvPr>
          <p:cNvSpPr txBox="1">
            <a:spLocks/>
          </p:cNvSpPr>
          <p:nvPr/>
        </p:nvSpPr>
        <p:spPr>
          <a:xfrm>
            <a:off x="650587" y="1114738"/>
            <a:ext cx="3244696"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solidFill>
                  <a:srgbClr val="00CFCC"/>
                </a:solidFill>
              </a:rPr>
              <a:t>L</a:t>
            </a:r>
            <a:r>
              <a:rPr lang="fr-CA" dirty="0">
                <a:solidFill>
                  <a:srgbClr val="00CFCC"/>
                </a:solidFill>
              </a:rPr>
              <a:t>’algorithme OPTICS</a:t>
            </a:r>
          </a:p>
        </p:txBody>
      </p:sp>
      <p:sp>
        <p:nvSpPr>
          <p:cNvPr id="65" name="Text Placeholder 3">
            <a:extLst>
              <a:ext uri="{FF2B5EF4-FFF2-40B4-BE49-F238E27FC236}">
                <a16:creationId xmlns:a16="http://schemas.microsoft.com/office/drawing/2014/main" id="{4AECEDB9-62D6-4461-8EEE-BF1139D66DD5}"/>
              </a:ext>
            </a:extLst>
          </p:cNvPr>
          <p:cNvSpPr>
            <a:spLocks noGrp="1"/>
          </p:cNvSpPr>
          <p:nvPr>
            <p:ph type="body" idx="1"/>
          </p:nvPr>
        </p:nvSpPr>
        <p:spPr>
          <a:xfrm>
            <a:off x="607940" y="1688403"/>
            <a:ext cx="4001822" cy="2090100"/>
          </a:xfrm>
        </p:spPr>
        <p:txBody>
          <a:bodyPr/>
          <a:lstStyle/>
          <a:p>
            <a:r>
              <a:rPr lang="en-US" sz="1400" b="1" dirty="0">
                <a:solidFill>
                  <a:schemeClr val="bg2"/>
                </a:solidFill>
              </a:rPr>
              <a:t>“Ordering points to identify the clustering structure</a:t>
            </a:r>
            <a:r>
              <a:rPr lang="en-US" sz="1400" dirty="0">
                <a:solidFill>
                  <a:schemeClr val="bg2"/>
                </a:solidFill>
              </a:rPr>
              <a:t>”(</a:t>
            </a:r>
            <a:r>
              <a:rPr lang="en-US" sz="1400" b="1" dirty="0">
                <a:solidFill>
                  <a:schemeClr val="bg2"/>
                </a:solidFill>
              </a:rPr>
              <a:t>OPTICS</a:t>
            </a:r>
            <a:r>
              <a:rPr lang="en-US" sz="1400" dirty="0">
                <a:solidFill>
                  <a:schemeClr val="bg2"/>
                </a:solidFill>
              </a:rPr>
              <a:t>)</a:t>
            </a:r>
          </a:p>
          <a:p>
            <a:endParaRPr lang="en-US" sz="1400" dirty="0">
              <a:solidFill>
                <a:schemeClr val="bg2"/>
              </a:solidFill>
            </a:endParaRPr>
          </a:p>
          <a:p>
            <a:r>
              <a:rPr lang="en-US" sz="1400" b="1" dirty="0">
                <a:solidFill>
                  <a:schemeClr val="bg2"/>
                </a:solidFill>
              </a:rPr>
              <a:t>Proposé en 1999</a:t>
            </a:r>
          </a:p>
          <a:p>
            <a:endParaRPr lang="en-US" sz="1400" b="1" dirty="0">
              <a:solidFill>
                <a:schemeClr val="bg2"/>
              </a:solidFill>
            </a:endParaRPr>
          </a:p>
          <a:p>
            <a:r>
              <a:rPr lang="fr-CA" sz="1400" b="1" dirty="0">
                <a:solidFill>
                  <a:schemeClr val="bg2"/>
                </a:solidFill>
              </a:rPr>
              <a:t>similaire à DBSCAN mais élimine son principal défaut : l'impossibilité de détecter des partitions de densités différentes.</a:t>
            </a:r>
          </a:p>
          <a:p>
            <a:endParaRPr lang="fr-CA" sz="1400" b="1" dirty="0">
              <a:solidFill>
                <a:schemeClr val="bg2"/>
              </a:solidFill>
            </a:endParaRPr>
          </a:p>
        </p:txBody>
      </p:sp>
      <p:sp>
        <p:nvSpPr>
          <p:cNvPr id="66" name="TextBox 65">
            <a:extLst>
              <a:ext uri="{FF2B5EF4-FFF2-40B4-BE49-F238E27FC236}">
                <a16:creationId xmlns:a16="http://schemas.microsoft.com/office/drawing/2014/main" id="{DF9906A7-22A3-47FF-9A45-21C76DD57B2F}"/>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4</a:t>
            </a:r>
            <a:endParaRPr lang="fr-CA" dirty="0">
              <a:solidFill>
                <a:schemeClr val="bg1">
                  <a:lumMod val="65000"/>
                </a:schemeClr>
              </a:solidFill>
              <a:latin typeface="Share Tech"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128651" y="1992475"/>
            <a:ext cx="446495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FONCTIONNEMENT</a:t>
            </a:r>
            <a:endParaRPr dirty="0">
              <a:solidFill>
                <a:schemeClr val="bg1"/>
              </a:solidFill>
            </a:endParaRPr>
          </a:p>
        </p:txBody>
      </p:sp>
      <p:sp>
        <p:nvSpPr>
          <p:cNvPr id="689" name="Google Shape;689;p32"/>
          <p:cNvSpPr/>
          <p:nvPr/>
        </p:nvSpPr>
        <p:spPr>
          <a:xfrm>
            <a:off x="5782875" y="1868575"/>
            <a:ext cx="1085100" cy="1085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6"/>
            </a:solidFill>
            <a:prstDash val="solid"/>
            <a:round/>
            <a:headEnd type="none" w="med" len="med"/>
            <a:tailEnd type="none" w="med" len="med"/>
          </a:ln>
        </p:spPr>
      </p:cxnSp>
      <p:sp>
        <p:nvSpPr>
          <p:cNvPr id="11" name="TextBox 10">
            <a:extLst>
              <a:ext uri="{FF2B5EF4-FFF2-40B4-BE49-F238E27FC236}">
                <a16:creationId xmlns:a16="http://schemas.microsoft.com/office/drawing/2014/main" id="{DEE3B4E5-40D6-4F0A-B7F0-18319AA56459}"/>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5</a:t>
            </a:r>
            <a:endParaRPr lang="fr-CA" dirty="0">
              <a:solidFill>
                <a:schemeClr val="bg1">
                  <a:lumMod val="65000"/>
                </a:schemeClr>
              </a:solidFill>
              <a:latin typeface="Share Tech" panose="020B0604020202020204" charset="0"/>
            </a:endParaRPr>
          </a:p>
        </p:txBody>
      </p:sp>
    </p:spTree>
    <p:extLst>
      <p:ext uri="{BB962C8B-B14F-4D97-AF65-F5344CB8AC3E}">
        <p14:creationId xmlns:p14="http://schemas.microsoft.com/office/powerpoint/2010/main" val="428052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185858" y="237573"/>
            <a:ext cx="6604844" cy="5778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fr-CA" dirty="0">
                <a:solidFill>
                  <a:schemeClr val="bg2"/>
                </a:solidFill>
              </a:rPr>
              <a:t>LE DÉFAUT PRINCIPALE DE DBSCAN</a:t>
            </a:r>
          </a:p>
        </p:txBody>
      </p:sp>
      <p:cxnSp>
        <p:nvCxnSpPr>
          <p:cNvPr id="12" name="Straight Arrow Connector 11">
            <a:extLst>
              <a:ext uri="{FF2B5EF4-FFF2-40B4-BE49-F238E27FC236}">
                <a16:creationId xmlns:a16="http://schemas.microsoft.com/office/drawing/2014/main" id="{51B0420F-AA7B-418C-ADDD-9019F18994DB}"/>
              </a:ext>
            </a:extLst>
          </p:cNvPr>
          <p:cNvCxnSpPr>
            <a:cxnSpLocks/>
          </p:cNvCxnSpPr>
          <p:nvPr/>
        </p:nvCxnSpPr>
        <p:spPr>
          <a:xfrm flipV="1">
            <a:off x="1884536" y="1338819"/>
            <a:ext cx="0" cy="2910840"/>
          </a:xfrm>
          <a:prstGeom prst="straightConnector1">
            <a:avLst/>
          </a:prstGeom>
          <a:ln>
            <a:solidFill>
              <a:schemeClr val="bg2"/>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44363E7-C61D-46F8-817C-9629D3FF6F75}"/>
              </a:ext>
            </a:extLst>
          </p:cNvPr>
          <p:cNvCxnSpPr>
            <a:cxnSpLocks/>
          </p:cNvCxnSpPr>
          <p:nvPr/>
        </p:nvCxnSpPr>
        <p:spPr>
          <a:xfrm>
            <a:off x="1881633" y="4246756"/>
            <a:ext cx="4525639" cy="0"/>
          </a:xfrm>
          <a:prstGeom prst="straightConnector1">
            <a:avLst/>
          </a:prstGeom>
          <a:ln>
            <a:solidFill>
              <a:schemeClr val="bg2"/>
            </a:solidFill>
            <a:tailEnd type="triangle"/>
          </a:ln>
        </p:spPr>
        <p:style>
          <a:lnRef idx="3">
            <a:schemeClr val="dk1"/>
          </a:lnRef>
          <a:fillRef idx="0">
            <a:schemeClr val="dk1"/>
          </a:fillRef>
          <a:effectRef idx="2">
            <a:schemeClr val="dk1"/>
          </a:effectRef>
          <a:fontRef idx="minor">
            <a:schemeClr val="tx1"/>
          </a:fontRef>
        </p:style>
      </p:cxnSp>
      <p:sp>
        <p:nvSpPr>
          <p:cNvPr id="18" name="Flowchart: Connector 17">
            <a:extLst>
              <a:ext uri="{FF2B5EF4-FFF2-40B4-BE49-F238E27FC236}">
                <a16:creationId xmlns:a16="http://schemas.microsoft.com/office/drawing/2014/main" id="{D22A8F9E-6065-443A-B819-6644EFBACB9F}"/>
              </a:ext>
            </a:extLst>
          </p:cNvPr>
          <p:cNvSpPr/>
          <p:nvPr/>
        </p:nvSpPr>
        <p:spPr>
          <a:xfrm>
            <a:off x="3226571" y="2739004"/>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59" name="Flowchart: Connector 58">
            <a:extLst>
              <a:ext uri="{FF2B5EF4-FFF2-40B4-BE49-F238E27FC236}">
                <a16:creationId xmlns:a16="http://schemas.microsoft.com/office/drawing/2014/main" id="{64AD18E6-CB0A-41DE-BD63-119400C8EDAB}"/>
              </a:ext>
            </a:extLst>
          </p:cNvPr>
          <p:cNvSpPr/>
          <p:nvPr/>
        </p:nvSpPr>
        <p:spPr>
          <a:xfrm>
            <a:off x="3523682" y="3312929"/>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0" name="Flowchart: Connector 59">
            <a:extLst>
              <a:ext uri="{FF2B5EF4-FFF2-40B4-BE49-F238E27FC236}">
                <a16:creationId xmlns:a16="http://schemas.microsoft.com/office/drawing/2014/main" id="{3DF59B36-1355-46C9-80E1-70796AC7EEDA}"/>
              </a:ext>
            </a:extLst>
          </p:cNvPr>
          <p:cNvSpPr/>
          <p:nvPr/>
        </p:nvSpPr>
        <p:spPr>
          <a:xfrm>
            <a:off x="2850161" y="3133059"/>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1" name="Flowchart: Connector 60">
            <a:extLst>
              <a:ext uri="{FF2B5EF4-FFF2-40B4-BE49-F238E27FC236}">
                <a16:creationId xmlns:a16="http://schemas.microsoft.com/office/drawing/2014/main" id="{127C62D4-2DE5-4AEB-BF00-4C1849276C90}"/>
              </a:ext>
            </a:extLst>
          </p:cNvPr>
          <p:cNvSpPr/>
          <p:nvPr/>
        </p:nvSpPr>
        <p:spPr>
          <a:xfrm>
            <a:off x="3182564" y="3810844"/>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2" name="Flowchart: Connector 61">
            <a:extLst>
              <a:ext uri="{FF2B5EF4-FFF2-40B4-BE49-F238E27FC236}">
                <a16:creationId xmlns:a16="http://schemas.microsoft.com/office/drawing/2014/main" id="{CB16419B-F0FE-417B-A953-E5114CE9DD05}"/>
              </a:ext>
            </a:extLst>
          </p:cNvPr>
          <p:cNvSpPr/>
          <p:nvPr/>
        </p:nvSpPr>
        <p:spPr>
          <a:xfrm>
            <a:off x="4020836" y="290396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3" name="Flowchart: Connector 62">
            <a:extLst>
              <a:ext uri="{FF2B5EF4-FFF2-40B4-BE49-F238E27FC236}">
                <a16:creationId xmlns:a16="http://schemas.microsoft.com/office/drawing/2014/main" id="{9535A746-B7B5-4FF1-8BA6-48ABFBC2745C}"/>
              </a:ext>
            </a:extLst>
          </p:cNvPr>
          <p:cNvSpPr/>
          <p:nvPr/>
        </p:nvSpPr>
        <p:spPr>
          <a:xfrm>
            <a:off x="4307672" y="3042355"/>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5" name="Flowchart: Connector 64">
            <a:extLst>
              <a:ext uri="{FF2B5EF4-FFF2-40B4-BE49-F238E27FC236}">
                <a16:creationId xmlns:a16="http://schemas.microsoft.com/office/drawing/2014/main" id="{D7FAB4EF-9F6C-4101-A825-F9861EEB8C47}"/>
              </a:ext>
            </a:extLst>
          </p:cNvPr>
          <p:cNvSpPr/>
          <p:nvPr/>
        </p:nvSpPr>
        <p:spPr>
          <a:xfrm>
            <a:off x="4069435" y="3173725"/>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6" name="Flowchart: Connector 65">
            <a:extLst>
              <a:ext uri="{FF2B5EF4-FFF2-40B4-BE49-F238E27FC236}">
                <a16:creationId xmlns:a16="http://schemas.microsoft.com/office/drawing/2014/main" id="{EDA81FED-0111-46A9-9A38-00BC691FE668}"/>
              </a:ext>
            </a:extLst>
          </p:cNvPr>
          <p:cNvSpPr/>
          <p:nvPr/>
        </p:nvSpPr>
        <p:spPr>
          <a:xfrm>
            <a:off x="4873488" y="336172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7" name="Flowchart: Connector 66">
            <a:extLst>
              <a:ext uri="{FF2B5EF4-FFF2-40B4-BE49-F238E27FC236}">
                <a16:creationId xmlns:a16="http://schemas.microsoft.com/office/drawing/2014/main" id="{017AA8F6-A579-40C0-82F3-97554F2476A5}"/>
              </a:ext>
            </a:extLst>
          </p:cNvPr>
          <p:cNvSpPr/>
          <p:nvPr/>
        </p:nvSpPr>
        <p:spPr>
          <a:xfrm>
            <a:off x="4174434" y="2578741"/>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8" name="Flowchart: Connector 67">
            <a:extLst>
              <a:ext uri="{FF2B5EF4-FFF2-40B4-BE49-F238E27FC236}">
                <a16:creationId xmlns:a16="http://schemas.microsoft.com/office/drawing/2014/main" id="{54A40171-C6DB-4962-8314-82BE1BBF7E38}"/>
              </a:ext>
            </a:extLst>
          </p:cNvPr>
          <p:cNvSpPr/>
          <p:nvPr/>
        </p:nvSpPr>
        <p:spPr>
          <a:xfrm>
            <a:off x="4512475" y="299946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9" name="Flowchart: Connector 68">
            <a:extLst>
              <a:ext uri="{FF2B5EF4-FFF2-40B4-BE49-F238E27FC236}">
                <a16:creationId xmlns:a16="http://schemas.microsoft.com/office/drawing/2014/main" id="{6AD7D3D4-A2E5-43C2-9550-8BA4C46C81D8}"/>
              </a:ext>
            </a:extLst>
          </p:cNvPr>
          <p:cNvSpPr/>
          <p:nvPr/>
        </p:nvSpPr>
        <p:spPr>
          <a:xfrm>
            <a:off x="4307673" y="3324009"/>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0" name="Flowchart: Connector 69">
            <a:extLst>
              <a:ext uri="{FF2B5EF4-FFF2-40B4-BE49-F238E27FC236}">
                <a16:creationId xmlns:a16="http://schemas.microsoft.com/office/drawing/2014/main" id="{95956C0D-17BF-4B10-A8C0-D8CBA01774FC}"/>
              </a:ext>
            </a:extLst>
          </p:cNvPr>
          <p:cNvSpPr/>
          <p:nvPr/>
        </p:nvSpPr>
        <p:spPr>
          <a:xfrm>
            <a:off x="3896628" y="3768586"/>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1" name="Flowchart: Connector 70">
            <a:extLst>
              <a:ext uri="{FF2B5EF4-FFF2-40B4-BE49-F238E27FC236}">
                <a16:creationId xmlns:a16="http://schemas.microsoft.com/office/drawing/2014/main" id="{4FEDFE43-EBEE-453E-88D0-B27FD416DEFE}"/>
              </a:ext>
            </a:extLst>
          </p:cNvPr>
          <p:cNvSpPr/>
          <p:nvPr/>
        </p:nvSpPr>
        <p:spPr>
          <a:xfrm>
            <a:off x="4543450" y="2726250"/>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2" name="Flowchart: Connector 71">
            <a:extLst>
              <a:ext uri="{FF2B5EF4-FFF2-40B4-BE49-F238E27FC236}">
                <a16:creationId xmlns:a16="http://schemas.microsoft.com/office/drawing/2014/main" id="{81BE9923-F079-45A0-9B99-5B0EFD75A0FD}"/>
              </a:ext>
            </a:extLst>
          </p:cNvPr>
          <p:cNvSpPr/>
          <p:nvPr/>
        </p:nvSpPr>
        <p:spPr>
          <a:xfrm>
            <a:off x="4362407" y="3530763"/>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3" name="Flowchart: Connector 72">
            <a:extLst>
              <a:ext uri="{FF2B5EF4-FFF2-40B4-BE49-F238E27FC236}">
                <a16:creationId xmlns:a16="http://schemas.microsoft.com/office/drawing/2014/main" id="{48C42A7E-0690-480D-9BFA-F8CBA697BA87}"/>
              </a:ext>
            </a:extLst>
          </p:cNvPr>
          <p:cNvSpPr/>
          <p:nvPr/>
        </p:nvSpPr>
        <p:spPr>
          <a:xfrm>
            <a:off x="4915178" y="2954712"/>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4" name="Flowchart: Connector 73">
            <a:extLst>
              <a:ext uri="{FF2B5EF4-FFF2-40B4-BE49-F238E27FC236}">
                <a16:creationId xmlns:a16="http://schemas.microsoft.com/office/drawing/2014/main" id="{9186C373-8F83-475A-B902-D7F530911A5D}"/>
              </a:ext>
            </a:extLst>
          </p:cNvPr>
          <p:cNvSpPr/>
          <p:nvPr/>
        </p:nvSpPr>
        <p:spPr>
          <a:xfrm>
            <a:off x="4616394" y="3552271"/>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5" name="Flowchart: Connector 74">
            <a:extLst>
              <a:ext uri="{FF2B5EF4-FFF2-40B4-BE49-F238E27FC236}">
                <a16:creationId xmlns:a16="http://schemas.microsoft.com/office/drawing/2014/main" id="{447210CA-0791-4BDB-817C-06E146DE5587}"/>
              </a:ext>
            </a:extLst>
          </p:cNvPr>
          <p:cNvSpPr/>
          <p:nvPr/>
        </p:nvSpPr>
        <p:spPr>
          <a:xfrm>
            <a:off x="4269578" y="2773993"/>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6" name="Flowchart: Connector 75">
            <a:extLst>
              <a:ext uri="{FF2B5EF4-FFF2-40B4-BE49-F238E27FC236}">
                <a16:creationId xmlns:a16="http://schemas.microsoft.com/office/drawing/2014/main" id="{C32426AC-F578-4C6C-8A41-81C1B4AA10F1}"/>
              </a:ext>
            </a:extLst>
          </p:cNvPr>
          <p:cNvSpPr/>
          <p:nvPr/>
        </p:nvSpPr>
        <p:spPr>
          <a:xfrm>
            <a:off x="4664875" y="315186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7" name="Flowchart: Connector 76">
            <a:extLst>
              <a:ext uri="{FF2B5EF4-FFF2-40B4-BE49-F238E27FC236}">
                <a16:creationId xmlns:a16="http://schemas.microsoft.com/office/drawing/2014/main" id="{5F569E13-FECF-4375-A2BC-DB042003652C}"/>
              </a:ext>
            </a:extLst>
          </p:cNvPr>
          <p:cNvSpPr/>
          <p:nvPr/>
        </p:nvSpPr>
        <p:spPr>
          <a:xfrm>
            <a:off x="4554164" y="3363976"/>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9" name="Flowchart: Connector 78">
            <a:extLst>
              <a:ext uri="{FF2B5EF4-FFF2-40B4-BE49-F238E27FC236}">
                <a16:creationId xmlns:a16="http://schemas.microsoft.com/office/drawing/2014/main" id="{7D18CBDD-E617-4577-B11E-1BCE612FE2E9}"/>
              </a:ext>
            </a:extLst>
          </p:cNvPr>
          <p:cNvSpPr/>
          <p:nvPr/>
        </p:nvSpPr>
        <p:spPr>
          <a:xfrm>
            <a:off x="2797390" y="2227036"/>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81" name="Flowchart: Connector 80">
            <a:extLst>
              <a:ext uri="{FF2B5EF4-FFF2-40B4-BE49-F238E27FC236}">
                <a16:creationId xmlns:a16="http://schemas.microsoft.com/office/drawing/2014/main" id="{F3D2A2FE-60D4-49C4-8232-02294FF22426}"/>
              </a:ext>
            </a:extLst>
          </p:cNvPr>
          <p:cNvSpPr/>
          <p:nvPr/>
        </p:nvSpPr>
        <p:spPr>
          <a:xfrm>
            <a:off x="2602896" y="2676340"/>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82" name="Flowchart: Connector 81">
            <a:extLst>
              <a:ext uri="{FF2B5EF4-FFF2-40B4-BE49-F238E27FC236}">
                <a16:creationId xmlns:a16="http://schemas.microsoft.com/office/drawing/2014/main" id="{F570BF70-66E7-47F5-AB1A-0468995D1585}"/>
              </a:ext>
            </a:extLst>
          </p:cNvPr>
          <p:cNvSpPr/>
          <p:nvPr/>
        </p:nvSpPr>
        <p:spPr>
          <a:xfrm>
            <a:off x="2719997" y="3623112"/>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19" name="Freeform: Shape 18">
            <a:extLst>
              <a:ext uri="{FF2B5EF4-FFF2-40B4-BE49-F238E27FC236}">
                <a16:creationId xmlns:a16="http://schemas.microsoft.com/office/drawing/2014/main" id="{0C0DDBDB-564C-4FE6-A220-597315ED549B}"/>
              </a:ext>
            </a:extLst>
          </p:cNvPr>
          <p:cNvSpPr/>
          <p:nvPr/>
        </p:nvSpPr>
        <p:spPr>
          <a:xfrm>
            <a:off x="3896628" y="2371257"/>
            <a:ext cx="1333759" cy="1498600"/>
          </a:xfrm>
          <a:custGeom>
            <a:avLst/>
            <a:gdLst>
              <a:gd name="connsiteX0" fmla="*/ 330200 w 1333759"/>
              <a:gd name="connsiteY0" fmla="*/ 1358900 h 1498600"/>
              <a:gd name="connsiteX1" fmla="*/ 266700 w 1333759"/>
              <a:gd name="connsiteY1" fmla="*/ 1282700 h 1498600"/>
              <a:gd name="connsiteX2" fmla="*/ 228600 w 1333759"/>
              <a:gd name="connsiteY2" fmla="*/ 1219200 h 1498600"/>
              <a:gd name="connsiteX3" fmla="*/ 139700 w 1333759"/>
              <a:gd name="connsiteY3" fmla="*/ 1104900 h 1498600"/>
              <a:gd name="connsiteX4" fmla="*/ 101600 w 1333759"/>
              <a:gd name="connsiteY4" fmla="*/ 1028700 h 1498600"/>
              <a:gd name="connsiteX5" fmla="*/ 88900 w 1333759"/>
              <a:gd name="connsiteY5" fmla="*/ 977900 h 1498600"/>
              <a:gd name="connsiteX6" fmla="*/ 63500 w 1333759"/>
              <a:gd name="connsiteY6" fmla="*/ 901700 h 1498600"/>
              <a:gd name="connsiteX7" fmla="*/ 50800 w 1333759"/>
              <a:gd name="connsiteY7" fmla="*/ 850900 h 1498600"/>
              <a:gd name="connsiteX8" fmla="*/ 38100 w 1333759"/>
              <a:gd name="connsiteY8" fmla="*/ 812800 h 1498600"/>
              <a:gd name="connsiteX9" fmla="*/ 12700 w 1333759"/>
              <a:gd name="connsiteY9" fmla="*/ 660400 h 1498600"/>
              <a:gd name="connsiteX10" fmla="*/ 0 w 1333759"/>
              <a:gd name="connsiteY10" fmla="*/ 622300 h 1498600"/>
              <a:gd name="connsiteX11" fmla="*/ 12700 w 1333759"/>
              <a:gd name="connsiteY11" fmla="*/ 419100 h 1498600"/>
              <a:gd name="connsiteX12" fmla="*/ 38100 w 1333759"/>
              <a:gd name="connsiteY12" fmla="*/ 304800 h 1498600"/>
              <a:gd name="connsiteX13" fmla="*/ 63500 w 1333759"/>
              <a:gd name="connsiteY13" fmla="*/ 228600 h 1498600"/>
              <a:gd name="connsiteX14" fmla="*/ 88900 w 1333759"/>
              <a:gd name="connsiteY14" fmla="*/ 190500 h 1498600"/>
              <a:gd name="connsiteX15" fmla="*/ 101600 w 1333759"/>
              <a:gd name="connsiteY15" fmla="*/ 152400 h 1498600"/>
              <a:gd name="connsiteX16" fmla="*/ 139700 w 1333759"/>
              <a:gd name="connsiteY16" fmla="*/ 114300 h 1498600"/>
              <a:gd name="connsiteX17" fmla="*/ 177800 w 1333759"/>
              <a:gd name="connsiteY17" fmla="*/ 63500 h 1498600"/>
              <a:gd name="connsiteX18" fmla="*/ 203200 w 1333759"/>
              <a:gd name="connsiteY18" fmla="*/ 25400 h 1498600"/>
              <a:gd name="connsiteX19" fmla="*/ 241300 w 1333759"/>
              <a:gd name="connsiteY19" fmla="*/ 12700 h 1498600"/>
              <a:gd name="connsiteX20" fmla="*/ 355600 w 1333759"/>
              <a:gd name="connsiteY20" fmla="*/ 0 h 1498600"/>
              <a:gd name="connsiteX21" fmla="*/ 622300 w 1333759"/>
              <a:gd name="connsiteY21" fmla="*/ 12700 h 1498600"/>
              <a:gd name="connsiteX22" fmla="*/ 660400 w 1333759"/>
              <a:gd name="connsiteY22" fmla="*/ 38100 h 1498600"/>
              <a:gd name="connsiteX23" fmla="*/ 762000 w 1333759"/>
              <a:gd name="connsiteY23" fmla="*/ 76200 h 1498600"/>
              <a:gd name="connsiteX24" fmla="*/ 800100 w 1333759"/>
              <a:gd name="connsiteY24" fmla="*/ 101600 h 1498600"/>
              <a:gd name="connsiteX25" fmla="*/ 838200 w 1333759"/>
              <a:gd name="connsiteY25" fmla="*/ 114300 h 1498600"/>
              <a:gd name="connsiteX26" fmla="*/ 914400 w 1333759"/>
              <a:gd name="connsiteY26" fmla="*/ 190500 h 1498600"/>
              <a:gd name="connsiteX27" fmla="*/ 990600 w 1333759"/>
              <a:gd name="connsiteY27" fmla="*/ 254000 h 1498600"/>
              <a:gd name="connsiteX28" fmla="*/ 1028700 w 1333759"/>
              <a:gd name="connsiteY28" fmla="*/ 279400 h 1498600"/>
              <a:gd name="connsiteX29" fmla="*/ 1079500 w 1333759"/>
              <a:gd name="connsiteY29" fmla="*/ 355600 h 1498600"/>
              <a:gd name="connsiteX30" fmla="*/ 1130300 w 1333759"/>
              <a:gd name="connsiteY30" fmla="*/ 444500 h 1498600"/>
              <a:gd name="connsiteX31" fmla="*/ 1168400 w 1333759"/>
              <a:gd name="connsiteY31" fmla="*/ 482600 h 1498600"/>
              <a:gd name="connsiteX32" fmla="*/ 1181100 w 1333759"/>
              <a:gd name="connsiteY32" fmla="*/ 520700 h 1498600"/>
              <a:gd name="connsiteX33" fmla="*/ 1257300 w 1333759"/>
              <a:gd name="connsiteY33" fmla="*/ 635000 h 1498600"/>
              <a:gd name="connsiteX34" fmla="*/ 1282700 w 1333759"/>
              <a:gd name="connsiteY34" fmla="*/ 673100 h 1498600"/>
              <a:gd name="connsiteX35" fmla="*/ 1308100 w 1333759"/>
              <a:gd name="connsiteY35" fmla="*/ 749300 h 1498600"/>
              <a:gd name="connsiteX36" fmla="*/ 1320800 w 1333759"/>
              <a:gd name="connsiteY36" fmla="*/ 850900 h 1498600"/>
              <a:gd name="connsiteX37" fmla="*/ 1333500 w 1333759"/>
              <a:gd name="connsiteY37" fmla="*/ 901700 h 1498600"/>
              <a:gd name="connsiteX38" fmla="*/ 1270000 w 1333759"/>
              <a:gd name="connsiteY38" fmla="*/ 1104900 h 1498600"/>
              <a:gd name="connsiteX39" fmla="*/ 1244600 w 1333759"/>
              <a:gd name="connsiteY39" fmla="*/ 1143000 h 1498600"/>
              <a:gd name="connsiteX40" fmla="*/ 1206500 w 1333759"/>
              <a:gd name="connsiteY40" fmla="*/ 1181100 h 1498600"/>
              <a:gd name="connsiteX41" fmla="*/ 1143000 w 1333759"/>
              <a:gd name="connsiteY41" fmla="*/ 1295400 h 1498600"/>
              <a:gd name="connsiteX42" fmla="*/ 1104900 w 1333759"/>
              <a:gd name="connsiteY42" fmla="*/ 1320800 h 1498600"/>
              <a:gd name="connsiteX43" fmla="*/ 1066800 w 1333759"/>
              <a:gd name="connsiteY43" fmla="*/ 1358900 h 1498600"/>
              <a:gd name="connsiteX44" fmla="*/ 1041400 w 1333759"/>
              <a:gd name="connsiteY44" fmla="*/ 1397000 h 1498600"/>
              <a:gd name="connsiteX45" fmla="*/ 1003300 w 1333759"/>
              <a:gd name="connsiteY45" fmla="*/ 1409700 h 1498600"/>
              <a:gd name="connsiteX46" fmla="*/ 952500 w 1333759"/>
              <a:gd name="connsiteY46" fmla="*/ 1447800 h 1498600"/>
              <a:gd name="connsiteX47" fmla="*/ 876300 w 1333759"/>
              <a:gd name="connsiteY47" fmla="*/ 1473200 h 1498600"/>
              <a:gd name="connsiteX48" fmla="*/ 787400 w 1333759"/>
              <a:gd name="connsiteY48" fmla="*/ 1498600 h 1498600"/>
              <a:gd name="connsiteX49" fmla="*/ 520700 w 1333759"/>
              <a:gd name="connsiteY49" fmla="*/ 1485900 h 1498600"/>
              <a:gd name="connsiteX50" fmla="*/ 444500 w 1333759"/>
              <a:gd name="connsiteY50" fmla="*/ 1460500 h 1498600"/>
              <a:gd name="connsiteX51" fmla="*/ 406400 w 1333759"/>
              <a:gd name="connsiteY51" fmla="*/ 1422400 h 1498600"/>
              <a:gd name="connsiteX52" fmla="*/ 330200 w 1333759"/>
              <a:gd name="connsiteY52" fmla="*/ 1371600 h 1498600"/>
              <a:gd name="connsiteX53" fmla="*/ 304800 w 1333759"/>
              <a:gd name="connsiteY53" fmla="*/ 1333500 h 1498600"/>
              <a:gd name="connsiteX54" fmla="*/ 292100 w 1333759"/>
              <a:gd name="connsiteY54" fmla="*/ 1282700 h 1498600"/>
              <a:gd name="connsiteX55" fmla="*/ 279400 w 1333759"/>
              <a:gd name="connsiteY55" fmla="*/ 125730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33759" h="1498600">
                <a:moveTo>
                  <a:pt x="330200" y="1358900"/>
                </a:moveTo>
                <a:cubicBezTo>
                  <a:pt x="309033" y="1333500"/>
                  <a:pt x="286147" y="1309440"/>
                  <a:pt x="266700" y="1282700"/>
                </a:cubicBezTo>
                <a:cubicBezTo>
                  <a:pt x="252181" y="1262737"/>
                  <a:pt x="243411" y="1238947"/>
                  <a:pt x="228600" y="1219200"/>
                </a:cubicBezTo>
                <a:cubicBezTo>
                  <a:pt x="189152" y="1166602"/>
                  <a:pt x="166066" y="1183997"/>
                  <a:pt x="139700" y="1104900"/>
                </a:cubicBezTo>
                <a:cubicBezTo>
                  <a:pt x="122173" y="1052320"/>
                  <a:pt x="134426" y="1077939"/>
                  <a:pt x="101600" y="1028700"/>
                </a:cubicBezTo>
                <a:cubicBezTo>
                  <a:pt x="97367" y="1011767"/>
                  <a:pt x="93916" y="994618"/>
                  <a:pt x="88900" y="977900"/>
                </a:cubicBezTo>
                <a:cubicBezTo>
                  <a:pt x="81207" y="952255"/>
                  <a:pt x="69994" y="927675"/>
                  <a:pt x="63500" y="901700"/>
                </a:cubicBezTo>
                <a:cubicBezTo>
                  <a:pt x="59267" y="884767"/>
                  <a:pt x="55595" y="867683"/>
                  <a:pt x="50800" y="850900"/>
                </a:cubicBezTo>
                <a:cubicBezTo>
                  <a:pt x="47122" y="838028"/>
                  <a:pt x="41347" y="825787"/>
                  <a:pt x="38100" y="812800"/>
                </a:cubicBezTo>
                <a:cubicBezTo>
                  <a:pt x="15381" y="721925"/>
                  <a:pt x="34205" y="767927"/>
                  <a:pt x="12700" y="660400"/>
                </a:cubicBezTo>
                <a:cubicBezTo>
                  <a:pt x="10075" y="647273"/>
                  <a:pt x="4233" y="635000"/>
                  <a:pt x="0" y="622300"/>
                </a:cubicBezTo>
                <a:cubicBezTo>
                  <a:pt x="4233" y="554567"/>
                  <a:pt x="6266" y="486660"/>
                  <a:pt x="12700" y="419100"/>
                </a:cubicBezTo>
                <a:cubicBezTo>
                  <a:pt x="14386" y="401394"/>
                  <a:pt x="31838" y="325672"/>
                  <a:pt x="38100" y="304800"/>
                </a:cubicBezTo>
                <a:cubicBezTo>
                  <a:pt x="45793" y="279155"/>
                  <a:pt x="48648" y="250877"/>
                  <a:pt x="63500" y="228600"/>
                </a:cubicBezTo>
                <a:cubicBezTo>
                  <a:pt x="71967" y="215900"/>
                  <a:pt x="82074" y="204152"/>
                  <a:pt x="88900" y="190500"/>
                </a:cubicBezTo>
                <a:cubicBezTo>
                  <a:pt x="94887" y="178526"/>
                  <a:pt x="94174" y="163539"/>
                  <a:pt x="101600" y="152400"/>
                </a:cubicBezTo>
                <a:cubicBezTo>
                  <a:pt x="111563" y="137456"/>
                  <a:pt x="128011" y="127937"/>
                  <a:pt x="139700" y="114300"/>
                </a:cubicBezTo>
                <a:cubicBezTo>
                  <a:pt x="153475" y="98229"/>
                  <a:pt x="165497" y="80724"/>
                  <a:pt x="177800" y="63500"/>
                </a:cubicBezTo>
                <a:cubicBezTo>
                  <a:pt x="186672" y="51080"/>
                  <a:pt x="191281" y="34935"/>
                  <a:pt x="203200" y="25400"/>
                </a:cubicBezTo>
                <a:cubicBezTo>
                  <a:pt x="213653" y="17037"/>
                  <a:pt x="228095" y="14901"/>
                  <a:pt x="241300" y="12700"/>
                </a:cubicBezTo>
                <a:cubicBezTo>
                  <a:pt x="279113" y="6398"/>
                  <a:pt x="317500" y="4233"/>
                  <a:pt x="355600" y="0"/>
                </a:cubicBezTo>
                <a:cubicBezTo>
                  <a:pt x="444500" y="4233"/>
                  <a:pt x="533987" y="1661"/>
                  <a:pt x="622300" y="12700"/>
                </a:cubicBezTo>
                <a:cubicBezTo>
                  <a:pt x="637446" y="14593"/>
                  <a:pt x="647148" y="30527"/>
                  <a:pt x="660400" y="38100"/>
                </a:cubicBezTo>
                <a:cubicBezTo>
                  <a:pt x="712054" y="67616"/>
                  <a:pt x="706440" y="62310"/>
                  <a:pt x="762000" y="76200"/>
                </a:cubicBezTo>
                <a:cubicBezTo>
                  <a:pt x="774700" y="84667"/>
                  <a:pt x="786448" y="94774"/>
                  <a:pt x="800100" y="101600"/>
                </a:cubicBezTo>
                <a:cubicBezTo>
                  <a:pt x="812074" y="107587"/>
                  <a:pt x="827633" y="106081"/>
                  <a:pt x="838200" y="114300"/>
                </a:cubicBezTo>
                <a:cubicBezTo>
                  <a:pt x="866554" y="136353"/>
                  <a:pt x="884512" y="170575"/>
                  <a:pt x="914400" y="190500"/>
                </a:cubicBezTo>
                <a:cubicBezTo>
                  <a:pt x="1008995" y="253563"/>
                  <a:pt x="892814" y="172512"/>
                  <a:pt x="990600" y="254000"/>
                </a:cubicBezTo>
                <a:cubicBezTo>
                  <a:pt x="1002326" y="263771"/>
                  <a:pt x="1016000" y="270933"/>
                  <a:pt x="1028700" y="279400"/>
                </a:cubicBezTo>
                <a:cubicBezTo>
                  <a:pt x="1045633" y="304800"/>
                  <a:pt x="1065848" y="328296"/>
                  <a:pt x="1079500" y="355600"/>
                </a:cubicBezTo>
                <a:cubicBezTo>
                  <a:pt x="1095027" y="386654"/>
                  <a:pt x="1107861" y="417574"/>
                  <a:pt x="1130300" y="444500"/>
                </a:cubicBezTo>
                <a:cubicBezTo>
                  <a:pt x="1141798" y="458298"/>
                  <a:pt x="1155700" y="469900"/>
                  <a:pt x="1168400" y="482600"/>
                </a:cubicBezTo>
                <a:cubicBezTo>
                  <a:pt x="1172633" y="495300"/>
                  <a:pt x="1174599" y="508998"/>
                  <a:pt x="1181100" y="520700"/>
                </a:cubicBezTo>
                <a:lnTo>
                  <a:pt x="1257300" y="635000"/>
                </a:lnTo>
                <a:cubicBezTo>
                  <a:pt x="1265767" y="647700"/>
                  <a:pt x="1277873" y="658620"/>
                  <a:pt x="1282700" y="673100"/>
                </a:cubicBezTo>
                <a:lnTo>
                  <a:pt x="1308100" y="749300"/>
                </a:lnTo>
                <a:cubicBezTo>
                  <a:pt x="1312333" y="783167"/>
                  <a:pt x="1315189" y="817234"/>
                  <a:pt x="1320800" y="850900"/>
                </a:cubicBezTo>
                <a:cubicBezTo>
                  <a:pt x="1323669" y="868117"/>
                  <a:pt x="1335665" y="884380"/>
                  <a:pt x="1333500" y="901700"/>
                </a:cubicBezTo>
                <a:cubicBezTo>
                  <a:pt x="1323532" y="981445"/>
                  <a:pt x="1306986" y="1040174"/>
                  <a:pt x="1270000" y="1104900"/>
                </a:cubicBezTo>
                <a:cubicBezTo>
                  <a:pt x="1262427" y="1118152"/>
                  <a:pt x="1254371" y="1131274"/>
                  <a:pt x="1244600" y="1143000"/>
                </a:cubicBezTo>
                <a:cubicBezTo>
                  <a:pt x="1233102" y="1156798"/>
                  <a:pt x="1219200" y="1168400"/>
                  <a:pt x="1206500" y="1181100"/>
                </a:cubicBezTo>
                <a:cubicBezTo>
                  <a:pt x="1193266" y="1220803"/>
                  <a:pt x="1180431" y="1270446"/>
                  <a:pt x="1143000" y="1295400"/>
                </a:cubicBezTo>
                <a:cubicBezTo>
                  <a:pt x="1130300" y="1303867"/>
                  <a:pt x="1116626" y="1311029"/>
                  <a:pt x="1104900" y="1320800"/>
                </a:cubicBezTo>
                <a:cubicBezTo>
                  <a:pt x="1091102" y="1332298"/>
                  <a:pt x="1078298" y="1345102"/>
                  <a:pt x="1066800" y="1358900"/>
                </a:cubicBezTo>
                <a:cubicBezTo>
                  <a:pt x="1057029" y="1370626"/>
                  <a:pt x="1053319" y="1387465"/>
                  <a:pt x="1041400" y="1397000"/>
                </a:cubicBezTo>
                <a:cubicBezTo>
                  <a:pt x="1030947" y="1405363"/>
                  <a:pt x="1016000" y="1405467"/>
                  <a:pt x="1003300" y="1409700"/>
                </a:cubicBezTo>
                <a:cubicBezTo>
                  <a:pt x="986367" y="1422400"/>
                  <a:pt x="971432" y="1438334"/>
                  <a:pt x="952500" y="1447800"/>
                </a:cubicBezTo>
                <a:cubicBezTo>
                  <a:pt x="928553" y="1459774"/>
                  <a:pt x="901700" y="1464733"/>
                  <a:pt x="876300" y="1473200"/>
                </a:cubicBezTo>
                <a:cubicBezTo>
                  <a:pt x="821641" y="1491420"/>
                  <a:pt x="851187" y="1482653"/>
                  <a:pt x="787400" y="1498600"/>
                </a:cubicBezTo>
                <a:cubicBezTo>
                  <a:pt x="698500" y="1494367"/>
                  <a:pt x="609156" y="1495728"/>
                  <a:pt x="520700" y="1485900"/>
                </a:cubicBezTo>
                <a:cubicBezTo>
                  <a:pt x="494090" y="1482943"/>
                  <a:pt x="444500" y="1460500"/>
                  <a:pt x="444500" y="1460500"/>
                </a:cubicBezTo>
                <a:cubicBezTo>
                  <a:pt x="431800" y="1447800"/>
                  <a:pt x="420577" y="1433427"/>
                  <a:pt x="406400" y="1422400"/>
                </a:cubicBezTo>
                <a:cubicBezTo>
                  <a:pt x="382303" y="1403658"/>
                  <a:pt x="330200" y="1371600"/>
                  <a:pt x="330200" y="1371600"/>
                </a:cubicBezTo>
                <a:cubicBezTo>
                  <a:pt x="321733" y="1358900"/>
                  <a:pt x="310813" y="1347529"/>
                  <a:pt x="304800" y="1333500"/>
                </a:cubicBezTo>
                <a:cubicBezTo>
                  <a:pt x="297924" y="1317457"/>
                  <a:pt x="297620" y="1299259"/>
                  <a:pt x="292100" y="1282700"/>
                </a:cubicBezTo>
                <a:cubicBezTo>
                  <a:pt x="289107" y="1273720"/>
                  <a:pt x="283633" y="1265767"/>
                  <a:pt x="279400" y="1257300"/>
                </a:cubicBezTo>
              </a:path>
            </a:pathLst>
          </a:custGeom>
          <a:ln w="19050"/>
        </p:spPr>
        <p:style>
          <a:lnRef idx="3">
            <a:schemeClr val="accent2"/>
          </a:lnRef>
          <a:fillRef idx="0">
            <a:schemeClr val="accent2"/>
          </a:fillRef>
          <a:effectRef idx="2">
            <a:schemeClr val="accent2"/>
          </a:effectRef>
          <a:fontRef idx="minor">
            <a:schemeClr val="tx1"/>
          </a:fontRef>
        </p:style>
        <p:txBody>
          <a:bodyPr rtlCol="0" anchor="ctr"/>
          <a:lstStyle/>
          <a:p>
            <a:pPr algn="ctr"/>
            <a:endParaRPr lang="fr-CA">
              <a:solidFill>
                <a:schemeClr val="bg2"/>
              </a:solidFill>
            </a:endParaRPr>
          </a:p>
        </p:txBody>
      </p:sp>
      <p:sp>
        <p:nvSpPr>
          <p:cNvPr id="20" name="Freeform: Shape 19">
            <a:extLst>
              <a:ext uri="{FF2B5EF4-FFF2-40B4-BE49-F238E27FC236}">
                <a16:creationId xmlns:a16="http://schemas.microsoft.com/office/drawing/2014/main" id="{58B349D8-9E9F-4019-9528-572E7A076CCE}"/>
              </a:ext>
            </a:extLst>
          </p:cNvPr>
          <p:cNvSpPr/>
          <p:nvPr/>
        </p:nvSpPr>
        <p:spPr>
          <a:xfrm>
            <a:off x="2484400" y="2070588"/>
            <a:ext cx="1625600" cy="2057400"/>
          </a:xfrm>
          <a:custGeom>
            <a:avLst/>
            <a:gdLst>
              <a:gd name="connsiteX0" fmla="*/ 1485900 w 1625600"/>
              <a:gd name="connsiteY0" fmla="*/ 2006600 h 2057400"/>
              <a:gd name="connsiteX1" fmla="*/ 1549400 w 1625600"/>
              <a:gd name="connsiteY1" fmla="*/ 1930400 h 2057400"/>
              <a:gd name="connsiteX2" fmla="*/ 1612900 w 1625600"/>
              <a:gd name="connsiteY2" fmla="*/ 1854200 h 2057400"/>
              <a:gd name="connsiteX3" fmla="*/ 1625600 w 1625600"/>
              <a:gd name="connsiteY3" fmla="*/ 1790700 h 2057400"/>
              <a:gd name="connsiteX4" fmla="*/ 1600200 w 1625600"/>
              <a:gd name="connsiteY4" fmla="*/ 1638300 h 2057400"/>
              <a:gd name="connsiteX5" fmla="*/ 1549400 w 1625600"/>
              <a:gd name="connsiteY5" fmla="*/ 1562100 h 2057400"/>
              <a:gd name="connsiteX6" fmla="*/ 1485900 w 1625600"/>
              <a:gd name="connsiteY6" fmla="*/ 1498600 h 2057400"/>
              <a:gd name="connsiteX7" fmla="*/ 1435100 w 1625600"/>
              <a:gd name="connsiteY7" fmla="*/ 1422400 h 2057400"/>
              <a:gd name="connsiteX8" fmla="*/ 1384300 w 1625600"/>
              <a:gd name="connsiteY8" fmla="*/ 1346200 h 2057400"/>
              <a:gd name="connsiteX9" fmla="*/ 1333500 w 1625600"/>
              <a:gd name="connsiteY9" fmla="*/ 1295400 h 2057400"/>
              <a:gd name="connsiteX10" fmla="*/ 1308100 w 1625600"/>
              <a:gd name="connsiteY10" fmla="*/ 1257300 h 2057400"/>
              <a:gd name="connsiteX11" fmla="*/ 1270000 w 1625600"/>
              <a:gd name="connsiteY11" fmla="*/ 1231900 h 2057400"/>
              <a:gd name="connsiteX12" fmla="*/ 1244600 w 1625600"/>
              <a:gd name="connsiteY12" fmla="*/ 1193800 h 2057400"/>
              <a:gd name="connsiteX13" fmla="*/ 1206500 w 1625600"/>
              <a:gd name="connsiteY13" fmla="*/ 1155700 h 2057400"/>
              <a:gd name="connsiteX14" fmla="*/ 1155700 w 1625600"/>
              <a:gd name="connsiteY14" fmla="*/ 1079500 h 2057400"/>
              <a:gd name="connsiteX15" fmla="*/ 1143000 w 1625600"/>
              <a:gd name="connsiteY15" fmla="*/ 1041400 h 2057400"/>
              <a:gd name="connsiteX16" fmla="*/ 1066800 w 1625600"/>
              <a:gd name="connsiteY16" fmla="*/ 939800 h 2057400"/>
              <a:gd name="connsiteX17" fmla="*/ 1041400 w 1625600"/>
              <a:gd name="connsiteY17" fmla="*/ 889000 h 2057400"/>
              <a:gd name="connsiteX18" fmla="*/ 952500 w 1625600"/>
              <a:gd name="connsiteY18" fmla="*/ 762000 h 2057400"/>
              <a:gd name="connsiteX19" fmla="*/ 901700 w 1625600"/>
              <a:gd name="connsiteY19" fmla="*/ 685800 h 2057400"/>
              <a:gd name="connsiteX20" fmla="*/ 876300 w 1625600"/>
              <a:gd name="connsiteY20" fmla="*/ 647700 h 2057400"/>
              <a:gd name="connsiteX21" fmla="*/ 838200 w 1625600"/>
              <a:gd name="connsiteY21" fmla="*/ 571500 h 2057400"/>
              <a:gd name="connsiteX22" fmla="*/ 800100 w 1625600"/>
              <a:gd name="connsiteY22" fmla="*/ 546100 h 2057400"/>
              <a:gd name="connsiteX23" fmla="*/ 749300 w 1625600"/>
              <a:gd name="connsiteY23" fmla="*/ 444500 h 2057400"/>
              <a:gd name="connsiteX24" fmla="*/ 723900 w 1625600"/>
              <a:gd name="connsiteY24" fmla="*/ 393700 h 2057400"/>
              <a:gd name="connsiteX25" fmla="*/ 711200 w 1625600"/>
              <a:gd name="connsiteY25" fmla="*/ 355600 h 2057400"/>
              <a:gd name="connsiteX26" fmla="*/ 647700 w 1625600"/>
              <a:gd name="connsiteY26" fmla="*/ 266700 h 2057400"/>
              <a:gd name="connsiteX27" fmla="*/ 558800 w 1625600"/>
              <a:gd name="connsiteY27" fmla="*/ 127000 h 2057400"/>
              <a:gd name="connsiteX28" fmla="*/ 495300 w 1625600"/>
              <a:gd name="connsiteY28" fmla="*/ 63500 h 2057400"/>
              <a:gd name="connsiteX29" fmla="*/ 342900 w 1625600"/>
              <a:gd name="connsiteY29" fmla="*/ 25400 h 2057400"/>
              <a:gd name="connsiteX30" fmla="*/ 254000 w 1625600"/>
              <a:gd name="connsiteY30" fmla="*/ 0 h 2057400"/>
              <a:gd name="connsiteX31" fmla="*/ 190500 w 1625600"/>
              <a:gd name="connsiteY31" fmla="*/ 12700 h 2057400"/>
              <a:gd name="connsiteX32" fmla="*/ 139700 w 1625600"/>
              <a:gd name="connsiteY32" fmla="*/ 50800 h 2057400"/>
              <a:gd name="connsiteX33" fmla="*/ 63500 w 1625600"/>
              <a:gd name="connsiteY33" fmla="*/ 114300 h 2057400"/>
              <a:gd name="connsiteX34" fmla="*/ 25400 w 1625600"/>
              <a:gd name="connsiteY34" fmla="*/ 215900 h 2057400"/>
              <a:gd name="connsiteX35" fmla="*/ 12700 w 1625600"/>
              <a:gd name="connsiteY35" fmla="*/ 254000 h 2057400"/>
              <a:gd name="connsiteX36" fmla="*/ 0 w 1625600"/>
              <a:gd name="connsiteY36" fmla="*/ 355600 h 2057400"/>
              <a:gd name="connsiteX37" fmla="*/ 12700 w 1625600"/>
              <a:gd name="connsiteY37" fmla="*/ 1295400 h 2057400"/>
              <a:gd name="connsiteX38" fmla="*/ 50800 w 1625600"/>
              <a:gd name="connsiteY38" fmla="*/ 1435100 h 2057400"/>
              <a:gd name="connsiteX39" fmla="*/ 63500 w 1625600"/>
              <a:gd name="connsiteY39" fmla="*/ 1473200 h 2057400"/>
              <a:gd name="connsiteX40" fmla="*/ 88900 w 1625600"/>
              <a:gd name="connsiteY40" fmla="*/ 1511300 h 2057400"/>
              <a:gd name="connsiteX41" fmla="*/ 101600 w 1625600"/>
              <a:gd name="connsiteY41" fmla="*/ 1549400 h 2057400"/>
              <a:gd name="connsiteX42" fmla="*/ 190500 w 1625600"/>
              <a:gd name="connsiteY42" fmla="*/ 1663700 h 2057400"/>
              <a:gd name="connsiteX43" fmla="*/ 228600 w 1625600"/>
              <a:gd name="connsiteY43" fmla="*/ 1714500 h 2057400"/>
              <a:gd name="connsiteX44" fmla="*/ 254000 w 1625600"/>
              <a:gd name="connsiteY44" fmla="*/ 1752600 h 2057400"/>
              <a:gd name="connsiteX45" fmla="*/ 292100 w 1625600"/>
              <a:gd name="connsiteY45" fmla="*/ 1790700 h 2057400"/>
              <a:gd name="connsiteX46" fmla="*/ 317500 w 1625600"/>
              <a:gd name="connsiteY46" fmla="*/ 1828800 h 2057400"/>
              <a:gd name="connsiteX47" fmla="*/ 444500 w 1625600"/>
              <a:gd name="connsiteY47" fmla="*/ 1930400 h 2057400"/>
              <a:gd name="connsiteX48" fmla="*/ 482600 w 1625600"/>
              <a:gd name="connsiteY48" fmla="*/ 1943100 h 2057400"/>
              <a:gd name="connsiteX49" fmla="*/ 622300 w 1625600"/>
              <a:gd name="connsiteY49" fmla="*/ 1993900 h 2057400"/>
              <a:gd name="connsiteX50" fmla="*/ 939800 w 1625600"/>
              <a:gd name="connsiteY50" fmla="*/ 2019300 h 2057400"/>
              <a:gd name="connsiteX51" fmla="*/ 1143000 w 1625600"/>
              <a:gd name="connsiteY51" fmla="*/ 2044700 h 2057400"/>
              <a:gd name="connsiteX52" fmla="*/ 1181100 w 1625600"/>
              <a:gd name="connsiteY52" fmla="*/ 2057400 h 2057400"/>
              <a:gd name="connsiteX53" fmla="*/ 1257300 w 1625600"/>
              <a:gd name="connsiteY53" fmla="*/ 2032000 h 2057400"/>
              <a:gd name="connsiteX54" fmla="*/ 1485900 w 1625600"/>
              <a:gd name="connsiteY54" fmla="*/ 20066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25600" h="2057400">
                <a:moveTo>
                  <a:pt x="1485900" y="2006600"/>
                </a:moveTo>
                <a:cubicBezTo>
                  <a:pt x="1534583" y="1989667"/>
                  <a:pt x="1527434" y="1955112"/>
                  <a:pt x="1549400" y="1930400"/>
                </a:cubicBezTo>
                <a:cubicBezTo>
                  <a:pt x="1614591" y="1857061"/>
                  <a:pt x="1563687" y="1928020"/>
                  <a:pt x="1612900" y="1854200"/>
                </a:cubicBezTo>
                <a:cubicBezTo>
                  <a:pt x="1617133" y="1833033"/>
                  <a:pt x="1625600" y="1812286"/>
                  <a:pt x="1625600" y="1790700"/>
                </a:cubicBezTo>
                <a:cubicBezTo>
                  <a:pt x="1625600" y="1773913"/>
                  <a:pt x="1620071" y="1674068"/>
                  <a:pt x="1600200" y="1638300"/>
                </a:cubicBezTo>
                <a:cubicBezTo>
                  <a:pt x="1585375" y="1611615"/>
                  <a:pt x="1566333" y="1587500"/>
                  <a:pt x="1549400" y="1562100"/>
                </a:cubicBezTo>
                <a:cubicBezTo>
                  <a:pt x="1515533" y="1511300"/>
                  <a:pt x="1536700" y="1532467"/>
                  <a:pt x="1485900" y="1498600"/>
                </a:cubicBezTo>
                <a:cubicBezTo>
                  <a:pt x="1459469" y="1392874"/>
                  <a:pt x="1496494" y="1492564"/>
                  <a:pt x="1435100" y="1422400"/>
                </a:cubicBezTo>
                <a:cubicBezTo>
                  <a:pt x="1414998" y="1399426"/>
                  <a:pt x="1405886" y="1367786"/>
                  <a:pt x="1384300" y="1346200"/>
                </a:cubicBezTo>
                <a:cubicBezTo>
                  <a:pt x="1367367" y="1329267"/>
                  <a:pt x="1349085" y="1313582"/>
                  <a:pt x="1333500" y="1295400"/>
                </a:cubicBezTo>
                <a:cubicBezTo>
                  <a:pt x="1323567" y="1283811"/>
                  <a:pt x="1318893" y="1268093"/>
                  <a:pt x="1308100" y="1257300"/>
                </a:cubicBezTo>
                <a:cubicBezTo>
                  <a:pt x="1297307" y="1246507"/>
                  <a:pt x="1282700" y="1240367"/>
                  <a:pt x="1270000" y="1231900"/>
                </a:cubicBezTo>
                <a:cubicBezTo>
                  <a:pt x="1261533" y="1219200"/>
                  <a:pt x="1254371" y="1205526"/>
                  <a:pt x="1244600" y="1193800"/>
                </a:cubicBezTo>
                <a:cubicBezTo>
                  <a:pt x="1233102" y="1180002"/>
                  <a:pt x="1216463" y="1170644"/>
                  <a:pt x="1206500" y="1155700"/>
                </a:cubicBezTo>
                <a:cubicBezTo>
                  <a:pt x="1132982" y="1045422"/>
                  <a:pt x="1277243" y="1201043"/>
                  <a:pt x="1155700" y="1079500"/>
                </a:cubicBezTo>
                <a:cubicBezTo>
                  <a:pt x="1151467" y="1066800"/>
                  <a:pt x="1148987" y="1053374"/>
                  <a:pt x="1143000" y="1041400"/>
                </a:cubicBezTo>
                <a:cubicBezTo>
                  <a:pt x="1126013" y="1007426"/>
                  <a:pt x="1085492" y="967838"/>
                  <a:pt x="1066800" y="939800"/>
                </a:cubicBezTo>
                <a:cubicBezTo>
                  <a:pt x="1056298" y="924048"/>
                  <a:pt x="1051140" y="905234"/>
                  <a:pt x="1041400" y="889000"/>
                </a:cubicBezTo>
                <a:cubicBezTo>
                  <a:pt x="990092" y="803486"/>
                  <a:pt x="1001128" y="831468"/>
                  <a:pt x="952500" y="762000"/>
                </a:cubicBezTo>
                <a:cubicBezTo>
                  <a:pt x="934994" y="736991"/>
                  <a:pt x="918633" y="711200"/>
                  <a:pt x="901700" y="685800"/>
                </a:cubicBezTo>
                <a:cubicBezTo>
                  <a:pt x="893233" y="673100"/>
                  <a:pt x="881127" y="662180"/>
                  <a:pt x="876300" y="647700"/>
                </a:cubicBezTo>
                <a:cubicBezTo>
                  <a:pt x="865971" y="616712"/>
                  <a:pt x="862819" y="596119"/>
                  <a:pt x="838200" y="571500"/>
                </a:cubicBezTo>
                <a:cubicBezTo>
                  <a:pt x="827407" y="560707"/>
                  <a:pt x="812800" y="554567"/>
                  <a:pt x="800100" y="546100"/>
                </a:cubicBezTo>
                <a:cubicBezTo>
                  <a:pt x="776883" y="476450"/>
                  <a:pt x="799286" y="534475"/>
                  <a:pt x="749300" y="444500"/>
                </a:cubicBezTo>
                <a:cubicBezTo>
                  <a:pt x="740106" y="427950"/>
                  <a:pt x="731358" y="411101"/>
                  <a:pt x="723900" y="393700"/>
                </a:cubicBezTo>
                <a:cubicBezTo>
                  <a:pt x="718627" y="381395"/>
                  <a:pt x="717187" y="367574"/>
                  <a:pt x="711200" y="355600"/>
                </a:cubicBezTo>
                <a:cubicBezTo>
                  <a:pt x="701915" y="337029"/>
                  <a:pt x="656329" y="278205"/>
                  <a:pt x="647700" y="266700"/>
                </a:cubicBezTo>
                <a:cubicBezTo>
                  <a:pt x="620930" y="186390"/>
                  <a:pt x="645192" y="245789"/>
                  <a:pt x="558800" y="127000"/>
                </a:cubicBezTo>
                <a:cubicBezTo>
                  <a:pt x="537125" y="97197"/>
                  <a:pt x="533908" y="76369"/>
                  <a:pt x="495300" y="63500"/>
                </a:cubicBezTo>
                <a:cubicBezTo>
                  <a:pt x="445624" y="46941"/>
                  <a:pt x="392576" y="41959"/>
                  <a:pt x="342900" y="25400"/>
                </a:cubicBezTo>
                <a:cubicBezTo>
                  <a:pt x="288241" y="7180"/>
                  <a:pt x="317787" y="15947"/>
                  <a:pt x="254000" y="0"/>
                </a:cubicBezTo>
                <a:cubicBezTo>
                  <a:pt x="232833" y="4233"/>
                  <a:pt x="210225" y="3933"/>
                  <a:pt x="190500" y="12700"/>
                </a:cubicBezTo>
                <a:cubicBezTo>
                  <a:pt x="171158" y="21297"/>
                  <a:pt x="156924" y="38497"/>
                  <a:pt x="139700" y="50800"/>
                </a:cubicBezTo>
                <a:cubicBezTo>
                  <a:pt x="107210" y="74007"/>
                  <a:pt x="88207" y="79711"/>
                  <a:pt x="63500" y="114300"/>
                </a:cubicBezTo>
                <a:cubicBezTo>
                  <a:pt x="35316" y="153758"/>
                  <a:pt x="38062" y="171584"/>
                  <a:pt x="25400" y="215900"/>
                </a:cubicBezTo>
                <a:cubicBezTo>
                  <a:pt x="21722" y="228772"/>
                  <a:pt x="16933" y="241300"/>
                  <a:pt x="12700" y="254000"/>
                </a:cubicBezTo>
                <a:cubicBezTo>
                  <a:pt x="8467" y="287867"/>
                  <a:pt x="0" y="321470"/>
                  <a:pt x="0" y="355600"/>
                </a:cubicBezTo>
                <a:cubicBezTo>
                  <a:pt x="0" y="668895"/>
                  <a:pt x="4771" y="982205"/>
                  <a:pt x="12700" y="1295400"/>
                </a:cubicBezTo>
                <a:cubicBezTo>
                  <a:pt x="13684" y="1334252"/>
                  <a:pt x="39619" y="1401558"/>
                  <a:pt x="50800" y="1435100"/>
                </a:cubicBezTo>
                <a:cubicBezTo>
                  <a:pt x="55033" y="1447800"/>
                  <a:pt x="56074" y="1462061"/>
                  <a:pt x="63500" y="1473200"/>
                </a:cubicBezTo>
                <a:cubicBezTo>
                  <a:pt x="71967" y="1485900"/>
                  <a:pt x="82074" y="1497648"/>
                  <a:pt x="88900" y="1511300"/>
                </a:cubicBezTo>
                <a:cubicBezTo>
                  <a:pt x="94887" y="1523274"/>
                  <a:pt x="95099" y="1537698"/>
                  <a:pt x="101600" y="1549400"/>
                </a:cubicBezTo>
                <a:cubicBezTo>
                  <a:pt x="160277" y="1655018"/>
                  <a:pt x="132041" y="1595498"/>
                  <a:pt x="190500" y="1663700"/>
                </a:cubicBezTo>
                <a:cubicBezTo>
                  <a:pt x="204275" y="1679771"/>
                  <a:pt x="216297" y="1697276"/>
                  <a:pt x="228600" y="1714500"/>
                </a:cubicBezTo>
                <a:cubicBezTo>
                  <a:pt x="237472" y="1726920"/>
                  <a:pt x="244229" y="1740874"/>
                  <a:pt x="254000" y="1752600"/>
                </a:cubicBezTo>
                <a:cubicBezTo>
                  <a:pt x="265498" y="1766398"/>
                  <a:pt x="280602" y="1776902"/>
                  <a:pt x="292100" y="1790700"/>
                </a:cubicBezTo>
                <a:cubicBezTo>
                  <a:pt x="301871" y="1802426"/>
                  <a:pt x="307567" y="1817211"/>
                  <a:pt x="317500" y="1828800"/>
                </a:cubicBezTo>
                <a:cubicBezTo>
                  <a:pt x="345246" y="1861170"/>
                  <a:pt x="405280" y="1917327"/>
                  <a:pt x="444500" y="1930400"/>
                </a:cubicBezTo>
                <a:cubicBezTo>
                  <a:pt x="457200" y="1934633"/>
                  <a:pt x="470065" y="1938400"/>
                  <a:pt x="482600" y="1943100"/>
                </a:cubicBezTo>
                <a:cubicBezTo>
                  <a:pt x="506915" y="1952218"/>
                  <a:pt x="599688" y="1992091"/>
                  <a:pt x="622300" y="1993900"/>
                </a:cubicBezTo>
                <a:lnTo>
                  <a:pt x="939800" y="2019300"/>
                </a:lnTo>
                <a:cubicBezTo>
                  <a:pt x="1003681" y="2025688"/>
                  <a:pt x="1078546" y="2030377"/>
                  <a:pt x="1143000" y="2044700"/>
                </a:cubicBezTo>
                <a:cubicBezTo>
                  <a:pt x="1156068" y="2047604"/>
                  <a:pt x="1168400" y="2053167"/>
                  <a:pt x="1181100" y="2057400"/>
                </a:cubicBezTo>
                <a:cubicBezTo>
                  <a:pt x="1206500" y="2048933"/>
                  <a:pt x="1230772" y="2035618"/>
                  <a:pt x="1257300" y="2032000"/>
                </a:cubicBezTo>
                <a:cubicBezTo>
                  <a:pt x="1324543" y="2022830"/>
                  <a:pt x="1437217" y="2023533"/>
                  <a:pt x="1485900" y="2006600"/>
                </a:cubicBezTo>
                <a:close/>
              </a:path>
            </a:pathLst>
          </a:cu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CA">
              <a:solidFill>
                <a:schemeClr val="bg2"/>
              </a:solidFill>
            </a:endParaRPr>
          </a:p>
        </p:txBody>
      </p:sp>
      <p:sp>
        <p:nvSpPr>
          <p:cNvPr id="23" name="Oval 22">
            <a:extLst>
              <a:ext uri="{FF2B5EF4-FFF2-40B4-BE49-F238E27FC236}">
                <a16:creationId xmlns:a16="http://schemas.microsoft.com/office/drawing/2014/main" id="{C27B39F8-EE77-4319-9A59-38DADE05A8D3}"/>
              </a:ext>
            </a:extLst>
          </p:cNvPr>
          <p:cNvSpPr/>
          <p:nvPr/>
        </p:nvSpPr>
        <p:spPr>
          <a:xfrm>
            <a:off x="3016898" y="2558241"/>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88" name="Oval 87">
            <a:extLst>
              <a:ext uri="{FF2B5EF4-FFF2-40B4-BE49-F238E27FC236}">
                <a16:creationId xmlns:a16="http://schemas.microsoft.com/office/drawing/2014/main" id="{A7EA38DF-C9CA-44D9-BFFB-7AC005994A77}"/>
              </a:ext>
            </a:extLst>
          </p:cNvPr>
          <p:cNvSpPr/>
          <p:nvPr/>
        </p:nvSpPr>
        <p:spPr>
          <a:xfrm>
            <a:off x="7126965" y="1583487"/>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dirty="0"/>
          </a:p>
        </p:txBody>
      </p:sp>
      <p:sp>
        <p:nvSpPr>
          <p:cNvPr id="117" name="Oval 116">
            <a:extLst>
              <a:ext uri="{FF2B5EF4-FFF2-40B4-BE49-F238E27FC236}">
                <a16:creationId xmlns:a16="http://schemas.microsoft.com/office/drawing/2014/main" id="{5A9326C1-3B7F-42AC-8FB0-7C6D425672D7}"/>
              </a:ext>
            </a:extLst>
          </p:cNvPr>
          <p:cNvSpPr/>
          <p:nvPr/>
        </p:nvSpPr>
        <p:spPr>
          <a:xfrm>
            <a:off x="2427447" y="2473082"/>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118" name="Oval 117">
            <a:extLst>
              <a:ext uri="{FF2B5EF4-FFF2-40B4-BE49-F238E27FC236}">
                <a16:creationId xmlns:a16="http://schemas.microsoft.com/office/drawing/2014/main" id="{F8403A9E-F24C-43EF-8931-2E1BB6A872F0}"/>
              </a:ext>
            </a:extLst>
          </p:cNvPr>
          <p:cNvSpPr/>
          <p:nvPr/>
        </p:nvSpPr>
        <p:spPr>
          <a:xfrm>
            <a:off x="4071088" y="2580587"/>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119" name="Oval 118">
            <a:extLst>
              <a:ext uri="{FF2B5EF4-FFF2-40B4-BE49-F238E27FC236}">
                <a16:creationId xmlns:a16="http://schemas.microsoft.com/office/drawing/2014/main" id="{87420870-1114-4434-9D39-94F88A30669D}"/>
              </a:ext>
            </a:extLst>
          </p:cNvPr>
          <p:cNvSpPr/>
          <p:nvPr/>
        </p:nvSpPr>
        <p:spPr>
          <a:xfrm>
            <a:off x="3322591" y="3120557"/>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121" name="TextBox 120">
            <a:extLst>
              <a:ext uri="{FF2B5EF4-FFF2-40B4-BE49-F238E27FC236}">
                <a16:creationId xmlns:a16="http://schemas.microsoft.com/office/drawing/2014/main" id="{6AA84AEB-7108-4882-9515-4836AEE538FE}"/>
              </a:ext>
            </a:extLst>
          </p:cNvPr>
          <p:cNvSpPr txBox="1"/>
          <p:nvPr/>
        </p:nvSpPr>
        <p:spPr>
          <a:xfrm>
            <a:off x="7607865" y="1660272"/>
            <a:ext cx="914400" cy="307777"/>
          </a:xfrm>
          <a:prstGeom prst="rect">
            <a:avLst/>
          </a:prstGeom>
          <a:noFill/>
        </p:spPr>
        <p:txBody>
          <a:bodyPr wrap="square" rtlCol="0">
            <a:spAutoFit/>
          </a:bodyPr>
          <a:lstStyle/>
          <a:p>
            <a:r>
              <a:rPr lang="en-US" b="1" dirty="0">
                <a:solidFill>
                  <a:schemeClr val="bg2"/>
                </a:solidFill>
              </a:rPr>
              <a:t>Eps=2</a:t>
            </a:r>
            <a:endParaRPr lang="fr-CA" b="1" dirty="0">
              <a:solidFill>
                <a:schemeClr val="bg2"/>
              </a:solidFill>
            </a:endParaRPr>
          </a:p>
        </p:txBody>
      </p:sp>
      <p:sp>
        <p:nvSpPr>
          <p:cNvPr id="122" name="Oval 121">
            <a:extLst>
              <a:ext uri="{FF2B5EF4-FFF2-40B4-BE49-F238E27FC236}">
                <a16:creationId xmlns:a16="http://schemas.microsoft.com/office/drawing/2014/main" id="{CC87DBC3-657D-4909-9ECA-4C9EBEF49D36}"/>
              </a:ext>
            </a:extLst>
          </p:cNvPr>
          <p:cNvSpPr/>
          <p:nvPr/>
        </p:nvSpPr>
        <p:spPr>
          <a:xfrm>
            <a:off x="4692772" y="2753620"/>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38" name="Oval 37">
            <a:extLst>
              <a:ext uri="{FF2B5EF4-FFF2-40B4-BE49-F238E27FC236}">
                <a16:creationId xmlns:a16="http://schemas.microsoft.com/office/drawing/2014/main" id="{44E2B704-4BDA-486D-A9C0-C17F7872AEE3}"/>
              </a:ext>
            </a:extLst>
          </p:cNvPr>
          <p:cNvSpPr/>
          <p:nvPr/>
        </p:nvSpPr>
        <p:spPr>
          <a:xfrm>
            <a:off x="2993367" y="3603311"/>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39" name="Oval 38">
            <a:extLst>
              <a:ext uri="{FF2B5EF4-FFF2-40B4-BE49-F238E27FC236}">
                <a16:creationId xmlns:a16="http://schemas.microsoft.com/office/drawing/2014/main" id="{0F06B897-DEA3-4EB2-9579-8D6901380B00}"/>
              </a:ext>
            </a:extLst>
          </p:cNvPr>
          <p:cNvSpPr/>
          <p:nvPr/>
        </p:nvSpPr>
        <p:spPr>
          <a:xfrm>
            <a:off x="3680294" y="3581903"/>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0" name="Oval 39">
            <a:extLst>
              <a:ext uri="{FF2B5EF4-FFF2-40B4-BE49-F238E27FC236}">
                <a16:creationId xmlns:a16="http://schemas.microsoft.com/office/drawing/2014/main" id="{8FCF0B88-D30C-452A-916D-9AE93B966A1E}"/>
              </a:ext>
            </a:extLst>
          </p:cNvPr>
          <p:cNvSpPr/>
          <p:nvPr/>
        </p:nvSpPr>
        <p:spPr>
          <a:xfrm>
            <a:off x="2598629" y="2023782"/>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1" name="Oval 40">
            <a:extLst>
              <a:ext uri="{FF2B5EF4-FFF2-40B4-BE49-F238E27FC236}">
                <a16:creationId xmlns:a16="http://schemas.microsoft.com/office/drawing/2014/main" id="{EDDEF544-7BC3-4A04-AF3A-79728991100F}"/>
              </a:ext>
            </a:extLst>
          </p:cNvPr>
          <p:cNvSpPr/>
          <p:nvPr/>
        </p:nvSpPr>
        <p:spPr>
          <a:xfrm>
            <a:off x="2635664" y="2935140"/>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2" name="Oval 41">
            <a:extLst>
              <a:ext uri="{FF2B5EF4-FFF2-40B4-BE49-F238E27FC236}">
                <a16:creationId xmlns:a16="http://schemas.microsoft.com/office/drawing/2014/main" id="{3A9AF729-6534-415C-9512-35D09EDCAA16}"/>
              </a:ext>
            </a:extLst>
          </p:cNvPr>
          <p:cNvSpPr/>
          <p:nvPr/>
        </p:nvSpPr>
        <p:spPr>
          <a:xfrm>
            <a:off x="2516972" y="3421418"/>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4" name="Oval 43">
            <a:extLst>
              <a:ext uri="{FF2B5EF4-FFF2-40B4-BE49-F238E27FC236}">
                <a16:creationId xmlns:a16="http://schemas.microsoft.com/office/drawing/2014/main" id="{8F08707F-99CB-4DA6-AB15-E7941CF8FBB5}"/>
              </a:ext>
            </a:extLst>
          </p:cNvPr>
          <p:cNvSpPr/>
          <p:nvPr/>
        </p:nvSpPr>
        <p:spPr>
          <a:xfrm>
            <a:off x="3881993" y="2969245"/>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5" name="Oval 44">
            <a:extLst>
              <a:ext uri="{FF2B5EF4-FFF2-40B4-BE49-F238E27FC236}">
                <a16:creationId xmlns:a16="http://schemas.microsoft.com/office/drawing/2014/main" id="{1EB2C2AC-2983-42FD-903E-70D1C804A236}"/>
              </a:ext>
            </a:extLst>
          </p:cNvPr>
          <p:cNvSpPr/>
          <p:nvPr/>
        </p:nvSpPr>
        <p:spPr>
          <a:xfrm>
            <a:off x="4463380" y="2961546"/>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6" name="Oval 45">
            <a:extLst>
              <a:ext uri="{FF2B5EF4-FFF2-40B4-BE49-F238E27FC236}">
                <a16:creationId xmlns:a16="http://schemas.microsoft.com/office/drawing/2014/main" id="{E64E0310-6E5A-4A01-9758-A1F4240070C6}"/>
              </a:ext>
            </a:extLst>
          </p:cNvPr>
          <p:cNvSpPr/>
          <p:nvPr/>
        </p:nvSpPr>
        <p:spPr>
          <a:xfrm>
            <a:off x="4156689" y="3342602"/>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7" name="Oval 46">
            <a:extLst>
              <a:ext uri="{FF2B5EF4-FFF2-40B4-BE49-F238E27FC236}">
                <a16:creationId xmlns:a16="http://schemas.microsoft.com/office/drawing/2014/main" id="{F10E1794-3293-4D8A-91DF-1D0989E2A079}"/>
              </a:ext>
            </a:extLst>
          </p:cNvPr>
          <p:cNvSpPr/>
          <p:nvPr/>
        </p:nvSpPr>
        <p:spPr>
          <a:xfrm>
            <a:off x="4671090" y="3169891"/>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 name="TextBox 3">
            <a:extLst>
              <a:ext uri="{FF2B5EF4-FFF2-40B4-BE49-F238E27FC236}">
                <a16:creationId xmlns:a16="http://schemas.microsoft.com/office/drawing/2014/main" id="{518B9781-6EEF-4FE4-A985-5CD01B4E9A2A}"/>
              </a:ext>
            </a:extLst>
          </p:cNvPr>
          <p:cNvSpPr txBox="1"/>
          <p:nvPr/>
        </p:nvSpPr>
        <p:spPr>
          <a:xfrm>
            <a:off x="7126965" y="4529925"/>
            <a:ext cx="1533709" cy="307777"/>
          </a:xfrm>
          <a:prstGeom prst="rect">
            <a:avLst/>
          </a:prstGeom>
          <a:noFill/>
        </p:spPr>
        <p:txBody>
          <a:bodyPr wrap="square" rtlCol="0">
            <a:spAutoFit/>
          </a:bodyPr>
          <a:lstStyle/>
          <a:p>
            <a:r>
              <a:rPr lang="en-US" b="1" dirty="0"/>
              <a:t>9 CLUSTERS !!</a:t>
            </a:r>
            <a:endParaRPr lang="fr-CA" b="1" dirty="0"/>
          </a:p>
        </p:txBody>
      </p:sp>
      <p:sp>
        <p:nvSpPr>
          <p:cNvPr id="5" name="Arrow: Right 4">
            <a:extLst>
              <a:ext uri="{FF2B5EF4-FFF2-40B4-BE49-F238E27FC236}">
                <a16:creationId xmlns:a16="http://schemas.microsoft.com/office/drawing/2014/main" id="{7320A074-F7E6-4611-8CE9-5F670D2578CE}"/>
              </a:ext>
            </a:extLst>
          </p:cNvPr>
          <p:cNvSpPr/>
          <p:nvPr/>
        </p:nvSpPr>
        <p:spPr>
          <a:xfrm>
            <a:off x="5187384" y="4530425"/>
            <a:ext cx="1749279" cy="3077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TextBox 6">
            <a:extLst>
              <a:ext uri="{FF2B5EF4-FFF2-40B4-BE49-F238E27FC236}">
                <a16:creationId xmlns:a16="http://schemas.microsoft.com/office/drawing/2014/main" id="{39AD3209-3057-47BA-8314-1C5A5FC09669}"/>
              </a:ext>
            </a:extLst>
          </p:cNvPr>
          <p:cNvSpPr txBox="1"/>
          <p:nvPr/>
        </p:nvSpPr>
        <p:spPr>
          <a:xfrm>
            <a:off x="3135027" y="1244959"/>
            <a:ext cx="1854995" cy="307777"/>
          </a:xfrm>
          <a:prstGeom prst="rect">
            <a:avLst/>
          </a:prstGeom>
          <a:noFill/>
        </p:spPr>
        <p:txBody>
          <a:bodyPr wrap="none" rtlCol="0">
            <a:spAutoFit/>
          </a:bodyPr>
          <a:lstStyle/>
          <a:p>
            <a:r>
              <a:rPr lang="en-US" b="1" dirty="0"/>
              <a:t>2 clusters en réalité</a:t>
            </a:r>
            <a:endParaRPr lang="fr-CA" b="1" dirty="0"/>
          </a:p>
        </p:txBody>
      </p:sp>
      <p:cxnSp>
        <p:nvCxnSpPr>
          <p:cNvPr id="9" name="Straight Arrow Connector 8">
            <a:extLst>
              <a:ext uri="{FF2B5EF4-FFF2-40B4-BE49-F238E27FC236}">
                <a16:creationId xmlns:a16="http://schemas.microsoft.com/office/drawing/2014/main" id="{628FAD71-7788-4B19-A421-36559F723D68}"/>
              </a:ext>
            </a:extLst>
          </p:cNvPr>
          <p:cNvCxnSpPr>
            <a:cxnSpLocks/>
          </p:cNvCxnSpPr>
          <p:nvPr/>
        </p:nvCxnSpPr>
        <p:spPr>
          <a:xfrm flipH="1">
            <a:off x="3079529" y="1615168"/>
            <a:ext cx="841215" cy="424704"/>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94CC3D1-A583-449B-BF92-DF994920BE9C}"/>
              </a:ext>
            </a:extLst>
          </p:cNvPr>
          <p:cNvCxnSpPr>
            <a:cxnSpLocks/>
          </p:cNvCxnSpPr>
          <p:nvPr/>
        </p:nvCxnSpPr>
        <p:spPr>
          <a:xfrm>
            <a:off x="4062524" y="1671504"/>
            <a:ext cx="272521" cy="591338"/>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sp>
        <p:nvSpPr>
          <p:cNvPr id="17" name="Oval 16">
            <a:extLst>
              <a:ext uri="{FF2B5EF4-FFF2-40B4-BE49-F238E27FC236}">
                <a16:creationId xmlns:a16="http://schemas.microsoft.com/office/drawing/2014/main" id="{8D571AB9-E561-432F-AE36-6B56A63065BB}"/>
              </a:ext>
            </a:extLst>
          </p:cNvPr>
          <p:cNvSpPr/>
          <p:nvPr/>
        </p:nvSpPr>
        <p:spPr>
          <a:xfrm>
            <a:off x="3877620" y="2498087"/>
            <a:ext cx="1282553" cy="1229595"/>
          </a:xfrm>
          <a:prstGeom prst="ellipse">
            <a:avLst/>
          </a:prstGeom>
          <a:noFill/>
          <a:ln w="12700">
            <a:solidFill>
              <a:srgbClr val="FF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4" name="TextBox 63">
            <a:extLst>
              <a:ext uri="{FF2B5EF4-FFF2-40B4-BE49-F238E27FC236}">
                <a16:creationId xmlns:a16="http://schemas.microsoft.com/office/drawing/2014/main" id="{067DE382-7D3A-42AB-B37E-4DACA731A4FF}"/>
              </a:ext>
            </a:extLst>
          </p:cNvPr>
          <p:cNvSpPr txBox="1"/>
          <p:nvPr/>
        </p:nvSpPr>
        <p:spPr>
          <a:xfrm>
            <a:off x="8330295" y="4850054"/>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6</a:t>
            </a:r>
            <a:endParaRPr lang="fr-CA" dirty="0">
              <a:solidFill>
                <a:schemeClr val="bg1">
                  <a:lumMod val="65000"/>
                </a:schemeClr>
              </a:solidFill>
              <a:latin typeface="Share Tech"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down)">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22" presetClass="exit" presetSubtype="4" fill="hold" grpId="1" nodeType="withEffect">
                                  <p:stCondLst>
                                    <p:cond delay="0"/>
                                  </p:stCondLst>
                                  <p:childTnLst>
                                    <p:animEffect transition="out" filter="wipe(down)">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22" presetClass="exit" presetSubtype="4" fill="hold" grpId="1" nodeType="withEffect">
                                  <p:stCondLst>
                                    <p:cond delay="0"/>
                                  </p:stCondLst>
                                  <p:childTnLst>
                                    <p:animEffect transition="out" filter="wipe(down)">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55"/>
                                        </p:tgtEl>
                                      </p:cBhvr>
                                    </p:animEffect>
                                    <p:set>
                                      <p:cBhvr>
                                        <p:cTn id="37" dur="1" fill="hold">
                                          <p:stCondLst>
                                            <p:cond delay="499"/>
                                          </p:stCondLst>
                                        </p:cTn>
                                        <p:tgtEl>
                                          <p:spTgt spid="5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wipe(down)">
                                      <p:cBhvr>
                                        <p:cTn id="42" dur="500"/>
                                        <p:tgtEl>
                                          <p:spTgt spid="8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21"/>
                                        </p:tgtEl>
                                        <p:attrNameLst>
                                          <p:attrName>style.visibility</p:attrName>
                                        </p:attrNameLst>
                                      </p:cBhvr>
                                      <p:to>
                                        <p:strVal val="visible"/>
                                      </p:to>
                                    </p:set>
                                    <p:animEffect transition="in" filter="wipe(down)">
                                      <p:cBhvr>
                                        <p:cTn id="45" dur="500"/>
                                        <p:tgtEl>
                                          <p:spTgt spid="1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wipe(down)">
                                      <p:cBhvr>
                                        <p:cTn id="54" dur="500"/>
                                        <p:tgtEl>
                                          <p:spTgt spid="122"/>
                                        </p:tgtEl>
                                      </p:cBhvr>
                                    </p:animEffec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down)">
                                      <p:cBhvr>
                                        <p:cTn id="58" dur="500"/>
                                        <p:tgtEl>
                                          <p:spTgt spid="47"/>
                                        </p:tgtEl>
                                      </p:cBhvr>
                                    </p:animEffect>
                                  </p:childTnLst>
                                </p:cTn>
                              </p:par>
                            </p:childTnLst>
                          </p:cTn>
                        </p:par>
                        <p:par>
                          <p:cTn id="59" fill="hold">
                            <p:stCondLst>
                              <p:cond delay="1500"/>
                            </p:stCondLst>
                            <p:childTnLst>
                              <p:par>
                                <p:cTn id="60" presetID="22" presetClass="entr" presetSubtype="4"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down)">
                                      <p:cBhvr>
                                        <p:cTn id="62" dur="500"/>
                                        <p:tgtEl>
                                          <p:spTgt spid="46"/>
                                        </p:tgtEl>
                                      </p:cBhvr>
                                    </p:animEffect>
                                  </p:childTnLst>
                                </p:cTn>
                              </p:par>
                            </p:childTnLst>
                          </p:cTn>
                        </p:par>
                        <p:par>
                          <p:cTn id="63" fill="hold">
                            <p:stCondLst>
                              <p:cond delay="2000"/>
                            </p:stCondLst>
                            <p:childTnLst>
                              <p:par>
                                <p:cTn id="64" presetID="22" presetClass="entr" presetSubtype="4"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down)">
                                      <p:cBhvr>
                                        <p:cTn id="66" dur="500"/>
                                        <p:tgtEl>
                                          <p:spTgt spid="44"/>
                                        </p:tgtEl>
                                      </p:cBhvr>
                                    </p:animEffect>
                                  </p:childTnLst>
                                </p:cTn>
                              </p:par>
                            </p:childTnLst>
                          </p:cTn>
                        </p:par>
                        <p:par>
                          <p:cTn id="67" fill="hold">
                            <p:stCondLst>
                              <p:cond delay="2500"/>
                            </p:stCondLst>
                            <p:childTnLst>
                              <p:par>
                                <p:cTn id="68" presetID="22" presetClass="entr" presetSubtype="4"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wipe(down)">
                                      <p:cBhvr>
                                        <p:cTn id="70" dur="500"/>
                                        <p:tgtEl>
                                          <p:spTgt spid="1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down)">
                                      <p:cBhvr>
                                        <p:cTn id="75" dur="500"/>
                                        <p:tgtEl>
                                          <p:spTgt spid="3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19"/>
                                        </p:tgtEl>
                                        <p:attrNameLst>
                                          <p:attrName>style.visibility</p:attrName>
                                        </p:attrNameLst>
                                      </p:cBhvr>
                                      <p:to>
                                        <p:strVal val="visible"/>
                                      </p:to>
                                    </p:set>
                                    <p:animEffect transition="in" filter="wipe(down)">
                                      <p:cBhvr>
                                        <p:cTn id="78" dur="500"/>
                                        <p:tgtEl>
                                          <p:spTgt spid="119"/>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down)">
                                      <p:cBhvr>
                                        <p:cTn id="85" dur="500"/>
                                        <p:tgtEl>
                                          <p:spTgt spid="41"/>
                                        </p:tgtEl>
                                      </p:cBhvr>
                                    </p:animEffect>
                                  </p:childTnLst>
                                </p:cTn>
                              </p:par>
                            </p:childTnLst>
                          </p:cTn>
                        </p:par>
                        <p:par>
                          <p:cTn id="86" fill="hold">
                            <p:stCondLst>
                              <p:cond delay="1000"/>
                            </p:stCondLst>
                            <p:childTnLst>
                              <p:par>
                                <p:cTn id="87" presetID="22" presetClass="entr" presetSubtype="4" fill="hold" grpId="0"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wipe(down)">
                                      <p:cBhvr>
                                        <p:cTn id="89" dur="500"/>
                                        <p:tgtEl>
                                          <p:spTgt spid="42"/>
                                        </p:tgtEl>
                                      </p:cBhvr>
                                    </p:animEffect>
                                  </p:childTnLst>
                                </p:cTn>
                              </p:par>
                            </p:childTnLst>
                          </p:cTn>
                        </p:par>
                        <p:par>
                          <p:cTn id="90" fill="hold">
                            <p:stCondLst>
                              <p:cond delay="1500"/>
                            </p:stCondLst>
                            <p:childTnLst>
                              <p:par>
                                <p:cTn id="91" presetID="22" presetClass="entr" presetSubtype="4"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down)">
                                      <p:cBhvr>
                                        <p:cTn id="93" dur="500"/>
                                        <p:tgtEl>
                                          <p:spTgt spid="23"/>
                                        </p:tgtEl>
                                      </p:cBhvr>
                                    </p:animEffect>
                                  </p:childTnLst>
                                </p:cTn>
                              </p:par>
                            </p:childTnLst>
                          </p:cTn>
                        </p:par>
                        <p:par>
                          <p:cTn id="94" fill="hold">
                            <p:stCondLst>
                              <p:cond delay="2000"/>
                            </p:stCondLst>
                            <p:childTnLst>
                              <p:par>
                                <p:cTn id="95" presetID="22" presetClass="entr" presetSubtype="4"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down)">
                                      <p:cBhvr>
                                        <p:cTn id="97" dur="500"/>
                                        <p:tgtEl>
                                          <p:spTgt spid="40"/>
                                        </p:tgtEl>
                                      </p:cBhvr>
                                    </p:animEffect>
                                  </p:childTnLst>
                                </p:cTn>
                              </p:par>
                            </p:childTnLst>
                          </p:cTn>
                        </p:par>
                        <p:par>
                          <p:cTn id="98" fill="hold">
                            <p:stCondLst>
                              <p:cond delay="2500"/>
                            </p:stCondLst>
                            <p:childTnLst>
                              <p:par>
                                <p:cTn id="99" presetID="22" presetClass="entr" presetSubtype="4" fill="hold" grpId="0" nodeType="afterEffect">
                                  <p:stCondLst>
                                    <p:cond delay="0"/>
                                  </p:stCondLst>
                                  <p:childTnLst>
                                    <p:set>
                                      <p:cBhvr>
                                        <p:cTn id="100" dur="1" fill="hold">
                                          <p:stCondLst>
                                            <p:cond delay="0"/>
                                          </p:stCondLst>
                                        </p:cTn>
                                        <p:tgtEl>
                                          <p:spTgt spid="117"/>
                                        </p:tgtEl>
                                        <p:attrNameLst>
                                          <p:attrName>style.visibility</p:attrName>
                                        </p:attrNameLst>
                                      </p:cBhvr>
                                      <p:to>
                                        <p:strVal val="visible"/>
                                      </p:to>
                                    </p:set>
                                    <p:animEffect transition="in" filter="wipe(down)">
                                      <p:cBhvr>
                                        <p:cTn id="101" dur="500"/>
                                        <p:tgtEl>
                                          <p:spTgt spid="11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1" nodeType="clickEffect">
                                  <p:stCondLst>
                                    <p:cond delay="0"/>
                                  </p:stCondLst>
                                  <p:childTnLst>
                                    <p:animEffect transition="out" filter="wipe(down)">
                                      <p:cBhvr>
                                        <p:cTn id="105" dur="500"/>
                                        <p:tgtEl>
                                          <p:spTgt spid="47"/>
                                        </p:tgtEl>
                                      </p:cBhvr>
                                    </p:animEffect>
                                    <p:set>
                                      <p:cBhvr>
                                        <p:cTn id="106" dur="1" fill="hold">
                                          <p:stCondLst>
                                            <p:cond delay="499"/>
                                          </p:stCondLst>
                                        </p:cTn>
                                        <p:tgtEl>
                                          <p:spTgt spid="47"/>
                                        </p:tgtEl>
                                        <p:attrNameLst>
                                          <p:attrName>style.visibility</p:attrName>
                                        </p:attrNameLst>
                                      </p:cBhvr>
                                      <p:to>
                                        <p:strVal val="hidden"/>
                                      </p:to>
                                    </p:set>
                                  </p:childTnLst>
                                </p:cTn>
                              </p:par>
                              <p:par>
                                <p:cTn id="107" presetID="22" presetClass="exit" presetSubtype="4" fill="hold" grpId="1" nodeType="withEffect">
                                  <p:stCondLst>
                                    <p:cond delay="0"/>
                                  </p:stCondLst>
                                  <p:childTnLst>
                                    <p:animEffect transition="out" filter="wipe(down)">
                                      <p:cBhvr>
                                        <p:cTn id="108" dur="500"/>
                                        <p:tgtEl>
                                          <p:spTgt spid="122"/>
                                        </p:tgtEl>
                                      </p:cBhvr>
                                    </p:animEffect>
                                    <p:set>
                                      <p:cBhvr>
                                        <p:cTn id="109" dur="1" fill="hold">
                                          <p:stCondLst>
                                            <p:cond delay="499"/>
                                          </p:stCondLst>
                                        </p:cTn>
                                        <p:tgtEl>
                                          <p:spTgt spid="122"/>
                                        </p:tgtEl>
                                        <p:attrNameLst>
                                          <p:attrName>style.visibility</p:attrName>
                                        </p:attrNameLst>
                                      </p:cBhvr>
                                      <p:to>
                                        <p:strVal val="hidden"/>
                                      </p:to>
                                    </p:set>
                                  </p:childTnLst>
                                </p:cTn>
                              </p:par>
                              <p:par>
                                <p:cTn id="110" presetID="22" presetClass="exit" presetSubtype="4" fill="hold" grpId="1" nodeType="withEffect">
                                  <p:stCondLst>
                                    <p:cond delay="0"/>
                                  </p:stCondLst>
                                  <p:childTnLst>
                                    <p:animEffect transition="out" filter="wipe(down)">
                                      <p:cBhvr>
                                        <p:cTn id="111" dur="500"/>
                                        <p:tgtEl>
                                          <p:spTgt spid="45"/>
                                        </p:tgtEl>
                                      </p:cBhvr>
                                    </p:animEffect>
                                    <p:set>
                                      <p:cBhvr>
                                        <p:cTn id="112" dur="1" fill="hold">
                                          <p:stCondLst>
                                            <p:cond delay="499"/>
                                          </p:stCondLst>
                                        </p:cTn>
                                        <p:tgtEl>
                                          <p:spTgt spid="45"/>
                                        </p:tgtEl>
                                        <p:attrNameLst>
                                          <p:attrName>style.visibility</p:attrName>
                                        </p:attrNameLst>
                                      </p:cBhvr>
                                      <p:to>
                                        <p:strVal val="hidden"/>
                                      </p:to>
                                    </p:set>
                                  </p:childTnLst>
                                </p:cTn>
                              </p:par>
                              <p:par>
                                <p:cTn id="113" presetID="22" presetClass="exit" presetSubtype="4" fill="hold" grpId="1" nodeType="withEffect">
                                  <p:stCondLst>
                                    <p:cond delay="0"/>
                                  </p:stCondLst>
                                  <p:childTnLst>
                                    <p:animEffect transition="out" filter="wipe(down)">
                                      <p:cBhvr>
                                        <p:cTn id="114" dur="500"/>
                                        <p:tgtEl>
                                          <p:spTgt spid="46"/>
                                        </p:tgtEl>
                                      </p:cBhvr>
                                    </p:animEffect>
                                    <p:set>
                                      <p:cBhvr>
                                        <p:cTn id="115" dur="1" fill="hold">
                                          <p:stCondLst>
                                            <p:cond delay="499"/>
                                          </p:stCondLst>
                                        </p:cTn>
                                        <p:tgtEl>
                                          <p:spTgt spid="46"/>
                                        </p:tgtEl>
                                        <p:attrNameLst>
                                          <p:attrName>style.visibility</p:attrName>
                                        </p:attrNameLst>
                                      </p:cBhvr>
                                      <p:to>
                                        <p:strVal val="hidden"/>
                                      </p:to>
                                    </p:set>
                                  </p:childTnLst>
                                </p:cTn>
                              </p:par>
                              <p:par>
                                <p:cTn id="116" presetID="22" presetClass="exit" presetSubtype="4" fill="hold" grpId="1" nodeType="withEffect">
                                  <p:stCondLst>
                                    <p:cond delay="0"/>
                                  </p:stCondLst>
                                  <p:childTnLst>
                                    <p:animEffect transition="out" filter="wipe(down)">
                                      <p:cBhvr>
                                        <p:cTn id="117" dur="500"/>
                                        <p:tgtEl>
                                          <p:spTgt spid="44"/>
                                        </p:tgtEl>
                                      </p:cBhvr>
                                    </p:animEffect>
                                    <p:set>
                                      <p:cBhvr>
                                        <p:cTn id="118" dur="1" fill="hold">
                                          <p:stCondLst>
                                            <p:cond delay="499"/>
                                          </p:stCondLst>
                                        </p:cTn>
                                        <p:tgtEl>
                                          <p:spTgt spid="44"/>
                                        </p:tgtEl>
                                        <p:attrNameLst>
                                          <p:attrName>style.visibility</p:attrName>
                                        </p:attrNameLst>
                                      </p:cBhvr>
                                      <p:to>
                                        <p:strVal val="hidden"/>
                                      </p:to>
                                    </p:set>
                                  </p:childTnLst>
                                </p:cTn>
                              </p:par>
                              <p:par>
                                <p:cTn id="119" presetID="22" presetClass="exit" presetSubtype="4" fill="hold" grpId="1" nodeType="withEffect">
                                  <p:stCondLst>
                                    <p:cond delay="0"/>
                                  </p:stCondLst>
                                  <p:childTnLst>
                                    <p:animEffect transition="out" filter="wipe(down)">
                                      <p:cBhvr>
                                        <p:cTn id="120" dur="500"/>
                                        <p:tgtEl>
                                          <p:spTgt spid="118"/>
                                        </p:tgtEl>
                                      </p:cBhvr>
                                    </p:animEffect>
                                    <p:set>
                                      <p:cBhvr>
                                        <p:cTn id="121" dur="1" fill="hold">
                                          <p:stCondLst>
                                            <p:cond delay="499"/>
                                          </p:stCondLst>
                                        </p:cTn>
                                        <p:tgtEl>
                                          <p:spTgt spid="118"/>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wipe(down)">
                                      <p:cBhvr>
                                        <p:cTn id="126" dur="500"/>
                                        <p:tgtEl>
                                          <p:spTgt spid="1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wipe(down)">
                                      <p:cBhvr>
                                        <p:cTn id="131" dur="500"/>
                                        <p:tgtEl>
                                          <p:spTgt spid="4"/>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down)">
                                      <p:cBhvr>
                                        <p:cTn id="1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3" grpId="0" animBg="1"/>
      <p:bldP spid="88" grpId="0" animBg="1"/>
      <p:bldP spid="117" grpId="0" animBg="1"/>
      <p:bldP spid="118" grpId="0" animBg="1"/>
      <p:bldP spid="118" grpId="1" animBg="1"/>
      <p:bldP spid="119" grpId="0" animBg="1"/>
      <p:bldP spid="121" grpId="0"/>
      <p:bldP spid="122" grpId="0" animBg="1"/>
      <p:bldP spid="122" grpId="1" animBg="1"/>
      <p:bldP spid="38" grpId="0" animBg="1"/>
      <p:bldP spid="39" grpId="0" animBg="1"/>
      <p:bldP spid="40" grpId="0" animBg="1"/>
      <p:bldP spid="41" grpId="0" animBg="1"/>
      <p:bldP spid="42" grpId="0" animBg="1"/>
      <p:bldP spid="44" grpId="0" animBg="1"/>
      <p:bldP spid="44" grpId="1" animBg="1"/>
      <p:bldP spid="45" grpId="0" animBg="1"/>
      <p:bldP spid="45" grpId="1" animBg="1"/>
      <p:bldP spid="46" grpId="0" animBg="1"/>
      <p:bldP spid="46" grpId="1" animBg="1"/>
      <p:bldP spid="47" grpId="0" animBg="1"/>
      <p:bldP spid="47" grpId="1" animBg="1"/>
      <p:bldP spid="4" grpId="0"/>
      <p:bldP spid="5" grpId="0" animBg="1"/>
      <p:bldP spid="7" grpId="0"/>
      <p:bldP spid="7" grpId="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70"/>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51B0420F-AA7B-418C-ADDD-9019F18994DB}"/>
              </a:ext>
            </a:extLst>
          </p:cNvPr>
          <p:cNvCxnSpPr>
            <a:cxnSpLocks/>
          </p:cNvCxnSpPr>
          <p:nvPr/>
        </p:nvCxnSpPr>
        <p:spPr>
          <a:xfrm flipV="1">
            <a:off x="1884536" y="1338819"/>
            <a:ext cx="0" cy="2910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44363E7-C61D-46F8-817C-9629D3FF6F75}"/>
              </a:ext>
            </a:extLst>
          </p:cNvPr>
          <p:cNvCxnSpPr>
            <a:cxnSpLocks/>
          </p:cNvCxnSpPr>
          <p:nvPr/>
        </p:nvCxnSpPr>
        <p:spPr>
          <a:xfrm>
            <a:off x="1881633" y="4246756"/>
            <a:ext cx="45256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Flowchart: Connector 17">
            <a:extLst>
              <a:ext uri="{FF2B5EF4-FFF2-40B4-BE49-F238E27FC236}">
                <a16:creationId xmlns:a16="http://schemas.microsoft.com/office/drawing/2014/main" id="{D22A8F9E-6065-443A-B819-6644EFBACB9F}"/>
              </a:ext>
            </a:extLst>
          </p:cNvPr>
          <p:cNvSpPr/>
          <p:nvPr/>
        </p:nvSpPr>
        <p:spPr>
          <a:xfrm>
            <a:off x="3226571" y="2739004"/>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59" name="Flowchart: Connector 58">
            <a:extLst>
              <a:ext uri="{FF2B5EF4-FFF2-40B4-BE49-F238E27FC236}">
                <a16:creationId xmlns:a16="http://schemas.microsoft.com/office/drawing/2014/main" id="{64AD18E6-CB0A-41DE-BD63-119400C8EDAB}"/>
              </a:ext>
            </a:extLst>
          </p:cNvPr>
          <p:cNvSpPr/>
          <p:nvPr/>
        </p:nvSpPr>
        <p:spPr>
          <a:xfrm>
            <a:off x="3523682" y="3312929"/>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0" name="Flowchart: Connector 59">
            <a:extLst>
              <a:ext uri="{FF2B5EF4-FFF2-40B4-BE49-F238E27FC236}">
                <a16:creationId xmlns:a16="http://schemas.microsoft.com/office/drawing/2014/main" id="{3DF59B36-1355-46C9-80E1-70796AC7EEDA}"/>
              </a:ext>
            </a:extLst>
          </p:cNvPr>
          <p:cNvSpPr/>
          <p:nvPr/>
        </p:nvSpPr>
        <p:spPr>
          <a:xfrm>
            <a:off x="2850161" y="3133059"/>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1" name="Flowchart: Connector 60">
            <a:extLst>
              <a:ext uri="{FF2B5EF4-FFF2-40B4-BE49-F238E27FC236}">
                <a16:creationId xmlns:a16="http://schemas.microsoft.com/office/drawing/2014/main" id="{127C62D4-2DE5-4AEB-BF00-4C1849276C90}"/>
              </a:ext>
            </a:extLst>
          </p:cNvPr>
          <p:cNvSpPr/>
          <p:nvPr/>
        </p:nvSpPr>
        <p:spPr>
          <a:xfrm>
            <a:off x="3182564" y="3810844"/>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2" name="Flowchart: Connector 61">
            <a:extLst>
              <a:ext uri="{FF2B5EF4-FFF2-40B4-BE49-F238E27FC236}">
                <a16:creationId xmlns:a16="http://schemas.microsoft.com/office/drawing/2014/main" id="{CB16419B-F0FE-417B-A953-E5114CE9DD05}"/>
              </a:ext>
            </a:extLst>
          </p:cNvPr>
          <p:cNvSpPr/>
          <p:nvPr/>
        </p:nvSpPr>
        <p:spPr>
          <a:xfrm>
            <a:off x="4020836" y="290396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3" name="Flowchart: Connector 62">
            <a:extLst>
              <a:ext uri="{FF2B5EF4-FFF2-40B4-BE49-F238E27FC236}">
                <a16:creationId xmlns:a16="http://schemas.microsoft.com/office/drawing/2014/main" id="{9535A746-B7B5-4FF1-8BA6-48ABFBC2745C}"/>
              </a:ext>
            </a:extLst>
          </p:cNvPr>
          <p:cNvSpPr/>
          <p:nvPr/>
        </p:nvSpPr>
        <p:spPr>
          <a:xfrm>
            <a:off x="4307672" y="3042355"/>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5" name="Flowchart: Connector 64">
            <a:extLst>
              <a:ext uri="{FF2B5EF4-FFF2-40B4-BE49-F238E27FC236}">
                <a16:creationId xmlns:a16="http://schemas.microsoft.com/office/drawing/2014/main" id="{D7FAB4EF-9F6C-4101-A825-F9861EEB8C47}"/>
              </a:ext>
            </a:extLst>
          </p:cNvPr>
          <p:cNvSpPr/>
          <p:nvPr/>
        </p:nvSpPr>
        <p:spPr>
          <a:xfrm>
            <a:off x="4069435" y="3173725"/>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6" name="Flowchart: Connector 65">
            <a:extLst>
              <a:ext uri="{FF2B5EF4-FFF2-40B4-BE49-F238E27FC236}">
                <a16:creationId xmlns:a16="http://schemas.microsoft.com/office/drawing/2014/main" id="{EDA81FED-0111-46A9-9A38-00BC691FE668}"/>
              </a:ext>
            </a:extLst>
          </p:cNvPr>
          <p:cNvSpPr/>
          <p:nvPr/>
        </p:nvSpPr>
        <p:spPr>
          <a:xfrm>
            <a:off x="4873488" y="336172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7" name="Flowchart: Connector 66">
            <a:extLst>
              <a:ext uri="{FF2B5EF4-FFF2-40B4-BE49-F238E27FC236}">
                <a16:creationId xmlns:a16="http://schemas.microsoft.com/office/drawing/2014/main" id="{017AA8F6-A579-40C0-82F3-97554F2476A5}"/>
              </a:ext>
            </a:extLst>
          </p:cNvPr>
          <p:cNvSpPr/>
          <p:nvPr/>
        </p:nvSpPr>
        <p:spPr>
          <a:xfrm>
            <a:off x="4174434" y="2578741"/>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8" name="Flowchart: Connector 67">
            <a:extLst>
              <a:ext uri="{FF2B5EF4-FFF2-40B4-BE49-F238E27FC236}">
                <a16:creationId xmlns:a16="http://schemas.microsoft.com/office/drawing/2014/main" id="{54A40171-C6DB-4962-8314-82BE1BBF7E38}"/>
              </a:ext>
            </a:extLst>
          </p:cNvPr>
          <p:cNvSpPr/>
          <p:nvPr/>
        </p:nvSpPr>
        <p:spPr>
          <a:xfrm>
            <a:off x="4512475" y="299946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69" name="Flowchart: Connector 68">
            <a:extLst>
              <a:ext uri="{FF2B5EF4-FFF2-40B4-BE49-F238E27FC236}">
                <a16:creationId xmlns:a16="http://schemas.microsoft.com/office/drawing/2014/main" id="{6AD7D3D4-A2E5-43C2-9550-8BA4C46C81D8}"/>
              </a:ext>
            </a:extLst>
          </p:cNvPr>
          <p:cNvSpPr/>
          <p:nvPr/>
        </p:nvSpPr>
        <p:spPr>
          <a:xfrm>
            <a:off x="4307673" y="3324009"/>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0" name="Flowchart: Connector 69">
            <a:extLst>
              <a:ext uri="{FF2B5EF4-FFF2-40B4-BE49-F238E27FC236}">
                <a16:creationId xmlns:a16="http://schemas.microsoft.com/office/drawing/2014/main" id="{95956C0D-17BF-4B10-A8C0-D8CBA01774FC}"/>
              </a:ext>
            </a:extLst>
          </p:cNvPr>
          <p:cNvSpPr/>
          <p:nvPr/>
        </p:nvSpPr>
        <p:spPr>
          <a:xfrm>
            <a:off x="3885974" y="3805375"/>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1" name="Flowchart: Connector 70">
            <a:extLst>
              <a:ext uri="{FF2B5EF4-FFF2-40B4-BE49-F238E27FC236}">
                <a16:creationId xmlns:a16="http://schemas.microsoft.com/office/drawing/2014/main" id="{4FEDFE43-EBEE-453E-88D0-B27FD416DEFE}"/>
              </a:ext>
            </a:extLst>
          </p:cNvPr>
          <p:cNvSpPr/>
          <p:nvPr/>
        </p:nvSpPr>
        <p:spPr>
          <a:xfrm>
            <a:off x="4543450" y="2726250"/>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2" name="Flowchart: Connector 71">
            <a:extLst>
              <a:ext uri="{FF2B5EF4-FFF2-40B4-BE49-F238E27FC236}">
                <a16:creationId xmlns:a16="http://schemas.microsoft.com/office/drawing/2014/main" id="{81BE9923-F079-45A0-9B99-5B0EFD75A0FD}"/>
              </a:ext>
            </a:extLst>
          </p:cNvPr>
          <p:cNvSpPr/>
          <p:nvPr/>
        </p:nvSpPr>
        <p:spPr>
          <a:xfrm>
            <a:off x="4362407" y="3530763"/>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3" name="Flowchart: Connector 72">
            <a:extLst>
              <a:ext uri="{FF2B5EF4-FFF2-40B4-BE49-F238E27FC236}">
                <a16:creationId xmlns:a16="http://schemas.microsoft.com/office/drawing/2014/main" id="{48C42A7E-0690-480D-9BFA-F8CBA697BA87}"/>
              </a:ext>
            </a:extLst>
          </p:cNvPr>
          <p:cNvSpPr/>
          <p:nvPr/>
        </p:nvSpPr>
        <p:spPr>
          <a:xfrm>
            <a:off x="4915178" y="2954712"/>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4" name="Flowchart: Connector 73">
            <a:extLst>
              <a:ext uri="{FF2B5EF4-FFF2-40B4-BE49-F238E27FC236}">
                <a16:creationId xmlns:a16="http://schemas.microsoft.com/office/drawing/2014/main" id="{9186C373-8F83-475A-B902-D7F530911A5D}"/>
              </a:ext>
            </a:extLst>
          </p:cNvPr>
          <p:cNvSpPr/>
          <p:nvPr/>
        </p:nvSpPr>
        <p:spPr>
          <a:xfrm>
            <a:off x="4514794" y="3552271"/>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5" name="Flowchart: Connector 74">
            <a:extLst>
              <a:ext uri="{FF2B5EF4-FFF2-40B4-BE49-F238E27FC236}">
                <a16:creationId xmlns:a16="http://schemas.microsoft.com/office/drawing/2014/main" id="{447210CA-0791-4BDB-817C-06E146DE5587}"/>
              </a:ext>
            </a:extLst>
          </p:cNvPr>
          <p:cNvSpPr/>
          <p:nvPr/>
        </p:nvSpPr>
        <p:spPr>
          <a:xfrm>
            <a:off x="4269578" y="2773993"/>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6" name="Flowchart: Connector 75">
            <a:extLst>
              <a:ext uri="{FF2B5EF4-FFF2-40B4-BE49-F238E27FC236}">
                <a16:creationId xmlns:a16="http://schemas.microsoft.com/office/drawing/2014/main" id="{C32426AC-F578-4C6C-8A41-81C1B4AA10F1}"/>
              </a:ext>
            </a:extLst>
          </p:cNvPr>
          <p:cNvSpPr/>
          <p:nvPr/>
        </p:nvSpPr>
        <p:spPr>
          <a:xfrm>
            <a:off x="4664875" y="3151868"/>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7" name="Flowchart: Connector 76">
            <a:extLst>
              <a:ext uri="{FF2B5EF4-FFF2-40B4-BE49-F238E27FC236}">
                <a16:creationId xmlns:a16="http://schemas.microsoft.com/office/drawing/2014/main" id="{5F569E13-FECF-4375-A2BC-DB042003652C}"/>
              </a:ext>
            </a:extLst>
          </p:cNvPr>
          <p:cNvSpPr/>
          <p:nvPr/>
        </p:nvSpPr>
        <p:spPr>
          <a:xfrm>
            <a:off x="4554164" y="3363976"/>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79" name="Flowchart: Connector 78">
            <a:extLst>
              <a:ext uri="{FF2B5EF4-FFF2-40B4-BE49-F238E27FC236}">
                <a16:creationId xmlns:a16="http://schemas.microsoft.com/office/drawing/2014/main" id="{7D18CBDD-E617-4577-B11E-1BCE612FE2E9}"/>
              </a:ext>
            </a:extLst>
          </p:cNvPr>
          <p:cNvSpPr/>
          <p:nvPr/>
        </p:nvSpPr>
        <p:spPr>
          <a:xfrm>
            <a:off x="2797390" y="2227036"/>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81" name="Flowchart: Connector 80">
            <a:extLst>
              <a:ext uri="{FF2B5EF4-FFF2-40B4-BE49-F238E27FC236}">
                <a16:creationId xmlns:a16="http://schemas.microsoft.com/office/drawing/2014/main" id="{F3D2A2FE-60D4-49C4-8232-02294FF22426}"/>
              </a:ext>
            </a:extLst>
          </p:cNvPr>
          <p:cNvSpPr/>
          <p:nvPr/>
        </p:nvSpPr>
        <p:spPr>
          <a:xfrm>
            <a:off x="2602896" y="2676340"/>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82" name="Flowchart: Connector 81">
            <a:extLst>
              <a:ext uri="{FF2B5EF4-FFF2-40B4-BE49-F238E27FC236}">
                <a16:creationId xmlns:a16="http://schemas.microsoft.com/office/drawing/2014/main" id="{F570BF70-66E7-47F5-AB1A-0468995D1585}"/>
              </a:ext>
            </a:extLst>
          </p:cNvPr>
          <p:cNvSpPr/>
          <p:nvPr/>
        </p:nvSpPr>
        <p:spPr>
          <a:xfrm>
            <a:off x="2719997" y="3623112"/>
            <a:ext cx="83379" cy="99820"/>
          </a:xfrm>
          <a:prstGeom prst="flowChartConnector">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2"/>
              </a:solidFill>
            </a:endParaRPr>
          </a:p>
        </p:txBody>
      </p:sp>
      <p:sp>
        <p:nvSpPr>
          <p:cNvPr id="88" name="Oval 87">
            <a:extLst>
              <a:ext uri="{FF2B5EF4-FFF2-40B4-BE49-F238E27FC236}">
                <a16:creationId xmlns:a16="http://schemas.microsoft.com/office/drawing/2014/main" id="{A7EA38DF-C9CA-44D9-BFFB-7AC005994A77}"/>
              </a:ext>
            </a:extLst>
          </p:cNvPr>
          <p:cNvSpPr/>
          <p:nvPr/>
        </p:nvSpPr>
        <p:spPr>
          <a:xfrm>
            <a:off x="7126965" y="1583487"/>
            <a:ext cx="480900" cy="46134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dirty="0"/>
          </a:p>
        </p:txBody>
      </p:sp>
      <p:sp>
        <p:nvSpPr>
          <p:cNvPr id="119" name="Oval 118">
            <a:extLst>
              <a:ext uri="{FF2B5EF4-FFF2-40B4-BE49-F238E27FC236}">
                <a16:creationId xmlns:a16="http://schemas.microsoft.com/office/drawing/2014/main" id="{87420870-1114-4434-9D39-94F88A30669D}"/>
              </a:ext>
            </a:extLst>
          </p:cNvPr>
          <p:cNvSpPr/>
          <p:nvPr/>
        </p:nvSpPr>
        <p:spPr>
          <a:xfrm>
            <a:off x="3182564" y="2985909"/>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121" name="TextBox 120">
            <a:extLst>
              <a:ext uri="{FF2B5EF4-FFF2-40B4-BE49-F238E27FC236}">
                <a16:creationId xmlns:a16="http://schemas.microsoft.com/office/drawing/2014/main" id="{6AA84AEB-7108-4882-9515-4836AEE538FE}"/>
              </a:ext>
            </a:extLst>
          </p:cNvPr>
          <p:cNvSpPr txBox="1"/>
          <p:nvPr/>
        </p:nvSpPr>
        <p:spPr>
          <a:xfrm>
            <a:off x="7607865" y="1636084"/>
            <a:ext cx="847501" cy="307777"/>
          </a:xfrm>
          <a:prstGeom prst="rect">
            <a:avLst/>
          </a:prstGeom>
          <a:noFill/>
        </p:spPr>
        <p:txBody>
          <a:bodyPr wrap="square" rtlCol="0">
            <a:spAutoFit/>
          </a:bodyPr>
          <a:lstStyle/>
          <a:p>
            <a:r>
              <a:rPr lang="en-US" b="1" dirty="0">
                <a:solidFill>
                  <a:schemeClr val="bg2"/>
                </a:solidFill>
              </a:rPr>
              <a:t>Eps=4</a:t>
            </a:r>
            <a:endParaRPr lang="fr-CA" b="1" dirty="0">
              <a:solidFill>
                <a:schemeClr val="bg2"/>
              </a:solidFill>
            </a:endParaRPr>
          </a:p>
        </p:txBody>
      </p:sp>
      <p:sp>
        <p:nvSpPr>
          <p:cNvPr id="48" name="Oval 47">
            <a:extLst>
              <a:ext uri="{FF2B5EF4-FFF2-40B4-BE49-F238E27FC236}">
                <a16:creationId xmlns:a16="http://schemas.microsoft.com/office/drawing/2014/main" id="{4B4ADE57-4A14-4874-A748-9FA3CEDD8905}"/>
              </a:ext>
            </a:extLst>
          </p:cNvPr>
          <p:cNvSpPr/>
          <p:nvPr/>
        </p:nvSpPr>
        <p:spPr>
          <a:xfrm>
            <a:off x="6781801" y="1469016"/>
            <a:ext cx="847501" cy="758020"/>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49" name="Oval 48">
            <a:extLst>
              <a:ext uri="{FF2B5EF4-FFF2-40B4-BE49-F238E27FC236}">
                <a16:creationId xmlns:a16="http://schemas.microsoft.com/office/drawing/2014/main" id="{26FDD98D-A8AD-409D-8D33-73BD4233D753}"/>
              </a:ext>
            </a:extLst>
          </p:cNvPr>
          <p:cNvSpPr/>
          <p:nvPr/>
        </p:nvSpPr>
        <p:spPr>
          <a:xfrm>
            <a:off x="3568479" y="3474675"/>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0" name="Oval 49">
            <a:extLst>
              <a:ext uri="{FF2B5EF4-FFF2-40B4-BE49-F238E27FC236}">
                <a16:creationId xmlns:a16="http://schemas.microsoft.com/office/drawing/2014/main" id="{CD8739E5-74CE-404C-B4C6-351AB0F32CF8}"/>
              </a:ext>
            </a:extLst>
          </p:cNvPr>
          <p:cNvSpPr/>
          <p:nvPr/>
        </p:nvSpPr>
        <p:spPr>
          <a:xfrm>
            <a:off x="2860604" y="3523262"/>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1" name="Oval 50">
            <a:extLst>
              <a:ext uri="{FF2B5EF4-FFF2-40B4-BE49-F238E27FC236}">
                <a16:creationId xmlns:a16="http://schemas.microsoft.com/office/drawing/2014/main" id="{98FD849B-66E7-49F9-AEEC-F21C0DF6566F}"/>
              </a:ext>
            </a:extLst>
          </p:cNvPr>
          <p:cNvSpPr/>
          <p:nvPr/>
        </p:nvSpPr>
        <p:spPr>
          <a:xfrm>
            <a:off x="4027239" y="3207127"/>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2" name="Oval 51">
            <a:extLst>
              <a:ext uri="{FF2B5EF4-FFF2-40B4-BE49-F238E27FC236}">
                <a16:creationId xmlns:a16="http://schemas.microsoft.com/office/drawing/2014/main" id="{103C608F-A96D-4C03-9F6C-212996C5FA5F}"/>
              </a:ext>
            </a:extLst>
          </p:cNvPr>
          <p:cNvSpPr/>
          <p:nvPr/>
        </p:nvSpPr>
        <p:spPr>
          <a:xfrm>
            <a:off x="3983119" y="2738193"/>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3" name="Oval 52">
            <a:extLst>
              <a:ext uri="{FF2B5EF4-FFF2-40B4-BE49-F238E27FC236}">
                <a16:creationId xmlns:a16="http://schemas.microsoft.com/office/drawing/2014/main" id="{8289BF71-3305-4F78-882D-7F79161A20EA}"/>
              </a:ext>
            </a:extLst>
          </p:cNvPr>
          <p:cNvSpPr/>
          <p:nvPr/>
        </p:nvSpPr>
        <p:spPr>
          <a:xfrm>
            <a:off x="4339479" y="2856634"/>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4" name="Oval 53">
            <a:extLst>
              <a:ext uri="{FF2B5EF4-FFF2-40B4-BE49-F238E27FC236}">
                <a16:creationId xmlns:a16="http://schemas.microsoft.com/office/drawing/2014/main" id="{F4B61793-45B3-4AB9-A77B-3E96E8F3A076}"/>
              </a:ext>
            </a:extLst>
          </p:cNvPr>
          <p:cNvSpPr/>
          <p:nvPr/>
        </p:nvSpPr>
        <p:spPr>
          <a:xfrm>
            <a:off x="4200215" y="2429296"/>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5" name="Oval 54">
            <a:extLst>
              <a:ext uri="{FF2B5EF4-FFF2-40B4-BE49-F238E27FC236}">
                <a16:creationId xmlns:a16="http://schemas.microsoft.com/office/drawing/2014/main" id="{70F978DB-2B80-4A9F-A381-A5B84919604D}"/>
              </a:ext>
            </a:extLst>
          </p:cNvPr>
          <p:cNvSpPr/>
          <p:nvPr/>
        </p:nvSpPr>
        <p:spPr>
          <a:xfrm>
            <a:off x="2870322" y="2446935"/>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6" name="Oval 55">
            <a:extLst>
              <a:ext uri="{FF2B5EF4-FFF2-40B4-BE49-F238E27FC236}">
                <a16:creationId xmlns:a16="http://schemas.microsoft.com/office/drawing/2014/main" id="{A971EED6-6DFA-4D73-94A0-E96971432201}"/>
              </a:ext>
            </a:extLst>
          </p:cNvPr>
          <p:cNvSpPr/>
          <p:nvPr/>
        </p:nvSpPr>
        <p:spPr>
          <a:xfrm>
            <a:off x="2373071" y="3293465"/>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7" name="Oval 56">
            <a:extLst>
              <a:ext uri="{FF2B5EF4-FFF2-40B4-BE49-F238E27FC236}">
                <a16:creationId xmlns:a16="http://schemas.microsoft.com/office/drawing/2014/main" id="{28C6398A-7901-4D49-8EB1-37034704888A}"/>
              </a:ext>
            </a:extLst>
          </p:cNvPr>
          <p:cNvSpPr/>
          <p:nvPr/>
        </p:nvSpPr>
        <p:spPr>
          <a:xfrm>
            <a:off x="2516184" y="2876685"/>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58" name="Oval 57">
            <a:extLst>
              <a:ext uri="{FF2B5EF4-FFF2-40B4-BE49-F238E27FC236}">
                <a16:creationId xmlns:a16="http://schemas.microsoft.com/office/drawing/2014/main" id="{B7FA4498-36F2-41B6-AABD-DB997BF8F946}"/>
              </a:ext>
            </a:extLst>
          </p:cNvPr>
          <p:cNvSpPr/>
          <p:nvPr/>
        </p:nvSpPr>
        <p:spPr>
          <a:xfrm>
            <a:off x="2271271" y="2369175"/>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64" name="Oval 63">
            <a:extLst>
              <a:ext uri="{FF2B5EF4-FFF2-40B4-BE49-F238E27FC236}">
                <a16:creationId xmlns:a16="http://schemas.microsoft.com/office/drawing/2014/main" id="{D52CCEFA-DC98-41E6-9B89-A5F3D373BD43}"/>
              </a:ext>
            </a:extLst>
          </p:cNvPr>
          <p:cNvSpPr/>
          <p:nvPr/>
        </p:nvSpPr>
        <p:spPr>
          <a:xfrm>
            <a:off x="2467137" y="1900152"/>
            <a:ext cx="739676" cy="6902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CA"/>
          </a:p>
        </p:txBody>
      </p:sp>
      <p:sp>
        <p:nvSpPr>
          <p:cNvPr id="78" name="TextBox 77">
            <a:extLst>
              <a:ext uri="{FF2B5EF4-FFF2-40B4-BE49-F238E27FC236}">
                <a16:creationId xmlns:a16="http://schemas.microsoft.com/office/drawing/2014/main" id="{A25CEA00-8083-43B3-934A-DDA016FFF611}"/>
              </a:ext>
            </a:extLst>
          </p:cNvPr>
          <p:cNvSpPr txBox="1"/>
          <p:nvPr/>
        </p:nvSpPr>
        <p:spPr>
          <a:xfrm>
            <a:off x="7126965" y="4529925"/>
            <a:ext cx="1292341" cy="307777"/>
          </a:xfrm>
          <a:prstGeom prst="rect">
            <a:avLst/>
          </a:prstGeom>
          <a:noFill/>
        </p:spPr>
        <p:txBody>
          <a:bodyPr wrap="square" rtlCol="0">
            <a:spAutoFit/>
          </a:bodyPr>
          <a:lstStyle/>
          <a:p>
            <a:r>
              <a:rPr lang="en-US" b="1" dirty="0"/>
              <a:t>1 CLUSTER</a:t>
            </a:r>
            <a:endParaRPr lang="fr-CA" b="1" dirty="0"/>
          </a:p>
        </p:txBody>
      </p:sp>
      <p:sp>
        <p:nvSpPr>
          <p:cNvPr id="80" name="Arrow: Right 79">
            <a:extLst>
              <a:ext uri="{FF2B5EF4-FFF2-40B4-BE49-F238E27FC236}">
                <a16:creationId xmlns:a16="http://schemas.microsoft.com/office/drawing/2014/main" id="{4B4C28A5-9A47-45F9-9F8D-D82F403CB95C}"/>
              </a:ext>
            </a:extLst>
          </p:cNvPr>
          <p:cNvSpPr/>
          <p:nvPr/>
        </p:nvSpPr>
        <p:spPr>
          <a:xfrm>
            <a:off x="5187384" y="4530425"/>
            <a:ext cx="1749279" cy="3077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6" name="Google Shape;571;p29">
            <a:extLst>
              <a:ext uri="{FF2B5EF4-FFF2-40B4-BE49-F238E27FC236}">
                <a16:creationId xmlns:a16="http://schemas.microsoft.com/office/drawing/2014/main" id="{A6832900-A43B-4511-96EE-7F880275C00F}"/>
              </a:ext>
            </a:extLst>
          </p:cNvPr>
          <p:cNvSpPr txBox="1">
            <a:spLocks/>
          </p:cNvSpPr>
          <p:nvPr/>
        </p:nvSpPr>
        <p:spPr>
          <a:xfrm>
            <a:off x="-185858" y="237573"/>
            <a:ext cx="660484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fr-CA">
                <a:solidFill>
                  <a:schemeClr val="bg2"/>
                </a:solidFill>
              </a:rPr>
              <a:t>LE DÉFAUT PRINCIPALE DE DBSCAN</a:t>
            </a:r>
            <a:endParaRPr lang="fr-CA" dirty="0">
              <a:solidFill>
                <a:schemeClr val="bg2"/>
              </a:solidFill>
            </a:endParaRPr>
          </a:p>
        </p:txBody>
      </p:sp>
      <p:sp>
        <p:nvSpPr>
          <p:cNvPr id="87" name="TextBox 86">
            <a:extLst>
              <a:ext uri="{FF2B5EF4-FFF2-40B4-BE49-F238E27FC236}">
                <a16:creationId xmlns:a16="http://schemas.microsoft.com/office/drawing/2014/main" id="{C19DB70C-F909-4B6A-8748-41C182D013B8}"/>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7</a:t>
            </a:r>
            <a:endParaRPr lang="fr-CA" dirty="0">
              <a:solidFill>
                <a:schemeClr val="bg1">
                  <a:lumMod val="65000"/>
                </a:schemeClr>
              </a:solidFill>
              <a:latin typeface="Share Tech" panose="020B0604020202020204" charset="0"/>
            </a:endParaRPr>
          </a:p>
        </p:txBody>
      </p:sp>
      <p:sp>
        <p:nvSpPr>
          <p:cNvPr id="2" name="Ellipse 1">
            <a:extLst>
              <a:ext uri="{FF2B5EF4-FFF2-40B4-BE49-F238E27FC236}">
                <a16:creationId xmlns:a16="http://schemas.microsoft.com/office/drawing/2014/main" id="{A09ED973-E4D2-4B90-CBBE-A03CCDA37D39}"/>
              </a:ext>
            </a:extLst>
          </p:cNvPr>
          <p:cNvSpPr/>
          <p:nvPr/>
        </p:nvSpPr>
        <p:spPr>
          <a:xfrm>
            <a:off x="2199904" y="1719331"/>
            <a:ext cx="2814313" cy="252887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94124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4"/>
                                        </p:tgtEl>
                                      </p:cBhvr>
                                    </p:animEffect>
                                    <p:set>
                                      <p:cBhvr>
                                        <p:cTn id="7" dur="1" fill="hold">
                                          <p:stCondLst>
                                            <p:cond delay="499"/>
                                          </p:stCondLst>
                                        </p:cTn>
                                        <p:tgtEl>
                                          <p:spTgt spid="54"/>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51"/>
                                        </p:tgtEl>
                                      </p:cBhvr>
                                    </p:animEffect>
                                    <p:set>
                                      <p:cBhvr>
                                        <p:cTn id="13" dur="1" fill="hold">
                                          <p:stCondLst>
                                            <p:cond delay="499"/>
                                          </p:stCondLst>
                                        </p:cTn>
                                        <p:tgtEl>
                                          <p:spTgt spid="51"/>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50"/>
                                        </p:tgtEl>
                                      </p:cBhvr>
                                    </p:animEffect>
                                    <p:set>
                                      <p:cBhvr>
                                        <p:cTn id="22" dur="1" fill="hold">
                                          <p:stCondLst>
                                            <p:cond delay="499"/>
                                          </p:stCondLst>
                                        </p:cTn>
                                        <p:tgtEl>
                                          <p:spTgt spid="50"/>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19"/>
                                        </p:tgtEl>
                                      </p:cBhvr>
                                    </p:animEffect>
                                    <p:set>
                                      <p:cBhvr>
                                        <p:cTn id="25" dur="1" fill="hold">
                                          <p:stCondLst>
                                            <p:cond delay="499"/>
                                          </p:stCondLst>
                                        </p:cTn>
                                        <p:tgtEl>
                                          <p:spTgt spid="119"/>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64"/>
                                        </p:tgtEl>
                                      </p:cBhvr>
                                    </p:animEffect>
                                    <p:set>
                                      <p:cBhvr>
                                        <p:cTn id="31" dur="1" fill="hold">
                                          <p:stCondLst>
                                            <p:cond delay="499"/>
                                          </p:stCondLst>
                                        </p:cTn>
                                        <p:tgtEl>
                                          <p:spTgt spid="64"/>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58"/>
                                        </p:tgtEl>
                                      </p:cBhvr>
                                    </p:animEffect>
                                    <p:set>
                                      <p:cBhvr>
                                        <p:cTn id="34" dur="1" fill="hold">
                                          <p:stCondLst>
                                            <p:cond delay="499"/>
                                          </p:stCondLst>
                                        </p:cTn>
                                        <p:tgtEl>
                                          <p:spTgt spid="58"/>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57"/>
                                        </p:tgtEl>
                                      </p:cBhvr>
                                    </p:animEffect>
                                    <p:set>
                                      <p:cBhvr>
                                        <p:cTn id="37" dur="1" fill="hold">
                                          <p:stCondLst>
                                            <p:cond delay="499"/>
                                          </p:stCondLst>
                                        </p:cTn>
                                        <p:tgtEl>
                                          <p:spTgt spid="57"/>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56"/>
                                        </p:tgtEl>
                                      </p:cBhvr>
                                    </p:animEffect>
                                    <p:set>
                                      <p:cBhvr>
                                        <p:cTn id="40" dur="1" fill="hold">
                                          <p:stCondLst>
                                            <p:cond delay="499"/>
                                          </p:stCondLst>
                                        </p:cTn>
                                        <p:tgtEl>
                                          <p:spTgt spid="5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down)">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down)">
                                      <p:cBhvr>
                                        <p:cTn id="5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4" grpId="0" animBg="1"/>
      <p:bldP spid="78" grpId="0"/>
      <p:bldP spid="80"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431130" y="1703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A" dirty="0">
                <a:solidFill>
                  <a:schemeClr val="tx1"/>
                </a:solidFill>
              </a:rPr>
              <a:t>De DBSCAN à OPTICS</a:t>
            </a:r>
            <a:endParaRPr sz="3000" dirty="0">
              <a:solidFill>
                <a:schemeClr val="tx1"/>
              </a:solidFill>
            </a:endParaRPr>
          </a:p>
        </p:txBody>
      </p:sp>
      <p:pic>
        <p:nvPicPr>
          <p:cNvPr id="21" name="Picture 20">
            <a:extLst>
              <a:ext uri="{FF2B5EF4-FFF2-40B4-BE49-F238E27FC236}">
                <a16:creationId xmlns:a16="http://schemas.microsoft.com/office/drawing/2014/main" id="{D5297CA9-EDA1-4EC8-A514-B8EEC8EF8608}"/>
              </a:ext>
            </a:extLst>
          </p:cNvPr>
          <p:cNvPicPr>
            <a:picLocks noChangeAspect="1"/>
          </p:cNvPicPr>
          <p:nvPr/>
        </p:nvPicPr>
        <p:blipFill>
          <a:blip r:embed="rId3"/>
          <a:stretch>
            <a:fillRect/>
          </a:stretch>
        </p:blipFill>
        <p:spPr>
          <a:xfrm>
            <a:off x="3594210" y="693418"/>
            <a:ext cx="5273439" cy="3756663"/>
          </a:xfrm>
          <a:prstGeom prst="rect">
            <a:avLst/>
          </a:prstGeom>
        </p:spPr>
      </p:pic>
      <p:sp>
        <p:nvSpPr>
          <p:cNvPr id="22" name="TextBox 21">
            <a:extLst>
              <a:ext uri="{FF2B5EF4-FFF2-40B4-BE49-F238E27FC236}">
                <a16:creationId xmlns:a16="http://schemas.microsoft.com/office/drawing/2014/main" id="{0D4A9D91-CF02-4976-8BCA-AD2CE73ED9F9}"/>
              </a:ext>
            </a:extLst>
          </p:cNvPr>
          <p:cNvSpPr txBox="1"/>
          <p:nvPr/>
        </p:nvSpPr>
        <p:spPr>
          <a:xfrm>
            <a:off x="800101" y="1357774"/>
            <a:ext cx="3644899" cy="2031325"/>
          </a:xfrm>
          <a:prstGeom prst="rect">
            <a:avLst/>
          </a:prstGeom>
          <a:noFill/>
        </p:spPr>
        <p:txBody>
          <a:bodyPr wrap="square" rtlCol="0">
            <a:spAutoFit/>
          </a:bodyPr>
          <a:lstStyle/>
          <a:p>
            <a:pPr marL="285750" indent="-285750">
              <a:buFont typeface="Wingdings" panose="05000000000000000000" pitchFamily="2" charset="2"/>
              <a:buChar char="ü"/>
            </a:pPr>
            <a:r>
              <a:rPr lang="en-US" sz="1800" b="1" dirty="0"/>
              <a:t>Epsilon</a:t>
            </a:r>
          </a:p>
          <a:p>
            <a:pPr marL="285750" indent="-285750">
              <a:buFont typeface="Wingdings" panose="05000000000000000000" pitchFamily="2" charset="2"/>
              <a:buChar char="ü"/>
            </a:pPr>
            <a:r>
              <a:rPr lang="en-US" sz="1800" b="1" dirty="0"/>
              <a:t>Min Pts</a:t>
            </a:r>
          </a:p>
          <a:p>
            <a:pPr marL="285750" indent="-285750">
              <a:buFont typeface="Wingdings" panose="05000000000000000000" pitchFamily="2" charset="2"/>
              <a:buChar char="ü"/>
            </a:pPr>
            <a:r>
              <a:rPr lang="en-US" sz="1800" b="1" dirty="0"/>
              <a:t>Core Point </a:t>
            </a:r>
          </a:p>
          <a:p>
            <a:pPr marL="285750" indent="-285750">
              <a:buFont typeface="Wingdings" panose="05000000000000000000" pitchFamily="2" charset="2"/>
              <a:buChar char="ü"/>
            </a:pPr>
            <a:r>
              <a:rPr lang="en-US" sz="1800" b="1" dirty="0"/>
              <a:t>Border Point</a:t>
            </a:r>
          </a:p>
          <a:p>
            <a:pPr marL="285750" indent="-285750">
              <a:buFont typeface="Wingdings" panose="05000000000000000000" pitchFamily="2" charset="2"/>
              <a:buChar char="ü"/>
            </a:pPr>
            <a:r>
              <a:rPr lang="en-US" sz="1800" b="1" dirty="0"/>
              <a:t>Noise</a:t>
            </a:r>
          </a:p>
          <a:p>
            <a:pPr marL="285750" indent="-285750">
              <a:buFont typeface="Wingdings" panose="05000000000000000000" pitchFamily="2" charset="2"/>
              <a:buChar char="ü"/>
            </a:pPr>
            <a:r>
              <a:rPr lang="en-US" sz="1800" b="1" dirty="0">
                <a:solidFill>
                  <a:schemeClr val="tx2">
                    <a:lumMod val="50000"/>
                  </a:schemeClr>
                </a:solidFill>
              </a:rPr>
              <a:t>Core Distance</a:t>
            </a:r>
          </a:p>
          <a:p>
            <a:pPr marL="285750" indent="-285750">
              <a:buFont typeface="Wingdings" panose="05000000000000000000" pitchFamily="2" charset="2"/>
              <a:buChar char="ü"/>
            </a:pPr>
            <a:r>
              <a:rPr lang="en-US" sz="1800" b="1" dirty="0">
                <a:solidFill>
                  <a:schemeClr val="tx2">
                    <a:lumMod val="50000"/>
                  </a:schemeClr>
                </a:solidFill>
              </a:rPr>
              <a:t>Reachability Distance</a:t>
            </a:r>
            <a:endParaRPr lang="fr-CA" sz="1800" b="1" dirty="0">
              <a:solidFill>
                <a:schemeClr val="tx2">
                  <a:lumMod val="50000"/>
                </a:schemeClr>
              </a:solidFill>
            </a:endParaRPr>
          </a:p>
        </p:txBody>
      </p:sp>
      <p:sp>
        <p:nvSpPr>
          <p:cNvPr id="5" name="TextBox 4">
            <a:extLst>
              <a:ext uri="{FF2B5EF4-FFF2-40B4-BE49-F238E27FC236}">
                <a16:creationId xmlns:a16="http://schemas.microsoft.com/office/drawing/2014/main" id="{61D77203-6E94-4FEC-84D5-37EE4DA2ED4A}"/>
              </a:ext>
            </a:extLst>
          </p:cNvPr>
          <p:cNvSpPr txBox="1"/>
          <p:nvPr/>
        </p:nvSpPr>
        <p:spPr>
          <a:xfrm>
            <a:off x="8342177" y="4835723"/>
            <a:ext cx="660758" cy="307777"/>
          </a:xfrm>
          <a:prstGeom prst="rect">
            <a:avLst/>
          </a:prstGeom>
          <a:noFill/>
        </p:spPr>
        <p:txBody>
          <a:bodyPr wrap="none" rtlCol="0">
            <a:spAutoFit/>
          </a:bodyPr>
          <a:lstStyle/>
          <a:p>
            <a:r>
              <a:rPr lang="en-US" dirty="0">
                <a:solidFill>
                  <a:schemeClr val="bg1">
                    <a:lumMod val="65000"/>
                  </a:schemeClr>
                </a:solidFill>
                <a:latin typeface="Share Tech" panose="020B0604020202020204" charset="0"/>
              </a:rPr>
              <a:t>Page 8</a:t>
            </a:r>
            <a:endParaRPr lang="fr-CA" dirty="0">
              <a:solidFill>
                <a:schemeClr val="bg1">
                  <a:lumMod val="65000"/>
                </a:schemeClr>
              </a:solidFill>
              <a:latin typeface="Share Tech" panose="020B0604020202020204" charset="0"/>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1043</Words>
  <Application>Microsoft Office PowerPoint</Application>
  <PresentationFormat>Affichage à l'écran (16:9)</PresentationFormat>
  <Paragraphs>136</Paragraphs>
  <Slides>18</Slides>
  <Notes>18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Fira Sans Extra Condensed Medium</vt:lpstr>
      <vt:lpstr>Advent Pro SemiBold</vt:lpstr>
      <vt:lpstr>Maven Pro</vt:lpstr>
      <vt:lpstr>Arial</vt:lpstr>
      <vt:lpstr>Fira Sans Condensed Medium</vt:lpstr>
      <vt:lpstr>Wingdings</vt:lpstr>
      <vt:lpstr>Share Tech</vt:lpstr>
      <vt:lpstr>Data Science Consulting by Slidesgo</vt:lpstr>
      <vt:lpstr>DATA MINING CLUSTERING</vt:lpstr>
      <vt:lpstr>01</vt:lpstr>
      <vt:lpstr>INTRODUCTION</vt:lpstr>
      <vt:lpstr>Introduction</vt:lpstr>
      <vt:lpstr>Introduction</vt:lpstr>
      <vt:lpstr>FONCTIONNEMENT</vt:lpstr>
      <vt:lpstr>LE DÉFAUT PRINCIPALE DE DBSCAN</vt:lpstr>
      <vt:lpstr>Présentation PowerPoint</vt:lpstr>
      <vt:lpstr>De DBSCAN à OPTICS</vt:lpstr>
      <vt:lpstr>CORE DISTANCE  (DISTANCE CENTRALE)</vt:lpstr>
      <vt:lpstr>REACHABILITY DISTANCE  (DISTANCE D'ACCESSIBILITÉ)</vt:lpstr>
      <vt:lpstr>REACHABILITY PLOT</vt:lpstr>
      <vt:lpstr>CLUSTER PLOT</vt:lpstr>
      <vt:lpstr>AVANTAGES ET INCONVINIENTS</vt:lpstr>
      <vt:lpstr>Avantages et inconvénients de l'algorithme OPTICS</vt:lpstr>
      <vt:lpstr>CONCLUSION</vt:lpstr>
      <vt:lpstr>Présentation PowerPoint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CLUSTERING</dc:title>
  <dc:creator>MBEN</dc:creator>
  <cp:lastModifiedBy>youssef barj</cp:lastModifiedBy>
  <cp:revision>49</cp:revision>
  <dcterms:modified xsi:type="dcterms:W3CDTF">2023-03-28T14:21:37Z</dcterms:modified>
</cp:coreProperties>
</file>