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9" r:id="rId3"/>
    <p:sldId id="272" r:id="rId4"/>
    <p:sldId id="273" r:id="rId5"/>
    <p:sldId id="274" r:id="rId6"/>
    <p:sldId id="276" r:id="rId7"/>
    <p:sldId id="275" r:id="rId8"/>
    <p:sldId id="271" r:id="rId9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79519" autoAdjust="0"/>
  </p:normalViewPr>
  <p:slideViewPr>
    <p:cSldViewPr>
      <p:cViewPr varScale="1">
        <p:scale>
          <a:sx n="54" d="100"/>
          <a:sy n="54" d="100"/>
        </p:scale>
        <p:origin x="-102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147C5D0D-E228-4B10-8E69-1228000CF2F1}" type="datetimeFigureOut">
              <a:rPr lang="cs-CZ"/>
              <a:pPr>
                <a:defRPr/>
              </a:pPr>
              <a:t>24.11.2016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708FBA8-ABBB-4283-84FC-C7AACFFF7CA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830457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0086C66A-7225-40A6-A12A-7F54A952846B}" type="datetimeFigureOut">
              <a:rPr lang="cs-CZ"/>
              <a:pPr>
                <a:defRPr/>
              </a:pPr>
              <a:t>24.11.2016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A6B0A07-52B0-46C7-9BC8-A5B221359A6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5906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63F13D4E-0E91-4C0C-8DDF-0408D05B81AF}" type="slidenum">
              <a:rPr lang="cs-CZ" altLang="en-US"/>
              <a:pPr/>
              <a:t>2</a:t>
            </a:fld>
            <a:endParaRPr lang="cs-CZ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0A07-52B0-46C7-9BC8-A5B221359A63}" type="slidenum">
              <a:rPr lang="cs-CZ" altLang="en-US" smtClean="0"/>
              <a:pPr/>
              <a:t>3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4970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0A07-52B0-46C7-9BC8-A5B221359A63}" type="slidenum">
              <a:rPr lang="cs-CZ" altLang="en-US" smtClean="0"/>
              <a:pPr/>
              <a:t>4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2415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0A07-52B0-46C7-9BC8-A5B221359A63}" type="slidenum">
              <a:rPr lang="cs-CZ" altLang="en-US" smtClean="0"/>
              <a:pPr/>
              <a:t>5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0666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0A07-52B0-46C7-9BC8-A5B221359A63}" type="slidenum">
              <a:rPr lang="cs-CZ" altLang="en-US" smtClean="0"/>
              <a:pPr/>
              <a:t>6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0318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cs-CZ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0A07-52B0-46C7-9BC8-A5B221359A63}" type="slidenum">
              <a:rPr lang="cs-CZ" altLang="en-US" smtClean="0"/>
              <a:pPr/>
              <a:t>7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6707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8EF9C1E-3F65-49DA-A321-7C136E77E7B0}" type="slidenum">
              <a:rPr lang="cs-CZ" altLang="en-US"/>
              <a:pPr/>
              <a:t>8</a:t>
            </a:fld>
            <a:endParaRPr lang="cs-C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7325"/>
            <a:ext cx="2016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7380288" y="187325"/>
            <a:ext cx="1368425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A631D1-9EF4-4375-BEB6-B22A6F1E13D9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81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87CFDE-FF92-4677-BFE5-A6F625EB392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1699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A5AB089-000A-42CE-90CD-EE66FB5339F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234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9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B189D98-9D5D-445F-BA24-7FF0842144F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5091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C6DC3B-9A51-4604-A638-4EB40864821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5087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CCF4074-7C80-4211-9A01-41E61C14C0C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925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0DDF41A-A111-4702-BA15-4FC7EB25B8E9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41586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ECD4F19-8DF7-4F9E-871E-DC0D981442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021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15BCB44-2079-4191-A2DF-C9EB5D29F3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5186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8057A8-ED5D-486A-91D9-3359115D515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9741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707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cs-CZ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cs-CZ" altLang="en-US" smtClean="0"/>
          </a:p>
        </p:txBody>
      </p:sp>
      <p:pic>
        <p:nvPicPr>
          <p:cNvPr id="1028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12713"/>
            <a:ext cx="1614488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1"/>
          <a:stretch>
            <a:fillRect/>
          </a:stretch>
        </p:blipFill>
        <p:spPr bwMode="auto">
          <a:xfrm>
            <a:off x="-4763" y="5949950"/>
            <a:ext cx="91392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C42026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20"/>
          <a:stretch>
            <a:fillRect/>
          </a:stretch>
        </p:blipFill>
        <p:spPr bwMode="auto">
          <a:xfrm>
            <a:off x="-19050" y="0"/>
            <a:ext cx="9226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539750" y="2724150"/>
            <a:ext cx="8243888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ctr" eaLnBrk="1" hangingPunct="1"/>
            <a:r>
              <a:rPr lang="cs-CZ" altLang="en-US" sz="3200" dirty="0" smtClean="0">
                <a:cs typeface="Arial" charset="0"/>
              </a:rPr>
              <a:t>Řídicí systém laseru </a:t>
            </a:r>
            <a:r>
              <a:rPr lang="cs-CZ" altLang="en-US" sz="3200" dirty="0" err="1" smtClean="0">
                <a:cs typeface="Arial" charset="0"/>
              </a:rPr>
              <a:t>DiPOLE</a:t>
            </a:r>
            <a:r>
              <a:rPr lang="cs-CZ" altLang="en-US" sz="3200" dirty="0" smtClean="0">
                <a:cs typeface="Arial" charset="0"/>
              </a:rPr>
              <a:t> 100 J založený na EPICS</a:t>
            </a:r>
          </a:p>
          <a:p>
            <a:pPr algn="ctr" eaLnBrk="1" hangingPunct="1"/>
            <a:endParaRPr lang="en-US" altLang="en-US" sz="3200" dirty="0">
              <a:cs typeface="Arial" charset="0"/>
            </a:endParaRPr>
          </a:p>
          <a:p>
            <a:pPr algn="ctr" eaLnBrk="1" hangingPunct="1"/>
            <a:r>
              <a:rPr lang="pl-PL" altLang="en-US" sz="3200" dirty="0" smtClean="0">
                <a:cs typeface="Arial" charset="0"/>
              </a:rPr>
              <a:t>Marek Böhm 25.11.2016</a:t>
            </a:r>
            <a:endParaRPr lang="pl-PL" altLang="en-US" sz="3200" dirty="0">
              <a:cs typeface="Arial" charset="0"/>
            </a:endParaRPr>
          </a:p>
        </p:txBody>
      </p:sp>
      <p:pic>
        <p:nvPicPr>
          <p:cNvPr id="15364" name="Obrázek 4" descr="logo-colo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77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5772150"/>
            <a:ext cx="9201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6707188" cy="648295"/>
          </a:xfrm>
        </p:spPr>
        <p:txBody>
          <a:bodyPr anchor="t"/>
          <a:lstStyle/>
          <a:p>
            <a:pPr eaLnBrk="1" hangingPunct="1"/>
            <a:r>
              <a:rPr lang="cs-CZ" altLang="en-US" dirty="0" smtClean="0"/>
              <a:t>Úvod</a:t>
            </a:r>
            <a:endParaRPr lang="en-US" altLang="en-US" dirty="0" smtClean="0"/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406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cs-CZ" altLang="en-US" sz="2000" dirty="0" err="1" smtClean="0"/>
              <a:t>HiLASE</a:t>
            </a:r>
            <a:r>
              <a:rPr lang="cs-CZ" altLang="en-US" sz="2000" dirty="0" smtClean="0"/>
              <a:t> = </a:t>
            </a:r>
            <a:r>
              <a:rPr lang="cs-CZ" altLang="en-US" sz="2000" dirty="0" err="1" smtClean="0"/>
              <a:t>High</a:t>
            </a:r>
            <a:r>
              <a:rPr lang="cs-CZ" altLang="en-US" sz="2000" dirty="0" smtClean="0"/>
              <a:t> </a:t>
            </a:r>
            <a:r>
              <a:rPr lang="cs-CZ" altLang="en-US" sz="2000" dirty="0" err="1" smtClean="0"/>
              <a:t>Average</a:t>
            </a:r>
            <a:r>
              <a:rPr lang="cs-CZ" altLang="en-US" sz="2000" dirty="0" smtClean="0"/>
              <a:t> </a:t>
            </a:r>
            <a:r>
              <a:rPr lang="cs-CZ" altLang="en-US" sz="2000" dirty="0" err="1" smtClean="0"/>
              <a:t>Power</a:t>
            </a:r>
            <a:r>
              <a:rPr lang="cs-CZ" altLang="en-US" sz="2000" dirty="0" smtClean="0"/>
              <a:t> </a:t>
            </a:r>
            <a:r>
              <a:rPr lang="cs-CZ" altLang="en-US" sz="2000" dirty="0" err="1" smtClean="0"/>
              <a:t>Lasers</a:t>
            </a:r>
            <a:endParaRPr lang="pl-PL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cs-CZ" altLang="en-US" sz="2000" dirty="0" smtClean="0"/>
              <a:t>Kdo jsme?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cs-CZ" altLang="en-US" sz="2000" dirty="0" smtClean="0"/>
              <a:t>Čím se zabýváme?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cs-CZ" altLang="en-US" sz="2000" dirty="0" smtClean="0"/>
              <a:t>Kde se nacházíme?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</p:txBody>
      </p:sp>
      <p:sp>
        <p:nvSpPr>
          <p:cNvPr id="17412" name="Slide Number Placeholder 2"/>
          <p:cNvSpPr txBox="1">
            <a:spLocks/>
          </p:cNvSpPr>
          <p:nvPr/>
        </p:nvSpPr>
        <p:spPr bwMode="auto">
          <a:xfrm>
            <a:off x="8513763" y="6196013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endParaRPr lang="cs-CZ" altLang="en-US" sz="1800" dirty="0">
              <a:latin typeface="Calibri" pitchFamily="34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2" y="1419386"/>
            <a:ext cx="3243243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19101"/>
            <a:ext cx="4010996" cy="28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82" y="3660402"/>
            <a:ext cx="3237506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395288" y="548680"/>
            <a:ext cx="6707187" cy="648072"/>
          </a:xfrm>
        </p:spPr>
        <p:txBody>
          <a:bodyPr/>
          <a:lstStyle/>
          <a:p>
            <a:pPr eaLnBrk="1" hangingPunct="1"/>
            <a:r>
              <a:rPr lang="cs-CZ" altLang="en-US" dirty="0" smtClean="0"/>
              <a:t>Laser </a:t>
            </a:r>
            <a:r>
              <a:rPr lang="cs-CZ" altLang="en-US" dirty="0" err="1" smtClean="0"/>
              <a:t>DiPOLE</a:t>
            </a:r>
            <a:r>
              <a:rPr lang="cs-CZ" altLang="en-US" dirty="0" smtClean="0"/>
              <a:t> 100J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47050" cy="4060825"/>
              </a:xfrm>
            </p:spPr>
            <p:txBody>
              <a:bodyPr/>
              <a:lstStyle/>
              <a:p>
                <a:r>
                  <a:rPr lang="cs-CZ" altLang="en-US" sz="2000" dirty="0" smtClean="0"/>
                  <a:t>Diodově čerpaný pevnolátkový laser (</a:t>
                </a:r>
                <a:r>
                  <a:rPr lang="cs-CZ" sz="2000" dirty="0" smtClean="0"/>
                  <a:t>DPSSL - </a:t>
                </a:r>
                <a:r>
                  <a:rPr lang="cs-CZ" sz="2000" dirty="0" err="1"/>
                  <a:t>Diode-Pumped</a:t>
                </a:r>
                <a:r>
                  <a:rPr lang="cs-CZ" sz="2000" dirty="0"/>
                  <a:t> Solid-</a:t>
                </a:r>
                <a:r>
                  <a:rPr lang="cs-CZ" sz="2000" dirty="0" err="1"/>
                  <a:t>State</a:t>
                </a:r>
                <a:r>
                  <a:rPr lang="cs-CZ" sz="2000" dirty="0"/>
                  <a:t> Laser</a:t>
                </a:r>
                <a:r>
                  <a:rPr lang="cs-CZ" sz="2000" dirty="0" smtClean="0"/>
                  <a:t>)</a:t>
                </a:r>
              </a:p>
              <a:p>
                <a:r>
                  <a:rPr lang="cs-CZ" altLang="en-US" sz="2000" dirty="0" smtClean="0"/>
                  <a:t>Aktivní médium – </a:t>
                </a:r>
                <a:r>
                  <a:rPr lang="cs-CZ" altLang="en-US" sz="2000" dirty="0" err="1" smtClean="0"/>
                  <a:t>Yb:YAG</a:t>
                </a:r>
                <a:r>
                  <a:rPr lang="cs-CZ" altLang="en-US" sz="2000" dirty="0" smtClean="0"/>
                  <a:t>  </a:t>
                </a:r>
                <a:r>
                  <a:rPr lang="cs-CZ" altLang="en-US" sz="2000" dirty="0"/>
                  <a:t>y</a:t>
                </a:r>
                <a:r>
                  <a:rPr lang="cs-CZ" sz="2000" dirty="0" smtClean="0"/>
                  <a:t>tterbiem dopovaný </a:t>
                </a:r>
                <a:r>
                  <a:rPr lang="cs-CZ" sz="2000" dirty="0" err="1" smtClean="0"/>
                  <a:t>yttrito</a:t>
                </a:r>
                <a:r>
                  <a:rPr lang="cs-CZ" sz="2000" dirty="0" smtClean="0"/>
                  <a:t>-hlinitý granát</a:t>
                </a:r>
                <a:endParaRPr lang="en-US" sz="2000" dirty="0" smtClean="0"/>
              </a:p>
              <a:p>
                <a:r>
                  <a:rPr lang="en-US" altLang="en-US" sz="2000" dirty="0" err="1" smtClean="0"/>
                  <a:t>Aktivn</a:t>
                </a:r>
                <a:r>
                  <a:rPr lang="cs-CZ" altLang="en-US" sz="2000" dirty="0" smtClean="0"/>
                  <a:t>í médium kryogenně chlazené na 175 </a:t>
                </a:r>
                <a:r>
                  <a:rPr lang="cs-CZ" altLang="en-US" sz="2000" i="1" dirty="0" smtClean="0"/>
                  <a:t>K</a:t>
                </a:r>
              </a:p>
              <a:p>
                <a:r>
                  <a:rPr lang="cs-CZ" altLang="en-US" sz="2000" dirty="0" smtClean="0"/>
                  <a:t>Opakovací frekvence – 10 </a:t>
                </a:r>
                <a:r>
                  <a:rPr lang="cs-CZ" altLang="en-US" sz="2000" i="1" dirty="0" smtClean="0"/>
                  <a:t>Hz</a:t>
                </a:r>
              </a:p>
              <a:p>
                <a:r>
                  <a:rPr lang="cs-CZ" altLang="en-US" sz="2000" dirty="0" smtClean="0"/>
                  <a:t>Délka impulzu </a:t>
                </a:r>
                <a14:m>
                  <m:oMath xmlns:m="http://schemas.openxmlformats.org/officeDocument/2006/math">
                    <m:r>
                      <a:rPr lang="cs-CZ" altLang="en-US" sz="2000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cs-CZ" altLang="en-US" sz="2000" dirty="0" smtClean="0"/>
                  <a:t> 10 </a:t>
                </a:r>
                <a:r>
                  <a:rPr lang="cs-CZ" altLang="en-US" sz="2000" i="1" dirty="0" err="1" smtClean="0"/>
                  <a:t>ns</a:t>
                </a:r>
                <a:endParaRPr lang="cs-CZ" altLang="en-US" sz="2000" i="1" dirty="0" smtClean="0"/>
              </a:p>
              <a:p>
                <a:r>
                  <a:rPr lang="cs-CZ" altLang="en-US" sz="2000" dirty="0" smtClean="0"/>
                  <a:t>Energie impulzu – 100 </a:t>
                </a:r>
                <a:r>
                  <a:rPr lang="cs-CZ" altLang="en-US" sz="2000" i="1" dirty="0" smtClean="0"/>
                  <a:t>J</a:t>
                </a:r>
                <a:r>
                  <a:rPr lang="cs-CZ" altLang="en-US" sz="2000" dirty="0" smtClean="0"/>
                  <a:t> </a:t>
                </a:r>
                <a:r>
                  <a:rPr lang="en-US" altLang="en-US" sz="2000" dirty="0" smtClean="0"/>
                  <a:t>(2/2017)</a:t>
                </a:r>
              </a:p>
            </p:txBody>
          </p:sp>
        </mc:Choice>
        <mc:Fallback xmlns="">
          <p:sp>
            <p:nvSpPr>
              <p:cNvPr id="19459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47050" cy="4060825"/>
              </a:xfrm>
              <a:blipFill rotWithShape="1">
                <a:blip r:embed="rId3"/>
                <a:stretch>
                  <a:fillRect l="-599" t="-7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Slide Number Placeholder 2"/>
          <p:cNvSpPr txBox="1">
            <a:spLocks/>
          </p:cNvSpPr>
          <p:nvPr/>
        </p:nvSpPr>
        <p:spPr bwMode="auto">
          <a:xfrm>
            <a:off x="8513763" y="6196013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endParaRPr lang="cs-CZ" altLang="en-US" sz="1800" dirty="0">
              <a:latin typeface="Calibri" pitchFamily="34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3356992"/>
            <a:ext cx="2590809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9"/>
            <a:ext cx="6707188" cy="648073"/>
          </a:xfrm>
        </p:spPr>
        <p:txBody>
          <a:bodyPr/>
          <a:lstStyle/>
          <a:p>
            <a:r>
              <a:rPr lang="en-US" dirty="0" smtClean="0"/>
              <a:t>EPICS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EPICS = </a:t>
            </a:r>
            <a:r>
              <a:rPr lang="en-US" sz="2000" u="sng" dirty="0" smtClean="0"/>
              <a:t>E</a:t>
            </a:r>
            <a:r>
              <a:rPr lang="en-US" sz="2000" dirty="0" smtClean="0"/>
              <a:t>xperimental </a:t>
            </a:r>
            <a:r>
              <a:rPr lang="en-US" sz="2000" u="sng" dirty="0"/>
              <a:t>P</a:t>
            </a:r>
            <a:r>
              <a:rPr lang="en-US" sz="2000" dirty="0"/>
              <a:t>hysics and </a:t>
            </a:r>
            <a:r>
              <a:rPr lang="en-US" sz="2000" u="sng" dirty="0"/>
              <a:t>I</a:t>
            </a:r>
            <a:r>
              <a:rPr lang="en-US" sz="2000" dirty="0"/>
              <a:t>ndustrial </a:t>
            </a:r>
            <a:r>
              <a:rPr lang="en-US" sz="2000" u="sng" dirty="0"/>
              <a:t>C</a:t>
            </a:r>
            <a:r>
              <a:rPr lang="en-US" sz="2000" dirty="0"/>
              <a:t>ontrol </a:t>
            </a:r>
            <a:r>
              <a:rPr lang="en-US" sz="2000" u="sng" dirty="0" smtClean="0"/>
              <a:t>S</a:t>
            </a:r>
            <a:r>
              <a:rPr lang="en-US" sz="2000" dirty="0" smtClean="0"/>
              <a:t>ystem</a:t>
            </a:r>
          </a:p>
          <a:p>
            <a:r>
              <a:rPr lang="en-US" sz="2000" dirty="0" err="1" smtClean="0"/>
              <a:t>Softwarov</a:t>
            </a:r>
            <a:r>
              <a:rPr lang="cs-CZ" sz="2000" dirty="0" smtClean="0"/>
              <a:t>ý </a:t>
            </a:r>
            <a:r>
              <a:rPr lang="cs-CZ" sz="2000" dirty="0" err="1" smtClean="0"/>
              <a:t>framework</a:t>
            </a:r>
            <a:r>
              <a:rPr lang="cs-CZ" sz="2000" dirty="0" smtClean="0"/>
              <a:t> pro implementaci distribuovaných řídicích systémů</a:t>
            </a:r>
          </a:p>
          <a:p>
            <a:r>
              <a:rPr lang="cs-CZ" sz="2000" dirty="0" smtClean="0"/>
              <a:t>Kde se používá?</a:t>
            </a:r>
            <a:endParaRPr lang="en-US" sz="2000" dirty="0"/>
          </a:p>
          <a:p>
            <a:r>
              <a:rPr lang="cs-CZ" sz="2000" dirty="0" smtClean="0"/>
              <a:t>Open-source</a:t>
            </a:r>
          </a:p>
          <a:p>
            <a:r>
              <a:rPr lang="cs-CZ" sz="2000" dirty="0" err="1" smtClean="0"/>
              <a:t>Middleware</a:t>
            </a:r>
            <a:r>
              <a:rPr lang="cs-CZ" sz="2000" dirty="0" smtClean="0"/>
              <a:t> – „softwarové lepidlo“</a:t>
            </a:r>
            <a:endParaRPr lang="en-US" sz="2000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852936"/>
            <a:ext cx="2392336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2936"/>
            <a:ext cx="32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9"/>
            <a:ext cx="6707188" cy="576065"/>
          </a:xfrm>
        </p:spPr>
        <p:txBody>
          <a:bodyPr/>
          <a:lstStyle/>
          <a:p>
            <a:r>
              <a:rPr lang="cs-CZ" dirty="0" smtClean="0"/>
              <a:t>EPICS - pokračování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EPICS – klient/server architektura</a:t>
            </a:r>
          </a:p>
          <a:p>
            <a:r>
              <a:rPr lang="cs-CZ" sz="2000" dirty="0" smtClean="0"/>
              <a:t>Servery – IOC (Input Output </a:t>
            </a:r>
            <a:r>
              <a:rPr lang="cs-CZ" sz="2000" dirty="0" err="1" smtClean="0"/>
              <a:t>Controller</a:t>
            </a:r>
            <a:r>
              <a:rPr lang="cs-CZ" sz="2000" dirty="0" smtClean="0"/>
              <a:t>) </a:t>
            </a:r>
          </a:p>
          <a:p>
            <a:r>
              <a:rPr lang="cs-CZ" sz="2000" dirty="0" smtClean="0"/>
              <a:t>IOC hardware – standardní PC, </a:t>
            </a:r>
            <a:r>
              <a:rPr lang="cs-CZ" sz="2000" dirty="0" smtClean="0"/>
              <a:t>VME systémy</a:t>
            </a:r>
            <a:endParaRPr lang="cs-CZ" sz="2000" dirty="0" smtClean="0"/>
          </a:p>
          <a:p>
            <a:r>
              <a:rPr lang="cs-CZ" sz="2000" dirty="0" smtClean="0"/>
              <a:t>Síťový protokol – </a:t>
            </a:r>
            <a:r>
              <a:rPr lang="cs-CZ" sz="2000" dirty="0" err="1" smtClean="0"/>
              <a:t>Channel</a:t>
            </a:r>
            <a:r>
              <a:rPr lang="cs-CZ" sz="2000" dirty="0" smtClean="0"/>
              <a:t> Access (CA)</a:t>
            </a:r>
          </a:p>
          <a:p>
            <a:r>
              <a:rPr lang="cs-CZ" sz="2000" dirty="0" smtClean="0"/>
              <a:t>Operační systémy</a:t>
            </a:r>
          </a:p>
          <a:p>
            <a:pPr marL="1174750" indent="-457200">
              <a:buFont typeface="Verdana" pitchFamily="34" charset="0"/>
              <a:buChar char="‒"/>
            </a:pPr>
            <a:r>
              <a:rPr lang="cs-CZ" sz="2000" dirty="0" smtClean="0"/>
              <a:t>MS Windows, Linux</a:t>
            </a:r>
          </a:p>
          <a:p>
            <a:pPr marL="1174750" indent="-457200">
              <a:buFont typeface="Verdana" pitchFamily="34" charset="0"/>
              <a:buChar char="‒"/>
            </a:pPr>
            <a:r>
              <a:rPr lang="cs-CZ" sz="2000" dirty="0"/>
              <a:t>Real-</a:t>
            </a:r>
            <a:r>
              <a:rPr lang="cs-CZ" sz="2000" dirty="0" err="1"/>
              <a:t>time</a:t>
            </a:r>
            <a:r>
              <a:rPr lang="cs-CZ" sz="2000" dirty="0"/>
              <a:t> – RTEMS, </a:t>
            </a:r>
            <a:r>
              <a:rPr lang="cs-CZ" sz="2000" dirty="0" err="1" smtClean="0"/>
              <a:t>VxWorks</a:t>
            </a:r>
            <a:endParaRPr lang="cs-CZ" sz="2000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8" y="4642223"/>
            <a:ext cx="1440730" cy="699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52680"/>
            <a:ext cx="207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9"/>
            <a:ext cx="6707188" cy="576065"/>
          </a:xfrm>
        </p:spPr>
        <p:txBody>
          <a:bodyPr/>
          <a:lstStyle/>
          <a:p>
            <a:r>
              <a:rPr lang="cs-CZ" dirty="0" smtClean="0"/>
              <a:t>Příspěvek k projektu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Vývoj laseru </a:t>
            </a:r>
            <a:r>
              <a:rPr lang="cs-CZ" sz="2000" dirty="0" err="1" smtClean="0"/>
              <a:t>DiPOLE</a:t>
            </a:r>
            <a:r>
              <a:rPr lang="cs-CZ" sz="2000" dirty="0" smtClean="0"/>
              <a:t> 100 J – </a:t>
            </a:r>
            <a:r>
              <a:rPr lang="cs-CZ" sz="2000" dirty="0" err="1" smtClean="0"/>
              <a:t>Rutherford</a:t>
            </a:r>
            <a:r>
              <a:rPr lang="cs-CZ" sz="2000" dirty="0" smtClean="0"/>
              <a:t> </a:t>
            </a:r>
            <a:r>
              <a:rPr lang="cs-CZ" sz="2000" dirty="0" err="1" smtClean="0"/>
              <a:t>Appleton</a:t>
            </a:r>
            <a:r>
              <a:rPr lang="cs-CZ" sz="2000" dirty="0" smtClean="0"/>
              <a:t> </a:t>
            </a:r>
            <a:r>
              <a:rPr lang="cs-CZ" sz="2000" dirty="0" err="1" smtClean="0"/>
              <a:t>Laboratory</a:t>
            </a:r>
            <a:endParaRPr lang="cs-CZ" sz="2000" dirty="0" smtClean="0"/>
          </a:p>
          <a:p>
            <a:r>
              <a:rPr lang="cs-CZ" sz="2000" dirty="0" smtClean="0"/>
              <a:t>Řídicí </a:t>
            </a:r>
            <a:r>
              <a:rPr lang="cs-CZ" sz="2000" dirty="0" smtClean="0"/>
              <a:t>systém </a:t>
            </a:r>
            <a:r>
              <a:rPr lang="cs-CZ" sz="2000" dirty="0" err="1" smtClean="0"/>
              <a:t>DiPOLE</a:t>
            </a:r>
            <a:r>
              <a:rPr lang="cs-CZ" sz="2000" dirty="0" smtClean="0"/>
              <a:t> 100 J – </a:t>
            </a:r>
            <a:r>
              <a:rPr lang="cs-CZ" sz="2000" dirty="0" err="1" smtClean="0"/>
              <a:t>Tessella</a:t>
            </a:r>
            <a:r>
              <a:rPr lang="cs-CZ" sz="2000" dirty="0" smtClean="0"/>
              <a:t>, </a:t>
            </a:r>
            <a:r>
              <a:rPr lang="cs-CZ" sz="2000" dirty="0" err="1" smtClean="0"/>
              <a:t>Cosylab</a:t>
            </a:r>
            <a:endParaRPr lang="cs-CZ" sz="2000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sz="2000" dirty="0" smtClean="0"/>
              <a:t>Stáž </a:t>
            </a:r>
            <a:r>
              <a:rPr lang="cs-CZ" sz="2000" dirty="0" smtClean="0"/>
              <a:t>STFC - Integrace podsystému </a:t>
            </a:r>
          </a:p>
          <a:p>
            <a:pPr marL="1077913">
              <a:buFont typeface="Verdana" pitchFamily="34" charset="0"/>
              <a:buChar char="‒"/>
            </a:pPr>
            <a:r>
              <a:rPr lang="cs-CZ" sz="2000" dirty="0" err="1" smtClean="0"/>
              <a:t>Gentec</a:t>
            </a:r>
            <a:r>
              <a:rPr lang="cs-CZ" sz="2000" dirty="0" smtClean="0"/>
              <a:t> S-link - monitorování </a:t>
            </a:r>
            <a:r>
              <a:rPr lang="cs-CZ" sz="2000" dirty="0"/>
              <a:t>energie a výkonu </a:t>
            </a:r>
            <a:r>
              <a:rPr lang="cs-CZ" sz="2000" dirty="0" smtClean="0"/>
              <a:t>laseru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cs-CZ" sz="2000" dirty="0" err="1" smtClean="0"/>
              <a:t>HiLASE</a:t>
            </a:r>
            <a:r>
              <a:rPr lang="cs-CZ" sz="2000" dirty="0" smtClean="0"/>
              <a:t> – vakuový systém </a:t>
            </a:r>
            <a:r>
              <a:rPr lang="cs-CZ" sz="2000" dirty="0" smtClean="0"/>
              <a:t>založený na PLC IDEC</a:t>
            </a:r>
            <a:endParaRPr lang="cs-CZ" sz="2000" dirty="0" smtClean="0"/>
          </a:p>
          <a:p>
            <a:pPr marL="1077913">
              <a:buFont typeface="Verdana" pitchFamily="34" charset="0"/>
              <a:buChar char="‒"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88960"/>
            <a:ext cx="2308163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91488"/>
            <a:ext cx="308458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9"/>
            <a:ext cx="6707188" cy="576065"/>
          </a:xfrm>
        </p:spPr>
        <p:txBody>
          <a:bodyPr/>
          <a:lstStyle/>
          <a:p>
            <a:r>
              <a:rPr lang="cs-CZ" dirty="0" smtClean="0"/>
              <a:t>Příspěvek k projektu – </a:t>
            </a:r>
            <a:r>
              <a:rPr lang="cs-CZ" dirty="0" err="1" smtClean="0"/>
              <a:t>pokrač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060825"/>
          </a:xfrm>
        </p:spPr>
        <p:txBody>
          <a:bodyPr/>
          <a:lstStyle/>
          <a:p>
            <a:r>
              <a:rPr lang="cs-CZ" sz="2000" dirty="0" err="1" smtClean="0"/>
              <a:t>Gentec</a:t>
            </a:r>
            <a:r>
              <a:rPr lang="cs-CZ" sz="2000" dirty="0" smtClean="0"/>
              <a:t> S-Link </a:t>
            </a:r>
          </a:p>
          <a:p>
            <a:pPr marL="1192213" indent="-457200">
              <a:buFont typeface="Verdana" pitchFamily="34" charset="0"/>
              <a:buChar char="‒"/>
            </a:pPr>
            <a:r>
              <a:rPr lang="cs-CZ" sz="2000" dirty="0" smtClean="0"/>
              <a:t>Monitorování energie a výkonu laseru</a:t>
            </a:r>
          </a:p>
          <a:p>
            <a:pPr marL="1192213" indent="-457200">
              <a:buFont typeface="Verdana" pitchFamily="34" charset="0"/>
              <a:buChar char="‒"/>
            </a:pPr>
            <a:r>
              <a:rPr lang="cs-CZ" sz="2000" dirty="0" smtClean="0"/>
              <a:t>Řídicí jednotka a měřicí hlavy </a:t>
            </a:r>
            <a:endParaRPr lang="cs-CZ" sz="2000" dirty="0"/>
          </a:p>
          <a:p>
            <a:pPr>
              <a:buFont typeface="Arial" pitchFamily="34" charset="0"/>
              <a:buChar char="•"/>
            </a:pPr>
            <a:r>
              <a:rPr lang="cs-CZ" sz="2000" dirty="0" smtClean="0"/>
              <a:t>Měřicí hlavy</a:t>
            </a:r>
          </a:p>
          <a:p>
            <a:pPr marL="1192213" indent="-457200">
              <a:buFont typeface="Verdana" pitchFamily="34" charset="0"/>
              <a:buChar char="‒"/>
            </a:pPr>
            <a:r>
              <a:rPr lang="cs-CZ" sz="2000" dirty="0" smtClean="0"/>
              <a:t>Termoelektrický senzor</a:t>
            </a:r>
          </a:p>
          <a:p>
            <a:pPr marL="1192213" indent="-457200">
              <a:buFont typeface="Verdana" pitchFamily="34" charset="0"/>
              <a:buChar char="‒"/>
            </a:pPr>
            <a:r>
              <a:rPr lang="cs-CZ" sz="2000" dirty="0" smtClean="0"/>
              <a:t>Pyroelektrický senzor</a:t>
            </a:r>
            <a:endParaRPr lang="cs-CZ" sz="2000" dirty="0"/>
          </a:p>
          <a:p>
            <a:pPr>
              <a:buFont typeface="Arial" pitchFamily="34" charset="0"/>
              <a:buChar char="•"/>
            </a:pPr>
            <a:r>
              <a:rPr lang="cs-CZ" sz="2000" dirty="0" smtClean="0"/>
              <a:t>Integrace </a:t>
            </a:r>
            <a:r>
              <a:rPr lang="cs-CZ" sz="2000" dirty="0" smtClean="0"/>
              <a:t>do EPICS</a:t>
            </a:r>
          </a:p>
          <a:p>
            <a:pPr marL="1174750" indent="-457200">
              <a:buFont typeface="Verdana" pitchFamily="34" charset="0"/>
              <a:buChar char="‒"/>
            </a:pPr>
            <a:r>
              <a:rPr lang="cs-CZ" sz="2000" dirty="0" smtClean="0"/>
              <a:t>Pomocí </a:t>
            </a:r>
            <a:r>
              <a:rPr lang="cs-CZ" sz="2000" dirty="0" err="1" smtClean="0"/>
              <a:t>Stream</a:t>
            </a:r>
            <a:r>
              <a:rPr lang="cs-CZ" sz="2000" dirty="0" smtClean="0"/>
              <a:t> </a:t>
            </a:r>
            <a:r>
              <a:rPr lang="cs-CZ" sz="2000" dirty="0" err="1" smtClean="0"/>
              <a:t>Device</a:t>
            </a:r>
            <a:endParaRPr lang="cs-CZ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23690"/>
            <a:ext cx="1850539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25035"/>
            <a:ext cx="56388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Obrázek 1" descr="dopnkovy-moti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0" t="22029" r="9142" b="60571"/>
          <a:stretch>
            <a:fillRect/>
          </a:stretch>
        </p:blipFill>
        <p:spPr bwMode="auto">
          <a:xfrm>
            <a:off x="0" y="1698625"/>
            <a:ext cx="9178925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/>
          <p:cNvSpPr>
            <a:spLocks noGrp="1"/>
          </p:cNvSpPr>
          <p:nvPr>
            <p:ph type="ctrTitle"/>
          </p:nvPr>
        </p:nvSpPr>
        <p:spPr>
          <a:xfrm>
            <a:off x="703263" y="2301875"/>
            <a:ext cx="7772400" cy="3214688"/>
          </a:xfrm>
        </p:spPr>
        <p:txBody>
          <a:bodyPr/>
          <a:lstStyle/>
          <a:p>
            <a:pPr eaLnBrk="1" hangingPunct="1"/>
            <a:r>
              <a:rPr lang="cs-CZ" altLang="en-US" sz="4800" dirty="0" smtClean="0">
                <a:solidFill>
                  <a:schemeClr val="tx1"/>
                </a:solidFill>
              </a:rPr>
              <a:t>Děkuji za pozornost.</a:t>
            </a:r>
            <a:br>
              <a:rPr lang="cs-CZ" altLang="en-US" sz="4800" dirty="0" smtClean="0">
                <a:solidFill>
                  <a:schemeClr val="tx1"/>
                </a:solidFill>
              </a:rPr>
            </a:br>
            <a:r>
              <a:rPr lang="cs-CZ" altLang="en-US" sz="4800" dirty="0" smtClean="0">
                <a:solidFill>
                  <a:schemeClr val="tx1"/>
                </a:solidFill>
              </a:rPr>
              <a:t/>
            </a:r>
            <a:br>
              <a:rPr lang="cs-CZ" altLang="en-US" sz="4800" dirty="0" smtClean="0">
                <a:solidFill>
                  <a:schemeClr val="tx1"/>
                </a:solidFill>
              </a:rPr>
            </a:br>
            <a:r>
              <a:rPr lang="cs-CZ" altLang="en-US" sz="3200" dirty="0" smtClean="0">
                <a:solidFill>
                  <a:schemeClr val="tx1"/>
                </a:solidFill>
              </a:rPr>
              <a:t>Místo pro Vaše dotazy.</a:t>
            </a:r>
          </a:p>
        </p:txBody>
      </p:sp>
      <p:sp>
        <p:nvSpPr>
          <p:cNvPr id="36868" name="Obdélník 1"/>
          <p:cNvSpPr>
            <a:spLocks noChangeArrowheads="1"/>
          </p:cNvSpPr>
          <p:nvPr/>
        </p:nvSpPr>
        <p:spPr bwMode="auto">
          <a:xfrm>
            <a:off x="6875463" y="555625"/>
            <a:ext cx="19812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cs-CZ" altLang="en-US" sz="900">
                <a:latin typeface="Verdana" pitchFamily="34" charset="0"/>
              </a:rPr>
              <a:t>Fyzikální ústav AV ČR, v. v. i.  </a:t>
            </a:r>
          </a:p>
          <a:p>
            <a:pPr algn="r" eaLnBrk="1" hangingPunct="1"/>
            <a:r>
              <a:rPr lang="cs-CZ" altLang="en-US" sz="900">
                <a:latin typeface="Verdana" pitchFamily="34" charset="0"/>
              </a:rPr>
              <a:t>Na Slovance 2</a:t>
            </a:r>
          </a:p>
          <a:p>
            <a:pPr algn="r" eaLnBrk="1" hangingPunct="1"/>
            <a:r>
              <a:rPr lang="cs-CZ" altLang="en-US" sz="900">
                <a:latin typeface="Verdana" pitchFamily="34" charset="0"/>
              </a:rPr>
              <a:t>182 21 Praha 8   </a:t>
            </a:r>
          </a:p>
          <a:p>
            <a:pPr algn="r" eaLnBrk="1" hangingPunct="1"/>
            <a:r>
              <a:rPr lang="cs-CZ" altLang="en-US" sz="900">
                <a:solidFill>
                  <a:srgbClr val="00B050"/>
                </a:solidFill>
                <a:latin typeface="Verdana" pitchFamily="34" charset="0"/>
              </a:rPr>
              <a:t>hilase@fzu.cz </a:t>
            </a:r>
          </a:p>
          <a:p>
            <a:pPr algn="r" eaLnBrk="1" hangingPunct="1"/>
            <a:r>
              <a:rPr lang="cs-CZ" altLang="en-US" sz="900">
                <a:solidFill>
                  <a:srgbClr val="00B050"/>
                </a:solidFill>
                <a:latin typeface="Verdana" pitchFamily="34" charset="0"/>
              </a:rPr>
              <a:t>www.hilase.cz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4680</TotalTime>
  <Words>251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Úvod</vt:lpstr>
      <vt:lpstr>Laser DiPOLE 100J</vt:lpstr>
      <vt:lpstr>EPICS</vt:lpstr>
      <vt:lpstr>EPICS - pokračování</vt:lpstr>
      <vt:lpstr>Příspěvek k projektu </vt:lpstr>
      <vt:lpstr>Příspěvek k projektu – pokrač.</vt:lpstr>
      <vt:lpstr>Děkuji za pozornost.  Místo pro Vaše dotazy.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</dc:creator>
  <cp:lastModifiedBy>marek</cp:lastModifiedBy>
  <cp:revision>198</cp:revision>
  <dcterms:created xsi:type="dcterms:W3CDTF">2011-11-23T10:07:27Z</dcterms:created>
  <dcterms:modified xsi:type="dcterms:W3CDTF">2016-11-24T10:40:51Z</dcterms:modified>
</cp:coreProperties>
</file>