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272" r:id="rId2"/>
    <p:sldId id="273" r:id="rId3"/>
    <p:sldId id="259" r:id="rId4"/>
    <p:sldId id="278" r:id="rId5"/>
    <p:sldId id="263" r:id="rId6"/>
    <p:sldId id="266" r:id="rId7"/>
    <p:sldId id="267" r:id="rId8"/>
    <p:sldId id="268" r:id="rId9"/>
    <p:sldId id="283" r:id="rId10"/>
    <p:sldId id="284" r:id="rId11"/>
    <p:sldId id="297" r:id="rId12"/>
    <p:sldId id="298" r:id="rId13"/>
    <p:sldId id="299" r:id="rId14"/>
    <p:sldId id="300" r:id="rId15"/>
    <p:sldId id="301" r:id="rId16"/>
    <p:sldId id="302" r:id="rId17"/>
    <p:sldId id="286" r:id="rId18"/>
    <p:sldId id="282" r:id="rId19"/>
    <p:sldId id="288" r:id="rId20"/>
    <p:sldId id="287" r:id="rId21"/>
    <p:sldId id="290" r:id="rId22"/>
    <p:sldId id="289" r:id="rId23"/>
    <p:sldId id="291" r:id="rId24"/>
    <p:sldId id="293" r:id="rId25"/>
    <p:sldId id="292" r:id="rId26"/>
    <p:sldId id="285" r:id="rId27"/>
    <p:sldId id="294" r:id="rId28"/>
    <p:sldId id="280" r:id="rId29"/>
    <p:sldId id="295" r:id="rId30"/>
    <p:sldId id="296"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68" d="100"/>
          <a:sy n="68" d="100"/>
        </p:scale>
        <p:origin x="84" y="156"/>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8FE81FEC-2664-411F-AEB3-065F29F52751}">
      <dgm:prSet custT="1"/>
      <dgm:spPr/>
      <dgm:t>
        <a:bodyPr lIns="182880" tIns="182880" rIns="182880" bIns="182880" anchor="ctr"/>
        <a:lstStyle/>
        <a:p>
          <a:pPr marL="0" rtl="0">
            <a:lnSpc>
              <a:spcPct val="100000"/>
            </a:lnSpc>
            <a:buNone/>
          </a:pPr>
          <a:r>
            <a:rPr lang="en-US" sz="1800" b="0" i="0" kern="1200">
              <a:solidFill>
                <a:srgbClr val="AC5B4C"/>
              </a:solidFill>
              <a:latin typeface="+mn-lt"/>
              <a:ea typeface="+mn-ea"/>
              <a:cs typeface="Gill Sans SemiBold" panose="020B0502020104020203" pitchFamily="34" charset="-79"/>
            </a:rPr>
            <a:t>Eye-catching color scheme, great use of space, site was not overwhelming and easy to navigate</a:t>
          </a:r>
          <a:endParaRPr lang="en-US" sz="1800" b="0" i="0" kern="1200" dirty="0">
            <a:solidFill>
              <a:srgbClr val="AC5B4C"/>
            </a:solidFill>
            <a:latin typeface="+mn-lt"/>
            <a:ea typeface="+mn-ea"/>
            <a:cs typeface="Gill Sans SemiBold" panose="020B0502020104020203" pitchFamily="34" charset="-79"/>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anchor="ctr"/>
        <a:lstStyle/>
        <a:p>
          <a:pPr marL="0" rtl="0"/>
          <a:r>
            <a:rPr lang="en-US" sz="2000" b="0" i="0">
              <a:latin typeface="Gill Sans Nova" panose="020B0602020104020203" pitchFamily="34" charset="0"/>
              <a:cs typeface="Gill Sans SemiBold" panose="020B0502020104020203" pitchFamily="34" charset="-79"/>
            </a:rPr>
            <a:t>Japan</a:t>
          </a:r>
          <a:endParaRPr lang="en-US" sz="2000" b="0" i="0" dirty="0">
            <a:latin typeface="Gill Sans Nova" panose="020B0602020104020203" pitchFamily="34" charset="0"/>
            <a:cs typeface="Gill Sans SemiBold" panose="020B0502020104020203" pitchFamily="34" charset="-79"/>
          </a:endParaRP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0" i="0">
              <a:solidFill>
                <a:schemeClr val="accent2"/>
              </a:solidFill>
              <a:latin typeface="+mn-lt"/>
              <a:cs typeface="Gill Sans Light" panose="020B0302020104020203" pitchFamily="34" charset="-79"/>
            </a:rPr>
            <a:t>Simplicity usage of color palette, showcased less is more, feel of website was authoritative</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0" i="0">
              <a:latin typeface="Gill Sans Nova" panose="020B0602020104020203" pitchFamily="34" charset="0"/>
              <a:cs typeface="Gill Sans SemiBold" panose="020B0502020104020203" pitchFamily="34" charset="-79"/>
            </a:rPr>
            <a:t>Canada</a:t>
          </a:r>
          <a:endParaRPr lang="en-US" sz="2000" b="0" i="0" dirty="0">
            <a:latin typeface="Gill Sans Nova" panose="020B0602020104020203" pitchFamily="34" charset="0"/>
            <a:cs typeface="Gill Sans SemiBold" panose="020B0502020104020203" pitchFamily="34" charset="-79"/>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0EC0C300-11E4-45CF-8418-973585107209}">
      <dgm:prSet phldr="0" custT="1"/>
      <dgm:spPr/>
      <dgm:t>
        <a:bodyPr anchor="ctr"/>
        <a:lstStyle/>
        <a:p>
          <a:pPr marL="0">
            <a:lnSpc>
              <a:spcPct val="100000"/>
            </a:lnSpc>
          </a:pPr>
          <a:r>
            <a:rPr lang="en-US" sz="1800" b="0" i="0">
              <a:solidFill>
                <a:schemeClr val="accent2"/>
              </a:solidFill>
              <a:latin typeface="+mn-lt"/>
              <a:cs typeface="Gill Sans SemiBold" panose="020B0502020104020203" pitchFamily="34" charset="-79"/>
            </a:rPr>
            <a:t>Not content focused, easy to navigate, simple design</a:t>
          </a:r>
          <a:endParaRPr lang="en-US" sz="1800" b="0" i="0" dirty="0">
            <a:solidFill>
              <a:schemeClr val="accent2"/>
            </a:solidFill>
            <a:latin typeface="+mn-lt"/>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0" i="0">
              <a:solidFill>
                <a:schemeClr val="accent2"/>
              </a:solidFill>
              <a:latin typeface="+mn-lt"/>
              <a:cs typeface="Gill Sans Light" panose="020B0302020104020203" pitchFamily="34" charset="-79"/>
            </a:rPr>
            <a:t>Home page had multiple links to news and lacked anything directly relating to the finance of the country, too crowded, not easy to navigate</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custT="1"/>
      <dgm:spPr/>
      <dgm:t>
        <a:bodyPr anchor="ctr"/>
        <a:lstStyle/>
        <a:p>
          <a:pPr marL="0"/>
          <a:r>
            <a:rPr lang="en-US" sz="2000" b="0" i="0">
              <a:latin typeface="Gill Sans Nova" panose="020B0602020104020203" pitchFamily="34" charset="0"/>
              <a:cs typeface="Gill Sans SemiBold" panose="020B0502020104020203" pitchFamily="34" charset="-79"/>
            </a:rPr>
            <a:t>Thailand</a:t>
          </a:r>
          <a:endParaRPr lang="en-US" sz="2000" b="0" i="0" dirty="0">
            <a:latin typeface="Gill Sans Nova" panose="020B0602020104020203" pitchFamily="34" charset="0"/>
            <a:cs typeface="Gill Sans SemiBold" panose="020B0502020104020203" pitchFamily="34" charset="-79"/>
          </a:endParaRP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E9682B4F-0217-4B50-923E-C104AA24290F}">
      <dgm:prSet phldr="0" custT="1"/>
      <dgm:spPr/>
      <dgm:t>
        <a:bodyPr anchor="ctr"/>
        <a:lstStyle/>
        <a:p>
          <a:pPr marL="0"/>
          <a:r>
            <a:rPr lang="en-US" sz="2000" b="0" i="0">
              <a:latin typeface="Gill Sans Nova" panose="020B0602020104020203" pitchFamily="34" charset="0"/>
              <a:cs typeface="Gill Sans SemiBold" panose="020B0502020104020203" pitchFamily="34" charset="-79"/>
            </a:rPr>
            <a:t>Barbados</a:t>
          </a:r>
          <a:endParaRPr lang="en-US" sz="2000" b="0" i="0" dirty="0">
            <a:latin typeface="Gill Sans Nova" panose="020B0602020104020203" pitchFamily="34" charset="0"/>
            <a:cs typeface="Gill Sans SemiBold" panose="020B0502020104020203" pitchFamily="34" charset="-79"/>
          </a:endParaRPr>
        </a:p>
      </dgm:t>
    </dgm:pt>
    <dgm:pt modelId="{B8632E42-D7EB-4C31-877E-6F1B2801851A}" type="sibTrans" cxnId="{6C23D0C9-74B2-4C8B-AB2F-A03B3B0EBE56}">
      <dgm:prSet/>
      <dgm:spPr/>
      <dgm:t>
        <a:bodyPr/>
        <a:lstStyle/>
        <a:p>
          <a:endParaRPr lang="en-US"/>
        </a:p>
      </dgm:t>
    </dgm:pt>
    <dgm:pt modelId="{E0F6C4AF-9BBB-4698-91D7-F9AE3EACBD5D}" type="parTrans" cxnId="{6C23D0C9-74B2-4C8B-AB2F-A03B3B0EBE56}">
      <dgm:prSet/>
      <dgm:spPr/>
      <dgm:t>
        <a:bodyPr/>
        <a:lstStyle/>
        <a:p>
          <a:endParaRPr lang="en-US"/>
        </a:p>
      </dgm:t>
    </dgm:pt>
    <dgm:pt modelId="{50418D2B-9486-42DE-AFDD-1D31420040FF}">
      <dgm:prSet phldr="0" custT="1"/>
      <dgm:spPr/>
      <dgm:t>
        <a:bodyPr anchor="ctr"/>
        <a:lstStyle/>
        <a:p>
          <a:pPr marL="0">
            <a:lnSpc>
              <a:spcPct val="100000"/>
            </a:lnSpc>
          </a:pPr>
          <a:r>
            <a:rPr lang="en-US" sz="1800" b="0" i="0">
              <a:solidFill>
                <a:schemeClr val="accent2"/>
              </a:solidFill>
              <a:latin typeface="+mn-lt"/>
              <a:cs typeface="Gill Sans Light" panose="020B0302020104020203" pitchFamily="34" charset="-79"/>
            </a:rPr>
            <a:t>Simple design, purpose of website was explained, introduction of ministers’ responsible for sector, easy to navigate</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A2322D3A-7AC2-4C5C-9D7E-EAB2313D47D4}">
      <dgm:prSet phldr="0" custT="1"/>
      <dgm:spPr/>
      <dgm:t>
        <a:bodyPr anchor="ctr"/>
        <a:lstStyle/>
        <a:p>
          <a:pPr marL="0"/>
          <a:r>
            <a:rPr lang="en-US" sz="2000" b="0" i="0">
              <a:latin typeface="Gill Sans Nova" panose="020B0602020104020203" pitchFamily="34" charset="0"/>
              <a:cs typeface="Gill Sans SemiBold" panose="020B0502020104020203" pitchFamily="34" charset="-79"/>
            </a:rPr>
            <a:t>USA</a:t>
          </a:r>
          <a:endParaRPr lang="en-US" sz="2000" b="0" i="0" dirty="0">
            <a:latin typeface="Gill Sans Nova" panose="020B0602020104020203" pitchFamily="34" charset="0"/>
            <a:cs typeface="Gill Sans SemiBold" panose="020B0502020104020203" pitchFamily="34" charset="-79"/>
          </a:endParaRPr>
        </a:p>
      </dgm:t>
    </dgm:pt>
    <dgm:pt modelId="{84DE1C3A-3FC7-4DB3-88ED-33F65A71557A}" type="sibTrans" cxnId="{179FAFCF-F878-464E-A8A6-1185EFA0E380}">
      <dgm:prSet/>
      <dgm:spPr/>
      <dgm:t>
        <a:bodyPr/>
        <a:lstStyle/>
        <a:p>
          <a:endParaRPr lang="en-US"/>
        </a:p>
      </dgm:t>
    </dgm:pt>
    <dgm:pt modelId="{4A8C15D4-B36F-4764-B4FF-F2AF790D3E17}" type="parTrans" cxnId="{179FAFCF-F878-464E-A8A6-1185EFA0E380}">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pt>
    <dgm:pt modelId="{CFCA7698-FAF1-9341-A1FC-ED13A8E7C585}" type="pres">
      <dgm:prSet presAssocID="{73D947E0-108F-4D20-A71E-3CF329F97212}" presName="thickLine" presStyleLbl="alignNode1" presStyleIdx="0" presStyleCnt="5"/>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10"/>
      <dgm:spPr/>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10"/>
      <dgm:spPr/>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5"/>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5"/>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10"/>
      <dgm:spPr/>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10"/>
      <dgm:spPr/>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5"/>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5"/>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10"/>
      <dgm:spPr/>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10"/>
      <dgm:spPr/>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5"/>
      <dgm:spPr/>
    </dgm:pt>
    <dgm:pt modelId="{60ED89A1-904B-E446-B340-02B3D3D2D4CF}" type="pres">
      <dgm:prSet presAssocID="{0EC0C300-11E4-45CF-8418-973585107209}" presName="vertSpace2b" presStyleCnt="0"/>
      <dgm:spPr/>
    </dgm:pt>
    <dgm:pt modelId="{C60B052C-8895-B64E-8F55-A22B06C26711}" type="pres">
      <dgm:prSet presAssocID="{4F85505A-81B6-4FDA-A144-900B71DAD946}" presName="thickLine" presStyleLbl="alignNode1" presStyleIdx="3" presStyleCnt="5"/>
      <dgm:spPr/>
    </dgm:pt>
    <dgm:pt modelId="{6824B304-8D35-7546-835D-37EF75EF130E}" type="pres">
      <dgm:prSet presAssocID="{4F85505A-81B6-4FDA-A144-900B71DAD946}" presName="horz1" presStyleCnt="0"/>
      <dgm:spPr/>
    </dgm:pt>
    <dgm:pt modelId="{C9B957BF-3762-C444-A889-9188DFC903DF}" type="pres">
      <dgm:prSet presAssocID="{4F85505A-81B6-4FDA-A144-900B71DAD946}" presName="tx1" presStyleLbl="revTx" presStyleIdx="6" presStyleCnt="10"/>
      <dgm:spPr/>
    </dgm:pt>
    <dgm:pt modelId="{D251ECF4-3488-2542-8086-F83F675146E2}" type="pres">
      <dgm:prSet presAssocID="{4F85505A-81B6-4FDA-A144-900B71DAD946}" presName="vert1" presStyleCnt="0"/>
      <dgm:spPr/>
    </dgm:pt>
    <dgm:pt modelId="{53DFB678-703B-1646-A2C9-814631074136}" type="pres">
      <dgm:prSet presAssocID="{FEB4A941-E9FA-4A86-A673-85FF34B35F20}" presName="vertSpace2a" presStyleCnt="0"/>
      <dgm:spPr/>
    </dgm:pt>
    <dgm:pt modelId="{C9124C8C-8A51-3E49-8F20-C1A448FD817F}" type="pres">
      <dgm:prSet presAssocID="{FEB4A941-E9FA-4A86-A673-85FF34B35F20}" presName="horz2" presStyleCnt="0"/>
      <dgm:spPr/>
    </dgm:pt>
    <dgm:pt modelId="{5B977E52-1DC2-D846-AA85-F463E40EE7D6}" type="pres">
      <dgm:prSet presAssocID="{FEB4A941-E9FA-4A86-A673-85FF34B35F20}" presName="horzSpace2" presStyleCnt="0"/>
      <dgm:spPr/>
    </dgm:pt>
    <dgm:pt modelId="{B09F43E3-E283-364B-BDDC-AEA3B436FB56}" type="pres">
      <dgm:prSet presAssocID="{FEB4A941-E9FA-4A86-A673-85FF34B35F20}" presName="tx2" presStyleLbl="revTx" presStyleIdx="7" presStyleCnt="10"/>
      <dgm:spPr/>
    </dgm:pt>
    <dgm:pt modelId="{78FAB02E-902A-0246-8841-E18990A6BDCD}" type="pres">
      <dgm:prSet presAssocID="{FEB4A941-E9FA-4A86-A673-85FF34B35F20}" presName="vert2" presStyleCnt="0"/>
      <dgm:spPr/>
    </dgm:pt>
    <dgm:pt modelId="{2A380769-BA5B-F344-93A6-E05188F7C102}" type="pres">
      <dgm:prSet presAssocID="{FEB4A941-E9FA-4A86-A673-85FF34B35F20}" presName="thinLine2b" presStyleLbl="callout" presStyleIdx="3" presStyleCnt="5"/>
      <dgm:spPr/>
    </dgm:pt>
    <dgm:pt modelId="{1666CBCE-44EA-144B-B2DC-553B1D1FA875}" type="pres">
      <dgm:prSet presAssocID="{FEB4A941-E9FA-4A86-A673-85FF34B35F20}" presName="vertSpace2b" presStyleCnt="0"/>
      <dgm:spPr/>
    </dgm:pt>
    <dgm:pt modelId="{43609A61-BA80-5948-B85C-CB38B2D0E047}" type="pres">
      <dgm:prSet presAssocID="{A2322D3A-7AC2-4C5C-9D7E-EAB2313D47D4}" presName="thickLine" presStyleLbl="alignNode1" presStyleIdx="4" presStyleCnt="5"/>
      <dgm:spPr/>
    </dgm:pt>
    <dgm:pt modelId="{755CA152-7A11-B547-85AC-95C6503B0509}" type="pres">
      <dgm:prSet presAssocID="{A2322D3A-7AC2-4C5C-9D7E-EAB2313D47D4}" presName="horz1" presStyleCnt="0"/>
      <dgm:spPr/>
    </dgm:pt>
    <dgm:pt modelId="{6FFE689B-A07F-6149-B2E3-6757BAD42DB9}" type="pres">
      <dgm:prSet presAssocID="{A2322D3A-7AC2-4C5C-9D7E-EAB2313D47D4}" presName="tx1" presStyleLbl="revTx" presStyleIdx="8" presStyleCnt="10"/>
      <dgm:spPr/>
    </dgm:pt>
    <dgm:pt modelId="{C5F03895-AABE-2543-93DF-22AEB1203220}" type="pres">
      <dgm:prSet presAssocID="{A2322D3A-7AC2-4C5C-9D7E-EAB2313D47D4}" presName="vert1" presStyleCnt="0"/>
      <dgm:spPr/>
    </dgm:pt>
    <dgm:pt modelId="{1B4605F0-5552-F241-97AF-C59A6A8D8608}" type="pres">
      <dgm:prSet presAssocID="{8FE81FEC-2664-411F-AEB3-065F29F52751}" presName="vertSpace2a" presStyleCnt="0"/>
      <dgm:spPr/>
    </dgm:pt>
    <dgm:pt modelId="{B3892077-82DE-2B46-B97B-882D9BAC3AA6}" type="pres">
      <dgm:prSet presAssocID="{8FE81FEC-2664-411F-AEB3-065F29F52751}" presName="horz2" presStyleCnt="0"/>
      <dgm:spPr/>
    </dgm:pt>
    <dgm:pt modelId="{D85BDADF-3D02-C949-8AD1-025541606F09}" type="pres">
      <dgm:prSet presAssocID="{8FE81FEC-2664-411F-AEB3-065F29F52751}" presName="horzSpace2" presStyleCnt="0"/>
      <dgm:spPr/>
    </dgm:pt>
    <dgm:pt modelId="{FBD01AEA-A8F9-FE4D-9602-487EAF61F09B}" type="pres">
      <dgm:prSet presAssocID="{8FE81FEC-2664-411F-AEB3-065F29F52751}" presName="tx2" presStyleLbl="revTx" presStyleIdx="9" presStyleCnt="10" custScaleX="98198" custLinFactNeighborX="-1478" custLinFactNeighborY="3011"/>
      <dgm:spPr/>
    </dgm:pt>
    <dgm:pt modelId="{1DA1CE23-8C39-3D4F-A89C-4024EB35CFC1}" type="pres">
      <dgm:prSet presAssocID="{8FE81FEC-2664-411F-AEB3-065F29F52751}" presName="vert2" presStyleCnt="0"/>
      <dgm:spPr/>
    </dgm:pt>
    <dgm:pt modelId="{098E18BB-B50B-7944-A588-57FAEF8C3BE4}" type="pres">
      <dgm:prSet presAssocID="{8FE81FEC-2664-411F-AEB3-065F29F52751}" presName="thinLine2b" presStyleLbl="callout" presStyleIdx="4" presStyleCnt="5"/>
      <dgm:spPr/>
    </dgm:pt>
    <dgm:pt modelId="{DB6E8C3B-99BF-2D4B-BAB0-99514E5BFDCA}" type="pres">
      <dgm:prSet presAssocID="{8FE81FEC-2664-411F-AEB3-065F29F52751}"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8A7D320A-DEA9-4D98-88D5-102F3F3F95FA}" type="presOf" srcId="{E9682B4F-0217-4B50-923E-C104AA24290F}" destId="{12C6F6CB-CEC3-A749-930B-00502DB5A1B0}" srcOrd="0" destOrd="0" presId="urn:microsoft.com/office/officeart/2008/layout/LinedList"/>
    <dgm:cxn modelId="{0DBBF80F-DD8D-4E83-BF2F-B167DD9324DA}" type="presOf" srcId="{30A490C8-22B4-4D68-875C-0F0DE2FF864D}" destId="{4B7883FE-9BF1-834B-9E55-433D1207CAF9}" srcOrd="0" destOrd="0" presId="urn:microsoft.com/office/officeart/2008/layout/LinedList"/>
    <dgm:cxn modelId="{5DE77D16-1FA9-49AD-82BE-B4F8C7B4D651}" type="presOf" srcId="{FEB4A941-E9FA-4A86-A673-85FF34B35F20}" destId="{B09F43E3-E283-364B-BDDC-AEA3B436FB56}"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40DCA23E-D29E-41D9-B5B9-87D2807F0466}" type="presOf" srcId="{50418D2B-9486-42DE-AFDD-1D31420040FF}" destId="{040275F6-8CD8-B443-8E15-E2EA8C115BE0}" srcOrd="0" destOrd="0" presId="urn:microsoft.com/office/officeart/2008/layout/LinedList"/>
    <dgm:cxn modelId="{6115BA5F-3E7F-4BD7-AEEF-39729B8BFDCD}" type="presOf" srcId="{4F85505A-81B6-4FDA-A144-900B71DAD946}" destId="{C9B957BF-3762-C444-A889-9188DFC903DF}" srcOrd="0" destOrd="0" presId="urn:microsoft.com/office/officeart/2008/layout/LinedList"/>
    <dgm:cxn modelId="{57671741-98CE-48CD-B4C6-3DD6389E6722}" type="presOf" srcId="{A2322D3A-7AC2-4C5C-9D7E-EAB2313D47D4}" destId="{6FFE689B-A07F-6149-B2E3-6757BAD42DB9}" srcOrd="0" destOrd="0" presId="urn:microsoft.com/office/officeart/2008/layout/LinedList"/>
    <dgm:cxn modelId="{78B6634C-2B9D-43A4-AFCE-E10E42BE1D85}" type="presOf" srcId="{73D947E0-108F-4D20-A71E-3CF329F97212}" destId="{16779ABC-4458-134D-8407-3B550EE07267}"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6A8DE66D-786A-4045-96E9-305B39A02BEB}" type="presOf" srcId="{0EC0C300-11E4-45CF-8418-973585107209}" destId="{DAF6D365-7021-E74E-8AD3-AB3AC6A0D057}"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660DB852-F8BE-4E10-9458-43946DD50755}" type="presOf" srcId="{B1AFA1AF-0FF8-45B3-A6D0-0E255A2F637D}" destId="{57741AD6-DFD2-814C-A051-E841CC65A4EA}" srcOrd="0" destOrd="0" presId="urn:microsoft.com/office/officeart/2008/layout/LinedList"/>
    <dgm:cxn modelId="{2D633B56-E147-4EFC-B9EE-6C0413F329B0}" srcId="{0DD8915E-DC14-41D6-9BB5-F49E1C265163}" destId="{4F85505A-81B6-4FDA-A144-900B71DAD946}" srcOrd="3" destOrd="0" parTransId="{D9A96E25-7BBE-4DDD-8DDE-B4970D4340A8}" sibTransId="{68F74A88-49DC-44B1-BC0D-220A7B97601C}"/>
    <dgm:cxn modelId="{C788648E-2F63-479A-BDB1-8120C02059FD}" type="presOf" srcId="{0DD8915E-DC14-41D6-9BB5-F49E1C265163}" destId="{6564C5E9-1595-624A-93AF-6AD41D06A4F7}"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6650ECFD-9909-411B-B4CD-95538B5F1A5B}" type="presOf" srcId="{8FE81FEC-2664-411F-AEB3-065F29F52751}" destId="{FBD01AEA-A8F9-FE4D-9602-487EAF61F09B}" srcOrd="0" destOrd="0" presId="urn:microsoft.com/office/officeart/2008/layout/LinedList"/>
    <dgm:cxn modelId="{774E9003-108D-4DF9-BDDB-3B3EE7812462}" type="presParOf" srcId="{6564C5E9-1595-624A-93AF-6AD41D06A4F7}" destId="{CFCA7698-FAF1-9341-A1FC-ED13A8E7C585}" srcOrd="0" destOrd="0" presId="urn:microsoft.com/office/officeart/2008/layout/LinedList"/>
    <dgm:cxn modelId="{524481E0-EAFE-4BF7-BB17-EC4A91197932}" type="presParOf" srcId="{6564C5E9-1595-624A-93AF-6AD41D06A4F7}" destId="{73B53ECD-88F7-D549-B120-6C2932F2D11A}" srcOrd="1" destOrd="0" presId="urn:microsoft.com/office/officeart/2008/layout/LinedList"/>
    <dgm:cxn modelId="{DB1F054C-4134-4DA9-8AC2-4514D67001C7}" type="presParOf" srcId="{73B53ECD-88F7-D549-B120-6C2932F2D11A}" destId="{16779ABC-4458-134D-8407-3B550EE07267}" srcOrd="0" destOrd="0" presId="urn:microsoft.com/office/officeart/2008/layout/LinedList"/>
    <dgm:cxn modelId="{1A21A5D9-D42C-43F7-9819-10FA1D65C90A}" type="presParOf" srcId="{73B53ECD-88F7-D549-B120-6C2932F2D11A}" destId="{CAE07029-F81D-A44F-9347-F3E3A6E31F74}" srcOrd="1" destOrd="0" presId="urn:microsoft.com/office/officeart/2008/layout/LinedList"/>
    <dgm:cxn modelId="{64616874-5ADF-49DA-98C9-EAAB0F7FF97B}" type="presParOf" srcId="{CAE07029-F81D-A44F-9347-F3E3A6E31F74}" destId="{5A9BB2A1-D458-5443-B445-41D2960F03F2}" srcOrd="0" destOrd="0" presId="urn:microsoft.com/office/officeart/2008/layout/LinedList"/>
    <dgm:cxn modelId="{1C989AD7-3EFB-46F4-B2FF-FF27EB00A254}" type="presParOf" srcId="{CAE07029-F81D-A44F-9347-F3E3A6E31F74}" destId="{D7B8E40A-DB15-184E-8163-CFBBECDBFC1D}" srcOrd="1" destOrd="0" presId="urn:microsoft.com/office/officeart/2008/layout/LinedList"/>
    <dgm:cxn modelId="{4BF73CDF-153C-436F-B1CF-93EE17CF0B7E}" type="presParOf" srcId="{D7B8E40A-DB15-184E-8163-CFBBECDBFC1D}" destId="{59832A42-FD52-4B4A-92FB-6B1C497CBF3C}" srcOrd="0" destOrd="0" presId="urn:microsoft.com/office/officeart/2008/layout/LinedList"/>
    <dgm:cxn modelId="{DEBB3A3D-2FF3-4E4A-BA31-39A5DA0A0B7D}" type="presParOf" srcId="{D7B8E40A-DB15-184E-8163-CFBBECDBFC1D}" destId="{4B7883FE-9BF1-834B-9E55-433D1207CAF9}" srcOrd="1" destOrd="0" presId="urn:microsoft.com/office/officeart/2008/layout/LinedList"/>
    <dgm:cxn modelId="{B3BE99B0-6B94-4CE1-A873-82BC357DE793}" type="presParOf" srcId="{D7B8E40A-DB15-184E-8163-CFBBECDBFC1D}" destId="{0CBE5C3F-806F-B144-AE1F-FC9577B85A0B}" srcOrd="2" destOrd="0" presId="urn:microsoft.com/office/officeart/2008/layout/LinedList"/>
    <dgm:cxn modelId="{E28D0ED1-537C-43DD-9DDE-05A17B25605D}" type="presParOf" srcId="{CAE07029-F81D-A44F-9347-F3E3A6E31F74}" destId="{F855322D-A55D-8B49-879F-C673DBB2B4C9}" srcOrd="2" destOrd="0" presId="urn:microsoft.com/office/officeart/2008/layout/LinedList"/>
    <dgm:cxn modelId="{5096FF5F-86A5-4CDF-AF0F-1DCD54759DF8}" type="presParOf" srcId="{CAE07029-F81D-A44F-9347-F3E3A6E31F74}" destId="{C673FE58-57C7-E240-8F76-83FFAD340DC5}" srcOrd="3" destOrd="0" presId="urn:microsoft.com/office/officeart/2008/layout/LinedList"/>
    <dgm:cxn modelId="{4152D760-EA41-44DB-9E61-A3F8E5656E6E}" type="presParOf" srcId="{6564C5E9-1595-624A-93AF-6AD41D06A4F7}" destId="{DD445911-31B5-374B-964F-E521B7F4A98B}" srcOrd="2" destOrd="0" presId="urn:microsoft.com/office/officeart/2008/layout/LinedList"/>
    <dgm:cxn modelId="{A8C434F6-7D10-49B9-A472-7F0463DC2114}" type="presParOf" srcId="{6564C5E9-1595-624A-93AF-6AD41D06A4F7}" destId="{2D373430-1C80-8F46-ABC4-CBE10AB29E21}" srcOrd="3" destOrd="0" presId="urn:microsoft.com/office/officeart/2008/layout/LinedList"/>
    <dgm:cxn modelId="{CD39A4A5-88D7-49B4-9280-1BB8E51B2C62}" type="presParOf" srcId="{2D373430-1C80-8F46-ABC4-CBE10AB29E21}" destId="{57741AD6-DFD2-814C-A051-E841CC65A4EA}" srcOrd="0" destOrd="0" presId="urn:microsoft.com/office/officeart/2008/layout/LinedList"/>
    <dgm:cxn modelId="{D3A6009D-AF93-49D1-90EA-9367BA003479}" type="presParOf" srcId="{2D373430-1C80-8F46-ABC4-CBE10AB29E21}" destId="{BAE20A88-DF00-8949-A8B2-0E344D388E90}" srcOrd="1" destOrd="0" presId="urn:microsoft.com/office/officeart/2008/layout/LinedList"/>
    <dgm:cxn modelId="{51F86B04-89BD-468D-B6E3-F7B346125905}" type="presParOf" srcId="{BAE20A88-DF00-8949-A8B2-0E344D388E90}" destId="{FFD3D6B1-6613-9A41-97D0-43A8EBCE5EAD}" srcOrd="0" destOrd="0" presId="urn:microsoft.com/office/officeart/2008/layout/LinedList"/>
    <dgm:cxn modelId="{03D01142-F399-413E-BA96-036CA8A92494}" type="presParOf" srcId="{BAE20A88-DF00-8949-A8B2-0E344D388E90}" destId="{A95899B2-8F62-204F-B53E-8872741B3D8A}" srcOrd="1" destOrd="0" presId="urn:microsoft.com/office/officeart/2008/layout/LinedList"/>
    <dgm:cxn modelId="{0E714170-DBA8-4BE7-A8E9-C9ACA898351A}" type="presParOf" srcId="{A95899B2-8F62-204F-B53E-8872741B3D8A}" destId="{6C1C9676-3658-6D4F-92CD-97954CEC2777}" srcOrd="0" destOrd="0" presId="urn:microsoft.com/office/officeart/2008/layout/LinedList"/>
    <dgm:cxn modelId="{E9D27695-A2B1-477F-85E0-672EF76753D9}" type="presParOf" srcId="{A95899B2-8F62-204F-B53E-8872741B3D8A}" destId="{040275F6-8CD8-B443-8E15-E2EA8C115BE0}" srcOrd="1" destOrd="0" presId="urn:microsoft.com/office/officeart/2008/layout/LinedList"/>
    <dgm:cxn modelId="{DDACB25B-9A90-46AC-AF61-2703B91F354E}" type="presParOf" srcId="{A95899B2-8F62-204F-B53E-8872741B3D8A}" destId="{D9398154-13A0-B94E-B51B-C707B5F9C02E}" srcOrd="2" destOrd="0" presId="urn:microsoft.com/office/officeart/2008/layout/LinedList"/>
    <dgm:cxn modelId="{94F5ACBC-8195-46A0-9558-89958EECB39A}" type="presParOf" srcId="{BAE20A88-DF00-8949-A8B2-0E344D388E90}" destId="{1103FC42-5419-864B-A44F-32D393A0563C}" srcOrd="2" destOrd="0" presId="urn:microsoft.com/office/officeart/2008/layout/LinedList"/>
    <dgm:cxn modelId="{DCEBCED6-69EE-40DF-B370-833D8417AFC3}" type="presParOf" srcId="{BAE20A88-DF00-8949-A8B2-0E344D388E90}" destId="{3380EF9C-3F0E-624D-89C2-20B7B097FB92}" srcOrd="3" destOrd="0" presId="urn:microsoft.com/office/officeart/2008/layout/LinedList"/>
    <dgm:cxn modelId="{5D9E866C-EA55-4622-9D0E-F088AF75C306}" type="presParOf" srcId="{6564C5E9-1595-624A-93AF-6AD41D06A4F7}" destId="{04EDAAE1-E9CA-2F45-BA18-8E6050569C72}" srcOrd="4" destOrd="0" presId="urn:microsoft.com/office/officeart/2008/layout/LinedList"/>
    <dgm:cxn modelId="{333937E8-2985-4257-928A-CFFCD97635FB}" type="presParOf" srcId="{6564C5E9-1595-624A-93AF-6AD41D06A4F7}" destId="{C9E76191-5F12-BF45-AE9C-6FAE2221EFF8}" srcOrd="5" destOrd="0" presId="urn:microsoft.com/office/officeart/2008/layout/LinedList"/>
    <dgm:cxn modelId="{CFCE5793-B143-439B-90A7-73E9DE17CE63}" type="presParOf" srcId="{C9E76191-5F12-BF45-AE9C-6FAE2221EFF8}" destId="{12C6F6CB-CEC3-A749-930B-00502DB5A1B0}" srcOrd="0" destOrd="0" presId="urn:microsoft.com/office/officeart/2008/layout/LinedList"/>
    <dgm:cxn modelId="{E67FE51A-2AA2-4B7A-B24A-AC95C9ED92AB}" type="presParOf" srcId="{C9E76191-5F12-BF45-AE9C-6FAE2221EFF8}" destId="{52E4ABEF-FAC6-8548-9F4D-4E473158A2BE}" srcOrd="1" destOrd="0" presId="urn:microsoft.com/office/officeart/2008/layout/LinedList"/>
    <dgm:cxn modelId="{699E4345-5E31-4B4E-B2F6-341650C2F2E0}" type="presParOf" srcId="{52E4ABEF-FAC6-8548-9F4D-4E473158A2BE}" destId="{B0D3DAFD-9D46-1543-B3B5-D71843B5B4DB}" srcOrd="0" destOrd="0" presId="urn:microsoft.com/office/officeart/2008/layout/LinedList"/>
    <dgm:cxn modelId="{1589FFB4-54C5-486A-979C-31CAE0E7144A}" type="presParOf" srcId="{52E4ABEF-FAC6-8548-9F4D-4E473158A2BE}" destId="{4C9CCEC2-ABF3-194E-B533-02A4276A931F}" srcOrd="1" destOrd="0" presId="urn:microsoft.com/office/officeart/2008/layout/LinedList"/>
    <dgm:cxn modelId="{EA598285-3FC7-4303-AA3B-EAC2FA9C7FEE}" type="presParOf" srcId="{4C9CCEC2-ABF3-194E-B533-02A4276A931F}" destId="{AAE7011B-BADF-3944-9735-AFBCAC4F810D}" srcOrd="0" destOrd="0" presId="urn:microsoft.com/office/officeart/2008/layout/LinedList"/>
    <dgm:cxn modelId="{8D3A0184-54A8-4021-90AA-E92C5E4CFE5D}" type="presParOf" srcId="{4C9CCEC2-ABF3-194E-B533-02A4276A931F}" destId="{DAF6D365-7021-E74E-8AD3-AB3AC6A0D057}" srcOrd="1" destOrd="0" presId="urn:microsoft.com/office/officeart/2008/layout/LinedList"/>
    <dgm:cxn modelId="{BEEC3B22-0C5E-4DA2-B0AA-87DF90A7DDAB}" type="presParOf" srcId="{4C9CCEC2-ABF3-194E-B533-02A4276A931F}" destId="{EC170AFD-CC2D-3946-BDA9-5D66425E90C2}" srcOrd="2" destOrd="0" presId="urn:microsoft.com/office/officeart/2008/layout/LinedList"/>
    <dgm:cxn modelId="{F2E7F9F0-6E8D-4026-8C24-0EDB043C5A5F}" type="presParOf" srcId="{52E4ABEF-FAC6-8548-9F4D-4E473158A2BE}" destId="{9071E8DC-DDBE-CD4E-9B99-FF7E5F21CEFF}" srcOrd="2" destOrd="0" presId="urn:microsoft.com/office/officeart/2008/layout/LinedList"/>
    <dgm:cxn modelId="{194E02DB-4071-43A5-B873-62EA41230E02}" type="presParOf" srcId="{52E4ABEF-FAC6-8548-9F4D-4E473158A2BE}" destId="{60ED89A1-904B-E446-B340-02B3D3D2D4CF}" srcOrd="3" destOrd="0" presId="urn:microsoft.com/office/officeart/2008/layout/LinedList"/>
    <dgm:cxn modelId="{0F4C614B-ED9A-43BC-830C-507DE0580553}" type="presParOf" srcId="{6564C5E9-1595-624A-93AF-6AD41D06A4F7}" destId="{C60B052C-8895-B64E-8F55-A22B06C26711}" srcOrd="6" destOrd="0" presId="urn:microsoft.com/office/officeart/2008/layout/LinedList"/>
    <dgm:cxn modelId="{000BEB4C-2A55-40F2-8081-E1758BD7FBC9}" type="presParOf" srcId="{6564C5E9-1595-624A-93AF-6AD41D06A4F7}" destId="{6824B304-8D35-7546-835D-37EF75EF130E}" srcOrd="7" destOrd="0" presId="urn:microsoft.com/office/officeart/2008/layout/LinedList"/>
    <dgm:cxn modelId="{F2F07AEE-1FA0-4375-A722-B081D347EC9F}" type="presParOf" srcId="{6824B304-8D35-7546-835D-37EF75EF130E}" destId="{C9B957BF-3762-C444-A889-9188DFC903DF}" srcOrd="0" destOrd="0" presId="urn:microsoft.com/office/officeart/2008/layout/LinedList"/>
    <dgm:cxn modelId="{619EACC3-2536-46F1-AC18-09C9A89481F9}" type="presParOf" srcId="{6824B304-8D35-7546-835D-37EF75EF130E}" destId="{D251ECF4-3488-2542-8086-F83F675146E2}" srcOrd="1" destOrd="0" presId="urn:microsoft.com/office/officeart/2008/layout/LinedList"/>
    <dgm:cxn modelId="{48719DA4-1B86-4EC0-AF4F-2D2D37F6C6F1}" type="presParOf" srcId="{D251ECF4-3488-2542-8086-F83F675146E2}" destId="{53DFB678-703B-1646-A2C9-814631074136}" srcOrd="0" destOrd="0" presId="urn:microsoft.com/office/officeart/2008/layout/LinedList"/>
    <dgm:cxn modelId="{3F210F06-ECA5-4F83-926D-D5C7C0F21723}" type="presParOf" srcId="{D251ECF4-3488-2542-8086-F83F675146E2}" destId="{C9124C8C-8A51-3E49-8F20-C1A448FD817F}" srcOrd="1" destOrd="0" presId="urn:microsoft.com/office/officeart/2008/layout/LinedList"/>
    <dgm:cxn modelId="{64F63A90-8A97-4F91-905E-4BD78AF40E1C}" type="presParOf" srcId="{C9124C8C-8A51-3E49-8F20-C1A448FD817F}" destId="{5B977E52-1DC2-D846-AA85-F463E40EE7D6}" srcOrd="0" destOrd="0" presId="urn:microsoft.com/office/officeart/2008/layout/LinedList"/>
    <dgm:cxn modelId="{2156B4B4-FCDA-4758-B12B-5CF0AE81EDA1}" type="presParOf" srcId="{C9124C8C-8A51-3E49-8F20-C1A448FD817F}" destId="{B09F43E3-E283-364B-BDDC-AEA3B436FB56}" srcOrd="1" destOrd="0" presId="urn:microsoft.com/office/officeart/2008/layout/LinedList"/>
    <dgm:cxn modelId="{0AC50AF2-8402-45CE-B55A-251F758AD0CF}" type="presParOf" srcId="{C9124C8C-8A51-3E49-8F20-C1A448FD817F}" destId="{78FAB02E-902A-0246-8841-E18990A6BDCD}" srcOrd="2" destOrd="0" presId="urn:microsoft.com/office/officeart/2008/layout/LinedList"/>
    <dgm:cxn modelId="{15CC518B-0893-4239-9DCE-F3E0A004D859}" type="presParOf" srcId="{D251ECF4-3488-2542-8086-F83F675146E2}" destId="{2A380769-BA5B-F344-93A6-E05188F7C102}" srcOrd="2" destOrd="0" presId="urn:microsoft.com/office/officeart/2008/layout/LinedList"/>
    <dgm:cxn modelId="{1104C0B4-C422-424C-863E-EC5D3B5BC2A9}" type="presParOf" srcId="{D251ECF4-3488-2542-8086-F83F675146E2}" destId="{1666CBCE-44EA-144B-B2DC-553B1D1FA875}" srcOrd="3" destOrd="0" presId="urn:microsoft.com/office/officeart/2008/layout/LinedList"/>
    <dgm:cxn modelId="{644DF0D5-F363-461B-9694-5AC9003CE432}" type="presParOf" srcId="{6564C5E9-1595-624A-93AF-6AD41D06A4F7}" destId="{43609A61-BA80-5948-B85C-CB38B2D0E047}" srcOrd="8" destOrd="0" presId="urn:microsoft.com/office/officeart/2008/layout/LinedList"/>
    <dgm:cxn modelId="{BA6A5C20-A8BB-480C-A5E4-F1AC2B47B74A}" type="presParOf" srcId="{6564C5E9-1595-624A-93AF-6AD41D06A4F7}" destId="{755CA152-7A11-B547-85AC-95C6503B0509}" srcOrd="9" destOrd="0" presId="urn:microsoft.com/office/officeart/2008/layout/LinedList"/>
    <dgm:cxn modelId="{A4AC9BA4-6B6C-4A7C-A5E8-9DBED672701A}" type="presParOf" srcId="{755CA152-7A11-B547-85AC-95C6503B0509}" destId="{6FFE689B-A07F-6149-B2E3-6757BAD42DB9}" srcOrd="0" destOrd="0" presId="urn:microsoft.com/office/officeart/2008/layout/LinedList"/>
    <dgm:cxn modelId="{6CA78C3C-3A6A-4686-9CFA-75EE5E6F6FF2}" type="presParOf" srcId="{755CA152-7A11-B547-85AC-95C6503B0509}" destId="{C5F03895-AABE-2543-93DF-22AEB1203220}" srcOrd="1" destOrd="0" presId="urn:microsoft.com/office/officeart/2008/layout/LinedList"/>
    <dgm:cxn modelId="{5B2A71F4-413A-4B66-A657-3685708F8301}" type="presParOf" srcId="{C5F03895-AABE-2543-93DF-22AEB1203220}" destId="{1B4605F0-5552-F241-97AF-C59A6A8D8608}" srcOrd="0" destOrd="0" presId="urn:microsoft.com/office/officeart/2008/layout/LinedList"/>
    <dgm:cxn modelId="{726B4BA5-4380-457B-BA62-772035FBED08}" type="presParOf" srcId="{C5F03895-AABE-2543-93DF-22AEB1203220}" destId="{B3892077-82DE-2B46-B97B-882D9BAC3AA6}" srcOrd="1" destOrd="0" presId="urn:microsoft.com/office/officeart/2008/layout/LinedList"/>
    <dgm:cxn modelId="{B72ECF02-D414-4EE3-B6F0-D3E04AEF8E5F}" type="presParOf" srcId="{B3892077-82DE-2B46-B97B-882D9BAC3AA6}" destId="{D85BDADF-3D02-C949-8AD1-025541606F09}" srcOrd="0" destOrd="0" presId="urn:microsoft.com/office/officeart/2008/layout/LinedList"/>
    <dgm:cxn modelId="{BF363EAA-16C2-4E9F-A02C-ADB52638275B}" type="presParOf" srcId="{B3892077-82DE-2B46-B97B-882D9BAC3AA6}" destId="{FBD01AEA-A8F9-FE4D-9602-487EAF61F09B}" srcOrd="1" destOrd="0" presId="urn:microsoft.com/office/officeart/2008/layout/LinedList"/>
    <dgm:cxn modelId="{46258D98-9C29-4568-A30C-F7681F071E91}" type="presParOf" srcId="{B3892077-82DE-2B46-B97B-882D9BAC3AA6}" destId="{1DA1CE23-8C39-3D4F-A89C-4024EB35CFC1}" srcOrd="2" destOrd="0" presId="urn:microsoft.com/office/officeart/2008/layout/LinedList"/>
    <dgm:cxn modelId="{50DFA8F8-2268-429E-8534-0F5A163CAD0C}" type="presParOf" srcId="{C5F03895-AABE-2543-93DF-22AEB1203220}" destId="{098E18BB-B50B-7944-A588-57FAEF8C3BE4}" srcOrd="2" destOrd="0" presId="urn:microsoft.com/office/officeart/2008/layout/LinedList"/>
    <dgm:cxn modelId="{E75E0D9B-2E6E-4F5C-8B45-B866B80D0642}" type="presParOf" srcId="{C5F03895-AABE-2543-93DF-22AEB1203220}" destId="{DB6E8C3B-99BF-2D4B-BAB0-99514E5BFDCA}" srcOrd="3"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473"/>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473"/>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a:latin typeface="Gill Sans Nova" panose="020B0602020104020203" pitchFamily="34" charset="0"/>
              <a:cs typeface="Gill Sans SemiBold" panose="020B0502020104020203" pitchFamily="34" charset="-79"/>
            </a:rPr>
            <a:t>Japan</a:t>
          </a:r>
          <a:endParaRPr lang="en-US" sz="2000" b="0" i="0" kern="1200" dirty="0">
            <a:latin typeface="Gill Sans Nova" panose="020B0602020104020203" pitchFamily="34" charset="0"/>
            <a:cs typeface="Gill Sans SemiBold" panose="020B0502020104020203" pitchFamily="34" charset="-79"/>
          </a:endParaRPr>
        </a:p>
      </dsp:txBody>
      <dsp:txXfrm>
        <a:off x="0" y="473"/>
        <a:ext cx="2103120" cy="775145"/>
      </dsp:txXfrm>
    </dsp:sp>
    <dsp:sp modelId="{4B7883FE-9BF1-834B-9E55-433D1207CAF9}">
      <dsp:nvSpPr>
        <dsp:cNvPr id="0" name=""/>
        <dsp:cNvSpPr/>
      </dsp:nvSpPr>
      <dsp:spPr>
        <a:xfrm>
          <a:off x="2260854" y="35672"/>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a:solidFill>
                <a:schemeClr val="accent2"/>
              </a:solidFill>
              <a:latin typeface="+mn-lt"/>
              <a:cs typeface="Gill Sans Light" panose="020B0302020104020203" pitchFamily="34" charset="-79"/>
            </a:rPr>
            <a:t>Simplicity usage of color palette, showcased less is more, feel of website was authoritative</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35672"/>
        <a:ext cx="8254746" cy="703989"/>
      </dsp:txXfrm>
    </dsp:sp>
    <dsp:sp modelId="{F855322D-A55D-8B49-879F-C673DBB2B4C9}">
      <dsp:nvSpPr>
        <dsp:cNvPr id="0" name=""/>
        <dsp:cNvSpPr/>
      </dsp:nvSpPr>
      <dsp:spPr>
        <a:xfrm>
          <a:off x="2103120" y="73966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775618"/>
          <a:ext cx="10515600" cy="0"/>
        </a:xfrm>
        <a:prstGeom prst="line">
          <a:avLst/>
        </a:prstGeom>
        <a:gradFill rotWithShape="0">
          <a:gsLst>
            <a:gs pos="0">
              <a:schemeClr val="accent1">
                <a:shade val="80000"/>
                <a:hueOff val="-3031"/>
                <a:satOff val="16383"/>
                <a:lumOff val="2548"/>
                <a:alphaOff val="0"/>
                <a:satMod val="103000"/>
                <a:lumMod val="102000"/>
                <a:tint val="94000"/>
              </a:schemeClr>
            </a:gs>
            <a:gs pos="50000">
              <a:schemeClr val="accent1">
                <a:shade val="80000"/>
                <a:hueOff val="-3031"/>
                <a:satOff val="16383"/>
                <a:lumOff val="2548"/>
                <a:alphaOff val="0"/>
                <a:satMod val="110000"/>
                <a:lumMod val="100000"/>
                <a:shade val="100000"/>
              </a:schemeClr>
            </a:gs>
            <a:gs pos="100000">
              <a:schemeClr val="accent1">
                <a:shade val="80000"/>
                <a:hueOff val="-3031"/>
                <a:satOff val="16383"/>
                <a:lumOff val="254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775618"/>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Gill Sans Nova" panose="020B0602020104020203" pitchFamily="34" charset="0"/>
              <a:cs typeface="Gill Sans SemiBold" panose="020B0502020104020203" pitchFamily="34" charset="-79"/>
            </a:rPr>
            <a:t>Canada</a:t>
          </a:r>
          <a:endParaRPr lang="en-US" sz="2000" b="0" i="0" kern="1200" dirty="0">
            <a:latin typeface="Gill Sans Nova" panose="020B0602020104020203" pitchFamily="34" charset="0"/>
            <a:cs typeface="Gill Sans SemiBold" panose="020B0502020104020203" pitchFamily="34" charset="-79"/>
          </a:endParaRPr>
        </a:p>
      </dsp:txBody>
      <dsp:txXfrm>
        <a:off x="0" y="775618"/>
        <a:ext cx="2103120" cy="775145"/>
      </dsp:txXfrm>
    </dsp:sp>
    <dsp:sp modelId="{040275F6-8CD8-B443-8E15-E2EA8C115BE0}">
      <dsp:nvSpPr>
        <dsp:cNvPr id="0" name=""/>
        <dsp:cNvSpPr/>
      </dsp:nvSpPr>
      <dsp:spPr>
        <a:xfrm>
          <a:off x="2260854" y="810818"/>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a:solidFill>
                <a:schemeClr val="accent2"/>
              </a:solidFill>
              <a:latin typeface="+mn-lt"/>
              <a:cs typeface="Gill Sans Light" panose="020B0302020104020203" pitchFamily="34" charset="-79"/>
            </a:rPr>
            <a:t>Simple design, purpose of website was explained, introduction of ministers’ responsible for sector, easy to navigate</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810818"/>
        <a:ext cx="8254746" cy="703989"/>
      </dsp:txXfrm>
    </dsp:sp>
    <dsp:sp modelId="{1103FC42-5419-864B-A44F-32D393A0563C}">
      <dsp:nvSpPr>
        <dsp:cNvPr id="0" name=""/>
        <dsp:cNvSpPr/>
      </dsp:nvSpPr>
      <dsp:spPr>
        <a:xfrm>
          <a:off x="2103120" y="151480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1550764"/>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1550764"/>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Gill Sans Nova" panose="020B0602020104020203" pitchFamily="34" charset="0"/>
              <a:cs typeface="Gill Sans SemiBold" panose="020B0502020104020203" pitchFamily="34" charset="-79"/>
            </a:rPr>
            <a:t>Barbados</a:t>
          </a:r>
          <a:endParaRPr lang="en-US" sz="2000" b="0" i="0" kern="1200" dirty="0">
            <a:latin typeface="Gill Sans Nova" panose="020B0602020104020203" pitchFamily="34" charset="0"/>
            <a:cs typeface="Gill Sans SemiBold" panose="020B0502020104020203" pitchFamily="34" charset="-79"/>
          </a:endParaRPr>
        </a:p>
      </dsp:txBody>
      <dsp:txXfrm>
        <a:off x="0" y="1550764"/>
        <a:ext cx="2103120" cy="775145"/>
      </dsp:txXfrm>
    </dsp:sp>
    <dsp:sp modelId="{DAF6D365-7021-E74E-8AD3-AB3AC6A0D057}">
      <dsp:nvSpPr>
        <dsp:cNvPr id="0" name=""/>
        <dsp:cNvSpPr/>
      </dsp:nvSpPr>
      <dsp:spPr>
        <a:xfrm>
          <a:off x="2260854" y="1585964"/>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0" i="0" kern="1200">
              <a:solidFill>
                <a:schemeClr val="accent2"/>
              </a:solidFill>
              <a:latin typeface="+mn-lt"/>
              <a:cs typeface="Gill Sans SemiBold" panose="020B0502020104020203" pitchFamily="34" charset="-79"/>
            </a:rPr>
            <a:t>Not content focused, easy to navigate, simple design</a:t>
          </a:r>
          <a:endParaRPr lang="en-US" sz="1800" b="0" i="0" kern="1200" dirty="0">
            <a:solidFill>
              <a:schemeClr val="accent2"/>
            </a:solidFill>
            <a:latin typeface="+mn-lt"/>
            <a:cs typeface="Gill Sans SemiBold" panose="020B0502020104020203" pitchFamily="34" charset="-79"/>
          </a:endParaRPr>
        </a:p>
      </dsp:txBody>
      <dsp:txXfrm>
        <a:off x="2260854" y="1585964"/>
        <a:ext cx="8254746" cy="703989"/>
      </dsp:txXfrm>
    </dsp:sp>
    <dsp:sp modelId="{9071E8DC-DDBE-CD4E-9B99-FF7E5F21CEFF}">
      <dsp:nvSpPr>
        <dsp:cNvPr id="0" name=""/>
        <dsp:cNvSpPr/>
      </dsp:nvSpPr>
      <dsp:spPr>
        <a:xfrm>
          <a:off x="2103120" y="2289953"/>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C60B052C-8895-B64E-8F55-A22B06C26711}">
      <dsp:nvSpPr>
        <dsp:cNvPr id="0" name=""/>
        <dsp:cNvSpPr/>
      </dsp:nvSpPr>
      <dsp:spPr>
        <a:xfrm>
          <a:off x="0" y="2325910"/>
          <a:ext cx="10515600" cy="0"/>
        </a:xfrm>
        <a:prstGeom prst="line">
          <a:avLst/>
        </a:prstGeom>
        <a:gradFill rotWithShape="0">
          <a:gsLst>
            <a:gs pos="0">
              <a:schemeClr val="accent1">
                <a:shade val="80000"/>
                <a:hueOff val="-9093"/>
                <a:satOff val="49148"/>
                <a:lumOff val="7643"/>
                <a:alphaOff val="0"/>
                <a:satMod val="103000"/>
                <a:lumMod val="102000"/>
                <a:tint val="94000"/>
              </a:schemeClr>
            </a:gs>
            <a:gs pos="50000">
              <a:schemeClr val="accent1">
                <a:shade val="80000"/>
                <a:hueOff val="-9093"/>
                <a:satOff val="49148"/>
                <a:lumOff val="7643"/>
                <a:alphaOff val="0"/>
                <a:satMod val="110000"/>
                <a:lumMod val="100000"/>
                <a:shade val="100000"/>
              </a:schemeClr>
            </a:gs>
            <a:gs pos="100000">
              <a:schemeClr val="accent1">
                <a:shade val="80000"/>
                <a:hueOff val="-9093"/>
                <a:satOff val="49148"/>
                <a:lumOff val="764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9B957BF-3762-C444-A889-9188DFC903DF}">
      <dsp:nvSpPr>
        <dsp:cNvPr id="0" name=""/>
        <dsp:cNvSpPr/>
      </dsp:nvSpPr>
      <dsp:spPr>
        <a:xfrm>
          <a:off x="0" y="2325910"/>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Gill Sans Nova" panose="020B0602020104020203" pitchFamily="34" charset="0"/>
              <a:cs typeface="Gill Sans SemiBold" panose="020B0502020104020203" pitchFamily="34" charset="-79"/>
            </a:rPr>
            <a:t>Thailand</a:t>
          </a:r>
          <a:endParaRPr lang="en-US" sz="2000" b="0" i="0" kern="1200" dirty="0">
            <a:latin typeface="Gill Sans Nova" panose="020B0602020104020203" pitchFamily="34" charset="0"/>
            <a:cs typeface="Gill Sans SemiBold" panose="020B0502020104020203" pitchFamily="34" charset="-79"/>
          </a:endParaRPr>
        </a:p>
      </dsp:txBody>
      <dsp:txXfrm>
        <a:off x="0" y="2325910"/>
        <a:ext cx="2103120" cy="775145"/>
      </dsp:txXfrm>
    </dsp:sp>
    <dsp:sp modelId="{B09F43E3-E283-364B-BDDC-AEA3B436FB56}">
      <dsp:nvSpPr>
        <dsp:cNvPr id="0" name=""/>
        <dsp:cNvSpPr/>
      </dsp:nvSpPr>
      <dsp:spPr>
        <a:xfrm>
          <a:off x="2260854" y="2361109"/>
          <a:ext cx="8254746"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0" i="0" kern="1200">
              <a:solidFill>
                <a:schemeClr val="accent2"/>
              </a:solidFill>
              <a:latin typeface="+mn-lt"/>
              <a:cs typeface="Gill Sans Light" panose="020B0302020104020203" pitchFamily="34" charset="-79"/>
            </a:rPr>
            <a:t>Home page had multiple links to news and lacked anything directly relating to the finance of the country, too crowded, not easy to navigate</a:t>
          </a: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361109"/>
        <a:ext cx="8254746" cy="703989"/>
      </dsp:txXfrm>
    </dsp:sp>
    <dsp:sp modelId="{2A380769-BA5B-F344-93A6-E05188F7C102}">
      <dsp:nvSpPr>
        <dsp:cNvPr id="0" name=""/>
        <dsp:cNvSpPr/>
      </dsp:nvSpPr>
      <dsp:spPr>
        <a:xfrm>
          <a:off x="2103120" y="3065099"/>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43609A61-BA80-5948-B85C-CB38B2D0E047}">
      <dsp:nvSpPr>
        <dsp:cNvPr id="0" name=""/>
        <dsp:cNvSpPr/>
      </dsp:nvSpPr>
      <dsp:spPr>
        <a:xfrm>
          <a:off x="0" y="3101056"/>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FFE689B-A07F-6149-B2E3-6757BAD42DB9}">
      <dsp:nvSpPr>
        <dsp:cNvPr id="0" name=""/>
        <dsp:cNvSpPr/>
      </dsp:nvSpPr>
      <dsp:spPr>
        <a:xfrm>
          <a:off x="0" y="3101056"/>
          <a:ext cx="2103120" cy="77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latin typeface="Gill Sans Nova" panose="020B0602020104020203" pitchFamily="34" charset="0"/>
              <a:cs typeface="Gill Sans SemiBold" panose="020B0502020104020203" pitchFamily="34" charset="-79"/>
            </a:rPr>
            <a:t>USA</a:t>
          </a:r>
          <a:endParaRPr lang="en-US" sz="2000" b="0" i="0" kern="1200" dirty="0">
            <a:latin typeface="Gill Sans Nova" panose="020B0602020104020203" pitchFamily="34" charset="0"/>
            <a:cs typeface="Gill Sans SemiBold" panose="020B0502020104020203" pitchFamily="34" charset="-79"/>
          </a:endParaRPr>
        </a:p>
      </dsp:txBody>
      <dsp:txXfrm>
        <a:off x="0" y="3101056"/>
        <a:ext cx="2103120" cy="775145"/>
      </dsp:txXfrm>
    </dsp:sp>
    <dsp:sp modelId="{FBD01AEA-A8F9-FE4D-9602-487EAF61F09B}">
      <dsp:nvSpPr>
        <dsp:cNvPr id="0" name=""/>
        <dsp:cNvSpPr/>
      </dsp:nvSpPr>
      <dsp:spPr>
        <a:xfrm>
          <a:off x="2138848" y="3157452"/>
          <a:ext cx="8105995" cy="703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l" defTabSz="800100" rtl="0">
            <a:lnSpc>
              <a:spcPct val="100000"/>
            </a:lnSpc>
            <a:spcBef>
              <a:spcPct val="0"/>
            </a:spcBef>
            <a:spcAft>
              <a:spcPct val="35000"/>
            </a:spcAft>
            <a:buNone/>
          </a:pPr>
          <a:r>
            <a:rPr lang="en-US" sz="1800" b="0" i="0" kern="1200">
              <a:solidFill>
                <a:srgbClr val="AC5B4C"/>
              </a:solidFill>
              <a:latin typeface="+mn-lt"/>
              <a:ea typeface="+mn-ea"/>
              <a:cs typeface="Gill Sans SemiBold" panose="020B0502020104020203" pitchFamily="34" charset="-79"/>
            </a:rPr>
            <a:t>Eye-catching color scheme, great use of space, site was not overwhelming and easy to navigate</a:t>
          </a:r>
          <a:endParaRPr lang="en-US" sz="1800" b="0" i="0" kern="1200" dirty="0">
            <a:solidFill>
              <a:srgbClr val="AC5B4C"/>
            </a:solidFill>
            <a:latin typeface="+mn-lt"/>
            <a:ea typeface="+mn-ea"/>
            <a:cs typeface="Gill Sans SemiBold" panose="020B0502020104020203" pitchFamily="34" charset="-79"/>
          </a:endParaRPr>
        </a:p>
      </dsp:txBody>
      <dsp:txXfrm>
        <a:off x="2138848" y="3157452"/>
        <a:ext cx="8105995" cy="703989"/>
      </dsp:txXfrm>
    </dsp:sp>
    <dsp:sp modelId="{098E18BB-B50B-7944-A588-57FAEF8C3BE4}">
      <dsp:nvSpPr>
        <dsp:cNvPr id="0" name=""/>
        <dsp:cNvSpPr/>
      </dsp:nvSpPr>
      <dsp:spPr>
        <a:xfrm>
          <a:off x="2103120" y="384024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10/22/2022</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10/22/2022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8</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939766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4050730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GitMaica/group-redesign" TargetMode="External"/><Relationship Id="rId2" Type="http://schemas.openxmlformats.org/officeDocument/2006/relationships/hyperlink" Target="https://mof-gov-jm.netlify.app/" TargetMode="External"/><Relationship Id="rId1" Type="http://schemas.openxmlformats.org/officeDocument/2006/relationships/slideLayout" Target="../slideLayouts/slideLayout11.xml"/><Relationship Id="rId6" Type="http://schemas.openxmlformats.org/officeDocument/2006/relationships/hyperlink" Target="https://www.quant-ux.com/#/apps/630d6030280efd5a08c28d53/design/s10000_39729.html" TargetMode="External"/><Relationship Id="rId5" Type="http://schemas.openxmlformats.org/officeDocument/2006/relationships/hyperlink" Target="https://www.quant-ux.com/#/share.html?h=a2aa10an003VjUUvTJosNtkUlZuIyEhA3ueYjGFb1saiolODl0wcvk7Lp7T2" TargetMode="External"/><Relationship Id="rId4" Type="http://schemas.openxmlformats.org/officeDocument/2006/relationships/hyperlink" Target="https://quant-ux.com/#/share.html?h=a2aa10aVLDzRHvm097kLWTKfcrs5e4Vcz3ZhTp1phfvPRa79BucRz5reJub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mof.go.jp/english/index.htm" TargetMode="External"/><Relationship Id="rId2" Type="http://schemas.openxmlformats.org/officeDocument/2006/relationships/hyperlink" Target="https://home.treasury.gov/" TargetMode="External"/><Relationship Id="rId1" Type="http://schemas.openxmlformats.org/officeDocument/2006/relationships/slideLayout" Target="../slideLayouts/slideLayout11.xml"/><Relationship Id="rId6" Type="http://schemas.openxmlformats.org/officeDocument/2006/relationships/hyperlink" Target="https://www.canada.ca/en/department-finance.html" TargetMode="External"/><Relationship Id="rId5" Type="http://schemas.openxmlformats.org/officeDocument/2006/relationships/hyperlink" Target="https://www.gov.bb/Ministries/finance-economic-affairs" TargetMode="External"/><Relationship Id="rId4" Type="http://schemas.openxmlformats.org/officeDocument/2006/relationships/hyperlink" Target="http://www2.mof.go.th/"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colorhunt.co/palette/2c3333395b642666cff5f2e7" TargetMode="Externa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Webpage Design and Development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normAutofit lnSpcReduction="10000"/>
          </a:bodyPr>
          <a:lstStyle/>
          <a:p>
            <a:r>
              <a:rPr lang="en-US" dirty="0"/>
              <a:t>Group three (3):</a:t>
            </a:r>
          </a:p>
          <a:p>
            <a:r>
              <a:rPr lang="en-US" dirty="0" err="1"/>
              <a:t>Rajheem</a:t>
            </a:r>
            <a:r>
              <a:rPr lang="en-US" dirty="0"/>
              <a:t> Clarke, </a:t>
            </a:r>
            <a:r>
              <a:rPr lang="en-US" dirty="0" err="1"/>
              <a:t>Johnross</a:t>
            </a:r>
            <a:r>
              <a:rPr lang="en-US" dirty="0"/>
              <a:t> Bailey,</a:t>
            </a:r>
          </a:p>
          <a:p>
            <a:r>
              <a:rPr lang="en-US" dirty="0"/>
              <a:t>Shareon O’Brien, </a:t>
            </a:r>
            <a:r>
              <a:rPr lang="en-US" dirty="0" err="1"/>
              <a:t>O’neil</a:t>
            </a:r>
            <a:r>
              <a:rPr lang="en-US" dirty="0"/>
              <a:t> McKenzie</a:t>
            </a:r>
          </a:p>
          <a:p>
            <a:r>
              <a:rPr lang="en-US" dirty="0" err="1"/>
              <a:t>Dagrain</a:t>
            </a:r>
            <a:r>
              <a:rPr lang="en-US" dirty="0"/>
              <a:t> Pettigrew</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Why redesign? Cont’d</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Color scheme</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normAutofit/>
          </a:bodyPr>
          <a:lstStyle/>
          <a:p>
            <a:r>
              <a:rPr lang="en-US" dirty="0"/>
              <a:t>Blue and yellow are the main colors on the government’s website which were taken from the MOFPS icon. Usage of more subtle colors will aid the site in its financial purpose</a:t>
            </a:r>
          </a:p>
          <a:p>
            <a:pPr marL="0" indent="0">
              <a:buNone/>
            </a:pPr>
            <a:endParaRPr lang="en-US" dirty="0"/>
          </a:p>
          <a:p>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10</a:t>
            </a:fld>
            <a:endParaRPr lang="en-US" dirty="0"/>
          </a:p>
        </p:txBody>
      </p:sp>
      <p:sp>
        <p:nvSpPr>
          <p:cNvPr id="11" name="Text Placeholder 10">
            <a:extLst>
              <a:ext uri="{FF2B5EF4-FFF2-40B4-BE49-F238E27FC236}">
                <a16:creationId xmlns:a16="http://schemas.microsoft.com/office/drawing/2014/main" id="{3E3F854D-EBA5-34CA-DC74-C85D1F8B1DBD}"/>
              </a:ext>
            </a:extLst>
          </p:cNvPr>
          <p:cNvSpPr>
            <a:spLocks noGrp="1"/>
          </p:cNvSpPr>
          <p:nvPr>
            <p:ph type="body" sz="quarter" idx="3"/>
          </p:nvPr>
        </p:nvSpPr>
        <p:spPr/>
        <p:txBody>
          <a:bodyPr/>
          <a:lstStyle/>
          <a:p>
            <a:endParaRPr lang="en-US"/>
          </a:p>
        </p:txBody>
      </p:sp>
      <p:sp>
        <p:nvSpPr>
          <p:cNvPr id="13" name="Content Placeholder 12">
            <a:extLst>
              <a:ext uri="{FF2B5EF4-FFF2-40B4-BE49-F238E27FC236}">
                <a16:creationId xmlns:a16="http://schemas.microsoft.com/office/drawing/2014/main" id="{4CED176B-422F-7715-BAD0-320B849DCFBF}"/>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3979975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Graphical user interface&#10;&#10;Description automatically generated">
            <a:extLst>
              <a:ext uri="{FF2B5EF4-FFF2-40B4-BE49-F238E27FC236}">
                <a16:creationId xmlns:a16="http://schemas.microsoft.com/office/drawing/2014/main" id="{F63AC74E-EFE9-5316-5BFE-415D84547225}"/>
              </a:ext>
            </a:extLst>
          </p:cNvPr>
          <p:cNvPicPr>
            <a:picLocks noGrp="1" noChangeAspect="1"/>
          </p:cNvPicPr>
          <p:nvPr>
            <p:ph sz="half" idx="1"/>
          </p:nvPr>
        </p:nvPicPr>
        <p:blipFill>
          <a:blip r:embed="rId2"/>
          <a:stretch>
            <a:fillRect/>
          </a:stretch>
        </p:blipFill>
        <p:spPr>
          <a:xfrm>
            <a:off x="1329480" y="1825625"/>
            <a:ext cx="4199040" cy="4351338"/>
          </a:xfrm>
          <a:noFill/>
        </p:spPr>
      </p:pic>
      <p:sp>
        <p:nvSpPr>
          <p:cNvPr id="18" name="Content Placeholder 2">
            <a:extLst>
              <a:ext uri="{FF2B5EF4-FFF2-40B4-BE49-F238E27FC236}">
                <a16:creationId xmlns:a16="http://schemas.microsoft.com/office/drawing/2014/main" id="{906EC9E7-A3E5-D4E1-7F04-AB7F40656413}"/>
              </a:ext>
            </a:extLst>
          </p:cNvPr>
          <p:cNvSpPr>
            <a:spLocks noGrp="1"/>
          </p:cNvSpPr>
          <p:nvPr>
            <p:ph sz="half" idx="2"/>
          </p:nvPr>
        </p:nvSpPr>
        <p:spPr>
          <a:xfrm>
            <a:off x="6172200" y="1825625"/>
            <a:ext cx="5181600" cy="4351338"/>
          </a:xfrm>
        </p:spPr>
        <p:txBody>
          <a:bodyPr/>
          <a:lstStyle/>
          <a:p>
            <a:r>
              <a:rPr lang="en-US" dirty="0"/>
              <a:t>The heading contains an image for the flag of Jamaica and respective titles.</a:t>
            </a:r>
          </a:p>
          <a:p>
            <a:r>
              <a:rPr lang="en-US" dirty="0"/>
              <a:t>The nav-bar in the header has 3 buttons and a hamburger menu.</a:t>
            </a:r>
          </a:p>
          <a:p>
            <a:r>
              <a:rPr lang="en-US" dirty="0"/>
              <a:t>The nav-bar has 4 drop-down menus and a search option.</a:t>
            </a:r>
          </a:p>
          <a:p>
            <a:r>
              <a:rPr lang="en-US" dirty="0"/>
              <a:t>To the left is another drop-down menu for users to utilize</a:t>
            </a:r>
          </a:p>
        </p:txBody>
      </p:sp>
      <p:sp>
        <p:nvSpPr>
          <p:cNvPr id="3" name="Date Placeholder 2">
            <a:extLst>
              <a:ext uri="{FF2B5EF4-FFF2-40B4-BE49-F238E27FC236}">
                <a16:creationId xmlns:a16="http://schemas.microsoft.com/office/drawing/2014/main" id="{DEDE61A2-183A-C691-7425-C619C99FBA6F}"/>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4" name="Footer Placeholder 3">
            <a:extLst>
              <a:ext uri="{FF2B5EF4-FFF2-40B4-BE49-F238E27FC236}">
                <a16:creationId xmlns:a16="http://schemas.microsoft.com/office/drawing/2014/main" id="{105D0725-D888-B68E-D443-31BB38CE2537}"/>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F35AB28E-279F-6455-ADCB-47414DC4044B}"/>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11</a:t>
            </a:fld>
            <a:endParaRPr lang="en-US"/>
          </a:p>
        </p:txBody>
      </p:sp>
      <p:sp>
        <p:nvSpPr>
          <p:cNvPr id="10" name="Title 9">
            <a:extLst>
              <a:ext uri="{FF2B5EF4-FFF2-40B4-BE49-F238E27FC236}">
                <a16:creationId xmlns:a16="http://schemas.microsoft.com/office/drawing/2014/main" id="{83E0BB0D-0A6B-391F-4863-565539A5B7D8}"/>
              </a:ext>
            </a:extLst>
          </p:cNvPr>
          <p:cNvSpPr>
            <a:spLocks noGrp="1"/>
          </p:cNvSpPr>
          <p:nvPr>
            <p:ph type="title"/>
          </p:nvPr>
        </p:nvSpPr>
        <p:spPr>
          <a:xfrm>
            <a:off x="576071" y="704088"/>
            <a:ext cx="9144000" cy="676656"/>
          </a:xfrm>
        </p:spPr>
        <p:txBody>
          <a:bodyPr anchor="b">
            <a:normAutofit/>
          </a:bodyPr>
          <a:lstStyle/>
          <a:p>
            <a:r>
              <a:rPr lang="en-US" sz="4100"/>
              <a:t>Prototype 1</a:t>
            </a:r>
          </a:p>
        </p:txBody>
      </p:sp>
    </p:spTree>
    <p:extLst>
      <p:ext uri="{BB962C8B-B14F-4D97-AF65-F5344CB8AC3E}">
        <p14:creationId xmlns:p14="http://schemas.microsoft.com/office/powerpoint/2010/main" val="2994486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EF0BD4B-5E55-0319-5A84-DF00C70FA9F5}"/>
              </a:ext>
            </a:extLst>
          </p:cNvPr>
          <p:cNvSpPr>
            <a:spLocks noGrp="1"/>
          </p:cNvSpPr>
          <p:nvPr>
            <p:ph type="body" idx="1"/>
          </p:nvPr>
        </p:nvSpPr>
        <p:spPr/>
        <p:txBody>
          <a:bodyPr/>
          <a:lstStyle/>
          <a:p>
            <a:r>
              <a:rPr lang="en-US" dirty="0"/>
              <a:t>image</a:t>
            </a:r>
          </a:p>
        </p:txBody>
      </p:sp>
      <p:sp>
        <p:nvSpPr>
          <p:cNvPr id="10" name="Content Placeholder 9">
            <a:extLst>
              <a:ext uri="{FF2B5EF4-FFF2-40B4-BE49-F238E27FC236}">
                <a16:creationId xmlns:a16="http://schemas.microsoft.com/office/drawing/2014/main" id="{FD77FF0F-279C-2A6E-A30B-93AFD08AF583}"/>
              </a:ext>
            </a:extLst>
          </p:cNvPr>
          <p:cNvSpPr>
            <a:spLocks noGrp="1"/>
          </p:cNvSpPr>
          <p:nvPr>
            <p:ph sz="half" idx="2"/>
          </p:nvPr>
        </p:nvSpPr>
        <p:spPr/>
        <p:txBody>
          <a:bodyPr/>
          <a:lstStyle/>
          <a:p>
            <a:r>
              <a:rPr lang="en-US" dirty="0"/>
              <a:t>The image chosen is a carousel with the option to choose the image being viewed</a:t>
            </a:r>
          </a:p>
        </p:txBody>
      </p:sp>
      <p:sp>
        <p:nvSpPr>
          <p:cNvPr id="11" name="Text Placeholder 10">
            <a:extLst>
              <a:ext uri="{FF2B5EF4-FFF2-40B4-BE49-F238E27FC236}">
                <a16:creationId xmlns:a16="http://schemas.microsoft.com/office/drawing/2014/main" id="{FE9AB7DD-3C4D-276A-9E1A-0A27F109B8DD}"/>
              </a:ext>
            </a:extLst>
          </p:cNvPr>
          <p:cNvSpPr>
            <a:spLocks noGrp="1"/>
          </p:cNvSpPr>
          <p:nvPr>
            <p:ph type="body" sz="quarter" idx="3"/>
          </p:nvPr>
        </p:nvSpPr>
        <p:spPr/>
        <p:txBody>
          <a:bodyPr/>
          <a:lstStyle/>
          <a:p>
            <a:r>
              <a:rPr lang="en-US" dirty="0"/>
              <a:t>paragraph</a:t>
            </a:r>
          </a:p>
        </p:txBody>
      </p:sp>
      <p:sp>
        <p:nvSpPr>
          <p:cNvPr id="12" name="Content Placeholder 11">
            <a:extLst>
              <a:ext uri="{FF2B5EF4-FFF2-40B4-BE49-F238E27FC236}">
                <a16:creationId xmlns:a16="http://schemas.microsoft.com/office/drawing/2014/main" id="{C449C642-9BC3-49F7-F3B5-93B97EF71C41}"/>
              </a:ext>
            </a:extLst>
          </p:cNvPr>
          <p:cNvSpPr>
            <a:spLocks noGrp="1"/>
          </p:cNvSpPr>
          <p:nvPr>
            <p:ph sz="quarter" idx="4"/>
          </p:nvPr>
        </p:nvSpPr>
        <p:spPr/>
        <p:txBody>
          <a:bodyPr/>
          <a:lstStyle/>
          <a:p>
            <a:r>
              <a:rPr lang="en-US" dirty="0"/>
              <a:t>Below the carousel is a paragraph entailing a title and sentences to describe the webpage.</a:t>
            </a:r>
          </a:p>
        </p:txBody>
      </p:sp>
      <p:sp>
        <p:nvSpPr>
          <p:cNvPr id="4" name="Date Placeholder 3">
            <a:extLst>
              <a:ext uri="{FF2B5EF4-FFF2-40B4-BE49-F238E27FC236}">
                <a16:creationId xmlns:a16="http://schemas.microsoft.com/office/drawing/2014/main" id="{E560F6A7-015D-04BE-95AE-6EB893277A2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55D24F6-2260-B2FC-FA76-E8C470E0BBE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63ACEA4-EBD0-424C-2615-14CD7F8F9624}"/>
              </a:ext>
            </a:extLst>
          </p:cNvPr>
          <p:cNvSpPr>
            <a:spLocks noGrp="1"/>
          </p:cNvSpPr>
          <p:nvPr>
            <p:ph type="sldNum" sz="quarter" idx="12"/>
          </p:nvPr>
        </p:nvSpPr>
        <p:spPr/>
        <p:txBody>
          <a:bodyPr/>
          <a:lstStyle/>
          <a:p>
            <a:fld id="{58FB4751-880F-D840-AAA9-3A15815CC996}" type="slidenum">
              <a:rPr lang="en-US" smtClean="0"/>
              <a:t>12</a:t>
            </a:fld>
            <a:endParaRPr lang="en-US" dirty="0"/>
          </a:p>
        </p:txBody>
      </p:sp>
      <p:sp>
        <p:nvSpPr>
          <p:cNvPr id="8" name="Title 7">
            <a:extLst>
              <a:ext uri="{FF2B5EF4-FFF2-40B4-BE49-F238E27FC236}">
                <a16:creationId xmlns:a16="http://schemas.microsoft.com/office/drawing/2014/main" id="{E039687C-1997-21EE-1AD2-927C12680623}"/>
              </a:ext>
            </a:extLst>
          </p:cNvPr>
          <p:cNvSpPr>
            <a:spLocks noGrp="1"/>
          </p:cNvSpPr>
          <p:nvPr>
            <p:ph type="title"/>
          </p:nvPr>
        </p:nvSpPr>
        <p:spPr/>
        <p:txBody>
          <a:bodyPr/>
          <a:lstStyle/>
          <a:p>
            <a:r>
              <a:rPr lang="en-US" dirty="0"/>
              <a:t>Prototype 1 cont’d</a:t>
            </a:r>
          </a:p>
        </p:txBody>
      </p:sp>
      <p:sp>
        <p:nvSpPr>
          <p:cNvPr id="13" name="Text Placeholder 12">
            <a:extLst>
              <a:ext uri="{FF2B5EF4-FFF2-40B4-BE49-F238E27FC236}">
                <a16:creationId xmlns:a16="http://schemas.microsoft.com/office/drawing/2014/main" id="{0A87CB10-60A7-FAC6-202A-E58CEC3D86AE}"/>
              </a:ext>
            </a:extLst>
          </p:cNvPr>
          <p:cNvSpPr>
            <a:spLocks noGrp="1"/>
          </p:cNvSpPr>
          <p:nvPr>
            <p:ph type="body" sz="quarter" idx="13"/>
          </p:nvPr>
        </p:nvSpPr>
        <p:spPr/>
        <p:txBody>
          <a:bodyPr/>
          <a:lstStyle/>
          <a:p>
            <a:r>
              <a:rPr lang="en-US" dirty="0"/>
              <a:t>images</a:t>
            </a:r>
          </a:p>
        </p:txBody>
      </p:sp>
      <p:sp>
        <p:nvSpPr>
          <p:cNvPr id="14" name="Content Placeholder 13">
            <a:extLst>
              <a:ext uri="{FF2B5EF4-FFF2-40B4-BE49-F238E27FC236}">
                <a16:creationId xmlns:a16="http://schemas.microsoft.com/office/drawing/2014/main" id="{C6960E85-E471-6D22-230E-7A97644FAE21}"/>
              </a:ext>
            </a:extLst>
          </p:cNvPr>
          <p:cNvSpPr>
            <a:spLocks noGrp="1"/>
          </p:cNvSpPr>
          <p:nvPr>
            <p:ph sz="quarter" idx="14"/>
          </p:nvPr>
        </p:nvSpPr>
        <p:spPr/>
        <p:txBody>
          <a:bodyPr/>
          <a:lstStyle/>
          <a:p>
            <a:r>
              <a:rPr lang="en-US" dirty="0"/>
              <a:t>After the paragraph is a flex-grid of opportunities and information that is offered to the public, which originates for the webpage</a:t>
            </a:r>
          </a:p>
        </p:txBody>
      </p:sp>
    </p:spTree>
    <p:extLst>
      <p:ext uri="{BB962C8B-B14F-4D97-AF65-F5344CB8AC3E}">
        <p14:creationId xmlns:p14="http://schemas.microsoft.com/office/powerpoint/2010/main" val="67487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Graphical user interface, application&#10;&#10;Description automatically generated">
            <a:extLst>
              <a:ext uri="{FF2B5EF4-FFF2-40B4-BE49-F238E27FC236}">
                <a16:creationId xmlns:a16="http://schemas.microsoft.com/office/drawing/2014/main" id="{5F502EA2-A8DC-F44E-CFF1-63108519D3C5}"/>
              </a:ext>
            </a:extLst>
          </p:cNvPr>
          <p:cNvPicPr>
            <a:picLocks noGrp="1" noChangeAspect="1"/>
          </p:cNvPicPr>
          <p:nvPr>
            <p:ph sz="half" idx="1"/>
          </p:nvPr>
        </p:nvPicPr>
        <p:blipFill>
          <a:blip r:embed="rId2"/>
          <a:stretch>
            <a:fillRect/>
          </a:stretch>
        </p:blipFill>
        <p:spPr>
          <a:xfrm>
            <a:off x="861839" y="1825625"/>
            <a:ext cx="5134321" cy="4351338"/>
          </a:xfrm>
          <a:noFill/>
        </p:spPr>
      </p:pic>
      <p:sp>
        <p:nvSpPr>
          <p:cNvPr id="20" name="Content Placeholder 2">
            <a:extLst>
              <a:ext uri="{FF2B5EF4-FFF2-40B4-BE49-F238E27FC236}">
                <a16:creationId xmlns:a16="http://schemas.microsoft.com/office/drawing/2014/main" id="{3095BC7F-D29A-7901-FC6A-74E5C7097453}"/>
              </a:ext>
            </a:extLst>
          </p:cNvPr>
          <p:cNvSpPr>
            <a:spLocks noGrp="1"/>
          </p:cNvSpPr>
          <p:nvPr>
            <p:ph sz="half" idx="2"/>
          </p:nvPr>
        </p:nvSpPr>
        <p:spPr>
          <a:xfrm>
            <a:off x="6172200" y="1825625"/>
            <a:ext cx="5181600" cy="4351338"/>
          </a:xfrm>
        </p:spPr>
        <p:txBody>
          <a:bodyPr>
            <a:normAutofit fontScale="92500" lnSpcReduction="20000"/>
          </a:bodyPr>
          <a:lstStyle/>
          <a:p>
            <a:r>
              <a:rPr lang="en-US" dirty="0"/>
              <a:t>News and What’s New section contains articles about the Government and projects that they are involved in.</a:t>
            </a:r>
          </a:p>
          <a:p>
            <a:r>
              <a:rPr lang="en-US" dirty="0"/>
              <a:t>The ‘ending’ is the section above the footer. The section holds the Governments’ address, email and phone number, social media links and images that are distinctive to Jamaica.</a:t>
            </a:r>
          </a:p>
          <a:p>
            <a:r>
              <a:rPr lang="en-US" dirty="0"/>
              <a:t>The footer simply holds copyright information, terms of use and Privacy Policy.</a:t>
            </a:r>
          </a:p>
        </p:txBody>
      </p:sp>
      <p:sp>
        <p:nvSpPr>
          <p:cNvPr id="6" name="Date Placeholder 5">
            <a:extLst>
              <a:ext uri="{FF2B5EF4-FFF2-40B4-BE49-F238E27FC236}">
                <a16:creationId xmlns:a16="http://schemas.microsoft.com/office/drawing/2014/main" id="{EAA557F2-C907-1C8A-35E0-D166202E4D6B}"/>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7" name="Footer Placeholder 6">
            <a:extLst>
              <a:ext uri="{FF2B5EF4-FFF2-40B4-BE49-F238E27FC236}">
                <a16:creationId xmlns:a16="http://schemas.microsoft.com/office/drawing/2014/main" id="{4F771CA2-0C5D-3A62-D8F8-B932B3B98933}"/>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BBDE5423-76FB-51DD-22FB-C978D4AA33F1}"/>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13</a:t>
            </a:fld>
            <a:endParaRPr lang="en-US"/>
          </a:p>
        </p:txBody>
      </p:sp>
      <p:sp>
        <p:nvSpPr>
          <p:cNvPr id="22" name="Title 6">
            <a:extLst>
              <a:ext uri="{FF2B5EF4-FFF2-40B4-BE49-F238E27FC236}">
                <a16:creationId xmlns:a16="http://schemas.microsoft.com/office/drawing/2014/main" id="{9C45EF22-3E91-2422-30B4-AA2278B5479E}"/>
              </a:ext>
            </a:extLst>
          </p:cNvPr>
          <p:cNvSpPr>
            <a:spLocks noGrp="1"/>
          </p:cNvSpPr>
          <p:nvPr>
            <p:ph type="title"/>
          </p:nvPr>
        </p:nvSpPr>
        <p:spPr>
          <a:xfrm>
            <a:off x="576071" y="704088"/>
            <a:ext cx="9144000" cy="676656"/>
          </a:xfrm>
        </p:spPr>
        <p:txBody>
          <a:bodyPr/>
          <a:lstStyle/>
          <a:p>
            <a:endParaRPr lang="en-US"/>
          </a:p>
        </p:txBody>
      </p:sp>
    </p:spTree>
    <p:extLst>
      <p:ext uri="{BB962C8B-B14F-4D97-AF65-F5344CB8AC3E}">
        <p14:creationId xmlns:p14="http://schemas.microsoft.com/office/powerpoint/2010/main" val="1823839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Diagram, engineering drawing&#10;&#10;Description automatically generated">
            <a:extLst>
              <a:ext uri="{FF2B5EF4-FFF2-40B4-BE49-F238E27FC236}">
                <a16:creationId xmlns:a16="http://schemas.microsoft.com/office/drawing/2014/main" id="{F1461317-B4F2-3895-E4A7-59C1EE3AEE88}"/>
              </a:ext>
            </a:extLst>
          </p:cNvPr>
          <p:cNvPicPr>
            <a:picLocks noGrp="1" noChangeAspect="1"/>
          </p:cNvPicPr>
          <p:nvPr>
            <p:ph sz="half" idx="1"/>
          </p:nvPr>
        </p:nvPicPr>
        <p:blipFill>
          <a:blip r:embed="rId2"/>
          <a:stretch>
            <a:fillRect/>
          </a:stretch>
        </p:blipFill>
        <p:spPr>
          <a:xfrm>
            <a:off x="1324041" y="1825625"/>
            <a:ext cx="4209918" cy="4351338"/>
          </a:xfrm>
          <a:noFill/>
        </p:spPr>
      </p:pic>
      <p:sp>
        <p:nvSpPr>
          <p:cNvPr id="21" name="Content Placeholder 2">
            <a:extLst>
              <a:ext uri="{FF2B5EF4-FFF2-40B4-BE49-F238E27FC236}">
                <a16:creationId xmlns:a16="http://schemas.microsoft.com/office/drawing/2014/main" id="{C5D197AF-F81E-73FF-DE24-B26D524625EA}"/>
              </a:ext>
            </a:extLst>
          </p:cNvPr>
          <p:cNvSpPr>
            <a:spLocks noGrp="1"/>
          </p:cNvSpPr>
          <p:nvPr>
            <p:ph sz="half" idx="2"/>
          </p:nvPr>
        </p:nvSpPr>
        <p:spPr>
          <a:xfrm>
            <a:off x="6172200" y="1825625"/>
            <a:ext cx="5181600" cy="4351338"/>
          </a:xfrm>
        </p:spPr>
        <p:txBody>
          <a:bodyPr/>
          <a:lstStyle/>
          <a:p>
            <a:r>
              <a:rPr lang="en-US" dirty="0"/>
              <a:t>The header on prototype 2 has a nav-bar of ‘Home’, ‘Search’ and ‘About us’</a:t>
            </a:r>
          </a:p>
          <a:p>
            <a:r>
              <a:rPr lang="en-US" dirty="0"/>
              <a:t>Right below is another nav-bar that has the image of the Jamaican flag and 4 drop-down menus</a:t>
            </a:r>
          </a:p>
          <a:p>
            <a:r>
              <a:rPr lang="en-US" dirty="0"/>
              <a:t>A side menu bar is located to the left of a carousel image and another image</a:t>
            </a:r>
          </a:p>
        </p:txBody>
      </p:sp>
      <p:sp>
        <p:nvSpPr>
          <p:cNvPr id="4" name="Date Placeholder 3">
            <a:extLst>
              <a:ext uri="{FF2B5EF4-FFF2-40B4-BE49-F238E27FC236}">
                <a16:creationId xmlns:a16="http://schemas.microsoft.com/office/drawing/2014/main" id="{13DB2144-7A36-1C37-72AA-75AC72AD9F40}"/>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D4B6675A-1688-FF9C-2042-3775792D766D}"/>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F570B58A-B485-D9CC-BB79-0D52DCFCB32D}"/>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14</a:t>
            </a:fld>
            <a:endParaRPr lang="en-US"/>
          </a:p>
        </p:txBody>
      </p:sp>
      <p:sp>
        <p:nvSpPr>
          <p:cNvPr id="7" name="Title 6">
            <a:extLst>
              <a:ext uri="{FF2B5EF4-FFF2-40B4-BE49-F238E27FC236}">
                <a16:creationId xmlns:a16="http://schemas.microsoft.com/office/drawing/2014/main" id="{55D5D8F0-B5BF-DA46-019D-13A51ADA2739}"/>
              </a:ext>
            </a:extLst>
          </p:cNvPr>
          <p:cNvSpPr>
            <a:spLocks noGrp="1"/>
          </p:cNvSpPr>
          <p:nvPr>
            <p:ph type="title"/>
          </p:nvPr>
        </p:nvSpPr>
        <p:spPr>
          <a:xfrm>
            <a:off x="576071" y="704088"/>
            <a:ext cx="9144000" cy="676656"/>
          </a:xfrm>
        </p:spPr>
        <p:txBody>
          <a:bodyPr anchor="b">
            <a:normAutofit/>
          </a:bodyPr>
          <a:lstStyle/>
          <a:p>
            <a:r>
              <a:rPr lang="en-US" sz="4100"/>
              <a:t>Prototype 2</a:t>
            </a:r>
          </a:p>
        </p:txBody>
      </p:sp>
    </p:spTree>
    <p:extLst>
      <p:ext uri="{BB962C8B-B14F-4D97-AF65-F5344CB8AC3E}">
        <p14:creationId xmlns:p14="http://schemas.microsoft.com/office/powerpoint/2010/main" val="177790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01607137-11DA-E0EB-866C-D0D700FE6EF3}"/>
              </a:ext>
            </a:extLst>
          </p:cNvPr>
          <p:cNvSpPr>
            <a:spLocks noGrp="1"/>
          </p:cNvSpPr>
          <p:nvPr>
            <p:ph type="body" idx="1"/>
          </p:nvPr>
        </p:nvSpPr>
        <p:spPr/>
        <p:txBody>
          <a:bodyPr/>
          <a:lstStyle/>
          <a:p>
            <a:r>
              <a:rPr lang="en-US" dirty="0"/>
              <a:t>images</a:t>
            </a:r>
          </a:p>
        </p:txBody>
      </p:sp>
      <p:sp>
        <p:nvSpPr>
          <p:cNvPr id="10" name="Content Placeholder 9">
            <a:extLst>
              <a:ext uri="{FF2B5EF4-FFF2-40B4-BE49-F238E27FC236}">
                <a16:creationId xmlns:a16="http://schemas.microsoft.com/office/drawing/2014/main" id="{50D69DA3-D638-502D-1EE8-7D4E2B1AFBD3}"/>
              </a:ext>
            </a:extLst>
          </p:cNvPr>
          <p:cNvSpPr>
            <a:spLocks noGrp="1"/>
          </p:cNvSpPr>
          <p:nvPr>
            <p:ph sz="half" idx="2"/>
          </p:nvPr>
        </p:nvSpPr>
        <p:spPr/>
        <p:txBody>
          <a:bodyPr/>
          <a:lstStyle/>
          <a:p>
            <a:r>
              <a:rPr lang="en-US" dirty="0"/>
              <a:t>A 4-image flex-grid with title is shown.</a:t>
            </a:r>
          </a:p>
          <a:p>
            <a:endParaRPr lang="en-US" dirty="0"/>
          </a:p>
          <a:p>
            <a:r>
              <a:rPr lang="en-US" dirty="0"/>
              <a:t>The ‘learn more’ button is hyperlinked to go to each respective page.</a:t>
            </a:r>
          </a:p>
        </p:txBody>
      </p:sp>
      <p:sp>
        <p:nvSpPr>
          <p:cNvPr id="11" name="Text Placeholder 10">
            <a:extLst>
              <a:ext uri="{FF2B5EF4-FFF2-40B4-BE49-F238E27FC236}">
                <a16:creationId xmlns:a16="http://schemas.microsoft.com/office/drawing/2014/main" id="{54227E54-5905-3888-D9C2-B47EB87334C6}"/>
              </a:ext>
            </a:extLst>
          </p:cNvPr>
          <p:cNvSpPr>
            <a:spLocks noGrp="1"/>
          </p:cNvSpPr>
          <p:nvPr>
            <p:ph type="body" sz="quarter" idx="3"/>
          </p:nvPr>
        </p:nvSpPr>
        <p:spPr/>
        <p:txBody>
          <a:bodyPr/>
          <a:lstStyle/>
          <a:p>
            <a:r>
              <a:rPr lang="en-US" dirty="0"/>
              <a:t>Paragraph</a:t>
            </a:r>
          </a:p>
        </p:txBody>
      </p:sp>
      <p:sp>
        <p:nvSpPr>
          <p:cNvPr id="12" name="Content Placeholder 11">
            <a:extLst>
              <a:ext uri="{FF2B5EF4-FFF2-40B4-BE49-F238E27FC236}">
                <a16:creationId xmlns:a16="http://schemas.microsoft.com/office/drawing/2014/main" id="{FE6A7F02-7516-2DE3-28EE-269970C79413}"/>
              </a:ext>
            </a:extLst>
          </p:cNvPr>
          <p:cNvSpPr>
            <a:spLocks noGrp="1"/>
          </p:cNvSpPr>
          <p:nvPr>
            <p:ph sz="quarter" idx="4"/>
          </p:nvPr>
        </p:nvSpPr>
        <p:spPr/>
        <p:txBody>
          <a:bodyPr/>
          <a:lstStyle/>
          <a:p>
            <a:r>
              <a:rPr lang="en-US" dirty="0"/>
              <a:t>A paragraph is right below to describe what the site is about and what can be found on it.</a:t>
            </a:r>
          </a:p>
        </p:txBody>
      </p:sp>
      <p:sp>
        <p:nvSpPr>
          <p:cNvPr id="4" name="Date Placeholder 3">
            <a:extLst>
              <a:ext uri="{FF2B5EF4-FFF2-40B4-BE49-F238E27FC236}">
                <a16:creationId xmlns:a16="http://schemas.microsoft.com/office/drawing/2014/main" id="{1E65722E-7B14-B3F6-4BB4-BD30564566A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044C99-2BA9-4BCC-565F-0815F257D028}"/>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89F1E580-44E8-B250-CE29-DC36F1965A66}"/>
              </a:ext>
            </a:extLst>
          </p:cNvPr>
          <p:cNvSpPr>
            <a:spLocks noGrp="1"/>
          </p:cNvSpPr>
          <p:nvPr>
            <p:ph type="sldNum" sz="quarter" idx="12"/>
          </p:nvPr>
        </p:nvSpPr>
        <p:spPr/>
        <p:txBody>
          <a:bodyPr/>
          <a:lstStyle/>
          <a:p>
            <a:fld id="{58FB4751-880F-D840-AAA9-3A15815CC996}" type="slidenum">
              <a:rPr lang="en-US" smtClean="0"/>
              <a:t>15</a:t>
            </a:fld>
            <a:endParaRPr lang="en-US" dirty="0"/>
          </a:p>
        </p:txBody>
      </p:sp>
      <p:sp>
        <p:nvSpPr>
          <p:cNvPr id="8" name="Title 7">
            <a:extLst>
              <a:ext uri="{FF2B5EF4-FFF2-40B4-BE49-F238E27FC236}">
                <a16:creationId xmlns:a16="http://schemas.microsoft.com/office/drawing/2014/main" id="{682A9A67-83AF-61A4-0DBD-63380CD2D0A5}"/>
              </a:ext>
            </a:extLst>
          </p:cNvPr>
          <p:cNvSpPr>
            <a:spLocks noGrp="1"/>
          </p:cNvSpPr>
          <p:nvPr>
            <p:ph type="title"/>
          </p:nvPr>
        </p:nvSpPr>
        <p:spPr/>
        <p:txBody>
          <a:bodyPr/>
          <a:lstStyle/>
          <a:p>
            <a:r>
              <a:rPr lang="en-US" dirty="0"/>
              <a:t>Prototype 2 cont’d</a:t>
            </a:r>
          </a:p>
        </p:txBody>
      </p:sp>
      <p:sp>
        <p:nvSpPr>
          <p:cNvPr id="13" name="Text Placeholder 12">
            <a:extLst>
              <a:ext uri="{FF2B5EF4-FFF2-40B4-BE49-F238E27FC236}">
                <a16:creationId xmlns:a16="http://schemas.microsoft.com/office/drawing/2014/main" id="{62DDF8C1-5AD5-FF90-C4BC-D3FEFC3179AF}"/>
              </a:ext>
            </a:extLst>
          </p:cNvPr>
          <p:cNvSpPr>
            <a:spLocks noGrp="1"/>
          </p:cNvSpPr>
          <p:nvPr>
            <p:ph type="body" sz="quarter" idx="13"/>
          </p:nvPr>
        </p:nvSpPr>
        <p:spPr/>
        <p:txBody>
          <a:bodyPr/>
          <a:lstStyle/>
          <a:p>
            <a:endParaRPr lang="en-US"/>
          </a:p>
        </p:txBody>
      </p:sp>
      <p:sp>
        <p:nvSpPr>
          <p:cNvPr id="14" name="Content Placeholder 13">
            <a:extLst>
              <a:ext uri="{FF2B5EF4-FFF2-40B4-BE49-F238E27FC236}">
                <a16:creationId xmlns:a16="http://schemas.microsoft.com/office/drawing/2014/main" id="{7D423DEB-6258-19A6-7008-0984173B9F1C}"/>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3247190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Graphical user interface&#10;&#10;Description automatically generated">
            <a:extLst>
              <a:ext uri="{FF2B5EF4-FFF2-40B4-BE49-F238E27FC236}">
                <a16:creationId xmlns:a16="http://schemas.microsoft.com/office/drawing/2014/main" id="{5AFC0B18-8083-DE55-2DCD-63854235ACBC}"/>
              </a:ext>
            </a:extLst>
          </p:cNvPr>
          <p:cNvPicPr>
            <a:picLocks noGrp="1" noChangeAspect="1"/>
          </p:cNvPicPr>
          <p:nvPr>
            <p:ph sz="half" idx="1"/>
          </p:nvPr>
        </p:nvPicPr>
        <p:blipFill>
          <a:blip r:embed="rId2"/>
          <a:stretch>
            <a:fillRect/>
          </a:stretch>
        </p:blipFill>
        <p:spPr>
          <a:xfrm>
            <a:off x="1021366" y="1825625"/>
            <a:ext cx="4815267" cy="4351338"/>
          </a:xfrm>
        </p:spPr>
      </p:pic>
      <p:sp>
        <p:nvSpPr>
          <p:cNvPr id="20" name="Content Placeholder 2">
            <a:extLst>
              <a:ext uri="{FF2B5EF4-FFF2-40B4-BE49-F238E27FC236}">
                <a16:creationId xmlns:a16="http://schemas.microsoft.com/office/drawing/2014/main" id="{C662B612-D7CE-B68E-BF9C-C734FBC0BD53}"/>
              </a:ext>
            </a:extLst>
          </p:cNvPr>
          <p:cNvSpPr>
            <a:spLocks noGrp="1"/>
          </p:cNvSpPr>
          <p:nvPr>
            <p:ph sz="half" idx="2"/>
          </p:nvPr>
        </p:nvSpPr>
        <p:spPr>
          <a:xfrm>
            <a:off x="6172200" y="1825625"/>
            <a:ext cx="5181600" cy="4351338"/>
          </a:xfrm>
        </p:spPr>
        <p:txBody>
          <a:bodyPr>
            <a:normAutofit fontScale="92500" lnSpcReduction="10000"/>
          </a:bodyPr>
          <a:lstStyle/>
          <a:p>
            <a:r>
              <a:rPr lang="en-US" dirty="0"/>
              <a:t>After the paragraph six more images in a flex-grid is used. The title of each is a hyperlink to each respective page</a:t>
            </a:r>
          </a:p>
          <a:p>
            <a:r>
              <a:rPr lang="en-US" dirty="0"/>
              <a:t>Images with titles above are used to reduce page clutter. Each is hyperlinked</a:t>
            </a:r>
          </a:p>
          <a:p>
            <a:r>
              <a:rPr lang="en-US" dirty="0"/>
              <a:t>Another paragraph is then used to give further information on the webpage and a subscription to the Governments’ newsletter is </a:t>
            </a:r>
            <a:r>
              <a:rPr lang="en-US" dirty="0" err="1"/>
              <a:t>imployed</a:t>
            </a:r>
            <a:endParaRPr lang="en-US" dirty="0"/>
          </a:p>
        </p:txBody>
      </p:sp>
      <p:sp>
        <p:nvSpPr>
          <p:cNvPr id="6" name="Date Placeholder 5">
            <a:extLst>
              <a:ext uri="{FF2B5EF4-FFF2-40B4-BE49-F238E27FC236}">
                <a16:creationId xmlns:a16="http://schemas.microsoft.com/office/drawing/2014/main" id="{F74E7E77-D9EC-771F-4BB8-A9D5E99530CF}"/>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7" name="Footer Placeholder 6">
            <a:extLst>
              <a:ext uri="{FF2B5EF4-FFF2-40B4-BE49-F238E27FC236}">
                <a16:creationId xmlns:a16="http://schemas.microsoft.com/office/drawing/2014/main" id="{956CF73B-B11B-6BE4-F4E6-35005F347407}"/>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F736B0BA-434C-83B3-C4BD-E2157622CDDE}"/>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16</a:t>
            </a:fld>
            <a:endParaRPr lang="en-US"/>
          </a:p>
        </p:txBody>
      </p:sp>
      <p:sp>
        <p:nvSpPr>
          <p:cNvPr id="22" name="Title 6">
            <a:extLst>
              <a:ext uri="{FF2B5EF4-FFF2-40B4-BE49-F238E27FC236}">
                <a16:creationId xmlns:a16="http://schemas.microsoft.com/office/drawing/2014/main" id="{D0384D9C-B521-2C1B-A242-E65A3FDB8D74}"/>
              </a:ext>
            </a:extLst>
          </p:cNvPr>
          <p:cNvSpPr>
            <a:spLocks noGrp="1"/>
          </p:cNvSpPr>
          <p:nvPr>
            <p:ph type="title"/>
          </p:nvPr>
        </p:nvSpPr>
        <p:spPr>
          <a:xfrm>
            <a:off x="576071" y="704088"/>
            <a:ext cx="9144000" cy="676656"/>
          </a:xfrm>
        </p:spPr>
        <p:txBody>
          <a:bodyPr/>
          <a:lstStyle/>
          <a:p>
            <a:r>
              <a:rPr lang="en-US" dirty="0"/>
              <a:t>Prototype 2 cont’d</a:t>
            </a:r>
          </a:p>
        </p:txBody>
      </p:sp>
    </p:spTree>
    <p:extLst>
      <p:ext uri="{BB962C8B-B14F-4D97-AF65-F5344CB8AC3E}">
        <p14:creationId xmlns:p14="http://schemas.microsoft.com/office/powerpoint/2010/main" val="419337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A89177A-14E5-F690-2EB3-EB18A210104D}"/>
              </a:ext>
            </a:extLst>
          </p:cNvPr>
          <p:cNvSpPr>
            <a:spLocks noGrp="1"/>
          </p:cNvSpPr>
          <p:nvPr>
            <p:ph type="title"/>
          </p:nvPr>
        </p:nvSpPr>
        <p:spPr>
          <a:xfrm>
            <a:off x="576072" y="704088"/>
            <a:ext cx="10515600" cy="676656"/>
          </a:xfrm>
        </p:spPr>
        <p:txBody>
          <a:bodyPr anchor="ctr">
            <a:normAutofit/>
          </a:bodyPr>
          <a:lstStyle/>
          <a:p>
            <a:r>
              <a:rPr lang="en-US" sz="4100"/>
              <a:t>The Chosen Prototype</a:t>
            </a:r>
          </a:p>
        </p:txBody>
      </p:sp>
      <p:pic>
        <p:nvPicPr>
          <p:cNvPr id="15" name="Content Placeholder 14" descr="A picture containing text&#10;&#10;Description automatically generated">
            <a:extLst>
              <a:ext uri="{FF2B5EF4-FFF2-40B4-BE49-F238E27FC236}">
                <a16:creationId xmlns:a16="http://schemas.microsoft.com/office/drawing/2014/main" id="{C5D804B5-9F58-4FDA-4CD6-209F4766E884}"/>
              </a:ext>
            </a:extLst>
          </p:cNvPr>
          <p:cNvPicPr>
            <a:picLocks noGrp="1" noChangeAspect="1"/>
          </p:cNvPicPr>
          <p:nvPr>
            <p:ph idx="1"/>
          </p:nvPr>
        </p:nvPicPr>
        <p:blipFill>
          <a:blip r:embed="rId2"/>
          <a:stretch>
            <a:fillRect/>
          </a:stretch>
        </p:blipFill>
        <p:spPr>
          <a:xfrm>
            <a:off x="901558" y="1901952"/>
            <a:ext cx="8712484" cy="3877056"/>
          </a:xfrm>
          <a:noFill/>
        </p:spPr>
      </p:pic>
      <p:sp>
        <p:nvSpPr>
          <p:cNvPr id="3" name="Date Placeholder 2">
            <a:extLst>
              <a:ext uri="{FF2B5EF4-FFF2-40B4-BE49-F238E27FC236}">
                <a16:creationId xmlns:a16="http://schemas.microsoft.com/office/drawing/2014/main" id="{309A85F9-B4D3-AA13-9C6E-63BED06DE828}"/>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4" name="Footer Placeholder 3">
            <a:extLst>
              <a:ext uri="{FF2B5EF4-FFF2-40B4-BE49-F238E27FC236}">
                <a16:creationId xmlns:a16="http://schemas.microsoft.com/office/drawing/2014/main" id="{1E920EBA-20FC-9FAD-B989-21CF0F4ACE61}"/>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B9179203-179C-46B7-C2D3-DB68C681F7A1}"/>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17</a:t>
            </a:fld>
            <a:endParaRPr lang="en-US"/>
          </a:p>
        </p:txBody>
      </p:sp>
    </p:spTree>
    <p:extLst>
      <p:ext uri="{BB962C8B-B14F-4D97-AF65-F5344CB8AC3E}">
        <p14:creationId xmlns:p14="http://schemas.microsoft.com/office/powerpoint/2010/main" val="1421010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The Parts</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Header</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Includes the Jamaican Flag and “Government of Jamaica”</a:t>
            </a:r>
          </a:p>
          <a:p>
            <a:endParaRPr lang="en-US" dirty="0"/>
          </a:p>
          <a:p>
            <a:r>
              <a:rPr lang="en-US" dirty="0"/>
              <a:t>The usage of 3 buttons as the navigation which includes a search icon for the simplicity of searching for exactly what you want  </a:t>
            </a:r>
          </a:p>
          <a:p>
            <a:endParaRPr lang="en-US" dirty="0"/>
          </a:p>
          <a:p>
            <a:r>
              <a:rPr lang="en-US" dirty="0"/>
              <a:t>Use of space ensures readability</a:t>
            </a:r>
          </a:p>
          <a:p>
            <a:endParaRPr lang="en-US" dirty="0"/>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Second nav-bar</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Contains the drop-down menu for easy access</a:t>
            </a:r>
          </a:p>
          <a:p>
            <a:endParaRPr lang="en-US" dirty="0"/>
          </a:p>
          <a:p>
            <a:r>
              <a:rPr lang="en-US" dirty="0"/>
              <a:t>The MOFPS icon was added to this design to have a touch of its originality and the sites identifier</a:t>
            </a:r>
          </a:p>
          <a:p>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Image</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In keeping with the latest design trends an image after the nav-bar was included</a:t>
            </a:r>
          </a:p>
          <a:p>
            <a:endParaRPr lang="en-US" dirty="0"/>
          </a:p>
          <a:p>
            <a:r>
              <a:rPr lang="en-US" dirty="0"/>
              <a:t>This was to attract the user's attention and guide their eyes</a:t>
            </a:r>
          </a:p>
          <a:p>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18</a:t>
            </a:fld>
            <a:endParaRPr lang="en-US" dirty="0"/>
          </a:p>
        </p:txBody>
      </p:sp>
    </p:spTree>
    <p:extLst>
      <p:ext uri="{BB962C8B-B14F-4D97-AF65-F5344CB8AC3E}">
        <p14:creationId xmlns:p14="http://schemas.microsoft.com/office/powerpoint/2010/main" val="1164941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6EA4E8F9-0B3D-9795-7879-2E456630B2FA}"/>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3F7ECDDB-610E-09E3-6F45-E8E5ABDBF326}"/>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061CF219-58DD-4735-D2E1-07DABFB3CB31}"/>
              </a:ext>
            </a:extLst>
          </p:cNvPr>
          <p:cNvSpPr>
            <a:spLocks noGrp="1"/>
          </p:cNvSpPr>
          <p:nvPr>
            <p:ph type="sldNum" sz="quarter" idx="12"/>
          </p:nvPr>
        </p:nvSpPr>
        <p:spPr/>
        <p:txBody>
          <a:bodyPr/>
          <a:lstStyle/>
          <a:p>
            <a:fld id="{58FB4751-880F-D840-AAA9-3A15815CC996}" type="slidenum">
              <a:rPr lang="en-US" smtClean="0"/>
              <a:pPr/>
              <a:t>19</a:t>
            </a:fld>
            <a:endParaRPr lang="en-US" dirty="0"/>
          </a:p>
        </p:txBody>
      </p:sp>
      <p:sp>
        <p:nvSpPr>
          <p:cNvPr id="12" name="Title 11">
            <a:extLst>
              <a:ext uri="{FF2B5EF4-FFF2-40B4-BE49-F238E27FC236}">
                <a16:creationId xmlns:a16="http://schemas.microsoft.com/office/drawing/2014/main" id="{C907F444-0C3B-9563-2E4C-AC074C0A9488}"/>
              </a:ext>
            </a:extLst>
          </p:cNvPr>
          <p:cNvSpPr>
            <a:spLocks noGrp="1"/>
          </p:cNvSpPr>
          <p:nvPr>
            <p:ph type="title"/>
          </p:nvPr>
        </p:nvSpPr>
        <p:spPr/>
        <p:txBody>
          <a:bodyPr/>
          <a:lstStyle/>
          <a:p>
            <a:r>
              <a:rPr lang="en-US" dirty="0"/>
              <a:t>Section two of Prototype</a:t>
            </a:r>
          </a:p>
        </p:txBody>
      </p:sp>
      <p:pic>
        <p:nvPicPr>
          <p:cNvPr id="15" name="Content Placeholder 14" descr="A picture containing polygon&#10;&#10;Description automatically generated">
            <a:extLst>
              <a:ext uri="{FF2B5EF4-FFF2-40B4-BE49-F238E27FC236}">
                <a16:creationId xmlns:a16="http://schemas.microsoft.com/office/drawing/2014/main" id="{8523BC9C-FB53-1907-30D7-8316A1F1E663}"/>
              </a:ext>
            </a:extLst>
          </p:cNvPr>
          <p:cNvPicPr>
            <a:picLocks noGrp="1" noChangeAspect="1"/>
          </p:cNvPicPr>
          <p:nvPr>
            <p:ph idx="1"/>
          </p:nvPr>
        </p:nvPicPr>
        <p:blipFill>
          <a:blip r:embed="rId2"/>
          <a:stretch>
            <a:fillRect/>
          </a:stretch>
        </p:blipFill>
        <p:spPr>
          <a:xfrm>
            <a:off x="1139483" y="1617785"/>
            <a:ext cx="8750105" cy="4160715"/>
          </a:xfrm>
        </p:spPr>
      </p:pic>
    </p:spTree>
    <p:extLst>
      <p:ext uri="{BB962C8B-B14F-4D97-AF65-F5344CB8AC3E}">
        <p14:creationId xmlns:p14="http://schemas.microsoft.com/office/powerpoint/2010/main" val="130248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Insight</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369811921"/>
              </p:ext>
            </p:extLst>
          </p:nvPr>
        </p:nvGraphicFramePr>
        <p:xfrm>
          <a:off x="7791450" y="1169988"/>
          <a:ext cx="4132263" cy="4881944"/>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BACKGROUND INFORMATION</a:t>
                      </a:r>
                    </a:p>
                    <a:p>
                      <a:pPr marL="0" algn="r" defTabSz="914400" rtl="0" eaLnBrk="1" latinLnBrk="0" hangingPunct="1"/>
                      <a:r>
                        <a:rPr lang="en-US" sz="180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RESEARCH</a:t>
                      </a:r>
                    </a:p>
                    <a:p>
                      <a:pPr marL="0" algn="r" defTabSz="914400" rtl="0" eaLnBrk="1" latinLnBrk="0" hangingPunct="1"/>
                      <a:r>
                        <a:rPr lang="en-US" sz="1800" kern="1200" dirty="0">
                          <a:solidFill>
                            <a:schemeClr val="tx1"/>
                          </a:solidFill>
                          <a:latin typeface="+mj-lt"/>
                          <a:ea typeface="+mn-ea"/>
                          <a:cs typeface="+mn-cs"/>
                        </a:rPr>
                        <a:t>6</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THE WHY?</a:t>
                      </a:r>
                    </a:p>
                    <a:p>
                      <a:pPr marL="0" algn="r" defTabSz="914400" rtl="0" eaLnBrk="1" latinLnBrk="0" hangingPunct="1"/>
                      <a:r>
                        <a:rPr lang="en-US" sz="1800" kern="1200" dirty="0">
                          <a:solidFill>
                            <a:schemeClr val="tx1"/>
                          </a:solidFill>
                          <a:latin typeface="+mj-lt"/>
                          <a:ea typeface="+mn-ea"/>
                          <a:cs typeface="+mn-cs"/>
                        </a:rPr>
                        <a:t>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LINKS</a:t>
                      </a:r>
                    </a:p>
                    <a:p>
                      <a:pPr marL="0" algn="r" defTabSz="914400" rtl="0" eaLnBrk="1" latinLnBrk="0" hangingPunct="1"/>
                      <a:r>
                        <a:rPr lang="en-US" sz="1800" kern="1200" dirty="0">
                          <a:solidFill>
                            <a:schemeClr val="tx1"/>
                          </a:solidFill>
                          <a:latin typeface="+mj-lt"/>
                          <a:ea typeface="+mn-ea"/>
                          <a:cs typeface="+mn-cs"/>
                        </a:rPr>
                        <a:t>28</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The Parts cont’d</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Heading tag</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The title “Welcome to the Ministry of Finance”</a:t>
            </a:r>
          </a:p>
          <a:p>
            <a:endParaRPr lang="en-US" dirty="0"/>
          </a:p>
          <a:p>
            <a:r>
              <a:rPr lang="en-US" dirty="0"/>
              <a:t>The heading tag reaffirms the purpose of the page</a:t>
            </a:r>
          </a:p>
          <a:p>
            <a:endParaRPr lang="en-US" dirty="0"/>
          </a:p>
          <a:p>
            <a:r>
              <a:rPr lang="en-US" dirty="0"/>
              <a:t>It is also used as a means of welcoming visitors to the site</a:t>
            </a:r>
          </a:p>
          <a:p>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Welcome message</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The simple message states what is expected to be found on the website and the websites purpose</a:t>
            </a:r>
          </a:p>
          <a:p>
            <a:endParaRPr lang="en-US" dirty="0"/>
          </a:p>
          <a:p>
            <a:pPr marL="0" indent="0">
              <a:buNone/>
            </a:pPr>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Images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The same flex-grid layout of images was used for its simplicity and easy navigation.</a:t>
            </a:r>
          </a:p>
          <a:p>
            <a:endParaRPr lang="en-US" dirty="0"/>
          </a:p>
          <a:p>
            <a:r>
              <a:rPr lang="en-US" dirty="0"/>
              <a:t>This image orientation displays opportunities and topics offered by the government</a:t>
            </a:r>
          </a:p>
          <a:p>
            <a:endParaRPr lang="en-US" dirty="0"/>
          </a:p>
          <a:p>
            <a:pPr marL="0" indent="0">
              <a:buNone/>
            </a:pPr>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20</a:t>
            </a:fld>
            <a:endParaRPr lang="en-US" dirty="0"/>
          </a:p>
        </p:txBody>
      </p:sp>
    </p:spTree>
    <p:extLst>
      <p:ext uri="{BB962C8B-B14F-4D97-AF65-F5344CB8AC3E}">
        <p14:creationId xmlns:p14="http://schemas.microsoft.com/office/powerpoint/2010/main" val="2965705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66CEAA4-43EF-9BD0-0C41-1413589CC02A}"/>
              </a:ext>
            </a:extLst>
          </p:cNvPr>
          <p:cNvSpPr>
            <a:spLocks noGrp="1"/>
          </p:cNvSpPr>
          <p:nvPr>
            <p:ph type="title"/>
          </p:nvPr>
        </p:nvSpPr>
        <p:spPr>
          <a:xfrm>
            <a:off x="576072" y="704088"/>
            <a:ext cx="10515600" cy="676656"/>
          </a:xfrm>
        </p:spPr>
        <p:txBody>
          <a:bodyPr/>
          <a:lstStyle/>
          <a:p>
            <a:r>
              <a:rPr lang="en-US" dirty="0"/>
              <a:t>Section 3 of Prototype</a:t>
            </a:r>
          </a:p>
        </p:txBody>
      </p:sp>
      <p:pic>
        <p:nvPicPr>
          <p:cNvPr id="13" name="Content Placeholder 12" descr="Graphical user interface, text, application&#10;&#10;Description automatically generated">
            <a:extLst>
              <a:ext uri="{FF2B5EF4-FFF2-40B4-BE49-F238E27FC236}">
                <a16:creationId xmlns:a16="http://schemas.microsoft.com/office/drawing/2014/main" id="{38D14297-C409-4912-9B09-84F446C4C4ED}"/>
              </a:ext>
            </a:extLst>
          </p:cNvPr>
          <p:cNvPicPr>
            <a:picLocks noGrp="1" noChangeAspect="1"/>
          </p:cNvPicPr>
          <p:nvPr>
            <p:ph idx="1"/>
          </p:nvPr>
        </p:nvPicPr>
        <p:blipFill>
          <a:blip r:embed="rId2"/>
          <a:stretch>
            <a:fillRect/>
          </a:stretch>
        </p:blipFill>
        <p:spPr>
          <a:xfrm>
            <a:off x="1842868" y="1901825"/>
            <a:ext cx="6977575" cy="3876675"/>
          </a:xfrm>
        </p:spPr>
      </p:pic>
      <p:sp>
        <p:nvSpPr>
          <p:cNvPr id="6" name="Date Placeholder 5">
            <a:extLst>
              <a:ext uri="{FF2B5EF4-FFF2-40B4-BE49-F238E27FC236}">
                <a16:creationId xmlns:a16="http://schemas.microsoft.com/office/drawing/2014/main" id="{C613EB38-833E-3973-A8D8-76E75799319E}"/>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7" name="Footer Placeholder 6">
            <a:extLst>
              <a:ext uri="{FF2B5EF4-FFF2-40B4-BE49-F238E27FC236}">
                <a16:creationId xmlns:a16="http://schemas.microsoft.com/office/drawing/2014/main" id="{923B9AAA-7C4C-6B22-5E89-1FEF1126AAD9}"/>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937977AB-F63E-7AC8-13A1-0B284D684DD3}"/>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21</a:t>
            </a:fld>
            <a:endParaRPr lang="en-US"/>
          </a:p>
        </p:txBody>
      </p:sp>
    </p:spTree>
    <p:extLst>
      <p:ext uri="{BB962C8B-B14F-4D97-AF65-F5344CB8AC3E}">
        <p14:creationId xmlns:p14="http://schemas.microsoft.com/office/powerpoint/2010/main" val="4023699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The Parts cont’d</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lstStyle/>
          <a:p>
            <a:r>
              <a:rPr lang="en-US" dirty="0"/>
              <a:t>Heading tag</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The title “News”</a:t>
            </a:r>
          </a:p>
          <a:p>
            <a:endParaRPr lang="en-US" dirty="0"/>
          </a:p>
          <a:p>
            <a:r>
              <a:rPr lang="en-US" dirty="0"/>
              <a:t>Gives users an idea of what the section is about</a:t>
            </a:r>
          </a:p>
          <a:p>
            <a:endParaRPr lang="en-US" dirty="0"/>
          </a:p>
          <a:p>
            <a:pPr marL="0" indent="0">
              <a:buNone/>
            </a:pPr>
            <a:endParaRPr lang="en-US" dirty="0"/>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p:txBody>
          <a:bodyPr/>
          <a:lstStyle/>
          <a:p>
            <a:r>
              <a:rPr lang="en-US" dirty="0"/>
              <a:t>Date</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dirty="0"/>
              <a:t>The date is a hyperlink to an event that will be hosted on that date</a:t>
            </a:r>
          </a:p>
          <a:p>
            <a:pPr marL="0" indent="0">
              <a:buNone/>
            </a:pPr>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p:txBody>
          <a:bodyPr/>
          <a:lstStyle/>
          <a:p>
            <a:r>
              <a:rPr lang="en-US" dirty="0"/>
              <a:t>Events</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dirty="0"/>
              <a:t>The events are displayed with a small image on the left and the event title and description on the right of the image</a:t>
            </a:r>
          </a:p>
          <a:p>
            <a:endParaRPr lang="en-US" dirty="0"/>
          </a:p>
          <a:p>
            <a:r>
              <a:rPr lang="en-US" dirty="0"/>
              <a:t>The description of the events are hyperlinked to the article site</a:t>
            </a:r>
          </a:p>
          <a:p>
            <a:pPr marL="0" indent="0">
              <a:buNone/>
            </a:pPr>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22</a:t>
            </a:fld>
            <a:endParaRPr lang="en-US" dirty="0"/>
          </a:p>
        </p:txBody>
      </p:sp>
    </p:spTree>
    <p:extLst>
      <p:ext uri="{BB962C8B-B14F-4D97-AF65-F5344CB8AC3E}">
        <p14:creationId xmlns:p14="http://schemas.microsoft.com/office/powerpoint/2010/main" val="3118725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normAutofit/>
          </a:bodyPr>
          <a:lstStyle/>
          <a:p>
            <a:r>
              <a:rPr lang="en-US" dirty="0"/>
              <a:t>Show more</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A link to a page with past and present articles</a:t>
            </a:r>
          </a:p>
          <a:p>
            <a:endParaRPr lang="en-US" dirty="0"/>
          </a:p>
          <a:p>
            <a:r>
              <a:rPr lang="en-US" dirty="0"/>
              <a:t>Gives users an option of searching for older releases</a:t>
            </a:r>
          </a:p>
          <a:p>
            <a:pPr marL="0" indent="0">
              <a:buNone/>
            </a:pPr>
            <a:endParaRPr lang="en-US" dirty="0"/>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3"/>
          </p:nvPr>
        </p:nvSpPr>
        <p:spPr/>
        <p:txBody>
          <a:bodyPr>
            <a:normAutofit/>
          </a:bodyPr>
          <a:lstStyle/>
          <a:p>
            <a:r>
              <a:rPr lang="en-US" dirty="0"/>
              <a:t>Simplicity</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4"/>
          </p:nvPr>
        </p:nvSpPr>
        <p:spPr/>
        <p:txBody>
          <a:bodyPr/>
          <a:lstStyle/>
          <a:p>
            <a:r>
              <a:rPr lang="en-US" dirty="0"/>
              <a:t>One the current website the news section is created to mimic a slideshow. With this new design its simpler and easier to navigate </a:t>
            </a:r>
          </a:p>
          <a:p>
            <a:endParaRPr lang="en-US" dirty="0"/>
          </a:p>
          <a:p>
            <a:pPr marL="0" indent="0">
              <a:buNone/>
            </a:pPr>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23</a:t>
            </a:fld>
            <a:endParaRPr lang="en-US" dirty="0"/>
          </a:p>
        </p:txBody>
      </p:sp>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The Parts cont’d</a:t>
            </a:r>
          </a:p>
        </p:txBody>
      </p:sp>
      <p:sp>
        <p:nvSpPr>
          <p:cNvPr id="12" name="Text Placeholder 11">
            <a:extLst>
              <a:ext uri="{FF2B5EF4-FFF2-40B4-BE49-F238E27FC236}">
                <a16:creationId xmlns:a16="http://schemas.microsoft.com/office/drawing/2014/main" id="{4DFD3B86-AC46-57EE-36FD-87CA922F55B8}"/>
              </a:ext>
            </a:extLst>
          </p:cNvPr>
          <p:cNvSpPr>
            <a:spLocks noGrp="1"/>
          </p:cNvSpPr>
          <p:nvPr>
            <p:ph type="body" sz="quarter" idx="13"/>
          </p:nvPr>
        </p:nvSpPr>
        <p:spPr/>
        <p:txBody>
          <a:bodyPr/>
          <a:lstStyle/>
          <a:p>
            <a:endParaRPr lang="en-US"/>
          </a:p>
        </p:txBody>
      </p:sp>
      <p:sp>
        <p:nvSpPr>
          <p:cNvPr id="13" name="Content Placeholder 12">
            <a:extLst>
              <a:ext uri="{FF2B5EF4-FFF2-40B4-BE49-F238E27FC236}">
                <a16:creationId xmlns:a16="http://schemas.microsoft.com/office/drawing/2014/main" id="{56110EEA-DDC1-5B57-1B2C-AAF0E6A0692B}"/>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3609488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204CAE4A-1AC4-9C40-6060-E74A71E89AD5}"/>
              </a:ext>
            </a:extLst>
          </p:cNvPr>
          <p:cNvSpPr>
            <a:spLocks noGrp="1"/>
          </p:cNvSpPr>
          <p:nvPr>
            <p:ph type="title"/>
          </p:nvPr>
        </p:nvSpPr>
        <p:spPr/>
        <p:txBody>
          <a:bodyPr/>
          <a:lstStyle/>
          <a:p>
            <a:r>
              <a:rPr lang="en-US" dirty="0"/>
              <a:t>Section 4 of </a:t>
            </a:r>
            <a:r>
              <a:rPr lang="en-US" dirty="0" err="1"/>
              <a:t>Protoype</a:t>
            </a:r>
            <a:endParaRPr lang="en-US" dirty="0"/>
          </a:p>
        </p:txBody>
      </p:sp>
      <p:pic>
        <p:nvPicPr>
          <p:cNvPr id="15" name="Content Placeholder 14" descr="Graphical user interface, text, application, email&#10;&#10;Description automatically generated">
            <a:extLst>
              <a:ext uri="{FF2B5EF4-FFF2-40B4-BE49-F238E27FC236}">
                <a16:creationId xmlns:a16="http://schemas.microsoft.com/office/drawing/2014/main" id="{440D60EF-5C89-BB98-6608-B35A84C54519}"/>
              </a:ext>
            </a:extLst>
          </p:cNvPr>
          <p:cNvPicPr>
            <a:picLocks noGrp="1" noChangeAspect="1"/>
          </p:cNvPicPr>
          <p:nvPr>
            <p:ph idx="1"/>
          </p:nvPr>
        </p:nvPicPr>
        <p:blipFill>
          <a:blip r:embed="rId2"/>
          <a:stretch>
            <a:fillRect/>
          </a:stretch>
        </p:blipFill>
        <p:spPr>
          <a:xfrm>
            <a:off x="1357342" y="1901825"/>
            <a:ext cx="7800916" cy="3876675"/>
          </a:xfrm>
        </p:spPr>
      </p:pic>
      <p:sp>
        <p:nvSpPr>
          <p:cNvPr id="6" name="Date Placeholder 5">
            <a:extLst>
              <a:ext uri="{FF2B5EF4-FFF2-40B4-BE49-F238E27FC236}">
                <a16:creationId xmlns:a16="http://schemas.microsoft.com/office/drawing/2014/main" id="{8C1FB402-DDB6-0EDE-4BF7-DDF47612F94B}"/>
              </a:ext>
            </a:extLst>
          </p:cNvPr>
          <p:cNvSpPr>
            <a:spLocks noGrp="1"/>
          </p:cNvSpPr>
          <p:nvPr>
            <p:ph type="dt" sz="half" idx="10"/>
          </p:nvPr>
        </p:nvSpPr>
        <p:spPr/>
        <p:txBody>
          <a:bodyPr/>
          <a:lstStyle/>
          <a:p>
            <a:r>
              <a:rPr lang="en-US"/>
              <a:t>20XX</a:t>
            </a:r>
            <a:endParaRPr lang="en-US" dirty="0"/>
          </a:p>
        </p:txBody>
      </p:sp>
      <p:sp>
        <p:nvSpPr>
          <p:cNvPr id="7" name="Footer Placeholder 6">
            <a:extLst>
              <a:ext uri="{FF2B5EF4-FFF2-40B4-BE49-F238E27FC236}">
                <a16:creationId xmlns:a16="http://schemas.microsoft.com/office/drawing/2014/main" id="{CE3AFCF7-2710-6374-7E2A-7C46BCC81273}"/>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BD05366F-2998-71BB-7868-019F8FA05382}"/>
              </a:ext>
            </a:extLst>
          </p:cNvPr>
          <p:cNvSpPr>
            <a:spLocks noGrp="1"/>
          </p:cNvSpPr>
          <p:nvPr>
            <p:ph type="sldNum" sz="quarter" idx="12"/>
          </p:nvPr>
        </p:nvSpPr>
        <p:spPr/>
        <p:txBody>
          <a:bodyPr/>
          <a:lstStyle/>
          <a:p>
            <a:fld id="{58FB4751-880F-D840-AAA9-3A15815CC996}" type="slidenum">
              <a:rPr lang="en-US" smtClean="0"/>
              <a:pPr/>
              <a:t>24</a:t>
            </a:fld>
            <a:endParaRPr lang="en-US" dirty="0"/>
          </a:p>
        </p:txBody>
      </p:sp>
    </p:spTree>
    <p:extLst>
      <p:ext uri="{BB962C8B-B14F-4D97-AF65-F5344CB8AC3E}">
        <p14:creationId xmlns:p14="http://schemas.microsoft.com/office/powerpoint/2010/main" val="3049205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p:txBody>
          <a:bodyPr>
            <a:normAutofit/>
          </a:bodyPr>
          <a:lstStyle/>
          <a:p>
            <a:r>
              <a:rPr lang="en-US" dirty="0"/>
              <a:t>Ending</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dirty="0"/>
              <a:t>Above the footer is the ‘ending’ of the webpage. Within this section is the location, phone number and email address of the Ministry</a:t>
            </a:r>
          </a:p>
          <a:p>
            <a:endParaRPr lang="en-US" dirty="0"/>
          </a:p>
          <a:p>
            <a:r>
              <a:rPr lang="en-US" dirty="0"/>
              <a:t>This section also holds the hyperlinked social media icons that the Government can be found</a:t>
            </a:r>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3"/>
          </p:nvPr>
        </p:nvSpPr>
        <p:spPr/>
        <p:txBody>
          <a:bodyPr>
            <a:normAutofit/>
          </a:bodyPr>
          <a:lstStyle/>
          <a:p>
            <a:r>
              <a:rPr lang="en-US" dirty="0"/>
              <a:t>footer</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4"/>
          </p:nvPr>
        </p:nvSpPr>
        <p:spPr/>
        <p:txBody>
          <a:bodyPr/>
          <a:lstStyle/>
          <a:p>
            <a:r>
              <a:rPr lang="en-US" dirty="0"/>
              <a:t>We thought it best to keep the footer free of clutter.</a:t>
            </a:r>
          </a:p>
          <a:p>
            <a:endParaRPr lang="en-US" dirty="0"/>
          </a:p>
          <a:p>
            <a:r>
              <a:rPr lang="en-US" dirty="0"/>
              <a:t>The only thing found in the footer is the Terms &amp; Privacy Policy along with copyright info </a:t>
            </a:r>
          </a:p>
          <a:p>
            <a:endParaRPr lang="en-US" dirty="0"/>
          </a:p>
          <a:p>
            <a:pPr marL="0" indent="0">
              <a:buNone/>
            </a:pPr>
            <a:endParaRPr lang="en-US" dirty="0"/>
          </a:p>
          <a:p>
            <a:endParaRPr lang="en-US" dirty="0"/>
          </a:p>
          <a:p>
            <a:endParaRPr lang="en-US" dirty="0"/>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25</a:t>
            </a:fld>
            <a:endParaRPr lang="en-US" dirty="0"/>
          </a:p>
        </p:txBody>
      </p:sp>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The Parts cont’d</a:t>
            </a:r>
          </a:p>
        </p:txBody>
      </p:sp>
      <p:sp>
        <p:nvSpPr>
          <p:cNvPr id="12" name="Text Placeholder 11">
            <a:extLst>
              <a:ext uri="{FF2B5EF4-FFF2-40B4-BE49-F238E27FC236}">
                <a16:creationId xmlns:a16="http://schemas.microsoft.com/office/drawing/2014/main" id="{4DFD3B86-AC46-57EE-36FD-87CA922F55B8}"/>
              </a:ext>
            </a:extLst>
          </p:cNvPr>
          <p:cNvSpPr>
            <a:spLocks noGrp="1"/>
          </p:cNvSpPr>
          <p:nvPr>
            <p:ph type="body" sz="quarter" idx="13"/>
          </p:nvPr>
        </p:nvSpPr>
        <p:spPr/>
        <p:txBody>
          <a:bodyPr/>
          <a:lstStyle/>
          <a:p>
            <a:endParaRPr lang="en-US"/>
          </a:p>
        </p:txBody>
      </p:sp>
      <p:sp>
        <p:nvSpPr>
          <p:cNvPr id="13" name="Content Placeholder 12">
            <a:extLst>
              <a:ext uri="{FF2B5EF4-FFF2-40B4-BE49-F238E27FC236}">
                <a16:creationId xmlns:a16="http://schemas.microsoft.com/office/drawing/2014/main" id="{56110EEA-DDC1-5B57-1B2C-AAF0E6A0692B}"/>
              </a:ext>
            </a:extLst>
          </p:cNvPr>
          <p:cNvSpPr>
            <a:spLocks noGrp="1"/>
          </p:cNvSpPr>
          <p:nvPr>
            <p:ph sz="quarter" idx="14"/>
          </p:nvPr>
        </p:nvSpPr>
        <p:spPr/>
        <p:txBody>
          <a:bodyPr/>
          <a:lstStyle/>
          <a:p>
            <a:endParaRPr lang="en-US"/>
          </a:p>
        </p:txBody>
      </p:sp>
    </p:spTree>
    <p:extLst>
      <p:ext uri="{BB962C8B-B14F-4D97-AF65-F5344CB8AC3E}">
        <p14:creationId xmlns:p14="http://schemas.microsoft.com/office/powerpoint/2010/main" val="1707356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3B2A7E-BEF9-E04A-A295-8FACBDBFF948}"/>
              </a:ext>
            </a:extLst>
          </p:cNvPr>
          <p:cNvSpPr>
            <a:spLocks noGrp="1"/>
          </p:cNvSpPr>
          <p:nvPr>
            <p:ph type="body" idx="1"/>
          </p:nvPr>
        </p:nvSpPr>
        <p:spPr>
          <a:xfrm>
            <a:off x="576072" y="1911096"/>
            <a:ext cx="3529584" cy="402336"/>
          </a:xfrm>
        </p:spPr>
        <p:txBody>
          <a:bodyPr anchor="ctr">
            <a:normAutofit/>
          </a:bodyPr>
          <a:lstStyle/>
          <a:p>
            <a:r>
              <a:rPr lang="en-US" dirty="0"/>
              <a:t>The final wireframe</a:t>
            </a:r>
          </a:p>
        </p:txBody>
      </p:sp>
      <p:sp>
        <p:nvSpPr>
          <p:cNvPr id="3" name="Content Placeholder 2">
            <a:extLst>
              <a:ext uri="{FF2B5EF4-FFF2-40B4-BE49-F238E27FC236}">
                <a16:creationId xmlns:a16="http://schemas.microsoft.com/office/drawing/2014/main" id="{7209CE2A-7164-C90F-440C-54DCAFE75A04}"/>
              </a:ext>
            </a:extLst>
          </p:cNvPr>
          <p:cNvSpPr>
            <a:spLocks noGrp="1"/>
          </p:cNvSpPr>
          <p:nvPr>
            <p:ph sz="half" idx="2"/>
          </p:nvPr>
        </p:nvSpPr>
        <p:spPr>
          <a:xfrm>
            <a:off x="576072" y="2505075"/>
            <a:ext cx="2944368" cy="3684588"/>
          </a:xfrm>
        </p:spPr>
        <p:txBody>
          <a:bodyPr>
            <a:normAutofit/>
          </a:bodyPr>
          <a:lstStyle/>
          <a:p>
            <a:pPr>
              <a:spcAft>
                <a:spcPts val="600"/>
              </a:spcAft>
            </a:pPr>
            <a:r>
              <a:rPr lang="en-US" dirty="0"/>
              <a:t>The chosen prototype features easy navigation, efficient use of space, and content focused.</a:t>
            </a:r>
            <a:endParaRPr lang="en-US"/>
          </a:p>
          <a:p>
            <a:pPr>
              <a:spcAft>
                <a:spcPts val="600"/>
              </a:spcAft>
            </a:pPr>
            <a:endParaRPr lang="en-US"/>
          </a:p>
          <a:p>
            <a:pPr>
              <a:spcAft>
                <a:spcPts val="600"/>
              </a:spcAft>
            </a:pPr>
            <a:r>
              <a:rPr lang="en-US" dirty="0"/>
              <a:t>The wireframe has features from researched site that gives the wireframe an edge above the others.</a:t>
            </a:r>
            <a:endParaRPr lang="en-US"/>
          </a:p>
        </p:txBody>
      </p:sp>
      <p:sp>
        <p:nvSpPr>
          <p:cNvPr id="4" name="Text Placeholder 3">
            <a:extLst>
              <a:ext uri="{FF2B5EF4-FFF2-40B4-BE49-F238E27FC236}">
                <a16:creationId xmlns:a16="http://schemas.microsoft.com/office/drawing/2014/main" id="{6BC02A77-E612-2C65-3E36-CEBE2632AC9C}"/>
              </a:ext>
            </a:extLst>
          </p:cNvPr>
          <p:cNvSpPr>
            <a:spLocks noGrp="1"/>
          </p:cNvSpPr>
          <p:nvPr>
            <p:ph type="body" sz="quarter" idx="3"/>
          </p:nvPr>
        </p:nvSpPr>
        <p:spPr>
          <a:xfrm>
            <a:off x="4782312" y="1911096"/>
            <a:ext cx="3529584" cy="402336"/>
          </a:xfrm>
        </p:spPr>
        <p:txBody>
          <a:bodyPr anchor="ctr">
            <a:normAutofit/>
          </a:bodyPr>
          <a:lstStyle/>
          <a:p>
            <a:r>
              <a:rPr lang="en-US" dirty="0"/>
              <a:t>Color scheme</a:t>
            </a:r>
          </a:p>
        </p:txBody>
      </p:sp>
      <p:sp>
        <p:nvSpPr>
          <p:cNvPr id="18" name="Content Placeholder 4">
            <a:extLst>
              <a:ext uri="{FF2B5EF4-FFF2-40B4-BE49-F238E27FC236}">
                <a16:creationId xmlns:a16="http://schemas.microsoft.com/office/drawing/2014/main" id="{95810421-F83F-1BEA-17ED-4C768F36BFFB}"/>
              </a:ext>
            </a:extLst>
          </p:cNvPr>
          <p:cNvSpPr>
            <a:spLocks noGrp="1"/>
          </p:cNvSpPr>
          <p:nvPr>
            <p:ph sz="quarter" idx="4"/>
          </p:nvPr>
        </p:nvSpPr>
        <p:spPr>
          <a:xfrm>
            <a:off x="4782312" y="2505075"/>
            <a:ext cx="2944368" cy="3684588"/>
          </a:xfrm>
        </p:spPr>
        <p:txBody>
          <a:bodyPr/>
          <a:lstStyle/>
          <a:p>
            <a:r>
              <a:rPr lang="en-US" dirty="0"/>
              <a:t>The light blue represents friendliness and is refreshing</a:t>
            </a:r>
          </a:p>
          <a:p>
            <a:r>
              <a:rPr lang="en-US" dirty="0"/>
              <a:t>Black represents power and formality </a:t>
            </a:r>
          </a:p>
          <a:p>
            <a:r>
              <a:rPr lang="en-US" dirty="0"/>
              <a:t>Teal means revitalization, open communication and clarity. Its effects are calming and gives a sense of authority.</a:t>
            </a:r>
          </a:p>
        </p:txBody>
      </p:sp>
      <p:sp>
        <p:nvSpPr>
          <p:cNvPr id="6" name="Date Placeholder 5">
            <a:extLst>
              <a:ext uri="{FF2B5EF4-FFF2-40B4-BE49-F238E27FC236}">
                <a16:creationId xmlns:a16="http://schemas.microsoft.com/office/drawing/2014/main" id="{B795E56C-D895-4933-D2DB-002007D8FDB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7" name="Footer Placeholder 6">
            <a:extLst>
              <a:ext uri="{FF2B5EF4-FFF2-40B4-BE49-F238E27FC236}">
                <a16:creationId xmlns:a16="http://schemas.microsoft.com/office/drawing/2014/main" id="{1A9E3540-C802-45A5-7549-26441AFCB4E5}"/>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3A823238-EB40-B3AF-2B05-CFD660D16BF9}"/>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26</a:t>
            </a:fld>
            <a:endParaRPr lang="en-US"/>
          </a:p>
        </p:txBody>
      </p:sp>
      <p:sp>
        <p:nvSpPr>
          <p:cNvPr id="9" name="Title 8">
            <a:extLst>
              <a:ext uri="{FF2B5EF4-FFF2-40B4-BE49-F238E27FC236}">
                <a16:creationId xmlns:a16="http://schemas.microsoft.com/office/drawing/2014/main" id="{CBBDBE14-0E16-A5DA-4295-F3CD2347EFD0}"/>
              </a:ext>
            </a:extLst>
          </p:cNvPr>
          <p:cNvSpPr>
            <a:spLocks noGrp="1"/>
          </p:cNvSpPr>
          <p:nvPr>
            <p:ph type="title"/>
          </p:nvPr>
        </p:nvSpPr>
        <p:spPr>
          <a:xfrm>
            <a:off x="576072" y="704088"/>
            <a:ext cx="10515600" cy="676656"/>
          </a:xfrm>
        </p:spPr>
        <p:txBody>
          <a:bodyPr anchor="ctr">
            <a:normAutofit/>
          </a:bodyPr>
          <a:lstStyle/>
          <a:p>
            <a:r>
              <a:rPr lang="en-US" sz="4100"/>
              <a:t>Why we made the choice we did?</a:t>
            </a:r>
          </a:p>
        </p:txBody>
      </p:sp>
      <p:sp>
        <p:nvSpPr>
          <p:cNvPr id="10" name="Text Placeholder 9">
            <a:extLst>
              <a:ext uri="{FF2B5EF4-FFF2-40B4-BE49-F238E27FC236}">
                <a16:creationId xmlns:a16="http://schemas.microsoft.com/office/drawing/2014/main" id="{70D08ED0-6EB5-B849-66D2-1558DB217A9F}"/>
              </a:ext>
            </a:extLst>
          </p:cNvPr>
          <p:cNvSpPr>
            <a:spLocks noGrp="1"/>
          </p:cNvSpPr>
          <p:nvPr>
            <p:ph type="body" sz="quarter" idx="13"/>
          </p:nvPr>
        </p:nvSpPr>
        <p:spPr>
          <a:xfrm>
            <a:off x="8860536" y="1911096"/>
            <a:ext cx="2944368" cy="402336"/>
          </a:xfrm>
        </p:spPr>
        <p:txBody>
          <a:bodyPr anchor="ctr">
            <a:normAutofit/>
          </a:bodyPr>
          <a:lstStyle/>
          <a:p>
            <a:r>
              <a:rPr lang="en-US" dirty="0"/>
              <a:t>Color scheme</a:t>
            </a:r>
          </a:p>
        </p:txBody>
      </p:sp>
      <p:sp>
        <p:nvSpPr>
          <p:cNvPr id="15" name="Content Placeholder 14">
            <a:extLst>
              <a:ext uri="{FF2B5EF4-FFF2-40B4-BE49-F238E27FC236}">
                <a16:creationId xmlns:a16="http://schemas.microsoft.com/office/drawing/2014/main" id="{0D3ED68A-6550-86DF-25D7-740C2AAED248}"/>
              </a:ext>
            </a:extLst>
          </p:cNvPr>
          <p:cNvSpPr>
            <a:spLocks noGrp="1"/>
          </p:cNvSpPr>
          <p:nvPr>
            <p:ph sz="quarter" idx="14"/>
          </p:nvPr>
        </p:nvSpPr>
        <p:spPr/>
        <p:txBody>
          <a:bodyPr/>
          <a:lstStyle/>
          <a:p>
            <a:r>
              <a:rPr lang="en-US" dirty="0"/>
              <a:t>Beige represents dependability, relaxation and calmness. </a:t>
            </a:r>
          </a:p>
          <a:p>
            <a:r>
              <a:rPr lang="en-US" dirty="0"/>
              <a:t>This color scheme was chosen from color hunt as we not only wanted to redesign the Governments’ website but to also instill a sense of calmness in users while maintaining the power that the Governments has</a:t>
            </a:r>
          </a:p>
        </p:txBody>
      </p:sp>
    </p:spTree>
    <p:extLst>
      <p:ext uri="{BB962C8B-B14F-4D97-AF65-F5344CB8AC3E}">
        <p14:creationId xmlns:p14="http://schemas.microsoft.com/office/powerpoint/2010/main" val="1891700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3B2A7E-BEF9-E04A-A295-8FACBDBFF948}"/>
              </a:ext>
            </a:extLst>
          </p:cNvPr>
          <p:cNvSpPr>
            <a:spLocks noGrp="1"/>
          </p:cNvSpPr>
          <p:nvPr>
            <p:ph type="body" idx="1"/>
          </p:nvPr>
        </p:nvSpPr>
        <p:spPr>
          <a:xfrm>
            <a:off x="576072" y="1911096"/>
            <a:ext cx="3529584" cy="402336"/>
          </a:xfrm>
        </p:spPr>
        <p:txBody>
          <a:bodyPr anchor="ctr">
            <a:normAutofit/>
          </a:bodyPr>
          <a:lstStyle/>
          <a:p>
            <a:r>
              <a:rPr lang="en-US" dirty="0"/>
              <a:t>Font/typeface</a:t>
            </a:r>
          </a:p>
        </p:txBody>
      </p:sp>
      <p:sp>
        <p:nvSpPr>
          <p:cNvPr id="3" name="Content Placeholder 2">
            <a:extLst>
              <a:ext uri="{FF2B5EF4-FFF2-40B4-BE49-F238E27FC236}">
                <a16:creationId xmlns:a16="http://schemas.microsoft.com/office/drawing/2014/main" id="{7209CE2A-7164-C90F-440C-54DCAFE75A04}"/>
              </a:ext>
            </a:extLst>
          </p:cNvPr>
          <p:cNvSpPr>
            <a:spLocks noGrp="1"/>
          </p:cNvSpPr>
          <p:nvPr>
            <p:ph sz="half" idx="2"/>
          </p:nvPr>
        </p:nvSpPr>
        <p:spPr>
          <a:xfrm>
            <a:off x="576072" y="2505075"/>
            <a:ext cx="2944368" cy="3684588"/>
          </a:xfrm>
        </p:spPr>
        <p:txBody>
          <a:bodyPr>
            <a:normAutofit/>
          </a:bodyPr>
          <a:lstStyle/>
          <a:p>
            <a:pPr>
              <a:spcAft>
                <a:spcPts val="600"/>
              </a:spcAft>
            </a:pPr>
            <a:r>
              <a:rPr lang="en-US" dirty="0"/>
              <a:t>The Roboto font was chosen for its versatility.</a:t>
            </a:r>
          </a:p>
          <a:p>
            <a:pPr>
              <a:spcAft>
                <a:spcPts val="600"/>
              </a:spcAft>
            </a:pPr>
            <a:r>
              <a:rPr lang="en-US" dirty="0"/>
              <a:t>The Roboto allows letters to take up as much space as it needs and ultimately, makes for an improved experience for the reader.</a:t>
            </a:r>
          </a:p>
          <a:p>
            <a:pPr>
              <a:spcAft>
                <a:spcPts val="600"/>
              </a:spcAft>
            </a:pPr>
            <a:r>
              <a:rPr lang="en-US" dirty="0"/>
              <a:t>Roboto is also designed for a wide range of devices, sizes and resolution.</a:t>
            </a:r>
          </a:p>
        </p:txBody>
      </p:sp>
      <p:sp>
        <p:nvSpPr>
          <p:cNvPr id="4" name="Text Placeholder 3">
            <a:extLst>
              <a:ext uri="{FF2B5EF4-FFF2-40B4-BE49-F238E27FC236}">
                <a16:creationId xmlns:a16="http://schemas.microsoft.com/office/drawing/2014/main" id="{6BC02A77-E612-2C65-3E36-CEBE2632AC9C}"/>
              </a:ext>
            </a:extLst>
          </p:cNvPr>
          <p:cNvSpPr>
            <a:spLocks noGrp="1"/>
          </p:cNvSpPr>
          <p:nvPr>
            <p:ph type="body" sz="quarter" idx="3"/>
          </p:nvPr>
        </p:nvSpPr>
        <p:spPr>
          <a:xfrm>
            <a:off x="4782312" y="1911096"/>
            <a:ext cx="3529584" cy="402336"/>
          </a:xfrm>
        </p:spPr>
        <p:txBody>
          <a:bodyPr anchor="ctr">
            <a:normAutofit/>
          </a:bodyPr>
          <a:lstStyle/>
          <a:p>
            <a:r>
              <a:rPr lang="en-US" dirty="0"/>
              <a:t>Font/typeface</a:t>
            </a:r>
          </a:p>
        </p:txBody>
      </p:sp>
      <p:sp>
        <p:nvSpPr>
          <p:cNvPr id="18" name="Content Placeholder 4">
            <a:extLst>
              <a:ext uri="{FF2B5EF4-FFF2-40B4-BE49-F238E27FC236}">
                <a16:creationId xmlns:a16="http://schemas.microsoft.com/office/drawing/2014/main" id="{95810421-F83F-1BEA-17ED-4C768F36BFFB}"/>
              </a:ext>
            </a:extLst>
          </p:cNvPr>
          <p:cNvSpPr>
            <a:spLocks noGrp="1"/>
          </p:cNvSpPr>
          <p:nvPr>
            <p:ph sz="quarter" idx="4"/>
          </p:nvPr>
        </p:nvSpPr>
        <p:spPr>
          <a:xfrm>
            <a:off x="4782312" y="2505075"/>
            <a:ext cx="2944368" cy="3684588"/>
          </a:xfrm>
        </p:spPr>
        <p:txBody>
          <a:bodyPr/>
          <a:lstStyle/>
          <a:p>
            <a:r>
              <a:rPr lang="en-US" dirty="0"/>
              <a:t>It is of most importance for the Governments’ website to be easily read and for any device the user is using readability is present. </a:t>
            </a:r>
          </a:p>
        </p:txBody>
      </p:sp>
      <p:sp>
        <p:nvSpPr>
          <p:cNvPr id="6" name="Date Placeholder 5">
            <a:extLst>
              <a:ext uri="{FF2B5EF4-FFF2-40B4-BE49-F238E27FC236}">
                <a16:creationId xmlns:a16="http://schemas.microsoft.com/office/drawing/2014/main" id="{B795E56C-D895-4933-D2DB-002007D8FDB4}"/>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7" name="Footer Placeholder 6">
            <a:extLst>
              <a:ext uri="{FF2B5EF4-FFF2-40B4-BE49-F238E27FC236}">
                <a16:creationId xmlns:a16="http://schemas.microsoft.com/office/drawing/2014/main" id="{1A9E3540-C802-45A5-7549-26441AFCB4E5}"/>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8" name="Slide Number Placeholder 7">
            <a:extLst>
              <a:ext uri="{FF2B5EF4-FFF2-40B4-BE49-F238E27FC236}">
                <a16:creationId xmlns:a16="http://schemas.microsoft.com/office/drawing/2014/main" id="{3A823238-EB40-B3AF-2B05-CFD660D16BF9}"/>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27</a:t>
            </a:fld>
            <a:endParaRPr lang="en-US"/>
          </a:p>
        </p:txBody>
      </p:sp>
      <p:sp>
        <p:nvSpPr>
          <p:cNvPr id="9" name="Title 8">
            <a:extLst>
              <a:ext uri="{FF2B5EF4-FFF2-40B4-BE49-F238E27FC236}">
                <a16:creationId xmlns:a16="http://schemas.microsoft.com/office/drawing/2014/main" id="{CBBDBE14-0E16-A5DA-4295-F3CD2347EFD0}"/>
              </a:ext>
            </a:extLst>
          </p:cNvPr>
          <p:cNvSpPr>
            <a:spLocks noGrp="1"/>
          </p:cNvSpPr>
          <p:nvPr>
            <p:ph type="title"/>
          </p:nvPr>
        </p:nvSpPr>
        <p:spPr>
          <a:xfrm>
            <a:off x="576072" y="704088"/>
            <a:ext cx="10515600" cy="676656"/>
          </a:xfrm>
        </p:spPr>
        <p:txBody>
          <a:bodyPr anchor="ctr">
            <a:normAutofit/>
          </a:bodyPr>
          <a:lstStyle/>
          <a:p>
            <a:r>
              <a:rPr lang="en-US" sz="4100"/>
              <a:t>Why we made the choice we did?</a:t>
            </a:r>
          </a:p>
        </p:txBody>
      </p:sp>
      <p:sp>
        <p:nvSpPr>
          <p:cNvPr id="10" name="Text Placeholder 9">
            <a:extLst>
              <a:ext uri="{FF2B5EF4-FFF2-40B4-BE49-F238E27FC236}">
                <a16:creationId xmlns:a16="http://schemas.microsoft.com/office/drawing/2014/main" id="{70D08ED0-6EB5-B849-66D2-1558DB217A9F}"/>
              </a:ext>
            </a:extLst>
          </p:cNvPr>
          <p:cNvSpPr>
            <a:spLocks noGrp="1"/>
          </p:cNvSpPr>
          <p:nvPr>
            <p:ph type="body" sz="quarter" idx="13"/>
          </p:nvPr>
        </p:nvSpPr>
        <p:spPr>
          <a:xfrm>
            <a:off x="8860536" y="1911096"/>
            <a:ext cx="2944368" cy="402336"/>
          </a:xfrm>
        </p:spPr>
        <p:txBody>
          <a:bodyPr anchor="ctr">
            <a:normAutofit/>
          </a:bodyPr>
          <a:lstStyle/>
          <a:p>
            <a:r>
              <a:rPr lang="en-US" dirty="0"/>
              <a:t>Images and videos</a:t>
            </a:r>
          </a:p>
        </p:txBody>
      </p:sp>
      <p:sp>
        <p:nvSpPr>
          <p:cNvPr id="15" name="Content Placeholder 14">
            <a:extLst>
              <a:ext uri="{FF2B5EF4-FFF2-40B4-BE49-F238E27FC236}">
                <a16:creationId xmlns:a16="http://schemas.microsoft.com/office/drawing/2014/main" id="{0D3ED68A-6550-86DF-25D7-740C2AAED248}"/>
              </a:ext>
            </a:extLst>
          </p:cNvPr>
          <p:cNvSpPr>
            <a:spLocks noGrp="1"/>
          </p:cNvSpPr>
          <p:nvPr>
            <p:ph sz="quarter" idx="14"/>
          </p:nvPr>
        </p:nvSpPr>
        <p:spPr/>
        <p:txBody>
          <a:bodyPr>
            <a:normAutofit/>
          </a:bodyPr>
          <a:lstStyle/>
          <a:p>
            <a:r>
              <a:rPr lang="en-US" dirty="0"/>
              <a:t>The same images and videos were used form the original webpage. When searching for images and videos for replacement the stock images were not in correlation with the Jamaican Government.</a:t>
            </a:r>
          </a:p>
          <a:p>
            <a:r>
              <a:rPr lang="en-US" dirty="0"/>
              <a:t>The images found were forced and we wanted to represent the country of Jamaica.</a:t>
            </a:r>
          </a:p>
        </p:txBody>
      </p:sp>
    </p:spTree>
    <p:extLst>
      <p:ext uri="{BB962C8B-B14F-4D97-AF65-F5344CB8AC3E}">
        <p14:creationId xmlns:p14="http://schemas.microsoft.com/office/powerpoint/2010/main" val="2535778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E7528CF6-B697-3EEF-F9B7-2996EB5927A5}"/>
              </a:ext>
            </a:extLst>
          </p:cNvPr>
          <p:cNvSpPr>
            <a:spLocks noGrp="1"/>
          </p:cNvSpPr>
          <p:nvPr>
            <p:ph type="body" sz="quarter" idx="15"/>
          </p:nvPr>
        </p:nvSpPr>
        <p:spPr/>
        <p:txBody>
          <a:bodyPr/>
          <a:lstStyle/>
          <a:p>
            <a:r>
              <a:rPr lang="en-US" dirty="0"/>
              <a:t> </a:t>
            </a:r>
            <a:r>
              <a:rPr lang="en-US" dirty="0" err="1"/>
              <a:t>netifly</a:t>
            </a:r>
            <a:endParaRPr lang="en-US" dirty="0"/>
          </a:p>
          <a:p>
            <a:endParaRPr lang="en-US" dirty="0"/>
          </a:p>
          <a:p>
            <a:r>
              <a:rPr lang="en-US" dirty="0">
                <a:hlinkClick r:id="rId2"/>
              </a:rPr>
              <a:t>https://mof-gov-jm.netlify.app/</a:t>
            </a:r>
            <a:endParaRPr lang="en-US" dirty="0"/>
          </a:p>
          <a:p>
            <a:endParaRPr lang="en-US" dirty="0"/>
          </a:p>
        </p:txBody>
      </p:sp>
      <p:sp>
        <p:nvSpPr>
          <p:cNvPr id="14" name="Text Placeholder 13">
            <a:extLst>
              <a:ext uri="{FF2B5EF4-FFF2-40B4-BE49-F238E27FC236}">
                <a16:creationId xmlns:a16="http://schemas.microsoft.com/office/drawing/2014/main" id="{EDE77F49-38F9-5249-8421-FD6C66C401E0}"/>
              </a:ext>
            </a:extLst>
          </p:cNvPr>
          <p:cNvSpPr>
            <a:spLocks noGrp="1"/>
          </p:cNvSpPr>
          <p:nvPr>
            <p:ph type="body" sz="quarter" idx="13"/>
          </p:nvPr>
        </p:nvSpPr>
        <p:spPr/>
        <p:txBody>
          <a:bodyPr/>
          <a:lstStyle/>
          <a:p>
            <a:r>
              <a:rPr lang="en-US" dirty="0" err="1"/>
              <a:t>Github</a:t>
            </a:r>
            <a:endParaRPr lang="en-US" dirty="0"/>
          </a:p>
          <a:p>
            <a:endParaRPr lang="en-US" sz="1800" dirty="0"/>
          </a:p>
          <a:p>
            <a:r>
              <a:rPr lang="en-US" sz="1800" dirty="0">
                <a:hlinkClick r:id="rId3"/>
              </a:rPr>
              <a:t>https://github.com/GitMaica/group-redesign</a:t>
            </a:r>
            <a:endParaRPr lang="en-US" sz="1800" dirty="0"/>
          </a:p>
          <a:p>
            <a:endParaRPr lang="en-US" dirty="0"/>
          </a:p>
        </p:txBody>
      </p:sp>
      <p:sp>
        <p:nvSpPr>
          <p:cNvPr id="15" name="Text Placeholder 14">
            <a:extLst>
              <a:ext uri="{FF2B5EF4-FFF2-40B4-BE49-F238E27FC236}">
                <a16:creationId xmlns:a16="http://schemas.microsoft.com/office/drawing/2014/main" id="{1B44016F-DB50-33CE-4D45-715D257443C5}"/>
              </a:ext>
            </a:extLst>
          </p:cNvPr>
          <p:cNvSpPr>
            <a:spLocks noGrp="1"/>
          </p:cNvSpPr>
          <p:nvPr>
            <p:ph type="body" sz="quarter" idx="14"/>
          </p:nvPr>
        </p:nvSpPr>
        <p:spPr>
          <a:xfrm>
            <a:off x="4592321" y="2722253"/>
            <a:ext cx="3543491" cy="2231330"/>
          </a:xfrm>
        </p:spPr>
        <p:txBody>
          <a:bodyPr/>
          <a:lstStyle/>
          <a:p>
            <a:endParaRPr lang="en-US" dirty="0"/>
          </a:p>
          <a:p>
            <a:r>
              <a:rPr lang="en-US" dirty="0"/>
              <a:t>Quant-</a:t>
            </a:r>
            <a:r>
              <a:rPr lang="en-US" dirty="0" err="1"/>
              <a:t>ux</a:t>
            </a:r>
            <a:r>
              <a:rPr lang="en-US" dirty="0"/>
              <a:t> 1</a:t>
            </a:r>
          </a:p>
          <a:p>
            <a:endParaRPr lang="en-US" dirty="0"/>
          </a:p>
          <a:p>
            <a:r>
              <a:rPr lang="en-US" sz="1200" dirty="0">
                <a:hlinkClick r:id="rId4"/>
              </a:rPr>
              <a:t>https://quant-ux.com/#/share.html?h=a2aa10aVLDzRHvm097kLWTKfcrs5e4Vcz3ZhTp1phfvPRa79BucRz5reJubC</a:t>
            </a:r>
            <a:endParaRPr lang="en-US" sz="1200" dirty="0"/>
          </a:p>
          <a:p>
            <a:endParaRPr lang="en-US" dirty="0"/>
          </a:p>
          <a:p>
            <a:endParaRPr lang="en-US" dirty="0"/>
          </a:p>
        </p:txBody>
      </p:sp>
      <p:sp>
        <p:nvSpPr>
          <p:cNvPr id="17" name="Text Placeholder 16">
            <a:extLst>
              <a:ext uri="{FF2B5EF4-FFF2-40B4-BE49-F238E27FC236}">
                <a16:creationId xmlns:a16="http://schemas.microsoft.com/office/drawing/2014/main" id="{655B7CF6-0BCF-4287-6B1A-F6BE777CF6D5}"/>
              </a:ext>
            </a:extLst>
          </p:cNvPr>
          <p:cNvSpPr>
            <a:spLocks noGrp="1"/>
          </p:cNvSpPr>
          <p:nvPr>
            <p:ph type="body" sz="quarter" idx="16"/>
          </p:nvPr>
        </p:nvSpPr>
        <p:spPr/>
        <p:txBody>
          <a:bodyPr/>
          <a:lstStyle/>
          <a:p>
            <a:r>
              <a:rPr lang="en-US" dirty="0"/>
              <a:t>Quant-</a:t>
            </a:r>
            <a:r>
              <a:rPr lang="en-US" dirty="0" err="1"/>
              <a:t>ux</a:t>
            </a:r>
            <a:r>
              <a:rPr lang="en-US" dirty="0"/>
              <a:t> 3</a:t>
            </a:r>
          </a:p>
          <a:p>
            <a:endParaRPr lang="en-US" dirty="0"/>
          </a:p>
          <a:p>
            <a:r>
              <a:rPr lang="en-US" sz="1400" dirty="0">
                <a:hlinkClick r:id="rId5"/>
              </a:rPr>
              <a:t>https://www.quant-ux.com/#/share.html?h=a2aa10an003VjUUvTJosNtkUlZuIyEhA3ueYjGFb1saiolODl0wcvk7Lp7T2</a:t>
            </a:r>
            <a:endParaRPr lang="en-US" sz="1400" dirty="0"/>
          </a:p>
          <a:p>
            <a:endParaRPr lang="en-US" sz="1400" dirty="0"/>
          </a:p>
        </p:txBody>
      </p:sp>
      <p:sp>
        <p:nvSpPr>
          <p:cNvPr id="18" name="Text Placeholder 17">
            <a:extLst>
              <a:ext uri="{FF2B5EF4-FFF2-40B4-BE49-F238E27FC236}">
                <a16:creationId xmlns:a16="http://schemas.microsoft.com/office/drawing/2014/main" id="{8F0BA219-DBDF-3058-741F-3D8F3E54ED54}"/>
              </a:ext>
            </a:extLst>
          </p:cNvPr>
          <p:cNvSpPr>
            <a:spLocks noGrp="1"/>
          </p:cNvSpPr>
          <p:nvPr>
            <p:ph type="body" sz="quarter" idx="17"/>
          </p:nvPr>
        </p:nvSpPr>
        <p:spPr/>
        <p:txBody>
          <a:bodyPr/>
          <a:lstStyle/>
          <a:p>
            <a:r>
              <a:rPr lang="en-US" dirty="0"/>
              <a:t>Quant-</a:t>
            </a:r>
            <a:r>
              <a:rPr lang="en-US" dirty="0" err="1"/>
              <a:t>ux</a:t>
            </a:r>
            <a:r>
              <a:rPr lang="en-US" dirty="0"/>
              <a:t> 2</a:t>
            </a:r>
          </a:p>
          <a:p>
            <a:endParaRPr lang="en-US" dirty="0"/>
          </a:p>
          <a:p>
            <a:r>
              <a:rPr lang="en-US" sz="1400" dirty="0">
                <a:hlinkClick r:id="rId6"/>
              </a:rPr>
              <a:t>https://www.quant-ux.com/#/apps/630d6030280efd5a08c28d53/design/s10000_39729.html</a:t>
            </a:r>
            <a:endParaRPr lang="en-US" sz="1400" dirty="0"/>
          </a:p>
          <a:p>
            <a:endParaRPr lang="en-US" dirty="0"/>
          </a:p>
          <a:p>
            <a:endParaRPr lang="en-US" dirty="0"/>
          </a:p>
        </p:txBody>
      </p:sp>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Links</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4294967295"/>
          </p:nvPr>
        </p:nvSpPr>
        <p:spPr>
          <a:xfrm>
            <a:off x="0" y="6464300"/>
            <a:ext cx="987425" cy="311150"/>
          </a:xfrm>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4294967295"/>
          </p:nvPr>
        </p:nvSpPr>
        <p:spPr>
          <a:xfrm>
            <a:off x="8753475" y="6464300"/>
            <a:ext cx="3438525" cy="311150"/>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t>28</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E7528CF6-B697-3EEF-F9B7-2996EB5927A5}"/>
              </a:ext>
            </a:extLst>
          </p:cNvPr>
          <p:cNvSpPr>
            <a:spLocks noGrp="1"/>
          </p:cNvSpPr>
          <p:nvPr>
            <p:ph type="body" sz="quarter" idx="15"/>
          </p:nvPr>
        </p:nvSpPr>
        <p:spPr/>
        <p:txBody>
          <a:bodyPr/>
          <a:lstStyle/>
          <a:p>
            <a:r>
              <a:rPr lang="en-US" dirty="0"/>
              <a:t> </a:t>
            </a:r>
            <a:r>
              <a:rPr lang="en-US" dirty="0" err="1"/>
              <a:t>usa</a:t>
            </a:r>
            <a:endParaRPr lang="en-US" dirty="0"/>
          </a:p>
          <a:p>
            <a:endParaRPr lang="en-US" dirty="0"/>
          </a:p>
          <a:p>
            <a:r>
              <a:rPr lang="en-US" sz="1800" dirty="0">
                <a:hlinkClick r:id="rId2"/>
              </a:rPr>
              <a:t>https://home.treasury.gov/</a:t>
            </a:r>
            <a:endParaRPr lang="en-US" sz="1800" dirty="0"/>
          </a:p>
          <a:p>
            <a:endParaRPr lang="en-US" dirty="0"/>
          </a:p>
        </p:txBody>
      </p:sp>
      <p:sp>
        <p:nvSpPr>
          <p:cNvPr id="14" name="Text Placeholder 13">
            <a:extLst>
              <a:ext uri="{FF2B5EF4-FFF2-40B4-BE49-F238E27FC236}">
                <a16:creationId xmlns:a16="http://schemas.microsoft.com/office/drawing/2014/main" id="{EDE77F49-38F9-5249-8421-FD6C66C401E0}"/>
              </a:ext>
            </a:extLst>
          </p:cNvPr>
          <p:cNvSpPr>
            <a:spLocks noGrp="1"/>
          </p:cNvSpPr>
          <p:nvPr>
            <p:ph type="body" sz="quarter" idx="13"/>
          </p:nvPr>
        </p:nvSpPr>
        <p:spPr/>
        <p:txBody>
          <a:bodyPr/>
          <a:lstStyle/>
          <a:p>
            <a:r>
              <a:rPr lang="en-US" dirty="0"/>
              <a:t>Japan</a:t>
            </a:r>
          </a:p>
          <a:p>
            <a:endParaRPr lang="en-US" dirty="0"/>
          </a:p>
          <a:p>
            <a:r>
              <a:rPr lang="en-US" sz="1800" dirty="0">
                <a:hlinkClick r:id="rId3"/>
              </a:rPr>
              <a:t>https://www.mof.go.jp/english/index.htm</a:t>
            </a:r>
            <a:endParaRPr lang="en-US" sz="1800" dirty="0"/>
          </a:p>
          <a:p>
            <a:endParaRPr lang="en-US" dirty="0"/>
          </a:p>
        </p:txBody>
      </p:sp>
      <p:sp>
        <p:nvSpPr>
          <p:cNvPr id="15" name="Text Placeholder 14">
            <a:extLst>
              <a:ext uri="{FF2B5EF4-FFF2-40B4-BE49-F238E27FC236}">
                <a16:creationId xmlns:a16="http://schemas.microsoft.com/office/drawing/2014/main" id="{1B44016F-DB50-33CE-4D45-715D257443C5}"/>
              </a:ext>
            </a:extLst>
          </p:cNvPr>
          <p:cNvSpPr>
            <a:spLocks noGrp="1"/>
          </p:cNvSpPr>
          <p:nvPr>
            <p:ph type="body" sz="quarter" idx="14"/>
          </p:nvPr>
        </p:nvSpPr>
        <p:spPr/>
        <p:txBody>
          <a:bodyPr/>
          <a:lstStyle/>
          <a:p>
            <a:r>
              <a:rPr lang="en-US" dirty="0"/>
              <a:t>Thailand</a:t>
            </a:r>
          </a:p>
          <a:p>
            <a:endParaRPr lang="en-US" dirty="0"/>
          </a:p>
          <a:p>
            <a:r>
              <a:rPr lang="en-US" sz="1800" dirty="0">
                <a:hlinkClick r:id="rId4"/>
              </a:rPr>
              <a:t>http://www2.mof.go.th/</a:t>
            </a:r>
            <a:endParaRPr lang="en-US" sz="1800" dirty="0"/>
          </a:p>
          <a:p>
            <a:endParaRPr lang="en-US" dirty="0"/>
          </a:p>
        </p:txBody>
      </p:sp>
      <p:sp>
        <p:nvSpPr>
          <p:cNvPr id="17" name="Text Placeholder 16">
            <a:extLst>
              <a:ext uri="{FF2B5EF4-FFF2-40B4-BE49-F238E27FC236}">
                <a16:creationId xmlns:a16="http://schemas.microsoft.com/office/drawing/2014/main" id="{655B7CF6-0BCF-4287-6B1A-F6BE777CF6D5}"/>
              </a:ext>
            </a:extLst>
          </p:cNvPr>
          <p:cNvSpPr>
            <a:spLocks noGrp="1"/>
          </p:cNvSpPr>
          <p:nvPr>
            <p:ph type="body" sz="quarter" idx="16"/>
          </p:nvPr>
        </p:nvSpPr>
        <p:spPr/>
        <p:txBody>
          <a:bodyPr/>
          <a:lstStyle/>
          <a:p>
            <a:r>
              <a:rPr lang="en-US" dirty="0"/>
              <a:t>Barbados</a:t>
            </a:r>
          </a:p>
          <a:p>
            <a:endParaRPr lang="en-US" dirty="0"/>
          </a:p>
          <a:p>
            <a:r>
              <a:rPr lang="en-US" sz="1800" dirty="0">
                <a:hlinkClick r:id="rId5"/>
              </a:rPr>
              <a:t>https://www.gov.bb/Ministries/finance-economic-affairs</a:t>
            </a:r>
            <a:endParaRPr lang="en-US" sz="1800" dirty="0"/>
          </a:p>
          <a:p>
            <a:endParaRPr lang="en-US" dirty="0"/>
          </a:p>
        </p:txBody>
      </p:sp>
      <p:sp>
        <p:nvSpPr>
          <p:cNvPr id="18" name="Text Placeholder 17">
            <a:extLst>
              <a:ext uri="{FF2B5EF4-FFF2-40B4-BE49-F238E27FC236}">
                <a16:creationId xmlns:a16="http://schemas.microsoft.com/office/drawing/2014/main" id="{8F0BA219-DBDF-3058-741F-3D8F3E54ED54}"/>
              </a:ext>
            </a:extLst>
          </p:cNvPr>
          <p:cNvSpPr>
            <a:spLocks noGrp="1"/>
          </p:cNvSpPr>
          <p:nvPr>
            <p:ph type="body" sz="quarter" idx="17"/>
          </p:nvPr>
        </p:nvSpPr>
        <p:spPr/>
        <p:txBody>
          <a:bodyPr/>
          <a:lstStyle/>
          <a:p>
            <a:r>
              <a:rPr lang="en-US" dirty="0"/>
              <a:t>Canada</a:t>
            </a:r>
          </a:p>
          <a:p>
            <a:endParaRPr lang="en-US" dirty="0"/>
          </a:p>
          <a:p>
            <a:r>
              <a:rPr lang="en-US" sz="1800" dirty="0">
                <a:hlinkClick r:id="rId6"/>
              </a:rPr>
              <a:t>https://www.canada.ca/en/department-finance.html</a:t>
            </a:r>
            <a:endParaRPr lang="en-US" sz="1800" dirty="0"/>
          </a:p>
          <a:p>
            <a:endParaRPr lang="en-US" dirty="0"/>
          </a:p>
        </p:txBody>
      </p:sp>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US" dirty="0"/>
              <a:t>Links</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4294967295"/>
          </p:nvPr>
        </p:nvSpPr>
        <p:spPr>
          <a:xfrm>
            <a:off x="0" y="6464300"/>
            <a:ext cx="987425" cy="311150"/>
          </a:xfrm>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4294967295"/>
          </p:nvPr>
        </p:nvSpPr>
        <p:spPr>
          <a:xfrm>
            <a:off x="8753475" y="6464300"/>
            <a:ext cx="3438525" cy="311150"/>
          </a:xfrm>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4294967295"/>
          </p:nvPr>
        </p:nvSpPr>
        <p:spPr>
          <a:xfrm>
            <a:off x="11204575" y="6464300"/>
            <a:ext cx="987425" cy="311150"/>
          </a:xfrm>
        </p:spPr>
        <p:txBody>
          <a:bodyPr/>
          <a:lstStyle/>
          <a:p>
            <a:fld id="{58FB4751-880F-D840-AAA9-3A15815CC996}" type="slidenum">
              <a:rPr lang="en-US" smtClean="0"/>
              <a:t>29</a:t>
            </a:fld>
            <a:endParaRPr lang="en-US" dirty="0"/>
          </a:p>
        </p:txBody>
      </p:sp>
    </p:spTree>
    <p:extLst>
      <p:ext uri="{BB962C8B-B14F-4D97-AF65-F5344CB8AC3E}">
        <p14:creationId xmlns:p14="http://schemas.microsoft.com/office/powerpoint/2010/main" val="41130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p:txBody>
          <a:bodyPr/>
          <a:lstStyle/>
          <a:p>
            <a:endParaRPr lang="en-US" dirty="0"/>
          </a:p>
          <a:p>
            <a:endParaRPr lang="en-US" dirty="0"/>
          </a:p>
          <a:p>
            <a:endParaRPr lang="en-US" dirty="0"/>
          </a:p>
          <a:p>
            <a:r>
              <a:rPr lang="en-US" dirty="0"/>
              <a:t>We are a group of young talented and ambitious students, who are taking the step to delve into the world of Software Programming.</a:t>
            </a:r>
          </a:p>
          <a:p>
            <a:endParaRPr lang="en-US" dirty="0"/>
          </a:p>
          <a:p>
            <a:r>
              <a:rPr lang="en-US" dirty="0"/>
              <a:t>We are proud to present to you the work that we have done</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
        <p:nvSpPr>
          <p:cNvPr id="6" name="Picture Placeholder 5">
            <a:extLst>
              <a:ext uri="{FF2B5EF4-FFF2-40B4-BE49-F238E27FC236}">
                <a16:creationId xmlns:a16="http://schemas.microsoft.com/office/drawing/2014/main" id="{C9491647-82DA-EC36-9E1B-EE55217E0DA6}"/>
              </a:ext>
            </a:extLst>
          </p:cNvPr>
          <p:cNvSpPr>
            <a:spLocks noGrp="1"/>
          </p:cNvSpPr>
          <p:nvPr>
            <p:ph type="pic" idx="1"/>
          </p:nvPr>
        </p:nvSpPr>
        <p:spPr/>
      </p:sp>
    </p:spTree>
    <p:extLst>
      <p:ext uri="{BB962C8B-B14F-4D97-AF65-F5344CB8AC3E}">
        <p14:creationId xmlns:p14="http://schemas.microsoft.com/office/powerpoint/2010/main" val="3435077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F29979D-0A63-3F9E-DA1E-C8405EAB5C44}"/>
              </a:ext>
            </a:extLst>
          </p:cNvPr>
          <p:cNvSpPr>
            <a:spLocks noGrp="1"/>
          </p:cNvSpPr>
          <p:nvPr>
            <p:ph type="title"/>
          </p:nvPr>
        </p:nvSpPr>
        <p:spPr>
          <a:xfrm>
            <a:off x="2560319" y="2005965"/>
            <a:ext cx="4840641" cy="1773555"/>
          </a:xfrm>
        </p:spPr>
        <p:txBody>
          <a:bodyPr/>
          <a:lstStyle/>
          <a:p>
            <a:r>
              <a:rPr lang="en-US" dirty="0"/>
              <a:t>Links cont’d</a:t>
            </a:r>
          </a:p>
        </p:txBody>
      </p:sp>
      <p:sp>
        <p:nvSpPr>
          <p:cNvPr id="9" name="Text Placeholder 8">
            <a:extLst>
              <a:ext uri="{FF2B5EF4-FFF2-40B4-BE49-F238E27FC236}">
                <a16:creationId xmlns:a16="http://schemas.microsoft.com/office/drawing/2014/main" id="{6D698296-B0A8-824E-568E-0D286146998D}"/>
              </a:ext>
            </a:extLst>
          </p:cNvPr>
          <p:cNvSpPr>
            <a:spLocks noGrp="1"/>
          </p:cNvSpPr>
          <p:nvPr>
            <p:ph type="body" idx="1"/>
          </p:nvPr>
        </p:nvSpPr>
        <p:spPr>
          <a:xfrm>
            <a:off x="2560320" y="4206241"/>
            <a:ext cx="4840641" cy="1197206"/>
          </a:xfrm>
        </p:spPr>
        <p:txBody>
          <a:bodyPr>
            <a:normAutofit lnSpcReduction="10000"/>
          </a:bodyPr>
          <a:lstStyle/>
          <a:p>
            <a:r>
              <a:rPr lang="en-US" b="1" dirty="0"/>
              <a:t>Color Hunt</a:t>
            </a:r>
          </a:p>
          <a:p>
            <a:r>
              <a:rPr lang="en-US" b="1" dirty="0">
                <a:hlinkClick r:id="rId2"/>
              </a:rPr>
              <a:t>https://colorhunt.co/palette/2c3333395b642666cff5f2e7</a:t>
            </a:r>
            <a:endParaRPr lang="en-US" b="1" dirty="0"/>
          </a:p>
          <a:p>
            <a:endParaRPr lang="en-US" b="1" dirty="0"/>
          </a:p>
        </p:txBody>
      </p:sp>
    </p:spTree>
    <p:extLst>
      <p:ext uri="{BB962C8B-B14F-4D97-AF65-F5344CB8AC3E}">
        <p14:creationId xmlns:p14="http://schemas.microsoft.com/office/powerpoint/2010/main" val="1118119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p:txBody>
          <a:bodyPr/>
          <a:lstStyle/>
          <a:p>
            <a:r>
              <a:rPr lang="en-US" dirty="0"/>
              <a:t>Background Information</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p:txBody>
          <a:bodyPr/>
          <a:lstStyle/>
          <a:p>
            <a:r>
              <a:rPr lang="en-US" dirty="0"/>
              <a:t>Ministry of finance</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238431" y="2567747"/>
            <a:ext cx="5932073" cy="2388566"/>
          </a:xfrm>
        </p:spPr>
        <p:txBody>
          <a:bodyPr>
            <a:normAutofit fontScale="92500" lnSpcReduction="10000"/>
          </a:bodyPr>
          <a:lstStyle/>
          <a:p>
            <a:r>
              <a:rPr lang="en-US" dirty="0"/>
              <a:t>Collaboratively, the group decided to redesign the Ministry of Finance website. For a government site the use of word press and their selected color scheme seem childish. By recreating the website, we wish to rebrand Jamaica as a developing country with great potential, that would one day be a choice of place to live, work, raise families and do business.</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5</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p:txBody>
          <a:bodyPr/>
          <a:lstStyle/>
          <a:p>
            <a:r>
              <a:rPr lang="en-US"/>
              <a:t>Review of websites</a:t>
            </a:r>
            <a:endParaRPr lang="en-US" dirty="0"/>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329986421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6</a:t>
            </a:fld>
            <a:endParaRPr lang="en-US" dirty="0"/>
          </a:p>
        </p:txBody>
      </p:sp>
    </p:spTree>
    <p:extLst>
      <p:ext uri="{BB962C8B-B14F-4D97-AF65-F5344CB8AC3E}">
        <p14:creationId xmlns:p14="http://schemas.microsoft.com/office/powerpoint/2010/main" val="123413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Properties adopted</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p:txBody>
          <a:bodyPr/>
          <a:lstStyle/>
          <a:p>
            <a:r>
              <a:rPr lang="en-US" dirty="0"/>
              <a:t>Simplicity</a:t>
            </a:r>
          </a:p>
          <a:p>
            <a:pPr lvl="1"/>
            <a:r>
              <a:rPr lang="en-US" dirty="0"/>
              <a:t>Make website feel free by </a:t>
            </a:r>
            <a:r>
              <a:rPr lang="en-US" dirty="0" err="1"/>
              <a:t>concising</a:t>
            </a:r>
            <a:r>
              <a:rPr lang="en-US" dirty="0"/>
              <a:t> information</a:t>
            </a:r>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navigation</a:t>
            </a:r>
          </a:p>
          <a:p>
            <a:pPr lvl="1"/>
            <a:r>
              <a:rPr lang="en-US" dirty="0"/>
              <a:t>Ensure website is easy to be read and utilized by everyone</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Color scheme</a:t>
            </a:r>
          </a:p>
          <a:p>
            <a:pPr lvl="1"/>
            <a:r>
              <a:rPr lang="en-US" dirty="0"/>
              <a:t>Have colors that complement each other and set a respective mood</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Clarity</a:t>
            </a:r>
          </a:p>
          <a:p>
            <a:pPr lvl="1"/>
            <a:r>
              <a:rPr lang="en-US" dirty="0"/>
              <a:t>Ensure viewers know what the website is about</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publication</a:t>
            </a:r>
          </a:p>
          <a:p>
            <a:pPr lvl="1"/>
            <a:r>
              <a:rPr lang="en-US" dirty="0"/>
              <a:t>Adding ‘news’ article and documents portray responsibility to citizens that the government is working</a:t>
            </a:r>
          </a:p>
        </p:txBody>
      </p:sp>
    </p:spTree>
    <p:extLst>
      <p:ext uri="{BB962C8B-B14F-4D97-AF65-F5344CB8AC3E}">
        <p14:creationId xmlns:p14="http://schemas.microsoft.com/office/powerpoint/2010/main" val="327257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Why redesign?</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Website looks outdated</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normAutofit lnSpcReduction="10000"/>
          </a:bodyPr>
          <a:lstStyle/>
          <a:p>
            <a:r>
              <a:rPr lang="en-US" dirty="0"/>
              <a:t>The use of full blue on the website makes it look outdated</a:t>
            </a:r>
          </a:p>
          <a:p>
            <a:r>
              <a:rPr lang="en-US" dirty="0"/>
              <a:t>The latest web designs are flat dimensional and use simple patterns</a:t>
            </a:r>
          </a:p>
          <a:p>
            <a:r>
              <a:rPr lang="en-US" dirty="0"/>
              <a:t>With a website that is up-to-date the government will give the assurance that they are growing to the public</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Re-branding</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Based on other sites they have their countries flag in the page header along with the title having the countries name in it</a:t>
            </a:r>
          </a:p>
          <a:p>
            <a:pPr marL="0" indent="0">
              <a:buNone/>
            </a:pPr>
            <a:endParaRPr lang="en-US" dirty="0"/>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275960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p:txBody>
          <a:bodyPr/>
          <a:lstStyle/>
          <a:p>
            <a:r>
              <a:rPr lang="en-US" dirty="0"/>
              <a:t>Why redesign? Cont’d</a:t>
            </a:r>
          </a:p>
        </p:txBody>
      </p:sp>
      <p:sp>
        <p:nvSpPr>
          <p:cNvPr id="3" name="Text Placeholder 2">
            <a:extLst>
              <a:ext uri="{FF2B5EF4-FFF2-40B4-BE49-F238E27FC236}">
                <a16:creationId xmlns:a16="http://schemas.microsoft.com/office/drawing/2014/main" id="{62F50689-D84C-7977-0A2B-2F0FFFB2014E}"/>
              </a:ext>
            </a:extLst>
          </p:cNvPr>
          <p:cNvSpPr>
            <a:spLocks noGrp="1"/>
          </p:cNvSpPr>
          <p:nvPr>
            <p:ph type="body" idx="1"/>
          </p:nvPr>
        </p:nvSpPr>
        <p:spPr/>
        <p:txBody>
          <a:bodyPr>
            <a:normAutofit/>
          </a:bodyPr>
          <a:lstStyle/>
          <a:p>
            <a:r>
              <a:rPr lang="en-US" dirty="0"/>
              <a:t>Generic look</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p:txBody>
          <a:bodyPr>
            <a:normAutofit lnSpcReduction="10000"/>
          </a:bodyPr>
          <a:lstStyle/>
          <a:p>
            <a:r>
              <a:rPr lang="en-US" dirty="0"/>
              <a:t>Based on the framework of the current website its structure implies that site was made using WordPress. As a government website we believe that it should be original</a:t>
            </a:r>
          </a:p>
          <a:p>
            <a:r>
              <a:rPr lang="en-US" dirty="0"/>
              <a:t>We want the website to appear professional rather than generic</a:t>
            </a:r>
          </a:p>
          <a:p>
            <a:endParaRPr lang="en-US" dirty="0"/>
          </a:p>
          <a:p>
            <a:endParaRPr lang="en-US" dirty="0"/>
          </a:p>
        </p:txBody>
      </p:sp>
      <p:sp>
        <p:nvSpPr>
          <p:cNvPr id="5" name="Text Placeholder 4">
            <a:extLst>
              <a:ext uri="{FF2B5EF4-FFF2-40B4-BE49-F238E27FC236}">
                <a16:creationId xmlns:a16="http://schemas.microsoft.com/office/drawing/2014/main" id="{E7B10A79-E2EE-5230-2C2A-E6884B5125B1}"/>
              </a:ext>
            </a:extLst>
          </p:cNvPr>
          <p:cNvSpPr>
            <a:spLocks noGrp="1"/>
          </p:cNvSpPr>
          <p:nvPr>
            <p:ph type="body" sz="quarter" idx="3"/>
          </p:nvPr>
        </p:nvSpPr>
        <p:spPr/>
        <p:txBody>
          <a:bodyPr>
            <a:normAutofit/>
          </a:bodyPr>
          <a:lstStyle/>
          <a:p>
            <a:r>
              <a:rPr lang="en-US" dirty="0"/>
              <a:t>Content focused</a:t>
            </a:r>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p:txBody>
          <a:bodyPr/>
          <a:lstStyle/>
          <a:p>
            <a:r>
              <a:rPr lang="en-US" dirty="0"/>
              <a:t>The government site has a lot of information, and some are duplicated. With the redesign the site will be more content focused.</a:t>
            </a:r>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20XX</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presentation title</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70566028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{8B362E2E-0473-4F24-8D95-5F70E972C281}tf11964407_win32</Template>
  <TotalTime>584</TotalTime>
  <Words>1741</Words>
  <Application>Microsoft Office PowerPoint</Application>
  <PresentationFormat>Widescreen</PresentationFormat>
  <Paragraphs>303</Paragraphs>
  <Slides>31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Gill Sans Nova</vt:lpstr>
      <vt:lpstr>Gill Sans Nova Light</vt:lpstr>
      <vt:lpstr>Sagona Book</vt:lpstr>
      <vt:lpstr>Office Theme</vt:lpstr>
      <vt:lpstr>Webpage Design and Development</vt:lpstr>
      <vt:lpstr>Insight</vt:lpstr>
      <vt:lpstr>introduction</vt:lpstr>
      <vt:lpstr>Background Information</vt:lpstr>
      <vt:lpstr>Ministry of finance</vt:lpstr>
      <vt:lpstr>Review of websites</vt:lpstr>
      <vt:lpstr>Properties adopted</vt:lpstr>
      <vt:lpstr>Why redesign?</vt:lpstr>
      <vt:lpstr>Why redesign? Cont’d</vt:lpstr>
      <vt:lpstr>Why redesign? Cont’d</vt:lpstr>
      <vt:lpstr>Prototype 1</vt:lpstr>
      <vt:lpstr>Prototype 1 cont’d</vt:lpstr>
      <vt:lpstr>PowerPoint Presentation</vt:lpstr>
      <vt:lpstr>Prototype 2</vt:lpstr>
      <vt:lpstr>Prototype 2 cont’d</vt:lpstr>
      <vt:lpstr>Prototype 2 cont’d</vt:lpstr>
      <vt:lpstr>The Chosen Prototype</vt:lpstr>
      <vt:lpstr>The Parts</vt:lpstr>
      <vt:lpstr>Section two of Prototype</vt:lpstr>
      <vt:lpstr>The Parts cont’d</vt:lpstr>
      <vt:lpstr>Section 3 of Prototype</vt:lpstr>
      <vt:lpstr>The Parts cont’d</vt:lpstr>
      <vt:lpstr>The Parts cont’d</vt:lpstr>
      <vt:lpstr>Section 4 of Protoype</vt:lpstr>
      <vt:lpstr>The Parts cont’d</vt:lpstr>
      <vt:lpstr>Why we made the choice we did?</vt:lpstr>
      <vt:lpstr>Why we made the choice we did?</vt:lpstr>
      <vt:lpstr>Links</vt:lpstr>
      <vt:lpstr>Links</vt:lpstr>
      <vt:lpstr>Links cont’d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Webpage Design and Development</dc:title>
  <dc:creator>Shareon O'Brien</dc:creator>
  <cp:lastModifiedBy>Shareon O'Brien</cp:lastModifiedBy>
  <cp:revision>110</cp:revision>
  <dcterms:created xsi:type="dcterms:W3CDTF">2022-10-15T23:37:19Z</dcterms:created>
  <dcterms:modified xsi:type="dcterms:W3CDTF">2022-10-23T01:19:06Z</dcterms:modified>
</cp:coreProperties>
</file>