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DM Sans" pitchFamily="2" charset="0"/>
      <p:regular r:id="rId21"/>
      <p:bold r:id="rId22"/>
      <p:italic r:id="rId23"/>
      <p:boldItalic r:id="rId24"/>
    </p:embeddedFont>
    <p:embeddedFont>
      <p:font typeface="DM Sans Medium" pitchFamily="2" charset="0"/>
      <p:regular r:id="rId25"/>
      <p:bold r:id="rId26"/>
      <p:italic r:id="rId27"/>
      <p:boldItalic r:id="rId28"/>
    </p:embeddedFont>
    <p:embeddedFont>
      <p:font typeface="Nunito Light" pitchFamily="2" charset="0"/>
      <p:regular r:id="rId29"/>
      <p:italic r:id="rId30"/>
    </p:embeddedFont>
    <p:embeddedFont>
      <p:font typeface="Outfi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7E662C-28FA-43BE-8631-99E39D2941B9}">
  <a:tblStyle styleId="{0E7E662C-28FA-43BE-8631-99E39D2941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76d368fe5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76d368fe5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76d368fe5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76d368fe5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eb0165b9b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eb0165b9b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eb0165b9b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2eb0165b9b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eb051ec38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eb051ec38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eb051ec38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eb051ec38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eb051ec38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eb051ec38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eb051ec38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eb051ec38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d431007ba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76d368fe5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76d368fe5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4dda1946d_6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76d368fe5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76d368fe5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8"/>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1"/>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1"/>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3"/>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3"/>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b="1" dirty="0"/>
              <a:t>Data </a:t>
            </a:r>
            <a:r>
              <a:rPr lang="en" sz="4300" dirty="0"/>
              <a:t>Science </a:t>
            </a:r>
            <a:r>
              <a:rPr lang="en" sz="4300" b="1" dirty="0"/>
              <a:t>and Analysis</a:t>
            </a:r>
            <a:endParaRPr sz="4300" b="1" dirty="0"/>
          </a:p>
          <a:p>
            <a:pPr marL="0" lvl="0" indent="0" algn="l" rtl="0">
              <a:spcBef>
                <a:spcPts val="0"/>
              </a:spcBef>
              <a:spcAft>
                <a:spcPts val="0"/>
              </a:spcAft>
              <a:buNone/>
            </a:pPr>
            <a:r>
              <a:rPr lang="en" b="1" dirty="0"/>
              <a:t> </a:t>
            </a:r>
            <a:r>
              <a:rPr lang="en" sz="2200" dirty="0"/>
              <a:t>É</a:t>
            </a:r>
            <a:r>
              <a:rPr lang="fr-FR" sz="2200" dirty="0"/>
              <a:t>xercice</a:t>
            </a:r>
            <a:r>
              <a:rPr lang="en" sz="2200" dirty="0"/>
              <a:t> : Étude de cas </a:t>
            </a:r>
            <a:endParaRPr sz="4800" dirty="0"/>
          </a:p>
        </p:txBody>
      </p:sp>
      <p:sp>
        <p:nvSpPr>
          <p:cNvPr id="339" name="Google Shape;339;p33"/>
          <p:cNvSpPr txBox="1">
            <a:spLocks noGrp="1"/>
          </p:cNvSpPr>
          <p:nvPr>
            <p:ph type="subTitle" idx="1"/>
          </p:nvPr>
        </p:nvSpPr>
        <p:spPr>
          <a:xfrm>
            <a:off x="8234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Réalisé par : Massyl ADJAL</a:t>
            </a:r>
          </a:p>
          <a:p>
            <a:pPr marL="0" lvl="0" indent="0" algn="l" rtl="0">
              <a:spcBef>
                <a:spcPts val="0"/>
              </a:spcBef>
              <a:spcAft>
                <a:spcPts val="0"/>
              </a:spcAft>
              <a:buNone/>
            </a:pPr>
            <a:r>
              <a:rPr lang="en" dirty="0"/>
              <a:t>9 juillet 2024 à Paris</a:t>
            </a:r>
            <a:endParaRPr dirty="0"/>
          </a:p>
        </p:txBody>
      </p:sp>
      <p:cxnSp>
        <p:nvCxnSpPr>
          <p:cNvPr id="340" name="Google Shape;340;p33"/>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1" name="Google Shape;341;p33"/>
          <p:cNvGrpSpPr/>
          <p:nvPr/>
        </p:nvGrpSpPr>
        <p:grpSpPr>
          <a:xfrm>
            <a:off x="5115337" y="-428624"/>
            <a:ext cx="4275118" cy="6450405"/>
            <a:chOff x="5115337" y="-428624"/>
            <a:chExt cx="4275118" cy="6450405"/>
          </a:xfrm>
        </p:grpSpPr>
        <p:sp>
          <p:nvSpPr>
            <p:cNvPr id="342" name="Google Shape;342;p33"/>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2"/>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Techniques</a:t>
            </a:r>
            <a:endParaRPr/>
          </a:p>
        </p:txBody>
      </p:sp>
      <p:sp>
        <p:nvSpPr>
          <p:cNvPr id="490" name="Google Shape;490;p42"/>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491" name="Google Shape;491;p42"/>
          <p:cNvGrpSpPr/>
          <p:nvPr/>
        </p:nvGrpSpPr>
        <p:grpSpPr>
          <a:xfrm>
            <a:off x="5104880" y="-153372"/>
            <a:ext cx="4218588" cy="6000577"/>
            <a:chOff x="5104880" y="-153372"/>
            <a:chExt cx="4218588" cy="6000577"/>
          </a:xfrm>
        </p:grpSpPr>
        <p:sp>
          <p:nvSpPr>
            <p:cNvPr id="492" name="Google Shape;492;p42"/>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2"/>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2"/>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2"/>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2"/>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9" name="Google Shape;509;p42"/>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pic>
        <p:nvPicPr>
          <p:cNvPr id="514" name="Google Shape;514;p43"/>
          <p:cNvPicPr preferRelativeResize="0"/>
          <p:nvPr/>
        </p:nvPicPr>
        <p:blipFill>
          <a:blip r:embed="rId3">
            <a:alphaModFix/>
          </a:blip>
          <a:stretch>
            <a:fillRect/>
          </a:stretch>
        </p:blipFill>
        <p:spPr>
          <a:xfrm>
            <a:off x="692825" y="2087900"/>
            <a:ext cx="7758354" cy="2750800"/>
          </a:xfrm>
          <a:prstGeom prst="rect">
            <a:avLst/>
          </a:prstGeom>
          <a:noFill/>
          <a:ln>
            <a:noFill/>
          </a:ln>
        </p:spPr>
      </p:pic>
      <p:sp>
        <p:nvSpPr>
          <p:cNvPr id="515" name="Google Shape;515;p43"/>
          <p:cNvSpPr txBox="1">
            <a:spLocks noGrp="1"/>
          </p:cNvSpPr>
          <p:nvPr>
            <p:ph type="subTitle" idx="4294967295"/>
          </p:nvPr>
        </p:nvSpPr>
        <p:spPr>
          <a:xfrm>
            <a:off x="914400" y="256400"/>
            <a:ext cx="7315200" cy="1831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Pour étudier les heures d'ouverture de chaque centre commercial, nous séparons le dataset par identifiant de centre et regroupons les données par jour de la semaine. Nous créons ensuite des matrices où les lignes représentent les jours, les colonnes les heures, et chaque cellule le nombre de téléphones ayant émis un ping en cette heure précise. Ces matrices nous permettent de visualiser la densité horaire quotidienne à l'aide d'un graphique : </a:t>
            </a:r>
            <a:endParaRPr/>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4"/>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a:t>
            </a:r>
            <a:endParaRPr/>
          </a:p>
        </p:txBody>
      </p:sp>
      <p:sp>
        <p:nvSpPr>
          <p:cNvPr id="521" name="Google Shape;521;p44"/>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522" name="Google Shape;522;p44"/>
          <p:cNvGrpSpPr/>
          <p:nvPr/>
        </p:nvGrpSpPr>
        <p:grpSpPr>
          <a:xfrm>
            <a:off x="5104880" y="-153372"/>
            <a:ext cx="4218588" cy="6000577"/>
            <a:chOff x="5104880" y="-153372"/>
            <a:chExt cx="4218588" cy="6000577"/>
          </a:xfrm>
        </p:grpSpPr>
        <p:sp>
          <p:nvSpPr>
            <p:cNvPr id="523" name="Google Shape;523;p44"/>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4"/>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4"/>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4"/>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4"/>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4"/>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4"/>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4"/>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4"/>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4"/>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4"/>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4"/>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4"/>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4"/>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0" name="Google Shape;540;p44"/>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graphicFrame>
        <p:nvGraphicFramePr>
          <p:cNvPr id="545" name="Google Shape;545;p45"/>
          <p:cNvGraphicFramePr/>
          <p:nvPr/>
        </p:nvGraphicFramePr>
        <p:xfrm>
          <a:off x="128063" y="1065238"/>
          <a:ext cx="1951800" cy="2465200"/>
        </p:xfrm>
        <a:graphic>
          <a:graphicData uri="http://schemas.openxmlformats.org/drawingml/2006/table">
            <a:tbl>
              <a:tblPr>
                <a:noFill/>
                <a:tableStyleId>{0E7E662C-28FA-43BE-8631-99E39D2941B9}</a:tableStyleId>
              </a:tblPr>
              <a:tblGrid>
                <a:gridCol w="755825">
                  <a:extLst>
                    <a:ext uri="{9D8B030D-6E8A-4147-A177-3AD203B41FA5}">
                      <a16:colId xmlns:a16="http://schemas.microsoft.com/office/drawing/2014/main" val="20000"/>
                    </a:ext>
                  </a:extLst>
                </a:gridCol>
                <a:gridCol w="618475">
                  <a:extLst>
                    <a:ext uri="{9D8B030D-6E8A-4147-A177-3AD203B41FA5}">
                      <a16:colId xmlns:a16="http://schemas.microsoft.com/office/drawing/2014/main" val="20001"/>
                    </a:ext>
                  </a:extLst>
                </a:gridCol>
                <a:gridCol w="577500">
                  <a:extLst>
                    <a:ext uri="{9D8B030D-6E8A-4147-A177-3AD203B41FA5}">
                      <a16:colId xmlns:a16="http://schemas.microsoft.com/office/drawing/2014/main" val="20002"/>
                    </a:ext>
                  </a:extLst>
                </a:gridCol>
              </a:tblGrid>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Center A</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Opening</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Closing</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extLst>
                  <a:ext uri="{0D108BD9-81ED-4DB2-BD59-A6C34878D82A}">
                    <a16:rowId xmlns:a16="http://schemas.microsoft.com/office/drawing/2014/main" val="10000"/>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Monday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Tuesday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Wednesday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Thursday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Friday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Saturday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Sunday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DAF8">
                        <a:alpha val="34180"/>
                      </a:srgbClr>
                    </a:solidFill>
                  </a:tcPr>
                </a:tc>
                <a:tc gridSpan="2">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Closed</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fr-FR"/>
                    </a:p>
                  </a:txBody>
                  <a:tcPr/>
                </a:tc>
                <a:extLst>
                  <a:ext uri="{0D108BD9-81ED-4DB2-BD59-A6C34878D82A}">
                    <a16:rowId xmlns:a16="http://schemas.microsoft.com/office/drawing/2014/main" val="10007"/>
                  </a:ext>
                </a:extLst>
              </a:tr>
            </a:tbl>
          </a:graphicData>
        </a:graphic>
      </p:graphicFrame>
      <p:graphicFrame>
        <p:nvGraphicFramePr>
          <p:cNvPr id="546" name="Google Shape;546;p45"/>
          <p:cNvGraphicFramePr/>
          <p:nvPr/>
        </p:nvGraphicFramePr>
        <p:xfrm>
          <a:off x="2416513" y="1065238"/>
          <a:ext cx="1951800" cy="2465200"/>
        </p:xfrm>
        <a:graphic>
          <a:graphicData uri="http://schemas.openxmlformats.org/drawingml/2006/table">
            <a:tbl>
              <a:tblPr>
                <a:noFill/>
                <a:tableStyleId>{0E7E662C-28FA-43BE-8631-99E39D2941B9}</a:tableStyleId>
              </a:tblPr>
              <a:tblGrid>
                <a:gridCol w="755825">
                  <a:extLst>
                    <a:ext uri="{9D8B030D-6E8A-4147-A177-3AD203B41FA5}">
                      <a16:colId xmlns:a16="http://schemas.microsoft.com/office/drawing/2014/main" val="20000"/>
                    </a:ext>
                  </a:extLst>
                </a:gridCol>
                <a:gridCol w="618475">
                  <a:extLst>
                    <a:ext uri="{9D8B030D-6E8A-4147-A177-3AD203B41FA5}">
                      <a16:colId xmlns:a16="http://schemas.microsoft.com/office/drawing/2014/main" val="20001"/>
                    </a:ext>
                  </a:extLst>
                </a:gridCol>
                <a:gridCol w="577500">
                  <a:extLst>
                    <a:ext uri="{9D8B030D-6E8A-4147-A177-3AD203B41FA5}">
                      <a16:colId xmlns:a16="http://schemas.microsoft.com/office/drawing/2014/main" val="20002"/>
                    </a:ext>
                  </a:extLst>
                </a:gridCol>
              </a:tblGrid>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Center B</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Opening</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Closing</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Monday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Tuesday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Wednesday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Thursday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Friday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Saturday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Sunday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gridSpan="2">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Closed</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fr-FR"/>
                    </a:p>
                  </a:txBody>
                  <a:tcPr/>
                </a:tc>
                <a:extLst>
                  <a:ext uri="{0D108BD9-81ED-4DB2-BD59-A6C34878D82A}">
                    <a16:rowId xmlns:a16="http://schemas.microsoft.com/office/drawing/2014/main" val="10007"/>
                  </a:ext>
                </a:extLst>
              </a:tr>
            </a:tbl>
          </a:graphicData>
        </a:graphic>
      </p:graphicFrame>
      <p:graphicFrame>
        <p:nvGraphicFramePr>
          <p:cNvPr id="547" name="Google Shape;547;p45"/>
          <p:cNvGraphicFramePr/>
          <p:nvPr/>
        </p:nvGraphicFramePr>
        <p:xfrm>
          <a:off x="4740325" y="1065238"/>
          <a:ext cx="1951800" cy="2465200"/>
        </p:xfrm>
        <a:graphic>
          <a:graphicData uri="http://schemas.openxmlformats.org/drawingml/2006/table">
            <a:tbl>
              <a:tblPr>
                <a:noFill/>
                <a:tableStyleId>{0E7E662C-28FA-43BE-8631-99E39D2941B9}</a:tableStyleId>
              </a:tblPr>
              <a:tblGrid>
                <a:gridCol w="755825">
                  <a:extLst>
                    <a:ext uri="{9D8B030D-6E8A-4147-A177-3AD203B41FA5}">
                      <a16:colId xmlns:a16="http://schemas.microsoft.com/office/drawing/2014/main" val="20000"/>
                    </a:ext>
                  </a:extLst>
                </a:gridCol>
                <a:gridCol w="618475">
                  <a:extLst>
                    <a:ext uri="{9D8B030D-6E8A-4147-A177-3AD203B41FA5}">
                      <a16:colId xmlns:a16="http://schemas.microsoft.com/office/drawing/2014/main" val="20001"/>
                    </a:ext>
                  </a:extLst>
                </a:gridCol>
                <a:gridCol w="577500">
                  <a:extLst>
                    <a:ext uri="{9D8B030D-6E8A-4147-A177-3AD203B41FA5}">
                      <a16:colId xmlns:a16="http://schemas.microsoft.com/office/drawing/2014/main" val="20002"/>
                    </a:ext>
                  </a:extLst>
                </a:gridCol>
              </a:tblGrid>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Center C</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Opening</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Closing</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extLst>
                  <a:ext uri="{0D108BD9-81ED-4DB2-BD59-A6C34878D82A}">
                    <a16:rowId xmlns:a16="http://schemas.microsoft.com/office/drawing/2014/main" val="10000"/>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Monday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Tuesday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Wednesday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Thursday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Friday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Saturday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8h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Sunday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gridSpan="2">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Closed</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fr-FR"/>
                    </a:p>
                  </a:txBody>
                  <a:tcPr/>
                </a:tc>
                <a:extLst>
                  <a:ext uri="{0D108BD9-81ED-4DB2-BD59-A6C34878D82A}">
                    <a16:rowId xmlns:a16="http://schemas.microsoft.com/office/drawing/2014/main" val="10007"/>
                  </a:ext>
                </a:extLst>
              </a:tr>
            </a:tbl>
          </a:graphicData>
        </a:graphic>
      </p:graphicFrame>
      <p:graphicFrame>
        <p:nvGraphicFramePr>
          <p:cNvPr id="548" name="Google Shape;548;p45"/>
          <p:cNvGraphicFramePr/>
          <p:nvPr/>
        </p:nvGraphicFramePr>
        <p:xfrm>
          <a:off x="7064138" y="1065238"/>
          <a:ext cx="1951800" cy="2465200"/>
        </p:xfrm>
        <a:graphic>
          <a:graphicData uri="http://schemas.openxmlformats.org/drawingml/2006/table">
            <a:tbl>
              <a:tblPr>
                <a:noFill/>
                <a:tableStyleId>{0E7E662C-28FA-43BE-8631-99E39D2941B9}</a:tableStyleId>
              </a:tblPr>
              <a:tblGrid>
                <a:gridCol w="755825">
                  <a:extLst>
                    <a:ext uri="{9D8B030D-6E8A-4147-A177-3AD203B41FA5}">
                      <a16:colId xmlns:a16="http://schemas.microsoft.com/office/drawing/2014/main" val="20000"/>
                    </a:ext>
                  </a:extLst>
                </a:gridCol>
                <a:gridCol w="618475">
                  <a:extLst>
                    <a:ext uri="{9D8B030D-6E8A-4147-A177-3AD203B41FA5}">
                      <a16:colId xmlns:a16="http://schemas.microsoft.com/office/drawing/2014/main" val="20001"/>
                    </a:ext>
                  </a:extLst>
                </a:gridCol>
                <a:gridCol w="577500">
                  <a:extLst>
                    <a:ext uri="{9D8B030D-6E8A-4147-A177-3AD203B41FA5}">
                      <a16:colId xmlns:a16="http://schemas.microsoft.com/office/drawing/2014/main" val="20002"/>
                    </a:ext>
                  </a:extLst>
                </a:gridCol>
              </a:tblGrid>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Center D</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Opening</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Closing</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Monday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Tuesday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Wednesday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Thursday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Friday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22h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Saturday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21h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08150">
                <a:tc>
                  <a:txBody>
                    <a:bodyPr/>
                    <a:lstStyle/>
                    <a:p>
                      <a:pPr marL="0" lvl="0" indent="0" algn="ctr" rtl="0">
                        <a:spcBef>
                          <a:spcPts val="0"/>
                        </a:spcBef>
                        <a:spcAft>
                          <a:spcPts val="0"/>
                        </a:spcAft>
                        <a:buNone/>
                      </a:pPr>
                      <a:r>
                        <a:rPr lang="en" sz="800" b="1">
                          <a:solidFill>
                            <a:schemeClr val="dk1"/>
                          </a:solidFill>
                          <a:latin typeface="Outfit"/>
                          <a:ea typeface="Outfit"/>
                          <a:cs typeface="Outfit"/>
                          <a:sym typeface="Outfit"/>
                        </a:rPr>
                        <a:t>Sunday</a:t>
                      </a:r>
                      <a:endParaRPr sz="800"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 sz="800">
                          <a:solidFill>
                            <a:schemeClr val="dk1"/>
                          </a:solidFill>
                          <a:latin typeface="DM Sans"/>
                          <a:ea typeface="DM Sans"/>
                          <a:cs typeface="DM Sans"/>
                          <a:sym typeface="DM Sans"/>
                        </a:rPr>
                        <a:t>9h</a:t>
                      </a:r>
                      <a:endParaRPr sz="80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a:latin typeface="DM Sans"/>
                          <a:ea typeface="DM Sans"/>
                          <a:cs typeface="DM Sans"/>
                          <a:sym typeface="DM Sans"/>
                        </a:rPr>
                        <a:t>20h</a:t>
                      </a:r>
                      <a:endParaRPr sz="800">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6"/>
          <p:cNvSpPr txBox="1">
            <a:spLocks noGrp="1"/>
          </p:cNvSpPr>
          <p:nvPr>
            <p:ph type="title"/>
          </p:nvPr>
        </p:nvSpPr>
        <p:spPr>
          <a:xfrm>
            <a:off x="713225" y="2384250"/>
            <a:ext cx="50319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Automatisation</a:t>
            </a:r>
            <a:endParaRPr/>
          </a:p>
        </p:txBody>
      </p:sp>
      <p:sp>
        <p:nvSpPr>
          <p:cNvPr id="554" name="Google Shape;554;p46"/>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555" name="Google Shape;555;p46"/>
          <p:cNvGrpSpPr/>
          <p:nvPr/>
        </p:nvGrpSpPr>
        <p:grpSpPr>
          <a:xfrm>
            <a:off x="5104880" y="-153372"/>
            <a:ext cx="4218588" cy="6000577"/>
            <a:chOff x="5104880" y="-153372"/>
            <a:chExt cx="4218588" cy="6000577"/>
          </a:xfrm>
        </p:grpSpPr>
        <p:sp>
          <p:nvSpPr>
            <p:cNvPr id="556" name="Google Shape;556;p46"/>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6"/>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6"/>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3" name="Google Shape;573;p46"/>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7"/>
          <p:cNvSpPr txBox="1">
            <a:spLocks noGrp="1"/>
          </p:cNvSpPr>
          <p:nvPr>
            <p:ph type="subTitle" idx="7"/>
          </p:nvPr>
        </p:nvSpPr>
        <p:spPr>
          <a:xfrm>
            <a:off x="951825" y="341300"/>
            <a:ext cx="4080900" cy="14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En observant l'écart type d’affluence de chaque jour et en le comparant avec la moyenne d’affluence globale de la semaine on peut déterminer en premier lieu si le centre est ouvert ce jour précis. </a:t>
            </a:r>
            <a:endParaRPr sz="1400" b="0"/>
          </a:p>
        </p:txBody>
      </p:sp>
      <p:pic>
        <p:nvPicPr>
          <p:cNvPr id="579" name="Google Shape;579;p47"/>
          <p:cNvPicPr preferRelativeResize="0"/>
          <p:nvPr/>
        </p:nvPicPr>
        <p:blipFill>
          <a:blip r:embed="rId3">
            <a:alphaModFix/>
          </a:blip>
          <a:stretch>
            <a:fillRect/>
          </a:stretch>
        </p:blipFill>
        <p:spPr>
          <a:xfrm>
            <a:off x="5684130" y="341300"/>
            <a:ext cx="2508046" cy="1454400"/>
          </a:xfrm>
          <a:prstGeom prst="rect">
            <a:avLst/>
          </a:prstGeom>
          <a:noFill/>
          <a:ln>
            <a:noFill/>
          </a:ln>
        </p:spPr>
      </p:pic>
      <p:sp>
        <p:nvSpPr>
          <p:cNvPr id="580" name="Google Shape;580;p47"/>
          <p:cNvSpPr txBox="1">
            <a:spLocks noGrp="1"/>
          </p:cNvSpPr>
          <p:nvPr>
            <p:ph type="subTitle" idx="7"/>
          </p:nvPr>
        </p:nvSpPr>
        <p:spPr>
          <a:xfrm>
            <a:off x="951825" y="2851375"/>
            <a:ext cx="4080900" cy="19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Il suffira après de créer un algorithme qui désigne une heure “j” comme heure d’ouverture si les 3 conditions suivantes sont réalisé :</a:t>
            </a:r>
            <a:endParaRPr sz="1400" b="0"/>
          </a:p>
          <a:p>
            <a:pPr marL="457200" lvl="0" indent="-317500" algn="l" rtl="0">
              <a:spcBef>
                <a:spcPts val="0"/>
              </a:spcBef>
              <a:spcAft>
                <a:spcPts val="0"/>
              </a:spcAft>
              <a:buSzPts val="1400"/>
              <a:buChar char="-"/>
            </a:pPr>
            <a:r>
              <a:rPr lang="en" sz="1400" b="0"/>
              <a:t>L’heure j est ouverte</a:t>
            </a:r>
            <a:endParaRPr sz="1400" b="0"/>
          </a:p>
          <a:p>
            <a:pPr marL="457200" lvl="0" indent="-317500" algn="l" rtl="0">
              <a:spcBef>
                <a:spcPts val="0"/>
              </a:spcBef>
              <a:spcAft>
                <a:spcPts val="0"/>
              </a:spcAft>
              <a:buSzPts val="1400"/>
              <a:buChar char="-"/>
            </a:pPr>
            <a:r>
              <a:rPr lang="en" sz="1400" b="0"/>
              <a:t>Les 3 heures avant j sont fermés </a:t>
            </a:r>
            <a:endParaRPr sz="1400" b="0"/>
          </a:p>
          <a:p>
            <a:pPr marL="457200" lvl="0" indent="-317500" algn="l" rtl="0">
              <a:spcBef>
                <a:spcPts val="0"/>
              </a:spcBef>
              <a:spcAft>
                <a:spcPts val="0"/>
              </a:spcAft>
              <a:buSzPts val="1400"/>
              <a:buChar char="-"/>
            </a:pPr>
            <a:r>
              <a:rPr lang="en" sz="1400" b="0"/>
              <a:t>Les 3 heures après j sont ouvertes</a:t>
            </a:r>
            <a:endParaRPr sz="1400" b="0"/>
          </a:p>
        </p:txBody>
      </p:sp>
      <p:sp>
        <p:nvSpPr>
          <p:cNvPr id="581" name="Google Shape;581;p47"/>
          <p:cNvSpPr txBox="1">
            <a:spLocks noGrp="1"/>
          </p:cNvSpPr>
          <p:nvPr>
            <p:ph type="subTitle" idx="7"/>
          </p:nvPr>
        </p:nvSpPr>
        <p:spPr>
          <a:xfrm>
            <a:off x="269550" y="1934525"/>
            <a:ext cx="86049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0"/>
              <a:t>On déterminera si une heure est ouverte en la comparant au seuil : 50% de la moyenne d'affluence de ce jour précis.</a:t>
            </a:r>
            <a:endParaRPr sz="1400" b="0"/>
          </a:p>
        </p:txBody>
      </p:sp>
      <p:graphicFrame>
        <p:nvGraphicFramePr>
          <p:cNvPr id="582" name="Google Shape;582;p47"/>
          <p:cNvGraphicFramePr/>
          <p:nvPr/>
        </p:nvGraphicFramePr>
        <p:xfrm>
          <a:off x="5421700" y="3248850"/>
          <a:ext cx="2679950" cy="396210"/>
        </p:xfrm>
        <a:graphic>
          <a:graphicData uri="http://schemas.openxmlformats.org/drawingml/2006/table">
            <a:tbl>
              <a:tblPr>
                <a:noFill/>
                <a:tableStyleId>{0E7E662C-28FA-43BE-8631-99E39D2941B9}</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endParaRPr/>
                    </a:p>
                  </a:txBody>
                  <a:tcPr marL="91425" marR="91425" marT="91425" marB="91425">
                    <a:solidFill>
                      <a:srgbClr val="EA9999"/>
                    </a:solidFill>
                  </a:tcPr>
                </a:tc>
                <a:tc>
                  <a:txBody>
                    <a:bodyPr/>
                    <a:lstStyle/>
                    <a:p>
                      <a:pPr marL="0" lvl="0" indent="0" algn="l" rtl="0">
                        <a:spcBef>
                          <a:spcPts val="0"/>
                        </a:spcBef>
                        <a:spcAft>
                          <a:spcPts val="0"/>
                        </a:spcAft>
                        <a:buNone/>
                      </a:pPr>
                      <a:endParaRPr/>
                    </a:p>
                  </a:txBody>
                  <a:tcPr marL="91425" marR="91425" marT="91425" marB="91425">
                    <a:solidFill>
                      <a:srgbClr val="EA9999"/>
                    </a:solidFill>
                  </a:tcPr>
                </a:tc>
                <a:tc>
                  <a:txBody>
                    <a:bodyPr/>
                    <a:lstStyle/>
                    <a:p>
                      <a:pPr marL="0" lvl="0" indent="0" algn="l" rtl="0">
                        <a:spcBef>
                          <a:spcPts val="0"/>
                        </a:spcBef>
                        <a:spcAft>
                          <a:spcPts val="0"/>
                        </a:spcAft>
                        <a:buNone/>
                      </a:pPr>
                      <a:endParaRPr/>
                    </a:p>
                  </a:txBody>
                  <a:tcPr marL="91425" marR="91425" marT="91425" marB="91425">
                    <a:solidFill>
                      <a:srgbClr val="EA9999"/>
                    </a:solidFill>
                  </a:tcPr>
                </a:tc>
                <a:tc>
                  <a:txBody>
                    <a:bodyPr/>
                    <a:lstStyle/>
                    <a:p>
                      <a:pPr marL="0" lvl="0" indent="0" algn="l" rtl="0">
                        <a:spcBef>
                          <a:spcPts val="0"/>
                        </a:spcBef>
                        <a:spcAft>
                          <a:spcPts val="0"/>
                        </a:spcAft>
                        <a:buNone/>
                      </a:pPr>
                      <a:endParaRPr/>
                    </a:p>
                  </a:txBody>
                  <a:tcPr marL="91425" marR="91425" marT="91425" marB="91425">
                    <a:solidFill>
                      <a:srgbClr val="D9EAD3"/>
                    </a:solidFill>
                  </a:tcPr>
                </a:tc>
                <a:tc>
                  <a:txBody>
                    <a:bodyPr/>
                    <a:lstStyle/>
                    <a:p>
                      <a:pPr marL="0" lvl="0" indent="0" algn="l" rtl="0">
                        <a:spcBef>
                          <a:spcPts val="0"/>
                        </a:spcBef>
                        <a:spcAft>
                          <a:spcPts val="0"/>
                        </a:spcAft>
                        <a:buNone/>
                      </a:pPr>
                      <a:endParaRPr/>
                    </a:p>
                  </a:txBody>
                  <a:tcPr marL="91425" marR="91425" marT="91425" marB="91425">
                    <a:solidFill>
                      <a:srgbClr val="D9EAD3"/>
                    </a:solidFill>
                  </a:tcPr>
                </a:tc>
                <a:tc>
                  <a:txBody>
                    <a:bodyPr/>
                    <a:lstStyle/>
                    <a:p>
                      <a:pPr marL="0" lvl="0" indent="0" algn="l" rtl="0">
                        <a:spcBef>
                          <a:spcPts val="0"/>
                        </a:spcBef>
                        <a:spcAft>
                          <a:spcPts val="0"/>
                        </a:spcAft>
                        <a:buNone/>
                      </a:pPr>
                      <a:endParaRPr/>
                    </a:p>
                  </a:txBody>
                  <a:tcPr marL="91425" marR="91425" marT="91425" marB="91425">
                    <a:solidFill>
                      <a:srgbClr val="D9EAD3"/>
                    </a:solidFill>
                  </a:tcPr>
                </a:tc>
                <a:tc>
                  <a:txBody>
                    <a:bodyPr/>
                    <a:lstStyle/>
                    <a:p>
                      <a:pPr marL="0" lvl="0" indent="0" algn="l" rtl="0">
                        <a:spcBef>
                          <a:spcPts val="0"/>
                        </a:spcBef>
                        <a:spcAft>
                          <a:spcPts val="0"/>
                        </a:spcAft>
                        <a:buNone/>
                      </a:pPr>
                      <a:endParaRPr/>
                    </a:p>
                  </a:txBody>
                  <a:tcPr marL="91425" marR="91425" marT="91425" marB="91425">
                    <a:solidFill>
                      <a:srgbClr val="D9EAD3"/>
                    </a:solidFill>
                  </a:tcPr>
                </a:tc>
                <a:extLst>
                  <a:ext uri="{0D108BD9-81ED-4DB2-BD59-A6C34878D82A}">
                    <a16:rowId xmlns:a16="http://schemas.microsoft.com/office/drawing/2014/main" val="10000"/>
                  </a:ext>
                </a:extLst>
              </a:tr>
            </a:tbl>
          </a:graphicData>
        </a:graphic>
      </p:graphicFrame>
      <p:sp>
        <p:nvSpPr>
          <p:cNvPr id="583" name="Google Shape;583;p47"/>
          <p:cNvSpPr txBox="1">
            <a:spLocks noGrp="1"/>
          </p:cNvSpPr>
          <p:nvPr>
            <p:ph type="subTitle" idx="7"/>
          </p:nvPr>
        </p:nvSpPr>
        <p:spPr>
          <a:xfrm>
            <a:off x="5421700" y="2851375"/>
            <a:ext cx="2166600" cy="3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Heure d’ouverture : </a:t>
            </a:r>
            <a:endParaRPr sz="1400" b="0"/>
          </a:p>
        </p:txBody>
      </p:sp>
      <p:graphicFrame>
        <p:nvGraphicFramePr>
          <p:cNvPr id="584" name="Google Shape;584;p47"/>
          <p:cNvGraphicFramePr/>
          <p:nvPr/>
        </p:nvGraphicFramePr>
        <p:xfrm>
          <a:off x="5421700" y="4407875"/>
          <a:ext cx="2679950" cy="396210"/>
        </p:xfrm>
        <a:graphic>
          <a:graphicData uri="http://schemas.openxmlformats.org/drawingml/2006/table">
            <a:tbl>
              <a:tblPr>
                <a:noFill/>
                <a:tableStyleId>{0E7E662C-28FA-43BE-8631-99E39D2941B9}</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endParaRPr/>
                    </a:p>
                  </a:txBody>
                  <a:tcPr marL="91425" marR="91425" marT="91425" marB="91425">
                    <a:solidFill>
                      <a:srgbClr val="D9EAD3"/>
                    </a:solidFill>
                  </a:tcPr>
                </a:tc>
                <a:tc>
                  <a:txBody>
                    <a:bodyPr/>
                    <a:lstStyle/>
                    <a:p>
                      <a:pPr marL="0" lvl="0" indent="0" algn="l" rtl="0">
                        <a:spcBef>
                          <a:spcPts val="0"/>
                        </a:spcBef>
                        <a:spcAft>
                          <a:spcPts val="0"/>
                        </a:spcAft>
                        <a:buNone/>
                      </a:pPr>
                      <a:endParaRPr/>
                    </a:p>
                  </a:txBody>
                  <a:tcPr marL="91425" marR="91425" marT="91425" marB="91425">
                    <a:solidFill>
                      <a:srgbClr val="D9EAD3"/>
                    </a:solidFill>
                  </a:tcPr>
                </a:tc>
                <a:tc>
                  <a:txBody>
                    <a:bodyPr/>
                    <a:lstStyle/>
                    <a:p>
                      <a:pPr marL="0" lvl="0" indent="0" algn="l" rtl="0">
                        <a:spcBef>
                          <a:spcPts val="0"/>
                        </a:spcBef>
                        <a:spcAft>
                          <a:spcPts val="0"/>
                        </a:spcAft>
                        <a:buNone/>
                      </a:pPr>
                      <a:endParaRPr/>
                    </a:p>
                  </a:txBody>
                  <a:tcPr marL="91425" marR="91425" marT="91425" marB="91425">
                    <a:solidFill>
                      <a:srgbClr val="D9EAD3"/>
                    </a:solidFill>
                  </a:tcPr>
                </a:tc>
                <a:tc>
                  <a:txBody>
                    <a:bodyPr/>
                    <a:lstStyle/>
                    <a:p>
                      <a:pPr marL="0" lvl="0" indent="0" algn="l" rtl="0">
                        <a:spcBef>
                          <a:spcPts val="0"/>
                        </a:spcBef>
                        <a:spcAft>
                          <a:spcPts val="0"/>
                        </a:spcAft>
                        <a:buNone/>
                      </a:pPr>
                      <a:endParaRPr/>
                    </a:p>
                  </a:txBody>
                  <a:tcPr marL="91425" marR="91425" marT="91425" marB="91425">
                    <a:solidFill>
                      <a:srgbClr val="D9EAD3"/>
                    </a:solidFill>
                  </a:tcPr>
                </a:tc>
                <a:tc>
                  <a:txBody>
                    <a:bodyPr/>
                    <a:lstStyle/>
                    <a:p>
                      <a:pPr marL="0" lvl="0" indent="0" algn="l" rtl="0">
                        <a:spcBef>
                          <a:spcPts val="0"/>
                        </a:spcBef>
                        <a:spcAft>
                          <a:spcPts val="0"/>
                        </a:spcAft>
                        <a:buNone/>
                      </a:pPr>
                      <a:endParaRPr/>
                    </a:p>
                  </a:txBody>
                  <a:tcPr marL="91425" marR="91425" marT="91425" marB="91425">
                    <a:solidFill>
                      <a:srgbClr val="EA9999"/>
                    </a:solidFill>
                  </a:tcPr>
                </a:tc>
                <a:tc>
                  <a:txBody>
                    <a:bodyPr/>
                    <a:lstStyle/>
                    <a:p>
                      <a:pPr marL="0" lvl="0" indent="0" algn="l" rtl="0">
                        <a:spcBef>
                          <a:spcPts val="0"/>
                        </a:spcBef>
                        <a:spcAft>
                          <a:spcPts val="0"/>
                        </a:spcAft>
                        <a:buNone/>
                      </a:pPr>
                      <a:endParaRPr/>
                    </a:p>
                  </a:txBody>
                  <a:tcPr marL="91425" marR="91425" marT="91425" marB="91425">
                    <a:solidFill>
                      <a:srgbClr val="EA9999"/>
                    </a:solidFill>
                  </a:tcPr>
                </a:tc>
                <a:tc>
                  <a:txBody>
                    <a:bodyPr/>
                    <a:lstStyle/>
                    <a:p>
                      <a:pPr marL="0" lvl="0" indent="0" algn="l" rtl="0">
                        <a:spcBef>
                          <a:spcPts val="0"/>
                        </a:spcBef>
                        <a:spcAft>
                          <a:spcPts val="0"/>
                        </a:spcAft>
                        <a:buNone/>
                      </a:pPr>
                      <a:endParaRPr/>
                    </a:p>
                  </a:txBody>
                  <a:tcPr marL="91425" marR="91425" marT="91425" marB="91425">
                    <a:solidFill>
                      <a:srgbClr val="EA9999"/>
                    </a:solidFill>
                  </a:tcPr>
                </a:tc>
                <a:extLst>
                  <a:ext uri="{0D108BD9-81ED-4DB2-BD59-A6C34878D82A}">
                    <a16:rowId xmlns:a16="http://schemas.microsoft.com/office/drawing/2014/main" val="10000"/>
                  </a:ext>
                </a:extLst>
              </a:tr>
            </a:tbl>
          </a:graphicData>
        </a:graphic>
      </p:graphicFrame>
      <p:sp>
        <p:nvSpPr>
          <p:cNvPr id="585" name="Google Shape;585;p47"/>
          <p:cNvSpPr txBox="1">
            <a:spLocks noGrp="1"/>
          </p:cNvSpPr>
          <p:nvPr>
            <p:ph type="subTitle" idx="7"/>
          </p:nvPr>
        </p:nvSpPr>
        <p:spPr>
          <a:xfrm>
            <a:off x="5421700" y="4010400"/>
            <a:ext cx="2166600" cy="3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Heure de fermeture: </a:t>
            </a:r>
            <a:endParaRPr sz="1400" b="0"/>
          </a:p>
        </p:txBody>
      </p:sp>
      <p:sp>
        <p:nvSpPr>
          <p:cNvPr id="586" name="Google Shape;586;p47"/>
          <p:cNvSpPr/>
          <p:nvPr/>
        </p:nvSpPr>
        <p:spPr>
          <a:xfrm>
            <a:off x="6676775" y="3646225"/>
            <a:ext cx="169800" cy="216900"/>
          </a:xfrm>
          <a:prstGeom prst="upArrow">
            <a:avLst>
              <a:gd name="adj1" fmla="val 50000"/>
              <a:gd name="adj2" fmla="val 50000"/>
            </a:avLst>
          </a:prstGeom>
          <a:solidFill>
            <a:srgbClr val="B6D7A8"/>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7" name="Google Shape;587;p47"/>
          <p:cNvSpPr/>
          <p:nvPr/>
        </p:nvSpPr>
        <p:spPr>
          <a:xfrm>
            <a:off x="6676775" y="4805250"/>
            <a:ext cx="169800" cy="216900"/>
          </a:xfrm>
          <a:prstGeom prst="upArrow">
            <a:avLst>
              <a:gd name="adj1" fmla="val 50000"/>
              <a:gd name="adj2" fmla="val 50000"/>
            </a:avLst>
          </a:prstGeom>
          <a:solidFill>
            <a:srgbClr val="EA9999"/>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8"/>
          <p:cNvSpPr txBox="1">
            <a:spLocks noGrp="1"/>
          </p:cNvSpPr>
          <p:nvPr>
            <p:ph type="title"/>
          </p:nvPr>
        </p:nvSpPr>
        <p:spPr>
          <a:xfrm>
            <a:off x="713225" y="2384250"/>
            <a:ext cx="50319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593" name="Google Shape;593;p4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grpSp>
        <p:nvGrpSpPr>
          <p:cNvPr id="594" name="Google Shape;594;p48"/>
          <p:cNvGrpSpPr/>
          <p:nvPr/>
        </p:nvGrpSpPr>
        <p:grpSpPr>
          <a:xfrm>
            <a:off x="5104880" y="-153372"/>
            <a:ext cx="4218588" cy="6000577"/>
            <a:chOff x="5104880" y="-153372"/>
            <a:chExt cx="4218588" cy="6000577"/>
          </a:xfrm>
        </p:grpSpPr>
        <p:sp>
          <p:nvSpPr>
            <p:cNvPr id="595" name="Google Shape;595;p4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2" name="Google Shape;612;p4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9"/>
          <p:cNvSpPr txBox="1">
            <a:spLocks noGrp="1"/>
          </p:cNvSpPr>
          <p:nvPr>
            <p:ph type="subTitle" idx="7"/>
          </p:nvPr>
        </p:nvSpPr>
        <p:spPr>
          <a:xfrm>
            <a:off x="951825" y="341300"/>
            <a:ext cx="7622700" cy="41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0"/>
              <a:t>Au final l’algorithme réalisé offre des résultats plausibles et cohérents.</a:t>
            </a:r>
            <a:endParaRPr sz="1700" b="0"/>
          </a:p>
          <a:p>
            <a:pPr marL="0" lvl="0" indent="0" algn="l" rtl="0">
              <a:spcBef>
                <a:spcPts val="0"/>
              </a:spcBef>
              <a:spcAft>
                <a:spcPts val="0"/>
              </a:spcAft>
              <a:buNone/>
            </a:pPr>
            <a:endParaRPr sz="1700" b="0"/>
          </a:p>
          <a:p>
            <a:pPr marL="0" lvl="0" indent="0" algn="l" rtl="0">
              <a:spcBef>
                <a:spcPts val="0"/>
              </a:spcBef>
              <a:spcAft>
                <a:spcPts val="0"/>
              </a:spcAft>
              <a:buNone/>
            </a:pPr>
            <a:r>
              <a:rPr lang="en" sz="1700" b="0"/>
              <a:t>Cependant on ne peut s’assurer de la précision des résultats car les données utilisé ne sont pas labellisé, ce qui nous mène donc aux possibilité d'amélioration des données : </a:t>
            </a:r>
            <a:endParaRPr sz="1700" b="0"/>
          </a:p>
          <a:p>
            <a:pPr marL="457200" lvl="0" indent="-336550" algn="l" rtl="0">
              <a:spcBef>
                <a:spcPts val="0"/>
              </a:spcBef>
              <a:spcAft>
                <a:spcPts val="0"/>
              </a:spcAft>
              <a:buSzPts val="1700"/>
              <a:buChar char="-"/>
            </a:pPr>
            <a:r>
              <a:rPr lang="en" sz="1700" b="0"/>
              <a:t>On pourrait en premier lieu obtenir une indication si les appareils appartiennent aux travailleurs et à la sécurité et ainsi adapter l’algorithme a ces informations.</a:t>
            </a:r>
            <a:endParaRPr sz="1700" b="0"/>
          </a:p>
          <a:p>
            <a:pPr marL="457200" lvl="0" indent="-336550" algn="l" rtl="0">
              <a:spcBef>
                <a:spcPts val="0"/>
              </a:spcBef>
              <a:spcAft>
                <a:spcPts val="0"/>
              </a:spcAft>
              <a:buSzPts val="1700"/>
              <a:buChar char="-"/>
            </a:pPr>
            <a:r>
              <a:rPr lang="en" sz="1700" b="0"/>
              <a:t>Comme explique precedemment une labellisation de la base de donnée en ayant au préalable les informations réelles sur les horaires des centre pourrait améliorer grandement l’approche au développement de l’algorithme, notamment en ouvrant la possibilité d'utiliser des algorithmes ML supervisés.</a:t>
            </a:r>
            <a:endParaRPr sz="1700" b="0"/>
          </a:p>
          <a:p>
            <a:pPr marL="0" lvl="0" indent="0" algn="l" rtl="0">
              <a:spcBef>
                <a:spcPts val="0"/>
              </a:spcBef>
              <a:spcAft>
                <a:spcPts val="0"/>
              </a:spcAft>
              <a:buNone/>
            </a:pPr>
            <a:endParaRPr sz="1700"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grpSp>
        <p:nvGrpSpPr>
          <p:cNvPr id="622" name="Google Shape;622;p50"/>
          <p:cNvGrpSpPr/>
          <p:nvPr/>
        </p:nvGrpSpPr>
        <p:grpSpPr>
          <a:xfrm>
            <a:off x="5104880" y="-153372"/>
            <a:ext cx="4218588" cy="6000577"/>
            <a:chOff x="5104880" y="-153372"/>
            <a:chExt cx="4218588" cy="6000577"/>
          </a:xfrm>
        </p:grpSpPr>
        <p:sp>
          <p:nvSpPr>
            <p:cNvPr id="623" name="Google Shape;623;p5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50"/>
          <p:cNvSpPr txBox="1">
            <a:spLocks noGrp="1"/>
          </p:cNvSpPr>
          <p:nvPr>
            <p:ph type="title"/>
          </p:nvPr>
        </p:nvSpPr>
        <p:spPr>
          <a:xfrm>
            <a:off x="336400" y="1295075"/>
            <a:ext cx="50946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Merci!</a:t>
            </a:r>
            <a:endParaRPr/>
          </a:p>
        </p:txBody>
      </p:sp>
      <p:sp>
        <p:nvSpPr>
          <p:cNvPr id="641" name="Google Shape;641;p50"/>
          <p:cNvSpPr txBox="1">
            <a:spLocks noGrp="1"/>
          </p:cNvSpPr>
          <p:nvPr>
            <p:ph type="subTitle" idx="1"/>
          </p:nvPr>
        </p:nvSpPr>
        <p:spPr>
          <a:xfrm>
            <a:off x="449100" y="2154451"/>
            <a:ext cx="5094600" cy="279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dirty="0">
                <a:latin typeface="DM Sans Medium"/>
                <a:ea typeface="DM Sans Medium"/>
                <a:cs typeface="DM Sans Medium"/>
                <a:sym typeface="DM Sans Medium"/>
              </a:rPr>
              <a:t>Je tiens à remercier L’entreprise pour l'intérêt porté à ma candidature ainsi que pour l’opportunité de travailler sur cette problématique. </a:t>
            </a:r>
          </a:p>
          <a:p>
            <a:pPr marL="0" lvl="0" indent="0" algn="l" rtl="0">
              <a:spcBef>
                <a:spcPts val="1200"/>
              </a:spcBef>
              <a:spcAft>
                <a:spcPts val="0"/>
              </a:spcAft>
              <a:buNone/>
            </a:pPr>
            <a:r>
              <a:rPr lang="en" sz="1400" dirty="0">
                <a:latin typeface="DM Sans Medium"/>
                <a:ea typeface="DM Sans Medium"/>
                <a:cs typeface="DM Sans Medium"/>
                <a:sym typeface="DM Sans Medium"/>
              </a:rPr>
              <a:t>Ce projet proposé comme test d’embauche </a:t>
            </a:r>
            <a:r>
              <a:rPr lang="fr-FR" sz="1400" dirty="0">
                <a:latin typeface="DM Sans Medium"/>
                <a:ea typeface="DM Sans Medium"/>
                <a:cs typeface="DM Sans Medium"/>
                <a:sym typeface="DM Sans Medium"/>
              </a:rPr>
              <a:t>était source de motivation et d’excitement pour moi, ça m’a aussi permis d’améliorer mes compétences et d’en gagner d’autre.</a:t>
            </a:r>
            <a:endParaRPr sz="1400" dirty="0">
              <a:latin typeface="DM Sans Medium"/>
              <a:ea typeface="DM Sans Medium"/>
              <a:cs typeface="DM Sans Medium"/>
              <a:sym typeface="DM Sans Medium"/>
            </a:endParaRPr>
          </a:p>
          <a:p>
            <a:pPr marL="0" lvl="0" indent="0" algn="l" rtl="0">
              <a:spcBef>
                <a:spcPts val="1200"/>
              </a:spcBef>
              <a:spcAft>
                <a:spcPts val="0"/>
              </a:spcAft>
              <a:buNone/>
            </a:pPr>
            <a:r>
              <a:rPr lang="fr-FR" sz="1400" dirty="0">
                <a:latin typeface="DM Sans Medium"/>
                <a:ea typeface="DM Sans Medium"/>
                <a:cs typeface="DM Sans Medium"/>
                <a:sym typeface="DM Sans Medium"/>
              </a:rPr>
              <a:t>Merci pour votre attention et votre considération. J'attends avec impatience votre retour.</a:t>
            </a:r>
          </a:p>
          <a:p>
            <a:pPr marL="0" lvl="0" indent="0" algn="l" rtl="0">
              <a:spcBef>
                <a:spcPts val="1200"/>
              </a:spcBef>
              <a:spcAft>
                <a:spcPts val="0"/>
              </a:spcAft>
              <a:buNone/>
            </a:pPr>
            <a:endParaRPr sz="1100" dirty="0">
              <a:latin typeface="DM Sans Medium"/>
              <a:ea typeface="DM Sans Medium"/>
              <a:cs typeface="DM Sans Medium"/>
              <a:sym typeface="DM Sans Medium"/>
            </a:endParaRPr>
          </a:p>
        </p:txBody>
      </p:sp>
      <p:cxnSp>
        <p:nvCxnSpPr>
          <p:cNvPr id="642" name="Google Shape;642;p50"/>
          <p:cNvCxnSpPr/>
          <p:nvPr/>
        </p:nvCxnSpPr>
        <p:spPr>
          <a:xfrm>
            <a:off x="437400" y="1295063"/>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de matières</a:t>
            </a:r>
            <a:endParaRPr/>
          </a:p>
        </p:txBody>
      </p:sp>
      <p:sp>
        <p:nvSpPr>
          <p:cNvPr id="367" name="Google Shape;367;p34"/>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 solution de notre étude de cas</a:t>
            </a:r>
            <a:endParaRPr sz="1600">
              <a:solidFill>
                <a:srgbClr val="666666"/>
              </a:solidFill>
            </a:endParaRPr>
          </a:p>
        </p:txBody>
      </p:sp>
      <p:sp>
        <p:nvSpPr>
          <p:cNvPr id="368" name="Google Shape;368;p34"/>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Description du problème donné </a:t>
            </a:r>
            <a:endParaRPr/>
          </a:p>
        </p:txBody>
      </p:sp>
      <p:sp>
        <p:nvSpPr>
          <p:cNvPr id="369" name="Google Shape;369;p34"/>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Analyse visuelle des données</a:t>
            </a:r>
            <a:endParaRPr/>
          </a:p>
        </p:txBody>
      </p:sp>
      <p:sp>
        <p:nvSpPr>
          <p:cNvPr id="370" name="Google Shape;370;p34"/>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 algorithme capable de généraliser la solution</a:t>
            </a:r>
            <a:endParaRPr/>
          </a:p>
        </p:txBody>
      </p:sp>
      <p:sp>
        <p:nvSpPr>
          <p:cNvPr id="371" name="Google Shape;371;p34"/>
          <p:cNvSpPr txBox="1">
            <a:spLocks noGrp="1"/>
          </p:cNvSpPr>
          <p:nvPr>
            <p:ph type="subTitle" idx="5"/>
          </p:nvPr>
        </p:nvSpPr>
        <p:spPr>
          <a:xfrm>
            <a:off x="6118550" y="2178500"/>
            <a:ext cx="2360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Méthodes et outils utilisés pour trouver la solution</a:t>
            </a:r>
            <a:endParaRPr/>
          </a:p>
        </p:txBody>
      </p:sp>
      <p:sp>
        <p:nvSpPr>
          <p:cNvPr id="372" name="Google Shape;372;p34"/>
          <p:cNvSpPr txBox="1">
            <a:spLocks noGrp="1"/>
          </p:cNvSpPr>
          <p:nvPr>
            <p:ph type="subTitle" idx="6"/>
          </p:nvPr>
        </p:nvSpPr>
        <p:spPr>
          <a:xfrm>
            <a:off x="6118550" y="3911675"/>
            <a:ext cx="251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Revue générale et conseils pour les optimisations</a:t>
            </a:r>
            <a:endParaRPr/>
          </a:p>
        </p:txBody>
      </p:sp>
      <p:sp>
        <p:nvSpPr>
          <p:cNvPr id="373" name="Google Shape;373;p34"/>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74" name="Google Shape;374;p34"/>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75" name="Google Shape;375;p34"/>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76" name="Google Shape;376;p34"/>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377" name="Google Shape;377;p34"/>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78" name="Google Shape;378;p34"/>
          <p:cNvSpPr txBox="1">
            <a:spLocks noGrp="1"/>
          </p:cNvSpPr>
          <p:nvPr>
            <p:ph type="title" idx="15"/>
          </p:nvPr>
        </p:nvSpPr>
        <p:spPr>
          <a:xfrm>
            <a:off x="690395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379" name="Google Shape;379;p34"/>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380" name="Google Shape;380;p34"/>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Observation</a:t>
            </a:r>
            <a:endParaRPr/>
          </a:p>
        </p:txBody>
      </p:sp>
      <p:sp>
        <p:nvSpPr>
          <p:cNvPr id="381" name="Google Shape;381;p34"/>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Techniques</a:t>
            </a:r>
            <a:endParaRPr/>
          </a:p>
        </p:txBody>
      </p:sp>
      <p:sp>
        <p:nvSpPr>
          <p:cNvPr id="382" name="Google Shape;382;p34"/>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383" name="Google Shape;383;p34"/>
          <p:cNvSpPr txBox="1">
            <a:spLocks noGrp="1"/>
          </p:cNvSpPr>
          <p:nvPr>
            <p:ph type="subTitle" idx="20"/>
          </p:nvPr>
        </p:nvSpPr>
        <p:spPr>
          <a:xfrm>
            <a:off x="3222326" y="3533775"/>
            <a:ext cx="2699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Automatisation</a:t>
            </a:r>
            <a:endParaRPr/>
          </a:p>
        </p:txBody>
      </p:sp>
      <p:sp>
        <p:nvSpPr>
          <p:cNvPr id="384" name="Google Shape;384;p34"/>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390" name="Google Shape;390;p35"/>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391" name="Google Shape;391;p35"/>
          <p:cNvGrpSpPr/>
          <p:nvPr/>
        </p:nvGrpSpPr>
        <p:grpSpPr>
          <a:xfrm>
            <a:off x="5104880" y="-153372"/>
            <a:ext cx="4218588" cy="6000577"/>
            <a:chOff x="5104880" y="-153372"/>
            <a:chExt cx="4218588" cy="6000577"/>
          </a:xfrm>
        </p:grpSpPr>
        <p:sp>
          <p:nvSpPr>
            <p:cNvPr id="392" name="Google Shape;392;p35"/>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9" name="Google Shape;409;p35"/>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415" name="Google Shape;415;p36"/>
          <p:cNvSpPr txBox="1">
            <a:spLocks noGrp="1"/>
          </p:cNvSpPr>
          <p:nvPr>
            <p:ph type="subTitle" idx="2"/>
          </p:nvPr>
        </p:nvSpPr>
        <p:spPr>
          <a:xfrm>
            <a:off x="914400" y="1496125"/>
            <a:ext cx="73152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Notre problème est une étude de cas où l'on nous demande de déterminer les horaires d'ouverture de plusieurs centres commerciaux en se basant sur des données collectées à partir des téléphones des personnes lorsqu'elles se trouvent à l'intérieur de ces centres.</a:t>
            </a:r>
            <a:endParaRPr/>
          </a:p>
          <a:p>
            <a:pPr marL="0" lvl="0" indent="0" algn="l" rtl="0">
              <a:spcBef>
                <a:spcPts val="0"/>
              </a:spcBef>
              <a:spcAft>
                <a:spcPts val="0"/>
              </a:spcAft>
              <a:buNone/>
            </a:pPr>
            <a:endParaRPr/>
          </a:p>
          <a:p>
            <a:pPr marL="0" lvl="0" indent="0" algn="l" rtl="0">
              <a:spcBef>
                <a:spcPts val="0"/>
              </a:spcBef>
              <a:spcAft>
                <a:spcPts val="0"/>
              </a:spcAft>
              <a:buNone/>
            </a:pPr>
            <a:r>
              <a:rPr lang="en"/>
              <a:t>On nous demande également de créer un algorithme capable d'automatiser le processus et de travailler avec des données en dehors de celles qui nous ont été fournies.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 premières réflexions ont abouti au plan suivant : </a:t>
            </a:r>
            <a:endParaRPr/>
          </a:p>
          <a:p>
            <a:pPr marL="457200" lvl="0" indent="-330200" algn="l" rtl="0">
              <a:spcBef>
                <a:spcPts val="0"/>
              </a:spcBef>
              <a:spcAft>
                <a:spcPts val="0"/>
              </a:spcAft>
              <a:buSzPts val="1600"/>
              <a:buChar char="-"/>
            </a:pPr>
            <a:r>
              <a:rPr lang="en"/>
              <a:t>Observer la nature des données.</a:t>
            </a:r>
            <a:endParaRPr/>
          </a:p>
          <a:p>
            <a:pPr marL="457200" lvl="0" indent="-330200" algn="l" rtl="0">
              <a:spcBef>
                <a:spcPts val="0"/>
              </a:spcBef>
              <a:spcAft>
                <a:spcPts val="0"/>
              </a:spcAft>
              <a:buSzPts val="1600"/>
              <a:buChar char="-"/>
            </a:pPr>
            <a:r>
              <a:rPr lang="en"/>
              <a:t>Trouver des modèles de comportement.</a:t>
            </a:r>
            <a:endParaRPr/>
          </a:p>
          <a:p>
            <a:pPr marL="457200" lvl="0" indent="-330200" algn="l" rtl="0">
              <a:spcBef>
                <a:spcPts val="0"/>
              </a:spcBef>
              <a:spcAft>
                <a:spcPts val="0"/>
              </a:spcAft>
              <a:buSzPts val="1600"/>
              <a:buChar char="-"/>
            </a:pPr>
            <a:r>
              <a:rPr lang="en"/>
              <a:t>Visualiser les données pour une meilleure compréhension.</a:t>
            </a:r>
            <a:endParaRPr/>
          </a:p>
          <a:p>
            <a:pPr marL="457200" lvl="0" indent="-330200" algn="l" rtl="0">
              <a:spcBef>
                <a:spcPts val="0"/>
              </a:spcBef>
              <a:spcAft>
                <a:spcPts val="0"/>
              </a:spcAft>
              <a:buSzPts val="1600"/>
              <a:buChar char="-"/>
            </a:pPr>
            <a:r>
              <a:rPr lang="en"/>
              <a:t>Déterminer la solution.</a:t>
            </a:r>
            <a:endParaRPr/>
          </a:p>
        </p:txBody>
      </p:sp>
      <p:grpSp>
        <p:nvGrpSpPr>
          <p:cNvPr id="421" name="Google Shape;421;p37"/>
          <p:cNvGrpSpPr/>
          <p:nvPr/>
        </p:nvGrpSpPr>
        <p:grpSpPr>
          <a:xfrm>
            <a:off x="5430930" y="-445784"/>
            <a:ext cx="4086563" cy="6064817"/>
            <a:chOff x="5430930" y="-445784"/>
            <a:chExt cx="4086563" cy="6064817"/>
          </a:xfrm>
        </p:grpSpPr>
        <p:sp>
          <p:nvSpPr>
            <p:cNvPr id="422" name="Google Shape;422;p37"/>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8"/>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Observation</a:t>
            </a:r>
            <a:endParaRPr/>
          </a:p>
        </p:txBody>
      </p:sp>
      <p:sp>
        <p:nvSpPr>
          <p:cNvPr id="445" name="Google Shape;445;p3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446" name="Google Shape;446;p38"/>
          <p:cNvGrpSpPr/>
          <p:nvPr/>
        </p:nvGrpSpPr>
        <p:grpSpPr>
          <a:xfrm>
            <a:off x="5104880" y="-153372"/>
            <a:ext cx="4218588" cy="6000577"/>
            <a:chOff x="5104880" y="-153372"/>
            <a:chExt cx="4218588" cy="6000577"/>
          </a:xfrm>
        </p:grpSpPr>
        <p:sp>
          <p:nvSpPr>
            <p:cNvPr id="447" name="Google Shape;447;p3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4" name="Google Shape;464;p3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9"/>
          <p:cNvSpPr txBox="1">
            <a:spLocks noGrp="1"/>
          </p:cNvSpPr>
          <p:nvPr>
            <p:ph type="title"/>
          </p:nvPr>
        </p:nvSpPr>
        <p:spPr>
          <a:xfrm>
            <a:off x="720000" y="19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Observation</a:t>
            </a:r>
            <a:endParaRPr/>
          </a:p>
        </p:txBody>
      </p:sp>
      <p:sp>
        <p:nvSpPr>
          <p:cNvPr id="470" name="Google Shape;470;p39"/>
          <p:cNvSpPr txBox="1">
            <a:spLocks noGrp="1"/>
          </p:cNvSpPr>
          <p:nvPr>
            <p:ph type="subTitle" idx="2"/>
          </p:nvPr>
        </p:nvSpPr>
        <p:spPr>
          <a:xfrm>
            <a:off x="4525475" y="2333075"/>
            <a:ext cx="44523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 utilisant ces données, nous pouvons déterminer les heures d'activité des clients et ainsi déduire les heures d'ouverture de chaque centre pour chaque jour.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71" name="Google Shape;471;p39"/>
          <p:cNvPicPr preferRelativeResize="0"/>
          <p:nvPr/>
        </p:nvPicPr>
        <p:blipFill>
          <a:blip r:embed="rId3">
            <a:alphaModFix/>
          </a:blip>
          <a:stretch>
            <a:fillRect/>
          </a:stretch>
        </p:blipFill>
        <p:spPr>
          <a:xfrm>
            <a:off x="375200" y="1796975"/>
            <a:ext cx="3967300" cy="2334000"/>
          </a:xfrm>
          <a:prstGeom prst="rect">
            <a:avLst/>
          </a:prstGeom>
          <a:noFill/>
          <a:ln>
            <a:noFill/>
          </a:ln>
        </p:spPr>
      </p:pic>
      <p:sp>
        <p:nvSpPr>
          <p:cNvPr id="472" name="Google Shape;472;p39"/>
          <p:cNvSpPr txBox="1"/>
          <p:nvPr/>
        </p:nvSpPr>
        <p:spPr>
          <a:xfrm>
            <a:off x="632100" y="965675"/>
            <a:ext cx="78798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Nous observons que nous avons des pings à la plupart des moments, ce qui signifie qu'il y a des clients dont les téléphones peuvent émettre des pings en permanence.</a:t>
            </a:r>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0"/>
          <p:cNvSpPr txBox="1">
            <a:spLocks noGrp="1"/>
          </p:cNvSpPr>
          <p:nvPr>
            <p:ph type="subTitle" idx="4294967295"/>
          </p:nvPr>
        </p:nvSpPr>
        <p:spPr>
          <a:xfrm>
            <a:off x="914400" y="1503500"/>
            <a:ext cx="73152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Nous observons que nous avons des pings à la plupart des moments, ce qui signifie qu'il y a des clients dont les téléphones peuvent émettre des pings en permanence.</a:t>
            </a:r>
            <a:endParaRPr/>
          </a:p>
          <a:p>
            <a:pPr marL="0" lvl="0" indent="0" algn="l" rtl="0">
              <a:spcBef>
                <a:spcPts val="0"/>
              </a:spcBef>
              <a:spcAft>
                <a:spcPts val="0"/>
              </a:spcAft>
              <a:buNone/>
            </a:pPr>
            <a:endParaRPr/>
          </a:p>
          <a:p>
            <a:pPr marL="0" lvl="0" indent="0" algn="l" rtl="0">
              <a:spcBef>
                <a:spcPts val="0"/>
              </a:spcBef>
              <a:spcAft>
                <a:spcPts val="0"/>
              </a:spcAft>
              <a:buNone/>
            </a:pPr>
            <a:r>
              <a:rPr lang="en"/>
              <a:t>Nous avons commencé à réfléchir à des méthodes pour redéfinir notre data de sorte à avoir le nombre de personnes distinctes pour chaque heure de la journée.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subTitle" idx="4294967295"/>
          </p:nvPr>
        </p:nvSpPr>
        <p:spPr>
          <a:xfrm>
            <a:off x="914400" y="947650"/>
            <a:ext cx="7315200" cy="8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Après avoir créé la fonction pour calculer le nombre de dispositifs uniques par heure pour une journée spécifique, nous avons visualisé les résultats sous forme d'histogramme.</a:t>
            </a:r>
            <a:endParaRPr/>
          </a:p>
        </p:txBody>
      </p:sp>
      <p:pic>
        <p:nvPicPr>
          <p:cNvPr id="483" name="Google Shape;483;p41"/>
          <p:cNvPicPr preferRelativeResize="0"/>
          <p:nvPr/>
        </p:nvPicPr>
        <p:blipFill>
          <a:blip r:embed="rId3">
            <a:alphaModFix/>
          </a:blip>
          <a:stretch>
            <a:fillRect/>
          </a:stretch>
        </p:blipFill>
        <p:spPr>
          <a:xfrm>
            <a:off x="5231600" y="1998775"/>
            <a:ext cx="2998012" cy="2273400"/>
          </a:xfrm>
          <a:prstGeom prst="rect">
            <a:avLst/>
          </a:prstGeom>
          <a:noFill/>
          <a:ln>
            <a:noFill/>
          </a:ln>
        </p:spPr>
      </p:pic>
      <p:sp>
        <p:nvSpPr>
          <p:cNvPr id="484" name="Google Shape;484;p41"/>
          <p:cNvSpPr txBox="1">
            <a:spLocks noGrp="1"/>
          </p:cNvSpPr>
          <p:nvPr>
            <p:ph type="subTitle" idx="4294967295"/>
          </p:nvPr>
        </p:nvSpPr>
        <p:spPr>
          <a:xfrm>
            <a:off x="914400" y="2289575"/>
            <a:ext cx="37950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Nous pouvons observer l'existence d'une distribution que nous pouvons utiliser pour définir les heures d'ouverture en utilisant un seuil.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809</Words>
  <Application>Microsoft Office PowerPoint</Application>
  <PresentationFormat>Affichage à l'écran (16:9)</PresentationFormat>
  <Paragraphs>175</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Outfit</vt:lpstr>
      <vt:lpstr>Arial</vt:lpstr>
      <vt:lpstr>DM Sans</vt:lpstr>
      <vt:lpstr>DM Sans Medium</vt:lpstr>
      <vt:lpstr>Nunito Light</vt:lpstr>
      <vt:lpstr>Data Collection and Analysis - Master of Science in Community Health and Prevention Research by Slidesgo</vt:lpstr>
      <vt:lpstr>Data Science and Analysis  Éxercice : Étude de cas </vt:lpstr>
      <vt:lpstr>Table de matières</vt:lpstr>
      <vt:lpstr>Introduction</vt:lpstr>
      <vt:lpstr>Introduction</vt:lpstr>
      <vt:lpstr>Présentation PowerPoint</vt:lpstr>
      <vt:lpstr>Observation</vt:lpstr>
      <vt:lpstr>Observation</vt:lpstr>
      <vt:lpstr>Présentation PowerPoint</vt:lpstr>
      <vt:lpstr>Présentation PowerPoint</vt:lpstr>
      <vt:lpstr>Techniques</vt:lpstr>
      <vt:lpstr>Présentation PowerPoint</vt:lpstr>
      <vt:lpstr>Solution</vt:lpstr>
      <vt:lpstr>Présentation PowerPoint</vt:lpstr>
      <vt:lpstr>Automatisation</vt:lpstr>
      <vt:lpstr>Présentation PowerPoint</vt:lpstr>
      <vt:lpstr>Conclusion</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MASS TW</cp:lastModifiedBy>
  <cp:revision>4</cp:revision>
  <dcterms:modified xsi:type="dcterms:W3CDTF">2024-10-26T16:20:13Z</dcterms:modified>
</cp:coreProperties>
</file>