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7"/>
  </p:notesMasterIdLst>
  <p:handoutMasterIdLst>
    <p:handoutMasterId r:id="rId28"/>
  </p:handoutMasterIdLst>
  <p:sldIdLst>
    <p:sldId id="692" r:id="rId2"/>
    <p:sldId id="693" r:id="rId3"/>
    <p:sldId id="694" r:id="rId4"/>
    <p:sldId id="651" r:id="rId5"/>
    <p:sldId id="726" r:id="rId6"/>
    <p:sldId id="727" r:id="rId7"/>
    <p:sldId id="728" r:id="rId8"/>
    <p:sldId id="729" r:id="rId9"/>
    <p:sldId id="730" r:id="rId10"/>
    <p:sldId id="731" r:id="rId11"/>
    <p:sldId id="732" r:id="rId12"/>
    <p:sldId id="733" r:id="rId13"/>
    <p:sldId id="734" r:id="rId14"/>
    <p:sldId id="735" r:id="rId15"/>
    <p:sldId id="736" r:id="rId16"/>
    <p:sldId id="737" r:id="rId17"/>
    <p:sldId id="738" r:id="rId18"/>
    <p:sldId id="739" r:id="rId19"/>
    <p:sldId id="740" r:id="rId20"/>
    <p:sldId id="741" r:id="rId21"/>
    <p:sldId id="742" r:id="rId22"/>
    <p:sldId id="743" r:id="rId23"/>
    <p:sldId id="690" r:id="rId24"/>
    <p:sldId id="691" r:id="rId25"/>
    <p:sldId id="744" r:id="rId26"/>
  </p:sldIdLst>
  <p:sldSz cx="10693400" cy="7561263"/>
  <p:notesSz cx="6669088" cy="9928225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тя" initials="К" lastIdx="1" clrIdx="0">
    <p:extLst>
      <p:ext uri="{19B8F6BF-5375-455C-9EA6-DF929625EA0E}">
        <p15:presenceInfo xmlns:p15="http://schemas.microsoft.com/office/powerpoint/2012/main" userId="Кат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EB0000"/>
    <a:srgbClr val="EB1E00"/>
    <a:srgbClr val="E51F26"/>
    <a:srgbClr val="EB1E28"/>
    <a:srgbClr val="C81F3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8" autoAdjust="0"/>
  </p:normalViewPr>
  <p:slideViewPr>
    <p:cSldViewPr showGuides="1">
      <p:cViewPr varScale="1">
        <p:scale>
          <a:sx n="104" d="100"/>
          <a:sy n="104" d="100"/>
        </p:scale>
        <p:origin x="1356" y="108"/>
      </p:cViewPr>
      <p:guideLst>
        <p:guide orient="horz" pos="2296"/>
        <p:guide pos="2880"/>
        <p:guide orient="horz" pos="253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71583C3-CA27-4496-BECA-C771D03A36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987283-449F-49A3-9FA6-20B92A61C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3481F-6E72-4171-A9C8-98D56C39F96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B2E802-5847-4DA6-BAD8-A92EA4C57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830C92-6658-426B-8F97-72EB78E0A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C4CA1-B95C-48CD-AB14-2CAA4305D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3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9510-8D81-4F7D-A3DD-ECD88FF9FF52}" type="datetimeFigureOut">
              <a:rPr lang="ru-RU" smtClean="0"/>
              <a:pPr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A9037-5C04-413C-AFF2-1B3777C3E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29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2F706F-AFAA-4FA6-90FD-A6042EEAC4E3}"/>
              </a:ext>
            </a:extLst>
          </p:cNvPr>
          <p:cNvSpPr/>
          <p:nvPr userDrawn="1"/>
        </p:nvSpPr>
        <p:spPr>
          <a:xfrm>
            <a:off x="0" y="1954612"/>
            <a:ext cx="10693400" cy="4058267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58D1E9-CE0B-40E2-B7B4-0FA4354CB526}"/>
              </a:ext>
            </a:extLst>
          </p:cNvPr>
          <p:cNvSpPr/>
          <p:nvPr userDrawn="1"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49F62CD-3B5C-4018-AC46-2285EBFB89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512A90-7C52-4CB6-A385-FCF56ED6BF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11B1396-9D3B-4AEC-A3F5-32D25265EA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1784" y="3348583"/>
            <a:ext cx="9679452" cy="1915285"/>
          </a:xfrm>
        </p:spPr>
        <p:txBody>
          <a:bodyPr anchor="b">
            <a:normAutofit/>
          </a:bodyPr>
          <a:lstStyle>
            <a:lvl1pPr algn="ctr">
              <a:defRPr lang="ru-RU" sz="55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marL="0" lvl="0" algn="l" defTabSz="1043056" rtl="0" eaLnBrk="1" latinLnBrk="0" hangingPunct="1">
              <a:defRPr/>
            </a:pPr>
            <a:r>
              <a:rPr lang="ru-RU" dirty="0"/>
              <a:t>ОБРАЗЕЦ ЗАГОЛОВКА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EDFA97E-57D3-4908-B503-1A4CD5FEDBA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4666" y="5386216"/>
            <a:ext cx="9768578" cy="453716"/>
          </a:xfrm>
        </p:spPr>
        <p:txBody>
          <a:bodyPr anchor="b">
            <a:normAutofit/>
          </a:bodyPr>
          <a:lstStyle>
            <a:lvl1pPr marL="87313" indent="0">
              <a:buNone/>
              <a:defRPr sz="2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052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114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82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73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645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5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46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38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29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5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6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20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0"/>
            </a:lvl1pPr>
            <a:lvl2pPr marL="391146" indent="0">
              <a:buNone/>
              <a:defRPr sz="1200"/>
            </a:lvl2pPr>
            <a:lvl3pPr marL="782292" indent="0">
              <a:buNone/>
              <a:defRPr sz="1000"/>
            </a:lvl3pPr>
            <a:lvl4pPr marL="1173438" indent="0">
              <a:buNone/>
              <a:defRPr sz="900"/>
            </a:lvl4pPr>
            <a:lvl5pPr marL="1564584" indent="0">
              <a:buNone/>
              <a:defRPr sz="900"/>
            </a:lvl5pPr>
            <a:lvl6pPr marL="1955730" indent="0">
              <a:buNone/>
              <a:defRPr sz="900"/>
            </a:lvl6pPr>
            <a:lvl7pPr marL="2346876" indent="0">
              <a:buNone/>
              <a:defRPr sz="900"/>
            </a:lvl7pPr>
            <a:lvl8pPr marL="2738022" indent="0">
              <a:buNone/>
              <a:defRPr sz="900"/>
            </a:lvl8pPr>
            <a:lvl9pPr marL="31291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10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 marL="0" indent="0">
              <a:buNone/>
              <a:defRPr sz="2700"/>
            </a:lvl1pPr>
            <a:lvl2pPr marL="391146" indent="0">
              <a:buNone/>
              <a:defRPr sz="2400"/>
            </a:lvl2pPr>
            <a:lvl3pPr marL="782292" indent="0">
              <a:buNone/>
              <a:defRPr sz="2100"/>
            </a:lvl3pPr>
            <a:lvl4pPr marL="1173438" indent="0">
              <a:buNone/>
              <a:defRPr sz="1700"/>
            </a:lvl4pPr>
            <a:lvl5pPr marL="1564584" indent="0">
              <a:buNone/>
              <a:defRPr sz="1700"/>
            </a:lvl5pPr>
            <a:lvl6pPr marL="1955730" indent="0">
              <a:buNone/>
              <a:defRPr sz="1700"/>
            </a:lvl6pPr>
            <a:lvl7pPr marL="2346876" indent="0">
              <a:buNone/>
              <a:defRPr sz="1700"/>
            </a:lvl7pPr>
            <a:lvl8pPr marL="2738022" indent="0">
              <a:buNone/>
              <a:defRPr sz="1700"/>
            </a:lvl8pPr>
            <a:lvl9pPr marL="3129168" indent="0">
              <a:buNone/>
              <a:defRPr sz="17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0"/>
            </a:lvl1pPr>
            <a:lvl2pPr marL="391146" indent="0">
              <a:buNone/>
              <a:defRPr sz="1200"/>
            </a:lvl2pPr>
            <a:lvl3pPr marL="782292" indent="0">
              <a:buNone/>
              <a:defRPr sz="1000"/>
            </a:lvl3pPr>
            <a:lvl4pPr marL="1173438" indent="0">
              <a:buNone/>
              <a:defRPr sz="900"/>
            </a:lvl4pPr>
            <a:lvl5pPr marL="1564584" indent="0">
              <a:buNone/>
              <a:defRPr sz="900"/>
            </a:lvl5pPr>
            <a:lvl6pPr marL="1955730" indent="0">
              <a:buNone/>
              <a:defRPr sz="900"/>
            </a:lvl6pPr>
            <a:lvl7pPr marL="2346876" indent="0">
              <a:buNone/>
              <a:defRPr sz="900"/>
            </a:lvl7pPr>
            <a:lvl8pPr marL="2738022" indent="0">
              <a:buNone/>
              <a:defRPr sz="900"/>
            </a:lvl8pPr>
            <a:lvl9pPr marL="31291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17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550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31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_DEN\_ПРОЕКТЫ\_МФПА\Университет СИНЕРГИЯ\презентации\Рисунок1.jpg">
            <a:extLst>
              <a:ext uri="{FF2B5EF4-FFF2-40B4-BE49-F238E27FC236}">
                <a16:creationId xmlns:a16="http://schemas.microsoft.com/office/drawing/2014/main" id="{04EA8244-8613-47EF-ADFF-CECBFAAFD3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25898" cy="75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D85A3D9-8E6C-42BC-A646-80F2D6AECC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2507453-DF3E-4843-9C37-520D26E5A1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6766" y="2196455"/>
            <a:ext cx="9599868" cy="3807156"/>
          </a:xfrm>
        </p:spPr>
        <p:txBody>
          <a:bodyPr anchor="ctr">
            <a:normAutofit/>
          </a:bodyPr>
          <a:lstStyle>
            <a:lvl1pPr marL="0" algn="l" defTabSz="10430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5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4180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C1DD5A-7DBA-4220-B8D8-20048D0ABCE3}"/>
              </a:ext>
            </a:extLst>
          </p:cNvPr>
          <p:cNvSpPr/>
          <p:nvPr userDrawn="1"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BA8602-5369-476D-B67C-4D459E2AD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2919243"/>
            <a:ext cx="9824904" cy="3488816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4963" y="2124447"/>
            <a:ext cx="9824904" cy="421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632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BA8602-5369-476D-B67C-4D459E2AD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2700511"/>
            <a:ext cx="9824904" cy="3707548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4963" y="2124447"/>
            <a:ext cx="9824904" cy="421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11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2BB8558-F0D2-4EE4-AD81-BEA8F862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C6B6E1A-7427-4160-A1D6-036AF3FE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2" y="2141571"/>
            <a:ext cx="9824905" cy="442469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835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12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4212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A4523AE8-D259-411C-A6A2-3CD2D16943E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741209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2C6B67E9-E51A-4189-9E6F-B8FBB553E1F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741209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D9E4D091-F7FD-4BCB-B863-BE189268567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158207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27AE658B-019B-4257-BC1E-5402C16CD9C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158207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2BB8558-F0D2-4EE4-AD81-BEA8F862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4" y="561291"/>
            <a:ext cx="9779870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452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B9B11F2-6547-4B66-9341-F3EB5FC81BDB}"/>
              </a:ext>
            </a:extLst>
          </p:cNvPr>
          <p:cNvSpPr/>
          <p:nvPr userDrawn="1"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4C967A7A-8161-4185-84CA-97E80FC9B322}"/>
              </a:ext>
            </a:extLst>
          </p:cNvPr>
          <p:cNvSpPr/>
          <p:nvPr userDrawn="1"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BDCE2DE8-E62B-4A34-8FC0-6B605B6B6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355" y="1133896"/>
            <a:ext cx="9499375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2B0BFA9E-BDB0-415B-8B27-5B6AB1518DB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62355" y="489910"/>
            <a:ext cx="9499375" cy="276999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2000" b="1" dirty="0">
                <a:solidFill>
                  <a:srgbClr val="E6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marL="0" lvl="0" defTabSz="91440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DDA1D208-AC82-41CD-AC19-AA520B2C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1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2CB3BD24-831A-4664-875C-E9C7FB7F8C36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017334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Объект 2">
            <a:extLst>
              <a:ext uri="{FF2B5EF4-FFF2-40B4-BE49-F238E27FC236}">
                <a16:creationId xmlns:a16="http://schemas.microsoft.com/office/drawing/2014/main" id="{F8D3A8DA-DE38-47DD-9DD4-6DEB7240F64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388977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E8C385B-C208-4106-8613-8BC5223A3F5C}"/>
              </a:ext>
            </a:extLst>
          </p:cNvPr>
          <p:cNvSpPr/>
          <p:nvPr userDrawn="1"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52" name="Текст 2">
            <a:extLst>
              <a:ext uri="{FF2B5EF4-FFF2-40B4-BE49-F238E27FC236}">
                <a16:creationId xmlns:a16="http://schemas.microsoft.com/office/drawing/2014/main" id="{7CEAFFC1-C332-47C7-9CFE-8FE0B3FD045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757731" y="2484487"/>
            <a:ext cx="2304000" cy="292598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4" name="Объект 2">
            <a:extLst>
              <a:ext uri="{FF2B5EF4-FFF2-40B4-BE49-F238E27FC236}">
                <a16:creationId xmlns:a16="http://schemas.microsoft.com/office/drawing/2014/main" id="{BDB58731-0025-45AA-B7E6-AE93EE2F2764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7759260" y="2945191"/>
            <a:ext cx="2311011" cy="34628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E9331FB5-268A-4AC3-A50C-029CFF37D9C2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665571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9" name="Объект 2">
            <a:extLst>
              <a:ext uri="{FF2B5EF4-FFF2-40B4-BE49-F238E27FC236}">
                <a16:creationId xmlns:a16="http://schemas.microsoft.com/office/drawing/2014/main" id="{073B8669-4C3C-4E00-85DA-6D255EE3B4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037214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6D28D3A1-3506-42DA-8E0C-5D900B154BFB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5408857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14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100"/>
            </a:lvl1pPr>
            <a:lvl2pPr marL="391146" indent="0" algn="ctr">
              <a:buNone/>
              <a:defRPr sz="1700"/>
            </a:lvl2pPr>
            <a:lvl3pPr marL="782292" indent="0" algn="ctr">
              <a:buNone/>
              <a:defRPr sz="1500"/>
            </a:lvl3pPr>
            <a:lvl4pPr marL="1173438" indent="0" algn="ctr">
              <a:buNone/>
              <a:defRPr sz="1400"/>
            </a:lvl4pPr>
            <a:lvl5pPr marL="1564584" indent="0" algn="ctr">
              <a:buNone/>
              <a:defRPr sz="1400"/>
            </a:lvl5pPr>
            <a:lvl6pPr marL="1955730" indent="0" algn="ctr">
              <a:buNone/>
              <a:defRPr sz="1400"/>
            </a:lvl6pPr>
            <a:lvl7pPr marL="2346876" indent="0" algn="ctr">
              <a:buNone/>
              <a:defRPr sz="1400"/>
            </a:lvl7pPr>
            <a:lvl8pPr marL="2738022" indent="0" algn="ctr">
              <a:buNone/>
              <a:defRPr sz="1400"/>
            </a:lvl8pPr>
            <a:lvl9pPr marL="3129168" indent="0" algn="ctr">
              <a:buNone/>
              <a:defRPr sz="1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81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45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CA2-EE7C-4F21-BC99-1B7BC45BB5BA}" type="datetimeFigureOut">
              <a:rPr lang="ru-RU" smtClean="0"/>
              <a:pPr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3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  <p:sldLayoutId id="2147483719" r:id="rId3"/>
    <p:sldLayoutId id="2147483739" r:id="rId4"/>
    <p:sldLayoutId id="2147483736" r:id="rId5"/>
    <p:sldLayoutId id="2147483738" r:id="rId6"/>
    <p:sldLayoutId id="2147483737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782292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573" indent="-195573" algn="l" defTabSz="782292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719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77865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11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157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51303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42449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33595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24741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146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2292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38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84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730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76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8022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9168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45237" TargetMode="External"/><Relationship Id="rId7" Type="http://schemas.openxmlformats.org/officeDocument/2006/relationships/hyperlink" Target="http://www.opennet.ru/" TargetMode="External"/><Relationship Id="rId2" Type="http://schemas.openxmlformats.org/officeDocument/2006/relationships/hyperlink" Target="https://urait.ru/bcode/55813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rogrammersforum.ru/" TargetMode="External"/><Relationship Id="rId5" Type="http://schemas.openxmlformats.org/officeDocument/2006/relationships/hyperlink" Target="https://learn.javascript.ru/" TargetMode="External"/><Relationship Id="rId4" Type="http://schemas.openxmlformats.org/officeDocument/2006/relationships/hyperlink" Target="https://urait.ru/bcode/539215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EBF47-2662-48D1-B238-FBEE452D2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533" y="4572719"/>
            <a:ext cx="9679452" cy="1915285"/>
          </a:xfrm>
        </p:spPr>
        <p:txBody>
          <a:bodyPr>
            <a:normAutofit fontScale="90000"/>
          </a:bodyPr>
          <a:lstStyle/>
          <a:p>
            <a:br>
              <a:rPr lang="ru-RU" sz="2100" dirty="0"/>
            </a:br>
            <a:br>
              <a:rPr lang="ru-RU" sz="2100" dirty="0"/>
            </a:br>
            <a:br>
              <a:rPr lang="ru-RU" sz="2100" dirty="0"/>
            </a:b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</a:t>
            </a:r>
            <a:br>
              <a:rPr lang="ru-RU" sz="2100" dirty="0"/>
            </a:br>
            <a:r>
              <a:rPr lang="ru-RU" sz="2100" dirty="0"/>
              <a:t> </a:t>
            </a:r>
            <a:br>
              <a:rPr lang="ru-RU" sz="2100" dirty="0"/>
            </a:br>
            <a:r>
              <a:rPr lang="ru-RU" sz="2100" dirty="0"/>
              <a:t>по профессиональному модулю ПМ.02 </a:t>
            </a:r>
            <a:r>
              <a:rPr lang="ru-RU" sz="2100" dirty="0" err="1"/>
              <a:t>Ревьюирование</a:t>
            </a:r>
            <a:r>
              <a:rPr lang="ru-RU" sz="2100" dirty="0"/>
              <a:t> программных модулей</a:t>
            </a:r>
            <a:br>
              <a:rPr lang="ru-RU" sz="2400" dirty="0"/>
            </a:br>
            <a:br>
              <a:rPr lang="en-US" sz="2100" dirty="0"/>
            </a:br>
            <a:r>
              <a:rPr lang="ru-RU" sz="2100" dirty="0"/>
              <a:t>в период с «03» ноября 2024 г. по «09» ноября 2024 г. </a:t>
            </a:r>
            <a:br>
              <a:rPr lang="en-US" sz="2200" dirty="0"/>
            </a:br>
            <a:br>
              <a:rPr lang="ru-RU" sz="2200" dirty="0"/>
            </a:br>
            <a:r>
              <a:rPr lang="ru-RU" sz="2100" dirty="0"/>
              <a:t>Специальность 09.02.07 Информационные системы и программирование</a:t>
            </a:r>
            <a:br>
              <a:rPr lang="ru-RU" sz="2700" dirty="0"/>
            </a:br>
            <a:br>
              <a:rPr lang="ru-RU" sz="2100" dirty="0"/>
            </a:br>
            <a:endParaRPr lang="ru-RU" sz="27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EC7E33D-1387-4B56-A695-F4C72A50F4EE}"/>
              </a:ext>
            </a:extLst>
          </p:cNvPr>
          <p:cNvSpPr txBox="1">
            <a:spLocks/>
          </p:cNvSpPr>
          <p:nvPr/>
        </p:nvSpPr>
        <p:spPr bwMode="auto">
          <a:xfrm>
            <a:off x="426967" y="5980906"/>
            <a:ext cx="871296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ФИО обучающегося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Назаров Никита Максимович</a:t>
            </a:r>
            <a:r>
              <a:rPr lang="ru-RU" altLang="ru-RU" sz="2400" dirty="0">
                <a:solidFill>
                  <a:srgbClr val="FF0000"/>
                </a:solidFill>
                <a:latin typeface="Calibri"/>
              </a:rPr>
              <a:t>___________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ru-RU" altLang="ru-RU" sz="2400" dirty="0">
                <a:solidFill>
                  <a:srgbClr val="FF0000"/>
                </a:solidFill>
                <a:latin typeface="Calibri"/>
              </a:rPr>
              <a:t>Группа: ДКИП-311______________________________________</a:t>
            </a:r>
          </a:p>
          <a:p>
            <a:pPr lvl="0" algn="l" defTabSz="914400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ФИО Руководителя:  Пышнограева Анастасия Анатольевна</a:t>
            </a:r>
            <a:r>
              <a:rPr lang="ru-RU" altLang="ru-RU" sz="2000" dirty="0">
                <a:solidFill>
                  <a:srgbClr val="FF0000"/>
                </a:solidFill>
              </a:rPr>
              <a:t>___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22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ru-RU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ru-RU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2C01-F3A7-4DE2-9DF2-AD08FA48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16" y="1980431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НЕГОСУДАРСТВЕННОЕ ОБРАЗОВАТЕЛЬНОЕ ЧАСТНОЕ УЧРЕЖДЕНИЕ ВЫСШЕГО ОБРАЗОВАНИЯ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«МОСКОВСКИЙ ФИНАНСОВО-ПРОМЫШЛЕННЫЙ УНИВЕРСИТЕТ «СИНЕРГИЯ»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  <p:extLst>
      <p:ext uri="{BB962C8B-B14F-4D97-AF65-F5344CB8AC3E}">
        <p14:creationId xmlns:p14="http://schemas.microsoft.com/office/powerpoint/2010/main" val="97912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проекта в </a:t>
            </a:r>
            <a:r>
              <a:rPr lang="ru-RU" sz="1700" b="0" dirty="0" err="1">
                <a:solidFill>
                  <a:srgbClr val="E60000"/>
                </a:solidFill>
              </a:rPr>
              <a:t>NetBeans</a:t>
            </a:r>
            <a:endParaRPr lang="ru-RU" sz="1700" b="0" dirty="0">
              <a:solidFill>
                <a:srgbClr val="E60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EA8CDE-2103-441E-95BE-C2C0D554C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" y="1579435"/>
            <a:ext cx="5090426" cy="350893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71E82F2-EBC5-4C23-B626-BBB4F82A0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41" y="1579162"/>
            <a:ext cx="4806376" cy="33131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931978A-2F30-4E76-BF77-94D77275C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33" y="3903674"/>
            <a:ext cx="5992903" cy="32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0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формы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65478A-6019-4CA0-9346-9A810C9E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1851550"/>
            <a:ext cx="979306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элементов формы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6AA96F-DCA1-4E03-A5B6-1F2057393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" y="2690144"/>
            <a:ext cx="4220164" cy="314368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097F79-145D-4E01-8179-FBBDB2323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499" y="3166955"/>
            <a:ext cx="4305901" cy="211484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EB69BC0-AC4E-48E4-B091-B9A58B866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" y="5833833"/>
            <a:ext cx="5668166" cy="54300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036A33B-C72B-4D95-909B-A46838C87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76" y="2643007"/>
            <a:ext cx="554432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3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мини-калькулятора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2F0F0A-9752-4CC3-B8A1-2B8B5EBAB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99" y="4030552"/>
            <a:ext cx="2172003" cy="23530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6976857-42B6-4785-894F-147767220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42" y="4030552"/>
            <a:ext cx="2476846" cy="235300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02FEF19-C47E-45ED-AEB7-ADD25C48C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57" y="1629917"/>
            <a:ext cx="2295845" cy="236253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8B409DE-1362-4DB9-B075-11045530F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99" y="1620391"/>
            <a:ext cx="2124371" cy="23815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1BB8193-E40E-408B-BD84-8CBB9B50E0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1507223"/>
            <a:ext cx="4324954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Установка символов табуляции в качестве отступов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A7410B-0744-4630-A13A-A24D89D7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0" y="1620391"/>
            <a:ext cx="6642844" cy="37781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E8A057-0C5E-4831-B217-CAD884031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6" y="4924677"/>
            <a:ext cx="4620270" cy="15623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736D68-A83A-4FDF-A8FE-0D6C9DCB2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72" y="1667837"/>
            <a:ext cx="4482140" cy="48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3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Переименование элементов проекта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5C3CFED-EC90-4A03-B04F-3254B9B2B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1599228"/>
            <a:ext cx="6773220" cy="252447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F75560-6601-4435-AA7F-1737C6880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2484487"/>
            <a:ext cx="5830114" cy="517279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76F9C8A-EC7D-4849-B616-95F1C8AB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68" y="3636615"/>
            <a:ext cx="4591691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5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нового пакета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5B9A85-FB22-4364-8B7D-E6421CEB4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08" y="3994005"/>
            <a:ext cx="1114581" cy="4096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CB72659-8435-4726-8A29-2CE4E9AE0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2" y="1820456"/>
            <a:ext cx="486795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Перемещение класса из одного пакета в другой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83E53C-B23B-4F85-820D-9FEBD17D3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49" y="3348583"/>
            <a:ext cx="2229161" cy="11812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3D6C29-5700-479E-B0DD-1392BB8B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85" y="1908423"/>
            <a:ext cx="752580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9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Экспорт проекта в архив </a:t>
            </a:r>
            <a:r>
              <a:rPr lang="ru-RU" sz="1700" b="0" dirty="0" err="1">
                <a:solidFill>
                  <a:srgbClr val="E60000"/>
                </a:solidFill>
              </a:rPr>
              <a:t>zip</a:t>
            </a:r>
            <a:endParaRPr lang="ru-RU" sz="1700" b="0" dirty="0">
              <a:solidFill>
                <a:srgbClr val="E60000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3C3D29-3A2A-4F0C-9849-E48D10737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217"/>
            <a:ext cx="5801535" cy="58586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6D7DDED-68D2-45D2-B807-D11A6F2F6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72" y="1448217"/>
            <a:ext cx="4848902" cy="48679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1F6ACB-8137-4CB9-9899-E408259F0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67" y="5419385"/>
            <a:ext cx="517279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5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Удаление проекта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5F00D5-DCDE-4932-9B2F-1B5CF348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88" y="3348583"/>
            <a:ext cx="5962481" cy="12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6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595916"/>
            <a:ext cx="9687193" cy="498598"/>
          </a:xfrm>
        </p:spPr>
        <p:txBody>
          <a:bodyPr/>
          <a:lstStyle/>
          <a:p>
            <a:r>
              <a:rPr lang="ru-RU" sz="3600" dirty="0"/>
              <a:t>Содержание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0156" y="1836415"/>
            <a:ext cx="9687193" cy="469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>
                <a:solidFill>
                  <a:srgbClr val="FF0000"/>
                </a:solidFill>
              </a:rPr>
              <a:t>1. </a:t>
            </a:r>
            <a:r>
              <a:rPr lang="ru-RU" sz="2000" dirty="0"/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>
                <a:solidFill>
                  <a:srgbClr val="FF0000"/>
                </a:solidFill>
              </a:rPr>
              <a:t>2. </a:t>
            </a:r>
            <a:r>
              <a:rPr lang="ru-RU" dirty="0"/>
              <a:t>Изучение способов установки и функциональных возможностей необходимого инструментария для разработки приложения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>
                <a:solidFill>
                  <a:srgbClr val="FF0000"/>
                </a:solidFill>
              </a:rPr>
              <a:t>3. </a:t>
            </a:r>
            <a:r>
              <a:rPr lang="ru-RU" sz="2000" dirty="0"/>
              <a:t>Установка и настройка набора необходимых компонентов среды разработки 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>
                <a:solidFill>
                  <a:srgbClr val="FF0000"/>
                </a:solidFill>
              </a:rPr>
              <a:t>4. </a:t>
            </a:r>
            <a:r>
              <a:rPr lang="ru-RU" sz="2000" dirty="0"/>
              <a:t>Экспериментально-практическая работа. Приобретение необходимых знаний, умений и первоначального опыта практической работы по специальности в рамках освоения вида деятельности ВД 3. </a:t>
            </a:r>
            <a:r>
              <a:rPr lang="ru-RU" sz="2000" dirty="0" err="1"/>
              <a:t>Ревьюирование</a:t>
            </a:r>
            <a:r>
              <a:rPr lang="ru-RU" sz="2000" dirty="0"/>
              <a:t> программных продуктов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>
                <a:solidFill>
                  <a:srgbClr val="FF0000"/>
                </a:solidFill>
              </a:rPr>
              <a:t>5. </a:t>
            </a:r>
            <a:r>
              <a:rPr lang="ru-RU" sz="2000" dirty="0"/>
              <a:t>Обработка и систематизация полученного фактического материала с созданием </a:t>
            </a:r>
            <a:r>
              <a:rPr lang="ru-RU" sz="2000" dirty="0" err="1"/>
              <a:t>репозитория</a:t>
            </a:r>
            <a:r>
              <a:rPr lang="ru-RU" sz="2000" dirty="0"/>
              <a:t> проекта </a:t>
            </a:r>
          </a:p>
        </p:txBody>
      </p:sp>
    </p:spTree>
    <p:extLst>
      <p:ext uri="{BB962C8B-B14F-4D97-AF65-F5344CB8AC3E}">
        <p14:creationId xmlns:p14="http://schemas.microsoft.com/office/powerpoint/2010/main" val="339555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Импорт проекта из архива </a:t>
            </a:r>
            <a:r>
              <a:rPr lang="ru-RU" sz="1700" b="0" dirty="0" err="1">
                <a:solidFill>
                  <a:srgbClr val="E60000"/>
                </a:solidFill>
              </a:rPr>
              <a:t>zip</a:t>
            </a:r>
            <a:endParaRPr lang="ru-RU" sz="1700" b="0" dirty="0">
              <a:solidFill>
                <a:srgbClr val="E6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0DE51A-21EE-4D5A-A1AF-875E34099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1632380"/>
            <a:ext cx="4754030" cy="548782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96F6E31-5BD1-44D7-90C6-DF1614E58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28" y="2988543"/>
            <a:ext cx="276263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21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191763"/>
            <a:ext cx="9687193" cy="997196"/>
          </a:xfrm>
        </p:spPr>
        <p:txBody>
          <a:bodyPr/>
          <a:lstStyle/>
          <a:p>
            <a:r>
              <a:rPr lang="ru-RU" sz="3600" dirty="0"/>
              <a:t>Экспериментально-практическая работа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8744" y="1213775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приложения для предметной области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01E064-6381-424F-A8F2-F1592FED8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53" y="1692399"/>
            <a:ext cx="8634342" cy="48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191763"/>
            <a:ext cx="9687193" cy="997196"/>
          </a:xfrm>
        </p:spPr>
        <p:txBody>
          <a:bodyPr/>
          <a:lstStyle/>
          <a:p>
            <a:r>
              <a:rPr lang="ru-RU" sz="3600" dirty="0"/>
              <a:t>Экспериментально-практическая работа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8744" y="1213775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0" dirty="0">
                <a:solidFill>
                  <a:srgbClr val="E60000"/>
                </a:solidFill>
              </a:rPr>
              <a:t>GitHub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58767" y="5292799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В отчетной презентации по результатам выполненных работ необходимо отразить </a:t>
            </a:r>
            <a:r>
              <a:rPr lang="ru-RU" b="1" i="1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последовательность выполненных действий подтверждающими скриншот</a:t>
            </a:r>
            <a:r>
              <a:rPr lang="ru-RU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ами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2967" y="1980431"/>
            <a:ext cx="9616457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Создать удаленный </a:t>
            </a:r>
            <a:r>
              <a:rPr lang="ru-RU" sz="1900" dirty="0" err="1"/>
              <a:t>репозиторий</a:t>
            </a:r>
            <a:r>
              <a:rPr lang="ru-RU" sz="1900" dirty="0"/>
              <a:t> на </a:t>
            </a:r>
            <a:r>
              <a:rPr lang="en-US" sz="1900" dirty="0" err="1"/>
              <a:t>GitHu</a:t>
            </a:r>
            <a:endParaRPr lang="ru-RU" sz="1900" dirty="0"/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Перейти в папку с проектами практики и инициализировать новый </a:t>
            </a:r>
            <a:r>
              <a:rPr lang="ru-RU" sz="1900" dirty="0" err="1"/>
              <a:t>репозиторий</a:t>
            </a:r>
            <a:endParaRPr lang="ru-RU" sz="1900" dirty="0"/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Добавить проекты в индекс и осуществить первый </a:t>
            </a:r>
            <a:r>
              <a:rPr lang="ru-RU" sz="1900" dirty="0" err="1"/>
              <a:t>коммит</a:t>
            </a:r>
            <a:r>
              <a:rPr lang="ru-RU" sz="1900" dirty="0"/>
              <a:t> изменений</a:t>
            </a:r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Добавить локальному </a:t>
            </a:r>
            <a:r>
              <a:rPr lang="ru-RU" sz="1900" dirty="0" err="1"/>
              <a:t>репозиторию</a:t>
            </a:r>
            <a:r>
              <a:rPr lang="ru-RU" sz="1900" dirty="0"/>
              <a:t> ссылку на удаленный </a:t>
            </a:r>
            <a:r>
              <a:rPr lang="ru-RU" sz="1900" dirty="0" err="1"/>
              <a:t>репозиторий</a:t>
            </a:r>
            <a:r>
              <a:rPr lang="ru-RU" sz="1900" dirty="0"/>
              <a:t>, после чего сделать команду </a:t>
            </a:r>
            <a:r>
              <a:rPr lang="ru-RU" sz="1900" dirty="0" err="1"/>
              <a:t>push</a:t>
            </a:r>
            <a:r>
              <a:rPr lang="ru-RU" sz="1900" dirty="0"/>
              <a:t> в удаленный </a:t>
            </a:r>
            <a:r>
              <a:rPr lang="ru-RU" sz="1900" dirty="0" err="1"/>
              <a:t>репозиторий</a:t>
            </a:r>
            <a:r>
              <a:rPr lang="ru-RU" sz="1900" dirty="0"/>
              <a:t> </a:t>
            </a:r>
            <a:r>
              <a:rPr lang="ru-RU" sz="1900" dirty="0" err="1"/>
              <a:t>git</a:t>
            </a:r>
            <a:r>
              <a:rPr lang="ru-RU" sz="1900" dirty="0"/>
              <a:t> </a:t>
            </a:r>
            <a:r>
              <a:rPr lang="ru-RU" sz="1900" dirty="0" err="1"/>
              <a:t>push</a:t>
            </a:r>
            <a:r>
              <a:rPr lang="ru-RU" sz="1900" dirty="0"/>
              <a:t> </a:t>
            </a:r>
            <a:r>
              <a:rPr lang="ru-RU" sz="1900" dirty="0" err="1"/>
              <a:t>origin</a:t>
            </a:r>
            <a:r>
              <a:rPr lang="ru-RU" sz="1900" dirty="0"/>
              <a:t> </a:t>
            </a:r>
            <a:r>
              <a:rPr lang="ru-RU" sz="1900" dirty="0" err="1"/>
              <a:t>master</a:t>
            </a:r>
            <a:r>
              <a:rPr lang="ru-RU" sz="1900" dirty="0"/>
              <a:t>, тем самым отправив локальную ветку </a:t>
            </a:r>
            <a:r>
              <a:rPr lang="ru-RU" sz="1900" dirty="0" err="1"/>
              <a:t>master</a:t>
            </a:r>
            <a:r>
              <a:rPr lang="ru-RU" sz="1900" dirty="0"/>
              <a:t> на сервер </a:t>
            </a:r>
            <a:r>
              <a:rPr lang="ru-RU" sz="1900" dirty="0" err="1"/>
              <a:t>origin</a:t>
            </a:r>
            <a:endParaRPr lang="ru-RU" sz="1900" dirty="0"/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Продемонстрировать добавленные файлы на </a:t>
            </a:r>
            <a:r>
              <a:rPr lang="en-US" sz="1900" dirty="0"/>
              <a:t>GitHub</a:t>
            </a:r>
            <a:endParaRPr lang="ru-RU" sz="19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62" y="4308640"/>
            <a:ext cx="834476" cy="8344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4308640"/>
            <a:ext cx="834476" cy="83447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880" y="4308640"/>
            <a:ext cx="834476" cy="83447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49" y="4308640"/>
            <a:ext cx="834476" cy="83447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36" y="4327383"/>
            <a:ext cx="834476" cy="83447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18" y="4331648"/>
            <a:ext cx="834476" cy="83447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100" y="4308640"/>
            <a:ext cx="834476" cy="8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76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595916"/>
            <a:ext cx="9687193" cy="498598"/>
          </a:xfrm>
        </p:spPr>
        <p:txBody>
          <a:bodyPr/>
          <a:lstStyle/>
          <a:p>
            <a:r>
              <a:rPr lang="ru-RU" sz="3600" dirty="0"/>
              <a:t>Выводы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015" y="1980431"/>
            <a:ext cx="945727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Осуществите комплексный анализ результатов выполненных видов работ, сформулируйте выводы:</a:t>
            </a:r>
          </a:p>
          <a:p>
            <a:r>
              <a:rPr lang="ru-RU" dirty="0"/>
              <a:t>1. …</a:t>
            </a:r>
          </a:p>
          <a:p>
            <a:r>
              <a:rPr lang="ru-RU" dirty="0"/>
              <a:t>2. …</a:t>
            </a:r>
          </a:p>
          <a:p>
            <a:r>
              <a:rPr lang="ru-RU" dirty="0"/>
              <a:t>3. …</a:t>
            </a:r>
          </a:p>
          <a:p>
            <a:r>
              <a:rPr lang="ru-RU" dirty="0"/>
              <a:t>4. …</a:t>
            </a:r>
          </a:p>
          <a:p>
            <a:r>
              <a:rPr lang="ru-RU" dirty="0"/>
              <a:t>5. …</a:t>
            </a:r>
          </a:p>
        </p:txBody>
      </p:sp>
    </p:spTree>
    <p:extLst>
      <p:ext uri="{BB962C8B-B14F-4D97-AF65-F5344CB8AC3E}">
        <p14:creationId xmlns:p14="http://schemas.microsoft.com/office/powerpoint/2010/main" val="250874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56" y="612279"/>
            <a:ext cx="9687193" cy="498598"/>
          </a:xfrm>
        </p:spPr>
        <p:txBody>
          <a:bodyPr/>
          <a:lstStyle/>
          <a:p>
            <a:r>
              <a:rPr lang="ru-RU" sz="3600" dirty="0"/>
              <a:t>Список используемой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8A2AF-8712-4604-BBB2-15714040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764407"/>
            <a:ext cx="9667228" cy="47525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i="1" dirty="0"/>
              <a:t>Перечислите источники используемой </a:t>
            </a:r>
            <a:r>
              <a:rPr lang="ru-RU" sz="1600" b="1" i="1" dirty="0"/>
              <a:t>литературы</a:t>
            </a:r>
            <a:r>
              <a:rPr lang="ru-RU" sz="1600" i="1" dirty="0"/>
              <a:t>:</a:t>
            </a:r>
          </a:p>
          <a:p>
            <a:pPr marL="0" lvl="0" indent="0" algn="just">
              <a:buFont typeface="+mj-lt"/>
              <a:buAutoNum type="arabicPeriod"/>
            </a:pPr>
            <a:r>
              <a:rPr lang="ru-RU" sz="1400" dirty="0"/>
              <a:t>Трофимов, В. В.  Основы алгоритмизации и программирования : учебник для среднего профессионального образования / В. В. Трофимов, Т. А. Павловская. — 4-е изд. — Москва : Издательство </a:t>
            </a:r>
            <a:r>
              <a:rPr lang="ru-RU" sz="1400" dirty="0" err="1"/>
              <a:t>Юрайт</a:t>
            </a:r>
            <a:r>
              <a:rPr lang="ru-RU" sz="1400" dirty="0"/>
              <a:t>, 2024. — 108 с. — (Профессиональное образование). — ISBN 978-5-534-20429-2. — Текст : электронный // Образовательная платформа </a:t>
            </a:r>
            <a:r>
              <a:rPr lang="ru-RU" sz="1400" dirty="0" err="1"/>
              <a:t>Юрайт</a:t>
            </a:r>
            <a:r>
              <a:rPr lang="ru-RU" sz="1400" dirty="0"/>
              <a:t> [сайт]. — URL: </a:t>
            </a:r>
            <a:r>
              <a:rPr lang="ru-RU" sz="1400" u="sng" dirty="0">
                <a:hlinkClick r:id="rId2"/>
              </a:rPr>
              <a:t>https://urait.ru/bcode/558137</a:t>
            </a:r>
            <a:r>
              <a:rPr lang="ru-RU" sz="1400" dirty="0"/>
              <a:t>.</a:t>
            </a:r>
          </a:p>
          <a:p>
            <a:pPr marL="0" lvl="0" indent="0" algn="just">
              <a:buFont typeface="+mj-lt"/>
              <a:buAutoNum type="arabicPeriod"/>
            </a:pPr>
            <a:r>
              <a:rPr lang="ru-RU" sz="1400" dirty="0"/>
              <a:t>Полуэктова, Н. Р.  Разработка веб-приложений : учебное пособие для среднего профессионального образования / Н. Р. Полуэктова. — 2-е изд. — Москва : Издательство </a:t>
            </a:r>
            <a:r>
              <a:rPr lang="ru-RU" sz="1400" dirty="0" err="1"/>
              <a:t>Юрайт</a:t>
            </a:r>
            <a:r>
              <a:rPr lang="ru-RU" sz="1400" dirty="0"/>
              <a:t>, 2024. — 204 с. — (Профессиональное образование). — ISBN 978-5-534-18644-4. — Текст : электронный // Образовательная платформа </a:t>
            </a:r>
            <a:r>
              <a:rPr lang="ru-RU" sz="1400" dirty="0" err="1"/>
              <a:t>Юрайт</a:t>
            </a:r>
            <a:r>
              <a:rPr lang="ru-RU" sz="1400" dirty="0"/>
              <a:t> [сайт]. — URL: </a:t>
            </a:r>
            <a:r>
              <a:rPr lang="ru-RU" sz="1400" u="sng" dirty="0">
                <a:hlinkClick r:id="rId3"/>
              </a:rPr>
              <a:t>https://urait.ru/bcode/545237</a:t>
            </a:r>
            <a:r>
              <a:rPr lang="ru-RU" sz="1400" dirty="0"/>
              <a:t>. </a:t>
            </a:r>
          </a:p>
          <a:p>
            <a:pPr marL="0" lvl="0" indent="0" algn="just">
              <a:buFont typeface="+mj-lt"/>
              <a:buAutoNum type="arabicPeriod"/>
            </a:pPr>
            <a:r>
              <a:rPr lang="ru-RU" sz="1400" dirty="0"/>
              <a:t>Гниденко, И. Г.  Технология разработки программного обеспечения : учебное пособие для среднего профессионального образования / И. Г. Гниденко, Ф. Ф. Павлов, Д. Ю. Федоров. — 2-е изд., </a:t>
            </a:r>
            <a:r>
              <a:rPr lang="ru-RU" sz="1400" dirty="0" err="1"/>
              <a:t>перераб</a:t>
            </a:r>
            <a:r>
              <a:rPr lang="ru-RU" sz="1400" dirty="0"/>
              <a:t>. и доп. — Москва : Издательство </a:t>
            </a:r>
            <a:r>
              <a:rPr lang="ru-RU" sz="1400" dirty="0" err="1"/>
              <a:t>Юрайт</a:t>
            </a:r>
            <a:r>
              <a:rPr lang="ru-RU" sz="1400" dirty="0"/>
              <a:t>, 2024. — 248 с. — (Профессиональное образование). — ISBN 978-5-534-18131-9. — Текст : электронный // Образовательная платформа </a:t>
            </a:r>
            <a:r>
              <a:rPr lang="ru-RU" sz="1400" dirty="0" err="1"/>
              <a:t>Юрайт</a:t>
            </a:r>
            <a:r>
              <a:rPr lang="ru-RU" sz="1400" dirty="0"/>
              <a:t> [сайт]. — URL: </a:t>
            </a:r>
            <a:r>
              <a:rPr lang="ru-RU" sz="1400" u="sng" dirty="0">
                <a:hlinkClick r:id="rId4"/>
              </a:rPr>
              <a:t>https://urait.ru/bcode/539215</a:t>
            </a:r>
            <a:r>
              <a:rPr lang="ru-RU" sz="1400" dirty="0"/>
              <a:t>. </a:t>
            </a:r>
          </a:p>
          <a:p>
            <a:pPr marL="0" indent="0" algn="just">
              <a:buNone/>
            </a:pPr>
            <a:r>
              <a:rPr lang="ru-RU" sz="1600" i="1" dirty="0"/>
              <a:t>Перечислите источники используемых </a:t>
            </a:r>
            <a:r>
              <a:rPr lang="ru-RU" sz="1600" b="1" i="1" dirty="0"/>
              <a:t>информационных ресурсов сети Интернет:</a:t>
            </a:r>
          </a:p>
          <a:p>
            <a:pPr marL="0" indent="0">
              <a:buNone/>
            </a:pPr>
            <a:r>
              <a:rPr lang="ru-RU" sz="1400" dirty="0"/>
              <a:t>4. Современный учебник </a:t>
            </a:r>
            <a:r>
              <a:rPr lang="ru-RU" sz="1400" dirty="0" err="1"/>
              <a:t>JavaScript</a:t>
            </a:r>
            <a:r>
              <a:rPr lang="ru-RU" sz="1400" dirty="0"/>
              <a:t> </a:t>
            </a:r>
            <a:r>
              <a:rPr lang="ru-RU" sz="1400" u="sng" dirty="0">
                <a:hlinkClick r:id="rId5"/>
              </a:rPr>
              <a:t>https://learn.javascript.ru/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5. Форум программистов </a:t>
            </a:r>
            <a:r>
              <a:rPr lang="ru-RU" sz="1400" u="sng" dirty="0">
                <a:hlinkClick r:id="rId6"/>
              </a:rPr>
              <a:t>https://programmersforum.ru/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6. Портал по программированию </a:t>
            </a:r>
            <a:r>
              <a:rPr lang="ru-RU" sz="1400" u="sng" dirty="0">
                <a:hlinkClick r:id="rId7"/>
              </a:rPr>
              <a:t>http://www.opennet.ru/</a:t>
            </a:r>
            <a:endParaRPr lang="ru-RU" sz="1400" u="sng" dirty="0"/>
          </a:p>
          <a:p>
            <a:pPr marL="0" indent="0">
              <a:buNone/>
            </a:pPr>
            <a:r>
              <a:rPr lang="ru-RU" sz="1400" dirty="0"/>
              <a:t>7. …</a:t>
            </a:r>
          </a:p>
          <a:p>
            <a:pPr marL="0" indent="0">
              <a:buNone/>
            </a:pPr>
            <a:r>
              <a:rPr lang="ru-RU" sz="1400" dirty="0"/>
              <a:t>8. …</a:t>
            </a:r>
          </a:p>
        </p:txBody>
      </p:sp>
    </p:spTree>
    <p:extLst>
      <p:ext uri="{BB962C8B-B14F-4D97-AF65-F5344CB8AC3E}">
        <p14:creationId xmlns:p14="http://schemas.microsoft.com/office/powerpoint/2010/main" val="1423363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56" y="612279"/>
            <a:ext cx="9687193" cy="498598"/>
          </a:xfrm>
        </p:spPr>
        <p:txBody>
          <a:bodyPr/>
          <a:lstStyle/>
          <a:p>
            <a:r>
              <a:rPr lang="ru-RU" sz="3600" dirty="0"/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8A2AF-8712-4604-BBB2-15714040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764407"/>
            <a:ext cx="9667228" cy="47525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i="1" dirty="0"/>
              <a:t>В качестве подтверждения выполнения задания вам необходимо приложить к архиву документов следующее: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i="1" dirty="0"/>
              <a:t>1) Отчет о выполнении</a:t>
            </a:r>
            <a:r>
              <a:rPr lang="en-US" sz="1600" i="1" dirty="0"/>
              <a:t> </a:t>
            </a:r>
            <a:r>
              <a:rPr lang="ru-RU" sz="1600" i="1" dirty="0"/>
              <a:t>заданий в </a:t>
            </a:r>
            <a:r>
              <a:rPr lang="en-US" sz="1600" i="1" dirty="0"/>
              <a:t>Eclipse</a:t>
            </a:r>
            <a:r>
              <a:rPr lang="ru-RU" sz="1600" i="1" dirty="0"/>
              <a:t> и </a:t>
            </a:r>
            <a:r>
              <a:rPr lang="en-US" sz="1600" i="1" dirty="0" err="1"/>
              <a:t>Netbeans</a:t>
            </a:r>
            <a:r>
              <a:rPr lang="ru-RU" sz="1600" i="1" dirty="0"/>
              <a:t>.</a:t>
            </a:r>
            <a:r>
              <a:rPr lang="en-US" sz="1600" i="1" dirty="0" err="1"/>
              <a:t>docx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7022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24" y="300959"/>
            <a:ext cx="9687193" cy="498598"/>
          </a:xfrm>
        </p:spPr>
        <p:txBody>
          <a:bodyPr/>
          <a:lstStyle/>
          <a:p>
            <a:r>
              <a:rPr lang="ru-RU" sz="3600" dirty="0"/>
              <a:t>Организационный этап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3A72EAB-AC9B-4564-B5A2-65235862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24" y="1908423"/>
            <a:ext cx="9824904" cy="46085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600" dirty="0"/>
              <a:t>Я, Назаров Никита Максимович, проходил учебную практику на базе </a:t>
            </a:r>
            <a:r>
              <a:rPr lang="en-US" sz="1600" dirty="0"/>
              <a:t>IT</a:t>
            </a:r>
            <a:r>
              <a:rPr lang="ru-RU" sz="1600" dirty="0"/>
              <a:t>-Департамента Университета «Синергия».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dirty="0"/>
              <a:t>При выполнении индивидуального задания по практике решал задачу создания приложения для предметной области Агентство недвижимости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dirty="0"/>
              <a:t>Перед началом практики: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1600" dirty="0"/>
              <a:t>Принял участие в организационном собрании по практике.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1600" dirty="0"/>
              <a:t>Ознакомился с комплектом шаблонов отчетной документации по практике.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1600" dirty="0"/>
              <a:t>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</a:pPr>
            <a:r>
              <a:rPr lang="ru-RU" sz="1600" dirty="0"/>
              <a:t>Требования к внешнему виду: деловой внешний вид</a:t>
            </a:r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</a:pPr>
            <a:r>
              <a:rPr lang="ru-RU" sz="1600" dirty="0"/>
              <a:t>Круг обязанностей: сделать практику</a:t>
            </a:r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</a:pPr>
            <a:r>
              <a:rPr lang="ru-RU" sz="1600" dirty="0"/>
              <a:t>Доступ к данным: никакого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9319FAD-9C52-40D6-8EEA-0A80857906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313" y="779740"/>
            <a:ext cx="9824904" cy="709522"/>
          </a:xfrm>
        </p:spPr>
        <p:txBody>
          <a:bodyPr>
            <a:normAutofit lnSpcReduction="10000"/>
          </a:bodyPr>
          <a:lstStyle/>
          <a:p>
            <a:r>
              <a:rPr lang="ru-RU" b="0" dirty="0">
                <a:solidFill>
                  <a:srgbClr val="E60000"/>
                </a:solidFill>
              </a:rPr>
              <a:t>Правила внутреннего распорядка, правила и нормы охраны труда, </a:t>
            </a:r>
          </a:p>
          <a:p>
            <a:r>
              <a:rPr lang="ru-RU" b="0" dirty="0">
                <a:solidFill>
                  <a:srgbClr val="E60000"/>
                </a:solidFill>
              </a:rPr>
              <a:t>техники безопасности при работе с вычислительной техникой</a:t>
            </a:r>
          </a:p>
        </p:txBody>
      </p:sp>
    </p:spTree>
    <p:extLst>
      <p:ext uri="{BB962C8B-B14F-4D97-AF65-F5344CB8AC3E}">
        <p14:creationId xmlns:p14="http://schemas.microsoft.com/office/powerpoint/2010/main" val="111581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Подготовительный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Установка </a:t>
            </a:r>
            <a:r>
              <a:rPr lang="ru-RU" sz="1700" b="0" dirty="0" err="1">
                <a:solidFill>
                  <a:srgbClr val="E60000"/>
                </a:solidFill>
              </a:rPr>
              <a:t>Java</a:t>
            </a:r>
            <a:r>
              <a:rPr lang="ru-RU" sz="1700" b="0" dirty="0">
                <a:solidFill>
                  <a:srgbClr val="E60000"/>
                </a:solidFill>
              </a:rPr>
              <a:t> </a:t>
            </a:r>
            <a:r>
              <a:rPr lang="ru-RU" sz="1700" b="0" dirty="0" err="1">
                <a:solidFill>
                  <a:srgbClr val="E60000"/>
                </a:solidFill>
              </a:rPr>
              <a:t>Development</a:t>
            </a:r>
            <a:r>
              <a:rPr lang="ru-RU" sz="1700" b="0" dirty="0">
                <a:solidFill>
                  <a:srgbClr val="E60000"/>
                </a:solidFill>
              </a:rPr>
              <a:t> </a:t>
            </a:r>
            <a:r>
              <a:rPr lang="ru-RU" sz="1700" b="0" dirty="0" err="1">
                <a:solidFill>
                  <a:srgbClr val="E60000"/>
                </a:solidFill>
              </a:rPr>
              <a:t>Kit</a:t>
            </a:r>
            <a:endParaRPr lang="ru-RU" sz="1700" b="0" dirty="0">
              <a:solidFill>
                <a:srgbClr val="E6000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67413B-0126-420D-880C-DCC879CDB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5" y="2340471"/>
            <a:ext cx="4763165" cy="36295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0032AD6-DA94-481E-B4A3-21BDD428E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16" y="2340471"/>
            <a:ext cx="476316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9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Подготовительный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Установка </a:t>
            </a:r>
            <a:r>
              <a:rPr lang="ru-RU" sz="1700" b="0" dirty="0" err="1">
                <a:solidFill>
                  <a:srgbClr val="E60000"/>
                </a:solidFill>
              </a:rPr>
              <a:t>Eclipse</a:t>
            </a:r>
            <a:endParaRPr lang="ru-RU" sz="1700" b="0" dirty="0">
              <a:solidFill>
                <a:srgbClr val="E60000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176780-B0DB-4CDB-AAF6-08EBD6EEB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4" y="1377621"/>
            <a:ext cx="6096851" cy="615400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4CE67F6-E4E3-4DF4-9D80-3A8E2387D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64" y="3633708"/>
            <a:ext cx="4305901" cy="28769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5A6E0B4-A389-4D8E-8FAF-8666A95C4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70" y="2761314"/>
            <a:ext cx="4277322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Подготовительный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Установка </a:t>
            </a:r>
            <a:r>
              <a:rPr lang="ru-RU" sz="1700" b="0" dirty="0" err="1">
                <a:solidFill>
                  <a:srgbClr val="E60000"/>
                </a:solidFill>
              </a:rPr>
              <a:t>Apache</a:t>
            </a:r>
            <a:r>
              <a:rPr lang="ru-RU" sz="1700" b="0" dirty="0">
                <a:solidFill>
                  <a:srgbClr val="E60000"/>
                </a:solidFill>
              </a:rPr>
              <a:t> </a:t>
            </a:r>
            <a:r>
              <a:rPr lang="ru-RU" sz="1700" b="0" dirty="0" err="1">
                <a:solidFill>
                  <a:srgbClr val="E60000"/>
                </a:solidFill>
              </a:rPr>
              <a:t>NetBeans</a:t>
            </a:r>
            <a:endParaRPr lang="ru-RU" sz="1700" b="0" dirty="0">
              <a:solidFill>
                <a:srgbClr val="E60000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DB0AD7-3D6E-4BAB-8319-B70C9B0F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431"/>
            <a:ext cx="5582429" cy="46964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18BEB7-B81D-4885-A7F4-AE2172172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71" y="1980431"/>
            <a:ext cx="558242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134C9C6-048B-43FE-838F-19FA34ADD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88" y="2412479"/>
            <a:ext cx="7334022" cy="225597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Запуск </a:t>
            </a:r>
            <a:r>
              <a:rPr lang="ru-RU" sz="1700" b="0" dirty="0" err="1">
                <a:solidFill>
                  <a:srgbClr val="E60000"/>
                </a:solidFill>
              </a:rPr>
              <a:t>Eclipse</a:t>
            </a:r>
            <a:r>
              <a:rPr lang="ru-RU" sz="1700" b="0" dirty="0">
                <a:solidFill>
                  <a:srgbClr val="E60000"/>
                </a:solidFill>
              </a:rPr>
              <a:t> и создание проекта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D92B09-A24A-4B9E-AF4E-14C2C5272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052439"/>
            <a:ext cx="4074450" cy="44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0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Вывод надписи в консоль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E4C04F-3052-4E1E-86BE-C86FC6AE6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35" y="2394550"/>
            <a:ext cx="8983329" cy="27721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0F2A57A-B3B3-457F-A1F1-41ED32E38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70" y="5166712"/>
            <a:ext cx="291505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0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Вывод возраста в одной строке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B02168-DAFA-4259-B474-DC06D5F7E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29" y="1839508"/>
            <a:ext cx="3705742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9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_шаблончик A4 (1)" id="{CECEB147-F7F0-4995-89D0-2FD57D90FCEB}" vid="{306AE4ED-CFFA-434E-A652-8353525159A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презентация_шаблончик A4 (1)</Template>
  <TotalTime>2420</TotalTime>
  <Words>819</Words>
  <Application>Microsoft Office PowerPoint</Application>
  <PresentationFormat>Произвольный</PresentationFormat>
  <Paragraphs>94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Courier New</vt:lpstr>
      <vt:lpstr>Times New Roman</vt:lpstr>
      <vt:lpstr>Тема Office</vt:lpstr>
      <vt:lpstr>   ОТЧЕТ  о прохождении учебной практики   по профессиональному модулю ПМ.02 Ревьюирование программных модулей  в период с «03» ноября 2024 г. по «09» ноября 2024 г.   Специальность 09.02.07 Информационные системы и программирование  </vt:lpstr>
      <vt:lpstr>Содержание</vt:lpstr>
      <vt:lpstr>Организационный этап</vt:lpstr>
      <vt:lpstr>Подготовительный этап</vt:lpstr>
      <vt:lpstr>Подготовительный этап</vt:lpstr>
      <vt:lpstr>Подготовительный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Экспериментально-практическая работа</vt:lpstr>
      <vt:lpstr>Экспериментально-практическая работа</vt:lpstr>
      <vt:lpstr>Выводы</vt:lpstr>
      <vt:lpstr>Список используемой литературы</vt:lpstr>
      <vt:lpstr>Приложение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Катя</dc:creator>
  <cp:lastModifiedBy>Сергей Леонов</cp:lastModifiedBy>
  <cp:revision>301</cp:revision>
  <cp:lastPrinted>2019-08-06T13:15:09Z</cp:lastPrinted>
  <dcterms:created xsi:type="dcterms:W3CDTF">2020-03-27T22:15:06Z</dcterms:created>
  <dcterms:modified xsi:type="dcterms:W3CDTF">2024-12-13T10:21:43Z</dcterms:modified>
</cp:coreProperties>
</file>