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ED7D31"/>
    <a:srgbClr val="70AD47"/>
    <a:srgbClr val="B63F2E"/>
    <a:srgbClr val="B78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79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3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74EB-385D-4140-AA96-F8CDEEFE21D1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D429-DE6A-4603-8003-C121B612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74EB-385D-4140-AA96-F8CDEEFE21D1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D429-DE6A-4603-8003-C121B612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2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74EB-385D-4140-AA96-F8CDEEFE21D1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D429-DE6A-4603-8003-C121B612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4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74EB-385D-4140-AA96-F8CDEEFE21D1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D429-DE6A-4603-8003-C121B612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5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74EB-385D-4140-AA96-F8CDEEFE21D1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D429-DE6A-4603-8003-C121B612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3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74EB-385D-4140-AA96-F8CDEEFE21D1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D429-DE6A-4603-8003-C121B612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7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74EB-385D-4140-AA96-F8CDEEFE21D1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D429-DE6A-4603-8003-C121B612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8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74EB-385D-4140-AA96-F8CDEEFE21D1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D429-DE6A-4603-8003-C121B612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0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74EB-385D-4140-AA96-F8CDEEFE21D1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D429-DE6A-4603-8003-C121B612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0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74EB-385D-4140-AA96-F8CDEEFE21D1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D429-DE6A-4603-8003-C121B612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8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74EB-385D-4140-AA96-F8CDEEFE21D1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D429-DE6A-4603-8003-C121B612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2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74EB-385D-4140-AA96-F8CDEEFE21D1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4D429-DE6A-4603-8003-C121B612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7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3253496" y="3675518"/>
            <a:ext cx="2235734" cy="970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734706" y="3661368"/>
            <a:ext cx="4026082" cy="970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2845" y="117986"/>
            <a:ext cx="445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Document Management System (DMS) core</a:t>
            </a:r>
          </a:p>
        </p:txBody>
      </p:sp>
      <p:sp>
        <p:nvSpPr>
          <p:cNvPr id="5" name="Rectangle 4"/>
          <p:cNvSpPr/>
          <p:nvPr/>
        </p:nvSpPr>
        <p:spPr>
          <a:xfrm>
            <a:off x="3192368" y="1329390"/>
            <a:ext cx="4647558" cy="697592"/>
          </a:xfrm>
          <a:prstGeom prst="rect">
            <a:avLst/>
          </a:prstGeom>
          <a:ln>
            <a:solidFill>
              <a:srgbClr val="ED7D3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2" rtlCol="0" anchor="ctr"/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DMS Core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Security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Transaction manager</a:t>
            </a:r>
          </a:p>
          <a:p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CRUD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Search engine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3254078" y="2347445"/>
            <a:ext cx="2210199" cy="479323"/>
          </a:xfrm>
          <a:prstGeom prst="rect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Metadata storage manager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709286" y="2347445"/>
            <a:ext cx="2138515" cy="479323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Binary storage manager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778543" y="2026984"/>
            <a:ext cx="1393198" cy="320461"/>
            <a:chOff x="6778543" y="2026984"/>
            <a:chExt cx="1393198" cy="320461"/>
          </a:xfrm>
        </p:grpSpPr>
        <p:cxnSp>
          <p:nvCxnSpPr>
            <p:cNvPr id="10" name="Straight Arrow Connector 9"/>
            <p:cNvCxnSpPr>
              <a:endCxn id="8" idx="0"/>
            </p:cNvCxnSpPr>
            <p:nvPr/>
          </p:nvCxnSpPr>
          <p:spPr>
            <a:xfrm>
              <a:off x="6778543" y="2026984"/>
              <a:ext cx="1" cy="320461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858561" y="2064103"/>
              <a:ext cx="13131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70AD47"/>
                  </a:solidFill>
                </a:rPr>
                <a:t>Binary stream (CRUD)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59177" y="2019859"/>
            <a:ext cx="1590368" cy="320461"/>
            <a:chOff x="6778543" y="2026984"/>
            <a:chExt cx="1590368" cy="320461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6778543" y="2026984"/>
              <a:ext cx="1" cy="320461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858561" y="2064103"/>
              <a:ext cx="15103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70AD47"/>
                  </a:solidFill>
                </a:rPr>
                <a:t>Metadata (Search, CRUD)</a:t>
              </a:r>
            </a:p>
          </p:txBody>
        </p:sp>
      </p:grpSp>
      <p:cxnSp>
        <p:nvCxnSpPr>
          <p:cNvPr id="27" name="Connector: Elbow 26"/>
          <p:cNvCxnSpPr/>
          <p:nvPr/>
        </p:nvCxnSpPr>
        <p:spPr>
          <a:xfrm>
            <a:off x="2277968" y="872919"/>
            <a:ext cx="914400" cy="805267"/>
          </a:xfrm>
          <a:prstGeom prst="bentConnector3">
            <a:avLst/>
          </a:prstGeom>
          <a:ln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Pentagon 27"/>
          <p:cNvSpPr/>
          <p:nvPr/>
        </p:nvSpPr>
        <p:spPr>
          <a:xfrm>
            <a:off x="892279" y="637540"/>
            <a:ext cx="1403155" cy="470764"/>
          </a:xfrm>
          <a:prstGeom prst="homePlate">
            <a:avLst/>
          </a:prstGeom>
          <a:noFill/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2E75B6"/>
                </a:solidFill>
              </a:rPr>
              <a:t>Document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709285" y="3030785"/>
            <a:ext cx="2138515" cy="479323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Pluggable persistence engine</a:t>
            </a:r>
          </a:p>
        </p:txBody>
      </p:sp>
      <p:cxnSp>
        <p:nvCxnSpPr>
          <p:cNvPr id="30" name="Straight Arrow Connector 29"/>
          <p:cNvCxnSpPr>
            <a:stCxn id="8" idx="2"/>
            <a:endCxn id="29" idx="0"/>
          </p:cNvCxnSpPr>
          <p:nvPr/>
        </p:nvCxnSpPr>
        <p:spPr>
          <a:xfrm flipH="1">
            <a:off x="6778543" y="2826768"/>
            <a:ext cx="1" cy="204017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359176" y="2824310"/>
            <a:ext cx="1" cy="204017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254078" y="3016943"/>
            <a:ext cx="2210199" cy="479323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Pluggable persistence engine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588000" y="3763274"/>
            <a:ext cx="747593" cy="809626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Amazon S3 adapter</a:t>
            </a:r>
          </a:p>
          <a:p>
            <a:pPr algn="ct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162" y="4216781"/>
            <a:ext cx="300739" cy="31282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5810623" y="3759314"/>
            <a:ext cx="748361" cy="813586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File System adapter</a:t>
            </a:r>
          </a:p>
          <a:p>
            <a:pPr algn="ct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159902" y="3759313"/>
            <a:ext cx="735152" cy="81358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5">
                    <a:lumMod val="75000"/>
                  </a:schemeClr>
                </a:solidFill>
              </a:rPr>
              <a:t>GridFS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 adapter</a:t>
            </a:r>
          </a:p>
          <a:p>
            <a:pPr algn="ct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AutoShape 2" descr="MongoDB Logo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AutoShape 4" descr="MongoDB Logo"/>
          <p:cNvSpPr>
            <a:spLocks noChangeAspect="1" noChangeArrowheads="1"/>
          </p:cNvSpPr>
          <p:nvPr/>
        </p:nvSpPr>
        <p:spPr bwMode="auto">
          <a:xfrm>
            <a:off x="3495368" y="3428999"/>
            <a:ext cx="2905432" cy="139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Картинки по запросу mongoDB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909" y="4029503"/>
            <a:ext cx="609372" cy="68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7373951" y="3759313"/>
            <a:ext cx="747593" cy="81358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Google drive adapter</a:t>
            </a:r>
          </a:p>
          <a:p>
            <a:pPr algn="ct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32" name="Picture 8" descr="Drive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494" y="4269083"/>
            <a:ext cx="298928" cy="26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8933412" y="3759313"/>
            <a:ext cx="735152" cy="81358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Azure file storage adapter</a:t>
            </a:r>
          </a:p>
          <a:p>
            <a:pPr algn="ct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34" name="Picture 10" descr="Картинки по запросу azu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776" y="4005130"/>
            <a:ext cx="788424" cy="78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3343608" y="3765161"/>
            <a:ext cx="986552" cy="813586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MongoDB adapter</a:t>
            </a:r>
          </a:p>
          <a:p>
            <a:pPr algn="ct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2" name="Picture 6" descr="Картинки по запросу mongoDB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790" y="3873093"/>
            <a:ext cx="609372" cy="68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4395167" y="3765162"/>
            <a:ext cx="985808" cy="813586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PostgreSQL adapter</a:t>
            </a:r>
          </a:p>
          <a:p>
            <a:pPr algn="ct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36" name="Picture 12" descr="Картинки по запросу postgresq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110" y="4118578"/>
            <a:ext cx="446139" cy="41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/>
          <p:cNvCxnSpPr/>
          <p:nvPr/>
        </p:nvCxnSpPr>
        <p:spPr>
          <a:xfrm flipH="1">
            <a:off x="6778542" y="3517850"/>
            <a:ext cx="1" cy="174153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4357173" y="3493028"/>
            <a:ext cx="1" cy="174153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Folded Corner 53"/>
          <p:cNvSpPr/>
          <p:nvPr/>
        </p:nvSpPr>
        <p:spPr>
          <a:xfrm>
            <a:off x="8251758" y="1278253"/>
            <a:ext cx="3701810" cy="1929521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2E75B6"/>
                </a:solidFill>
              </a:rPr>
              <a:t>Configuration:</a:t>
            </a:r>
          </a:p>
          <a:p>
            <a:endParaRPr lang="en-US" sz="800" b="1" dirty="0">
              <a:solidFill>
                <a:srgbClr val="2E75B6"/>
              </a:solidFill>
            </a:endParaRPr>
          </a:p>
          <a:p>
            <a:r>
              <a:rPr lang="en-US" sz="800" b="1" dirty="0">
                <a:solidFill>
                  <a:srgbClr val="2E75B6"/>
                </a:solidFill>
              </a:rPr>
              <a:t>&lt;persistence-engines&gt;</a:t>
            </a:r>
          </a:p>
          <a:p>
            <a:r>
              <a:rPr lang="en-US" sz="800" b="1" dirty="0">
                <a:solidFill>
                  <a:srgbClr val="2E75B6"/>
                </a:solidFill>
              </a:rPr>
              <a:t>    &lt;binary-persistence-engine key=‘S3’  type=‘dms.AmazonS3Adaper’&gt;</a:t>
            </a:r>
          </a:p>
          <a:p>
            <a:r>
              <a:rPr lang="en-US" sz="800" b="1" dirty="0">
                <a:solidFill>
                  <a:srgbClr val="2E75B6"/>
                </a:solidFill>
              </a:rPr>
              <a:t>         &lt;path value=‘http://bucket.s3.amazonaws.com’/&gt; </a:t>
            </a:r>
          </a:p>
          <a:p>
            <a:r>
              <a:rPr lang="en-US" sz="800" b="1" dirty="0">
                <a:solidFill>
                  <a:srgbClr val="2E75B6"/>
                </a:solidFill>
              </a:rPr>
              <a:t>    &lt;/binary-persistence-engine &gt;</a:t>
            </a:r>
          </a:p>
          <a:p>
            <a:r>
              <a:rPr lang="en-US" sz="800" b="1" dirty="0">
                <a:solidFill>
                  <a:srgbClr val="2E75B6"/>
                </a:solidFill>
              </a:rPr>
              <a:t>    &lt;metadata-persistence-engine key=‘mongo’  type=‘</a:t>
            </a:r>
            <a:r>
              <a:rPr lang="en-US" sz="800" b="1" dirty="0" err="1">
                <a:solidFill>
                  <a:srgbClr val="2E75B6"/>
                </a:solidFill>
              </a:rPr>
              <a:t>dms.MongoDBAdaper</a:t>
            </a:r>
            <a:r>
              <a:rPr lang="en-US" sz="800" b="1" dirty="0">
                <a:solidFill>
                  <a:srgbClr val="2E75B6"/>
                </a:solidFill>
              </a:rPr>
              <a:t>’&gt;</a:t>
            </a:r>
          </a:p>
          <a:p>
            <a:r>
              <a:rPr lang="en-US" sz="800" b="1" dirty="0">
                <a:solidFill>
                  <a:srgbClr val="2E75B6"/>
                </a:solidFill>
              </a:rPr>
              <a:t>         &lt;connection-string value=‘</a:t>
            </a:r>
            <a:r>
              <a:rPr lang="en-US" sz="800" b="1" dirty="0" err="1">
                <a:solidFill>
                  <a:srgbClr val="2E75B6"/>
                </a:solidFill>
              </a:rPr>
              <a:t>mongodb</a:t>
            </a:r>
            <a:r>
              <a:rPr lang="en-US" sz="800" b="1" dirty="0">
                <a:solidFill>
                  <a:srgbClr val="2E75B6"/>
                </a:solidFill>
              </a:rPr>
              <a:t>://user:pswd@198.162.1.2:56’/&gt; </a:t>
            </a:r>
          </a:p>
          <a:p>
            <a:r>
              <a:rPr lang="en-US" sz="800" b="1" dirty="0">
                <a:solidFill>
                  <a:srgbClr val="2E75B6"/>
                </a:solidFill>
              </a:rPr>
              <a:t>    &lt;/metadata-persistence-engine &gt;</a:t>
            </a:r>
          </a:p>
          <a:p>
            <a:r>
              <a:rPr lang="en-US" sz="800" b="1" dirty="0">
                <a:solidFill>
                  <a:srgbClr val="2E75B6"/>
                </a:solidFill>
              </a:rPr>
              <a:t>&lt;/ persistence-engines &gt;</a:t>
            </a:r>
          </a:p>
          <a:p>
            <a:endParaRPr lang="en-US" sz="800" b="1" dirty="0">
              <a:solidFill>
                <a:srgbClr val="2E75B6"/>
              </a:solidFill>
            </a:endParaRPr>
          </a:p>
          <a:p>
            <a:r>
              <a:rPr lang="en-US" sz="800" b="1" dirty="0">
                <a:solidFill>
                  <a:srgbClr val="2E75B6"/>
                </a:solidFill>
              </a:rPr>
              <a:t>&lt;</a:t>
            </a:r>
            <a:r>
              <a:rPr lang="en-US" sz="800" b="1" dirty="0" err="1">
                <a:solidFill>
                  <a:srgbClr val="2E75B6"/>
                </a:solidFill>
              </a:rPr>
              <a:t>dms</a:t>
            </a:r>
            <a:r>
              <a:rPr lang="en-US" sz="800" b="1" dirty="0">
                <a:solidFill>
                  <a:srgbClr val="2E75B6"/>
                </a:solidFill>
              </a:rPr>
              <a:t>-core metadata-engine=‘mongo’  binary-engine=‘S3’/&gt;</a:t>
            </a:r>
          </a:p>
        </p:txBody>
      </p:sp>
      <p:cxnSp>
        <p:nvCxnSpPr>
          <p:cNvPr id="60" name="Straight Connector 59"/>
          <p:cNvCxnSpPr>
            <a:stCxn id="5" idx="3"/>
          </p:cNvCxnSpPr>
          <p:nvPr/>
        </p:nvCxnSpPr>
        <p:spPr>
          <a:xfrm>
            <a:off x="7839926" y="1678186"/>
            <a:ext cx="411832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790" y="4447237"/>
            <a:ext cx="678425" cy="5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Cylinder 1030"/>
          <p:cNvSpPr/>
          <p:nvPr/>
        </p:nvSpPr>
        <p:spPr>
          <a:xfrm>
            <a:off x="6069257" y="4266049"/>
            <a:ext cx="266621" cy="276904"/>
          </a:xfrm>
          <a:prstGeom prst="can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1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12954" y="1350071"/>
            <a:ext cx="3827207" cy="2116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77318" y="1723350"/>
            <a:ext cx="1426335" cy="367809"/>
            <a:chOff x="690058" y="535858"/>
            <a:chExt cx="1426335" cy="367809"/>
          </a:xfrm>
        </p:grpSpPr>
        <p:sp>
          <p:nvSpPr>
            <p:cNvPr id="5" name="Rectangle 4"/>
            <p:cNvSpPr/>
            <p:nvPr/>
          </p:nvSpPr>
          <p:spPr>
            <a:xfrm>
              <a:off x="690058" y="535858"/>
              <a:ext cx="1426335" cy="367809"/>
            </a:xfrm>
            <a:prstGeom prst="rect">
              <a:avLst/>
            </a:prstGeom>
            <a:ln>
              <a:solidFill>
                <a:srgbClr val="ED7D3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numCol="1" rtlCol="0" anchor="ctr"/>
            <a:lstStyle/>
            <a:p>
              <a:pPr algn="ctr"/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</a:rPr>
                <a:t>           System controller</a:t>
              </a:r>
            </a:p>
          </p:txBody>
        </p:sp>
        <p:pic>
          <p:nvPicPr>
            <p:cNvPr id="2054" name="Picture 6" descr="Похожее изображение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801" y="581782"/>
              <a:ext cx="275960" cy="275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 8"/>
          <p:cNvSpPr/>
          <p:nvPr/>
        </p:nvSpPr>
        <p:spPr>
          <a:xfrm>
            <a:off x="2520988" y="2064581"/>
            <a:ext cx="1504993" cy="519639"/>
          </a:xfrm>
          <a:prstGeom prst="rect">
            <a:avLst/>
          </a:prstGeom>
          <a:ln>
            <a:solidFill>
              <a:srgbClr val="ED7D3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DMS</a:t>
            </a:r>
          </a:p>
          <a:p>
            <a:pPr algn="ct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4189" y="1763087"/>
            <a:ext cx="1426335" cy="367809"/>
            <a:chOff x="690058" y="535858"/>
            <a:chExt cx="1426335" cy="367809"/>
          </a:xfrm>
        </p:grpSpPr>
        <p:sp>
          <p:nvSpPr>
            <p:cNvPr id="12" name="Rectangle 11"/>
            <p:cNvSpPr/>
            <p:nvPr/>
          </p:nvSpPr>
          <p:spPr>
            <a:xfrm>
              <a:off x="690058" y="535858"/>
              <a:ext cx="1426335" cy="367809"/>
            </a:xfrm>
            <a:prstGeom prst="rect">
              <a:avLst/>
            </a:prstGeom>
            <a:ln>
              <a:solidFill>
                <a:srgbClr val="ED7D3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numCol="1" rtlCol="0" anchor="ctr"/>
            <a:lstStyle/>
            <a:p>
              <a:pPr algn="ctr"/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</a:rPr>
                <a:t>           System controller</a:t>
              </a:r>
            </a:p>
          </p:txBody>
        </p:sp>
        <p:pic>
          <p:nvPicPr>
            <p:cNvPr id="13" name="Picture 6" descr="Похожее изображение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801" y="581782"/>
              <a:ext cx="275960" cy="275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651060" y="1810198"/>
            <a:ext cx="1426335" cy="367809"/>
            <a:chOff x="690058" y="535858"/>
            <a:chExt cx="1426335" cy="367809"/>
          </a:xfrm>
        </p:grpSpPr>
        <p:sp>
          <p:nvSpPr>
            <p:cNvPr id="15" name="Rectangle 14"/>
            <p:cNvSpPr/>
            <p:nvPr/>
          </p:nvSpPr>
          <p:spPr>
            <a:xfrm>
              <a:off x="690058" y="535858"/>
              <a:ext cx="1426335" cy="367809"/>
            </a:xfrm>
            <a:prstGeom prst="rect">
              <a:avLst/>
            </a:prstGeom>
            <a:ln>
              <a:solidFill>
                <a:srgbClr val="ED7D3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numCol="1" rtlCol="0" anchor="ctr"/>
            <a:lstStyle/>
            <a:p>
              <a:pPr algn="ctr"/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</a:rPr>
                <a:t>           System controller</a:t>
              </a:r>
            </a:p>
          </p:txBody>
        </p:sp>
        <p:pic>
          <p:nvPicPr>
            <p:cNvPr id="16" name="Picture 6" descr="Похожее изображение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801" y="581782"/>
              <a:ext cx="275960" cy="275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651060" y="2408269"/>
            <a:ext cx="1426335" cy="902743"/>
            <a:chOff x="690058" y="535857"/>
            <a:chExt cx="1426335" cy="902743"/>
          </a:xfrm>
        </p:grpSpPr>
        <p:sp>
          <p:nvSpPr>
            <p:cNvPr id="18" name="Rectangle 17"/>
            <p:cNvSpPr/>
            <p:nvPr/>
          </p:nvSpPr>
          <p:spPr>
            <a:xfrm>
              <a:off x="690058" y="535857"/>
              <a:ext cx="1426335" cy="902743"/>
            </a:xfrm>
            <a:prstGeom prst="rect">
              <a:avLst/>
            </a:prstGeom>
            <a:ln>
              <a:solidFill>
                <a:srgbClr val="ED7D3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numCol="1" rtlCol="0" anchor="ctr"/>
            <a:lstStyle/>
            <a:p>
              <a:pPr algn="ctr"/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</a:rPr>
                <a:t>           System controller</a:t>
              </a:r>
            </a:p>
            <a:p>
              <a:pPr algn="ctr"/>
              <a:endParaRPr lang="en-US" sz="10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ctr"/>
              <a:endParaRPr lang="en-US" sz="10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ctr"/>
              <a:endParaRPr 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pic>
          <p:nvPicPr>
            <p:cNvPr id="19" name="Picture 6" descr="Похожее изображение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801" y="581782"/>
              <a:ext cx="275960" cy="275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3"/>
          <p:cNvSpPr/>
          <p:nvPr/>
        </p:nvSpPr>
        <p:spPr>
          <a:xfrm>
            <a:off x="695306" y="2781925"/>
            <a:ext cx="1315721" cy="470095"/>
          </a:xfrm>
          <a:prstGeom prst="rect">
            <a:avLst/>
          </a:prstGeom>
          <a:ln>
            <a:solidFill>
              <a:srgbClr val="ED7D3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DMS Core</a:t>
            </a:r>
          </a:p>
          <a:p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59862" y="3001741"/>
            <a:ext cx="585107" cy="246221"/>
            <a:chOff x="775506" y="1600644"/>
            <a:chExt cx="585107" cy="246221"/>
          </a:xfrm>
        </p:grpSpPr>
        <p:sp>
          <p:nvSpPr>
            <p:cNvPr id="20" name="Cylinder 19"/>
            <p:cNvSpPr/>
            <p:nvPr/>
          </p:nvSpPr>
          <p:spPr>
            <a:xfrm>
              <a:off x="1242922" y="1670332"/>
              <a:ext cx="117691" cy="92099"/>
            </a:xfrm>
            <a:prstGeom prst="can">
              <a:avLst/>
            </a:prstGeom>
            <a:solidFill>
              <a:srgbClr val="70AD47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12" descr="Картинки по запросу postgresq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06" y="1628714"/>
              <a:ext cx="206613" cy="190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972418" y="1600644"/>
              <a:ext cx="2728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2E75B6"/>
                  </a:solidFill>
                </a:rPr>
                <a:t>&amp;</a:t>
              </a:r>
            </a:p>
          </p:txBody>
        </p:sp>
      </p:grpSp>
      <p:pic>
        <p:nvPicPr>
          <p:cNvPr id="24" name="Picture 6" descr="Картинки по запросу mongoDB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112" y="2064581"/>
            <a:ext cx="609372" cy="68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185895" y="2315719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2E75B6"/>
                </a:solidFill>
              </a:rPr>
              <a:t>&amp;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21210" y="2313774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GridFS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568568" y="1324548"/>
            <a:ext cx="11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E75B6"/>
                </a:solidFill>
              </a:rPr>
              <a:t>Client-side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958998" y="1856122"/>
            <a:ext cx="2962183" cy="1391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2E75B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49240" y="1911715"/>
            <a:ext cx="17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Service provider</a:t>
            </a:r>
          </a:p>
          <a:p>
            <a:endParaRPr lang="en-US" dirty="0">
              <a:solidFill>
                <a:srgbClr val="2E75B6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278757" y="2545016"/>
            <a:ext cx="2258967" cy="433969"/>
          </a:xfrm>
          <a:prstGeom prst="rect">
            <a:avLst/>
          </a:prstGeom>
          <a:ln>
            <a:solidFill>
              <a:srgbClr val="ED7D3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DMS </a:t>
            </a:r>
          </a:p>
          <a:p>
            <a:pPr algn="ct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2" name="Picture 6" descr="Картинки по запросу mongoDB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750" y="2504657"/>
            <a:ext cx="609372" cy="68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2513512" y="2833413"/>
            <a:ext cx="1572004" cy="433969"/>
          </a:xfrm>
          <a:prstGeom prst="rect">
            <a:avLst/>
          </a:prstGeom>
          <a:ln>
            <a:solidFill>
              <a:srgbClr val="ED7D3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Report Manager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3234484" y="2584221"/>
            <a:ext cx="0" cy="229865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28625" y="4043337"/>
            <a:ext cx="2092363" cy="1099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577318" y="4509299"/>
            <a:ext cx="1426335" cy="367809"/>
            <a:chOff x="690058" y="535858"/>
            <a:chExt cx="1426335" cy="367809"/>
          </a:xfrm>
        </p:grpSpPr>
        <p:sp>
          <p:nvSpPr>
            <p:cNvPr id="63" name="Rectangle 62"/>
            <p:cNvSpPr/>
            <p:nvPr/>
          </p:nvSpPr>
          <p:spPr>
            <a:xfrm>
              <a:off x="690058" y="535858"/>
              <a:ext cx="1426335" cy="367809"/>
            </a:xfrm>
            <a:prstGeom prst="rect">
              <a:avLst/>
            </a:prstGeom>
            <a:ln>
              <a:solidFill>
                <a:srgbClr val="ED7D3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numCol="1" rtlCol="0" anchor="ctr"/>
            <a:lstStyle/>
            <a:p>
              <a:pPr algn="ctr"/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</a:rPr>
                <a:t>           System controller</a:t>
              </a:r>
            </a:p>
          </p:txBody>
        </p:sp>
        <p:pic>
          <p:nvPicPr>
            <p:cNvPr id="64" name="Picture 6" descr="Похожее изображение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801" y="581782"/>
              <a:ext cx="275960" cy="275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/>
          <p:cNvGrpSpPr/>
          <p:nvPr/>
        </p:nvGrpSpPr>
        <p:grpSpPr>
          <a:xfrm>
            <a:off x="614189" y="4549036"/>
            <a:ext cx="1426335" cy="367809"/>
            <a:chOff x="690058" y="535858"/>
            <a:chExt cx="1426335" cy="367809"/>
          </a:xfrm>
        </p:grpSpPr>
        <p:sp>
          <p:nvSpPr>
            <p:cNvPr id="67" name="Rectangle 66"/>
            <p:cNvSpPr/>
            <p:nvPr/>
          </p:nvSpPr>
          <p:spPr>
            <a:xfrm>
              <a:off x="690058" y="535858"/>
              <a:ext cx="1426335" cy="367809"/>
            </a:xfrm>
            <a:prstGeom prst="rect">
              <a:avLst/>
            </a:prstGeom>
            <a:ln>
              <a:solidFill>
                <a:srgbClr val="ED7D3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numCol="1" rtlCol="0" anchor="ctr"/>
            <a:lstStyle/>
            <a:p>
              <a:pPr algn="ctr"/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</a:rPr>
                <a:t>           System controller</a:t>
              </a:r>
            </a:p>
          </p:txBody>
        </p:sp>
        <p:pic>
          <p:nvPicPr>
            <p:cNvPr id="68" name="Picture 6" descr="Похожее изображение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801" y="581782"/>
              <a:ext cx="275960" cy="275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9" name="Group 68"/>
          <p:cNvGrpSpPr/>
          <p:nvPr/>
        </p:nvGrpSpPr>
        <p:grpSpPr>
          <a:xfrm>
            <a:off x="651060" y="4596147"/>
            <a:ext cx="1426335" cy="367809"/>
            <a:chOff x="690058" y="535858"/>
            <a:chExt cx="1426335" cy="367809"/>
          </a:xfrm>
        </p:grpSpPr>
        <p:sp>
          <p:nvSpPr>
            <p:cNvPr id="70" name="Rectangle 69"/>
            <p:cNvSpPr/>
            <p:nvPr/>
          </p:nvSpPr>
          <p:spPr>
            <a:xfrm>
              <a:off x="690058" y="535858"/>
              <a:ext cx="1426335" cy="367809"/>
            </a:xfrm>
            <a:prstGeom prst="rect">
              <a:avLst/>
            </a:prstGeom>
            <a:ln>
              <a:solidFill>
                <a:srgbClr val="ED7D3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numCol="1" rtlCol="0" anchor="ctr"/>
            <a:lstStyle/>
            <a:p>
              <a:pPr algn="ctr"/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</a:rPr>
                <a:t>           System controller</a:t>
              </a:r>
            </a:p>
          </p:txBody>
        </p:sp>
        <p:pic>
          <p:nvPicPr>
            <p:cNvPr id="71" name="Picture 6" descr="Похожее изображение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801" y="581782"/>
              <a:ext cx="275960" cy="275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3" name="TextBox 82"/>
          <p:cNvSpPr txBox="1"/>
          <p:nvPr/>
        </p:nvSpPr>
        <p:spPr>
          <a:xfrm>
            <a:off x="568568" y="4110497"/>
            <a:ext cx="11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E75B6"/>
                </a:solidFill>
              </a:rPr>
              <a:t>Client-side</a:t>
            </a:r>
          </a:p>
        </p:txBody>
      </p:sp>
      <p:sp>
        <p:nvSpPr>
          <p:cNvPr id="2068" name="Cloud 2067"/>
          <p:cNvSpPr/>
          <p:nvPr/>
        </p:nvSpPr>
        <p:spPr>
          <a:xfrm>
            <a:off x="4023461" y="3156062"/>
            <a:ext cx="2940390" cy="329464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636174" y="4570323"/>
            <a:ext cx="1528102" cy="393633"/>
          </a:xfrm>
          <a:prstGeom prst="rect">
            <a:avLst/>
          </a:prstGeom>
          <a:ln>
            <a:solidFill>
              <a:srgbClr val="ED7D3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DMS </a:t>
            </a:r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14223" y="3889014"/>
            <a:ext cx="1572004" cy="433969"/>
          </a:xfrm>
          <a:prstGeom prst="rect">
            <a:avLst/>
          </a:prstGeom>
          <a:ln>
            <a:solidFill>
              <a:srgbClr val="ED7D3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Report Manager</a:t>
            </a:r>
          </a:p>
        </p:txBody>
      </p:sp>
      <p:cxnSp>
        <p:nvCxnSpPr>
          <p:cNvPr id="93" name="Straight Arrow Connector 92"/>
          <p:cNvCxnSpPr>
            <a:endCxn id="43" idx="1"/>
          </p:cNvCxnSpPr>
          <p:nvPr/>
        </p:nvCxnSpPr>
        <p:spPr>
          <a:xfrm>
            <a:off x="2077395" y="3029811"/>
            <a:ext cx="436117" cy="20587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077395" y="2041526"/>
            <a:ext cx="413615" cy="959434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9" idx="1"/>
          </p:cNvCxnSpPr>
          <p:nvPr/>
        </p:nvCxnSpPr>
        <p:spPr>
          <a:xfrm flipV="1">
            <a:off x="2103616" y="2324401"/>
            <a:ext cx="417372" cy="509012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9" idx="1"/>
          </p:cNvCxnSpPr>
          <p:nvPr/>
        </p:nvCxnSpPr>
        <p:spPr>
          <a:xfrm>
            <a:off x="2074438" y="1951656"/>
            <a:ext cx="446550" cy="372745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2" idx="2"/>
            <a:endCxn id="91" idx="0"/>
          </p:cNvCxnSpPr>
          <p:nvPr/>
        </p:nvCxnSpPr>
        <p:spPr>
          <a:xfrm>
            <a:off x="5400225" y="4322983"/>
            <a:ext cx="0" cy="247340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41" idx="1"/>
          </p:cNvCxnSpPr>
          <p:nvPr/>
        </p:nvCxnSpPr>
        <p:spPr>
          <a:xfrm flipV="1">
            <a:off x="6186227" y="2762001"/>
            <a:ext cx="2092530" cy="1333173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2" descr="Картинки по запросу postgre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271" y="5429597"/>
            <a:ext cx="446139" cy="41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068" y="5349193"/>
            <a:ext cx="300739" cy="312820"/>
          </a:xfrm>
          <a:prstGeom prst="rect">
            <a:avLst/>
          </a:prstGeom>
        </p:spPr>
      </p:pic>
      <p:cxnSp>
        <p:nvCxnSpPr>
          <p:cNvPr id="114" name="Straight Arrow Connector 113"/>
          <p:cNvCxnSpPr>
            <a:stCxn id="91" idx="2"/>
          </p:cNvCxnSpPr>
          <p:nvPr/>
        </p:nvCxnSpPr>
        <p:spPr>
          <a:xfrm flipH="1">
            <a:off x="4754818" y="4963956"/>
            <a:ext cx="645407" cy="470473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5414702" y="4963956"/>
            <a:ext cx="572735" cy="385237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41" idx="1"/>
          </p:cNvCxnSpPr>
          <p:nvPr/>
        </p:nvCxnSpPr>
        <p:spPr>
          <a:xfrm>
            <a:off x="4045277" y="2277629"/>
            <a:ext cx="4233480" cy="484372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2059816" y="4750724"/>
            <a:ext cx="2554407" cy="52307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32" idx="2"/>
          </p:cNvCxnSpPr>
          <p:nvPr/>
        </p:nvCxnSpPr>
        <p:spPr>
          <a:xfrm flipH="1">
            <a:off x="5987437" y="2942806"/>
            <a:ext cx="3577155" cy="2406387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249442" y="2740600"/>
            <a:ext cx="2558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E75B6"/>
                </a:solidFill>
              </a:rPr>
              <a:t>&amp;</a:t>
            </a: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887" y="2787394"/>
            <a:ext cx="149410" cy="155412"/>
          </a:xfrm>
          <a:prstGeom prst="rect">
            <a:avLst/>
          </a:prstGeom>
        </p:spPr>
      </p:pic>
      <p:sp>
        <p:nvSpPr>
          <p:cNvPr id="135" name="TextBox 134"/>
          <p:cNvSpPr txBox="1"/>
          <p:nvPr/>
        </p:nvSpPr>
        <p:spPr>
          <a:xfrm>
            <a:off x="9611881" y="2752393"/>
            <a:ext cx="2558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E75B6"/>
                </a:solidFill>
              </a:rPr>
              <a:t>&amp;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743092" y="2740600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GridFS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 rot="402778">
            <a:off x="5780744" y="2251494"/>
            <a:ext cx="584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AD47"/>
                </a:solidFill>
              </a:rPr>
              <a:t>HTTPS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777141" y="4522048"/>
            <a:ext cx="1288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AD47"/>
                </a:solidFill>
              </a:rPr>
              <a:t>HTTPS, Encrypted</a:t>
            </a:r>
          </a:p>
        </p:txBody>
      </p:sp>
      <p:sp>
        <p:nvSpPr>
          <p:cNvPr id="140" name="TextBox 139"/>
          <p:cNvSpPr txBox="1"/>
          <p:nvPr/>
        </p:nvSpPr>
        <p:spPr>
          <a:xfrm rot="19610034">
            <a:off x="7103294" y="3863265"/>
            <a:ext cx="1288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AD47"/>
                </a:solidFill>
              </a:rPr>
              <a:t>HTTPS, Encrypted</a:t>
            </a:r>
          </a:p>
        </p:txBody>
      </p:sp>
      <p:sp>
        <p:nvSpPr>
          <p:cNvPr id="141" name="TextBox 140"/>
          <p:cNvSpPr txBox="1"/>
          <p:nvPr/>
        </p:nvSpPr>
        <p:spPr>
          <a:xfrm rot="19786446">
            <a:off x="6703165" y="3284311"/>
            <a:ext cx="584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AD47"/>
                </a:solidFill>
              </a:rPr>
              <a:t>HTTPS</a:t>
            </a:r>
          </a:p>
        </p:txBody>
      </p:sp>
      <p:sp>
        <p:nvSpPr>
          <p:cNvPr id="142" name="TextBox 141"/>
          <p:cNvSpPr txBox="1"/>
          <p:nvPr/>
        </p:nvSpPr>
        <p:spPr>
          <a:xfrm rot="2021350">
            <a:off x="5206836" y="5065891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AD47"/>
                </a:solidFill>
              </a:rPr>
              <a:t>Encrypted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395739" y="4313353"/>
            <a:ext cx="584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AD47"/>
                </a:solidFill>
              </a:rPr>
              <a:t>HTTPS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272845" y="117986"/>
            <a:ext cx="248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DMS deployment option</a:t>
            </a:r>
          </a:p>
        </p:txBody>
      </p:sp>
    </p:spTree>
    <p:extLst>
      <p:ext uri="{BB962C8B-B14F-4D97-AF65-F5344CB8AC3E}">
        <p14:creationId xmlns:p14="http://schemas.microsoft.com/office/powerpoint/2010/main" val="184355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0678" y="914207"/>
            <a:ext cx="2699941" cy="3008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02338" y="878996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E75B6"/>
                </a:solidFill>
              </a:rPr>
              <a:t>DMS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51271" y="1221984"/>
            <a:ext cx="2374490" cy="393633"/>
          </a:xfrm>
          <a:prstGeom prst="rect">
            <a:avLst/>
          </a:prstGeom>
          <a:ln>
            <a:solidFill>
              <a:srgbClr val="ED7D3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t"/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RESTful service layer</a:t>
            </a:r>
          </a:p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ASP.NET Core</a:t>
            </a:r>
          </a:p>
          <a:p>
            <a:pPr algn="ct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51271" y="1693239"/>
            <a:ext cx="2366622" cy="1226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70732" y="1683105"/>
            <a:ext cx="911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E75B6"/>
                </a:solidFill>
              </a:rPr>
              <a:t>DMS Core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10037" y="1977008"/>
            <a:ext cx="2249356" cy="393633"/>
          </a:xfrm>
          <a:prstGeom prst="rect">
            <a:avLst/>
          </a:prstGeom>
          <a:ln>
            <a:solidFill>
              <a:srgbClr val="ED7D3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t"/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DMS Core</a:t>
            </a:r>
          </a:p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.NET Core</a:t>
            </a:r>
          </a:p>
          <a:p>
            <a:pPr algn="ct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10037" y="2447196"/>
            <a:ext cx="2249356" cy="393633"/>
          </a:xfrm>
          <a:prstGeom prst="rect">
            <a:avLst/>
          </a:prstGeom>
          <a:ln>
            <a:solidFill>
              <a:srgbClr val="ED7D3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t"/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Data layer</a:t>
            </a:r>
          </a:p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.NET Core</a:t>
            </a:r>
          </a:p>
          <a:p>
            <a:pPr algn="ct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8" name="Picture 12" descr="Картинки по запросу postgre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01" y="3097960"/>
            <a:ext cx="446139" cy="41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093" y="3507394"/>
            <a:ext cx="300739" cy="312820"/>
          </a:xfrm>
          <a:prstGeom prst="rect">
            <a:avLst/>
          </a:prstGeom>
        </p:spPr>
      </p:pic>
      <p:pic>
        <p:nvPicPr>
          <p:cNvPr id="20" name="Picture 8" descr="Drive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092" y="3143767"/>
            <a:ext cx="298928" cy="26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Картинки по запросу mongoD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284" y="3348017"/>
            <a:ext cx="609372" cy="68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Картинки по запросу azu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059" y="2866436"/>
            <a:ext cx="788424" cy="78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780677" y="4069595"/>
            <a:ext cx="2699941" cy="393633"/>
          </a:xfrm>
          <a:prstGeom prst="rect">
            <a:avLst/>
          </a:prstGeom>
          <a:ln>
            <a:solidFill>
              <a:srgbClr val="ED7D3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*nix, Windows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37354" y="914206"/>
            <a:ext cx="2417751" cy="35490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2247" y="914207"/>
            <a:ext cx="1613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E75B6"/>
                </a:solidFill>
              </a:rPr>
              <a:t>Report Manager V1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049446" y="1226065"/>
            <a:ext cx="2211243" cy="20185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96654" y="2770240"/>
            <a:ext cx="2105043" cy="393633"/>
          </a:xfrm>
          <a:prstGeom prst="rect">
            <a:avLst/>
          </a:prstGeom>
          <a:ln>
            <a:solidFill>
              <a:srgbClr val="ED7D3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Node.js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102545" y="2293100"/>
            <a:ext cx="2105043" cy="393633"/>
          </a:xfrm>
          <a:prstGeom prst="rect">
            <a:avLst/>
          </a:prstGeom>
          <a:ln>
            <a:solidFill>
              <a:srgbClr val="ED7D3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Domain layer</a:t>
            </a:r>
          </a:p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Type Script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107947" y="1798438"/>
            <a:ext cx="2105043" cy="393633"/>
          </a:xfrm>
          <a:prstGeom prst="rect">
            <a:avLst/>
          </a:prstGeom>
          <a:ln>
            <a:solidFill>
              <a:srgbClr val="ED7D3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Presentation layer</a:t>
            </a:r>
          </a:p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Type Script, Angular, HTML, CSS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119273" y="1303490"/>
            <a:ext cx="932050" cy="393633"/>
          </a:xfrm>
          <a:prstGeom prst="rect">
            <a:avLst/>
          </a:prstGeom>
          <a:ln>
            <a:solidFill>
              <a:srgbClr val="ED7D3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PL: Browser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121150" y="1299606"/>
            <a:ext cx="1091840" cy="393633"/>
          </a:xfrm>
          <a:prstGeom prst="rect">
            <a:avLst/>
          </a:prstGeom>
          <a:ln>
            <a:solidFill>
              <a:srgbClr val="ED7D3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PL: Electron</a:t>
            </a:r>
          </a:p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*nix, Windows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049444" y="3360689"/>
            <a:ext cx="2211243" cy="10264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96653" y="3423385"/>
            <a:ext cx="2116337" cy="393633"/>
          </a:xfrm>
          <a:prstGeom prst="rect">
            <a:avLst/>
          </a:prstGeom>
          <a:ln>
            <a:solidFill>
              <a:srgbClr val="ED7D3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t"/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RESTful service layer</a:t>
            </a:r>
          </a:p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ASP.NET Core</a:t>
            </a:r>
          </a:p>
          <a:p>
            <a:pPr algn="ct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107947" y="3905239"/>
            <a:ext cx="2105043" cy="393633"/>
          </a:xfrm>
          <a:prstGeom prst="rect">
            <a:avLst/>
          </a:prstGeom>
          <a:ln>
            <a:solidFill>
              <a:srgbClr val="ED7D3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Domain layer</a:t>
            </a:r>
          </a:p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.NET Core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623670" y="914206"/>
            <a:ext cx="2402344" cy="22496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68562" y="914207"/>
            <a:ext cx="1613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E75B6"/>
                </a:solidFill>
              </a:rPr>
              <a:t>Report Manager V2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718405" y="1303490"/>
            <a:ext cx="2180900" cy="393633"/>
          </a:xfrm>
          <a:prstGeom prst="rect">
            <a:avLst/>
          </a:prstGeom>
          <a:ln>
            <a:solidFill>
              <a:srgbClr val="ED7D3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PL: Browser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718405" y="1778629"/>
            <a:ext cx="2211243" cy="1243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776908" y="2540101"/>
            <a:ext cx="2105043" cy="393633"/>
          </a:xfrm>
          <a:prstGeom prst="rect">
            <a:avLst/>
          </a:prstGeom>
          <a:ln>
            <a:solidFill>
              <a:srgbClr val="ED7D3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Domain layer</a:t>
            </a:r>
          </a:p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.NET Core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771261" y="1879508"/>
            <a:ext cx="2105043" cy="584460"/>
          </a:xfrm>
          <a:prstGeom prst="rect">
            <a:avLst/>
          </a:prstGeom>
          <a:ln>
            <a:solidFill>
              <a:srgbClr val="ED7D3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Presentation layer</a:t>
            </a:r>
          </a:p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ASP.NET Core MVC, Type Script, Angular, HTML, CSS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194806" y="914206"/>
            <a:ext cx="2402344" cy="35490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739698" y="914207"/>
            <a:ext cx="1613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E75B6"/>
                </a:solidFill>
              </a:rPr>
              <a:t>Report Manager V3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289541" y="1303490"/>
            <a:ext cx="2180900" cy="393633"/>
          </a:xfrm>
          <a:prstGeom prst="rect">
            <a:avLst/>
          </a:prstGeom>
          <a:ln>
            <a:solidFill>
              <a:srgbClr val="ED7D3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PL: Browser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289541" y="1778629"/>
            <a:ext cx="2211243" cy="1243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348044" y="2540101"/>
            <a:ext cx="2105043" cy="393633"/>
          </a:xfrm>
          <a:prstGeom prst="rect">
            <a:avLst/>
          </a:prstGeom>
          <a:ln>
            <a:solidFill>
              <a:srgbClr val="ED7D3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Domain layer</a:t>
            </a:r>
          </a:p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.NET Core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9342397" y="1879508"/>
            <a:ext cx="2105043" cy="584460"/>
          </a:xfrm>
          <a:prstGeom prst="rect">
            <a:avLst/>
          </a:prstGeom>
          <a:ln>
            <a:solidFill>
              <a:srgbClr val="ED7D3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Presentation layer</a:t>
            </a:r>
          </a:p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ASP.NET Core MVC, Type Script, Angular, HTML, CSS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9283894" y="3238877"/>
            <a:ext cx="2211243" cy="10264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331103" y="3301573"/>
            <a:ext cx="2116337" cy="393633"/>
          </a:xfrm>
          <a:prstGeom prst="rect">
            <a:avLst/>
          </a:prstGeom>
          <a:ln>
            <a:solidFill>
              <a:srgbClr val="ED7D3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t"/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RESTful service layer</a:t>
            </a:r>
          </a:p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ASP.NET Core</a:t>
            </a:r>
          </a:p>
          <a:p>
            <a:pPr algn="ct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342397" y="3783427"/>
            <a:ext cx="2105043" cy="393633"/>
          </a:xfrm>
          <a:prstGeom prst="rect">
            <a:avLst/>
          </a:prstGeom>
          <a:ln>
            <a:solidFill>
              <a:srgbClr val="ED7D3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Domain layer</a:t>
            </a:r>
          </a:p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.NET Core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72845" y="117986"/>
            <a:ext cx="3500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DMS technology stack, architecture</a:t>
            </a:r>
          </a:p>
        </p:txBody>
      </p:sp>
    </p:spTree>
    <p:extLst>
      <p:ext uri="{BB962C8B-B14F-4D97-AF65-F5344CB8AC3E}">
        <p14:creationId xmlns:p14="http://schemas.microsoft.com/office/powerpoint/2010/main" val="107095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849681" y="1302124"/>
            <a:ext cx="2193588" cy="25709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53496" y="3675518"/>
            <a:ext cx="2235734" cy="970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34706" y="3661368"/>
            <a:ext cx="4026082" cy="970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845" y="117986"/>
            <a:ext cx="281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Possible Extensions for DMS</a:t>
            </a:r>
          </a:p>
        </p:txBody>
      </p:sp>
      <p:sp>
        <p:nvSpPr>
          <p:cNvPr id="7" name="Rectangle 6"/>
          <p:cNvSpPr/>
          <p:nvPr/>
        </p:nvSpPr>
        <p:spPr>
          <a:xfrm>
            <a:off x="3192368" y="1329390"/>
            <a:ext cx="4647558" cy="697592"/>
          </a:xfrm>
          <a:prstGeom prst="rect">
            <a:avLst/>
          </a:prstGeom>
          <a:ln>
            <a:solidFill>
              <a:srgbClr val="ED7D3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2" rtlCol="0" anchor="ctr"/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DMS Core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Security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Transaction manager</a:t>
            </a:r>
          </a:p>
          <a:p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CRUD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Search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3254078" y="2347445"/>
            <a:ext cx="2210199" cy="479323"/>
          </a:xfrm>
          <a:prstGeom prst="rect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Metadata storage manager</a:t>
            </a:r>
          </a:p>
        </p:txBody>
      </p:sp>
      <p:sp>
        <p:nvSpPr>
          <p:cNvPr id="9" name="Rectangle 8"/>
          <p:cNvSpPr/>
          <p:nvPr/>
        </p:nvSpPr>
        <p:spPr>
          <a:xfrm>
            <a:off x="5709286" y="2347445"/>
            <a:ext cx="2138515" cy="479323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Binary storage manager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778543" y="2026984"/>
            <a:ext cx="1393198" cy="320461"/>
            <a:chOff x="6778543" y="2026984"/>
            <a:chExt cx="1393198" cy="320461"/>
          </a:xfrm>
        </p:grpSpPr>
        <p:cxnSp>
          <p:nvCxnSpPr>
            <p:cNvPr id="11" name="Straight Arrow Connector 10"/>
            <p:cNvCxnSpPr>
              <a:endCxn id="9" idx="0"/>
            </p:cNvCxnSpPr>
            <p:nvPr/>
          </p:nvCxnSpPr>
          <p:spPr>
            <a:xfrm>
              <a:off x="6778543" y="2026984"/>
              <a:ext cx="1" cy="320461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858561" y="2064103"/>
              <a:ext cx="13131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70AD47"/>
                  </a:solidFill>
                </a:rPr>
                <a:t>Binary stream (CRUD)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359177" y="2019859"/>
            <a:ext cx="1590368" cy="320461"/>
            <a:chOff x="6778543" y="2026984"/>
            <a:chExt cx="1590368" cy="320461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6778543" y="2026984"/>
              <a:ext cx="1" cy="320461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858561" y="2064103"/>
              <a:ext cx="15103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70AD47"/>
                  </a:solidFill>
                </a:rPr>
                <a:t>Metadata (Search, CRUD)</a:t>
              </a:r>
            </a:p>
          </p:txBody>
        </p:sp>
      </p:grpSp>
      <p:cxnSp>
        <p:nvCxnSpPr>
          <p:cNvPr id="16" name="Connector: Elbow 15"/>
          <p:cNvCxnSpPr/>
          <p:nvPr/>
        </p:nvCxnSpPr>
        <p:spPr>
          <a:xfrm>
            <a:off x="2277968" y="872919"/>
            <a:ext cx="914400" cy="805267"/>
          </a:xfrm>
          <a:prstGeom prst="bentConnector3">
            <a:avLst/>
          </a:prstGeom>
          <a:ln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Pentagon 16"/>
          <p:cNvSpPr/>
          <p:nvPr/>
        </p:nvSpPr>
        <p:spPr>
          <a:xfrm>
            <a:off x="892279" y="637540"/>
            <a:ext cx="1403155" cy="470764"/>
          </a:xfrm>
          <a:prstGeom prst="homePlate">
            <a:avLst/>
          </a:prstGeom>
          <a:noFill/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2E75B6"/>
                </a:solidFill>
              </a:rPr>
              <a:t>Document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09285" y="3030785"/>
            <a:ext cx="2138515" cy="479323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Pluggable persistence engine</a:t>
            </a:r>
          </a:p>
        </p:txBody>
      </p:sp>
      <p:cxnSp>
        <p:nvCxnSpPr>
          <p:cNvPr id="19" name="Straight Arrow Connector 18"/>
          <p:cNvCxnSpPr>
            <a:stCxn id="9" idx="2"/>
            <a:endCxn id="18" idx="0"/>
          </p:cNvCxnSpPr>
          <p:nvPr/>
        </p:nvCxnSpPr>
        <p:spPr>
          <a:xfrm flipH="1">
            <a:off x="6778543" y="2826768"/>
            <a:ext cx="1" cy="204017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359176" y="2824310"/>
            <a:ext cx="1" cy="204017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54078" y="3016943"/>
            <a:ext cx="2210199" cy="479323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Pluggable persistence engine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88000" y="3763274"/>
            <a:ext cx="747593" cy="809626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Amazon S3 adapter</a:t>
            </a:r>
          </a:p>
          <a:p>
            <a:pPr algn="ct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162" y="4216781"/>
            <a:ext cx="300739" cy="31282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810623" y="3759314"/>
            <a:ext cx="748361" cy="813586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File System adapter</a:t>
            </a:r>
          </a:p>
          <a:p>
            <a:pPr algn="ct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59902" y="3759313"/>
            <a:ext cx="735152" cy="81358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5">
                    <a:lumMod val="75000"/>
                  </a:schemeClr>
                </a:solidFill>
              </a:rPr>
              <a:t>GridFS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 adapter</a:t>
            </a:r>
          </a:p>
          <a:p>
            <a:pPr algn="ct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AutoShape 2" descr="MongoDB Logo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4" descr="MongoDB Logo"/>
          <p:cNvSpPr>
            <a:spLocks noChangeAspect="1" noChangeArrowheads="1"/>
          </p:cNvSpPr>
          <p:nvPr/>
        </p:nvSpPr>
        <p:spPr bwMode="auto">
          <a:xfrm>
            <a:off x="3495368" y="3428999"/>
            <a:ext cx="2905432" cy="139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" name="Picture 6" descr="Картинки по запросу mongoDB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909" y="4029503"/>
            <a:ext cx="609372" cy="68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7373951" y="3759313"/>
            <a:ext cx="747593" cy="81358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Google drive adapter</a:t>
            </a:r>
          </a:p>
          <a:p>
            <a:pPr algn="ct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0" name="Picture 8" descr="Drive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494" y="4269083"/>
            <a:ext cx="298928" cy="26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8933412" y="3759313"/>
            <a:ext cx="735152" cy="81358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Azure file storage adapter</a:t>
            </a:r>
          </a:p>
          <a:p>
            <a:pPr algn="ct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2" name="Picture 10" descr="Картинки по запросу azu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776" y="4005130"/>
            <a:ext cx="788424" cy="78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3343608" y="3765161"/>
            <a:ext cx="986552" cy="813586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MongoDB adapter</a:t>
            </a:r>
          </a:p>
          <a:p>
            <a:pPr algn="ct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4" name="Picture 6" descr="Картинки по запросу mongoDB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790" y="3873093"/>
            <a:ext cx="609372" cy="68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4395167" y="3765162"/>
            <a:ext cx="985808" cy="813586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PostgreSQL adapter</a:t>
            </a:r>
          </a:p>
          <a:p>
            <a:pPr algn="ct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6" name="Picture 12" descr="Картинки по запросу postgresq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3" y="4127863"/>
            <a:ext cx="446139" cy="41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H="1">
            <a:off x="6778542" y="3517850"/>
            <a:ext cx="1" cy="174153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357173" y="3493028"/>
            <a:ext cx="1" cy="174153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16" descr="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790" y="4447237"/>
            <a:ext cx="678425" cy="5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Cylinder 41"/>
          <p:cNvSpPr/>
          <p:nvPr/>
        </p:nvSpPr>
        <p:spPr>
          <a:xfrm>
            <a:off x="6069257" y="4266049"/>
            <a:ext cx="266621" cy="276904"/>
          </a:xfrm>
          <a:prstGeom prst="can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887664" y="1302246"/>
            <a:ext cx="2174787" cy="2963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6" name="Picture 12" descr="Картинки по запросу postgresq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182" y="3667869"/>
            <a:ext cx="446139" cy="41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1359837" y="1370409"/>
            <a:ext cx="1207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E75B6"/>
                </a:solidFill>
              </a:rPr>
              <a:t>Search engine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55488" y="1370409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E75B6"/>
                </a:solidFill>
              </a:rPr>
              <a:t>Audit</a:t>
            </a:r>
          </a:p>
        </p:txBody>
      </p:sp>
      <p:pic>
        <p:nvPicPr>
          <p:cNvPr id="3074" name="Picture 2" descr="Картинки по запросу elasticsearch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44" y="2790165"/>
            <a:ext cx="1941851" cy="89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977355" y="2344987"/>
            <a:ext cx="1969726" cy="479323"/>
          </a:xfrm>
          <a:prstGeom prst="rect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Search engine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1980969" y="2824310"/>
            <a:ext cx="1" cy="204017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/>
          <p:cNvCxnSpPr>
            <a:endCxn id="50" idx="0"/>
          </p:cNvCxnSpPr>
          <p:nvPr/>
        </p:nvCxnSpPr>
        <p:spPr>
          <a:xfrm rot="10800000" flipV="1">
            <a:off x="1962218" y="1865671"/>
            <a:ext cx="1230152" cy="479316"/>
          </a:xfrm>
          <a:prstGeom prst="bentConnector2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9981801" y="1765449"/>
            <a:ext cx="1986515" cy="479323"/>
          </a:xfrm>
          <a:prstGeom prst="rect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Events listener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996995" y="2361531"/>
            <a:ext cx="1986515" cy="479323"/>
          </a:xfrm>
          <a:prstGeom prst="rect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Events logger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996995" y="2942865"/>
            <a:ext cx="1986515" cy="479323"/>
          </a:xfrm>
          <a:prstGeom prst="rect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PostgreSQL adapter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0956921" y="2249836"/>
            <a:ext cx="0" cy="111695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0945958" y="2840854"/>
            <a:ext cx="0" cy="111695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0938781" y="3422188"/>
            <a:ext cx="7177" cy="239180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58" idx="1"/>
          </p:cNvCxnSpPr>
          <p:nvPr/>
        </p:nvCxnSpPr>
        <p:spPr>
          <a:xfrm>
            <a:off x="7839926" y="2001632"/>
            <a:ext cx="2141875" cy="3479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623986" y="1765449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70AD47"/>
                </a:solidFill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404874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6422" y="565637"/>
            <a:ext cx="6914752" cy="3789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2E75B6"/>
              </a:solidFill>
            </a:endParaRPr>
          </a:p>
        </p:txBody>
      </p:sp>
      <p:pic>
        <p:nvPicPr>
          <p:cNvPr id="5122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784" y="298599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97168" y="643353"/>
            <a:ext cx="170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E75B6"/>
                </a:solidFill>
              </a:rPr>
              <a:t>Service provider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855406" y="1371086"/>
            <a:ext cx="1283110" cy="393633"/>
          </a:xfrm>
          <a:prstGeom prst="rect">
            <a:avLst/>
          </a:prstGeom>
          <a:ln>
            <a:solidFill>
              <a:srgbClr val="ED7D3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DMS</a:t>
            </a:r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5406" y="2030703"/>
            <a:ext cx="1283110" cy="393633"/>
          </a:xfrm>
          <a:prstGeom prst="rect">
            <a:avLst/>
          </a:prstGeom>
          <a:ln>
            <a:solidFill>
              <a:srgbClr val="ED7D3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Report manager</a:t>
            </a:r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124" name="Picture 4" descr="Картинки по запросу jenki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096" y="1695550"/>
            <a:ext cx="1979991" cy="63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ctor: Elbow 11"/>
          <p:cNvCxnSpPr>
            <a:stCxn id="7" idx="3"/>
          </p:cNvCxnSpPr>
          <p:nvPr/>
        </p:nvCxnSpPr>
        <p:spPr>
          <a:xfrm>
            <a:off x="2138516" y="1567903"/>
            <a:ext cx="896580" cy="3298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8" idx="3"/>
          </p:cNvCxnSpPr>
          <p:nvPr/>
        </p:nvCxnSpPr>
        <p:spPr>
          <a:xfrm flipV="1">
            <a:off x="2138516" y="1961535"/>
            <a:ext cx="896580" cy="2659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883441" y="768879"/>
            <a:ext cx="644013" cy="393633"/>
          </a:xfrm>
          <a:prstGeom prst="rect">
            <a:avLst/>
          </a:prstGeom>
          <a:ln>
            <a:solidFill>
              <a:srgbClr val="ED7D3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Docker file</a:t>
            </a:r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825977" y="818837"/>
            <a:ext cx="644013" cy="393633"/>
          </a:xfrm>
          <a:prstGeom prst="rect">
            <a:avLst/>
          </a:prstGeom>
          <a:ln>
            <a:solidFill>
              <a:srgbClr val="ED7D3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Docker file</a:t>
            </a:r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68513" y="863560"/>
            <a:ext cx="644013" cy="393633"/>
          </a:xfrm>
          <a:prstGeom prst="rect">
            <a:avLst/>
          </a:prstGeom>
          <a:ln>
            <a:solidFill>
              <a:srgbClr val="ED7D3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Docker file</a:t>
            </a:r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087980" y="1257193"/>
            <a:ext cx="2539" cy="60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1" name="Straight Arrow Connector 5120"/>
          <p:cNvCxnSpPr/>
          <p:nvPr/>
        </p:nvCxnSpPr>
        <p:spPr>
          <a:xfrm flipH="1">
            <a:off x="4084083" y="2332331"/>
            <a:ext cx="1" cy="66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Картинки по запросу  packag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443" y="2364947"/>
            <a:ext cx="402284" cy="40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574989" y="3781519"/>
            <a:ext cx="112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Private Docker </a:t>
            </a:r>
          </a:p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Registry</a:t>
            </a:r>
            <a:endParaRPr lang="en-US" sz="1200" dirty="0">
              <a:solidFill>
                <a:srgbClr val="2E75B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84083" y="2719047"/>
            <a:ext cx="1098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70AD47"/>
                </a:solidFill>
              </a:rPr>
              <a:t>Docker images</a:t>
            </a:r>
          </a:p>
        </p:txBody>
      </p:sp>
      <p:pic>
        <p:nvPicPr>
          <p:cNvPr id="5128" name="Picture 8" descr="Картинки по запросу aw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9" y="1250074"/>
            <a:ext cx="2568677" cy="144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2713089" y="1594307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ED7D31"/>
                </a:solidFill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84910" y="2538283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ED7D31"/>
                </a:solidFill>
              </a:rPr>
              <a:t>3</a:t>
            </a:r>
          </a:p>
        </p:txBody>
      </p:sp>
      <p:pic>
        <p:nvPicPr>
          <p:cNvPr id="5130" name="Picture 10" descr="Gatling Load and Performance test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977" y="3387797"/>
            <a:ext cx="1006138" cy="31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39" name="Connector: Elbow 5138"/>
          <p:cNvCxnSpPr/>
          <p:nvPr/>
        </p:nvCxnSpPr>
        <p:spPr>
          <a:xfrm rot="16200000" flipH="1">
            <a:off x="5007268" y="2103634"/>
            <a:ext cx="1350340" cy="1217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167908" y="2257382"/>
            <a:ext cx="1518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ED7D31"/>
                </a:solidFill>
              </a:rPr>
              <a:t>4. Local deployment, </a:t>
            </a:r>
          </a:p>
          <a:p>
            <a:pPr algn="ctr"/>
            <a:r>
              <a:rPr lang="en-US" sz="1200" dirty="0">
                <a:solidFill>
                  <a:srgbClr val="ED7D31"/>
                </a:solidFill>
              </a:rPr>
              <a:t>Performance tests</a:t>
            </a:r>
          </a:p>
        </p:txBody>
      </p:sp>
      <p:cxnSp>
        <p:nvCxnSpPr>
          <p:cNvPr id="5143" name="Straight Arrow Connector 5142"/>
          <p:cNvCxnSpPr/>
          <p:nvPr/>
        </p:nvCxnSpPr>
        <p:spPr>
          <a:xfrm>
            <a:off x="5073444" y="2030703"/>
            <a:ext cx="3156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482201" y="1760456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ED7D31"/>
                </a:solidFill>
              </a:rPr>
              <a:t>5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31808" y="4723967"/>
            <a:ext cx="2081282" cy="7919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E75B6"/>
                </a:solidFill>
              </a:rPr>
              <a:t>Client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96935" y="4744945"/>
            <a:ext cx="2081282" cy="7919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E75B6"/>
                </a:solidFill>
              </a:rPr>
              <a:t>Client</a:t>
            </a:r>
          </a:p>
        </p:txBody>
      </p:sp>
      <p:pic>
        <p:nvPicPr>
          <p:cNvPr id="5146" name="Picture 12" descr="Похожее изображение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139" y="3019024"/>
            <a:ext cx="886439" cy="88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9" name="Straight Arrow Connector 68"/>
          <p:cNvCxnSpPr/>
          <p:nvPr/>
        </p:nvCxnSpPr>
        <p:spPr>
          <a:xfrm flipH="1">
            <a:off x="3036703" y="2295906"/>
            <a:ext cx="1" cy="66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193063" y="2519766"/>
            <a:ext cx="84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ED7D31"/>
                </a:solidFill>
              </a:rPr>
              <a:t>2. Package</a:t>
            </a:r>
          </a:p>
        </p:txBody>
      </p:sp>
      <p:cxnSp>
        <p:nvCxnSpPr>
          <p:cNvPr id="5148" name="Straight Arrow Connector 5147"/>
          <p:cNvCxnSpPr>
            <a:stCxn id="67" idx="0"/>
          </p:cNvCxnSpPr>
          <p:nvPr/>
        </p:nvCxnSpPr>
        <p:spPr>
          <a:xfrm flipV="1">
            <a:off x="3937576" y="4243184"/>
            <a:ext cx="0" cy="50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1672449" y="3851840"/>
            <a:ext cx="949806" cy="87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80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2845" y="117986"/>
            <a:ext cx="297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Most promising combinations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407912" y="953306"/>
            <a:ext cx="2839722" cy="370933"/>
          </a:xfrm>
          <a:prstGeom prst="rect">
            <a:avLst/>
          </a:prstGeom>
          <a:ln>
            <a:solidFill>
              <a:srgbClr val="ED7D3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2" rtlCol="0" anchor="ctr"/>
          <a:lstStyle/>
          <a:p>
            <a:pPr algn="ctr"/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DMS Core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91077" y="1363603"/>
            <a:ext cx="1356557" cy="335109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Pluggable persistence engine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7912" y="1362735"/>
            <a:ext cx="1423877" cy="33597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Pluggable persistence engine</a:t>
            </a:r>
          </a:p>
        </p:txBody>
      </p:sp>
      <p:sp>
        <p:nvSpPr>
          <p:cNvPr id="26" name="AutoShape 2" descr="MongoDB Logo"/>
          <p:cNvSpPr>
            <a:spLocks noChangeAspect="1" noChangeArrowheads="1"/>
          </p:cNvSpPr>
          <p:nvPr/>
        </p:nvSpPr>
        <p:spPr bwMode="auto">
          <a:xfrm>
            <a:off x="3098016" y="177652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12940" y="1776529"/>
            <a:ext cx="2834694" cy="526872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MongoDB + </a:t>
            </a:r>
            <a:r>
              <a:rPr lang="en-US" sz="1000" dirty="0" err="1">
                <a:solidFill>
                  <a:schemeClr val="accent5">
                    <a:lumMod val="75000"/>
                  </a:schemeClr>
                </a:solidFill>
              </a:rPr>
              <a:t>GridFS</a:t>
            </a:r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4" name="Picture 6" descr="Картинки по запросу mongoDB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326" y="1779247"/>
            <a:ext cx="609372" cy="68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6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973" y="2122935"/>
            <a:ext cx="678425" cy="5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4018716" y="953306"/>
            <a:ext cx="2839722" cy="370933"/>
          </a:xfrm>
          <a:prstGeom prst="rect">
            <a:avLst/>
          </a:prstGeom>
          <a:ln>
            <a:solidFill>
              <a:srgbClr val="ED7D3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2" rtlCol="0" anchor="ctr"/>
          <a:lstStyle/>
          <a:p>
            <a:pPr algn="ctr"/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DMS Core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501881" y="1363603"/>
            <a:ext cx="1356557" cy="335109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Pluggable persistence engine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18716" y="1362735"/>
            <a:ext cx="1423877" cy="33597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Pluggable persistence engine</a:t>
            </a:r>
          </a:p>
        </p:txBody>
      </p:sp>
      <p:sp>
        <p:nvSpPr>
          <p:cNvPr id="48" name="AutoShape 2" descr="MongoDB Logo"/>
          <p:cNvSpPr>
            <a:spLocks noChangeAspect="1" noChangeArrowheads="1"/>
          </p:cNvSpPr>
          <p:nvPr/>
        </p:nvSpPr>
        <p:spPr bwMode="auto">
          <a:xfrm>
            <a:off x="6708820" y="177652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023744" y="1776529"/>
            <a:ext cx="2834694" cy="526872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MongoDB\PostgreSQL + S3</a:t>
            </a:r>
          </a:p>
        </p:txBody>
      </p:sp>
      <p:pic>
        <p:nvPicPr>
          <p:cNvPr id="50" name="Picture 6" descr="Картинки по запросу mongoDB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774" y="1779247"/>
            <a:ext cx="609372" cy="68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416" y="2030429"/>
            <a:ext cx="231832" cy="241145"/>
          </a:xfrm>
          <a:prstGeom prst="rect">
            <a:avLst/>
          </a:prstGeom>
        </p:spPr>
      </p:pic>
      <p:pic>
        <p:nvPicPr>
          <p:cNvPr id="53" name="Picture 12" descr="Картинки по запросу postgresq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534" y="2060545"/>
            <a:ext cx="196642" cy="18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50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453</Words>
  <Application>Microsoft Office PowerPoint</Application>
  <PresentationFormat>Widescreen</PresentationFormat>
  <Paragraphs>160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Maksim Zhukov</dc:creator>
  <cp:lastModifiedBy>Maksim Zhukov</cp:lastModifiedBy>
  <cp:revision>47</cp:revision>
  <dcterms:created xsi:type="dcterms:W3CDTF">2017-09-08T09:34:59Z</dcterms:created>
  <dcterms:modified xsi:type="dcterms:W3CDTF">2017-10-12T14:34:27Z</dcterms:modified>
</cp:coreProperties>
</file>