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1" r:id="rId5"/>
    <p:sldId id="259" r:id="rId6"/>
    <p:sldId id="266" r:id="rId7"/>
    <p:sldId id="264" r:id="rId8"/>
    <p:sldId id="263" r:id="rId9"/>
    <p:sldId id="268" r:id="rId10"/>
    <p:sldId id="270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4" autoAdjust="0"/>
  </p:normalViewPr>
  <p:slideViewPr>
    <p:cSldViewPr>
      <p:cViewPr varScale="1">
        <p:scale>
          <a:sx n="108" d="100"/>
          <a:sy n="108" d="100"/>
        </p:scale>
        <p:origin x="66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FA27-E848-44EA-A35D-8CA3A6A3BE2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A78FD-2166-49F5-9FBD-2BD08D34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1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78FD-2166-49F5-9FBD-2BD08D34F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277F-7140-4114-9626-E7C4FE3347E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A6F0-7D17-4C2F-8103-E51F20AC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4987631" y="152185"/>
            <a:ext cx="6636773" cy="65184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Flowchart: Terminator 4"/>
          <p:cNvSpPr/>
          <p:nvPr/>
        </p:nvSpPr>
        <p:spPr>
          <a:xfrm>
            <a:off x="9116715" y="301981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6" name="Flowchart: Predefined Process 5"/>
          <p:cNvSpPr/>
          <p:nvPr/>
        </p:nvSpPr>
        <p:spPr>
          <a:xfrm>
            <a:off x="8538071" y="835381"/>
            <a:ext cx="2105026" cy="609600"/>
          </a:xfrm>
          <a:prstGeom prst="flowChartPredefinedProcess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initial_setup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8538071" y="1673582"/>
            <a:ext cx="2105026" cy="609600"/>
          </a:xfrm>
          <a:prstGeom prst="flowChartPredefinedProcess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prep_passiveMode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8" name="Flowchart: Predefined Process 7"/>
          <p:cNvSpPr/>
          <p:nvPr/>
        </p:nvSpPr>
        <p:spPr>
          <a:xfrm>
            <a:off x="8538071" y="4002597"/>
            <a:ext cx="2105026" cy="609600"/>
          </a:xfrm>
          <a:prstGeom prst="flowChartPredefinedProcess">
            <a:avLst/>
          </a:prstGeom>
          <a:ln w="1905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prep_monitorMode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8538072" y="4840798"/>
            <a:ext cx="2105024" cy="609600"/>
          </a:xfrm>
          <a:prstGeom prst="flowChartPredefined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Execute MAIN FUNCTIONS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721426" y="2478596"/>
            <a:ext cx="1738316" cy="91440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mode_flag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== 1?</a:t>
            </a:r>
          </a:p>
        </p:txBody>
      </p:sp>
      <p:cxnSp>
        <p:nvCxnSpPr>
          <p:cNvPr id="12" name="Straight Arrow Connector 11"/>
          <p:cNvCxnSpPr>
            <a:cxnSpLocks/>
            <a:stCxn id="5" idx="2"/>
            <a:endCxn id="6" idx="0"/>
          </p:cNvCxnSpPr>
          <p:nvPr/>
        </p:nvCxnSpPr>
        <p:spPr>
          <a:xfrm>
            <a:off x="9583442" y="606780"/>
            <a:ext cx="7145" cy="22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590584" y="1444981"/>
            <a:ext cx="0" cy="22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10" idx="0"/>
          </p:cNvCxnSpPr>
          <p:nvPr/>
        </p:nvCxnSpPr>
        <p:spPr>
          <a:xfrm>
            <a:off x="9590584" y="2283179"/>
            <a:ext cx="0" cy="195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2"/>
            <a:endCxn id="8" idx="0"/>
          </p:cNvCxnSpPr>
          <p:nvPr/>
        </p:nvCxnSpPr>
        <p:spPr>
          <a:xfrm>
            <a:off x="9590584" y="3392997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9590584" y="4612197"/>
            <a:ext cx="0" cy="22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8721426" y="5678996"/>
            <a:ext cx="1738316" cy="9144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mode_flag</a:t>
            </a:r>
            <a:r>
              <a:rPr lang="en-US" sz="1200" dirty="0"/>
              <a:t> == 1?</a:t>
            </a:r>
          </a:p>
        </p:txBody>
      </p:sp>
      <p:cxnSp>
        <p:nvCxnSpPr>
          <p:cNvPr id="36" name="Straight Arrow Connector 35"/>
          <p:cNvCxnSpPr>
            <a:stCxn id="9" idx="2"/>
            <a:endCxn id="34" idx="0"/>
          </p:cNvCxnSpPr>
          <p:nvPr/>
        </p:nvCxnSpPr>
        <p:spPr>
          <a:xfrm>
            <a:off x="9590584" y="5450394"/>
            <a:ext cx="0" cy="22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34" idx="3"/>
            <a:endCxn id="7" idx="3"/>
          </p:cNvCxnSpPr>
          <p:nvPr/>
        </p:nvCxnSpPr>
        <p:spPr>
          <a:xfrm flipV="1">
            <a:off x="10459744" y="1978380"/>
            <a:ext cx="183355" cy="4157817"/>
          </a:xfrm>
          <a:prstGeom prst="bentConnector3">
            <a:avLst>
              <a:gd name="adj1" fmla="val 2246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79460" y="556715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7" name="Flowchart: Delay 46"/>
          <p:cNvSpPr/>
          <p:nvPr/>
        </p:nvSpPr>
        <p:spPr>
          <a:xfrm>
            <a:off x="6872749" y="3488860"/>
            <a:ext cx="1669257" cy="513735"/>
          </a:xfrm>
          <a:prstGeom prst="flowChartDelay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while(!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mode_flag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cxnSp>
        <p:nvCxnSpPr>
          <p:cNvPr id="49" name="Connector: Elbow 48"/>
          <p:cNvCxnSpPr>
            <a:cxnSpLocks/>
            <a:stCxn id="10" idx="1"/>
            <a:endCxn id="47" idx="0"/>
          </p:cNvCxnSpPr>
          <p:nvPr/>
        </p:nvCxnSpPr>
        <p:spPr>
          <a:xfrm rot="10800000" flipV="1">
            <a:off x="7707378" y="2935796"/>
            <a:ext cx="1014050" cy="5530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47" idx="2"/>
            <a:endCxn id="8" idx="1"/>
          </p:cNvCxnSpPr>
          <p:nvPr/>
        </p:nvCxnSpPr>
        <p:spPr>
          <a:xfrm rot="16200000" flipH="1">
            <a:off x="7970322" y="3739648"/>
            <a:ext cx="304802" cy="8306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Predefined Process 55"/>
          <p:cNvSpPr/>
          <p:nvPr/>
        </p:nvSpPr>
        <p:spPr>
          <a:xfrm>
            <a:off x="5522347" y="2079159"/>
            <a:ext cx="1752603" cy="60960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EINT1_Handler();</a:t>
            </a:r>
          </a:p>
        </p:txBody>
      </p:sp>
      <p:cxnSp>
        <p:nvCxnSpPr>
          <p:cNvPr id="58" name="Connector: Elbow 57"/>
          <p:cNvCxnSpPr>
            <a:stCxn id="56" idx="2"/>
            <a:endCxn id="47" idx="1"/>
          </p:cNvCxnSpPr>
          <p:nvPr/>
        </p:nvCxnSpPr>
        <p:spPr>
          <a:xfrm rot="16200000" flipH="1">
            <a:off x="6107218" y="2980197"/>
            <a:ext cx="1056969" cy="4741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5827147" y="1039400"/>
            <a:ext cx="1143003" cy="609600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SW4</a:t>
            </a:r>
          </a:p>
        </p:txBody>
      </p:sp>
      <p:cxnSp>
        <p:nvCxnSpPr>
          <p:cNvPr id="70" name="Straight Arrow Connector 69"/>
          <p:cNvCxnSpPr>
            <a:stCxn id="67" idx="4"/>
            <a:endCxn id="56" idx="0"/>
          </p:cNvCxnSpPr>
          <p:nvPr/>
        </p:nvCxnSpPr>
        <p:spPr>
          <a:xfrm>
            <a:off x="6398648" y="1648999"/>
            <a:ext cx="0" cy="430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53421" y="279729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90020" y="3496998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87627" y="152184"/>
            <a:ext cx="1183337" cy="3694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Main Loop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400" y="152400"/>
            <a:ext cx="4682828" cy="8312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801" dirty="0"/>
          </a:p>
          <a:p>
            <a:r>
              <a:rPr lang="en-US" sz="1200" dirty="0" err="1"/>
              <a:t>mode_flag</a:t>
            </a:r>
            <a:r>
              <a:rPr lang="en-US" sz="1200" dirty="0"/>
              <a:t> = 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1785" y="1183198"/>
            <a:ext cx="4693445" cy="54864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0" name="TextBox 99"/>
          <p:cNvSpPr txBox="1"/>
          <p:nvPr/>
        </p:nvSpPr>
        <p:spPr>
          <a:xfrm>
            <a:off x="140109" y="1183199"/>
            <a:ext cx="1513385" cy="36946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dirty="0" err="1"/>
              <a:t>initial_setup</a:t>
            </a:r>
            <a:r>
              <a:rPr lang="en-US" sz="1801" dirty="0"/>
              <a:t>()</a:t>
            </a:r>
          </a:p>
        </p:txBody>
      </p:sp>
      <p:sp>
        <p:nvSpPr>
          <p:cNvPr id="101" name="Flowchart: Predefined Process 100"/>
          <p:cNvSpPr/>
          <p:nvPr/>
        </p:nvSpPr>
        <p:spPr>
          <a:xfrm>
            <a:off x="1581581" y="1984134"/>
            <a:ext cx="1932585" cy="523198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init_protocols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/>
              <a:t> (I2C2, UART3, SSP) </a:t>
            </a:r>
          </a:p>
        </p:txBody>
      </p:sp>
      <p:sp>
        <p:nvSpPr>
          <p:cNvPr id="102" name="Flowchart: Predefined Process 101"/>
          <p:cNvSpPr/>
          <p:nvPr/>
        </p:nvSpPr>
        <p:spPr>
          <a:xfrm>
            <a:off x="636338" y="2751417"/>
            <a:ext cx="3823131" cy="620876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init_peripherals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/>
              <a:t>(Port Expander, LEDs, Temperature &amp; Light Sensors, Accelerometer, OLED, 7SEG) ) </a:t>
            </a:r>
          </a:p>
        </p:txBody>
      </p:sp>
      <p:sp>
        <p:nvSpPr>
          <p:cNvPr id="103" name="Flowchart: Predefined Process 102"/>
          <p:cNvSpPr/>
          <p:nvPr/>
        </p:nvSpPr>
        <p:spPr>
          <a:xfrm>
            <a:off x="626632" y="3616381"/>
            <a:ext cx="3842475" cy="620034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init_GPIO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/>
              <a:t>(SW3, SW4, External LED, Speaker) </a:t>
            </a:r>
          </a:p>
        </p:txBody>
      </p:sp>
      <p:sp>
        <p:nvSpPr>
          <p:cNvPr id="104" name="Flowchart: Predefined Process 103"/>
          <p:cNvSpPr/>
          <p:nvPr/>
        </p:nvSpPr>
        <p:spPr>
          <a:xfrm>
            <a:off x="636337" y="4480501"/>
            <a:ext cx="3842475" cy="633522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init_interrupts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/>
              <a:t>(Timer1, Timer2, EINT0/1/3, Light Interrupt, Joystick, Rotary Switch)) </a:t>
            </a:r>
          </a:p>
        </p:txBody>
      </p:sp>
      <p:cxnSp>
        <p:nvCxnSpPr>
          <p:cNvPr id="105" name="Straight Arrow Connector 104"/>
          <p:cNvCxnSpPr>
            <a:cxnSpLocks/>
            <a:stCxn id="101" idx="2"/>
            <a:endCxn id="102" idx="0"/>
          </p:cNvCxnSpPr>
          <p:nvPr/>
        </p:nvCxnSpPr>
        <p:spPr>
          <a:xfrm>
            <a:off x="2547868" y="2507330"/>
            <a:ext cx="34" cy="244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02" idx="2"/>
            <a:endCxn id="103" idx="0"/>
          </p:cNvCxnSpPr>
          <p:nvPr/>
        </p:nvCxnSpPr>
        <p:spPr>
          <a:xfrm flipH="1">
            <a:off x="2547872" y="3372294"/>
            <a:ext cx="30" cy="244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3" idx="2"/>
            <a:endCxn id="104" idx="0"/>
          </p:cNvCxnSpPr>
          <p:nvPr/>
        </p:nvCxnSpPr>
        <p:spPr>
          <a:xfrm>
            <a:off x="2547872" y="4236415"/>
            <a:ext cx="9705" cy="244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lowchart: Predefined Process 107"/>
          <p:cNvSpPr/>
          <p:nvPr/>
        </p:nvSpPr>
        <p:spPr>
          <a:xfrm>
            <a:off x="636337" y="5362236"/>
            <a:ext cx="3842475" cy="633522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Initialise</a:t>
            </a:r>
            <a:r>
              <a:rPr lang="en-US" sz="1200" dirty="0"/>
              <a:t> HARDWARE</a:t>
            </a:r>
          </a:p>
          <a:p>
            <a:pPr algn="ctr"/>
            <a:r>
              <a:rPr lang="en-US" sz="1200" dirty="0"/>
              <a:t>(enable Light Sensor, clear OLED screen, initialize and read Accelerometer offsets)</a:t>
            </a:r>
          </a:p>
        </p:txBody>
      </p:sp>
      <p:cxnSp>
        <p:nvCxnSpPr>
          <p:cNvPr id="109" name="Straight Arrow Connector 108"/>
          <p:cNvCxnSpPr>
            <a:cxnSpLocks/>
            <a:stCxn id="104" idx="2"/>
            <a:endCxn id="108" idx="0"/>
          </p:cNvCxnSpPr>
          <p:nvPr/>
        </p:nvCxnSpPr>
        <p:spPr>
          <a:xfrm>
            <a:off x="2557574" y="5114020"/>
            <a:ext cx="0" cy="248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2081142" y="1406878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47" name="Flowchart: Terminator 146"/>
          <p:cNvSpPr/>
          <p:nvPr/>
        </p:nvSpPr>
        <p:spPr>
          <a:xfrm>
            <a:off x="2090848" y="6198379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49" name="Straight Arrow Connector 148"/>
          <p:cNvCxnSpPr>
            <a:stCxn id="146" idx="2"/>
            <a:endCxn id="101" idx="0"/>
          </p:cNvCxnSpPr>
          <p:nvPr/>
        </p:nvCxnSpPr>
        <p:spPr>
          <a:xfrm>
            <a:off x="2547868" y="1711684"/>
            <a:ext cx="0" cy="272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  <a:stCxn id="108" idx="2"/>
            <a:endCxn id="147" idx="0"/>
          </p:cNvCxnSpPr>
          <p:nvPr/>
        </p:nvCxnSpPr>
        <p:spPr>
          <a:xfrm flipH="1">
            <a:off x="2557577" y="5995759"/>
            <a:ext cx="2" cy="202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/>
          <p:cNvCxnSpPr>
            <a:cxnSpLocks/>
            <a:stCxn id="34" idx="1"/>
            <a:endCxn id="9" idx="1"/>
          </p:cNvCxnSpPr>
          <p:nvPr/>
        </p:nvCxnSpPr>
        <p:spPr>
          <a:xfrm rot="10800000">
            <a:off x="8538073" y="5145597"/>
            <a:ext cx="183355" cy="990601"/>
          </a:xfrm>
          <a:prstGeom prst="bentConnector3">
            <a:avLst>
              <a:gd name="adj1" fmla="val 22467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80893" y="5564695"/>
            <a:ext cx="386837" cy="27699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5256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888378" y="123240"/>
            <a:ext cx="4419600" cy="41910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8378" y="127251"/>
            <a:ext cx="2085058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speaker_controller</a:t>
            </a:r>
            <a:r>
              <a:rPr lang="en-US" sz="1801" dirty="0"/>
              <a:t>()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6945753" y="585995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6945752" y="392705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9" name="Connector: Elbow 8"/>
          <p:cNvCxnSpPr>
            <a:cxnSpLocks/>
            <a:stCxn id="7" idx="2"/>
            <a:endCxn id="13" idx="0"/>
          </p:cNvCxnSpPr>
          <p:nvPr/>
        </p:nvCxnSpPr>
        <p:spPr>
          <a:xfrm rot="5400000">
            <a:off x="7052819" y="687506"/>
            <a:ext cx="252494" cy="6001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13" idx="2"/>
            <a:endCxn id="8" idx="0"/>
          </p:cNvCxnSpPr>
          <p:nvPr/>
        </p:nvCxnSpPr>
        <p:spPr>
          <a:xfrm rot="16200000" flipH="1">
            <a:off x="6301025" y="2748931"/>
            <a:ext cx="1756081" cy="600173"/>
          </a:xfrm>
          <a:prstGeom prst="bentConnector3">
            <a:avLst>
              <a:gd name="adj1" fmla="val 859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6116979" y="1113840"/>
            <a:ext cx="1524000" cy="105713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msTicks</a:t>
            </a:r>
            <a:r>
              <a:rPr lang="en-US" sz="1200" dirty="0"/>
              <a:t> &gt; </a:t>
            </a:r>
            <a:r>
              <a:rPr lang="en-US" sz="1200" dirty="0" err="1"/>
              <a:t>oldSpeakerTicks</a:t>
            </a:r>
            <a:r>
              <a:rPr lang="en-US" sz="1200" dirty="0"/>
              <a:t> ?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8098178" y="1037640"/>
            <a:ext cx="2057400" cy="50080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on_note</a:t>
            </a:r>
            <a:r>
              <a:rPr lang="en-US" sz="1200" dirty="0"/>
              <a:t> = !</a:t>
            </a:r>
            <a:r>
              <a:rPr lang="en-US" sz="1200" dirty="0" err="1"/>
              <a:t>on_note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 err="1"/>
              <a:t>oldSpeakerTicks</a:t>
            </a:r>
            <a:r>
              <a:rPr lang="en-US" sz="1200" dirty="0"/>
              <a:t> = </a:t>
            </a:r>
            <a:r>
              <a:rPr lang="en-US" sz="1200" dirty="0" err="1"/>
              <a:t>getTicks</a:t>
            </a:r>
            <a:r>
              <a:rPr lang="en-US" sz="1200" dirty="0"/>
              <a:t>();</a:t>
            </a:r>
          </a:p>
        </p:txBody>
      </p:sp>
      <p:cxnSp>
        <p:nvCxnSpPr>
          <p:cNvPr id="20" name="Connector: Elbow 19"/>
          <p:cNvCxnSpPr>
            <a:stCxn id="13" idx="3"/>
            <a:endCxn id="18" idx="1"/>
          </p:cNvCxnSpPr>
          <p:nvPr/>
        </p:nvCxnSpPr>
        <p:spPr>
          <a:xfrm flipV="1">
            <a:off x="7640979" y="1288043"/>
            <a:ext cx="457199" cy="354366"/>
          </a:xfrm>
          <a:prstGeom prst="bentConnector3">
            <a:avLst>
              <a:gd name="adj1" fmla="val 629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11341" y="1326726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5560" y="2189690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8631578" y="1711870"/>
            <a:ext cx="990598" cy="76863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On_note</a:t>
            </a:r>
            <a:r>
              <a:rPr lang="en-US" sz="1200" dirty="0"/>
              <a:t> = 1?</a:t>
            </a:r>
          </a:p>
        </p:txBody>
      </p:sp>
      <p:cxnSp>
        <p:nvCxnSpPr>
          <p:cNvPr id="26" name="Connector: Elbow 25"/>
          <p:cNvCxnSpPr>
            <a:stCxn id="18" idx="2"/>
            <a:endCxn id="24" idx="0"/>
          </p:cNvCxnSpPr>
          <p:nvPr/>
        </p:nvCxnSpPr>
        <p:spPr>
          <a:xfrm rot="5400000">
            <a:off x="9040166" y="1625158"/>
            <a:ext cx="17342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6962253" y="2630980"/>
            <a:ext cx="1885012" cy="352464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GPIO_SetValue(0, 1 &lt;&lt; 26);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8136277" y="3158842"/>
            <a:ext cx="1981200" cy="29697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GPIO_ClearValue</a:t>
            </a:r>
            <a:r>
              <a:rPr lang="en-US" sz="1200" dirty="0"/>
              <a:t>(0, 1 &lt;&lt; 26);</a:t>
            </a:r>
          </a:p>
        </p:txBody>
      </p:sp>
      <p:cxnSp>
        <p:nvCxnSpPr>
          <p:cNvPr id="31" name="Connector: Elbow 30"/>
          <p:cNvCxnSpPr>
            <a:stCxn id="24" idx="1"/>
            <a:endCxn id="27" idx="0"/>
          </p:cNvCxnSpPr>
          <p:nvPr/>
        </p:nvCxnSpPr>
        <p:spPr>
          <a:xfrm rot="10800000" flipV="1">
            <a:off x="7904760" y="2096188"/>
            <a:ext cx="726819" cy="5347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cxnSpLocks/>
            <a:stCxn id="24" idx="2"/>
            <a:endCxn id="28" idx="0"/>
          </p:cNvCxnSpPr>
          <p:nvPr/>
        </p:nvCxnSpPr>
        <p:spPr>
          <a:xfrm rot="5400000">
            <a:off x="8787709" y="2819673"/>
            <a:ext cx="67833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27" idx="2"/>
            <a:endCxn id="8" idx="0"/>
          </p:cNvCxnSpPr>
          <p:nvPr/>
        </p:nvCxnSpPr>
        <p:spPr>
          <a:xfrm rot="5400000">
            <a:off x="7220149" y="3242448"/>
            <a:ext cx="943615" cy="4256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28" idx="2"/>
            <a:endCxn id="8" idx="0"/>
          </p:cNvCxnSpPr>
          <p:nvPr/>
        </p:nvCxnSpPr>
        <p:spPr>
          <a:xfrm rot="5400000">
            <a:off x="8067392" y="2867573"/>
            <a:ext cx="471247" cy="1647725"/>
          </a:xfrm>
          <a:prstGeom prst="bentConnector3">
            <a:avLst>
              <a:gd name="adj1" fmla="val 412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50325" y="2552529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2341" y="193978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05809" y="4464715"/>
            <a:ext cx="4402169" cy="22238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6" name="TextBox 55"/>
          <p:cNvSpPr txBox="1"/>
          <p:nvPr/>
        </p:nvSpPr>
        <p:spPr>
          <a:xfrm>
            <a:off x="5915198" y="4465023"/>
            <a:ext cx="1996700" cy="3694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extLED_controller</a:t>
            </a:r>
            <a:r>
              <a:rPr lang="en-US" sz="1801" dirty="0"/>
              <a:t>()</a:t>
            </a:r>
          </a:p>
        </p:txBody>
      </p:sp>
      <p:sp>
        <p:nvSpPr>
          <p:cNvPr id="57" name="Flowchart: Terminator 56"/>
          <p:cNvSpPr/>
          <p:nvPr/>
        </p:nvSpPr>
        <p:spPr>
          <a:xfrm>
            <a:off x="7973436" y="457698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9088776" y="631354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6129761" y="5129320"/>
            <a:ext cx="1267398" cy="93752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leds_toggle_flag</a:t>
            </a:r>
            <a:r>
              <a:rPr lang="en-US" sz="1200" dirty="0"/>
              <a:t> = 1?</a:t>
            </a:r>
          </a:p>
        </p:txBody>
      </p:sp>
      <p:cxnSp>
        <p:nvCxnSpPr>
          <p:cNvPr id="60" name="Connector: Elbow 59"/>
          <p:cNvCxnSpPr>
            <a:cxnSpLocks/>
            <a:stCxn id="57" idx="2"/>
            <a:endCxn id="59" idx="0"/>
          </p:cNvCxnSpPr>
          <p:nvPr/>
        </p:nvCxnSpPr>
        <p:spPr>
          <a:xfrm rot="5400000">
            <a:off x="7496658" y="4119142"/>
            <a:ext cx="276980" cy="17433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  <a:stCxn id="59" idx="2"/>
            <a:endCxn id="93" idx="1"/>
          </p:cNvCxnSpPr>
          <p:nvPr/>
        </p:nvCxnSpPr>
        <p:spPr>
          <a:xfrm rot="16200000" flipH="1">
            <a:off x="6655677" y="6174622"/>
            <a:ext cx="383013" cy="1674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7808647" y="5104293"/>
            <a:ext cx="1923317" cy="30891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GPIO_SetValue(2, (1 &lt;&lt; 8));</a:t>
            </a:r>
          </a:p>
        </p:txBody>
      </p:sp>
      <p:cxnSp>
        <p:nvCxnSpPr>
          <p:cNvPr id="63" name="Connector: Elbow 62"/>
          <p:cNvCxnSpPr>
            <a:cxnSpLocks/>
            <a:stCxn id="59" idx="3"/>
            <a:endCxn id="62" idx="1"/>
          </p:cNvCxnSpPr>
          <p:nvPr/>
        </p:nvCxnSpPr>
        <p:spPr>
          <a:xfrm flipV="1">
            <a:off x="7397159" y="5258751"/>
            <a:ext cx="411488" cy="3393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  <a:stCxn id="62" idx="2"/>
            <a:endCxn id="58" idx="0"/>
          </p:cNvCxnSpPr>
          <p:nvPr/>
        </p:nvCxnSpPr>
        <p:spPr>
          <a:xfrm rot="16200000" flipH="1">
            <a:off x="8746076" y="5437439"/>
            <a:ext cx="900331" cy="8518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99232" y="5286938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79026" y="611303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3" name="Flowchart: Process 92"/>
          <p:cNvSpPr/>
          <p:nvPr/>
        </p:nvSpPr>
        <p:spPr>
          <a:xfrm>
            <a:off x="6930907" y="6295395"/>
            <a:ext cx="2006685" cy="30891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GPIO_ClearValue(2, (1 &lt;&lt; 8));</a:t>
            </a:r>
          </a:p>
        </p:txBody>
      </p:sp>
      <p:cxnSp>
        <p:nvCxnSpPr>
          <p:cNvPr id="104" name="Connector: Elbow 103"/>
          <p:cNvCxnSpPr>
            <a:stCxn id="93" idx="0"/>
            <a:endCxn id="58" idx="0"/>
          </p:cNvCxnSpPr>
          <p:nvPr/>
        </p:nvCxnSpPr>
        <p:spPr>
          <a:xfrm rot="16200000" flipH="1">
            <a:off x="8769140" y="5460504"/>
            <a:ext cx="18145" cy="1687926"/>
          </a:xfrm>
          <a:prstGeom prst="bentConnector3">
            <a:avLst>
              <a:gd name="adj1" fmla="val -12598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3" name="Flowchart: Process 302"/>
          <p:cNvSpPr/>
          <p:nvPr/>
        </p:nvSpPr>
        <p:spPr>
          <a:xfrm>
            <a:off x="90626" y="103248"/>
            <a:ext cx="5642125" cy="6585281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TextBox 303"/>
          <p:cNvSpPr txBox="1"/>
          <p:nvPr/>
        </p:nvSpPr>
        <p:spPr>
          <a:xfrm>
            <a:off x="90626" y="95710"/>
            <a:ext cx="1956689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execute_function</a:t>
            </a:r>
            <a:r>
              <a:rPr lang="en-US" sz="1801" dirty="0"/>
              <a:t>()</a:t>
            </a:r>
          </a:p>
        </p:txBody>
      </p:sp>
      <p:sp>
        <p:nvSpPr>
          <p:cNvPr id="305" name="Flowchart: Terminator 304"/>
          <p:cNvSpPr/>
          <p:nvPr/>
        </p:nvSpPr>
        <p:spPr>
          <a:xfrm>
            <a:off x="2066142" y="19784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306" name="Flowchart: Terminator 305"/>
          <p:cNvSpPr/>
          <p:nvPr/>
        </p:nvSpPr>
        <p:spPr>
          <a:xfrm>
            <a:off x="4589751" y="427009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307" name="Flowchart: Process 306"/>
          <p:cNvSpPr/>
          <p:nvPr/>
        </p:nvSpPr>
        <p:spPr>
          <a:xfrm>
            <a:off x="2713446" y="1006099"/>
            <a:ext cx="260629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speaker_on_flag</a:t>
            </a:r>
            <a:r>
              <a:rPr lang="en-US" sz="1200" dirty="0"/>
              <a:t> = !</a:t>
            </a:r>
            <a:r>
              <a:rPr lang="en-US" sz="1200" dirty="0" err="1"/>
              <a:t>speaker_on_flag</a:t>
            </a:r>
            <a:r>
              <a:rPr lang="en-US" sz="1200" dirty="0"/>
              <a:t>;</a:t>
            </a:r>
          </a:p>
        </p:txBody>
      </p:sp>
      <p:cxnSp>
        <p:nvCxnSpPr>
          <p:cNvPr id="308" name="Connector: Elbow 307"/>
          <p:cNvCxnSpPr>
            <a:cxnSpLocks/>
            <a:stCxn id="305" idx="2"/>
          </p:cNvCxnSpPr>
          <p:nvPr/>
        </p:nvCxnSpPr>
        <p:spPr>
          <a:xfrm rot="5400000">
            <a:off x="1744302" y="-115279"/>
            <a:ext cx="266770" cy="14437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/>
          <p:cNvCxnSpPr>
            <a:cxnSpLocks/>
            <a:stCxn id="324" idx="3"/>
            <a:endCxn id="307" idx="1"/>
          </p:cNvCxnSpPr>
          <p:nvPr/>
        </p:nvCxnSpPr>
        <p:spPr>
          <a:xfrm flipV="1">
            <a:off x="2109720" y="1174183"/>
            <a:ext cx="603726" cy="1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Connector: Elbow 309"/>
          <p:cNvCxnSpPr>
            <a:cxnSpLocks/>
            <a:stCxn id="324" idx="2"/>
            <a:endCxn id="325" idx="0"/>
          </p:cNvCxnSpPr>
          <p:nvPr/>
        </p:nvCxnSpPr>
        <p:spPr>
          <a:xfrm rot="16200000" flipH="1">
            <a:off x="945174" y="1809246"/>
            <a:ext cx="413303" cy="1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Connector: Elbow 310"/>
          <p:cNvCxnSpPr>
            <a:cxnSpLocks/>
            <a:stCxn id="307" idx="2"/>
            <a:endCxn id="328" idx="0"/>
          </p:cNvCxnSpPr>
          <p:nvPr/>
        </p:nvCxnSpPr>
        <p:spPr>
          <a:xfrm rot="5400000">
            <a:off x="3276795" y="785829"/>
            <a:ext cx="183360" cy="1296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2153551" y="103691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13" name="Connector: Elbow 312"/>
          <p:cNvCxnSpPr>
            <a:cxnSpLocks/>
            <a:stCxn id="325" idx="2"/>
            <a:endCxn id="326" idx="0"/>
          </p:cNvCxnSpPr>
          <p:nvPr/>
        </p:nvCxnSpPr>
        <p:spPr>
          <a:xfrm rot="5400000">
            <a:off x="910597" y="3126282"/>
            <a:ext cx="480705" cy="18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977194" y="2967482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5" name="Flowchart: Predefined Process 314"/>
          <p:cNvSpPr/>
          <p:nvPr/>
        </p:nvSpPr>
        <p:spPr>
          <a:xfrm>
            <a:off x="2667196" y="3414197"/>
            <a:ext cx="2103994" cy="794082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leds_toggle_flag</a:t>
            </a:r>
            <a:r>
              <a:rPr lang="en-US" sz="1200" dirty="0"/>
              <a:t> = !</a:t>
            </a:r>
            <a:r>
              <a:rPr lang="en-US" sz="1200" dirty="0" err="1"/>
              <a:t>leds_toggle_flag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 err="1"/>
              <a:t>ledArray_controller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extLED_controller</a:t>
            </a:r>
            <a:r>
              <a:rPr lang="en-US" sz="1200" dirty="0"/>
              <a:t>();</a:t>
            </a:r>
          </a:p>
        </p:txBody>
      </p:sp>
      <p:sp>
        <p:nvSpPr>
          <p:cNvPr id="316" name="Flowchart: Predefined Process 315"/>
          <p:cNvSpPr/>
          <p:nvPr/>
        </p:nvSpPr>
        <p:spPr>
          <a:xfrm>
            <a:off x="2771962" y="2837747"/>
            <a:ext cx="2121352" cy="336167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notify_cems</a:t>
            </a:r>
            <a:r>
              <a:rPr lang="en-US" sz="1200" dirty="0"/>
              <a:t>();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977372" y="165437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318" name="Connector: Elbow 317"/>
          <p:cNvCxnSpPr>
            <a:cxnSpLocks/>
            <a:stCxn id="325" idx="3"/>
            <a:endCxn id="316" idx="1"/>
          </p:cNvCxnSpPr>
          <p:nvPr/>
        </p:nvCxnSpPr>
        <p:spPr>
          <a:xfrm>
            <a:off x="2126266" y="2459625"/>
            <a:ext cx="645696" cy="5462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Connector: Elbow 318"/>
          <p:cNvCxnSpPr>
            <a:cxnSpLocks/>
            <a:stCxn id="326" idx="3"/>
            <a:endCxn id="315" idx="1"/>
          </p:cNvCxnSpPr>
          <p:nvPr/>
        </p:nvCxnSpPr>
        <p:spPr>
          <a:xfrm>
            <a:off x="2107968" y="3811238"/>
            <a:ext cx="55922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Connector: Elbow 319"/>
          <p:cNvCxnSpPr>
            <a:cxnSpLocks/>
            <a:stCxn id="316" idx="3"/>
            <a:endCxn id="306" idx="0"/>
          </p:cNvCxnSpPr>
          <p:nvPr/>
        </p:nvCxnSpPr>
        <p:spPr>
          <a:xfrm>
            <a:off x="4893314" y="3005831"/>
            <a:ext cx="229837" cy="12642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Connector: Elbow 320"/>
          <p:cNvCxnSpPr>
            <a:cxnSpLocks/>
            <a:stCxn id="326" idx="2"/>
            <a:endCxn id="306" idx="2"/>
          </p:cNvCxnSpPr>
          <p:nvPr/>
        </p:nvCxnSpPr>
        <p:spPr>
          <a:xfrm rot="16200000" flipH="1">
            <a:off x="2983097" y="2405394"/>
            <a:ext cx="298756" cy="3981351"/>
          </a:xfrm>
          <a:prstGeom prst="bentConnector3">
            <a:avLst>
              <a:gd name="adj1" fmla="val 1528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2253628" y="2599439"/>
            <a:ext cx="430459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192" y="3659895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24" name="Flowchart: Decision 323"/>
          <p:cNvSpPr/>
          <p:nvPr/>
        </p:nvSpPr>
        <p:spPr>
          <a:xfrm>
            <a:off x="177383" y="739960"/>
            <a:ext cx="1932337" cy="87090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func_mode_selection</a:t>
            </a:r>
            <a:r>
              <a:rPr lang="en-US" sz="1200" dirty="0"/>
              <a:t> = 0?</a:t>
            </a:r>
          </a:p>
        </p:txBody>
      </p:sp>
      <p:sp>
        <p:nvSpPr>
          <p:cNvPr id="325" name="Flowchart: Decision 324"/>
          <p:cNvSpPr/>
          <p:nvPr/>
        </p:nvSpPr>
        <p:spPr>
          <a:xfrm>
            <a:off x="193929" y="2024171"/>
            <a:ext cx="1932337" cy="87090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func_mode_selection</a:t>
            </a:r>
            <a:r>
              <a:rPr lang="en-US" sz="1200" dirty="0"/>
              <a:t> = 1?</a:t>
            </a:r>
          </a:p>
        </p:txBody>
      </p:sp>
      <p:sp>
        <p:nvSpPr>
          <p:cNvPr id="326" name="Flowchart: Decision 325"/>
          <p:cNvSpPr/>
          <p:nvPr/>
        </p:nvSpPr>
        <p:spPr>
          <a:xfrm>
            <a:off x="175631" y="3375784"/>
            <a:ext cx="1932337" cy="87090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func_mode_selection</a:t>
            </a:r>
            <a:r>
              <a:rPr lang="en-US" sz="1200" dirty="0"/>
              <a:t> = 2?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968046" y="4347250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28" name="Flowchart: Decision 327"/>
          <p:cNvSpPr/>
          <p:nvPr/>
        </p:nvSpPr>
        <p:spPr>
          <a:xfrm>
            <a:off x="1989969" y="1525626"/>
            <a:ext cx="1460776" cy="83298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speaker_on_flag</a:t>
            </a:r>
            <a:r>
              <a:rPr lang="en-US" sz="1200" dirty="0"/>
              <a:t> == 0?</a:t>
            </a:r>
          </a:p>
        </p:txBody>
      </p:sp>
      <p:cxnSp>
        <p:nvCxnSpPr>
          <p:cNvPr id="329" name="Connector: Elbow 328"/>
          <p:cNvCxnSpPr>
            <a:cxnSpLocks/>
            <a:stCxn id="328" idx="2"/>
            <a:endCxn id="306" idx="0"/>
          </p:cNvCxnSpPr>
          <p:nvPr/>
        </p:nvCxnSpPr>
        <p:spPr>
          <a:xfrm rot="16200000" flipH="1">
            <a:off x="2966010" y="2112955"/>
            <a:ext cx="1911489" cy="2402794"/>
          </a:xfrm>
          <a:prstGeom prst="bentConnector3">
            <a:avLst>
              <a:gd name="adj1" fmla="val 160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Flowchart: Process 329"/>
          <p:cNvSpPr/>
          <p:nvPr/>
        </p:nvSpPr>
        <p:spPr>
          <a:xfrm>
            <a:off x="3239115" y="2207677"/>
            <a:ext cx="2021560" cy="287584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GPIO_ClearValue</a:t>
            </a:r>
            <a:r>
              <a:rPr lang="en-US" sz="1200" dirty="0"/>
              <a:t>(0, 1 &lt;&lt; 26);</a:t>
            </a:r>
          </a:p>
        </p:txBody>
      </p:sp>
      <p:cxnSp>
        <p:nvCxnSpPr>
          <p:cNvPr id="331" name="Connector: Elbow 330"/>
          <p:cNvCxnSpPr>
            <a:cxnSpLocks/>
            <a:stCxn id="328" idx="3"/>
            <a:endCxn id="330" idx="0"/>
          </p:cNvCxnSpPr>
          <p:nvPr/>
        </p:nvCxnSpPr>
        <p:spPr>
          <a:xfrm>
            <a:off x="3450745" y="1942117"/>
            <a:ext cx="799150" cy="2655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3606305" y="1742996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33" name="Connector: Elbow 332"/>
          <p:cNvCxnSpPr>
            <a:stCxn id="315" idx="0"/>
            <a:endCxn id="306" idx="0"/>
          </p:cNvCxnSpPr>
          <p:nvPr/>
        </p:nvCxnSpPr>
        <p:spPr>
          <a:xfrm rot="16200000" flipH="1">
            <a:off x="3993222" y="3140168"/>
            <a:ext cx="855900" cy="1403958"/>
          </a:xfrm>
          <a:prstGeom prst="bentConnector3">
            <a:avLst>
              <a:gd name="adj1" fmla="val -122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Connector: Elbow 333"/>
          <p:cNvCxnSpPr>
            <a:stCxn id="330" idx="3"/>
            <a:endCxn id="306" idx="0"/>
          </p:cNvCxnSpPr>
          <p:nvPr/>
        </p:nvCxnSpPr>
        <p:spPr>
          <a:xfrm flipH="1">
            <a:off x="5123151" y="2351469"/>
            <a:ext cx="137524" cy="1918628"/>
          </a:xfrm>
          <a:prstGeom prst="bentConnector4">
            <a:avLst>
              <a:gd name="adj1" fmla="val -63273"/>
              <a:gd name="adj2" fmla="val 53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2574462" y="2338842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411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/>
          <p:cNvSpPr/>
          <p:nvPr/>
        </p:nvSpPr>
        <p:spPr>
          <a:xfrm>
            <a:off x="6184806" y="175015"/>
            <a:ext cx="5910207" cy="65532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Decision 38"/>
          <p:cNvSpPr/>
          <p:nvPr/>
        </p:nvSpPr>
        <p:spPr>
          <a:xfrm>
            <a:off x="6284407" y="1723223"/>
            <a:ext cx="1957081" cy="59833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== 1?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4806" y="179026"/>
            <a:ext cx="1516954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update_oled</a:t>
            </a:r>
            <a:r>
              <a:rPr lang="en-US" sz="1801" dirty="0"/>
              <a:t>()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8180660" y="281156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10899293" y="3398314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6291809" y="823277"/>
            <a:ext cx="1957082" cy="48614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== 0?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8859977" y="902091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displaySampledData_oled</a:t>
            </a:r>
            <a:r>
              <a:rPr lang="en-US" sz="1200" dirty="0"/>
              <a:t>();</a:t>
            </a:r>
          </a:p>
        </p:txBody>
      </p:sp>
      <p:cxnSp>
        <p:nvCxnSpPr>
          <p:cNvPr id="20" name="Connector: Elbow 19"/>
          <p:cNvCxnSpPr>
            <a:cxnSpLocks/>
            <a:stCxn id="13" idx="2"/>
            <a:endCxn id="16" idx="0"/>
          </p:cNvCxnSpPr>
          <p:nvPr/>
        </p:nvCxnSpPr>
        <p:spPr>
          <a:xfrm rot="5400000">
            <a:off x="7858820" y="-31963"/>
            <a:ext cx="266770" cy="14437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stCxn id="16" idx="3"/>
            <a:endCxn id="17" idx="1"/>
          </p:cNvCxnSpPr>
          <p:nvPr/>
        </p:nvCxnSpPr>
        <p:spPr>
          <a:xfrm>
            <a:off x="8248891" y="1066348"/>
            <a:ext cx="611086" cy="3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16" idx="2"/>
            <a:endCxn id="39" idx="0"/>
          </p:cNvCxnSpPr>
          <p:nvPr/>
        </p:nvCxnSpPr>
        <p:spPr>
          <a:xfrm rot="5400000">
            <a:off x="7059747" y="1512619"/>
            <a:ext cx="413805" cy="7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7" idx="3"/>
            <a:endCxn id="14" idx="0"/>
          </p:cNvCxnSpPr>
          <p:nvPr/>
        </p:nvCxnSpPr>
        <p:spPr>
          <a:xfrm>
            <a:off x="10981329" y="1070175"/>
            <a:ext cx="451364" cy="2328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49022" y="923060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9" name="Flowchart: Decision 48"/>
          <p:cNvSpPr/>
          <p:nvPr/>
        </p:nvSpPr>
        <p:spPr>
          <a:xfrm>
            <a:off x="6291809" y="2781901"/>
            <a:ext cx="1949679" cy="51022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== 2?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6291809" y="3695722"/>
            <a:ext cx="1949679" cy="49646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== 3?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6291810" y="4602935"/>
            <a:ext cx="1949678" cy="526493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== 4?</a:t>
            </a:r>
          </a:p>
        </p:txBody>
      </p:sp>
      <p:sp>
        <p:nvSpPr>
          <p:cNvPr id="53" name="Flowchart: Decision 52"/>
          <p:cNvSpPr/>
          <p:nvPr/>
        </p:nvSpPr>
        <p:spPr>
          <a:xfrm>
            <a:off x="6316553" y="5552819"/>
            <a:ext cx="1932337" cy="53438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5?</a:t>
            </a:r>
          </a:p>
        </p:txBody>
      </p:sp>
      <p:cxnSp>
        <p:nvCxnSpPr>
          <p:cNvPr id="55" name="Connector: Elbow 54"/>
          <p:cNvCxnSpPr>
            <a:cxnSpLocks/>
            <a:stCxn id="39" idx="2"/>
            <a:endCxn id="49" idx="0"/>
          </p:cNvCxnSpPr>
          <p:nvPr/>
        </p:nvCxnSpPr>
        <p:spPr>
          <a:xfrm rot="16200000" flipH="1">
            <a:off x="7034627" y="2549879"/>
            <a:ext cx="460342" cy="37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/>
          <p:cNvCxnSpPr>
            <a:cxnSpLocks/>
            <a:stCxn id="49" idx="2"/>
            <a:endCxn id="50" idx="0"/>
          </p:cNvCxnSpPr>
          <p:nvPr/>
        </p:nvCxnSpPr>
        <p:spPr>
          <a:xfrm rot="5400000">
            <a:off x="7064853" y="3493926"/>
            <a:ext cx="40359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  <a:stCxn id="50" idx="2"/>
            <a:endCxn id="51" idx="0"/>
          </p:cNvCxnSpPr>
          <p:nvPr/>
        </p:nvCxnSpPr>
        <p:spPr>
          <a:xfrm rot="5400000">
            <a:off x="7061273" y="4397558"/>
            <a:ext cx="4107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cxnSpLocks/>
            <a:stCxn id="51" idx="2"/>
            <a:endCxn id="53" idx="0"/>
          </p:cNvCxnSpPr>
          <p:nvPr/>
        </p:nvCxnSpPr>
        <p:spPr>
          <a:xfrm rot="16200000" flipH="1">
            <a:off x="7062990" y="5333086"/>
            <a:ext cx="423391" cy="16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stCxn id="53" idx="2"/>
            <a:endCxn id="14" idx="2"/>
          </p:cNvCxnSpPr>
          <p:nvPr/>
        </p:nvCxnSpPr>
        <p:spPr>
          <a:xfrm rot="5400000" flipH="1" flipV="1">
            <a:off x="8150939" y="2805447"/>
            <a:ext cx="2413535" cy="4149971"/>
          </a:xfrm>
          <a:prstGeom prst="bentConnector3">
            <a:avLst>
              <a:gd name="adj1" fmla="val -94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80047" y="2400311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0047" y="337088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80047" y="423140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97144" y="5169188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29" name="Flowchart: Process 128"/>
          <p:cNvSpPr/>
          <p:nvPr/>
        </p:nvSpPr>
        <p:spPr>
          <a:xfrm>
            <a:off x="8859977" y="469809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displayAccYLarge_oled</a:t>
            </a:r>
            <a:r>
              <a:rPr lang="en-US" sz="1200" dirty="0"/>
              <a:t>();</a:t>
            </a:r>
          </a:p>
        </p:txBody>
      </p:sp>
      <p:sp>
        <p:nvSpPr>
          <p:cNvPr id="130" name="Flowchart: Process 129"/>
          <p:cNvSpPr/>
          <p:nvPr/>
        </p:nvSpPr>
        <p:spPr>
          <a:xfrm>
            <a:off x="8864892" y="2868931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displayLightLarge_oled</a:t>
            </a:r>
            <a:r>
              <a:rPr lang="en-US" sz="1200" dirty="0"/>
              <a:t>();</a:t>
            </a:r>
          </a:p>
        </p:txBody>
      </p:sp>
      <p:sp>
        <p:nvSpPr>
          <p:cNvPr id="131" name="Flowchart: Process 130"/>
          <p:cNvSpPr/>
          <p:nvPr/>
        </p:nvSpPr>
        <p:spPr>
          <a:xfrm>
            <a:off x="8868296" y="185430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displayTempLarge_oled</a:t>
            </a:r>
            <a:r>
              <a:rPr lang="en-US" sz="1200" dirty="0"/>
              <a:t>();</a:t>
            </a:r>
          </a:p>
        </p:txBody>
      </p:sp>
      <p:sp>
        <p:nvSpPr>
          <p:cNvPr id="133" name="Flowchart: Process 132"/>
          <p:cNvSpPr/>
          <p:nvPr/>
        </p:nvSpPr>
        <p:spPr>
          <a:xfrm>
            <a:off x="8868296" y="377192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displayAccXLarge_oled</a:t>
            </a:r>
            <a:r>
              <a:rPr lang="en-US" sz="1200" dirty="0"/>
              <a:t>();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386612" y="6174174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49" name="Flowchart: Process 148"/>
          <p:cNvSpPr/>
          <p:nvPr/>
        </p:nvSpPr>
        <p:spPr>
          <a:xfrm>
            <a:off x="8868296" y="5651925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displayAccZLarge_oled</a:t>
            </a:r>
            <a:r>
              <a:rPr lang="en-US" sz="1200" dirty="0"/>
              <a:t>();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097144" y="135810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37" name="Connector: Elbow 236"/>
          <p:cNvCxnSpPr>
            <a:cxnSpLocks/>
            <a:stCxn id="39" idx="3"/>
            <a:endCxn id="131" idx="1"/>
          </p:cNvCxnSpPr>
          <p:nvPr/>
        </p:nvCxnSpPr>
        <p:spPr>
          <a:xfrm>
            <a:off x="8241488" y="2022391"/>
            <a:ext cx="62680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/>
          <p:cNvCxnSpPr>
            <a:stCxn id="49" idx="3"/>
            <a:endCxn id="130" idx="1"/>
          </p:cNvCxnSpPr>
          <p:nvPr/>
        </p:nvCxnSpPr>
        <p:spPr>
          <a:xfrm flipV="1">
            <a:off x="8241488" y="3037015"/>
            <a:ext cx="62340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/>
          <p:cNvCxnSpPr>
            <a:stCxn id="50" idx="3"/>
            <a:endCxn id="133" idx="1"/>
          </p:cNvCxnSpPr>
          <p:nvPr/>
        </p:nvCxnSpPr>
        <p:spPr>
          <a:xfrm flipV="1">
            <a:off x="8241488" y="3940011"/>
            <a:ext cx="626808" cy="39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/>
          <p:cNvCxnSpPr>
            <a:cxnSpLocks/>
            <a:stCxn id="51" idx="3"/>
            <a:endCxn id="129" idx="1"/>
          </p:cNvCxnSpPr>
          <p:nvPr/>
        </p:nvCxnSpPr>
        <p:spPr>
          <a:xfrm flipV="1">
            <a:off x="8241488" y="4866181"/>
            <a:ext cx="61848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Connector: Elbow 246"/>
          <p:cNvCxnSpPr>
            <a:cxnSpLocks/>
            <a:stCxn id="53" idx="3"/>
            <a:endCxn id="149" idx="1"/>
          </p:cNvCxnSpPr>
          <p:nvPr/>
        </p:nvCxnSpPr>
        <p:spPr>
          <a:xfrm flipV="1">
            <a:off x="8248890" y="5820009"/>
            <a:ext cx="61940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/>
          <p:cNvCxnSpPr>
            <a:stCxn id="131" idx="3"/>
            <a:endCxn id="14" idx="0"/>
          </p:cNvCxnSpPr>
          <p:nvPr/>
        </p:nvCxnSpPr>
        <p:spPr>
          <a:xfrm>
            <a:off x="10989648" y="2022391"/>
            <a:ext cx="443045" cy="13759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/>
          <p:cNvCxnSpPr>
            <a:stCxn id="130" idx="3"/>
            <a:endCxn id="14" idx="0"/>
          </p:cNvCxnSpPr>
          <p:nvPr/>
        </p:nvCxnSpPr>
        <p:spPr>
          <a:xfrm>
            <a:off x="10986244" y="3037015"/>
            <a:ext cx="446449" cy="3612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Connector: Elbow 256"/>
          <p:cNvCxnSpPr>
            <a:stCxn id="133" idx="3"/>
            <a:endCxn id="14" idx="2"/>
          </p:cNvCxnSpPr>
          <p:nvPr/>
        </p:nvCxnSpPr>
        <p:spPr>
          <a:xfrm flipV="1">
            <a:off x="10989648" y="3673665"/>
            <a:ext cx="443045" cy="2663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Connector: Elbow 258"/>
          <p:cNvCxnSpPr>
            <a:stCxn id="129" idx="3"/>
            <a:endCxn id="14" idx="2"/>
          </p:cNvCxnSpPr>
          <p:nvPr/>
        </p:nvCxnSpPr>
        <p:spPr>
          <a:xfrm flipV="1">
            <a:off x="10981329" y="3673665"/>
            <a:ext cx="451364" cy="1192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/>
          <p:cNvCxnSpPr>
            <a:cxnSpLocks/>
            <a:stCxn id="149" idx="3"/>
            <a:endCxn id="14" idx="2"/>
          </p:cNvCxnSpPr>
          <p:nvPr/>
        </p:nvCxnSpPr>
        <p:spPr>
          <a:xfrm flipV="1">
            <a:off x="10989648" y="3673665"/>
            <a:ext cx="443045" cy="21463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080045" y="2286422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8365174" y="186896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8355166" y="2873239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8365173" y="377385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365172" y="472487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8352043" y="5651925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89" name="Flowchart: Process 288"/>
          <p:cNvSpPr/>
          <p:nvPr/>
        </p:nvSpPr>
        <p:spPr>
          <a:xfrm>
            <a:off x="142721" y="175015"/>
            <a:ext cx="5893747" cy="65532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lowchart: Decision 289"/>
          <p:cNvSpPr/>
          <p:nvPr/>
        </p:nvSpPr>
        <p:spPr>
          <a:xfrm>
            <a:off x="324643" y="1723223"/>
            <a:ext cx="1874760" cy="59833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1?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142721" y="179026"/>
            <a:ext cx="1350241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reinit_oled</a:t>
            </a:r>
            <a:r>
              <a:rPr lang="en-US" sz="1801" dirty="0"/>
              <a:t>()</a:t>
            </a:r>
          </a:p>
        </p:txBody>
      </p:sp>
      <p:sp>
        <p:nvSpPr>
          <p:cNvPr id="292" name="Flowchart: Terminator 291"/>
          <p:cNvSpPr/>
          <p:nvPr/>
        </p:nvSpPr>
        <p:spPr>
          <a:xfrm>
            <a:off x="4857207" y="308416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293" name="Flowchart: Terminator 292"/>
          <p:cNvSpPr/>
          <p:nvPr/>
        </p:nvSpPr>
        <p:spPr>
          <a:xfrm>
            <a:off x="4857208" y="3398314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294" name="Flowchart: Decision 293"/>
          <p:cNvSpPr/>
          <p:nvPr/>
        </p:nvSpPr>
        <p:spPr>
          <a:xfrm>
            <a:off x="332044" y="823277"/>
            <a:ext cx="1874761" cy="48614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0?</a:t>
            </a:r>
          </a:p>
        </p:txBody>
      </p:sp>
      <p:sp>
        <p:nvSpPr>
          <p:cNvPr id="295" name="Flowchart: Process 294"/>
          <p:cNvSpPr/>
          <p:nvPr/>
        </p:nvSpPr>
        <p:spPr>
          <a:xfrm>
            <a:off x="2817892" y="902091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monitor_oled_init</a:t>
            </a:r>
            <a:r>
              <a:rPr lang="en-US" sz="1200" dirty="0"/>
              <a:t>();</a:t>
            </a:r>
          </a:p>
        </p:txBody>
      </p:sp>
      <p:cxnSp>
        <p:nvCxnSpPr>
          <p:cNvPr id="296" name="Connector: Elbow 295"/>
          <p:cNvCxnSpPr>
            <a:cxnSpLocks/>
            <a:stCxn id="292" idx="2"/>
            <a:endCxn id="340" idx="3"/>
          </p:cNvCxnSpPr>
          <p:nvPr/>
        </p:nvCxnSpPr>
        <p:spPr>
          <a:xfrm rot="5400000" flipH="1">
            <a:off x="4953946" y="147107"/>
            <a:ext cx="121821" cy="751501"/>
          </a:xfrm>
          <a:prstGeom prst="bentConnector4">
            <a:avLst>
              <a:gd name="adj1" fmla="val -134383"/>
              <a:gd name="adj2" fmla="val 854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Connector: Elbow 296"/>
          <p:cNvCxnSpPr>
            <a:cxnSpLocks/>
            <a:stCxn id="294" idx="3"/>
            <a:endCxn id="295" idx="1"/>
          </p:cNvCxnSpPr>
          <p:nvPr/>
        </p:nvCxnSpPr>
        <p:spPr>
          <a:xfrm>
            <a:off x="2206805" y="1066348"/>
            <a:ext cx="611087" cy="3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Connector: Elbow 297"/>
          <p:cNvCxnSpPr>
            <a:cxnSpLocks/>
            <a:stCxn id="294" idx="2"/>
            <a:endCxn id="290" idx="0"/>
          </p:cNvCxnSpPr>
          <p:nvPr/>
        </p:nvCxnSpPr>
        <p:spPr>
          <a:xfrm rot="5400000">
            <a:off x="1058822" y="1512619"/>
            <a:ext cx="413805" cy="7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Connector: Elbow 298"/>
          <p:cNvCxnSpPr>
            <a:cxnSpLocks/>
            <a:stCxn id="295" idx="3"/>
            <a:endCxn id="293" idx="0"/>
          </p:cNvCxnSpPr>
          <p:nvPr/>
        </p:nvCxnSpPr>
        <p:spPr>
          <a:xfrm>
            <a:off x="4939244" y="1070175"/>
            <a:ext cx="451364" cy="2328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2306937" y="923060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01" name="Flowchart: Decision 300"/>
          <p:cNvSpPr/>
          <p:nvPr/>
        </p:nvSpPr>
        <p:spPr>
          <a:xfrm>
            <a:off x="331734" y="2781901"/>
            <a:ext cx="1867669" cy="51022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2?</a:t>
            </a:r>
          </a:p>
        </p:txBody>
      </p:sp>
      <p:sp>
        <p:nvSpPr>
          <p:cNvPr id="302" name="Flowchart: Decision 301"/>
          <p:cNvSpPr/>
          <p:nvPr/>
        </p:nvSpPr>
        <p:spPr>
          <a:xfrm>
            <a:off x="331734" y="3695722"/>
            <a:ext cx="1867669" cy="49646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3?</a:t>
            </a:r>
          </a:p>
        </p:txBody>
      </p:sp>
      <p:sp>
        <p:nvSpPr>
          <p:cNvPr id="303" name="Flowchart: Decision 302"/>
          <p:cNvSpPr/>
          <p:nvPr/>
        </p:nvSpPr>
        <p:spPr>
          <a:xfrm>
            <a:off x="331735" y="4602935"/>
            <a:ext cx="1867668" cy="526493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4?</a:t>
            </a:r>
          </a:p>
        </p:txBody>
      </p:sp>
      <p:sp>
        <p:nvSpPr>
          <p:cNvPr id="304" name="Flowchart: Decision 303"/>
          <p:cNvSpPr/>
          <p:nvPr/>
        </p:nvSpPr>
        <p:spPr>
          <a:xfrm>
            <a:off x="332044" y="5552819"/>
            <a:ext cx="1874761" cy="53438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5?</a:t>
            </a:r>
          </a:p>
        </p:txBody>
      </p:sp>
      <p:cxnSp>
        <p:nvCxnSpPr>
          <p:cNvPr id="305" name="Connector: Elbow 304"/>
          <p:cNvCxnSpPr>
            <a:cxnSpLocks/>
            <a:stCxn id="290" idx="2"/>
            <a:endCxn id="301" idx="0"/>
          </p:cNvCxnSpPr>
          <p:nvPr/>
        </p:nvCxnSpPr>
        <p:spPr>
          <a:xfrm rot="16200000" flipH="1">
            <a:off x="1033625" y="2549957"/>
            <a:ext cx="460342" cy="35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Connector: Elbow 305"/>
          <p:cNvCxnSpPr>
            <a:cxnSpLocks/>
            <a:stCxn id="301" idx="2"/>
            <a:endCxn id="302" idx="0"/>
          </p:cNvCxnSpPr>
          <p:nvPr/>
        </p:nvCxnSpPr>
        <p:spPr>
          <a:xfrm rot="5400000">
            <a:off x="1063773" y="3493926"/>
            <a:ext cx="40359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Connector: Elbow 306"/>
          <p:cNvCxnSpPr>
            <a:cxnSpLocks/>
            <a:stCxn id="302" idx="2"/>
            <a:endCxn id="303" idx="0"/>
          </p:cNvCxnSpPr>
          <p:nvPr/>
        </p:nvCxnSpPr>
        <p:spPr>
          <a:xfrm rot="5400000">
            <a:off x="1060193" y="4397558"/>
            <a:ext cx="4107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Connector: Elbow 307"/>
          <p:cNvCxnSpPr>
            <a:cxnSpLocks/>
            <a:stCxn id="303" idx="2"/>
            <a:endCxn id="304" idx="0"/>
          </p:cNvCxnSpPr>
          <p:nvPr/>
        </p:nvCxnSpPr>
        <p:spPr>
          <a:xfrm rot="16200000" flipH="1">
            <a:off x="1055802" y="5339195"/>
            <a:ext cx="423391" cy="3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/>
          <p:cNvCxnSpPr>
            <a:cxnSpLocks/>
            <a:stCxn id="304" idx="2"/>
            <a:endCxn id="353" idx="1"/>
          </p:cNvCxnSpPr>
          <p:nvPr/>
        </p:nvCxnSpPr>
        <p:spPr>
          <a:xfrm rot="16200000" flipH="1">
            <a:off x="1413664" y="5942961"/>
            <a:ext cx="281448" cy="5699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037962" y="2400311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037962" y="337088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037962" y="423140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055059" y="5169188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4" name="Flowchart: Process 313"/>
          <p:cNvSpPr/>
          <p:nvPr/>
        </p:nvSpPr>
        <p:spPr>
          <a:xfrm>
            <a:off x="2817892" y="469809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monitor_oled_accY</a:t>
            </a:r>
            <a:r>
              <a:rPr lang="en-US" sz="1200" dirty="0"/>
              <a:t>();</a:t>
            </a:r>
          </a:p>
        </p:txBody>
      </p:sp>
      <p:sp>
        <p:nvSpPr>
          <p:cNvPr id="315" name="Flowchart: Process 314"/>
          <p:cNvSpPr/>
          <p:nvPr/>
        </p:nvSpPr>
        <p:spPr>
          <a:xfrm>
            <a:off x="2822807" y="2868931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monitor_oled_light</a:t>
            </a:r>
            <a:r>
              <a:rPr lang="en-US" sz="1200" dirty="0"/>
              <a:t>();</a:t>
            </a:r>
          </a:p>
        </p:txBody>
      </p:sp>
      <p:sp>
        <p:nvSpPr>
          <p:cNvPr id="316" name="Flowchart: Process 315"/>
          <p:cNvSpPr/>
          <p:nvPr/>
        </p:nvSpPr>
        <p:spPr>
          <a:xfrm>
            <a:off x="2826211" y="185430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monitor_oled_temp</a:t>
            </a:r>
            <a:r>
              <a:rPr lang="en-US" sz="1200" dirty="0"/>
              <a:t>();</a:t>
            </a:r>
          </a:p>
        </p:txBody>
      </p:sp>
      <p:sp>
        <p:nvSpPr>
          <p:cNvPr id="317" name="Flowchart: Process 316"/>
          <p:cNvSpPr/>
          <p:nvPr/>
        </p:nvSpPr>
        <p:spPr>
          <a:xfrm>
            <a:off x="2826211" y="3771927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monitor_oled_accX</a:t>
            </a:r>
            <a:r>
              <a:rPr lang="en-US" sz="1200" dirty="0"/>
              <a:t>();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288224" y="6220340"/>
            <a:ext cx="365806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19" name="Flowchart: Process 318"/>
          <p:cNvSpPr/>
          <p:nvPr/>
        </p:nvSpPr>
        <p:spPr>
          <a:xfrm>
            <a:off x="2826211" y="5333024"/>
            <a:ext cx="2121352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monitor_oled_accZ</a:t>
            </a:r>
            <a:r>
              <a:rPr lang="en-US" sz="1200" dirty="0"/>
              <a:t>();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1055059" y="135810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321" name="Connector: Elbow 320"/>
          <p:cNvCxnSpPr>
            <a:cxnSpLocks/>
            <a:stCxn id="290" idx="3"/>
            <a:endCxn id="316" idx="1"/>
          </p:cNvCxnSpPr>
          <p:nvPr/>
        </p:nvCxnSpPr>
        <p:spPr>
          <a:xfrm>
            <a:off x="2199403" y="2022391"/>
            <a:ext cx="62680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Connector: Elbow 321"/>
          <p:cNvCxnSpPr>
            <a:cxnSpLocks/>
            <a:stCxn id="301" idx="3"/>
            <a:endCxn id="315" idx="1"/>
          </p:cNvCxnSpPr>
          <p:nvPr/>
        </p:nvCxnSpPr>
        <p:spPr>
          <a:xfrm flipV="1">
            <a:off x="2199403" y="3037015"/>
            <a:ext cx="62340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3" name="Connector: Elbow 322"/>
          <p:cNvCxnSpPr>
            <a:cxnSpLocks/>
            <a:stCxn id="302" idx="3"/>
            <a:endCxn id="317" idx="1"/>
          </p:cNvCxnSpPr>
          <p:nvPr/>
        </p:nvCxnSpPr>
        <p:spPr>
          <a:xfrm flipV="1">
            <a:off x="2199403" y="3940011"/>
            <a:ext cx="626808" cy="39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Connector: Elbow 323"/>
          <p:cNvCxnSpPr>
            <a:cxnSpLocks/>
            <a:stCxn id="303" idx="3"/>
            <a:endCxn id="314" idx="1"/>
          </p:cNvCxnSpPr>
          <p:nvPr/>
        </p:nvCxnSpPr>
        <p:spPr>
          <a:xfrm flipV="1">
            <a:off x="2199403" y="4866181"/>
            <a:ext cx="61848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Connector: Elbow 324"/>
          <p:cNvCxnSpPr>
            <a:cxnSpLocks/>
            <a:stCxn id="304" idx="3"/>
            <a:endCxn id="319" idx="1"/>
          </p:cNvCxnSpPr>
          <p:nvPr/>
        </p:nvCxnSpPr>
        <p:spPr>
          <a:xfrm flipV="1">
            <a:off x="2206805" y="5501108"/>
            <a:ext cx="619406" cy="3189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6" name="Connector: Elbow 325"/>
          <p:cNvCxnSpPr>
            <a:stCxn id="316" idx="3"/>
            <a:endCxn id="293" idx="0"/>
          </p:cNvCxnSpPr>
          <p:nvPr/>
        </p:nvCxnSpPr>
        <p:spPr>
          <a:xfrm>
            <a:off x="4947563" y="2022391"/>
            <a:ext cx="443045" cy="13759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7" name="Connector: Elbow 326"/>
          <p:cNvCxnSpPr>
            <a:stCxn id="315" idx="3"/>
            <a:endCxn id="293" idx="0"/>
          </p:cNvCxnSpPr>
          <p:nvPr/>
        </p:nvCxnSpPr>
        <p:spPr>
          <a:xfrm>
            <a:off x="4944159" y="3037015"/>
            <a:ext cx="446449" cy="3612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Connector: Elbow 327"/>
          <p:cNvCxnSpPr>
            <a:stCxn id="317" idx="3"/>
            <a:endCxn id="293" idx="2"/>
          </p:cNvCxnSpPr>
          <p:nvPr/>
        </p:nvCxnSpPr>
        <p:spPr>
          <a:xfrm flipV="1">
            <a:off x="4947563" y="3673665"/>
            <a:ext cx="443045" cy="2663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Connector: Elbow 328"/>
          <p:cNvCxnSpPr>
            <a:stCxn id="314" idx="3"/>
            <a:endCxn id="293" idx="2"/>
          </p:cNvCxnSpPr>
          <p:nvPr/>
        </p:nvCxnSpPr>
        <p:spPr>
          <a:xfrm flipV="1">
            <a:off x="4939244" y="3673665"/>
            <a:ext cx="451364" cy="11925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/>
          <p:cNvCxnSpPr>
            <a:cxnSpLocks/>
            <a:stCxn id="319" idx="3"/>
            <a:endCxn id="293" idx="2"/>
          </p:cNvCxnSpPr>
          <p:nvPr/>
        </p:nvCxnSpPr>
        <p:spPr>
          <a:xfrm flipV="1">
            <a:off x="4947563" y="3673665"/>
            <a:ext cx="443045" cy="18274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037960" y="2286422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2323089" y="186896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2313081" y="2873239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323088" y="377385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2323087" y="472487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309869" y="550887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40" name="Flowchart: Process 339"/>
          <p:cNvSpPr/>
          <p:nvPr/>
        </p:nvSpPr>
        <p:spPr>
          <a:xfrm>
            <a:off x="1757031" y="307894"/>
            <a:ext cx="2882075" cy="308104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oled_clearScreen</a:t>
            </a:r>
            <a:r>
              <a:rPr lang="en-US" sz="1200" dirty="0"/>
              <a:t>(OLED_COLOR_BLACK);</a:t>
            </a:r>
          </a:p>
        </p:txBody>
      </p:sp>
      <p:cxnSp>
        <p:nvCxnSpPr>
          <p:cNvPr id="351" name="Connector: Elbow 350"/>
          <p:cNvCxnSpPr>
            <a:cxnSpLocks/>
            <a:stCxn id="340" idx="2"/>
            <a:endCxn id="294" idx="0"/>
          </p:cNvCxnSpPr>
          <p:nvPr/>
        </p:nvCxnSpPr>
        <p:spPr>
          <a:xfrm rot="5400000">
            <a:off x="2130108" y="-244685"/>
            <a:ext cx="207279" cy="1928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3" name="Flowchart: Decision 352"/>
          <p:cNvSpPr/>
          <p:nvPr/>
        </p:nvSpPr>
        <p:spPr>
          <a:xfrm>
            <a:off x="1839351" y="6101457"/>
            <a:ext cx="1874761" cy="53438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6?</a:t>
            </a:r>
          </a:p>
        </p:txBody>
      </p:sp>
      <p:sp>
        <p:nvSpPr>
          <p:cNvPr id="363" name="Flowchart: Process 362"/>
          <p:cNvSpPr/>
          <p:nvPr/>
        </p:nvSpPr>
        <p:spPr>
          <a:xfrm>
            <a:off x="4110910" y="6200564"/>
            <a:ext cx="1610018" cy="336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monitor_oled_func</a:t>
            </a:r>
            <a:r>
              <a:rPr lang="en-US" sz="1200" dirty="0"/>
              <a:t>();</a:t>
            </a:r>
          </a:p>
        </p:txBody>
      </p:sp>
      <p:cxnSp>
        <p:nvCxnSpPr>
          <p:cNvPr id="368" name="Connector: Elbow 367"/>
          <p:cNvCxnSpPr>
            <a:cxnSpLocks/>
            <a:stCxn id="353" idx="3"/>
            <a:endCxn id="363" idx="1"/>
          </p:cNvCxnSpPr>
          <p:nvPr/>
        </p:nvCxnSpPr>
        <p:spPr>
          <a:xfrm>
            <a:off x="3714112" y="6368648"/>
            <a:ext cx="39679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Connector: Elbow 369"/>
          <p:cNvCxnSpPr>
            <a:cxnSpLocks/>
            <a:stCxn id="363" idx="3"/>
            <a:endCxn id="293" idx="2"/>
          </p:cNvCxnSpPr>
          <p:nvPr/>
        </p:nvCxnSpPr>
        <p:spPr>
          <a:xfrm flipH="1" flipV="1">
            <a:off x="5390608" y="3673665"/>
            <a:ext cx="330320" cy="2694983"/>
          </a:xfrm>
          <a:prstGeom prst="bentConnector4">
            <a:avLst>
              <a:gd name="adj1" fmla="val -40631"/>
              <a:gd name="adj2" fmla="val 559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Connector: Elbow 382"/>
          <p:cNvCxnSpPr>
            <a:cxnSpLocks/>
            <a:stCxn id="353" idx="0"/>
            <a:endCxn id="293" idx="2"/>
          </p:cNvCxnSpPr>
          <p:nvPr/>
        </p:nvCxnSpPr>
        <p:spPr>
          <a:xfrm rot="5400000" flipH="1" flipV="1">
            <a:off x="2869774" y="3580623"/>
            <a:ext cx="2427792" cy="2613876"/>
          </a:xfrm>
          <a:prstGeom prst="bentConnector3">
            <a:avLst>
              <a:gd name="adj1" fmla="val 6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3721572" y="6227924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03" name="Flowchart: Decision 402"/>
          <p:cNvSpPr/>
          <p:nvPr/>
        </p:nvSpPr>
        <p:spPr>
          <a:xfrm>
            <a:off x="6284500" y="1723222"/>
            <a:ext cx="1932336" cy="59833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1?</a:t>
            </a:r>
          </a:p>
        </p:txBody>
      </p:sp>
      <p:sp>
        <p:nvSpPr>
          <p:cNvPr id="404" name="Flowchart: Decision 403"/>
          <p:cNvSpPr/>
          <p:nvPr/>
        </p:nvSpPr>
        <p:spPr>
          <a:xfrm>
            <a:off x="6291901" y="823276"/>
            <a:ext cx="1932337" cy="48614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0?</a:t>
            </a:r>
          </a:p>
        </p:txBody>
      </p:sp>
      <p:sp>
        <p:nvSpPr>
          <p:cNvPr id="405" name="Flowchart: Decision 404"/>
          <p:cNvSpPr/>
          <p:nvPr/>
        </p:nvSpPr>
        <p:spPr>
          <a:xfrm>
            <a:off x="6291808" y="2781900"/>
            <a:ext cx="1925028" cy="51022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2?</a:t>
            </a:r>
          </a:p>
        </p:txBody>
      </p:sp>
      <p:sp>
        <p:nvSpPr>
          <p:cNvPr id="406" name="Flowchart: Decision 405"/>
          <p:cNvSpPr/>
          <p:nvPr/>
        </p:nvSpPr>
        <p:spPr>
          <a:xfrm>
            <a:off x="6291808" y="3695721"/>
            <a:ext cx="1925028" cy="49646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3?</a:t>
            </a:r>
          </a:p>
        </p:txBody>
      </p:sp>
      <p:sp>
        <p:nvSpPr>
          <p:cNvPr id="407" name="Flowchart: Decision 406"/>
          <p:cNvSpPr/>
          <p:nvPr/>
        </p:nvSpPr>
        <p:spPr>
          <a:xfrm>
            <a:off x="6291808" y="4602934"/>
            <a:ext cx="1925027" cy="526493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4?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3248349" y="5812138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69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2719013" cy="64634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STR_CEMS_ALERT = "User %s has requested for assistance.\r\n";</a:t>
            </a:r>
          </a:p>
          <a:p>
            <a:endParaRPr lang="en-US" sz="1200" dirty="0"/>
          </a:p>
          <a:p>
            <a:r>
              <a:rPr lang="en-US" sz="1200" dirty="0"/>
              <a:t>STR_ARROW_CHAR = "&gt;";</a:t>
            </a:r>
          </a:p>
          <a:p>
            <a:r>
              <a:rPr lang="en-US" sz="1200" dirty="0"/>
              <a:t>STR_BLANK_CHAR = " ";</a:t>
            </a:r>
          </a:p>
          <a:p>
            <a:endParaRPr lang="en-US" sz="1200" dirty="0"/>
          </a:p>
          <a:p>
            <a:r>
              <a:rPr lang="en-US" sz="1200" dirty="0"/>
              <a:t>STR_INTVALUES_OUTPUT = "%d    ";</a:t>
            </a:r>
          </a:p>
          <a:p>
            <a:r>
              <a:rPr lang="en-US" sz="1200" dirty="0"/>
              <a:t>STR_UINTVALUES_OUTPUT = "%u    ";</a:t>
            </a:r>
          </a:p>
          <a:p>
            <a:r>
              <a:rPr lang="en-US" sz="1200" dirty="0"/>
              <a:t>STR_FLOATVALUES_OUTPUT = "%.2f   ";</a:t>
            </a:r>
          </a:p>
          <a:p>
            <a:endParaRPr lang="en-US" sz="1200" dirty="0"/>
          </a:p>
          <a:p>
            <a:r>
              <a:rPr lang="en-US" sz="1200" dirty="0"/>
              <a:t>STR_FUNC_TITLE = "Select Function:";</a:t>
            </a:r>
          </a:p>
          <a:p>
            <a:r>
              <a:rPr lang="en-US" sz="1200" dirty="0"/>
              <a:t>STR_FUNC_1 = "Siren       ";</a:t>
            </a:r>
          </a:p>
          <a:p>
            <a:r>
              <a:rPr lang="en-US" sz="1200" dirty="0"/>
              <a:t>STR_FUNC_2 = "SOS to CEMS ";</a:t>
            </a:r>
          </a:p>
          <a:p>
            <a:r>
              <a:rPr lang="en-US" sz="1200" dirty="0"/>
              <a:t>STR_FUNC_3 = "Lights      ";</a:t>
            </a:r>
          </a:p>
          <a:p>
            <a:endParaRPr lang="en-US" sz="1200" dirty="0"/>
          </a:p>
          <a:p>
            <a:r>
              <a:rPr lang="en-US" sz="1200" dirty="0"/>
              <a:t>STR_MAIN_LUX = "LUX : ";</a:t>
            </a:r>
          </a:p>
          <a:p>
            <a:r>
              <a:rPr lang="en-US" sz="1200" dirty="0"/>
              <a:t>STR_MAIN_TEMP = "TEMP: ";</a:t>
            </a:r>
          </a:p>
          <a:p>
            <a:r>
              <a:rPr lang="en-US" sz="1200" dirty="0"/>
              <a:t>STR_MAIN_ACCX = "ACCX: ";</a:t>
            </a:r>
          </a:p>
          <a:p>
            <a:r>
              <a:rPr lang="en-US" sz="1200" dirty="0"/>
              <a:t>STR_MAIN_ACCY = "ACCY: ";</a:t>
            </a:r>
          </a:p>
          <a:p>
            <a:r>
              <a:rPr lang="en-US" sz="1200" dirty="0"/>
              <a:t>STR_MAIN_ACCZ = "ACCZ: ";</a:t>
            </a:r>
          </a:p>
          <a:p>
            <a:r>
              <a:rPr lang="en-US" sz="1200" dirty="0"/>
              <a:t>STR_MAIN_TITLE = "MODE: MONITOR";</a:t>
            </a:r>
          </a:p>
          <a:p>
            <a:endParaRPr lang="en-US" sz="1200" dirty="0"/>
          </a:p>
          <a:p>
            <a:r>
              <a:rPr lang="en-US" sz="1200" dirty="0"/>
              <a:t>STR_BIG_TEMP = "TEMP   ";</a:t>
            </a:r>
          </a:p>
          <a:p>
            <a:r>
              <a:rPr lang="en-US" sz="1200" dirty="0"/>
              <a:t>STR_BIG_LIGHT = "LUX   ";</a:t>
            </a:r>
          </a:p>
          <a:p>
            <a:r>
              <a:rPr lang="en-US" sz="1200" dirty="0"/>
              <a:t>STR_BIG_ACCX = "ACC X  ";</a:t>
            </a:r>
          </a:p>
          <a:p>
            <a:r>
              <a:rPr lang="en-US" sz="1200" dirty="0"/>
              <a:t>STR_BIG_ACCY = "ACC Y  ";</a:t>
            </a:r>
          </a:p>
          <a:p>
            <a:r>
              <a:rPr lang="en-US" sz="1200" dirty="0"/>
              <a:t>STR_BIG_ACCZ = "ACC Z  ";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2971801" y="152400"/>
            <a:ext cx="2870393" cy="646343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1" y="156411"/>
            <a:ext cx="2030684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monitor_oled_init</a:t>
            </a:r>
            <a:r>
              <a:rPr lang="en-US" sz="1801" dirty="0"/>
              <a:t>()</a:t>
            </a:r>
          </a:p>
        </p:txBody>
      </p:sp>
      <p:sp>
        <p:nvSpPr>
          <p:cNvPr id="35" name="Flowchart: Terminator 34"/>
          <p:cNvSpPr/>
          <p:nvPr/>
        </p:nvSpPr>
        <p:spPr>
          <a:xfrm>
            <a:off x="3879695" y="74570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3879694" y="574064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3051548" y="1180964"/>
            <a:ext cx="2723093" cy="430216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oled_putString</a:t>
            </a:r>
            <a:r>
              <a:rPr lang="en-US" sz="1200" dirty="0"/>
              <a:t>(1, 1, STR_MAIN_TITLE, OLED_COLOR_WHITE, OLED_COLOR_BLACK);</a:t>
            </a:r>
          </a:p>
          <a:p>
            <a:r>
              <a:rPr lang="en-US" sz="1200" dirty="0" err="1"/>
              <a:t>oled_rect</a:t>
            </a:r>
            <a:r>
              <a:rPr lang="en-US" sz="1200" dirty="0"/>
              <a:t>(0, 10, 95, 62, OLED_COLOR_WHITE);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12, STR_MAIN_LUX,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22, STR_MAIN_TEMP,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32, STR_MAIN_ACCX,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42, STR_MAIN_ACCY,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52, STR_MAIN_ACCZ, OLED_COLOR_WHITE, OLED_COLOR_BLACK);</a:t>
            </a:r>
          </a:p>
          <a:p>
            <a:endParaRPr lang="en-US" sz="1200" dirty="0"/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38" name="Connector: Elbow 37"/>
          <p:cNvCxnSpPr>
            <a:cxnSpLocks/>
            <a:stCxn id="35" idx="2"/>
            <a:endCxn id="37" idx="0"/>
          </p:cNvCxnSpPr>
          <p:nvPr/>
        </p:nvCxnSpPr>
        <p:spPr>
          <a:xfrm rot="5400000">
            <a:off x="4333140" y="1101008"/>
            <a:ext cx="1599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cxnSpLocks/>
            <a:stCxn id="37" idx="2"/>
            <a:endCxn id="36" idx="0"/>
          </p:cNvCxnSpPr>
          <p:nvPr/>
        </p:nvCxnSpPr>
        <p:spPr>
          <a:xfrm rot="5400000">
            <a:off x="4284336" y="5611890"/>
            <a:ext cx="2575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5942582" y="158614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42582" y="162625"/>
            <a:ext cx="2222147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monitor_oled_temp</a:t>
            </a:r>
            <a:r>
              <a:rPr lang="en-US" sz="1801" dirty="0"/>
              <a:t>()</a:t>
            </a:r>
          </a:p>
        </p:txBody>
      </p:sp>
      <p:sp>
        <p:nvSpPr>
          <p:cNvPr id="42" name="Flowchart: Terminator 41"/>
          <p:cNvSpPr/>
          <p:nvPr/>
        </p:nvSpPr>
        <p:spPr>
          <a:xfrm>
            <a:off x="6870579" y="56892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6870578" y="186693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6019800" y="955737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STR_BIG_TEMP,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45" name="Connector: Elbow 44"/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7350820" y="897431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cxnSpLocks/>
            <a:stCxn id="44" idx="2"/>
            <a:endCxn id="43" idx="0"/>
          </p:cNvCxnSpPr>
          <p:nvPr/>
        </p:nvCxnSpPr>
        <p:spPr>
          <a:xfrm rot="5400000">
            <a:off x="7347644" y="1805447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Flowchart: Process 119"/>
          <p:cNvSpPr/>
          <p:nvPr/>
        </p:nvSpPr>
        <p:spPr>
          <a:xfrm>
            <a:off x="9047070" y="162625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047070" y="166636"/>
            <a:ext cx="2137573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monitor_oled_light</a:t>
            </a:r>
            <a:r>
              <a:rPr lang="en-US" sz="1801" dirty="0"/>
              <a:t>()</a:t>
            </a:r>
          </a:p>
        </p:txBody>
      </p:sp>
      <p:sp>
        <p:nvSpPr>
          <p:cNvPr id="122" name="Flowchart: Terminator 121"/>
          <p:cNvSpPr/>
          <p:nvPr/>
        </p:nvSpPr>
        <p:spPr>
          <a:xfrm>
            <a:off x="9975067" y="572933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23" name="Flowchart: Terminator 122"/>
          <p:cNvSpPr/>
          <p:nvPr/>
        </p:nvSpPr>
        <p:spPr>
          <a:xfrm>
            <a:off x="9975066" y="187094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24" name="Flowchart: Process 123"/>
          <p:cNvSpPr/>
          <p:nvPr/>
        </p:nvSpPr>
        <p:spPr>
          <a:xfrm>
            <a:off x="9124288" y="959748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STR_BIG_LIGHT,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25" name="Connector: Elbow 124"/>
          <p:cNvCxnSpPr>
            <a:cxnSpLocks/>
            <a:stCxn id="122" idx="2"/>
            <a:endCxn id="124" idx="0"/>
          </p:cNvCxnSpPr>
          <p:nvPr/>
        </p:nvCxnSpPr>
        <p:spPr>
          <a:xfrm rot="16200000" flipH="1">
            <a:off x="10455308" y="901442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/>
          <p:cNvCxnSpPr>
            <a:cxnSpLocks/>
            <a:stCxn id="124" idx="2"/>
            <a:endCxn id="123" idx="0"/>
          </p:cNvCxnSpPr>
          <p:nvPr/>
        </p:nvCxnSpPr>
        <p:spPr>
          <a:xfrm rot="5400000">
            <a:off x="10452132" y="1809458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5947395" y="2333831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947395" y="2337842"/>
            <a:ext cx="2152512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monitor_oled_accX</a:t>
            </a:r>
            <a:r>
              <a:rPr lang="en-US" sz="1801" dirty="0"/>
              <a:t>()</a:t>
            </a:r>
          </a:p>
        </p:txBody>
      </p:sp>
      <p:sp>
        <p:nvSpPr>
          <p:cNvPr id="129" name="Flowchart: Terminator 128"/>
          <p:cNvSpPr/>
          <p:nvPr/>
        </p:nvSpPr>
        <p:spPr>
          <a:xfrm>
            <a:off x="6875392" y="274413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30" name="Flowchart: Terminator 129"/>
          <p:cNvSpPr/>
          <p:nvPr/>
        </p:nvSpPr>
        <p:spPr>
          <a:xfrm>
            <a:off x="6875391" y="404214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31" name="Flowchart: Process 130"/>
          <p:cNvSpPr/>
          <p:nvPr/>
        </p:nvSpPr>
        <p:spPr>
          <a:xfrm>
            <a:off x="6024613" y="3130954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STR_BIG_ACCX,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32" name="Connector: Elbow 131"/>
          <p:cNvCxnSpPr>
            <a:cxnSpLocks/>
            <a:stCxn id="129" idx="2"/>
            <a:endCxn id="131" idx="0"/>
          </p:cNvCxnSpPr>
          <p:nvPr/>
        </p:nvCxnSpPr>
        <p:spPr>
          <a:xfrm rot="16200000" flipH="1">
            <a:off x="7355633" y="3072648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/>
          <p:cNvCxnSpPr>
            <a:cxnSpLocks/>
            <a:stCxn id="131" idx="2"/>
            <a:endCxn id="130" idx="0"/>
          </p:cNvCxnSpPr>
          <p:nvPr/>
        </p:nvCxnSpPr>
        <p:spPr>
          <a:xfrm rot="5400000">
            <a:off x="7352457" y="3980664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Flowchart: Process 133"/>
          <p:cNvSpPr/>
          <p:nvPr/>
        </p:nvSpPr>
        <p:spPr>
          <a:xfrm>
            <a:off x="9051883" y="2337842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9051883" y="2341853"/>
            <a:ext cx="2144498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monitor_oled_accY</a:t>
            </a:r>
            <a:r>
              <a:rPr lang="en-US" sz="1801" dirty="0"/>
              <a:t>()</a:t>
            </a:r>
          </a:p>
        </p:txBody>
      </p:sp>
      <p:sp>
        <p:nvSpPr>
          <p:cNvPr id="136" name="Flowchart: Terminator 135"/>
          <p:cNvSpPr/>
          <p:nvPr/>
        </p:nvSpPr>
        <p:spPr>
          <a:xfrm>
            <a:off x="9979880" y="274815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37" name="Flowchart: Terminator 136"/>
          <p:cNvSpPr/>
          <p:nvPr/>
        </p:nvSpPr>
        <p:spPr>
          <a:xfrm>
            <a:off x="9979879" y="4046158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38" name="Flowchart: Process 137"/>
          <p:cNvSpPr/>
          <p:nvPr/>
        </p:nvSpPr>
        <p:spPr>
          <a:xfrm>
            <a:off x="9129101" y="3134965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STR_BIG_ACCY,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39" name="Connector: Elbow 138"/>
          <p:cNvCxnSpPr>
            <a:cxnSpLocks/>
            <a:stCxn id="136" idx="2"/>
            <a:endCxn id="138" idx="0"/>
          </p:cNvCxnSpPr>
          <p:nvPr/>
        </p:nvCxnSpPr>
        <p:spPr>
          <a:xfrm rot="16200000" flipH="1">
            <a:off x="10460121" y="3076659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/>
          <p:cNvCxnSpPr>
            <a:cxnSpLocks/>
            <a:stCxn id="138" idx="2"/>
            <a:endCxn id="137" idx="0"/>
          </p:cNvCxnSpPr>
          <p:nvPr/>
        </p:nvCxnSpPr>
        <p:spPr>
          <a:xfrm rot="5400000">
            <a:off x="10456945" y="3984675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Flowchart: Process 154"/>
          <p:cNvSpPr/>
          <p:nvPr/>
        </p:nvSpPr>
        <p:spPr>
          <a:xfrm>
            <a:off x="5956432" y="4512174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956432" y="4516185"/>
            <a:ext cx="2139688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monitor_oled_accZ</a:t>
            </a:r>
            <a:r>
              <a:rPr lang="en-US" sz="1801" dirty="0"/>
              <a:t>()</a:t>
            </a:r>
          </a:p>
        </p:txBody>
      </p:sp>
      <p:sp>
        <p:nvSpPr>
          <p:cNvPr id="157" name="Flowchart: Terminator 156"/>
          <p:cNvSpPr/>
          <p:nvPr/>
        </p:nvSpPr>
        <p:spPr>
          <a:xfrm>
            <a:off x="6884429" y="492248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6884428" y="622049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59" name="Flowchart: Process 158"/>
          <p:cNvSpPr/>
          <p:nvPr/>
        </p:nvSpPr>
        <p:spPr>
          <a:xfrm>
            <a:off x="6033650" y="5309297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STR_BIG_ACCZ,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60" name="Connector: Elbow 159"/>
          <p:cNvCxnSpPr>
            <a:cxnSpLocks/>
            <a:stCxn id="157" idx="2"/>
            <a:endCxn id="159" idx="0"/>
          </p:cNvCxnSpPr>
          <p:nvPr/>
        </p:nvCxnSpPr>
        <p:spPr>
          <a:xfrm rot="16200000" flipH="1">
            <a:off x="7364670" y="5250991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/>
          <p:cNvCxnSpPr>
            <a:cxnSpLocks/>
            <a:stCxn id="159" idx="2"/>
            <a:endCxn id="158" idx="0"/>
          </p:cNvCxnSpPr>
          <p:nvPr/>
        </p:nvCxnSpPr>
        <p:spPr>
          <a:xfrm rot="5400000">
            <a:off x="7361494" y="6159007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Flowchart: Process 168"/>
          <p:cNvSpPr/>
          <p:nvPr/>
        </p:nvSpPr>
        <p:spPr>
          <a:xfrm>
            <a:off x="9043488" y="4513059"/>
            <a:ext cx="2972818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9043488" y="4517070"/>
            <a:ext cx="1477840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notify_cems</a:t>
            </a:r>
            <a:r>
              <a:rPr lang="en-US" sz="1801" dirty="0"/>
              <a:t>()</a:t>
            </a:r>
          </a:p>
        </p:txBody>
      </p:sp>
      <p:sp>
        <p:nvSpPr>
          <p:cNvPr id="171" name="Flowchart: Terminator 170"/>
          <p:cNvSpPr/>
          <p:nvPr/>
        </p:nvSpPr>
        <p:spPr>
          <a:xfrm>
            <a:off x="9971485" y="492336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72" name="Flowchart: Terminator 171"/>
          <p:cNvSpPr/>
          <p:nvPr/>
        </p:nvSpPr>
        <p:spPr>
          <a:xfrm>
            <a:off x="9971484" y="6221375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73" name="Flowchart: Process 172"/>
          <p:cNvSpPr/>
          <p:nvPr/>
        </p:nvSpPr>
        <p:spPr>
          <a:xfrm>
            <a:off x="9120706" y="5310182"/>
            <a:ext cx="2778651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oled_putBigString</a:t>
            </a:r>
            <a:r>
              <a:rPr lang="en-US" sz="1200" dirty="0"/>
              <a:t>(20, 1, STR_CEMS_ALERT , OLED_COLOR_WHITE, OLED_COLOR_BLACK, 2);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74" name="Connector: Elbow 173"/>
          <p:cNvCxnSpPr>
            <a:cxnSpLocks/>
            <a:stCxn id="171" idx="2"/>
            <a:endCxn id="173" idx="0"/>
          </p:cNvCxnSpPr>
          <p:nvPr/>
        </p:nvCxnSpPr>
        <p:spPr>
          <a:xfrm rot="16200000" flipH="1">
            <a:off x="10451726" y="5251876"/>
            <a:ext cx="111464" cy="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/>
          <p:cNvCxnSpPr>
            <a:cxnSpLocks/>
            <a:stCxn id="173" idx="2"/>
            <a:endCxn id="172" idx="0"/>
          </p:cNvCxnSpPr>
          <p:nvPr/>
        </p:nvCxnSpPr>
        <p:spPr>
          <a:xfrm rot="5400000">
            <a:off x="10448550" y="6159892"/>
            <a:ext cx="117817" cy="51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2719013" cy="64634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STR_CEMS_ALERT = "User %s has requested for assistance.\r\n";</a:t>
            </a:r>
          </a:p>
          <a:p>
            <a:endParaRPr lang="en-US" sz="1200" dirty="0"/>
          </a:p>
          <a:p>
            <a:r>
              <a:rPr lang="en-US" sz="1200" dirty="0"/>
              <a:t>STR_INTVALUES_OUTPUT = "%d    ";</a:t>
            </a:r>
          </a:p>
          <a:p>
            <a:r>
              <a:rPr lang="en-US" sz="1200" dirty="0"/>
              <a:t>STR_UINTVALUES_OUTPUT = "%u    ";</a:t>
            </a:r>
          </a:p>
          <a:p>
            <a:r>
              <a:rPr lang="en-US" sz="1200" dirty="0"/>
              <a:t>STR_FLOATVALUES_OUTPUT = "%.2f   ";</a:t>
            </a:r>
          </a:p>
          <a:p>
            <a:endParaRPr lang="en-US" sz="1200" dirty="0"/>
          </a:p>
          <a:p>
            <a:r>
              <a:rPr lang="en-US" sz="1200" dirty="0"/>
              <a:t>STR_FUNC_TITLE = "Select Function:";</a:t>
            </a:r>
          </a:p>
          <a:p>
            <a:r>
              <a:rPr lang="en-US" sz="1200" dirty="0"/>
              <a:t>STR_FUNC_1 = "Siren       ";</a:t>
            </a:r>
          </a:p>
          <a:p>
            <a:r>
              <a:rPr lang="en-US" sz="1200" dirty="0"/>
              <a:t>STR_FUNC_2 = "SOS to CEMS ";</a:t>
            </a:r>
          </a:p>
          <a:p>
            <a:r>
              <a:rPr lang="en-US" sz="1200" dirty="0"/>
              <a:t>STR_FUNC_3 = "Lights      ";</a:t>
            </a:r>
          </a:p>
          <a:p>
            <a:endParaRPr lang="en-US" sz="1200" dirty="0"/>
          </a:p>
          <a:p>
            <a:r>
              <a:rPr lang="en-US" sz="1200" dirty="0"/>
              <a:t>STR_MAIN_LUX = "LUX : ";</a:t>
            </a:r>
          </a:p>
          <a:p>
            <a:r>
              <a:rPr lang="en-US" sz="1200" dirty="0"/>
              <a:t>STR_MAIN_TEMP = "TEMP: ";</a:t>
            </a:r>
          </a:p>
          <a:p>
            <a:r>
              <a:rPr lang="en-US" sz="1200" dirty="0"/>
              <a:t>STR_MAIN_ACCX = "ACCX: ";</a:t>
            </a:r>
          </a:p>
          <a:p>
            <a:r>
              <a:rPr lang="en-US" sz="1200" dirty="0"/>
              <a:t>STR_MAIN_ACCY = "ACCY: ";</a:t>
            </a:r>
          </a:p>
          <a:p>
            <a:r>
              <a:rPr lang="en-US" sz="1200" dirty="0"/>
              <a:t>STR_MAIN_ACCZ = "ACCZ: ";</a:t>
            </a:r>
          </a:p>
          <a:p>
            <a:r>
              <a:rPr lang="en-US" sz="1200" dirty="0"/>
              <a:t>STR_MAIN_TITLE = "MODE: MONITOR";</a:t>
            </a:r>
          </a:p>
          <a:p>
            <a:endParaRPr lang="en-US" sz="1200" dirty="0"/>
          </a:p>
          <a:p>
            <a:r>
              <a:rPr lang="en-US" sz="1200" dirty="0"/>
              <a:t>STR_BIG_TEMP = "TEMP   ";</a:t>
            </a:r>
          </a:p>
          <a:p>
            <a:r>
              <a:rPr lang="en-US" sz="1200" dirty="0"/>
              <a:t>STR_BIG_LIGHT = "LUX   ";</a:t>
            </a:r>
          </a:p>
          <a:p>
            <a:r>
              <a:rPr lang="en-US" sz="1200" dirty="0"/>
              <a:t>STR_BIG_ACCX = "ACC X  ";</a:t>
            </a:r>
          </a:p>
          <a:p>
            <a:r>
              <a:rPr lang="en-US" sz="1200" dirty="0"/>
              <a:t>STR_BIG_ACCY = "ACC Y  ";</a:t>
            </a:r>
          </a:p>
          <a:p>
            <a:r>
              <a:rPr lang="en-US" sz="1200" dirty="0"/>
              <a:t>STR_BIG_ACCZ = "ACC Z  ";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2971801" y="152400"/>
            <a:ext cx="3790879" cy="646343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1" y="156411"/>
            <a:ext cx="2751459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displaySampledData_oled</a:t>
            </a:r>
            <a:r>
              <a:rPr lang="en-US" sz="1801" dirty="0"/>
              <a:t>()</a:t>
            </a:r>
          </a:p>
        </p:txBody>
      </p:sp>
      <p:sp>
        <p:nvSpPr>
          <p:cNvPr id="35" name="Flowchart: Terminator 34"/>
          <p:cNvSpPr/>
          <p:nvPr/>
        </p:nvSpPr>
        <p:spPr>
          <a:xfrm>
            <a:off x="4333840" y="726648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341438" y="598126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3051548" y="1295400"/>
            <a:ext cx="3654052" cy="43434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STR_UINTVALUES_OUTPUT, </a:t>
            </a:r>
            <a:r>
              <a:rPr lang="en-US" sz="1200" dirty="0" err="1"/>
              <a:t>light_reading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(35, 12,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OLED_COLOR_BLACK);</a:t>
            </a:r>
          </a:p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STR_FLOATVALUES_OUTPUT, </a:t>
            </a:r>
            <a:r>
              <a:rPr lang="en-US" sz="1200" dirty="0" err="1"/>
              <a:t>temperature_reading</a:t>
            </a:r>
            <a:r>
              <a:rPr lang="en-US" sz="1200" dirty="0"/>
              <a:t> / 10.0);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(35, 22,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OLED_COLOR_BLACK);</a:t>
            </a:r>
          </a:p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</a:t>
            </a:r>
            <a:r>
              <a:rPr lang="en-US" sz="1200" dirty="0" err="1"/>
              <a:t>accX</a:t>
            </a:r>
            <a:r>
              <a:rPr lang="en-US" sz="1200" dirty="0"/>
              <a:t> - </a:t>
            </a:r>
            <a:r>
              <a:rPr lang="en-US" sz="1200" dirty="0" err="1"/>
              <a:t>accInitX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(35, 32,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OLED_COLOR_BLACK);</a:t>
            </a:r>
          </a:p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</a:t>
            </a:r>
            <a:r>
              <a:rPr lang="en-US" sz="1200" dirty="0" err="1"/>
              <a:t>accY</a:t>
            </a:r>
            <a:r>
              <a:rPr lang="en-US" sz="1200" dirty="0"/>
              <a:t> - </a:t>
            </a:r>
            <a:r>
              <a:rPr lang="en-US" sz="1200" dirty="0" err="1"/>
              <a:t>accInitY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(35, 42,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OLED_COLOR_BLACK);</a:t>
            </a:r>
          </a:p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64 + </a:t>
            </a:r>
            <a:r>
              <a:rPr lang="en-US" sz="1200" dirty="0" err="1"/>
              <a:t>accZ</a:t>
            </a:r>
            <a:r>
              <a:rPr lang="en-US" sz="1200" dirty="0"/>
              <a:t> - </a:t>
            </a:r>
            <a:r>
              <a:rPr lang="en-US" sz="1200" dirty="0" err="1"/>
              <a:t>accInitZ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(35, 52,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OLED_COLOR_BLACK);</a:t>
            </a:r>
          </a:p>
          <a:p>
            <a:endParaRPr lang="en-US" sz="1200" dirty="0"/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38" name="Connector: Elbow 37"/>
          <p:cNvCxnSpPr>
            <a:cxnSpLocks/>
            <a:stCxn id="35" idx="2"/>
            <a:endCxn id="37" idx="0"/>
          </p:cNvCxnSpPr>
          <p:nvPr/>
        </p:nvCxnSpPr>
        <p:spPr>
          <a:xfrm rot="16200000" flipH="1">
            <a:off x="4726207" y="1143032"/>
            <a:ext cx="293401" cy="11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cxnSpLocks/>
            <a:stCxn id="37" idx="2"/>
            <a:endCxn id="36" idx="0"/>
          </p:cNvCxnSpPr>
          <p:nvPr/>
        </p:nvCxnSpPr>
        <p:spPr>
          <a:xfrm rot="5400000">
            <a:off x="4705476" y="5808162"/>
            <a:ext cx="342460" cy="3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6936743" y="152400"/>
            <a:ext cx="4010203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36745" y="156411"/>
            <a:ext cx="2459584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displayAccXLarge_oled</a:t>
            </a:r>
            <a:r>
              <a:rPr lang="en-US" sz="1801" dirty="0"/>
              <a:t>()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8399170" y="55285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8408444" y="189120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94" name="Flowchart: Process 93"/>
          <p:cNvSpPr/>
          <p:nvPr/>
        </p:nvSpPr>
        <p:spPr>
          <a:xfrm>
            <a:off x="7013962" y="949523"/>
            <a:ext cx="3856785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</a:t>
            </a:r>
            <a:r>
              <a:rPr lang="en-US" sz="1200" dirty="0" err="1"/>
              <a:t>accX</a:t>
            </a:r>
            <a:r>
              <a:rPr lang="en-US" sz="1200" dirty="0"/>
              <a:t> - </a:t>
            </a:r>
            <a:r>
              <a:rPr lang="en-US" sz="1200" dirty="0" err="1"/>
              <a:t>accInitX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oled_putBigString</a:t>
            </a:r>
            <a:r>
              <a:rPr lang="en-US" sz="1200" dirty="0"/>
              <a:t>(35, 27, </a:t>
            </a:r>
            <a:r>
              <a:rPr lang="en-US" sz="1200" dirty="0" err="1"/>
              <a:t>tempStr</a:t>
            </a:r>
            <a:r>
              <a:rPr lang="en-US" sz="1200" dirty="0"/>
              <a:t>, OLED_COLOR_WHITE, </a:t>
            </a:r>
            <a:r>
              <a:rPr lang="en-US" sz="1200" dirty="0" err="1"/>
              <a:t>OLED_COLOR_BLACK,font_size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95" name="Connector: Elbow 94"/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8876806" y="883973"/>
            <a:ext cx="121313" cy="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cxnSpLocks/>
            <a:stCxn id="94" idx="2"/>
            <a:endCxn id="93" idx="0"/>
          </p:cNvCxnSpPr>
          <p:nvPr/>
        </p:nvCxnSpPr>
        <p:spPr>
          <a:xfrm rot="5400000">
            <a:off x="8867950" y="1816794"/>
            <a:ext cx="148301" cy="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Flowchart: Process 96"/>
          <p:cNvSpPr/>
          <p:nvPr/>
        </p:nvSpPr>
        <p:spPr>
          <a:xfrm>
            <a:off x="6927468" y="2366600"/>
            <a:ext cx="4010203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927470" y="2370611"/>
            <a:ext cx="2451569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displayAccYLarge_oled</a:t>
            </a:r>
            <a:r>
              <a:rPr lang="en-US" sz="1801" dirty="0"/>
              <a:t>()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8389895" y="276705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8399169" y="410540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01" name="Flowchart: Process 100"/>
          <p:cNvSpPr/>
          <p:nvPr/>
        </p:nvSpPr>
        <p:spPr>
          <a:xfrm>
            <a:off x="7004687" y="3163723"/>
            <a:ext cx="3856785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</a:t>
            </a:r>
            <a:r>
              <a:rPr lang="en-US" sz="1200" dirty="0" err="1"/>
              <a:t>accY</a:t>
            </a:r>
            <a:r>
              <a:rPr lang="en-US" sz="1200" dirty="0"/>
              <a:t> - </a:t>
            </a:r>
            <a:r>
              <a:rPr lang="en-US" sz="1200" dirty="0" err="1"/>
              <a:t>accInitY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oled_putBigString</a:t>
            </a:r>
            <a:r>
              <a:rPr lang="en-US" sz="1200" dirty="0"/>
              <a:t>(35, 27, </a:t>
            </a:r>
            <a:r>
              <a:rPr lang="en-US" sz="1200" dirty="0" err="1"/>
              <a:t>tempStr</a:t>
            </a:r>
            <a:r>
              <a:rPr lang="en-US" sz="1200" dirty="0"/>
              <a:t>, OLED_COLOR_WHITE, </a:t>
            </a:r>
            <a:r>
              <a:rPr lang="en-US" sz="1200" dirty="0" err="1"/>
              <a:t>OLED_COLOR_BLACK,font_size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02" name="Connector: Elbow 101"/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8867531" y="3098173"/>
            <a:ext cx="121313" cy="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/>
          <p:cNvCxnSpPr>
            <a:cxnSpLocks/>
            <a:stCxn id="101" idx="2"/>
            <a:endCxn id="100" idx="0"/>
          </p:cNvCxnSpPr>
          <p:nvPr/>
        </p:nvCxnSpPr>
        <p:spPr>
          <a:xfrm rot="5400000">
            <a:off x="8858675" y="4030994"/>
            <a:ext cx="148301" cy="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Flowchart: Process 103"/>
          <p:cNvSpPr/>
          <p:nvPr/>
        </p:nvSpPr>
        <p:spPr>
          <a:xfrm>
            <a:off x="6936743" y="4545313"/>
            <a:ext cx="4010203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36745" y="4549324"/>
            <a:ext cx="2446760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displayAccZLarge_oled</a:t>
            </a:r>
            <a:r>
              <a:rPr lang="en-US" sz="1801" dirty="0"/>
              <a:t>()</a:t>
            </a:r>
          </a:p>
        </p:txBody>
      </p:sp>
      <p:sp>
        <p:nvSpPr>
          <p:cNvPr id="106" name="Flowchart: Terminator 105"/>
          <p:cNvSpPr/>
          <p:nvPr/>
        </p:nvSpPr>
        <p:spPr>
          <a:xfrm>
            <a:off x="8399170" y="494577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8408444" y="6284113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7013962" y="5342436"/>
            <a:ext cx="3856785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STR_INTVALUES_OUTPUT, </a:t>
            </a:r>
            <a:r>
              <a:rPr lang="en-US" sz="1200" dirty="0" err="1"/>
              <a:t>accZ</a:t>
            </a:r>
            <a:r>
              <a:rPr lang="en-US" sz="1200" dirty="0"/>
              <a:t> - </a:t>
            </a:r>
            <a:r>
              <a:rPr lang="en-US" sz="1200" dirty="0" err="1"/>
              <a:t>accInitZ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oled_putBigString</a:t>
            </a:r>
            <a:r>
              <a:rPr lang="en-US" sz="1200" dirty="0"/>
              <a:t>(35, 27, </a:t>
            </a:r>
            <a:r>
              <a:rPr lang="en-US" sz="1200" dirty="0" err="1"/>
              <a:t>tempStr</a:t>
            </a:r>
            <a:r>
              <a:rPr lang="en-US" sz="1200" dirty="0"/>
              <a:t>, OLED_COLOR_WHITE, </a:t>
            </a:r>
            <a:r>
              <a:rPr lang="en-US" sz="1200" dirty="0" err="1"/>
              <a:t>OLED_COLOR_BLACK,font_size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109" name="Connector: Elbow 108"/>
          <p:cNvCxnSpPr>
            <a:cxnSpLocks/>
            <a:stCxn id="106" idx="2"/>
            <a:endCxn id="108" idx="0"/>
          </p:cNvCxnSpPr>
          <p:nvPr/>
        </p:nvCxnSpPr>
        <p:spPr>
          <a:xfrm rot="16200000" flipH="1">
            <a:off x="8876806" y="5276886"/>
            <a:ext cx="121313" cy="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cxnSpLocks/>
            <a:stCxn id="108" idx="2"/>
            <a:endCxn id="107" idx="0"/>
          </p:cNvCxnSpPr>
          <p:nvPr/>
        </p:nvCxnSpPr>
        <p:spPr>
          <a:xfrm rot="5400000">
            <a:off x="8867950" y="6209707"/>
            <a:ext cx="148301" cy="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965901" y="132907"/>
            <a:ext cx="4010203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5903" y="136918"/>
            <a:ext cx="2524024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displayTempLarge_oled</a:t>
            </a:r>
            <a:r>
              <a:rPr lang="en-US" sz="1801" dirty="0"/>
              <a:t>()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4428328" y="533366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4437602" y="187170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043120" y="930030"/>
            <a:ext cx="3856785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STR_FLOATVALUES_OUTPUT, </a:t>
            </a:r>
            <a:r>
              <a:rPr lang="en-US" sz="1200" dirty="0" err="1"/>
              <a:t>temperature_reading</a:t>
            </a:r>
            <a:r>
              <a:rPr lang="en-US" sz="1200" dirty="0"/>
              <a:t> / 10.0);</a:t>
            </a:r>
          </a:p>
          <a:p>
            <a:r>
              <a:rPr lang="en-US" sz="1200" dirty="0" err="1"/>
              <a:t>oled_putBigString</a:t>
            </a:r>
            <a:r>
              <a:rPr lang="en-US" sz="1200" dirty="0"/>
              <a:t>(15, 27, </a:t>
            </a:r>
            <a:r>
              <a:rPr lang="en-US" sz="1200" dirty="0" err="1"/>
              <a:t>tempStr</a:t>
            </a:r>
            <a:r>
              <a:rPr lang="en-US" sz="1200" dirty="0"/>
              <a:t>, OLED_COLOR_WHITE, </a:t>
            </a:r>
            <a:r>
              <a:rPr lang="en-US" sz="1200" dirty="0" err="1"/>
              <a:t>OLED_COLOR_BLACK,font_size</a:t>
            </a:r>
            <a:r>
              <a:rPr lang="en-US" sz="1200" dirty="0"/>
              <a:t>);</a:t>
            </a:r>
          </a:p>
        </p:txBody>
      </p:sp>
      <p:cxnSp>
        <p:nvCxnSpPr>
          <p:cNvPr id="9" name="Connector: Elbow 8"/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905964" y="864480"/>
            <a:ext cx="121313" cy="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8" idx="2"/>
            <a:endCxn id="7" idx="0"/>
          </p:cNvCxnSpPr>
          <p:nvPr/>
        </p:nvCxnSpPr>
        <p:spPr>
          <a:xfrm rot="5400000">
            <a:off x="4897108" y="1797301"/>
            <a:ext cx="148301" cy="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971800" y="2311620"/>
            <a:ext cx="4010203" cy="2057400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2" y="2315631"/>
            <a:ext cx="2537618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displayLightLarge_oled</a:t>
            </a:r>
            <a:r>
              <a:rPr lang="en-US" sz="1801" dirty="0"/>
              <a:t>()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4434227" y="271207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4" name="Flowchart: Terminator 13"/>
          <p:cNvSpPr/>
          <p:nvPr/>
        </p:nvSpPr>
        <p:spPr>
          <a:xfrm>
            <a:off x="4443501" y="405042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3049019" y="3108743"/>
            <a:ext cx="3856785" cy="793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tempStr</a:t>
            </a:r>
            <a:r>
              <a:rPr lang="en-US" sz="1200" dirty="0"/>
              <a:t>, STR_UINTVALUES_OUTPUT, </a:t>
            </a:r>
            <a:r>
              <a:rPr lang="en-US" sz="1200" dirty="0" err="1"/>
              <a:t>light_reading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oled_putBigString</a:t>
            </a:r>
            <a:r>
              <a:rPr lang="en-US" sz="1200" dirty="0"/>
              <a:t>(25, 27, </a:t>
            </a:r>
            <a:r>
              <a:rPr lang="en-US" sz="1200" dirty="0" err="1"/>
              <a:t>tempStr</a:t>
            </a:r>
            <a:r>
              <a:rPr lang="en-US" sz="1200" dirty="0"/>
              <a:t>, OLED_COLOR_WHITE, OLED_COLOR_BLACK, </a:t>
            </a:r>
            <a:r>
              <a:rPr lang="en-US" sz="1200" dirty="0" err="1"/>
              <a:t>font_size</a:t>
            </a:r>
            <a:r>
              <a:rPr lang="en-US" sz="1200" dirty="0"/>
              <a:t>);</a:t>
            </a:r>
          </a:p>
        </p:txBody>
      </p:sp>
      <p:cxnSp>
        <p:nvCxnSpPr>
          <p:cNvPr id="16" name="Connector: Elbow 15"/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4911863" y="3043193"/>
            <a:ext cx="121313" cy="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cxnSpLocks/>
            <a:stCxn id="15" idx="2"/>
            <a:endCxn id="14" idx="0"/>
          </p:cNvCxnSpPr>
          <p:nvPr/>
        </p:nvCxnSpPr>
        <p:spPr>
          <a:xfrm rot="5400000">
            <a:off x="4903007" y="3976014"/>
            <a:ext cx="148301" cy="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52400"/>
            <a:ext cx="2719013" cy="42474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STR_ARROW_CHAR = "&gt;";</a:t>
            </a:r>
          </a:p>
          <a:p>
            <a:r>
              <a:rPr lang="en-US" sz="1200" dirty="0"/>
              <a:t>STR_BLANK_CHAR = " ";</a:t>
            </a:r>
          </a:p>
          <a:p>
            <a:endParaRPr lang="en-US" sz="1200" dirty="0"/>
          </a:p>
          <a:p>
            <a:r>
              <a:rPr lang="en-US" sz="1200" dirty="0"/>
              <a:t>STR_UINTVALUES_OUTPUT = "%u    ";</a:t>
            </a:r>
          </a:p>
          <a:p>
            <a:r>
              <a:rPr lang="en-US" sz="1200" dirty="0"/>
              <a:t>STR_FLOATVALUES_OUTPUT = "%.2f   ";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7162800" y="175437"/>
            <a:ext cx="4876800" cy="419358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2" y="179448"/>
            <a:ext cx="2756267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update_selectArrow_oled</a:t>
            </a:r>
            <a:r>
              <a:rPr lang="en-US" sz="1801" dirty="0"/>
              <a:t>()</a:t>
            </a:r>
          </a:p>
        </p:txBody>
      </p:sp>
      <p:sp>
        <p:nvSpPr>
          <p:cNvPr id="21" name="Flowchart: Terminator 20"/>
          <p:cNvSpPr/>
          <p:nvPr/>
        </p:nvSpPr>
        <p:spPr>
          <a:xfrm>
            <a:off x="8814627" y="66023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22" name="Flowchart: Terminator 21"/>
          <p:cNvSpPr/>
          <p:nvPr/>
        </p:nvSpPr>
        <p:spPr>
          <a:xfrm>
            <a:off x="8814627" y="3764443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7419635" y="1159600"/>
            <a:ext cx="3856785" cy="230404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oled_putString</a:t>
            </a:r>
            <a:r>
              <a:rPr lang="en-US" sz="1200" dirty="0"/>
              <a:t>(2, 13, STR_BLANK_CHAR,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26, STR_BLANK_CHAR,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39, STR_BLANK_CHAR, OLED_COLOR_WHITE, OLED_COLOR_BLACK);</a:t>
            </a:r>
          </a:p>
          <a:p>
            <a:r>
              <a:rPr lang="en-US" sz="1200" dirty="0" err="1"/>
              <a:t>oled_putString</a:t>
            </a:r>
            <a:r>
              <a:rPr lang="en-US" sz="1200" dirty="0"/>
              <a:t>(2, 13 * (1 + </a:t>
            </a:r>
            <a:r>
              <a:rPr lang="en-US" sz="1200" dirty="0" err="1"/>
              <a:t>func_mode_selection</a:t>
            </a:r>
            <a:r>
              <a:rPr lang="en-US" sz="1200" dirty="0"/>
              <a:t>), STR_ARROW_CHAR,OLED_COLOR_WHITE, OLED_COLOR_BLACK);</a:t>
            </a:r>
          </a:p>
          <a:p>
            <a:endParaRPr lang="en-US" sz="1200" dirty="0"/>
          </a:p>
          <a:p>
            <a:r>
              <a:rPr lang="en-US" sz="1200" dirty="0" err="1"/>
              <a:t>graphics_glitch_fix</a:t>
            </a:r>
            <a:r>
              <a:rPr lang="en-US" sz="1200" dirty="0"/>
              <a:t>();</a:t>
            </a:r>
          </a:p>
        </p:txBody>
      </p:sp>
      <p:cxnSp>
        <p:nvCxnSpPr>
          <p:cNvPr id="24" name="Connector: Elbow 23"/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9236018" y="1047589"/>
            <a:ext cx="2240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stCxn id="23" idx="2"/>
            <a:endCxn id="22" idx="0"/>
          </p:cNvCxnSpPr>
          <p:nvPr/>
        </p:nvCxnSpPr>
        <p:spPr>
          <a:xfrm rot="5400000">
            <a:off x="9197627" y="3614041"/>
            <a:ext cx="3008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1" y="228599"/>
            <a:ext cx="4800599" cy="6436547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28599"/>
            <a:ext cx="2115836" cy="3694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prep_passiveMode</a:t>
            </a:r>
            <a:r>
              <a:rPr lang="en-US" sz="180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32" y="201710"/>
            <a:ext cx="2788480" cy="646343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dirty="0"/>
          </a:p>
          <a:p>
            <a:r>
              <a:rPr lang="en-US" sz="1200" dirty="0"/>
              <a:t>STR_MONITOR_MODE = "Entering MONITOR Mode.\r\n";</a:t>
            </a:r>
          </a:p>
          <a:p>
            <a:endParaRPr lang="en-US" sz="1200" dirty="0"/>
          </a:p>
          <a:p>
            <a:r>
              <a:rPr lang="en-US" sz="1200" dirty="0" err="1"/>
              <a:t>temp_high_flag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detect_darkness_flag</a:t>
            </a:r>
            <a:r>
              <a:rPr lang="en-US" sz="1200" dirty="0"/>
              <a:t> = 1;</a:t>
            </a:r>
          </a:p>
          <a:p>
            <a:r>
              <a:rPr lang="en-US" sz="1200" dirty="0" err="1"/>
              <a:t>movement_detected_flag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speaker_on_flag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func_change_flag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rgbLED_mask</a:t>
            </a:r>
            <a:r>
              <a:rPr lang="en-US" sz="1200" dirty="0"/>
              <a:t> = 0x00; </a:t>
            </a:r>
          </a:p>
          <a:p>
            <a:endParaRPr lang="en-US" sz="1200" dirty="0"/>
          </a:p>
          <a:p>
            <a:r>
              <a:rPr lang="en-US" sz="1200" dirty="0" err="1"/>
              <a:t>oled_page_state</a:t>
            </a:r>
            <a:r>
              <a:rPr lang="en-US" sz="1200" dirty="0"/>
              <a:t> = 0; </a:t>
            </a:r>
            <a:r>
              <a:rPr lang="en-US" sz="1200" dirty="0" err="1"/>
              <a:t>func_mode_selection</a:t>
            </a:r>
            <a:r>
              <a:rPr lang="en-US" sz="1200" dirty="0"/>
              <a:t> = 0;</a:t>
            </a:r>
          </a:p>
          <a:p>
            <a:r>
              <a:rPr lang="en-US" sz="1200" dirty="0"/>
              <a:t>timer2count = 0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153399" y="228599"/>
            <a:ext cx="3854389" cy="643654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" name="TextBox 7"/>
          <p:cNvSpPr txBox="1"/>
          <p:nvPr/>
        </p:nvSpPr>
        <p:spPr>
          <a:xfrm>
            <a:off x="8153399" y="228599"/>
            <a:ext cx="2191177" cy="369460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prep_monitorMode</a:t>
            </a:r>
            <a:r>
              <a:rPr lang="en-US" sz="1801" dirty="0"/>
              <a:t>()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334000" y="413329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9613867" y="702414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613867" y="6248400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3" name="Flowchart: Terminator 12"/>
          <p:cNvSpPr/>
          <p:nvPr/>
        </p:nvSpPr>
        <p:spPr>
          <a:xfrm>
            <a:off x="5334001" y="6248400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505200" y="990600"/>
            <a:ext cx="4038600" cy="501493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oled_clearScreen</a:t>
            </a:r>
            <a:r>
              <a:rPr lang="en-US" sz="1200" dirty="0"/>
              <a:t>(OLED_COLOR_BLACK); //clear OLED</a:t>
            </a:r>
          </a:p>
          <a:p>
            <a:r>
              <a:rPr lang="en-US" sz="1200" dirty="0"/>
              <a:t>led7seg_setChar(0x00, 0); //off 7 segment</a:t>
            </a:r>
          </a:p>
          <a:p>
            <a:r>
              <a:rPr lang="en-US" sz="1200" dirty="0" err="1"/>
              <a:t>rgb_setLeds</a:t>
            </a:r>
            <a:r>
              <a:rPr lang="en-US" sz="1200" dirty="0"/>
              <a:t>(0x00); //off RGB led</a:t>
            </a:r>
          </a:p>
          <a:p>
            <a:r>
              <a:rPr lang="en-US" sz="1200" dirty="0"/>
              <a:t>pca9532_setLeds(0x00, 0xFFFF); // off </a:t>
            </a:r>
            <a:r>
              <a:rPr lang="en-US" sz="1200" dirty="0" err="1"/>
              <a:t>led_array</a:t>
            </a:r>
            <a:endParaRPr lang="en-US" sz="1200" dirty="0"/>
          </a:p>
          <a:p>
            <a:r>
              <a:rPr lang="en-US" sz="1200" dirty="0" err="1"/>
              <a:t>GPIO_ClearValue</a:t>
            </a:r>
            <a:r>
              <a:rPr lang="en-US" sz="1200" dirty="0"/>
              <a:t>(2, 1 &lt;&lt; 8); //off </a:t>
            </a:r>
            <a:r>
              <a:rPr lang="en-US" sz="1200" dirty="0" err="1"/>
              <a:t>ext</a:t>
            </a:r>
            <a:r>
              <a:rPr lang="en-US" sz="1200" dirty="0"/>
              <a:t> LED</a:t>
            </a:r>
          </a:p>
          <a:p>
            <a:r>
              <a:rPr lang="en-US" sz="1200" dirty="0" err="1"/>
              <a:t>GPIO_ClearValue</a:t>
            </a:r>
            <a:r>
              <a:rPr lang="en-US" sz="1200" dirty="0"/>
              <a:t>(0, 1 &lt;&lt; 26); //off siren</a:t>
            </a:r>
          </a:p>
          <a:p>
            <a:endParaRPr lang="en-US" sz="1200" dirty="0"/>
          </a:p>
          <a:p>
            <a:r>
              <a:rPr lang="en-US" sz="1200" dirty="0"/>
              <a:t>//reset clocks</a:t>
            </a:r>
          </a:p>
          <a:p>
            <a:r>
              <a:rPr lang="en-US" sz="1200" dirty="0"/>
              <a:t>LPC_TIM1 -&gt;TCR = (1 &lt;&lt; 1);</a:t>
            </a:r>
          </a:p>
          <a:p>
            <a:r>
              <a:rPr lang="en-US" sz="1200" dirty="0"/>
              <a:t>LPC_TIM2 -&gt;TCR = (1 &lt;&lt; 1);</a:t>
            </a:r>
          </a:p>
          <a:p>
            <a:r>
              <a:rPr lang="en-US" sz="1200" dirty="0"/>
              <a:t>//disable timers</a:t>
            </a:r>
          </a:p>
          <a:p>
            <a:r>
              <a:rPr lang="en-US" sz="1200" dirty="0"/>
              <a:t>LPC_TIM1 -&gt;TCR = (0 &lt;&lt; 0);</a:t>
            </a:r>
          </a:p>
          <a:p>
            <a:r>
              <a:rPr lang="en-US" sz="1200" dirty="0"/>
              <a:t>LPC_TIM2 -&gt;TCR = (0 &lt;&lt; 0);</a:t>
            </a:r>
          </a:p>
          <a:p>
            <a:endParaRPr lang="en-US" sz="1200" dirty="0"/>
          </a:p>
          <a:p>
            <a:r>
              <a:rPr lang="en-US" sz="1200" dirty="0"/>
              <a:t>//reset flags</a:t>
            </a:r>
          </a:p>
          <a:p>
            <a:r>
              <a:rPr lang="en-US" sz="1200" dirty="0" err="1"/>
              <a:t>temp_high_flag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detect_darkness_flag</a:t>
            </a:r>
            <a:r>
              <a:rPr lang="en-US" sz="1200" dirty="0"/>
              <a:t> = 1;</a:t>
            </a:r>
          </a:p>
          <a:p>
            <a:r>
              <a:rPr lang="en-US" sz="1200" dirty="0" err="1"/>
              <a:t>movement_detected_flag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speaker_on_flag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func_change_flag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rgbLED_mask</a:t>
            </a:r>
            <a:r>
              <a:rPr lang="en-US" sz="1200" dirty="0"/>
              <a:t> = 0x00; //reset RGB flag</a:t>
            </a:r>
          </a:p>
          <a:p>
            <a:endParaRPr lang="en-US" sz="1200" dirty="0"/>
          </a:p>
          <a:p>
            <a:r>
              <a:rPr lang="en-US" sz="1200" dirty="0" err="1"/>
              <a:t>oled_page_state</a:t>
            </a:r>
            <a:r>
              <a:rPr lang="en-US" sz="1200" dirty="0"/>
              <a:t> = 0; //reset page</a:t>
            </a:r>
          </a:p>
          <a:p>
            <a:r>
              <a:rPr lang="en-US" sz="1200" dirty="0" err="1"/>
              <a:t>func_mode_selection</a:t>
            </a:r>
            <a:r>
              <a:rPr lang="en-US" sz="1200" dirty="0"/>
              <a:t> = 0;</a:t>
            </a:r>
          </a:p>
          <a:p>
            <a:r>
              <a:rPr lang="en-US" sz="1200" dirty="0"/>
              <a:t>timer2count = 0; //reset 7 segment counter</a:t>
            </a:r>
          </a:p>
        </p:txBody>
      </p:sp>
      <p:cxnSp>
        <p:nvCxnSpPr>
          <p:cNvPr id="16" name="Connector: Elbow 15"/>
          <p:cNvCxnSpPr>
            <a:cxnSpLocks/>
          </p:cNvCxnSpPr>
          <p:nvPr/>
        </p:nvCxnSpPr>
        <p:spPr>
          <a:xfrm rot="16200000" flipH="1">
            <a:off x="5664492" y="854365"/>
            <a:ext cx="272472" cy="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cxnSpLocks/>
            <a:endCxn id="13" idx="0"/>
          </p:cNvCxnSpPr>
          <p:nvPr/>
        </p:nvCxnSpPr>
        <p:spPr>
          <a:xfrm rot="16200000" flipH="1">
            <a:off x="5676117" y="6123790"/>
            <a:ext cx="242870" cy="6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8470903" y="1184238"/>
            <a:ext cx="3162264" cy="1294598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//un-reset clocks</a:t>
            </a:r>
          </a:p>
          <a:p>
            <a:r>
              <a:rPr lang="en-US" sz="1200" dirty="0"/>
              <a:t>LPC_TIM1 -&gt;TCR = (0 &lt;&lt; 1);</a:t>
            </a:r>
          </a:p>
          <a:p>
            <a:r>
              <a:rPr lang="en-US" sz="1200" dirty="0"/>
              <a:t>LPC_TIM2 -&gt;TCR = (0 &lt;&lt; 1);</a:t>
            </a:r>
          </a:p>
          <a:p>
            <a:r>
              <a:rPr lang="en-US" sz="1200" dirty="0"/>
              <a:t>//re-enable</a:t>
            </a:r>
          </a:p>
          <a:p>
            <a:r>
              <a:rPr lang="en-US" sz="1200" dirty="0"/>
              <a:t>init_timer1();</a:t>
            </a:r>
          </a:p>
          <a:p>
            <a:r>
              <a:rPr lang="en-US" sz="1200" dirty="0"/>
              <a:t>init_timer2();</a:t>
            </a:r>
          </a:p>
        </p:txBody>
      </p:sp>
      <p:sp>
        <p:nvSpPr>
          <p:cNvPr id="25" name="Flowchart: Predefined Process 24"/>
          <p:cNvSpPr/>
          <p:nvPr/>
        </p:nvSpPr>
        <p:spPr>
          <a:xfrm>
            <a:off x="8470903" y="2655858"/>
            <a:ext cx="3162264" cy="409157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read_acc</a:t>
            </a:r>
            <a:r>
              <a:rPr lang="en-US" sz="1200" dirty="0"/>
              <a:t>(&amp;</a:t>
            </a:r>
            <a:r>
              <a:rPr lang="en-US" sz="1200" dirty="0" err="1"/>
              <a:t>accInitX</a:t>
            </a:r>
            <a:r>
              <a:rPr lang="en-US" sz="1200" dirty="0"/>
              <a:t>, &amp;</a:t>
            </a:r>
            <a:r>
              <a:rPr lang="en-US" sz="1200" dirty="0" err="1"/>
              <a:t>accInitY</a:t>
            </a:r>
            <a:r>
              <a:rPr lang="en-US" sz="1200" dirty="0"/>
              <a:t>, &amp;</a:t>
            </a:r>
            <a:r>
              <a:rPr lang="en-US" sz="1200" dirty="0" err="1"/>
              <a:t>accInitZ</a:t>
            </a:r>
            <a:r>
              <a:rPr lang="en-US" sz="1200" dirty="0"/>
              <a:t>);</a:t>
            </a:r>
          </a:p>
        </p:txBody>
      </p:sp>
      <p:sp>
        <p:nvSpPr>
          <p:cNvPr id="26" name="Flowchart: Predefined Process 25"/>
          <p:cNvSpPr/>
          <p:nvPr/>
        </p:nvSpPr>
        <p:spPr>
          <a:xfrm>
            <a:off x="8470903" y="3270194"/>
            <a:ext cx="3162264" cy="38100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monitor_oled_init</a:t>
            </a:r>
            <a:r>
              <a:rPr lang="en-US" sz="1200" dirty="0"/>
              <a:t>();</a:t>
            </a:r>
          </a:p>
        </p:txBody>
      </p:sp>
      <p:sp>
        <p:nvSpPr>
          <p:cNvPr id="27" name="Flowchart: Predefined Process 26"/>
          <p:cNvSpPr/>
          <p:nvPr/>
        </p:nvSpPr>
        <p:spPr>
          <a:xfrm>
            <a:off x="8470904" y="3856373"/>
            <a:ext cx="3162264" cy="38100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sseg_controller</a:t>
            </a:r>
            <a:r>
              <a:rPr lang="en-US" sz="1200" dirty="0"/>
              <a:t>();</a:t>
            </a:r>
          </a:p>
        </p:txBody>
      </p:sp>
      <p:sp>
        <p:nvSpPr>
          <p:cNvPr id="28" name="Flowchart: Predefined Process 27"/>
          <p:cNvSpPr/>
          <p:nvPr/>
        </p:nvSpPr>
        <p:spPr>
          <a:xfrm>
            <a:off x="8470903" y="4436909"/>
            <a:ext cx="3162264" cy="38100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sample_sensors</a:t>
            </a:r>
            <a:r>
              <a:rPr lang="en-US" sz="1200" dirty="0"/>
              <a:t>();</a:t>
            </a:r>
          </a:p>
        </p:txBody>
      </p:sp>
      <p:sp>
        <p:nvSpPr>
          <p:cNvPr id="29" name="Flowchart: Predefined Process 28"/>
          <p:cNvSpPr/>
          <p:nvPr/>
        </p:nvSpPr>
        <p:spPr>
          <a:xfrm>
            <a:off x="8470903" y="5027259"/>
            <a:ext cx="3162264" cy="38100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update_oled</a:t>
            </a:r>
            <a:r>
              <a:rPr lang="en-US" sz="1200" dirty="0"/>
              <a:t>(</a:t>
            </a:r>
            <a:r>
              <a:rPr lang="en-US" sz="1200" dirty="0" err="1"/>
              <a:t>oled_page_state</a:t>
            </a:r>
            <a:r>
              <a:rPr lang="en-US" sz="1200" dirty="0"/>
              <a:t>);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70903" y="5614910"/>
            <a:ext cx="3162264" cy="381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UART_SendString</a:t>
            </a:r>
            <a:r>
              <a:rPr lang="en-US" sz="1200" dirty="0"/>
              <a:t>(LPC_UART3, STR_MONITOR_MODE);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080593" y="1007216"/>
            <a:ext cx="0" cy="17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3" idx="2"/>
            <a:endCxn id="25" idx="0"/>
          </p:cNvCxnSpPr>
          <p:nvPr/>
        </p:nvCxnSpPr>
        <p:spPr>
          <a:xfrm rot="5400000">
            <a:off x="9963524" y="2567347"/>
            <a:ext cx="177022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</p:cNvCxnSpPr>
          <p:nvPr/>
        </p:nvCxnSpPr>
        <p:spPr>
          <a:xfrm rot="5400000">
            <a:off x="9949446" y="3167604"/>
            <a:ext cx="205179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</p:cNvCxnSpPr>
          <p:nvPr/>
        </p:nvCxnSpPr>
        <p:spPr>
          <a:xfrm rot="16200000" flipH="1">
            <a:off x="9949446" y="3753782"/>
            <a:ext cx="20517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</p:cNvCxnSpPr>
          <p:nvPr/>
        </p:nvCxnSpPr>
        <p:spPr>
          <a:xfrm rot="5400000">
            <a:off x="9952268" y="4337141"/>
            <a:ext cx="19953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</p:cNvCxnSpPr>
          <p:nvPr/>
        </p:nvCxnSpPr>
        <p:spPr>
          <a:xfrm rot="5400000">
            <a:off x="9947360" y="4922584"/>
            <a:ext cx="209350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</p:cNvCxnSpPr>
          <p:nvPr/>
        </p:nvCxnSpPr>
        <p:spPr>
          <a:xfrm rot="16200000" flipH="1">
            <a:off x="9951887" y="5508406"/>
            <a:ext cx="206650" cy="6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cxnSpLocks/>
            <a:stCxn id="30" idx="2"/>
            <a:endCxn id="12" idx="0"/>
          </p:cNvCxnSpPr>
          <p:nvPr/>
        </p:nvCxnSpPr>
        <p:spPr>
          <a:xfrm rot="16200000" flipH="1">
            <a:off x="9940069" y="6107876"/>
            <a:ext cx="252490" cy="285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6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4" y="201829"/>
            <a:ext cx="8915401" cy="646331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201707"/>
            <a:ext cx="2972865" cy="36946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Execute MAIN FUNCTIONS (1)</a:t>
            </a:r>
          </a:p>
        </p:txBody>
      </p:sp>
      <p:sp>
        <p:nvSpPr>
          <p:cNvPr id="35" name="Flowchart: Decision 34"/>
          <p:cNvSpPr/>
          <p:nvPr/>
        </p:nvSpPr>
        <p:spPr>
          <a:xfrm>
            <a:off x="5017611" y="1155412"/>
            <a:ext cx="1107656" cy="71660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sseg_flag</a:t>
            </a:r>
            <a:r>
              <a:rPr lang="en-US" sz="1200" dirty="0"/>
              <a:t> = 1?</a:t>
            </a:r>
          </a:p>
        </p:txBody>
      </p:sp>
      <p:sp>
        <p:nvSpPr>
          <p:cNvPr id="41" name="Flowchart: Terminator 40"/>
          <p:cNvSpPr/>
          <p:nvPr/>
        </p:nvSpPr>
        <p:spPr>
          <a:xfrm>
            <a:off x="5098938" y="698904"/>
            <a:ext cx="933452" cy="304802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43" name="Connector: Elbow 42"/>
          <p:cNvCxnSpPr>
            <a:cxnSpLocks/>
            <a:stCxn id="41" idx="2"/>
            <a:endCxn id="35" idx="0"/>
          </p:cNvCxnSpPr>
          <p:nvPr/>
        </p:nvCxnSpPr>
        <p:spPr>
          <a:xfrm rot="16200000" flipH="1">
            <a:off x="5492698" y="1076671"/>
            <a:ext cx="151706" cy="5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cxnSpLocks/>
            <a:stCxn id="35" idx="1"/>
            <a:endCxn id="101" idx="0"/>
          </p:cNvCxnSpPr>
          <p:nvPr/>
        </p:nvCxnSpPr>
        <p:spPr>
          <a:xfrm rot="10800000" flipV="1">
            <a:off x="4106883" y="1513715"/>
            <a:ext cx="910729" cy="2777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Decision 97"/>
          <p:cNvSpPr/>
          <p:nvPr/>
        </p:nvSpPr>
        <p:spPr>
          <a:xfrm>
            <a:off x="4967782" y="2547265"/>
            <a:ext cx="1216923" cy="96992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reinit_screen_flag</a:t>
            </a:r>
            <a:r>
              <a:rPr lang="en-US" sz="1200" dirty="0"/>
              <a:t> = 1?</a:t>
            </a:r>
          </a:p>
        </p:txBody>
      </p:sp>
      <p:sp>
        <p:nvSpPr>
          <p:cNvPr id="101" name="Flowchart: Predefined Process 100"/>
          <p:cNvSpPr/>
          <p:nvPr/>
        </p:nvSpPr>
        <p:spPr>
          <a:xfrm>
            <a:off x="3174606" y="1791429"/>
            <a:ext cx="1864551" cy="44586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sseg_controller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sseg_flag</a:t>
            </a:r>
            <a:r>
              <a:rPr lang="en-US" sz="1200" dirty="0"/>
              <a:t> = 0;</a:t>
            </a:r>
          </a:p>
        </p:txBody>
      </p:sp>
      <p:cxnSp>
        <p:nvCxnSpPr>
          <p:cNvPr id="104" name="Connector: Elbow 103"/>
          <p:cNvCxnSpPr>
            <a:cxnSpLocks/>
            <a:stCxn id="101" idx="2"/>
            <a:endCxn id="98" idx="0"/>
          </p:cNvCxnSpPr>
          <p:nvPr/>
        </p:nvCxnSpPr>
        <p:spPr>
          <a:xfrm rot="16200000" flipH="1">
            <a:off x="4686578" y="1657598"/>
            <a:ext cx="309971" cy="14693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cxnSpLocks/>
            <a:stCxn id="35" idx="2"/>
            <a:endCxn id="98" idx="0"/>
          </p:cNvCxnSpPr>
          <p:nvPr/>
        </p:nvCxnSpPr>
        <p:spPr>
          <a:xfrm rot="16200000" flipH="1">
            <a:off x="5236219" y="2207239"/>
            <a:ext cx="675245" cy="480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379506" y="1404096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82760" y="193933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26" name="Flowchart: Predefined Process 125"/>
          <p:cNvSpPr/>
          <p:nvPr/>
        </p:nvSpPr>
        <p:spPr>
          <a:xfrm>
            <a:off x="3180924" y="3538147"/>
            <a:ext cx="2148407" cy="619714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reinit_oled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reinit_screen_flag</a:t>
            </a:r>
            <a:r>
              <a:rPr lang="en-US" sz="1200" dirty="0"/>
              <a:t> = 0;</a:t>
            </a:r>
          </a:p>
        </p:txBody>
      </p:sp>
      <p:cxnSp>
        <p:nvCxnSpPr>
          <p:cNvPr id="128" name="Connector: Elbow 127"/>
          <p:cNvCxnSpPr>
            <a:cxnSpLocks/>
            <a:stCxn id="98" idx="1"/>
            <a:endCxn id="126" idx="0"/>
          </p:cNvCxnSpPr>
          <p:nvPr/>
        </p:nvCxnSpPr>
        <p:spPr>
          <a:xfrm rot="10800000" flipV="1">
            <a:off x="4255128" y="3032227"/>
            <a:ext cx="712654" cy="50592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/>
          <p:cNvCxnSpPr>
            <a:cxnSpLocks/>
            <a:stCxn id="98" idx="2"/>
            <a:endCxn id="136" idx="0"/>
          </p:cNvCxnSpPr>
          <p:nvPr/>
        </p:nvCxnSpPr>
        <p:spPr>
          <a:xfrm rot="5400000" flipH="1" flipV="1">
            <a:off x="4952015" y="1303427"/>
            <a:ext cx="2837991" cy="1589534"/>
          </a:xfrm>
          <a:prstGeom prst="bentConnector5">
            <a:avLst>
              <a:gd name="adj1" fmla="val -30542"/>
              <a:gd name="adj2" fmla="val 43301"/>
              <a:gd name="adj3" fmla="val 10805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/>
          <p:cNvCxnSpPr>
            <a:cxnSpLocks/>
            <a:stCxn id="126" idx="2"/>
            <a:endCxn id="136" idx="0"/>
          </p:cNvCxnSpPr>
          <p:nvPr/>
        </p:nvCxnSpPr>
        <p:spPr>
          <a:xfrm rot="5400000" flipH="1" flipV="1">
            <a:off x="3971121" y="963205"/>
            <a:ext cx="3478663" cy="2910650"/>
          </a:xfrm>
          <a:prstGeom prst="bentConnector5">
            <a:avLst>
              <a:gd name="adj1" fmla="val -6571"/>
              <a:gd name="adj2" fmla="val 68741"/>
              <a:gd name="adj3" fmla="val 106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Flowchart: Decision 135"/>
          <p:cNvSpPr/>
          <p:nvPr/>
        </p:nvSpPr>
        <p:spPr>
          <a:xfrm>
            <a:off x="6420554" y="679198"/>
            <a:ext cx="1490447" cy="9042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sample_sensors_flag</a:t>
            </a:r>
            <a:r>
              <a:rPr lang="en-US" sz="1200" dirty="0"/>
              <a:t> = 1?</a:t>
            </a:r>
          </a:p>
        </p:txBody>
      </p:sp>
      <p:cxnSp>
        <p:nvCxnSpPr>
          <p:cNvPr id="137" name="Connector: Elbow 136"/>
          <p:cNvCxnSpPr>
            <a:cxnSpLocks/>
            <a:stCxn id="136" idx="2"/>
            <a:endCxn id="139" idx="0"/>
          </p:cNvCxnSpPr>
          <p:nvPr/>
        </p:nvCxnSpPr>
        <p:spPr>
          <a:xfrm rot="16200000" flipH="1">
            <a:off x="6971035" y="1778150"/>
            <a:ext cx="1117744" cy="728258"/>
          </a:xfrm>
          <a:prstGeom prst="bentConnector3">
            <a:avLst>
              <a:gd name="adj1" fmla="val 576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Flowchart: Decision 137"/>
          <p:cNvSpPr/>
          <p:nvPr/>
        </p:nvSpPr>
        <p:spPr>
          <a:xfrm>
            <a:off x="8419177" y="511529"/>
            <a:ext cx="2298812" cy="118737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msTicks</a:t>
            </a:r>
            <a:r>
              <a:rPr lang="en-US" sz="1200" dirty="0"/>
              <a:t> &gt; </a:t>
            </a:r>
            <a:r>
              <a:rPr lang="en-US" sz="1200" dirty="0" err="1"/>
              <a:t>oldSampleTicks</a:t>
            </a:r>
            <a:r>
              <a:rPr lang="en-US" sz="1200" dirty="0"/>
              <a:t> + 100 ?</a:t>
            </a:r>
          </a:p>
        </p:txBody>
      </p:sp>
      <p:sp>
        <p:nvSpPr>
          <p:cNvPr id="139" name="Flowchart: Predefined Process 138"/>
          <p:cNvSpPr/>
          <p:nvPr/>
        </p:nvSpPr>
        <p:spPr>
          <a:xfrm>
            <a:off x="6456282" y="2701151"/>
            <a:ext cx="2875508" cy="605592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sample_sensors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sample_sensors_flag</a:t>
            </a:r>
            <a:r>
              <a:rPr lang="en-US" sz="1200" dirty="0"/>
              <a:t> = 0;</a:t>
            </a:r>
          </a:p>
          <a:p>
            <a:pPr algn="ctr"/>
            <a:r>
              <a:rPr lang="en-US" sz="1200" dirty="0" err="1"/>
              <a:t>update_oled</a:t>
            </a:r>
            <a:r>
              <a:rPr lang="en-US" sz="1200" dirty="0"/>
              <a:t>(</a:t>
            </a:r>
            <a:r>
              <a:rPr lang="en-US" sz="1200" dirty="0" err="1"/>
              <a:t>oled_page_state</a:t>
            </a:r>
            <a:r>
              <a:rPr lang="en-US" sz="1200" dirty="0"/>
              <a:t>);</a:t>
            </a:r>
          </a:p>
        </p:txBody>
      </p:sp>
      <p:cxnSp>
        <p:nvCxnSpPr>
          <p:cNvPr id="140" name="Connector: Elbow 139"/>
          <p:cNvCxnSpPr>
            <a:cxnSpLocks/>
            <a:stCxn id="139" idx="2"/>
            <a:endCxn id="580" idx="0"/>
          </p:cNvCxnSpPr>
          <p:nvPr/>
        </p:nvCxnSpPr>
        <p:spPr>
          <a:xfrm rot="16200000" flipH="1">
            <a:off x="8204919" y="2995859"/>
            <a:ext cx="1058812" cy="16805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/>
          <p:cNvCxnSpPr>
            <a:cxnSpLocks/>
            <a:stCxn id="136" idx="3"/>
            <a:endCxn id="138" idx="1"/>
          </p:cNvCxnSpPr>
          <p:nvPr/>
        </p:nvCxnSpPr>
        <p:spPr>
          <a:xfrm flipV="1">
            <a:off x="7911001" y="1105215"/>
            <a:ext cx="508176" cy="26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cxnSpLocks/>
            <a:stCxn id="138" idx="3"/>
          </p:cNvCxnSpPr>
          <p:nvPr/>
        </p:nvCxnSpPr>
        <p:spPr>
          <a:xfrm>
            <a:off x="10717989" y="1105215"/>
            <a:ext cx="699900" cy="9633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  <a:stCxn id="138" idx="2"/>
            <a:endCxn id="580" idx="0"/>
          </p:cNvCxnSpPr>
          <p:nvPr/>
        </p:nvCxnSpPr>
        <p:spPr>
          <a:xfrm rot="16200000" flipH="1">
            <a:off x="8238272" y="3029212"/>
            <a:ext cx="2666654" cy="60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65937" y="98165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402319" y="1741800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961683" y="1737363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5397167" y="3598494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27" name="TextBox 526"/>
          <p:cNvSpPr txBox="1"/>
          <p:nvPr/>
        </p:nvSpPr>
        <p:spPr>
          <a:xfrm>
            <a:off x="4367089" y="2882767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50" name="Flowchart: Predefined Process 549"/>
          <p:cNvSpPr/>
          <p:nvPr/>
        </p:nvSpPr>
        <p:spPr>
          <a:xfrm>
            <a:off x="9688509" y="2061698"/>
            <a:ext cx="2265534" cy="1239650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Temperature and Accelerometer</a:t>
            </a:r>
          </a:p>
          <a:p>
            <a:pPr algn="ctr"/>
            <a:r>
              <a:rPr lang="en-US" sz="1200" dirty="0"/>
              <a:t>Sensors</a:t>
            </a:r>
          </a:p>
          <a:p>
            <a:pPr algn="ctr"/>
            <a:r>
              <a:rPr lang="en-US" sz="1200" dirty="0" err="1"/>
              <a:t>oldSampleTicks</a:t>
            </a:r>
            <a:r>
              <a:rPr lang="en-US" sz="1200" dirty="0"/>
              <a:t> = </a:t>
            </a:r>
            <a:r>
              <a:rPr lang="en-US" sz="1200" dirty="0" err="1"/>
              <a:t>msTicks</a:t>
            </a:r>
            <a:r>
              <a:rPr lang="en-US" sz="1200" dirty="0"/>
              <a:t>;</a:t>
            </a:r>
          </a:p>
        </p:txBody>
      </p:sp>
      <p:sp>
        <p:nvSpPr>
          <p:cNvPr id="580" name="Flowchart: Decision 579"/>
          <p:cNvSpPr/>
          <p:nvPr/>
        </p:nvSpPr>
        <p:spPr>
          <a:xfrm>
            <a:off x="8561056" y="4365555"/>
            <a:ext cx="2027117" cy="134823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temperature_reading</a:t>
            </a:r>
            <a:r>
              <a:rPr lang="en-US" sz="1200" dirty="0"/>
              <a:t> &gt;= (TEMP_HIGH_WARNING)?</a:t>
            </a:r>
          </a:p>
        </p:txBody>
      </p:sp>
      <p:cxnSp>
        <p:nvCxnSpPr>
          <p:cNvPr id="736" name="Connector: Elbow 735"/>
          <p:cNvCxnSpPr>
            <a:cxnSpLocks/>
            <a:stCxn id="550" idx="2"/>
            <a:endCxn id="580" idx="0"/>
          </p:cNvCxnSpPr>
          <p:nvPr/>
        </p:nvCxnSpPr>
        <p:spPr>
          <a:xfrm rot="5400000">
            <a:off x="9665843" y="3210121"/>
            <a:ext cx="1064207" cy="12466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9963078" y="5771105"/>
            <a:ext cx="1905001" cy="4088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rgbLED_mask</a:t>
            </a:r>
            <a:r>
              <a:rPr lang="en-US" sz="1200" dirty="0"/>
              <a:t> |= RGB_RED;</a:t>
            </a:r>
          </a:p>
        </p:txBody>
      </p:sp>
      <p:cxnSp>
        <p:nvCxnSpPr>
          <p:cNvPr id="761" name="Connector: Elbow 760"/>
          <p:cNvCxnSpPr>
            <a:cxnSpLocks/>
            <a:stCxn id="580" idx="3"/>
          </p:cNvCxnSpPr>
          <p:nvPr/>
        </p:nvCxnSpPr>
        <p:spPr>
          <a:xfrm>
            <a:off x="10588173" y="5039675"/>
            <a:ext cx="618236" cy="7665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5" name="TextBox 764"/>
          <p:cNvSpPr txBox="1"/>
          <p:nvPr/>
        </p:nvSpPr>
        <p:spPr>
          <a:xfrm>
            <a:off x="10837860" y="955723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10750098" y="4902293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38932" y="201710"/>
            <a:ext cx="2788480" cy="646343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b="1" u="sng" dirty="0"/>
          </a:p>
          <a:p>
            <a:r>
              <a:rPr lang="en-US" sz="1200" dirty="0"/>
              <a:t>TEMP_HIGH_WARNING = 450;</a:t>
            </a:r>
          </a:p>
          <a:p>
            <a:endParaRPr lang="en-US" sz="1200" b="1" u="sng" dirty="0"/>
          </a:p>
          <a:p>
            <a:r>
              <a:rPr lang="en-US" sz="1200" dirty="0" err="1"/>
              <a:t>sseg_flag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reinit_screen_flag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sample_sensors_flag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msTicks</a:t>
            </a:r>
            <a:r>
              <a:rPr lang="en-US" sz="1200" dirty="0"/>
              <a:t> = 0; </a:t>
            </a:r>
          </a:p>
          <a:p>
            <a:r>
              <a:rPr lang="en-US" sz="1200" dirty="0" err="1"/>
              <a:t>oldSampleTicks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temp_high_flag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temperature_reading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endParaRPr lang="en-US" sz="1200" b="1" u="sng" dirty="0"/>
          </a:p>
          <a:p>
            <a:r>
              <a:rPr lang="en-US" sz="1200" dirty="0" err="1"/>
              <a:t>rgbLED_mask</a:t>
            </a:r>
            <a:r>
              <a:rPr lang="en-US" sz="1200" dirty="0"/>
              <a:t> = 0x00;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995" name="Connector: Elbow 994"/>
          <p:cNvCxnSpPr>
            <a:cxnSpLocks/>
            <a:stCxn id="580" idx="2"/>
            <a:endCxn id="4" idx="2"/>
          </p:cNvCxnSpPr>
          <p:nvPr/>
        </p:nvCxnSpPr>
        <p:spPr>
          <a:xfrm rot="5400000">
            <a:off x="8102584" y="5193115"/>
            <a:ext cx="951352" cy="1992710"/>
          </a:xfrm>
          <a:prstGeom prst="bentConnector3">
            <a:avLst>
              <a:gd name="adj1" fmla="val 799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4" name="TextBox 903"/>
          <p:cNvSpPr txBox="1"/>
          <p:nvPr/>
        </p:nvSpPr>
        <p:spPr>
          <a:xfrm>
            <a:off x="9425746" y="5837039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998" name="Connector: Elbow 997"/>
          <p:cNvCxnSpPr>
            <a:cxnSpLocks/>
            <a:stCxn id="759" idx="2"/>
            <a:endCxn id="4" idx="2"/>
          </p:cNvCxnSpPr>
          <p:nvPr/>
        </p:nvCxnSpPr>
        <p:spPr>
          <a:xfrm rot="5400000">
            <a:off x="9006156" y="4755723"/>
            <a:ext cx="485172" cy="3333674"/>
          </a:xfrm>
          <a:prstGeom prst="bentConnector3">
            <a:avLst>
              <a:gd name="adj1" fmla="val 60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0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3180" y="201707"/>
            <a:ext cx="8915401" cy="646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201707"/>
            <a:ext cx="2972865" cy="36946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Execute MAIN FUNCTIONS (2)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32" y="201710"/>
            <a:ext cx="2788480" cy="646343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b="1" u="sng" dirty="0"/>
          </a:p>
          <a:p>
            <a:r>
              <a:rPr lang="en-US" sz="1200" dirty="0" err="1"/>
              <a:t>movement_detected_flag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msTicks</a:t>
            </a:r>
            <a:r>
              <a:rPr lang="en-US" sz="1200" dirty="0"/>
              <a:t> = 0; </a:t>
            </a:r>
          </a:p>
          <a:p>
            <a:r>
              <a:rPr lang="en-US" sz="1200" dirty="0" err="1"/>
              <a:t>lastMotionDetectedTicks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detect_darkness_flag</a:t>
            </a:r>
            <a:r>
              <a:rPr lang="en-US" sz="1200" dirty="0"/>
              <a:t> = 1; </a:t>
            </a:r>
          </a:p>
          <a:p>
            <a:endParaRPr lang="en-US" sz="1200" b="1" u="sng" dirty="0"/>
          </a:p>
          <a:p>
            <a:r>
              <a:rPr lang="en-US" sz="1200" dirty="0" err="1"/>
              <a:t>rgbLED_mask</a:t>
            </a:r>
            <a:r>
              <a:rPr lang="en-US" sz="1200" dirty="0"/>
              <a:t> = 0x00;</a:t>
            </a:r>
          </a:p>
          <a:p>
            <a:endParaRPr lang="en-US" sz="1200" dirty="0"/>
          </a:p>
          <a:p>
            <a:r>
              <a:rPr lang="en-US" sz="1200" dirty="0" err="1"/>
              <a:t>func_change_flag</a:t>
            </a:r>
            <a:r>
              <a:rPr lang="en-US" sz="1200" dirty="0"/>
              <a:t> = 0; </a:t>
            </a:r>
          </a:p>
          <a:p>
            <a:endParaRPr lang="en-US" sz="1200" dirty="0"/>
          </a:p>
          <a:p>
            <a:r>
              <a:rPr lang="en-US" sz="1200" dirty="0" err="1"/>
              <a:t>func_execute_flag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speaker_on_flag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send_message_flag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60" name="Connector: Elbow 59"/>
          <p:cNvCxnSpPr>
            <a:cxnSpLocks/>
            <a:stCxn id="149" idx="2"/>
            <a:endCxn id="122" idx="0"/>
          </p:cNvCxnSpPr>
          <p:nvPr/>
        </p:nvCxnSpPr>
        <p:spPr>
          <a:xfrm rot="16200000" flipH="1">
            <a:off x="3077712" y="3155322"/>
            <a:ext cx="217279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ecision 60"/>
          <p:cNvSpPr/>
          <p:nvPr/>
        </p:nvSpPr>
        <p:spPr>
          <a:xfrm>
            <a:off x="6723294" y="707240"/>
            <a:ext cx="1715175" cy="118186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movement_detected_flag</a:t>
            </a:r>
            <a:r>
              <a:rPr lang="en-US" sz="1200" dirty="0"/>
              <a:t> = 1?</a:t>
            </a:r>
          </a:p>
        </p:txBody>
      </p:sp>
      <p:cxnSp>
        <p:nvCxnSpPr>
          <p:cNvPr id="62" name="Connector: Elbow 61"/>
          <p:cNvCxnSpPr>
            <a:cxnSpLocks/>
            <a:stCxn id="4" idx="0"/>
            <a:endCxn id="61" idx="0"/>
          </p:cNvCxnSpPr>
          <p:nvPr/>
        </p:nvCxnSpPr>
        <p:spPr>
          <a:xfrm rot="16200000" flipH="1">
            <a:off x="7328114" y="454473"/>
            <a:ext cx="505533" cy="1"/>
          </a:xfrm>
          <a:prstGeom prst="bentConnector3">
            <a:avLst>
              <a:gd name="adj1" fmla="val 22609"/>
            </a:avLst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874403" y="2338792"/>
            <a:ext cx="1741031" cy="115173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msTicks</a:t>
            </a:r>
            <a:r>
              <a:rPr lang="en-US" sz="1200" dirty="0"/>
              <a:t> &gt; </a:t>
            </a:r>
            <a:r>
              <a:rPr lang="en-US" sz="1200" dirty="0" err="1"/>
              <a:t>lastMotionDetectedTicks</a:t>
            </a:r>
            <a:r>
              <a:rPr lang="en-US" sz="1200" dirty="0"/>
              <a:t> + 20 ?</a:t>
            </a:r>
          </a:p>
        </p:txBody>
      </p:sp>
      <p:cxnSp>
        <p:nvCxnSpPr>
          <p:cNvPr id="65" name="Connector: Elbow 64"/>
          <p:cNvCxnSpPr>
            <a:cxnSpLocks/>
            <a:stCxn id="61" idx="3"/>
            <a:endCxn id="122" idx="0"/>
          </p:cNvCxnSpPr>
          <p:nvPr/>
        </p:nvCxnSpPr>
        <p:spPr>
          <a:xfrm flipH="1">
            <a:off x="4164108" y="1298171"/>
            <a:ext cx="4274361" cy="2943548"/>
          </a:xfrm>
          <a:prstGeom prst="bentConnector4">
            <a:avLst>
              <a:gd name="adj1" fmla="val -5348"/>
              <a:gd name="adj2" fmla="val 87219"/>
            </a:avLst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cxnSpLocks/>
            <a:stCxn id="61" idx="2"/>
            <a:endCxn id="64" idx="0"/>
          </p:cNvCxnSpPr>
          <p:nvPr/>
        </p:nvCxnSpPr>
        <p:spPr>
          <a:xfrm rot="16200000" flipH="1">
            <a:off x="7438055" y="2031927"/>
            <a:ext cx="449691" cy="16403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stCxn id="64" idx="2"/>
            <a:endCxn id="122" idx="0"/>
          </p:cNvCxnSpPr>
          <p:nvPr/>
        </p:nvCxnSpPr>
        <p:spPr>
          <a:xfrm rot="5400000">
            <a:off x="5578920" y="2075719"/>
            <a:ext cx="751189" cy="3580811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4703546" y="707240"/>
            <a:ext cx="1529323" cy="112602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!</a:t>
            </a:r>
            <a:r>
              <a:rPr lang="en-US" sz="1200" dirty="0" err="1"/>
              <a:t>detect_darkness_flag</a:t>
            </a:r>
            <a:r>
              <a:rPr lang="en-US" sz="1200" dirty="0"/>
              <a:t> = 1?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62209" y="1918775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29987" y="1920119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Connector: Elbow 71"/>
          <p:cNvCxnSpPr>
            <a:cxnSpLocks/>
            <a:stCxn id="64" idx="1"/>
            <a:endCxn id="68" idx="3"/>
          </p:cNvCxnSpPr>
          <p:nvPr/>
        </p:nvCxnSpPr>
        <p:spPr>
          <a:xfrm rot="10800000">
            <a:off x="6232869" y="1270251"/>
            <a:ext cx="641534" cy="1644410"/>
          </a:xfrm>
          <a:prstGeom prst="bentConnector3">
            <a:avLst>
              <a:gd name="adj1" fmla="val 381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cxnSpLocks/>
            <a:stCxn id="68" idx="1"/>
            <a:endCxn id="149" idx="0"/>
          </p:cNvCxnSpPr>
          <p:nvPr/>
        </p:nvCxnSpPr>
        <p:spPr>
          <a:xfrm rot="10800000" flipV="1">
            <a:off x="4164108" y="1270251"/>
            <a:ext cx="539439" cy="3752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85124" y="3534955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49251" y="1096245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94053" y="1645481"/>
            <a:ext cx="1940108" cy="42344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rgbLED_mask</a:t>
            </a:r>
            <a:r>
              <a:rPr lang="en-US" sz="1200" dirty="0"/>
              <a:t> |= RGB_BLUE;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412762" y="2338792"/>
            <a:ext cx="2057401" cy="463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movement_detected_flag</a:t>
            </a:r>
            <a:r>
              <a:rPr lang="en-US" sz="1200" dirty="0"/>
              <a:t> = 0;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439512" y="1899137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74" name="Connector: Elbow 173"/>
          <p:cNvCxnSpPr>
            <a:cxnSpLocks/>
            <a:stCxn id="166" idx="2"/>
            <a:endCxn id="122" idx="0"/>
          </p:cNvCxnSpPr>
          <p:nvPr/>
        </p:nvCxnSpPr>
        <p:spPr>
          <a:xfrm rot="5400000">
            <a:off x="4083126" y="2883382"/>
            <a:ext cx="1439320" cy="1277355"/>
          </a:xfrm>
          <a:prstGeom prst="bentConnector3">
            <a:avLst>
              <a:gd name="adj1" fmla="val 7382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cxnSpLocks/>
            <a:stCxn id="68" idx="2"/>
            <a:endCxn id="166" idx="0"/>
          </p:cNvCxnSpPr>
          <p:nvPr/>
        </p:nvCxnSpPr>
        <p:spPr>
          <a:xfrm rot="5400000">
            <a:off x="5202071" y="2072654"/>
            <a:ext cx="505531" cy="2674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77025" y="1899138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22" name="Flowchart: Decision 121"/>
          <p:cNvSpPr/>
          <p:nvPr/>
        </p:nvSpPr>
        <p:spPr>
          <a:xfrm>
            <a:off x="3393809" y="4241719"/>
            <a:ext cx="1540597" cy="1097632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func_change_flag</a:t>
            </a:r>
            <a:r>
              <a:rPr lang="en-US" sz="1200" dirty="0"/>
              <a:t> = 1?</a:t>
            </a:r>
          </a:p>
        </p:txBody>
      </p:sp>
      <p:sp>
        <p:nvSpPr>
          <p:cNvPr id="123" name="Flowchart: Predefined Process 122"/>
          <p:cNvSpPr/>
          <p:nvPr/>
        </p:nvSpPr>
        <p:spPr>
          <a:xfrm>
            <a:off x="3715196" y="5920475"/>
            <a:ext cx="2567899" cy="50245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update_selectArrow_oled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func_change_flag</a:t>
            </a:r>
            <a:r>
              <a:rPr lang="en-US" sz="1200" dirty="0"/>
              <a:t> = 0;</a:t>
            </a:r>
          </a:p>
        </p:txBody>
      </p:sp>
      <p:cxnSp>
        <p:nvCxnSpPr>
          <p:cNvPr id="124" name="Connector: Elbow 123"/>
          <p:cNvCxnSpPr>
            <a:cxnSpLocks/>
            <a:stCxn id="122" idx="2"/>
            <a:endCxn id="123" idx="2"/>
          </p:cNvCxnSpPr>
          <p:nvPr/>
        </p:nvCxnSpPr>
        <p:spPr>
          <a:xfrm rot="16200000" flipH="1">
            <a:off x="4039838" y="5463621"/>
            <a:ext cx="1083579" cy="835038"/>
          </a:xfrm>
          <a:prstGeom prst="bentConnector5">
            <a:avLst>
              <a:gd name="adj1" fmla="val 42638"/>
              <a:gd name="adj2" fmla="val -90723"/>
              <a:gd name="adj3" fmla="val 11494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964078" y="5434520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6" name="Flowchart: Decision 255"/>
          <p:cNvSpPr/>
          <p:nvPr/>
        </p:nvSpPr>
        <p:spPr>
          <a:xfrm>
            <a:off x="5632571" y="4241302"/>
            <a:ext cx="1598226" cy="110053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func_execute_flag</a:t>
            </a:r>
            <a:r>
              <a:rPr lang="en-US" sz="1200" dirty="0"/>
              <a:t> = 1 ?</a:t>
            </a:r>
          </a:p>
        </p:txBody>
      </p:sp>
      <p:cxnSp>
        <p:nvCxnSpPr>
          <p:cNvPr id="257" name="Connector: Elbow 256"/>
          <p:cNvCxnSpPr>
            <a:cxnSpLocks/>
            <a:stCxn id="122" idx="3"/>
            <a:endCxn id="256" idx="1"/>
          </p:cNvCxnSpPr>
          <p:nvPr/>
        </p:nvCxnSpPr>
        <p:spPr>
          <a:xfrm>
            <a:off x="4934406" y="4790535"/>
            <a:ext cx="698165" cy="10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/>
          <p:cNvCxnSpPr>
            <a:cxnSpLocks/>
            <a:endCxn id="256" idx="1"/>
          </p:cNvCxnSpPr>
          <p:nvPr/>
        </p:nvCxnSpPr>
        <p:spPr>
          <a:xfrm rot="5400000" flipH="1" flipV="1">
            <a:off x="4999343" y="5303255"/>
            <a:ext cx="1144914" cy="1215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Flowchart: Predefined Process 258"/>
          <p:cNvSpPr/>
          <p:nvPr/>
        </p:nvSpPr>
        <p:spPr>
          <a:xfrm>
            <a:off x="6525962" y="5920475"/>
            <a:ext cx="2153641" cy="486867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execute_function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func_execute_flag</a:t>
            </a:r>
            <a:r>
              <a:rPr lang="en-US" sz="1200" dirty="0"/>
              <a:t> = 0;</a:t>
            </a:r>
          </a:p>
        </p:txBody>
      </p:sp>
      <p:cxnSp>
        <p:nvCxnSpPr>
          <p:cNvPr id="260" name="Connector: Elbow 259"/>
          <p:cNvCxnSpPr>
            <a:cxnSpLocks/>
            <a:stCxn id="256" idx="2"/>
            <a:endCxn id="259" idx="2"/>
          </p:cNvCxnSpPr>
          <p:nvPr/>
        </p:nvCxnSpPr>
        <p:spPr>
          <a:xfrm rot="16200000" flipH="1">
            <a:off x="6484479" y="5289037"/>
            <a:ext cx="1065509" cy="1171099"/>
          </a:xfrm>
          <a:prstGeom prst="bentConnector3">
            <a:avLst>
              <a:gd name="adj1" fmla="val 11609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6238264" y="5434519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11219" y="466949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308" name="Connector: Elbow 307"/>
          <p:cNvCxnSpPr>
            <a:cxnSpLocks/>
            <a:endCxn id="309" idx="1"/>
          </p:cNvCxnSpPr>
          <p:nvPr/>
        </p:nvCxnSpPr>
        <p:spPr>
          <a:xfrm rot="5400000" flipH="1" flipV="1">
            <a:off x="7404678" y="5250636"/>
            <a:ext cx="1138370" cy="2154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Flowchart: Decision 308"/>
          <p:cNvSpPr/>
          <p:nvPr/>
        </p:nvSpPr>
        <p:spPr>
          <a:xfrm>
            <a:off x="8081600" y="4240163"/>
            <a:ext cx="1492830" cy="109804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speaker_on_flag</a:t>
            </a:r>
            <a:r>
              <a:rPr lang="en-US" sz="1200" dirty="0"/>
              <a:t> = 1?</a:t>
            </a:r>
          </a:p>
        </p:txBody>
      </p:sp>
      <p:cxnSp>
        <p:nvCxnSpPr>
          <p:cNvPr id="310" name="Connector: Elbow 309"/>
          <p:cNvCxnSpPr>
            <a:cxnSpLocks/>
            <a:stCxn id="256" idx="3"/>
            <a:endCxn id="309" idx="1"/>
          </p:cNvCxnSpPr>
          <p:nvPr/>
        </p:nvCxnSpPr>
        <p:spPr>
          <a:xfrm flipV="1">
            <a:off x="7230797" y="4789187"/>
            <a:ext cx="850803" cy="23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Flowchart: Predefined Process 310"/>
          <p:cNvSpPr/>
          <p:nvPr/>
        </p:nvSpPr>
        <p:spPr>
          <a:xfrm>
            <a:off x="8987981" y="5920475"/>
            <a:ext cx="2153641" cy="40412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speaker_controller</a:t>
            </a:r>
            <a:r>
              <a:rPr lang="en-US" sz="1200" dirty="0"/>
              <a:t>();</a:t>
            </a:r>
          </a:p>
        </p:txBody>
      </p:sp>
      <p:cxnSp>
        <p:nvCxnSpPr>
          <p:cNvPr id="312" name="Connector: Elbow 311"/>
          <p:cNvCxnSpPr>
            <a:cxnSpLocks/>
            <a:stCxn id="309" idx="2"/>
            <a:endCxn id="311" idx="2"/>
          </p:cNvCxnSpPr>
          <p:nvPr/>
        </p:nvCxnSpPr>
        <p:spPr>
          <a:xfrm rot="16200000" flipH="1">
            <a:off x="8953214" y="5213011"/>
            <a:ext cx="986389" cy="1236787"/>
          </a:xfrm>
          <a:prstGeom prst="bentConnector3">
            <a:avLst>
              <a:gd name="adj1" fmla="val 12317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8651028" y="5437976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406041" y="466949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4" name="Flowchart: Decision 383"/>
          <p:cNvSpPr/>
          <p:nvPr/>
        </p:nvSpPr>
        <p:spPr>
          <a:xfrm>
            <a:off x="10095233" y="4261816"/>
            <a:ext cx="1701385" cy="105840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send_message_flag</a:t>
            </a:r>
            <a:r>
              <a:rPr lang="en-US" sz="1200" dirty="0"/>
              <a:t> = 1?</a:t>
            </a:r>
          </a:p>
        </p:txBody>
      </p:sp>
      <p:sp>
        <p:nvSpPr>
          <p:cNvPr id="385" name="Flowchart: Predefined Process 384"/>
          <p:cNvSpPr/>
          <p:nvPr/>
        </p:nvSpPr>
        <p:spPr>
          <a:xfrm>
            <a:off x="8847162" y="3254053"/>
            <a:ext cx="2355956" cy="398139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transmitData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send_message_flag</a:t>
            </a:r>
            <a:r>
              <a:rPr lang="en-US" sz="1200" dirty="0"/>
              <a:t> = 0;</a:t>
            </a:r>
          </a:p>
        </p:txBody>
      </p:sp>
      <p:cxnSp>
        <p:nvCxnSpPr>
          <p:cNvPr id="386" name="Connector: Elbow 385"/>
          <p:cNvCxnSpPr>
            <a:cxnSpLocks/>
            <a:stCxn id="384" idx="0"/>
            <a:endCxn id="385" idx="2"/>
          </p:cNvCxnSpPr>
          <p:nvPr/>
        </p:nvCxnSpPr>
        <p:spPr>
          <a:xfrm rot="16200000" flipV="1">
            <a:off x="10180721" y="3496611"/>
            <a:ext cx="609624" cy="920786"/>
          </a:xfrm>
          <a:prstGeom prst="bentConnector3">
            <a:avLst>
              <a:gd name="adj1" fmla="val 7031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nector: Elbow 386"/>
          <p:cNvCxnSpPr>
            <a:cxnSpLocks/>
            <a:stCxn id="384" idx="3"/>
            <a:endCxn id="388" idx="2"/>
          </p:cNvCxnSpPr>
          <p:nvPr/>
        </p:nvCxnSpPr>
        <p:spPr>
          <a:xfrm flipH="1" flipV="1">
            <a:off x="10563494" y="2460247"/>
            <a:ext cx="1233124" cy="2330773"/>
          </a:xfrm>
          <a:prstGeom prst="bentConnector4">
            <a:avLst>
              <a:gd name="adj1" fmla="val -5407"/>
              <a:gd name="adj2" fmla="val 830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Flowchart: Terminator 387"/>
          <p:cNvSpPr/>
          <p:nvPr/>
        </p:nvSpPr>
        <p:spPr>
          <a:xfrm>
            <a:off x="10170268" y="2147986"/>
            <a:ext cx="786452" cy="31226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389" name="Connector: Elbow 388"/>
          <p:cNvCxnSpPr>
            <a:cxnSpLocks/>
            <a:stCxn id="385" idx="0"/>
            <a:endCxn id="388" idx="2"/>
          </p:cNvCxnSpPr>
          <p:nvPr/>
        </p:nvCxnSpPr>
        <p:spPr>
          <a:xfrm rot="5400000" flipH="1" flipV="1">
            <a:off x="9897414" y="2587973"/>
            <a:ext cx="793806" cy="53835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11634902" y="390256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10752506" y="3904396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68" name="Connector: Elbow 167"/>
          <p:cNvCxnSpPr>
            <a:stCxn id="311" idx="0"/>
            <a:endCxn id="384" idx="2"/>
          </p:cNvCxnSpPr>
          <p:nvPr/>
        </p:nvCxnSpPr>
        <p:spPr>
          <a:xfrm rot="5400000" flipH="1" flipV="1">
            <a:off x="10205239" y="5179788"/>
            <a:ext cx="600251" cy="8811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stCxn id="309" idx="3"/>
            <a:endCxn id="384" idx="1"/>
          </p:cNvCxnSpPr>
          <p:nvPr/>
        </p:nvCxnSpPr>
        <p:spPr>
          <a:xfrm>
            <a:off x="9574430" y="4789187"/>
            <a:ext cx="520803" cy="1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9611619" y="466560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754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"/>
            <a:ext cx="2633982" cy="6094104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b="1" u="sng" dirty="0"/>
          </a:p>
          <a:p>
            <a:r>
              <a:rPr lang="en-US" sz="1200" dirty="0" err="1"/>
              <a:t>oled_page_state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func_execute_flag</a:t>
            </a:r>
            <a:r>
              <a:rPr lang="en-US" sz="1200" dirty="0"/>
              <a:t> = 0;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 err="1"/>
              <a:t>mode_flag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971800" y="152400"/>
            <a:ext cx="7090015" cy="3711275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2983241" y="152401"/>
            <a:ext cx="562975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ISRs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3576869" y="327742"/>
            <a:ext cx="1295401" cy="651849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SW3</a:t>
            </a:r>
          </a:p>
        </p:txBody>
      </p:sp>
      <p:sp>
        <p:nvSpPr>
          <p:cNvPr id="74" name="Flowchart: Data 73"/>
          <p:cNvSpPr/>
          <p:nvPr/>
        </p:nvSpPr>
        <p:spPr>
          <a:xfrm>
            <a:off x="5537175" y="327742"/>
            <a:ext cx="1295401" cy="651849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SW4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7063632" y="327741"/>
            <a:ext cx="1295401" cy="651849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Joystick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8664000" y="327741"/>
            <a:ext cx="1295401" cy="651849"/>
          </a:xfrm>
          <a:prstGeom prst="flowChartInputOutpu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Rotary Switch</a:t>
            </a:r>
          </a:p>
        </p:txBody>
      </p:sp>
      <p:sp>
        <p:nvSpPr>
          <p:cNvPr id="77" name="Flowchart: Predefined Process 76"/>
          <p:cNvSpPr/>
          <p:nvPr/>
        </p:nvSpPr>
        <p:spPr>
          <a:xfrm>
            <a:off x="3256092" y="1226946"/>
            <a:ext cx="1676400" cy="59914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EINT0_Handler()</a:t>
            </a:r>
          </a:p>
        </p:txBody>
      </p:sp>
      <p:sp>
        <p:nvSpPr>
          <p:cNvPr id="78" name="Flowchart: Predefined Process 77"/>
          <p:cNvSpPr/>
          <p:nvPr/>
        </p:nvSpPr>
        <p:spPr>
          <a:xfrm>
            <a:off x="5216469" y="1226946"/>
            <a:ext cx="1676400" cy="59914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EINT1_Handler()</a:t>
            </a:r>
          </a:p>
        </p:txBody>
      </p:sp>
      <p:sp>
        <p:nvSpPr>
          <p:cNvPr id="79" name="Flowchart: Predefined Process 78"/>
          <p:cNvSpPr/>
          <p:nvPr/>
        </p:nvSpPr>
        <p:spPr>
          <a:xfrm>
            <a:off x="7590890" y="1228608"/>
            <a:ext cx="1676400" cy="59914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EINT3_Handler()</a:t>
            </a:r>
          </a:p>
        </p:txBody>
      </p:sp>
      <p:cxnSp>
        <p:nvCxnSpPr>
          <p:cNvPr id="80" name="Connector: Elbow 79"/>
          <p:cNvCxnSpPr>
            <a:cxnSpLocks/>
            <a:stCxn id="72" idx="3"/>
            <a:endCxn id="77" idx="0"/>
          </p:cNvCxnSpPr>
          <p:nvPr/>
        </p:nvCxnSpPr>
        <p:spPr>
          <a:xfrm rot="5400000">
            <a:off x="3970984" y="1102898"/>
            <a:ext cx="247355" cy="73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/>
          <p:cNvCxnSpPr>
            <a:cxnSpLocks/>
            <a:stCxn id="74" idx="3"/>
            <a:endCxn id="78" idx="0"/>
          </p:cNvCxnSpPr>
          <p:nvPr/>
        </p:nvCxnSpPr>
        <p:spPr>
          <a:xfrm rot="5400000">
            <a:off x="5931326" y="1102937"/>
            <a:ext cx="247355" cy="6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cxnSpLocks/>
            <a:stCxn id="75" idx="4"/>
            <a:endCxn id="79" idx="0"/>
          </p:cNvCxnSpPr>
          <p:nvPr/>
        </p:nvCxnSpPr>
        <p:spPr>
          <a:xfrm rot="16200000" flipH="1">
            <a:off x="7945700" y="745218"/>
            <a:ext cx="249017" cy="7177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cxnSpLocks/>
            <a:stCxn id="76" idx="4"/>
            <a:endCxn id="79" idx="0"/>
          </p:cNvCxnSpPr>
          <p:nvPr/>
        </p:nvCxnSpPr>
        <p:spPr>
          <a:xfrm rot="5400000">
            <a:off x="8745887" y="662790"/>
            <a:ext cx="249019" cy="88261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5537175" y="3286305"/>
            <a:ext cx="1066800" cy="352537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87" name="Connector: Elbow 86"/>
          <p:cNvCxnSpPr>
            <a:cxnSpLocks/>
            <a:stCxn id="77" idx="2"/>
            <a:endCxn id="86" idx="0"/>
          </p:cNvCxnSpPr>
          <p:nvPr/>
        </p:nvCxnSpPr>
        <p:spPr>
          <a:xfrm rot="16200000" flipH="1">
            <a:off x="4352326" y="1568056"/>
            <a:ext cx="1460214" cy="1976283"/>
          </a:xfrm>
          <a:prstGeom prst="bentConnector3">
            <a:avLst>
              <a:gd name="adj1" fmla="val 134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/>
          <p:cNvCxnSpPr>
            <a:cxnSpLocks/>
            <a:stCxn id="78" idx="2"/>
            <a:endCxn id="86" idx="0"/>
          </p:cNvCxnSpPr>
          <p:nvPr/>
        </p:nvCxnSpPr>
        <p:spPr>
          <a:xfrm rot="16200000" flipH="1">
            <a:off x="5332515" y="2548245"/>
            <a:ext cx="1460214" cy="159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/>
          <p:cNvCxnSpPr>
            <a:cxnSpLocks/>
            <a:stCxn id="79" idx="2"/>
            <a:endCxn id="86" idx="0"/>
          </p:cNvCxnSpPr>
          <p:nvPr/>
        </p:nvCxnSpPr>
        <p:spPr>
          <a:xfrm rot="5400000">
            <a:off x="6520557" y="1377772"/>
            <a:ext cx="1458552" cy="2358515"/>
          </a:xfrm>
          <a:prstGeom prst="bentConnector3">
            <a:avLst>
              <a:gd name="adj1" fmla="val 1212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Predefined Process 97"/>
          <p:cNvSpPr/>
          <p:nvPr/>
        </p:nvSpPr>
        <p:spPr>
          <a:xfrm>
            <a:off x="6299173" y="2251546"/>
            <a:ext cx="2129915" cy="59914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TIMER2_IRQHandler()</a:t>
            </a:r>
          </a:p>
        </p:txBody>
      </p:sp>
      <p:sp>
        <p:nvSpPr>
          <p:cNvPr id="99" name="Flowchart: Predefined Process 98"/>
          <p:cNvSpPr/>
          <p:nvPr/>
        </p:nvSpPr>
        <p:spPr>
          <a:xfrm>
            <a:off x="3696150" y="2251546"/>
            <a:ext cx="2129915" cy="599145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TIMER1_IRQHandler()</a:t>
            </a:r>
          </a:p>
        </p:txBody>
      </p:sp>
      <p:cxnSp>
        <p:nvCxnSpPr>
          <p:cNvPr id="51" name="Connector: Elbow 50"/>
          <p:cNvCxnSpPr>
            <a:stCxn id="99" idx="2"/>
            <a:endCxn id="86" idx="0"/>
          </p:cNvCxnSpPr>
          <p:nvPr/>
        </p:nvCxnSpPr>
        <p:spPr>
          <a:xfrm rot="16200000" flipH="1">
            <a:off x="5198034" y="2413764"/>
            <a:ext cx="435614" cy="13094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98" idx="2"/>
            <a:endCxn id="86" idx="0"/>
          </p:cNvCxnSpPr>
          <p:nvPr/>
        </p:nvCxnSpPr>
        <p:spPr>
          <a:xfrm rot="5400000">
            <a:off x="6499546" y="2421720"/>
            <a:ext cx="435614" cy="12935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2971800" y="4056889"/>
            <a:ext cx="4460935" cy="2223814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2" name="Rectangle 211"/>
          <p:cNvSpPr/>
          <p:nvPr/>
        </p:nvSpPr>
        <p:spPr>
          <a:xfrm>
            <a:off x="7643457" y="4056889"/>
            <a:ext cx="2418359" cy="2214289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13" name="TextBox 212"/>
          <p:cNvSpPr txBox="1"/>
          <p:nvPr/>
        </p:nvSpPr>
        <p:spPr>
          <a:xfrm>
            <a:off x="2981189" y="4057197"/>
            <a:ext cx="1595309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EINT0_Handler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641828" y="4055226"/>
            <a:ext cx="1595309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EINT1_Handler</a:t>
            </a:r>
          </a:p>
        </p:txBody>
      </p:sp>
      <p:sp>
        <p:nvSpPr>
          <p:cNvPr id="215" name="Flowchart: Terminator 214"/>
          <p:cNvSpPr/>
          <p:nvPr/>
        </p:nvSpPr>
        <p:spPr>
          <a:xfrm>
            <a:off x="5229035" y="4178838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216" name="Flowchart: Terminator 215"/>
          <p:cNvSpPr/>
          <p:nvPr/>
        </p:nvSpPr>
        <p:spPr>
          <a:xfrm>
            <a:off x="4695634" y="5851204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217" name="Flowchart: Terminator 216"/>
          <p:cNvSpPr/>
          <p:nvPr/>
        </p:nvSpPr>
        <p:spPr>
          <a:xfrm>
            <a:off x="8319587" y="4546925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218" name="Flowchart: Terminator 217"/>
          <p:cNvSpPr/>
          <p:nvPr/>
        </p:nvSpPr>
        <p:spPr>
          <a:xfrm>
            <a:off x="8319587" y="5834996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3546217" y="4805551"/>
            <a:ext cx="1180756" cy="85383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6 ?</a:t>
            </a:r>
          </a:p>
        </p:txBody>
      </p:sp>
      <p:sp>
        <p:nvSpPr>
          <p:cNvPr id="220" name="Flowchart: Process 219"/>
          <p:cNvSpPr/>
          <p:nvPr/>
        </p:nvSpPr>
        <p:spPr>
          <a:xfrm>
            <a:off x="7897082" y="5063977"/>
            <a:ext cx="1905001" cy="53340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mode_flag</a:t>
            </a:r>
            <a:r>
              <a:rPr lang="en-US" sz="1200" dirty="0"/>
              <a:t> = !</a:t>
            </a:r>
            <a:r>
              <a:rPr lang="en-US" sz="1200" dirty="0" err="1"/>
              <a:t>mode_flag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Clear Ext Interrupt Bit 1</a:t>
            </a:r>
          </a:p>
        </p:txBody>
      </p:sp>
      <p:cxnSp>
        <p:nvCxnSpPr>
          <p:cNvPr id="221" name="Connector: Elbow 220"/>
          <p:cNvCxnSpPr>
            <a:stCxn id="217" idx="2"/>
            <a:endCxn id="220" idx="0"/>
          </p:cNvCxnSpPr>
          <p:nvPr/>
        </p:nvCxnSpPr>
        <p:spPr>
          <a:xfrm rot="5400000">
            <a:off x="8730435" y="4941424"/>
            <a:ext cx="241705" cy="34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nector: Elbow 221"/>
          <p:cNvCxnSpPr>
            <a:stCxn id="220" idx="2"/>
            <a:endCxn id="218" idx="0"/>
          </p:cNvCxnSpPr>
          <p:nvPr/>
        </p:nvCxnSpPr>
        <p:spPr>
          <a:xfrm rot="16200000" flipH="1">
            <a:off x="8732477" y="5714484"/>
            <a:ext cx="237618" cy="34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/>
          <p:cNvCxnSpPr>
            <a:cxnSpLocks/>
            <a:stCxn id="215" idx="2"/>
            <a:endCxn id="219" idx="0"/>
          </p:cNvCxnSpPr>
          <p:nvPr/>
        </p:nvCxnSpPr>
        <p:spPr>
          <a:xfrm rot="5400000">
            <a:off x="4773835" y="3816951"/>
            <a:ext cx="351362" cy="162584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/>
          <p:cNvCxnSpPr>
            <a:cxnSpLocks/>
            <a:stCxn id="219" idx="2"/>
            <a:endCxn id="216" idx="0"/>
          </p:cNvCxnSpPr>
          <p:nvPr/>
        </p:nvCxnSpPr>
        <p:spPr>
          <a:xfrm rot="16200000" flipH="1">
            <a:off x="4586907" y="5209078"/>
            <a:ext cx="191817" cy="10924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Flowchart: Process 224"/>
          <p:cNvSpPr/>
          <p:nvPr/>
        </p:nvSpPr>
        <p:spPr>
          <a:xfrm>
            <a:off x="5374452" y="4965767"/>
            <a:ext cx="1719888" cy="533403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func_execute_flag</a:t>
            </a:r>
            <a:r>
              <a:rPr lang="en-US" sz="1200" dirty="0"/>
              <a:t> = 1</a:t>
            </a:r>
          </a:p>
          <a:p>
            <a:pPr algn="ctr"/>
            <a:r>
              <a:rPr lang="en-US" sz="1200" dirty="0"/>
              <a:t>Clear Ext Interrupt Bit 0</a:t>
            </a:r>
          </a:p>
        </p:txBody>
      </p:sp>
      <p:cxnSp>
        <p:nvCxnSpPr>
          <p:cNvPr id="226" name="Connector: Elbow 225"/>
          <p:cNvCxnSpPr>
            <a:cxnSpLocks/>
            <a:stCxn id="219" idx="3"/>
            <a:endCxn id="225" idx="1"/>
          </p:cNvCxnSpPr>
          <p:nvPr/>
        </p:nvCxnSpPr>
        <p:spPr>
          <a:xfrm>
            <a:off x="4726975" y="5232465"/>
            <a:ext cx="647479" cy="127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ctor: Elbow 226"/>
          <p:cNvCxnSpPr>
            <a:cxnSpLocks/>
            <a:stCxn id="225" idx="2"/>
            <a:endCxn id="216" idx="0"/>
          </p:cNvCxnSpPr>
          <p:nvPr/>
        </p:nvCxnSpPr>
        <p:spPr>
          <a:xfrm rot="5400000">
            <a:off x="5555697" y="5172502"/>
            <a:ext cx="352036" cy="1005362"/>
          </a:xfrm>
          <a:prstGeom prst="bentConnector3">
            <a:avLst>
              <a:gd name="adj1" fmla="val 699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832872" y="5102480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383331" y="5609488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915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4526" y="152399"/>
            <a:ext cx="3505200" cy="6415525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extBox 4"/>
          <p:cNvSpPr txBox="1"/>
          <p:nvPr/>
        </p:nvSpPr>
        <p:spPr>
          <a:xfrm>
            <a:off x="3742897" y="150737"/>
            <a:ext cx="2104422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TIMER2_IRQHandler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4451267" y="791884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4477375" y="565657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0" name="Connector: Elbow 9"/>
          <p:cNvCxnSpPr>
            <a:cxnSpLocks/>
            <a:stCxn id="11" idx="2"/>
            <a:endCxn id="34" idx="0"/>
          </p:cNvCxnSpPr>
          <p:nvPr/>
        </p:nvCxnSpPr>
        <p:spPr>
          <a:xfrm rot="16200000" flipH="1">
            <a:off x="4696166" y="3171131"/>
            <a:ext cx="610441" cy="493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3863107" y="1338662"/>
            <a:ext cx="2271621" cy="152971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timer2count == 5 || timer2count == 10 || </a:t>
            </a:r>
          </a:p>
          <a:p>
            <a:pPr algn="ctr"/>
            <a:r>
              <a:rPr lang="en-US" sz="1200" dirty="0"/>
              <a:t>timer2count == 15 ?</a:t>
            </a:r>
          </a:p>
        </p:txBody>
      </p:sp>
      <p:cxnSp>
        <p:nvCxnSpPr>
          <p:cNvPr id="12" name="Connector: Elbow 11"/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4856079" y="1195822"/>
            <a:ext cx="271427" cy="142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8484" y="292800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257512" y="2796695"/>
            <a:ext cx="1870720" cy="30561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sample_sensors_flag</a:t>
            </a:r>
            <a:r>
              <a:rPr lang="en-US" sz="1200" dirty="0"/>
              <a:t> = 1;</a:t>
            </a:r>
          </a:p>
        </p:txBody>
      </p:sp>
      <p:cxnSp>
        <p:nvCxnSpPr>
          <p:cNvPr id="15" name="Connector: Elbow 14"/>
          <p:cNvCxnSpPr>
            <a:cxnSpLocks/>
            <a:stCxn id="11" idx="3"/>
            <a:endCxn id="14" idx="0"/>
          </p:cNvCxnSpPr>
          <p:nvPr/>
        </p:nvCxnSpPr>
        <p:spPr>
          <a:xfrm>
            <a:off x="6134728" y="2103521"/>
            <a:ext cx="58144" cy="6931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14" idx="2"/>
            <a:endCxn id="34" idx="0"/>
          </p:cNvCxnSpPr>
          <p:nvPr/>
        </p:nvCxnSpPr>
        <p:spPr>
          <a:xfrm rot="5400000">
            <a:off x="5410110" y="2696058"/>
            <a:ext cx="376509" cy="118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9453" y="2337022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4033989" y="3478821"/>
            <a:ext cx="1939731" cy="100904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timer2count == 15 ?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5257511" y="4491264"/>
            <a:ext cx="1870720" cy="30561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send_message_flag</a:t>
            </a:r>
            <a:r>
              <a:rPr lang="en-US" sz="1200" dirty="0"/>
              <a:t> = 1;</a:t>
            </a:r>
          </a:p>
        </p:txBody>
      </p:sp>
      <p:cxnSp>
        <p:nvCxnSpPr>
          <p:cNvPr id="59" name="Connector: Elbow 58"/>
          <p:cNvCxnSpPr>
            <a:stCxn id="34" idx="3"/>
            <a:endCxn id="57" idx="0"/>
          </p:cNvCxnSpPr>
          <p:nvPr/>
        </p:nvCxnSpPr>
        <p:spPr>
          <a:xfrm>
            <a:off x="5973720" y="3983342"/>
            <a:ext cx="219151" cy="5079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4075414" y="5111953"/>
            <a:ext cx="1870720" cy="30561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sseg_flag</a:t>
            </a:r>
            <a:r>
              <a:rPr lang="en-US" sz="1200" dirty="0"/>
              <a:t> = 1;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99453" y="4065235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7" name="Connector: Elbow 66"/>
          <p:cNvCxnSpPr>
            <a:cxnSpLocks/>
            <a:stCxn id="34" idx="2"/>
            <a:endCxn id="60" idx="0"/>
          </p:cNvCxnSpPr>
          <p:nvPr/>
        </p:nvCxnSpPr>
        <p:spPr>
          <a:xfrm rot="16200000" flipH="1">
            <a:off x="4695269" y="4796447"/>
            <a:ext cx="624091" cy="69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cxnSpLocks/>
            <a:stCxn id="57" idx="2"/>
            <a:endCxn id="60" idx="0"/>
          </p:cNvCxnSpPr>
          <p:nvPr/>
        </p:nvCxnSpPr>
        <p:spPr>
          <a:xfrm rot="5400000">
            <a:off x="5444287" y="4363369"/>
            <a:ext cx="315072" cy="1182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stCxn id="60" idx="2"/>
            <a:endCxn id="7" idx="0"/>
          </p:cNvCxnSpPr>
          <p:nvPr/>
        </p:nvCxnSpPr>
        <p:spPr>
          <a:xfrm rot="16200000" flipH="1">
            <a:off x="4891273" y="5537070"/>
            <a:ext cx="23900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52400" y="2252627"/>
            <a:ext cx="3498435" cy="431529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152399" y="2252628"/>
            <a:ext cx="2104422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/>
              <a:t>TIMER1_IRQHandler</a:t>
            </a:r>
          </a:p>
        </p:txBody>
      </p:sp>
      <p:sp>
        <p:nvSpPr>
          <p:cNvPr id="85" name="Flowchart: Terminator 84"/>
          <p:cNvSpPr/>
          <p:nvPr/>
        </p:nvSpPr>
        <p:spPr>
          <a:xfrm>
            <a:off x="859951" y="269410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859951" y="613606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87" name="Flowchart: Process 86"/>
          <p:cNvSpPr/>
          <p:nvPr/>
        </p:nvSpPr>
        <p:spPr>
          <a:xfrm>
            <a:off x="443651" y="3130303"/>
            <a:ext cx="1905001" cy="373429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rgbLED_flag</a:t>
            </a:r>
            <a:r>
              <a:rPr lang="en-US" sz="1200" dirty="0"/>
              <a:t>= ! </a:t>
            </a:r>
            <a:r>
              <a:rPr lang="en-US" sz="1200" dirty="0" err="1"/>
              <a:t>rgbLED_flag</a:t>
            </a:r>
            <a:r>
              <a:rPr lang="en-US" sz="1200" dirty="0"/>
              <a:t>;</a:t>
            </a:r>
          </a:p>
        </p:txBody>
      </p:sp>
      <p:cxnSp>
        <p:nvCxnSpPr>
          <p:cNvPr id="88" name="Connector: Elbow 87"/>
          <p:cNvCxnSpPr>
            <a:cxnSpLocks/>
            <a:stCxn id="85" idx="2"/>
            <a:endCxn id="87" idx="0"/>
          </p:cNvCxnSpPr>
          <p:nvPr/>
        </p:nvCxnSpPr>
        <p:spPr>
          <a:xfrm rot="16200000" flipH="1">
            <a:off x="1314325" y="3048476"/>
            <a:ext cx="160852" cy="28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/>
          <p:cNvCxnSpPr>
            <a:cxnSpLocks/>
            <a:stCxn id="90" idx="2"/>
            <a:endCxn id="86" idx="0"/>
          </p:cNvCxnSpPr>
          <p:nvPr/>
        </p:nvCxnSpPr>
        <p:spPr>
          <a:xfrm rot="5400000">
            <a:off x="1153607" y="5896317"/>
            <a:ext cx="479488" cy="127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233828" y="3700648"/>
            <a:ext cx="2319046" cy="195592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rgbLED_flag</a:t>
            </a:r>
            <a:r>
              <a:rPr lang="en-US" sz="1200" dirty="0"/>
              <a:t> &amp;&amp; ((((</a:t>
            </a:r>
            <a:r>
              <a:rPr lang="en-US" sz="1200" dirty="0" err="1"/>
              <a:t>rgbLED_mask</a:t>
            </a:r>
            <a:r>
              <a:rPr lang="en-US" sz="1200" dirty="0"/>
              <a:t> &amp; RGB_BLUE) &gt;&gt; 1)) || ((</a:t>
            </a:r>
            <a:r>
              <a:rPr lang="en-US" sz="1200" dirty="0" err="1"/>
              <a:t>rgbLED_mask</a:t>
            </a:r>
            <a:r>
              <a:rPr lang="en-US" sz="1200" dirty="0"/>
              <a:t> &amp; RGB_RED) &gt;&gt; 0)) = 1?</a:t>
            </a:r>
          </a:p>
        </p:txBody>
      </p:sp>
      <p:cxnSp>
        <p:nvCxnSpPr>
          <p:cNvPr id="91" name="Connector: Elbow 90"/>
          <p:cNvCxnSpPr>
            <a:cxnSpLocks/>
            <a:stCxn id="87" idx="2"/>
            <a:endCxn id="90" idx="0"/>
          </p:cNvCxnSpPr>
          <p:nvPr/>
        </p:nvCxnSpPr>
        <p:spPr>
          <a:xfrm rot="5400000">
            <a:off x="1296294" y="3600790"/>
            <a:ext cx="196916" cy="28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16798" y="572534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3" name="Flowchart: Process 92"/>
          <p:cNvSpPr/>
          <p:nvPr/>
        </p:nvSpPr>
        <p:spPr>
          <a:xfrm>
            <a:off x="2082529" y="5361578"/>
            <a:ext cx="1440541" cy="570345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rgbLED_controller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rgbLED_flag</a:t>
            </a:r>
            <a:r>
              <a:rPr lang="en-US" sz="1200" dirty="0"/>
              <a:t> = 0;</a:t>
            </a:r>
          </a:p>
        </p:txBody>
      </p:sp>
      <p:cxnSp>
        <p:nvCxnSpPr>
          <p:cNvPr id="94" name="Connector: Elbow 93"/>
          <p:cNvCxnSpPr>
            <a:cxnSpLocks/>
            <a:stCxn id="90" idx="3"/>
            <a:endCxn id="93" idx="0"/>
          </p:cNvCxnSpPr>
          <p:nvPr/>
        </p:nvCxnSpPr>
        <p:spPr>
          <a:xfrm>
            <a:off x="2552874" y="4678611"/>
            <a:ext cx="249926" cy="6829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cxnSpLocks/>
            <a:stCxn id="93" idx="2"/>
            <a:endCxn id="86" idx="0"/>
          </p:cNvCxnSpPr>
          <p:nvPr/>
        </p:nvCxnSpPr>
        <p:spPr>
          <a:xfrm rot="5400000">
            <a:off x="1996007" y="5329268"/>
            <a:ext cx="204138" cy="1409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36382" y="4887297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399" y="152400"/>
            <a:ext cx="3498435" cy="2031454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b="1" u="sng" dirty="0"/>
          </a:p>
          <a:p>
            <a:r>
              <a:rPr lang="en-US" sz="1200" dirty="0" err="1"/>
              <a:t>rgbLED_flag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rgbLED_mask</a:t>
            </a:r>
            <a:r>
              <a:rPr lang="en-US" sz="1200" dirty="0"/>
              <a:t> = 0x00;</a:t>
            </a:r>
          </a:p>
          <a:p>
            <a:endParaRPr lang="en-US" sz="1200" dirty="0"/>
          </a:p>
          <a:p>
            <a:r>
              <a:rPr lang="en-US" sz="1200" dirty="0" err="1"/>
              <a:t>sample_sensors_flag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send_message_flag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sseg_flag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/>
              <a:t>timer2count = 0;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51408" y="150737"/>
            <a:ext cx="4764392" cy="6417187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8" name="TextBox 37"/>
          <p:cNvSpPr txBox="1"/>
          <p:nvPr/>
        </p:nvSpPr>
        <p:spPr>
          <a:xfrm>
            <a:off x="7351410" y="150735"/>
            <a:ext cx="1595308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dirty="0"/>
              <a:t>EINT3_Handler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10434423" y="460259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9230672" y="578530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41" name="Flowchart: Decision 40"/>
          <p:cNvSpPr/>
          <p:nvPr/>
        </p:nvSpPr>
        <p:spPr>
          <a:xfrm>
            <a:off x="9933906" y="1010447"/>
            <a:ext cx="2067831" cy="906281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IO2IntStatF ‘s Bit 5 = 1?</a:t>
            </a:r>
            <a:endParaRPr lang="en-US" sz="1200" dirty="0"/>
          </a:p>
        </p:txBody>
      </p:sp>
      <p:cxnSp>
        <p:nvCxnSpPr>
          <p:cNvPr id="42" name="Connector: Elbow 41"/>
          <p:cNvCxnSpPr>
            <a:cxnSpLocks/>
            <a:stCxn id="39" idx="2"/>
            <a:endCxn id="41" idx="0"/>
          </p:cNvCxnSpPr>
          <p:nvPr/>
        </p:nvCxnSpPr>
        <p:spPr>
          <a:xfrm rot="5400000">
            <a:off x="10830405" y="873028"/>
            <a:ext cx="274837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7913207" y="943252"/>
            <a:ext cx="1324041" cy="105222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detect_darkness_flag = 1?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7506900" y="3117484"/>
            <a:ext cx="2098082" cy="605691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lightSensor_detectDarkness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detect_darkness_flag</a:t>
            </a:r>
            <a:r>
              <a:rPr lang="en-US" sz="1200" dirty="0"/>
              <a:t> = 1;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8708680" y="2400620"/>
            <a:ext cx="2023118" cy="587191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lightSensor_detectLight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detect_darkness_flag</a:t>
            </a:r>
            <a:r>
              <a:rPr lang="en-US" sz="1200" dirty="0"/>
              <a:t> = 0;</a:t>
            </a:r>
          </a:p>
        </p:txBody>
      </p:sp>
      <p:cxnSp>
        <p:nvCxnSpPr>
          <p:cNvPr id="46" name="Connector: Elbow 45"/>
          <p:cNvCxnSpPr>
            <a:cxnSpLocks/>
            <a:stCxn id="43" idx="1"/>
            <a:endCxn id="44" idx="0"/>
          </p:cNvCxnSpPr>
          <p:nvPr/>
        </p:nvCxnSpPr>
        <p:spPr>
          <a:xfrm rot="10800000" flipH="1" flipV="1">
            <a:off x="7913207" y="1469364"/>
            <a:ext cx="642734" cy="1648120"/>
          </a:xfrm>
          <a:prstGeom prst="bentConnector4">
            <a:avLst>
              <a:gd name="adj1" fmla="val -35567"/>
              <a:gd name="adj2" fmla="val 659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43" idx="2"/>
            <a:endCxn id="45" idx="0"/>
          </p:cNvCxnSpPr>
          <p:nvPr/>
        </p:nvCxnSpPr>
        <p:spPr>
          <a:xfrm rot="16200000" flipH="1">
            <a:off x="8945161" y="1625542"/>
            <a:ext cx="405144" cy="11450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cxnSpLocks/>
            <a:stCxn id="41" idx="2"/>
            <a:endCxn id="56" idx="0"/>
          </p:cNvCxnSpPr>
          <p:nvPr/>
        </p:nvCxnSpPr>
        <p:spPr>
          <a:xfrm rot="5400000">
            <a:off x="9234641" y="2439809"/>
            <a:ext cx="2256262" cy="1210101"/>
          </a:xfrm>
          <a:prstGeom prst="bentConnector3">
            <a:avLst>
              <a:gd name="adj1" fmla="val 668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45" idx="3"/>
            <a:endCxn id="56" idx="0"/>
          </p:cNvCxnSpPr>
          <p:nvPr/>
        </p:nvCxnSpPr>
        <p:spPr>
          <a:xfrm flipH="1">
            <a:off x="9757721" y="2694216"/>
            <a:ext cx="974077" cy="1478774"/>
          </a:xfrm>
          <a:prstGeom prst="bentConnector4">
            <a:avLst>
              <a:gd name="adj1" fmla="val -23468"/>
              <a:gd name="adj2" fmla="val 4897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cxnSpLocks/>
            <a:stCxn id="44" idx="3"/>
            <a:endCxn id="56" idx="0"/>
          </p:cNvCxnSpPr>
          <p:nvPr/>
        </p:nvCxnSpPr>
        <p:spPr>
          <a:xfrm>
            <a:off x="9604982" y="3420330"/>
            <a:ext cx="152739" cy="7526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237248" y="1463588"/>
            <a:ext cx="696658" cy="57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443254" y="1319980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76414" y="2049958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02375" y="2050755"/>
            <a:ext cx="365808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9627" y="2054569"/>
            <a:ext cx="365808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6" name="Flowchart: Predefined Process 55"/>
          <p:cNvSpPr/>
          <p:nvPr/>
        </p:nvSpPr>
        <p:spPr>
          <a:xfrm>
            <a:off x="8682531" y="4172990"/>
            <a:ext cx="2150380" cy="500951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check_rotary_switch</a:t>
            </a:r>
            <a:r>
              <a:rPr lang="en-US" sz="1200" dirty="0"/>
              <a:t>()</a:t>
            </a:r>
          </a:p>
        </p:txBody>
      </p:sp>
      <p:sp>
        <p:nvSpPr>
          <p:cNvPr id="58" name="Flowchart: Predefined Process 57"/>
          <p:cNvSpPr/>
          <p:nvPr/>
        </p:nvSpPr>
        <p:spPr>
          <a:xfrm>
            <a:off x="8929614" y="4954389"/>
            <a:ext cx="1643515" cy="500951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check_joystick</a:t>
            </a:r>
            <a:r>
              <a:rPr lang="en-US" sz="1200" dirty="0"/>
              <a:t>()</a:t>
            </a:r>
          </a:p>
        </p:txBody>
      </p:sp>
      <p:cxnSp>
        <p:nvCxnSpPr>
          <p:cNvPr id="61" name="Connector: Elbow 60"/>
          <p:cNvCxnSpPr>
            <a:cxnSpLocks/>
            <a:stCxn id="56" idx="2"/>
            <a:endCxn id="58" idx="0"/>
          </p:cNvCxnSpPr>
          <p:nvPr/>
        </p:nvCxnSpPr>
        <p:spPr>
          <a:xfrm rot="5400000">
            <a:off x="9614323" y="4810991"/>
            <a:ext cx="280448" cy="63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58" idx="2"/>
            <a:endCxn id="40" idx="0"/>
          </p:cNvCxnSpPr>
          <p:nvPr/>
        </p:nvCxnSpPr>
        <p:spPr>
          <a:xfrm rot="16200000" flipH="1">
            <a:off x="9592739" y="5613973"/>
            <a:ext cx="329967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1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108089" y="152399"/>
            <a:ext cx="9982200" cy="6552446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94" name="TextBox 93"/>
          <p:cNvSpPr txBox="1"/>
          <p:nvPr/>
        </p:nvSpPr>
        <p:spPr>
          <a:xfrm>
            <a:off x="2095862" y="152399"/>
            <a:ext cx="1674369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check_joystick</a:t>
            </a:r>
            <a:r>
              <a:rPr lang="en-US" sz="1801" dirty="0"/>
              <a:t>()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3928090" y="32709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cxnSp>
        <p:nvCxnSpPr>
          <p:cNvPr id="98" name="Connector: Elbow 97"/>
          <p:cNvCxnSpPr>
            <a:cxnSpLocks/>
            <a:stCxn id="95" idx="2"/>
            <a:endCxn id="99" idx="0"/>
          </p:cNvCxnSpPr>
          <p:nvPr/>
        </p:nvCxnSpPr>
        <p:spPr>
          <a:xfrm rot="5400000">
            <a:off x="4376132" y="684720"/>
            <a:ext cx="167630" cy="308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Decision 98"/>
          <p:cNvSpPr/>
          <p:nvPr/>
        </p:nvSpPr>
        <p:spPr>
          <a:xfrm>
            <a:off x="3400049" y="770078"/>
            <a:ext cx="2116708" cy="823154"/>
          </a:xfrm>
          <a:prstGeom prst="flowChartDecisio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IO0IntStatR ‘s Bit 15 = 1?</a:t>
            </a:r>
            <a:endParaRPr lang="en-US" sz="1200" dirty="0"/>
          </a:p>
        </p:txBody>
      </p:sp>
      <p:cxnSp>
        <p:nvCxnSpPr>
          <p:cNvPr id="100" name="Connector: Elbow 99"/>
          <p:cNvCxnSpPr>
            <a:cxnSpLocks/>
            <a:stCxn id="99" idx="1"/>
            <a:endCxn id="102" idx="0"/>
          </p:cNvCxnSpPr>
          <p:nvPr/>
        </p:nvCxnSpPr>
        <p:spPr>
          <a:xfrm rot="10800000" flipV="1">
            <a:off x="2833723" y="1181655"/>
            <a:ext cx="566326" cy="160680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1" name="TextBox 100"/>
          <p:cNvSpPr txBox="1"/>
          <p:nvPr/>
        </p:nvSpPr>
        <p:spPr>
          <a:xfrm>
            <a:off x="2937020" y="1041663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02" name="Flowchart: Decision 101"/>
          <p:cNvSpPr/>
          <p:nvPr/>
        </p:nvSpPr>
        <p:spPr>
          <a:xfrm>
            <a:off x="2204570" y="1342335"/>
            <a:ext cx="1258305" cy="909201"/>
          </a:xfrm>
          <a:prstGeom prst="flowChartDecisio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oled_page_state = 6 ?</a:t>
            </a:r>
            <a:endParaRPr lang="en-US" sz="1200" dirty="0"/>
          </a:p>
        </p:txBody>
      </p:sp>
      <p:sp>
        <p:nvSpPr>
          <p:cNvPr id="103" name="Flowchart: Process 102"/>
          <p:cNvSpPr/>
          <p:nvPr/>
        </p:nvSpPr>
        <p:spPr>
          <a:xfrm>
            <a:off x="2156960" y="2749308"/>
            <a:ext cx="1989646" cy="769989"/>
          </a:xfrm>
          <a:prstGeom prst="flowChartProcess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func_mode_selection</a:t>
            </a:r>
            <a:r>
              <a:rPr lang="fr-FR" sz="1200" dirty="0"/>
              <a:t> = (</a:t>
            </a:r>
            <a:r>
              <a:rPr lang="fr-FR" sz="1200" dirty="0" err="1"/>
              <a:t>func_mode_selection</a:t>
            </a:r>
            <a:r>
              <a:rPr lang="fr-FR" sz="1200" dirty="0"/>
              <a:t> == 2 ? 0 :</a:t>
            </a:r>
            <a:r>
              <a:rPr lang="fr-FR" sz="1200" dirty="0" err="1"/>
              <a:t>func_mode_selection</a:t>
            </a:r>
            <a:r>
              <a:rPr lang="fr-FR" sz="1200" dirty="0"/>
              <a:t> + 1);</a:t>
            </a:r>
          </a:p>
          <a:p>
            <a:pPr algn="ctr"/>
            <a:r>
              <a:rPr lang="fr-FR" sz="1200" dirty="0" err="1"/>
              <a:t>func_change_flag</a:t>
            </a:r>
            <a:r>
              <a:rPr lang="fr-FR" sz="1200" dirty="0"/>
              <a:t> = 1;</a:t>
            </a:r>
          </a:p>
        </p:txBody>
      </p:sp>
      <p:cxnSp>
        <p:nvCxnSpPr>
          <p:cNvPr id="104" name="Connector: Elbow 103"/>
          <p:cNvCxnSpPr>
            <a:cxnSpLocks/>
            <a:stCxn id="102" idx="2"/>
          </p:cNvCxnSpPr>
          <p:nvPr/>
        </p:nvCxnSpPr>
        <p:spPr>
          <a:xfrm rot="5400000">
            <a:off x="2578729" y="2500182"/>
            <a:ext cx="503641" cy="634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5" name="TextBox 104"/>
          <p:cNvSpPr txBox="1"/>
          <p:nvPr/>
        </p:nvSpPr>
        <p:spPr>
          <a:xfrm>
            <a:off x="2672459" y="2336939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06" name="Flowchart: Process 105"/>
          <p:cNvSpPr/>
          <p:nvPr/>
        </p:nvSpPr>
        <p:spPr>
          <a:xfrm>
            <a:off x="3761308" y="3681109"/>
            <a:ext cx="1394190" cy="462505"/>
          </a:xfrm>
          <a:prstGeom prst="flowChartProcess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Clear </a:t>
            </a:r>
            <a:r>
              <a:rPr lang="fr-FR" sz="1200" dirty="0" err="1"/>
              <a:t>Interrupt</a:t>
            </a:r>
            <a:r>
              <a:rPr lang="fr-FR" sz="1200" dirty="0"/>
              <a:t> 0 Bit 15</a:t>
            </a:r>
            <a:endParaRPr lang="en-US" sz="1200" dirty="0"/>
          </a:p>
        </p:txBody>
      </p:sp>
      <p:cxnSp>
        <p:nvCxnSpPr>
          <p:cNvPr id="107" name="Connector: Elbow 106"/>
          <p:cNvCxnSpPr>
            <a:cxnSpLocks/>
            <a:stCxn id="99" idx="2"/>
            <a:endCxn id="106" idx="0"/>
          </p:cNvCxnSpPr>
          <p:nvPr/>
        </p:nvCxnSpPr>
        <p:spPr>
          <a:xfrm rot="5400000">
            <a:off x="3414465" y="2637170"/>
            <a:ext cx="2087877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Connector: Elbow 107"/>
          <p:cNvCxnSpPr>
            <a:stCxn id="103" idx="3"/>
            <a:endCxn id="106" idx="0"/>
          </p:cNvCxnSpPr>
          <p:nvPr/>
        </p:nvCxnSpPr>
        <p:spPr>
          <a:xfrm>
            <a:off x="4146606" y="3134303"/>
            <a:ext cx="311797" cy="54680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9" name="Connector: Elbow 108"/>
          <p:cNvCxnSpPr>
            <a:cxnSpLocks/>
            <a:stCxn id="102" idx="3"/>
            <a:endCxn id="106" idx="0"/>
          </p:cNvCxnSpPr>
          <p:nvPr/>
        </p:nvCxnSpPr>
        <p:spPr>
          <a:xfrm>
            <a:off x="3462875" y="1796936"/>
            <a:ext cx="995528" cy="1884173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573802" y="1642426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45" name="Flowchart: Decision 244"/>
          <p:cNvSpPr/>
          <p:nvPr/>
        </p:nvSpPr>
        <p:spPr>
          <a:xfrm>
            <a:off x="2686367" y="5282729"/>
            <a:ext cx="3294525" cy="1133346"/>
          </a:xfrm>
          <a:prstGeom prst="flowChartDecision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getTicks</a:t>
            </a:r>
            <a:r>
              <a:rPr lang="en-US" sz="1200" dirty="0"/>
              <a:t>() &gt; </a:t>
            </a:r>
            <a:r>
              <a:rPr lang="en-US" sz="1200" dirty="0" err="1"/>
              <a:t>lastScreenChangeTicks</a:t>
            </a:r>
            <a:r>
              <a:rPr lang="en-US" sz="1200" dirty="0"/>
              <a:t> + SCREEN_CHG_DELAY) &amp;&amp; </a:t>
            </a:r>
            <a:r>
              <a:rPr lang="en-US" sz="1200" dirty="0" err="1"/>
              <a:t>mode_flag</a:t>
            </a:r>
            <a:r>
              <a:rPr lang="en-US" sz="1200" dirty="0"/>
              <a:t> = 1?</a:t>
            </a:r>
          </a:p>
        </p:txBody>
      </p:sp>
      <p:cxnSp>
        <p:nvCxnSpPr>
          <p:cNvPr id="247" name="Connector: Elbow 246"/>
          <p:cNvCxnSpPr>
            <a:cxnSpLocks/>
            <a:stCxn id="106" idx="2"/>
            <a:endCxn id="177" idx="0"/>
          </p:cNvCxnSpPr>
          <p:nvPr/>
        </p:nvCxnSpPr>
        <p:spPr>
          <a:xfrm rot="5400000">
            <a:off x="3777829" y="3803826"/>
            <a:ext cx="340787" cy="10203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Flowchart: Decision 176"/>
          <p:cNvSpPr/>
          <p:nvPr/>
        </p:nvSpPr>
        <p:spPr>
          <a:xfrm>
            <a:off x="2379686" y="4484401"/>
            <a:ext cx="2116708" cy="823154"/>
          </a:xfrm>
          <a:prstGeom prst="flowChartDecision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IO0IntStatR ‘s Bit 16 = 1?</a:t>
            </a:r>
            <a:endParaRPr lang="en-US" sz="1200" dirty="0"/>
          </a:p>
        </p:txBody>
      </p:sp>
      <p:cxnSp>
        <p:nvCxnSpPr>
          <p:cNvPr id="45" name="Connector: Elbow 44"/>
          <p:cNvCxnSpPr>
            <a:cxnSpLocks/>
            <a:stCxn id="177" idx="1"/>
            <a:endCxn id="245" idx="1"/>
          </p:cNvCxnSpPr>
          <p:nvPr/>
        </p:nvCxnSpPr>
        <p:spPr>
          <a:xfrm rot="10800000" flipH="1" flipV="1">
            <a:off x="2379685" y="4895978"/>
            <a:ext cx="306681" cy="953424"/>
          </a:xfrm>
          <a:prstGeom prst="bentConnector3">
            <a:avLst>
              <a:gd name="adj1" fmla="val -3727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8" name="TextBox 167"/>
          <p:cNvSpPr txBox="1"/>
          <p:nvPr/>
        </p:nvSpPr>
        <p:spPr>
          <a:xfrm>
            <a:off x="2108089" y="5234363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43" name="Connector: Elbow 142"/>
          <p:cNvCxnSpPr>
            <a:cxnSpLocks/>
            <a:stCxn id="177" idx="3"/>
            <a:endCxn id="209" idx="2"/>
          </p:cNvCxnSpPr>
          <p:nvPr/>
        </p:nvCxnSpPr>
        <p:spPr>
          <a:xfrm flipV="1">
            <a:off x="4496394" y="4787215"/>
            <a:ext cx="2278669" cy="108763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Connector: Elbow 144"/>
          <p:cNvCxnSpPr>
            <a:cxnSpLocks/>
            <a:stCxn id="127" idx="0"/>
            <a:endCxn id="209" idx="2"/>
          </p:cNvCxnSpPr>
          <p:nvPr/>
        </p:nvCxnSpPr>
        <p:spPr>
          <a:xfrm rot="16200000" flipV="1">
            <a:off x="6863390" y="4698889"/>
            <a:ext cx="778409" cy="9550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6" name="TextBox 165"/>
          <p:cNvSpPr txBox="1"/>
          <p:nvPr/>
        </p:nvSpPr>
        <p:spPr>
          <a:xfrm>
            <a:off x="5218446" y="4729420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27" name="Flowchart: Process 126"/>
          <p:cNvSpPr/>
          <p:nvPr/>
        </p:nvSpPr>
        <p:spPr>
          <a:xfrm>
            <a:off x="6164518" y="5565624"/>
            <a:ext cx="3131212" cy="655152"/>
          </a:xfrm>
          <a:prstGeom prst="flowChart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reinit_screen_flag</a:t>
            </a:r>
            <a:r>
              <a:rPr lang="en-US" sz="1200" dirty="0"/>
              <a:t> = 1;</a:t>
            </a:r>
          </a:p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(</a:t>
            </a:r>
            <a:r>
              <a:rPr lang="en-US" sz="1200" dirty="0" err="1"/>
              <a:t>oled_page_state</a:t>
            </a:r>
            <a:r>
              <a:rPr lang="en-US" sz="1200" dirty="0"/>
              <a:t> + 1) % 7;</a:t>
            </a:r>
          </a:p>
          <a:p>
            <a:pPr algn="ctr"/>
            <a:r>
              <a:rPr lang="en-US" sz="1200" dirty="0" err="1"/>
              <a:t>lastScreenChangeTicks</a:t>
            </a:r>
            <a:r>
              <a:rPr lang="en-US" sz="1200" dirty="0"/>
              <a:t> = </a:t>
            </a:r>
            <a:r>
              <a:rPr lang="en-US" sz="1200" dirty="0" err="1"/>
              <a:t>getTicks</a:t>
            </a:r>
            <a:r>
              <a:rPr lang="en-US" sz="1200" dirty="0"/>
              <a:t>();</a:t>
            </a:r>
            <a:endParaRPr lang="fr-FR" sz="1200" dirty="0"/>
          </a:p>
        </p:txBody>
      </p:sp>
      <p:cxnSp>
        <p:nvCxnSpPr>
          <p:cNvPr id="128" name="Connector: Elbow 127"/>
          <p:cNvCxnSpPr>
            <a:cxnSpLocks/>
            <a:stCxn id="245" idx="2"/>
            <a:endCxn id="127" idx="2"/>
          </p:cNvCxnSpPr>
          <p:nvPr/>
        </p:nvCxnSpPr>
        <p:spPr>
          <a:xfrm rot="5400000" flipH="1" flipV="1">
            <a:off x="5934227" y="4620179"/>
            <a:ext cx="195299" cy="3396494"/>
          </a:xfrm>
          <a:prstGeom prst="bentConnector3">
            <a:avLst>
              <a:gd name="adj1" fmla="val -68279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5218446" y="6357671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8" name="Flowchart: Decision 137"/>
          <p:cNvSpPr/>
          <p:nvPr/>
        </p:nvSpPr>
        <p:spPr>
          <a:xfrm>
            <a:off x="5716708" y="3312340"/>
            <a:ext cx="2116708" cy="823154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IO2IntStatR ‘s Bit 4 = 1?</a:t>
            </a:r>
            <a:endParaRPr lang="en-US" sz="1200" dirty="0"/>
          </a:p>
        </p:txBody>
      </p:sp>
      <p:sp>
        <p:nvSpPr>
          <p:cNvPr id="139" name="Flowchart: Decision 138"/>
          <p:cNvSpPr/>
          <p:nvPr/>
        </p:nvSpPr>
        <p:spPr>
          <a:xfrm>
            <a:off x="5042524" y="1743501"/>
            <a:ext cx="3452948" cy="1133346"/>
          </a:xfrm>
          <a:prstGeom prst="flowChartDecisi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getTicks</a:t>
            </a:r>
            <a:r>
              <a:rPr lang="en-US" sz="1200" dirty="0"/>
              <a:t>() &gt; </a:t>
            </a:r>
            <a:r>
              <a:rPr lang="en-US" sz="1200" dirty="0" err="1"/>
              <a:t>lastScreenChangeTicks</a:t>
            </a:r>
            <a:r>
              <a:rPr lang="en-US" sz="1200" dirty="0"/>
              <a:t> + SCREEN_CHG_DELAY) &amp;&amp; </a:t>
            </a:r>
            <a:r>
              <a:rPr lang="en-US" sz="1200" dirty="0" err="1"/>
              <a:t>mode_flag</a:t>
            </a:r>
            <a:r>
              <a:rPr lang="en-US" sz="1200" dirty="0"/>
              <a:t> = 1?</a:t>
            </a:r>
          </a:p>
        </p:txBody>
      </p:sp>
      <p:cxnSp>
        <p:nvCxnSpPr>
          <p:cNvPr id="140" name="Connector: Elbow 139"/>
          <p:cNvCxnSpPr>
            <a:stCxn id="138" idx="0"/>
            <a:endCxn id="139" idx="2"/>
          </p:cNvCxnSpPr>
          <p:nvPr/>
        </p:nvCxnSpPr>
        <p:spPr>
          <a:xfrm rot="16200000" flipV="1">
            <a:off x="6554284" y="3091562"/>
            <a:ext cx="435493" cy="6064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1" name="Flowchart: Process 140"/>
          <p:cNvSpPr/>
          <p:nvPr/>
        </p:nvSpPr>
        <p:spPr>
          <a:xfrm>
            <a:off x="5686180" y="480641"/>
            <a:ext cx="2843405" cy="775159"/>
          </a:xfrm>
          <a:prstGeom prst="flowChartProcess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reinit_screen_flag</a:t>
            </a:r>
            <a:r>
              <a:rPr lang="en-US" sz="1200" dirty="0"/>
              <a:t> = 1;</a:t>
            </a:r>
          </a:p>
          <a:p>
            <a:pPr algn="ctr"/>
            <a:r>
              <a:rPr lang="en-US" sz="1200" dirty="0" err="1"/>
              <a:t>oled_page_state</a:t>
            </a:r>
            <a:r>
              <a:rPr lang="en-US" sz="1200" dirty="0"/>
              <a:t> = (</a:t>
            </a:r>
            <a:r>
              <a:rPr lang="en-US" sz="1200" dirty="0" err="1"/>
              <a:t>oled_page_state</a:t>
            </a:r>
            <a:r>
              <a:rPr lang="en-US" sz="1200" dirty="0"/>
              <a:t> == 0 ? 6 : </a:t>
            </a:r>
            <a:r>
              <a:rPr lang="en-US" sz="1200" dirty="0" err="1"/>
              <a:t>oled_page_state</a:t>
            </a:r>
            <a:r>
              <a:rPr lang="en-US" sz="1200" dirty="0"/>
              <a:t> - 1);</a:t>
            </a:r>
          </a:p>
          <a:p>
            <a:pPr algn="ctr"/>
            <a:r>
              <a:rPr lang="en-US" sz="1200" dirty="0" err="1"/>
              <a:t>lastScreenChangeTicks</a:t>
            </a:r>
            <a:r>
              <a:rPr lang="en-US" sz="1200" dirty="0"/>
              <a:t> = </a:t>
            </a:r>
            <a:r>
              <a:rPr lang="en-US" sz="1200" dirty="0" err="1"/>
              <a:t>getTicks</a:t>
            </a:r>
            <a:r>
              <a:rPr lang="en-US" sz="1200" dirty="0"/>
              <a:t>();</a:t>
            </a:r>
            <a:endParaRPr lang="fr-FR" sz="1200" dirty="0"/>
          </a:p>
        </p:txBody>
      </p:sp>
      <p:cxnSp>
        <p:nvCxnSpPr>
          <p:cNvPr id="142" name="Connector: Elbow 141"/>
          <p:cNvCxnSpPr>
            <a:cxnSpLocks/>
            <a:stCxn id="139" idx="0"/>
          </p:cNvCxnSpPr>
          <p:nvPr/>
        </p:nvCxnSpPr>
        <p:spPr>
          <a:xfrm rot="16200000" flipV="1">
            <a:off x="6524693" y="1499195"/>
            <a:ext cx="487701" cy="911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4" name="TextBox 143"/>
          <p:cNvSpPr txBox="1"/>
          <p:nvPr/>
        </p:nvSpPr>
        <p:spPr>
          <a:xfrm>
            <a:off x="6560482" y="2973991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565715" y="1403028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48" name="Flowchart: Process 147"/>
          <p:cNvSpPr/>
          <p:nvPr/>
        </p:nvSpPr>
        <p:spPr>
          <a:xfrm>
            <a:off x="8745517" y="775473"/>
            <a:ext cx="1394190" cy="462505"/>
          </a:xfrm>
          <a:prstGeom prst="flowChartProcess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Clear </a:t>
            </a:r>
            <a:r>
              <a:rPr lang="fr-FR" sz="1200" dirty="0" err="1"/>
              <a:t>Interrupt</a:t>
            </a:r>
            <a:r>
              <a:rPr lang="fr-FR" sz="1200" dirty="0"/>
              <a:t> 0 Bit 15</a:t>
            </a:r>
            <a:endParaRPr lang="en-US" sz="1200" dirty="0"/>
          </a:p>
        </p:txBody>
      </p:sp>
      <p:cxnSp>
        <p:nvCxnSpPr>
          <p:cNvPr id="149" name="Connector: Elbow 148"/>
          <p:cNvCxnSpPr>
            <a:cxnSpLocks/>
            <a:stCxn id="138" idx="3"/>
            <a:endCxn id="148" idx="2"/>
          </p:cNvCxnSpPr>
          <p:nvPr/>
        </p:nvCxnSpPr>
        <p:spPr>
          <a:xfrm flipV="1">
            <a:off x="7833416" y="1237978"/>
            <a:ext cx="1609196" cy="2485939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0" name="Connector: Elbow 149"/>
          <p:cNvCxnSpPr>
            <a:stCxn id="139" idx="3"/>
            <a:endCxn id="148" idx="2"/>
          </p:cNvCxnSpPr>
          <p:nvPr/>
        </p:nvCxnSpPr>
        <p:spPr>
          <a:xfrm flipV="1">
            <a:off x="8495472" y="1237978"/>
            <a:ext cx="947140" cy="107219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1" name="Connector: Elbow 150"/>
          <p:cNvCxnSpPr>
            <a:cxnSpLocks/>
            <a:stCxn id="141" idx="3"/>
            <a:endCxn id="148" idx="2"/>
          </p:cNvCxnSpPr>
          <p:nvPr/>
        </p:nvCxnSpPr>
        <p:spPr>
          <a:xfrm>
            <a:off x="8529585" y="868221"/>
            <a:ext cx="913027" cy="369757"/>
          </a:xfrm>
          <a:prstGeom prst="bentConnector4">
            <a:avLst>
              <a:gd name="adj1" fmla="val 11825"/>
              <a:gd name="adj2" fmla="val 161824"/>
            </a:avLst>
          </a:prstGeom>
          <a:ln w="1905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2" name="TextBox 151"/>
          <p:cNvSpPr txBox="1"/>
          <p:nvPr/>
        </p:nvSpPr>
        <p:spPr>
          <a:xfrm>
            <a:off x="8679169" y="3569681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80277" y="2204288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54" name="Connector: Elbow 53"/>
          <p:cNvCxnSpPr>
            <a:cxnSpLocks/>
            <a:stCxn id="245" idx="0"/>
            <a:endCxn id="209" idx="2"/>
          </p:cNvCxnSpPr>
          <p:nvPr/>
        </p:nvCxnSpPr>
        <p:spPr>
          <a:xfrm rot="5400000" flipH="1" flipV="1">
            <a:off x="5306589" y="3814256"/>
            <a:ext cx="495514" cy="244143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9" name="TextBox 168"/>
          <p:cNvSpPr txBox="1"/>
          <p:nvPr/>
        </p:nvSpPr>
        <p:spPr>
          <a:xfrm>
            <a:off x="5218446" y="5012304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85" name="Flowchart: Terminator 184"/>
          <p:cNvSpPr/>
          <p:nvPr/>
        </p:nvSpPr>
        <p:spPr>
          <a:xfrm>
            <a:off x="9863028" y="6183123"/>
            <a:ext cx="1066800" cy="275351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87" name="Connector: Elbow 186"/>
          <p:cNvCxnSpPr>
            <a:cxnSpLocks/>
            <a:stCxn id="189" idx="2"/>
            <a:endCxn id="190" idx="0"/>
          </p:cNvCxnSpPr>
          <p:nvPr/>
        </p:nvCxnSpPr>
        <p:spPr>
          <a:xfrm rot="5400000">
            <a:off x="10550037" y="3748176"/>
            <a:ext cx="666986" cy="635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9" name="Flowchart: Decision 188"/>
          <p:cNvSpPr/>
          <p:nvPr/>
        </p:nvSpPr>
        <p:spPr>
          <a:xfrm>
            <a:off x="10000978" y="2623296"/>
            <a:ext cx="1828638" cy="823154"/>
          </a:xfrm>
          <a:prstGeom prst="flowChartDecisio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oled_page_state = 6 ?</a:t>
            </a:r>
            <a:endParaRPr lang="en-US" sz="1200" dirty="0"/>
          </a:p>
        </p:txBody>
      </p:sp>
      <p:sp>
        <p:nvSpPr>
          <p:cNvPr id="190" name="Flowchart: Process 189"/>
          <p:cNvSpPr/>
          <p:nvPr/>
        </p:nvSpPr>
        <p:spPr>
          <a:xfrm>
            <a:off x="9856940" y="4113436"/>
            <a:ext cx="1989646" cy="789481"/>
          </a:xfrm>
          <a:prstGeom prst="flowChartProcess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func_mode_selection</a:t>
            </a:r>
            <a:r>
              <a:rPr lang="fr-FR" sz="1200" dirty="0"/>
              <a:t> = (</a:t>
            </a:r>
          </a:p>
          <a:p>
            <a:pPr algn="ctr"/>
            <a:r>
              <a:rPr lang="fr-FR" sz="1200" dirty="0" err="1"/>
              <a:t>func_mode_selection</a:t>
            </a:r>
            <a:r>
              <a:rPr lang="fr-FR" sz="1200" dirty="0"/>
              <a:t> == 0 ? 2 : </a:t>
            </a:r>
            <a:r>
              <a:rPr lang="fr-FR" sz="1200" dirty="0" err="1"/>
              <a:t>func_mode_selection</a:t>
            </a:r>
            <a:r>
              <a:rPr lang="fr-FR" sz="1200" dirty="0"/>
              <a:t> -1);</a:t>
            </a:r>
          </a:p>
          <a:p>
            <a:pPr algn="ctr"/>
            <a:r>
              <a:rPr lang="fr-FR" sz="1200" dirty="0" err="1"/>
              <a:t>func_change_flag</a:t>
            </a:r>
            <a:r>
              <a:rPr lang="fr-FR" sz="1200" dirty="0"/>
              <a:t> = 1;</a:t>
            </a:r>
          </a:p>
        </p:txBody>
      </p:sp>
      <p:cxnSp>
        <p:nvCxnSpPr>
          <p:cNvPr id="191" name="Connector: Elbow 190"/>
          <p:cNvCxnSpPr>
            <a:cxnSpLocks/>
            <a:stCxn id="198" idx="1"/>
            <a:endCxn id="192" idx="0"/>
          </p:cNvCxnSpPr>
          <p:nvPr/>
        </p:nvCxnSpPr>
        <p:spPr>
          <a:xfrm rot="10800000" flipH="1" flipV="1">
            <a:off x="9800903" y="1762432"/>
            <a:ext cx="595523" cy="3790524"/>
          </a:xfrm>
          <a:prstGeom prst="bentConnector4">
            <a:avLst>
              <a:gd name="adj1" fmla="val -38386"/>
              <a:gd name="adj2" fmla="val 91363"/>
            </a:avLst>
          </a:prstGeom>
          <a:ln w="1905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2" name="Flowchart: Process 191"/>
          <p:cNvSpPr/>
          <p:nvPr/>
        </p:nvSpPr>
        <p:spPr>
          <a:xfrm>
            <a:off x="9699332" y="5552956"/>
            <a:ext cx="1394190" cy="462505"/>
          </a:xfrm>
          <a:prstGeom prst="flowChartProcess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Clear </a:t>
            </a:r>
            <a:r>
              <a:rPr lang="fr-FR" sz="1200" dirty="0" err="1"/>
              <a:t>Interrupt</a:t>
            </a:r>
            <a:r>
              <a:rPr lang="fr-FR" sz="1200" dirty="0"/>
              <a:t> 2 Bit 3</a:t>
            </a:r>
            <a:endParaRPr lang="en-US" sz="1200" dirty="0"/>
          </a:p>
        </p:txBody>
      </p:sp>
      <p:cxnSp>
        <p:nvCxnSpPr>
          <p:cNvPr id="194" name="Connector: Elbow 193"/>
          <p:cNvCxnSpPr>
            <a:cxnSpLocks/>
            <a:stCxn id="190" idx="2"/>
            <a:endCxn id="192" idx="0"/>
          </p:cNvCxnSpPr>
          <p:nvPr/>
        </p:nvCxnSpPr>
        <p:spPr>
          <a:xfrm rot="5400000">
            <a:off x="10299080" y="5000265"/>
            <a:ext cx="650039" cy="4553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5" name="Connector: Elbow 194"/>
          <p:cNvCxnSpPr>
            <a:cxnSpLocks/>
            <a:stCxn id="189" idx="1"/>
            <a:endCxn id="192" idx="0"/>
          </p:cNvCxnSpPr>
          <p:nvPr/>
        </p:nvCxnSpPr>
        <p:spPr>
          <a:xfrm rot="10800000" flipH="1" flipV="1">
            <a:off x="10000977" y="3034872"/>
            <a:ext cx="395449" cy="2518083"/>
          </a:xfrm>
          <a:prstGeom prst="bentConnector4">
            <a:avLst>
              <a:gd name="adj1" fmla="val -57808"/>
              <a:gd name="adj2" fmla="val 86920"/>
            </a:avLst>
          </a:prstGeom>
          <a:ln w="1905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6" name="TextBox 195"/>
          <p:cNvSpPr txBox="1"/>
          <p:nvPr/>
        </p:nvSpPr>
        <p:spPr>
          <a:xfrm>
            <a:off x="9672134" y="3525110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7" name="Connector: Elbow 196"/>
          <p:cNvCxnSpPr>
            <a:cxnSpLocks/>
            <a:stCxn id="192" idx="2"/>
            <a:endCxn id="185" idx="0"/>
          </p:cNvCxnSpPr>
          <p:nvPr/>
        </p:nvCxnSpPr>
        <p:spPr>
          <a:xfrm rot="5400000">
            <a:off x="10312598" y="6099292"/>
            <a:ext cx="16766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Flowchart: Decision 197"/>
          <p:cNvSpPr/>
          <p:nvPr/>
        </p:nvSpPr>
        <p:spPr>
          <a:xfrm>
            <a:off x="9800904" y="1350855"/>
            <a:ext cx="2116708" cy="823154"/>
          </a:xfrm>
          <a:prstGeom prst="flowChartDecisio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IO2IntStatR ‘s Bit 3 = 1?</a:t>
            </a:r>
            <a:endParaRPr lang="en-US" sz="1200" dirty="0"/>
          </a:p>
        </p:txBody>
      </p:sp>
      <p:cxnSp>
        <p:nvCxnSpPr>
          <p:cNvPr id="199" name="Connector: Elbow 198"/>
          <p:cNvCxnSpPr>
            <a:cxnSpLocks/>
            <a:stCxn id="198" idx="2"/>
            <a:endCxn id="189" idx="0"/>
          </p:cNvCxnSpPr>
          <p:nvPr/>
        </p:nvCxnSpPr>
        <p:spPr>
          <a:xfrm rot="16200000" flipH="1">
            <a:off x="10662634" y="2370632"/>
            <a:ext cx="449287" cy="560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0" name="TextBox 199"/>
          <p:cNvSpPr txBox="1"/>
          <p:nvPr/>
        </p:nvSpPr>
        <p:spPr>
          <a:xfrm>
            <a:off x="10714600" y="3519286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202" name="Connector: Elbow 201"/>
          <p:cNvCxnSpPr>
            <a:cxnSpLocks/>
            <a:stCxn id="148" idx="0"/>
            <a:endCxn id="198" idx="0"/>
          </p:cNvCxnSpPr>
          <p:nvPr/>
        </p:nvCxnSpPr>
        <p:spPr>
          <a:xfrm rot="16200000" flipH="1">
            <a:off x="9863244" y="354841"/>
            <a:ext cx="575382" cy="1416646"/>
          </a:xfrm>
          <a:prstGeom prst="bentConnector3">
            <a:avLst>
              <a:gd name="adj1" fmla="val -3973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9452167" y="2199202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0721874" y="2199201"/>
            <a:ext cx="386837" cy="276999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9" name="Flowchart: Process 208"/>
          <p:cNvSpPr/>
          <p:nvPr/>
        </p:nvSpPr>
        <p:spPr>
          <a:xfrm>
            <a:off x="6077968" y="4324710"/>
            <a:ext cx="1394190" cy="462505"/>
          </a:xfrm>
          <a:prstGeom prst="flowChartProcess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Clear </a:t>
            </a:r>
            <a:r>
              <a:rPr lang="fr-FR" sz="1200" dirty="0" err="1"/>
              <a:t>Interrupt</a:t>
            </a:r>
            <a:r>
              <a:rPr lang="fr-FR" sz="1200" dirty="0"/>
              <a:t> 0 Bit 16</a:t>
            </a:r>
            <a:endParaRPr lang="en-US" sz="1200" dirty="0"/>
          </a:p>
        </p:txBody>
      </p:sp>
      <p:cxnSp>
        <p:nvCxnSpPr>
          <p:cNvPr id="85" name="Connector: Elbow 84"/>
          <p:cNvCxnSpPr>
            <a:stCxn id="209" idx="0"/>
            <a:endCxn id="138" idx="2"/>
          </p:cNvCxnSpPr>
          <p:nvPr/>
        </p:nvCxnSpPr>
        <p:spPr>
          <a:xfrm rot="16200000" flipV="1">
            <a:off x="6680455" y="4230101"/>
            <a:ext cx="189216" cy="1"/>
          </a:xfrm>
          <a:prstGeom prst="bentConnector3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52399" y="152400"/>
            <a:ext cx="1877285" cy="6463436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b="1" u="sng" dirty="0"/>
          </a:p>
          <a:p>
            <a:r>
              <a:rPr lang="en-US" sz="1200" dirty="0"/>
              <a:t>SCREEN_CHG_DELAY = 100</a:t>
            </a:r>
          </a:p>
          <a:p>
            <a:endParaRPr lang="en-US" sz="1200" dirty="0"/>
          </a:p>
          <a:p>
            <a:r>
              <a:rPr lang="en-US" sz="1200" dirty="0" err="1"/>
              <a:t>mode_flag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oled_page_state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func_mode_selection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func_change_flag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reinit_screen_flag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 err="1"/>
              <a:t>lastScreenChangeTicks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732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286000" y="152401"/>
            <a:ext cx="4523356" cy="6463436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153108"/>
            <a:ext cx="2262414" cy="369460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check_rotary_switch</a:t>
            </a:r>
            <a:r>
              <a:rPr lang="en-US" sz="1801" dirty="0"/>
              <a:t>()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4778008" y="333588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48" name="Flowchart: Terminator 47"/>
          <p:cNvSpPr/>
          <p:nvPr/>
        </p:nvSpPr>
        <p:spPr>
          <a:xfrm>
            <a:off x="4759909" y="625887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51" name="Connector: Elbow 50"/>
          <p:cNvCxnSpPr>
            <a:cxnSpLocks/>
            <a:stCxn id="46" idx="2"/>
            <a:endCxn id="53" idx="0"/>
          </p:cNvCxnSpPr>
          <p:nvPr/>
        </p:nvCxnSpPr>
        <p:spPr>
          <a:xfrm rot="5400000">
            <a:off x="5230609" y="689738"/>
            <a:ext cx="161599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4277492" y="770538"/>
            <a:ext cx="2067831" cy="940812"/>
          </a:xfrm>
          <a:prstGeom prst="flowChartDecisi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IO0IntStatR ‘s Bit 24 = 1?</a:t>
            </a:r>
            <a:endParaRPr lang="en-US" sz="1200" dirty="0"/>
          </a:p>
        </p:txBody>
      </p:sp>
      <p:sp>
        <p:nvSpPr>
          <p:cNvPr id="97" name="Flowchart: Decision 96"/>
          <p:cNvSpPr/>
          <p:nvPr/>
        </p:nvSpPr>
        <p:spPr>
          <a:xfrm>
            <a:off x="4283843" y="3662429"/>
            <a:ext cx="2067831" cy="1069540"/>
          </a:xfrm>
          <a:prstGeom prst="flowChartDecision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IO0IntStatR ‘s Bit 25 = 1?</a:t>
            </a:r>
            <a:endParaRPr lang="en-US" sz="1200" dirty="0"/>
          </a:p>
        </p:txBody>
      </p:sp>
      <p:cxnSp>
        <p:nvCxnSpPr>
          <p:cNvPr id="110" name="Connector: Elbow 109"/>
          <p:cNvCxnSpPr>
            <a:cxnSpLocks/>
            <a:stCxn id="53" idx="2"/>
            <a:endCxn id="97" idx="0"/>
          </p:cNvCxnSpPr>
          <p:nvPr/>
        </p:nvCxnSpPr>
        <p:spPr>
          <a:xfrm rot="16200000" flipH="1">
            <a:off x="4339044" y="2683713"/>
            <a:ext cx="1951079" cy="63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33515" y="1817633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28" name="Flowchart: Process 127"/>
          <p:cNvSpPr/>
          <p:nvPr/>
        </p:nvSpPr>
        <p:spPr>
          <a:xfrm>
            <a:off x="2738494" y="1402342"/>
            <a:ext cx="1485872" cy="247856"/>
          </a:xfrm>
          <a:prstGeom prst="flowChartProcess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rotary_flag_0 = 1;</a:t>
            </a:r>
          </a:p>
        </p:txBody>
      </p:sp>
      <p:cxnSp>
        <p:nvCxnSpPr>
          <p:cNvPr id="130" name="Connector: Elbow 129"/>
          <p:cNvCxnSpPr>
            <a:cxnSpLocks/>
            <a:stCxn id="53" idx="1"/>
            <a:endCxn id="128" idx="0"/>
          </p:cNvCxnSpPr>
          <p:nvPr/>
        </p:nvCxnSpPr>
        <p:spPr>
          <a:xfrm rot="10800000" flipV="1">
            <a:off x="3481431" y="1240945"/>
            <a:ext cx="796062" cy="16139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Flowchart: Decision 131"/>
          <p:cNvSpPr/>
          <p:nvPr/>
        </p:nvSpPr>
        <p:spPr>
          <a:xfrm>
            <a:off x="2440033" y="1752709"/>
            <a:ext cx="2094187" cy="1078225"/>
          </a:xfrm>
          <a:prstGeom prst="flowChartDecisi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rotary_flag_0 &amp;&amp; rotary_flag_1 = 1?</a:t>
            </a:r>
            <a:endParaRPr lang="en-US" sz="1200" dirty="0"/>
          </a:p>
        </p:txBody>
      </p:sp>
      <p:cxnSp>
        <p:nvCxnSpPr>
          <p:cNvPr id="134" name="Connector: Elbow 133"/>
          <p:cNvCxnSpPr>
            <a:cxnSpLocks/>
            <a:stCxn id="128" idx="2"/>
            <a:endCxn id="132" idx="0"/>
          </p:cNvCxnSpPr>
          <p:nvPr/>
        </p:nvCxnSpPr>
        <p:spPr>
          <a:xfrm rot="16200000" flipH="1">
            <a:off x="3433023" y="1698604"/>
            <a:ext cx="102511" cy="56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Flowchart: Process 156"/>
          <p:cNvSpPr/>
          <p:nvPr/>
        </p:nvSpPr>
        <p:spPr>
          <a:xfrm>
            <a:off x="2797058" y="3244820"/>
            <a:ext cx="1408226" cy="605691"/>
          </a:xfrm>
          <a:prstGeom prst="flowChartProcess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rotary_flag_0 = 0;</a:t>
            </a:r>
          </a:p>
          <a:p>
            <a:pPr algn="ctr"/>
            <a:r>
              <a:rPr lang="en-US" sz="1200" dirty="0"/>
              <a:t>rotary_flag_1 = 0;</a:t>
            </a:r>
          </a:p>
          <a:p>
            <a:pPr algn="ctr"/>
            <a:r>
              <a:rPr lang="en-US" sz="1200" dirty="0"/>
              <a:t>IO0IntClr = 1 &lt;&lt; 24</a:t>
            </a:r>
          </a:p>
        </p:txBody>
      </p:sp>
      <p:cxnSp>
        <p:nvCxnSpPr>
          <p:cNvPr id="159" name="Connector: Elbow 158"/>
          <p:cNvCxnSpPr>
            <a:cxnSpLocks/>
            <a:stCxn id="132" idx="2"/>
            <a:endCxn id="157" idx="0"/>
          </p:cNvCxnSpPr>
          <p:nvPr/>
        </p:nvCxnSpPr>
        <p:spPr>
          <a:xfrm rot="16200000" flipH="1">
            <a:off x="3287206" y="3030855"/>
            <a:ext cx="413886" cy="14044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/>
          <p:cNvCxnSpPr>
            <a:cxnSpLocks/>
            <a:stCxn id="132" idx="3"/>
            <a:endCxn id="97" idx="0"/>
          </p:cNvCxnSpPr>
          <p:nvPr/>
        </p:nvCxnSpPr>
        <p:spPr>
          <a:xfrm>
            <a:off x="4534220" y="2291822"/>
            <a:ext cx="783539" cy="137060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cxnSpLocks/>
            <a:stCxn id="157" idx="3"/>
            <a:endCxn id="97" idx="0"/>
          </p:cNvCxnSpPr>
          <p:nvPr/>
        </p:nvCxnSpPr>
        <p:spPr>
          <a:xfrm>
            <a:off x="4205284" y="3547666"/>
            <a:ext cx="1112475" cy="114763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293705" y="2896271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9" name="Flowchart: Process 188"/>
          <p:cNvSpPr/>
          <p:nvPr/>
        </p:nvSpPr>
        <p:spPr>
          <a:xfrm>
            <a:off x="5183886" y="5125760"/>
            <a:ext cx="1408226" cy="605691"/>
          </a:xfrm>
          <a:prstGeom prst="flowChartProcess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rotary_flag_0 = 0;</a:t>
            </a:r>
          </a:p>
          <a:p>
            <a:pPr algn="ctr"/>
            <a:r>
              <a:rPr lang="en-US" sz="1200" dirty="0"/>
              <a:t>rotary_flag_1 = 0;</a:t>
            </a:r>
          </a:p>
          <a:p>
            <a:pPr algn="ctr"/>
            <a:r>
              <a:rPr lang="en-US" sz="1200" dirty="0"/>
              <a:t>IO0IntClr = 1 &lt;&lt; 24</a:t>
            </a:r>
          </a:p>
        </p:txBody>
      </p:sp>
      <p:sp>
        <p:nvSpPr>
          <p:cNvPr id="190" name="Flowchart: Decision 189"/>
          <p:cNvSpPr/>
          <p:nvPr/>
        </p:nvSpPr>
        <p:spPr>
          <a:xfrm>
            <a:off x="2454224" y="4858572"/>
            <a:ext cx="2094187" cy="1135573"/>
          </a:xfrm>
          <a:prstGeom prst="flowChartDecision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rotary_flag_0 &amp;&amp; rotary_flag_1 = 1?</a:t>
            </a:r>
            <a:endParaRPr lang="en-US" sz="1200" dirty="0"/>
          </a:p>
        </p:txBody>
      </p:sp>
      <p:cxnSp>
        <p:nvCxnSpPr>
          <p:cNvPr id="200" name="Connector: Elbow 199"/>
          <p:cNvCxnSpPr>
            <a:cxnSpLocks/>
            <a:stCxn id="97" idx="1"/>
            <a:endCxn id="99" idx="0"/>
          </p:cNvCxnSpPr>
          <p:nvPr/>
        </p:nvCxnSpPr>
        <p:spPr>
          <a:xfrm rot="10800000" flipV="1">
            <a:off x="3090771" y="4197199"/>
            <a:ext cx="1193073" cy="26213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3632678" y="4108282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208" name="Connector: Elbow 207"/>
          <p:cNvCxnSpPr>
            <a:cxnSpLocks/>
            <a:stCxn id="189" idx="2"/>
            <a:endCxn id="48" idx="0"/>
          </p:cNvCxnSpPr>
          <p:nvPr/>
        </p:nvCxnSpPr>
        <p:spPr>
          <a:xfrm rot="5400000">
            <a:off x="5326944" y="5697816"/>
            <a:ext cx="527421" cy="594690"/>
          </a:xfrm>
          <a:prstGeom prst="bentConnector3">
            <a:avLst>
              <a:gd name="adj1" fmla="val 752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36994" y="1083448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226" name="Connector: Elbow 225"/>
          <p:cNvCxnSpPr>
            <a:cxnSpLocks/>
            <a:stCxn id="97" idx="3"/>
            <a:endCxn id="48" idx="0"/>
          </p:cNvCxnSpPr>
          <p:nvPr/>
        </p:nvCxnSpPr>
        <p:spPr>
          <a:xfrm flipH="1">
            <a:off x="5293309" y="4197199"/>
            <a:ext cx="1058365" cy="2061673"/>
          </a:xfrm>
          <a:prstGeom prst="bentConnector4">
            <a:avLst>
              <a:gd name="adj1" fmla="val -21599"/>
              <a:gd name="adj2" fmla="val 9346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nector: Elbow 229"/>
          <p:cNvCxnSpPr>
            <a:cxnSpLocks/>
            <a:stCxn id="190" idx="3"/>
            <a:endCxn id="189" idx="1"/>
          </p:cNvCxnSpPr>
          <p:nvPr/>
        </p:nvCxnSpPr>
        <p:spPr>
          <a:xfrm>
            <a:off x="4548411" y="5426359"/>
            <a:ext cx="635475" cy="22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399620" y="4513366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60608" y="2148907"/>
            <a:ext cx="38235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608287" y="5277481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99" name="Flowchart: Process 98"/>
          <p:cNvSpPr/>
          <p:nvPr/>
        </p:nvSpPr>
        <p:spPr>
          <a:xfrm>
            <a:off x="2444543" y="4459331"/>
            <a:ext cx="1292453" cy="247856"/>
          </a:xfrm>
          <a:prstGeom prst="flowChartProcess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rotary_flag_1 = 1;</a:t>
            </a:r>
          </a:p>
        </p:txBody>
      </p:sp>
      <p:cxnSp>
        <p:nvCxnSpPr>
          <p:cNvPr id="33" name="Connector: Elbow 32"/>
          <p:cNvCxnSpPr>
            <a:cxnSpLocks/>
            <a:stCxn id="99" idx="2"/>
            <a:endCxn id="190" idx="0"/>
          </p:cNvCxnSpPr>
          <p:nvPr/>
        </p:nvCxnSpPr>
        <p:spPr>
          <a:xfrm rot="16200000" flipH="1">
            <a:off x="3220352" y="4577605"/>
            <a:ext cx="151385" cy="4105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cxnSpLocks/>
            <a:stCxn id="190" idx="2"/>
            <a:endCxn id="48" idx="0"/>
          </p:cNvCxnSpPr>
          <p:nvPr/>
        </p:nvCxnSpPr>
        <p:spPr>
          <a:xfrm rot="16200000" flipH="1">
            <a:off x="4264950" y="5230512"/>
            <a:ext cx="264727" cy="17919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618801" y="5955460"/>
            <a:ext cx="365808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52400" y="152400"/>
            <a:ext cx="1984626" cy="6463436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1" b="1" u="sng" dirty="0"/>
              <a:t>Initial Values</a:t>
            </a:r>
          </a:p>
          <a:p>
            <a:endParaRPr lang="en-US" sz="1200" dirty="0"/>
          </a:p>
          <a:p>
            <a:r>
              <a:rPr lang="en-US" sz="1200" dirty="0"/>
              <a:t>STR_FIRE_ALERT = "Fire was Detected.\r\n";</a:t>
            </a:r>
          </a:p>
          <a:p>
            <a:endParaRPr lang="en-US" sz="1200" dirty="0"/>
          </a:p>
          <a:p>
            <a:r>
              <a:rPr lang="en-US" sz="1200" dirty="0"/>
              <a:t>STR_DARK_ALERT = "Movement in darkness was Detected.\r\n";</a:t>
            </a:r>
          </a:p>
          <a:p>
            <a:endParaRPr lang="en-US" sz="1200" dirty="0"/>
          </a:p>
          <a:p>
            <a:r>
              <a:rPr lang="en-US" sz="1200" dirty="0" err="1"/>
              <a:t>detect_darkness_flag</a:t>
            </a:r>
            <a:r>
              <a:rPr lang="en-US" sz="1200" dirty="0"/>
              <a:t> = 1;</a:t>
            </a:r>
          </a:p>
          <a:p>
            <a:endParaRPr lang="en-US" sz="1200" dirty="0"/>
          </a:p>
          <a:p>
            <a:r>
              <a:rPr lang="en-US" sz="1200" dirty="0"/>
              <a:t>rotary_flag_0 = 0;</a:t>
            </a:r>
          </a:p>
          <a:p>
            <a:r>
              <a:rPr lang="en-US" sz="1200" dirty="0" err="1"/>
              <a:t>rotary_flag</a:t>
            </a:r>
            <a:r>
              <a:rPr lang="en-US" sz="1200" dirty="0"/>
              <a:t>_ 1 = 0;</a:t>
            </a:r>
          </a:p>
          <a:p>
            <a:endParaRPr lang="en-US" sz="1200" dirty="0"/>
          </a:p>
          <a:p>
            <a:r>
              <a:rPr lang="en-US" sz="1200" dirty="0" err="1"/>
              <a:t>rgbLED_mask</a:t>
            </a:r>
            <a:r>
              <a:rPr lang="en-US" sz="1200" dirty="0"/>
              <a:t> = 0x00;</a:t>
            </a:r>
          </a:p>
          <a:p>
            <a:endParaRPr lang="en-US" sz="1200" dirty="0"/>
          </a:p>
          <a:p>
            <a:r>
              <a:rPr lang="en-US" sz="1200" dirty="0" err="1"/>
              <a:t>led_set</a:t>
            </a:r>
            <a:r>
              <a:rPr lang="en-US" sz="1200" dirty="0"/>
              <a:t> = 0;</a:t>
            </a:r>
          </a:p>
          <a:p>
            <a:r>
              <a:rPr lang="en-US" sz="1200" dirty="0" err="1"/>
              <a:t>leds_toggle_flag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7" name="Flowchart: Process 66"/>
          <p:cNvSpPr/>
          <p:nvPr/>
        </p:nvSpPr>
        <p:spPr>
          <a:xfrm>
            <a:off x="6955597" y="2684499"/>
            <a:ext cx="5119198" cy="3915129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59352" y="2688511"/>
            <a:ext cx="1550361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transmitData</a:t>
            </a:r>
            <a:r>
              <a:rPr lang="en-US" sz="1801" dirty="0"/>
              <a:t>()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7132964" y="5228145"/>
            <a:ext cx="4876020" cy="847068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snprintf</a:t>
            </a:r>
            <a:r>
              <a:rPr lang="en-US" sz="1200" dirty="0"/>
              <a:t>(string, 50, "%03d_-_T-%.2f_L-%</a:t>
            </a:r>
            <a:r>
              <a:rPr lang="en-US" sz="1200" dirty="0" err="1"/>
              <a:t>d_AX.%d_AY.%d_AZ.%d</a:t>
            </a:r>
            <a:r>
              <a:rPr lang="en-US" sz="1200" dirty="0"/>
              <a:t>\r\n", </a:t>
            </a:r>
            <a:r>
              <a:rPr lang="en-US" sz="1200" dirty="0" err="1"/>
              <a:t>transmitCount</a:t>
            </a:r>
            <a:r>
              <a:rPr lang="en-US" sz="1200" dirty="0"/>
              <a:t>++, </a:t>
            </a:r>
            <a:r>
              <a:rPr lang="en-US" sz="1200" dirty="0" err="1"/>
              <a:t>temperature_reading</a:t>
            </a:r>
            <a:r>
              <a:rPr lang="en-US" sz="1200" dirty="0"/>
              <a:t> / 10.0, </a:t>
            </a:r>
            <a:r>
              <a:rPr lang="en-US" sz="1200" dirty="0" err="1"/>
              <a:t>light_reading</a:t>
            </a:r>
            <a:r>
              <a:rPr lang="en-US" sz="1200" dirty="0"/>
              <a:t>, (</a:t>
            </a:r>
            <a:r>
              <a:rPr lang="en-US" sz="1200" dirty="0" err="1"/>
              <a:t>int</a:t>
            </a:r>
            <a:r>
              <a:rPr lang="en-US" sz="1200" dirty="0"/>
              <a:t>) (</a:t>
            </a:r>
            <a:r>
              <a:rPr lang="en-US" sz="1200" dirty="0" err="1"/>
              <a:t>accX</a:t>
            </a:r>
            <a:r>
              <a:rPr lang="en-US" sz="1200" dirty="0"/>
              <a:t> - </a:t>
            </a:r>
            <a:r>
              <a:rPr lang="en-US" sz="1200" dirty="0" err="1"/>
              <a:t>accInitX</a:t>
            </a:r>
            <a:r>
              <a:rPr lang="en-US" sz="1200" dirty="0"/>
              <a:t>), (</a:t>
            </a:r>
            <a:r>
              <a:rPr lang="en-US" sz="1200" dirty="0" err="1"/>
              <a:t>int</a:t>
            </a:r>
            <a:r>
              <a:rPr lang="en-US" sz="1200" dirty="0"/>
              <a:t>) (</a:t>
            </a:r>
            <a:r>
              <a:rPr lang="en-US" sz="1200" dirty="0" err="1"/>
              <a:t>accY</a:t>
            </a:r>
            <a:r>
              <a:rPr lang="en-US" sz="1200" dirty="0"/>
              <a:t> - </a:t>
            </a:r>
            <a:r>
              <a:rPr lang="en-US" sz="1200" dirty="0" err="1"/>
              <a:t>accInitY</a:t>
            </a:r>
            <a:r>
              <a:rPr lang="en-US" sz="1200" dirty="0"/>
              <a:t>), (</a:t>
            </a:r>
            <a:r>
              <a:rPr lang="en-US" sz="1200" dirty="0" err="1"/>
              <a:t>int</a:t>
            </a:r>
            <a:r>
              <a:rPr lang="en-US" sz="1200" dirty="0"/>
              <a:t>) (</a:t>
            </a:r>
            <a:r>
              <a:rPr lang="en-US" sz="1200" dirty="0" err="1"/>
              <a:t>accZ</a:t>
            </a:r>
            <a:r>
              <a:rPr lang="en-US" sz="1200" dirty="0"/>
              <a:t> - </a:t>
            </a:r>
            <a:r>
              <a:rPr lang="en-US" sz="1200" dirty="0" err="1"/>
              <a:t>accInitZ</a:t>
            </a:r>
            <a:r>
              <a:rPr lang="en-US" sz="1200" dirty="0"/>
              <a:t>));</a:t>
            </a:r>
          </a:p>
          <a:p>
            <a:r>
              <a:rPr lang="en-US" sz="1200" dirty="0" err="1"/>
              <a:t>UART_SendString</a:t>
            </a:r>
            <a:r>
              <a:rPr lang="en-US" sz="1200" dirty="0"/>
              <a:t>(LPC_UART3, &amp;string);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10920605" y="297904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8901264" y="621474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72" name="Connector: Elbow 71"/>
          <p:cNvCxnSpPr>
            <a:cxnSpLocks/>
            <a:stCxn id="70" idx="2"/>
            <a:endCxn id="2" idx="3"/>
          </p:cNvCxnSpPr>
          <p:nvPr/>
        </p:nvCxnSpPr>
        <p:spPr>
          <a:xfrm rot="16200000" flipH="1">
            <a:off x="11160827" y="3547569"/>
            <a:ext cx="785880" cy="199524"/>
          </a:xfrm>
          <a:prstGeom prst="bentConnector4">
            <a:avLst>
              <a:gd name="adj1" fmla="val 14159"/>
              <a:gd name="adj2" fmla="val 2060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cxnSpLocks/>
            <a:stCxn id="69" idx="2"/>
            <a:endCxn id="71" idx="0"/>
          </p:cNvCxnSpPr>
          <p:nvPr/>
        </p:nvCxnSpPr>
        <p:spPr>
          <a:xfrm rot="5400000">
            <a:off x="9433055" y="6076822"/>
            <a:ext cx="139529" cy="1363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10012899" y="3476943"/>
            <a:ext cx="1640630" cy="112665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((</a:t>
            </a:r>
            <a:r>
              <a:rPr lang="en-US" sz="1200" dirty="0" err="1"/>
              <a:t>rgbLED_mask</a:t>
            </a:r>
            <a:r>
              <a:rPr lang="en-US" sz="1200" dirty="0"/>
              <a:t> &amp; RGB_RED) &gt;&gt; 0) == 1</a:t>
            </a:r>
          </a:p>
        </p:txBody>
      </p:sp>
      <p:sp>
        <p:nvSpPr>
          <p:cNvPr id="74" name="Flowchart: Decision 73"/>
          <p:cNvSpPr/>
          <p:nvPr/>
        </p:nvSpPr>
        <p:spPr>
          <a:xfrm>
            <a:off x="7053261" y="3913807"/>
            <a:ext cx="1785109" cy="112665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((</a:t>
            </a:r>
            <a:r>
              <a:rPr lang="en-US" sz="1200" dirty="0" err="1"/>
              <a:t>rgbLED_mask</a:t>
            </a:r>
            <a:r>
              <a:rPr lang="en-US" sz="1200" dirty="0"/>
              <a:t> &amp; RGB_BLUE) &gt;&gt; 1) == 1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7183329" y="3116716"/>
            <a:ext cx="3233568" cy="36022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UART_SendString</a:t>
            </a:r>
            <a:r>
              <a:rPr lang="en-US" sz="1200" dirty="0"/>
              <a:t>(LPC_UART3, STR_FIRE_ALERT);</a:t>
            </a:r>
          </a:p>
        </p:txBody>
      </p:sp>
      <p:sp>
        <p:nvSpPr>
          <p:cNvPr id="82" name="Flowchart: Process 81"/>
          <p:cNvSpPr/>
          <p:nvPr/>
        </p:nvSpPr>
        <p:spPr>
          <a:xfrm>
            <a:off x="8682561" y="4672664"/>
            <a:ext cx="3326423" cy="360227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UART_SendString</a:t>
            </a:r>
            <a:r>
              <a:rPr lang="en-US" sz="1200" dirty="0"/>
              <a:t>(LPC_UART3, STR_DARK_ALERT);</a:t>
            </a:r>
          </a:p>
        </p:txBody>
      </p:sp>
      <p:cxnSp>
        <p:nvCxnSpPr>
          <p:cNvPr id="18" name="Connector: Elbow 17"/>
          <p:cNvCxnSpPr>
            <a:cxnSpLocks/>
            <a:stCxn id="2" idx="1"/>
            <a:endCxn id="74" idx="0"/>
          </p:cNvCxnSpPr>
          <p:nvPr/>
        </p:nvCxnSpPr>
        <p:spPr>
          <a:xfrm rot="10800000">
            <a:off x="7945817" y="3913807"/>
            <a:ext cx="2067083" cy="126464"/>
          </a:xfrm>
          <a:prstGeom prst="bentConnector4">
            <a:avLst>
              <a:gd name="adj1" fmla="val 28410"/>
              <a:gd name="adj2" fmla="val 2807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cxnSpLocks/>
            <a:stCxn id="74" idx="2"/>
            <a:endCxn id="69" idx="0"/>
          </p:cNvCxnSpPr>
          <p:nvPr/>
        </p:nvCxnSpPr>
        <p:spPr>
          <a:xfrm rot="16200000" flipH="1">
            <a:off x="8664554" y="4321724"/>
            <a:ext cx="187683" cy="16251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2" idx="0"/>
            <a:endCxn id="81" idx="0"/>
          </p:cNvCxnSpPr>
          <p:nvPr/>
        </p:nvCxnSpPr>
        <p:spPr>
          <a:xfrm rot="16200000" flipV="1">
            <a:off x="9636551" y="2280279"/>
            <a:ext cx="360227" cy="2033101"/>
          </a:xfrm>
          <a:prstGeom prst="bentConnector3">
            <a:avLst>
              <a:gd name="adj1" fmla="val 1634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cxnSpLocks/>
            <a:stCxn id="74" idx="3"/>
            <a:endCxn id="82" idx="0"/>
          </p:cNvCxnSpPr>
          <p:nvPr/>
        </p:nvCxnSpPr>
        <p:spPr>
          <a:xfrm>
            <a:off x="8838370" y="4477135"/>
            <a:ext cx="1507403" cy="1955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cxnSpLocks/>
            <a:stCxn id="81" idx="2"/>
            <a:endCxn id="74" idx="0"/>
          </p:cNvCxnSpPr>
          <p:nvPr/>
        </p:nvCxnSpPr>
        <p:spPr>
          <a:xfrm rot="5400000">
            <a:off x="8154533" y="3268227"/>
            <a:ext cx="436864" cy="85429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82" idx="2"/>
            <a:endCxn id="69" idx="0"/>
          </p:cNvCxnSpPr>
          <p:nvPr/>
        </p:nvCxnSpPr>
        <p:spPr>
          <a:xfrm rot="5400000">
            <a:off x="9860747" y="4743119"/>
            <a:ext cx="195254" cy="7747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564249" y="877407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338163" y="2770309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706141" y="3929282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16553" y="4905194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38" name="Flowchart: Process 137"/>
          <p:cNvSpPr/>
          <p:nvPr/>
        </p:nvSpPr>
        <p:spPr>
          <a:xfrm>
            <a:off x="9598881" y="161265"/>
            <a:ext cx="2496193" cy="2278851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608716" y="183604"/>
            <a:ext cx="2015616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rgbLED_controller</a:t>
            </a:r>
            <a:r>
              <a:rPr lang="en-US" sz="1801" dirty="0"/>
              <a:t>()</a:t>
            </a:r>
          </a:p>
        </p:txBody>
      </p:sp>
      <p:sp>
        <p:nvSpPr>
          <p:cNvPr id="140" name="Flowchart: Process 139"/>
          <p:cNvSpPr/>
          <p:nvPr/>
        </p:nvSpPr>
        <p:spPr>
          <a:xfrm>
            <a:off x="9706141" y="1193395"/>
            <a:ext cx="2281264" cy="5334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rgbLED_set</a:t>
            </a:r>
            <a:r>
              <a:rPr lang="en-US" sz="1200" dirty="0"/>
              <a:t> = ~</a:t>
            </a:r>
            <a:r>
              <a:rPr lang="en-US" sz="1200" dirty="0" err="1"/>
              <a:t>rgbLED_set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rgb_setLeds</a:t>
            </a:r>
            <a:r>
              <a:rPr lang="en-US" sz="1200" dirty="0"/>
              <a:t>(</a:t>
            </a:r>
            <a:r>
              <a:rPr lang="en-US" sz="1200" dirty="0" err="1"/>
              <a:t>rgbLED_mask</a:t>
            </a:r>
            <a:r>
              <a:rPr lang="en-US" sz="1200" dirty="0"/>
              <a:t> &amp; </a:t>
            </a:r>
            <a:r>
              <a:rPr lang="en-US" sz="1200" dirty="0" err="1"/>
              <a:t>rgbLED_set</a:t>
            </a:r>
            <a:r>
              <a:rPr lang="en-US" sz="1200" dirty="0"/>
              <a:t>);</a:t>
            </a:r>
          </a:p>
        </p:txBody>
      </p:sp>
      <p:sp>
        <p:nvSpPr>
          <p:cNvPr id="141" name="Flowchart: Terminator 140"/>
          <p:cNvSpPr/>
          <p:nvPr/>
        </p:nvSpPr>
        <p:spPr>
          <a:xfrm>
            <a:off x="10257227" y="63794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42" name="Flowchart: Terminator 141"/>
          <p:cNvSpPr/>
          <p:nvPr/>
        </p:nvSpPr>
        <p:spPr>
          <a:xfrm>
            <a:off x="10257227" y="201647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43" name="Connector: Elbow 142"/>
          <p:cNvCxnSpPr>
            <a:cxnSpLocks/>
            <a:stCxn id="141" idx="2"/>
            <a:endCxn id="140" idx="0"/>
          </p:cNvCxnSpPr>
          <p:nvPr/>
        </p:nvCxnSpPr>
        <p:spPr>
          <a:xfrm rot="16200000" flipH="1">
            <a:off x="10678648" y="1025270"/>
            <a:ext cx="280104" cy="561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/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3862" y="1843560"/>
            <a:ext cx="289676" cy="561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Flowchart: Process 144"/>
          <p:cNvSpPr/>
          <p:nvPr/>
        </p:nvSpPr>
        <p:spPr>
          <a:xfrm>
            <a:off x="6930949" y="173196"/>
            <a:ext cx="2548746" cy="2266921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930947" y="177208"/>
            <a:ext cx="2144370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ledArray_controller</a:t>
            </a:r>
            <a:r>
              <a:rPr lang="en-US" sz="1801" dirty="0"/>
              <a:t>()</a:t>
            </a:r>
          </a:p>
        </p:txBody>
      </p:sp>
      <p:sp>
        <p:nvSpPr>
          <p:cNvPr id="147" name="Flowchart: Process 146"/>
          <p:cNvSpPr/>
          <p:nvPr/>
        </p:nvSpPr>
        <p:spPr>
          <a:xfrm>
            <a:off x="7017429" y="1170208"/>
            <a:ext cx="2375786" cy="58137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led_set</a:t>
            </a:r>
            <a:r>
              <a:rPr lang="en-US" sz="1200" dirty="0"/>
              <a:t> = </a:t>
            </a:r>
            <a:r>
              <a:rPr lang="en-US" sz="1200" dirty="0" err="1"/>
              <a:t>leds_toggle_flag</a:t>
            </a:r>
            <a:r>
              <a:rPr lang="en-US" sz="1200" dirty="0"/>
              <a:t> ? 0xAAAA : 0x0000;</a:t>
            </a:r>
          </a:p>
          <a:p>
            <a:r>
              <a:rPr lang="en-US" sz="1200" dirty="0"/>
              <a:t>pca9532_setLeds(</a:t>
            </a:r>
            <a:r>
              <a:rPr lang="en-US" sz="1200" dirty="0" err="1"/>
              <a:t>led_set</a:t>
            </a:r>
            <a:r>
              <a:rPr lang="en-US" sz="1200" dirty="0"/>
              <a:t>, 0xFFFF); </a:t>
            </a:r>
          </a:p>
        </p:txBody>
      </p:sp>
      <p:sp>
        <p:nvSpPr>
          <p:cNvPr id="148" name="Flowchart: Terminator 147"/>
          <p:cNvSpPr/>
          <p:nvPr/>
        </p:nvSpPr>
        <p:spPr>
          <a:xfrm>
            <a:off x="7681758" y="63921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49" name="Flowchart: Terminator 148"/>
          <p:cNvSpPr/>
          <p:nvPr/>
        </p:nvSpPr>
        <p:spPr>
          <a:xfrm>
            <a:off x="7671922" y="2033782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50" name="Connector: Elbow 149"/>
          <p:cNvCxnSpPr>
            <a:cxnSpLocks/>
            <a:stCxn id="148" idx="2"/>
            <a:endCxn id="147" idx="0"/>
          </p:cNvCxnSpPr>
          <p:nvPr/>
        </p:nvCxnSpPr>
        <p:spPr>
          <a:xfrm rot="5400000">
            <a:off x="8082418" y="1037467"/>
            <a:ext cx="255645" cy="98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/>
          <p:cNvCxnSpPr>
            <a:cxnSpLocks/>
            <a:stCxn id="147" idx="2"/>
            <a:endCxn id="149" idx="0"/>
          </p:cNvCxnSpPr>
          <p:nvPr/>
        </p:nvCxnSpPr>
        <p:spPr>
          <a:xfrm rot="5400000">
            <a:off x="8064223" y="1892683"/>
            <a:ext cx="28219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52400" y="152400"/>
            <a:ext cx="4419600" cy="4402465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6411"/>
            <a:ext cx="1172309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read_acc</a:t>
            </a:r>
            <a:r>
              <a:rPr lang="en-US" sz="1801" dirty="0"/>
              <a:t>()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148254" y="25854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2148254" y="408157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669920" y="684173"/>
            <a:ext cx="2019300" cy="381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acc_read</a:t>
            </a:r>
            <a:r>
              <a:rPr lang="en-US" sz="1200" dirty="0"/>
              <a:t>(</a:t>
            </a:r>
            <a:r>
              <a:rPr lang="en-US" sz="1200" dirty="0" err="1"/>
              <a:t>accX</a:t>
            </a:r>
            <a:r>
              <a:rPr lang="en-US" sz="1200" dirty="0"/>
              <a:t>, </a:t>
            </a:r>
            <a:r>
              <a:rPr lang="en-US" sz="1200" dirty="0" err="1"/>
              <a:t>accY</a:t>
            </a:r>
            <a:r>
              <a:rPr lang="en-US" sz="1200" dirty="0"/>
              <a:t>, </a:t>
            </a:r>
            <a:r>
              <a:rPr lang="en-US" sz="1200" dirty="0" err="1"/>
              <a:t>accZ</a:t>
            </a:r>
            <a:r>
              <a:rPr lang="en-US" sz="1200" dirty="0"/>
              <a:t>);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315430" y="1267121"/>
            <a:ext cx="2362200" cy="175260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(*</a:t>
            </a:r>
            <a:r>
              <a:rPr lang="en-US" sz="1200" dirty="0" err="1"/>
              <a:t>accX</a:t>
            </a:r>
            <a:r>
              <a:rPr lang="en-US" sz="1200" dirty="0"/>
              <a:t> - </a:t>
            </a:r>
            <a:r>
              <a:rPr lang="en-US" sz="1200" dirty="0" err="1"/>
              <a:t>accOldX</a:t>
            </a:r>
            <a:r>
              <a:rPr lang="en-US" sz="1200" dirty="0"/>
              <a:t> &gt; 5) || (*</a:t>
            </a:r>
            <a:r>
              <a:rPr lang="en-US" sz="1200" dirty="0" err="1"/>
              <a:t>accY</a:t>
            </a:r>
            <a:r>
              <a:rPr lang="en-US" sz="1200" dirty="0"/>
              <a:t> - </a:t>
            </a:r>
            <a:r>
              <a:rPr lang="en-US" sz="1200" dirty="0" err="1"/>
              <a:t>accOldY</a:t>
            </a:r>
            <a:r>
              <a:rPr lang="en-US" sz="1200" dirty="0"/>
              <a:t> &gt; 5) || (*</a:t>
            </a:r>
            <a:r>
              <a:rPr lang="en-US" sz="1200" dirty="0" err="1"/>
              <a:t>accZ</a:t>
            </a:r>
            <a:r>
              <a:rPr lang="en-US" sz="1200" dirty="0"/>
              <a:t> - </a:t>
            </a:r>
            <a:r>
              <a:rPr lang="en-US" sz="1200" dirty="0" err="1"/>
              <a:t>accOldZ</a:t>
            </a:r>
            <a:r>
              <a:rPr lang="en-US" sz="1200" dirty="0"/>
              <a:t> &gt; 5)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296181" y="2481522"/>
            <a:ext cx="2121352" cy="419592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movement_detected_flag</a:t>
            </a:r>
            <a:r>
              <a:rPr lang="en-US" sz="1200" dirty="0"/>
              <a:t> = 1;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812932" y="3264429"/>
            <a:ext cx="1714500" cy="684041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accOldX</a:t>
            </a:r>
            <a:r>
              <a:rPr lang="en-US" sz="1200" dirty="0"/>
              <a:t> = *</a:t>
            </a:r>
            <a:r>
              <a:rPr lang="en-US" sz="1200" dirty="0" err="1"/>
              <a:t>accX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 err="1"/>
              <a:t>accOldY</a:t>
            </a:r>
            <a:r>
              <a:rPr lang="en-US" sz="1200" dirty="0"/>
              <a:t> = *</a:t>
            </a:r>
            <a:r>
              <a:rPr lang="en-US" sz="1200" dirty="0" err="1"/>
              <a:t>accY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 err="1"/>
              <a:t>accOldZ</a:t>
            </a:r>
            <a:r>
              <a:rPr lang="en-US" sz="1200" dirty="0"/>
              <a:t> = *</a:t>
            </a:r>
            <a:r>
              <a:rPr lang="en-US" sz="1200" dirty="0" err="1"/>
              <a:t>accZ</a:t>
            </a:r>
            <a:r>
              <a:rPr lang="en-US" sz="1200" dirty="0"/>
              <a:t>;</a:t>
            </a:r>
          </a:p>
        </p:txBody>
      </p:sp>
      <p:cxnSp>
        <p:nvCxnSpPr>
          <p:cNvPr id="14" name="Connector: Elbow 13"/>
          <p:cNvCxnSpPr>
            <a:cxnSpLocks/>
            <a:stCxn id="7" idx="2"/>
            <a:endCxn id="9" idx="0"/>
          </p:cNvCxnSpPr>
          <p:nvPr/>
        </p:nvCxnSpPr>
        <p:spPr>
          <a:xfrm rot="5400000">
            <a:off x="2605472" y="607990"/>
            <a:ext cx="150281" cy="2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9" idx="2"/>
            <a:endCxn id="10" idx="0"/>
          </p:cNvCxnSpPr>
          <p:nvPr/>
        </p:nvCxnSpPr>
        <p:spPr>
          <a:xfrm rot="5400000">
            <a:off x="1987076" y="574627"/>
            <a:ext cx="201948" cy="1183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10" idx="3"/>
            <a:endCxn id="11" idx="0"/>
          </p:cNvCxnSpPr>
          <p:nvPr/>
        </p:nvCxnSpPr>
        <p:spPr>
          <a:xfrm>
            <a:off x="2677630" y="2143421"/>
            <a:ext cx="679227" cy="3381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0" idx="2"/>
            <a:endCxn id="12" idx="0"/>
          </p:cNvCxnSpPr>
          <p:nvPr/>
        </p:nvCxnSpPr>
        <p:spPr>
          <a:xfrm rot="16200000" flipH="1">
            <a:off x="1961002" y="2555249"/>
            <a:ext cx="244708" cy="11736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11" idx="2"/>
            <a:endCxn id="12" idx="0"/>
          </p:cNvCxnSpPr>
          <p:nvPr/>
        </p:nvCxnSpPr>
        <p:spPr>
          <a:xfrm rot="5400000">
            <a:off x="2831863" y="2739434"/>
            <a:ext cx="363315" cy="686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cxnSpLocks/>
            <a:stCxn id="12" idx="2"/>
            <a:endCxn id="8" idx="0"/>
          </p:cNvCxnSpPr>
          <p:nvPr/>
        </p:nvCxnSpPr>
        <p:spPr>
          <a:xfrm rot="16200000" flipH="1">
            <a:off x="2609365" y="4009287"/>
            <a:ext cx="133107" cy="11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36145" y="2004921"/>
            <a:ext cx="386837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6069" y="2953877"/>
            <a:ext cx="365806" cy="27699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4711449" y="2172760"/>
            <a:ext cx="3822951" cy="238210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711449" y="2174720"/>
            <a:ext cx="1820563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sample_sensors</a:t>
            </a:r>
            <a:r>
              <a:rPr lang="en-US" sz="1801" dirty="0"/>
              <a:t>()</a:t>
            </a:r>
          </a:p>
        </p:txBody>
      </p:sp>
      <p:sp>
        <p:nvSpPr>
          <p:cNvPr id="90" name="Flowchart: Process 89"/>
          <p:cNvSpPr/>
          <p:nvPr/>
        </p:nvSpPr>
        <p:spPr>
          <a:xfrm>
            <a:off x="5299281" y="2815545"/>
            <a:ext cx="2465462" cy="309788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light_reading</a:t>
            </a:r>
            <a:r>
              <a:rPr lang="en-US" sz="1200" dirty="0"/>
              <a:t> = </a:t>
            </a:r>
            <a:r>
              <a:rPr lang="en-US" sz="1200" dirty="0" err="1"/>
              <a:t>light_read</a:t>
            </a:r>
            <a:r>
              <a:rPr lang="en-US" sz="1200" dirty="0"/>
              <a:t>();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6602089" y="229174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5992262" y="409010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93" name="Connector: Elbow 92"/>
          <p:cNvCxnSpPr>
            <a:cxnSpLocks/>
            <a:stCxn id="91" idx="2"/>
            <a:endCxn id="90" idx="0"/>
          </p:cNvCxnSpPr>
          <p:nvPr/>
        </p:nvCxnSpPr>
        <p:spPr>
          <a:xfrm rot="5400000">
            <a:off x="6709525" y="2389580"/>
            <a:ext cx="248453" cy="6034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/>
          <p:cNvCxnSpPr>
            <a:cxnSpLocks/>
            <a:stCxn id="96" idx="2"/>
            <a:endCxn id="92" idx="0"/>
          </p:cNvCxnSpPr>
          <p:nvPr/>
        </p:nvCxnSpPr>
        <p:spPr>
          <a:xfrm rot="5400000">
            <a:off x="6463045" y="4027483"/>
            <a:ext cx="12523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Flowchart: Predefined Process 94"/>
          <p:cNvSpPr/>
          <p:nvPr/>
        </p:nvSpPr>
        <p:spPr>
          <a:xfrm>
            <a:off x="4946829" y="3269744"/>
            <a:ext cx="3170366" cy="259897"/>
          </a:xfrm>
          <a:prstGeom prst="flowChartPredefined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read_acc</a:t>
            </a:r>
            <a:r>
              <a:rPr lang="en-US" sz="1200" dirty="0"/>
              <a:t>(&amp;</a:t>
            </a:r>
            <a:r>
              <a:rPr lang="en-US" sz="1200" dirty="0" err="1"/>
              <a:t>accX</a:t>
            </a:r>
            <a:r>
              <a:rPr lang="en-US" sz="1200" dirty="0"/>
              <a:t>, &amp;</a:t>
            </a:r>
            <a:r>
              <a:rPr lang="en-US" sz="1200" dirty="0" err="1"/>
              <a:t>accY</a:t>
            </a:r>
            <a:r>
              <a:rPr lang="en-US" sz="1200" dirty="0"/>
              <a:t>, &amp;</a:t>
            </a:r>
            <a:r>
              <a:rPr lang="en-US" sz="1200" dirty="0" err="1"/>
              <a:t>accZ</a:t>
            </a:r>
            <a:r>
              <a:rPr lang="en-US" sz="1200" dirty="0"/>
              <a:t>);</a:t>
            </a:r>
          </a:p>
        </p:txBody>
      </p:sp>
      <p:sp>
        <p:nvSpPr>
          <p:cNvPr id="96" name="Flowchart: Process 95"/>
          <p:cNvSpPr/>
          <p:nvPr/>
        </p:nvSpPr>
        <p:spPr>
          <a:xfrm>
            <a:off x="5291728" y="3683260"/>
            <a:ext cx="2467868" cy="281606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temperature_reading</a:t>
            </a:r>
            <a:r>
              <a:rPr lang="en-US" sz="1200" dirty="0"/>
              <a:t> = </a:t>
            </a:r>
            <a:r>
              <a:rPr lang="en-US" sz="1200" dirty="0" err="1"/>
              <a:t>temp_read</a:t>
            </a:r>
            <a:r>
              <a:rPr lang="en-US" sz="1200" dirty="0"/>
              <a:t>();</a:t>
            </a:r>
          </a:p>
        </p:txBody>
      </p:sp>
      <p:cxnSp>
        <p:nvCxnSpPr>
          <p:cNvPr id="107" name="Connector: Elbow 106"/>
          <p:cNvCxnSpPr>
            <a:cxnSpLocks/>
            <a:stCxn id="90" idx="2"/>
            <a:endCxn id="95" idx="0"/>
          </p:cNvCxnSpPr>
          <p:nvPr/>
        </p:nvCxnSpPr>
        <p:spPr>
          <a:xfrm rot="5400000">
            <a:off x="6459807" y="3197538"/>
            <a:ext cx="144411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/>
          <p:cNvCxnSpPr>
            <a:cxnSpLocks/>
            <a:stCxn id="95" idx="2"/>
            <a:endCxn id="96" idx="0"/>
          </p:cNvCxnSpPr>
          <p:nvPr/>
        </p:nvCxnSpPr>
        <p:spPr>
          <a:xfrm rot="5400000">
            <a:off x="6452028" y="3603275"/>
            <a:ext cx="153619" cy="63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Flowchart: Process 130"/>
          <p:cNvSpPr/>
          <p:nvPr/>
        </p:nvSpPr>
        <p:spPr>
          <a:xfrm>
            <a:off x="8693804" y="177317"/>
            <a:ext cx="3113079" cy="2114424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693804" y="181328"/>
            <a:ext cx="2544351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lightSensor_detectLight</a:t>
            </a:r>
            <a:r>
              <a:rPr lang="en-US" sz="1801" dirty="0"/>
              <a:t>()</a:t>
            </a:r>
          </a:p>
        </p:txBody>
      </p:sp>
      <p:sp>
        <p:nvSpPr>
          <p:cNvPr id="133" name="Flowchart: Process 132"/>
          <p:cNvSpPr/>
          <p:nvPr/>
        </p:nvSpPr>
        <p:spPr>
          <a:xfrm>
            <a:off x="9381075" y="1127530"/>
            <a:ext cx="1773968" cy="5334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light_setLoThreshold</a:t>
            </a:r>
            <a:r>
              <a:rPr lang="en-US" sz="1200" dirty="0"/>
              <a:t>(0);</a:t>
            </a:r>
          </a:p>
          <a:p>
            <a:r>
              <a:rPr lang="en-US" sz="1200" dirty="0" err="1"/>
              <a:t>light_setHiThreshold</a:t>
            </a:r>
            <a:r>
              <a:rPr lang="en-US" sz="1200" dirty="0"/>
              <a:t>(50);</a:t>
            </a:r>
          </a:p>
        </p:txBody>
      </p:sp>
      <p:sp>
        <p:nvSpPr>
          <p:cNvPr id="134" name="Flowchart: Terminator 133"/>
          <p:cNvSpPr/>
          <p:nvPr/>
        </p:nvSpPr>
        <p:spPr>
          <a:xfrm>
            <a:off x="9732669" y="68258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35" name="Flowchart: Terminator 134"/>
          <p:cNvSpPr/>
          <p:nvPr/>
        </p:nvSpPr>
        <p:spPr>
          <a:xfrm>
            <a:off x="9725807" y="1822003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36" name="Connector: Elbow 135"/>
          <p:cNvCxnSpPr>
            <a:cxnSpLocks/>
            <a:stCxn id="134" idx="2"/>
            <a:endCxn id="133" idx="0"/>
          </p:cNvCxnSpPr>
          <p:nvPr/>
        </p:nvCxnSpPr>
        <p:spPr>
          <a:xfrm rot="16200000" flipH="1">
            <a:off x="10182268" y="1041739"/>
            <a:ext cx="169592" cy="1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33" idx="2"/>
            <a:endCxn id="135" idx="0"/>
          </p:cNvCxnSpPr>
          <p:nvPr/>
        </p:nvCxnSpPr>
        <p:spPr>
          <a:xfrm rot="5400000">
            <a:off x="10183097" y="1737040"/>
            <a:ext cx="161073" cy="88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Flowchart: Process 166"/>
          <p:cNvSpPr/>
          <p:nvPr/>
        </p:nvSpPr>
        <p:spPr>
          <a:xfrm>
            <a:off x="8693804" y="2400845"/>
            <a:ext cx="3113079" cy="2154019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8693804" y="2404857"/>
            <a:ext cx="2942409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lightSensor_detectDarkness</a:t>
            </a:r>
            <a:r>
              <a:rPr lang="en-US" sz="1801" dirty="0"/>
              <a:t>()</a:t>
            </a:r>
          </a:p>
        </p:txBody>
      </p:sp>
      <p:sp>
        <p:nvSpPr>
          <p:cNvPr id="169" name="Flowchart: Process 168"/>
          <p:cNvSpPr/>
          <p:nvPr/>
        </p:nvSpPr>
        <p:spPr>
          <a:xfrm>
            <a:off x="9338888" y="3387104"/>
            <a:ext cx="1880248" cy="5334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light_setLoThreshold</a:t>
            </a:r>
            <a:r>
              <a:rPr lang="en-US" sz="1200" dirty="0"/>
              <a:t>(50);</a:t>
            </a:r>
          </a:p>
          <a:p>
            <a:r>
              <a:rPr lang="en-US" sz="1200" dirty="0" err="1"/>
              <a:t>light_setHiThreshold</a:t>
            </a:r>
            <a:r>
              <a:rPr lang="en-US" sz="1200" dirty="0"/>
              <a:t>(972);</a:t>
            </a:r>
          </a:p>
        </p:txBody>
      </p:sp>
      <p:sp>
        <p:nvSpPr>
          <p:cNvPr id="170" name="Flowchart: Terminator 169"/>
          <p:cNvSpPr/>
          <p:nvPr/>
        </p:nvSpPr>
        <p:spPr>
          <a:xfrm>
            <a:off x="9739531" y="2942161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171" name="Flowchart: Terminator 170"/>
          <p:cNvSpPr/>
          <p:nvPr/>
        </p:nvSpPr>
        <p:spPr>
          <a:xfrm>
            <a:off x="9732669" y="4081577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172" name="Connector: Elbow 171"/>
          <p:cNvCxnSpPr>
            <a:cxnSpLocks/>
            <a:stCxn id="170" idx="2"/>
            <a:endCxn id="169" idx="0"/>
          </p:cNvCxnSpPr>
          <p:nvPr/>
        </p:nvCxnSpPr>
        <p:spPr>
          <a:xfrm rot="16200000" flipH="1">
            <a:off x="10191175" y="3299267"/>
            <a:ext cx="169592" cy="60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/>
          <p:cNvCxnSpPr>
            <a:cxnSpLocks/>
            <a:stCxn id="169" idx="2"/>
            <a:endCxn id="171" idx="0"/>
          </p:cNvCxnSpPr>
          <p:nvPr/>
        </p:nvCxnSpPr>
        <p:spPr>
          <a:xfrm rot="5400000">
            <a:off x="10192005" y="3994569"/>
            <a:ext cx="161073" cy="129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Flowchart: Process 197"/>
          <p:cNvSpPr/>
          <p:nvPr/>
        </p:nvSpPr>
        <p:spPr>
          <a:xfrm>
            <a:off x="4711449" y="159619"/>
            <a:ext cx="3822951" cy="1878176"/>
          </a:xfrm>
          <a:prstGeom prst="flowChartProcess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4711449" y="163630"/>
            <a:ext cx="1759071" cy="3694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1" dirty="0" err="1"/>
              <a:t>sseg_controller</a:t>
            </a:r>
            <a:r>
              <a:rPr lang="en-US" sz="1801" dirty="0"/>
              <a:t>()</a:t>
            </a:r>
          </a:p>
        </p:txBody>
      </p:sp>
      <p:sp>
        <p:nvSpPr>
          <p:cNvPr id="200" name="Flowchart: Process 199"/>
          <p:cNvSpPr/>
          <p:nvPr/>
        </p:nvSpPr>
        <p:spPr>
          <a:xfrm>
            <a:off x="4804050" y="995916"/>
            <a:ext cx="3657600" cy="5334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led7seg_setChar(</a:t>
            </a:r>
            <a:r>
              <a:rPr lang="en-US" sz="1200" dirty="0" err="1"/>
              <a:t>monitor_symbols</a:t>
            </a:r>
            <a:r>
              <a:rPr lang="en-US" sz="1200" dirty="0"/>
              <a:t>[timer2count++], 0);</a:t>
            </a:r>
          </a:p>
          <a:p>
            <a:r>
              <a:rPr lang="en-US" sz="1200" dirty="0"/>
              <a:t>timer2count %= 16;</a:t>
            </a:r>
          </a:p>
        </p:txBody>
      </p:sp>
      <p:sp>
        <p:nvSpPr>
          <p:cNvPr id="201" name="Flowchart: Terminator 200"/>
          <p:cNvSpPr/>
          <p:nvPr/>
        </p:nvSpPr>
        <p:spPr>
          <a:xfrm>
            <a:off x="5791069" y="610456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Start</a:t>
            </a:r>
          </a:p>
        </p:txBody>
      </p:sp>
      <p:sp>
        <p:nvSpPr>
          <p:cNvPr id="202" name="Flowchart: Terminator 201"/>
          <p:cNvSpPr/>
          <p:nvPr/>
        </p:nvSpPr>
        <p:spPr>
          <a:xfrm>
            <a:off x="5797419" y="1700030"/>
            <a:ext cx="1066800" cy="275351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1" dirty="0"/>
              <a:t>End</a:t>
            </a:r>
          </a:p>
        </p:txBody>
      </p:sp>
      <p:cxnSp>
        <p:nvCxnSpPr>
          <p:cNvPr id="203" name="Connector: Elbow 202"/>
          <p:cNvCxnSpPr>
            <a:cxnSpLocks/>
            <a:stCxn id="201" idx="2"/>
          </p:cNvCxnSpPr>
          <p:nvPr/>
        </p:nvCxnSpPr>
        <p:spPr>
          <a:xfrm rot="16200000" flipH="1">
            <a:off x="6268648" y="941628"/>
            <a:ext cx="124343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nector: Elbow 203"/>
          <p:cNvCxnSpPr>
            <a:cxnSpLocks/>
            <a:endCxn id="202" idx="0"/>
          </p:cNvCxnSpPr>
          <p:nvPr/>
        </p:nvCxnSpPr>
        <p:spPr>
          <a:xfrm rot="5400000">
            <a:off x="6245462" y="1614673"/>
            <a:ext cx="17071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8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3957</Words>
  <Application>Microsoft Office PowerPoint</Application>
  <PresentationFormat>Widescreen</PresentationFormat>
  <Paragraphs>800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Ze Xuan</dc:creator>
  <cp:lastModifiedBy>Chong Ze Xuan</cp:lastModifiedBy>
  <cp:revision>161</cp:revision>
  <dcterms:created xsi:type="dcterms:W3CDTF">2017-04-10T10:46:28Z</dcterms:created>
  <dcterms:modified xsi:type="dcterms:W3CDTF">2017-04-12T19:45:27Z</dcterms:modified>
</cp:coreProperties>
</file>