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5143500" type="screen16x9"/>
  <p:notesSz cx="6858000" cy="9144000"/>
  <p:embeddedFontLst>
    <p:embeddedFont>
      <p:font typeface="Montserrat" panose="020B0604020202020204" charset="0"/>
      <p:regular r:id="rId11"/>
      <p:bold r:id="rId12"/>
      <p:italic r:id="rId13"/>
      <p:boldItalic r:id="rId14"/>
    </p:embeddedFont>
    <p:embeddedFont>
      <p:font typeface="Roboto" panose="020B0604020202020204" charset="0"/>
      <p:regular r:id="rId15"/>
      <p:bold r:id="rId16"/>
      <p:italic r:id="rId17"/>
      <p:boldItalic r:id="rId18"/>
    </p:embeddedFont>
    <p:embeddedFont>
      <p:font typeface="Arv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37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807243"/>
            <a:ext cx="8450101" cy="2143125"/>
          </a:xfrm>
          <a:prstGeom prst="rect">
            <a:avLst/>
          </a:prstGeom>
        </p:spPr>
        <p:txBody>
          <a:bodyPr wrap="square" lIns="91425" tIns="91425" rIns="91425" bIns="91425" anchor="b" anchorCtr="0">
            <a:noAutofit/>
          </a:bodyPr>
          <a:lstStyle/>
          <a:p>
            <a:pPr marL="0" lvl="0" indent="0">
              <a:spcBef>
                <a:spcPts val="0"/>
              </a:spcBef>
              <a:buNone/>
            </a:pPr>
            <a:r>
              <a:rPr lang="en" dirty="0" smtClean="0">
                <a:solidFill>
                  <a:srgbClr val="FF0000"/>
                </a:solidFill>
              </a:rPr>
              <a:t>OASIS</a:t>
            </a:r>
            <a:br>
              <a:rPr lang="en" dirty="0" smtClean="0">
                <a:solidFill>
                  <a:srgbClr val="FF0000"/>
                </a:solidFill>
              </a:rPr>
            </a:br>
            <a:endParaRPr lang="en" dirty="0">
              <a:solidFill>
                <a:srgbClr val="FF0000"/>
              </a:solidFill>
            </a:endParaRP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smtClean="0"/>
              <a:t>Tom Shuman</a:t>
            </a:r>
            <a:endParaRPr lang="en" dirty="0"/>
          </a:p>
          <a:p>
            <a:pPr marL="0" lvl="0" indent="0">
              <a:spcBef>
                <a:spcPts val="0"/>
              </a:spcBef>
              <a:buNone/>
            </a:pPr>
            <a:r>
              <a:rPr lang="en" dirty="0" smtClean="0"/>
              <a:t>@GitMeOutaHere </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lgn="ctr">
              <a:spcBef>
                <a:spcPts val="0"/>
              </a:spcBef>
              <a:buNone/>
            </a:pPr>
            <a:r>
              <a:rPr lang="en" dirty="0">
                <a:solidFill>
                  <a:srgbClr val="FFFF00"/>
                </a:solidFill>
              </a:rPr>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smtClean="0"/>
              <a:t>The USDA runs a programs nationally that provides food to at risk children. The program that allows meals while school is not in session for the summer is SFSP.</a:t>
            </a:r>
          </a:p>
          <a:p>
            <a:pPr marL="0" lvl="0" indent="0">
              <a:spcBef>
                <a:spcPts val="0"/>
              </a:spcBef>
              <a:buNone/>
            </a:pPr>
            <a:r>
              <a:rPr lang="en" dirty="0" smtClean="0"/>
              <a:t>OASIS is a mobile application that allows users to access a listing of the ten nearest SFSP meal sites to their current location.</a:t>
            </a:r>
            <a:endParaRPr lang="e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lgn="ctr">
              <a:spcBef>
                <a:spcPts val="0"/>
              </a:spcBef>
              <a:buNone/>
            </a:pPr>
            <a:r>
              <a:rPr lang="en" dirty="0">
                <a:solidFill>
                  <a:srgbClr val="FFFF00"/>
                </a:solidFill>
              </a:rPr>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Users can access the information for the ten closest meal sites to their current location from anywhere in the United States</a:t>
            </a:r>
          </a:p>
          <a:p>
            <a:pPr marL="457200" lvl="0" indent="-342900" rtl="0">
              <a:spcBef>
                <a:spcPts val="0"/>
              </a:spcBef>
              <a:spcAft>
                <a:spcPts val="0"/>
              </a:spcAft>
              <a:buSzPts val="1800"/>
              <a:buChar char="●"/>
            </a:pPr>
            <a:endParaRPr lang="en" dirty="0" smtClean="0"/>
          </a:p>
          <a:p>
            <a:pPr marL="457200" lvl="0" indent="-342900" rtl="0">
              <a:spcBef>
                <a:spcPts val="0"/>
              </a:spcBef>
              <a:spcAft>
                <a:spcPts val="0"/>
              </a:spcAft>
              <a:buSzPts val="1800"/>
              <a:buChar char="●"/>
            </a:pPr>
            <a:r>
              <a:rPr lang="en" dirty="0" smtClean="0"/>
              <a:t>Users will be notified of the most recent site database update</a:t>
            </a:r>
            <a:endParaRPr lang="en" dirty="0"/>
          </a:p>
          <a:p>
            <a:pPr marL="457200" lvl="0" indent="-342900" rtl="0">
              <a:spcBef>
                <a:spcPts val="0"/>
              </a:spcBef>
              <a:spcAft>
                <a:spcPts val="0"/>
              </a:spcAft>
              <a:buSzPts val="1800"/>
              <a:buChar char="●"/>
            </a:pPr>
            <a:endParaRPr lang="en" dirty="0" smtClean="0"/>
          </a:p>
          <a:p>
            <a:pPr marL="457200" lvl="0" indent="-342900" rtl="0">
              <a:spcBef>
                <a:spcPts val="0"/>
              </a:spcBef>
              <a:spcAft>
                <a:spcPts val="0"/>
              </a:spcAft>
              <a:buSzPts val="1800"/>
              <a:buChar char="●"/>
            </a:pPr>
            <a:r>
              <a:rPr lang="en" dirty="0" smtClean="0"/>
              <a:t>User can choose to manually enter an address to search for sites</a:t>
            </a:r>
            <a:endParaRPr lang="en" dirty="0"/>
          </a:p>
          <a:p>
            <a:pPr marL="457200" lvl="0" indent="-342900">
              <a:spcBef>
                <a:spcPts val="0"/>
              </a:spcBef>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lgn="ctr">
              <a:spcBef>
                <a:spcPts val="0"/>
              </a:spcBef>
              <a:buNone/>
            </a:pPr>
            <a:r>
              <a:rPr lang="en" dirty="0">
                <a:solidFill>
                  <a:srgbClr val="FFFF00"/>
                </a:solidFill>
              </a:rPr>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spcAft>
                <a:spcPts val="0"/>
              </a:spcAft>
            </a:pPr>
            <a:r>
              <a:rPr lang="en" dirty="0" smtClean="0"/>
              <a:t>Users </a:t>
            </a:r>
            <a:r>
              <a:rPr lang="en" dirty="0"/>
              <a:t>are able to view the locations in map or list </a:t>
            </a:r>
            <a:r>
              <a:rPr lang="en" dirty="0" smtClean="0"/>
              <a:t>view</a:t>
            </a:r>
          </a:p>
          <a:p>
            <a:pPr marL="457200" lvl="0" indent="-342900">
              <a:spcAft>
                <a:spcPts val="0"/>
              </a:spcAft>
            </a:pPr>
            <a:endParaRPr lang="en" dirty="0"/>
          </a:p>
          <a:p>
            <a:pPr marL="457200" lvl="0" indent="-342900">
              <a:spcAft>
                <a:spcPts val="0"/>
              </a:spcAft>
            </a:pPr>
            <a:r>
              <a:rPr lang="en" dirty="0"/>
              <a:t>Users are able to view the hours of operation and meal service peramaeters by selecting a </a:t>
            </a:r>
            <a:r>
              <a:rPr lang="en" dirty="0" smtClean="0"/>
              <a:t>location</a:t>
            </a:r>
          </a:p>
          <a:p>
            <a:pPr marL="457200" lvl="0" indent="-342900">
              <a:spcAft>
                <a:spcPts val="0"/>
              </a:spcAft>
            </a:pPr>
            <a:endParaRPr lang="en" dirty="0"/>
          </a:p>
          <a:p>
            <a:pPr marL="457200" lvl="0" indent="-342900"/>
            <a:r>
              <a:rPr lang="en" dirty="0"/>
              <a:t>Users are able to request directions for the fastest route to desired location by walking, driving or public transportation</a:t>
            </a:r>
            <a:endParaRPr lang="e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065072"/>
          </a:xfrm>
          <a:prstGeom prst="rect">
            <a:avLst/>
          </a:prstGeom>
        </p:spPr>
        <p:txBody>
          <a:bodyPr wrap="square" lIns="91425" tIns="91425" rIns="91425" bIns="91425" anchor="t" anchorCtr="0">
            <a:noAutofit/>
          </a:bodyPr>
          <a:lstStyle/>
          <a:p>
            <a:pPr lvl="0" algn="ctr"/>
            <a:r>
              <a:rPr lang="en-US" dirty="0">
                <a:solidFill>
                  <a:srgbClr val="FFFF00"/>
                </a:solidFill>
              </a:rPr>
              <a:t>Planning - DB and Models</a:t>
            </a:r>
            <a:endParaRPr lang="en" dirty="0">
              <a:solidFill>
                <a:srgbClr val="FFFF00"/>
              </a:solidFill>
            </a:endParaRPr>
          </a:p>
        </p:txBody>
      </p:sp>
      <p:sp>
        <p:nvSpPr>
          <p:cNvPr id="84" name="Shape 84"/>
          <p:cNvSpPr txBox="1">
            <a:spLocks noGrp="1"/>
          </p:cNvSpPr>
          <p:nvPr>
            <p:ph type="body" idx="1"/>
          </p:nvPr>
        </p:nvSpPr>
        <p:spPr>
          <a:xfrm>
            <a:off x="471900" y="1803797"/>
            <a:ext cx="8222100" cy="3264694"/>
          </a:xfrm>
          <a:prstGeom prst="rect">
            <a:avLst/>
          </a:prstGeom>
        </p:spPr>
        <p:txBody>
          <a:bodyPr wrap="square" lIns="91425" tIns="91425" rIns="91425" bIns="91425" anchor="t" anchorCtr="0">
            <a:noAutofit/>
          </a:bodyPr>
          <a:lstStyle/>
          <a:p>
            <a:pPr lvl="0">
              <a:buNone/>
            </a:pPr>
            <a:r>
              <a:rPr lang="en-US" dirty="0" smtClean="0"/>
              <a:t>Model </a:t>
            </a:r>
            <a:r>
              <a:rPr lang="en-US" dirty="0"/>
              <a:t>classes / tables </a:t>
            </a:r>
            <a:endParaRPr lang="en-US" dirty="0" smtClean="0"/>
          </a:p>
          <a:p>
            <a:pPr marL="285750" lvl="0" indent="-285750">
              <a:buFont typeface="Arial" panose="020B0604020202020204" pitchFamily="34" charset="0"/>
              <a:buChar char="•"/>
            </a:pPr>
            <a:r>
              <a:rPr lang="en-US" dirty="0"/>
              <a:t> </a:t>
            </a:r>
            <a:r>
              <a:rPr lang="en-US" dirty="0" smtClean="0"/>
              <a:t>Authorized Meal Site</a:t>
            </a:r>
          </a:p>
          <a:p>
            <a:pPr marL="285750" lvl="0" indent="-285750">
              <a:buFont typeface="Arial" panose="020B0604020202020204" pitchFamily="34" charset="0"/>
              <a:buChar char="•"/>
            </a:pPr>
            <a:r>
              <a:rPr lang="en-US" dirty="0" smtClean="0"/>
              <a:t> Address</a:t>
            </a:r>
          </a:p>
          <a:p>
            <a:pPr marL="285750" lvl="0" indent="-285750">
              <a:buFont typeface="Arial" panose="020B0604020202020204" pitchFamily="34" charset="0"/>
              <a:buChar char="•"/>
            </a:pPr>
            <a:r>
              <a:rPr lang="en-US" dirty="0"/>
              <a:t> </a:t>
            </a:r>
            <a:r>
              <a:rPr lang="en-US" dirty="0" smtClean="0"/>
              <a:t>Meals Served (e.g. “Breakfast”, “AM Snack”,  “Lunch” “PM Snack”, or “Dinner” </a:t>
            </a:r>
          </a:p>
          <a:p>
            <a:pPr marL="285750" lvl="0" indent="-285750">
              <a:buFont typeface="Arial" panose="020B0604020202020204" pitchFamily="34" charset="0"/>
              <a:buChar char="•"/>
            </a:pPr>
            <a:r>
              <a:rPr lang="en-US" dirty="0" smtClean="0"/>
              <a:t> Hours of operations</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t" anchorCtr="0">
            <a:noAutofit/>
          </a:bodyPr>
          <a:lstStyle/>
          <a:p>
            <a:pPr marL="0" lvl="0" indent="0" algn="ctr">
              <a:spcBef>
                <a:spcPts val="0"/>
              </a:spcBef>
              <a:buNone/>
            </a:pPr>
            <a:r>
              <a:rPr lang="en" dirty="0">
                <a:solidFill>
                  <a:srgbClr val="FFFF00"/>
                </a:solidFill>
              </a:rPr>
              <a:t>Technology Stack</a:t>
            </a:r>
          </a:p>
        </p:txBody>
      </p:sp>
      <p:sp>
        <p:nvSpPr>
          <p:cNvPr id="90" name="Shape 90"/>
          <p:cNvSpPr txBox="1">
            <a:spLocks noGrp="1"/>
          </p:cNvSpPr>
          <p:nvPr>
            <p:ph type="body" idx="1"/>
          </p:nvPr>
        </p:nvSpPr>
        <p:spPr>
          <a:xfrm>
            <a:off x="471900" y="1889522"/>
            <a:ext cx="8222100" cy="2739828"/>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Java</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 dirty="0" smtClean="0"/>
              <a:t>XML</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 dirty="0" smtClean="0"/>
              <a:t>Android Studio</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 dirty="0" smtClean="0"/>
              <a:t>MySql</a:t>
            </a:r>
            <a:endParaRPr lang="en" dirty="0"/>
          </a:p>
          <a:p>
            <a:pPr marL="457200" lvl="0" indent="-342900">
              <a:spcBef>
                <a:spcPts val="0"/>
              </a:spcBef>
              <a:buSzPts val="1800"/>
              <a:buChar char="●"/>
            </a:pPr>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07371" y="32953"/>
            <a:ext cx="8222100" cy="749288"/>
          </a:xfrm>
          <a:prstGeom prst="rect">
            <a:avLst/>
          </a:prstGeom>
        </p:spPr>
        <p:txBody>
          <a:bodyPr wrap="square" lIns="91425" tIns="91425" rIns="91425" bIns="91425" anchor="ctr" anchorCtr="0">
            <a:noAutofit/>
          </a:bodyPr>
          <a:lstStyle/>
          <a:p>
            <a:pPr marL="0" lvl="0" indent="0" algn="ctr">
              <a:spcBef>
                <a:spcPts val="0"/>
              </a:spcBef>
              <a:buNone/>
            </a:pPr>
            <a:r>
              <a:rPr lang="en" dirty="0">
                <a:solidFill>
                  <a:srgbClr val="FFFF00"/>
                </a:solidFill>
              </a:rPr>
              <a:t>Demo</a:t>
            </a:r>
          </a:p>
        </p:txBody>
      </p:sp>
      <p:pic>
        <p:nvPicPr>
          <p:cNvPr id="4" name="Picture 3" descr="Android Emulator - Pixel_XL_API_27:55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682" y="696132"/>
            <a:ext cx="2343289" cy="4200525"/>
          </a:xfrm>
          <a:prstGeom prst="rect">
            <a:avLst/>
          </a:prstGeom>
        </p:spPr>
      </p:pic>
      <p:pic>
        <p:nvPicPr>
          <p:cNvPr id="3" name="Picture 2" descr="Android Emulator - Pixel_XL_API_27:55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36" y="697541"/>
            <a:ext cx="2345495" cy="4204480"/>
          </a:xfrm>
          <a:prstGeom prst="rect">
            <a:avLst/>
          </a:prstGeom>
        </p:spPr>
      </p:pic>
      <p:pic>
        <p:nvPicPr>
          <p:cNvPr id="5" name="Picture 4" descr="Android Emulator - Pixel_XL_API_27:55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66" y="696132"/>
            <a:ext cx="2346281" cy="4205889"/>
          </a:xfrm>
          <a:prstGeom prst="rect">
            <a:avLst/>
          </a:prstGeom>
        </p:spPr>
      </p:pic>
      <p:sp>
        <p:nvSpPr>
          <p:cNvPr id="6" name="TextBox 5"/>
          <p:cNvSpPr txBox="1"/>
          <p:nvPr/>
        </p:nvSpPr>
        <p:spPr>
          <a:xfrm>
            <a:off x="878681" y="1325166"/>
            <a:ext cx="1557338" cy="584775"/>
          </a:xfrm>
          <a:prstGeom prst="rect">
            <a:avLst/>
          </a:prstGeom>
          <a:noFill/>
        </p:spPr>
        <p:txBody>
          <a:bodyPr wrap="square" rtlCol="0">
            <a:spAutoFit/>
          </a:bodyPr>
          <a:lstStyle/>
          <a:p>
            <a:pPr algn="ctr"/>
            <a:r>
              <a:rPr lang="en-US" sz="3200" dirty="0" smtClean="0">
                <a:solidFill>
                  <a:srgbClr val="FF0000"/>
                </a:solidFill>
              </a:rPr>
              <a:t>OASIS</a:t>
            </a:r>
            <a:endParaRPr lang="en-US" sz="3200" dirty="0">
              <a:solidFill>
                <a:srgbClr val="FF0000"/>
              </a:solidFill>
            </a:endParaRPr>
          </a:p>
        </p:txBody>
      </p:sp>
      <p:sp>
        <p:nvSpPr>
          <p:cNvPr id="7" name="TextBox 6"/>
          <p:cNvSpPr txBox="1"/>
          <p:nvPr/>
        </p:nvSpPr>
        <p:spPr>
          <a:xfrm>
            <a:off x="1203722" y="2128838"/>
            <a:ext cx="960834" cy="215444"/>
          </a:xfrm>
          <a:prstGeom prst="rect">
            <a:avLst/>
          </a:prstGeom>
          <a:solidFill>
            <a:schemeClr val="tx2">
              <a:lumMod val="60000"/>
              <a:lumOff val="40000"/>
            </a:schemeClr>
          </a:solidFill>
        </p:spPr>
        <p:txBody>
          <a:bodyPr wrap="square" rtlCol="0">
            <a:spAutoFit/>
          </a:bodyPr>
          <a:lstStyle/>
          <a:p>
            <a:r>
              <a:rPr lang="en-US" sz="800" dirty="0" smtClean="0"/>
              <a:t>Current Location</a:t>
            </a:r>
            <a:endParaRPr lang="en-US" sz="800" dirty="0"/>
          </a:p>
        </p:txBody>
      </p:sp>
      <p:sp>
        <p:nvSpPr>
          <p:cNvPr id="8" name="TextBox 7"/>
          <p:cNvSpPr txBox="1"/>
          <p:nvPr/>
        </p:nvSpPr>
        <p:spPr>
          <a:xfrm>
            <a:off x="1203722" y="3303330"/>
            <a:ext cx="960834" cy="215444"/>
          </a:xfrm>
          <a:prstGeom prst="rect">
            <a:avLst/>
          </a:prstGeom>
          <a:solidFill>
            <a:schemeClr val="tx2">
              <a:lumMod val="60000"/>
              <a:lumOff val="40000"/>
            </a:schemeClr>
          </a:solidFill>
        </p:spPr>
        <p:txBody>
          <a:bodyPr wrap="square" rtlCol="0">
            <a:spAutoFit/>
          </a:bodyPr>
          <a:lstStyle/>
          <a:p>
            <a:pPr algn="ctr"/>
            <a:r>
              <a:rPr lang="en-US" sz="800" dirty="0" smtClean="0"/>
              <a:t>Enter address</a:t>
            </a:r>
            <a:endParaRPr lang="en-US" sz="800" dirty="0"/>
          </a:p>
        </p:txBody>
      </p:sp>
      <p:sp>
        <p:nvSpPr>
          <p:cNvPr id="10" name="TextBox 9"/>
          <p:cNvSpPr txBox="1"/>
          <p:nvPr/>
        </p:nvSpPr>
        <p:spPr>
          <a:xfrm>
            <a:off x="825103" y="2496741"/>
            <a:ext cx="1668066" cy="461665"/>
          </a:xfrm>
          <a:prstGeom prst="rect">
            <a:avLst/>
          </a:prstGeom>
          <a:noFill/>
        </p:spPr>
        <p:txBody>
          <a:bodyPr wrap="square" rtlCol="0">
            <a:spAutoFit/>
          </a:bodyPr>
          <a:lstStyle/>
          <a:p>
            <a:pPr algn="ctr"/>
            <a:r>
              <a:rPr lang="en-US" sz="600" dirty="0" smtClean="0"/>
              <a:t>Press the “USE CURRENT LOCATION” button to see the ten Summer Food Program (SFSP) sites closest to your current location.</a:t>
            </a:r>
            <a:endParaRPr lang="en-US" sz="600" dirty="0"/>
          </a:p>
        </p:txBody>
      </p:sp>
      <p:sp>
        <p:nvSpPr>
          <p:cNvPr id="11" name="TextBox 10"/>
          <p:cNvSpPr txBox="1"/>
          <p:nvPr/>
        </p:nvSpPr>
        <p:spPr>
          <a:xfrm>
            <a:off x="825103" y="3725466"/>
            <a:ext cx="1639491" cy="369332"/>
          </a:xfrm>
          <a:prstGeom prst="rect">
            <a:avLst/>
          </a:prstGeom>
          <a:noFill/>
        </p:spPr>
        <p:txBody>
          <a:bodyPr wrap="square" rtlCol="0">
            <a:spAutoFit/>
          </a:bodyPr>
          <a:lstStyle/>
          <a:p>
            <a:pPr algn="ctr"/>
            <a:r>
              <a:rPr lang="en-US" sz="600" dirty="0" smtClean="0"/>
              <a:t>Press the “ENTER ADDRESS” button to enter the address to see the ten Summer Food program sites closest to that address</a:t>
            </a:r>
            <a:endParaRPr lang="en-US" sz="600" dirty="0"/>
          </a:p>
        </p:txBody>
      </p:sp>
      <p:sp>
        <p:nvSpPr>
          <p:cNvPr id="12" name="TextBox 11"/>
          <p:cNvSpPr txBox="1"/>
          <p:nvPr/>
        </p:nvSpPr>
        <p:spPr>
          <a:xfrm>
            <a:off x="1073150" y="1837165"/>
            <a:ext cx="1168400" cy="184666"/>
          </a:xfrm>
          <a:prstGeom prst="rect">
            <a:avLst/>
          </a:prstGeom>
          <a:noFill/>
        </p:spPr>
        <p:txBody>
          <a:bodyPr wrap="square" rtlCol="0">
            <a:spAutoFit/>
          </a:bodyPr>
          <a:lstStyle/>
          <a:p>
            <a:pPr algn="ctr"/>
            <a:r>
              <a:rPr lang="en-US" sz="600" dirty="0" smtClean="0"/>
              <a:t>Navigate The Food Desert</a:t>
            </a:r>
            <a:endParaRPr lang="en-US" sz="600" dirty="0"/>
          </a:p>
        </p:txBody>
      </p:sp>
      <p:sp>
        <p:nvSpPr>
          <p:cNvPr id="13" name="TextBox 12"/>
          <p:cNvSpPr txBox="1"/>
          <p:nvPr/>
        </p:nvSpPr>
        <p:spPr>
          <a:xfrm>
            <a:off x="3822173" y="1228965"/>
            <a:ext cx="1434465" cy="307777"/>
          </a:xfrm>
          <a:prstGeom prst="rect">
            <a:avLst/>
          </a:prstGeom>
          <a:noFill/>
          <a:ln>
            <a:solidFill>
              <a:schemeClr val="bg2">
                <a:lumMod val="75000"/>
              </a:schemeClr>
            </a:solidFill>
          </a:ln>
        </p:spPr>
        <p:txBody>
          <a:bodyPr wrap="square" rtlCol="0">
            <a:spAutoFit/>
          </a:bodyPr>
          <a:lstStyle/>
          <a:p>
            <a:endParaRPr lang="en-US" dirty="0"/>
          </a:p>
        </p:txBody>
      </p:sp>
      <p:sp>
        <p:nvSpPr>
          <p:cNvPr id="14" name="TextBox 13"/>
          <p:cNvSpPr txBox="1"/>
          <p:nvPr/>
        </p:nvSpPr>
        <p:spPr>
          <a:xfrm>
            <a:off x="3822171" y="1773048"/>
            <a:ext cx="1434465" cy="307777"/>
          </a:xfrm>
          <a:prstGeom prst="rect">
            <a:avLst/>
          </a:prstGeom>
          <a:noFill/>
          <a:ln>
            <a:solidFill>
              <a:schemeClr val="bg2">
                <a:lumMod val="50000"/>
              </a:schemeClr>
            </a:solidFill>
          </a:ln>
        </p:spPr>
        <p:txBody>
          <a:bodyPr wrap="square" rtlCol="0">
            <a:spAutoFit/>
          </a:bodyPr>
          <a:lstStyle/>
          <a:p>
            <a:endParaRPr lang="en-US" dirty="0"/>
          </a:p>
        </p:txBody>
      </p:sp>
      <p:sp>
        <p:nvSpPr>
          <p:cNvPr id="16" name="TextBox 15"/>
          <p:cNvSpPr txBox="1"/>
          <p:nvPr/>
        </p:nvSpPr>
        <p:spPr>
          <a:xfrm>
            <a:off x="3827886" y="2361361"/>
            <a:ext cx="1434465" cy="307777"/>
          </a:xfrm>
          <a:prstGeom prst="rect">
            <a:avLst/>
          </a:prstGeom>
          <a:noFill/>
          <a:ln>
            <a:solidFill>
              <a:schemeClr val="bg2">
                <a:lumMod val="50000"/>
              </a:schemeClr>
            </a:solidFill>
          </a:ln>
        </p:spPr>
        <p:txBody>
          <a:bodyPr wrap="square" rtlCol="0">
            <a:spAutoFit/>
          </a:bodyPr>
          <a:lstStyle/>
          <a:p>
            <a:endParaRPr lang="en-US" dirty="0"/>
          </a:p>
        </p:txBody>
      </p:sp>
      <p:sp>
        <p:nvSpPr>
          <p:cNvPr id="17" name="TextBox 16"/>
          <p:cNvSpPr txBox="1"/>
          <p:nvPr/>
        </p:nvSpPr>
        <p:spPr>
          <a:xfrm>
            <a:off x="3822172" y="2903848"/>
            <a:ext cx="1434465" cy="307777"/>
          </a:xfrm>
          <a:prstGeom prst="rect">
            <a:avLst/>
          </a:prstGeom>
          <a:noFill/>
          <a:ln>
            <a:solidFill>
              <a:schemeClr val="bg2">
                <a:lumMod val="50000"/>
              </a:schemeClr>
            </a:solidFill>
          </a:ln>
        </p:spPr>
        <p:txBody>
          <a:bodyPr wrap="square" rtlCol="0">
            <a:spAutoFit/>
          </a:bodyPr>
          <a:lstStyle/>
          <a:p>
            <a:endParaRPr lang="en-US" dirty="0"/>
          </a:p>
        </p:txBody>
      </p:sp>
      <p:sp>
        <p:nvSpPr>
          <p:cNvPr id="18" name="TextBox 17"/>
          <p:cNvSpPr txBox="1"/>
          <p:nvPr/>
        </p:nvSpPr>
        <p:spPr>
          <a:xfrm>
            <a:off x="3822171" y="3482163"/>
            <a:ext cx="1434465" cy="307777"/>
          </a:xfrm>
          <a:prstGeom prst="rect">
            <a:avLst/>
          </a:prstGeom>
          <a:noFill/>
          <a:ln>
            <a:solidFill>
              <a:schemeClr val="bg2">
                <a:lumMod val="50000"/>
              </a:schemeClr>
            </a:solidFill>
          </a:ln>
        </p:spPr>
        <p:txBody>
          <a:bodyPr wrap="square" rtlCol="0">
            <a:spAutoFit/>
          </a:bodyPr>
          <a:lstStyle/>
          <a:p>
            <a:endParaRPr lang="en-US" dirty="0"/>
          </a:p>
        </p:txBody>
      </p:sp>
      <p:sp>
        <p:nvSpPr>
          <p:cNvPr id="19" name="TextBox 18"/>
          <p:cNvSpPr txBox="1"/>
          <p:nvPr/>
        </p:nvSpPr>
        <p:spPr>
          <a:xfrm>
            <a:off x="3765416" y="1501053"/>
            <a:ext cx="914400" cy="215444"/>
          </a:xfrm>
          <a:prstGeom prst="rect">
            <a:avLst/>
          </a:prstGeom>
          <a:noFill/>
        </p:spPr>
        <p:txBody>
          <a:bodyPr wrap="square" rtlCol="0">
            <a:spAutoFit/>
          </a:bodyPr>
          <a:lstStyle/>
          <a:p>
            <a:r>
              <a:rPr lang="en-US" sz="800" dirty="0" smtClean="0"/>
              <a:t>Address 1</a:t>
            </a:r>
            <a:endParaRPr lang="en-US" sz="800" dirty="0"/>
          </a:p>
        </p:txBody>
      </p:sp>
      <p:sp>
        <p:nvSpPr>
          <p:cNvPr id="20" name="TextBox 19"/>
          <p:cNvSpPr txBox="1"/>
          <p:nvPr/>
        </p:nvSpPr>
        <p:spPr>
          <a:xfrm>
            <a:off x="3765416" y="2054012"/>
            <a:ext cx="903331" cy="215444"/>
          </a:xfrm>
          <a:prstGeom prst="rect">
            <a:avLst/>
          </a:prstGeom>
          <a:noFill/>
        </p:spPr>
        <p:txBody>
          <a:bodyPr wrap="square" rtlCol="0">
            <a:spAutoFit/>
          </a:bodyPr>
          <a:lstStyle/>
          <a:p>
            <a:r>
              <a:rPr lang="en-US" sz="800" dirty="0" smtClean="0"/>
              <a:t>Address 2</a:t>
            </a:r>
            <a:endParaRPr lang="en-US" sz="800" dirty="0"/>
          </a:p>
        </p:txBody>
      </p:sp>
      <p:sp>
        <p:nvSpPr>
          <p:cNvPr id="21" name="TextBox 20"/>
          <p:cNvSpPr txBox="1"/>
          <p:nvPr/>
        </p:nvSpPr>
        <p:spPr>
          <a:xfrm>
            <a:off x="3765416" y="2648332"/>
            <a:ext cx="737237" cy="215444"/>
          </a:xfrm>
          <a:prstGeom prst="rect">
            <a:avLst/>
          </a:prstGeom>
          <a:noFill/>
        </p:spPr>
        <p:txBody>
          <a:bodyPr wrap="square" rtlCol="0">
            <a:spAutoFit/>
          </a:bodyPr>
          <a:lstStyle/>
          <a:p>
            <a:r>
              <a:rPr lang="en-US" sz="800" dirty="0" smtClean="0"/>
              <a:t>City</a:t>
            </a:r>
            <a:endParaRPr lang="en-US" sz="800" dirty="0"/>
          </a:p>
        </p:txBody>
      </p:sp>
      <p:sp>
        <p:nvSpPr>
          <p:cNvPr id="22" name="TextBox 21"/>
          <p:cNvSpPr txBox="1"/>
          <p:nvPr/>
        </p:nvSpPr>
        <p:spPr>
          <a:xfrm>
            <a:off x="3764936" y="3179803"/>
            <a:ext cx="831536" cy="215444"/>
          </a:xfrm>
          <a:prstGeom prst="rect">
            <a:avLst/>
          </a:prstGeom>
          <a:noFill/>
        </p:spPr>
        <p:txBody>
          <a:bodyPr wrap="square" rtlCol="0">
            <a:spAutoFit/>
          </a:bodyPr>
          <a:lstStyle/>
          <a:p>
            <a:r>
              <a:rPr lang="en-US" sz="800" dirty="0" smtClean="0"/>
              <a:t>State</a:t>
            </a:r>
            <a:endParaRPr lang="en-US" sz="800" dirty="0"/>
          </a:p>
        </p:txBody>
      </p:sp>
      <p:sp>
        <p:nvSpPr>
          <p:cNvPr id="23" name="TextBox 22"/>
          <p:cNvSpPr txBox="1"/>
          <p:nvPr/>
        </p:nvSpPr>
        <p:spPr>
          <a:xfrm>
            <a:off x="3778455" y="3767082"/>
            <a:ext cx="931909" cy="215444"/>
          </a:xfrm>
          <a:prstGeom prst="rect">
            <a:avLst/>
          </a:prstGeom>
          <a:noFill/>
        </p:spPr>
        <p:txBody>
          <a:bodyPr wrap="square" rtlCol="0">
            <a:spAutoFit/>
          </a:bodyPr>
          <a:lstStyle/>
          <a:p>
            <a:r>
              <a:rPr lang="en-US" sz="800" dirty="0" smtClean="0"/>
              <a:t>Zip</a:t>
            </a:r>
            <a:endParaRPr lang="en-US" sz="800" dirty="0"/>
          </a:p>
        </p:txBody>
      </p:sp>
      <p:sp>
        <p:nvSpPr>
          <p:cNvPr id="24" name="TextBox 23"/>
          <p:cNvSpPr txBox="1"/>
          <p:nvPr/>
        </p:nvSpPr>
        <p:spPr>
          <a:xfrm>
            <a:off x="3972586" y="4015438"/>
            <a:ext cx="1091665" cy="215444"/>
          </a:xfrm>
          <a:prstGeom prst="rect">
            <a:avLst/>
          </a:prstGeom>
          <a:solidFill>
            <a:schemeClr val="tx2">
              <a:lumMod val="60000"/>
              <a:lumOff val="40000"/>
            </a:schemeClr>
          </a:solidFill>
          <a:ln>
            <a:solidFill>
              <a:schemeClr val="bg2">
                <a:lumMod val="50000"/>
              </a:schemeClr>
            </a:solidFill>
          </a:ln>
        </p:spPr>
        <p:txBody>
          <a:bodyPr wrap="square" rtlCol="0">
            <a:spAutoFit/>
          </a:bodyPr>
          <a:lstStyle/>
          <a:p>
            <a:pPr algn="ctr"/>
            <a:r>
              <a:rPr lang="en-US" sz="800" dirty="0" smtClean="0"/>
              <a:t>Search Address</a:t>
            </a:r>
            <a:endParaRPr lang="en-US" sz="800"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232" y="1572127"/>
            <a:ext cx="1719098" cy="1386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TextBox 25"/>
          <p:cNvSpPr txBox="1"/>
          <p:nvPr/>
        </p:nvSpPr>
        <p:spPr>
          <a:xfrm>
            <a:off x="6697579" y="1143000"/>
            <a:ext cx="1475874" cy="307777"/>
          </a:xfrm>
          <a:prstGeom prst="rect">
            <a:avLst/>
          </a:prstGeom>
          <a:noFill/>
        </p:spPr>
        <p:txBody>
          <a:bodyPr wrap="square" rtlCol="0">
            <a:spAutoFit/>
          </a:bodyPr>
          <a:lstStyle/>
          <a:p>
            <a:pPr algn="ctr"/>
            <a:r>
              <a:rPr lang="en-US" dirty="0" smtClean="0"/>
              <a:t>Meal Sites</a:t>
            </a:r>
            <a:endParaRPr lang="en-US" dirty="0"/>
          </a:p>
        </p:txBody>
      </p:sp>
      <p:sp>
        <p:nvSpPr>
          <p:cNvPr id="27" name="TextBox 26"/>
          <p:cNvSpPr txBox="1"/>
          <p:nvPr/>
        </p:nvSpPr>
        <p:spPr>
          <a:xfrm>
            <a:off x="6609347" y="3144253"/>
            <a:ext cx="1644316" cy="1200329"/>
          </a:xfrm>
          <a:prstGeom prst="rect">
            <a:avLst/>
          </a:prstGeom>
          <a:noFill/>
        </p:spPr>
        <p:txBody>
          <a:bodyPr wrap="square" rtlCol="0">
            <a:spAutoFit/>
          </a:bodyPr>
          <a:lstStyle/>
          <a:p>
            <a:r>
              <a:rPr lang="en-US" sz="900" dirty="0" smtClean="0"/>
              <a:t>1. The Freedom School .5m</a:t>
            </a:r>
          </a:p>
          <a:p>
            <a:r>
              <a:rPr lang="en-US" sz="900" dirty="0" smtClean="0"/>
              <a:t>2. </a:t>
            </a:r>
            <a:r>
              <a:rPr lang="en-US" sz="900" dirty="0" err="1" smtClean="0"/>
              <a:t>Harambee</a:t>
            </a:r>
            <a:r>
              <a:rPr lang="en-US" sz="900" dirty="0" smtClean="0"/>
              <a:t> 1.1m</a:t>
            </a:r>
          </a:p>
          <a:p>
            <a:r>
              <a:rPr lang="en-US" sz="900" dirty="0" smtClean="0"/>
              <a:t>3. Firm Foundation 1.4m</a:t>
            </a:r>
          </a:p>
          <a:p>
            <a:r>
              <a:rPr lang="en-US" sz="900" dirty="0" smtClean="0"/>
              <a:t>4. Workday 2.1m</a:t>
            </a:r>
          </a:p>
          <a:p>
            <a:r>
              <a:rPr lang="en-US" sz="900" dirty="0" smtClean="0"/>
              <a:t>5. Extreme Faith 2.2m</a:t>
            </a:r>
          </a:p>
          <a:p>
            <a:r>
              <a:rPr lang="en-US" sz="900" dirty="0" smtClean="0"/>
              <a:t>6. CFNA 2.3m</a:t>
            </a:r>
          </a:p>
          <a:p>
            <a:r>
              <a:rPr lang="en-US" sz="900" dirty="0" smtClean="0"/>
              <a:t>7. </a:t>
            </a:r>
            <a:r>
              <a:rPr lang="en-US" sz="900" dirty="0" err="1" smtClean="0"/>
              <a:t>Heeman</a:t>
            </a:r>
            <a:r>
              <a:rPr lang="en-US" sz="900" dirty="0" smtClean="0"/>
              <a:t> Park 2.7m</a:t>
            </a:r>
          </a:p>
          <a:p>
            <a:r>
              <a:rPr lang="en-US" sz="900" dirty="0" smtClean="0"/>
              <a:t>8. Blackburn Park 3.1m</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t" anchorCtr="0">
            <a:noAutofit/>
          </a:bodyPr>
          <a:lstStyle/>
          <a:p>
            <a:pPr marL="0" lvl="0" indent="0" algn="ctr">
              <a:spcBef>
                <a:spcPts val="0"/>
              </a:spcBef>
              <a:buNone/>
            </a:pPr>
            <a:r>
              <a:rPr lang="en" dirty="0">
                <a:solidFill>
                  <a:srgbClr val="FFFF00"/>
                </a:solidFill>
              </a:rPr>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Add an option that allows users to search for food pantries</a:t>
            </a:r>
            <a:endParaRPr lang="en" dirty="0" smtClean="0"/>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 dirty="0" smtClean="0"/>
              <a:t>Add a background image to the banner view</a:t>
            </a:r>
          </a:p>
          <a:p>
            <a:pPr marL="457200" lvl="0" indent="-342900" rtl="0">
              <a:spcBef>
                <a:spcPts val="0"/>
              </a:spcBef>
              <a:spcAft>
                <a:spcPts val="0"/>
              </a:spcAft>
              <a:buSzPts val="1800"/>
              <a:buChar char="●"/>
            </a:pPr>
            <a:endParaRPr lang="en" dirty="0"/>
          </a:p>
          <a:p>
            <a:pPr marL="457200" lvl="0" indent="-342900">
              <a:spcBef>
                <a:spcPts val="0"/>
              </a:spcBef>
              <a:buSzPts val="1800"/>
              <a:buChar char="●"/>
            </a:pPr>
            <a:r>
              <a:rPr lang="en" dirty="0" smtClean="0"/>
              <a:t>Learn how to integrate Google Firebase for analytics and advertising</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411</Words>
  <Application>Microsoft Office PowerPoint</Application>
  <PresentationFormat>On-screen Show (16:9)</PresentationFormat>
  <Paragraphs>61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vt:lpstr>
      <vt:lpstr>Arial</vt:lpstr>
      <vt:lpstr>Roboto</vt:lpstr>
      <vt:lpstr>Arvo</vt:lpstr>
      <vt:lpstr>Material</vt:lpstr>
      <vt:lpstr>OASIS </vt:lpstr>
      <vt:lpstr>Description</vt:lpstr>
      <vt:lpstr>Features</vt:lpstr>
      <vt:lpstr>Planning - User Stories</vt:lpstr>
      <vt:lpstr>Planning - DB and Models</vt:lpstr>
      <vt:lpstr>Technology Stack</vt:lpstr>
      <vt:lpstr>Demo</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Tom Shuman</cp:lastModifiedBy>
  <cp:revision>18</cp:revision>
  <dcterms:modified xsi:type="dcterms:W3CDTF">2018-03-06T01:17:54Z</dcterms:modified>
</cp:coreProperties>
</file>