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61" r:id="rId4"/>
    <p:sldId id="377" r:id="rId5"/>
    <p:sldId id="295" r:id="rId6"/>
    <p:sldId id="378" r:id="rId7"/>
    <p:sldId id="329" r:id="rId8"/>
    <p:sldId id="352" r:id="rId9"/>
    <p:sldId id="338" r:id="rId10"/>
    <p:sldId id="376" r:id="rId11"/>
    <p:sldId id="339" r:id="rId12"/>
    <p:sldId id="368" r:id="rId13"/>
    <p:sldId id="345" r:id="rId14"/>
    <p:sldId id="398" r:id="rId15"/>
    <p:sldId id="396" r:id="rId16"/>
    <p:sldId id="390" r:id="rId17"/>
    <p:sldId id="391" r:id="rId18"/>
    <p:sldId id="392" r:id="rId19"/>
    <p:sldId id="327" r:id="rId20"/>
    <p:sldId id="328" r:id="rId21"/>
    <p:sldId id="379" r:id="rId22"/>
    <p:sldId id="365" r:id="rId23"/>
    <p:sldId id="363" r:id="rId24"/>
    <p:sldId id="364" r:id="rId25"/>
    <p:sldId id="353" r:id="rId26"/>
    <p:sldId id="332" r:id="rId27"/>
    <p:sldId id="276" r:id="rId28"/>
    <p:sldId id="355" r:id="rId29"/>
    <p:sldId id="389" r:id="rId30"/>
    <p:sldId id="388" r:id="rId31"/>
    <p:sldId id="356" r:id="rId32"/>
    <p:sldId id="299" r:id="rId33"/>
    <p:sldId id="354" r:id="rId34"/>
    <p:sldId id="343" r:id="rId35"/>
    <p:sldId id="346" r:id="rId36"/>
    <p:sldId id="397" r:id="rId37"/>
    <p:sldId id="399" r:id="rId38"/>
    <p:sldId id="400" r:id="rId39"/>
    <p:sldId id="383" r:id="rId40"/>
    <p:sldId id="341" r:id="rId41"/>
    <p:sldId id="349" r:id="rId42"/>
    <p:sldId id="384" r:id="rId43"/>
    <p:sldId id="385" r:id="rId44"/>
    <p:sldId id="358" r:id="rId45"/>
    <p:sldId id="337" r:id="rId46"/>
    <p:sldId id="380" r:id="rId47"/>
    <p:sldId id="375" r:id="rId48"/>
    <p:sldId id="381" r:id="rId49"/>
    <p:sldId id="260" r:id="rId50"/>
    <p:sldId id="387" r:id="rId51"/>
    <p:sldId id="344" r:id="rId52"/>
    <p:sldId id="373" r:id="rId53"/>
    <p:sldId id="374" r:id="rId54"/>
    <p:sldId id="334" r:id="rId55"/>
    <p:sldId id="335" r:id="rId56"/>
    <p:sldId id="336" r:id="rId57"/>
    <p:sldId id="360" r:id="rId58"/>
    <p:sldId id="395" r:id="rId59"/>
    <p:sldId id="382" r:id="rId60"/>
    <p:sldId id="393" r:id="rId61"/>
    <p:sldId id="394" r:id="rId62"/>
    <p:sldId id="386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52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src\github\db_deployment_talk\demos\demo02\Example\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qlsaturday.com/SessionDownload.aspx?suid=1070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qlsaturday.com/SessionDownload.aspx?suid=1070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src\github\db_deployment_talk\demos\demo02\Example\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src\github\db_deployment_talk\demos\demo02\Example\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@Erpenbeck" TargetMode="External"/><Relationship Id="rId2" Type="http://schemas.openxmlformats.org/officeDocument/2006/relationships/hyperlink" Target="http://erpenbeck.io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eg"/><Relationship Id="rId4" Type="http://schemas.openxmlformats.org/officeDocument/2006/relationships/hyperlink" Target="http://linkedin.com/in/erpenbeck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src\github\db_deployment_talk\demos\demo03\Example\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src\github\db_deployment_talk\demos\demo03\Example\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file:///C:\src\github\db_deployment_talk\demos\demo03\Example\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src\github\db_deployment_talk\demos\demo03\Example\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file:///C:\src\github\db_deployment_talk\demos\demo03\Example\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file:///C:\src\github\db_deployment_talk\demos\demo03\AdventureWorks\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src\github\db_deployment_talk\demos\demo04\Example\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src\github\db_deployment_talk\demos\demo04\Example\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src\github\db_deployment_talk\demos\demo04\Example\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src\github\db_deployment_talk\demos\demo04\Example_db_reference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src\github\db_deployment_talk\demos\demo09\Example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src\github\db_deployment_talk\demos\demo05\Example\Example.Db\bin\Debug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library/hh550080(vs.103).aspx#Anchor_7" TargetMode="External"/><Relationship Id="rId3" Type="http://schemas.openxmlformats.org/officeDocument/2006/relationships/hyperlink" Target="https://msdn.microsoft.com/library/hh550080(vs.103).aspx#Anchor_2" TargetMode="External"/><Relationship Id="rId7" Type="http://schemas.openxmlformats.org/officeDocument/2006/relationships/hyperlink" Target="https://msdn.microsoft.com/library/hh550080(vs.103).aspx#Anchor_6" TargetMode="External"/><Relationship Id="rId2" Type="http://schemas.openxmlformats.org/officeDocument/2006/relationships/hyperlink" Target="https://msdn.microsoft.com/library/hh550080(vs.103).aspx#Anchor_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library/hh550080(vs.103).aspx#Anchor_5" TargetMode="External"/><Relationship Id="rId5" Type="http://schemas.openxmlformats.org/officeDocument/2006/relationships/hyperlink" Target="https://msdn.microsoft.com/library/hh550080(vs.103).aspx#Anchor_4" TargetMode="External"/><Relationship Id="rId4" Type="http://schemas.openxmlformats.org/officeDocument/2006/relationships/hyperlink" Target="https://msdn.microsoft.com/library/hh550080(vs.103).aspx#Anchor_3" TargetMode="External"/><Relationship Id="rId9" Type="http://schemas.openxmlformats.org/officeDocument/2006/relationships/hyperlink" Target="file:///C:\src\github\db_deployment_talk\demos\demo05\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deploy.erpenbeck.io/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s://octopus.com/blog/rfc-deployment-process-changes" TargetMode="Externa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://deploy.erpenbeck.io/" TargetMode="External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src\github\db_deployment_talk\demos\demo06\Example" TargetMode="External"/><Relationship Id="rId5" Type="http://schemas.openxmlformats.org/officeDocument/2006/relationships/hyperlink" Target="https://octopus.com/blog/rfc-deployment-process-changes" TargetMode="Externa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src\github\m\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src\github\db_deployment_talk\demos\demo07\SSDTUnitTests\1_Before\Example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src\github\db_deployment_talk\demos\demo07\CannedExample" TargetMode="External"/><Relationship Id="rId2" Type="http://schemas.openxmlformats.org/officeDocument/2006/relationships/hyperlink" Target="http://tsqlt.org/user-guide/quick-start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src\github\db_deployment_talk\demos\demo08\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dbup.readthedocs.io/en/latest/" TargetMode="External"/><Relationship Id="rId2" Type="http://schemas.openxmlformats.org/officeDocument/2006/relationships/hyperlink" Target="https://github.com/schambers/fluentmigrator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src\github\db_deployment_talk\demos\demo15\DbUpDeployer\" TargetMode="External"/><Relationship Id="rId2" Type="http://schemas.openxmlformats.org/officeDocument/2006/relationships/hyperlink" Target="http://erpenbeck.io/2016/12/04/dbup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src\github\db_deployment_talk\demos\demo15\DbUpDeployer\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app.pluralsight.com/courses/database-delivery-best-practices" TargetMode="Externa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mailto:@Erpenbeck" TargetMode="External"/><Relationship Id="rId2" Type="http://schemas.openxmlformats.org/officeDocument/2006/relationships/hyperlink" Target="http://erpenbeck.io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jpeg"/><Relationship Id="rId5" Type="http://schemas.openxmlformats.org/officeDocument/2006/relationships/hyperlink" Target="http://erpenbeck.io/2017/04/25/ssdt" TargetMode="External"/><Relationship Id="rId4" Type="http://schemas.openxmlformats.org/officeDocument/2006/relationships/hyperlink" Target="http://linkedin.com/in/erpenbeck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src\github\db_deployment_talk\demos\demo01\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Continuous Delivery Techniques for SQL Server Databases</a:t>
            </a:r>
            <a:br>
              <a:rPr lang="en-US" dirty="0"/>
            </a:br>
            <a:r>
              <a:rPr lang="en-US" sz="2000" dirty="0"/>
              <a:t>Use free tools to improve your development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Erpenbeck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55626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Talk’s resources: </a:t>
            </a:r>
            <a:r>
              <a:rPr lang="en-US" sz="2400" dirty="0"/>
              <a:t>http://erpenbeck.io/2017/04/25/ssdt</a:t>
            </a:r>
          </a:p>
        </p:txBody>
      </p:sp>
    </p:spTree>
    <p:extLst>
      <p:ext uri="{BB962C8B-B14F-4D97-AF65-F5344CB8AC3E}">
        <p14:creationId xmlns:p14="http://schemas.microsoft.com/office/powerpoint/2010/main" val="57008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LocalDB</a:t>
            </a:r>
            <a:r>
              <a:rPr lang="en-US" dirty="0"/>
              <a:t> – Default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(localdb)\</a:t>
            </a:r>
            <a:r>
              <a:rPr lang="en-US" b="1" dirty="0"/>
              <a:t>ProjectsV13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Created by SQL Server Data Tools (SSDT), used for debugging in Visual Studio 2015.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(localdb)\</a:t>
            </a:r>
            <a:r>
              <a:rPr lang="en-US" b="1" dirty="0"/>
              <a:t>v11.0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Created by SQL Server 2012 </a:t>
            </a:r>
            <a:r>
              <a:rPr lang="en-US" dirty="0" err="1"/>
              <a:t>LocalDB</a:t>
            </a:r>
            <a:r>
              <a:rPr lang="en-US" dirty="0"/>
              <a:t> default instance name.</a:t>
            </a:r>
          </a:p>
          <a:p>
            <a:endParaRPr lang="en-US" dirty="0"/>
          </a:p>
          <a:p>
            <a:r>
              <a:rPr lang="en-US" dirty="0"/>
              <a:t>(localdb)\</a:t>
            </a:r>
            <a:r>
              <a:rPr lang="en-US" b="1" dirty="0" err="1"/>
              <a:t>MSSQLLocalDB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Created by SQL Server 2014/2016 </a:t>
            </a:r>
            <a:r>
              <a:rPr lang="en-US" dirty="0" err="1"/>
              <a:t>LocalDB</a:t>
            </a:r>
            <a:r>
              <a:rPr lang="en-US" dirty="0"/>
              <a:t> as default instance name. Note MS is trying to get away from version numbering.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98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SSDT?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4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SSDT – What is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Stands for “SQL Server Data Tools”</a:t>
            </a:r>
          </a:p>
          <a:p>
            <a:endParaRPr lang="en-US" dirty="0"/>
          </a:p>
          <a:p>
            <a:r>
              <a:rPr lang="en-US" dirty="0"/>
              <a:t>Data tools available for developers within Visual Studio that allow you to:</a:t>
            </a:r>
          </a:p>
          <a:p>
            <a:pPr lvl="1"/>
            <a:r>
              <a:rPr lang="en-US" dirty="0"/>
              <a:t>Connected Development - perform database tasks (</a:t>
            </a:r>
            <a:r>
              <a:rPr lang="en-US" b="1" dirty="0"/>
              <a:t>SSOX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Disconnected Development - create and manage database objects (Database Projects);</a:t>
            </a:r>
          </a:p>
          <a:p>
            <a:pPr lvl="1"/>
            <a:r>
              <a:rPr lang="en-US" dirty="0"/>
              <a:t>and easily deploy database changes (DACPACs).</a:t>
            </a:r>
          </a:p>
        </p:txBody>
      </p:sp>
      <p:sp>
        <p:nvSpPr>
          <p:cNvPr id="6" name="Right Triangle 5">
            <a:hlinkClick r:id="rId2" action="ppaction://hlinkfile"/>
          </p:cNvPr>
          <p:cNvSpPr/>
          <p:nvPr/>
        </p:nvSpPr>
        <p:spPr>
          <a:xfrm rot="16200000">
            <a:off x="8074077" y="5788076"/>
            <a:ext cx="1143000" cy="99684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hlinkClick r:id="rId2" action="ppaction://hlinkfile"/>
          </p:cNvPr>
          <p:cNvSpPr txBox="1"/>
          <p:nvPr/>
        </p:nvSpPr>
        <p:spPr>
          <a:xfrm rot="18675203">
            <a:off x="8435004" y="6174746"/>
            <a:ext cx="795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56356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SSDT – What are the versions?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553200"/>
            <a:ext cx="8229600" cy="304800"/>
          </a:xfrm>
        </p:spPr>
        <p:txBody>
          <a:bodyPr>
            <a:normAutofit fontScale="40000" lnSpcReduction="20000"/>
          </a:bodyPr>
          <a:lstStyle/>
          <a:p>
            <a:pPr marL="118872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http://www.sqlsaturday.com/SessionDownload.aspx?suid=10701</a:t>
            </a:r>
            <a:endParaRPr lang="en-US" dirty="0"/>
          </a:p>
          <a:p>
            <a:endParaRPr lang="en-US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8" y="1524000"/>
            <a:ext cx="7924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31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SSDT – What are the versions?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553200"/>
            <a:ext cx="8229600" cy="304800"/>
          </a:xfrm>
        </p:spPr>
        <p:txBody>
          <a:bodyPr>
            <a:normAutofit fontScale="40000" lnSpcReduction="20000"/>
          </a:bodyPr>
          <a:lstStyle/>
          <a:p>
            <a:pPr marL="118872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http://www.sqlsaturday.com/SessionDownload.aspx?suid=10701</a:t>
            </a:r>
            <a:endParaRPr lang="en-US" dirty="0"/>
          </a:p>
          <a:p>
            <a:endParaRPr lang="en-US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8" y="1524000"/>
            <a:ext cx="7924800" cy="4876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9681834">
            <a:off x="838200" y="3461622"/>
            <a:ext cx="7467600" cy="123110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General Availability (GA) Release of SSDT 17.0 (April 2017)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3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determine the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Help-&gt;About Microsoft Visual Studio menu option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52733"/>
            <a:ext cx="6070912" cy="45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3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Demo: Basic Import and Publish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229600" cy="4623816"/>
          </a:xfrm>
        </p:spPr>
        <p:txBody>
          <a:bodyPr>
            <a:normAutofit/>
          </a:bodyPr>
          <a:lstStyle/>
          <a:p>
            <a:r>
              <a:rPr lang="en-US" dirty="0"/>
              <a:t>Will discuss each element after the demos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b="1" dirty="0"/>
              <a:t>environments</a:t>
            </a:r>
            <a:r>
              <a:rPr lang="en-US" dirty="0"/>
              <a:t>” </a:t>
            </a:r>
            <a:r>
              <a:rPr lang="en-US" dirty="0" err="1"/>
              <a:t>LocalDB</a:t>
            </a:r>
            <a:r>
              <a:rPr lang="en-US" dirty="0"/>
              <a:t> instance with 3 databases</a:t>
            </a:r>
          </a:p>
          <a:p>
            <a:pPr lvl="1"/>
            <a:r>
              <a:rPr lang="en-US" b="1" dirty="0"/>
              <a:t>Dev</a:t>
            </a:r>
            <a:r>
              <a:rPr lang="en-US" dirty="0"/>
              <a:t> database</a:t>
            </a:r>
          </a:p>
          <a:p>
            <a:pPr lvl="1"/>
            <a:r>
              <a:rPr lang="en-US" b="1" dirty="0"/>
              <a:t>QA</a:t>
            </a:r>
            <a:r>
              <a:rPr lang="en-US" dirty="0"/>
              <a:t> database</a:t>
            </a:r>
          </a:p>
          <a:p>
            <a:pPr lvl="1"/>
            <a:r>
              <a:rPr lang="en-US" b="1" dirty="0"/>
              <a:t>Prod</a:t>
            </a:r>
            <a:r>
              <a:rPr lang="en-US" dirty="0"/>
              <a:t> database</a:t>
            </a:r>
          </a:p>
          <a:p>
            <a:pPr lvl="1"/>
            <a:endParaRPr lang="en-US" sz="2000" dirty="0"/>
          </a:p>
          <a:p>
            <a:endParaRPr lang="en-US" dirty="0"/>
          </a:p>
          <a:p>
            <a:r>
              <a:rPr lang="en-US" dirty="0"/>
              <a:t>Let’s import our first Database Project…</a:t>
            </a:r>
          </a:p>
        </p:txBody>
      </p:sp>
      <p:sp>
        <p:nvSpPr>
          <p:cNvPr id="7" name="Right Triangle 6">
            <a:hlinkClick r:id="rId2" action="ppaction://hlinkfile"/>
          </p:cNvPr>
          <p:cNvSpPr/>
          <p:nvPr/>
        </p:nvSpPr>
        <p:spPr>
          <a:xfrm rot="16200000">
            <a:off x="8074077" y="5788076"/>
            <a:ext cx="1143000" cy="99684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hlinkClick r:id="rId2" action="ppaction://hlinkfile"/>
          </p:cNvPr>
          <p:cNvSpPr txBox="1"/>
          <p:nvPr/>
        </p:nvSpPr>
        <p:spPr>
          <a:xfrm rot="18675203">
            <a:off x="8435004" y="6174746"/>
            <a:ext cx="795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80557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Importing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Target platform to the desired version</a:t>
            </a:r>
          </a:p>
          <a:p>
            <a:pPr lvl="1"/>
            <a:r>
              <a:rPr lang="en-US" dirty="0"/>
              <a:t>(Project&gt;Properties&gt;Target platform)</a:t>
            </a:r>
          </a:p>
          <a:p>
            <a:endParaRPr lang="en-US" dirty="0"/>
          </a:p>
          <a:p>
            <a:r>
              <a:rPr lang="en-US" dirty="0"/>
              <a:t>Note: Permissions to import a database:</a:t>
            </a:r>
          </a:p>
          <a:p>
            <a:pPr lvl="1"/>
            <a:r>
              <a:rPr lang="en-US" dirty="0"/>
              <a:t>VIEW DEFINITION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20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column named “Email” as NVARCHAR(256) and Allow Nulls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/>
              <a:t>Press</a:t>
            </a:r>
            <a:r>
              <a:rPr lang="en-US" b="1" dirty="0"/>
              <a:t> F5 </a:t>
            </a:r>
            <a:r>
              <a:rPr lang="en-US" dirty="0"/>
              <a:t>to deploy to (localdb)\ProjectsV13</a:t>
            </a:r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b="1" dirty="0"/>
              <a:t>Control-Shift-R</a:t>
            </a:r>
            <a:r>
              <a:rPr lang="en-US" dirty="0"/>
              <a:t> in SSMS to refresh cache</a:t>
            </a:r>
          </a:p>
        </p:txBody>
      </p:sp>
      <p:sp>
        <p:nvSpPr>
          <p:cNvPr id="4" name="Right Triangle 3"/>
          <p:cNvSpPr/>
          <p:nvPr/>
        </p:nvSpPr>
        <p:spPr>
          <a:xfrm rot="16200000">
            <a:off x="8074077" y="5788076"/>
            <a:ext cx="1143000" cy="99684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hlinkClick r:id="rId2" action="ppaction://hlinkfile"/>
          </p:cNvPr>
          <p:cNvSpPr txBox="1"/>
          <p:nvPr/>
        </p:nvSpPr>
        <p:spPr>
          <a:xfrm rot="18675203">
            <a:off x="8435004" y="6174746"/>
            <a:ext cx="795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9036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approaches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8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 out to 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305800" cy="4623816"/>
          </a:xfrm>
        </p:spPr>
        <p:txBody>
          <a:bodyPr/>
          <a:lstStyle/>
          <a:p>
            <a:r>
              <a:rPr lang="en-US" dirty="0"/>
              <a:t>B: </a:t>
            </a:r>
            <a:r>
              <a:rPr lang="en-US" dirty="0">
                <a:hlinkClick r:id="rId2"/>
              </a:rPr>
              <a:t>http://erpenbeck.io</a:t>
            </a:r>
            <a:endParaRPr lang="en-US" dirty="0"/>
          </a:p>
          <a:p>
            <a:endParaRPr lang="en-US" dirty="0"/>
          </a:p>
          <a:p>
            <a:r>
              <a:rPr lang="en-US" dirty="0"/>
              <a:t>T: </a:t>
            </a:r>
            <a:r>
              <a:rPr lang="en-US" dirty="0">
                <a:hlinkClick r:id="rId3"/>
              </a:rPr>
              <a:t>@Erpenbeck</a:t>
            </a:r>
            <a:endParaRPr lang="en-US" dirty="0"/>
          </a:p>
          <a:p>
            <a:endParaRPr lang="en-US" dirty="0"/>
          </a:p>
          <a:p>
            <a:r>
              <a:rPr lang="en-US" dirty="0"/>
              <a:t>L: </a:t>
            </a:r>
            <a:r>
              <a:rPr lang="en-US" dirty="0">
                <a:hlinkClick r:id="rId4"/>
              </a:rPr>
              <a:t>http://linkedin.com/in/erpenbeck</a:t>
            </a: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154" y="227814"/>
            <a:ext cx="696403" cy="99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24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Deployment approaches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8288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Migration-based (aka: transition-based)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State-based (aka: declarative)</a:t>
            </a:r>
          </a:p>
        </p:txBody>
      </p:sp>
      <p:pic>
        <p:nvPicPr>
          <p:cNvPr id="2050" name="Picture 2" descr="https://documents.lucidchart.com/documents/a9d6808c-eb79-472c-b971-c6ad9ae18c91/pages/0_0?a=278&amp;x=-9&amp;y=96&amp;w=1078&amp;h=88&amp;store=1&amp;accept=image%2F*&amp;auth=LCA%20bf391a5a5e6a442375892e2992ea65c895057ddb-ts%3D14809823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0400"/>
            <a:ext cx="9152226" cy="74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72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Deployment approaches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8288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Migration-based (aka: transition-based)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State-based (aka: declarative)</a:t>
            </a:r>
          </a:p>
        </p:txBody>
      </p:sp>
      <p:pic>
        <p:nvPicPr>
          <p:cNvPr id="2050" name="Picture 2" descr="https://documents.lucidchart.com/documents/a9d6808c-eb79-472c-b971-c6ad9ae18c91/pages/0_0?a=278&amp;x=-9&amp;y=96&amp;w=1078&amp;h=88&amp;store=1&amp;accept=image%2F*&amp;auth=LCA%20bf391a5a5e6a442375892e2992ea65c895057ddb-ts%3D14809823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0400"/>
            <a:ext cx="9152226" cy="74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1441"/>
            <a:ext cx="2177200" cy="1573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00" y="4241440"/>
            <a:ext cx="2177200" cy="15730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026" y="4235390"/>
            <a:ext cx="2177200" cy="1573027"/>
          </a:xfrm>
          <a:prstGeom prst="rect">
            <a:avLst/>
          </a:prstGeom>
        </p:spPr>
      </p:pic>
      <p:sp>
        <p:nvSpPr>
          <p:cNvPr id="7" name="Rectangle: Folded Corner 6"/>
          <p:cNvSpPr/>
          <p:nvPr/>
        </p:nvSpPr>
        <p:spPr>
          <a:xfrm>
            <a:off x="2057400" y="4412303"/>
            <a:ext cx="1175600" cy="1219200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UpdateY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: Folded Corner 8"/>
          <p:cNvSpPr/>
          <p:nvPr/>
        </p:nvSpPr>
        <p:spPr>
          <a:xfrm>
            <a:off x="5822124" y="4412303"/>
            <a:ext cx="1175600" cy="1219200"/>
          </a:xfrm>
          <a:prstGeom prst="foldedCorner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-Cats</a:t>
            </a:r>
          </a:p>
        </p:txBody>
      </p:sp>
    </p:spTree>
    <p:extLst>
      <p:ext uri="{BB962C8B-B14F-4D97-AF65-F5344CB8AC3E}">
        <p14:creationId xmlns:p14="http://schemas.microsoft.com/office/powerpoint/2010/main" val="40992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Deployment approaches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8288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</a:rPr>
              <a:t>Migration-based (aka: transition-based)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State-based (aka: declarative)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4253058"/>
            <a:ext cx="853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source of truth = how the database should </a:t>
            </a:r>
            <a:r>
              <a:rPr lang="en-US" sz="2000" b="1" u="sng" dirty="0"/>
              <a:t>change</a:t>
            </a:r>
          </a:p>
          <a:p>
            <a:endParaRPr lang="en-US" sz="2000" dirty="0"/>
          </a:p>
          <a:p>
            <a:r>
              <a:rPr lang="en-US" sz="2000" dirty="0"/>
              <a:t>Think of a SQL Server upgrade script  - Like the one in the original process.</a:t>
            </a:r>
          </a:p>
          <a:p>
            <a:endParaRPr lang="en-US" sz="2000" dirty="0"/>
          </a:p>
          <a:p>
            <a:r>
              <a:rPr lang="en-US" sz="2000" dirty="0"/>
              <a:t>E.g., </a:t>
            </a:r>
            <a:r>
              <a:rPr lang="en-US" sz="2000" dirty="0" err="1"/>
              <a:t>DbUp</a:t>
            </a:r>
            <a:endParaRPr lang="en-US" sz="2000" dirty="0"/>
          </a:p>
        </p:txBody>
      </p:sp>
      <p:pic>
        <p:nvPicPr>
          <p:cNvPr id="5" name="Picture 2" descr="https://documents.lucidchart.com/documents/a9d6808c-eb79-472c-b971-c6ad9ae18c91/pages/0_0?a=278&amp;x=-9&amp;y=256&amp;w=1078&amp;h=88&amp;store=1&amp;accept=image%2F*&amp;auth=LCA%201470452d1d8702475649722070d8f05473449ecc-ts%3D14809823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0400"/>
            <a:ext cx="9076026" cy="74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708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Deployment approaches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8288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</a:rPr>
              <a:t>Migration-based (aka: transition-based)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State-based (aka: declarative)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900561"/>
            <a:ext cx="5257800" cy="392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85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Deployment approaches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8288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Migration-based (aka: transition-based)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</a:rPr>
              <a:t>State-based (aka: declarative)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4495800"/>
            <a:ext cx="5029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source of truth = how the database should </a:t>
            </a:r>
            <a:r>
              <a:rPr lang="en-US" b="1" u="sng" dirty="0"/>
              <a:t>be</a:t>
            </a:r>
          </a:p>
          <a:p>
            <a:endParaRPr lang="en-US" dirty="0"/>
          </a:p>
          <a:p>
            <a:r>
              <a:rPr lang="en-US" dirty="0"/>
              <a:t>Desired State of the database is saved and tools are used to transform the database from one state to another.</a:t>
            </a:r>
          </a:p>
          <a:p>
            <a:endParaRPr lang="en-US" dirty="0"/>
          </a:p>
          <a:p>
            <a:r>
              <a:rPr lang="en-US" dirty="0"/>
              <a:t>E.g., Visual Studio Database Projects, </a:t>
            </a:r>
          </a:p>
          <a:p>
            <a:r>
              <a:rPr lang="en-US" dirty="0"/>
              <a:t>          </a:t>
            </a:r>
            <a:r>
              <a:rPr lang="en-US" dirty="0" err="1"/>
              <a:t>RedGate</a:t>
            </a:r>
            <a:r>
              <a:rPr lang="en-US" dirty="0"/>
              <a:t> SQL Source Control</a:t>
            </a:r>
          </a:p>
          <a:p>
            <a:endParaRPr lang="en-US" dirty="0"/>
          </a:p>
        </p:txBody>
      </p:sp>
      <p:pic>
        <p:nvPicPr>
          <p:cNvPr id="3074" name="Picture 2" descr="https://documents.lucidchart.com/documents/a9d6808c-eb79-472c-b971-c6ad9ae18c91/pages/0_0?a=278&amp;x=-7&amp;y=407&amp;w=1078&amp;h=88&amp;store=1&amp;accept=image%2F*&amp;auth=LCA%20371c024c8a4b316cf87ddc46a38d23fba7eed2a2-ts%3D14809823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5216"/>
            <a:ext cx="9067800" cy="73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267200"/>
            <a:ext cx="3048000" cy="249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64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Idempotency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655" y="0"/>
            <a:ext cx="4740056" cy="6705600"/>
          </a:xfrm>
        </p:spPr>
      </p:pic>
      <p:sp>
        <p:nvSpPr>
          <p:cNvPr id="6" name="TextBox 5"/>
          <p:cNvSpPr txBox="1"/>
          <p:nvPr/>
        </p:nvSpPr>
        <p:spPr>
          <a:xfrm>
            <a:off x="304800" y="2057400"/>
            <a:ext cx="510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Definition:</a:t>
            </a:r>
          </a:p>
          <a:p>
            <a:r>
              <a:rPr lang="en-US" sz="2400" dirty="0"/>
              <a:t>In computing, an idempotent operation is one that </a:t>
            </a:r>
            <a:r>
              <a:rPr lang="en-US" sz="2400" b="1" dirty="0"/>
              <a:t>has no additional effect if it is called more than once </a:t>
            </a:r>
            <a:r>
              <a:rPr lang="en-US" sz="2400" dirty="0"/>
              <a:t>with the same input parameters.</a:t>
            </a:r>
          </a:p>
          <a:p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CREATE vs </a:t>
            </a:r>
            <a:r>
              <a:rPr lang="en-US" sz="2400" strike="sngStrike" dirty="0">
                <a:solidFill>
                  <a:prstClr val="black"/>
                </a:solidFill>
                <a:latin typeface="Consolas" panose="020B0609020204030204" pitchFamily="49" charset="0"/>
              </a:rPr>
              <a:t>ALTER</a:t>
            </a:r>
          </a:p>
          <a:p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6200000">
            <a:off x="8074077" y="5788076"/>
            <a:ext cx="1143000" cy="99684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hlinkClick r:id="rId3" action="ppaction://hlinkfile"/>
          </p:cNvPr>
          <p:cNvSpPr txBox="1"/>
          <p:nvPr/>
        </p:nvSpPr>
        <p:spPr>
          <a:xfrm rot="18675203">
            <a:off x="8435004" y="6174746"/>
            <a:ext cx="795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77733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the best approach?!?</a:t>
            </a:r>
            <a:br>
              <a:rPr lang="en-US" dirty="0"/>
            </a:br>
            <a:r>
              <a:rPr lang="en-US" sz="2200" dirty="0"/>
              <a:t>Architect answer – it depends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077200" cy="462381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Let’s discuss this more fully at the end of the talk once you’ve seen both approaches in action.</a:t>
            </a:r>
          </a:p>
        </p:txBody>
      </p:sp>
    </p:spTree>
    <p:extLst>
      <p:ext uri="{BB962C8B-B14F-4D97-AF65-F5344CB8AC3E}">
        <p14:creationId xmlns:p14="http://schemas.microsoft.com/office/powerpoint/2010/main" val="1976334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State-based approach in action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40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Database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“Build" your database with:</a:t>
            </a:r>
          </a:p>
          <a:p>
            <a:pPr lvl="1"/>
            <a:r>
              <a:rPr lang="en-US" dirty="0"/>
              <a:t>Like Lint for your database</a:t>
            </a:r>
          </a:p>
          <a:p>
            <a:pPr lvl="1"/>
            <a:r>
              <a:rPr lang="en-US" dirty="0"/>
              <a:t>Schema validation</a:t>
            </a:r>
          </a:p>
          <a:p>
            <a:pPr lvl="1"/>
            <a:r>
              <a:rPr lang="en-US" dirty="0"/>
              <a:t>Static code analysis for database objects</a:t>
            </a:r>
          </a:p>
          <a:p>
            <a:pPr lvl="1"/>
            <a:r>
              <a:rPr lang="en-US" dirty="0" err="1"/>
              <a:t>Intellisense</a:t>
            </a:r>
            <a:r>
              <a:rPr lang="en-US" dirty="0"/>
              <a:t> when writing </a:t>
            </a:r>
            <a:r>
              <a:rPr lang="en-US" dirty="0" err="1"/>
              <a:t>sprocs</a:t>
            </a:r>
            <a:r>
              <a:rPr lang="en-US" dirty="0"/>
              <a:t>/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/>
              <a:t>F12</a:t>
            </a:r>
            <a:r>
              <a:rPr lang="en-US" dirty="0"/>
              <a:t> to “Go to definition”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Error in static code analysis = no publish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 rot="16200000">
            <a:off x="8074077" y="5788076"/>
            <a:ext cx="1143000" cy="99684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hlinkClick r:id="rId2" action="ppaction://hlinkfile"/>
          </p:cNvPr>
          <p:cNvSpPr txBox="1"/>
          <p:nvPr/>
        </p:nvSpPr>
        <p:spPr>
          <a:xfrm rot="18675203">
            <a:off x="8435004" y="6174746"/>
            <a:ext cx="795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36671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Studio Database Projects: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can be selected</a:t>
            </a:r>
          </a:p>
        </p:txBody>
      </p:sp>
      <p:sp>
        <p:nvSpPr>
          <p:cNvPr id="4" name="Right Triangle 3"/>
          <p:cNvSpPr/>
          <p:nvPr/>
        </p:nvSpPr>
        <p:spPr>
          <a:xfrm rot="16200000">
            <a:off x="8074077" y="5788076"/>
            <a:ext cx="1143000" cy="99684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hlinkClick r:id="rId2" action="ppaction://hlinkfile"/>
          </p:cNvPr>
          <p:cNvSpPr txBox="1"/>
          <p:nvPr/>
        </p:nvSpPr>
        <p:spPr>
          <a:xfrm rot="18675203">
            <a:off x="8435004" y="6174746"/>
            <a:ext cx="795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667001"/>
            <a:ext cx="8954070" cy="28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4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talk?!?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46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 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8872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GetAllCustomers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118872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  SET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NOCOUNT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  SELECT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  FROM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[Customers]</a:t>
            </a:r>
          </a:p>
          <a:p>
            <a:pPr marL="118872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8546122" cy="1371600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6200000">
            <a:off x="8074077" y="5788076"/>
            <a:ext cx="1143000" cy="99684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 rot="18675203">
            <a:off x="8435004" y="6174746"/>
            <a:ext cx="795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42188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 Rename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Rename</a:t>
            </a:r>
          </a:p>
          <a:p>
            <a:pPr lvl="1"/>
            <a:r>
              <a:rPr lang="en-US" dirty="0"/>
              <a:t>Consider renaming </a:t>
            </a:r>
            <a:r>
              <a:rPr lang="en-US" dirty="0" err="1"/>
              <a:t>LastName</a:t>
            </a:r>
            <a:r>
              <a:rPr lang="en-US" dirty="0"/>
              <a:t> to Surname</a:t>
            </a:r>
          </a:p>
          <a:p>
            <a:r>
              <a:rPr lang="en-US" dirty="0"/>
              <a:t>Refactor.log</a:t>
            </a:r>
          </a:p>
        </p:txBody>
      </p:sp>
      <p:sp>
        <p:nvSpPr>
          <p:cNvPr id="10" name="Right Triangle 9"/>
          <p:cNvSpPr/>
          <p:nvPr/>
        </p:nvSpPr>
        <p:spPr>
          <a:xfrm rot="16200000">
            <a:off x="8074077" y="5788076"/>
            <a:ext cx="1143000" cy="99684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hlinkClick r:id="rId2" action="ppaction://hlinkfile"/>
          </p:cNvPr>
          <p:cNvSpPr txBox="1"/>
          <p:nvPr/>
        </p:nvSpPr>
        <p:spPr>
          <a:xfrm rot="18675203">
            <a:off x="8435004" y="6174746"/>
            <a:ext cx="795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39" y="3597613"/>
            <a:ext cx="7729237" cy="242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76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options -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Import database schema from an existing database</a:t>
            </a:r>
          </a:p>
        </p:txBody>
      </p:sp>
      <p:sp>
        <p:nvSpPr>
          <p:cNvPr id="4" name="Right Triangle 3"/>
          <p:cNvSpPr/>
          <p:nvPr/>
        </p:nvSpPr>
        <p:spPr>
          <a:xfrm rot="16200000">
            <a:off x="8074077" y="5788076"/>
            <a:ext cx="1143000" cy="99684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hlinkClick r:id="rId2" action="ppaction://hlinkfile"/>
          </p:cNvPr>
          <p:cNvSpPr txBox="1"/>
          <p:nvPr/>
        </p:nvSpPr>
        <p:spPr>
          <a:xfrm rot="18675203">
            <a:off x="8435004" y="6174746"/>
            <a:ext cx="795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2572556"/>
            <a:ext cx="793749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81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Compare Schema</a:t>
            </a:r>
          </a:p>
          <a:p>
            <a:endParaRPr lang="en-US" dirty="0"/>
          </a:p>
          <a:p>
            <a:r>
              <a:rPr lang="en-US" dirty="0"/>
              <a:t>Measure Drift</a:t>
            </a:r>
          </a:p>
          <a:p>
            <a:pPr lvl="1"/>
            <a:r>
              <a:rPr lang="en-US" dirty="0"/>
              <a:t>Note: </a:t>
            </a:r>
            <a:r>
              <a:rPr lang="en-US" dirty="0" err="1"/>
              <a:t>DriftReport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Compare:</a:t>
            </a:r>
          </a:p>
          <a:p>
            <a:pPr lvl="1"/>
            <a:r>
              <a:rPr lang="en-US" dirty="0"/>
              <a:t>DB vs. DB</a:t>
            </a:r>
          </a:p>
          <a:p>
            <a:pPr lvl="1"/>
            <a:r>
              <a:rPr lang="en-US" dirty="0"/>
              <a:t>DB vs. Visual Studio Database Project</a:t>
            </a:r>
          </a:p>
          <a:p>
            <a:pPr lvl="1"/>
            <a:endParaRPr lang="en-US" dirty="0"/>
          </a:p>
          <a:p>
            <a:r>
              <a:rPr lang="en-US" dirty="0"/>
              <a:t>Store .</a:t>
            </a:r>
            <a:r>
              <a:rPr lang="en-US" dirty="0" err="1"/>
              <a:t>scmp</a:t>
            </a:r>
            <a:r>
              <a:rPr lang="en-US" dirty="0"/>
              <a:t> Into DB Project</a:t>
            </a:r>
          </a:p>
        </p:txBody>
      </p:sp>
      <p:sp>
        <p:nvSpPr>
          <p:cNvPr id="6" name="Right Triangle 5"/>
          <p:cNvSpPr/>
          <p:nvPr/>
        </p:nvSpPr>
        <p:spPr>
          <a:xfrm rot="16200000">
            <a:off x="8074077" y="5788076"/>
            <a:ext cx="1143000" cy="99684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hlinkClick r:id="rId2" action="ppaction://hlinkfile"/>
          </p:cNvPr>
          <p:cNvSpPr txBox="1"/>
          <p:nvPr/>
        </p:nvSpPr>
        <p:spPr>
          <a:xfrm rot="18675203">
            <a:off x="8435004" y="6174746"/>
            <a:ext cx="795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91943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Generate a </a:t>
            </a:r>
            <a:r>
              <a:rPr lang="en-US"/>
              <a:t>script (and send to DBA)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495800" cy="4625609"/>
          </a:xfrm>
        </p:spPr>
        <p:txBody>
          <a:bodyPr>
            <a:normAutofit/>
          </a:bodyPr>
          <a:lstStyle/>
          <a:p>
            <a:r>
              <a:rPr lang="en-US" sz="2400" dirty="0"/>
              <a:t>Use the “Generate Script” button instead.</a:t>
            </a:r>
          </a:p>
          <a:p>
            <a:endParaRPr lang="en-US" sz="2800" dirty="0"/>
          </a:p>
          <a:p>
            <a:r>
              <a:rPr lang="en-US" sz="2400" dirty="0"/>
              <a:t>It generates SQLCMD script.</a:t>
            </a:r>
          </a:p>
          <a:p>
            <a:endParaRPr lang="en-US" sz="2800" dirty="0"/>
          </a:p>
          <a:p>
            <a:r>
              <a:rPr lang="en-US" sz="2400" dirty="0"/>
              <a:t>In SSMS, don’t forget to run in SQLCMD Mode.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681704"/>
            <a:ext cx="3548836" cy="3527064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6200000">
            <a:off x="8074077" y="5788076"/>
            <a:ext cx="1143000" cy="99684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 rot="18675203">
            <a:off x="8435004" y="6174746"/>
            <a:ext cx="795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009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Pre/Post Deployment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can have one Pre-Deployment script</a:t>
            </a:r>
          </a:p>
          <a:p>
            <a:r>
              <a:rPr lang="en-US" dirty="0"/>
              <a:t>Only can have one Post-Deployment script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 rot="16200000">
            <a:off x="8074077" y="5788076"/>
            <a:ext cx="1143000" cy="99684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hlinkClick r:id="rId2" action="ppaction://hlinkfile"/>
          </p:cNvPr>
          <p:cNvSpPr txBox="1"/>
          <p:nvPr/>
        </p:nvSpPr>
        <p:spPr>
          <a:xfrm rot="18675203">
            <a:off x="8435004" y="6174746"/>
            <a:ext cx="795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26255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Reference Variables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402" y="1600199"/>
            <a:ext cx="4486175" cy="4475743"/>
          </a:xfrm>
        </p:spPr>
      </p:pic>
      <p:sp>
        <p:nvSpPr>
          <p:cNvPr id="4" name="Right Triangle 3"/>
          <p:cNvSpPr/>
          <p:nvPr/>
        </p:nvSpPr>
        <p:spPr>
          <a:xfrm rot="16200000">
            <a:off x="8074077" y="5788076"/>
            <a:ext cx="1143000" cy="99684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hlinkClick r:id="rId3" action="ppaction://hlinkfile"/>
          </p:cNvPr>
          <p:cNvSpPr txBox="1"/>
          <p:nvPr/>
        </p:nvSpPr>
        <p:spPr>
          <a:xfrm rot="18675203">
            <a:off x="8435004" y="6174746"/>
            <a:ext cx="795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84035"/>
            <a:ext cx="3733801" cy="368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84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Reference Variables</a:t>
            </a:r>
            <a:br>
              <a:rPr lang="en-US" dirty="0"/>
            </a:br>
            <a:r>
              <a:rPr lang="en-US" dirty="0"/>
              <a:t>Linked Servers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7507806" cy="4648200"/>
          </a:xfrm>
          <a:prstGeom prst="rect">
            <a:avLst/>
          </a:prstGeom>
        </p:spPr>
      </p:pic>
      <p:sp>
        <p:nvSpPr>
          <p:cNvPr id="10" name="Right Triangle 9"/>
          <p:cNvSpPr/>
          <p:nvPr/>
        </p:nvSpPr>
        <p:spPr>
          <a:xfrm rot="16200000">
            <a:off x="8074077" y="5788076"/>
            <a:ext cx="1143000" cy="99684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hlinkClick r:id="rId3" action="ppaction://hlinkfile"/>
          </p:cNvPr>
          <p:cNvSpPr txBox="1"/>
          <p:nvPr/>
        </p:nvSpPr>
        <p:spPr>
          <a:xfrm rot="18675203">
            <a:off x="8435004" y="6174746"/>
            <a:ext cx="795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45383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Reference Variables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00200"/>
            <a:ext cx="3652471" cy="491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39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Schema Management </a:t>
            </a:r>
            <a:br>
              <a:rPr lang="en-US" dirty="0"/>
            </a:br>
            <a:r>
              <a:rPr lang="en-US" dirty="0"/>
              <a:t>by Gert Drapers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91" y="1558925"/>
            <a:ext cx="9264936" cy="5211526"/>
          </a:xfrm>
        </p:spPr>
      </p:pic>
    </p:spTree>
    <p:extLst>
      <p:ext uri="{BB962C8B-B14F-4D97-AF65-F5344CB8AC3E}">
        <p14:creationId xmlns:p14="http://schemas.microsoft.com/office/powerpoint/2010/main" val="271245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talk?!?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vendor/consult selling a product</a:t>
            </a:r>
          </a:p>
          <a:p>
            <a:r>
              <a:rPr lang="en-US" dirty="0"/>
              <a:t>Not an evangelist</a:t>
            </a:r>
          </a:p>
          <a:p>
            <a:r>
              <a:rPr lang="en-US" dirty="0"/>
              <a:t>Not a DBA</a:t>
            </a:r>
          </a:p>
          <a:p>
            <a:endParaRPr lang="en-US" dirty="0"/>
          </a:p>
          <a:p>
            <a:r>
              <a:rPr lang="en-US" dirty="0"/>
              <a:t>Just a developer who has worked with SSDT and has seen how productive it can make a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110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DACPAC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Data-Tier Application Package (DACPAC) </a:t>
            </a:r>
          </a:p>
          <a:p>
            <a:pPr lvl="1"/>
            <a:r>
              <a:rPr lang="en-US" dirty="0"/>
              <a:t>XML files in a zipped directory </a:t>
            </a:r>
          </a:p>
          <a:p>
            <a:pPr lvl="1"/>
            <a:r>
              <a:rPr lang="en-US" dirty="0"/>
              <a:t>represents the database model of the database’s metadata.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DACPAC – Only Schema</a:t>
            </a:r>
          </a:p>
          <a:p>
            <a:pPr fontAlgn="base"/>
            <a:r>
              <a:rPr lang="en-US" dirty="0"/>
              <a:t>BACPAC – Schema + Data</a:t>
            </a:r>
          </a:p>
        </p:txBody>
      </p:sp>
      <p:sp>
        <p:nvSpPr>
          <p:cNvPr id="4" name="Right Triangle 3"/>
          <p:cNvSpPr/>
          <p:nvPr/>
        </p:nvSpPr>
        <p:spPr>
          <a:xfrm rot="16200000">
            <a:off x="8074077" y="5788076"/>
            <a:ext cx="1143000" cy="99684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hlinkClick r:id="rId2" action="ppaction://hlinkfile"/>
          </p:cNvPr>
          <p:cNvSpPr txBox="1"/>
          <p:nvPr/>
        </p:nvSpPr>
        <p:spPr>
          <a:xfrm rot="18675203">
            <a:off x="8435004" y="6174746"/>
            <a:ext cx="795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55445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Scripting deployments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77" y="1557423"/>
            <a:ext cx="8229600" cy="4930409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500" b="1" dirty="0"/>
              <a:t>SqlPackage.exe</a:t>
            </a:r>
            <a:r>
              <a:rPr lang="en-US" sz="1500" dirty="0"/>
              <a:t> - command line utility that automates the following database development tasks:</a:t>
            </a:r>
          </a:p>
          <a:p>
            <a:endParaRPr lang="en-US" sz="1500" dirty="0"/>
          </a:p>
          <a:p>
            <a:pPr marL="118872" indent="0">
              <a:buNone/>
            </a:pPr>
            <a:r>
              <a:rPr lang="en-US" sz="1500" dirty="0">
                <a:hlinkClick r:id="rId2"/>
              </a:rPr>
              <a:t>Extract</a:t>
            </a:r>
            <a:r>
              <a:rPr lang="en-US" sz="1500" dirty="0"/>
              <a:t>: Creates a database snapshot (.</a:t>
            </a:r>
            <a:r>
              <a:rPr lang="en-US" sz="1500" dirty="0" err="1"/>
              <a:t>dacpac</a:t>
            </a:r>
            <a:r>
              <a:rPr lang="en-US" sz="1500" dirty="0"/>
              <a:t>) file from a live SQL Server or Microsoft Azure SQL Database.</a:t>
            </a:r>
          </a:p>
          <a:p>
            <a:pPr marL="118872" indent="0">
              <a:buNone/>
            </a:pPr>
            <a:endParaRPr lang="en-US" sz="1500" dirty="0">
              <a:hlinkClick r:id="rId3"/>
            </a:endParaRPr>
          </a:p>
          <a:p>
            <a:pPr marL="118872" indent="0">
              <a:buNone/>
            </a:pPr>
            <a:r>
              <a:rPr lang="en-US" sz="1500" dirty="0">
                <a:hlinkClick r:id="rId3"/>
              </a:rPr>
              <a:t>Publish</a:t>
            </a:r>
            <a:r>
              <a:rPr lang="en-US" sz="1500" dirty="0"/>
              <a:t>: Incrementally updates a database schema to match the schema of a source .</a:t>
            </a:r>
            <a:r>
              <a:rPr lang="en-US" sz="1500" dirty="0" err="1"/>
              <a:t>dacpac</a:t>
            </a:r>
            <a:r>
              <a:rPr lang="en-US" sz="1500" dirty="0"/>
              <a:t> file. If the database does not exist on the server, the publish operation will create it. Otherwise, an existing database will be updated.</a:t>
            </a:r>
          </a:p>
          <a:p>
            <a:pPr marL="118872" indent="0">
              <a:buNone/>
            </a:pPr>
            <a:endParaRPr lang="en-US" sz="1500" dirty="0">
              <a:hlinkClick r:id="rId4"/>
            </a:endParaRPr>
          </a:p>
          <a:p>
            <a:pPr marL="118872" indent="0">
              <a:buNone/>
            </a:pPr>
            <a:r>
              <a:rPr lang="en-US" sz="1500" dirty="0">
                <a:hlinkClick r:id="rId4"/>
              </a:rPr>
              <a:t>Export</a:t>
            </a:r>
            <a:r>
              <a:rPr lang="en-US" sz="1500" dirty="0"/>
              <a:t>: Exports a live database - including database schema and user data - from SQL Server or Microsoft Azure SQL Database to a BACPAC package (.</a:t>
            </a:r>
            <a:r>
              <a:rPr lang="en-US" sz="1500" dirty="0" err="1"/>
              <a:t>bacpac</a:t>
            </a:r>
            <a:r>
              <a:rPr lang="en-US" sz="1500" dirty="0"/>
              <a:t> file).</a:t>
            </a:r>
          </a:p>
          <a:p>
            <a:pPr marL="118872" indent="0">
              <a:buNone/>
            </a:pPr>
            <a:endParaRPr lang="en-US" sz="1500" dirty="0">
              <a:hlinkClick r:id="rId5"/>
            </a:endParaRPr>
          </a:p>
          <a:p>
            <a:pPr marL="118872" indent="0">
              <a:buNone/>
            </a:pPr>
            <a:r>
              <a:rPr lang="en-US" sz="1500" dirty="0">
                <a:hlinkClick r:id="rId5"/>
              </a:rPr>
              <a:t>Import</a:t>
            </a:r>
            <a:r>
              <a:rPr lang="en-US" sz="1500" dirty="0"/>
              <a:t>: Imports the schema and table data from a BACPAC package into a new user database in an instance of SQL Server or Microsoft Azure SQL Database.</a:t>
            </a:r>
          </a:p>
          <a:p>
            <a:pPr marL="118872" indent="0">
              <a:buNone/>
            </a:pPr>
            <a:endParaRPr lang="en-US" sz="1500" dirty="0">
              <a:hlinkClick r:id="rId6"/>
            </a:endParaRPr>
          </a:p>
          <a:p>
            <a:pPr marL="118872" indent="0">
              <a:buNone/>
            </a:pPr>
            <a:r>
              <a:rPr lang="en-US" sz="1500" dirty="0" err="1">
                <a:hlinkClick r:id="rId6"/>
              </a:rPr>
              <a:t>DeployReport</a:t>
            </a:r>
            <a:r>
              <a:rPr lang="en-US" sz="1500" dirty="0"/>
              <a:t>: Creates an XML report of the changes that would be made by a publish action.</a:t>
            </a:r>
          </a:p>
          <a:p>
            <a:pPr marL="118872" indent="0">
              <a:buNone/>
            </a:pPr>
            <a:endParaRPr lang="en-US" sz="1500" dirty="0">
              <a:hlinkClick r:id="rId7"/>
            </a:endParaRPr>
          </a:p>
          <a:p>
            <a:pPr marL="118872" indent="0">
              <a:buNone/>
            </a:pPr>
            <a:r>
              <a:rPr lang="en-US" sz="1500" dirty="0" err="1">
                <a:hlinkClick r:id="rId7"/>
              </a:rPr>
              <a:t>DriftReport</a:t>
            </a:r>
            <a:r>
              <a:rPr lang="en-US" sz="1500" dirty="0"/>
              <a:t>: Creates an XML report of the changes that have been made to a registered database since it was last registered.</a:t>
            </a:r>
          </a:p>
          <a:p>
            <a:pPr marL="118872" indent="0">
              <a:buNone/>
            </a:pPr>
            <a:endParaRPr lang="en-US" sz="1500" dirty="0">
              <a:hlinkClick r:id="rId8"/>
            </a:endParaRPr>
          </a:p>
          <a:p>
            <a:pPr marL="118872" indent="0">
              <a:buNone/>
            </a:pPr>
            <a:r>
              <a:rPr lang="en-US" sz="1500" dirty="0">
                <a:hlinkClick r:id="rId8"/>
              </a:rPr>
              <a:t>Script</a:t>
            </a:r>
            <a:r>
              <a:rPr lang="en-US" sz="1500" dirty="0"/>
              <a:t>: Creates a Transact-SQL incremental update script that updates the schema of a target to match the schema of a source.</a:t>
            </a:r>
          </a:p>
        </p:txBody>
      </p:sp>
      <p:sp>
        <p:nvSpPr>
          <p:cNvPr id="5" name="Right Triangle 4"/>
          <p:cNvSpPr/>
          <p:nvPr/>
        </p:nvSpPr>
        <p:spPr>
          <a:xfrm rot="16200000">
            <a:off x="8074077" y="5788076"/>
            <a:ext cx="1143000" cy="99684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hlinkClick r:id="rId9" action="ppaction://hlinkfile"/>
          </p:cNvPr>
          <p:cNvSpPr txBox="1"/>
          <p:nvPr/>
        </p:nvSpPr>
        <p:spPr>
          <a:xfrm rot="18675203">
            <a:off x="8435004" y="6174746"/>
            <a:ext cx="795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4" name="Star: 5 Points 3"/>
          <p:cNvSpPr/>
          <p:nvPr/>
        </p:nvSpPr>
        <p:spPr>
          <a:xfrm>
            <a:off x="76200" y="2743200"/>
            <a:ext cx="457200" cy="381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172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19" y="1638246"/>
            <a:ext cx="4151853" cy="32767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67000" y="3849203"/>
            <a:ext cx="1978489" cy="226250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Octopus Deploy</a:t>
            </a:r>
          </a:p>
        </p:txBody>
      </p:sp>
      <p:pic>
        <p:nvPicPr>
          <p:cNvPr id="4" name="Content Placeholder 3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1408176"/>
          </a:xfrm>
        </p:spPr>
      </p:pic>
      <p:sp>
        <p:nvSpPr>
          <p:cNvPr id="6" name="TextBox 5"/>
          <p:cNvSpPr txBox="1"/>
          <p:nvPr/>
        </p:nvSpPr>
        <p:spPr>
          <a:xfrm>
            <a:off x="76200" y="6488668"/>
            <a:ext cx="708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5"/>
              </a:rPr>
              <a:t>https://octopus.com/blog/rfc-deployment-process-changes</a:t>
            </a:r>
            <a:r>
              <a:rPr lang="en-US" sz="1100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31" y="4293727"/>
            <a:ext cx="680375" cy="80012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96632" y="436828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</a:t>
            </a:r>
          </a:p>
          <a:p>
            <a:pPr algn="ctr"/>
            <a:r>
              <a:rPr lang="en-US" dirty="0"/>
              <a:t>Profile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6632" y="3808999"/>
            <a:ext cx="190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NuGet</a:t>
            </a:r>
            <a:r>
              <a:rPr lang="en-US" dirty="0"/>
              <a:t> Package</a:t>
            </a: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83749" y="5237224"/>
            <a:ext cx="1295402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  <a:p>
            <a:pPr algn="ctr"/>
            <a:r>
              <a:rPr lang="en-US" dirty="0"/>
              <a:t>PowerShell</a:t>
            </a:r>
          </a:p>
        </p:txBody>
      </p:sp>
      <p:cxnSp>
        <p:nvCxnSpPr>
          <p:cNvPr id="15" name="Straight Arrow Connector 14"/>
          <p:cNvCxnSpPr>
            <a:stCxn id="17" idx="3"/>
          </p:cNvCxnSpPr>
          <p:nvPr/>
        </p:nvCxnSpPr>
        <p:spPr>
          <a:xfrm>
            <a:off x="1447800" y="5913735"/>
            <a:ext cx="1219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/>
          <p:cNvSpPr/>
          <p:nvPr/>
        </p:nvSpPr>
        <p:spPr>
          <a:xfrm>
            <a:off x="76200" y="5456535"/>
            <a:ext cx="1371600" cy="9144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City,</a:t>
            </a:r>
          </a:p>
          <a:p>
            <a:pPr algn="ctr"/>
            <a:r>
              <a:rPr lang="en-US" dirty="0"/>
              <a:t>TFS,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76200" y="3267875"/>
            <a:ext cx="1371600" cy="91440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, TFVC, SVN, </a:t>
            </a:r>
            <a:r>
              <a:rPr lang="en-US" dirty="0" err="1"/>
              <a:t>etc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2"/>
            <a:endCxn id="17" idx="0"/>
          </p:cNvCxnSpPr>
          <p:nvPr/>
        </p:nvCxnSpPr>
        <p:spPr>
          <a:xfrm>
            <a:off x="762000" y="4182275"/>
            <a:ext cx="0" cy="12742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88036" y="6026633"/>
            <a:ext cx="270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Pack </a:t>
            </a:r>
            <a:r>
              <a:rPr lang="en-US" sz="1600" dirty="0" err="1"/>
              <a:t>NuGet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4191000" y="5318229"/>
            <a:ext cx="1146634" cy="5477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Octopack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204641" y="3676342"/>
            <a:ext cx="98456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Push to </a:t>
            </a:r>
          </a:p>
          <a:p>
            <a:r>
              <a:rPr lang="en-US" sz="1600" dirty="0"/>
              <a:t>Octopus’ </a:t>
            </a:r>
          </a:p>
          <a:p>
            <a:r>
              <a:rPr lang="en-US" sz="1600" dirty="0" err="1"/>
              <a:t>NuGet</a:t>
            </a:r>
            <a:r>
              <a:rPr lang="en-US" sz="1600" dirty="0"/>
              <a:t> </a:t>
            </a:r>
          </a:p>
          <a:p>
            <a:r>
              <a:rPr lang="en-US" sz="1600" dirty="0"/>
              <a:t>Repo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858631" y="1563624"/>
            <a:ext cx="4209169" cy="14182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181600" y="2743200"/>
            <a:ext cx="0" cy="25750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2" y="1503649"/>
            <a:ext cx="1218836" cy="1218836"/>
          </a:xfrm>
          <a:prstGeom prst="rect">
            <a:avLst/>
          </a:prstGeom>
        </p:spPr>
      </p:pic>
      <p:cxnSp>
        <p:nvCxnSpPr>
          <p:cNvPr id="67" name="Straight Arrow Connector 66"/>
          <p:cNvCxnSpPr>
            <a:endCxn id="20" idx="0"/>
          </p:cNvCxnSpPr>
          <p:nvPr/>
        </p:nvCxnSpPr>
        <p:spPr>
          <a:xfrm>
            <a:off x="762000" y="2574943"/>
            <a:ext cx="0" cy="6929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92480" y="2671705"/>
            <a:ext cx="170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Commit change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27997" y="4437291"/>
            <a:ext cx="10054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Commit </a:t>
            </a:r>
          </a:p>
          <a:p>
            <a:r>
              <a:rPr lang="en-US" dirty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41563321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19" y="1638246"/>
            <a:ext cx="4151853" cy="32767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67000" y="3849203"/>
            <a:ext cx="1978489" cy="226250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Octopus Deploy</a:t>
            </a:r>
          </a:p>
        </p:txBody>
      </p:sp>
      <p:pic>
        <p:nvPicPr>
          <p:cNvPr id="4" name="Content Placeholder 3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1408176"/>
          </a:xfrm>
        </p:spPr>
      </p:pic>
      <p:sp>
        <p:nvSpPr>
          <p:cNvPr id="6" name="TextBox 5"/>
          <p:cNvSpPr txBox="1"/>
          <p:nvPr/>
        </p:nvSpPr>
        <p:spPr>
          <a:xfrm>
            <a:off x="76200" y="6488668"/>
            <a:ext cx="708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5"/>
              </a:rPr>
              <a:t>https://octopus.com/blog/rfc-deployment-process-changes</a:t>
            </a:r>
            <a:r>
              <a:rPr lang="en-US" sz="1100" dirty="0"/>
              <a:t> </a:t>
            </a:r>
          </a:p>
        </p:txBody>
      </p:sp>
      <p:sp>
        <p:nvSpPr>
          <p:cNvPr id="7" name="Right Triangle 6"/>
          <p:cNvSpPr/>
          <p:nvPr/>
        </p:nvSpPr>
        <p:spPr>
          <a:xfrm rot="16200000">
            <a:off x="8074077" y="5788076"/>
            <a:ext cx="1143000" cy="99684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hlinkClick r:id="rId6" action="ppaction://hlinkfile"/>
          </p:cNvPr>
          <p:cNvSpPr txBox="1"/>
          <p:nvPr/>
        </p:nvSpPr>
        <p:spPr>
          <a:xfrm rot="18675203">
            <a:off x="8435004" y="6174746"/>
            <a:ext cx="795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31" y="4293727"/>
            <a:ext cx="680375" cy="80012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96632" y="436828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</a:t>
            </a:r>
          </a:p>
          <a:p>
            <a:pPr algn="ctr"/>
            <a:r>
              <a:rPr lang="en-US" dirty="0"/>
              <a:t>Profile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6632" y="3808999"/>
            <a:ext cx="190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NuGet</a:t>
            </a:r>
            <a:r>
              <a:rPr lang="en-US" dirty="0"/>
              <a:t> Package</a:t>
            </a: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83749" y="5237224"/>
            <a:ext cx="1295402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  <a:p>
            <a:pPr algn="ctr"/>
            <a:r>
              <a:rPr lang="en-US" dirty="0"/>
              <a:t>PowerShell</a:t>
            </a:r>
          </a:p>
        </p:txBody>
      </p:sp>
      <p:cxnSp>
        <p:nvCxnSpPr>
          <p:cNvPr id="15" name="Straight Arrow Connector 14"/>
          <p:cNvCxnSpPr>
            <a:stCxn id="17" idx="3"/>
          </p:cNvCxnSpPr>
          <p:nvPr/>
        </p:nvCxnSpPr>
        <p:spPr>
          <a:xfrm>
            <a:off x="1447800" y="5913735"/>
            <a:ext cx="1219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/>
          <p:cNvSpPr/>
          <p:nvPr/>
        </p:nvSpPr>
        <p:spPr>
          <a:xfrm>
            <a:off x="76200" y="5456535"/>
            <a:ext cx="1371600" cy="9144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msbuild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88036" y="6026633"/>
            <a:ext cx="270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Pack </a:t>
            </a:r>
            <a:r>
              <a:rPr lang="en-US" sz="1600" dirty="0" err="1"/>
              <a:t>NuGet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4191000" y="5318229"/>
            <a:ext cx="1146634" cy="5477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Octopack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204641" y="3676342"/>
            <a:ext cx="98456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Push to </a:t>
            </a:r>
          </a:p>
          <a:p>
            <a:r>
              <a:rPr lang="en-US" sz="1600" dirty="0"/>
              <a:t>Octopus’ </a:t>
            </a:r>
          </a:p>
          <a:p>
            <a:r>
              <a:rPr lang="en-US" sz="1600" dirty="0" err="1"/>
              <a:t>NuGet</a:t>
            </a:r>
            <a:r>
              <a:rPr lang="en-US" sz="1600" dirty="0"/>
              <a:t> </a:t>
            </a:r>
          </a:p>
          <a:p>
            <a:r>
              <a:rPr lang="en-US" sz="1600" dirty="0"/>
              <a:t>Repo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858631" y="1563624"/>
            <a:ext cx="4209169" cy="14182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181600" y="2743200"/>
            <a:ext cx="0" cy="25750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2" y="1503649"/>
            <a:ext cx="1218836" cy="1218836"/>
          </a:xfrm>
          <a:prstGeom prst="rect">
            <a:avLst/>
          </a:prstGeom>
        </p:spPr>
      </p:pic>
      <p:cxnSp>
        <p:nvCxnSpPr>
          <p:cNvPr id="67" name="Straight Arrow Connector 66"/>
          <p:cNvCxnSpPr>
            <a:endCxn id="17" idx="0"/>
          </p:cNvCxnSpPr>
          <p:nvPr/>
        </p:nvCxnSpPr>
        <p:spPr>
          <a:xfrm>
            <a:off x="762000" y="2574943"/>
            <a:ext cx="0" cy="28815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67542" y="3818681"/>
            <a:ext cx="75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HACK</a:t>
            </a:r>
          </a:p>
        </p:txBody>
      </p:sp>
    </p:spTree>
    <p:extLst>
      <p:ext uri="{BB962C8B-B14F-4D97-AF65-F5344CB8AC3E}">
        <p14:creationId xmlns:p14="http://schemas.microsoft.com/office/powerpoint/2010/main" val="30400096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76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afb80f65-4920-46bc-8139-616cd82c686d/pages/0_0?a=1879&amp;x=-4&amp;y=1&amp;w=1304&amp;h=670&amp;store=1&amp;accept=image%2F*&amp;auth=LCA%20ba4c026ea65fa5f0a360400b088bec878fb6b47e-ts%3D14810726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" y="1782763"/>
            <a:ext cx="9144000" cy="469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Real-Life Story of Database CI</a:t>
            </a:r>
          </a:p>
        </p:txBody>
      </p:sp>
    </p:spTree>
    <p:extLst>
      <p:ext uri="{BB962C8B-B14F-4D97-AF65-F5344CB8AC3E}">
        <p14:creationId xmlns:p14="http://schemas.microsoft.com/office/powerpoint/2010/main" val="24013048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Real-Life Story of Database 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Notes on </a:t>
            </a:r>
            <a:r>
              <a:rPr lang="en-US" b="1" dirty="0" err="1"/>
              <a:t>Git</a:t>
            </a:r>
            <a:r>
              <a:rPr lang="en-US" dirty="0"/>
              <a:t> commands:</a:t>
            </a:r>
          </a:p>
          <a:p>
            <a:pPr lvl="1"/>
            <a:r>
              <a:rPr lang="en-US" b="1" dirty="0" err="1"/>
              <a:t>gst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b="1" dirty="0"/>
              <a:t>status</a:t>
            </a:r>
            <a:r>
              <a:rPr lang="en-US" dirty="0"/>
              <a:t> --short</a:t>
            </a:r>
          </a:p>
          <a:p>
            <a:pPr lvl="1"/>
            <a:r>
              <a:rPr lang="en-US" b="1" dirty="0" err="1"/>
              <a:t>gaa</a:t>
            </a:r>
            <a:r>
              <a:rPr lang="en-US" dirty="0"/>
              <a:t> –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b="1" dirty="0"/>
              <a:t>add</a:t>
            </a:r>
            <a:r>
              <a:rPr lang="en-US" dirty="0"/>
              <a:t> –all</a:t>
            </a:r>
          </a:p>
          <a:p>
            <a:pPr lvl="1"/>
            <a:r>
              <a:rPr lang="en-US" b="1" dirty="0" err="1"/>
              <a:t>gcmm</a:t>
            </a:r>
            <a:r>
              <a:rPr lang="en-US" dirty="0"/>
              <a:t> –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b="1" dirty="0"/>
              <a:t>commit</a:t>
            </a:r>
            <a:r>
              <a:rPr lang="en-US" dirty="0"/>
              <a:t> –m</a:t>
            </a:r>
          </a:p>
          <a:p>
            <a:pPr lvl="1"/>
            <a:r>
              <a:rPr lang="en-US" b="1" dirty="0" err="1"/>
              <a:t>gpush</a:t>
            </a:r>
            <a:r>
              <a:rPr lang="en-US" dirty="0"/>
              <a:t> –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b="1" dirty="0"/>
              <a:t>push</a:t>
            </a:r>
            <a:r>
              <a:rPr lang="en-US" dirty="0"/>
              <a:t> -u origin $(</a:t>
            </a:r>
            <a:r>
              <a:rPr lang="en-US" dirty="0" err="1"/>
              <a:t>current_branch</a:t>
            </a:r>
            <a:r>
              <a:rPr lang="en-US" dirty="0"/>
              <a:t>)</a:t>
            </a:r>
          </a:p>
          <a:p>
            <a:pPr lvl="1"/>
            <a:r>
              <a:rPr lang="en-US" b="1" dirty="0" err="1"/>
              <a:t>gpullo</a:t>
            </a:r>
            <a:r>
              <a:rPr lang="en-US" dirty="0"/>
              <a:t> -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b="1" dirty="0"/>
              <a:t>pull</a:t>
            </a:r>
            <a:r>
              <a:rPr lang="en-US" dirty="0"/>
              <a:t> origin $(</a:t>
            </a:r>
            <a:r>
              <a:rPr lang="en-US" dirty="0" err="1"/>
              <a:t>current_branch</a:t>
            </a:r>
            <a:r>
              <a:rPr lang="en-US" dirty="0"/>
              <a:t>)</a:t>
            </a:r>
          </a:p>
          <a:p>
            <a:pPr lvl="1"/>
            <a:r>
              <a:rPr lang="en-US" b="1" dirty="0" err="1"/>
              <a:t>gll</a:t>
            </a:r>
            <a:r>
              <a:rPr lang="en-US" dirty="0"/>
              <a:t> - !</a:t>
            </a:r>
            <a:r>
              <a:rPr lang="en-US" dirty="0" err="1"/>
              <a:t>git</a:t>
            </a:r>
            <a:r>
              <a:rPr lang="en-US" dirty="0"/>
              <a:t> --no-pager </a:t>
            </a:r>
            <a:r>
              <a:rPr lang="en-US" b="1" dirty="0"/>
              <a:t>log</a:t>
            </a:r>
            <a:r>
              <a:rPr lang="en-US" dirty="0"/>
              <a:t> --graph --pretty=format:'%</a:t>
            </a:r>
            <a:r>
              <a:rPr lang="en-US" dirty="0" err="1"/>
              <a:t>Cred%h%Creset</a:t>
            </a:r>
            <a:r>
              <a:rPr lang="en-US" dirty="0"/>
              <a:t> -%C(yellow)%</a:t>
            </a:r>
            <a:r>
              <a:rPr lang="en-US" dirty="0" err="1"/>
              <a:t>d%Creset</a:t>
            </a:r>
            <a:r>
              <a:rPr lang="en-US" dirty="0"/>
              <a:t> %s %</a:t>
            </a:r>
            <a:r>
              <a:rPr lang="en-US" dirty="0" err="1"/>
              <a:t>Cgreen</a:t>
            </a:r>
            <a:r>
              <a:rPr lang="en-US" dirty="0"/>
              <a:t>(%</a:t>
            </a:r>
            <a:r>
              <a:rPr lang="en-US" dirty="0" err="1"/>
              <a:t>cr</a:t>
            </a:r>
            <a:r>
              <a:rPr lang="en-US" dirty="0"/>
              <a:t>) %C(bold blue)&lt;%an&gt;%</a:t>
            </a:r>
            <a:r>
              <a:rPr lang="en-US" dirty="0" err="1"/>
              <a:t>Creset</a:t>
            </a:r>
            <a:r>
              <a:rPr lang="en-US" dirty="0"/>
              <a:t>' --abbrev-commit --date=relative</a:t>
            </a:r>
          </a:p>
        </p:txBody>
      </p:sp>
    </p:spTree>
    <p:extLst>
      <p:ext uri="{BB962C8B-B14F-4D97-AF65-F5344CB8AC3E}">
        <p14:creationId xmlns:p14="http://schemas.microsoft.com/office/powerpoint/2010/main" val="17982052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7" y="1676400"/>
            <a:ext cx="8879725" cy="4800600"/>
          </a:xfrm>
        </p:spPr>
      </p:pic>
    </p:spTree>
    <p:extLst>
      <p:ext uri="{BB962C8B-B14F-4D97-AF65-F5344CB8AC3E}">
        <p14:creationId xmlns:p14="http://schemas.microsoft.com/office/powerpoint/2010/main" val="26740912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afb80f65-4920-46bc-8139-616cd82c686d/pages/0_0?a=1879&amp;x=-4&amp;y=1&amp;w=1304&amp;h=670&amp;store=1&amp;accept=image%2F*&amp;auth=LCA%20ba4c026ea65fa5f0a360400b088bec878fb6b47e-ts%3D14810726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" y="1782763"/>
            <a:ext cx="9144000" cy="469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Real-Life Story of Database CI</a:t>
            </a:r>
          </a:p>
        </p:txBody>
      </p:sp>
      <p:sp>
        <p:nvSpPr>
          <p:cNvPr id="4" name="Right Triangle 3"/>
          <p:cNvSpPr/>
          <p:nvPr/>
        </p:nvSpPr>
        <p:spPr>
          <a:xfrm rot="16200000">
            <a:off x="8074077" y="5788076"/>
            <a:ext cx="1143000" cy="99684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hlinkClick r:id="rId3" action="ppaction://hlinkfile"/>
          </p:cNvPr>
          <p:cNvSpPr txBox="1"/>
          <p:nvPr/>
        </p:nvSpPr>
        <p:spPr>
          <a:xfrm rot="18675203">
            <a:off x="8435004" y="6174746"/>
            <a:ext cx="795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9257292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and Integration Testing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3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0923" y="1524000"/>
            <a:ext cx="9356323" cy="5668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Early in my career, I learned to deploy databases using this process</a:t>
            </a:r>
          </a:p>
        </p:txBody>
      </p:sp>
    </p:spTree>
    <p:extLst>
      <p:ext uri="{BB962C8B-B14F-4D97-AF65-F5344CB8AC3E}">
        <p14:creationId xmlns:p14="http://schemas.microsoft.com/office/powerpoint/2010/main" val="3020740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SSDT Unit 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Built on the same framework as .NET unit testing, </a:t>
            </a:r>
            <a:r>
              <a:rPr lang="en-US" dirty="0" err="1"/>
              <a:t>CodedUI</a:t>
            </a:r>
            <a:r>
              <a:rPr lang="en-US" dirty="0"/>
              <a:t>, Load testing, etc.</a:t>
            </a:r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GetAllCustomers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118872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 SET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NOCOUNT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8872" indent="0">
              <a:buNone/>
            </a:pP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 SELECT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[Age]</a:t>
            </a:r>
          </a:p>
          <a:p>
            <a:pPr marL="118872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 FROM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[Customers]</a:t>
            </a:r>
          </a:p>
          <a:p>
            <a:pPr marL="118872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887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16200000">
            <a:off x="8074077" y="5788076"/>
            <a:ext cx="1143000" cy="99684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hlinkClick r:id="rId2" action="ppaction://hlinkfile"/>
          </p:cNvPr>
          <p:cNvSpPr txBox="1"/>
          <p:nvPr/>
        </p:nvSpPr>
        <p:spPr>
          <a:xfrm rot="18675203">
            <a:off x="8435004" y="6174746"/>
            <a:ext cx="795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192742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tSQLt</a:t>
            </a:r>
            <a:r>
              <a:rPr lang="en-US" dirty="0"/>
              <a:t> -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tSQLt</a:t>
            </a:r>
            <a:endParaRPr lang="en-US" sz="2800" dirty="0"/>
          </a:p>
          <a:p>
            <a:pPr lvl="1"/>
            <a:r>
              <a:rPr lang="en-US" dirty="0">
                <a:hlinkClick r:id="rId2"/>
              </a:rPr>
              <a:t>http://tsqlt.org/user-guide/quick-start/</a:t>
            </a:r>
            <a:endParaRPr lang="en-US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dirty="0"/>
          </a:p>
          <a:p>
            <a:r>
              <a:rPr lang="en-US" sz="2400" dirty="0"/>
              <a:t>Note: </a:t>
            </a:r>
            <a:r>
              <a:rPr lang="en-US" sz="2400" dirty="0" err="1"/>
              <a:t>RedGate</a:t>
            </a:r>
            <a:r>
              <a:rPr lang="en-US" sz="2400" dirty="0"/>
              <a:t> SQL Test is a nice paid product for a better UI to </a:t>
            </a:r>
            <a:r>
              <a:rPr lang="en-US" sz="2400" dirty="0" err="1"/>
              <a:t>tSQLt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 rot="16200000">
            <a:off x="8074077" y="5788076"/>
            <a:ext cx="1143000" cy="99684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hlinkClick r:id="rId3" action="ppaction://hlinkfile"/>
          </p:cNvPr>
          <p:cNvSpPr txBox="1"/>
          <p:nvPr/>
        </p:nvSpPr>
        <p:spPr>
          <a:xfrm rot="18675203">
            <a:off x="8435004" y="6174746"/>
            <a:ext cx="795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011935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tSQLt</a:t>
            </a:r>
            <a:r>
              <a:rPr lang="en-US" dirty="0"/>
              <a:t>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the Deploy/Post-Deployment =</a:t>
            </a:r>
          </a:p>
          <a:p>
            <a:pPr lvl="1"/>
            <a:r>
              <a:rPr lang="en-US" dirty="0" err="1"/>
              <a:t>tSQLt.RunAll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 suggested to install </a:t>
            </a:r>
            <a:r>
              <a:rPr lang="en-US" dirty="0" err="1"/>
              <a:t>tSQLt</a:t>
            </a:r>
            <a:r>
              <a:rPr lang="en-US" dirty="0"/>
              <a:t> on Prod due to security changes that the scripts perform</a:t>
            </a:r>
          </a:p>
          <a:p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 rot="16200000">
            <a:off x="8074077" y="5788076"/>
            <a:ext cx="1143000" cy="99684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hlinkClick r:id="rId2" action="ppaction://hlinkfile"/>
          </p:cNvPr>
          <p:cNvSpPr txBox="1"/>
          <p:nvPr/>
        </p:nvSpPr>
        <p:spPr>
          <a:xfrm rot="18675203">
            <a:off x="8435004" y="6174746"/>
            <a:ext cx="795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919390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Integration Testing </a:t>
            </a:r>
            <a:br>
              <a:rPr lang="en-US" dirty="0"/>
            </a:br>
            <a:r>
              <a:rPr lang="en-US" dirty="0"/>
              <a:t>the Repository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DacSmash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DACFx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Microsoft.SqlServer.Dac</a:t>
            </a:r>
            <a:r>
              <a:rPr lang="en-US" dirty="0"/>
              <a:t> namespace</a:t>
            </a:r>
          </a:p>
        </p:txBody>
      </p:sp>
    </p:spTree>
    <p:extLst>
      <p:ext uri="{BB962C8B-B14F-4D97-AF65-F5344CB8AC3E}">
        <p14:creationId xmlns:p14="http://schemas.microsoft.com/office/powerpoint/2010/main" val="24801045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Migration-based approach in action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931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Migration-based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actual state is not saved, instead </a:t>
            </a:r>
            <a:r>
              <a:rPr lang="en-US" b="1" dirty="0"/>
              <a:t>incremental change scripts </a:t>
            </a:r>
            <a:r>
              <a:rPr lang="en-US" dirty="0"/>
              <a:t>are saved and then can be run in forward or backward to gain the desired database state.</a:t>
            </a:r>
          </a:p>
        </p:txBody>
      </p:sp>
    </p:spTree>
    <p:extLst>
      <p:ext uri="{BB962C8B-B14F-4D97-AF65-F5344CB8AC3E}">
        <p14:creationId xmlns:p14="http://schemas.microsoft.com/office/powerpoint/2010/main" val="35682055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Migration-based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FluentMigrator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https://github.com/schambers/fluentmigrator</a:t>
            </a:r>
            <a:endParaRPr lang="en-US" dirty="0"/>
          </a:p>
          <a:p>
            <a:r>
              <a:rPr lang="en-US" dirty="0" err="1"/>
              <a:t>DbUp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http://dbup.readthedocs.io/en/latest/</a:t>
            </a:r>
            <a:endParaRPr lang="en-US" dirty="0"/>
          </a:p>
          <a:p>
            <a:pPr marL="11887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940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DbUp</a:t>
            </a:r>
            <a:r>
              <a:rPr lang="en-US"/>
              <a:t>: Uses console </a:t>
            </a:r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has many benefits:</a:t>
            </a:r>
          </a:p>
          <a:p>
            <a:pPr lvl="1"/>
            <a:r>
              <a:rPr lang="en-US" dirty="0"/>
              <a:t>Works w/other automated deployment solutions.</a:t>
            </a:r>
          </a:p>
          <a:p>
            <a:pPr lvl="1"/>
            <a:r>
              <a:rPr lang="en-US" dirty="0"/>
              <a:t>Can be run manually.</a:t>
            </a:r>
          </a:p>
          <a:p>
            <a:pPr lvl="1"/>
            <a:r>
              <a:rPr lang="en-US" dirty="0"/>
              <a:t>Can be run to setup a developer’s workstation.</a:t>
            </a:r>
          </a:p>
          <a:p>
            <a:endParaRPr lang="en-US" dirty="0"/>
          </a:p>
          <a:p>
            <a:r>
              <a:rPr lang="en-US" dirty="0"/>
              <a:t>I’ve documented how to do this at:</a:t>
            </a:r>
          </a:p>
          <a:p>
            <a:pPr lvl="1"/>
            <a:r>
              <a:rPr lang="en-US" dirty="0">
                <a:hlinkClick r:id="rId2"/>
              </a:rPr>
              <a:t>http://erpenbeck.io/2016/12/04/dbup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 rot="16200000">
            <a:off x="8074077" y="5788076"/>
            <a:ext cx="1143000" cy="99684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hlinkClick r:id="rId3" action="ppaction://hlinkfile"/>
          </p:cNvPr>
          <p:cNvSpPr txBox="1"/>
          <p:nvPr/>
        </p:nvSpPr>
        <p:spPr>
          <a:xfrm rot="18675203">
            <a:off x="8435004" y="6174746"/>
            <a:ext cx="795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53392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1000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[Id]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ScriptName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[Applied]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DbUpExample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SchemaVersions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45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to Octopus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execute octo_push.bat</a:t>
            </a:r>
          </a:p>
        </p:txBody>
      </p:sp>
      <p:sp>
        <p:nvSpPr>
          <p:cNvPr id="4" name="Right Triangle 3"/>
          <p:cNvSpPr/>
          <p:nvPr/>
        </p:nvSpPr>
        <p:spPr>
          <a:xfrm rot="16200000">
            <a:off x="8074077" y="5788076"/>
            <a:ext cx="1143000" cy="99684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hlinkClick r:id="rId2" action="ppaction://hlinkfile"/>
          </p:cNvPr>
          <p:cNvSpPr txBox="1"/>
          <p:nvPr/>
        </p:nvSpPr>
        <p:spPr>
          <a:xfrm rot="18675203">
            <a:off x="8435004" y="6174746"/>
            <a:ext cx="795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00105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what’s the problem?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002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444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the best approach?!?</a:t>
            </a:r>
            <a:br>
              <a:rPr lang="en-US" dirty="0"/>
            </a:br>
            <a:r>
              <a:rPr lang="en-US" sz="2200" dirty="0"/>
              <a:t>Architect answer – it depends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State-based if:</a:t>
            </a:r>
          </a:p>
          <a:p>
            <a:pPr lvl="1"/>
            <a:r>
              <a:rPr lang="en-US" dirty="0"/>
              <a:t>A lot of logic in the database, e.g. </a:t>
            </a:r>
            <a:r>
              <a:rPr lang="en-US" dirty="0" err="1"/>
              <a:t>sprocs</a:t>
            </a:r>
            <a:endParaRPr lang="en-US" dirty="0"/>
          </a:p>
          <a:p>
            <a:pPr lvl="1"/>
            <a:r>
              <a:rPr lang="en-US" dirty="0"/>
              <a:t>Large distributed team</a:t>
            </a:r>
          </a:p>
          <a:p>
            <a:pPr lvl="1"/>
            <a:r>
              <a:rPr lang="en-US" dirty="0"/>
              <a:t>Better for merge-conflict resolution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Migration-based if:</a:t>
            </a:r>
          </a:p>
          <a:p>
            <a:pPr lvl="1"/>
            <a:r>
              <a:rPr lang="en-US" dirty="0"/>
              <a:t>Multiple production databases from the same source database</a:t>
            </a:r>
          </a:p>
          <a:p>
            <a:pPr lvl="1"/>
            <a:r>
              <a:rPr lang="en-US" dirty="0"/>
              <a:t>Small local team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9891" y="636809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	</a:t>
            </a:r>
            <a:r>
              <a:rPr lang="en-US" dirty="0">
                <a:hlinkClick r:id="rId2"/>
              </a:rPr>
              <a:t>http://app.pluralsight.com/courses/database-delivery-best-practices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467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Acknowlegements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382000" cy="462381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following people initially turned me on to these techniques:</a:t>
            </a:r>
          </a:p>
          <a:p>
            <a:pPr lvl="1"/>
            <a:r>
              <a:rPr lang="en-US" dirty="0"/>
              <a:t>Mike </a:t>
            </a:r>
            <a:r>
              <a:rPr lang="en-US" dirty="0" err="1"/>
              <a:t>Gayeski</a:t>
            </a:r>
            <a:r>
              <a:rPr lang="en-US" dirty="0"/>
              <a:t> - Architect</a:t>
            </a:r>
          </a:p>
          <a:p>
            <a:pPr lvl="1"/>
            <a:r>
              <a:rPr lang="en-US" dirty="0"/>
              <a:t>Jai Kang - DevOps</a:t>
            </a:r>
          </a:p>
        </p:txBody>
      </p:sp>
    </p:spTree>
    <p:extLst>
      <p:ext uri="{BB962C8B-B14F-4D97-AF65-F5344CB8AC3E}">
        <p14:creationId xmlns:p14="http://schemas.microsoft.com/office/powerpoint/2010/main" val="37380057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 out to 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305800" cy="4623816"/>
          </a:xfrm>
        </p:spPr>
        <p:txBody>
          <a:bodyPr/>
          <a:lstStyle/>
          <a:p>
            <a:r>
              <a:rPr lang="en-US" dirty="0"/>
              <a:t>B: </a:t>
            </a:r>
            <a:r>
              <a:rPr lang="en-US" dirty="0">
                <a:hlinkClick r:id="rId2"/>
              </a:rPr>
              <a:t>http://erpenbeck.io</a:t>
            </a:r>
            <a:endParaRPr lang="en-US" dirty="0"/>
          </a:p>
          <a:p>
            <a:endParaRPr lang="en-US" dirty="0"/>
          </a:p>
          <a:p>
            <a:r>
              <a:rPr lang="en-US" dirty="0"/>
              <a:t>T: </a:t>
            </a:r>
            <a:r>
              <a:rPr lang="en-US" dirty="0">
                <a:hlinkClick r:id="rId3"/>
              </a:rPr>
              <a:t>@Erpenbeck</a:t>
            </a:r>
            <a:endParaRPr lang="en-US" dirty="0"/>
          </a:p>
          <a:p>
            <a:endParaRPr lang="en-US" dirty="0"/>
          </a:p>
          <a:p>
            <a:r>
              <a:rPr lang="en-US" dirty="0"/>
              <a:t>L: </a:t>
            </a:r>
            <a:r>
              <a:rPr lang="en-US" dirty="0">
                <a:hlinkClick r:id="rId4"/>
              </a:rPr>
              <a:t>http://linkedin.com/in/erpenbeck</a:t>
            </a:r>
            <a:endParaRPr lang="en-US" dirty="0"/>
          </a:p>
          <a:p>
            <a:endParaRPr lang="en-US" dirty="0"/>
          </a:p>
          <a:p>
            <a:r>
              <a:rPr lang="en-US" dirty="0"/>
              <a:t>R: </a:t>
            </a:r>
            <a:r>
              <a:rPr lang="en-US" dirty="0">
                <a:hlinkClick r:id="rId5"/>
              </a:rPr>
              <a:t>http://erpenbeck.io/2017/04/25/ssdt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154" y="227814"/>
            <a:ext cx="696403" cy="99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1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what’s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229600" cy="4623816"/>
          </a:xfrm>
        </p:spPr>
        <p:txBody>
          <a:bodyPr/>
          <a:lstStyle/>
          <a:p>
            <a:r>
              <a:rPr lang="en-US" dirty="0"/>
              <a:t>It never REALLY happens that way!!!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Often problems with the scripts are found in production </a:t>
            </a:r>
            <a:r>
              <a:rPr lang="en-US" b="1" dirty="0"/>
              <a:t>while deploying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Even more scary…sometimes those problems are </a:t>
            </a:r>
            <a:r>
              <a:rPr lang="en-US" b="1" dirty="0"/>
              <a:t>NOT</a:t>
            </a:r>
            <a:r>
              <a:rPr lang="en-US" dirty="0"/>
              <a:t> found while deploying…they are found by the customers.</a:t>
            </a:r>
          </a:p>
        </p:txBody>
      </p:sp>
    </p:spTree>
    <p:extLst>
      <p:ext uri="{BB962C8B-B14F-4D97-AF65-F5344CB8AC3E}">
        <p14:creationId xmlns:p14="http://schemas.microsoft.com/office/powerpoint/2010/main" val="203397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229600" cy="4623816"/>
          </a:xfrm>
        </p:spPr>
        <p:txBody>
          <a:bodyPr>
            <a:normAutofit/>
          </a:bodyPr>
          <a:lstStyle/>
          <a:p>
            <a:r>
              <a:rPr lang="en-US" dirty="0"/>
              <a:t>Each environment (Dev/QA/Prod) is different</a:t>
            </a:r>
          </a:p>
          <a:p>
            <a:pPr lvl="1"/>
            <a:r>
              <a:rPr lang="en-US" dirty="0"/>
              <a:t>The metric for this is called “Drift”</a:t>
            </a:r>
          </a:p>
          <a:p>
            <a:endParaRPr lang="en-US" dirty="0"/>
          </a:p>
          <a:p>
            <a:r>
              <a:rPr lang="en-US" dirty="0"/>
              <a:t>Hot-fixes:</a:t>
            </a:r>
          </a:p>
          <a:p>
            <a:pPr lvl="1"/>
            <a:r>
              <a:rPr lang="en-US" dirty="0"/>
              <a:t>were applied to Prod with good intentions but…</a:t>
            </a:r>
          </a:p>
          <a:p>
            <a:pPr lvl="1"/>
            <a:r>
              <a:rPr lang="en-US" dirty="0"/>
              <a:t>not applied to lower-environments.</a:t>
            </a:r>
          </a:p>
          <a:p>
            <a:pPr lvl="1"/>
            <a:endParaRPr lang="en-US" dirty="0"/>
          </a:p>
          <a:p>
            <a:r>
              <a:rPr lang="en-US"/>
              <a:t>Developer changes:</a:t>
            </a:r>
            <a:endParaRPr lang="en-US" dirty="0"/>
          </a:p>
          <a:p>
            <a:pPr lvl="1"/>
            <a:r>
              <a:rPr lang="en-US" dirty="0"/>
              <a:t>were applied to lower-environments changes but…</a:t>
            </a:r>
          </a:p>
          <a:p>
            <a:pPr lvl="1"/>
            <a:r>
              <a:rPr lang="en-US" dirty="0"/>
              <a:t>without incorporating changes to Prod.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0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LocalDB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927591"/>
            <a:ext cx="8229600" cy="4625609"/>
          </a:xfrm>
        </p:spPr>
        <p:txBody>
          <a:bodyPr>
            <a:normAutofit/>
          </a:bodyPr>
          <a:lstStyle/>
          <a:p>
            <a:r>
              <a:rPr lang="en-US" dirty="0"/>
              <a:t>A fast and lightweight version of SQL Server Express created specifically for developers. </a:t>
            </a:r>
          </a:p>
          <a:p>
            <a:endParaRPr lang="en-US" dirty="0"/>
          </a:p>
          <a:p>
            <a:r>
              <a:rPr lang="en-US" dirty="0"/>
              <a:t>SSDT installs and uses it.</a:t>
            </a:r>
          </a:p>
          <a:p>
            <a:endParaRPr lang="en-US" dirty="0"/>
          </a:p>
          <a:p>
            <a:r>
              <a:rPr lang="en-US" dirty="0"/>
              <a:t>Used as a debug database to provide a </a:t>
            </a:r>
            <a:r>
              <a:rPr lang="en-US" b="1" dirty="0"/>
              <a:t>sandboxed </a:t>
            </a:r>
            <a:r>
              <a:rPr lang="en-US" dirty="0"/>
              <a:t>environment for building, testing, and debugging your project.</a:t>
            </a:r>
          </a:p>
          <a:p>
            <a:pPr marL="11887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 rot="16200000">
            <a:off x="8074077" y="5788076"/>
            <a:ext cx="1143000" cy="99684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hlinkClick r:id="rId2" action="ppaction://hlinkfile"/>
          </p:cNvPr>
          <p:cNvSpPr txBox="1"/>
          <p:nvPr/>
        </p:nvSpPr>
        <p:spPr>
          <a:xfrm rot="18675203">
            <a:off x="8435004" y="6174746"/>
            <a:ext cx="795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3572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13477</TotalTime>
  <Words>1599</Words>
  <Application>Microsoft Office PowerPoint</Application>
  <PresentationFormat>On-screen Show (4:3)</PresentationFormat>
  <Paragraphs>402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Consolas</vt:lpstr>
      <vt:lpstr>Corbel</vt:lpstr>
      <vt:lpstr>Wingdings</vt:lpstr>
      <vt:lpstr>Wingdings 2</vt:lpstr>
      <vt:lpstr>Wingdings 3</vt:lpstr>
      <vt:lpstr>Module</vt:lpstr>
      <vt:lpstr>Continuous Delivery Techniques for SQL Server Databases Use free tools to improve your development process</vt:lpstr>
      <vt:lpstr>Reach out to me</vt:lpstr>
      <vt:lpstr>Why this talk?!?</vt:lpstr>
      <vt:lpstr>Why this talk?!?</vt:lpstr>
      <vt:lpstr>Early in my career, I learned to deploy databases using this process</vt:lpstr>
      <vt:lpstr>So what’s the problem?</vt:lpstr>
      <vt:lpstr>So what’s the problem?</vt:lpstr>
      <vt:lpstr>What happened?</vt:lpstr>
      <vt:lpstr>Demo: LocalDB</vt:lpstr>
      <vt:lpstr>LocalDB – Default instances</vt:lpstr>
      <vt:lpstr>What is SSDT?</vt:lpstr>
      <vt:lpstr>SSDT – What is it?</vt:lpstr>
      <vt:lpstr>SSDT – What are the versions?</vt:lpstr>
      <vt:lpstr>SSDT – What are the versions?</vt:lpstr>
      <vt:lpstr>How to determine the version</vt:lpstr>
      <vt:lpstr>Demo: Basic Import and Publish</vt:lpstr>
      <vt:lpstr>Notes on Importing</vt:lpstr>
      <vt:lpstr>Let’s make a change</vt:lpstr>
      <vt:lpstr>Deployment approaches</vt:lpstr>
      <vt:lpstr>Deployment approaches</vt:lpstr>
      <vt:lpstr>Deployment approaches</vt:lpstr>
      <vt:lpstr>Deployment approaches</vt:lpstr>
      <vt:lpstr>Deployment approaches</vt:lpstr>
      <vt:lpstr>Deployment approaches</vt:lpstr>
      <vt:lpstr>Idempotency</vt:lpstr>
      <vt:lpstr>What’s the best approach?!? Architect answer – it depends</vt:lpstr>
      <vt:lpstr>State-based approach in action</vt:lpstr>
      <vt:lpstr>Visual Studio Database Projects</vt:lpstr>
      <vt:lpstr>Visual Studio Database Projects: Rules</vt:lpstr>
      <vt:lpstr>Refactor Wildcards</vt:lpstr>
      <vt:lpstr>Refactor Rename</vt:lpstr>
      <vt:lpstr>Import options - Schema</vt:lpstr>
      <vt:lpstr>Compare</vt:lpstr>
      <vt:lpstr>Generate a script (and send to DBA)</vt:lpstr>
      <vt:lpstr>Pre/Post Deployment scripts</vt:lpstr>
      <vt:lpstr>Database Reference Variables</vt:lpstr>
      <vt:lpstr>Database Reference Variables Linked Servers</vt:lpstr>
      <vt:lpstr>Database Reference Variables</vt:lpstr>
      <vt:lpstr>Database Schema Management  by Gert Drapers</vt:lpstr>
      <vt:lpstr>DACPAC</vt:lpstr>
      <vt:lpstr>Demo: Scripting deployments</vt:lpstr>
      <vt:lpstr>Octopus Deploy</vt:lpstr>
      <vt:lpstr>Demo: Octopus Deploy</vt:lpstr>
      <vt:lpstr>Merging</vt:lpstr>
      <vt:lpstr>A Real-Life Story of Database CI</vt:lpstr>
      <vt:lpstr>A Real-Life Story of Database CI</vt:lpstr>
      <vt:lpstr>Demo</vt:lpstr>
      <vt:lpstr>A Real-Life Story of Database CI</vt:lpstr>
      <vt:lpstr>Unit and Integration Testing</vt:lpstr>
      <vt:lpstr>SSDT Unit testing</vt:lpstr>
      <vt:lpstr>tSQLt - Install</vt:lpstr>
      <vt:lpstr>tSQLt Deployment</vt:lpstr>
      <vt:lpstr>Integration Testing  the Repository Pattern</vt:lpstr>
      <vt:lpstr>Migration-based approach in action</vt:lpstr>
      <vt:lpstr>Migration-based approach</vt:lpstr>
      <vt:lpstr>Example Migration-based Tools</vt:lpstr>
      <vt:lpstr>DbUp: Uses console application</vt:lpstr>
      <vt:lpstr>PowerPoint Presentation</vt:lpstr>
      <vt:lpstr>Deploy to Octopus</vt:lpstr>
      <vt:lpstr>What’s the best approach?!? Architect answer – it depends</vt:lpstr>
      <vt:lpstr>Acknowlegements</vt:lpstr>
      <vt:lpstr>Reach out to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Client-side Debugging and Unit Testing</dc:title>
  <dc:creator>Michael Erpenbeck</dc:creator>
  <cp:lastModifiedBy>Michael Erpenbeck</cp:lastModifiedBy>
  <cp:revision>756</cp:revision>
  <dcterms:created xsi:type="dcterms:W3CDTF">2006-08-16T00:00:00Z</dcterms:created>
  <dcterms:modified xsi:type="dcterms:W3CDTF">2017-04-29T18:03:57Z</dcterms:modified>
</cp:coreProperties>
</file>