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2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6" r:id="rId3"/>
    <p:sldId id="334" r:id="rId4"/>
    <p:sldId id="335" r:id="rId5"/>
    <p:sldId id="317" r:id="rId6"/>
    <p:sldId id="331" r:id="rId7"/>
    <p:sldId id="321" r:id="rId8"/>
    <p:sldId id="322" r:id="rId9"/>
    <p:sldId id="323" r:id="rId10"/>
    <p:sldId id="332" r:id="rId11"/>
    <p:sldId id="318" r:id="rId12"/>
    <p:sldId id="324" r:id="rId13"/>
    <p:sldId id="325" r:id="rId14"/>
    <p:sldId id="326" r:id="rId15"/>
    <p:sldId id="329" r:id="rId16"/>
    <p:sldId id="32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18"/>
    <p:restoredTop sz="94664"/>
  </p:normalViewPr>
  <p:slideViewPr>
    <p:cSldViewPr snapToGrid="0">
      <p:cViewPr varScale="1">
        <p:scale>
          <a:sx n="112" d="100"/>
          <a:sy n="112" d="100"/>
        </p:scale>
        <p:origin x="17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rouspour, Shahin" userId="ec603183-f6db-405c-a81b-1abe89cd6f84" providerId="ADAL" clId="{7E0654D5-6EC9-CF4E-A373-2BF02C05176D}"/>
    <pc:docChg chg="custSel delSld modSld">
      <pc:chgData name="Sirouspour, Shahin" userId="ec603183-f6db-405c-a81b-1abe89cd6f84" providerId="ADAL" clId="{7E0654D5-6EC9-CF4E-A373-2BF02C05176D}" dt="2025-02-09T15:59:39.528" v="411" actId="20577"/>
      <pc:docMkLst>
        <pc:docMk/>
      </pc:docMkLst>
      <pc:sldChg chg="modSp mod">
        <pc:chgData name="Sirouspour, Shahin" userId="ec603183-f6db-405c-a81b-1abe89cd6f84" providerId="ADAL" clId="{7E0654D5-6EC9-CF4E-A373-2BF02C05176D}" dt="2025-02-05T23:18:23.725" v="1" actId="20577"/>
        <pc:sldMkLst>
          <pc:docMk/>
          <pc:sldMk cId="1274995211" sldId="256"/>
        </pc:sldMkLst>
        <pc:spChg chg="mod">
          <ac:chgData name="Sirouspour, Shahin" userId="ec603183-f6db-405c-a81b-1abe89cd6f84" providerId="ADAL" clId="{7E0654D5-6EC9-CF4E-A373-2BF02C05176D}" dt="2025-02-05T23:18:23.725" v="1" actId="20577"/>
          <ac:spMkLst>
            <pc:docMk/>
            <pc:sldMk cId="1274995211" sldId="256"/>
            <ac:spMk id="3" creationId="{00000000-0000-0000-0000-000000000000}"/>
          </ac:spMkLst>
        </pc:spChg>
      </pc:sldChg>
      <pc:sldChg chg="modSp mod">
        <pc:chgData name="Sirouspour, Shahin" userId="ec603183-f6db-405c-a81b-1abe89cd6f84" providerId="ADAL" clId="{7E0654D5-6EC9-CF4E-A373-2BF02C05176D}" dt="2025-02-05T23:20:20.903" v="128" actId="20577"/>
        <pc:sldMkLst>
          <pc:docMk/>
          <pc:sldMk cId="4242937127" sldId="316"/>
        </pc:sldMkLst>
        <pc:spChg chg="mod">
          <ac:chgData name="Sirouspour, Shahin" userId="ec603183-f6db-405c-a81b-1abe89cd6f84" providerId="ADAL" clId="{7E0654D5-6EC9-CF4E-A373-2BF02C05176D}" dt="2025-02-05T23:20:20.903" v="128" actId="20577"/>
          <ac:spMkLst>
            <pc:docMk/>
            <pc:sldMk cId="4242937127" sldId="316"/>
            <ac:spMk id="3" creationId="{3F98D0A2-B32D-F745-8441-126CEE64A07A}"/>
          </ac:spMkLst>
        </pc:spChg>
      </pc:sldChg>
      <pc:sldChg chg="modSp mod">
        <pc:chgData name="Sirouspour, Shahin" userId="ec603183-f6db-405c-a81b-1abe89cd6f84" providerId="ADAL" clId="{7E0654D5-6EC9-CF4E-A373-2BF02C05176D}" dt="2025-02-05T23:30:00.658" v="408" actId="20577"/>
        <pc:sldMkLst>
          <pc:docMk/>
          <pc:sldMk cId="2395019462" sldId="318"/>
        </pc:sldMkLst>
        <pc:spChg chg="mod">
          <ac:chgData name="Sirouspour, Shahin" userId="ec603183-f6db-405c-a81b-1abe89cd6f84" providerId="ADAL" clId="{7E0654D5-6EC9-CF4E-A373-2BF02C05176D}" dt="2025-02-05T23:30:00.658" v="408" actId="20577"/>
          <ac:spMkLst>
            <pc:docMk/>
            <pc:sldMk cId="2395019462" sldId="318"/>
            <ac:spMk id="6" creationId="{9EAEEF4E-733E-2C49-A5CC-56EF81435044}"/>
          </ac:spMkLst>
        </pc:spChg>
      </pc:sldChg>
      <pc:sldChg chg="modSp mod">
        <pc:chgData name="Sirouspour, Shahin" userId="ec603183-f6db-405c-a81b-1abe89cd6f84" providerId="ADAL" clId="{7E0654D5-6EC9-CF4E-A373-2BF02C05176D}" dt="2025-02-09T15:59:39.528" v="411" actId="20577"/>
        <pc:sldMkLst>
          <pc:docMk/>
          <pc:sldMk cId="336363368" sldId="329"/>
        </pc:sldMkLst>
        <pc:spChg chg="mod">
          <ac:chgData name="Sirouspour, Shahin" userId="ec603183-f6db-405c-a81b-1abe89cd6f84" providerId="ADAL" clId="{7E0654D5-6EC9-CF4E-A373-2BF02C05176D}" dt="2025-02-09T15:59:39.528" v="411" actId="20577"/>
          <ac:spMkLst>
            <pc:docMk/>
            <pc:sldMk cId="336363368" sldId="329"/>
            <ac:spMk id="2" creationId="{7B14C49D-910D-BD47-AA80-0EA185FE0F67}"/>
          </ac:spMkLst>
        </pc:spChg>
      </pc:sldChg>
      <pc:sldChg chg="del">
        <pc:chgData name="Sirouspour, Shahin" userId="ec603183-f6db-405c-a81b-1abe89cd6f84" providerId="ADAL" clId="{7E0654D5-6EC9-CF4E-A373-2BF02C05176D}" dt="2025-02-05T23:30:45.188" v="409" actId="2696"/>
        <pc:sldMkLst>
          <pc:docMk/>
          <pc:sldMk cId="3315975012" sldId="330"/>
        </pc:sldMkLst>
      </pc:sldChg>
      <pc:sldChg chg="del">
        <pc:chgData name="Sirouspour, Shahin" userId="ec603183-f6db-405c-a81b-1abe89cd6f84" providerId="ADAL" clId="{7E0654D5-6EC9-CF4E-A373-2BF02C05176D}" dt="2025-02-05T23:30:47.888" v="410" actId="2696"/>
        <pc:sldMkLst>
          <pc:docMk/>
          <pc:sldMk cId="31615218" sldId="333"/>
        </pc:sldMkLst>
      </pc:sldChg>
      <pc:sldChg chg="modSp mod">
        <pc:chgData name="Sirouspour, Shahin" userId="ec603183-f6db-405c-a81b-1abe89cd6f84" providerId="ADAL" clId="{7E0654D5-6EC9-CF4E-A373-2BF02C05176D}" dt="2025-02-05T23:22:18.245" v="261" actId="20577"/>
        <pc:sldMkLst>
          <pc:docMk/>
          <pc:sldMk cId="48805238" sldId="334"/>
        </pc:sldMkLst>
        <pc:spChg chg="mod">
          <ac:chgData name="Sirouspour, Shahin" userId="ec603183-f6db-405c-a81b-1abe89cd6f84" providerId="ADAL" clId="{7E0654D5-6EC9-CF4E-A373-2BF02C05176D}" dt="2025-02-05T23:22:18.245" v="261" actId="20577"/>
          <ac:spMkLst>
            <pc:docMk/>
            <pc:sldMk cId="48805238" sldId="334"/>
            <ac:spMk id="3" creationId="{6F533744-7F78-EB41-9ED4-33B23FFBD9F2}"/>
          </ac:spMkLst>
        </pc:spChg>
      </pc:sldChg>
      <pc:sldChg chg="modSp mod">
        <pc:chgData name="Sirouspour, Shahin" userId="ec603183-f6db-405c-a81b-1abe89cd6f84" providerId="ADAL" clId="{7E0654D5-6EC9-CF4E-A373-2BF02C05176D}" dt="2025-02-05T23:28:55.148" v="401" actId="20577"/>
        <pc:sldMkLst>
          <pc:docMk/>
          <pc:sldMk cId="1926926229" sldId="335"/>
        </pc:sldMkLst>
        <pc:spChg chg="mod">
          <ac:chgData name="Sirouspour, Shahin" userId="ec603183-f6db-405c-a81b-1abe89cd6f84" providerId="ADAL" clId="{7E0654D5-6EC9-CF4E-A373-2BF02C05176D}" dt="2025-02-05T23:28:55.148" v="401" actId="20577"/>
          <ac:spMkLst>
            <pc:docMk/>
            <pc:sldMk cId="1926926229" sldId="335"/>
            <ac:spMk id="3" creationId="{01FE88F8-4E46-E446-9567-785E48C82A22}"/>
          </ac:spMkLst>
        </pc:spChg>
      </pc:sldChg>
      <pc:sldChg chg="del">
        <pc:chgData name="Sirouspour, Shahin" userId="ec603183-f6db-405c-a81b-1abe89cd6f84" providerId="ADAL" clId="{7E0654D5-6EC9-CF4E-A373-2BF02C05176D}" dt="2025-02-05T23:29:16.506" v="402" actId="2696"/>
        <pc:sldMkLst>
          <pc:docMk/>
          <pc:sldMk cId="506628397" sldId="33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F75C8-62AA-0147-8F7F-95FD8AB1CE73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AB3D5-D14C-2B4D-A663-AE95A2D6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292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564AC-EDAB-A44D-B231-C5C6DE6E498A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A1A02-1E3E-E44D-BAC9-9344719F2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528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A1A02-1E3E-E44D-BAC9-9344719F20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9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0D73-360C-3842-B633-F94ED8755755}" type="datetime4">
              <a:rPr lang="en-CA" smtClean="0"/>
              <a:t>February 5, 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pic>
        <p:nvPicPr>
          <p:cNvPr id="10" name="Picture 9" descr="maclogopm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304800"/>
            <a:ext cx="109855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52D4-6C8E-5342-9A8A-4AEA90E3FED4}" type="datetime4">
              <a:rPr lang="en-CA" smtClean="0"/>
              <a:t>February 5,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51B9-7276-784B-854C-AE90F560F1C8}" type="datetime4">
              <a:rPr lang="en-CA" smtClean="0"/>
              <a:t>February 5,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56DC-BAE2-0F49-9C1D-04AD69D20066}" type="datetime4">
              <a:rPr lang="en-CA" smtClean="0"/>
              <a:t>February 5,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099102" cy="365125"/>
          </a:xfrm>
        </p:spPr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aclogopm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304800"/>
            <a:ext cx="109855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215D-4698-EA45-9EDB-8B349EA46860}" type="datetime4">
              <a:rPr lang="en-CA" smtClean="0"/>
              <a:t>February 5,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aclogopm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304800"/>
            <a:ext cx="109855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C9CA-2BE1-CE42-A009-62C66052F4AC}" type="datetime4">
              <a:rPr lang="en-CA" smtClean="0"/>
              <a:t>February 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pic>
        <p:nvPicPr>
          <p:cNvPr id="8" name="Picture 7" descr="maclogopm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304800"/>
            <a:ext cx="109855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2DC0-F0E0-874B-B745-EB8E0955C874}" type="datetime4">
              <a:rPr lang="en-CA" smtClean="0"/>
              <a:t>February 5,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D049-C780-EE44-A542-34E90B75A740}" type="datetime4">
              <a:rPr lang="en-CA" smtClean="0"/>
              <a:t>February 5,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0B0E-148E-D046-A0D1-8212E9E075ED}" type="datetime4">
              <a:rPr lang="en-CA" smtClean="0"/>
              <a:t>February 5,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59C2-7D2C-384B-B696-1C1BD4A44011}" type="datetime4">
              <a:rPr lang="en-CA" smtClean="0"/>
              <a:t>February 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1BE2-A359-984C-B2DD-8775272261DA}" type="datetime4">
              <a:rPr lang="en-CA" smtClean="0"/>
              <a:t>February 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1309"/>
            <a:ext cx="8229600" cy="738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0565"/>
            <a:ext cx="8229600" cy="517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AB45804-1696-A049-AA8E-927C5E158D92}" type="datetime4">
              <a:rPr lang="en-CA" smtClean="0"/>
              <a:t>February 5,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4" y="6356350"/>
            <a:ext cx="4259969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ELECENG 3EY4: Electrical Systems Integration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aclogopms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924800" y="304800"/>
            <a:ext cx="109855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amtec.com/en/Lidar/A2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dafruit-bno055-absolute-orientation-sens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hyperlink" Target="https://www.intelrealsense.com/depth-camera-d435i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1tenth/f1tenth_simula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rma-rc.com/rc-cars/latest/granite/blx/4x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embedded/jetpac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ros.org/melodic" TargetMode="External"/><Relationship Id="rId2" Type="http://schemas.openxmlformats.org/officeDocument/2006/relationships/hyperlink" Target="https://www.ro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McMaster Autonomous Electric Vehicle (</a:t>
            </a:r>
            <a:r>
              <a:rPr lang="en-US" sz="7200" dirty="0" err="1"/>
              <a:t>MacAEV</a:t>
            </a:r>
            <a:r>
              <a:rPr lang="en-US" sz="72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ELECENG 3EY4: Electrical Systems Integration Project </a:t>
            </a:r>
          </a:p>
          <a:p>
            <a:r>
              <a:rPr lang="en-US" dirty="0">
                <a:solidFill>
                  <a:schemeClr val="accent2"/>
                </a:solidFill>
              </a:rPr>
              <a:t>Shahin </a:t>
            </a:r>
            <a:r>
              <a:rPr lang="en-US" dirty="0" err="1">
                <a:solidFill>
                  <a:schemeClr val="accent2"/>
                </a:solidFill>
              </a:rPr>
              <a:t>Sirouspour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Winter 2025</a:t>
            </a:r>
          </a:p>
        </p:txBody>
      </p:sp>
    </p:spTree>
    <p:extLst>
      <p:ext uri="{BB962C8B-B14F-4D97-AF65-F5344CB8AC3E}">
        <p14:creationId xmlns:p14="http://schemas.microsoft.com/office/powerpoint/2010/main" val="127499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16EE-6E2E-464F-AE5C-0C81B7AA9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Sensing Modules</a:t>
            </a:r>
          </a:p>
        </p:txBody>
      </p:sp>
    </p:spTree>
    <p:extLst>
      <p:ext uri="{BB962C8B-B14F-4D97-AF65-F5344CB8AC3E}">
        <p14:creationId xmlns:p14="http://schemas.microsoft.com/office/powerpoint/2010/main" val="360606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RPLIDAR A2M8 360° Laser Range Scanner">
            <a:extLst>
              <a:ext uri="{FF2B5EF4-FFF2-40B4-BE49-F238E27FC236}">
                <a16:creationId xmlns:a16="http://schemas.microsoft.com/office/drawing/2014/main" id="{81E69B49-86D4-5B40-8037-3D1D03698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9" t="31043" r="8433" b="13620"/>
          <a:stretch/>
        </p:blipFill>
        <p:spPr bwMode="auto">
          <a:xfrm>
            <a:off x="6892411" y="835743"/>
            <a:ext cx="1632155" cy="168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F4522-F72A-F447-BE46-C833781B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RPLIDAR A2 LIDAR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9425E-26EC-184C-BA80-FB8533F8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FFF0B-9017-6342-9C06-99C41E75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EAEEF4E-733E-2C49-A5CC-56EF814350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SLAMTEC RPLIDAR A2 LiDAR 2D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360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hlinkClick r:id="rId3"/>
                  </a:rPr>
                  <a:t>link</a:t>
                </a:r>
                <a:endParaRPr lang="en-US" dirty="0"/>
              </a:p>
              <a:p>
                <a:r>
                  <a:rPr lang="en-US" dirty="0"/>
                  <a:t>Pulse-modulated infrared laser signal</a:t>
                </a:r>
              </a:p>
              <a:p>
                <a:r>
                  <a:rPr lang="en-US" dirty="0"/>
                  <a:t>Uses laser triangulation ranging principle</a:t>
                </a:r>
              </a:p>
              <a:p>
                <a:r>
                  <a:rPr lang="en-US" dirty="0"/>
                  <a:t>Works indoor and outdoor (without direct sun exposure)</a:t>
                </a:r>
              </a:p>
              <a:p>
                <a:r>
                  <a:rPr lang="en-US" dirty="0"/>
                  <a:t>Mechanical Frequency: 5-15Hz </a:t>
                </a:r>
              </a:p>
              <a:p>
                <a:r>
                  <a:rPr lang="en-US" dirty="0"/>
                  <a:t>Measuring Range: 0.2m-16m</a:t>
                </a:r>
              </a:p>
              <a:p>
                <a:r>
                  <a:rPr lang="en-US" dirty="0"/>
                  <a:t>Sampling Frequency: up to 8k/sec</a:t>
                </a:r>
              </a:p>
              <a:p>
                <a:r>
                  <a:rPr lang="en-US" dirty="0"/>
                  <a:t>Angular Resolution: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0.9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Range Resolution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 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𝑟𝑎𝑛𝑔𝑒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≤2%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𝑟𝑎𝑛𝑔𝑒</m:t>
                    </m:r>
                  </m:oMath>
                </a14:m>
                <a:r>
                  <a:rPr lang="en-US" dirty="0"/>
                  <a:t> (12m~16m)</a:t>
                </a:r>
              </a:p>
              <a:p>
                <a:r>
                  <a:rPr lang="en-US" dirty="0"/>
                  <a:t>Accuracy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𝑟𝑎𝑛𝑔𝑒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≤3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2%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3−5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CA" b="0" dirty="0"/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2.5%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(5−16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EAEEF4E-733E-2C49-A5CC-56EF814350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6" t="-980" b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01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NO055 9 DOF Absolute Orientation IMU Fusion Breakout Board - RobotShop">
            <a:extLst>
              <a:ext uri="{FF2B5EF4-FFF2-40B4-BE49-F238E27FC236}">
                <a16:creationId xmlns:a16="http://schemas.microsoft.com/office/drawing/2014/main" id="{AB14DCA1-13EA-184D-8329-D85A960E5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12" y="4183047"/>
            <a:ext cx="2538427" cy="253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1C09B-837F-F540-AB51-F1171128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Adafruit BNO055 IMU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3447-EF7C-AD40-BB7A-784257F5F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229"/>
            <a:ext cx="8229600" cy="5175785"/>
          </a:xfrm>
        </p:spPr>
        <p:txBody>
          <a:bodyPr>
            <a:normAutofit/>
          </a:bodyPr>
          <a:lstStyle/>
          <a:p>
            <a:r>
              <a:rPr lang="en-US" dirty="0"/>
              <a:t>9 DOF Inertial Measurement Unit (IMU)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r>
              <a:rPr lang="en-US" dirty="0"/>
              <a:t>Combines a MEMS accelerometer, magnetometer, and gyroscope on a single die</a:t>
            </a:r>
          </a:p>
          <a:p>
            <a:r>
              <a:rPr lang="en-US" dirty="0"/>
              <a:t>ARM Cortex-M0 based processor fuses and filters sensory information to produce:</a:t>
            </a:r>
          </a:p>
          <a:p>
            <a:pPr lvl="1"/>
            <a:r>
              <a:rPr lang="en-US" dirty="0"/>
              <a:t>Absolute Orientation (Euler angles or Quaternion  at 100 Hz)</a:t>
            </a:r>
          </a:p>
          <a:p>
            <a:pPr lvl="1"/>
            <a:r>
              <a:rPr lang="en-US" dirty="0"/>
              <a:t>Angular Velocity Vector 3x1 (100 Hz)</a:t>
            </a:r>
          </a:p>
          <a:p>
            <a:pPr lvl="1"/>
            <a:r>
              <a:rPr lang="en-US" dirty="0"/>
              <a:t>Acceleration Vector 3x1 - gravity + linear acceleration (100 Hz)</a:t>
            </a:r>
          </a:p>
          <a:p>
            <a:pPr lvl="1"/>
            <a:r>
              <a:rPr lang="en-US" dirty="0"/>
              <a:t>Linear Acceleration Vector 3x1 (100 Hz)</a:t>
            </a:r>
          </a:p>
          <a:p>
            <a:pPr lvl="1"/>
            <a:r>
              <a:rPr lang="en-US" dirty="0"/>
              <a:t>Magnetic Field Strength Vector 3x1 (20 Hz)</a:t>
            </a:r>
          </a:p>
          <a:p>
            <a:pPr lvl="1"/>
            <a:r>
              <a:rPr lang="en-US" dirty="0"/>
              <a:t>Gravity Vector 3x1 (100 Hz)</a:t>
            </a:r>
          </a:p>
          <a:p>
            <a:pPr lvl="1"/>
            <a:r>
              <a:rPr lang="en-US" dirty="0"/>
              <a:t>Ambient Temperature (1 Hz)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69E3F-431D-774E-9559-A3753A68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95573-11FF-2E41-B40D-C1231CCB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82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77965C5-5423-274A-B4F6-4244508D2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63" y="4687016"/>
            <a:ext cx="4652909" cy="1555932"/>
          </a:xfrm>
          <a:prstGeom prst="rect">
            <a:avLst/>
          </a:prstGeom>
        </p:spPr>
      </p:pic>
      <p:pic>
        <p:nvPicPr>
          <p:cNvPr id="7174" name="Picture 6" descr="Depth Camera D435 Details">
            <a:extLst>
              <a:ext uri="{FF2B5EF4-FFF2-40B4-BE49-F238E27FC236}">
                <a16:creationId xmlns:a16="http://schemas.microsoft.com/office/drawing/2014/main" id="{FB881B42-FD2F-CB4B-B3BF-F34875B26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052" y="4046197"/>
            <a:ext cx="3879169" cy="200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FC2E3B-2325-9748-9FD1-F41D08C6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D435i Depth Camera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0436C-B57F-BD4D-8148-DE2FBBC1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CE691-C393-8D4B-BFBC-030FF104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6EA01-0CF5-CD40-BA5D-CD5C9CFC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0397"/>
            <a:ext cx="8229600" cy="5175785"/>
          </a:xfrm>
        </p:spPr>
        <p:txBody>
          <a:bodyPr/>
          <a:lstStyle/>
          <a:p>
            <a:r>
              <a:rPr lang="en-US" sz="1800" dirty="0"/>
              <a:t>Combines an RGB camera, an active infrared stereoscopic depth camera and IMU </a:t>
            </a:r>
            <a:r>
              <a:rPr lang="en-US" sz="1800" dirty="0">
                <a:hlinkClick r:id="rId4"/>
              </a:rPr>
              <a:t>link</a:t>
            </a:r>
            <a:endParaRPr lang="en-US" sz="1800" dirty="0"/>
          </a:p>
          <a:p>
            <a:r>
              <a:rPr lang="en-US" sz="1800" dirty="0"/>
              <a:t> Built-in Intel RealSense Vision Processor D4</a:t>
            </a:r>
          </a:p>
          <a:p>
            <a:endParaRPr lang="en-US" dirty="0"/>
          </a:p>
        </p:txBody>
      </p:sp>
      <p:pic>
        <p:nvPicPr>
          <p:cNvPr id="7172" name="Picture 4" descr="Intel RealSense Depth Camera D435i 82635D435IDK B&amp;H Photo Video">
            <a:extLst>
              <a:ext uri="{FF2B5EF4-FFF2-40B4-BE49-F238E27FC236}">
                <a16:creationId xmlns:a16="http://schemas.microsoft.com/office/drawing/2014/main" id="{F1DB7187-7C18-FE4C-A677-F24C9EC80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6" b="26516"/>
          <a:stretch/>
        </p:blipFill>
        <p:spPr bwMode="auto">
          <a:xfrm>
            <a:off x="5902970" y="2143431"/>
            <a:ext cx="2610812" cy="124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C4B3DB-7BCA-1841-A266-FEA987F12D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3" y="3133032"/>
            <a:ext cx="4722964" cy="1478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F19658-52B0-F144-8EEF-78D8F5AF90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2" y="2202681"/>
            <a:ext cx="3738483" cy="8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3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1x VESC HD-60T or 2x Full-Power VESC 6">
            <a:extLst>
              <a:ext uri="{FF2B5EF4-FFF2-40B4-BE49-F238E27FC236}">
                <a16:creationId xmlns:a16="http://schemas.microsoft.com/office/drawing/2014/main" id="{5331E1B1-894F-BC4B-86F5-121502FFA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36" y="1422790"/>
            <a:ext cx="2349909" cy="105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AB053F-6C64-7949-A799-5DAB57CA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TRAMPA VESC 6 Mark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EBAAA-9244-6A41-A3C8-13610380E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45" y="1518761"/>
            <a:ext cx="6454877" cy="5175785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Can operate in BLDC and FOC modes. We use it in FOC mode due to smoother and more efficient  operation</a:t>
            </a:r>
          </a:p>
          <a:p>
            <a:r>
              <a:rPr lang="en-US" sz="1900" dirty="0"/>
              <a:t> Built-in safety protection for overcurrent and LiPo battery low voltage</a:t>
            </a:r>
          </a:p>
          <a:p>
            <a:r>
              <a:rPr lang="en-US" sz="1900" dirty="0"/>
              <a:t>Initial set-up and tuning up of the parameters with VESC tool</a:t>
            </a:r>
          </a:p>
          <a:p>
            <a:r>
              <a:rPr lang="en-US" sz="1900" dirty="0"/>
              <a:t>Provides an estimation of motor velocity for use in wheel odometry</a:t>
            </a:r>
          </a:p>
          <a:p>
            <a:r>
              <a:rPr lang="en-US" sz="1900" dirty="0"/>
              <a:t>Connects to Jetson Nano via USB port</a:t>
            </a:r>
          </a:p>
          <a:p>
            <a:r>
              <a:rPr lang="en-US" sz="1900" dirty="0"/>
              <a:t>Powered by 3S LiPo battery </a:t>
            </a:r>
          </a:p>
          <a:p>
            <a:r>
              <a:rPr lang="en-US" sz="1900" dirty="0"/>
              <a:t>Provides PPM control signal for steering servomotor</a:t>
            </a:r>
          </a:p>
          <a:p>
            <a:r>
              <a:rPr lang="en-US" sz="1900" dirty="0"/>
              <a:t>ROS based drivers are used to communicate with VESC</a:t>
            </a:r>
          </a:p>
          <a:p>
            <a:r>
              <a:rPr lang="en-US" sz="1900" dirty="0"/>
              <a:t>Can incorporate motor position sensors (not used here)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CC65C-AC04-9540-9CFA-D9638FD4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9D867-060E-4A40-A438-47923A9A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57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C49D-910D-BD47-AA80-0EA185F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36363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856E-C2F3-F842-9066-D018168F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F1/10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2EA4-37B1-5D4F-8158-D792F1081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lightweight 2D simulator of UPenn F1TENTH Racecar. The simulator can be built with ROS or as a standalone C++ application</a:t>
            </a:r>
          </a:p>
          <a:p>
            <a:r>
              <a:rPr lang="en-US" dirty="0"/>
              <a:t>We will build on  F1/10 Simulator package available on GitHub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We will make changes as necessary to accomplish project-specific objectives</a:t>
            </a:r>
          </a:p>
          <a:p>
            <a:r>
              <a:rPr lang="en-US" dirty="0"/>
              <a:t>Using this code structure makes the transition from simulation to experiment seamless</a:t>
            </a:r>
          </a:p>
          <a:p>
            <a:r>
              <a:rPr lang="en-US" dirty="0"/>
              <a:t>Control algorithms and codes will be developed and tested on the simulation platform first</a:t>
            </a:r>
          </a:p>
          <a:p>
            <a:r>
              <a:rPr lang="en-US" dirty="0"/>
              <a:t>This allows for safe debugging and performance evaluation before testing new algorithms on the vehicle </a:t>
            </a:r>
          </a:p>
          <a:p>
            <a:r>
              <a:rPr lang="en-US" dirty="0"/>
              <a:t>Same control code can then be used for driving the actual vehicle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88993-76AB-BB40-96DB-0FA1F909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7C9B4-736D-0944-9E2C-E24B5F5F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8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0575-5601-2A40-B0C6-3F603B97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Second Part of Course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D0A2-B32D-F745-8441-126CEE64A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autonomous driving concepts with MacAEV</a:t>
            </a:r>
          </a:p>
          <a:p>
            <a:r>
              <a:rPr lang="en-US" dirty="0"/>
              <a:t>Lectures, tutorials and laboratories are organized around weekly milestones  </a:t>
            </a:r>
          </a:p>
          <a:p>
            <a:r>
              <a:rPr lang="en-US" dirty="0"/>
              <a:t>Lectures introduce theoretical concepts at high level with some technical details left out due to time constraints</a:t>
            </a:r>
          </a:p>
          <a:p>
            <a:r>
              <a:rPr lang="en-US" dirty="0"/>
              <a:t>Tutorials mostly focus on Lab Project Activities </a:t>
            </a:r>
          </a:p>
          <a:p>
            <a:r>
              <a:rPr lang="en-US" dirty="0"/>
              <a:t>Resources and references are made available so students can explore and develop deeper understanding of these concepts on their own  </a:t>
            </a:r>
          </a:p>
          <a:p>
            <a:r>
              <a:rPr lang="en-US" dirty="0"/>
              <a:t>Lab hours are used to help students with project implementation issues and to assess their progress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69296-7563-5B42-8270-73981293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50D38-1182-7847-9344-6DD0629D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3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3F3A-02B7-8546-B011-79C79602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33744-7F78-EB41-9ED4-33B23FFB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project-based course, so you should expect to spend time outside regular class and lab hours towards achieving the objectives</a:t>
            </a:r>
          </a:p>
          <a:p>
            <a:r>
              <a:rPr lang="en-US" dirty="0"/>
              <a:t>There are many steps in algorithm development and implementation that can be carried out at home, and you are strongly encouraged to do so</a:t>
            </a:r>
          </a:p>
          <a:p>
            <a:r>
              <a:rPr lang="en-US" dirty="0"/>
              <a:t>In fact, it is quite likely that you would not be able to finish everything if you were to work exclusively during the lab time</a:t>
            </a:r>
          </a:p>
          <a:p>
            <a:r>
              <a:rPr lang="en-US" dirty="0"/>
              <a:t>You will submit group reports for laboratory activities. Due dates will be posted on Avenue to Learn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178E4-E308-7147-A6E7-D006A4F1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0ADAE-47B2-1943-B09A-3C0713E8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65C4-B21B-0E4B-9217-F48EE86A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88F8-4E46-E446-9567-785E48C8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Lab 6 (Feb. 24-28): </a:t>
            </a:r>
            <a:r>
              <a:rPr lang="en-CA" dirty="0"/>
              <a:t>Setting Up Simulation Environment and Manual Driving of MacAEV  </a:t>
            </a:r>
          </a:p>
          <a:p>
            <a:r>
              <a:rPr lang="en-US" b="1" dirty="0"/>
              <a:t>Lab 7 (March 3-7, 10-14) </a:t>
            </a:r>
            <a:r>
              <a:rPr lang="en-CA" dirty="0"/>
              <a:t>Localization and Mapping with MacAEV    </a:t>
            </a:r>
          </a:p>
          <a:p>
            <a:r>
              <a:rPr lang="en-US" b="1" dirty="0"/>
              <a:t>Lab 8 (March 17-21, 24-28, April 1-4): </a:t>
            </a:r>
            <a:r>
              <a:rPr lang="en-US" dirty="0"/>
              <a:t>Autonomous Driving with MacAEV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29A1D-D7A4-6840-AF0D-1F6652A2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27B35-79C2-864F-A01B-B93947F4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2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88CE-AD4A-CA40-9291-1CE95792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McMaster AEV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B0182F-3F4D-E845-9843-C1898E7D2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3" t="13017" r="18522" b="12412"/>
          <a:stretch/>
        </p:blipFill>
        <p:spPr>
          <a:xfrm>
            <a:off x="1723179" y="2288286"/>
            <a:ext cx="5496474" cy="374904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4A8F9-DC55-1545-B9E4-1C9B503E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51BAD-0697-A240-A243-B3159E9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BC8DE-610C-8D41-A02B-39525B346F7A}"/>
              </a:ext>
            </a:extLst>
          </p:cNvPr>
          <p:cNvSpPr txBox="1"/>
          <p:nvPr/>
        </p:nvSpPr>
        <p:spPr>
          <a:xfrm>
            <a:off x="559703" y="1152882"/>
            <a:ext cx="812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Vehicle built on a 1/10</a:t>
            </a:r>
            <a:r>
              <a:rPr lang="en-US" baseline="30000" dirty="0"/>
              <a:t>th</a:t>
            </a:r>
            <a:r>
              <a:rPr lang="en-US" dirty="0"/>
              <a:t> scale RC hobby platform (ARMA GRANITE 4x4 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BDFC3-21DC-4B41-A60D-5B166D71FF42}"/>
              </a:ext>
            </a:extLst>
          </p:cNvPr>
          <p:cNvSpPr txBox="1"/>
          <p:nvPr/>
        </p:nvSpPr>
        <p:spPr>
          <a:xfrm>
            <a:off x="2622581" y="1860993"/>
            <a:ext cx="2471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Nvidia Jetson Nano AI 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16F073-86B4-0043-BDDB-37CAE2DCFD10}"/>
              </a:ext>
            </a:extLst>
          </p:cNvPr>
          <p:cNvSpPr txBox="1"/>
          <p:nvPr/>
        </p:nvSpPr>
        <p:spPr>
          <a:xfrm>
            <a:off x="5422387" y="1793265"/>
            <a:ext cx="1613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RPLIDAR A2 LiDAR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9B932-F5B7-3746-8917-2ACD2E40EB6E}"/>
              </a:ext>
            </a:extLst>
          </p:cNvPr>
          <p:cNvSpPr txBox="1"/>
          <p:nvPr/>
        </p:nvSpPr>
        <p:spPr>
          <a:xfrm>
            <a:off x="457200" y="5195746"/>
            <a:ext cx="272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Intel RealSense Depth Camera D435i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868F92-88A1-3E47-8E75-3C8DD5D12922}"/>
              </a:ext>
            </a:extLst>
          </p:cNvPr>
          <p:cNvSpPr txBox="1"/>
          <p:nvPr/>
        </p:nvSpPr>
        <p:spPr>
          <a:xfrm>
            <a:off x="2260622" y="2565285"/>
            <a:ext cx="1770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TRAMPA VESC 6 </a:t>
            </a:r>
            <a:r>
              <a:rPr lang="en-US" sz="1200" dirty="0" err="1">
                <a:solidFill>
                  <a:schemeClr val="accent2"/>
                </a:solidFill>
              </a:rPr>
              <a:t>MkV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D6151-FD54-234F-97DE-8C0B4D061202}"/>
              </a:ext>
            </a:extLst>
          </p:cNvPr>
          <p:cNvSpPr txBox="1"/>
          <p:nvPr/>
        </p:nvSpPr>
        <p:spPr>
          <a:xfrm>
            <a:off x="5280875" y="4759641"/>
            <a:ext cx="1896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VENOM 3S LiPo Battery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DBB78C-C8D1-B742-80B8-C8F8BD9956FE}"/>
              </a:ext>
            </a:extLst>
          </p:cNvPr>
          <p:cNvSpPr txBox="1"/>
          <p:nvPr/>
        </p:nvSpPr>
        <p:spPr>
          <a:xfrm>
            <a:off x="6745596" y="2482383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BNO055 9DOF IMU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A97446-7CF0-1748-9805-0F64BF68E3E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58272" y="2137992"/>
            <a:ext cx="685123" cy="7660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86C8CC-8F20-FF46-B4D6-A92F07781D18}"/>
              </a:ext>
            </a:extLst>
          </p:cNvPr>
          <p:cNvCxnSpPr/>
          <p:nvPr/>
        </p:nvCxnSpPr>
        <p:spPr>
          <a:xfrm>
            <a:off x="3307704" y="2860368"/>
            <a:ext cx="218897" cy="4883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603376-3297-064B-A517-F5B961F4C916}"/>
              </a:ext>
            </a:extLst>
          </p:cNvPr>
          <p:cNvCxnSpPr>
            <a:cxnSpLocks/>
          </p:cNvCxnSpPr>
          <p:nvPr/>
        </p:nvCxnSpPr>
        <p:spPr>
          <a:xfrm flipH="1" flipV="1">
            <a:off x="5010913" y="4107764"/>
            <a:ext cx="552988" cy="6518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69E14C-BEE0-9D47-95C9-D8E13F1B0CC5}"/>
              </a:ext>
            </a:extLst>
          </p:cNvPr>
          <p:cNvCxnSpPr/>
          <p:nvPr/>
        </p:nvCxnSpPr>
        <p:spPr>
          <a:xfrm flipV="1">
            <a:off x="2331720" y="3800782"/>
            <a:ext cx="694944" cy="11644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8B1AB6-166C-C543-B313-BE3D0F33A93D}"/>
              </a:ext>
            </a:extLst>
          </p:cNvPr>
          <p:cNvCxnSpPr/>
          <p:nvPr/>
        </p:nvCxnSpPr>
        <p:spPr>
          <a:xfrm flipH="1">
            <a:off x="5742432" y="2137992"/>
            <a:ext cx="219456" cy="2458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3E9618-12BF-7B43-BE03-461E680522AA}"/>
              </a:ext>
            </a:extLst>
          </p:cNvPr>
          <p:cNvCxnSpPr>
            <a:cxnSpLocks/>
          </p:cNvCxnSpPr>
          <p:nvPr/>
        </p:nvCxnSpPr>
        <p:spPr>
          <a:xfrm flipH="1">
            <a:off x="5818518" y="2620883"/>
            <a:ext cx="936222" cy="2154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FF7241D-1DD3-F249-909B-4F9644571C92}"/>
              </a:ext>
            </a:extLst>
          </p:cNvPr>
          <p:cNvSpPr txBox="1"/>
          <p:nvPr/>
        </p:nvSpPr>
        <p:spPr>
          <a:xfrm>
            <a:off x="6611335" y="3066854"/>
            <a:ext cx="1132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2"/>
                </a:solidFill>
              </a:rPr>
              <a:t>WiFi</a:t>
            </a:r>
            <a:r>
              <a:rPr lang="en-US" sz="1200" dirty="0">
                <a:solidFill>
                  <a:schemeClr val="accent2"/>
                </a:solidFill>
              </a:rPr>
              <a:t> Antenna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A607AC7-CABD-9C40-B4AD-ED4F20AA040C}"/>
              </a:ext>
            </a:extLst>
          </p:cNvPr>
          <p:cNvCxnSpPr/>
          <p:nvPr/>
        </p:nvCxnSpPr>
        <p:spPr>
          <a:xfrm flipH="1" flipV="1">
            <a:off x="5852160" y="3070394"/>
            <a:ext cx="704088" cy="699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0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993C-D8ED-F046-A7B4-A3549FD3D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Onboard Computer</a:t>
            </a:r>
          </a:p>
        </p:txBody>
      </p:sp>
    </p:spTree>
    <p:extLst>
      <p:ext uri="{BB962C8B-B14F-4D97-AF65-F5344CB8AC3E}">
        <p14:creationId xmlns:p14="http://schemas.microsoft.com/office/powerpoint/2010/main" val="373031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0B8B35-5621-8044-9BAD-B143A6ED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" y="1288022"/>
            <a:ext cx="7625733" cy="5073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D89DBB-F856-E24D-BAC6-4D6CE682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Jetson Nano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00DBF-CFDF-8349-9EEE-796B7ADC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74F32-F394-0041-9771-8561D330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6" name="Picture 6" descr="NVIDIA Jetson Nano Developer Kit | NVIDIA Developer">
            <a:extLst>
              <a:ext uri="{FF2B5EF4-FFF2-40B4-BE49-F238E27FC236}">
                <a16:creationId xmlns:a16="http://schemas.microsoft.com/office/drawing/2014/main" id="{7401B474-127E-1B42-96C5-89D170461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90" y="3805090"/>
            <a:ext cx="3208410" cy="261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71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A4FA-ACFF-AF44-B4B7-9A5512DB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Jetson Nano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1AB6-B1AF-DF46-8807-91D35137B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Nvidia </a:t>
            </a:r>
            <a:r>
              <a:rPr lang="en-US" dirty="0" err="1"/>
              <a:t>JetPack</a:t>
            </a:r>
            <a:r>
              <a:rPr lang="en-US" dirty="0"/>
              <a:t> SDK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</a:t>
            </a:r>
          </a:p>
          <a:p>
            <a:r>
              <a:rPr lang="en-US" dirty="0"/>
              <a:t>Jetson Linux Driver Package (L4T)</a:t>
            </a:r>
          </a:p>
          <a:p>
            <a:r>
              <a:rPr lang="en-US" dirty="0"/>
              <a:t>OS: Linux kernel 4.9, filesystem based on Ubuntu 18.04</a:t>
            </a:r>
          </a:p>
          <a:p>
            <a:r>
              <a:rPr lang="en-US" b="1" dirty="0" err="1"/>
              <a:t>TensorRT</a:t>
            </a:r>
            <a:r>
              <a:rPr lang="en-US" b="1" dirty="0"/>
              <a:t>: </a:t>
            </a:r>
            <a:r>
              <a:rPr lang="en-US" dirty="0"/>
              <a:t>Built on Nvidia CUDA, is a high-performance deep learning inference runtime for image classification, segmentation, and object detection neural networks.</a:t>
            </a:r>
          </a:p>
          <a:p>
            <a:r>
              <a:rPr lang="en-CA" b="1" dirty="0" err="1"/>
              <a:t>cuDNN</a:t>
            </a:r>
            <a:r>
              <a:rPr lang="en-CA" b="1" dirty="0"/>
              <a:t>: </a:t>
            </a:r>
            <a:r>
              <a:rPr lang="en-CA" dirty="0"/>
              <a:t>CUDA Deep Neural Network library provides  provides highly tuned implementations for standard routines such as forward and backward convolution, pooling, normalization, and activation layers</a:t>
            </a:r>
          </a:p>
          <a:p>
            <a:r>
              <a:rPr lang="en-CA" b="1" dirty="0"/>
              <a:t>CUDA:</a:t>
            </a:r>
            <a:r>
              <a:rPr lang="en-CA" dirty="0"/>
              <a:t> Toolkit provides a development environment for GPU-accelerated applications </a:t>
            </a:r>
          </a:p>
          <a:p>
            <a:r>
              <a:rPr lang="en-CA" b="1" dirty="0"/>
              <a:t>Computer Vison: </a:t>
            </a:r>
            <a:r>
              <a:rPr lang="en-CA" dirty="0"/>
              <a:t> Computer Vision / Image Processing algorithms implemented on PVA (Programmable Vision Accelerator), GPU and CPU. Supports </a:t>
            </a:r>
            <a:r>
              <a:rPr lang="en-CA" b="1" dirty="0"/>
              <a:t>OpenCV</a:t>
            </a:r>
            <a:r>
              <a:rPr lang="en-CA" dirty="0"/>
              <a:t> (Open-source library for computer vision) and </a:t>
            </a:r>
            <a:r>
              <a:rPr lang="en-CA" b="1" dirty="0" err="1"/>
              <a:t>VisionWorks</a:t>
            </a:r>
            <a:r>
              <a:rPr lang="en-CA" dirty="0"/>
              <a:t> ( a software development package for Computer Vision (CV) and image processing)</a:t>
            </a:r>
          </a:p>
          <a:p>
            <a:r>
              <a:rPr lang="en-CA" b="1" dirty="0"/>
              <a:t>Multimedia API:</a:t>
            </a:r>
            <a:r>
              <a:rPr lang="en-CA" dirty="0"/>
              <a:t> Camera Application API (low-level frame-synchronous API for camera applications, with per frame camera parameter control, multiple camera support, and EGL stream outputs). Sensor driver API (enables video decode, encode, format conversion and scaling functionality)</a:t>
            </a:r>
            <a:endParaRPr lang="en-CA" b="1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E2F6D-7176-D24E-A118-6EE13447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5E758-4A0D-D542-A7E2-90A363F4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FE81-FB59-FB4F-B50E-AF4120CD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Robot Operating System (ROS)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FD7B-D307-ED49-A845-F4FAFA49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“The Robot Operating System (ROS) is a set of software libraries and tools that help you build robot applications. From drivers to state-of-the-art algorithms, and with powerful developer tools, ROS has what you need for your next robotics project. And it's all open source.” 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</a:t>
            </a:r>
          </a:p>
          <a:p>
            <a:r>
              <a:rPr lang="en-US" dirty="0"/>
              <a:t>You have already installed ROS 1 long-term distribution </a:t>
            </a:r>
            <a:r>
              <a:rPr lang="en-US" dirty="0">
                <a:hlinkClick r:id="rId3"/>
              </a:rPr>
              <a:t>Melodic</a:t>
            </a:r>
            <a:r>
              <a:rPr lang="en-US" dirty="0"/>
              <a:t> which primarily targets the Ubuntu 18.04 (Bionic) release</a:t>
            </a:r>
          </a:p>
          <a:p>
            <a:r>
              <a:rPr lang="en-US" dirty="0"/>
              <a:t>ROS provides a communication and modular application development framework targeting robotics applications</a:t>
            </a:r>
          </a:p>
          <a:p>
            <a:r>
              <a:rPr lang="en-US" dirty="0"/>
              <a:t> All application developments in the remainder of the course will be based on ROS using Python and some C++  programing languages, as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A82E8-FBCD-A440-9DA8-2CBA38D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ELECENG 3EY4: Electrical Systems Integration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8D174-DAF4-2B4D-AFA1-5BA5A784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61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127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21252</TotalTime>
  <Words>1115</Words>
  <Application>Microsoft Macintosh PowerPoint</Application>
  <PresentationFormat>On-screen Show (4:3)</PresentationFormat>
  <Paragraphs>121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Courier New</vt:lpstr>
      <vt:lpstr>Palatino Linotype</vt:lpstr>
      <vt:lpstr>Executive</vt:lpstr>
      <vt:lpstr>McMaster Autonomous Electric Vehicle (MacAEV)</vt:lpstr>
      <vt:lpstr>Plan for Second Part of Course </vt:lpstr>
      <vt:lpstr>Key Points to Consider</vt:lpstr>
      <vt:lpstr>Milestones</vt:lpstr>
      <vt:lpstr>McMaster AEV </vt:lpstr>
      <vt:lpstr>Onboard Computer</vt:lpstr>
      <vt:lpstr>NVIDIA Jetson Nano</vt:lpstr>
      <vt:lpstr>NVIDIA Jetson Nano</vt:lpstr>
      <vt:lpstr>The Robot Operating System (ROS)</vt:lpstr>
      <vt:lpstr>Sensing Modules</vt:lpstr>
      <vt:lpstr>RPLIDAR A2 LIDAR</vt:lpstr>
      <vt:lpstr>Adafruit BNO055 IMU</vt:lpstr>
      <vt:lpstr>Intel D435i Depth Camera</vt:lpstr>
      <vt:lpstr>TRAMPA VESC 6 Mark V</vt:lpstr>
      <vt:lpstr>Software</vt:lpstr>
      <vt:lpstr>F1/10 Simulator</vt:lpstr>
    </vt:vector>
  </TitlesOfParts>
  <Company>McMaster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Linear Algebra</dc:title>
  <dc:creator>Shahin Sirouspour</dc:creator>
  <cp:lastModifiedBy>Sirouspour, Shahin</cp:lastModifiedBy>
  <cp:revision>6</cp:revision>
  <cp:lastPrinted>2018-09-17T19:38:22Z</cp:lastPrinted>
  <dcterms:created xsi:type="dcterms:W3CDTF">2012-05-15T16:07:01Z</dcterms:created>
  <dcterms:modified xsi:type="dcterms:W3CDTF">2025-02-09T15:59:49Z</dcterms:modified>
</cp:coreProperties>
</file>