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3" r:id="rId19"/>
    <p:sldId id="275"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305" r:id="rId45"/>
    <p:sldId id="299" r:id="rId46"/>
    <p:sldId id="300" r:id="rId47"/>
    <p:sldId id="301" r:id="rId48"/>
    <p:sldId id="302" r:id="rId49"/>
    <p:sldId id="303" r:id="rId50"/>
    <p:sldId id="3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3951CC7-5420-4542-8DF9-1F9E34D65AFA}"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951CC7-5420-4542-8DF9-1F9E34D65AFA}"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951CC7-5420-4542-8DF9-1F9E34D65AFA}"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1AE2CA-9344-43BE-9537-04210F6CDB4E}" type="datetimeFigureOut">
              <a:rPr lang="en-US" smtClean="0"/>
              <a:t>9/18/2012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951CC7-5420-4542-8DF9-1F9E34D65A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11AE2CA-9344-43BE-9537-04210F6CDB4E}" type="datetimeFigureOut">
              <a:rPr lang="en-US" smtClean="0"/>
              <a:t>9/18/2012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3951CC7-5420-4542-8DF9-1F9E34D65A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11AE2CA-9344-43BE-9537-04210F6CDB4E}" type="datetimeFigureOut">
              <a:rPr lang="en-US" smtClean="0"/>
              <a:t>9/18/2012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3951CC7-5420-4542-8DF9-1F9E34D65AF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Java Syntax and Language Features</a:t>
            </a:r>
            <a:endParaRPr lang="en-US" dirty="0"/>
          </a:p>
        </p:txBody>
      </p:sp>
      <p:sp>
        <p:nvSpPr>
          <p:cNvPr id="3" name="Subtitle 2"/>
          <p:cNvSpPr>
            <a:spLocks noGrp="1"/>
          </p:cNvSpPr>
          <p:nvPr>
            <p:ph type="subTitle" idx="1"/>
          </p:nvPr>
        </p:nvSpPr>
        <p:spPr/>
        <p:txBody>
          <a:bodyPr/>
          <a:lstStyle/>
          <a:p>
            <a:r>
              <a:rPr lang="en-US" dirty="0" smtClean="0"/>
              <a:t>Leland High School</a:t>
            </a:r>
          </a:p>
          <a:p>
            <a:r>
              <a:rPr lang="en-US" dirty="0" smtClean="0"/>
              <a:t>Computer Science Club</a:t>
            </a:r>
          </a:p>
        </p:txBody>
      </p:sp>
    </p:spTree>
    <p:extLst>
      <p:ext uri="{BB962C8B-B14F-4D97-AF65-F5344CB8AC3E}">
        <p14:creationId xmlns:p14="http://schemas.microsoft.com/office/powerpoint/2010/main" val="49758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a:t>
            </a:r>
            <a:endParaRPr lang="en-US" dirty="0"/>
          </a:p>
        </p:txBody>
      </p:sp>
      <p:sp>
        <p:nvSpPr>
          <p:cNvPr id="3" name="Content Placeholder 2"/>
          <p:cNvSpPr>
            <a:spLocks noGrp="1"/>
          </p:cNvSpPr>
          <p:nvPr>
            <p:ph idx="1"/>
          </p:nvPr>
        </p:nvSpPr>
        <p:spPr/>
        <p:txBody>
          <a:bodyPr/>
          <a:lstStyle/>
          <a:p>
            <a:r>
              <a:rPr lang="en-US" dirty="0" smtClean="0"/>
              <a:t>Booleans can either be true or false; hence, they only take up one bit of space.</a:t>
            </a:r>
            <a:endParaRPr lang="en-US" dirty="0"/>
          </a:p>
        </p:txBody>
      </p:sp>
    </p:spTree>
    <p:extLst>
      <p:ext uri="{BB962C8B-B14F-4D97-AF65-F5344CB8AC3E}">
        <p14:creationId xmlns:p14="http://schemas.microsoft.com/office/powerpoint/2010/main" val="217807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a:t>
            </a:r>
            <a:endParaRPr lang="en-US" dirty="0"/>
          </a:p>
        </p:txBody>
      </p:sp>
      <p:sp>
        <p:nvSpPr>
          <p:cNvPr id="3" name="Content Placeholder 2"/>
          <p:cNvSpPr>
            <a:spLocks noGrp="1"/>
          </p:cNvSpPr>
          <p:nvPr>
            <p:ph idx="1"/>
          </p:nvPr>
        </p:nvSpPr>
        <p:spPr>
          <a:xfrm>
            <a:off x="914400" y="1783560"/>
            <a:ext cx="7772400" cy="4769640"/>
          </a:xfrm>
        </p:spPr>
        <p:txBody>
          <a:bodyPr>
            <a:normAutofit fontScale="92500" lnSpcReduction="10000"/>
          </a:bodyPr>
          <a:lstStyle/>
          <a:p>
            <a:r>
              <a:rPr lang="en-US" dirty="0" smtClean="0"/>
              <a:t>Doubles store decimal values in 8 bytes (64 bits)</a:t>
            </a:r>
          </a:p>
          <a:p>
            <a:r>
              <a:rPr lang="en-US" dirty="0" smtClean="0"/>
              <a:t>They are stored in three parts:</a:t>
            </a:r>
          </a:p>
          <a:p>
            <a:pPr lvl="1"/>
            <a:r>
              <a:rPr lang="en-US" dirty="0" smtClean="0"/>
              <a:t>Sign (one bit)</a:t>
            </a:r>
          </a:p>
          <a:p>
            <a:pPr lvl="1"/>
            <a:r>
              <a:rPr lang="en-US" dirty="0" smtClean="0"/>
              <a:t>Mantissa (52 bits)</a:t>
            </a:r>
          </a:p>
          <a:p>
            <a:pPr lvl="1"/>
            <a:r>
              <a:rPr lang="en-US" dirty="0" smtClean="0"/>
              <a:t>Exponent (11 bits)</a:t>
            </a:r>
          </a:p>
          <a:p>
            <a:r>
              <a:rPr lang="en-US" dirty="0" smtClean="0"/>
              <a:t>Each number is sign × </a:t>
            </a:r>
            <a:r>
              <a:rPr lang="en-US" dirty="0" err="1" smtClean="0"/>
              <a:t>mantissa</a:t>
            </a:r>
            <a:r>
              <a:rPr lang="en-US" baseline="30000" dirty="0" err="1" smtClean="0"/>
              <a:t>exponent</a:t>
            </a:r>
            <a:endParaRPr lang="en-US" dirty="0" smtClean="0"/>
          </a:p>
          <a:p>
            <a:r>
              <a:rPr lang="en-US" dirty="0" smtClean="0"/>
              <a:t>They are called “doubles” because the single precision floating point number is already called float. Floats store the same thing as doubles, except with less precision; they only need 4 bytes, like an integer.</a:t>
            </a:r>
          </a:p>
        </p:txBody>
      </p:sp>
    </p:spTree>
    <p:extLst>
      <p:ext uri="{BB962C8B-B14F-4D97-AF65-F5344CB8AC3E}">
        <p14:creationId xmlns:p14="http://schemas.microsoft.com/office/powerpoint/2010/main" val="156077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Roundoff</a:t>
            </a:r>
            <a:r>
              <a:rPr lang="en-US" dirty="0" smtClean="0"/>
              <a:t> error with doubles</a:t>
            </a:r>
            <a:endParaRPr lang="en-US" dirty="0"/>
          </a:p>
        </p:txBody>
      </p:sp>
      <p:sp>
        <p:nvSpPr>
          <p:cNvPr id="3" name="Content Placeholder 2"/>
          <p:cNvSpPr>
            <a:spLocks noGrp="1"/>
          </p:cNvSpPr>
          <p:nvPr>
            <p:ph idx="1"/>
          </p:nvPr>
        </p:nvSpPr>
        <p:spPr>
          <a:xfrm>
            <a:off x="914400" y="1783560"/>
            <a:ext cx="7772400" cy="4769640"/>
          </a:xfrm>
        </p:spPr>
        <p:txBody>
          <a:bodyPr>
            <a:normAutofit lnSpcReduction="10000"/>
          </a:bodyPr>
          <a:lstStyle/>
          <a:p>
            <a:r>
              <a:rPr lang="en-US" dirty="0" smtClean="0"/>
              <a:t>Doubles are stored in binary. Unlike integers, they cannot be represented exactly in binary form.</a:t>
            </a:r>
          </a:p>
          <a:p>
            <a:r>
              <a:rPr lang="en-US" dirty="0" smtClean="0"/>
              <a:t>For example, the number 0.1</a:t>
            </a:r>
            <a:r>
              <a:rPr lang="en-US" baseline="-25000" dirty="0" smtClean="0"/>
              <a:t>three</a:t>
            </a:r>
            <a:r>
              <a:rPr lang="en-US" dirty="0" smtClean="0"/>
              <a:t> (in base three) cannot be represented exactly in decimal form. It is 0.3333333333333333….</a:t>
            </a:r>
          </a:p>
          <a:p>
            <a:r>
              <a:rPr lang="en-US" dirty="0" smtClean="0"/>
              <a:t>The same applies to doubles; the mantissa is “rounded off” when stored in binary.</a:t>
            </a:r>
          </a:p>
          <a:p>
            <a:r>
              <a:rPr lang="en-US" dirty="0" smtClean="0"/>
              <a:t>These </a:t>
            </a:r>
            <a:r>
              <a:rPr lang="en-US" dirty="0" err="1" smtClean="0"/>
              <a:t>roundoff</a:t>
            </a:r>
            <a:r>
              <a:rPr lang="en-US" dirty="0" smtClean="0"/>
              <a:t> errors can add up over many calculations.</a:t>
            </a:r>
            <a:endParaRPr lang="en-US" dirty="0"/>
          </a:p>
        </p:txBody>
      </p:sp>
    </p:spTree>
    <p:extLst>
      <p:ext uri="{BB962C8B-B14F-4D97-AF65-F5344CB8AC3E}">
        <p14:creationId xmlns:p14="http://schemas.microsoft.com/office/powerpoint/2010/main" val="2743393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Roundoff</a:t>
            </a:r>
            <a:r>
              <a:rPr lang="en-US" dirty="0" smtClean="0"/>
              <a:t> Error example</a:t>
            </a:r>
            <a:endParaRPr lang="en-US" dirty="0"/>
          </a:p>
        </p:txBody>
      </p:sp>
      <p:sp>
        <p:nvSpPr>
          <p:cNvPr id="3" name="Content Placeholder 2"/>
          <p:cNvSpPr>
            <a:spLocks noGrp="1"/>
          </p:cNvSpPr>
          <p:nvPr>
            <p:ph idx="1"/>
          </p:nvPr>
        </p:nvSpPr>
        <p:spPr/>
        <p:txBody>
          <a:bodyPr/>
          <a:lstStyle/>
          <a:p>
            <a:r>
              <a:rPr lang="en-US" dirty="0" smtClean="0"/>
              <a:t>Suppose you were to add “0.1” to “0” 100 times.</a:t>
            </a:r>
          </a:p>
          <a:p>
            <a:r>
              <a:rPr lang="en-US" dirty="0" smtClean="0"/>
              <a:t>With exact math, you get “10.0”.</a:t>
            </a:r>
          </a:p>
          <a:p>
            <a:r>
              <a:rPr lang="en-US" dirty="0" smtClean="0"/>
              <a:t>If you store 0.1 as a double and do the same calculation, you </a:t>
            </a:r>
            <a:r>
              <a:rPr lang="en-US" dirty="0"/>
              <a:t>get “</a:t>
            </a:r>
            <a:r>
              <a:rPr lang="en-US" dirty="0" smtClean="0"/>
              <a:t>9.99999999999998”.</a:t>
            </a:r>
          </a:p>
          <a:p>
            <a:r>
              <a:rPr lang="en-US" dirty="0" smtClean="0"/>
              <a:t>If you store 0.1 as a float and do the same calculations, you get “10.000002”.</a:t>
            </a:r>
          </a:p>
          <a:p>
            <a:r>
              <a:rPr lang="en-US" dirty="0" smtClean="0"/>
              <a:t>As you can see, doubles are more precise than floats.</a:t>
            </a:r>
            <a:endParaRPr lang="en-US" dirty="0"/>
          </a:p>
        </p:txBody>
      </p:sp>
    </p:spTree>
    <p:extLst>
      <p:ext uri="{BB962C8B-B14F-4D97-AF65-F5344CB8AC3E}">
        <p14:creationId xmlns:p14="http://schemas.microsoft.com/office/powerpoint/2010/main" val="3713285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p:txBody>
          <a:bodyPr/>
          <a:lstStyle/>
          <a:p>
            <a:r>
              <a:rPr lang="en-US" dirty="0" smtClean="0"/>
              <a:t>On the AP Test, you are expected to be able to work with hexadecimal numbers.</a:t>
            </a:r>
          </a:p>
          <a:p>
            <a:r>
              <a:rPr lang="en-US" dirty="0" smtClean="0"/>
              <a:t>Hexadecimal numbers are just numbers in base sixteen.</a:t>
            </a:r>
          </a:p>
          <a:p>
            <a:r>
              <a:rPr lang="en-US" dirty="0" smtClean="0"/>
              <a:t>You need sixteen single-digit characters for 0 to 15 for hexadecimal numbers.</a:t>
            </a:r>
          </a:p>
          <a:p>
            <a:r>
              <a:rPr lang="en-US" dirty="0" smtClean="0"/>
              <a:t>Use 0123456789ABCDE</a:t>
            </a:r>
          </a:p>
          <a:p>
            <a:r>
              <a:rPr lang="en-US" dirty="0" smtClean="0"/>
              <a:t>Example: 268 in hexadecimal form is 10C</a:t>
            </a:r>
            <a:r>
              <a:rPr lang="en-US" baseline="-25000" dirty="0" smtClean="0"/>
              <a:t>hex</a:t>
            </a:r>
            <a:r>
              <a:rPr lang="en-US" dirty="0" smtClean="0"/>
              <a:t>.</a:t>
            </a:r>
            <a:endParaRPr lang="en-US" dirty="0"/>
          </a:p>
        </p:txBody>
      </p:sp>
    </p:spTree>
    <p:extLst>
      <p:ext uri="{BB962C8B-B14F-4D97-AF65-F5344CB8AC3E}">
        <p14:creationId xmlns:p14="http://schemas.microsoft.com/office/powerpoint/2010/main" val="3400535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variables in a program</a:t>
            </a:r>
            <a:endParaRPr lang="en-US" dirty="0"/>
          </a:p>
        </p:txBody>
      </p:sp>
      <p:sp>
        <p:nvSpPr>
          <p:cNvPr id="3" name="Content Placeholder 2"/>
          <p:cNvSpPr>
            <a:spLocks noGrp="1"/>
          </p:cNvSpPr>
          <p:nvPr>
            <p:ph idx="1"/>
          </p:nvPr>
        </p:nvSpPr>
        <p:spPr>
          <a:xfrm>
            <a:off x="533400" y="1783560"/>
            <a:ext cx="8382000" cy="4572000"/>
          </a:xfrm>
        </p:spPr>
        <p:txBody>
          <a:bodyPr>
            <a:normAutofit lnSpcReduction="10000"/>
          </a:bodyPr>
          <a:lstStyle/>
          <a:p>
            <a:r>
              <a:rPr lang="en-US" dirty="0" smtClean="0"/>
              <a:t>In order to use a variable in a program, you must declare it first using a variable declaration</a:t>
            </a:r>
          </a:p>
          <a:p>
            <a:r>
              <a:rPr lang="en-US" dirty="0" smtClean="0"/>
              <a:t>Syntax:</a:t>
            </a:r>
          </a:p>
          <a:p>
            <a:pPr marL="68580" indent="0">
              <a:buNone/>
            </a:pPr>
            <a:r>
              <a:rPr lang="en-US" dirty="0" err="1" smtClean="0"/>
              <a:t>int</a:t>
            </a:r>
            <a:r>
              <a:rPr lang="en-US" dirty="0" smtClean="0"/>
              <a:t> x = 7;</a:t>
            </a:r>
          </a:p>
          <a:p>
            <a:pPr marL="68580" indent="0">
              <a:buNone/>
            </a:pPr>
            <a:r>
              <a:rPr lang="en-US" dirty="0"/>
              <a:t>	</a:t>
            </a:r>
            <a:r>
              <a:rPr lang="en-US" dirty="0" smtClean="0"/>
              <a:t>//declares the </a:t>
            </a:r>
            <a:r>
              <a:rPr lang="en-US" dirty="0" err="1" smtClean="0"/>
              <a:t>int</a:t>
            </a:r>
            <a:r>
              <a:rPr lang="en-US" dirty="0" smtClean="0"/>
              <a:t> “x” with initial value 7</a:t>
            </a:r>
          </a:p>
          <a:p>
            <a:pPr marL="68580" indent="0">
              <a:buNone/>
            </a:pPr>
            <a:r>
              <a:rPr lang="en-US" dirty="0" err="1" smtClean="0"/>
              <a:t>boolean</a:t>
            </a:r>
            <a:r>
              <a:rPr lang="en-US" dirty="0" smtClean="0"/>
              <a:t> </a:t>
            </a:r>
            <a:r>
              <a:rPr lang="en-US" dirty="0" err="1" smtClean="0"/>
              <a:t>isCorrect</a:t>
            </a:r>
            <a:r>
              <a:rPr lang="en-US" dirty="0" smtClean="0"/>
              <a:t> = true;</a:t>
            </a:r>
          </a:p>
          <a:p>
            <a:pPr marL="68580" indent="0">
              <a:buNone/>
            </a:pPr>
            <a:r>
              <a:rPr lang="en-US" dirty="0"/>
              <a:t>	</a:t>
            </a:r>
            <a:r>
              <a:rPr lang="en-US" dirty="0" smtClean="0"/>
              <a:t>//declares the </a:t>
            </a:r>
            <a:r>
              <a:rPr lang="en-US" dirty="0" err="1" smtClean="0"/>
              <a:t>boolean</a:t>
            </a:r>
            <a:r>
              <a:rPr lang="en-US" dirty="0" smtClean="0"/>
              <a:t> “</a:t>
            </a:r>
            <a:r>
              <a:rPr lang="en-US" dirty="0" err="1" smtClean="0"/>
              <a:t>isCorrect</a:t>
            </a:r>
            <a:r>
              <a:rPr lang="en-US" dirty="0" smtClean="0"/>
              <a:t>”.</a:t>
            </a:r>
          </a:p>
          <a:p>
            <a:pPr marL="68580" indent="0">
              <a:buNone/>
            </a:pPr>
            <a:r>
              <a:rPr lang="en-US" dirty="0" smtClean="0"/>
              <a:t>double length = 3.02e17</a:t>
            </a:r>
          </a:p>
          <a:p>
            <a:pPr marL="68580" indent="0">
              <a:buNone/>
            </a:pPr>
            <a:r>
              <a:rPr lang="en-US" dirty="0"/>
              <a:t>	</a:t>
            </a:r>
            <a:r>
              <a:rPr lang="en-US" dirty="0" smtClean="0"/>
              <a:t>//initial value is 3.o2 × 10</a:t>
            </a:r>
            <a:r>
              <a:rPr lang="en-US" baseline="30000" dirty="0" smtClean="0"/>
              <a:t>17</a:t>
            </a:r>
            <a:endParaRPr lang="en-US" dirty="0"/>
          </a:p>
        </p:txBody>
      </p:sp>
    </p:spTree>
    <p:extLst>
      <p:ext uri="{BB962C8B-B14F-4D97-AF65-F5344CB8AC3E}">
        <p14:creationId xmlns:p14="http://schemas.microsoft.com/office/powerpoint/2010/main" val="408685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Declarations</a:t>
            </a:r>
            <a:endParaRPr lang="en-US" dirty="0"/>
          </a:p>
        </p:txBody>
      </p:sp>
      <p:sp>
        <p:nvSpPr>
          <p:cNvPr id="3" name="Content Placeholder 2"/>
          <p:cNvSpPr>
            <a:spLocks noGrp="1"/>
          </p:cNvSpPr>
          <p:nvPr>
            <p:ph idx="1"/>
          </p:nvPr>
        </p:nvSpPr>
        <p:spPr>
          <a:xfrm>
            <a:off x="914400" y="1783560"/>
            <a:ext cx="7772400" cy="4845840"/>
          </a:xfrm>
        </p:spPr>
        <p:txBody>
          <a:bodyPr>
            <a:normAutofit/>
          </a:bodyPr>
          <a:lstStyle/>
          <a:p>
            <a:r>
              <a:rPr lang="en-US" dirty="0" smtClean="0"/>
              <a:t>If you do not specify an initial value for a primitive type, the  initial value is set to a default.</a:t>
            </a:r>
          </a:p>
          <a:p>
            <a:pPr marL="68580" indent="0">
              <a:buNone/>
            </a:pPr>
            <a:r>
              <a:rPr lang="en-US" dirty="0" err="1" smtClean="0"/>
              <a:t>int</a:t>
            </a:r>
            <a:r>
              <a:rPr lang="en-US" dirty="0" smtClean="0"/>
              <a:t> x;</a:t>
            </a:r>
          </a:p>
          <a:p>
            <a:pPr marL="68580" indent="0">
              <a:buNone/>
            </a:pPr>
            <a:r>
              <a:rPr lang="en-US" dirty="0"/>
              <a:t>	</a:t>
            </a:r>
            <a:r>
              <a:rPr lang="en-US" dirty="0" smtClean="0"/>
              <a:t>//declares the </a:t>
            </a:r>
            <a:r>
              <a:rPr lang="en-US" dirty="0" err="1" smtClean="0"/>
              <a:t>int</a:t>
            </a:r>
            <a:r>
              <a:rPr lang="en-US" dirty="0" smtClean="0"/>
              <a:t> “x” with initial value 0</a:t>
            </a:r>
          </a:p>
          <a:p>
            <a:pPr marL="68580" indent="0">
              <a:buNone/>
            </a:pPr>
            <a:r>
              <a:rPr lang="en-US" dirty="0" err="1" smtClean="0"/>
              <a:t>boolean</a:t>
            </a:r>
            <a:r>
              <a:rPr lang="en-US" dirty="0" smtClean="0"/>
              <a:t> </a:t>
            </a:r>
            <a:r>
              <a:rPr lang="en-US" dirty="0" err="1" smtClean="0"/>
              <a:t>isCorrect</a:t>
            </a:r>
            <a:r>
              <a:rPr lang="en-US" dirty="0" smtClean="0"/>
              <a:t>;</a:t>
            </a:r>
          </a:p>
          <a:p>
            <a:pPr marL="68580" indent="0">
              <a:buNone/>
            </a:pPr>
            <a:r>
              <a:rPr lang="en-US" dirty="0"/>
              <a:t>	</a:t>
            </a:r>
            <a:r>
              <a:rPr lang="en-US" dirty="0" smtClean="0"/>
              <a:t>//”</a:t>
            </a:r>
            <a:r>
              <a:rPr lang="en-US" dirty="0" err="1" smtClean="0"/>
              <a:t>isCorrect</a:t>
            </a:r>
            <a:r>
              <a:rPr lang="en-US" dirty="0" smtClean="0"/>
              <a:t>” has the initial value of false</a:t>
            </a:r>
          </a:p>
          <a:p>
            <a:pPr marL="68580" indent="0">
              <a:buNone/>
            </a:pPr>
            <a:r>
              <a:rPr lang="en-US" dirty="0" smtClean="0"/>
              <a:t>double length;</a:t>
            </a:r>
          </a:p>
          <a:p>
            <a:pPr marL="68580" indent="0">
              <a:buNone/>
            </a:pPr>
            <a:r>
              <a:rPr lang="en-US" dirty="0"/>
              <a:t>	</a:t>
            </a:r>
            <a:r>
              <a:rPr lang="en-US" dirty="0" smtClean="0"/>
              <a:t>//the initial value is 0.0</a:t>
            </a:r>
            <a:endParaRPr lang="en-US" dirty="0"/>
          </a:p>
        </p:txBody>
      </p:sp>
    </p:spTree>
    <p:extLst>
      <p:ext uri="{BB962C8B-B14F-4D97-AF65-F5344CB8AC3E}">
        <p14:creationId xmlns:p14="http://schemas.microsoft.com/office/powerpoint/2010/main" val="46446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Variables</a:t>
            </a:r>
            <a:endParaRPr lang="en-US" dirty="0"/>
          </a:p>
        </p:txBody>
      </p:sp>
      <p:sp>
        <p:nvSpPr>
          <p:cNvPr id="3" name="Content Placeholder 2"/>
          <p:cNvSpPr>
            <a:spLocks noGrp="1"/>
          </p:cNvSpPr>
          <p:nvPr>
            <p:ph idx="1"/>
          </p:nvPr>
        </p:nvSpPr>
        <p:spPr/>
        <p:txBody>
          <a:bodyPr/>
          <a:lstStyle/>
          <a:p>
            <a:r>
              <a:rPr lang="en-US" dirty="0" smtClean="0"/>
              <a:t>If you declare a variable as final, its value can never change (any attempt to change it will result in a compile-time error)</a:t>
            </a:r>
          </a:p>
          <a:p>
            <a:r>
              <a:rPr lang="en-US" dirty="0" smtClean="0"/>
              <a:t>By convention, final variables are declared in all capital letters</a:t>
            </a:r>
          </a:p>
          <a:p>
            <a:r>
              <a:rPr lang="en-US" dirty="0" smtClean="0"/>
              <a:t>Example:</a:t>
            </a:r>
          </a:p>
          <a:p>
            <a:pPr marL="68580" indent="0">
              <a:buNone/>
            </a:pPr>
            <a:r>
              <a:rPr lang="en-US" dirty="0" err="1" smtClean="0"/>
              <a:t>int</a:t>
            </a:r>
            <a:r>
              <a:rPr lang="en-US" dirty="0" smtClean="0"/>
              <a:t> DAYS_PER_YEAR = 365;</a:t>
            </a:r>
          </a:p>
          <a:p>
            <a:r>
              <a:rPr lang="en-US" dirty="0" smtClean="0"/>
              <a:t>Final variables are usually used for constants that never change</a:t>
            </a:r>
            <a:endParaRPr lang="en-US" dirty="0"/>
          </a:p>
        </p:txBody>
      </p:sp>
    </p:spTree>
    <p:extLst>
      <p:ext uri="{BB962C8B-B14F-4D97-AF65-F5344CB8AC3E}">
        <p14:creationId xmlns:p14="http://schemas.microsoft.com/office/powerpoint/2010/main" val="411648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sp>
        <p:nvSpPr>
          <p:cNvPr id="3" name="Content Placeholder 2"/>
          <p:cNvSpPr>
            <a:spLocks noGrp="1"/>
          </p:cNvSpPr>
          <p:nvPr>
            <p:ph idx="1"/>
          </p:nvPr>
        </p:nvSpPr>
        <p:spPr/>
        <p:txBody>
          <a:bodyPr/>
          <a:lstStyle/>
          <a:p>
            <a:r>
              <a:rPr lang="en-US" dirty="0" smtClean="0"/>
              <a:t>The scope of a variable is the segment of code to which it applies. It is created (declared) whenever the compiler enters the segment and deleted whenever the compiler leaves.</a:t>
            </a:r>
          </a:p>
          <a:p>
            <a:r>
              <a:rPr lang="en-US" dirty="0" smtClean="0"/>
              <a:t>The scope of a variable is the contents of the innermost pair of curly braces within which the variable is defined.</a:t>
            </a:r>
            <a:endParaRPr lang="en-US" dirty="0"/>
          </a:p>
        </p:txBody>
      </p:sp>
    </p:spTree>
    <p:extLst>
      <p:ext uri="{BB962C8B-B14F-4D97-AF65-F5344CB8AC3E}">
        <p14:creationId xmlns:p14="http://schemas.microsoft.com/office/powerpoint/2010/main" val="4217636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lstStyle/>
          <a:p>
            <a:r>
              <a:rPr lang="en-US" dirty="0" smtClean="0"/>
              <a:t>You can convert one type to another type by casting. Casting simply deletes extra information that cannot be represented in the new type; it does not round.</a:t>
            </a:r>
          </a:p>
          <a:p>
            <a:r>
              <a:rPr lang="en-US" dirty="0" smtClean="0"/>
              <a:t>Syntax: put the new type in parentheses in front of the number you want to cast</a:t>
            </a:r>
          </a:p>
          <a:p>
            <a:pPr marL="68580" indent="0">
              <a:buNone/>
            </a:pPr>
            <a:r>
              <a:rPr lang="en-US" dirty="0" smtClean="0"/>
              <a:t>(double) 6 evaluates to 6.0</a:t>
            </a:r>
          </a:p>
          <a:p>
            <a:pPr marL="68580" indent="0">
              <a:buNone/>
            </a:pPr>
            <a:r>
              <a:rPr lang="en-US" dirty="0" smtClean="0"/>
              <a:t>(</a:t>
            </a:r>
            <a:r>
              <a:rPr lang="en-US" dirty="0" err="1" smtClean="0"/>
              <a:t>int</a:t>
            </a:r>
            <a:r>
              <a:rPr lang="en-US" dirty="0" smtClean="0"/>
              <a:t>) 6.3 evaluates to 6</a:t>
            </a:r>
          </a:p>
          <a:p>
            <a:pPr marL="68580" indent="0">
              <a:buNone/>
            </a:pPr>
            <a:r>
              <a:rPr lang="en-US" dirty="0" smtClean="0"/>
              <a:t>(</a:t>
            </a:r>
            <a:r>
              <a:rPr lang="en-US" dirty="0" err="1" smtClean="0"/>
              <a:t>int</a:t>
            </a:r>
            <a:r>
              <a:rPr lang="en-US" dirty="0" smtClean="0"/>
              <a:t>) 6.7 also evaluates to 6</a:t>
            </a:r>
            <a:endParaRPr lang="en-US" dirty="0"/>
          </a:p>
        </p:txBody>
      </p:sp>
    </p:spTree>
    <p:extLst>
      <p:ext uri="{BB962C8B-B14F-4D97-AF65-F5344CB8AC3E}">
        <p14:creationId xmlns:p14="http://schemas.microsoft.com/office/powerpoint/2010/main" val="69636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things first…</a:t>
            </a:r>
            <a:endParaRPr lang="en-US" dirty="0"/>
          </a:p>
        </p:txBody>
      </p:sp>
      <p:sp>
        <p:nvSpPr>
          <p:cNvPr id="3" name="Content Placeholder 2"/>
          <p:cNvSpPr>
            <a:spLocks noGrp="1"/>
          </p:cNvSpPr>
          <p:nvPr>
            <p:ph idx="1"/>
          </p:nvPr>
        </p:nvSpPr>
        <p:spPr/>
        <p:txBody>
          <a:bodyPr/>
          <a:lstStyle/>
          <a:p>
            <a:r>
              <a:rPr lang="en-US" dirty="0" smtClean="0"/>
              <a:t>How many of you have downloaded Eclipse?</a:t>
            </a:r>
          </a:p>
          <a:p>
            <a:r>
              <a:rPr lang="en-US" dirty="0" smtClean="0"/>
              <a:t>How many of you ran “Hello.java”?</a:t>
            </a:r>
          </a:p>
          <a:p>
            <a:r>
              <a:rPr lang="en-US" dirty="0" smtClean="0"/>
              <a:t>How many of you read my entire emails?</a:t>
            </a:r>
          </a:p>
          <a:p>
            <a:r>
              <a:rPr lang="en-US" dirty="0" smtClean="0"/>
              <a:t>How many of you understood most of my explanation of why “Hello.java” works?</a:t>
            </a:r>
          </a:p>
          <a:p>
            <a:r>
              <a:rPr lang="en-US" dirty="0" smtClean="0"/>
              <a:t>Is there anyone who is still not receiving club emails?</a:t>
            </a:r>
            <a:endParaRPr lang="en-US" dirty="0"/>
          </a:p>
        </p:txBody>
      </p:sp>
    </p:spTree>
    <p:extLst>
      <p:ext uri="{BB962C8B-B14F-4D97-AF65-F5344CB8AC3E}">
        <p14:creationId xmlns:p14="http://schemas.microsoft.com/office/powerpoint/2010/main" val="2889035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6577920"/>
              </p:ext>
            </p:extLst>
          </p:nvPr>
        </p:nvGraphicFramePr>
        <p:xfrm>
          <a:off x="914400" y="1784350"/>
          <a:ext cx="7772400" cy="4206240"/>
        </p:xfrm>
        <a:graphic>
          <a:graphicData uri="http://schemas.openxmlformats.org/drawingml/2006/table">
            <a:tbl>
              <a:tblPr firstRow="1" bandRow="1">
                <a:tableStyleId>{7E9639D4-E3E2-4D34-9284-5A2195B3D0D7}</a:tableStyleId>
              </a:tblPr>
              <a:tblGrid>
                <a:gridCol w="1600200"/>
                <a:gridCol w="2590800"/>
                <a:gridCol w="3581400"/>
              </a:tblGrid>
              <a:tr h="370840">
                <a:tc>
                  <a:txBody>
                    <a:bodyPr/>
                    <a:lstStyle/>
                    <a:p>
                      <a:r>
                        <a:rPr lang="en-US" sz="2400" dirty="0" smtClean="0"/>
                        <a:t>Operator</a:t>
                      </a:r>
                      <a:endParaRPr lang="en-US" sz="2400" dirty="0"/>
                    </a:p>
                  </a:txBody>
                  <a:tcPr/>
                </a:tc>
                <a:tc>
                  <a:txBody>
                    <a:bodyPr/>
                    <a:lstStyle/>
                    <a:p>
                      <a:r>
                        <a:rPr lang="en-US" sz="2400" dirty="0" smtClean="0"/>
                        <a:t>Meaning</a:t>
                      </a:r>
                      <a:endParaRPr lang="en-US" sz="2400" dirty="0"/>
                    </a:p>
                  </a:txBody>
                  <a:tcPr/>
                </a:tc>
                <a:tc>
                  <a:txBody>
                    <a:bodyPr/>
                    <a:lstStyle/>
                    <a:p>
                      <a:r>
                        <a:rPr lang="en-US" sz="2400" dirty="0" smtClean="0"/>
                        <a:t>Example</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Addition</a:t>
                      </a:r>
                      <a:endParaRPr lang="en-US" sz="2400" dirty="0"/>
                    </a:p>
                  </a:txBody>
                  <a:tcPr/>
                </a:tc>
                <a:tc>
                  <a:txBody>
                    <a:bodyPr/>
                    <a:lstStyle/>
                    <a:p>
                      <a:r>
                        <a:rPr lang="en-US" sz="2400" dirty="0" smtClean="0"/>
                        <a:t>3</a:t>
                      </a:r>
                      <a:r>
                        <a:rPr lang="en-US" sz="2400" baseline="0" dirty="0" smtClean="0"/>
                        <a:t> + 2 evaluates to 5</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Subtraction</a:t>
                      </a:r>
                      <a:endParaRPr lang="en-US" sz="2400" dirty="0"/>
                    </a:p>
                  </a:txBody>
                  <a:tcPr/>
                </a:tc>
                <a:tc>
                  <a:txBody>
                    <a:bodyPr/>
                    <a:lstStyle/>
                    <a:p>
                      <a:r>
                        <a:rPr lang="en-US" sz="2400" dirty="0" smtClean="0"/>
                        <a:t>3 – 2 evaluates to 1</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Multiplication</a:t>
                      </a:r>
                      <a:endParaRPr lang="en-US" sz="2400" dirty="0"/>
                    </a:p>
                  </a:txBody>
                  <a:tcPr/>
                </a:tc>
                <a:tc>
                  <a:txBody>
                    <a:bodyPr/>
                    <a:lstStyle/>
                    <a:p>
                      <a:r>
                        <a:rPr lang="en-US" sz="2400" dirty="0" smtClean="0"/>
                        <a:t>3 * 2 evaluates to 6</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Division</a:t>
                      </a:r>
                      <a:endParaRPr lang="en-US" sz="2400" dirty="0"/>
                    </a:p>
                  </a:txBody>
                  <a:tcPr/>
                </a:tc>
                <a:tc>
                  <a:txBody>
                    <a:bodyPr/>
                    <a:lstStyle/>
                    <a:p>
                      <a:r>
                        <a:rPr lang="en-US" sz="2400" dirty="0" smtClean="0"/>
                        <a:t>3 / 2 evaluates to 1</a:t>
                      </a:r>
                    </a:p>
                    <a:p>
                      <a:r>
                        <a:rPr lang="en-US" sz="2400" dirty="0" smtClean="0"/>
                        <a:t>3.0</a:t>
                      </a:r>
                      <a:r>
                        <a:rPr lang="en-US" sz="2400" baseline="0" dirty="0" smtClean="0"/>
                        <a:t> / 2.0 evaluates to 1.5</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Mod (Remainder)</a:t>
                      </a:r>
                      <a:endParaRPr lang="en-US" sz="2400" dirty="0"/>
                    </a:p>
                  </a:txBody>
                  <a:tcPr/>
                </a:tc>
                <a:tc>
                  <a:txBody>
                    <a:bodyPr/>
                    <a:lstStyle/>
                    <a:p>
                      <a:r>
                        <a:rPr lang="en-US" sz="2400" dirty="0" smtClean="0"/>
                        <a:t>3 % 2 evaluates to 1</a:t>
                      </a:r>
                    </a:p>
                    <a:p>
                      <a:r>
                        <a:rPr lang="en-US" sz="2400" dirty="0" smtClean="0"/>
                        <a:t>5 % 1 evaluates to 0</a:t>
                      </a:r>
                    </a:p>
                    <a:p>
                      <a:r>
                        <a:rPr lang="en-US" sz="2400" dirty="0" smtClean="0"/>
                        <a:t>14</a:t>
                      </a:r>
                      <a:r>
                        <a:rPr lang="en-US" sz="2400" baseline="0" dirty="0" smtClean="0"/>
                        <a:t> % 3 evaluates to 2</a:t>
                      </a:r>
                    </a:p>
                    <a:p>
                      <a:r>
                        <a:rPr lang="en-US" sz="2400" baseline="0" dirty="0" smtClean="0"/>
                        <a:t>5 % 7 evaluates to 0</a:t>
                      </a:r>
                      <a:endParaRPr lang="en-US" sz="2400" dirty="0"/>
                    </a:p>
                  </a:txBody>
                  <a:tcPr/>
                </a:tc>
              </a:tr>
            </a:tbl>
          </a:graphicData>
        </a:graphic>
      </p:graphicFrame>
    </p:spTree>
    <p:extLst>
      <p:ext uri="{BB962C8B-B14F-4D97-AF65-F5344CB8AC3E}">
        <p14:creationId xmlns:p14="http://schemas.microsoft.com/office/powerpoint/2010/main" val="1547455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attention to the type!</a:t>
            </a:r>
            <a:endParaRPr lang="en-US" dirty="0"/>
          </a:p>
        </p:txBody>
      </p:sp>
      <p:sp>
        <p:nvSpPr>
          <p:cNvPr id="3" name="Content Placeholder 2"/>
          <p:cNvSpPr>
            <a:spLocks noGrp="1"/>
          </p:cNvSpPr>
          <p:nvPr>
            <p:ph idx="1"/>
          </p:nvPr>
        </p:nvSpPr>
        <p:spPr/>
        <p:txBody>
          <a:bodyPr>
            <a:normAutofit lnSpcReduction="10000"/>
          </a:bodyPr>
          <a:lstStyle/>
          <a:p>
            <a:r>
              <a:rPr lang="en-US" dirty="0" smtClean="0"/>
              <a:t>Remember, 3 is an </a:t>
            </a:r>
            <a:r>
              <a:rPr lang="en-US" dirty="0" err="1" smtClean="0"/>
              <a:t>int</a:t>
            </a:r>
            <a:r>
              <a:rPr lang="en-US" dirty="0" smtClean="0"/>
              <a:t>, but 3.0 is a double</a:t>
            </a:r>
          </a:p>
          <a:p>
            <a:r>
              <a:rPr lang="en-US" dirty="0" smtClean="0"/>
              <a:t>In an arithmetic operation, the type of the result is always the same as the type of the most precise number used in the calculation</a:t>
            </a:r>
          </a:p>
          <a:p>
            <a:pPr lvl="1"/>
            <a:r>
              <a:rPr lang="en-US" dirty="0" smtClean="0"/>
              <a:t>The result is casted to the simplest type</a:t>
            </a:r>
          </a:p>
          <a:p>
            <a:r>
              <a:rPr lang="en-US" dirty="0" smtClean="0"/>
              <a:t>3 / 5 evaluates to 0</a:t>
            </a:r>
          </a:p>
          <a:p>
            <a:r>
              <a:rPr lang="en-US" dirty="0" smtClean="0"/>
              <a:t>3.0 / 5 evaluates to 0.6</a:t>
            </a:r>
          </a:p>
          <a:p>
            <a:r>
              <a:rPr lang="en-US" dirty="0" smtClean="0"/>
              <a:t>3 / 5.0 evaluates to 0.6</a:t>
            </a:r>
          </a:p>
          <a:p>
            <a:r>
              <a:rPr lang="en-US" dirty="0" smtClean="0"/>
              <a:t>3.0 / 5.0 evaluates to 0.6</a:t>
            </a:r>
          </a:p>
        </p:txBody>
      </p:sp>
    </p:spTree>
    <p:extLst>
      <p:ext uri="{BB962C8B-B14F-4D97-AF65-F5344CB8AC3E}">
        <p14:creationId xmlns:p14="http://schemas.microsoft.com/office/powerpoint/2010/main" val="4023053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1655566"/>
              </p:ext>
            </p:extLst>
          </p:nvPr>
        </p:nvGraphicFramePr>
        <p:xfrm>
          <a:off x="761999" y="1600200"/>
          <a:ext cx="8001001" cy="4847590"/>
        </p:xfrm>
        <a:graphic>
          <a:graphicData uri="http://schemas.openxmlformats.org/drawingml/2006/table">
            <a:tbl>
              <a:tblPr firstRow="1" bandRow="1">
                <a:tableStyleId>{7E9639D4-E3E2-4D34-9284-5A2195B3D0D7}</a:tableStyleId>
              </a:tblPr>
              <a:tblGrid>
                <a:gridCol w="1905001"/>
                <a:gridCol w="2133600"/>
                <a:gridCol w="3962400"/>
              </a:tblGrid>
              <a:tr h="475254">
                <a:tc>
                  <a:txBody>
                    <a:bodyPr/>
                    <a:lstStyle/>
                    <a:p>
                      <a:r>
                        <a:rPr lang="en-US" sz="2400" dirty="0" smtClean="0"/>
                        <a:t>Operator</a:t>
                      </a:r>
                      <a:endParaRPr lang="en-US" sz="2400" dirty="0"/>
                    </a:p>
                  </a:txBody>
                  <a:tcPr/>
                </a:tc>
                <a:tc>
                  <a:txBody>
                    <a:bodyPr/>
                    <a:lstStyle/>
                    <a:p>
                      <a:r>
                        <a:rPr lang="en-US" sz="2400" dirty="0" smtClean="0"/>
                        <a:t>Meaning</a:t>
                      </a:r>
                      <a:endParaRPr lang="en-US" sz="2400" dirty="0"/>
                    </a:p>
                  </a:txBody>
                  <a:tcPr/>
                </a:tc>
                <a:tc>
                  <a:txBody>
                    <a:bodyPr/>
                    <a:lstStyle/>
                    <a:p>
                      <a:r>
                        <a:rPr lang="en-US" sz="2400" dirty="0" smtClean="0"/>
                        <a:t>Example</a:t>
                      </a:r>
                      <a:endParaRPr lang="en-US" sz="2400" dirty="0"/>
                    </a:p>
                  </a:txBody>
                  <a:tcPr/>
                </a:tc>
              </a:tr>
              <a:tr h="475254">
                <a:tc>
                  <a:txBody>
                    <a:bodyPr/>
                    <a:lstStyle/>
                    <a:p>
                      <a:r>
                        <a:rPr lang="en-US" sz="2400" dirty="0" smtClean="0"/>
                        <a:t>==</a:t>
                      </a:r>
                      <a:endParaRPr lang="en-US" sz="2400" dirty="0"/>
                    </a:p>
                  </a:txBody>
                  <a:tcPr/>
                </a:tc>
                <a:tc>
                  <a:txBody>
                    <a:bodyPr/>
                    <a:lstStyle/>
                    <a:p>
                      <a:r>
                        <a:rPr lang="en-US" sz="2400" dirty="0" smtClean="0"/>
                        <a:t>Equal to</a:t>
                      </a:r>
                      <a:endParaRPr lang="en-US" sz="2400" dirty="0"/>
                    </a:p>
                  </a:txBody>
                  <a:tcPr/>
                </a:tc>
                <a:tc>
                  <a:txBody>
                    <a:bodyPr/>
                    <a:lstStyle/>
                    <a:p>
                      <a:r>
                        <a:rPr lang="en-US" sz="2400" dirty="0" smtClean="0"/>
                        <a:t>100 == 100 evaluates to true</a:t>
                      </a:r>
                      <a:endParaRPr lang="en-US" sz="2400" dirty="0"/>
                    </a:p>
                  </a:txBody>
                  <a:tcPr/>
                </a:tc>
              </a:tr>
              <a:tr h="475254">
                <a:tc>
                  <a:txBody>
                    <a:bodyPr/>
                    <a:lstStyle/>
                    <a:p>
                      <a:r>
                        <a:rPr lang="en-US" sz="2400" dirty="0" smtClean="0"/>
                        <a:t>!=</a:t>
                      </a:r>
                      <a:endParaRPr lang="en-US" sz="2400" dirty="0"/>
                    </a:p>
                  </a:txBody>
                  <a:tcPr/>
                </a:tc>
                <a:tc>
                  <a:txBody>
                    <a:bodyPr/>
                    <a:lstStyle/>
                    <a:p>
                      <a:r>
                        <a:rPr lang="en-US" sz="2400" dirty="0" smtClean="0"/>
                        <a:t>Not equal to</a:t>
                      </a:r>
                      <a:endParaRPr lang="en-US" sz="2400" dirty="0"/>
                    </a:p>
                  </a:txBody>
                  <a:tcPr/>
                </a:tc>
                <a:tc>
                  <a:txBody>
                    <a:bodyPr/>
                    <a:lstStyle/>
                    <a:p>
                      <a:r>
                        <a:rPr lang="en-US" sz="2400" dirty="0" smtClean="0"/>
                        <a:t>100 != 100 evaluates to false</a:t>
                      </a:r>
                      <a:endParaRPr lang="en-US" sz="2400" dirty="0"/>
                    </a:p>
                  </a:txBody>
                  <a:tcPr/>
                </a:tc>
              </a:tr>
              <a:tr h="855457">
                <a:tc>
                  <a:txBody>
                    <a:bodyPr/>
                    <a:lstStyle/>
                    <a:p>
                      <a:r>
                        <a:rPr lang="en-US" sz="2400" dirty="0" smtClean="0"/>
                        <a:t>&gt;</a:t>
                      </a:r>
                      <a:endParaRPr lang="en-US" sz="2400" dirty="0"/>
                    </a:p>
                  </a:txBody>
                  <a:tcPr/>
                </a:tc>
                <a:tc>
                  <a:txBody>
                    <a:bodyPr/>
                    <a:lstStyle/>
                    <a:p>
                      <a:r>
                        <a:rPr lang="en-US" sz="2400" dirty="0" smtClean="0"/>
                        <a:t>Greater than</a:t>
                      </a:r>
                      <a:endParaRPr lang="en-US" sz="2400" dirty="0"/>
                    </a:p>
                  </a:txBody>
                  <a:tcPr/>
                </a:tc>
                <a:tc>
                  <a:txBody>
                    <a:bodyPr/>
                    <a:lstStyle/>
                    <a:p>
                      <a:r>
                        <a:rPr lang="en-US" sz="2400" dirty="0" smtClean="0"/>
                        <a:t>100</a:t>
                      </a:r>
                      <a:r>
                        <a:rPr lang="en-US" sz="2400" baseline="0" dirty="0" smtClean="0"/>
                        <a:t> &gt; 100 evaluates to false</a:t>
                      </a:r>
                    </a:p>
                    <a:p>
                      <a:r>
                        <a:rPr lang="en-US" sz="2400" baseline="0" dirty="0" smtClean="0"/>
                        <a:t>200 &gt; 100 evaluates to true</a:t>
                      </a:r>
                      <a:endParaRPr lang="en-US" sz="2400" dirty="0"/>
                    </a:p>
                  </a:txBody>
                  <a:tcPr/>
                </a:tc>
              </a:tr>
              <a:tr h="855457">
                <a:tc>
                  <a:txBody>
                    <a:bodyPr/>
                    <a:lstStyle/>
                    <a:p>
                      <a:r>
                        <a:rPr lang="en-US" sz="2400" dirty="0" smtClean="0"/>
                        <a:t>&lt;</a:t>
                      </a:r>
                      <a:endParaRPr lang="en-US" sz="2400" dirty="0"/>
                    </a:p>
                  </a:txBody>
                  <a:tcPr/>
                </a:tc>
                <a:tc>
                  <a:txBody>
                    <a:bodyPr/>
                    <a:lstStyle/>
                    <a:p>
                      <a:r>
                        <a:rPr lang="en-US" sz="2400" dirty="0" smtClean="0"/>
                        <a:t>Less than</a:t>
                      </a:r>
                      <a:endParaRPr lang="en-US" sz="2400" dirty="0"/>
                    </a:p>
                  </a:txBody>
                  <a:tcPr/>
                </a:tc>
                <a:tc>
                  <a:txBody>
                    <a:bodyPr/>
                    <a:lstStyle/>
                    <a:p>
                      <a:r>
                        <a:rPr lang="en-US" sz="2400" dirty="0" smtClean="0"/>
                        <a:t>100 &lt; 100 evaluates to false</a:t>
                      </a:r>
                    </a:p>
                    <a:p>
                      <a:r>
                        <a:rPr lang="en-US" sz="2400" dirty="0" smtClean="0"/>
                        <a:t>200 &lt; 100 evaluates to false</a:t>
                      </a:r>
                    </a:p>
                  </a:txBody>
                  <a:tcPr/>
                </a:tc>
              </a:tr>
              <a:tr h="855457">
                <a:tc>
                  <a:txBody>
                    <a:bodyPr/>
                    <a:lstStyle/>
                    <a:p>
                      <a:r>
                        <a:rPr lang="en-US" sz="2400" dirty="0" smtClean="0"/>
                        <a:t>&gt;=</a:t>
                      </a:r>
                      <a:endParaRPr lang="en-US" sz="2400" dirty="0"/>
                    </a:p>
                  </a:txBody>
                  <a:tcPr/>
                </a:tc>
                <a:tc>
                  <a:txBody>
                    <a:bodyPr/>
                    <a:lstStyle/>
                    <a:p>
                      <a:r>
                        <a:rPr lang="en-US" sz="2400" dirty="0" smtClean="0"/>
                        <a:t>Greater than or equal to</a:t>
                      </a:r>
                      <a:endParaRPr lang="en-US" sz="2400" dirty="0"/>
                    </a:p>
                  </a:txBody>
                  <a:tcPr/>
                </a:tc>
                <a:tc>
                  <a:txBody>
                    <a:bodyPr/>
                    <a:lstStyle/>
                    <a:p>
                      <a:r>
                        <a:rPr lang="en-US" sz="2400" dirty="0" smtClean="0"/>
                        <a:t>100 &gt;=100 evaluates to true</a:t>
                      </a:r>
                    </a:p>
                    <a:p>
                      <a:r>
                        <a:rPr lang="en-US" sz="2400" dirty="0" smtClean="0"/>
                        <a:t>200 &gt;= 100 evaluates to true</a:t>
                      </a:r>
                      <a:endParaRPr lang="en-US" sz="2400" dirty="0"/>
                    </a:p>
                  </a:txBody>
                  <a:tcPr/>
                </a:tc>
              </a:tr>
              <a:tr h="855457">
                <a:tc>
                  <a:txBody>
                    <a:bodyPr/>
                    <a:lstStyle/>
                    <a:p>
                      <a:r>
                        <a:rPr lang="en-US" sz="2400" dirty="0" smtClean="0"/>
                        <a:t>&lt;=</a:t>
                      </a:r>
                      <a:endParaRPr lang="en-US" sz="2400" dirty="0"/>
                    </a:p>
                  </a:txBody>
                  <a:tcPr/>
                </a:tc>
                <a:tc>
                  <a:txBody>
                    <a:bodyPr/>
                    <a:lstStyle/>
                    <a:p>
                      <a:r>
                        <a:rPr lang="en-US" sz="2400" dirty="0" smtClean="0"/>
                        <a:t>Less than or equal to</a:t>
                      </a:r>
                      <a:endParaRPr lang="en-US" sz="2400" dirty="0"/>
                    </a:p>
                  </a:txBody>
                  <a:tcPr/>
                </a:tc>
                <a:tc>
                  <a:txBody>
                    <a:bodyPr/>
                    <a:lstStyle/>
                    <a:p>
                      <a:r>
                        <a:rPr lang="en-US" sz="2400" dirty="0" smtClean="0"/>
                        <a:t>100 &lt;=100</a:t>
                      </a:r>
                      <a:r>
                        <a:rPr lang="en-US" sz="2400" baseline="0" dirty="0" smtClean="0"/>
                        <a:t> evaluates to true</a:t>
                      </a:r>
                    </a:p>
                    <a:p>
                      <a:r>
                        <a:rPr lang="en-US" sz="2400" baseline="0" dirty="0" smtClean="0"/>
                        <a:t>200 &lt;= 100 evaluates to false</a:t>
                      </a:r>
                      <a:endParaRPr lang="en-US" sz="2400" dirty="0"/>
                    </a:p>
                  </a:txBody>
                  <a:tcPr/>
                </a:tc>
              </a:tr>
            </a:tbl>
          </a:graphicData>
        </a:graphic>
      </p:graphicFrame>
    </p:spTree>
    <p:extLst>
      <p:ext uri="{BB962C8B-B14F-4D97-AF65-F5344CB8AC3E}">
        <p14:creationId xmlns:p14="http://schemas.microsoft.com/office/powerpoint/2010/main" val="3372479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methods!</a:t>
            </a:r>
            <a:endParaRPr lang="en-US" dirty="0"/>
          </a:p>
        </p:txBody>
      </p:sp>
      <p:sp>
        <p:nvSpPr>
          <p:cNvPr id="3" name="Content Placeholder 2"/>
          <p:cNvSpPr>
            <a:spLocks noGrp="1"/>
          </p:cNvSpPr>
          <p:nvPr>
            <p:ph idx="1"/>
          </p:nvPr>
        </p:nvSpPr>
        <p:spPr>
          <a:xfrm>
            <a:off x="609600" y="1295400"/>
            <a:ext cx="8382000" cy="5410200"/>
          </a:xfrm>
        </p:spPr>
        <p:txBody>
          <a:bodyPr>
            <a:normAutofit fontScale="92500" lnSpcReduction="20000"/>
          </a:bodyPr>
          <a:lstStyle/>
          <a:p>
            <a:pPr marL="68580" indent="0">
              <a:buNone/>
            </a:pPr>
            <a:r>
              <a:rPr lang="en-US" dirty="0" smtClean="0"/>
              <a:t>public class Add {</a:t>
            </a:r>
          </a:p>
          <a:p>
            <a:pPr marL="68580" indent="0">
              <a:buNone/>
            </a:pPr>
            <a:r>
              <a:rPr lang="en-US" dirty="0"/>
              <a:t>	</a:t>
            </a:r>
            <a:r>
              <a:rPr lang="en-US" dirty="0" smtClean="0"/>
              <a:t>public static void main(String[] </a:t>
            </a:r>
            <a:r>
              <a:rPr lang="en-US" dirty="0" err="1" smtClean="0"/>
              <a:t>args</a:t>
            </a:r>
            <a:r>
              <a:rPr lang="en-US" dirty="0" smtClean="0"/>
              <a:t>) {</a:t>
            </a:r>
          </a:p>
          <a:p>
            <a:pPr marL="68580" indent="0">
              <a:buNone/>
            </a:pPr>
            <a:r>
              <a:rPr lang="en-US" dirty="0"/>
              <a:t>	</a:t>
            </a:r>
            <a:r>
              <a:rPr lang="en-US" dirty="0" smtClean="0"/>
              <a:t>	</a:t>
            </a:r>
            <a:r>
              <a:rPr lang="en-US" dirty="0" err="1" smtClean="0"/>
              <a:t>int</a:t>
            </a:r>
            <a:r>
              <a:rPr lang="en-US" dirty="0" smtClean="0"/>
              <a:t> x;</a:t>
            </a:r>
          </a:p>
          <a:p>
            <a:pPr marL="68580" indent="0">
              <a:buNone/>
            </a:pPr>
            <a:r>
              <a:rPr lang="en-US" dirty="0"/>
              <a:t>	</a:t>
            </a:r>
            <a:r>
              <a:rPr lang="en-US" dirty="0" smtClean="0"/>
              <a:t>	</a:t>
            </a:r>
            <a:r>
              <a:rPr lang="en-US" dirty="0" err="1" smtClean="0"/>
              <a:t>System.out.print</a:t>
            </a:r>
            <a:r>
              <a:rPr lang="en-US" dirty="0" smtClean="0"/>
              <a:t>(“The sum of 3 and 2 is: “);</a:t>
            </a:r>
          </a:p>
          <a:p>
            <a:pPr marL="68580" indent="0">
              <a:buNone/>
            </a:pPr>
            <a:r>
              <a:rPr lang="en-US" dirty="0"/>
              <a:t>	</a:t>
            </a:r>
            <a:r>
              <a:rPr lang="en-US" dirty="0" smtClean="0"/>
              <a:t>	x = add(3, 2);</a:t>
            </a:r>
          </a:p>
          <a:p>
            <a:pPr marL="68580" indent="0">
              <a:buNone/>
            </a:pPr>
            <a:r>
              <a:rPr lang="en-US" dirty="0"/>
              <a:t>	</a:t>
            </a:r>
            <a:r>
              <a:rPr lang="en-US" dirty="0" smtClean="0"/>
              <a:t>	</a:t>
            </a:r>
            <a:r>
              <a:rPr lang="en-US" dirty="0" err="1" smtClean="0"/>
              <a:t>System.out.println</a:t>
            </a:r>
            <a:r>
              <a:rPr lang="en-US" dirty="0" smtClean="0"/>
              <a:t>(x);</a:t>
            </a:r>
          </a:p>
          <a:p>
            <a:pPr marL="68580" indent="0">
              <a:buNone/>
            </a:pPr>
            <a:r>
              <a:rPr lang="en-US" dirty="0"/>
              <a:t>	</a:t>
            </a:r>
            <a:r>
              <a:rPr lang="en-US" dirty="0" smtClean="0"/>
              <a:t>}</a:t>
            </a:r>
          </a:p>
          <a:p>
            <a:pPr marL="68580" indent="0">
              <a:buNone/>
            </a:pPr>
            <a:r>
              <a:rPr lang="en-US" dirty="0"/>
              <a:t>	</a:t>
            </a:r>
            <a:r>
              <a:rPr lang="en-US" dirty="0" smtClean="0"/>
              <a:t>public static </a:t>
            </a:r>
            <a:r>
              <a:rPr lang="en-US" dirty="0" err="1" smtClean="0"/>
              <a:t>int</a:t>
            </a:r>
            <a:r>
              <a:rPr lang="en-US" dirty="0" smtClean="0"/>
              <a:t> add(</a:t>
            </a:r>
            <a:r>
              <a:rPr lang="en-US" dirty="0" err="1" smtClean="0"/>
              <a:t>int</a:t>
            </a:r>
            <a:r>
              <a:rPr lang="en-US" dirty="0" smtClean="0"/>
              <a:t> a, </a:t>
            </a:r>
            <a:r>
              <a:rPr lang="en-US" dirty="0" err="1" smtClean="0"/>
              <a:t>int</a:t>
            </a:r>
            <a:r>
              <a:rPr lang="en-US" dirty="0" smtClean="0"/>
              <a:t> b) {</a:t>
            </a:r>
          </a:p>
          <a:p>
            <a:pPr marL="68580" indent="0">
              <a:buNone/>
            </a:pPr>
            <a:r>
              <a:rPr lang="en-US" dirty="0"/>
              <a:t>	</a:t>
            </a:r>
            <a:r>
              <a:rPr lang="en-US" dirty="0" smtClean="0"/>
              <a:t>	</a:t>
            </a:r>
            <a:r>
              <a:rPr lang="en-US" dirty="0" err="1" smtClean="0"/>
              <a:t>int</a:t>
            </a:r>
            <a:r>
              <a:rPr lang="en-US" dirty="0" smtClean="0"/>
              <a:t> sum = a + b;</a:t>
            </a:r>
          </a:p>
          <a:p>
            <a:pPr marL="68580" indent="0">
              <a:buNone/>
            </a:pPr>
            <a:r>
              <a:rPr lang="en-US" dirty="0"/>
              <a:t>	</a:t>
            </a:r>
            <a:r>
              <a:rPr lang="en-US" dirty="0" smtClean="0"/>
              <a:t>	return sum;</a:t>
            </a:r>
          </a:p>
          <a:p>
            <a:pPr marL="68580" indent="0">
              <a:buNone/>
            </a:pPr>
            <a:r>
              <a:rPr lang="en-US" dirty="0"/>
              <a:t>	</a:t>
            </a:r>
            <a:r>
              <a:rPr lang="en-US" dirty="0" smtClean="0"/>
              <a:t>}</a:t>
            </a:r>
          </a:p>
          <a:p>
            <a:pPr marL="68580" indent="0">
              <a:buNone/>
            </a:pPr>
            <a:r>
              <a:rPr lang="en-US" dirty="0" smtClean="0"/>
              <a:t>}</a:t>
            </a:r>
          </a:p>
        </p:txBody>
      </p:sp>
    </p:spTree>
    <p:extLst>
      <p:ext uri="{BB962C8B-B14F-4D97-AF65-F5344CB8AC3E}">
        <p14:creationId xmlns:p14="http://schemas.microsoft.com/office/powerpoint/2010/main" val="125659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Add class</a:t>
            </a:r>
            <a:endParaRPr lang="en-US" dirty="0"/>
          </a:p>
        </p:txBody>
      </p:sp>
      <p:sp>
        <p:nvSpPr>
          <p:cNvPr id="3" name="Content Placeholder 2"/>
          <p:cNvSpPr>
            <a:spLocks noGrp="1"/>
          </p:cNvSpPr>
          <p:nvPr>
            <p:ph idx="1"/>
          </p:nvPr>
        </p:nvSpPr>
        <p:spPr>
          <a:xfrm>
            <a:off x="914400" y="1447800"/>
            <a:ext cx="7772400" cy="4907760"/>
          </a:xfrm>
        </p:spPr>
        <p:txBody>
          <a:bodyPr>
            <a:normAutofit/>
          </a:bodyPr>
          <a:lstStyle/>
          <a:p>
            <a:r>
              <a:rPr lang="en-US" dirty="0" smtClean="0"/>
              <a:t>In the previous example, we used a different bracket style. Remember that line breaks do not matter; however, you should make sure to use one of the two bracket conventions</a:t>
            </a:r>
          </a:p>
          <a:p>
            <a:r>
              <a:rPr lang="en-US" dirty="0" smtClean="0"/>
              <a:t>The add method is a helper method; it is part of the same class and is called in the main method</a:t>
            </a:r>
          </a:p>
          <a:p>
            <a:r>
              <a:rPr lang="en-US" dirty="0" smtClean="0"/>
              <a:t>It must be static because the main method is static (we’ll go into what static means next week)</a:t>
            </a:r>
            <a:endParaRPr lang="en-US" dirty="0"/>
          </a:p>
        </p:txBody>
      </p:sp>
    </p:spTree>
    <p:extLst>
      <p:ext uri="{BB962C8B-B14F-4D97-AF65-F5344CB8AC3E}">
        <p14:creationId xmlns:p14="http://schemas.microsoft.com/office/powerpoint/2010/main" val="2946380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3892811"/>
              </p:ext>
            </p:extLst>
          </p:nvPr>
        </p:nvGraphicFramePr>
        <p:xfrm>
          <a:off x="457200" y="1676400"/>
          <a:ext cx="8610600" cy="4427220"/>
        </p:xfrm>
        <a:graphic>
          <a:graphicData uri="http://schemas.openxmlformats.org/drawingml/2006/table">
            <a:tbl>
              <a:tblPr firstRow="1" bandRow="1">
                <a:tableStyleId>{7E9639D4-E3E2-4D34-9284-5A2195B3D0D7}</a:tableStyleId>
              </a:tblPr>
              <a:tblGrid>
                <a:gridCol w="1359568"/>
                <a:gridCol w="7251032"/>
              </a:tblGrid>
              <a:tr h="370840">
                <a:tc>
                  <a:txBody>
                    <a:bodyPr/>
                    <a:lstStyle/>
                    <a:p>
                      <a:r>
                        <a:rPr lang="en-US" sz="2150" dirty="0" smtClean="0"/>
                        <a:t>Operator</a:t>
                      </a:r>
                      <a:endParaRPr lang="en-US" sz="2150" dirty="0"/>
                    </a:p>
                  </a:txBody>
                  <a:tcPr/>
                </a:tc>
                <a:tc>
                  <a:txBody>
                    <a:bodyPr/>
                    <a:lstStyle/>
                    <a:p>
                      <a:r>
                        <a:rPr lang="en-US" sz="2150" dirty="0" smtClean="0"/>
                        <a:t>Example/Explanation (</a:t>
                      </a:r>
                      <a:r>
                        <a:rPr lang="en-US" sz="2150" dirty="0" err="1" smtClean="0"/>
                        <a:t>int</a:t>
                      </a:r>
                      <a:r>
                        <a:rPr lang="en-US" sz="2150" baseline="0" dirty="0" smtClean="0"/>
                        <a:t> x; has been declared earlier)</a:t>
                      </a:r>
                      <a:endParaRPr lang="en-US" sz="2150" dirty="0"/>
                    </a:p>
                  </a:txBody>
                  <a:tcPr/>
                </a:tc>
              </a:tr>
              <a:tr h="370840">
                <a:tc>
                  <a:txBody>
                    <a:bodyPr/>
                    <a:lstStyle/>
                    <a:p>
                      <a:r>
                        <a:rPr lang="en-US" sz="2150" dirty="0" smtClean="0"/>
                        <a:t>=</a:t>
                      </a:r>
                      <a:endParaRPr lang="en-US" sz="2150" dirty="0"/>
                    </a:p>
                  </a:txBody>
                  <a:tcPr/>
                </a:tc>
                <a:tc>
                  <a:txBody>
                    <a:bodyPr/>
                    <a:lstStyle/>
                    <a:p>
                      <a:r>
                        <a:rPr lang="en-US" sz="2150" dirty="0" smtClean="0"/>
                        <a:t>Assigns the</a:t>
                      </a:r>
                      <a:r>
                        <a:rPr lang="en-US" sz="2150" baseline="0" dirty="0" smtClean="0"/>
                        <a:t> right side expression to the left side.</a:t>
                      </a:r>
                    </a:p>
                    <a:p>
                      <a:r>
                        <a:rPr lang="en-US" sz="2150" baseline="0" dirty="0" smtClean="0"/>
                        <a:t>x = 4; assigns the value 4 to the integer x.</a:t>
                      </a:r>
                    </a:p>
                    <a:p>
                      <a:r>
                        <a:rPr lang="en-US" sz="2150" baseline="0" dirty="0" smtClean="0"/>
                        <a:t>x = 2 + 3; assigns the value 5 to the integer x.</a:t>
                      </a:r>
                    </a:p>
                  </a:txBody>
                  <a:tcPr/>
                </a:tc>
              </a:tr>
              <a:tr h="370840">
                <a:tc>
                  <a:txBody>
                    <a:bodyPr/>
                    <a:lstStyle/>
                    <a:p>
                      <a:r>
                        <a:rPr lang="en-US" sz="2150" dirty="0" smtClean="0"/>
                        <a:t>+=</a:t>
                      </a:r>
                      <a:endParaRPr lang="en-US" sz="2150" dirty="0"/>
                    </a:p>
                  </a:txBody>
                  <a:tcPr/>
                </a:tc>
                <a:tc>
                  <a:txBody>
                    <a:bodyPr/>
                    <a:lstStyle/>
                    <a:p>
                      <a:r>
                        <a:rPr lang="en-US" sz="2150" baseline="0" dirty="0" smtClean="0"/>
                        <a:t>x += 4; is shorthand for x = x + 4; If x is initially 4, it becomes 8.</a:t>
                      </a:r>
                    </a:p>
                  </a:txBody>
                  <a:tcPr/>
                </a:tc>
              </a:tr>
              <a:tr h="370840">
                <a:tc>
                  <a:txBody>
                    <a:bodyPr/>
                    <a:lstStyle/>
                    <a:p>
                      <a:r>
                        <a:rPr lang="en-US" sz="2150" dirty="0" smtClean="0"/>
                        <a:t>-=</a:t>
                      </a:r>
                      <a:endParaRPr lang="en-US" sz="2150" dirty="0"/>
                    </a:p>
                  </a:txBody>
                  <a:tcPr/>
                </a:tc>
                <a:tc>
                  <a:txBody>
                    <a:bodyPr/>
                    <a:lstStyle/>
                    <a:p>
                      <a:r>
                        <a:rPr lang="en-US" sz="2150" baseline="0" dirty="0" smtClean="0"/>
                        <a:t>x -= 4; is shorthand for x = x – 4; </a:t>
                      </a:r>
                      <a:r>
                        <a:rPr lang="en-US" sz="2150" baseline="0" dirty="0" smtClean="0"/>
                        <a:t>If x is initially 4, it becomes 0.</a:t>
                      </a:r>
                      <a:endParaRPr lang="en-US" sz="2150" baseline="0" dirty="0" smtClean="0"/>
                    </a:p>
                  </a:txBody>
                  <a:tcPr/>
                </a:tc>
              </a:tr>
              <a:tr h="370840">
                <a:tc>
                  <a:txBody>
                    <a:bodyPr/>
                    <a:lstStyle/>
                    <a:p>
                      <a:r>
                        <a:rPr lang="en-US" sz="2150" dirty="0" smtClean="0"/>
                        <a:t>*=</a:t>
                      </a:r>
                      <a:endParaRPr lang="en-US" sz="2150" dirty="0"/>
                    </a:p>
                  </a:txBody>
                  <a:tcPr/>
                </a:tc>
                <a:tc>
                  <a:txBody>
                    <a:bodyPr/>
                    <a:lstStyle/>
                    <a:p>
                      <a:r>
                        <a:rPr lang="en-US" sz="2150" baseline="0" dirty="0" smtClean="0"/>
                        <a:t>x *= 4; is shorthand for x = x * 4;</a:t>
                      </a:r>
                      <a:r>
                        <a:rPr lang="en-US" sz="2150" baseline="0" dirty="0" smtClean="0"/>
                        <a:t> If x is initially 4, it becomes 16.</a:t>
                      </a:r>
                      <a:endParaRPr lang="en-US" sz="2150" baseline="0" dirty="0" smtClean="0"/>
                    </a:p>
                  </a:txBody>
                  <a:tcPr/>
                </a:tc>
              </a:tr>
              <a:tr h="370840">
                <a:tc>
                  <a:txBody>
                    <a:bodyPr/>
                    <a:lstStyle/>
                    <a:p>
                      <a:r>
                        <a:rPr lang="en-US" sz="2150" dirty="0" smtClean="0"/>
                        <a:t>/=</a:t>
                      </a:r>
                      <a:endParaRPr lang="en-US" sz="2150" dirty="0"/>
                    </a:p>
                  </a:txBody>
                  <a:tcPr/>
                </a:tc>
                <a:tc>
                  <a:txBody>
                    <a:bodyPr/>
                    <a:lstStyle/>
                    <a:p>
                      <a:r>
                        <a:rPr lang="en-US" sz="2150" baseline="0" dirty="0" smtClean="0"/>
                        <a:t>x /= 4; is shorthand for x = x / 4;</a:t>
                      </a:r>
                      <a:r>
                        <a:rPr lang="en-US" sz="2150" baseline="0" dirty="0" smtClean="0"/>
                        <a:t> If x is initially 4, it becomes 1.</a:t>
                      </a:r>
                      <a:endParaRPr lang="en-US" sz="2150" baseline="0" dirty="0" smtClean="0"/>
                    </a:p>
                  </a:txBody>
                  <a:tcPr/>
                </a:tc>
              </a:tr>
              <a:tr h="370840">
                <a:tc>
                  <a:txBody>
                    <a:bodyPr/>
                    <a:lstStyle/>
                    <a:p>
                      <a:r>
                        <a:rPr lang="en-US" sz="2150" dirty="0" smtClean="0"/>
                        <a:t>%=</a:t>
                      </a:r>
                      <a:endParaRPr lang="en-US" sz="2150" dirty="0"/>
                    </a:p>
                  </a:txBody>
                  <a:tcPr/>
                </a:tc>
                <a:tc>
                  <a:txBody>
                    <a:bodyPr/>
                    <a:lstStyle/>
                    <a:p>
                      <a:r>
                        <a:rPr lang="en-US" sz="2150" baseline="0" dirty="0" smtClean="0"/>
                        <a:t>x %=4; is shorthand for x = x % 4; </a:t>
                      </a:r>
                      <a:r>
                        <a:rPr lang="en-US" sz="2150" baseline="0" dirty="0" smtClean="0"/>
                        <a:t>If x is initially 4, it becomes 0.</a:t>
                      </a:r>
                      <a:endParaRPr lang="en-US" sz="2150" baseline="0" dirty="0" smtClean="0"/>
                    </a:p>
                  </a:txBody>
                  <a:tcPr/>
                </a:tc>
              </a:tr>
              <a:tr h="370840">
                <a:tc>
                  <a:txBody>
                    <a:bodyPr/>
                    <a:lstStyle/>
                    <a:p>
                      <a:r>
                        <a:rPr lang="en-US" sz="2150" dirty="0" smtClean="0"/>
                        <a:t>++</a:t>
                      </a:r>
                      <a:endParaRPr lang="en-US" sz="2150" dirty="0"/>
                    </a:p>
                  </a:txBody>
                  <a:tcPr/>
                </a:tc>
                <a:tc>
                  <a:txBody>
                    <a:bodyPr/>
                    <a:lstStyle/>
                    <a:p>
                      <a:r>
                        <a:rPr lang="en-US" sz="2150" baseline="0" dirty="0" smtClean="0"/>
                        <a:t>x++; is shorthand for x = x + 1; </a:t>
                      </a:r>
                      <a:r>
                        <a:rPr lang="en-US" sz="2150" baseline="0" dirty="0" smtClean="0"/>
                        <a:t>If x is initially 4, it becomes 5.</a:t>
                      </a:r>
                      <a:endParaRPr lang="en-US" sz="2150" baseline="0" dirty="0" smtClean="0"/>
                    </a:p>
                  </a:txBody>
                  <a:tcPr/>
                </a:tc>
              </a:tr>
              <a:tr h="370840">
                <a:tc>
                  <a:txBody>
                    <a:bodyPr/>
                    <a:lstStyle/>
                    <a:p>
                      <a:r>
                        <a:rPr lang="en-US" sz="2150" dirty="0" smtClean="0"/>
                        <a:t>--</a:t>
                      </a:r>
                      <a:endParaRPr lang="en-US" sz="2150" dirty="0"/>
                    </a:p>
                  </a:txBody>
                  <a:tcPr/>
                </a:tc>
                <a:tc>
                  <a:txBody>
                    <a:bodyPr/>
                    <a:lstStyle/>
                    <a:p>
                      <a:r>
                        <a:rPr lang="en-US" sz="2150" baseline="0" dirty="0" smtClean="0"/>
                        <a:t>x--; is shorthand for x = x – 1; If x is initially 4, it becomes 3.</a:t>
                      </a:r>
                    </a:p>
                  </a:txBody>
                  <a:tcPr/>
                </a:tc>
              </a:tr>
            </a:tbl>
          </a:graphicData>
        </a:graphic>
      </p:graphicFrame>
    </p:spTree>
    <p:extLst>
      <p:ext uri="{BB962C8B-B14F-4D97-AF65-F5344CB8AC3E}">
        <p14:creationId xmlns:p14="http://schemas.microsoft.com/office/powerpoint/2010/main" val="3868865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Operators</a:t>
            </a:r>
            <a:endParaRPr lang="en-US" dirty="0"/>
          </a:p>
        </p:txBody>
      </p:sp>
      <p:sp>
        <p:nvSpPr>
          <p:cNvPr id="3" name="Content Placeholder 2"/>
          <p:cNvSpPr>
            <a:spLocks noGrp="1"/>
          </p:cNvSpPr>
          <p:nvPr>
            <p:ph sz="half" idx="1"/>
          </p:nvPr>
        </p:nvSpPr>
        <p:spPr>
          <a:xfrm>
            <a:off x="76200" y="1770501"/>
            <a:ext cx="4426744" cy="4525963"/>
          </a:xfrm>
        </p:spPr>
        <p:txBody>
          <a:bodyPr>
            <a:normAutofit/>
          </a:bodyPr>
          <a:lstStyle/>
          <a:p>
            <a:r>
              <a:rPr lang="en-US" dirty="0" smtClean="0"/>
              <a:t>&amp;&amp; means AND</a:t>
            </a:r>
          </a:p>
          <a:p>
            <a:pPr lvl="1"/>
            <a:r>
              <a:rPr lang="en-US" dirty="0" smtClean="0"/>
              <a:t>true &amp;&amp; true is true</a:t>
            </a:r>
          </a:p>
          <a:p>
            <a:pPr lvl="1"/>
            <a:r>
              <a:rPr lang="en-US" dirty="0" smtClean="0"/>
              <a:t>true &amp;&amp; false is false</a:t>
            </a:r>
          </a:p>
          <a:p>
            <a:pPr lvl="1"/>
            <a:r>
              <a:rPr lang="en-US" dirty="0" smtClean="0"/>
              <a:t>false &amp;&amp; false is false</a:t>
            </a:r>
          </a:p>
          <a:p>
            <a:pPr lvl="1"/>
            <a:r>
              <a:rPr lang="en-US" dirty="0" smtClean="0"/>
              <a:t>(4 &gt;= 4) &amp;&amp; (3 &gt;= 2)</a:t>
            </a:r>
          </a:p>
          <a:p>
            <a:pPr lvl="1"/>
            <a:r>
              <a:rPr lang="en-US" dirty="0" smtClean="0"/>
              <a:t>evaluates to true &amp;&amp; false</a:t>
            </a:r>
          </a:p>
          <a:p>
            <a:pPr lvl="1"/>
            <a:r>
              <a:rPr lang="en-US" dirty="0" smtClean="0"/>
              <a:t>which evaluates to false</a:t>
            </a:r>
            <a:endParaRPr lang="en-US" dirty="0"/>
          </a:p>
        </p:txBody>
      </p:sp>
      <p:sp>
        <p:nvSpPr>
          <p:cNvPr id="4" name="Content Placeholder 3"/>
          <p:cNvSpPr>
            <a:spLocks noGrp="1"/>
          </p:cNvSpPr>
          <p:nvPr>
            <p:ph sz="half" idx="2"/>
          </p:nvPr>
        </p:nvSpPr>
        <p:spPr>
          <a:xfrm>
            <a:off x="4655344" y="1770501"/>
            <a:ext cx="4412456" cy="4525963"/>
          </a:xfrm>
        </p:spPr>
        <p:txBody>
          <a:bodyPr>
            <a:normAutofit/>
          </a:bodyPr>
          <a:lstStyle/>
          <a:p>
            <a:r>
              <a:rPr lang="en-US" dirty="0" smtClean="0"/>
              <a:t>|| means OR</a:t>
            </a:r>
          </a:p>
          <a:p>
            <a:pPr lvl="1"/>
            <a:r>
              <a:rPr lang="en-US" dirty="0" smtClean="0"/>
              <a:t>true || true is true</a:t>
            </a:r>
          </a:p>
          <a:p>
            <a:pPr lvl="1"/>
            <a:r>
              <a:rPr lang="en-US" dirty="0" smtClean="0"/>
              <a:t>true || false is true</a:t>
            </a:r>
          </a:p>
          <a:p>
            <a:pPr lvl="1"/>
            <a:r>
              <a:rPr lang="en-US" dirty="0" smtClean="0"/>
              <a:t>false || false is false</a:t>
            </a:r>
          </a:p>
          <a:p>
            <a:pPr lvl="1"/>
            <a:r>
              <a:rPr lang="en-US" dirty="0" smtClean="0"/>
              <a:t>(3 &lt; 2) || (3 == 10 / 3)</a:t>
            </a:r>
          </a:p>
          <a:p>
            <a:pPr lvl="1"/>
            <a:r>
              <a:rPr lang="en-US" dirty="0" smtClean="0"/>
              <a:t>(3 &lt; 2) || (3 == 3)</a:t>
            </a:r>
          </a:p>
          <a:p>
            <a:pPr lvl="1"/>
            <a:r>
              <a:rPr lang="en-US" dirty="0" smtClean="0"/>
              <a:t>evaluates to false || true</a:t>
            </a:r>
          </a:p>
          <a:p>
            <a:pPr lvl="1"/>
            <a:r>
              <a:rPr lang="en-US" dirty="0" smtClean="0"/>
              <a:t>Which evaluates to true</a:t>
            </a:r>
          </a:p>
          <a:p>
            <a:pPr lvl="1"/>
            <a:endParaRPr lang="en-US" dirty="0" smtClean="0"/>
          </a:p>
          <a:p>
            <a:pPr lvl="1"/>
            <a:endParaRPr lang="en-US" dirty="0"/>
          </a:p>
        </p:txBody>
      </p:sp>
    </p:spTree>
    <p:extLst>
      <p:ext uri="{BB962C8B-B14F-4D97-AF65-F5344CB8AC3E}">
        <p14:creationId xmlns:p14="http://schemas.microsoft.com/office/powerpoint/2010/main" val="2250877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Logic Operators, Continued</a:t>
            </a:r>
            <a:endParaRPr lang="en-US" dirty="0"/>
          </a:p>
        </p:txBody>
      </p:sp>
      <p:sp>
        <p:nvSpPr>
          <p:cNvPr id="6" name="Content Placeholder 5"/>
          <p:cNvSpPr>
            <a:spLocks noGrp="1"/>
          </p:cNvSpPr>
          <p:nvPr>
            <p:ph idx="1"/>
          </p:nvPr>
        </p:nvSpPr>
        <p:spPr/>
        <p:txBody>
          <a:bodyPr>
            <a:normAutofit lnSpcReduction="10000"/>
          </a:bodyPr>
          <a:lstStyle/>
          <a:p>
            <a:r>
              <a:rPr lang="en-US" dirty="0" smtClean="0"/>
              <a:t>! Means NOT</a:t>
            </a:r>
          </a:p>
          <a:p>
            <a:pPr lvl="1"/>
            <a:r>
              <a:rPr lang="en-US" dirty="0" smtClean="0"/>
              <a:t>!true is false</a:t>
            </a:r>
          </a:p>
          <a:p>
            <a:pPr lvl="1"/>
            <a:r>
              <a:rPr lang="en-US" dirty="0" smtClean="0"/>
              <a:t>!false is true</a:t>
            </a:r>
          </a:p>
          <a:p>
            <a:pPr lvl="1"/>
            <a:r>
              <a:rPr lang="en-US" dirty="0" smtClean="0"/>
              <a:t>!(2 == 3)</a:t>
            </a:r>
          </a:p>
          <a:p>
            <a:pPr lvl="1"/>
            <a:r>
              <a:rPr lang="en-US" dirty="0"/>
              <a:t>e</a:t>
            </a:r>
            <a:r>
              <a:rPr lang="en-US" dirty="0" smtClean="0"/>
              <a:t>valuates to !false, which evaluates to true</a:t>
            </a:r>
          </a:p>
          <a:p>
            <a:r>
              <a:rPr lang="en-US" dirty="0" smtClean="0"/>
              <a:t>Example: (3 == 3) &amp;&amp; !(2 &gt;= 3 || 3 + 2 != 5))</a:t>
            </a:r>
          </a:p>
          <a:p>
            <a:pPr lvl="1"/>
            <a:r>
              <a:rPr lang="en-US" dirty="0" smtClean="0"/>
              <a:t>evaluates to true &amp;&amp; !(false || false)</a:t>
            </a:r>
          </a:p>
          <a:p>
            <a:pPr lvl="1"/>
            <a:r>
              <a:rPr lang="en-US" dirty="0" smtClean="0"/>
              <a:t>evaluates to true &amp;&amp; !false</a:t>
            </a:r>
          </a:p>
          <a:p>
            <a:pPr lvl="1"/>
            <a:r>
              <a:rPr lang="en-US" dirty="0" smtClean="0"/>
              <a:t>evaluates to true &amp;&amp; true</a:t>
            </a:r>
          </a:p>
          <a:p>
            <a:pPr lvl="1"/>
            <a:r>
              <a:rPr lang="en-US" dirty="0" smtClean="0"/>
              <a:t>which evaluates to true</a:t>
            </a:r>
            <a:endParaRPr lang="en-US" dirty="0"/>
          </a:p>
        </p:txBody>
      </p:sp>
    </p:spTree>
    <p:extLst>
      <p:ext uri="{BB962C8B-B14F-4D97-AF65-F5344CB8AC3E}">
        <p14:creationId xmlns:p14="http://schemas.microsoft.com/office/powerpoint/2010/main" val="2562048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Assignment with Logic</a:t>
            </a:r>
            <a:endParaRPr lang="en-US" dirty="0"/>
          </a:p>
        </p:txBody>
      </p:sp>
      <p:sp>
        <p:nvSpPr>
          <p:cNvPr id="3" name="Content Placeholder 2"/>
          <p:cNvSpPr>
            <a:spLocks noGrp="1"/>
          </p:cNvSpPr>
          <p:nvPr>
            <p:ph idx="1"/>
          </p:nvPr>
        </p:nvSpPr>
        <p:spPr/>
        <p:txBody>
          <a:bodyPr/>
          <a:lstStyle/>
          <a:p>
            <a:r>
              <a:rPr lang="en-US" dirty="0" smtClean="0"/>
              <a:t>You can combine assignment with logic; logic takes precedence over assignment</a:t>
            </a:r>
          </a:p>
          <a:p>
            <a:r>
              <a:rPr lang="en-US" dirty="0" smtClean="0"/>
              <a:t>Example:</a:t>
            </a:r>
          </a:p>
          <a:p>
            <a:pPr marL="68580" indent="0">
              <a:buNone/>
            </a:pPr>
            <a:r>
              <a:rPr lang="en-US" dirty="0" err="1" smtClean="0"/>
              <a:t>int</a:t>
            </a:r>
            <a:r>
              <a:rPr lang="en-US" dirty="0" smtClean="0"/>
              <a:t> x = 2;</a:t>
            </a:r>
          </a:p>
          <a:p>
            <a:pPr marL="68580" indent="0">
              <a:buNone/>
            </a:pPr>
            <a:r>
              <a:rPr lang="en-US" dirty="0" smtClean="0"/>
              <a:t>(x += 4) &lt;= 6 evaluates to 6 &lt;= 6 evaluates to true. In addition to simply performing the logic operation, x is incremented by 4. This is called a </a:t>
            </a:r>
            <a:r>
              <a:rPr lang="en-US" u="sng" dirty="0" smtClean="0"/>
              <a:t>side effect</a:t>
            </a:r>
            <a:r>
              <a:rPr lang="en-US" dirty="0" smtClean="0"/>
              <a:t>.</a:t>
            </a:r>
          </a:p>
        </p:txBody>
      </p:sp>
    </p:spTree>
    <p:extLst>
      <p:ext uri="{BB962C8B-B14F-4D97-AF65-F5344CB8AC3E}">
        <p14:creationId xmlns:p14="http://schemas.microsoft.com/office/powerpoint/2010/main" val="3860369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Assignment with Logic, Continued</a:t>
            </a:r>
            <a:endParaRPr lang="en-US" dirty="0"/>
          </a:p>
        </p:txBody>
      </p:sp>
      <p:sp>
        <p:nvSpPr>
          <p:cNvPr id="3" name="Content Placeholder 2"/>
          <p:cNvSpPr>
            <a:spLocks noGrp="1"/>
          </p:cNvSpPr>
          <p:nvPr>
            <p:ph idx="1"/>
          </p:nvPr>
        </p:nvSpPr>
        <p:spPr/>
        <p:txBody>
          <a:bodyPr>
            <a:normAutofit fontScale="92500"/>
          </a:bodyPr>
          <a:lstStyle/>
          <a:p>
            <a:r>
              <a:rPr lang="en-US" dirty="0" smtClean="0"/>
              <a:t>The compiler stops evaluating the logic expression the moment it knows the answer. Side effects in the part not evaluated will not happen.</a:t>
            </a:r>
          </a:p>
          <a:p>
            <a:r>
              <a:rPr lang="en-US" dirty="0" smtClean="0"/>
              <a:t>Example:</a:t>
            </a:r>
            <a:r>
              <a:rPr lang="en-US" dirty="0"/>
              <a:t> </a:t>
            </a:r>
            <a:r>
              <a:rPr lang="en-US" dirty="0" smtClean="0"/>
              <a:t>(4 != 4) &amp;&amp; ((x = 4) != y)</a:t>
            </a:r>
          </a:p>
          <a:p>
            <a:pPr lvl="1"/>
            <a:r>
              <a:rPr lang="en-US" dirty="0" smtClean="0"/>
              <a:t>In this example, the computer stops evaluating the moment it sees “&amp;&amp;”. It knows that false &amp;&amp; something else will always be false, so it just stops.</a:t>
            </a:r>
          </a:p>
          <a:p>
            <a:r>
              <a:rPr lang="en-US" dirty="0" smtClean="0"/>
              <a:t>If you want all the side effects to happen anyway, use single &amp; and | instead of double &amp;&amp; and ||</a:t>
            </a:r>
          </a:p>
        </p:txBody>
      </p:sp>
    </p:spTree>
    <p:extLst>
      <p:ext uri="{BB962C8B-B14F-4D97-AF65-F5344CB8AC3E}">
        <p14:creationId xmlns:p14="http://schemas.microsoft.com/office/powerpoint/2010/main" val="1405277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class?</a:t>
            </a:r>
            <a:endParaRPr lang="en-US" dirty="0"/>
          </a:p>
        </p:txBody>
      </p:sp>
      <p:sp>
        <p:nvSpPr>
          <p:cNvPr id="3" name="Content Placeholder 2"/>
          <p:cNvSpPr>
            <a:spLocks noGrp="1"/>
          </p:cNvSpPr>
          <p:nvPr>
            <p:ph idx="1"/>
          </p:nvPr>
        </p:nvSpPr>
        <p:spPr/>
        <p:txBody>
          <a:bodyPr/>
          <a:lstStyle/>
          <a:p>
            <a:r>
              <a:rPr lang="en-US" dirty="0" smtClean="0"/>
              <a:t>This is a working definition; we will greatly refine this definition next week, where we will be talking about classes the whole time.</a:t>
            </a:r>
          </a:p>
          <a:p>
            <a:endParaRPr lang="en-US" dirty="0"/>
          </a:p>
          <a:p>
            <a:r>
              <a:rPr lang="en-US" dirty="0" smtClean="0"/>
              <a:t>A class is a programming entity that can perform methods.</a:t>
            </a:r>
          </a:p>
        </p:txBody>
      </p:sp>
    </p:spTree>
    <p:extLst>
      <p:ext uri="{BB962C8B-B14F-4D97-AF65-F5344CB8AC3E}">
        <p14:creationId xmlns:p14="http://schemas.microsoft.com/office/powerpoint/2010/main" val="3180983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smtClean="0"/>
              <a:t>A part of a program is said to have control if its statements are being executed.</a:t>
            </a:r>
          </a:p>
          <a:p>
            <a:r>
              <a:rPr lang="en-US" dirty="0" smtClean="0"/>
              <a:t>Consider the Add class we talked about earlier.</a:t>
            </a:r>
          </a:p>
          <a:p>
            <a:r>
              <a:rPr lang="en-US" dirty="0" smtClean="0"/>
              <a:t>When the program starts, the main method has control, but when it calls the add method, control is given to the add method. After the return statement, control is returned to the main method.</a:t>
            </a:r>
            <a:endParaRPr lang="en-US" dirty="0"/>
          </a:p>
        </p:txBody>
      </p:sp>
    </p:spTree>
    <p:extLst>
      <p:ext uri="{BB962C8B-B14F-4D97-AF65-F5344CB8AC3E}">
        <p14:creationId xmlns:p14="http://schemas.microsoft.com/office/powerpoint/2010/main" val="1317306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Add class</a:t>
            </a:r>
            <a:endParaRPr lang="en-US" dirty="0"/>
          </a:p>
        </p:txBody>
      </p:sp>
      <p:sp>
        <p:nvSpPr>
          <p:cNvPr id="3" name="Content Placeholder 2"/>
          <p:cNvSpPr>
            <a:spLocks noGrp="1"/>
          </p:cNvSpPr>
          <p:nvPr>
            <p:ph idx="1"/>
          </p:nvPr>
        </p:nvSpPr>
        <p:spPr>
          <a:xfrm>
            <a:off x="609600" y="1295400"/>
            <a:ext cx="8382000" cy="5410200"/>
          </a:xfrm>
        </p:spPr>
        <p:txBody>
          <a:bodyPr>
            <a:normAutofit fontScale="92500" lnSpcReduction="20000"/>
          </a:bodyPr>
          <a:lstStyle/>
          <a:p>
            <a:pPr marL="68580" indent="0">
              <a:buNone/>
            </a:pPr>
            <a:r>
              <a:rPr lang="en-US" dirty="0" smtClean="0"/>
              <a:t>public class Add {</a:t>
            </a:r>
          </a:p>
          <a:p>
            <a:pPr marL="68580" indent="0">
              <a:buNone/>
            </a:pPr>
            <a:r>
              <a:rPr lang="en-US" dirty="0"/>
              <a:t>	</a:t>
            </a:r>
            <a:r>
              <a:rPr lang="en-US" dirty="0" smtClean="0"/>
              <a:t>public static void main(String[] </a:t>
            </a:r>
            <a:r>
              <a:rPr lang="en-US" dirty="0" err="1" smtClean="0"/>
              <a:t>args</a:t>
            </a:r>
            <a:r>
              <a:rPr lang="en-US" dirty="0" smtClean="0"/>
              <a:t>) {</a:t>
            </a:r>
          </a:p>
          <a:p>
            <a:pPr marL="68580" indent="0">
              <a:buNone/>
            </a:pPr>
            <a:r>
              <a:rPr lang="en-US" dirty="0"/>
              <a:t>	</a:t>
            </a:r>
            <a:r>
              <a:rPr lang="en-US" dirty="0" smtClean="0"/>
              <a:t>	</a:t>
            </a:r>
            <a:r>
              <a:rPr lang="en-US" dirty="0" err="1" smtClean="0"/>
              <a:t>int</a:t>
            </a:r>
            <a:r>
              <a:rPr lang="en-US" dirty="0" smtClean="0"/>
              <a:t> x;</a:t>
            </a:r>
          </a:p>
          <a:p>
            <a:pPr marL="68580" indent="0">
              <a:buNone/>
            </a:pPr>
            <a:r>
              <a:rPr lang="en-US" dirty="0"/>
              <a:t>	</a:t>
            </a:r>
            <a:r>
              <a:rPr lang="en-US" dirty="0" smtClean="0"/>
              <a:t>	</a:t>
            </a:r>
            <a:r>
              <a:rPr lang="en-US" dirty="0" err="1" smtClean="0"/>
              <a:t>System.out.print</a:t>
            </a:r>
            <a:r>
              <a:rPr lang="en-US" dirty="0" smtClean="0"/>
              <a:t>(“The sum of 3 and 2 is: “);</a:t>
            </a:r>
          </a:p>
          <a:p>
            <a:pPr marL="68580" indent="0">
              <a:buNone/>
            </a:pPr>
            <a:r>
              <a:rPr lang="en-US" dirty="0"/>
              <a:t>	</a:t>
            </a:r>
            <a:r>
              <a:rPr lang="en-US" dirty="0" smtClean="0"/>
              <a:t>	x = add(3, 2);</a:t>
            </a:r>
          </a:p>
          <a:p>
            <a:pPr marL="68580" indent="0">
              <a:buNone/>
            </a:pPr>
            <a:r>
              <a:rPr lang="en-US" dirty="0"/>
              <a:t>	</a:t>
            </a:r>
            <a:r>
              <a:rPr lang="en-US" dirty="0" smtClean="0"/>
              <a:t>	</a:t>
            </a:r>
            <a:r>
              <a:rPr lang="en-US" dirty="0" err="1" smtClean="0"/>
              <a:t>System.out.println</a:t>
            </a:r>
            <a:r>
              <a:rPr lang="en-US" dirty="0" smtClean="0"/>
              <a:t>(x);</a:t>
            </a:r>
          </a:p>
          <a:p>
            <a:pPr marL="68580" indent="0">
              <a:buNone/>
            </a:pPr>
            <a:r>
              <a:rPr lang="en-US" dirty="0"/>
              <a:t>	</a:t>
            </a:r>
            <a:r>
              <a:rPr lang="en-US" dirty="0" smtClean="0"/>
              <a:t>}</a:t>
            </a:r>
          </a:p>
          <a:p>
            <a:pPr marL="68580" indent="0">
              <a:buNone/>
            </a:pPr>
            <a:r>
              <a:rPr lang="en-US" dirty="0"/>
              <a:t>	</a:t>
            </a:r>
            <a:r>
              <a:rPr lang="en-US" dirty="0" smtClean="0"/>
              <a:t>public static </a:t>
            </a:r>
            <a:r>
              <a:rPr lang="en-US" dirty="0" err="1" smtClean="0"/>
              <a:t>int</a:t>
            </a:r>
            <a:r>
              <a:rPr lang="en-US" dirty="0" smtClean="0"/>
              <a:t> add(</a:t>
            </a:r>
            <a:r>
              <a:rPr lang="en-US" dirty="0" err="1" smtClean="0"/>
              <a:t>int</a:t>
            </a:r>
            <a:r>
              <a:rPr lang="en-US" dirty="0" smtClean="0"/>
              <a:t> a, </a:t>
            </a:r>
            <a:r>
              <a:rPr lang="en-US" dirty="0" err="1" smtClean="0"/>
              <a:t>int</a:t>
            </a:r>
            <a:r>
              <a:rPr lang="en-US" dirty="0" smtClean="0"/>
              <a:t> b) {</a:t>
            </a:r>
          </a:p>
          <a:p>
            <a:pPr marL="68580" indent="0">
              <a:buNone/>
            </a:pPr>
            <a:r>
              <a:rPr lang="en-US" dirty="0"/>
              <a:t>	</a:t>
            </a:r>
            <a:r>
              <a:rPr lang="en-US" dirty="0" smtClean="0"/>
              <a:t>	</a:t>
            </a:r>
            <a:r>
              <a:rPr lang="en-US" dirty="0" err="1" smtClean="0"/>
              <a:t>int</a:t>
            </a:r>
            <a:r>
              <a:rPr lang="en-US" dirty="0" smtClean="0"/>
              <a:t> sum = a + b;</a:t>
            </a:r>
          </a:p>
          <a:p>
            <a:pPr marL="68580" indent="0">
              <a:buNone/>
            </a:pPr>
            <a:r>
              <a:rPr lang="en-US" dirty="0"/>
              <a:t>	</a:t>
            </a:r>
            <a:r>
              <a:rPr lang="en-US" dirty="0" smtClean="0"/>
              <a:t>	return sum;</a:t>
            </a:r>
          </a:p>
          <a:p>
            <a:pPr marL="68580" indent="0">
              <a:buNone/>
            </a:pPr>
            <a:r>
              <a:rPr lang="en-US" dirty="0"/>
              <a:t>	</a:t>
            </a:r>
            <a:r>
              <a:rPr lang="en-US" dirty="0" smtClean="0"/>
              <a:t>}</a:t>
            </a:r>
          </a:p>
          <a:p>
            <a:pPr marL="68580" indent="0">
              <a:buNone/>
            </a:pPr>
            <a:r>
              <a:rPr lang="en-US" dirty="0" smtClean="0"/>
              <a:t>}</a:t>
            </a:r>
          </a:p>
        </p:txBody>
      </p:sp>
    </p:spTree>
    <p:extLst>
      <p:ext uri="{BB962C8B-B14F-4D97-AF65-F5344CB8AC3E}">
        <p14:creationId xmlns:p14="http://schemas.microsoft.com/office/powerpoint/2010/main" val="1876526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Continued</a:t>
            </a:r>
            <a:endParaRPr lang="en-US" dirty="0"/>
          </a:p>
        </p:txBody>
      </p:sp>
      <p:sp>
        <p:nvSpPr>
          <p:cNvPr id="3" name="Content Placeholder 2"/>
          <p:cNvSpPr>
            <a:spLocks noGrp="1"/>
          </p:cNvSpPr>
          <p:nvPr>
            <p:ph idx="1"/>
          </p:nvPr>
        </p:nvSpPr>
        <p:spPr/>
        <p:txBody>
          <a:bodyPr/>
          <a:lstStyle/>
          <a:p>
            <a:r>
              <a:rPr lang="en-US" dirty="0" smtClean="0"/>
              <a:t>Sometimes, we don’t want a method to run in order; we don’t want all of it to have control at once.</a:t>
            </a:r>
          </a:p>
          <a:p>
            <a:r>
              <a:rPr lang="en-US" dirty="0" smtClean="0"/>
              <a:t>We use control structures to decide which part of the method get control, depending on variables.</a:t>
            </a:r>
            <a:endParaRPr lang="en-US" dirty="0"/>
          </a:p>
        </p:txBody>
      </p:sp>
    </p:spTree>
    <p:extLst>
      <p:ext uri="{BB962C8B-B14F-4D97-AF65-F5344CB8AC3E}">
        <p14:creationId xmlns:p14="http://schemas.microsoft.com/office/powerpoint/2010/main" val="257308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if</a:t>
            </a:r>
            <a:endParaRPr lang="en-US" dirty="0"/>
          </a:p>
        </p:txBody>
      </p:sp>
      <p:sp>
        <p:nvSpPr>
          <p:cNvPr id="3" name="Content Placeholder 2"/>
          <p:cNvSpPr>
            <a:spLocks noGrp="1"/>
          </p:cNvSpPr>
          <p:nvPr>
            <p:ph idx="1"/>
          </p:nvPr>
        </p:nvSpPr>
        <p:spPr/>
        <p:txBody>
          <a:bodyPr/>
          <a:lstStyle/>
          <a:p>
            <a:r>
              <a:rPr lang="en-US" dirty="0" smtClean="0"/>
              <a:t>The if statement makes the decision whether or not to run a certain segment of code.</a:t>
            </a:r>
          </a:p>
          <a:p>
            <a:r>
              <a:rPr lang="en-US" dirty="0" smtClean="0"/>
              <a:t>Syntax:</a:t>
            </a:r>
          </a:p>
          <a:p>
            <a:pPr marL="68580" indent="0">
              <a:buNone/>
            </a:pPr>
            <a:r>
              <a:rPr lang="en-US" dirty="0" smtClean="0"/>
              <a:t>if(</a:t>
            </a:r>
            <a:r>
              <a:rPr lang="en-US" i="1" dirty="0" smtClean="0"/>
              <a:t>&lt;</a:t>
            </a:r>
            <a:r>
              <a:rPr lang="en-US" i="1" dirty="0" err="1" smtClean="0"/>
              <a:t>boolean</a:t>
            </a:r>
            <a:r>
              <a:rPr lang="en-US" i="1" dirty="0" smtClean="0"/>
              <a:t> or logic operation&gt;</a:t>
            </a:r>
            <a:r>
              <a:rPr lang="en-US" dirty="0" smtClean="0"/>
              <a:t>)</a:t>
            </a:r>
          </a:p>
          <a:p>
            <a:pPr marL="68580" indent="0">
              <a:buNone/>
            </a:pPr>
            <a:r>
              <a:rPr lang="en-US" dirty="0" smtClean="0"/>
              <a:t>{</a:t>
            </a:r>
          </a:p>
          <a:p>
            <a:pPr marL="68580" indent="0">
              <a:buNone/>
            </a:pPr>
            <a:r>
              <a:rPr lang="en-US" dirty="0"/>
              <a:t>	</a:t>
            </a:r>
            <a:r>
              <a:rPr lang="en-US" i="1" dirty="0" smtClean="0"/>
              <a:t>&lt;if true, this code is executed&gt;</a:t>
            </a:r>
          </a:p>
          <a:p>
            <a:pPr marL="68580" indent="0">
              <a:buNone/>
            </a:pPr>
            <a:r>
              <a:rPr lang="en-US" dirty="0" smtClean="0"/>
              <a:t>}</a:t>
            </a:r>
          </a:p>
          <a:p>
            <a:pPr marL="68580" indent="0">
              <a:buNone/>
            </a:pPr>
            <a:r>
              <a:rPr lang="en-US" i="1" dirty="0" smtClean="0"/>
              <a:t>&lt;then control is given to this part&gt;</a:t>
            </a:r>
          </a:p>
        </p:txBody>
      </p:sp>
    </p:spTree>
    <p:extLst>
      <p:ext uri="{BB962C8B-B14F-4D97-AF65-F5344CB8AC3E}">
        <p14:creationId xmlns:p14="http://schemas.microsoft.com/office/powerpoint/2010/main" val="3150982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if, Continued</a:t>
            </a:r>
            <a:endParaRPr lang="en-US" dirty="0"/>
          </a:p>
        </p:txBody>
      </p:sp>
      <p:sp>
        <p:nvSpPr>
          <p:cNvPr id="3" name="Content Placeholder 2"/>
          <p:cNvSpPr>
            <a:spLocks noGrp="1"/>
          </p:cNvSpPr>
          <p:nvPr>
            <p:ph idx="1"/>
          </p:nvPr>
        </p:nvSpPr>
        <p:spPr>
          <a:xfrm>
            <a:off x="914400" y="1447800"/>
            <a:ext cx="7772400" cy="5334000"/>
          </a:xfrm>
        </p:spPr>
        <p:txBody>
          <a:bodyPr>
            <a:normAutofit fontScale="92500" lnSpcReduction="20000"/>
          </a:bodyPr>
          <a:lstStyle/>
          <a:p>
            <a:r>
              <a:rPr lang="en-US" dirty="0" smtClean="0"/>
              <a:t>If the statement to be executed is only one line long, the braces can be eliminated.</a:t>
            </a:r>
          </a:p>
          <a:p>
            <a:r>
              <a:rPr lang="en-US" dirty="0" smtClean="0"/>
              <a:t>Example:</a:t>
            </a:r>
          </a:p>
          <a:p>
            <a:pPr marL="68580" indent="0">
              <a:buNone/>
            </a:pPr>
            <a:r>
              <a:rPr lang="en-US" dirty="0" smtClean="0"/>
              <a:t>if(x == 4)</a:t>
            </a:r>
          </a:p>
          <a:p>
            <a:pPr marL="68580" indent="0">
              <a:buNone/>
            </a:pPr>
            <a:r>
              <a:rPr lang="en-US" dirty="0"/>
              <a:t>	</a:t>
            </a:r>
            <a:r>
              <a:rPr lang="en-US" dirty="0" smtClean="0"/>
              <a:t>x++;</a:t>
            </a:r>
          </a:p>
          <a:p>
            <a:r>
              <a:rPr lang="en-US" dirty="0" smtClean="0"/>
              <a:t>But if it is multiple lines long, then braces are necessary.</a:t>
            </a:r>
          </a:p>
          <a:p>
            <a:pPr marL="68580" indent="0">
              <a:buNone/>
            </a:pPr>
            <a:r>
              <a:rPr lang="en-US" dirty="0" smtClean="0"/>
              <a:t>if(x == 4)</a:t>
            </a:r>
          </a:p>
          <a:p>
            <a:pPr marL="68580" indent="0">
              <a:buNone/>
            </a:pPr>
            <a:r>
              <a:rPr lang="en-US" dirty="0" smtClean="0"/>
              <a:t>{</a:t>
            </a:r>
          </a:p>
          <a:p>
            <a:pPr marL="68580" indent="0">
              <a:buNone/>
            </a:pPr>
            <a:r>
              <a:rPr lang="en-US" dirty="0"/>
              <a:t>	</a:t>
            </a:r>
            <a:r>
              <a:rPr lang="en-US" dirty="0" smtClean="0"/>
              <a:t>x++;</a:t>
            </a:r>
          </a:p>
          <a:p>
            <a:pPr marL="68580" indent="0">
              <a:buNone/>
            </a:pPr>
            <a:r>
              <a:rPr lang="en-US" dirty="0"/>
              <a:t>	</a:t>
            </a:r>
            <a:r>
              <a:rPr lang="en-US" dirty="0" smtClean="0"/>
              <a:t>y %= 5;</a:t>
            </a:r>
          </a:p>
          <a:p>
            <a:pPr marL="68580" indent="0">
              <a:buNone/>
            </a:pPr>
            <a:r>
              <a:rPr lang="en-US" dirty="0"/>
              <a:t>}</a:t>
            </a:r>
            <a:endParaRPr lang="en-US" dirty="0" smtClean="0"/>
          </a:p>
        </p:txBody>
      </p:sp>
    </p:spTree>
    <p:extLst>
      <p:ext uri="{BB962C8B-B14F-4D97-AF65-F5344CB8AC3E}">
        <p14:creationId xmlns:p14="http://schemas.microsoft.com/office/powerpoint/2010/main" val="1597129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Else If – Else</a:t>
            </a:r>
            <a:endParaRPr lang="en-US" dirty="0"/>
          </a:p>
        </p:txBody>
      </p:sp>
      <p:sp>
        <p:nvSpPr>
          <p:cNvPr id="3" name="Content Placeholder 2"/>
          <p:cNvSpPr>
            <a:spLocks noGrp="1"/>
          </p:cNvSpPr>
          <p:nvPr>
            <p:ph idx="1"/>
          </p:nvPr>
        </p:nvSpPr>
        <p:spPr>
          <a:xfrm>
            <a:off x="914400" y="1447800"/>
            <a:ext cx="7772400" cy="5257800"/>
          </a:xfrm>
        </p:spPr>
        <p:txBody>
          <a:bodyPr>
            <a:normAutofit fontScale="92500" lnSpcReduction="20000"/>
          </a:bodyPr>
          <a:lstStyle/>
          <a:p>
            <a:pPr marL="68580" indent="0">
              <a:buNone/>
            </a:pPr>
            <a:r>
              <a:rPr lang="en-US" dirty="0" smtClean="0"/>
              <a:t>if(x == 4)</a:t>
            </a:r>
            <a:r>
              <a:rPr lang="en-US" dirty="0"/>
              <a:t> </a:t>
            </a:r>
          </a:p>
          <a:p>
            <a:pPr marL="68580" indent="0">
              <a:buNone/>
            </a:pPr>
            <a:r>
              <a:rPr lang="en-US" dirty="0" smtClean="0"/>
              <a:t>	x++;</a:t>
            </a:r>
          </a:p>
          <a:p>
            <a:pPr marL="68580" indent="0">
              <a:buNone/>
            </a:pPr>
            <a:r>
              <a:rPr lang="en-US" dirty="0" smtClean="0"/>
              <a:t>else if(x &gt;= 4)</a:t>
            </a:r>
          </a:p>
          <a:p>
            <a:pPr marL="68580" indent="0">
              <a:buNone/>
            </a:pPr>
            <a:r>
              <a:rPr lang="en-US" dirty="0"/>
              <a:t>	</a:t>
            </a:r>
            <a:r>
              <a:rPr lang="en-US" dirty="0" smtClean="0"/>
              <a:t>x--;</a:t>
            </a:r>
          </a:p>
          <a:p>
            <a:pPr marL="68580" indent="0">
              <a:buNone/>
            </a:pPr>
            <a:r>
              <a:rPr lang="en-US" dirty="0" smtClean="0"/>
              <a:t>else</a:t>
            </a:r>
          </a:p>
          <a:p>
            <a:pPr marL="68580" indent="0">
              <a:buNone/>
            </a:pPr>
            <a:r>
              <a:rPr lang="en-US" dirty="0"/>
              <a:t>	</a:t>
            </a:r>
            <a:r>
              <a:rPr lang="en-US" dirty="0" smtClean="0"/>
              <a:t>x = 12;</a:t>
            </a:r>
          </a:p>
          <a:p>
            <a:r>
              <a:rPr lang="en-US" dirty="0" smtClean="0"/>
              <a:t>If x equals 4, then only x++; is executed; the compiler does not look at the else if or else statements unless the first if statement fails</a:t>
            </a:r>
          </a:p>
          <a:p>
            <a:r>
              <a:rPr lang="en-US" dirty="0" smtClean="0"/>
              <a:t>If x equals 5, the first if statement fails, but the second one does not; hence only x--; is executed.</a:t>
            </a:r>
          </a:p>
          <a:p>
            <a:r>
              <a:rPr lang="en-US" dirty="0" smtClean="0"/>
              <a:t>Many “else if” statements can be put in the middle.</a:t>
            </a:r>
          </a:p>
        </p:txBody>
      </p:sp>
    </p:spTree>
    <p:extLst>
      <p:ext uri="{BB962C8B-B14F-4D97-AF65-F5344CB8AC3E}">
        <p14:creationId xmlns:p14="http://schemas.microsoft.com/office/powerpoint/2010/main" val="3958415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Dangling Else</a:t>
            </a:r>
            <a:endParaRPr lang="en-US" dirty="0"/>
          </a:p>
        </p:txBody>
      </p:sp>
      <p:sp>
        <p:nvSpPr>
          <p:cNvPr id="3" name="Content Placeholder 2"/>
          <p:cNvSpPr>
            <a:spLocks noGrp="1"/>
          </p:cNvSpPr>
          <p:nvPr>
            <p:ph idx="1"/>
          </p:nvPr>
        </p:nvSpPr>
        <p:spPr/>
        <p:txBody>
          <a:bodyPr>
            <a:normAutofit lnSpcReduction="10000"/>
          </a:bodyPr>
          <a:lstStyle/>
          <a:p>
            <a:r>
              <a:rPr lang="en-US" dirty="0" smtClean="0"/>
              <a:t>When we omit brackets and nest if statements, we can get misleading syntax</a:t>
            </a:r>
          </a:p>
          <a:p>
            <a:pPr marL="68580" indent="0">
              <a:buNone/>
            </a:pPr>
            <a:r>
              <a:rPr lang="en-US" dirty="0" smtClean="0"/>
              <a:t>if(x &gt; 0)</a:t>
            </a:r>
          </a:p>
          <a:p>
            <a:pPr marL="68580" indent="0">
              <a:buNone/>
            </a:pPr>
            <a:r>
              <a:rPr lang="en-US" dirty="0"/>
              <a:t>	</a:t>
            </a:r>
            <a:r>
              <a:rPr lang="en-US" dirty="0" smtClean="0"/>
              <a:t>if(x &gt; 7)</a:t>
            </a:r>
          </a:p>
          <a:p>
            <a:pPr marL="68580" indent="0">
              <a:buNone/>
            </a:pPr>
            <a:r>
              <a:rPr lang="en-US" dirty="0"/>
              <a:t>	</a:t>
            </a:r>
            <a:r>
              <a:rPr lang="en-US" dirty="0" smtClean="0"/>
              <a:t>	</a:t>
            </a:r>
            <a:r>
              <a:rPr lang="en-US" dirty="0" err="1" smtClean="0"/>
              <a:t>System.out.println</a:t>
            </a:r>
            <a:r>
              <a:rPr lang="en-US" dirty="0" smtClean="0"/>
              <a:t>(“x &gt; 7”);</a:t>
            </a:r>
          </a:p>
          <a:p>
            <a:pPr marL="68580" indent="0">
              <a:buNone/>
            </a:pPr>
            <a:r>
              <a:rPr lang="en-US" dirty="0" smtClean="0"/>
              <a:t>else</a:t>
            </a:r>
          </a:p>
          <a:p>
            <a:pPr marL="68580" indent="0">
              <a:buNone/>
            </a:pPr>
            <a:r>
              <a:rPr lang="en-US" dirty="0"/>
              <a:t>	</a:t>
            </a:r>
            <a:r>
              <a:rPr lang="en-US" dirty="0" err="1" smtClean="0"/>
              <a:t>System.out.println</a:t>
            </a:r>
            <a:r>
              <a:rPr lang="en-US" dirty="0" smtClean="0"/>
              <a:t>(“x &lt; 0”);</a:t>
            </a:r>
          </a:p>
          <a:p>
            <a:r>
              <a:rPr lang="en-US" dirty="0" smtClean="0"/>
              <a:t>The indentation is misleading; the else applies to the second “if”!</a:t>
            </a:r>
          </a:p>
        </p:txBody>
      </p:sp>
    </p:spTree>
    <p:extLst>
      <p:ext uri="{BB962C8B-B14F-4D97-AF65-F5344CB8AC3E}">
        <p14:creationId xmlns:p14="http://schemas.microsoft.com/office/powerpoint/2010/main" val="2000280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Dangling Else, Continued</a:t>
            </a:r>
            <a:endParaRPr lang="en-US" dirty="0"/>
          </a:p>
        </p:txBody>
      </p:sp>
      <p:sp>
        <p:nvSpPr>
          <p:cNvPr id="3" name="Content Placeholder 2"/>
          <p:cNvSpPr>
            <a:spLocks noGrp="1"/>
          </p:cNvSpPr>
          <p:nvPr>
            <p:ph idx="1"/>
          </p:nvPr>
        </p:nvSpPr>
        <p:spPr/>
        <p:txBody>
          <a:bodyPr/>
          <a:lstStyle/>
          <a:p>
            <a:r>
              <a:rPr lang="en-US" dirty="0" smtClean="0"/>
              <a:t>The program should be indented:</a:t>
            </a:r>
          </a:p>
          <a:p>
            <a:pPr marL="68580" indent="0">
              <a:buNone/>
            </a:pPr>
            <a:r>
              <a:rPr lang="en-US" dirty="0"/>
              <a:t>if(x &gt; 0)</a:t>
            </a:r>
          </a:p>
          <a:p>
            <a:pPr marL="68580" indent="0">
              <a:buNone/>
            </a:pPr>
            <a:r>
              <a:rPr lang="en-US" dirty="0"/>
              <a:t>	if(x &gt; 7)</a:t>
            </a:r>
          </a:p>
          <a:p>
            <a:pPr marL="68580" indent="0">
              <a:buNone/>
            </a:pPr>
            <a:r>
              <a:rPr lang="en-US" dirty="0"/>
              <a:t>		</a:t>
            </a:r>
            <a:r>
              <a:rPr lang="en-US" dirty="0" err="1"/>
              <a:t>System.out.println</a:t>
            </a:r>
            <a:r>
              <a:rPr lang="en-US" dirty="0"/>
              <a:t>(“x &gt; 7”);</a:t>
            </a:r>
          </a:p>
          <a:p>
            <a:pPr marL="68580" indent="0">
              <a:buNone/>
            </a:pPr>
            <a:r>
              <a:rPr lang="en-US" dirty="0" smtClean="0"/>
              <a:t>	else</a:t>
            </a:r>
            <a:endParaRPr lang="en-US" dirty="0"/>
          </a:p>
          <a:p>
            <a:pPr marL="68580" indent="0">
              <a:buNone/>
            </a:pPr>
            <a:r>
              <a:rPr lang="en-US" dirty="0"/>
              <a:t>	</a:t>
            </a:r>
            <a:r>
              <a:rPr lang="en-US" dirty="0" smtClean="0"/>
              <a:t>	</a:t>
            </a:r>
            <a:r>
              <a:rPr lang="en-US" dirty="0" err="1" smtClean="0"/>
              <a:t>System.out.println</a:t>
            </a:r>
            <a:r>
              <a:rPr lang="en-US" dirty="0"/>
              <a:t>(“x &lt; 0</a:t>
            </a:r>
            <a:r>
              <a:rPr lang="en-US" dirty="0" smtClean="0"/>
              <a:t>”);</a:t>
            </a:r>
          </a:p>
          <a:p>
            <a:r>
              <a:rPr lang="en-US" dirty="0" smtClean="0"/>
              <a:t>My recommendation: when nesting if statements, always use the braces!</a:t>
            </a:r>
          </a:p>
          <a:p>
            <a:pPr marL="68580" indent="0">
              <a:buNone/>
            </a:pPr>
            <a:endParaRPr lang="en-US" dirty="0"/>
          </a:p>
        </p:txBody>
      </p:sp>
    </p:spTree>
    <p:extLst>
      <p:ext uri="{BB962C8B-B14F-4D97-AF65-F5344CB8AC3E}">
        <p14:creationId xmlns:p14="http://schemas.microsoft.com/office/powerpoint/2010/main" val="3101156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while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while loop allows a certain segment of code to be repeated.</a:t>
            </a:r>
          </a:p>
          <a:p>
            <a:r>
              <a:rPr lang="en-US" dirty="0" smtClean="0"/>
              <a:t>Syntax:</a:t>
            </a:r>
          </a:p>
          <a:p>
            <a:pPr marL="68580" indent="0">
              <a:buNone/>
            </a:pPr>
            <a:r>
              <a:rPr lang="en-US" dirty="0" smtClean="0"/>
              <a:t>while(</a:t>
            </a:r>
            <a:r>
              <a:rPr lang="en-US" i="1" dirty="0" smtClean="0"/>
              <a:t>&lt;</a:t>
            </a:r>
            <a:r>
              <a:rPr lang="en-US" i="1" dirty="0" err="1"/>
              <a:t>boolean</a:t>
            </a:r>
            <a:r>
              <a:rPr lang="en-US" i="1" dirty="0"/>
              <a:t> or logic operation&gt;</a:t>
            </a:r>
            <a:r>
              <a:rPr lang="en-US" dirty="0"/>
              <a:t>)</a:t>
            </a:r>
          </a:p>
          <a:p>
            <a:pPr marL="68580" indent="0">
              <a:buNone/>
            </a:pPr>
            <a:r>
              <a:rPr lang="en-US" dirty="0"/>
              <a:t>{</a:t>
            </a:r>
          </a:p>
          <a:p>
            <a:pPr marL="68580" indent="0">
              <a:buNone/>
            </a:pPr>
            <a:r>
              <a:rPr lang="en-US" dirty="0"/>
              <a:t>	</a:t>
            </a:r>
            <a:r>
              <a:rPr lang="en-US" i="1" dirty="0"/>
              <a:t>&lt;if true, this code is executed</a:t>
            </a:r>
            <a:r>
              <a:rPr lang="en-US" i="1" dirty="0" smtClean="0"/>
              <a:t>&gt;</a:t>
            </a:r>
          </a:p>
          <a:p>
            <a:pPr marL="68580" indent="0">
              <a:buNone/>
            </a:pPr>
            <a:r>
              <a:rPr lang="en-US" i="1" dirty="0"/>
              <a:t>	</a:t>
            </a:r>
            <a:r>
              <a:rPr lang="en-US" i="1" dirty="0" smtClean="0"/>
              <a:t>&lt;the </a:t>
            </a:r>
            <a:r>
              <a:rPr lang="en-US" i="1" dirty="0" err="1" smtClean="0"/>
              <a:t>boolean</a:t>
            </a:r>
            <a:r>
              <a:rPr lang="en-US" i="1" dirty="0" smtClean="0"/>
              <a:t> expression is tested again&gt;</a:t>
            </a:r>
            <a:endParaRPr lang="en-US" i="1" dirty="0"/>
          </a:p>
          <a:p>
            <a:pPr marL="68580" indent="0">
              <a:buNone/>
            </a:pPr>
            <a:r>
              <a:rPr lang="en-US" dirty="0"/>
              <a:t>}</a:t>
            </a:r>
          </a:p>
          <a:p>
            <a:pPr marL="68580" indent="0">
              <a:buNone/>
            </a:pPr>
            <a:r>
              <a:rPr lang="en-US" i="1" dirty="0" smtClean="0"/>
              <a:t>&lt;control </a:t>
            </a:r>
            <a:r>
              <a:rPr lang="en-US" i="1" dirty="0"/>
              <a:t>is given to this </a:t>
            </a:r>
            <a:r>
              <a:rPr lang="en-US" i="1" dirty="0" smtClean="0"/>
              <a:t>part once the </a:t>
            </a:r>
            <a:r>
              <a:rPr lang="en-US" i="1" dirty="0" err="1" smtClean="0"/>
              <a:t>boolean</a:t>
            </a:r>
            <a:r>
              <a:rPr lang="en-US" i="1" dirty="0" smtClean="0"/>
              <a:t> expression is false&gt;</a:t>
            </a:r>
            <a:endParaRPr lang="en-US" i="1" dirty="0"/>
          </a:p>
        </p:txBody>
      </p:sp>
    </p:spTree>
    <p:extLst>
      <p:ext uri="{BB962C8B-B14F-4D97-AF65-F5344CB8AC3E}">
        <p14:creationId xmlns:p14="http://schemas.microsoft.com/office/powerpoint/2010/main" val="2974548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while, Continued</a:t>
            </a:r>
            <a:endParaRPr lang="en-US" dirty="0"/>
          </a:p>
        </p:txBody>
      </p:sp>
      <p:sp>
        <p:nvSpPr>
          <p:cNvPr id="3" name="Content Placeholder 2"/>
          <p:cNvSpPr>
            <a:spLocks noGrp="1"/>
          </p:cNvSpPr>
          <p:nvPr>
            <p:ph idx="1"/>
          </p:nvPr>
        </p:nvSpPr>
        <p:spPr/>
        <p:txBody>
          <a:bodyPr/>
          <a:lstStyle/>
          <a:p>
            <a:pPr marL="68580" indent="0">
              <a:buNone/>
            </a:pPr>
            <a:r>
              <a:rPr lang="en-US" dirty="0" err="1" smtClean="0"/>
              <a:t>int</a:t>
            </a:r>
            <a:r>
              <a:rPr lang="en-US" dirty="0"/>
              <a:t> </a:t>
            </a:r>
            <a:r>
              <a:rPr lang="en-US" dirty="0" smtClean="0"/>
              <a:t>x = 1;</a:t>
            </a:r>
          </a:p>
          <a:p>
            <a:pPr marL="68580" indent="0">
              <a:buNone/>
            </a:pPr>
            <a:r>
              <a:rPr lang="en-US" dirty="0" smtClean="0"/>
              <a:t>while(x &lt; 6) {</a:t>
            </a:r>
          </a:p>
          <a:p>
            <a:pPr marL="68580" indent="0">
              <a:buNone/>
            </a:pPr>
            <a:r>
              <a:rPr lang="en-US" dirty="0"/>
              <a:t>	</a:t>
            </a:r>
            <a:r>
              <a:rPr lang="en-US" dirty="0" smtClean="0"/>
              <a:t>x += 2;</a:t>
            </a:r>
          </a:p>
          <a:p>
            <a:pPr marL="68580" indent="0">
              <a:buNone/>
            </a:pPr>
            <a:r>
              <a:rPr lang="en-US" dirty="0" smtClean="0"/>
              <a:t>}</a:t>
            </a:r>
          </a:p>
          <a:p>
            <a:pPr marL="68580" indent="0">
              <a:buNone/>
            </a:pPr>
            <a:r>
              <a:rPr lang="en-US" dirty="0" err="1" smtClean="0"/>
              <a:t>System.out.print</a:t>
            </a:r>
            <a:r>
              <a:rPr lang="en-US" dirty="0" smtClean="0"/>
              <a:t>(“The value of x is: “);</a:t>
            </a:r>
          </a:p>
          <a:p>
            <a:pPr marL="68580" indent="0">
              <a:buNone/>
            </a:pPr>
            <a:r>
              <a:rPr lang="en-US" dirty="0" err="1" smtClean="0"/>
              <a:t>System.out.println</a:t>
            </a:r>
            <a:r>
              <a:rPr lang="en-US" dirty="0" smtClean="0"/>
              <a:t>(x);</a:t>
            </a:r>
          </a:p>
          <a:p>
            <a:r>
              <a:rPr lang="en-US" dirty="0" smtClean="0"/>
              <a:t>This program will print “The value of x is: 7”.</a:t>
            </a:r>
          </a:p>
          <a:p>
            <a:r>
              <a:rPr lang="en-US" dirty="0" smtClean="0"/>
              <a:t>The while loop is executed three times.</a:t>
            </a:r>
          </a:p>
        </p:txBody>
      </p:sp>
    </p:spTree>
    <p:extLst>
      <p:ext uri="{BB962C8B-B14F-4D97-AF65-F5344CB8AC3E}">
        <p14:creationId xmlns:p14="http://schemas.microsoft.com/office/powerpoint/2010/main" val="1899042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method?</a:t>
            </a:r>
            <a:endParaRPr lang="en-US" dirty="0"/>
          </a:p>
        </p:txBody>
      </p:sp>
      <p:sp>
        <p:nvSpPr>
          <p:cNvPr id="3" name="Content Placeholder 2"/>
          <p:cNvSpPr>
            <a:spLocks noGrp="1"/>
          </p:cNvSpPr>
          <p:nvPr>
            <p:ph idx="1"/>
          </p:nvPr>
        </p:nvSpPr>
        <p:spPr>
          <a:xfrm>
            <a:off x="762000" y="1783560"/>
            <a:ext cx="8077200" cy="4572000"/>
          </a:xfrm>
        </p:spPr>
        <p:txBody>
          <a:bodyPr>
            <a:normAutofit/>
          </a:bodyPr>
          <a:lstStyle/>
          <a:p>
            <a:r>
              <a:rPr lang="en-US" dirty="0" smtClean="0"/>
              <a:t>A method is like a mathematical function.</a:t>
            </a:r>
          </a:p>
          <a:p>
            <a:pPr lvl="1"/>
            <a:r>
              <a:rPr lang="en-US" dirty="0" smtClean="0"/>
              <a:t>It uses arguments to produce results.</a:t>
            </a:r>
          </a:p>
          <a:p>
            <a:r>
              <a:rPr lang="en-US" dirty="0" smtClean="0"/>
              <a:t>A method is a collection of programming instructions needed to carry out a certain task.</a:t>
            </a:r>
          </a:p>
          <a:p>
            <a:r>
              <a:rPr lang="en-US" dirty="0" smtClean="0"/>
              <a:t>It can either be a set of instructions or it can calculate a result</a:t>
            </a:r>
          </a:p>
          <a:p>
            <a:pPr lvl="1"/>
            <a:r>
              <a:rPr lang="en-US" dirty="0" smtClean="0"/>
              <a:t>The “result” can be a number, a String (a sequence of characters), a character, a </a:t>
            </a:r>
            <a:r>
              <a:rPr lang="en-US" dirty="0" err="1" smtClean="0"/>
              <a:t>boolean</a:t>
            </a:r>
            <a:r>
              <a:rPr lang="en-US" dirty="0" smtClean="0"/>
              <a:t> (true or false), or any kind of type or object.</a:t>
            </a:r>
          </a:p>
        </p:txBody>
      </p:sp>
    </p:spTree>
    <p:extLst>
      <p:ext uri="{BB962C8B-B14F-4D97-AF65-F5344CB8AC3E}">
        <p14:creationId xmlns:p14="http://schemas.microsoft.com/office/powerpoint/2010/main" val="19053529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a:xfrm>
            <a:off x="533400" y="1219200"/>
            <a:ext cx="8458200" cy="5562600"/>
          </a:xfrm>
        </p:spPr>
        <p:txBody>
          <a:bodyPr>
            <a:normAutofit fontScale="92500"/>
          </a:bodyPr>
          <a:lstStyle/>
          <a:p>
            <a:r>
              <a:rPr lang="en-US" dirty="0" smtClean="0"/>
              <a:t>In a while loop, the command break; returns control to the code immediately following the loop.</a:t>
            </a:r>
          </a:p>
          <a:p>
            <a:pPr marL="68580" indent="0">
              <a:buNone/>
            </a:pPr>
            <a:r>
              <a:rPr lang="en-US" dirty="0" smtClean="0"/>
              <a:t>while(true) {</a:t>
            </a:r>
          </a:p>
          <a:p>
            <a:pPr marL="68580" indent="0">
              <a:buNone/>
            </a:pPr>
            <a:r>
              <a:rPr lang="en-US" dirty="0"/>
              <a:t>	</a:t>
            </a:r>
            <a:r>
              <a:rPr lang="en-US" dirty="0" smtClean="0"/>
              <a:t>if(x &lt; 6)</a:t>
            </a:r>
          </a:p>
          <a:p>
            <a:pPr marL="68580" indent="0">
              <a:buNone/>
            </a:pPr>
            <a:r>
              <a:rPr lang="en-US" dirty="0"/>
              <a:t>	</a:t>
            </a:r>
            <a:r>
              <a:rPr lang="en-US" dirty="0" smtClean="0"/>
              <a:t>	break;</a:t>
            </a:r>
          </a:p>
          <a:p>
            <a:pPr marL="68580" indent="0">
              <a:buNone/>
            </a:pPr>
            <a:r>
              <a:rPr lang="en-US" dirty="0"/>
              <a:t>	</a:t>
            </a:r>
            <a:r>
              <a:rPr lang="en-US" dirty="0" smtClean="0"/>
              <a:t>else</a:t>
            </a:r>
          </a:p>
          <a:p>
            <a:pPr marL="68580" indent="0">
              <a:buNone/>
            </a:pPr>
            <a:r>
              <a:rPr lang="en-US" dirty="0"/>
              <a:t>	</a:t>
            </a:r>
            <a:r>
              <a:rPr lang="en-US" dirty="0" smtClean="0"/>
              <a:t>	x+= 2;</a:t>
            </a:r>
          </a:p>
          <a:p>
            <a:pPr marL="68580" indent="0">
              <a:buNone/>
            </a:pPr>
            <a:r>
              <a:rPr lang="en-US" dirty="0" smtClean="0"/>
              <a:t>}</a:t>
            </a:r>
          </a:p>
          <a:p>
            <a:r>
              <a:rPr lang="en-US" dirty="0" smtClean="0"/>
              <a:t>This loop has the same effect as the previous one.</a:t>
            </a:r>
          </a:p>
          <a:p>
            <a:r>
              <a:rPr lang="en-US" dirty="0" smtClean="0"/>
              <a:t>A similar command is continue; but we won’t talk about that.</a:t>
            </a:r>
            <a:endParaRPr lang="en-US" dirty="0"/>
          </a:p>
        </p:txBody>
      </p:sp>
    </p:spTree>
    <p:extLst>
      <p:ext uri="{BB962C8B-B14F-4D97-AF65-F5344CB8AC3E}">
        <p14:creationId xmlns:p14="http://schemas.microsoft.com/office/powerpoint/2010/main" val="34967069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for</a:t>
            </a:r>
            <a:endParaRPr lang="en-US" dirty="0"/>
          </a:p>
        </p:txBody>
      </p:sp>
      <p:sp>
        <p:nvSpPr>
          <p:cNvPr id="3" name="Content Placeholder 2"/>
          <p:cNvSpPr>
            <a:spLocks noGrp="1"/>
          </p:cNvSpPr>
          <p:nvPr>
            <p:ph idx="1"/>
          </p:nvPr>
        </p:nvSpPr>
        <p:spPr/>
        <p:txBody>
          <a:bodyPr/>
          <a:lstStyle/>
          <a:p>
            <a:r>
              <a:rPr lang="en-US" dirty="0" smtClean="0"/>
              <a:t>The for loop is a specific case of the while loop.</a:t>
            </a:r>
          </a:p>
        </p:txBody>
      </p:sp>
    </p:spTree>
    <p:extLst>
      <p:ext uri="{BB962C8B-B14F-4D97-AF65-F5344CB8AC3E}">
        <p14:creationId xmlns:p14="http://schemas.microsoft.com/office/powerpoint/2010/main" val="4194444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for, Continued</a:t>
            </a:r>
            <a:endParaRPr lang="en-US" dirty="0"/>
          </a:p>
        </p:txBody>
      </p:sp>
      <p:sp>
        <p:nvSpPr>
          <p:cNvPr id="3" name="Text Placeholder 2"/>
          <p:cNvSpPr>
            <a:spLocks noGrp="1"/>
          </p:cNvSpPr>
          <p:nvPr>
            <p:ph type="body" idx="1"/>
          </p:nvPr>
        </p:nvSpPr>
        <p:spPr/>
        <p:txBody>
          <a:bodyPr/>
          <a:lstStyle/>
          <a:p>
            <a:r>
              <a:rPr lang="en-US" dirty="0" smtClean="0"/>
              <a:t>The while loop</a:t>
            </a:r>
            <a:endParaRPr lang="en-US" dirty="0"/>
          </a:p>
        </p:txBody>
      </p:sp>
      <p:sp>
        <p:nvSpPr>
          <p:cNvPr id="4" name="Text Placeholder 3"/>
          <p:cNvSpPr>
            <a:spLocks noGrp="1"/>
          </p:cNvSpPr>
          <p:nvPr>
            <p:ph type="body" sz="half" idx="3"/>
          </p:nvPr>
        </p:nvSpPr>
        <p:spPr/>
        <p:txBody>
          <a:bodyPr/>
          <a:lstStyle/>
          <a:p>
            <a:r>
              <a:rPr lang="en-US" dirty="0" smtClean="0"/>
              <a:t>The corresponding for loop</a:t>
            </a:r>
            <a:endParaRPr lang="en-US" dirty="0"/>
          </a:p>
        </p:txBody>
      </p:sp>
      <p:sp>
        <p:nvSpPr>
          <p:cNvPr id="5" name="Content Placeholder 4"/>
          <p:cNvSpPr>
            <a:spLocks noGrp="1"/>
          </p:cNvSpPr>
          <p:nvPr>
            <p:ph sz="quarter" idx="2"/>
          </p:nvPr>
        </p:nvSpPr>
        <p:spPr/>
        <p:txBody>
          <a:bodyPr/>
          <a:lstStyle/>
          <a:p>
            <a:pPr marL="68580" indent="0">
              <a:buNone/>
            </a:pPr>
            <a:r>
              <a:rPr lang="en-US" dirty="0" err="1" smtClean="0"/>
              <a:t>int</a:t>
            </a:r>
            <a:r>
              <a:rPr lang="en-US" dirty="0" smtClean="0"/>
              <a:t> x = 0;</a:t>
            </a:r>
          </a:p>
          <a:p>
            <a:pPr marL="68580" indent="0">
              <a:buNone/>
            </a:pPr>
            <a:r>
              <a:rPr lang="en-US" dirty="0" smtClean="0"/>
              <a:t>while(x &lt; 6)</a:t>
            </a:r>
          </a:p>
          <a:p>
            <a:pPr marL="68580" indent="0">
              <a:buNone/>
            </a:pPr>
            <a:r>
              <a:rPr lang="en-US" dirty="0" smtClean="0"/>
              <a:t>{</a:t>
            </a:r>
          </a:p>
          <a:p>
            <a:pPr marL="68580" indent="0">
              <a:buNone/>
            </a:pPr>
            <a:r>
              <a:rPr lang="en-US" dirty="0"/>
              <a:t>	</a:t>
            </a:r>
            <a:r>
              <a:rPr lang="en-US" dirty="0" err="1" smtClean="0"/>
              <a:t>System.out.print</a:t>
            </a:r>
            <a:r>
              <a:rPr lang="en-US" dirty="0" smtClean="0"/>
              <a:t>(x);</a:t>
            </a:r>
          </a:p>
          <a:p>
            <a:pPr marL="68580" indent="0">
              <a:buNone/>
            </a:pPr>
            <a:r>
              <a:rPr lang="en-US" dirty="0"/>
              <a:t>	</a:t>
            </a:r>
            <a:r>
              <a:rPr lang="en-US" dirty="0" smtClean="0"/>
              <a:t>x++;</a:t>
            </a:r>
          </a:p>
          <a:p>
            <a:pPr marL="68580" indent="0">
              <a:buNone/>
            </a:pPr>
            <a:r>
              <a:rPr lang="en-US" dirty="0" smtClean="0"/>
              <a:t>}</a:t>
            </a:r>
          </a:p>
          <a:p>
            <a:endParaRPr lang="en-US" dirty="0" smtClean="0"/>
          </a:p>
          <a:p>
            <a:r>
              <a:rPr lang="en-US" dirty="0" smtClean="0"/>
              <a:t>This prints “012345”.</a:t>
            </a:r>
            <a:endParaRPr lang="en-US" dirty="0"/>
          </a:p>
        </p:txBody>
      </p:sp>
      <p:sp>
        <p:nvSpPr>
          <p:cNvPr id="6" name="Content Placeholder 5"/>
          <p:cNvSpPr>
            <a:spLocks noGrp="1"/>
          </p:cNvSpPr>
          <p:nvPr>
            <p:ph sz="quarter" idx="4"/>
          </p:nvPr>
        </p:nvSpPr>
        <p:spPr/>
        <p:txBody>
          <a:bodyPr/>
          <a:lstStyle/>
          <a:p>
            <a:pPr marL="68580" indent="0">
              <a:buNone/>
            </a:pPr>
            <a:r>
              <a:rPr lang="en-US" dirty="0" smtClean="0"/>
              <a:t>for(</a:t>
            </a:r>
            <a:r>
              <a:rPr lang="en-US" dirty="0" err="1" smtClean="0"/>
              <a:t>int</a:t>
            </a:r>
            <a:r>
              <a:rPr lang="en-US" dirty="0" smtClean="0"/>
              <a:t> x = 0; x &lt; 6; x++)</a:t>
            </a:r>
          </a:p>
          <a:p>
            <a:pPr marL="68580" indent="0">
              <a:buNone/>
            </a:pPr>
            <a:r>
              <a:rPr lang="en-US" dirty="0" smtClean="0"/>
              <a:t>{</a:t>
            </a:r>
          </a:p>
          <a:p>
            <a:pPr marL="68580" indent="0">
              <a:buNone/>
            </a:pPr>
            <a:r>
              <a:rPr lang="en-US" dirty="0"/>
              <a:t>	</a:t>
            </a:r>
            <a:r>
              <a:rPr lang="en-US" dirty="0" err="1" smtClean="0"/>
              <a:t>System.out.print</a:t>
            </a:r>
            <a:r>
              <a:rPr lang="en-US" dirty="0" smtClean="0"/>
              <a:t>(x);</a:t>
            </a:r>
          </a:p>
          <a:p>
            <a:pPr marL="68580" indent="0">
              <a:buNone/>
            </a:pPr>
            <a:r>
              <a:rPr lang="en-US" dirty="0" smtClean="0"/>
              <a:t>}</a:t>
            </a:r>
          </a:p>
          <a:p>
            <a:pPr marL="68580" indent="0">
              <a:buNone/>
            </a:pPr>
            <a:endParaRPr lang="en-US" dirty="0"/>
          </a:p>
          <a:p>
            <a:pPr marL="68580" indent="0">
              <a:buNone/>
            </a:pPr>
            <a:endParaRPr lang="en-US" dirty="0" smtClean="0"/>
          </a:p>
          <a:p>
            <a:pPr marL="68580" indent="0">
              <a:buNone/>
            </a:pPr>
            <a:endParaRPr lang="en-US" dirty="0"/>
          </a:p>
          <a:p>
            <a:pPr marL="68580" indent="0">
              <a:buNone/>
            </a:pPr>
            <a:r>
              <a:rPr lang="en-US" dirty="0" smtClean="0"/>
              <a:t>This also prints “012345”.</a:t>
            </a:r>
            <a:endParaRPr lang="en-US" dirty="0"/>
          </a:p>
        </p:txBody>
      </p:sp>
    </p:spTree>
    <p:extLst>
      <p:ext uri="{BB962C8B-B14F-4D97-AF65-F5344CB8AC3E}">
        <p14:creationId xmlns:p14="http://schemas.microsoft.com/office/powerpoint/2010/main" val="7180037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 Flow: for, Continued</a:t>
            </a:r>
            <a:endParaRPr lang="en-US" dirty="0"/>
          </a:p>
        </p:txBody>
      </p:sp>
      <p:sp>
        <p:nvSpPr>
          <p:cNvPr id="8" name="Content Placeholder 7"/>
          <p:cNvSpPr>
            <a:spLocks noGrp="1"/>
          </p:cNvSpPr>
          <p:nvPr>
            <p:ph idx="1"/>
          </p:nvPr>
        </p:nvSpPr>
        <p:spPr/>
        <p:txBody>
          <a:bodyPr/>
          <a:lstStyle/>
          <a:p>
            <a:r>
              <a:rPr lang="en-US" dirty="0" smtClean="0"/>
              <a:t>In essence, the for loop is essentially a short form for a specific while loop.</a:t>
            </a:r>
          </a:p>
          <a:p>
            <a:r>
              <a:rPr lang="en-US" dirty="0" smtClean="0"/>
              <a:t>For loops are often used to do something a specific number of times.</a:t>
            </a:r>
          </a:p>
          <a:p>
            <a:r>
              <a:rPr lang="en-US" dirty="0" smtClean="0"/>
              <a:t>Remember that you can use the counter variable (“x” in the previous example) in the body of the for loop.</a:t>
            </a:r>
            <a:endParaRPr lang="en-US" dirty="0"/>
          </a:p>
        </p:txBody>
      </p:sp>
    </p:spTree>
    <p:extLst>
      <p:ext uri="{BB962C8B-B14F-4D97-AF65-F5344CB8AC3E}">
        <p14:creationId xmlns:p14="http://schemas.microsoft.com/office/powerpoint/2010/main" val="3073528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for each loop</a:t>
            </a:r>
            <a:endParaRPr lang="en-US" dirty="0"/>
          </a:p>
        </p:txBody>
      </p:sp>
      <p:sp>
        <p:nvSpPr>
          <p:cNvPr id="3" name="Content Placeholder 2"/>
          <p:cNvSpPr>
            <a:spLocks noGrp="1"/>
          </p:cNvSpPr>
          <p:nvPr>
            <p:ph idx="1"/>
          </p:nvPr>
        </p:nvSpPr>
        <p:spPr>
          <a:xfrm>
            <a:off x="609600" y="1295400"/>
            <a:ext cx="8229600" cy="5486400"/>
          </a:xfrm>
        </p:spPr>
        <p:txBody>
          <a:bodyPr>
            <a:normAutofit fontScale="92500" lnSpcReduction="10000"/>
          </a:bodyPr>
          <a:lstStyle/>
          <a:p>
            <a:r>
              <a:rPr lang="en-US" dirty="0" smtClean="0"/>
              <a:t>If you have an array (or generally a collection), you can use  a for each loop to access at every element in the collection</a:t>
            </a:r>
          </a:p>
          <a:p>
            <a:r>
              <a:rPr lang="en-US" dirty="0" smtClean="0"/>
              <a:t>Examples:</a:t>
            </a:r>
          </a:p>
          <a:p>
            <a:pPr marL="68580" indent="0">
              <a:buNone/>
            </a:pPr>
            <a:r>
              <a:rPr lang="en-US" dirty="0" smtClean="0"/>
              <a:t>String[] list = {“Sam”, “Max”, “Mitsuru”};</a:t>
            </a:r>
          </a:p>
          <a:p>
            <a:pPr marL="68580" indent="0">
              <a:buNone/>
            </a:pPr>
            <a:r>
              <a:rPr lang="en-US" dirty="0" smtClean="0"/>
              <a:t>for(String </a:t>
            </a:r>
            <a:r>
              <a:rPr lang="en-US" dirty="0" err="1" smtClean="0"/>
              <a:t>str</a:t>
            </a:r>
            <a:r>
              <a:rPr lang="en-US" dirty="0" smtClean="0"/>
              <a:t> : list) {</a:t>
            </a:r>
          </a:p>
          <a:p>
            <a:pPr marL="68580" indent="0">
              <a:buNone/>
            </a:pPr>
            <a:r>
              <a:rPr lang="en-US" dirty="0"/>
              <a:t>	</a:t>
            </a:r>
            <a:r>
              <a:rPr lang="en-US" dirty="0" err="1" smtClean="0"/>
              <a:t>System.out.println</a:t>
            </a:r>
            <a:r>
              <a:rPr lang="en-US" dirty="0" smtClean="0"/>
              <a:t>(</a:t>
            </a:r>
            <a:r>
              <a:rPr lang="en-US" dirty="0" err="1" smtClean="0"/>
              <a:t>str</a:t>
            </a:r>
            <a:r>
              <a:rPr lang="en-US" dirty="0" smtClean="0"/>
              <a:t>);</a:t>
            </a:r>
          </a:p>
          <a:p>
            <a:pPr marL="68580" indent="0">
              <a:buNone/>
            </a:pPr>
            <a:r>
              <a:rPr lang="en-US" dirty="0" smtClean="0"/>
              <a:t>}</a:t>
            </a:r>
          </a:p>
          <a:p>
            <a:r>
              <a:rPr lang="en-US" dirty="0" smtClean="0"/>
              <a:t>Every element in list is copied temporarily into </a:t>
            </a:r>
            <a:r>
              <a:rPr lang="en-US" dirty="0" err="1" smtClean="0"/>
              <a:t>str</a:t>
            </a:r>
            <a:r>
              <a:rPr lang="en-US" dirty="0" smtClean="0"/>
              <a:t>, which is then printed. Since for each loops only let you access a copy of each element, you cannot use it to modify an array or collection.</a:t>
            </a:r>
            <a:endParaRPr lang="en-US" dirty="0"/>
          </a:p>
        </p:txBody>
      </p:sp>
    </p:spTree>
    <p:extLst>
      <p:ext uri="{BB962C8B-B14F-4D97-AF65-F5344CB8AC3E}">
        <p14:creationId xmlns:p14="http://schemas.microsoft.com/office/powerpoint/2010/main" val="411437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533400" y="1447800"/>
            <a:ext cx="8458200" cy="5181600"/>
          </a:xfrm>
        </p:spPr>
        <p:txBody>
          <a:bodyPr>
            <a:normAutofit fontScale="92500" lnSpcReduction="20000"/>
          </a:bodyPr>
          <a:lstStyle/>
          <a:p>
            <a:r>
              <a:rPr lang="en-US" dirty="0" smtClean="0"/>
              <a:t>An Exception is a runtime error.</a:t>
            </a:r>
          </a:p>
          <a:p>
            <a:r>
              <a:rPr lang="en-US" dirty="0" smtClean="0"/>
              <a:t>A runtime error is one that compiles perfectly (all the syntax is correct, and the program makes sense on paper) but something unexpected happens when the program is run.</a:t>
            </a:r>
          </a:p>
          <a:p>
            <a:r>
              <a:rPr lang="en-US" dirty="0" smtClean="0"/>
              <a:t>We will discuss specific exceptions as we dive deeper into Java.</a:t>
            </a:r>
          </a:p>
          <a:p>
            <a:r>
              <a:rPr lang="en-US" dirty="0" smtClean="0"/>
              <a:t>An Arithmetic Exception is thrown when you try to divide an integer by 0</a:t>
            </a:r>
          </a:p>
          <a:p>
            <a:r>
              <a:rPr lang="en-US" dirty="0" smtClean="0"/>
              <a:t>But if you divide an integer or double by 0.0, then the result is “Infinity” or “-Infinity” and an Exception is not thrown.</a:t>
            </a:r>
          </a:p>
          <a:p>
            <a:r>
              <a:rPr lang="en-US" dirty="0" smtClean="0"/>
              <a:t>If you do 0.0 / 0.0, the result is </a:t>
            </a:r>
            <a:r>
              <a:rPr lang="en-US" dirty="0" err="1" smtClean="0"/>
              <a:t>NaN</a:t>
            </a:r>
            <a:r>
              <a:rPr lang="en-US" dirty="0" smtClean="0"/>
              <a:t> (not a number)</a:t>
            </a:r>
            <a:endParaRPr lang="en-US" dirty="0"/>
          </a:p>
        </p:txBody>
      </p:sp>
    </p:spTree>
    <p:extLst>
      <p:ext uri="{BB962C8B-B14F-4D97-AF65-F5344CB8AC3E}">
        <p14:creationId xmlns:p14="http://schemas.microsoft.com/office/powerpoint/2010/main" val="2858321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914400" y="1783560"/>
            <a:ext cx="7772400" cy="4693440"/>
          </a:xfrm>
        </p:spPr>
        <p:txBody>
          <a:bodyPr>
            <a:normAutofit fontScale="85000" lnSpcReduction="20000"/>
          </a:bodyPr>
          <a:lstStyle/>
          <a:p>
            <a:r>
              <a:rPr lang="en-US" dirty="0" smtClean="0"/>
              <a:t>Strings are sequences of characters.</a:t>
            </a:r>
          </a:p>
          <a:p>
            <a:r>
              <a:rPr lang="en-US" dirty="0" smtClean="0"/>
              <a:t>Characters are primitive types (“char”), but you don’t need to know about them for the AP test.</a:t>
            </a:r>
          </a:p>
          <a:p>
            <a:r>
              <a:rPr lang="en-US" dirty="0" smtClean="0"/>
              <a:t>Strings are user-defined objects. Some programmer wrote the String class that defined a String and it is part of the Java library.</a:t>
            </a:r>
          </a:p>
          <a:p>
            <a:r>
              <a:rPr lang="en-US" dirty="0" smtClean="0"/>
              <a:t>However, it is so important that the creators of Java decided to make it possible to declare a String like a primitive type.</a:t>
            </a:r>
          </a:p>
          <a:p>
            <a:pPr marL="68580" indent="0">
              <a:buNone/>
            </a:pPr>
            <a:r>
              <a:rPr lang="en-US" dirty="0" smtClean="0"/>
              <a:t>String name = “Sam”;</a:t>
            </a:r>
          </a:p>
          <a:p>
            <a:r>
              <a:rPr lang="en-US" dirty="0" smtClean="0"/>
              <a:t>The above statement constructs a String object;</a:t>
            </a:r>
          </a:p>
          <a:p>
            <a:r>
              <a:rPr lang="en-US" dirty="0" smtClean="0"/>
              <a:t>Strings are immutable; they cannot be changed.</a:t>
            </a:r>
            <a:endParaRPr lang="en-US" dirty="0"/>
          </a:p>
        </p:txBody>
      </p:sp>
    </p:spTree>
    <p:extLst>
      <p:ext uri="{BB962C8B-B14F-4D97-AF65-F5344CB8AC3E}">
        <p14:creationId xmlns:p14="http://schemas.microsoft.com/office/powerpoint/2010/main" val="293816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Strings can be added together to get a new String (neither String object is modified; a new one is created)</a:t>
            </a:r>
          </a:p>
          <a:p>
            <a:r>
              <a:rPr lang="en-US" dirty="0" smtClean="0"/>
              <a:t>Example:</a:t>
            </a:r>
          </a:p>
          <a:p>
            <a:pPr marL="68580" indent="0">
              <a:buNone/>
            </a:pPr>
            <a:r>
              <a:rPr lang="en-US" dirty="0" smtClean="0"/>
              <a:t>String </a:t>
            </a:r>
            <a:r>
              <a:rPr lang="en-US" dirty="0" err="1" smtClean="0"/>
              <a:t>fullname</a:t>
            </a:r>
            <a:r>
              <a:rPr lang="en-US" dirty="0" smtClean="0"/>
              <a:t> = “Sam” + “ ” + “Kumar”;</a:t>
            </a:r>
            <a:endParaRPr lang="en-US" dirty="0"/>
          </a:p>
          <a:p>
            <a:r>
              <a:rPr lang="en-US" dirty="0" smtClean="0"/>
              <a:t>The command </a:t>
            </a:r>
            <a:r>
              <a:rPr lang="en-US" dirty="0" err="1" smtClean="0"/>
              <a:t>System.out.println</a:t>
            </a:r>
            <a:r>
              <a:rPr lang="en-US" dirty="0" smtClean="0"/>
              <a:t>(</a:t>
            </a:r>
            <a:r>
              <a:rPr lang="en-US" dirty="0" err="1" smtClean="0"/>
              <a:t>fullname</a:t>
            </a:r>
            <a:r>
              <a:rPr lang="en-US" dirty="0" smtClean="0"/>
              <a:t>); prints “Sam Kumar”</a:t>
            </a:r>
          </a:p>
          <a:p>
            <a:r>
              <a:rPr lang="en-US" dirty="0" smtClean="0"/>
              <a:t>This can be done with variables:</a:t>
            </a:r>
          </a:p>
          <a:p>
            <a:pPr marL="68580" indent="0">
              <a:buNone/>
            </a:pPr>
            <a:r>
              <a:rPr lang="en-US" dirty="0" smtClean="0"/>
              <a:t>String </a:t>
            </a:r>
            <a:r>
              <a:rPr lang="en-US" dirty="0" err="1" smtClean="0"/>
              <a:t>fullname</a:t>
            </a:r>
            <a:r>
              <a:rPr lang="en-US" dirty="0" smtClean="0"/>
              <a:t> = </a:t>
            </a:r>
            <a:r>
              <a:rPr lang="en-US" dirty="0" err="1" smtClean="0"/>
              <a:t>firstname</a:t>
            </a:r>
            <a:r>
              <a:rPr lang="en-US" dirty="0" smtClean="0"/>
              <a:t> + </a:t>
            </a:r>
            <a:r>
              <a:rPr lang="en-US" dirty="0" err="1" smtClean="0"/>
              <a:t>lastname</a:t>
            </a:r>
            <a:r>
              <a:rPr lang="en-US" dirty="0" smtClean="0"/>
              <a:t>;</a:t>
            </a:r>
          </a:p>
          <a:p>
            <a:pPr marL="68580" indent="0">
              <a:buNone/>
            </a:pPr>
            <a:r>
              <a:rPr lang="en-US" dirty="0" smtClean="0"/>
              <a:t>Or, </a:t>
            </a:r>
            <a:r>
              <a:rPr lang="en-US" dirty="0" err="1" smtClean="0"/>
              <a:t>System.out.println</a:t>
            </a:r>
            <a:r>
              <a:rPr lang="en-US" dirty="0" smtClean="0"/>
              <a:t>(</a:t>
            </a:r>
            <a:r>
              <a:rPr lang="en-US" dirty="0" err="1" smtClean="0"/>
              <a:t>firstname</a:t>
            </a:r>
            <a:r>
              <a:rPr lang="en-US" dirty="0" smtClean="0"/>
              <a:t> + </a:t>
            </a:r>
            <a:r>
              <a:rPr lang="en-US" dirty="0" err="1" smtClean="0"/>
              <a:t>lastname</a:t>
            </a:r>
            <a:r>
              <a:rPr lang="en-US" dirty="0" smtClean="0"/>
              <a:t>);</a:t>
            </a:r>
            <a:endParaRPr lang="en-US" dirty="0"/>
          </a:p>
        </p:txBody>
      </p:sp>
    </p:spTree>
    <p:extLst>
      <p:ext uri="{BB962C8B-B14F-4D97-AF65-F5344CB8AC3E}">
        <p14:creationId xmlns:p14="http://schemas.microsoft.com/office/powerpoint/2010/main" val="314904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 Continued</a:t>
            </a:r>
            <a:endParaRPr lang="en-US" dirty="0"/>
          </a:p>
        </p:txBody>
      </p:sp>
      <p:sp>
        <p:nvSpPr>
          <p:cNvPr id="3" name="Content Placeholder 2"/>
          <p:cNvSpPr>
            <a:spLocks noGrp="1"/>
          </p:cNvSpPr>
          <p:nvPr>
            <p:ph idx="1"/>
          </p:nvPr>
        </p:nvSpPr>
        <p:spPr/>
        <p:txBody>
          <a:bodyPr/>
          <a:lstStyle/>
          <a:p>
            <a:r>
              <a:rPr lang="en-US" dirty="0" smtClean="0"/>
              <a:t>You can concatenate Strings with numbers. A String representation of the number is used.</a:t>
            </a:r>
          </a:p>
          <a:p>
            <a:r>
              <a:rPr lang="en-US" dirty="0" err="1" smtClean="0"/>
              <a:t>System.out.println</a:t>
            </a:r>
            <a:r>
              <a:rPr lang="en-US" dirty="0" smtClean="0"/>
              <a:t>(“The value of x is ” + 6); prints “The value of x is 6”</a:t>
            </a:r>
            <a:endParaRPr lang="en-US" dirty="0"/>
          </a:p>
        </p:txBody>
      </p:sp>
    </p:spTree>
    <p:extLst>
      <p:ext uri="{BB962C8B-B14F-4D97-AF65-F5344CB8AC3E}">
        <p14:creationId xmlns:p14="http://schemas.microsoft.com/office/powerpoint/2010/main" val="1924768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n-US" dirty="0"/>
          </a:p>
        </p:txBody>
      </p:sp>
      <p:sp>
        <p:nvSpPr>
          <p:cNvPr id="3" name="Content Placeholder 2"/>
          <p:cNvSpPr>
            <a:spLocks noGrp="1"/>
          </p:cNvSpPr>
          <p:nvPr>
            <p:ph idx="1"/>
          </p:nvPr>
        </p:nvSpPr>
        <p:spPr/>
        <p:txBody>
          <a:bodyPr/>
          <a:lstStyle/>
          <a:p>
            <a:r>
              <a:rPr lang="en-US" dirty="0" smtClean="0"/>
              <a:t>Some special characters can be included in Strings. An example is the newline character, represented by the escape sequence, “\n”.</a:t>
            </a:r>
          </a:p>
          <a:p>
            <a:pPr marL="68580" indent="0">
              <a:buNone/>
            </a:pPr>
            <a:r>
              <a:rPr lang="en-US" dirty="0" err="1" smtClean="0"/>
              <a:t>System.out.println</a:t>
            </a:r>
            <a:r>
              <a:rPr lang="en-US" dirty="0" smtClean="0"/>
              <a:t>(“Hello\</a:t>
            </a:r>
            <a:r>
              <a:rPr lang="en-US" dirty="0" err="1" smtClean="0"/>
              <a:t>nWorld</a:t>
            </a:r>
            <a:r>
              <a:rPr lang="en-US" dirty="0" smtClean="0"/>
              <a:t>”); prints:</a:t>
            </a:r>
          </a:p>
          <a:p>
            <a:pPr marL="68580" indent="0">
              <a:buNone/>
            </a:pPr>
            <a:r>
              <a:rPr lang="en-US" dirty="0" smtClean="0"/>
              <a:t>“Hello</a:t>
            </a:r>
          </a:p>
          <a:p>
            <a:pPr marL="68580" indent="0">
              <a:buNone/>
            </a:pPr>
            <a:r>
              <a:rPr lang="en-US" dirty="0" smtClean="0"/>
              <a:t>World”</a:t>
            </a:r>
            <a:endParaRPr lang="en-US" dirty="0"/>
          </a:p>
        </p:txBody>
      </p:sp>
    </p:spTree>
    <p:extLst>
      <p:ext uri="{BB962C8B-B14F-4D97-AF65-F5344CB8AC3E}">
        <p14:creationId xmlns:p14="http://schemas.microsoft.com/office/powerpoint/2010/main" val="3996645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68580" indent="0">
              <a:buNone/>
            </a:pPr>
            <a:r>
              <a:rPr lang="en-US" dirty="0" smtClean="0"/>
              <a:t>public class Hello</a:t>
            </a:r>
          </a:p>
          <a:p>
            <a:pPr marL="68580" indent="0">
              <a:buNone/>
            </a:pPr>
            <a:r>
              <a:rPr lang="en-US" dirty="0" smtClean="0"/>
              <a:t>{</a:t>
            </a:r>
          </a:p>
          <a:p>
            <a:pPr marL="68580" indent="0">
              <a:buNone/>
            </a:pPr>
            <a:r>
              <a:rPr lang="en-US" dirty="0"/>
              <a:t>	</a:t>
            </a:r>
            <a:r>
              <a:rPr lang="en-US" dirty="0" smtClean="0"/>
              <a:t>public static void main(String[] </a:t>
            </a:r>
            <a:r>
              <a:rPr lang="en-US" dirty="0" err="1" smtClean="0"/>
              <a:t>args</a:t>
            </a:r>
            <a:r>
              <a:rPr lang="en-US" dirty="0" smtClean="0"/>
              <a:t>)</a:t>
            </a:r>
          </a:p>
          <a:p>
            <a:pPr marL="68580" indent="0">
              <a:buNone/>
            </a:pPr>
            <a:r>
              <a:rPr lang="en-US" dirty="0"/>
              <a:t>	</a:t>
            </a:r>
            <a:r>
              <a:rPr lang="en-US" dirty="0" smtClean="0"/>
              <a:t>{</a:t>
            </a:r>
          </a:p>
          <a:p>
            <a:pPr marL="68580" indent="0">
              <a:buNone/>
            </a:pPr>
            <a:r>
              <a:rPr lang="en-US" dirty="0"/>
              <a:t>	</a:t>
            </a:r>
            <a:r>
              <a:rPr lang="en-US" dirty="0" smtClean="0"/>
              <a:t>	</a:t>
            </a:r>
            <a:r>
              <a:rPr lang="en-US" dirty="0" err="1" smtClean="0"/>
              <a:t>System.out.println</a:t>
            </a:r>
            <a:r>
              <a:rPr lang="en-US" dirty="0" smtClean="0"/>
              <a:t>(“Hello, world!”);</a:t>
            </a:r>
          </a:p>
          <a:p>
            <a:pPr marL="68580" indent="0">
              <a:buNone/>
            </a:pPr>
            <a:r>
              <a:rPr lang="en-US" dirty="0"/>
              <a:t>	</a:t>
            </a:r>
            <a:r>
              <a:rPr lang="en-US" dirty="0" smtClean="0"/>
              <a:t>}</a:t>
            </a:r>
          </a:p>
          <a:p>
            <a:pPr marL="68580" indent="0">
              <a:buNone/>
            </a:pPr>
            <a:r>
              <a:rPr lang="en-US" dirty="0"/>
              <a:t>}</a:t>
            </a:r>
          </a:p>
        </p:txBody>
      </p:sp>
    </p:spTree>
    <p:extLst>
      <p:ext uri="{BB962C8B-B14F-4D97-AF65-F5344CB8AC3E}">
        <p14:creationId xmlns:p14="http://schemas.microsoft.com/office/powerpoint/2010/main" val="7231242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 Continued</a:t>
            </a:r>
            <a:endParaRPr lang="en-US" dirty="0"/>
          </a:p>
        </p:txBody>
      </p:sp>
      <p:sp>
        <p:nvSpPr>
          <p:cNvPr id="3" name="Content Placeholder 2"/>
          <p:cNvSpPr>
            <a:spLocks noGrp="1"/>
          </p:cNvSpPr>
          <p:nvPr>
            <p:ph idx="1"/>
          </p:nvPr>
        </p:nvSpPr>
        <p:spPr>
          <a:xfrm>
            <a:off x="457200" y="1371600"/>
            <a:ext cx="8534400" cy="5334000"/>
          </a:xfrm>
        </p:spPr>
        <p:txBody>
          <a:bodyPr>
            <a:normAutofit fontScale="92500"/>
          </a:bodyPr>
          <a:lstStyle/>
          <a:p>
            <a:r>
              <a:rPr lang="en-US" dirty="0" smtClean="0"/>
              <a:t>The escape sequences you should know for the AP test are:</a:t>
            </a:r>
          </a:p>
          <a:p>
            <a:pPr marL="582930" indent="-514350">
              <a:buFont typeface="+mj-lt"/>
              <a:buAutoNum type="arabicPeriod"/>
            </a:pPr>
            <a:r>
              <a:rPr lang="en-US" dirty="0" smtClean="0"/>
              <a:t>\n</a:t>
            </a:r>
          </a:p>
          <a:p>
            <a:pPr marL="912114" lvl="1" indent="-514350"/>
            <a:r>
              <a:rPr lang="en-US" dirty="0" smtClean="0"/>
              <a:t>It is the newline character, equivalent to pressing “Enter” or “Return” on the keyboard</a:t>
            </a:r>
          </a:p>
          <a:p>
            <a:pPr marL="582930" indent="-514350">
              <a:buFont typeface="+mj-lt"/>
              <a:buAutoNum type="arabicPeriod"/>
            </a:pPr>
            <a:r>
              <a:rPr lang="en-US" dirty="0" smtClean="0"/>
              <a:t>\”</a:t>
            </a:r>
          </a:p>
          <a:p>
            <a:pPr marL="912114" lvl="1" indent="-514350"/>
            <a:r>
              <a:rPr lang="en-US" dirty="0" smtClean="0"/>
              <a:t>It is the double quotation character. We need an escape sequence for it so that the character is not confused with the end of the String</a:t>
            </a:r>
          </a:p>
          <a:p>
            <a:pPr marL="582930" indent="-514350">
              <a:buFont typeface="+mj-lt"/>
              <a:buAutoNum type="arabicPeriod"/>
            </a:pPr>
            <a:r>
              <a:rPr lang="en-US" dirty="0" smtClean="0"/>
              <a:t>\\</a:t>
            </a:r>
          </a:p>
          <a:p>
            <a:pPr marL="912114" lvl="1" indent="-514350"/>
            <a:r>
              <a:rPr lang="en-US" dirty="0" smtClean="0"/>
              <a:t>It is the backslash character. We need it so that we can differentiate an actual backslash from an escape sequence.</a:t>
            </a:r>
          </a:p>
        </p:txBody>
      </p:sp>
    </p:spTree>
    <p:extLst>
      <p:ext uri="{BB962C8B-B14F-4D97-AF65-F5344CB8AC3E}">
        <p14:creationId xmlns:p14="http://schemas.microsoft.com/office/powerpoint/2010/main" val="203053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our first programs look like?</a:t>
            </a:r>
            <a:endParaRPr lang="en-US" dirty="0"/>
          </a:p>
        </p:txBody>
      </p:sp>
      <p:sp>
        <p:nvSpPr>
          <p:cNvPr id="3" name="Content Placeholder 2"/>
          <p:cNvSpPr>
            <a:spLocks noGrp="1"/>
          </p:cNvSpPr>
          <p:nvPr>
            <p:ph idx="1"/>
          </p:nvPr>
        </p:nvSpPr>
        <p:spPr/>
        <p:txBody>
          <a:bodyPr>
            <a:normAutofit/>
          </a:bodyPr>
          <a:lstStyle/>
          <a:p>
            <a:pPr marL="68580" indent="0">
              <a:buNone/>
            </a:pPr>
            <a:r>
              <a:rPr lang="en-US" dirty="0" smtClean="0"/>
              <a:t>public class </a:t>
            </a:r>
            <a:r>
              <a:rPr lang="en-US" i="1" dirty="0" smtClean="0"/>
              <a:t>&lt;class name&gt;</a:t>
            </a:r>
          </a:p>
          <a:p>
            <a:pPr marL="68580" indent="0">
              <a:buNone/>
            </a:pPr>
            <a:r>
              <a:rPr lang="en-US" dirty="0" smtClean="0"/>
              <a:t>{</a:t>
            </a:r>
          </a:p>
          <a:p>
            <a:pPr marL="68580" indent="0">
              <a:buNone/>
            </a:pPr>
            <a:r>
              <a:rPr lang="en-US" dirty="0"/>
              <a:t>	</a:t>
            </a:r>
            <a:r>
              <a:rPr lang="en-US" dirty="0" smtClean="0"/>
              <a:t>public static void main(String[] </a:t>
            </a:r>
            <a:r>
              <a:rPr lang="en-US" dirty="0" err="1" smtClean="0"/>
              <a:t>args</a:t>
            </a:r>
            <a:r>
              <a:rPr lang="en-US" dirty="0" smtClean="0"/>
              <a:t>)</a:t>
            </a:r>
          </a:p>
          <a:p>
            <a:pPr marL="68580" indent="0">
              <a:buNone/>
            </a:pPr>
            <a:r>
              <a:rPr lang="en-US" dirty="0"/>
              <a:t>	</a:t>
            </a:r>
            <a:r>
              <a:rPr lang="en-US" dirty="0" smtClean="0"/>
              <a:t>{</a:t>
            </a:r>
          </a:p>
          <a:p>
            <a:pPr marL="68580" indent="0">
              <a:buNone/>
            </a:pPr>
            <a:r>
              <a:rPr lang="en-US" dirty="0"/>
              <a:t>	</a:t>
            </a:r>
            <a:r>
              <a:rPr lang="en-US" dirty="0" smtClean="0"/>
              <a:t>	</a:t>
            </a:r>
            <a:r>
              <a:rPr lang="en-US" i="1" dirty="0" smtClean="0"/>
              <a:t>&lt;instructions for the program&gt;</a:t>
            </a:r>
          </a:p>
          <a:p>
            <a:pPr marL="68580" indent="0">
              <a:buNone/>
            </a:pPr>
            <a:r>
              <a:rPr lang="en-US" dirty="0"/>
              <a:t>	</a:t>
            </a:r>
            <a:r>
              <a:rPr lang="en-US" dirty="0" smtClean="0"/>
              <a:t>}</a:t>
            </a:r>
          </a:p>
          <a:p>
            <a:pPr marL="68580" indent="0">
              <a:buNone/>
            </a:pPr>
            <a:r>
              <a:rPr lang="en-US" dirty="0"/>
              <a:t>	</a:t>
            </a:r>
            <a:r>
              <a:rPr lang="en-US" i="1" dirty="0" smtClean="0"/>
              <a:t>&lt;additional static helper methods&gt;</a:t>
            </a:r>
          </a:p>
          <a:p>
            <a:pPr marL="68580" indent="0">
              <a:buNone/>
            </a:pPr>
            <a:r>
              <a:rPr lang="en-US" dirty="0"/>
              <a:t>}</a:t>
            </a:r>
          </a:p>
        </p:txBody>
      </p:sp>
    </p:spTree>
    <p:extLst>
      <p:ext uri="{BB962C8B-B14F-4D97-AF65-F5344CB8AC3E}">
        <p14:creationId xmlns:p14="http://schemas.microsoft.com/office/powerpoint/2010/main" val="194041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and Identifiers</a:t>
            </a:r>
            <a:endParaRPr lang="en-US" dirty="0"/>
          </a:p>
        </p:txBody>
      </p:sp>
      <p:sp>
        <p:nvSpPr>
          <p:cNvPr id="3" name="Content Placeholder 2"/>
          <p:cNvSpPr>
            <a:spLocks noGrp="1"/>
          </p:cNvSpPr>
          <p:nvPr>
            <p:ph idx="1"/>
          </p:nvPr>
        </p:nvSpPr>
        <p:spPr>
          <a:xfrm>
            <a:off x="914400" y="1600200"/>
            <a:ext cx="7772400" cy="5029200"/>
          </a:xfrm>
        </p:spPr>
        <p:txBody>
          <a:bodyPr>
            <a:normAutofit/>
          </a:bodyPr>
          <a:lstStyle/>
          <a:p>
            <a:r>
              <a:rPr lang="en-US" dirty="0" smtClean="0"/>
              <a:t>A </a:t>
            </a:r>
            <a:r>
              <a:rPr lang="en-US" u="sng" dirty="0" smtClean="0"/>
              <a:t>variable</a:t>
            </a:r>
            <a:r>
              <a:rPr lang="en-US" dirty="0" smtClean="0"/>
              <a:t> is a segment of data.</a:t>
            </a:r>
          </a:p>
          <a:p>
            <a:r>
              <a:rPr lang="en-US" dirty="0" smtClean="0"/>
              <a:t>A </a:t>
            </a:r>
            <a:r>
              <a:rPr lang="en-US" u="sng" dirty="0" smtClean="0"/>
              <a:t>type</a:t>
            </a:r>
            <a:r>
              <a:rPr lang="en-US" dirty="0" smtClean="0"/>
              <a:t> defines the nature of a variable.</a:t>
            </a:r>
          </a:p>
          <a:p>
            <a:pPr lvl="1"/>
            <a:r>
              <a:rPr lang="en-US" dirty="0" smtClean="0"/>
              <a:t>A type can be </a:t>
            </a:r>
            <a:r>
              <a:rPr lang="en-US" u="sng" dirty="0" smtClean="0"/>
              <a:t>user-defined</a:t>
            </a:r>
            <a:r>
              <a:rPr lang="en-US" dirty="0" smtClean="0"/>
              <a:t>. By specifying the data that the variable must store and the </a:t>
            </a:r>
            <a:r>
              <a:rPr lang="en-US" u="sng" dirty="0" smtClean="0"/>
              <a:t>methods</a:t>
            </a:r>
            <a:r>
              <a:rPr lang="en-US" dirty="0" smtClean="0"/>
              <a:t> that it can perform in a </a:t>
            </a:r>
            <a:r>
              <a:rPr lang="en-US" u="sng" dirty="0" smtClean="0"/>
              <a:t>class</a:t>
            </a:r>
            <a:r>
              <a:rPr lang="en-US" dirty="0" smtClean="0"/>
              <a:t>, a programmer can define a type of variable with a class. Hence, the term class refers to a class of variable.</a:t>
            </a:r>
          </a:p>
          <a:p>
            <a:pPr lvl="1"/>
            <a:r>
              <a:rPr lang="en-US" dirty="0" smtClean="0"/>
              <a:t>But first, we will consider </a:t>
            </a:r>
            <a:r>
              <a:rPr lang="en-US" u="sng" dirty="0" smtClean="0"/>
              <a:t>primitive types</a:t>
            </a:r>
            <a:r>
              <a:rPr lang="en-US" dirty="0" smtClean="0"/>
              <a:t>. Primitive types are built into the Java language and cannot perform methods.</a:t>
            </a:r>
          </a:p>
          <a:p>
            <a:r>
              <a:rPr lang="en-US" dirty="0" smtClean="0"/>
              <a:t>An identifier is the name of a variable.</a:t>
            </a:r>
            <a:endParaRPr lang="en-US" dirty="0"/>
          </a:p>
        </p:txBody>
      </p:sp>
    </p:spTree>
    <p:extLst>
      <p:ext uri="{BB962C8B-B14F-4D97-AF65-F5344CB8AC3E}">
        <p14:creationId xmlns:p14="http://schemas.microsoft.com/office/powerpoint/2010/main" val="321061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en-US" dirty="0"/>
          </a:p>
        </p:txBody>
      </p:sp>
      <p:sp>
        <p:nvSpPr>
          <p:cNvPr id="3" name="Content Placeholder 2"/>
          <p:cNvSpPr>
            <a:spLocks noGrp="1"/>
          </p:cNvSpPr>
          <p:nvPr>
            <p:ph idx="1"/>
          </p:nvPr>
        </p:nvSpPr>
        <p:spPr/>
        <p:txBody>
          <a:bodyPr/>
          <a:lstStyle/>
          <a:p>
            <a:r>
              <a:rPr lang="en-US" dirty="0" smtClean="0"/>
              <a:t>The three that you have to know for the AP Exam are:</a:t>
            </a:r>
          </a:p>
          <a:p>
            <a:pPr marL="582930" indent="-514350">
              <a:buFont typeface="+mj-lt"/>
              <a:buAutoNum type="arabicPeriod"/>
            </a:pPr>
            <a:r>
              <a:rPr lang="en-US" dirty="0" err="1" smtClean="0"/>
              <a:t>int</a:t>
            </a:r>
            <a:r>
              <a:rPr lang="en-US" dirty="0" smtClean="0"/>
              <a:t> (4 bytes)</a:t>
            </a:r>
          </a:p>
          <a:p>
            <a:pPr lvl="1"/>
            <a:r>
              <a:rPr lang="en-US" dirty="0" smtClean="0"/>
              <a:t>Integers in Java can be between -2</a:t>
            </a:r>
            <a:r>
              <a:rPr lang="en-US" baseline="30000" dirty="0" smtClean="0"/>
              <a:t>31</a:t>
            </a:r>
            <a:r>
              <a:rPr lang="en-US" dirty="0" smtClean="0"/>
              <a:t> and 2</a:t>
            </a:r>
            <a:r>
              <a:rPr lang="en-US" baseline="30000" dirty="0" smtClean="0"/>
              <a:t>31</a:t>
            </a:r>
            <a:r>
              <a:rPr lang="en-US" dirty="0" smtClean="0"/>
              <a:t> – 1.</a:t>
            </a:r>
          </a:p>
          <a:p>
            <a:pPr marL="582930" indent="-514350">
              <a:buFont typeface="+mj-lt"/>
              <a:buAutoNum type="arabicPeriod"/>
            </a:pPr>
            <a:r>
              <a:rPr lang="en-US" dirty="0" err="1" smtClean="0"/>
              <a:t>boolean</a:t>
            </a:r>
            <a:r>
              <a:rPr lang="en-US" dirty="0" smtClean="0"/>
              <a:t> (1 bit)</a:t>
            </a:r>
          </a:p>
          <a:p>
            <a:pPr marL="912114" lvl="1" indent="-514350">
              <a:buFont typeface="+mj-lt"/>
              <a:buAutoNum type="arabicPeriod"/>
            </a:pPr>
            <a:r>
              <a:rPr lang="en-US" dirty="0" smtClean="0"/>
              <a:t>Booleans store a true/false value.</a:t>
            </a:r>
          </a:p>
          <a:p>
            <a:pPr marL="582930" indent="-514350">
              <a:buFont typeface="+mj-lt"/>
              <a:buAutoNum type="arabicPeriod"/>
            </a:pPr>
            <a:r>
              <a:rPr lang="en-US" dirty="0" smtClean="0"/>
              <a:t>double (8 bytes)</a:t>
            </a:r>
          </a:p>
          <a:p>
            <a:pPr marL="912114" lvl="1" indent="-514350"/>
            <a:r>
              <a:rPr lang="en-US" dirty="0" smtClean="0"/>
              <a:t>Doubles are double-precision floating point numbers (essentially decimals).</a:t>
            </a:r>
          </a:p>
        </p:txBody>
      </p:sp>
    </p:spTree>
    <p:extLst>
      <p:ext uri="{BB962C8B-B14F-4D97-AF65-F5344CB8AC3E}">
        <p14:creationId xmlns:p14="http://schemas.microsoft.com/office/powerpoint/2010/main" val="1235539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endParaRPr lang="en-US" dirty="0"/>
          </a:p>
        </p:txBody>
      </p:sp>
      <p:sp>
        <p:nvSpPr>
          <p:cNvPr id="3" name="Content Placeholder 2"/>
          <p:cNvSpPr>
            <a:spLocks noGrp="1"/>
          </p:cNvSpPr>
          <p:nvPr>
            <p:ph idx="1"/>
          </p:nvPr>
        </p:nvSpPr>
        <p:spPr>
          <a:xfrm>
            <a:off x="914400" y="1447800"/>
            <a:ext cx="7772400" cy="5181600"/>
          </a:xfrm>
        </p:spPr>
        <p:txBody>
          <a:bodyPr>
            <a:normAutofit/>
          </a:bodyPr>
          <a:lstStyle/>
          <a:p>
            <a:r>
              <a:rPr lang="en-US" dirty="0" smtClean="0"/>
              <a:t>Stored in binary</a:t>
            </a:r>
          </a:p>
          <a:p>
            <a:r>
              <a:rPr lang="en-US" dirty="0" smtClean="0"/>
              <a:t>32 bits, and the first one determines the sign</a:t>
            </a:r>
          </a:p>
          <a:p>
            <a:r>
              <a:rPr lang="en-US" dirty="0" smtClean="0"/>
              <a:t>It can store values from -2,147,483,648 to 2,147,483,647.</a:t>
            </a:r>
          </a:p>
          <a:p>
            <a:r>
              <a:rPr lang="en-US" dirty="0" smtClean="0"/>
              <a:t>The integer “0” has no sign in Java. There is no such thing as positive 0 or negative 0 for integers.</a:t>
            </a:r>
          </a:p>
          <a:p>
            <a:r>
              <a:rPr lang="en-US" dirty="0" smtClean="0"/>
              <a:t>Integers can store one more negative number than positive number because “0” must also be stored.</a:t>
            </a:r>
            <a:endParaRPr lang="en-US" dirty="0"/>
          </a:p>
        </p:txBody>
      </p:sp>
    </p:spTree>
    <p:extLst>
      <p:ext uri="{BB962C8B-B14F-4D97-AF65-F5344CB8AC3E}">
        <p14:creationId xmlns:p14="http://schemas.microsoft.com/office/powerpoint/2010/main" val="1752310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187</TotalTime>
  <Words>2761</Words>
  <Application>Microsoft Office PowerPoint</Application>
  <PresentationFormat>On-screen Show (4:3)</PresentationFormat>
  <Paragraphs>412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Metro</vt:lpstr>
      <vt:lpstr>Basic Java Syntax and Language Features</vt:lpstr>
      <vt:lpstr>First things first…</vt:lpstr>
      <vt:lpstr>What is a class?</vt:lpstr>
      <vt:lpstr>What is a method?</vt:lpstr>
      <vt:lpstr>Hello, world!</vt:lpstr>
      <vt:lpstr>What will our first programs look like?</vt:lpstr>
      <vt:lpstr>Types and Identifiers</vt:lpstr>
      <vt:lpstr>Primitive Types</vt:lpstr>
      <vt:lpstr>int</vt:lpstr>
      <vt:lpstr>boolean</vt:lpstr>
      <vt:lpstr>double</vt:lpstr>
      <vt:lpstr>Roundoff error with doubles</vt:lpstr>
      <vt:lpstr>Roundoff Error example</vt:lpstr>
      <vt:lpstr>Hexadecimal numbers</vt:lpstr>
      <vt:lpstr>How to use variables in a program</vt:lpstr>
      <vt:lpstr>Variable Declarations</vt:lpstr>
      <vt:lpstr>Final Variables</vt:lpstr>
      <vt:lpstr>Scope of variables</vt:lpstr>
      <vt:lpstr>Casting</vt:lpstr>
      <vt:lpstr>Arithmetic Operations</vt:lpstr>
      <vt:lpstr>Pay attention to the type!</vt:lpstr>
      <vt:lpstr>Relational Operators</vt:lpstr>
      <vt:lpstr>Back to methods!</vt:lpstr>
      <vt:lpstr>The Add class</vt:lpstr>
      <vt:lpstr>Assignment Operators</vt:lpstr>
      <vt:lpstr>Logic Operators</vt:lpstr>
      <vt:lpstr>Logic Operators, Continued</vt:lpstr>
      <vt:lpstr>Combining Assignment with Logic</vt:lpstr>
      <vt:lpstr>Combining Assignment with Logic, Continued</vt:lpstr>
      <vt:lpstr>Control Flow</vt:lpstr>
      <vt:lpstr>Review of the Add class</vt:lpstr>
      <vt:lpstr>Control Flow, Continued</vt:lpstr>
      <vt:lpstr>Control Flow: if</vt:lpstr>
      <vt:lpstr>Control Flow: if, Continued</vt:lpstr>
      <vt:lpstr>If – Else If – Else</vt:lpstr>
      <vt:lpstr>The Dangling Else</vt:lpstr>
      <vt:lpstr>The Dangling Else, Continued</vt:lpstr>
      <vt:lpstr>Control Flow: while</vt:lpstr>
      <vt:lpstr>Control Flow: while, Continued</vt:lpstr>
      <vt:lpstr>break;</vt:lpstr>
      <vt:lpstr>Control Flow: for</vt:lpstr>
      <vt:lpstr>Control Flow: for, Continued</vt:lpstr>
      <vt:lpstr>Control Flow: for, Continued</vt:lpstr>
      <vt:lpstr>Control Flow: for each loop</vt:lpstr>
      <vt:lpstr>Exceptions</vt:lpstr>
      <vt:lpstr>Strings</vt:lpstr>
      <vt:lpstr>Concatenation</vt:lpstr>
      <vt:lpstr>Concatenation, Continued</vt:lpstr>
      <vt:lpstr>Escape Sequences</vt:lpstr>
      <vt:lpstr>Escape Sequences, Continued</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Java Syntax and Language Features</dc:title>
  <dc:creator>Sam Kumar</dc:creator>
  <cp:lastModifiedBy>Sam Kumar</cp:lastModifiedBy>
  <cp:revision>23</cp:revision>
  <dcterms:created xsi:type="dcterms:W3CDTF">2012-09-19T00:11:33Z</dcterms:created>
  <dcterms:modified xsi:type="dcterms:W3CDTF">2012-09-19T03:19:01Z</dcterms:modified>
</cp:coreProperties>
</file>