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EE58E9-2A27-4469-BE23-F7467FC86D9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6CD76C-069A-4674-9CBE-63C114C9DD8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Leland High School</a:t>
            </a:r>
          </a:p>
          <a:p>
            <a:r>
              <a:rPr lang="en-US" dirty="0" smtClean="0"/>
              <a:t>Computer Science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Beginning of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a linked list, we can just create a new node and set its “next” reference to what used to be the first node</a:t>
            </a:r>
          </a:p>
          <a:p>
            <a:r>
              <a:rPr lang="en-US" dirty="0" smtClean="0"/>
              <a:t>Ex.</a:t>
            </a:r>
          </a:p>
          <a:p>
            <a:pPr marL="68580" indent="0">
              <a:buNone/>
            </a:pPr>
            <a:r>
              <a:rPr lang="en-US" dirty="0" err="1" smtClean="0"/>
              <a:t>ListNode</a:t>
            </a:r>
            <a:r>
              <a:rPr lang="en-US" dirty="0" smtClean="0"/>
              <a:t> first;</a:t>
            </a:r>
          </a:p>
          <a:p>
            <a:pPr marL="68580" indent="0">
              <a:buNone/>
            </a:pPr>
            <a:r>
              <a:rPr lang="en-US" i="1" dirty="0" smtClean="0"/>
              <a:t>&lt;code that initializes the linked list&gt;</a:t>
            </a: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ListNode</a:t>
            </a:r>
            <a:r>
              <a:rPr lang="en-US" dirty="0" smtClean="0"/>
              <a:t> </a:t>
            </a:r>
            <a:r>
              <a:rPr lang="en-US" dirty="0" err="1" smtClean="0"/>
              <a:t>newfirst</a:t>
            </a:r>
            <a:r>
              <a:rPr lang="en-US" dirty="0" smtClean="0"/>
              <a:t> = new </a:t>
            </a:r>
            <a:r>
              <a:rPr lang="en-US" dirty="0" err="1" smtClean="0"/>
              <a:t>ListNode</a:t>
            </a:r>
            <a:r>
              <a:rPr lang="en-US" dirty="0" smtClean="0"/>
              <a:t>(</a:t>
            </a:r>
            <a:r>
              <a:rPr lang="en-US" i="1" dirty="0" smtClean="0"/>
              <a:t>&lt;parameters&gt;</a:t>
            </a:r>
            <a:r>
              <a:rPr lang="en-US" dirty="0" smtClean="0"/>
              <a:t>);</a:t>
            </a:r>
          </a:p>
          <a:p>
            <a:pPr marL="68580" indent="0">
              <a:buNone/>
            </a:pPr>
            <a:r>
              <a:rPr lang="en-US" dirty="0" err="1" smtClean="0"/>
              <a:t>newfirst.setNext</a:t>
            </a:r>
            <a:r>
              <a:rPr lang="en-US" dirty="0" smtClean="0"/>
              <a:t>(first);</a:t>
            </a:r>
          </a:p>
          <a:p>
            <a:pPr marL="68580" indent="0">
              <a:buNone/>
            </a:pPr>
            <a:r>
              <a:rPr lang="en-US" dirty="0" smtClean="0"/>
              <a:t>first = </a:t>
            </a:r>
            <a:r>
              <a:rPr lang="en-US" dirty="0" err="1" smtClean="0"/>
              <a:t>newfirst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Arrays!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83560"/>
                <a:ext cx="86106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 that an array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slots, with indexes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8580" indent="0">
                  <a:buNone/>
                </a:pPr>
                <a:r>
                  <a:rPr lang="en-US" dirty="0" err="1" smtClean="0"/>
                  <a:t>int</a:t>
                </a:r>
                <a:r>
                  <a:rPr lang="en-US" dirty="0" smtClean="0"/>
                  <a:t>[] x = new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[6]; //initialize array of </a:t>
                </a:r>
                <a:r>
                  <a:rPr lang="en-US" dirty="0" err="1" smtClean="0"/>
                  <a:t>ints</a:t>
                </a:r>
                <a:endParaRPr lang="en-US" dirty="0" smtClean="0"/>
              </a:p>
              <a:p>
                <a:pPr marL="68580" indent="0">
                  <a:buNone/>
                </a:pPr>
                <a:r>
                  <a:rPr lang="en-US" dirty="0" smtClean="0"/>
                  <a:t>x[0] = 3; //set the first slot to 3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x[3] = 100; //set the fourth slot to 100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x[6] = 21; //throws </a:t>
                </a:r>
                <a:r>
                  <a:rPr lang="en-US" dirty="0" err="1" smtClean="0"/>
                  <a:t>ArrayIndexOutOfBoundsException</a:t>
                </a:r>
                <a:endParaRPr lang="en-US" dirty="0" smtClean="0"/>
              </a:p>
              <a:p>
                <a:pPr marL="68580" indent="0">
                  <a:buNone/>
                </a:pPr>
                <a:r>
                  <a:rPr lang="en-US" dirty="0" smtClean="0"/>
                  <a:t>for(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w = 0; w &lt; </a:t>
                </a:r>
                <a:r>
                  <a:rPr lang="en-US" dirty="0" err="1" smtClean="0"/>
                  <a:t>x.length</a:t>
                </a:r>
                <a:r>
                  <a:rPr lang="en-US" dirty="0" smtClean="0"/>
                  <a:t>; w++) {</a:t>
                </a:r>
              </a:p>
              <a:p>
                <a:pPr marL="6858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System.out.print</a:t>
                </a:r>
                <a:r>
                  <a:rPr lang="en-US" dirty="0" smtClean="0"/>
                  <a:t>(x[w]);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} //what does this for loop print?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83560"/>
                <a:ext cx="8610600" cy="4572000"/>
              </a:xfrm>
              <a:blipFill rotWithShape="1">
                <a:blip r:embed="rId2"/>
                <a:stretch>
                  <a:fillRect l="-921" t="-2667" r="-162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I have some array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elements, such as</a:t>
                </a:r>
              </a:p>
              <a:p>
                <a:pPr marL="68580" indent="0">
                  <a:buNone/>
                </a:pPr>
                <a:r>
                  <a:rPr lang="en-US" dirty="0" err="1" smtClean="0"/>
                  <a:t>int</a:t>
                </a:r>
                <a:r>
                  <a:rPr lang="en-US" dirty="0" smtClean="0"/>
                  <a:t>[] g = {2, 6, 9, 4, 7};</a:t>
                </a:r>
              </a:p>
              <a:p>
                <a:r>
                  <a:rPr lang="en-US" dirty="0" smtClean="0"/>
                  <a:t>What if I want to add the number 9 to the beginning of the array?</a:t>
                </a:r>
              </a:p>
              <a:p>
                <a:r>
                  <a:rPr lang="en-US" dirty="0" smtClean="0"/>
                  <a:t>Here, we have a problem, since the array only has five slots</a:t>
                </a:r>
              </a:p>
              <a:p>
                <a:r>
                  <a:rPr lang="en-US" dirty="0" smtClean="0"/>
                  <a:t>So what do we do?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160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560"/>
            <a:ext cx="8153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int [] g;</a:t>
            </a:r>
          </a:p>
          <a:p>
            <a:pPr marL="68580" indent="0">
              <a:buNone/>
            </a:pPr>
            <a:r>
              <a:rPr lang="en-US" i="1" dirty="0" smtClean="0"/>
              <a:t>&lt;Code that initializes the array. It has n elements.&gt;</a:t>
            </a: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temp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g.length</a:t>
            </a:r>
            <a:r>
              <a:rPr lang="en-US" dirty="0" smtClean="0"/>
              <a:t> + 1];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temp[0] = 9;</a:t>
            </a:r>
          </a:p>
          <a:p>
            <a:pPr marL="6858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w = 0; w &lt; </a:t>
            </a:r>
            <a:r>
              <a:rPr lang="en-US" dirty="0" err="1" smtClean="0"/>
              <a:t>g.length</a:t>
            </a:r>
            <a:r>
              <a:rPr lang="en-US" dirty="0" smtClean="0"/>
              <a:t>; w++)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temp[w + 1] = g[w];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g = temp;</a:t>
            </a:r>
          </a:p>
        </p:txBody>
      </p:sp>
    </p:spTree>
    <p:extLst>
      <p:ext uri="{BB962C8B-B14F-4D97-AF65-F5344CB8AC3E}">
        <p14:creationId xmlns:p14="http://schemas.microsoft.com/office/powerpoint/2010/main" val="3407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Linked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at the beginning of an array is cumbersome and inefficient</a:t>
            </a:r>
          </a:p>
          <a:p>
            <a:r>
              <a:rPr lang="en-US" dirty="0" smtClean="0"/>
              <a:t>Linked Lists offer an elegant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Linked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is a data structure in which the elements are not stored in contiguous memory slots</a:t>
            </a:r>
          </a:p>
          <a:p>
            <a:r>
              <a:rPr lang="en-US" dirty="0" smtClean="0"/>
              <a:t>Each element is stored in a node</a:t>
            </a:r>
          </a:p>
          <a:p>
            <a:r>
              <a:rPr lang="en-US" dirty="0" smtClean="0"/>
              <a:t>Each node has a reference to the next node</a:t>
            </a:r>
          </a:p>
          <a:p>
            <a:pPr lvl="1"/>
            <a:r>
              <a:rPr lang="en-US" dirty="0" smtClean="0"/>
              <a:t>Thus, by keeping track of the first node, the program keeps track of the entire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BankAccount</a:t>
            </a:r>
            <a:r>
              <a:rPr lang="en-US" dirty="0" smtClean="0"/>
              <a:t> my = new </a:t>
            </a:r>
            <a:r>
              <a:rPr lang="en-US" dirty="0" err="1" smtClean="0"/>
              <a:t>BankAccount</a:t>
            </a:r>
            <a:r>
              <a:rPr lang="en-US" dirty="0" smtClean="0"/>
              <a:t>(1000);</a:t>
            </a:r>
          </a:p>
          <a:p>
            <a:pPr marL="68580" indent="0">
              <a:buNone/>
            </a:pPr>
            <a:r>
              <a:rPr lang="en-US" dirty="0" err="1" smtClean="0"/>
              <a:t>BankAccount</a:t>
            </a:r>
            <a:r>
              <a:rPr lang="en-US" dirty="0" smtClean="0"/>
              <a:t> your = my;</a:t>
            </a:r>
          </a:p>
          <a:p>
            <a:pPr marL="68580" indent="0">
              <a:buNone/>
            </a:pPr>
            <a:r>
              <a:rPr lang="en-US" dirty="0" err="1" smtClean="0"/>
              <a:t>my.withdraw</a:t>
            </a:r>
            <a:r>
              <a:rPr lang="en-US" dirty="0" smtClean="0"/>
              <a:t>(200);</a:t>
            </a:r>
          </a:p>
          <a:p>
            <a:pPr marL="6858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my.getBalance</a:t>
            </a:r>
            <a:r>
              <a:rPr lang="en-US" dirty="0" smtClean="0"/>
              <a:t>());</a:t>
            </a:r>
          </a:p>
          <a:p>
            <a:pPr marL="6858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your.getBalance</a:t>
            </a:r>
            <a:r>
              <a:rPr lang="en-US" dirty="0" smtClean="0"/>
              <a:t>());</a:t>
            </a:r>
          </a:p>
          <a:p>
            <a:pPr marL="68580" indent="0">
              <a:buNone/>
            </a:pPr>
            <a:r>
              <a:rPr lang="en-US" dirty="0" smtClean="0"/>
              <a:t>What does the above code print? Why?</a:t>
            </a:r>
          </a:p>
          <a:p>
            <a:pPr marL="68580" indent="0">
              <a:buNone/>
            </a:pPr>
            <a:r>
              <a:rPr lang="en-US" dirty="0" smtClean="0"/>
              <a:t>800</a:t>
            </a:r>
          </a:p>
          <a:p>
            <a:pPr marL="68580" indent="0">
              <a:buNone/>
            </a:pPr>
            <a:r>
              <a:rPr lang="en-US" dirty="0" smtClean="0"/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13609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BankAccount</a:t>
            </a:r>
            <a:r>
              <a:rPr lang="en-US" dirty="0" smtClean="0"/>
              <a:t> my;</a:t>
            </a:r>
          </a:p>
          <a:p>
            <a:pPr marL="68580" indent="0">
              <a:buNone/>
            </a:pPr>
            <a:r>
              <a:rPr lang="en-US" dirty="0" smtClean="0"/>
              <a:t>“my” is just an object reference. It stores the memory location of the actual </a:t>
            </a:r>
            <a:r>
              <a:rPr lang="en-US" dirty="0" err="1" smtClean="0"/>
              <a:t>BankAccount</a:t>
            </a:r>
            <a:r>
              <a:rPr lang="en-US" dirty="0" smtClean="0"/>
              <a:t>. The value of “my” is just the memory location.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Object references are how we make linked lists work!</a:t>
            </a:r>
          </a:p>
        </p:txBody>
      </p:sp>
    </p:spTree>
    <p:extLst>
      <p:ext uri="{BB962C8B-B14F-4D97-AF65-F5344CB8AC3E}">
        <p14:creationId xmlns:p14="http://schemas.microsoft.com/office/powerpoint/2010/main" val="18179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each node must store two pieces of data:</a:t>
            </a:r>
          </a:p>
          <a:p>
            <a:pPr lvl="1"/>
            <a:r>
              <a:rPr lang="en-US" dirty="0" smtClean="0"/>
              <a:t>It must store data (usually in the form of an object)</a:t>
            </a:r>
          </a:p>
          <a:p>
            <a:pPr lvl="1"/>
            <a:r>
              <a:rPr lang="en-US" dirty="0" smtClean="0"/>
              <a:t>It must store the location of the next node in the list</a:t>
            </a:r>
            <a:endParaRPr lang="en-US" dirty="0"/>
          </a:p>
          <a:p>
            <a:r>
              <a:rPr lang="en-US" dirty="0" smtClean="0"/>
              <a:t>The last node stores the null reference, not the location of the next node (since there is no next node!)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</TotalTime>
  <Words>478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Linked Lists</vt:lpstr>
      <vt:lpstr>Review of Arrays!</vt:lpstr>
      <vt:lpstr>Inserting an Element</vt:lpstr>
      <vt:lpstr>Inserting an Element</vt:lpstr>
      <vt:lpstr>Why Linked Lists?</vt:lpstr>
      <vt:lpstr>What is a Linked List?</vt:lpstr>
      <vt:lpstr>Review: Aliasing</vt:lpstr>
      <vt:lpstr>Object References</vt:lpstr>
      <vt:lpstr>Making a Node</vt:lpstr>
      <vt:lpstr>Insertion at the Beginning of the List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Sam Kumar</dc:creator>
  <cp:lastModifiedBy>Sam Kumar</cp:lastModifiedBy>
  <cp:revision>5</cp:revision>
  <dcterms:created xsi:type="dcterms:W3CDTF">2013-01-24T04:19:56Z</dcterms:created>
  <dcterms:modified xsi:type="dcterms:W3CDTF">2013-01-24T04:47:22Z</dcterms:modified>
</cp:coreProperties>
</file>