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60"/>
  </p:notesMasterIdLst>
  <p:sldIdLst>
    <p:sldId id="256" r:id="rId2"/>
    <p:sldId id="257" r:id="rId3"/>
    <p:sldId id="308" r:id="rId4"/>
    <p:sldId id="259"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5" r:id="rId18"/>
    <p:sldId id="297" r:id="rId19"/>
    <p:sldId id="294" r:id="rId20"/>
    <p:sldId id="296" r:id="rId21"/>
    <p:sldId id="298" r:id="rId22"/>
    <p:sldId id="299" r:id="rId23"/>
    <p:sldId id="300" r:id="rId24"/>
    <p:sldId id="301" r:id="rId25"/>
    <p:sldId id="302" r:id="rId26"/>
    <p:sldId id="303" r:id="rId27"/>
    <p:sldId id="304" r:id="rId28"/>
    <p:sldId id="305" r:id="rId29"/>
    <p:sldId id="307" r:id="rId30"/>
    <p:sldId id="309" r:id="rId31"/>
    <p:sldId id="310" r:id="rId32"/>
    <p:sldId id="311" r:id="rId33"/>
    <p:sldId id="312" r:id="rId34"/>
    <p:sldId id="313" r:id="rId35"/>
    <p:sldId id="314" r:id="rId36"/>
    <p:sldId id="315" r:id="rId37"/>
    <p:sldId id="316" r:id="rId38"/>
    <p:sldId id="317" r:id="rId39"/>
    <p:sldId id="318" r:id="rId40"/>
    <p:sldId id="319" r:id="rId41"/>
    <p:sldId id="320" r:id="rId42"/>
    <p:sldId id="321" r:id="rId43"/>
    <p:sldId id="322" r:id="rId44"/>
    <p:sldId id="323" r:id="rId45"/>
    <p:sldId id="324" r:id="rId46"/>
    <p:sldId id="325" r:id="rId47"/>
    <p:sldId id="326" r:id="rId48"/>
    <p:sldId id="327" r:id="rId49"/>
    <p:sldId id="328" r:id="rId50"/>
    <p:sldId id="329" r:id="rId51"/>
    <p:sldId id="330" r:id="rId52"/>
    <p:sldId id="331" r:id="rId53"/>
    <p:sldId id="332" r:id="rId54"/>
    <p:sldId id="333" r:id="rId55"/>
    <p:sldId id="334" r:id="rId56"/>
    <p:sldId id="336" r:id="rId57"/>
    <p:sldId id="335" r:id="rId58"/>
    <p:sldId id="260" r:id="rId59"/>
  </p:sldIdLst>
  <p:sldSz cx="12192000" cy="6858000"/>
  <p:notesSz cx="6858000" cy="9144000"/>
  <p:embeddedFontLst>
    <p:embeddedFont>
      <p:font typeface="Calibri" panose="020F0502020204030204" pitchFamily="34" charset="0"/>
      <p:regular r:id="rId61"/>
      <p:bold r:id="rId62"/>
      <p:italic r:id="rId63"/>
      <p:boldItalic r:id="rId64"/>
    </p:embeddedFont>
    <p:embeddedFont>
      <p:font typeface="Cambria Math" panose="02040503050406030204" pitchFamily="18" charset="0"/>
      <p:regular r:id="rId65"/>
    </p:embeddedFont>
    <p:embeddedFont>
      <p:font typeface="Montserrat" panose="00000500000000000000" pitchFamily="2" charset="0"/>
      <p:regular r:id="rId66"/>
      <p:bold r:id="rId67"/>
      <p:italic r:id="rId68"/>
      <p:bold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4242"/>
    <a:srgbClr val="607D8B"/>
    <a:srgbClr val="455A64"/>
    <a:srgbClr val="4A4A4A"/>
    <a:srgbClr val="FBC02D"/>
    <a:srgbClr val="0D47A1"/>
    <a:srgbClr val="8D6E63"/>
    <a:srgbClr val="66BB6A"/>
    <a:srgbClr val="212121"/>
    <a:srgbClr val="3747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3713" autoAdjust="0"/>
  </p:normalViewPr>
  <p:slideViewPr>
    <p:cSldViewPr snapToGrid="0">
      <p:cViewPr varScale="1">
        <p:scale>
          <a:sx n="67" d="100"/>
          <a:sy n="67" d="100"/>
        </p:scale>
        <p:origin x="834" y="7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3.fntdata"/><Relationship Id="rId68"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6.fntdata"/><Relationship Id="rId5" Type="http://schemas.openxmlformats.org/officeDocument/2006/relationships/slide" Target="slides/slide4.xml"/><Relationship Id="rId61" Type="http://schemas.openxmlformats.org/officeDocument/2006/relationships/font" Target="fonts/font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4.fntdata"/><Relationship Id="rId69"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2.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font" Target="fonts/font5.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13.emf"/><Relationship Id="rId2" Type="http://schemas.openxmlformats.org/officeDocument/2006/relationships/image" Target="../media/image8.wmf"/><Relationship Id="rId1" Type="http://schemas.openxmlformats.org/officeDocument/2006/relationships/image" Target="../media/image7.emf"/><Relationship Id="rId6" Type="http://schemas.openxmlformats.org/officeDocument/2006/relationships/image" Target="../media/image12.wmf"/><Relationship Id="rId5" Type="http://schemas.openxmlformats.org/officeDocument/2006/relationships/image" Target="../media/image11.emf"/><Relationship Id="rId4" Type="http://schemas.openxmlformats.org/officeDocument/2006/relationships/image" Target="../media/image10.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image" Target="../media/image65.emf"/><Relationship Id="rId1" Type="http://schemas.openxmlformats.org/officeDocument/2006/relationships/image" Target="../media/image64.emf"/><Relationship Id="rId4" Type="http://schemas.openxmlformats.org/officeDocument/2006/relationships/image" Target="../media/image67.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69.emf"/><Relationship Id="rId1" Type="http://schemas.openxmlformats.org/officeDocument/2006/relationships/image" Target="../media/image68.e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77.emf"/><Relationship Id="rId3" Type="http://schemas.openxmlformats.org/officeDocument/2006/relationships/image" Target="../media/image72.wmf"/><Relationship Id="rId7" Type="http://schemas.openxmlformats.org/officeDocument/2006/relationships/image" Target="../media/image76.emf"/><Relationship Id="rId2" Type="http://schemas.openxmlformats.org/officeDocument/2006/relationships/image" Target="../media/image71.emf"/><Relationship Id="rId1" Type="http://schemas.openxmlformats.org/officeDocument/2006/relationships/image" Target="../media/image70.emf"/><Relationship Id="rId6" Type="http://schemas.openxmlformats.org/officeDocument/2006/relationships/image" Target="../media/image75.emf"/><Relationship Id="rId5" Type="http://schemas.openxmlformats.org/officeDocument/2006/relationships/image" Target="../media/image74.emf"/><Relationship Id="rId4" Type="http://schemas.openxmlformats.org/officeDocument/2006/relationships/image" Target="../media/image73.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78.emf"/><Relationship Id="rId1" Type="http://schemas.openxmlformats.org/officeDocument/2006/relationships/image" Target="../media/image7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79.emf"/><Relationship Id="rId1" Type="http://schemas.openxmlformats.org/officeDocument/2006/relationships/image" Target="../media/image7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emf"/><Relationship Id="rId1" Type="http://schemas.openxmlformats.org/officeDocument/2006/relationships/image" Target="../media/image14.emf"/><Relationship Id="rId6" Type="http://schemas.openxmlformats.org/officeDocument/2006/relationships/image" Target="../media/image19.emf"/><Relationship Id="rId5" Type="http://schemas.openxmlformats.org/officeDocument/2006/relationships/image" Target="../media/image18.wmf"/><Relationship Id="rId4" Type="http://schemas.openxmlformats.org/officeDocument/2006/relationships/image" Target="../media/image17.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image" Target="../media/image80.emf"/><Relationship Id="rId1" Type="http://schemas.openxmlformats.org/officeDocument/2006/relationships/image" Target="../media/image72.wmf"/><Relationship Id="rId5" Type="http://schemas.openxmlformats.org/officeDocument/2006/relationships/image" Target="../media/image83.emf"/><Relationship Id="rId4" Type="http://schemas.openxmlformats.org/officeDocument/2006/relationships/image" Target="../media/image82.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5.emf"/><Relationship Id="rId2" Type="http://schemas.openxmlformats.org/officeDocument/2006/relationships/image" Target="../media/image84.wmf"/><Relationship Id="rId1" Type="http://schemas.openxmlformats.org/officeDocument/2006/relationships/image" Target="../media/image72.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87.emf"/><Relationship Id="rId2" Type="http://schemas.openxmlformats.org/officeDocument/2006/relationships/image" Target="../media/image86.wmf"/><Relationship Id="rId1" Type="http://schemas.openxmlformats.org/officeDocument/2006/relationships/image" Target="../media/image72.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2.emf"/><Relationship Id="rId7" Type="http://schemas.openxmlformats.org/officeDocument/2006/relationships/image" Target="../media/image26.emf"/><Relationship Id="rId2" Type="http://schemas.openxmlformats.org/officeDocument/2006/relationships/image" Target="../media/image21.emf"/><Relationship Id="rId1" Type="http://schemas.openxmlformats.org/officeDocument/2006/relationships/image" Target="../media/image20.emf"/><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image" Target="../media/image29.emf"/><Relationship Id="rId7" Type="http://schemas.openxmlformats.org/officeDocument/2006/relationships/image" Target="../media/image33.emf"/><Relationship Id="rId2" Type="http://schemas.openxmlformats.org/officeDocument/2006/relationships/image" Target="../media/image28.emf"/><Relationship Id="rId1" Type="http://schemas.openxmlformats.org/officeDocument/2006/relationships/image" Target="../media/image27.emf"/><Relationship Id="rId6" Type="http://schemas.openxmlformats.org/officeDocument/2006/relationships/image" Target="../media/image32.emf"/><Relationship Id="rId5" Type="http://schemas.openxmlformats.org/officeDocument/2006/relationships/image" Target="../media/image31.wmf"/><Relationship Id="rId4" Type="http://schemas.openxmlformats.org/officeDocument/2006/relationships/image" Target="../media/image30.emf"/><Relationship Id="rId9" Type="http://schemas.openxmlformats.org/officeDocument/2006/relationships/image" Target="../media/image35.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image" Target="../media/image37.emf"/><Relationship Id="rId5" Type="http://schemas.openxmlformats.org/officeDocument/2006/relationships/image" Target="../media/image41.emf"/><Relationship Id="rId4" Type="http://schemas.openxmlformats.org/officeDocument/2006/relationships/image" Target="../media/image40.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8.emf"/><Relationship Id="rId3" Type="http://schemas.openxmlformats.org/officeDocument/2006/relationships/image" Target="../media/image43.emf"/><Relationship Id="rId7" Type="http://schemas.openxmlformats.org/officeDocument/2006/relationships/image" Target="../media/image47.emf"/><Relationship Id="rId2" Type="http://schemas.openxmlformats.org/officeDocument/2006/relationships/image" Target="../media/image42.emf"/><Relationship Id="rId1" Type="http://schemas.openxmlformats.org/officeDocument/2006/relationships/image" Target="../media/image37.emf"/><Relationship Id="rId6" Type="http://schemas.openxmlformats.org/officeDocument/2006/relationships/image" Target="../media/image46.emf"/><Relationship Id="rId5" Type="http://schemas.openxmlformats.org/officeDocument/2006/relationships/image" Target="../media/image45.emf"/><Relationship Id="rId4" Type="http://schemas.openxmlformats.org/officeDocument/2006/relationships/image" Target="../media/image44.emf"/><Relationship Id="rId9" Type="http://schemas.openxmlformats.org/officeDocument/2006/relationships/image" Target="../media/image49.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57.emf"/><Relationship Id="rId3" Type="http://schemas.openxmlformats.org/officeDocument/2006/relationships/image" Target="../media/image52.emf"/><Relationship Id="rId7" Type="http://schemas.openxmlformats.org/officeDocument/2006/relationships/image" Target="../media/image56.emf"/><Relationship Id="rId2" Type="http://schemas.openxmlformats.org/officeDocument/2006/relationships/image" Target="../media/image51.emf"/><Relationship Id="rId1" Type="http://schemas.openxmlformats.org/officeDocument/2006/relationships/image" Target="../media/image50.emf"/><Relationship Id="rId6" Type="http://schemas.openxmlformats.org/officeDocument/2006/relationships/image" Target="../media/image55.emf"/><Relationship Id="rId5" Type="http://schemas.openxmlformats.org/officeDocument/2006/relationships/image" Target="../media/image54.emf"/><Relationship Id="rId4" Type="http://schemas.openxmlformats.org/officeDocument/2006/relationships/image" Target="../media/image53.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image" Target="../media/image59.emf"/><Relationship Id="rId1" Type="http://schemas.openxmlformats.org/officeDocument/2006/relationships/image" Target="../media/image58.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image" Target="../media/image6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 name="Google Shape;4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 name="Google Shape;46;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
        <p:nvSpPr>
          <p:cNvPr id="47" name="Google Shape;47;p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2021/10/13</a:t>
            </a:r>
            <a:endParaRPr/>
          </a:p>
        </p:txBody>
      </p:sp>
      <p:sp>
        <p:nvSpPr>
          <p:cNvPr id="48" name="Google Shape;48;p1: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
        <p:nvSpPr>
          <p:cNvPr id="79" name="Google Shape;79;p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2021/10/13</a:t>
            </a:r>
            <a:endParaRPr/>
          </a:p>
        </p:txBody>
      </p:sp>
      <p:sp>
        <p:nvSpPr>
          <p:cNvPr id="80" name="Google Shape;8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409534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
        <p:nvSpPr>
          <p:cNvPr id="79" name="Google Shape;79;p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2021/10/13</a:t>
            </a:r>
            <a:endParaRPr/>
          </a:p>
        </p:txBody>
      </p:sp>
      <p:sp>
        <p:nvSpPr>
          <p:cNvPr id="80" name="Google Shape;8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559570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
        <p:nvSpPr>
          <p:cNvPr id="79" name="Google Shape;79;p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2021/10/13</a:t>
            </a:r>
            <a:endParaRPr/>
          </a:p>
        </p:txBody>
      </p:sp>
      <p:sp>
        <p:nvSpPr>
          <p:cNvPr id="80" name="Google Shape;8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556971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
        <p:nvSpPr>
          <p:cNvPr id="79" name="Google Shape;79;p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2021/10/13</a:t>
            </a:r>
            <a:endParaRPr/>
          </a:p>
        </p:txBody>
      </p:sp>
      <p:sp>
        <p:nvSpPr>
          <p:cNvPr id="80" name="Google Shape;8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810384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
        <p:nvSpPr>
          <p:cNvPr id="79" name="Google Shape;79;p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2021/10/13</a:t>
            </a:r>
            <a:endParaRPr/>
          </a:p>
        </p:txBody>
      </p:sp>
      <p:sp>
        <p:nvSpPr>
          <p:cNvPr id="80" name="Google Shape;8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3199705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
        <p:nvSpPr>
          <p:cNvPr id="79" name="Google Shape;79;p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2021/10/13</a:t>
            </a:r>
            <a:endParaRPr/>
          </a:p>
        </p:txBody>
      </p:sp>
      <p:sp>
        <p:nvSpPr>
          <p:cNvPr id="80" name="Google Shape;8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975231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
        <p:nvSpPr>
          <p:cNvPr id="79" name="Google Shape;79;p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2021/10/13</a:t>
            </a:r>
            <a:endParaRPr/>
          </a:p>
        </p:txBody>
      </p:sp>
      <p:sp>
        <p:nvSpPr>
          <p:cNvPr id="80" name="Google Shape;8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5448103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
        <p:nvSpPr>
          <p:cNvPr id="79" name="Google Shape;79;p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2021/10/13</a:t>
            </a:r>
            <a:endParaRPr/>
          </a:p>
        </p:txBody>
      </p:sp>
      <p:sp>
        <p:nvSpPr>
          <p:cNvPr id="80" name="Google Shape;8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679823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
        <p:nvSpPr>
          <p:cNvPr id="79" name="Google Shape;79;p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2021/10/13</a:t>
            </a:r>
            <a:endParaRPr/>
          </a:p>
        </p:txBody>
      </p:sp>
      <p:sp>
        <p:nvSpPr>
          <p:cNvPr id="80" name="Google Shape;8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465592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
        <p:nvSpPr>
          <p:cNvPr id="79" name="Google Shape;79;p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2021/10/13</a:t>
            </a:r>
            <a:endParaRPr/>
          </a:p>
        </p:txBody>
      </p:sp>
      <p:sp>
        <p:nvSpPr>
          <p:cNvPr id="80" name="Google Shape;8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578447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
        <p:nvSpPr>
          <p:cNvPr id="79" name="Google Shape;79;p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2021/10/13</a:t>
            </a:r>
            <a:endParaRPr/>
          </a:p>
        </p:txBody>
      </p:sp>
      <p:sp>
        <p:nvSpPr>
          <p:cNvPr id="80" name="Google Shape;8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9955467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
        <p:nvSpPr>
          <p:cNvPr id="79" name="Google Shape;79;p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2021/10/13</a:t>
            </a:r>
            <a:endParaRPr/>
          </a:p>
        </p:txBody>
      </p:sp>
      <p:sp>
        <p:nvSpPr>
          <p:cNvPr id="80" name="Google Shape;8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3026818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
        <p:nvSpPr>
          <p:cNvPr id="79" name="Google Shape;79;p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2021/10/13</a:t>
            </a:r>
            <a:endParaRPr/>
          </a:p>
        </p:txBody>
      </p:sp>
      <p:sp>
        <p:nvSpPr>
          <p:cNvPr id="80" name="Google Shape;8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0745507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23</a:t>
            </a:fld>
            <a:endParaRPr/>
          </a:p>
        </p:txBody>
      </p:sp>
      <p:sp>
        <p:nvSpPr>
          <p:cNvPr id="79" name="Google Shape;79;p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2021/10/13</a:t>
            </a:r>
            <a:endParaRPr/>
          </a:p>
        </p:txBody>
      </p:sp>
      <p:sp>
        <p:nvSpPr>
          <p:cNvPr id="80" name="Google Shape;8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793541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24</a:t>
            </a:fld>
            <a:endParaRPr/>
          </a:p>
        </p:txBody>
      </p:sp>
      <p:sp>
        <p:nvSpPr>
          <p:cNvPr id="79" name="Google Shape;79;p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2021/10/13</a:t>
            </a:r>
            <a:endParaRPr/>
          </a:p>
        </p:txBody>
      </p:sp>
      <p:sp>
        <p:nvSpPr>
          <p:cNvPr id="80" name="Google Shape;8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9765194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25</a:t>
            </a:fld>
            <a:endParaRPr/>
          </a:p>
        </p:txBody>
      </p:sp>
      <p:sp>
        <p:nvSpPr>
          <p:cNvPr id="79" name="Google Shape;79;p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2021/10/13</a:t>
            </a:r>
            <a:endParaRPr/>
          </a:p>
        </p:txBody>
      </p:sp>
      <p:sp>
        <p:nvSpPr>
          <p:cNvPr id="80" name="Google Shape;8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8094381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26</a:t>
            </a:fld>
            <a:endParaRPr/>
          </a:p>
        </p:txBody>
      </p:sp>
      <p:sp>
        <p:nvSpPr>
          <p:cNvPr id="79" name="Google Shape;79;p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2021/10/13</a:t>
            </a:r>
            <a:endParaRPr/>
          </a:p>
        </p:txBody>
      </p:sp>
      <p:sp>
        <p:nvSpPr>
          <p:cNvPr id="80" name="Google Shape;8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3548063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27</a:t>
            </a:fld>
            <a:endParaRPr/>
          </a:p>
        </p:txBody>
      </p:sp>
      <p:sp>
        <p:nvSpPr>
          <p:cNvPr id="79" name="Google Shape;79;p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2021/10/13</a:t>
            </a:r>
            <a:endParaRPr/>
          </a:p>
        </p:txBody>
      </p:sp>
      <p:sp>
        <p:nvSpPr>
          <p:cNvPr id="80" name="Google Shape;8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5075365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28</a:t>
            </a:fld>
            <a:endParaRPr/>
          </a:p>
        </p:txBody>
      </p:sp>
      <p:sp>
        <p:nvSpPr>
          <p:cNvPr id="79" name="Google Shape;79;p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2021/10/13</a:t>
            </a:r>
            <a:endParaRPr/>
          </a:p>
        </p:txBody>
      </p:sp>
      <p:sp>
        <p:nvSpPr>
          <p:cNvPr id="80" name="Google Shape;8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5485951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29</a:t>
            </a:fld>
            <a:endParaRPr/>
          </a:p>
        </p:txBody>
      </p:sp>
      <p:sp>
        <p:nvSpPr>
          <p:cNvPr id="79" name="Google Shape;79;p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2021/10/13</a:t>
            </a:r>
            <a:endParaRPr/>
          </a:p>
        </p:txBody>
      </p:sp>
      <p:sp>
        <p:nvSpPr>
          <p:cNvPr id="80" name="Google Shape;8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891564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65147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30</a:t>
            </a:fld>
            <a:endParaRPr/>
          </a:p>
        </p:txBody>
      </p:sp>
      <p:sp>
        <p:nvSpPr>
          <p:cNvPr id="79" name="Google Shape;79;p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2021/10/13</a:t>
            </a:r>
            <a:endParaRPr/>
          </a:p>
        </p:txBody>
      </p:sp>
      <p:sp>
        <p:nvSpPr>
          <p:cNvPr id="80" name="Google Shape;8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5119888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4007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32</a:t>
            </a:fld>
            <a:endParaRPr/>
          </a:p>
        </p:txBody>
      </p:sp>
      <p:sp>
        <p:nvSpPr>
          <p:cNvPr id="79" name="Google Shape;79;p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2021/10/13</a:t>
            </a:r>
            <a:endParaRPr/>
          </a:p>
        </p:txBody>
      </p:sp>
      <p:sp>
        <p:nvSpPr>
          <p:cNvPr id="80" name="Google Shape;8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7319970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33</a:t>
            </a:fld>
            <a:endParaRPr/>
          </a:p>
        </p:txBody>
      </p:sp>
      <p:sp>
        <p:nvSpPr>
          <p:cNvPr id="79" name="Google Shape;79;p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2021/10/13</a:t>
            </a:r>
            <a:endParaRPr/>
          </a:p>
        </p:txBody>
      </p:sp>
      <p:sp>
        <p:nvSpPr>
          <p:cNvPr id="80" name="Google Shape;8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6073985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34</a:t>
            </a:fld>
            <a:endParaRPr/>
          </a:p>
        </p:txBody>
      </p:sp>
      <p:sp>
        <p:nvSpPr>
          <p:cNvPr id="79" name="Google Shape;79;p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2021/10/13</a:t>
            </a:r>
            <a:endParaRPr/>
          </a:p>
        </p:txBody>
      </p:sp>
      <p:sp>
        <p:nvSpPr>
          <p:cNvPr id="80" name="Google Shape;8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0236360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35</a:t>
            </a:fld>
            <a:endParaRPr/>
          </a:p>
        </p:txBody>
      </p:sp>
      <p:sp>
        <p:nvSpPr>
          <p:cNvPr id="79" name="Google Shape;79;p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2021/10/13</a:t>
            </a:r>
            <a:endParaRPr/>
          </a:p>
        </p:txBody>
      </p:sp>
      <p:sp>
        <p:nvSpPr>
          <p:cNvPr id="80" name="Google Shape;8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645566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36</a:t>
            </a:fld>
            <a:endParaRPr/>
          </a:p>
        </p:txBody>
      </p:sp>
      <p:sp>
        <p:nvSpPr>
          <p:cNvPr id="79" name="Google Shape;79;p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2021/10/13</a:t>
            </a:r>
            <a:endParaRPr/>
          </a:p>
        </p:txBody>
      </p:sp>
      <p:sp>
        <p:nvSpPr>
          <p:cNvPr id="80" name="Google Shape;8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339801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37</a:t>
            </a:fld>
            <a:endParaRPr/>
          </a:p>
        </p:txBody>
      </p:sp>
      <p:sp>
        <p:nvSpPr>
          <p:cNvPr id="79" name="Google Shape;79;p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2021/10/13</a:t>
            </a:r>
            <a:endParaRPr/>
          </a:p>
        </p:txBody>
      </p:sp>
      <p:sp>
        <p:nvSpPr>
          <p:cNvPr id="80" name="Google Shape;8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1286315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38</a:t>
            </a:fld>
            <a:endParaRPr/>
          </a:p>
        </p:txBody>
      </p:sp>
      <p:sp>
        <p:nvSpPr>
          <p:cNvPr id="79" name="Google Shape;79;p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2021/10/13</a:t>
            </a:r>
            <a:endParaRPr/>
          </a:p>
        </p:txBody>
      </p:sp>
      <p:sp>
        <p:nvSpPr>
          <p:cNvPr id="80" name="Google Shape;8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1958139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39</a:t>
            </a:fld>
            <a:endParaRPr/>
          </a:p>
        </p:txBody>
      </p:sp>
      <p:sp>
        <p:nvSpPr>
          <p:cNvPr id="79" name="Google Shape;79;p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2021/10/13</a:t>
            </a:r>
            <a:endParaRPr/>
          </a:p>
        </p:txBody>
      </p:sp>
      <p:sp>
        <p:nvSpPr>
          <p:cNvPr id="80" name="Google Shape;8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317907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
        <p:nvSpPr>
          <p:cNvPr id="79" name="Google Shape;79;p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2021/10/13</a:t>
            </a:r>
            <a:endParaRPr/>
          </a:p>
        </p:txBody>
      </p:sp>
      <p:sp>
        <p:nvSpPr>
          <p:cNvPr id="80" name="Google Shape;8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40</a:t>
            </a:fld>
            <a:endParaRPr/>
          </a:p>
        </p:txBody>
      </p:sp>
      <p:sp>
        <p:nvSpPr>
          <p:cNvPr id="79" name="Google Shape;79;p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2021/10/13</a:t>
            </a:r>
            <a:endParaRPr/>
          </a:p>
        </p:txBody>
      </p:sp>
      <p:sp>
        <p:nvSpPr>
          <p:cNvPr id="80" name="Google Shape;8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5831307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41</a:t>
            </a:fld>
            <a:endParaRPr/>
          </a:p>
        </p:txBody>
      </p:sp>
      <p:sp>
        <p:nvSpPr>
          <p:cNvPr id="79" name="Google Shape;79;p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2021/10/13</a:t>
            </a:r>
            <a:endParaRPr/>
          </a:p>
        </p:txBody>
      </p:sp>
      <p:sp>
        <p:nvSpPr>
          <p:cNvPr id="80" name="Google Shape;8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9708974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42</a:t>
            </a:fld>
            <a:endParaRPr/>
          </a:p>
        </p:txBody>
      </p:sp>
      <p:sp>
        <p:nvSpPr>
          <p:cNvPr id="79" name="Google Shape;79;p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2021/10/13</a:t>
            </a:r>
            <a:endParaRPr/>
          </a:p>
        </p:txBody>
      </p:sp>
      <p:sp>
        <p:nvSpPr>
          <p:cNvPr id="80" name="Google Shape;8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0652472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99507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44</a:t>
            </a:fld>
            <a:endParaRPr/>
          </a:p>
        </p:txBody>
      </p:sp>
      <p:sp>
        <p:nvSpPr>
          <p:cNvPr id="79" name="Google Shape;79;p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2021/10/13</a:t>
            </a:r>
            <a:endParaRPr/>
          </a:p>
        </p:txBody>
      </p:sp>
      <p:sp>
        <p:nvSpPr>
          <p:cNvPr id="80" name="Google Shape;8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021831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45</a:t>
            </a:fld>
            <a:endParaRPr/>
          </a:p>
        </p:txBody>
      </p:sp>
      <p:sp>
        <p:nvSpPr>
          <p:cNvPr id="79" name="Google Shape;79;p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2021/10/13</a:t>
            </a:r>
            <a:endParaRPr/>
          </a:p>
        </p:txBody>
      </p:sp>
      <p:sp>
        <p:nvSpPr>
          <p:cNvPr id="80" name="Google Shape;8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8937352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46</a:t>
            </a:fld>
            <a:endParaRPr/>
          </a:p>
        </p:txBody>
      </p:sp>
      <p:sp>
        <p:nvSpPr>
          <p:cNvPr id="79" name="Google Shape;79;p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2021/10/13</a:t>
            </a:r>
            <a:endParaRPr/>
          </a:p>
        </p:txBody>
      </p:sp>
      <p:sp>
        <p:nvSpPr>
          <p:cNvPr id="80" name="Google Shape;8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568287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47</a:t>
            </a:fld>
            <a:endParaRPr/>
          </a:p>
        </p:txBody>
      </p:sp>
      <p:sp>
        <p:nvSpPr>
          <p:cNvPr id="79" name="Google Shape;79;p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2021/10/13</a:t>
            </a:r>
            <a:endParaRPr/>
          </a:p>
        </p:txBody>
      </p:sp>
      <p:sp>
        <p:nvSpPr>
          <p:cNvPr id="80" name="Google Shape;8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0974212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48</a:t>
            </a:fld>
            <a:endParaRPr/>
          </a:p>
        </p:txBody>
      </p:sp>
      <p:sp>
        <p:nvSpPr>
          <p:cNvPr id="79" name="Google Shape;79;p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2021/10/13</a:t>
            </a:r>
            <a:endParaRPr/>
          </a:p>
        </p:txBody>
      </p:sp>
      <p:sp>
        <p:nvSpPr>
          <p:cNvPr id="80" name="Google Shape;8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5417862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49</a:t>
            </a:fld>
            <a:endParaRPr/>
          </a:p>
        </p:txBody>
      </p:sp>
      <p:sp>
        <p:nvSpPr>
          <p:cNvPr id="79" name="Google Shape;79;p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2021/10/13</a:t>
            </a:r>
            <a:endParaRPr/>
          </a:p>
        </p:txBody>
      </p:sp>
      <p:sp>
        <p:nvSpPr>
          <p:cNvPr id="80" name="Google Shape;8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179929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
        <p:nvSpPr>
          <p:cNvPr id="79" name="Google Shape;79;p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2021/10/13</a:t>
            </a:r>
            <a:endParaRPr/>
          </a:p>
        </p:txBody>
      </p:sp>
      <p:sp>
        <p:nvSpPr>
          <p:cNvPr id="80" name="Google Shape;8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06179765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50</a:t>
            </a:fld>
            <a:endParaRPr/>
          </a:p>
        </p:txBody>
      </p:sp>
      <p:sp>
        <p:nvSpPr>
          <p:cNvPr id="79" name="Google Shape;79;p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2021/10/13</a:t>
            </a:r>
            <a:endParaRPr/>
          </a:p>
        </p:txBody>
      </p:sp>
      <p:sp>
        <p:nvSpPr>
          <p:cNvPr id="80" name="Google Shape;8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8085858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51</a:t>
            </a:fld>
            <a:endParaRPr/>
          </a:p>
        </p:txBody>
      </p:sp>
      <p:sp>
        <p:nvSpPr>
          <p:cNvPr id="79" name="Google Shape;79;p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2021/10/13</a:t>
            </a:r>
            <a:endParaRPr/>
          </a:p>
        </p:txBody>
      </p:sp>
      <p:sp>
        <p:nvSpPr>
          <p:cNvPr id="80" name="Google Shape;8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5155140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52</a:t>
            </a:fld>
            <a:endParaRPr/>
          </a:p>
        </p:txBody>
      </p:sp>
      <p:sp>
        <p:nvSpPr>
          <p:cNvPr id="79" name="Google Shape;79;p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2021/10/13</a:t>
            </a:r>
            <a:endParaRPr/>
          </a:p>
        </p:txBody>
      </p:sp>
      <p:sp>
        <p:nvSpPr>
          <p:cNvPr id="80" name="Google Shape;8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28622612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53</a:t>
            </a:fld>
            <a:endParaRPr/>
          </a:p>
        </p:txBody>
      </p:sp>
      <p:sp>
        <p:nvSpPr>
          <p:cNvPr id="79" name="Google Shape;79;p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2021/10/13</a:t>
            </a:r>
            <a:endParaRPr/>
          </a:p>
        </p:txBody>
      </p:sp>
      <p:sp>
        <p:nvSpPr>
          <p:cNvPr id="80" name="Google Shape;8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05785863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54</a:t>
            </a:fld>
            <a:endParaRPr/>
          </a:p>
        </p:txBody>
      </p:sp>
      <p:sp>
        <p:nvSpPr>
          <p:cNvPr id="79" name="Google Shape;79;p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2021/10/13</a:t>
            </a:r>
            <a:endParaRPr/>
          </a:p>
        </p:txBody>
      </p:sp>
      <p:sp>
        <p:nvSpPr>
          <p:cNvPr id="80" name="Google Shape;8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04673454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55</a:t>
            </a:fld>
            <a:endParaRPr/>
          </a:p>
        </p:txBody>
      </p:sp>
      <p:sp>
        <p:nvSpPr>
          <p:cNvPr id="79" name="Google Shape;79;p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2021/10/13</a:t>
            </a:r>
            <a:endParaRPr/>
          </a:p>
        </p:txBody>
      </p:sp>
      <p:sp>
        <p:nvSpPr>
          <p:cNvPr id="80" name="Google Shape;8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07235390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56</a:t>
            </a:fld>
            <a:endParaRPr/>
          </a:p>
        </p:txBody>
      </p:sp>
      <p:sp>
        <p:nvSpPr>
          <p:cNvPr id="79" name="Google Shape;79;p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2021/10/13</a:t>
            </a:r>
            <a:endParaRPr/>
          </a:p>
        </p:txBody>
      </p:sp>
      <p:sp>
        <p:nvSpPr>
          <p:cNvPr id="80" name="Google Shape;8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18936198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57</a:t>
            </a:fld>
            <a:endParaRPr/>
          </a:p>
        </p:txBody>
      </p:sp>
      <p:sp>
        <p:nvSpPr>
          <p:cNvPr id="79" name="Google Shape;79;p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2021/10/13</a:t>
            </a:r>
            <a:endParaRPr/>
          </a:p>
        </p:txBody>
      </p:sp>
      <p:sp>
        <p:nvSpPr>
          <p:cNvPr id="80" name="Google Shape;8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0573705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 name="Google Shape;8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8" name="Google Shape;88;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58</a:t>
            </a:fld>
            <a:endParaRPr/>
          </a:p>
        </p:txBody>
      </p:sp>
      <p:sp>
        <p:nvSpPr>
          <p:cNvPr id="89" name="Google Shape;89;p5: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2021/10/13</a:t>
            </a:r>
            <a:endParaRPr/>
          </a:p>
        </p:txBody>
      </p:sp>
      <p:sp>
        <p:nvSpPr>
          <p:cNvPr id="90" name="Google Shape;90;p5: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
        <p:nvSpPr>
          <p:cNvPr id="79" name="Google Shape;79;p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2021/10/13</a:t>
            </a:r>
            <a:endParaRPr/>
          </a:p>
        </p:txBody>
      </p:sp>
      <p:sp>
        <p:nvSpPr>
          <p:cNvPr id="80" name="Google Shape;8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103973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
        <p:nvSpPr>
          <p:cNvPr id="79" name="Google Shape;79;p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2021/10/13</a:t>
            </a:r>
            <a:endParaRPr/>
          </a:p>
        </p:txBody>
      </p:sp>
      <p:sp>
        <p:nvSpPr>
          <p:cNvPr id="80" name="Google Shape;8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933360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
        <p:nvSpPr>
          <p:cNvPr id="79" name="Google Shape;79;p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2021/10/13</a:t>
            </a:r>
            <a:endParaRPr/>
          </a:p>
        </p:txBody>
      </p:sp>
      <p:sp>
        <p:nvSpPr>
          <p:cNvPr id="80" name="Google Shape;8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633644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
        <p:nvSpPr>
          <p:cNvPr id="79" name="Google Shape;79;p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2021/10/13</a:t>
            </a:r>
            <a:endParaRPr/>
          </a:p>
        </p:txBody>
      </p:sp>
      <p:sp>
        <p:nvSpPr>
          <p:cNvPr id="80" name="Google Shape;8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6398331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Slide 1">
  <p:cSld name="Slide 1">
    <p:spTree>
      <p:nvGrpSpPr>
        <p:cNvPr id="1" name="Shape 14"/>
        <p:cNvGrpSpPr/>
        <p:nvPr/>
      </p:nvGrpSpPr>
      <p:grpSpPr>
        <a:xfrm>
          <a:off x="0" y="0"/>
          <a:ext cx="0" cy="0"/>
          <a:chOff x="0" y="0"/>
          <a:chExt cx="0" cy="0"/>
        </a:xfrm>
      </p:grpSpPr>
      <p:pic>
        <p:nvPicPr>
          <p:cNvPr id="15" name="Google Shape;15;p2"/>
          <p:cNvPicPr preferRelativeResize="0"/>
          <p:nvPr/>
        </p:nvPicPr>
        <p:blipFill rotWithShape="1">
          <a:blip r:embed="rId2">
            <a:alphaModFix/>
          </a:blip>
          <a:srcRect b="15749"/>
          <a:stretch/>
        </p:blipFill>
        <p:spPr>
          <a:xfrm>
            <a:off x="4419600" y="940460"/>
            <a:ext cx="7772399" cy="5917539"/>
          </a:xfrm>
          <a:prstGeom prst="rect">
            <a:avLst/>
          </a:prstGeom>
          <a:noFill/>
          <a:ln>
            <a:noFill/>
          </a:ln>
        </p:spPr>
      </p:pic>
      <p:grpSp>
        <p:nvGrpSpPr>
          <p:cNvPr id="16" name="Google Shape;16;p2"/>
          <p:cNvGrpSpPr/>
          <p:nvPr/>
        </p:nvGrpSpPr>
        <p:grpSpPr>
          <a:xfrm>
            <a:off x="8265776" y="42392"/>
            <a:ext cx="3883832" cy="965199"/>
            <a:chOff x="8308168" y="0"/>
            <a:chExt cx="3883832" cy="965199"/>
          </a:xfrm>
        </p:grpSpPr>
        <p:pic>
          <p:nvPicPr>
            <p:cNvPr id="17" name="Google Shape;17;p2"/>
            <p:cNvPicPr preferRelativeResize="0"/>
            <p:nvPr/>
          </p:nvPicPr>
          <p:blipFill rotWithShape="1">
            <a:blip r:embed="rId3">
              <a:alphaModFix/>
            </a:blip>
            <a:srcRect/>
            <a:stretch/>
          </p:blipFill>
          <p:spPr>
            <a:xfrm>
              <a:off x="11185328" y="0"/>
              <a:ext cx="1006672" cy="965199"/>
            </a:xfrm>
            <a:prstGeom prst="rect">
              <a:avLst/>
            </a:prstGeom>
            <a:noFill/>
            <a:ln>
              <a:noFill/>
            </a:ln>
          </p:spPr>
        </p:pic>
        <p:pic>
          <p:nvPicPr>
            <p:cNvPr id="18" name="Google Shape;18;p2"/>
            <p:cNvPicPr preferRelativeResize="0"/>
            <p:nvPr/>
          </p:nvPicPr>
          <p:blipFill rotWithShape="1">
            <a:blip r:embed="rId4">
              <a:alphaModFix/>
            </a:blip>
            <a:srcRect/>
            <a:stretch/>
          </p:blipFill>
          <p:spPr>
            <a:xfrm>
              <a:off x="8308168" y="265786"/>
              <a:ext cx="2877160" cy="433625"/>
            </a:xfrm>
            <a:prstGeom prst="rect">
              <a:avLst/>
            </a:prstGeom>
            <a:noFill/>
            <a:ln>
              <a:noFill/>
            </a:ln>
          </p:spPr>
        </p:pic>
      </p:grpSp>
      <p:sp>
        <p:nvSpPr>
          <p:cNvPr id="19" name="Google Shape;19;p2"/>
          <p:cNvSpPr txBox="1"/>
          <p:nvPr/>
        </p:nvSpPr>
        <p:spPr>
          <a:xfrm>
            <a:off x="0" y="6530109"/>
            <a:ext cx="12192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1" u="none" strike="noStrike" cap="none">
                <a:solidFill>
                  <a:srgbClr val="C00000"/>
                </a:solidFill>
                <a:latin typeface="Calibri"/>
                <a:ea typeface="Calibri"/>
                <a:cs typeface="Calibri"/>
                <a:sym typeface="Calibri"/>
              </a:rPr>
              <a:t>Nghiên cứu một số phương pháp tạo hộp thế và đề xuất ứng dụng</a:t>
            </a:r>
            <a:endParaRPr sz="1400" b="0" i="1" u="none" strike="noStrike" cap="none">
              <a:solidFill>
                <a:srgbClr val="C00000"/>
              </a:solidFill>
              <a:latin typeface="Calibri"/>
              <a:ea typeface="Calibri"/>
              <a:cs typeface="Calibri"/>
              <a:sym typeface="Calibri"/>
            </a:endParaRPr>
          </a:p>
        </p:txBody>
      </p:sp>
      <p:sp>
        <p:nvSpPr>
          <p:cNvPr id="20" name="Google Shape;20;p2"/>
          <p:cNvSpPr txBox="1"/>
          <p:nvPr/>
        </p:nvSpPr>
        <p:spPr>
          <a:xfrm>
            <a:off x="-92" y="6507808"/>
            <a:ext cx="12149700" cy="3078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400"/>
              <a:buFont typeface="Arial"/>
              <a:buNone/>
            </a:pPr>
            <a:r>
              <a:rPr lang="en-US" sz="1400" b="0" i="1" u="none" strike="noStrike" cap="none">
                <a:solidFill>
                  <a:schemeClr val="lt1"/>
                </a:solidFill>
                <a:latin typeface="Calibri"/>
                <a:ea typeface="Calibri"/>
                <a:cs typeface="Calibri"/>
                <a:sym typeface="Calibri"/>
              </a:rPr>
              <a:t> Page </a:t>
            </a:r>
            <a:fld id="{00000000-1234-1234-1234-123412341234}" type="slidenum">
              <a:rPr lang="en-US" sz="1400" b="0" i="1" u="none" strike="noStrike" cap="none">
                <a:solidFill>
                  <a:schemeClr val="lt1"/>
                </a:solidFill>
                <a:latin typeface="Calibri"/>
                <a:ea typeface="Calibri"/>
                <a:cs typeface="Calibri"/>
                <a:sym typeface="Calibri"/>
              </a:rPr>
              <a:t>‹#›</a:t>
            </a:fld>
            <a:endParaRPr sz="1400" b="0" i="1" u="none" strike="noStrike" cap="none">
              <a:solidFill>
                <a:schemeClr val="lt1"/>
              </a:solidFill>
              <a:latin typeface="Calibri"/>
              <a:ea typeface="Calibri"/>
              <a:cs typeface="Calibri"/>
              <a:sym typeface="Calibri"/>
            </a:endParaRPr>
          </a:p>
        </p:txBody>
      </p:sp>
      <p:sp>
        <p:nvSpPr>
          <p:cNvPr id="21" name="Google Shape;21;p2"/>
          <p:cNvSpPr txBox="1"/>
          <p:nvPr/>
        </p:nvSpPr>
        <p:spPr>
          <a:xfrm>
            <a:off x="7742700" y="4167500"/>
            <a:ext cx="42027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lide 2">
  <p:cSld name="Slide 2">
    <p:spTree>
      <p:nvGrpSpPr>
        <p:cNvPr id="1" name="Shape 22"/>
        <p:cNvGrpSpPr/>
        <p:nvPr/>
      </p:nvGrpSpPr>
      <p:grpSpPr>
        <a:xfrm>
          <a:off x="0" y="0"/>
          <a:ext cx="0" cy="0"/>
          <a:chOff x="0" y="0"/>
          <a:chExt cx="0" cy="0"/>
        </a:xfrm>
      </p:grpSpPr>
      <p:pic>
        <p:nvPicPr>
          <p:cNvPr id="23" name="Google Shape;23;p3"/>
          <p:cNvPicPr preferRelativeResize="0"/>
          <p:nvPr/>
        </p:nvPicPr>
        <p:blipFill rotWithShape="1">
          <a:blip r:embed="rId2">
            <a:alphaModFix/>
          </a:blip>
          <a:srcRect/>
          <a:stretch/>
        </p:blipFill>
        <p:spPr>
          <a:xfrm flipH="1">
            <a:off x="0" y="188415"/>
            <a:ext cx="4463844" cy="6669586"/>
          </a:xfrm>
          <a:prstGeom prst="rect">
            <a:avLst/>
          </a:prstGeom>
          <a:noFill/>
          <a:ln>
            <a:noFill/>
          </a:ln>
        </p:spPr>
      </p:pic>
      <p:grpSp>
        <p:nvGrpSpPr>
          <p:cNvPr id="24" name="Google Shape;24;p3"/>
          <p:cNvGrpSpPr/>
          <p:nvPr/>
        </p:nvGrpSpPr>
        <p:grpSpPr>
          <a:xfrm>
            <a:off x="8265776" y="42392"/>
            <a:ext cx="3883832" cy="965199"/>
            <a:chOff x="8308168" y="0"/>
            <a:chExt cx="3883832" cy="965199"/>
          </a:xfrm>
        </p:grpSpPr>
        <p:pic>
          <p:nvPicPr>
            <p:cNvPr id="25" name="Google Shape;25;p3"/>
            <p:cNvPicPr preferRelativeResize="0"/>
            <p:nvPr/>
          </p:nvPicPr>
          <p:blipFill rotWithShape="1">
            <a:blip r:embed="rId3">
              <a:alphaModFix/>
            </a:blip>
            <a:srcRect/>
            <a:stretch/>
          </p:blipFill>
          <p:spPr>
            <a:xfrm>
              <a:off x="11185328" y="0"/>
              <a:ext cx="1006672" cy="965199"/>
            </a:xfrm>
            <a:prstGeom prst="rect">
              <a:avLst/>
            </a:prstGeom>
            <a:noFill/>
            <a:ln>
              <a:noFill/>
            </a:ln>
          </p:spPr>
        </p:pic>
        <p:pic>
          <p:nvPicPr>
            <p:cNvPr id="26" name="Google Shape;26;p3"/>
            <p:cNvPicPr preferRelativeResize="0"/>
            <p:nvPr/>
          </p:nvPicPr>
          <p:blipFill rotWithShape="1">
            <a:blip r:embed="rId4">
              <a:alphaModFix/>
            </a:blip>
            <a:srcRect/>
            <a:stretch/>
          </p:blipFill>
          <p:spPr>
            <a:xfrm>
              <a:off x="8308168" y="265786"/>
              <a:ext cx="2877160" cy="433625"/>
            </a:xfrm>
            <a:prstGeom prst="rect">
              <a:avLst/>
            </a:prstGeom>
            <a:noFill/>
            <a:ln>
              <a:noFill/>
            </a:ln>
          </p:spPr>
        </p:pic>
      </p:grpSp>
      <p:sp>
        <p:nvSpPr>
          <p:cNvPr id="27" name="Google Shape;27;p3"/>
          <p:cNvSpPr txBox="1"/>
          <p:nvPr/>
        </p:nvSpPr>
        <p:spPr>
          <a:xfrm>
            <a:off x="0" y="6530109"/>
            <a:ext cx="12192000"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1" u="none" strike="noStrike" cap="none">
                <a:solidFill>
                  <a:srgbClr val="C00000"/>
                </a:solidFill>
                <a:latin typeface="Calibri"/>
                <a:ea typeface="Calibri"/>
                <a:cs typeface="Calibri"/>
                <a:sym typeface="Calibri"/>
              </a:rPr>
              <a:t>						                                          Nghiên cứu một số  phương pháp tạo hộp thế và đề xuất ứng dụng</a:t>
            </a:r>
          </a:p>
        </p:txBody>
      </p:sp>
      <p:sp>
        <p:nvSpPr>
          <p:cNvPr id="28" name="Google Shape;28;p3"/>
          <p:cNvSpPr txBox="1"/>
          <p:nvPr/>
        </p:nvSpPr>
        <p:spPr>
          <a:xfrm>
            <a:off x="-92" y="6488097"/>
            <a:ext cx="121497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1" u="none" strike="noStrike" cap="none">
                <a:solidFill>
                  <a:schemeClr val="lt1"/>
                </a:solidFill>
                <a:latin typeface="Calibri"/>
                <a:ea typeface="Calibri"/>
                <a:cs typeface="Calibri"/>
                <a:sym typeface="Calibri"/>
              </a:rPr>
              <a:t>Page </a:t>
            </a:r>
            <a:fld id="{00000000-1234-1234-1234-123412341234}" type="slidenum">
              <a:rPr lang="en-US" sz="1400" b="0" i="1" u="none" strike="noStrike" cap="none">
                <a:solidFill>
                  <a:schemeClr val="lt1"/>
                </a:solidFill>
                <a:latin typeface="Calibri"/>
                <a:ea typeface="Calibri"/>
                <a:cs typeface="Calibri"/>
                <a:sym typeface="Calibri"/>
              </a:rPr>
              <a:t>‹#›</a:t>
            </a:fld>
            <a:endParaRPr sz="1400" b="0" i="1"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lide 5" userDrawn="1">
  <p:cSld name="Slide 5">
    <p:spTree>
      <p:nvGrpSpPr>
        <p:cNvPr id="1" name="Shape 36"/>
        <p:cNvGrpSpPr/>
        <p:nvPr/>
      </p:nvGrpSpPr>
      <p:grpSpPr>
        <a:xfrm>
          <a:off x="0" y="0"/>
          <a:ext cx="0" cy="0"/>
          <a:chOff x="0" y="0"/>
          <a:chExt cx="0" cy="0"/>
        </a:xfrm>
      </p:grpSpPr>
      <p:sp>
        <p:nvSpPr>
          <p:cNvPr id="39" name="Google Shape;39;p5"/>
          <p:cNvSpPr txBox="1">
            <a:spLocks noGrp="1"/>
          </p:cNvSpPr>
          <p:nvPr>
            <p:ph type="title"/>
          </p:nvPr>
        </p:nvSpPr>
        <p:spPr>
          <a:xfrm>
            <a:off x="1108364" y="175484"/>
            <a:ext cx="11016586" cy="711205"/>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rgbClr val="4E6F9B"/>
              </a:buClr>
              <a:buSzPts val="2800"/>
              <a:buFont typeface="Arial"/>
              <a:buNone/>
              <a:defRPr sz="4400" b="1" i="0" u="none" strike="noStrike" cap="none">
                <a:solidFill>
                  <a:srgbClr val="595959"/>
                </a:solidFill>
                <a:latin typeface="Calibri"/>
                <a:ea typeface="Calibri"/>
                <a:cs typeface="Calibri"/>
                <a:sym typeface="Calibri"/>
              </a:defRPr>
            </a:lvl1pPr>
            <a:lvl2pPr marR="0" lvl="1" algn="l" rtl="0">
              <a:lnSpc>
                <a:spcPct val="100000"/>
              </a:lnSpc>
              <a:spcBef>
                <a:spcPts val="0"/>
              </a:spcBef>
              <a:spcAft>
                <a:spcPts val="0"/>
              </a:spcAft>
              <a:buClr>
                <a:srgbClr val="4E6F9B"/>
              </a:buClr>
              <a:buSzPts val="2800"/>
              <a:buFont typeface="Arial"/>
              <a:buNone/>
              <a:defRPr sz="1800" b="0" i="0" u="none" strike="noStrike" cap="none">
                <a:solidFill>
                  <a:srgbClr val="4E6F9B"/>
                </a:solidFill>
                <a:latin typeface="Arial"/>
                <a:ea typeface="Arial"/>
                <a:cs typeface="Arial"/>
                <a:sym typeface="Arial"/>
              </a:defRPr>
            </a:lvl2pPr>
            <a:lvl3pPr marR="0" lvl="2" algn="l" rtl="0">
              <a:lnSpc>
                <a:spcPct val="100000"/>
              </a:lnSpc>
              <a:spcBef>
                <a:spcPts val="0"/>
              </a:spcBef>
              <a:spcAft>
                <a:spcPts val="0"/>
              </a:spcAft>
              <a:buClr>
                <a:srgbClr val="4E6F9B"/>
              </a:buClr>
              <a:buSzPts val="2800"/>
              <a:buFont typeface="Arial"/>
              <a:buNone/>
              <a:defRPr sz="1800" b="0" i="0" u="none" strike="noStrike" cap="none">
                <a:solidFill>
                  <a:srgbClr val="4E6F9B"/>
                </a:solidFill>
                <a:latin typeface="Arial"/>
                <a:ea typeface="Arial"/>
                <a:cs typeface="Arial"/>
                <a:sym typeface="Arial"/>
              </a:defRPr>
            </a:lvl3pPr>
            <a:lvl4pPr marR="0" lvl="3" algn="l" rtl="0">
              <a:lnSpc>
                <a:spcPct val="100000"/>
              </a:lnSpc>
              <a:spcBef>
                <a:spcPts val="0"/>
              </a:spcBef>
              <a:spcAft>
                <a:spcPts val="0"/>
              </a:spcAft>
              <a:buClr>
                <a:srgbClr val="4E6F9B"/>
              </a:buClr>
              <a:buSzPts val="2800"/>
              <a:buFont typeface="Arial"/>
              <a:buNone/>
              <a:defRPr sz="1800" b="0" i="0" u="none" strike="noStrike" cap="none">
                <a:solidFill>
                  <a:srgbClr val="4E6F9B"/>
                </a:solidFill>
                <a:latin typeface="Arial"/>
                <a:ea typeface="Arial"/>
                <a:cs typeface="Arial"/>
                <a:sym typeface="Arial"/>
              </a:defRPr>
            </a:lvl4pPr>
            <a:lvl5pPr marR="0" lvl="4" algn="l" rtl="0">
              <a:lnSpc>
                <a:spcPct val="100000"/>
              </a:lnSpc>
              <a:spcBef>
                <a:spcPts val="0"/>
              </a:spcBef>
              <a:spcAft>
                <a:spcPts val="0"/>
              </a:spcAft>
              <a:buClr>
                <a:srgbClr val="4E6F9B"/>
              </a:buClr>
              <a:buSzPts val="2800"/>
              <a:buFont typeface="Arial"/>
              <a:buNone/>
              <a:defRPr sz="1800" b="0" i="0" u="none" strike="noStrike" cap="none">
                <a:solidFill>
                  <a:srgbClr val="4E6F9B"/>
                </a:solidFill>
                <a:latin typeface="Arial"/>
                <a:ea typeface="Arial"/>
                <a:cs typeface="Arial"/>
                <a:sym typeface="Arial"/>
              </a:defRPr>
            </a:lvl5pPr>
            <a:lvl6pPr marR="0" lvl="5" algn="l" rtl="0">
              <a:lnSpc>
                <a:spcPct val="100000"/>
              </a:lnSpc>
              <a:spcBef>
                <a:spcPts val="0"/>
              </a:spcBef>
              <a:spcAft>
                <a:spcPts val="0"/>
              </a:spcAft>
              <a:buClr>
                <a:srgbClr val="4E6F9B"/>
              </a:buClr>
              <a:buSzPts val="2800"/>
              <a:buFont typeface="Arial"/>
              <a:buNone/>
              <a:defRPr sz="1800" b="0" i="0" u="none" strike="noStrike" cap="none">
                <a:solidFill>
                  <a:srgbClr val="4E6F9B"/>
                </a:solidFill>
                <a:latin typeface="Arial"/>
                <a:ea typeface="Arial"/>
                <a:cs typeface="Arial"/>
                <a:sym typeface="Arial"/>
              </a:defRPr>
            </a:lvl6pPr>
            <a:lvl7pPr marR="0" lvl="6" algn="l" rtl="0">
              <a:lnSpc>
                <a:spcPct val="100000"/>
              </a:lnSpc>
              <a:spcBef>
                <a:spcPts val="0"/>
              </a:spcBef>
              <a:spcAft>
                <a:spcPts val="0"/>
              </a:spcAft>
              <a:buClr>
                <a:srgbClr val="4E6F9B"/>
              </a:buClr>
              <a:buSzPts val="2800"/>
              <a:buFont typeface="Arial"/>
              <a:buNone/>
              <a:defRPr sz="1800" b="0" i="0" u="none" strike="noStrike" cap="none">
                <a:solidFill>
                  <a:srgbClr val="4E6F9B"/>
                </a:solidFill>
                <a:latin typeface="Arial"/>
                <a:ea typeface="Arial"/>
                <a:cs typeface="Arial"/>
                <a:sym typeface="Arial"/>
              </a:defRPr>
            </a:lvl7pPr>
            <a:lvl8pPr marR="0" lvl="7" algn="l" rtl="0">
              <a:lnSpc>
                <a:spcPct val="100000"/>
              </a:lnSpc>
              <a:spcBef>
                <a:spcPts val="0"/>
              </a:spcBef>
              <a:spcAft>
                <a:spcPts val="0"/>
              </a:spcAft>
              <a:buClr>
                <a:srgbClr val="4E6F9B"/>
              </a:buClr>
              <a:buSzPts val="2800"/>
              <a:buFont typeface="Arial"/>
              <a:buNone/>
              <a:defRPr sz="1800" b="0" i="0" u="none" strike="noStrike" cap="none">
                <a:solidFill>
                  <a:srgbClr val="4E6F9B"/>
                </a:solidFill>
                <a:latin typeface="Arial"/>
                <a:ea typeface="Arial"/>
                <a:cs typeface="Arial"/>
                <a:sym typeface="Arial"/>
              </a:defRPr>
            </a:lvl8pPr>
            <a:lvl9pPr marR="0" lvl="8" algn="l" rtl="0">
              <a:lnSpc>
                <a:spcPct val="100000"/>
              </a:lnSpc>
              <a:spcBef>
                <a:spcPts val="0"/>
              </a:spcBef>
              <a:spcAft>
                <a:spcPts val="0"/>
              </a:spcAft>
              <a:buClr>
                <a:srgbClr val="4E6F9B"/>
              </a:buClr>
              <a:buSzPts val="2800"/>
              <a:buFont typeface="Arial"/>
              <a:buNone/>
              <a:defRPr sz="1800" b="0" i="0" u="none" strike="noStrike" cap="none">
                <a:solidFill>
                  <a:srgbClr val="4E6F9B"/>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lide 8" userDrawn="1">
  <p:cSld name="Slide 8">
    <p:spTree>
      <p:nvGrpSpPr>
        <p:cNvPr id="1" name="Shape 40"/>
        <p:cNvGrpSpPr/>
        <p:nvPr/>
      </p:nvGrpSpPr>
      <p:grpSpPr>
        <a:xfrm>
          <a:off x="0" y="0"/>
          <a:ext cx="0" cy="0"/>
          <a:chOff x="0" y="0"/>
          <a:chExt cx="0" cy="0"/>
        </a:xfrm>
      </p:grpSpPr>
      <p:sp>
        <p:nvSpPr>
          <p:cNvPr id="42" name="Google Shape;42;p6"/>
          <p:cNvSpPr txBox="1">
            <a:spLocks noGrp="1"/>
          </p:cNvSpPr>
          <p:nvPr>
            <p:ph type="title"/>
          </p:nvPr>
        </p:nvSpPr>
        <p:spPr>
          <a:xfrm>
            <a:off x="1108364" y="175484"/>
            <a:ext cx="11016586" cy="711205"/>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rgbClr val="4E6F9B"/>
              </a:buClr>
              <a:buSzPts val="2800"/>
              <a:buFont typeface="Arial"/>
              <a:buNone/>
              <a:defRPr sz="4400" b="1" i="0" u="none" strike="noStrike" cap="none">
                <a:solidFill>
                  <a:srgbClr val="595959"/>
                </a:solidFill>
                <a:latin typeface="Calibri"/>
                <a:ea typeface="Calibri"/>
                <a:cs typeface="Calibri"/>
                <a:sym typeface="Calibri"/>
              </a:defRPr>
            </a:lvl1pPr>
            <a:lvl2pPr marR="0" lvl="1" algn="l" rtl="0">
              <a:lnSpc>
                <a:spcPct val="100000"/>
              </a:lnSpc>
              <a:spcBef>
                <a:spcPts val="0"/>
              </a:spcBef>
              <a:spcAft>
                <a:spcPts val="0"/>
              </a:spcAft>
              <a:buClr>
                <a:srgbClr val="4E6F9B"/>
              </a:buClr>
              <a:buSzPts val="2800"/>
              <a:buFont typeface="Arial"/>
              <a:buNone/>
              <a:defRPr sz="1800" b="0" i="0" u="none" strike="noStrike" cap="none">
                <a:solidFill>
                  <a:srgbClr val="4E6F9B"/>
                </a:solidFill>
                <a:latin typeface="Arial"/>
                <a:ea typeface="Arial"/>
                <a:cs typeface="Arial"/>
                <a:sym typeface="Arial"/>
              </a:defRPr>
            </a:lvl2pPr>
            <a:lvl3pPr marR="0" lvl="2" algn="l" rtl="0">
              <a:lnSpc>
                <a:spcPct val="100000"/>
              </a:lnSpc>
              <a:spcBef>
                <a:spcPts val="0"/>
              </a:spcBef>
              <a:spcAft>
                <a:spcPts val="0"/>
              </a:spcAft>
              <a:buClr>
                <a:srgbClr val="4E6F9B"/>
              </a:buClr>
              <a:buSzPts val="2800"/>
              <a:buFont typeface="Arial"/>
              <a:buNone/>
              <a:defRPr sz="1800" b="0" i="0" u="none" strike="noStrike" cap="none">
                <a:solidFill>
                  <a:srgbClr val="4E6F9B"/>
                </a:solidFill>
                <a:latin typeface="Arial"/>
                <a:ea typeface="Arial"/>
                <a:cs typeface="Arial"/>
                <a:sym typeface="Arial"/>
              </a:defRPr>
            </a:lvl3pPr>
            <a:lvl4pPr marR="0" lvl="3" algn="l" rtl="0">
              <a:lnSpc>
                <a:spcPct val="100000"/>
              </a:lnSpc>
              <a:spcBef>
                <a:spcPts val="0"/>
              </a:spcBef>
              <a:spcAft>
                <a:spcPts val="0"/>
              </a:spcAft>
              <a:buClr>
                <a:srgbClr val="4E6F9B"/>
              </a:buClr>
              <a:buSzPts val="2800"/>
              <a:buFont typeface="Arial"/>
              <a:buNone/>
              <a:defRPr sz="1800" b="0" i="0" u="none" strike="noStrike" cap="none">
                <a:solidFill>
                  <a:srgbClr val="4E6F9B"/>
                </a:solidFill>
                <a:latin typeface="Arial"/>
                <a:ea typeface="Arial"/>
                <a:cs typeface="Arial"/>
                <a:sym typeface="Arial"/>
              </a:defRPr>
            </a:lvl4pPr>
            <a:lvl5pPr marR="0" lvl="4" algn="l" rtl="0">
              <a:lnSpc>
                <a:spcPct val="100000"/>
              </a:lnSpc>
              <a:spcBef>
                <a:spcPts val="0"/>
              </a:spcBef>
              <a:spcAft>
                <a:spcPts val="0"/>
              </a:spcAft>
              <a:buClr>
                <a:srgbClr val="4E6F9B"/>
              </a:buClr>
              <a:buSzPts val="2800"/>
              <a:buFont typeface="Arial"/>
              <a:buNone/>
              <a:defRPr sz="1800" b="0" i="0" u="none" strike="noStrike" cap="none">
                <a:solidFill>
                  <a:srgbClr val="4E6F9B"/>
                </a:solidFill>
                <a:latin typeface="Arial"/>
                <a:ea typeface="Arial"/>
                <a:cs typeface="Arial"/>
                <a:sym typeface="Arial"/>
              </a:defRPr>
            </a:lvl5pPr>
            <a:lvl6pPr marR="0" lvl="5" algn="l" rtl="0">
              <a:lnSpc>
                <a:spcPct val="100000"/>
              </a:lnSpc>
              <a:spcBef>
                <a:spcPts val="0"/>
              </a:spcBef>
              <a:spcAft>
                <a:spcPts val="0"/>
              </a:spcAft>
              <a:buClr>
                <a:srgbClr val="4E6F9B"/>
              </a:buClr>
              <a:buSzPts val="2800"/>
              <a:buFont typeface="Arial"/>
              <a:buNone/>
              <a:defRPr sz="1800" b="0" i="0" u="none" strike="noStrike" cap="none">
                <a:solidFill>
                  <a:srgbClr val="4E6F9B"/>
                </a:solidFill>
                <a:latin typeface="Arial"/>
                <a:ea typeface="Arial"/>
                <a:cs typeface="Arial"/>
                <a:sym typeface="Arial"/>
              </a:defRPr>
            </a:lvl6pPr>
            <a:lvl7pPr marR="0" lvl="6" algn="l" rtl="0">
              <a:lnSpc>
                <a:spcPct val="100000"/>
              </a:lnSpc>
              <a:spcBef>
                <a:spcPts val="0"/>
              </a:spcBef>
              <a:spcAft>
                <a:spcPts val="0"/>
              </a:spcAft>
              <a:buClr>
                <a:srgbClr val="4E6F9B"/>
              </a:buClr>
              <a:buSzPts val="2800"/>
              <a:buFont typeface="Arial"/>
              <a:buNone/>
              <a:defRPr sz="1800" b="0" i="0" u="none" strike="noStrike" cap="none">
                <a:solidFill>
                  <a:srgbClr val="4E6F9B"/>
                </a:solidFill>
                <a:latin typeface="Arial"/>
                <a:ea typeface="Arial"/>
                <a:cs typeface="Arial"/>
                <a:sym typeface="Arial"/>
              </a:defRPr>
            </a:lvl7pPr>
            <a:lvl8pPr marR="0" lvl="7" algn="l" rtl="0">
              <a:lnSpc>
                <a:spcPct val="100000"/>
              </a:lnSpc>
              <a:spcBef>
                <a:spcPts val="0"/>
              </a:spcBef>
              <a:spcAft>
                <a:spcPts val="0"/>
              </a:spcAft>
              <a:buClr>
                <a:srgbClr val="4E6F9B"/>
              </a:buClr>
              <a:buSzPts val="2800"/>
              <a:buFont typeface="Arial"/>
              <a:buNone/>
              <a:defRPr sz="1800" b="0" i="0" u="none" strike="noStrike" cap="none">
                <a:solidFill>
                  <a:srgbClr val="4E6F9B"/>
                </a:solidFill>
                <a:latin typeface="Arial"/>
                <a:ea typeface="Arial"/>
                <a:cs typeface="Arial"/>
                <a:sym typeface="Arial"/>
              </a:defRPr>
            </a:lvl8pPr>
            <a:lvl9pPr marR="0" lvl="8" algn="l" rtl="0">
              <a:lnSpc>
                <a:spcPct val="100000"/>
              </a:lnSpc>
              <a:spcBef>
                <a:spcPts val="0"/>
              </a:spcBef>
              <a:spcAft>
                <a:spcPts val="0"/>
              </a:spcAft>
              <a:buClr>
                <a:srgbClr val="4E6F9B"/>
              </a:buClr>
              <a:buSzPts val="2800"/>
              <a:buFont typeface="Arial"/>
              <a:buNone/>
              <a:defRPr sz="1800" b="0" i="0" u="none" strike="noStrike" cap="none">
                <a:solidFill>
                  <a:srgbClr val="4E6F9B"/>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p:nvPr userDrawn="1"/>
        </p:nvSpPr>
        <p:spPr>
          <a:xfrm>
            <a:off x="0" y="6530109"/>
            <a:ext cx="12192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1" u="none" strike="noStrike" cap="none">
                <a:solidFill>
                  <a:srgbClr val="C00000"/>
                </a:solidFill>
                <a:latin typeface="Calibri"/>
                <a:ea typeface="Calibri"/>
                <a:cs typeface="Calibri"/>
                <a:sym typeface="Calibri"/>
              </a:rPr>
              <a:t>Nghiên cứu một số phương pháp tạo hộp thế và đề xuất ứng dụng</a:t>
            </a:r>
          </a:p>
        </p:txBody>
      </p:sp>
      <p:sp>
        <p:nvSpPr>
          <p:cNvPr id="11" name="Google Shape;11;p1"/>
          <p:cNvSpPr txBox="1"/>
          <p:nvPr/>
        </p:nvSpPr>
        <p:spPr>
          <a:xfrm>
            <a:off x="-153642" y="6550200"/>
            <a:ext cx="12149700" cy="3078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400"/>
              <a:buFont typeface="Arial"/>
              <a:buNone/>
            </a:pPr>
            <a:r>
              <a:rPr lang="en-US" sz="1400" b="0" i="1" u="none" strike="noStrike" cap="none">
                <a:solidFill>
                  <a:srgbClr val="C00000"/>
                </a:solidFill>
                <a:latin typeface="Calibri"/>
                <a:ea typeface="Calibri"/>
                <a:cs typeface="Calibri"/>
                <a:sym typeface="Calibri"/>
              </a:rPr>
              <a:t> Page </a:t>
            </a:r>
            <a:fld id="{00000000-1234-1234-1234-123412341234}" type="slidenum">
              <a:rPr lang="en-US" sz="1400" b="0" i="1" u="none" strike="noStrike" cap="none">
                <a:solidFill>
                  <a:srgbClr val="C00000"/>
                </a:solidFill>
                <a:latin typeface="Calibri"/>
                <a:ea typeface="Calibri"/>
                <a:cs typeface="Calibri"/>
                <a:sym typeface="Calibri"/>
              </a:rPr>
              <a:t>‹#›</a:t>
            </a:fld>
            <a:endParaRPr sz="1400" b="0" i="1" u="none" strike="noStrike" cap="none">
              <a:solidFill>
                <a:srgbClr val="C00000"/>
              </a:solidFill>
              <a:latin typeface="Calibri"/>
              <a:ea typeface="Calibri"/>
              <a:cs typeface="Calibri"/>
              <a:sym typeface="Calibri"/>
            </a:endParaRPr>
          </a:p>
        </p:txBody>
      </p:sp>
      <p:sp>
        <p:nvSpPr>
          <p:cNvPr id="12" name="Google Shape;12;p1"/>
          <p:cNvSpPr/>
          <p:nvPr/>
        </p:nvSpPr>
        <p:spPr>
          <a:xfrm>
            <a:off x="692727" y="907631"/>
            <a:ext cx="11499273" cy="4571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3" name="Google Shape;13;p1"/>
          <p:cNvPicPr preferRelativeResize="0"/>
          <p:nvPr/>
        </p:nvPicPr>
        <p:blipFill rotWithShape="1">
          <a:blip r:embed="rId6">
            <a:alphaModFix/>
          </a:blip>
          <a:srcRect/>
          <a:stretch/>
        </p:blipFill>
        <p:spPr>
          <a:xfrm>
            <a:off x="101600" y="64655"/>
            <a:ext cx="1006672" cy="96519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1.emf"/><Relationship Id="rId3" Type="http://schemas.openxmlformats.org/officeDocument/2006/relationships/notesSlide" Target="../notesSlides/notesSlide13.xml"/><Relationship Id="rId7" Type="http://schemas.openxmlformats.org/officeDocument/2006/relationships/image" Target="../media/image8.wmf"/><Relationship Id="rId12" Type="http://schemas.openxmlformats.org/officeDocument/2006/relationships/oleObject" Target="../embeddings/oleObject5.bin"/><Relationship Id="rId17" Type="http://schemas.openxmlformats.org/officeDocument/2006/relationships/image" Target="../media/image13.emf"/><Relationship Id="rId2" Type="http://schemas.openxmlformats.org/officeDocument/2006/relationships/slideLayout" Target="../slideLayouts/slideLayout3.xml"/><Relationship Id="rId16" Type="http://schemas.openxmlformats.org/officeDocument/2006/relationships/oleObject" Target="../embeddings/oleObject7.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0.emf"/><Relationship Id="rId5" Type="http://schemas.openxmlformats.org/officeDocument/2006/relationships/image" Target="../media/image7.emf"/><Relationship Id="rId15" Type="http://schemas.openxmlformats.org/officeDocument/2006/relationships/image" Target="../media/image12.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9.emf"/><Relationship Id="rId14"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18.wmf"/><Relationship Id="rId3" Type="http://schemas.openxmlformats.org/officeDocument/2006/relationships/notesSlide" Target="../notesSlides/notesSlide14.xml"/><Relationship Id="rId7" Type="http://schemas.openxmlformats.org/officeDocument/2006/relationships/image" Target="../media/image15.emf"/><Relationship Id="rId12" Type="http://schemas.openxmlformats.org/officeDocument/2006/relationships/oleObject" Target="../embeddings/oleObject12.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oleObject" Target="../embeddings/oleObject9.bin"/><Relationship Id="rId11" Type="http://schemas.openxmlformats.org/officeDocument/2006/relationships/image" Target="../media/image17.emf"/><Relationship Id="rId5" Type="http://schemas.openxmlformats.org/officeDocument/2006/relationships/image" Target="../media/image14.emf"/><Relationship Id="rId15" Type="http://schemas.openxmlformats.org/officeDocument/2006/relationships/image" Target="../media/image19.e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6.wmf"/><Relationship Id="rId14" Type="http://schemas.openxmlformats.org/officeDocument/2006/relationships/oleObject" Target="../embeddings/oleObject13.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24.emf"/><Relationship Id="rId3" Type="http://schemas.openxmlformats.org/officeDocument/2006/relationships/notesSlide" Target="../notesSlides/notesSlide15.xml"/><Relationship Id="rId7" Type="http://schemas.openxmlformats.org/officeDocument/2006/relationships/image" Target="../media/image21.emf"/><Relationship Id="rId12" Type="http://schemas.openxmlformats.org/officeDocument/2006/relationships/oleObject" Target="../embeddings/oleObject18.bin"/><Relationship Id="rId17" Type="http://schemas.openxmlformats.org/officeDocument/2006/relationships/image" Target="../media/image26.emf"/><Relationship Id="rId2" Type="http://schemas.openxmlformats.org/officeDocument/2006/relationships/slideLayout" Target="../slideLayouts/slideLayout3.xml"/><Relationship Id="rId16" Type="http://schemas.openxmlformats.org/officeDocument/2006/relationships/oleObject" Target="../embeddings/oleObject20.bin"/><Relationship Id="rId1" Type="http://schemas.openxmlformats.org/officeDocument/2006/relationships/vmlDrawing" Target="../drawings/vmlDrawing3.vml"/><Relationship Id="rId6" Type="http://schemas.openxmlformats.org/officeDocument/2006/relationships/oleObject" Target="../embeddings/oleObject15.bin"/><Relationship Id="rId11" Type="http://schemas.openxmlformats.org/officeDocument/2006/relationships/image" Target="../media/image23.emf"/><Relationship Id="rId5" Type="http://schemas.openxmlformats.org/officeDocument/2006/relationships/image" Target="../media/image20.emf"/><Relationship Id="rId15" Type="http://schemas.openxmlformats.org/officeDocument/2006/relationships/image" Target="../media/image25.e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22.emf"/><Relationship Id="rId14" Type="http://schemas.openxmlformats.org/officeDocument/2006/relationships/oleObject" Target="../embeddings/oleObject19.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23.bin"/><Relationship Id="rId13" Type="http://schemas.openxmlformats.org/officeDocument/2006/relationships/image" Target="../media/image31.wmf"/><Relationship Id="rId18" Type="http://schemas.openxmlformats.org/officeDocument/2006/relationships/image" Target="../media/image36.png"/><Relationship Id="rId3" Type="http://schemas.openxmlformats.org/officeDocument/2006/relationships/notesSlide" Target="../notesSlides/notesSlide16.xml"/><Relationship Id="rId21" Type="http://schemas.openxmlformats.org/officeDocument/2006/relationships/oleObject" Target="../embeddings/oleObject29.bin"/><Relationship Id="rId7" Type="http://schemas.openxmlformats.org/officeDocument/2006/relationships/image" Target="../media/image28.emf"/><Relationship Id="rId12" Type="http://schemas.openxmlformats.org/officeDocument/2006/relationships/oleObject" Target="../embeddings/oleObject25.bin"/><Relationship Id="rId17" Type="http://schemas.openxmlformats.org/officeDocument/2006/relationships/image" Target="../media/image33.emf"/><Relationship Id="rId2" Type="http://schemas.openxmlformats.org/officeDocument/2006/relationships/slideLayout" Target="../slideLayouts/slideLayout3.xml"/><Relationship Id="rId16" Type="http://schemas.openxmlformats.org/officeDocument/2006/relationships/oleObject" Target="../embeddings/oleObject27.bin"/><Relationship Id="rId20" Type="http://schemas.openxmlformats.org/officeDocument/2006/relationships/image" Target="../media/image34.emf"/><Relationship Id="rId1" Type="http://schemas.openxmlformats.org/officeDocument/2006/relationships/vmlDrawing" Target="../drawings/vmlDrawing4.vml"/><Relationship Id="rId6" Type="http://schemas.openxmlformats.org/officeDocument/2006/relationships/oleObject" Target="../embeddings/oleObject22.bin"/><Relationship Id="rId11" Type="http://schemas.openxmlformats.org/officeDocument/2006/relationships/image" Target="../media/image30.emf"/><Relationship Id="rId5" Type="http://schemas.openxmlformats.org/officeDocument/2006/relationships/image" Target="../media/image27.emf"/><Relationship Id="rId15" Type="http://schemas.openxmlformats.org/officeDocument/2006/relationships/image" Target="../media/image32.emf"/><Relationship Id="rId10" Type="http://schemas.openxmlformats.org/officeDocument/2006/relationships/oleObject" Target="../embeddings/oleObject24.bin"/><Relationship Id="rId19" Type="http://schemas.openxmlformats.org/officeDocument/2006/relationships/oleObject" Target="../embeddings/oleObject28.bin"/><Relationship Id="rId4" Type="http://schemas.openxmlformats.org/officeDocument/2006/relationships/oleObject" Target="../embeddings/oleObject21.bin"/><Relationship Id="rId9" Type="http://schemas.openxmlformats.org/officeDocument/2006/relationships/image" Target="../media/image29.emf"/><Relationship Id="rId14" Type="http://schemas.openxmlformats.org/officeDocument/2006/relationships/oleObject" Target="../embeddings/oleObject26.bin"/><Relationship Id="rId22" Type="http://schemas.openxmlformats.org/officeDocument/2006/relationships/image" Target="../media/image35.e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image" Target="../media/image41.emf"/><Relationship Id="rId3" Type="http://schemas.openxmlformats.org/officeDocument/2006/relationships/notesSlide" Target="../notesSlides/notesSlide17.xml"/><Relationship Id="rId7" Type="http://schemas.openxmlformats.org/officeDocument/2006/relationships/image" Target="../media/image38.emf"/><Relationship Id="rId12" Type="http://schemas.openxmlformats.org/officeDocument/2006/relationships/oleObject" Target="../embeddings/oleObject34.bin"/><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oleObject" Target="../embeddings/oleObject31.bin"/><Relationship Id="rId11" Type="http://schemas.openxmlformats.org/officeDocument/2006/relationships/image" Target="../media/image40.wmf"/><Relationship Id="rId5" Type="http://schemas.openxmlformats.org/officeDocument/2006/relationships/image" Target="../media/image37.emf"/><Relationship Id="rId10" Type="http://schemas.openxmlformats.org/officeDocument/2006/relationships/oleObject" Target="../embeddings/oleObject33.bin"/><Relationship Id="rId4" Type="http://schemas.openxmlformats.org/officeDocument/2006/relationships/oleObject" Target="../embeddings/oleObject30.bin"/><Relationship Id="rId9" Type="http://schemas.openxmlformats.org/officeDocument/2006/relationships/image" Target="../media/image39.e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image" Target="../media/image45.emf"/><Relationship Id="rId18" Type="http://schemas.openxmlformats.org/officeDocument/2006/relationships/oleObject" Target="../embeddings/oleObject42.bin"/><Relationship Id="rId3" Type="http://schemas.openxmlformats.org/officeDocument/2006/relationships/notesSlide" Target="../notesSlides/notesSlide18.xml"/><Relationship Id="rId21" Type="http://schemas.openxmlformats.org/officeDocument/2006/relationships/image" Target="../media/image49.emf"/><Relationship Id="rId7" Type="http://schemas.openxmlformats.org/officeDocument/2006/relationships/image" Target="../media/image42.emf"/><Relationship Id="rId12" Type="http://schemas.openxmlformats.org/officeDocument/2006/relationships/oleObject" Target="../embeddings/oleObject39.bin"/><Relationship Id="rId17" Type="http://schemas.openxmlformats.org/officeDocument/2006/relationships/image" Target="../media/image47.emf"/><Relationship Id="rId2" Type="http://schemas.openxmlformats.org/officeDocument/2006/relationships/slideLayout" Target="../slideLayouts/slideLayout3.xml"/><Relationship Id="rId16" Type="http://schemas.openxmlformats.org/officeDocument/2006/relationships/oleObject" Target="../embeddings/oleObject41.bin"/><Relationship Id="rId20" Type="http://schemas.openxmlformats.org/officeDocument/2006/relationships/oleObject" Target="../embeddings/oleObject43.bin"/><Relationship Id="rId1" Type="http://schemas.openxmlformats.org/officeDocument/2006/relationships/vmlDrawing" Target="../drawings/vmlDrawing6.vml"/><Relationship Id="rId6" Type="http://schemas.openxmlformats.org/officeDocument/2006/relationships/oleObject" Target="../embeddings/oleObject36.bin"/><Relationship Id="rId11" Type="http://schemas.openxmlformats.org/officeDocument/2006/relationships/image" Target="../media/image44.emf"/><Relationship Id="rId5" Type="http://schemas.openxmlformats.org/officeDocument/2006/relationships/image" Target="../media/image37.emf"/><Relationship Id="rId15" Type="http://schemas.openxmlformats.org/officeDocument/2006/relationships/image" Target="../media/image46.emf"/><Relationship Id="rId10" Type="http://schemas.openxmlformats.org/officeDocument/2006/relationships/oleObject" Target="../embeddings/oleObject38.bin"/><Relationship Id="rId19" Type="http://schemas.openxmlformats.org/officeDocument/2006/relationships/image" Target="../media/image48.emf"/><Relationship Id="rId4" Type="http://schemas.openxmlformats.org/officeDocument/2006/relationships/oleObject" Target="../embeddings/oleObject35.bin"/><Relationship Id="rId9" Type="http://schemas.openxmlformats.org/officeDocument/2006/relationships/image" Target="../media/image43.emf"/><Relationship Id="rId14" Type="http://schemas.openxmlformats.org/officeDocument/2006/relationships/oleObject" Target="../embeddings/oleObject40.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46.bin"/><Relationship Id="rId13" Type="http://schemas.openxmlformats.org/officeDocument/2006/relationships/image" Target="../media/image54.emf"/><Relationship Id="rId18" Type="http://schemas.openxmlformats.org/officeDocument/2006/relationships/oleObject" Target="../embeddings/oleObject51.bin"/><Relationship Id="rId3" Type="http://schemas.openxmlformats.org/officeDocument/2006/relationships/notesSlide" Target="../notesSlides/notesSlide19.xml"/><Relationship Id="rId7" Type="http://schemas.openxmlformats.org/officeDocument/2006/relationships/image" Target="../media/image51.emf"/><Relationship Id="rId12" Type="http://schemas.openxmlformats.org/officeDocument/2006/relationships/oleObject" Target="../embeddings/oleObject48.bin"/><Relationship Id="rId17" Type="http://schemas.openxmlformats.org/officeDocument/2006/relationships/image" Target="../media/image56.emf"/><Relationship Id="rId2" Type="http://schemas.openxmlformats.org/officeDocument/2006/relationships/slideLayout" Target="../slideLayouts/slideLayout3.xml"/><Relationship Id="rId16" Type="http://schemas.openxmlformats.org/officeDocument/2006/relationships/oleObject" Target="../embeddings/oleObject50.bin"/><Relationship Id="rId1" Type="http://schemas.openxmlformats.org/officeDocument/2006/relationships/vmlDrawing" Target="../drawings/vmlDrawing7.vml"/><Relationship Id="rId6" Type="http://schemas.openxmlformats.org/officeDocument/2006/relationships/oleObject" Target="../embeddings/oleObject45.bin"/><Relationship Id="rId11" Type="http://schemas.openxmlformats.org/officeDocument/2006/relationships/image" Target="../media/image53.emf"/><Relationship Id="rId5" Type="http://schemas.openxmlformats.org/officeDocument/2006/relationships/image" Target="../media/image50.emf"/><Relationship Id="rId15" Type="http://schemas.openxmlformats.org/officeDocument/2006/relationships/image" Target="../media/image55.emf"/><Relationship Id="rId10" Type="http://schemas.openxmlformats.org/officeDocument/2006/relationships/oleObject" Target="../embeddings/oleObject47.bin"/><Relationship Id="rId19" Type="http://schemas.openxmlformats.org/officeDocument/2006/relationships/image" Target="../media/image57.emf"/><Relationship Id="rId4" Type="http://schemas.openxmlformats.org/officeDocument/2006/relationships/oleObject" Target="../embeddings/oleObject44.bin"/><Relationship Id="rId9" Type="http://schemas.openxmlformats.org/officeDocument/2006/relationships/image" Target="../media/image52.emf"/><Relationship Id="rId14" Type="http://schemas.openxmlformats.org/officeDocument/2006/relationships/oleObject" Target="../embeddings/oleObject49.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54.bin"/><Relationship Id="rId3" Type="http://schemas.openxmlformats.org/officeDocument/2006/relationships/notesSlide" Target="../notesSlides/notesSlide22.xml"/><Relationship Id="rId7" Type="http://schemas.openxmlformats.org/officeDocument/2006/relationships/image" Target="../media/image59.emf"/><Relationship Id="rId2" Type="http://schemas.openxmlformats.org/officeDocument/2006/relationships/slideLayout" Target="../slideLayouts/slideLayout3.xml"/><Relationship Id="rId1" Type="http://schemas.openxmlformats.org/officeDocument/2006/relationships/vmlDrawing" Target="../drawings/vmlDrawing8.vml"/><Relationship Id="rId6" Type="http://schemas.openxmlformats.org/officeDocument/2006/relationships/oleObject" Target="../embeddings/oleObject53.bin"/><Relationship Id="rId5" Type="http://schemas.openxmlformats.org/officeDocument/2006/relationships/image" Target="../media/image58.emf"/><Relationship Id="rId4" Type="http://schemas.openxmlformats.org/officeDocument/2006/relationships/oleObject" Target="../embeddings/oleObject52.bin"/><Relationship Id="rId9" Type="http://schemas.openxmlformats.org/officeDocument/2006/relationships/image" Target="../media/image60.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57.bin"/><Relationship Id="rId3" Type="http://schemas.openxmlformats.org/officeDocument/2006/relationships/notesSlide" Target="../notesSlides/notesSlide24.xml"/><Relationship Id="rId7" Type="http://schemas.openxmlformats.org/officeDocument/2006/relationships/image" Target="../media/image62.emf"/><Relationship Id="rId2" Type="http://schemas.openxmlformats.org/officeDocument/2006/relationships/slideLayout" Target="../slideLayouts/slideLayout3.xml"/><Relationship Id="rId1" Type="http://schemas.openxmlformats.org/officeDocument/2006/relationships/vmlDrawing" Target="../drawings/vmlDrawing9.vml"/><Relationship Id="rId6" Type="http://schemas.openxmlformats.org/officeDocument/2006/relationships/oleObject" Target="../embeddings/oleObject56.bin"/><Relationship Id="rId5" Type="http://schemas.openxmlformats.org/officeDocument/2006/relationships/image" Target="../media/image61.emf"/><Relationship Id="rId4" Type="http://schemas.openxmlformats.org/officeDocument/2006/relationships/oleObject" Target="../embeddings/oleObject55.bin"/><Relationship Id="rId9" Type="http://schemas.openxmlformats.org/officeDocument/2006/relationships/image" Target="../media/image63.e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60.bin"/><Relationship Id="rId3" Type="http://schemas.openxmlformats.org/officeDocument/2006/relationships/notesSlide" Target="../notesSlides/notesSlide25.xml"/><Relationship Id="rId7" Type="http://schemas.openxmlformats.org/officeDocument/2006/relationships/image" Target="../media/image65.emf"/><Relationship Id="rId2" Type="http://schemas.openxmlformats.org/officeDocument/2006/relationships/slideLayout" Target="../slideLayouts/slideLayout3.xml"/><Relationship Id="rId1" Type="http://schemas.openxmlformats.org/officeDocument/2006/relationships/vmlDrawing" Target="../drawings/vmlDrawing10.vml"/><Relationship Id="rId6" Type="http://schemas.openxmlformats.org/officeDocument/2006/relationships/oleObject" Target="../embeddings/oleObject59.bin"/><Relationship Id="rId11" Type="http://schemas.openxmlformats.org/officeDocument/2006/relationships/image" Target="../media/image67.emf"/><Relationship Id="rId5" Type="http://schemas.openxmlformats.org/officeDocument/2006/relationships/image" Target="../media/image64.emf"/><Relationship Id="rId10" Type="http://schemas.openxmlformats.org/officeDocument/2006/relationships/oleObject" Target="../embeddings/oleObject61.bin"/><Relationship Id="rId4" Type="http://schemas.openxmlformats.org/officeDocument/2006/relationships/oleObject" Target="../embeddings/oleObject58.bin"/><Relationship Id="rId9" Type="http://schemas.openxmlformats.org/officeDocument/2006/relationships/image" Target="../media/image66.e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69.emf"/><Relationship Id="rId2" Type="http://schemas.openxmlformats.org/officeDocument/2006/relationships/slideLayout" Target="../slideLayouts/slideLayout3.xml"/><Relationship Id="rId1" Type="http://schemas.openxmlformats.org/officeDocument/2006/relationships/vmlDrawing" Target="../drawings/vmlDrawing11.vml"/><Relationship Id="rId6" Type="http://schemas.openxmlformats.org/officeDocument/2006/relationships/oleObject" Target="../embeddings/oleObject63.bin"/><Relationship Id="rId5" Type="http://schemas.openxmlformats.org/officeDocument/2006/relationships/image" Target="../media/image68.emf"/><Relationship Id="rId4" Type="http://schemas.openxmlformats.org/officeDocument/2006/relationships/oleObject" Target="../embeddings/oleObject62.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66.bin"/><Relationship Id="rId13" Type="http://schemas.openxmlformats.org/officeDocument/2006/relationships/image" Target="../media/image74.emf"/><Relationship Id="rId18" Type="http://schemas.openxmlformats.org/officeDocument/2006/relationships/oleObject" Target="../embeddings/oleObject71.bin"/><Relationship Id="rId3" Type="http://schemas.openxmlformats.org/officeDocument/2006/relationships/notesSlide" Target="../notesSlides/notesSlide27.xml"/><Relationship Id="rId7" Type="http://schemas.openxmlformats.org/officeDocument/2006/relationships/image" Target="../media/image71.emf"/><Relationship Id="rId12" Type="http://schemas.openxmlformats.org/officeDocument/2006/relationships/oleObject" Target="../embeddings/oleObject68.bin"/><Relationship Id="rId17" Type="http://schemas.openxmlformats.org/officeDocument/2006/relationships/image" Target="../media/image76.emf"/><Relationship Id="rId2" Type="http://schemas.openxmlformats.org/officeDocument/2006/relationships/slideLayout" Target="../slideLayouts/slideLayout3.xml"/><Relationship Id="rId16" Type="http://schemas.openxmlformats.org/officeDocument/2006/relationships/oleObject" Target="../embeddings/oleObject70.bin"/><Relationship Id="rId1" Type="http://schemas.openxmlformats.org/officeDocument/2006/relationships/vmlDrawing" Target="../drawings/vmlDrawing12.vml"/><Relationship Id="rId6" Type="http://schemas.openxmlformats.org/officeDocument/2006/relationships/oleObject" Target="../embeddings/oleObject65.bin"/><Relationship Id="rId11" Type="http://schemas.openxmlformats.org/officeDocument/2006/relationships/image" Target="../media/image73.emf"/><Relationship Id="rId5" Type="http://schemas.openxmlformats.org/officeDocument/2006/relationships/image" Target="../media/image70.emf"/><Relationship Id="rId15" Type="http://schemas.openxmlformats.org/officeDocument/2006/relationships/image" Target="../media/image75.emf"/><Relationship Id="rId10" Type="http://schemas.openxmlformats.org/officeDocument/2006/relationships/oleObject" Target="../embeddings/oleObject67.bin"/><Relationship Id="rId19" Type="http://schemas.openxmlformats.org/officeDocument/2006/relationships/image" Target="../media/image77.emf"/><Relationship Id="rId4" Type="http://schemas.openxmlformats.org/officeDocument/2006/relationships/oleObject" Target="../embeddings/oleObject64.bin"/><Relationship Id="rId9" Type="http://schemas.openxmlformats.org/officeDocument/2006/relationships/image" Target="../media/image72.wmf"/><Relationship Id="rId14" Type="http://schemas.openxmlformats.org/officeDocument/2006/relationships/oleObject" Target="../embeddings/oleObject69.bin"/></Relationships>
</file>

<file path=ppt/slides/_rels/slide28.xml.rels><?xml version="1.0" encoding="UTF-8" standalone="yes"?>
<Relationships xmlns="http://schemas.openxmlformats.org/package/2006/relationships"><Relationship Id="rId8" Type="http://schemas.openxmlformats.org/officeDocument/2006/relationships/image" Target="../media/image78.emf"/><Relationship Id="rId3" Type="http://schemas.openxmlformats.org/officeDocument/2006/relationships/notesSlide" Target="../notesSlides/notesSlide28.xml"/><Relationship Id="rId7" Type="http://schemas.openxmlformats.org/officeDocument/2006/relationships/oleObject" Target="../embeddings/oleObject73.bin"/><Relationship Id="rId2" Type="http://schemas.openxmlformats.org/officeDocument/2006/relationships/slideLayout" Target="../slideLayouts/slideLayout3.xml"/><Relationship Id="rId1" Type="http://schemas.openxmlformats.org/officeDocument/2006/relationships/vmlDrawing" Target="../drawings/vmlDrawing13.vml"/><Relationship Id="rId6" Type="http://schemas.openxmlformats.org/officeDocument/2006/relationships/image" Target="../media/image72.wmf"/><Relationship Id="rId5" Type="http://schemas.openxmlformats.org/officeDocument/2006/relationships/oleObject" Target="../embeddings/oleObject72.bin"/><Relationship Id="rId4" Type="http://schemas.openxmlformats.org/officeDocument/2006/relationships/image" Target="../media/image79.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vmlDrawing" Target="../drawings/vmlDrawing14.vml"/><Relationship Id="rId5" Type="http://schemas.openxmlformats.org/officeDocument/2006/relationships/image" Target="../media/image72.wmf"/><Relationship Id="rId4" Type="http://schemas.openxmlformats.org/officeDocument/2006/relationships/oleObject" Target="../embeddings/oleObject74.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79.emf"/><Relationship Id="rId2" Type="http://schemas.openxmlformats.org/officeDocument/2006/relationships/slideLayout" Target="../slideLayouts/slideLayout3.xml"/><Relationship Id="rId1" Type="http://schemas.openxmlformats.org/officeDocument/2006/relationships/vmlDrawing" Target="../drawings/vmlDrawing15.vml"/><Relationship Id="rId6" Type="http://schemas.openxmlformats.org/officeDocument/2006/relationships/oleObject" Target="../embeddings/oleObject76.bin"/><Relationship Id="rId5" Type="http://schemas.openxmlformats.org/officeDocument/2006/relationships/image" Target="../media/image72.wmf"/><Relationship Id="rId4" Type="http://schemas.openxmlformats.org/officeDocument/2006/relationships/oleObject" Target="../embeddings/oleObject75.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vmlDrawing" Target="../drawings/vmlDrawing16.vml"/><Relationship Id="rId5" Type="http://schemas.openxmlformats.org/officeDocument/2006/relationships/image" Target="../media/image72.wmf"/><Relationship Id="rId4" Type="http://schemas.openxmlformats.org/officeDocument/2006/relationships/oleObject" Target="../embeddings/oleObject77.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vmlDrawing" Target="../drawings/vmlDrawing17.vml"/><Relationship Id="rId5" Type="http://schemas.openxmlformats.org/officeDocument/2006/relationships/image" Target="../media/image72.wmf"/><Relationship Id="rId4" Type="http://schemas.openxmlformats.org/officeDocument/2006/relationships/oleObject" Target="../embeddings/oleObject78.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vmlDrawing" Target="../drawings/vmlDrawing18.vml"/><Relationship Id="rId5" Type="http://schemas.openxmlformats.org/officeDocument/2006/relationships/image" Target="../media/image72.wmf"/><Relationship Id="rId4" Type="http://schemas.openxmlformats.org/officeDocument/2006/relationships/oleObject" Target="../embeddings/oleObject79.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vmlDrawing" Target="../drawings/vmlDrawing19.vml"/><Relationship Id="rId5" Type="http://schemas.openxmlformats.org/officeDocument/2006/relationships/image" Target="../media/image72.wmf"/><Relationship Id="rId4" Type="http://schemas.openxmlformats.org/officeDocument/2006/relationships/oleObject" Target="../embeddings/oleObject80.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vmlDrawing" Target="../drawings/vmlDrawing20.vml"/><Relationship Id="rId5" Type="http://schemas.openxmlformats.org/officeDocument/2006/relationships/image" Target="../media/image72.wmf"/><Relationship Id="rId4" Type="http://schemas.openxmlformats.org/officeDocument/2006/relationships/oleObject" Target="../embeddings/oleObject81.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xml"/><Relationship Id="rId1" Type="http://schemas.openxmlformats.org/officeDocument/2006/relationships/vmlDrawing" Target="../drawings/vmlDrawing21.vml"/><Relationship Id="rId5" Type="http://schemas.openxmlformats.org/officeDocument/2006/relationships/image" Target="../media/image72.wmf"/><Relationship Id="rId4" Type="http://schemas.openxmlformats.org/officeDocument/2006/relationships/oleObject" Target="../embeddings/oleObject82.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xml"/><Relationship Id="rId1" Type="http://schemas.openxmlformats.org/officeDocument/2006/relationships/vmlDrawing" Target="../drawings/vmlDrawing22.vml"/><Relationship Id="rId5" Type="http://schemas.openxmlformats.org/officeDocument/2006/relationships/image" Target="../media/image72.wmf"/><Relationship Id="rId4" Type="http://schemas.openxmlformats.org/officeDocument/2006/relationships/oleObject" Target="../embeddings/oleObject83.bin"/></Relationships>
</file>

<file path=ppt/slides/_rels/slide39.xml.rels><?xml version="1.0" encoding="UTF-8" standalone="yes"?>
<Relationships xmlns="http://schemas.openxmlformats.org/package/2006/relationships"><Relationship Id="rId8" Type="http://schemas.openxmlformats.org/officeDocument/2006/relationships/image" Target="../media/image80.emf"/><Relationship Id="rId13" Type="http://schemas.openxmlformats.org/officeDocument/2006/relationships/oleObject" Target="../embeddings/oleObject89.bin"/><Relationship Id="rId3" Type="http://schemas.openxmlformats.org/officeDocument/2006/relationships/notesSlide" Target="../notesSlides/notesSlide39.xml"/><Relationship Id="rId7" Type="http://schemas.openxmlformats.org/officeDocument/2006/relationships/oleObject" Target="../embeddings/oleObject86.bin"/><Relationship Id="rId12" Type="http://schemas.openxmlformats.org/officeDocument/2006/relationships/image" Target="../media/image82.emf"/><Relationship Id="rId2" Type="http://schemas.openxmlformats.org/officeDocument/2006/relationships/slideLayout" Target="../slideLayouts/slideLayout3.xml"/><Relationship Id="rId1" Type="http://schemas.openxmlformats.org/officeDocument/2006/relationships/vmlDrawing" Target="../drawings/vmlDrawing23.vml"/><Relationship Id="rId6" Type="http://schemas.openxmlformats.org/officeDocument/2006/relationships/oleObject" Target="../embeddings/oleObject85.bin"/><Relationship Id="rId11" Type="http://schemas.openxmlformats.org/officeDocument/2006/relationships/oleObject" Target="../embeddings/oleObject88.bin"/><Relationship Id="rId5" Type="http://schemas.openxmlformats.org/officeDocument/2006/relationships/image" Target="../media/image72.wmf"/><Relationship Id="rId10" Type="http://schemas.openxmlformats.org/officeDocument/2006/relationships/image" Target="../media/image81.emf"/><Relationship Id="rId4" Type="http://schemas.openxmlformats.org/officeDocument/2006/relationships/oleObject" Target="../embeddings/oleObject84.bin"/><Relationship Id="rId9" Type="http://schemas.openxmlformats.org/officeDocument/2006/relationships/oleObject" Target="../embeddings/oleObject87.bin"/><Relationship Id="rId14" Type="http://schemas.openxmlformats.org/officeDocument/2006/relationships/image" Target="../media/image83.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notesSlide" Target="../notesSlides/notesSlide40.xml"/><Relationship Id="rId7" Type="http://schemas.openxmlformats.org/officeDocument/2006/relationships/oleObject" Target="../embeddings/oleObject92.bin"/><Relationship Id="rId2" Type="http://schemas.openxmlformats.org/officeDocument/2006/relationships/slideLayout" Target="../slideLayouts/slideLayout3.xml"/><Relationship Id="rId1" Type="http://schemas.openxmlformats.org/officeDocument/2006/relationships/vmlDrawing" Target="../drawings/vmlDrawing24.vml"/><Relationship Id="rId6" Type="http://schemas.openxmlformats.org/officeDocument/2006/relationships/oleObject" Target="../embeddings/oleObject91.bin"/><Relationship Id="rId5" Type="http://schemas.openxmlformats.org/officeDocument/2006/relationships/image" Target="../media/image72.wmf"/><Relationship Id="rId10" Type="http://schemas.openxmlformats.org/officeDocument/2006/relationships/image" Target="../media/image85.emf"/><Relationship Id="rId4" Type="http://schemas.openxmlformats.org/officeDocument/2006/relationships/oleObject" Target="../embeddings/oleObject90.bin"/><Relationship Id="rId9" Type="http://schemas.openxmlformats.org/officeDocument/2006/relationships/oleObject" Target="../embeddings/oleObject93.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3.xml"/><Relationship Id="rId1" Type="http://schemas.openxmlformats.org/officeDocument/2006/relationships/vmlDrawing" Target="../drawings/vmlDrawing25.vml"/><Relationship Id="rId6" Type="http://schemas.openxmlformats.org/officeDocument/2006/relationships/oleObject" Target="../embeddings/oleObject95.bin"/><Relationship Id="rId5" Type="http://schemas.openxmlformats.org/officeDocument/2006/relationships/image" Target="../media/image72.wmf"/><Relationship Id="rId4" Type="http://schemas.openxmlformats.org/officeDocument/2006/relationships/oleObject" Target="../embeddings/oleObject94.bin"/></Relationships>
</file>

<file path=ppt/slides/_rels/slide42.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notesSlide" Target="../notesSlides/notesSlide42.xml"/><Relationship Id="rId7" Type="http://schemas.openxmlformats.org/officeDocument/2006/relationships/oleObject" Target="../embeddings/oleObject98.bin"/><Relationship Id="rId2" Type="http://schemas.openxmlformats.org/officeDocument/2006/relationships/slideLayout" Target="../slideLayouts/slideLayout3.xml"/><Relationship Id="rId1" Type="http://schemas.openxmlformats.org/officeDocument/2006/relationships/vmlDrawing" Target="../drawings/vmlDrawing26.vml"/><Relationship Id="rId6" Type="http://schemas.openxmlformats.org/officeDocument/2006/relationships/oleObject" Target="../embeddings/oleObject97.bin"/><Relationship Id="rId5" Type="http://schemas.openxmlformats.org/officeDocument/2006/relationships/image" Target="../media/image72.wmf"/><Relationship Id="rId10" Type="http://schemas.openxmlformats.org/officeDocument/2006/relationships/image" Target="../media/image87.emf"/><Relationship Id="rId4" Type="http://schemas.openxmlformats.org/officeDocument/2006/relationships/oleObject" Target="../embeddings/oleObject96.bin"/><Relationship Id="rId9" Type="http://schemas.openxmlformats.org/officeDocument/2006/relationships/oleObject" Target="../embeddings/oleObject99.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3.xml"/><Relationship Id="rId1" Type="http://schemas.openxmlformats.org/officeDocument/2006/relationships/vmlDrawing" Target="../drawings/vmlDrawing27.vml"/><Relationship Id="rId5" Type="http://schemas.openxmlformats.org/officeDocument/2006/relationships/image" Target="../media/image72.wmf"/><Relationship Id="rId4" Type="http://schemas.openxmlformats.org/officeDocument/2006/relationships/oleObject" Target="../embeddings/oleObject100.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3.xml"/><Relationship Id="rId1" Type="http://schemas.openxmlformats.org/officeDocument/2006/relationships/vmlDrawing" Target="../drawings/vmlDrawing28.vml"/><Relationship Id="rId5" Type="http://schemas.openxmlformats.org/officeDocument/2006/relationships/image" Target="../media/image72.wmf"/><Relationship Id="rId4" Type="http://schemas.openxmlformats.org/officeDocument/2006/relationships/oleObject" Target="../embeddings/oleObject101.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3.xml"/><Relationship Id="rId1" Type="http://schemas.openxmlformats.org/officeDocument/2006/relationships/vmlDrawing" Target="../drawings/vmlDrawing29.vml"/><Relationship Id="rId6" Type="http://schemas.openxmlformats.org/officeDocument/2006/relationships/image" Target="../media/image88.png"/><Relationship Id="rId5" Type="http://schemas.openxmlformats.org/officeDocument/2006/relationships/image" Target="../media/image72.wmf"/><Relationship Id="rId4" Type="http://schemas.openxmlformats.org/officeDocument/2006/relationships/oleObject" Target="../embeddings/oleObject102.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3.xml"/><Relationship Id="rId1" Type="http://schemas.openxmlformats.org/officeDocument/2006/relationships/vmlDrawing" Target="../drawings/vmlDrawing30.vml"/><Relationship Id="rId5" Type="http://schemas.openxmlformats.org/officeDocument/2006/relationships/image" Target="../media/image72.wmf"/><Relationship Id="rId4" Type="http://schemas.openxmlformats.org/officeDocument/2006/relationships/oleObject" Target="../embeddings/oleObject103.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3.xml"/><Relationship Id="rId1" Type="http://schemas.openxmlformats.org/officeDocument/2006/relationships/vmlDrawing" Target="../drawings/vmlDrawing31.vml"/><Relationship Id="rId6" Type="http://schemas.openxmlformats.org/officeDocument/2006/relationships/image" Target="../media/image89.png"/><Relationship Id="rId5" Type="http://schemas.openxmlformats.org/officeDocument/2006/relationships/image" Target="../media/image72.wmf"/><Relationship Id="rId4" Type="http://schemas.openxmlformats.org/officeDocument/2006/relationships/oleObject" Target="../embeddings/oleObject104.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3.xml"/><Relationship Id="rId1" Type="http://schemas.openxmlformats.org/officeDocument/2006/relationships/vmlDrawing" Target="../drawings/vmlDrawing32.vml"/><Relationship Id="rId6" Type="http://schemas.openxmlformats.org/officeDocument/2006/relationships/image" Target="../media/image90.png"/><Relationship Id="rId5" Type="http://schemas.openxmlformats.org/officeDocument/2006/relationships/image" Target="../media/image72.wmf"/><Relationship Id="rId4" Type="http://schemas.openxmlformats.org/officeDocument/2006/relationships/oleObject" Target="../embeddings/oleObject105.bin"/></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3.xml"/><Relationship Id="rId1" Type="http://schemas.openxmlformats.org/officeDocument/2006/relationships/vmlDrawing" Target="../drawings/vmlDrawing33.vml"/><Relationship Id="rId6" Type="http://schemas.openxmlformats.org/officeDocument/2006/relationships/image" Target="../media/image91.png"/><Relationship Id="rId5" Type="http://schemas.openxmlformats.org/officeDocument/2006/relationships/image" Target="../media/image72.wmf"/><Relationship Id="rId4" Type="http://schemas.openxmlformats.org/officeDocument/2006/relationships/oleObject" Target="../embeddings/oleObject106.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3.xml"/><Relationship Id="rId1" Type="http://schemas.openxmlformats.org/officeDocument/2006/relationships/vmlDrawing" Target="../drawings/vmlDrawing34.vml"/><Relationship Id="rId6" Type="http://schemas.openxmlformats.org/officeDocument/2006/relationships/image" Target="../media/image92.png"/><Relationship Id="rId5" Type="http://schemas.openxmlformats.org/officeDocument/2006/relationships/image" Target="../media/image72.wmf"/><Relationship Id="rId4" Type="http://schemas.openxmlformats.org/officeDocument/2006/relationships/oleObject" Target="../embeddings/oleObject107.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3.xml"/><Relationship Id="rId1" Type="http://schemas.openxmlformats.org/officeDocument/2006/relationships/vmlDrawing" Target="../drawings/vmlDrawing35.vml"/><Relationship Id="rId6" Type="http://schemas.openxmlformats.org/officeDocument/2006/relationships/image" Target="../media/image93.png"/><Relationship Id="rId5" Type="http://schemas.openxmlformats.org/officeDocument/2006/relationships/image" Target="../media/image72.wmf"/><Relationship Id="rId4" Type="http://schemas.openxmlformats.org/officeDocument/2006/relationships/oleObject" Target="../embeddings/oleObject108.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3.xml"/><Relationship Id="rId1" Type="http://schemas.openxmlformats.org/officeDocument/2006/relationships/vmlDrawing" Target="../drawings/vmlDrawing36.vml"/><Relationship Id="rId6" Type="http://schemas.openxmlformats.org/officeDocument/2006/relationships/image" Target="../media/image94.png"/><Relationship Id="rId5" Type="http://schemas.openxmlformats.org/officeDocument/2006/relationships/image" Target="../media/image72.wmf"/><Relationship Id="rId4" Type="http://schemas.openxmlformats.org/officeDocument/2006/relationships/oleObject" Target="../embeddings/oleObject109.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3.xml"/><Relationship Id="rId1" Type="http://schemas.openxmlformats.org/officeDocument/2006/relationships/vmlDrawing" Target="../drawings/vmlDrawing37.vml"/><Relationship Id="rId6" Type="http://schemas.openxmlformats.org/officeDocument/2006/relationships/image" Target="../media/image95.png"/><Relationship Id="rId5" Type="http://schemas.openxmlformats.org/officeDocument/2006/relationships/image" Target="../media/image72.wmf"/><Relationship Id="rId4" Type="http://schemas.openxmlformats.org/officeDocument/2006/relationships/oleObject" Target="../embeddings/oleObject110.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3.xml"/><Relationship Id="rId1" Type="http://schemas.openxmlformats.org/officeDocument/2006/relationships/vmlDrawing" Target="../drawings/vmlDrawing38.vml"/><Relationship Id="rId6" Type="http://schemas.openxmlformats.org/officeDocument/2006/relationships/image" Target="../media/image96.png"/><Relationship Id="rId5" Type="http://schemas.openxmlformats.org/officeDocument/2006/relationships/image" Target="../media/image72.wmf"/><Relationship Id="rId4" Type="http://schemas.openxmlformats.org/officeDocument/2006/relationships/oleObject" Target="../embeddings/oleObject111.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3.xml"/><Relationship Id="rId1" Type="http://schemas.openxmlformats.org/officeDocument/2006/relationships/vmlDrawing" Target="../drawings/vmlDrawing39.vml"/><Relationship Id="rId5" Type="http://schemas.openxmlformats.org/officeDocument/2006/relationships/image" Target="../media/image72.wmf"/><Relationship Id="rId4" Type="http://schemas.openxmlformats.org/officeDocument/2006/relationships/oleObject" Target="../embeddings/oleObject112.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3.xml"/><Relationship Id="rId1" Type="http://schemas.openxmlformats.org/officeDocument/2006/relationships/vmlDrawing" Target="../drawings/vmlDrawing40.vml"/><Relationship Id="rId5" Type="http://schemas.openxmlformats.org/officeDocument/2006/relationships/image" Target="../media/image72.wmf"/><Relationship Id="rId4" Type="http://schemas.openxmlformats.org/officeDocument/2006/relationships/oleObject" Target="../embeddings/oleObject113.bin"/></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7"/>
          <p:cNvSpPr txBox="1"/>
          <p:nvPr/>
        </p:nvSpPr>
        <p:spPr>
          <a:xfrm>
            <a:off x="5638800" y="2991970"/>
            <a:ext cx="914400" cy="914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1" name="Google Shape;51;p7"/>
          <p:cNvSpPr txBox="1"/>
          <p:nvPr/>
        </p:nvSpPr>
        <p:spPr>
          <a:xfrm>
            <a:off x="1756588" y="512553"/>
            <a:ext cx="6689356" cy="600124"/>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2060"/>
              </a:buClr>
              <a:buSzPts val="3300"/>
              <a:buFont typeface="Arial"/>
              <a:buNone/>
            </a:pPr>
            <a:r>
              <a:rPr lang="en-US" sz="3300" b="1">
                <a:solidFill>
                  <a:srgbClr val="002060"/>
                </a:solidFill>
                <a:latin typeface="Montserrat"/>
                <a:ea typeface="Montserrat"/>
                <a:cs typeface="Montserrat"/>
                <a:sym typeface="Montserrat"/>
              </a:rPr>
              <a:t>ĐỒ ÁN TỐT NGHIỆP</a:t>
            </a:r>
            <a:endParaRPr sz="3300" b="1" i="0" u="none" strike="noStrike" cap="none" dirty="0">
              <a:solidFill>
                <a:srgbClr val="002060"/>
              </a:solidFill>
              <a:latin typeface="Montserrat"/>
              <a:ea typeface="Montserrat"/>
              <a:cs typeface="Montserrat"/>
              <a:sym typeface="Montserrat"/>
            </a:endParaRPr>
          </a:p>
        </p:txBody>
      </p:sp>
      <p:sp>
        <p:nvSpPr>
          <p:cNvPr id="52" name="Google Shape;52;p7"/>
          <p:cNvSpPr txBox="1"/>
          <p:nvPr/>
        </p:nvSpPr>
        <p:spPr>
          <a:xfrm>
            <a:off x="113647" y="1542211"/>
            <a:ext cx="8332297" cy="198511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1800"/>
              </a:spcBef>
              <a:spcAft>
                <a:spcPts val="0"/>
              </a:spcAft>
              <a:buClr>
                <a:srgbClr val="000000"/>
              </a:buClr>
              <a:buSzPts val="4800"/>
              <a:buFont typeface="Arial"/>
              <a:buNone/>
            </a:pPr>
            <a:r>
              <a:rPr lang="en-US" sz="3600" b="1" i="0" u="none" strike="noStrike" cap="none">
                <a:solidFill>
                  <a:srgbClr val="C00000"/>
                </a:solidFill>
                <a:latin typeface="Montserrat"/>
                <a:ea typeface="Montserrat"/>
                <a:cs typeface="Montserrat"/>
                <a:sym typeface="Montserrat"/>
              </a:rPr>
              <a:t>NGHIÊN CỨU MỘT SỐ PHƯƠNG PHÁP TẠO HỘP THẾ VÀ ĐỀ XUẤT ỨNG DỤNG</a:t>
            </a:r>
            <a:endParaRPr sz="3600" b="1" i="0" u="none" strike="noStrike" cap="none" dirty="0">
              <a:solidFill>
                <a:srgbClr val="C00000"/>
              </a:solidFill>
              <a:latin typeface="Montserrat"/>
              <a:ea typeface="Montserrat"/>
              <a:cs typeface="Montserrat"/>
              <a:sym typeface="Montserrat"/>
            </a:endParaRPr>
          </a:p>
        </p:txBody>
      </p:sp>
      <p:sp>
        <p:nvSpPr>
          <p:cNvPr id="53" name="Google Shape;53;p7"/>
          <p:cNvSpPr txBox="1"/>
          <p:nvPr/>
        </p:nvSpPr>
        <p:spPr>
          <a:xfrm>
            <a:off x="397451" y="3734920"/>
            <a:ext cx="5506200" cy="8309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US" sz="2400" b="0" i="0" u="none" strike="noStrike" cap="none">
                <a:solidFill>
                  <a:srgbClr val="000000"/>
                </a:solidFill>
                <a:latin typeface="Times New Roman" panose="02020603050405020304" pitchFamily="18" charset="0"/>
                <a:ea typeface="Montserrat"/>
                <a:cs typeface="Times New Roman" panose="02020603050405020304" pitchFamily="18" charset="0"/>
                <a:sym typeface="Montserrat"/>
              </a:rPr>
              <a:t>Sinh viên thực hiện: </a:t>
            </a:r>
            <a:endParaRPr sz="24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700"/>
              <a:buFont typeface="Arial"/>
              <a:buNone/>
            </a:pPr>
            <a:r>
              <a:rPr lang="en-US" sz="2400" b="1">
                <a:latin typeface="Times New Roman" panose="02020603050405020304" pitchFamily="18" charset="0"/>
                <a:ea typeface="Montserrat"/>
                <a:cs typeface="Times New Roman" panose="02020603050405020304" pitchFamily="18" charset="0"/>
                <a:sym typeface="Montserrat"/>
              </a:rPr>
              <a:t>	Nguyễn Xuân Hiệu - AT170119</a:t>
            </a:r>
            <a:endParaRPr sz="2400" b="1" dirty="0">
              <a:latin typeface="Times New Roman" panose="02020603050405020304" pitchFamily="18" charset="0"/>
              <a:ea typeface="Montserrat"/>
              <a:cs typeface="Times New Roman" panose="02020603050405020304" pitchFamily="18" charset="0"/>
              <a:sym typeface="Montserrat"/>
            </a:endParaRPr>
          </a:p>
        </p:txBody>
      </p:sp>
      <p:sp>
        <p:nvSpPr>
          <p:cNvPr id="6" name="Google Shape;53;p7">
            <a:extLst>
              <a:ext uri="{FF2B5EF4-FFF2-40B4-BE49-F238E27FC236}">
                <a16:creationId xmlns:a16="http://schemas.microsoft.com/office/drawing/2014/main" id="{5B5C8BB0-95B8-4C04-8004-A04A19175A8F}"/>
              </a:ext>
            </a:extLst>
          </p:cNvPr>
          <p:cNvSpPr txBox="1"/>
          <p:nvPr/>
        </p:nvSpPr>
        <p:spPr>
          <a:xfrm>
            <a:off x="397450" y="4773467"/>
            <a:ext cx="6389113" cy="15696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US" sz="2400">
                <a:latin typeface="Times New Roman" panose="02020603050405020304" pitchFamily="18" charset="0"/>
                <a:ea typeface="Montserrat"/>
                <a:cs typeface="Times New Roman" panose="02020603050405020304" pitchFamily="18" charset="0"/>
                <a:sym typeface="Montserrat"/>
              </a:rPr>
              <a:t>Người hướng dẫn</a:t>
            </a:r>
            <a:r>
              <a:rPr lang="en-US" sz="2400" b="0" i="0" u="none" strike="noStrike" cap="none">
                <a:solidFill>
                  <a:srgbClr val="000000"/>
                </a:solidFill>
                <a:latin typeface="Times New Roman" panose="02020603050405020304" pitchFamily="18" charset="0"/>
                <a:ea typeface="Montserrat"/>
                <a:cs typeface="Times New Roman" panose="02020603050405020304" pitchFamily="18" charset="0"/>
                <a:sym typeface="Montserrat"/>
              </a:rPr>
              <a:t>: </a:t>
            </a:r>
            <a:endParaRPr sz="24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700"/>
              <a:buFont typeface="Arial"/>
              <a:buNone/>
            </a:pPr>
            <a:r>
              <a:rPr lang="en-US" sz="2400" b="1">
                <a:latin typeface="Times New Roman" panose="02020603050405020304" pitchFamily="18" charset="0"/>
                <a:ea typeface="Montserrat"/>
                <a:cs typeface="Times New Roman" panose="02020603050405020304" pitchFamily="18" charset="0"/>
                <a:sym typeface="Montserrat"/>
              </a:rPr>
              <a:t>	ThS. Hoàng Phương Thức – TTCNTT, </a:t>
            </a:r>
          </a:p>
          <a:p>
            <a:pPr marL="0" marR="0" lvl="0" indent="0" algn="l" rtl="0">
              <a:lnSpc>
                <a:spcPct val="100000"/>
              </a:lnSpc>
              <a:spcBef>
                <a:spcPts val="0"/>
              </a:spcBef>
              <a:spcAft>
                <a:spcPts val="0"/>
              </a:spcAft>
              <a:buClr>
                <a:srgbClr val="000000"/>
              </a:buClr>
              <a:buSzPts val="1700"/>
              <a:buFont typeface="Arial"/>
              <a:buNone/>
            </a:pPr>
            <a:r>
              <a:rPr lang="en-US" sz="2400" b="1">
                <a:latin typeface="Times New Roman" panose="02020603050405020304" pitchFamily="18" charset="0"/>
                <a:ea typeface="Montserrat"/>
                <a:cs typeface="Times New Roman" panose="02020603050405020304" pitchFamily="18" charset="0"/>
                <a:sym typeface="Montserrat"/>
              </a:rPr>
              <a:t>	Ngân hàng Agribank</a:t>
            </a:r>
          </a:p>
          <a:p>
            <a:pPr marL="0" marR="0" lvl="0" indent="0" algn="l" rtl="0">
              <a:lnSpc>
                <a:spcPct val="100000"/>
              </a:lnSpc>
              <a:spcBef>
                <a:spcPts val="0"/>
              </a:spcBef>
              <a:spcAft>
                <a:spcPts val="0"/>
              </a:spcAft>
              <a:buClr>
                <a:srgbClr val="000000"/>
              </a:buClr>
              <a:buSzPts val="1700"/>
              <a:buFont typeface="Arial"/>
              <a:buNone/>
            </a:pPr>
            <a:r>
              <a:rPr lang="en-US" sz="2400" b="1">
                <a:latin typeface="Times New Roman" panose="02020603050405020304" pitchFamily="18" charset="0"/>
                <a:ea typeface="Montserrat"/>
                <a:cs typeface="Times New Roman" panose="02020603050405020304" pitchFamily="18" charset="0"/>
                <a:sym typeface="Montserrat"/>
              </a:rPr>
              <a:t>	</a:t>
            </a:r>
            <a:endParaRPr sz="2400" b="1" dirty="0">
              <a:latin typeface="Times New Roman" panose="02020603050405020304" pitchFamily="18" charset="0"/>
              <a:ea typeface="Montserrat"/>
              <a:cs typeface="Times New Roman" panose="02020603050405020304" pitchFamily="18" charset="0"/>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2" name="Google Shape;82;p10"/>
          <p:cNvGrpSpPr/>
          <p:nvPr/>
        </p:nvGrpSpPr>
        <p:grpSpPr>
          <a:xfrm>
            <a:off x="1120225" y="264681"/>
            <a:ext cx="11184317" cy="675291"/>
            <a:chOff x="5894364" y="2084485"/>
            <a:chExt cx="11184317" cy="675291"/>
          </a:xfrm>
        </p:grpSpPr>
        <p:sp>
          <p:nvSpPr>
            <p:cNvPr id="83" name="Google Shape;83;p10"/>
            <p:cNvSpPr txBox="1"/>
            <p:nvPr/>
          </p:nvSpPr>
          <p:spPr>
            <a:xfrm>
              <a:off x="5894364" y="2084485"/>
              <a:ext cx="1118431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600" b="1" i="0" u="none" strike="noStrike" cap="none" dirty="0">
                  <a:solidFill>
                    <a:srgbClr val="FF7043"/>
                  </a:solidFill>
                  <a:latin typeface="Calibri" panose="020F0502020204030204" pitchFamily="34" charset="0"/>
                  <a:ea typeface="Calibri"/>
                  <a:cs typeface="Calibri" panose="020F0502020204030204" pitchFamily="34" charset="0"/>
                  <a:sym typeface="Calibri"/>
                </a:rPr>
                <a:t>CHƯƠNG 1</a:t>
              </a: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 </a:t>
              </a:r>
              <a:r>
                <a:rPr lang="en-US" sz="3600" b="1">
                  <a:solidFill>
                    <a:srgbClr val="FF7043"/>
                  </a:solidFill>
                  <a:latin typeface="Calibri" panose="020F0502020204030204" pitchFamily="34" charset="0"/>
                  <a:ea typeface="Calibri"/>
                  <a:cs typeface="Calibri" panose="020F0502020204030204" pitchFamily="34" charset="0"/>
                  <a:sym typeface="Calibri"/>
                </a:rPr>
                <a:t>TỔNG QUAN VỀ MẬT MÃ VÀ HỘP THẾ</a:t>
              </a:r>
              <a:endParaRPr sz="3600" b="1" i="0" u="none" strike="noStrike" cap="none" dirty="0">
                <a:solidFill>
                  <a:srgbClr val="FF7043"/>
                </a:solidFill>
                <a:latin typeface="Calibri" panose="020F0502020204030204" pitchFamily="34" charset="0"/>
                <a:ea typeface="Calibri"/>
                <a:cs typeface="Calibri" panose="020F0502020204030204" pitchFamily="34" charset="0"/>
                <a:sym typeface="Calibri"/>
              </a:endParaRPr>
            </a:p>
          </p:txBody>
        </p:sp>
        <p:sp>
          <p:nvSpPr>
            <p:cNvPr id="84" name="Google Shape;84;p10"/>
            <p:cNvSpPr txBox="1"/>
            <p:nvPr/>
          </p:nvSpPr>
          <p:spPr>
            <a:xfrm>
              <a:off x="6096000" y="2482777"/>
              <a:ext cx="50618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A5A5A5"/>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056E218-1B62-A22E-417A-5978EF7315B3}"/>
              </a:ext>
            </a:extLst>
          </p:cNvPr>
          <p:cNvSpPr txBox="1"/>
          <p:nvPr/>
        </p:nvSpPr>
        <p:spPr>
          <a:xfrm>
            <a:off x="438072" y="1094452"/>
            <a:ext cx="4009431" cy="523220"/>
          </a:xfrm>
          <a:prstGeom prst="rect">
            <a:avLst/>
          </a:prstGeom>
          <a:noFill/>
        </p:spPr>
        <p:txBody>
          <a:bodyPr wrap="none" rtlCol="0">
            <a:spAutoFit/>
          </a:bodyPr>
          <a:lstStyle/>
          <a:p>
            <a:r>
              <a:rPr lang="en-US" sz="2800" b="1">
                <a:solidFill>
                  <a:srgbClr val="42A5F5"/>
                </a:solidFill>
                <a:latin typeface="Calibri" panose="020F0502020204030204" pitchFamily="34" charset="0"/>
                <a:cs typeface="Calibri" panose="020F0502020204030204" pitchFamily="34" charset="0"/>
              </a:rPr>
              <a:t>1.2 Tổng quan về mã khối</a:t>
            </a:r>
            <a:endParaRPr lang="en-US" sz="2800" b="1" dirty="0">
              <a:solidFill>
                <a:srgbClr val="42A5F5"/>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52F9D8A-B615-4628-BA82-6B4CE8B6F68D}"/>
              </a:ext>
            </a:extLst>
          </p:cNvPr>
          <p:cNvSpPr txBox="1"/>
          <p:nvPr/>
        </p:nvSpPr>
        <p:spPr>
          <a:xfrm>
            <a:off x="438072" y="1752130"/>
            <a:ext cx="3910045" cy="461665"/>
          </a:xfrm>
          <a:prstGeom prst="rect">
            <a:avLst/>
          </a:prstGeom>
          <a:noFill/>
        </p:spPr>
        <p:txBody>
          <a:bodyPr wrap="none" rtlCol="0">
            <a:spAutoFit/>
          </a:bodyPr>
          <a:lstStyle/>
          <a:p>
            <a:r>
              <a:rPr lang="en-US" sz="2400" b="1" i="1">
                <a:solidFill>
                  <a:srgbClr val="78909C"/>
                </a:solidFill>
                <a:latin typeface="Calibri" panose="020F0502020204030204" pitchFamily="34" charset="0"/>
                <a:cs typeface="Calibri" panose="020F0502020204030204" pitchFamily="34" charset="0"/>
              </a:rPr>
              <a:t>1.2.3 Độ an toàn của mã khối</a:t>
            </a:r>
            <a:endParaRPr lang="en-US" sz="2400" b="1" i="1" dirty="0">
              <a:solidFill>
                <a:srgbClr val="78909C"/>
              </a:solidFill>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6F2B7BCC-0C59-4A2D-8523-5CE8154D1A85}"/>
              </a:ext>
            </a:extLst>
          </p:cNvPr>
          <p:cNvSpPr txBox="1"/>
          <p:nvPr/>
        </p:nvSpPr>
        <p:spPr>
          <a:xfrm>
            <a:off x="438072" y="2295035"/>
            <a:ext cx="11184317" cy="1133965"/>
          </a:xfrm>
          <a:prstGeom prst="rect">
            <a:avLst/>
          </a:prstGeom>
          <a:noFill/>
        </p:spPr>
        <p:txBody>
          <a:bodyPr wrap="square" rtlCol="0">
            <a:spAutoFit/>
          </a:bodyPr>
          <a:lstStyle/>
          <a:p>
            <a:pPr algn="just">
              <a:lnSpc>
                <a:spcPct val="150000"/>
              </a:lnSpc>
            </a:pPr>
            <a:r>
              <a:rPr lang="en-US" sz="2400">
                <a:solidFill>
                  <a:srgbClr val="424242"/>
                </a:solidFill>
                <a:latin typeface="Times New Roman" panose="02020603050405020304" pitchFamily="18" charset="0"/>
                <a:cs typeface="Times New Roman" panose="02020603050405020304" pitchFamily="18" charset="0"/>
              </a:rPr>
              <a:t>         Khối phải có độ </a:t>
            </a:r>
            <a:r>
              <a:rPr lang="en-US" sz="2400">
                <a:solidFill>
                  <a:srgbClr val="424242"/>
                </a:solidFill>
                <a:effectLst/>
                <a:latin typeface="Times New Roman" panose="02020603050405020304" pitchFamily="18" charset="0"/>
                <a:ea typeface="Calibri" panose="020F0502020204030204" pitchFamily="34" charset="0"/>
              </a:rPr>
              <a:t>dài đủ để chống lại các phương pháp phân tích thống kê và ngăn việc một số khối nào đó xuất hiện nhiều hơn các khối khác</a:t>
            </a:r>
            <a:endParaRPr lang="en-US" sz="2400">
              <a:solidFill>
                <a:srgbClr val="424242"/>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53D0D6F-A872-4BBF-93E2-6B2AAEBD4C7A}"/>
              </a:ext>
            </a:extLst>
          </p:cNvPr>
          <p:cNvSpPr txBox="1"/>
          <p:nvPr/>
        </p:nvSpPr>
        <p:spPr>
          <a:xfrm>
            <a:off x="438071" y="3351980"/>
            <a:ext cx="11184317" cy="1687963"/>
          </a:xfrm>
          <a:prstGeom prst="rect">
            <a:avLst/>
          </a:prstGeom>
          <a:noFill/>
        </p:spPr>
        <p:txBody>
          <a:bodyPr wrap="square" rtlCol="0">
            <a:spAutoFit/>
          </a:bodyPr>
          <a:lstStyle/>
          <a:p>
            <a:pPr algn="just">
              <a:lnSpc>
                <a:spcPct val="150000"/>
              </a:lnSpc>
            </a:pPr>
            <a:r>
              <a:rPr lang="en-US" sz="2400">
                <a:solidFill>
                  <a:srgbClr val="424242"/>
                </a:solidFill>
                <a:latin typeface="Times New Roman" panose="02020603050405020304" pitchFamily="18"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rPr>
              <a:t>Không gian khóa: Khoá phải có độ dài đủ để chống lại các phương pháp vét cạn khoá</a:t>
            </a:r>
            <a:r>
              <a:rPr lang="en-US" sz="2400" spc="-10">
                <a:solidFill>
                  <a:srgbClr val="424242"/>
                </a:solidFill>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Tuy nhiên khóa phải đủ ngắn để việc tạo khóa, phân phối và lưu trữ khóa được dễ dàng</a:t>
            </a:r>
            <a:endParaRPr lang="en-US" sz="2400">
              <a:solidFill>
                <a:srgbClr val="424242"/>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DBAE65B-DD88-4C24-89DD-7088A36869A6}"/>
              </a:ext>
            </a:extLst>
          </p:cNvPr>
          <p:cNvSpPr txBox="1"/>
          <p:nvPr/>
        </p:nvSpPr>
        <p:spPr>
          <a:xfrm>
            <a:off x="438071" y="4962923"/>
            <a:ext cx="11184317" cy="1133965"/>
          </a:xfrm>
          <a:prstGeom prst="rect">
            <a:avLst/>
          </a:prstGeom>
          <a:noFill/>
        </p:spPr>
        <p:txBody>
          <a:bodyPr wrap="square" rtlCol="0">
            <a:spAutoFit/>
          </a:bodyPr>
          <a:lstStyle/>
          <a:p>
            <a:pPr algn="just">
              <a:lnSpc>
                <a:spcPct val="150000"/>
              </a:lnSpc>
            </a:pPr>
            <a:r>
              <a:rPr lang="en-US" sz="2400">
                <a:solidFill>
                  <a:srgbClr val="424242"/>
                </a:solidFill>
                <a:latin typeface="Times New Roman" panose="02020603050405020304" pitchFamily="18"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rPr>
              <a:t>Khi thiết kế một hệ mã khối, phải đảm bảo hai yêu cầu là sự xáo trộn và sự khuếch tán</a:t>
            </a:r>
            <a:endParaRPr lang="en-US" sz="2400">
              <a:solidFill>
                <a:srgbClr val="42424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8617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2" name="Google Shape;82;p10"/>
          <p:cNvGrpSpPr/>
          <p:nvPr/>
        </p:nvGrpSpPr>
        <p:grpSpPr>
          <a:xfrm>
            <a:off x="1120225" y="264681"/>
            <a:ext cx="11184317" cy="675291"/>
            <a:chOff x="5894364" y="2084485"/>
            <a:chExt cx="11184317" cy="675291"/>
          </a:xfrm>
        </p:grpSpPr>
        <p:sp>
          <p:nvSpPr>
            <p:cNvPr id="83" name="Google Shape;83;p10"/>
            <p:cNvSpPr txBox="1"/>
            <p:nvPr/>
          </p:nvSpPr>
          <p:spPr>
            <a:xfrm>
              <a:off x="5894364" y="2084485"/>
              <a:ext cx="1118431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600" b="1" i="0" u="none" strike="noStrike" cap="none" dirty="0">
                  <a:solidFill>
                    <a:srgbClr val="FF7043"/>
                  </a:solidFill>
                  <a:latin typeface="Calibri" panose="020F0502020204030204" pitchFamily="34" charset="0"/>
                  <a:ea typeface="Calibri"/>
                  <a:cs typeface="Calibri" panose="020F0502020204030204" pitchFamily="34" charset="0"/>
                  <a:sym typeface="Calibri"/>
                </a:rPr>
                <a:t>CHƯƠNG 1</a:t>
              </a: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 </a:t>
              </a:r>
              <a:r>
                <a:rPr lang="en-US" sz="3600" b="1">
                  <a:solidFill>
                    <a:srgbClr val="FF7043"/>
                  </a:solidFill>
                  <a:latin typeface="Calibri" panose="020F0502020204030204" pitchFamily="34" charset="0"/>
                  <a:ea typeface="Calibri"/>
                  <a:cs typeface="Calibri" panose="020F0502020204030204" pitchFamily="34" charset="0"/>
                  <a:sym typeface="Calibri"/>
                </a:rPr>
                <a:t>TỔNG QUAN VỀ MẬT MÃ VÀ HỘP THẾ</a:t>
              </a:r>
              <a:endParaRPr sz="3600" b="1" i="0" u="none" strike="noStrike" cap="none" dirty="0">
                <a:solidFill>
                  <a:srgbClr val="FF7043"/>
                </a:solidFill>
                <a:latin typeface="Calibri" panose="020F0502020204030204" pitchFamily="34" charset="0"/>
                <a:ea typeface="Calibri"/>
                <a:cs typeface="Calibri" panose="020F0502020204030204" pitchFamily="34" charset="0"/>
                <a:sym typeface="Calibri"/>
              </a:endParaRPr>
            </a:p>
          </p:txBody>
        </p:sp>
        <p:sp>
          <p:nvSpPr>
            <p:cNvPr id="84" name="Google Shape;84;p10"/>
            <p:cNvSpPr txBox="1"/>
            <p:nvPr/>
          </p:nvSpPr>
          <p:spPr>
            <a:xfrm>
              <a:off x="6096000" y="2482777"/>
              <a:ext cx="50618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A5A5A5"/>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056E218-1B62-A22E-417A-5978EF7315B3}"/>
              </a:ext>
            </a:extLst>
          </p:cNvPr>
          <p:cNvSpPr txBox="1"/>
          <p:nvPr/>
        </p:nvSpPr>
        <p:spPr>
          <a:xfrm>
            <a:off x="438072" y="1094452"/>
            <a:ext cx="7056740" cy="523220"/>
          </a:xfrm>
          <a:prstGeom prst="rect">
            <a:avLst/>
          </a:prstGeom>
          <a:noFill/>
        </p:spPr>
        <p:txBody>
          <a:bodyPr wrap="none" rtlCol="0">
            <a:spAutoFit/>
          </a:bodyPr>
          <a:lstStyle/>
          <a:p>
            <a:r>
              <a:rPr lang="en-US" sz="2800" b="1">
                <a:solidFill>
                  <a:srgbClr val="42A5F5"/>
                </a:solidFill>
                <a:latin typeface="Calibri" panose="020F0502020204030204" pitchFamily="34" charset="0"/>
                <a:cs typeface="Calibri" panose="020F0502020204030204" pitchFamily="34" charset="0"/>
              </a:rPr>
              <a:t>1.3 Một số tính chất mật mã của hàm boolean</a:t>
            </a:r>
            <a:endParaRPr lang="en-US" sz="2800" b="1" dirty="0">
              <a:solidFill>
                <a:srgbClr val="42A5F5"/>
              </a:solidFill>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6F2B7BCC-0C59-4A2D-8523-5CE8154D1A85}"/>
              </a:ext>
            </a:extLst>
          </p:cNvPr>
          <p:cNvSpPr txBox="1"/>
          <p:nvPr/>
        </p:nvSpPr>
        <p:spPr>
          <a:xfrm>
            <a:off x="1007683" y="1801153"/>
            <a:ext cx="11184317" cy="3349956"/>
          </a:xfrm>
          <a:prstGeom prst="rect">
            <a:avLst/>
          </a:prstGeom>
          <a:noFill/>
        </p:spPr>
        <p:txBody>
          <a:bodyPr wrap="square" rtlCol="0">
            <a:spAutoFit/>
          </a:bodyPr>
          <a:lstStyle/>
          <a:p>
            <a:pPr algn="just">
              <a:lnSpc>
                <a:spcPct val="150000"/>
              </a:lnSpc>
            </a:pP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Các tham số cơ bản phản ánh độ an toàn của các hàm Boolean phi tuyến là:</a:t>
            </a:r>
          </a:p>
          <a:p>
            <a:pPr marL="0" marR="0" indent="457200" algn="just">
              <a:lnSpc>
                <a:spcPct val="150000"/>
              </a:lnSpc>
              <a:spcBef>
                <a:spcPts val="0"/>
              </a:spcBef>
              <a:spcAft>
                <a:spcPts val="0"/>
              </a:spcAft>
            </a:pP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1. Tính</a:t>
            </a:r>
            <a:r>
              <a:rPr lang="en-US" sz="2400" spc="2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chất</a:t>
            </a:r>
            <a:r>
              <a:rPr lang="en-US" sz="2400" spc="5">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cân</a:t>
            </a:r>
            <a:r>
              <a:rPr lang="en-US" sz="2400" spc="5">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2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bằng</a:t>
            </a:r>
            <a:endPar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pP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2. Độ</a:t>
            </a:r>
            <a:r>
              <a:rPr lang="en-US" sz="2400" spc="15">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phi</a:t>
            </a:r>
            <a:r>
              <a:rPr lang="en-US" sz="2400" spc="15">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1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tuyến</a:t>
            </a:r>
            <a:endPar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pP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3. Tiêu</a:t>
            </a:r>
            <a:r>
              <a:rPr lang="en-US" sz="2400" spc="2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chuẩn</a:t>
            </a:r>
            <a:r>
              <a:rPr lang="en-US" sz="2400" spc="15">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phân</a:t>
            </a:r>
            <a:r>
              <a:rPr lang="en-US" sz="2400" spc="-5">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phối và</a:t>
            </a:r>
            <a:r>
              <a:rPr lang="en-US" sz="2400" spc="15">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hiệu</a:t>
            </a:r>
            <a:r>
              <a:rPr lang="en-US" sz="2400" spc="35">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ứng</a:t>
            </a:r>
            <a:r>
              <a:rPr lang="en-US" sz="2400" spc="25">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thác</a:t>
            </a:r>
            <a:r>
              <a:rPr lang="en-US" sz="2400" spc="15">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2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chặt</a:t>
            </a:r>
            <a:endPar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pP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4. Bậc</a:t>
            </a:r>
            <a:r>
              <a:rPr lang="en-US" sz="2400" spc="1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đại</a:t>
            </a:r>
            <a:r>
              <a:rPr lang="en-US" sz="2400" spc="2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25">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số</a:t>
            </a:r>
            <a:endPar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2400">
              <a:solidFill>
                <a:srgbClr val="42424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6839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2" name="Google Shape;82;p10"/>
          <p:cNvGrpSpPr/>
          <p:nvPr/>
        </p:nvGrpSpPr>
        <p:grpSpPr>
          <a:xfrm>
            <a:off x="1120225" y="264681"/>
            <a:ext cx="11184317" cy="675291"/>
            <a:chOff x="5894364" y="2084485"/>
            <a:chExt cx="11184317" cy="675291"/>
          </a:xfrm>
        </p:grpSpPr>
        <p:sp>
          <p:nvSpPr>
            <p:cNvPr id="83" name="Google Shape;83;p10"/>
            <p:cNvSpPr txBox="1"/>
            <p:nvPr/>
          </p:nvSpPr>
          <p:spPr>
            <a:xfrm>
              <a:off x="5894364" y="2084485"/>
              <a:ext cx="1118431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600" b="1" i="0" u="none" strike="noStrike" cap="none" dirty="0">
                  <a:solidFill>
                    <a:srgbClr val="FF7043"/>
                  </a:solidFill>
                  <a:latin typeface="Calibri" panose="020F0502020204030204" pitchFamily="34" charset="0"/>
                  <a:ea typeface="Calibri"/>
                  <a:cs typeface="Calibri" panose="020F0502020204030204" pitchFamily="34" charset="0"/>
                  <a:sym typeface="Calibri"/>
                </a:rPr>
                <a:t>CHƯƠNG 1</a:t>
              </a: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 </a:t>
              </a:r>
              <a:r>
                <a:rPr lang="en-US" sz="3600" b="1">
                  <a:solidFill>
                    <a:srgbClr val="FF7043"/>
                  </a:solidFill>
                  <a:latin typeface="Calibri" panose="020F0502020204030204" pitchFamily="34" charset="0"/>
                  <a:ea typeface="Calibri"/>
                  <a:cs typeface="Calibri" panose="020F0502020204030204" pitchFamily="34" charset="0"/>
                  <a:sym typeface="Calibri"/>
                </a:rPr>
                <a:t>TỔNG QUAN VỀ MẬT MÃ VÀ HỘP THẾ</a:t>
              </a:r>
              <a:endParaRPr sz="3600" b="1" i="0" u="none" strike="noStrike" cap="none" dirty="0">
                <a:solidFill>
                  <a:srgbClr val="FF7043"/>
                </a:solidFill>
                <a:latin typeface="Calibri" panose="020F0502020204030204" pitchFamily="34" charset="0"/>
                <a:ea typeface="Calibri"/>
                <a:cs typeface="Calibri" panose="020F0502020204030204" pitchFamily="34" charset="0"/>
                <a:sym typeface="Calibri"/>
              </a:endParaRPr>
            </a:p>
          </p:txBody>
        </p:sp>
        <p:sp>
          <p:nvSpPr>
            <p:cNvPr id="84" name="Google Shape;84;p10"/>
            <p:cNvSpPr txBox="1"/>
            <p:nvPr/>
          </p:nvSpPr>
          <p:spPr>
            <a:xfrm>
              <a:off x="6096000" y="2482777"/>
              <a:ext cx="50618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A5A5A5"/>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056E218-1B62-A22E-417A-5978EF7315B3}"/>
              </a:ext>
            </a:extLst>
          </p:cNvPr>
          <p:cNvSpPr txBox="1"/>
          <p:nvPr/>
        </p:nvSpPr>
        <p:spPr>
          <a:xfrm>
            <a:off x="438072" y="1094452"/>
            <a:ext cx="7056740" cy="523220"/>
          </a:xfrm>
          <a:prstGeom prst="rect">
            <a:avLst/>
          </a:prstGeom>
          <a:noFill/>
        </p:spPr>
        <p:txBody>
          <a:bodyPr wrap="none" rtlCol="0">
            <a:spAutoFit/>
          </a:bodyPr>
          <a:lstStyle/>
          <a:p>
            <a:r>
              <a:rPr lang="en-US" sz="2800" b="1">
                <a:solidFill>
                  <a:srgbClr val="42A5F5"/>
                </a:solidFill>
                <a:latin typeface="Calibri" panose="020F0502020204030204" pitchFamily="34" charset="0"/>
                <a:cs typeface="Calibri" panose="020F0502020204030204" pitchFamily="34" charset="0"/>
              </a:rPr>
              <a:t>1.3 Một số tính chất mật mã của hàm boolean</a:t>
            </a:r>
            <a:endParaRPr lang="en-US" sz="2800" b="1" dirty="0">
              <a:solidFill>
                <a:srgbClr val="42A5F5"/>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52F9D8A-B615-4628-BA82-6B4CE8B6F68D}"/>
              </a:ext>
            </a:extLst>
          </p:cNvPr>
          <p:cNvSpPr txBox="1"/>
          <p:nvPr/>
        </p:nvSpPr>
        <p:spPr>
          <a:xfrm>
            <a:off x="438072" y="1752130"/>
            <a:ext cx="2836033" cy="461665"/>
          </a:xfrm>
          <a:prstGeom prst="rect">
            <a:avLst/>
          </a:prstGeom>
          <a:noFill/>
        </p:spPr>
        <p:txBody>
          <a:bodyPr wrap="none" rtlCol="0">
            <a:spAutoFit/>
          </a:bodyPr>
          <a:lstStyle/>
          <a:p>
            <a:r>
              <a:rPr lang="en-US" sz="2400" b="1" i="1">
                <a:solidFill>
                  <a:srgbClr val="78909C"/>
                </a:solidFill>
                <a:latin typeface="Calibri" panose="020F0502020204030204" pitchFamily="34" charset="0"/>
                <a:cs typeface="Calibri" panose="020F0502020204030204" pitchFamily="34" charset="0"/>
              </a:rPr>
              <a:t>1.3.1  Các định nghĩa</a:t>
            </a:r>
            <a:endParaRPr lang="en-US" sz="2400" b="1" i="1" dirty="0">
              <a:solidFill>
                <a:srgbClr val="78909C"/>
              </a:solidFill>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6F2B7BCC-0C59-4A2D-8523-5CE8154D1A85}"/>
              </a:ext>
            </a:extLst>
          </p:cNvPr>
          <p:cNvSpPr txBox="1"/>
          <p:nvPr/>
        </p:nvSpPr>
        <p:spPr>
          <a:xfrm>
            <a:off x="438072" y="2291073"/>
            <a:ext cx="11184317" cy="2795958"/>
          </a:xfrm>
          <a:prstGeom prst="rect">
            <a:avLst/>
          </a:prstGeom>
          <a:noFill/>
        </p:spPr>
        <p:txBody>
          <a:bodyPr wrap="square" rtlCol="0">
            <a:spAutoFit/>
          </a:bodyPr>
          <a:lstStyle/>
          <a:p>
            <a:pPr algn="just">
              <a:lnSpc>
                <a:spcPct val="150000"/>
              </a:lnSpc>
            </a:pPr>
            <a:r>
              <a:rPr lang="en-US" sz="2400">
                <a:solidFill>
                  <a:srgbClr val="424242"/>
                </a:solidFill>
                <a:latin typeface="Times New Roman" panose="02020603050405020304" pitchFamily="18" charset="0"/>
                <a:cs typeface="Times New Roman" panose="02020603050405020304" pitchFamily="18" charset="0"/>
              </a:rPr>
              <a:t>         </a:t>
            </a:r>
            <a:r>
              <a:rPr lang="en-US" sz="2400" b="1" i="1">
                <a:solidFill>
                  <a:srgbClr val="424242"/>
                </a:solidFill>
                <a:latin typeface="Times New Roman" panose="02020603050405020304" pitchFamily="18" charset="0"/>
                <a:cs typeface="Times New Roman" panose="02020603050405020304" pitchFamily="18" charset="0"/>
              </a:rPr>
              <a:t>Định nghĩa 1.3.1</a:t>
            </a:r>
            <a:r>
              <a:rPr lang="en-US" sz="2400">
                <a:solidFill>
                  <a:srgbClr val="424242"/>
                </a:solidFill>
                <a:latin typeface="Times New Roman" panose="02020603050405020304" pitchFamily="18" charset="0"/>
                <a:cs typeface="Times New Roman" panose="02020603050405020304" pitchFamily="18" charset="0"/>
              </a:rPr>
              <a:t>: Tập hợp F cùng với 2 phép toán cộng và nhân được gọi là một trường nếu thỏa mãn các tính chất sau:</a:t>
            </a:r>
          </a:p>
          <a:p>
            <a:pPr algn="just">
              <a:lnSpc>
                <a:spcPct val="150000"/>
              </a:lnSpc>
            </a:pPr>
            <a:r>
              <a:rPr lang="en-US" sz="2400">
                <a:solidFill>
                  <a:srgbClr val="424242"/>
                </a:solidFill>
                <a:latin typeface="Times New Roman" panose="02020603050405020304" pitchFamily="18" charset="0"/>
                <a:cs typeface="Times New Roman" panose="02020603050405020304" pitchFamily="18" charset="0"/>
              </a:rPr>
              <a:t>         1. F là một nhóm Abel với phép cộng “+”</a:t>
            </a:r>
          </a:p>
          <a:p>
            <a:pPr algn="just">
              <a:lnSpc>
                <a:spcPct val="150000"/>
              </a:lnSpc>
            </a:pPr>
            <a:r>
              <a:rPr lang="en-US" sz="2400">
                <a:solidFill>
                  <a:srgbClr val="424242"/>
                </a:solidFill>
                <a:latin typeface="Times New Roman" panose="02020603050405020304" pitchFamily="18" charset="0"/>
                <a:cs typeface="Times New Roman" panose="02020603050405020304" pitchFamily="18" charset="0"/>
              </a:rPr>
              <a:t>         2. F là đóng đối với phép nhân và tập F \ {0} cùng phép nhân “*” là một nhóm Abel</a:t>
            </a:r>
          </a:p>
          <a:p>
            <a:pPr algn="just">
              <a:lnSpc>
                <a:spcPct val="150000"/>
              </a:lnSpc>
            </a:pPr>
            <a:r>
              <a:rPr lang="en-US" sz="2400">
                <a:solidFill>
                  <a:srgbClr val="424242"/>
                </a:solidFill>
                <a:latin typeface="Times New Roman" panose="02020603050405020304" pitchFamily="18" charset="0"/>
                <a:cs typeface="Times New Roman" panose="02020603050405020304" pitchFamily="18" charset="0"/>
              </a:rPr>
              <a:t>         3. Phép nhân “*” có tính chất phân phối với phép cộng “+”</a:t>
            </a:r>
          </a:p>
        </p:txBody>
      </p:sp>
    </p:spTree>
    <p:extLst>
      <p:ext uri="{BB962C8B-B14F-4D97-AF65-F5344CB8AC3E}">
        <p14:creationId xmlns:p14="http://schemas.microsoft.com/office/powerpoint/2010/main" val="3407546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2" name="Google Shape;82;p10"/>
          <p:cNvGrpSpPr/>
          <p:nvPr/>
        </p:nvGrpSpPr>
        <p:grpSpPr>
          <a:xfrm>
            <a:off x="1120225" y="264681"/>
            <a:ext cx="11184317" cy="675291"/>
            <a:chOff x="5894364" y="2084485"/>
            <a:chExt cx="11184317" cy="675291"/>
          </a:xfrm>
        </p:grpSpPr>
        <p:sp>
          <p:nvSpPr>
            <p:cNvPr id="83" name="Google Shape;83;p10"/>
            <p:cNvSpPr txBox="1"/>
            <p:nvPr/>
          </p:nvSpPr>
          <p:spPr>
            <a:xfrm>
              <a:off x="5894364" y="2084485"/>
              <a:ext cx="1118431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600" b="1" i="0" u="none" strike="noStrike" cap="none" dirty="0">
                  <a:solidFill>
                    <a:srgbClr val="FF7043"/>
                  </a:solidFill>
                  <a:latin typeface="Calibri" panose="020F0502020204030204" pitchFamily="34" charset="0"/>
                  <a:ea typeface="Calibri"/>
                  <a:cs typeface="Calibri" panose="020F0502020204030204" pitchFamily="34" charset="0"/>
                  <a:sym typeface="Calibri"/>
                </a:rPr>
                <a:t>CHƯƠNG 1</a:t>
              </a: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 </a:t>
              </a:r>
              <a:r>
                <a:rPr lang="en-US" sz="3600" b="1">
                  <a:solidFill>
                    <a:srgbClr val="FF7043"/>
                  </a:solidFill>
                  <a:latin typeface="Calibri" panose="020F0502020204030204" pitchFamily="34" charset="0"/>
                  <a:ea typeface="Calibri"/>
                  <a:cs typeface="Calibri" panose="020F0502020204030204" pitchFamily="34" charset="0"/>
                  <a:sym typeface="Calibri"/>
                </a:rPr>
                <a:t>TỔNG QUAN VỀ MẬT MÃ VÀ HỘP THẾ</a:t>
              </a:r>
              <a:endParaRPr sz="3600" b="1" i="0" u="none" strike="noStrike" cap="none" dirty="0">
                <a:solidFill>
                  <a:srgbClr val="FF7043"/>
                </a:solidFill>
                <a:latin typeface="Calibri" panose="020F0502020204030204" pitchFamily="34" charset="0"/>
                <a:ea typeface="Calibri"/>
                <a:cs typeface="Calibri" panose="020F0502020204030204" pitchFamily="34" charset="0"/>
                <a:sym typeface="Calibri"/>
              </a:endParaRPr>
            </a:p>
          </p:txBody>
        </p:sp>
        <p:sp>
          <p:nvSpPr>
            <p:cNvPr id="84" name="Google Shape;84;p10"/>
            <p:cNvSpPr txBox="1"/>
            <p:nvPr/>
          </p:nvSpPr>
          <p:spPr>
            <a:xfrm>
              <a:off x="6096000" y="2482777"/>
              <a:ext cx="50618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A5A5A5"/>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056E218-1B62-A22E-417A-5978EF7315B3}"/>
              </a:ext>
            </a:extLst>
          </p:cNvPr>
          <p:cNvSpPr txBox="1"/>
          <p:nvPr/>
        </p:nvSpPr>
        <p:spPr>
          <a:xfrm>
            <a:off x="438072" y="1094452"/>
            <a:ext cx="7056740" cy="523220"/>
          </a:xfrm>
          <a:prstGeom prst="rect">
            <a:avLst/>
          </a:prstGeom>
          <a:noFill/>
        </p:spPr>
        <p:txBody>
          <a:bodyPr wrap="none" rtlCol="0">
            <a:spAutoFit/>
          </a:bodyPr>
          <a:lstStyle/>
          <a:p>
            <a:r>
              <a:rPr lang="en-US" sz="2800" b="1">
                <a:solidFill>
                  <a:srgbClr val="42A5F5"/>
                </a:solidFill>
                <a:latin typeface="Calibri" panose="020F0502020204030204" pitchFamily="34" charset="0"/>
                <a:cs typeface="Calibri" panose="020F0502020204030204" pitchFamily="34" charset="0"/>
              </a:rPr>
              <a:t>1.3 Một số tính chất mật mã của hàm boolean</a:t>
            </a:r>
            <a:endParaRPr lang="en-US" sz="2800" b="1" dirty="0">
              <a:solidFill>
                <a:srgbClr val="42A5F5"/>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52F9D8A-B615-4628-BA82-6B4CE8B6F68D}"/>
              </a:ext>
            </a:extLst>
          </p:cNvPr>
          <p:cNvSpPr txBox="1"/>
          <p:nvPr/>
        </p:nvSpPr>
        <p:spPr>
          <a:xfrm>
            <a:off x="438072" y="1752130"/>
            <a:ext cx="2836033" cy="461665"/>
          </a:xfrm>
          <a:prstGeom prst="rect">
            <a:avLst/>
          </a:prstGeom>
          <a:noFill/>
        </p:spPr>
        <p:txBody>
          <a:bodyPr wrap="none" rtlCol="0">
            <a:spAutoFit/>
          </a:bodyPr>
          <a:lstStyle/>
          <a:p>
            <a:r>
              <a:rPr lang="en-US" sz="2400" b="1" i="1">
                <a:solidFill>
                  <a:srgbClr val="78909C"/>
                </a:solidFill>
                <a:latin typeface="Calibri" panose="020F0502020204030204" pitchFamily="34" charset="0"/>
                <a:cs typeface="Calibri" panose="020F0502020204030204" pitchFamily="34" charset="0"/>
              </a:rPr>
              <a:t>1.3.1  Các định nghĩa</a:t>
            </a:r>
            <a:endParaRPr lang="en-US" sz="2400" b="1" i="1" dirty="0">
              <a:solidFill>
                <a:srgbClr val="78909C"/>
              </a:solidFill>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6F2B7BCC-0C59-4A2D-8523-5CE8154D1A85}"/>
              </a:ext>
            </a:extLst>
          </p:cNvPr>
          <p:cNvSpPr txBox="1"/>
          <p:nvPr/>
        </p:nvSpPr>
        <p:spPr>
          <a:xfrm>
            <a:off x="438072" y="2291073"/>
            <a:ext cx="11184317" cy="1687963"/>
          </a:xfrm>
          <a:prstGeom prst="rect">
            <a:avLst/>
          </a:prstGeom>
          <a:noFill/>
        </p:spPr>
        <p:txBody>
          <a:bodyPr wrap="square" rtlCol="0">
            <a:spAutoFit/>
          </a:bodyPr>
          <a:lstStyle/>
          <a:p>
            <a:pPr algn="just">
              <a:lnSpc>
                <a:spcPct val="150000"/>
              </a:lnSpc>
            </a:pPr>
            <a:r>
              <a:rPr lang="en-US" sz="2400">
                <a:solidFill>
                  <a:srgbClr val="424242"/>
                </a:solidFill>
                <a:latin typeface="Times New Roman" panose="02020603050405020304" pitchFamily="18" charset="0"/>
                <a:cs typeface="Times New Roman" panose="02020603050405020304" pitchFamily="18" charset="0"/>
              </a:rPr>
              <a:t>         </a:t>
            </a:r>
            <a:r>
              <a:rPr lang="en-US" sz="2400" b="1" i="1">
                <a:solidFill>
                  <a:srgbClr val="424242"/>
                </a:solidFill>
                <a:latin typeface="Times New Roman" panose="02020603050405020304" pitchFamily="18" charset="0"/>
                <a:cs typeface="Times New Roman" panose="02020603050405020304" pitchFamily="18" charset="0"/>
              </a:rPr>
              <a:t>Định nghĩa 1.3.2</a:t>
            </a:r>
            <a:r>
              <a:rPr lang="en-US" sz="2400">
                <a:solidFill>
                  <a:srgbClr val="424242"/>
                </a:solidFill>
                <a:latin typeface="Times New Roman" panose="02020603050405020304" pitchFamily="18"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rPr>
              <a:t>Đa</a:t>
            </a:r>
            <a:r>
              <a:rPr lang="en-US" sz="2400" spc="20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thức                                               </a:t>
            </a:r>
            <a:r>
              <a:rPr lang="en-US" sz="2400" spc="185">
                <a:solidFill>
                  <a:srgbClr val="424242"/>
                </a:solidFill>
                <a:effectLst/>
                <a:latin typeface="Times New Roman" panose="02020603050405020304" pitchFamily="18" charset="0"/>
                <a:ea typeface="Calibri" panose="020F0502020204030204" pitchFamily="34" charset="0"/>
              </a:rPr>
              <a:t>với hệ số             </a:t>
            </a:r>
            <a:r>
              <a:rPr lang="en-US" sz="2400">
                <a:solidFill>
                  <a:srgbClr val="424242"/>
                </a:solidFill>
                <a:effectLst/>
                <a:latin typeface="Times New Roman" panose="02020603050405020304" pitchFamily="18" charset="0"/>
                <a:ea typeface="Calibri" panose="020F0502020204030204" pitchFamily="34" charset="0"/>
              </a:rPr>
              <a:t>được</a:t>
            </a:r>
            <a:r>
              <a:rPr lang="en-US" sz="2400" spc="5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gọi</a:t>
            </a:r>
            <a:r>
              <a:rPr lang="en-US" sz="2400" spc="6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là</a:t>
            </a:r>
            <a:r>
              <a:rPr lang="en-US" sz="2400" spc="6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đa</a:t>
            </a:r>
            <a:r>
              <a:rPr lang="en-US" sz="2400" spc="5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thức</a:t>
            </a:r>
            <a:r>
              <a:rPr lang="en-US" sz="2400" spc="5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dưới</a:t>
            </a:r>
            <a:r>
              <a:rPr lang="en-US" sz="2400" spc="7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trường        </a:t>
            </a:r>
            <a:r>
              <a:rPr lang="en-US" sz="2400" spc="55">
                <a:solidFill>
                  <a:srgbClr val="424242"/>
                </a:solidFill>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Số</a:t>
            </a:r>
            <a:r>
              <a:rPr lang="en-US" sz="2400" spc="6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nguyên</a:t>
            </a:r>
            <a:r>
              <a:rPr lang="en-US" sz="2400" spc="7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lớn</a:t>
            </a:r>
            <a:r>
              <a:rPr lang="en-US" sz="2400" spc="50">
                <a:solidFill>
                  <a:srgbClr val="424242"/>
                </a:solidFill>
                <a:effectLst/>
                <a:latin typeface="Times New Roman" panose="02020603050405020304" pitchFamily="18" charset="0"/>
                <a:ea typeface="Calibri" panose="020F0502020204030204" pitchFamily="34" charset="0"/>
              </a:rPr>
              <a:t> </a:t>
            </a:r>
            <a:r>
              <a:rPr lang="en-US" sz="2400" spc="-20">
                <a:solidFill>
                  <a:srgbClr val="424242"/>
                </a:solidFill>
                <a:effectLst/>
                <a:latin typeface="Times New Roman" panose="02020603050405020304" pitchFamily="18" charset="0"/>
                <a:ea typeface="Calibri" panose="020F0502020204030204" pitchFamily="34" charset="0"/>
              </a:rPr>
              <a:t>nhất </a:t>
            </a:r>
            <a:r>
              <a:rPr lang="en-US" sz="2400" spc="55">
                <a:solidFill>
                  <a:srgbClr val="424242"/>
                </a:solidFill>
                <a:latin typeface="Times New Roman" panose="02020603050405020304" pitchFamily="18" charset="0"/>
                <a:ea typeface="Calibri" panose="020F0502020204030204" pitchFamily="34" charset="0"/>
              </a:rPr>
              <a:t>n </a:t>
            </a:r>
            <a:r>
              <a:rPr lang="en-US" sz="2400">
                <a:solidFill>
                  <a:srgbClr val="424242"/>
                </a:solidFill>
                <a:effectLst/>
                <a:latin typeface="Times New Roman" panose="02020603050405020304" pitchFamily="18" charset="0"/>
                <a:ea typeface="Calibri" panose="020F0502020204030204" pitchFamily="34" charset="0"/>
              </a:rPr>
              <a:t>sao cho         được gọi là bậc của đa thức </a:t>
            </a:r>
            <a:endParaRPr lang="en-US" sz="2400">
              <a:solidFill>
                <a:srgbClr val="424242"/>
              </a:solidFill>
              <a:latin typeface="Times New Roman" panose="02020603050405020304" pitchFamily="18" charset="0"/>
              <a:cs typeface="Times New Roman" panose="02020603050405020304" pitchFamily="18" charset="0"/>
            </a:endParaRPr>
          </a:p>
        </p:txBody>
      </p:sp>
      <p:graphicFrame>
        <p:nvGraphicFramePr>
          <p:cNvPr id="4" name="Object 3">
            <a:extLst>
              <a:ext uri="{FF2B5EF4-FFF2-40B4-BE49-F238E27FC236}">
                <a16:creationId xmlns:a16="http://schemas.microsoft.com/office/drawing/2014/main" id="{C3C2FCDE-ECE3-40EC-BB6A-7BEAE60EE9CB}"/>
              </a:ext>
            </a:extLst>
          </p:cNvPr>
          <p:cNvGraphicFramePr>
            <a:graphicFrameLocks noChangeAspect="1"/>
          </p:cNvGraphicFramePr>
          <p:nvPr>
            <p:extLst>
              <p:ext uri="{D42A27DB-BD31-4B8C-83A1-F6EECF244321}">
                <p14:modId xmlns:p14="http://schemas.microsoft.com/office/powerpoint/2010/main" val="3332294408"/>
              </p:ext>
            </p:extLst>
          </p:nvPr>
        </p:nvGraphicFramePr>
        <p:xfrm>
          <a:off x="4566408" y="2494433"/>
          <a:ext cx="3791132" cy="366101"/>
        </p:xfrm>
        <a:graphic>
          <a:graphicData uri="http://schemas.openxmlformats.org/presentationml/2006/ole">
            <mc:AlternateContent xmlns:mc="http://schemas.openxmlformats.org/markup-compatibility/2006">
              <mc:Choice xmlns:v="urn:schemas-microsoft-com:vml" Requires="v">
                <p:oleObj spid="_x0000_s10595" name="Equation" r:id="rId4" imgW="2523936" imgH="247736" progId="Equation.DSMT4">
                  <p:embed/>
                </p:oleObj>
              </mc:Choice>
              <mc:Fallback>
                <p:oleObj name="Equation" r:id="rId4" imgW="2523936" imgH="247736" progId="Equation.DSMT4">
                  <p:embed/>
                  <p:pic>
                    <p:nvPicPr>
                      <p:cNvPr id="0" name=""/>
                      <p:cNvPicPr/>
                      <p:nvPr/>
                    </p:nvPicPr>
                    <p:blipFill>
                      <a:blip r:embed="rId5"/>
                      <a:stretch>
                        <a:fillRect/>
                      </a:stretch>
                    </p:blipFill>
                    <p:spPr>
                      <a:xfrm>
                        <a:off x="4566408" y="2494433"/>
                        <a:ext cx="3791132" cy="366101"/>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FD53EBA2-DCF7-4873-90C8-17BD3AA01481}"/>
              </a:ext>
            </a:extLst>
          </p:cNvPr>
          <p:cNvGraphicFramePr>
            <a:graphicFrameLocks noChangeAspect="1"/>
          </p:cNvGraphicFramePr>
          <p:nvPr>
            <p:extLst>
              <p:ext uri="{D42A27DB-BD31-4B8C-83A1-F6EECF244321}">
                <p14:modId xmlns:p14="http://schemas.microsoft.com/office/powerpoint/2010/main" val="818505530"/>
              </p:ext>
            </p:extLst>
          </p:nvPr>
        </p:nvGraphicFramePr>
        <p:xfrm>
          <a:off x="9713730" y="2494433"/>
          <a:ext cx="1130772" cy="331806"/>
        </p:xfrm>
        <a:graphic>
          <a:graphicData uri="http://schemas.openxmlformats.org/presentationml/2006/ole">
            <mc:AlternateContent xmlns:mc="http://schemas.openxmlformats.org/markup-compatibility/2006">
              <mc:Choice xmlns:v="urn:schemas-microsoft-com:vml" Requires="v">
                <p:oleObj spid="_x0000_s10596" name="Equation" r:id="rId6" imgW="825480" imgH="241200" progId="Equation.DSMT4">
                  <p:embed/>
                </p:oleObj>
              </mc:Choice>
              <mc:Fallback>
                <p:oleObj name="Equation" r:id="rId6" imgW="825480" imgH="241200" progId="Equation.DSMT4">
                  <p:embed/>
                  <p:pic>
                    <p:nvPicPr>
                      <p:cNvPr id="0" name=""/>
                      <p:cNvPicPr/>
                      <p:nvPr/>
                    </p:nvPicPr>
                    <p:blipFill>
                      <a:blip r:embed="rId7"/>
                      <a:stretch>
                        <a:fillRect/>
                      </a:stretch>
                    </p:blipFill>
                    <p:spPr>
                      <a:xfrm>
                        <a:off x="9713730" y="2494433"/>
                        <a:ext cx="1130772" cy="331806"/>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D2895454-3E72-45DC-B85D-15BFA7F3BAB1}"/>
              </a:ext>
            </a:extLst>
          </p:cNvPr>
          <p:cNvGraphicFramePr>
            <a:graphicFrameLocks noChangeAspect="1"/>
          </p:cNvGraphicFramePr>
          <p:nvPr>
            <p:extLst>
              <p:ext uri="{D42A27DB-BD31-4B8C-83A1-F6EECF244321}">
                <p14:modId xmlns:p14="http://schemas.microsoft.com/office/powerpoint/2010/main" val="4258188561"/>
              </p:ext>
            </p:extLst>
          </p:nvPr>
        </p:nvGraphicFramePr>
        <p:xfrm>
          <a:off x="3808941" y="3072726"/>
          <a:ext cx="718785" cy="332771"/>
        </p:xfrm>
        <a:graphic>
          <a:graphicData uri="http://schemas.openxmlformats.org/presentationml/2006/ole">
            <mc:AlternateContent xmlns:mc="http://schemas.openxmlformats.org/markup-compatibility/2006">
              <mc:Choice xmlns:v="urn:schemas-microsoft-com:vml" Requires="v">
                <p:oleObj spid="_x0000_s10597" name="Equation" r:id="rId8" imgW="514394" imgH="237933" progId="Equation.DSMT4">
                  <p:embed/>
                </p:oleObj>
              </mc:Choice>
              <mc:Fallback>
                <p:oleObj name="Equation" r:id="rId8" imgW="514394" imgH="237933" progId="Equation.DSMT4">
                  <p:embed/>
                  <p:pic>
                    <p:nvPicPr>
                      <p:cNvPr id="0" name=""/>
                      <p:cNvPicPr/>
                      <p:nvPr/>
                    </p:nvPicPr>
                    <p:blipFill>
                      <a:blip r:embed="rId9"/>
                      <a:stretch>
                        <a:fillRect/>
                      </a:stretch>
                    </p:blipFill>
                    <p:spPr>
                      <a:xfrm>
                        <a:off x="3808941" y="3072726"/>
                        <a:ext cx="718785" cy="332771"/>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D39ACE99-26C1-4DFF-99BD-C2AB82B449A9}"/>
              </a:ext>
            </a:extLst>
          </p:cNvPr>
          <p:cNvGraphicFramePr>
            <a:graphicFrameLocks noChangeAspect="1"/>
          </p:cNvGraphicFramePr>
          <p:nvPr>
            <p:extLst>
              <p:ext uri="{D42A27DB-BD31-4B8C-83A1-F6EECF244321}">
                <p14:modId xmlns:p14="http://schemas.microsoft.com/office/powerpoint/2010/main" val="307610285"/>
              </p:ext>
            </p:extLst>
          </p:nvPr>
        </p:nvGraphicFramePr>
        <p:xfrm>
          <a:off x="8351197" y="3031467"/>
          <a:ext cx="716895" cy="388318"/>
        </p:xfrm>
        <a:graphic>
          <a:graphicData uri="http://schemas.openxmlformats.org/presentationml/2006/ole">
            <mc:AlternateContent xmlns:mc="http://schemas.openxmlformats.org/markup-compatibility/2006">
              <mc:Choice xmlns:v="urn:schemas-microsoft-com:vml" Requires="v">
                <p:oleObj spid="_x0000_s10598" name="Equation" r:id="rId10" imgW="457281" imgH="247736" progId="Equation.DSMT4">
                  <p:embed/>
                </p:oleObj>
              </mc:Choice>
              <mc:Fallback>
                <p:oleObj name="Equation" r:id="rId10" imgW="457281" imgH="247736" progId="Equation.DSMT4">
                  <p:embed/>
                  <p:pic>
                    <p:nvPicPr>
                      <p:cNvPr id="0" name=""/>
                      <p:cNvPicPr/>
                      <p:nvPr/>
                    </p:nvPicPr>
                    <p:blipFill>
                      <a:blip r:embed="rId11"/>
                      <a:stretch>
                        <a:fillRect/>
                      </a:stretch>
                    </p:blipFill>
                    <p:spPr>
                      <a:xfrm>
                        <a:off x="8351197" y="3031467"/>
                        <a:ext cx="716895" cy="388318"/>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7DC813E2-25E3-450A-9ABD-522E49AAB69F}"/>
              </a:ext>
            </a:extLst>
          </p:cNvPr>
          <p:cNvGraphicFramePr>
            <a:graphicFrameLocks noChangeAspect="1"/>
          </p:cNvGraphicFramePr>
          <p:nvPr>
            <p:extLst>
              <p:ext uri="{D42A27DB-BD31-4B8C-83A1-F6EECF244321}">
                <p14:modId xmlns:p14="http://schemas.microsoft.com/office/powerpoint/2010/main" val="1711887432"/>
              </p:ext>
            </p:extLst>
          </p:nvPr>
        </p:nvGraphicFramePr>
        <p:xfrm>
          <a:off x="1485250" y="3601356"/>
          <a:ext cx="604287" cy="377680"/>
        </p:xfrm>
        <a:graphic>
          <a:graphicData uri="http://schemas.openxmlformats.org/presentationml/2006/ole">
            <mc:AlternateContent xmlns:mc="http://schemas.openxmlformats.org/markup-compatibility/2006">
              <mc:Choice xmlns:v="urn:schemas-microsoft-com:vml" Requires="v">
                <p:oleObj spid="_x0000_s10599" name="Equation" r:id="rId12" imgW="380879" imgH="237933" progId="Equation.DSMT4">
                  <p:embed/>
                </p:oleObj>
              </mc:Choice>
              <mc:Fallback>
                <p:oleObj name="Equation" r:id="rId12" imgW="380879" imgH="237933" progId="Equation.DSMT4">
                  <p:embed/>
                  <p:pic>
                    <p:nvPicPr>
                      <p:cNvPr id="0" name=""/>
                      <p:cNvPicPr/>
                      <p:nvPr/>
                    </p:nvPicPr>
                    <p:blipFill>
                      <a:blip r:embed="rId13"/>
                      <a:stretch>
                        <a:fillRect/>
                      </a:stretch>
                    </p:blipFill>
                    <p:spPr>
                      <a:xfrm>
                        <a:off x="1485250" y="3601356"/>
                        <a:ext cx="604287" cy="377680"/>
                      </a:xfrm>
                      <a:prstGeom prst="rect">
                        <a:avLst/>
                      </a:prstGeom>
                    </p:spPr>
                  </p:pic>
                </p:oleObj>
              </mc:Fallback>
            </mc:AlternateContent>
          </a:graphicData>
        </a:graphic>
      </p:graphicFrame>
      <p:sp>
        <p:nvSpPr>
          <p:cNvPr id="16" name="TextBox 15">
            <a:extLst>
              <a:ext uri="{FF2B5EF4-FFF2-40B4-BE49-F238E27FC236}">
                <a16:creationId xmlns:a16="http://schemas.microsoft.com/office/drawing/2014/main" id="{23CC1F13-40E9-4AA0-A94B-8BE398EDAC44}"/>
              </a:ext>
            </a:extLst>
          </p:cNvPr>
          <p:cNvSpPr txBox="1"/>
          <p:nvPr/>
        </p:nvSpPr>
        <p:spPr>
          <a:xfrm>
            <a:off x="438071" y="4056314"/>
            <a:ext cx="11184317" cy="1133965"/>
          </a:xfrm>
          <a:prstGeom prst="rect">
            <a:avLst/>
          </a:prstGeom>
          <a:noFill/>
        </p:spPr>
        <p:txBody>
          <a:bodyPr wrap="square" rtlCol="0">
            <a:spAutoFit/>
          </a:bodyPr>
          <a:lstStyle/>
          <a:p>
            <a:pPr algn="just">
              <a:lnSpc>
                <a:spcPct val="150000"/>
              </a:lnSpc>
            </a:pPr>
            <a:r>
              <a:rPr lang="en-US" sz="2400">
                <a:solidFill>
                  <a:srgbClr val="424242"/>
                </a:solidFill>
                <a:latin typeface="Times New Roman" panose="02020603050405020304" pitchFamily="18" charset="0"/>
                <a:cs typeface="Times New Roman" panose="02020603050405020304" pitchFamily="18" charset="0"/>
              </a:rPr>
              <a:t>         </a:t>
            </a:r>
            <a:r>
              <a:rPr lang="en-US" sz="2400" b="1" i="1">
                <a:solidFill>
                  <a:srgbClr val="424242"/>
                </a:solidFill>
                <a:latin typeface="Times New Roman" panose="02020603050405020304" pitchFamily="18" charset="0"/>
                <a:cs typeface="Times New Roman" panose="02020603050405020304" pitchFamily="18" charset="0"/>
              </a:rPr>
              <a:t>Định nghĩa 1.3.3</a:t>
            </a:r>
            <a:r>
              <a:rPr lang="en-US" sz="2400">
                <a:solidFill>
                  <a:srgbClr val="424242"/>
                </a:solidFill>
                <a:latin typeface="Times New Roman" panose="02020603050405020304" pitchFamily="18"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rPr>
              <a:t>Cho là đa thức bất khả quy bậc n dưới trường        . Khi đó tập các đa thức theo modulo của đa thức là trường hữu hạn với bậc </a:t>
            </a:r>
            <a:endParaRPr lang="en-US" sz="2400">
              <a:solidFill>
                <a:srgbClr val="424242"/>
              </a:solidFill>
              <a:latin typeface="Times New Roman" panose="02020603050405020304" pitchFamily="18" charset="0"/>
              <a:cs typeface="Times New Roman" panose="02020603050405020304" pitchFamily="18" charset="0"/>
            </a:endParaRPr>
          </a:p>
        </p:txBody>
      </p:sp>
      <p:graphicFrame>
        <p:nvGraphicFramePr>
          <p:cNvPr id="28" name="Object 27">
            <a:extLst>
              <a:ext uri="{FF2B5EF4-FFF2-40B4-BE49-F238E27FC236}">
                <a16:creationId xmlns:a16="http://schemas.microsoft.com/office/drawing/2014/main" id="{A4703BCD-B80B-4FCB-9EA5-7626424A74EA}"/>
              </a:ext>
            </a:extLst>
          </p:cNvPr>
          <p:cNvGraphicFramePr>
            <a:graphicFrameLocks noChangeAspect="1"/>
          </p:cNvGraphicFramePr>
          <p:nvPr>
            <p:extLst>
              <p:ext uri="{D42A27DB-BD31-4B8C-83A1-F6EECF244321}">
                <p14:modId xmlns:p14="http://schemas.microsoft.com/office/powerpoint/2010/main" val="2730741154"/>
              </p:ext>
            </p:extLst>
          </p:nvPr>
        </p:nvGraphicFramePr>
        <p:xfrm>
          <a:off x="8265469" y="4715272"/>
          <a:ext cx="338138" cy="380406"/>
        </p:xfrm>
        <a:graphic>
          <a:graphicData uri="http://schemas.openxmlformats.org/presentationml/2006/ole">
            <mc:AlternateContent xmlns:mc="http://schemas.openxmlformats.org/markup-compatibility/2006">
              <mc:Choice xmlns:v="urn:schemas-microsoft-com:vml" Requires="v">
                <p:oleObj spid="_x0000_s10600" name="Equation" r:id="rId14" imgW="203040" imgH="228600" progId="Equation.DSMT4">
                  <p:embed/>
                </p:oleObj>
              </mc:Choice>
              <mc:Fallback>
                <p:oleObj name="Equation" r:id="rId14" imgW="203040" imgH="228600" progId="Equation.DSMT4">
                  <p:embed/>
                  <p:pic>
                    <p:nvPicPr>
                      <p:cNvPr id="0" name=""/>
                      <p:cNvPicPr/>
                      <p:nvPr/>
                    </p:nvPicPr>
                    <p:blipFill>
                      <a:blip r:embed="rId15"/>
                      <a:stretch>
                        <a:fillRect/>
                      </a:stretch>
                    </p:blipFill>
                    <p:spPr>
                      <a:xfrm>
                        <a:off x="8265469" y="4715272"/>
                        <a:ext cx="338138" cy="380406"/>
                      </a:xfrm>
                      <a:prstGeom prst="rect">
                        <a:avLst/>
                      </a:prstGeom>
                    </p:spPr>
                  </p:pic>
                </p:oleObj>
              </mc:Fallback>
            </mc:AlternateContent>
          </a:graphicData>
        </a:graphic>
      </p:graphicFrame>
      <p:graphicFrame>
        <p:nvGraphicFramePr>
          <p:cNvPr id="29" name="Object 28">
            <a:extLst>
              <a:ext uri="{FF2B5EF4-FFF2-40B4-BE49-F238E27FC236}">
                <a16:creationId xmlns:a16="http://schemas.microsoft.com/office/drawing/2014/main" id="{1C72438B-603D-4E78-AB9C-19D76A6A6DD1}"/>
              </a:ext>
            </a:extLst>
          </p:cNvPr>
          <p:cNvGraphicFramePr>
            <a:graphicFrameLocks noChangeAspect="1"/>
          </p:cNvGraphicFramePr>
          <p:nvPr>
            <p:extLst>
              <p:ext uri="{D42A27DB-BD31-4B8C-83A1-F6EECF244321}">
                <p14:modId xmlns:p14="http://schemas.microsoft.com/office/powerpoint/2010/main" val="2278546764"/>
              </p:ext>
            </p:extLst>
          </p:nvPr>
        </p:nvGraphicFramePr>
        <p:xfrm>
          <a:off x="9356542" y="4289921"/>
          <a:ext cx="714375" cy="333375"/>
        </p:xfrm>
        <a:graphic>
          <a:graphicData uri="http://schemas.openxmlformats.org/presentationml/2006/ole">
            <mc:AlternateContent xmlns:mc="http://schemas.openxmlformats.org/markup-compatibility/2006">
              <mc:Choice xmlns:v="urn:schemas-microsoft-com:vml" Requires="v">
                <p:oleObj spid="_x0000_s10601" name="Equation" r:id="rId16" imgW="714479" imgH="333332" progId="Equation.DSMT4">
                  <p:embed/>
                </p:oleObj>
              </mc:Choice>
              <mc:Fallback>
                <p:oleObj name="Equation" r:id="rId16" imgW="714479" imgH="333332" progId="Equation.DSMT4">
                  <p:embed/>
                  <p:pic>
                    <p:nvPicPr>
                      <p:cNvPr id="0" name=""/>
                      <p:cNvPicPr/>
                      <p:nvPr/>
                    </p:nvPicPr>
                    <p:blipFill>
                      <a:blip r:embed="rId17"/>
                      <a:stretch>
                        <a:fillRect/>
                      </a:stretch>
                    </p:blipFill>
                    <p:spPr>
                      <a:xfrm>
                        <a:off x="9356542" y="4289921"/>
                        <a:ext cx="714375" cy="333375"/>
                      </a:xfrm>
                      <a:prstGeom prst="rect">
                        <a:avLst/>
                      </a:prstGeom>
                    </p:spPr>
                  </p:pic>
                </p:oleObj>
              </mc:Fallback>
            </mc:AlternateContent>
          </a:graphicData>
        </a:graphic>
      </p:graphicFrame>
    </p:spTree>
    <p:extLst>
      <p:ext uri="{BB962C8B-B14F-4D97-AF65-F5344CB8AC3E}">
        <p14:creationId xmlns:p14="http://schemas.microsoft.com/office/powerpoint/2010/main" val="2993572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2" name="Google Shape;82;p10"/>
          <p:cNvGrpSpPr/>
          <p:nvPr/>
        </p:nvGrpSpPr>
        <p:grpSpPr>
          <a:xfrm>
            <a:off x="1120225" y="264681"/>
            <a:ext cx="11184317" cy="675291"/>
            <a:chOff x="5894364" y="2084485"/>
            <a:chExt cx="11184317" cy="675291"/>
          </a:xfrm>
        </p:grpSpPr>
        <p:sp>
          <p:nvSpPr>
            <p:cNvPr id="83" name="Google Shape;83;p10"/>
            <p:cNvSpPr txBox="1"/>
            <p:nvPr/>
          </p:nvSpPr>
          <p:spPr>
            <a:xfrm>
              <a:off x="5894364" y="2084485"/>
              <a:ext cx="1118431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600" b="1" i="0" u="none" strike="noStrike" cap="none" dirty="0">
                  <a:solidFill>
                    <a:srgbClr val="FF7043"/>
                  </a:solidFill>
                  <a:latin typeface="Calibri" panose="020F0502020204030204" pitchFamily="34" charset="0"/>
                  <a:ea typeface="Calibri"/>
                  <a:cs typeface="Calibri" panose="020F0502020204030204" pitchFamily="34" charset="0"/>
                  <a:sym typeface="Calibri"/>
                </a:rPr>
                <a:t>CHƯƠNG 1</a:t>
              </a: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 </a:t>
              </a:r>
              <a:r>
                <a:rPr lang="en-US" sz="3600" b="1">
                  <a:solidFill>
                    <a:srgbClr val="FF7043"/>
                  </a:solidFill>
                  <a:latin typeface="Calibri" panose="020F0502020204030204" pitchFamily="34" charset="0"/>
                  <a:ea typeface="Calibri"/>
                  <a:cs typeface="Calibri" panose="020F0502020204030204" pitchFamily="34" charset="0"/>
                  <a:sym typeface="Calibri"/>
                </a:rPr>
                <a:t>TỔNG QUAN VỀ MẬT MÃ VÀ HỘP THẾ</a:t>
              </a:r>
              <a:endParaRPr sz="3600" b="1" i="0" u="none" strike="noStrike" cap="none" dirty="0">
                <a:solidFill>
                  <a:srgbClr val="FF7043"/>
                </a:solidFill>
                <a:latin typeface="Calibri" panose="020F0502020204030204" pitchFamily="34" charset="0"/>
                <a:ea typeface="Calibri"/>
                <a:cs typeface="Calibri" panose="020F0502020204030204" pitchFamily="34" charset="0"/>
                <a:sym typeface="Calibri"/>
              </a:endParaRPr>
            </a:p>
          </p:txBody>
        </p:sp>
        <p:sp>
          <p:nvSpPr>
            <p:cNvPr id="84" name="Google Shape;84;p10"/>
            <p:cNvSpPr txBox="1"/>
            <p:nvPr/>
          </p:nvSpPr>
          <p:spPr>
            <a:xfrm>
              <a:off x="6096000" y="2482777"/>
              <a:ext cx="50618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A5A5A5"/>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056E218-1B62-A22E-417A-5978EF7315B3}"/>
              </a:ext>
            </a:extLst>
          </p:cNvPr>
          <p:cNvSpPr txBox="1"/>
          <p:nvPr/>
        </p:nvSpPr>
        <p:spPr>
          <a:xfrm>
            <a:off x="438072" y="1094452"/>
            <a:ext cx="7056740" cy="523220"/>
          </a:xfrm>
          <a:prstGeom prst="rect">
            <a:avLst/>
          </a:prstGeom>
          <a:noFill/>
        </p:spPr>
        <p:txBody>
          <a:bodyPr wrap="none" rtlCol="0">
            <a:spAutoFit/>
          </a:bodyPr>
          <a:lstStyle/>
          <a:p>
            <a:r>
              <a:rPr lang="en-US" sz="2800" b="1">
                <a:solidFill>
                  <a:srgbClr val="42A5F5"/>
                </a:solidFill>
                <a:latin typeface="Calibri" panose="020F0502020204030204" pitchFamily="34" charset="0"/>
                <a:cs typeface="Calibri" panose="020F0502020204030204" pitchFamily="34" charset="0"/>
              </a:rPr>
              <a:t>1.3 Một số tính chất mật mã của hàm boolean</a:t>
            </a:r>
            <a:endParaRPr lang="en-US" sz="2800" b="1" dirty="0">
              <a:solidFill>
                <a:srgbClr val="42A5F5"/>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52F9D8A-B615-4628-BA82-6B4CE8B6F68D}"/>
              </a:ext>
            </a:extLst>
          </p:cNvPr>
          <p:cNvSpPr txBox="1"/>
          <p:nvPr/>
        </p:nvSpPr>
        <p:spPr>
          <a:xfrm>
            <a:off x="438072" y="1752130"/>
            <a:ext cx="2836033" cy="461665"/>
          </a:xfrm>
          <a:prstGeom prst="rect">
            <a:avLst/>
          </a:prstGeom>
          <a:noFill/>
        </p:spPr>
        <p:txBody>
          <a:bodyPr wrap="none" rtlCol="0">
            <a:spAutoFit/>
          </a:bodyPr>
          <a:lstStyle/>
          <a:p>
            <a:r>
              <a:rPr lang="en-US" sz="2400" b="1" i="1">
                <a:solidFill>
                  <a:srgbClr val="78909C"/>
                </a:solidFill>
                <a:latin typeface="Calibri" panose="020F0502020204030204" pitchFamily="34" charset="0"/>
                <a:cs typeface="Calibri" panose="020F0502020204030204" pitchFamily="34" charset="0"/>
              </a:rPr>
              <a:t>1.3.1  Các định nghĩa</a:t>
            </a:r>
            <a:endParaRPr lang="en-US" sz="2400" b="1" i="1" dirty="0">
              <a:solidFill>
                <a:srgbClr val="78909C"/>
              </a:solidFill>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6F2B7BCC-0C59-4A2D-8523-5CE8154D1A85}"/>
              </a:ext>
            </a:extLst>
          </p:cNvPr>
          <p:cNvSpPr txBox="1"/>
          <p:nvPr/>
        </p:nvSpPr>
        <p:spPr>
          <a:xfrm>
            <a:off x="438072" y="2291073"/>
            <a:ext cx="11184317" cy="1133965"/>
          </a:xfrm>
          <a:prstGeom prst="rect">
            <a:avLst/>
          </a:prstGeom>
          <a:noFill/>
        </p:spPr>
        <p:txBody>
          <a:bodyPr wrap="square" rtlCol="0">
            <a:spAutoFit/>
          </a:bodyPr>
          <a:lstStyle/>
          <a:p>
            <a:pPr algn="just">
              <a:lnSpc>
                <a:spcPct val="150000"/>
              </a:lnSpc>
            </a:pPr>
            <a:r>
              <a:rPr lang="en-US" sz="2400">
                <a:solidFill>
                  <a:srgbClr val="424242"/>
                </a:solidFill>
                <a:latin typeface="Times New Roman" panose="02020603050405020304" pitchFamily="18" charset="0"/>
                <a:cs typeface="Times New Roman" panose="02020603050405020304" pitchFamily="18" charset="0"/>
              </a:rPr>
              <a:t>         </a:t>
            </a:r>
            <a:r>
              <a:rPr lang="en-US" sz="2400" b="1" i="1">
                <a:solidFill>
                  <a:srgbClr val="424242"/>
                </a:solidFill>
                <a:latin typeface="Times New Roman" panose="02020603050405020304" pitchFamily="18" charset="0"/>
                <a:cs typeface="Times New Roman" panose="02020603050405020304" pitchFamily="18" charset="0"/>
              </a:rPr>
              <a:t>Định nghĩa 1.3.4</a:t>
            </a:r>
            <a:r>
              <a:rPr lang="en-US" sz="2400">
                <a:solidFill>
                  <a:srgbClr val="424242"/>
                </a:solidFill>
                <a:latin typeface="Times New Roman" panose="02020603050405020304" pitchFamily="18"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rPr>
              <a:t>Ánh xạ                                được gọi là hàm Boolean từ n biến Tập tất cả các hàm Boolean n biến được ký hiệu là </a:t>
            </a:r>
            <a:endParaRPr lang="en-US" sz="2400">
              <a:solidFill>
                <a:srgbClr val="424242"/>
              </a:solidFill>
              <a:latin typeface="Times New Roman" panose="02020603050405020304" pitchFamily="18" charset="0"/>
              <a:cs typeface="Times New Roman" panose="02020603050405020304" pitchFamily="18" charset="0"/>
            </a:endParaRPr>
          </a:p>
        </p:txBody>
      </p:sp>
      <p:graphicFrame>
        <p:nvGraphicFramePr>
          <p:cNvPr id="13" name="Object 12">
            <a:extLst>
              <a:ext uri="{FF2B5EF4-FFF2-40B4-BE49-F238E27FC236}">
                <a16:creationId xmlns:a16="http://schemas.microsoft.com/office/drawing/2014/main" id="{40D8E318-86B7-4663-9BD4-8379EDCAB01E}"/>
              </a:ext>
            </a:extLst>
          </p:cNvPr>
          <p:cNvGraphicFramePr>
            <a:graphicFrameLocks noChangeAspect="1"/>
          </p:cNvGraphicFramePr>
          <p:nvPr>
            <p:extLst>
              <p:ext uri="{D42A27DB-BD31-4B8C-83A1-F6EECF244321}">
                <p14:modId xmlns:p14="http://schemas.microsoft.com/office/powerpoint/2010/main" val="73501079"/>
              </p:ext>
            </p:extLst>
          </p:nvPr>
        </p:nvGraphicFramePr>
        <p:xfrm>
          <a:off x="6756279" y="3032122"/>
          <a:ext cx="305398" cy="397018"/>
        </p:xfrm>
        <a:graphic>
          <a:graphicData uri="http://schemas.openxmlformats.org/presentationml/2006/ole">
            <mc:AlternateContent xmlns:mc="http://schemas.openxmlformats.org/markup-compatibility/2006">
              <mc:Choice xmlns:v="urn:schemas-microsoft-com:vml" Requires="v">
                <p:oleObj spid="_x0000_s11577" name="Equation" r:id="rId4" imgW="190628" imgH="247736" progId="Equation.DSMT4">
                  <p:embed/>
                </p:oleObj>
              </mc:Choice>
              <mc:Fallback>
                <p:oleObj name="Equation" r:id="rId4" imgW="190628" imgH="247736" progId="Equation.DSMT4">
                  <p:embed/>
                  <p:pic>
                    <p:nvPicPr>
                      <p:cNvPr id="0" name=""/>
                      <p:cNvPicPr/>
                      <p:nvPr/>
                    </p:nvPicPr>
                    <p:blipFill>
                      <a:blip r:embed="rId5"/>
                      <a:stretch>
                        <a:fillRect/>
                      </a:stretch>
                    </p:blipFill>
                    <p:spPr>
                      <a:xfrm>
                        <a:off x="6756279" y="3032122"/>
                        <a:ext cx="305398" cy="397018"/>
                      </a:xfrm>
                      <a:prstGeom prst="rect">
                        <a:avLst/>
                      </a:prstGeom>
                    </p:spPr>
                  </p:pic>
                </p:oleObj>
              </mc:Fallback>
            </mc:AlternateContent>
          </a:graphicData>
        </a:graphic>
      </p:graphicFrame>
      <p:sp>
        <p:nvSpPr>
          <p:cNvPr id="18" name="TextBox 17">
            <a:extLst>
              <a:ext uri="{FF2B5EF4-FFF2-40B4-BE49-F238E27FC236}">
                <a16:creationId xmlns:a16="http://schemas.microsoft.com/office/drawing/2014/main" id="{64E18EF3-BDEA-44A4-B8A2-31B690482765}"/>
              </a:ext>
            </a:extLst>
          </p:cNvPr>
          <p:cNvSpPr txBox="1"/>
          <p:nvPr/>
        </p:nvSpPr>
        <p:spPr>
          <a:xfrm>
            <a:off x="438072" y="3551986"/>
            <a:ext cx="11184317" cy="1687963"/>
          </a:xfrm>
          <a:prstGeom prst="rect">
            <a:avLst/>
          </a:prstGeom>
          <a:noFill/>
        </p:spPr>
        <p:txBody>
          <a:bodyPr wrap="square" rtlCol="0">
            <a:spAutoFit/>
          </a:bodyPr>
          <a:lstStyle/>
          <a:p>
            <a:pPr algn="just">
              <a:lnSpc>
                <a:spcPct val="150000"/>
              </a:lnSpc>
            </a:pPr>
            <a:r>
              <a:rPr lang="en-US" sz="2400">
                <a:solidFill>
                  <a:srgbClr val="424242"/>
                </a:solidFill>
                <a:latin typeface="Times New Roman" panose="02020603050405020304" pitchFamily="18" charset="0"/>
                <a:cs typeface="Times New Roman" panose="02020603050405020304" pitchFamily="18" charset="0"/>
              </a:rPr>
              <a:t>         </a:t>
            </a:r>
            <a:r>
              <a:rPr lang="en-US" sz="2400" b="1" i="1">
                <a:solidFill>
                  <a:srgbClr val="424242"/>
                </a:solidFill>
                <a:latin typeface="Times New Roman" panose="02020603050405020304" pitchFamily="18" charset="0"/>
                <a:cs typeface="Times New Roman" panose="02020603050405020304" pitchFamily="18" charset="0"/>
              </a:rPr>
              <a:t>Định nghĩa 1.3.5</a:t>
            </a:r>
            <a:r>
              <a:rPr lang="en-US" sz="2400">
                <a:solidFill>
                  <a:srgbClr val="424242"/>
                </a:solidFill>
                <a:latin typeface="Times New Roman" panose="02020603050405020304" pitchFamily="18"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rPr>
              <a:t>Chuỗi</a:t>
            </a:r>
            <a:r>
              <a:rPr lang="en-US" sz="2400" spc="-4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các</a:t>
            </a:r>
            <a:r>
              <a:rPr lang="en-US" sz="2400" spc="-4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giá</a:t>
            </a:r>
            <a:r>
              <a:rPr lang="en-US" sz="2400" spc="-4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trị</a:t>
            </a:r>
            <a:r>
              <a:rPr lang="en-US" sz="2400" spc="-3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vô</a:t>
            </a:r>
            <a:r>
              <a:rPr lang="en-US" sz="2400" spc="-4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hướng</a:t>
            </a:r>
            <a:r>
              <a:rPr lang="en-US" sz="2400" spc="-4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của</a:t>
            </a:r>
            <a:r>
              <a:rPr lang="en-US" sz="2400" spc="-4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hàm</a:t>
            </a:r>
            <a:r>
              <a:rPr lang="en-US" sz="2400" spc="-5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Boolean    từ tập giá trị {0, 1} có dạng,                               trong đó                   được sắp xếp theo thứ tự, được gọi là bảng chân trị của hàm Bololean </a:t>
            </a:r>
            <a:endParaRPr lang="en-US" sz="2400">
              <a:solidFill>
                <a:srgbClr val="424242"/>
              </a:solidFill>
              <a:latin typeface="Times New Roman" panose="02020603050405020304" pitchFamily="18" charset="0"/>
              <a:cs typeface="Times New Roman" panose="02020603050405020304" pitchFamily="18" charset="0"/>
            </a:endParaRPr>
          </a:p>
        </p:txBody>
      </p:sp>
      <p:graphicFrame>
        <p:nvGraphicFramePr>
          <p:cNvPr id="22" name="Object 21">
            <a:extLst>
              <a:ext uri="{FF2B5EF4-FFF2-40B4-BE49-F238E27FC236}">
                <a16:creationId xmlns:a16="http://schemas.microsoft.com/office/drawing/2014/main" id="{122C38CD-4AE4-425A-9DD6-9AF8186A2A42}"/>
              </a:ext>
            </a:extLst>
          </p:cNvPr>
          <p:cNvGraphicFramePr>
            <a:graphicFrameLocks noChangeAspect="1"/>
          </p:cNvGraphicFramePr>
          <p:nvPr>
            <p:extLst>
              <p:ext uri="{D42A27DB-BD31-4B8C-83A1-F6EECF244321}">
                <p14:modId xmlns:p14="http://schemas.microsoft.com/office/powerpoint/2010/main" val="3781612516"/>
              </p:ext>
            </p:extLst>
          </p:nvPr>
        </p:nvGraphicFramePr>
        <p:xfrm>
          <a:off x="4601249" y="2523276"/>
          <a:ext cx="2369471" cy="321939"/>
        </p:xfrm>
        <a:graphic>
          <a:graphicData uri="http://schemas.openxmlformats.org/presentationml/2006/ole">
            <mc:AlternateContent xmlns:mc="http://schemas.openxmlformats.org/markup-compatibility/2006">
              <mc:Choice xmlns:v="urn:schemas-microsoft-com:vml" Requires="v">
                <p:oleObj spid="_x0000_s11578" name="Equation" r:id="rId6" imgW="1752345" imgH="237933" progId="Equation.DSMT4">
                  <p:embed/>
                </p:oleObj>
              </mc:Choice>
              <mc:Fallback>
                <p:oleObj name="Equation" r:id="rId6" imgW="1752345" imgH="237933" progId="Equation.DSMT4">
                  <p:embed/>
                  <p:pic>
                    <p:nvPicPr>
                      <p:cNvPr id="0" name=""/>
                      <p:cNvPicPr/>
                      <p:nvPr/>
                    </p:nvPicPr>
                    <p:blipFill>
                      <a:blip r:embed="rId7"/>
                      <a:stretch>
                        <a:fillRect/>
                      </a:stretch>
                    </p:blipFill>
                    <p:spPr>
                      <a:xfrm>
                        <a:off x="4601249" y="2523276"/>
                        <a:ext cx="2369471" cy="321939"/>
                      </a:xfrm>
                      <a:prstGeom prst="rect">
                        <a:avLst/>
                      </a:prstGeom>
                    </p:spPr>
                  </p:pic>
                </p:oleObj>
              </mc:Fallback>
            </mc:AlternateContent>
          </a:graphicData>
        </a:graphic>
      </p:graphicFrame>
      <p:graphicFrame>
        <p:nvGraphicFramePr>
          <p:cNvPr id="23" name="Object 22">
            <a:extLst>
              <a:ext uri="{FF2B5EF4-FFF2-40B4-BE49-F238E27FC236}">
                <a16:creationId xmlns:a16="http://schemas.microsoft.com/office/drawing/2014/main" id="{C1D8402F-F0DB-4F28-B2CE-CEC9E7C92FB4}"/>
              </a:ext>
            </a:extLst>
          </p:cNvPr>
          <p:cNvGraphicFramePr>
            <a:graphicFrameLocks noChangeAspect="1"/>
          </p:cNvGraphicFramePr>
          <p:nvPr>
            <p:extLst>
              <p:ext uri="{D42A27DB-BD31-4B8C-83A1-F6EECF244321}">
                <p14:modId xmlns:p14="http://schemas.microsoft.com/office/powerpoint/2010/main" val="508606166"/>
              </p:ext>
            </p:extLst>
          </p:nvPr>
        </p:nvGraphicFramePr>
        <p:xfrm>
          <a:off x="9186864" y="3723568"/>
          <a:ext cx="284163" cy="393700"/>
        </p:xfrm>
        <a:graphic>
          <a:graphicData uri="http://schemas.openxmlformats.org/presentationml/2006/ole">
            <mc:AlternateContent xmlns:mc="http://schemas.openxmlformats.org/markup-compatibility/2006">
              <mc:Choice xmlns:v="urn:schemas-microsoft-com:vml" Requires="v">
                <p:oleObj spid="_x0000_s11579" name="Equation" r:id="rId8" imgW="164880" imgH="228600" progId="Equation.DSMT4">
                  <p:embed/>
                </p:oleObj>
              </mc:Choice>
              <mc:Fallback>
                <p:oleObj name="Equation" r:id="rId8" imgW="164880" imgH="228600" progId="Equation.DSMT4">
                  <p:embed/>
                  <p:pic>
                    <p:nvPicPr>
                      <p:cNvPr id="0" name=""/>
                      <p:cNvPicPr/>
                      <p:nvPr/>
                    </p:nvPicPr>
                    <p:blipFill>
                      <a:blip r:embed="rId9"/>
                      <a:stretch>
                        <a:fillRect/>
                      </a:stretch>
                    </p:blipFill>
                    <p:spPr>
                      <a:xfrm>
                        <a:off x="9186864" y="3723568"/>
                        <a:ext cx="284163" cy="393700"/>
                      </a:xfrm>
                      <a:prstGeom prst="rect">
                        <a:avLst/>
                      </a:prstGeom>
                    </p:spPr>
                  </p:pic>
                </p:oleObj>
              </mc:Fallback>
            </mc:AlternateContent>
          </a:graphicData>
        </a:graphic>
      </p:graphicFrame>
      <p:graphicFrame>
        <p:nvGraphicFramePr>
          <p:cNvPr id="24" name="Object 23">
            <a:extLst>
              <a:ext uri="{FF2B5EF4-FFF2-40B4-BE49-F238E27FC236}">
                <a16:creationId xmlns:a16="http://schemas.microsoft.com/office/drawing/2014/main" id="{9388DBCE-EE8E-49DF-A995-1BC7180D4BEE}"/>
              </a:ext>
            </a:extLst>
          </p:cNvPr>
          <p:cNvGraphicFramePr>
            <a:graphicFrameLocks noChangeAspect="1"/>
          </p:cNvGraphicFramePr>
          <p:nvPr>
            <p:extLst>
              <p:ext uri="{D42A27DB-BD31-4B8C-83A1-F6EECF244321}">
                <p14:modId xmlns:p14="http://schemas.microsoft.com/office/powerpoint/2010/main" val="2820280213"/>
              </p:ext>
            </p:extLst>
          </p:nvPr>
        </p:nvGraphicFramePr>
        <p:xfrm>
          <a:off x="1981071" y="4268424"/>
          <a:ext cx="2443188" cy="397018"/>
        </p:xfrm>
        <a:graphic>
          <a:graphicData uri="http://schemas.openxmlformats.org/presentationml/2006/ole">
            <mc:AlternateContent xmlns:mc="http://schemas.openxmlformats.org/markup-compatibility/2006">
              <mc:Choice xmlns:v="urn:schemas-microsoft-com:vml" Requires="v">
                <p:oleObj spid="_x0000_s11580" name="Equation" r:id="rId10" imgW="1523893" imgH="247736" progId="Equation.DSMT4">
                  <p:embed/>
                </p:oleObj>
              </mc:Choice>
              <mc:Fallback>
                <p:oleObj name="Equation" r:id="rId10" imgW="1523893" imgH="247736" progId="Equation.DSMT4">
                  <p:embed/>
                  <p:pic>
                    <p:nvPicPr>
                      <p:cNvPr id="0" name=""/>
                      <p:cNvPicPr/>
                      <p:nvPr/>
                    </p:nvPicPr>
                    <p:blipFill>
                      <a:blip r:embed="rId11"/>
                      <a:stretch>
                        <a:fillRect/>
                      </a:stretch>
                    </p:blipFill>
                    <p:spPr>
                      <a:xfrm>
                        <a:off x="1981071" y="4268424"/>
                        <a:ext cx="2443188" cy="397018"/>
                      </a:xfrm>
                      <a:prstGeom prst="rect">
                        <a:avLst/>
                      </a:prstGeom>
                    </p:spPr>
                  </p:pic>
                </p:oleObj>
              </mc:Fallback>
            </mc:AlternateContent>
          </a:graphicData>
        </a:graphic>
      </p:graphicFrame>
      <p:graphicFrame>
        <p:nvGraphicFramePr>
          <p:cNvPr id="25" name="Object 24">
            <a:extLst>
              <a:ext uri="{FF2B5EF4-FFF2-40B4-BE49-F238E27FC236}">
                <a16:creationId xmlns:a16="http://schemas.microsoft.com/office/drawing/2014/main" id="{35803683-E676-4D3E-A135-693549357300}"/>
              </a:ext>
            </a:extLst>
          </p:cNvPr>
          <p:cNvGraphicFramePr>
            <a:graphicFrameLocks noChangeAspect="1"/>
          </p:cNvGraphicFramePr>
          <p:nvPr>
            <p:extLst>
              <p:ext uri="{D42A27DB-BD31-4B8C-83A1-F6EECF244321}">
                <p14:modId xmlns:p14="http://schemas.microsoft.com/office/powerpoint/2010/main" val="1799091278"/>
              </p:ext>
            </p:extLst>
          </p:nvPr>
        </p:nvGraphicFramePr>
        <p:xfrm>
          <a:off x="5521503" y="4287617"/>
          <a:ext cx="1387475" cy="377825"/>
        </p:xfrm>
        <a:graphic>
          <a:graphicData uri="http://schemas.openxmlformats.org/presentationml/2006/ole">
            <mc:AlternateContent xmlns:mc="http://schemas.openxmlformats.org/markup-compatibility/2006">
              <mc:Choice xmlns:v="urn:schemas-microsoft-com:vml" Requires="v">
                <p:oleObj spid="_x0000_s11581" name="Equation" r:id="rId12" imgW="888840" imgH="241200" progId="Equation.DSMT4">
                  <p:embed/>
                </p:oleObj>
              </mc:Choice>
              <mc:Fallback>
                <p:oleObj name="Equation" r:id="rId12" imgW="888840" imgH="241200" progId="Equation.DSMT4">
                  <p:embed/>
                  <p:pic>
                    <p:nvPicPr>
                      <p:cNvPr id="0" name=""/>
                      <p:cNvPicPr/>
                      <p:nvPr/>
                    </p:nvPicPr>
                    <p:blipFill>
                      <a:blip r:embed="rId13"/>
                      <a:stretch>
                        <a:fillRect/>
                      </a:stretch>
                    </p:blipFill>
                    <p:spPr>
                      <a:xfrm>
                        <a:off x="5521503" y="4287617"/>
                        <a:ext cx="1387475" cy="377825"/>
                      </a:xfrm>
                      <a:prstGeom prst="rect">
                        <a:avLst/>
                      </a:prstGeom>
                    </p:spPr>
                  </p:pic>
                </p:oleObj>
              </mc:Fallback>
            </mc:AlternateContent>
          </a:graphicData>
        </a:graphic>
      </p:graphicFrame>
      <p:graphicFrame>
        <p:nvGraphicFramePr>
          <p:cNvPr id="26" name="Object 25">
            <a:extLst>
              <a:ext uri="{FF2B5EF4-FFF2-40B4-BE49-F238E27FC236}">
                <a16:creationId xmlns:a16="http://schemas.microsoft.com/office/drawing/2014/main" id="{5E040CDC-51BC-4847-A044-76E7434B03A9}"/>
              </a:ext>
            </a:extLst>
          </p:cNvPr>
          <p:cNvGraphicFramePr>
            <a:graphicFrameLocks noChangeAspect="1"/>
          </p:cNvGraphicFramePr>
          <p:nvPr>
            <p:extLst>
              <p:ext uri="{D42A27DB-BD31-4B8C-83A1-F6EECF244321}">
                <p14:modId xmlns:p14="http://schemas.microsoft.com/office/powerpoint/2010/main" val="1555443216"/>
              </p:ext>
            </p:extLst>
          </p:nvPr>
        </p:nvGraphicFramePr>
        <p:xfrm>
          <a:off x="4458374" y="4848004"/>
          <a:ext cx="285750" cy="390525"/>
        </p:xfrm>
        <a:graphic>
          <a:graphicData uri="http://schemas.openxmlformats.org/presentationml/2006/ole">
            <mc:AlternateContent xmlns:mc="http://schemas.openxmlformats.org/markup-compatibility/2006">
              <mc:Choice xmlns:v="urn:schemas-microsoft-com:vml" Requires="v">
                <p:oleObj spid="_x0000_s11582" name="Equation" r:id="rId14" imgW="285564" imgH="390647" progId="Equation.DSMT4">
                  <p:embed/>
                </p:oleObj>
              </mc:Choice>
              <mc:Fallback>
                <p:oleObj name="Equation" r:id="rId14" imgW="285564" imgH="390647" progId="Equation.DSMT4">
                  <p:embed/>
                  <p:pic>
                    <p:nvPicPr>
                      <p:cNvPr id="0" name=""/>
                      <p:cNvPicPr/>
                      <p:nvPr/>
                    </p:nvPicPr>
                    <p:blipFill>
                      <a:blip r:embed="rId15"/>
                      <a:stretch>
                        <a:fillRect/>
                      </a:stretch>
                    </p:blipFill>
                    <p:spPr>
                      <a:xfrm>
                        <a:off x="4458374" y="4848004"/>
                        <a:ext cx="285750" cy="390525"/>
                      </a:xfrm>
                      <a:prstGeom prst="rect">
                        <a:avLst/>
                      </a:prstGeom>
                    </p:spPr>
                  </p:pic>
                </p:oleObj>
              </mc:Fallback>
            </mc:AlternateContent>
          </a:graphicData>
        </a:graphic>
      </p:graphicFrame>
    </p:spTree>
    <p:extLst>
      <p:ext uri="{BB962C8B-B14F-4D97-AF65-F5344CB8AC3E}">
        <p14:creationId xmlns:p14="http://schemas.microsoft.com/office/powerpoint/2010/main" val="2215392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2" name="Google Shape;82;p10"/>
          <p:cNvGrpSpPr/>
          <p:nvPr/>
        </p:nvGrpSpPr>
        <p:grpSpPr>
          <a:xfrm>
            <a:off x="1120225" y="264681"/>
            <a:ext cx="11184317" cy="675291"/>
            <a:chOff x="5894364" y="2084485"/>
            <a:chExt cx="11184317" cy="675291"/>
          </a:xfrm>
        </p:grpSpPr>
        <p:sp>
          <p:nvSpPr>
            <p:cNvPr id="83" name="Google Shape;83;p10"/>
            <p:cNvSpPr txBox="1"/>
            <p:nvPr/>
          </p:nvSpPr>
          <p:spPr>
            <a:xfrm>
              <a:off x="5894364" y="2084485"/>
              <a:ext cx="1118431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600" b="1" i="0" u="none" strike="noStrike" cap="none" dirty="0">
                  <a:solidFill>
                    <a:srgbClr val="FF7043"/>
                  </a:solidFill>
                  <a:latin typeface="Calibri" panose="020F0502020204030204" pitchFamily="34" charset="0"/>
                  <a:ea typeface="Calibri"/>
                  <a:cs typeface="Calibri" panose="020F0502020204030204" pitchFamily="34" charset="0"/>
                  <a:sym typeface="Calibri"/>
                </a:rPr>
                <a:t>CHƯƠNG 1</a:t>
              </a: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 </a:t>
              </a:r>
              <a:r>
                <a:rPr lang="en-US" sz="3600" b="1">
                  <a:solidFill>
                    <a:srgbClr val="FF7043"/>
                  </a:solidFill>
                  <a:latin typeface="Calibri" panose="020F0502020204030204" pitchFamily="34" charset="0"/>
                  <a:ea typeface="Calibri"/>
                  <a:cs typeface="Calibri" panose="020F0502020204030204" pitchFamily="34" charset="0"/>
                  <a:sym typeface="Calibri"/>
                </a:rPr>
                <a:t>TỔNG QUAN VỀ MẬT MÃ VÀ HỘP THẾ</a:t>
              </a:r>
              <a:endParaRPr sz="3600" b="1" i="0" u="none" strike="noStrike" cap="none" dirty="0">
                <a:solidFill>
                  <a:srgbClr val="FF7043"/>
                </a:solidFill>
                <a:latin typeface="Calibri" panose="020F0502020204030204" pitchFamily="34" charset="0"/>
                <a:ea typeface="Calibri"/>
                <a:cs typeface="Calibri" panose="020F0502020204030204" pitchFamily="34" charset="0"/>
                <a:sym typeface="Calibri"/>
              </a:endParaRPr>
            </a:p>
          </p:txBody>
        </p:sp>
        <p:sp>
          <p:nvSpPr>
            <p:cNvPr id="84" name="Google Shape;84;p10"/>
            <p:cNvSpPr txBox="1"/>
            <p:nvPr/>
          </p:nvSpPr>
          <p:spPr>
            <a:xfrm>
              <a:off x="6096000" y="2482777"/>
              <a:ext cx="50618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A5A5A5"/>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056E218-1B62-A22E-417A-5978EF7315B3}"/>
              </a:ext>
            </a:extLst>
          </p:cNvPr>
          <p:cNvSpPr txBox="1"/>
          <p:nvPr/>
        </p:nvSpPr>
        <p:spPr>
          <a:xfrm>
            <a:off x="438072" y="1094452"/>
            <a:ext cx="7056740" cy="523220"/>
          </a:xfrm>
          <a:prstGeom prst="rect">
            <a:avLst/>
          </a:prstGeom>
          <a:noFill/>
        </p:spPr>
        <p:txBody>
          <a:bodyPr wrap="none" rtlCol="0">
            <a:spAutoFit/>
          </a:bodyPr>
          <a:lstStyle/>
          <a:p>
            <a:r>
              <a:rPr lang="en-US" sz="2800" b="1">
                <a:solidFill>
                  <a:srgbClr val="42A5F5"/>
                </a:solidFill>
                <a:latin typeface="Calibri" panose="020F0502020204030204" pitchFamily="34" charset="0"/>
                <a:cs typeface="Calibri" panose="020F0502020204030204" pitchFamily="34" charset="0"/>
              </a:rPr>
              <a:t>1.3 Một số tính chất mật mã của hàm boolean</a:t>
            </a:r>
            <a:endParaRPr lang="en-US" sz="2800" b="1" dirty="0">
              <a:solidFill>
                <a:srgbClr val="42A5F5"/>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52F9D8A-B615-4628-BA82-6B4CE8B6F68D}"/>
              </a:ext>
            </a:extLst>
          </p:cNvPr>
          <p:cNvSpPr txBox="1"/>
          <p:nvPr/>
        </p:nvSpPr>
        <p:spPr>
          <a:xfrm>
            <a:off x="438072" y="1752130"/>
            <a:ext cx="2836033" cy="461665"/>
          </a:xfrm>
          <a:prstGeom prst="rect">
            <a:avLst/>
          </a:prstGeom>
          <a:noFill/>
        </p:spPr>
        <p:txBody>
          <a:bodyPr wrap="none" rtlCol="0">
            <a:spAutoFit/>
          </a:bodyPr>
          <a:lstStyle/>
          <a:p>
            <a:r>
              <a:rPr lang="en-US" sz="2400" b="1" i="1">
                <a:solidFill>
                  <a:srgbClr val="78909C"/>
                </a:solidFill>
                <a:latin typeface="Calibri" panose="020F0502020204030204" pitchFamily="34" charset="0"/>
                <a:cs typeface="Calibri" panose="020F0502020204030204" pitchFamily="34" charset="0"/>
              </a:rPr>
              <a:t>1.3.1  Các định nghĩa</a:t>
            </a:r>
            <a:endParaRPr lang="en-US" sz="2400" b="1" i="1" dirty="0">
              <a:solidFill>
                <a:srgbClr val="78909C"/>
              </a:solidFill>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6F2B7BCC-0C59-4A2D-8523-5CE8154D1A85}"/>
              </a:ext>
            </a:extLst>
          </p:cNvPr>
          <p:cNvSpPr txBox="1"/>
          <p:nvPr/>
        </p:nvSpPr>
        <p:spPr>
          <a:xfrm>
            <a:off x="438072" y="2291073"/>
            <a:ext cx="11184317" cy="2241960"/>
          </a:xfrm>
          <a:prstGeom prst="rect">
            <a:avLst/>
          </a:prstGeom>
          <a:noFill/>
        </p:spPr>
        <p:txBody>
          <a:bodyPr wrap="square" rtlCol="0">
            <a:spAutoFit/>
          </a:bodyPr>
          <a:lstStyle/>
          <a:p>
            <a:pPr algn="just">
              <a:lnSpc>
                <a:spcPct val="150000"/>
              </a:lnSpc>
            </a:pPr>
            <a:r>
              <a:rPr lang="en-US" sz="2400">
                <a:solidFill>
                  <a:srgbClr val="424242"/>
                </a:solidFill>
                <a:latin typeface="Times New Roman" panose="02020603050405020304" pitchFamily="18" charset="0"/>
                <a:cs typeface="Times New Roman" panose="02020603050405020304" pitchFamily="18" charset="0"/>
              </a:rPr>
              <a:t>         </a:t>
            </a:r>
            <a:r>
              <a:rPr lang="en-US" sz="2400" b="1" i="1">
                <a:solidFill>
                  <a:srgbClr val="424242"/>
                </a:solidFill>
                <a:latin typeface="Times New Roman" panose="02020603050405020304" pitchFamily="18" charset="0"/>
                <a:cs typeface="Times New Roman" panose="02020603050405020304" pitchFamily="18" charset="0"/>
              </a:rPr>
              <a:t>Định nghĩa 1.3.6</a:t>
            </a:r>
            <a:r>
              <a:rPr lang="en-US" sz="2400">
                <a:solidFill>
                  <a:srgbClr val="424242"/>
                </a:solidFill>
                <a:latin typeface="Times New Roman" panose="02020603050405020304" pitchFamily="18"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rPr>
              <a:t>Hàm Boolean     được gọi là hàm affine</a:t>
            </a:r>
            <a:r>
              <a:rPr lang="en-US" sz="2400" spc="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nếu</a:t>
            </a:r>
            <a:r>
              <a:rPr lang="en-US" sz="2400" spc="1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nó</a:t>
            </a:r>
            <a:r>
              <a:rPr lang="en-US" sz="2400" spc="1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có</a:t>
            </a:r>
            <a:r>
              <a:rPr lang="en-US" sz="2400" spc="35">
                <a:solidFill>
                  <a:srgbClr val="424242"/>
                </a:solidFill>
                <a:effectLst/>
                <a:latin typeface="Times New Roman" panose="02020603050405020304" pitchFamily="18" charset="0"/>
                <a:ea typeface="Calibri" panose="020F0502020204030204" pitchFamily="34" charset="0"/>
              </a:rPr>
              <a:t> </a:t>
            </a:r>
            <a:r>
              <a:rPr lang="en-US" sz="2400" spc="-20">
                <a:solidFill>
                  <a:srgbClr val="424242"/>
                </a:solidFill>
                <a:effectLst/>
                <a:latin typeface="Times New Roman" panose="02020603050405020304" pitchFamily="18" charset="0"/>
                <a:ea typeface="Calibri" panose="020F0502020204030204" pitchFamily="34" charset="0"/>
              </a:rPr>
              <a:t>dạng</a:t>
            </a:r>
          </a:p>
          <a:p>
            <a:pPr algn="just">
              <a:lnSpc>
                <a:spcPct val="150000"/>
              </a:lnSpc>
            </a:pPr>
            <a:r>
              <a:rPr lang="en-US" sz="2400" spc="-20">
                <a:solidFill>
                  <a:srgbClr val="424242"/>
                </a:solidFill>
                <a:effectLst/>
                <a:latin typeface="Times New Roman" panose="02020603050405020304" pitchFamily="18" charset="0"/>
                <a:ea typeface="Calibri" panose="020F0502020204030204" pitchFamily="34" charset="0"/>
              </a:rPr>
              <a:t>                 </a:t>
            </a:r>
          </a:p>
          <a:p>
            <a:pPr algn="just">
              <a:lnSpc>
                <a:spcPct val="150000"/>
              </a:lnSpc>
            </a:pPr>
            <a:r>
              <a:rPr lang="en-US" sz="2400" spc="-20">
                <a:solidFill>
                  <a:srgbClr val="424242"/>
                </a:solidFill>
                <a:effectLst/>
                <a:latin typeface="Times New Roman" panose="02020603050405020304" pitchFamily="18" charset="0"/>
                <a:ea typeface="Calibri" panose="020F0502020204030204" pitchFamily="34" charset="0"/>
              </a:rPr>
              <a:t>trong đó                        . Trong trường hợp hàm tuyến tính thì        . </a:t>
            </a:r>
            <a:r>
              <a:rPr lang="en-US" sz="2400">
                <a:solidFill>
                  <a:srgbClr val="424242"/>
                </a:solidFill>
                <a:effectLst/>
                <a:latin typeface="Times New Roman" panose="02020603050405020304" pitchFamily="18" charset="0"/>
                <a:ea typeface="Calibri" panose="020F0502020204030204" pitchFamily="34" charset="0"/>
              </a:rPr>
              <a:t>Tập</a:t>
            </a:r>
            <a:r>
              <a:rPr lang="en-US" sz="2400" spc="-8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tất</a:t>
            </a:r>
            <a:r>
              <a:rPr lang="en-US" sz="2400" spc="-8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cả</a:t>
            </a:r>
            <a:r>
              <a:rPr lang="en-US" sz="2400" spc="-8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các</a:t>
            </a:r>
            <a:r>
              <a:rPr lang="en-US" sz="2400" spc="-8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hàm</a:t>
            </a:r>
            <a:r>
              <a:rPr lang="en-US" sz="2400" spc="-8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affine</a:t>
            </a:r>
            <a:r>
              <a:rPr lang="en-US" sz="2400" spc="-85">
                <a:solidFill>
                  <a:srgbClr val="424242"/>
                </a:solidFill>
                <a:effectLst/>
                <a:latin typeface="Times New Roman" panose="02020603050405020304" pitchFamily="18" charset="0"/>
                <a:ea typeface="Calibri" panose="020F0502020204030204" pitchFamily="34" charset="0"/>
              </a:rPr>
              <a:t> n biện được ký hiệu là </a:t>
            </a:r>
            <a:endParaRPr lang="en-US" sz="2400">
              <a:solidFill>
                <a:srgbClr val="424242"/>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64E18EF3-BDEA-44A4-B8A2-31B690482765}"/>
              </a:ext>
            </a:extLst>
          </p:cNvPr>
          <p:cNvSpPr txBox="1"/>
          <p:nvPr/>
        </p:nvSpPr>
        <p:spPr>
          <a:xfrm>
            <a:off x="414403" y="4533033"/>
            <a:ext cx="11184317" cy="1133965"/>
          </a:xfrm>
          <a:prstGeom prst="rect">
            <a:avLst/>
          </a:prstGeom>
          <a:noFill/>
        </p:spPr>
        <p:txBody>
          <a:bodyPr wrap="square" rtlCol="0">
            <a:spAutoFit/>
          </a:bodyPr>
          <a:lstStyle/>
          <a:p>
            <a:pPr algn="just">
              <a:lnSpc>
                <a:spcPct val="150000"/>
              </a:lnSpc>
            </a:pPr>
            <a:r>
              <a:rPr lang="en-US" sz="2400">
                <a:solidFill>
                  <a:srgbClr val="424242"/>
                </a:solidFill>
                <a:latin typeface="Times New Roman" panose="02020603050405020304" pitchFamily="18" charset="0"/>
                <a:cs typeface="Times New Roman" panose="02020603050405020304" pitchFamily="18" charset="0"/>
              </a:rPr>
              <a:t>         </a:t>
            </a:r>
            <a:r>
              <a:rPr lang="en-US" sz="2400" b="1" i="1">
                <a:solidFill>
                  <a:srgbClr val="424242"/>
                </a:solidFill>
                <a:latin typeface="Times New Roman" panose="02020603050405020304" pitchFamily="18" charset="0"/>
                <a:cs typeface="Times New Roman" panose="02020603050405020304" pitchFamily="18" charset="0"/>
              </a:rPr>
              <a:t>Định nghĩa 1.3.7</a:t>
            </a:r>
            <a:r>
              <a:rPr lang="en-US" sz="2400">
                <a:solidFill>
                  <a:srgbClr val="424242"/>
                </a:solidFill>
                <a:latin typeface="Times New Roman" panose="02020603050405020304" pitchFamily="18"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rPr>
              <a:t>Trọng</a:t>
            </a:r>
            <a:r>
              <a:rPr lang="en-US" sz="2400" spc="40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số</a:t>
            </a:r>
            <a:r>
              <a:rPr lang="en-US" sz="2400" spc="40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Hamming</a:t>
            </a:r>
            <a:r>
              <a:rPr lang="en-US" sz="2400" spc="40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của</a:t>
            </a:r>
            <a:r>
              <a:rPr lang="en-US" sz="2400" spc="40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vector              là số hệ</a:t>
            </a:r>
            <a:r>
              <a:rPr lang="en-US" sz="2400" spc="-1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số khác không,</a:t>
            </a:r>
            <a:r>
              <a:rPr lang="en-US" sz="2400" spc="-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và được ký hiệu là </a:t>
            </a:r>
            <a:endParaRPr lang="en-US" sz="2400">
              <a:solidFill>
                <a:srgbClr val="424242"/>
              </a:solidFill>
              <a:latin typeface="Times New Roman" panose="02020603050405020304" pitchFamily="18" charset="0"/>
              <a:cs typeface="Times New Roman" panose="02020603050405020304" pitchFamily="18" charset="0"/>
            </a:endParaRPr>
          </a:p>
        </p:txBody>
      </p:sp>
      <p:graphicFrame>
        <p:nvGraphicFramePr>
          <p:cNvPr id="5" name="Object 4">
            <a:extLst>
              <a:ext uri="{FF2B5EF4-FFF2-40B4-BE49-F238E27FC236}">
                <a16:creationId xmlns:a16="http://schemas.microsoft.com/office/drawing/2014/main" id="{0D2DAD5B-9E31-487D-81B3-EE8794A65798}"/>
              </a:ext>
            </a:extLst>
          </p:cNvPr>
          <p:cNvGraphicFramePr>
            <a:graphicFrameLocks noChangeAspect="1"/>
          </p:cNvGraphicFramePr>
          <p:nvPr>
            <p:extLst>
              <p:ext uri="{D42A27DB-BD31-4B8C-83A1-F6EECF244321}">
                <p14:modId xmlns:p14="http://schemas.microsoft.com/office/powerpoint/2010/main" val="2191866730"/>
              </p:ext>
            </p:extLst>
          </p:nvPr>
        </p:nvGraphicFramePr>
        <p:xfrm>
          <a:off x="1664503" y="3595038"/>
          <a:ext cx="1795733" cy="361950"/>
        </p:xfrm>
        <a:graphic>
          <a:graphicData uri="http://schemas.openxmlformats.org/presentationml/2006/ole">
            <mc:AlternateContent xmlns:mc="http://schemas.openxmlformats.org/markup-compatibility/2006">
              <mc:Choice xmlns:v="urn:schemas-microsoft-com:vml" Requires="v">
                <p:oleObj spid="_x0000_s12638" name="Equation" r:id="rId4" imgW="1467158" imgH="247736" progId="Equation.DSMT4">
                  <p:embed/>
                </p:oleObj>
              </mc:Choice>
              <mc:Fallback>
                <p:oleObj name="Equation" r:id="rId4" imgW="1467158" imgH="247736" progId="Equation.DSMT4">
                  <p:embed/>
                  <p:pic>
                    <p:nvPicPr>
                      <p:cNvPr id="0" name=""/>
                      <p:cNvPicPr/>
                      <p:nvPr/>
                    </p:nvPicPr>
                    <p:blipFill>
                      <a:blip r:embed="rId5"/>
                      <a:stretch>
                        <a:fillRect/>
                      </a:stretch>
                    </p:blipFill>
                    <p:spPr>
                      <a:xfrm>
                        <a:off x="1664503" y="3595038"/>
                        <a:ext cx="1795733" cy="36195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C1891FBF-15BE-4F55-96EF-78C97DA4973A}"/>
              </a:ext>
            </a:extLst>
          </p:cNvPr>
          <p:cNvGraphicFramePr>
            <a:graphicFrameLocks noChangeAspect="1"/>
          </p:cNvGraphicFramePr>
          <p:nvPr>
            <p:extLst>
              <p:ext uri="{D42A27DB-BD31-4B8C-83A1-F6EECF244321}">
                <p14:modId xmlns:p14="http://schemas.microsoft.com/office/powerpoint/2010/main" val="3839090745"/>
              </p:ext>
            </p:extLst>
          </p:nvPr>
        </p:nvGraphicFramePr>
        <p:xfrm>
          <a:off x="8397659" y="3595039"/>
          <a:ext cx="668214" cy="361949"/>
        </p:xfrm>
        <a:graphic>
          <a:graphicData uri="http://schemas.openxmlformats.org/presentationml/2006/ole">
            <mc:AlternateContent xmlns:mc="http://schemas.openxmlformats.org/markup-compatibility/2006">
              <mc:Choice xmlns:v="urn:schemas-microsoft-com:vml" Requires="v">
                <p:oleObj spid="_x0000_s12639" name="Equation" r:id="rId6" imgW="457281" imgH="247736" progId="Equation.DSMT4">
                  <p:embed/>
                </p:oleObj>
              </mc:Choice>
              <mc:Fallback>
                <p:oleObj name="Equation" r:id="rId6" imgW="457281" imgH="247736" progId="Equation.DSMT4">
                  <p:embed/>
                  <p:pic>
                    <p:nvPicPr>
                      <p:cNvPr id="0" name=""/>
                      <p:cNvPicPr/>
                      <p:nvPr/>
                    </p:nvPicPr>
                    <p:blipFill>
                      <a:blip r:embed="rId7"/>
                      <a:stretch>
                        <a:fillRect/>
                      </a:stretch>
                    </p:blipFill>
                    <p:spPr>
                      <a:xfrm>
                        <a:off x="8397659" y="3595039"/>
                        <a:ext cx="668214" cy="361949"/>
                      </a:xfrm>
                      <a:prstGeom prst="rect">
                        <a:avLst/>
                      </a:prstGeom>
                    </p:spPr>
                  </p:pic>
                </p:oleObj>
              </mc:Fallback>
            </mc:AlternateContent>
          </a:graphicData>
        </a:graphic>
      </p:graphicFrame>
      <p:graphicFrame>
        <p:nvGraphicFramePr>
          <p:cNvPr id="16" name="Object 15">
            <a:extLst>
              <a:ext uri="{FF2B5EF4-FFF2-40B4-BE49-F238E27FC236}">
                <a16:creationId xmlns:a16="http://schemas.microsoft.com/office/drawing/2014/main" id="{D9FB58E6-1F27-4235-8E97-DF2DD21B4C89}"/>
              </a:ext>
            </a:extLst>
          </p:cNvPr>
          <p:cNvGraphicFramePr>
            <a:graphicFrameLocks noChangeAspect="1"/>
          </p:cNvGraphicFramePr>
          <p:nvPr>
            <p:extLst>
              <p:ext uri="{D42A27DB-BD31-4B8C-83A1-F6EECF244321}">
                <p14:modId xmlns:p14="http://schemas.microsoft.com/office/powerpoint/2010/main" val="3203625268"/>
              </p:ext>
            </p:extLst>
          </p:nvPr>
        </p:nvGraphicFramePr>
        <p:xfrm>
          <a:off x="3517388" y="3058414"/>
          <a:ext cx="3790950" cy="361950"/>
        </p:xfrm>
        <a:graphic>
          <a:graphicData uri="http://schemas.openxmlformats.org/presentationml/2006/ole">
            <mc:AlternateContent xmlns:mc="http://schemas.openxmlformats.org/markup-compatibility/2006">
              <mc:Choice xmlns:v="urn:schemas-microsoft-com:vml" Requires="v">
                <p:oleObj spid="_x0000_s12640" name="Equation" r:id="rId8" imgW="3791010" imgH="361989" progId="Equation.DSMT4">
                  <p:embed/>
                </p:oleObj>
              </mc:Choice>
              <mc:Fallback>
                <p:oleObj name="Equation" r:id="rId8" imgW="3791010" imgH="361989" progId="Equation.DSMT4">
                  <p:embed/>
                  <p:pic>
                    <p:nvPicPr>
                      <p:cNvPr id="0" name=""/>
                      <p:cNvPicPr/>
                      <p:nvPr/>
                    </p:nvPicPr>
                    <p:blipFill>
                      <a:blip r:embed="rId9"/>
                      <a:stretch>
                        <a:fillRect/>
                      </a:stretch>
                    </p:blipFill>
                    <p:spPr>
                      <a:xfrm>
                        <a:off x="3517388" y="3058414"/>
                        <a:ext cx="3790950" cy="361950"/>
                      </a:xfrm>
                      <a:prstGeom prst="rect">
                        <a:avLst/>
                      </a:prstGeom>
                    </p:spPr>
                  </p:pic>
                </p:oleObj>
              </mc:Fallback>
            </mc:AlternateContent>
          </a:graphicData>
        </a:graphic>
      </p:graphicFrame>
      <p:graphicFrame>
        <p:nvGraphicFramePr>
          <p:cNvPr id="22" name="Object 21">
            <a:extLst>
              <a:ext uri="{FF2B5EF4-FFF2-40B4-BE49-F238E27FC236}">
                <a16:creationId xmlns:a16="http://schemas.microsoft.com/office/drawing/2014/main" id="{BA462D64-2A03-4034-A20D-46AC2D0C815D}"/>
              </a:ext>
            </a:extLst>
          </p:cNvPr>
          <p:cNvGraphicFramePr>
            <a:graphicFrameLocks noChangeAspect="1"/>
          </p:cNvGraphicFramePr>
          <p:nvPr>
            <p:extLst>
              <p:ext uri="{D42A27DB-BD31-4B8C-83A1-F6EECF244321}">
                <p14:modId xmlns:p14="http://schemas.microsoft.com/office/powerpoint/2010/main" val="308759851"/>
              </p:ext>
            </p:extLst>
          </p:nvPr>
        </p:nvGraphicFramePr>
        <p:xfrm>
          <a:off x="3852789" y="4107908"/>
          <a:ext cx="359721" cy="425125"/>
        </p:xfrm>
        <a:graphic>
          <a:graphicData uri="http://schemas.openxmlformats.org/presentationml/2006/ole">
            <mc:AlternateContent xmlns:mc="http://schemas.openxmlformats.org/markup-compatibility/2006">
              <mc:Choice xmlns:v="urn:schemas-microsoft-com:vml" Requires="v">
                <p:oleObj spid="_x0000_s12641" name="Equation" r:id="rId10" imgW="209540" imgH="247736" progId="Equation.DSMT4">
                  <p:embed/>
                </p:oleObj>
              </mc:Choice>
              <mc:Fallback>
                <p:oleObj name="Equation" r:id="rId10" imgW="209540" imgH="247736" progId="Equation.DSMT4">
                  <p:embed/>
                  <p:pic>
                    <p:nvPicPr>
                      <p:cNvPr id="0" name=""/>
                      <p:cNvPicPr/>
                      <p:nvPr/>
                    </p:nvPicPr>
                    <p:blipFill>
                      <a:blip r:embed="rId11"/>
                      <a:stretch>
                        <a:fillRect/>
                      </a:stretch>
                    </p:blipFill>
                    <p:spPr>
                      <a:xfrm>
                        <a:off x="3852789" y="4107908"/>
                        <a:ext cx="359721" cy="425125"/>
                      </a:xfrm>
                      <a:prstGeom prst="rect">
                        <a:avLst/>
                      </a:prstGeom>
                    </p:spPr>
                  </p:pic>
                </p:oleObj>
              </mc:Fallback>
            </mc:AlternateContent>
          </a:graphicData>
        </a:graphic>
      </p:graphicFrame>
      <p:graphicFrame>
        <p:nvGraphicFramePr>
          <p:cNvPr id="25" name="Object 24">
            <a:extLst>
              <a:ext uri="{FF2B5EF4-FFF2-40B4-BE49-F238E27FC236}">
                <a16:creationId xmlns:a16="http://schemas.microsoft.com/office/drawing/2014/main" id="{5C4100EC-8DD4-4331-89F9-0560C68C5199}"/>
              </a:ext>
            </a:extLst>
          </p:cNvPr>
          <p:cNvGraphicFramePr>
            <a:graphicFrameLocks noChangeAspect="1"/>
          </p:cNvGraphicFramePr>
          <p:nvPr>
            <p:extLst>
              <p:ext uri="{D42A27DB-BD31-4B8C-83A1-F6EECF244321}">
                <p14:modId xmlns:p14="http://schemas.microsoft.com/office/powerpoint/2010/main" val="3071277110"/>
              </p:ext>
            </p:extLst>
          </p:nvPr>
        </p:nvGraphicFramePr>
        <p:xfrm>
          <a:off x="7451948" y="4698176"/>
          <a:ext cx="1149773" cy="391968"/>
        </p:xfrm>
        <a:graphic>
          <a:graphicData uri="http://schemas.openxmlformats.org/presentationml/2006/ole">
            <mc:AlternateContent xmlns:mc="http://schemas.openxmlformats.org/markup-compatibility/2006">
              <mc:Choice xmlns:v="urn:schemas-microsoft-com:vml" Requires="v">
                <p:oleObj spid="_x0000_s12642" name="Equation" r:id="rId12" imgW="838160" imgH="285821" progId="Equation.DSMT4">
                  <p:embed/>
                </p:oleObj>
              </mc:Choice>
              <mc:Fallback>
                <p:oleObj name="Equation" r:id="rId12" imgW="838160" imgH="285821" progId="Equation.DSMT4">
                  <p:embed/>
                  <p:pic>
                    <p:nvPicPr>
                      <p:cNvPr id="0" name=""/>
                      <p:cNvPicPr/>
                      <p:nvPr/>
                    </p:nvPicPr>
                    <p:blipFill>
                      <a:blip r:embed="rId13"/>
                      <a:stretch>
                        <a:fillRect/>
                      </a:stretch>
                    </p:blipFill>
                    <p:spPr>
                      <a:xfrm>
                        <a:off x="7451948" y="4698176"/>
                        <a:ext cx="1149773" cy="391968"/>
                      </a:xfrm>
                      <a:prstGeom prst="rect">
                        <a:avLst/>
                      </a:prstGeom>
                    </p:spPr>
                  </p:pic>
                </p:oleObj>
              </mc:Fallback>
            </mc:AlternateContent>
          </a:graphicData>
        </a:graphic>
      </p:graphicFrame>
      <p:graphicFrame>
        <p:nvGraphicFramePr>
          <p:cNvPr id="26" name="Object 25">
            <a:extLst>
              <a:ext uri="{FF2B5EF4-FFF2-40B4-BE49-F238E27FC236}">
                <a16:creationId xmlns:a16="http://schemas.microsoft.com/office/drawing/2014/main" id="{C1C682DC-BA8C-41AA-A257-9B4BB3C99550}"/>
              </a:ext>
            </a:extLst>
          </p:cNvPr>
          <p:cNvGraphicFramePr>
            <a:graphicFrameLocks noChangeAspect="1"/>
          </p:cNvGraphicFramePr>
          <p:nvPr>
            <p:extLst>
              <p:ext uri="{D42A27DB-BD31-4B8C-83A1-F6EECF244321}">
                <p14:modId xmlns:p14="http://schemas.microsoft.com/office/powerpoint/2010/main" val="313021795"/>
              </p:ext>
            </p:extLst>
          </p:nvPr>
        </p:nvGraphicFramePr>
        <p:xfrm>
          <a:off x="2858598" y="5289801"/>
          <a:ext cx="831013" cy="372523"/>
        </p:xfrm>
        <a:graphic>
          <a:graphicData uri="http://schemas.openxmlformats.org/presentationml/2006/ole">
            <mc:AlternateContent xmlns:mc="http://schemas.openxmlformats.org/markup-compatibility/2006">
              <mc:Choice xmlns:v="urn:schemas-microsoft-com:vml" Requires="v">
                <p:oleObj spid="_x0000_s12643" name="Equation" r:id="rId14" imgW="552596" imgH="247736" progId="Equation.DSMT4">
                  <p:embed/>
                </p:oleObj>
              </mc:Choice>
              <mc:Fallback>
                <p:oleObj name="Equation" r:id="rId14" imgW="552596" imgH="247736" progId="Equation.DSMT4">
                  <p:embed/>
                  <p:pic>
                    <p:nvPicPr>
                      <p:cNvPr id="0" name=""/>
                      <p:cNvPicPr/>
                      <p:nvPr/>
                    </p:nvPicPr>
                    <p:blipFill>
                      <a:blip r:embed="rId15"/>
                      <a:stretch>
                        <a:fillRect/>
                      </a:stretch>
                    </p:blipFill>
                    <p:spPr>
                      <a:xfrm>
                        <a:off x="2858598" y="5289801"/>
                        <a:ext cx="831013" cy="372523"/>
                      </a:xfrm>
                      <a:prstGeom prst="rect">
                        <a:avLst/>
                      </a:prstGeom>
                    </p:spPr>
                  </p:pic>
                </p:oleObj>
              </mc:Fallback>
            </mc:AlternateContent>
          </a:graphicData>
        </a:graphic>
      </p:graphicFrame>
      <p:graphicFrame>
        <p:nvGraphicFramePr>
          <p:cNvPr id="29" name="Object 28">
            <a:extLst>
              <a:ext uri="{FF2B5EF4-FFF2-40B4-BE49-F238E27FC236}">
                <a16:creationId xmlns:a16="http://schemas.microsoft.com/office/drawing/2014/main" id="{6B47D34A-8931-45B6-B6A4-DA5D322820A3}"/>
              </a:ext>
            </a:extLst>
          </p:cNvPr>
          <p:cNvGraphicFramePr>
            <a:graphicFrameLocks noChangeAspect="1"/>
          </p:cNvGraphicFramePr>
          <p:nvPr>
            <p:extLst>
              <p:ext uri="{D42A27DB-BD31-4B8C-83A1-F6EECF244321}">
                <p14:modId xmlns:p14="http://schemas.microsoft.com/office/powerpoint/2010/main" val="3365824342"/>
              </p:ext>
            </p:extLst>
          </p:nvPr>
        </p:nvGraphicFramePr>
        <p:xfrm>
          <a:off x="5274750" y="2479481"/>
          <a:ext cx="276225" cy="390525"/>
        </p:xfrm>
        <a:graphic>
          <a:graphicData uri="http://schemas.openxmlformats.org/presentationml/2006/ole">
            <mc:AlternateContent xmlns:mc="http://schemas.openxmlformats.org/markup-compatibility/2006">
              <mc:Choice xmlns:v="urn:schemas-microsoft-com:vml" Requires="v">
                <p:oleObj spid="_x0000_s12644" name="Equation" r:id="rId16" imgW="276109" imgH="390647" progId="Equation.DSMT4">
                  <p:embed/>
                </p:oleObj>
              </mc:Choice>
              <mc:Fallback>
                <p:oleObj name="Equation" r:id="rId16" imgW="276109" imgH="390647" progId="Equation.DSMT4">
                  <p:embed/>
                  <p:pic>
                    <p:nvPicPr>
                      <p:cNvPr id="0" name=""/>
                      <p:cNvPicPr/>
                      <p:nvPr/>
                    </p:nvPicPr>
                    <p:blipFill>
                      <a:blip r:embed="rId17"/>
                      <a:stretch>
                        <a:fillRect/>
                      </a:stretch>
                    </p:blipFill>
                    <p:spPr>
                      <a:xfrm>
                        <a:off x="5274750" y="2479481"/>
                        <a:ext cx="276225" cy="390525"/>
                      </a:xfrm>
                      <a:prstGeom prst="rect">
                        <a:avLst/>
                      </a:prstGeom>
                    </p:spPr>
                  </p:pic>
                </p:oleObj>
              </mc:Fallback>
            </mc:AlternateContent>
          </a:graphicData>
        </a:graphic>
      </p:graphicFrame>
    </p:spTree>
    <p:extLst>
      <p:ext uri="{BB962C8B-B14F-4D97-AF65-F5344CB8AC3E}">
        <p14:creationId xmlns:p14="http://schemas.microsoft.com/office/powerpoint/2010/main" val="1059640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2" name="Google Shape;82;p10"/>
          <p:cNvGrpSpPr/>
          <p:nvPr/>
        </p:nvGrpSpPr>
        <p:grpSpPr>
          <a:xfrm>
            <a:off x="1120225" y="264681"/>
            <a:ext cx="11184317" cy="675291"/>
            <a:chOff x="5894364" y="2084485"/>
            <a:chExt cx="11184317" cy="675291"/>
          </a:xfrm>
        </p:grpSpPr>
        <p:sp>
          <p:nvSpPr>
            <p:cNvPr id="83" name="Google Shape;83;p10"/>
            <p:cNvSpPr txBox="1"/>
            <p:nvPr/>
          </p:nvSpPr>
          <p:spPr>
            <a:xfrm>
              <a:off x="5894364" y="2084485"/>
              <a:ext cx="1118431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600" b="1" i="0" u="none" strike="noStrike" cap="none" dirty="0">
                  <a:solidFill>
                    <a:srgbClr val="FF7043"/>
                  </a:solidFill>
                  <a:latin typeface="Calibri" panose="020F0502020204030204" pitchFamily="34" charset="0"/>
                  <a:ea typeface="Calibri"/>
                  <a:cs typeface="Calibri" panose="020F0502020204030204" pitchFamily="34" charset="0"/>
                  <a:sym typeface="Calibri"/>
                </a:rPr>
                <a:t>CHƯƠNG 1</a:t>
              </a: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 </a:t>
              </a:r>
              <a:r>
                <a:rPr lang="en-US" sz="3600" b="1">
                  <a:solidFill>
                    <a:srgbClr val="FF7043"/>
                  </a:solidFill>
                  <a:latin typeface="Calibri" panose="020F0502020204030204" pitchFamily="34" charset="0"/>
                  <a:ea typeface="Calibri"/>
                  <a:cs typeface="Calibri" panose="020F0502020204030204" pitchFamily="34" charset="0"/>
                  <a:sym typeface="Calibri"/>
                </a:rPr>
                <a:t>TỔNG QUAN VỀ MẬT MÃ VÀ HỘP THẾ</a:t>
              </a:r>
              <a:endParaRPr sz="3600" b="1" i="0" u="none" strike="noStrike" cap="none" dirty="0">
                <a:solidFill>
                  <a:srgbClr val="FF7043"/>
                </a:solidFill>
                <a:latin typeface="Calibri" panose="020F0502020204030204" pitchFamily="34" charset="0"/>
                <a:ea typeface="Calibri"/>
                <a:cs typeface="Calibri" panose="020F0502020204030204" pitchFamily="34" charset="0"/>
                <a:sym typeface="Calibri"/>
              </a:endParaRPr>
            </a:p>
          </p:txBody>
        </p:sp>
        <p:sp>
          <p:nvSpPr>
            <p:cNvPr id="84" name="Google Shape;84;p10"/>
            <p:cNvSpPr txBox="1"/>
            <p:nvPr/>
          </p:nvSpPr>
          <p:spPr>
            <a:xfrm>
              <a:off x="6096000" y="2482777"/>
              <a:ext cx="50618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A5A5A5"/>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056E218-1B62-A22E-417A-5978EF7315B3}"/>
              </a:ext>
            </a:extLst>
          </p:cNvPr>
          <p:cNvSpPr txBox="1"/>
          <p:nvPr/>
        </p:nvSpPr>
        <p:spPr>
          <a:xfrm>
            <a:off x="438072" y="1094452"/>
            <a:ext cx="7056740" cy="523220"/>
          </a:xfrm>
          <a:prstGeom prst="rect">
            <a:avLst/>
          </a:prstGeom>
          <a:noFill/>
        </p:spPr>
        <p:txBody>
          <a:bodyPr wrap="none" rtlCol="0">
            <a:spAutoFit/>
          </a:bodyPr>
          <a:lstStyle/>
          <a:p>
            <a:r>
              <a:rPr lang="en-US" sz="2800" b="1">
                <a:solidFill>
                  <a:srgbClr val="42A5F5"/>
                </a:solidFill>
                <a:latin typeface="Calibri" panose="020F0502020204030204" pitchFamily="34" charset="0"/>
                <a:cs typeface="Calibri" panose="020F0502020204030204" pitchFamily="34" charset="0"/>
              </a:rPr>
              <a:t>1.3 Một số tính chất mật mã của hàm boolean</a:t>
            </a:r>
            <a:endParaRPr lang="en-US" sz="2800" b="1" dirty="0">
              <a:solidFill>
                <a:srgbClr val="42A5F5"/>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52F9D8A-B615-4628-BA82-6B4CE8B6F68D}"/>
              </a:ext>
            </a:extLst>
          </p:cNvPr>
          <p:cNvSpPr txBox="1"/>
          <p:nvPr/>
        </p:nvSpPr>
        <p:spPr>
          <a:xfrm>
            <a:off x="438072" y="1752130"/>
            <a:ext cx="2836033" cy="461665"/>
          </a:xfrm>
          <a:prstGeom prst="rect">
            <a:avLst/>
          </a:prstGeom>
          <a:noFill/>
        </p:spPr>
        <p:txBody>
          <a:bodyPr wrap="none" rtlCol="0">
            <a:spAutoFit/>
          </a:bodyPr>
          <a:lstStyle/>
          <a:p>
            <a:r>
              <a:rPr lang="en-US" sz="2400" b="1" i="1">
                <a:solidFill>
                  <a:srgbClr val="78909C"/>
                </a:solidFill>
                <a:latin typeface="Calibri" panose="020F0502020204030204" pitchFamily="34" charset="0"/>
                <a:cs typeface="Calibri" panose="020F0502020204030204" pitchFamily="34" charset="0"/>
              </a:rPr>
              <a:t>1.3.1  Các định nghĩa</a:t>
            </a:r>
            <a:endParaRPr lang="en-US" sz="2400" b="1" i="1" dirty="0">
              <a:solidFill>
                <a:srgbClr val="78909C"/>
              </a:solidFill>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6F2B7BCC-0C59-4A2D-8523-5CE8154D1A85}"/>
              </a:ext>
            </a:extLst>
          </p:cNvPr>
          <p:cNvSpPr txBox="1"/>
          <p:nvPr/>
        </p:nvSpPr>
        <p:spPr>
          <a:xfrm>
            <a:off x="438072" y="2291073"/>
            <a:ext cx="11184317" cy="1133965"/>
          </a:xfrm>
          <a:prstGeom prst="rect">
            <a:avLst/>
          </a:prstGeom>
          <a:noFill/>
        </p:spPr>
        <p:txBody>
          <a:bodyPr wrap="square" rtlCol="0">
            <a:spAutoFit/>
          </a:bodyPr>
          <a:lstStyle/>
          <a:p>
            <a:pPr algn="just">
              <a:lnSpc>
                <a:spcPct val="150000"/>
              </a:lnSpc>
            </a:pPr>
            <a:r>
              <a:rPr lang="en-US" sz="2400">
                <a:solidFill>
                  <a:srgbClr val="424242"/>
                </a:solidFill>
                <a:latin typeface="Times New Roman" panose="02020603050405020304" pitchFamily="18" charset="0"/>
                <a:cs typeface="Times New Roman" panose="02020603050405020304" pitchFamily="18" charset="0"/>
              </a:rPr>
              <a:t>         </a:t>
            </a:r>
            <a:r>
              <a:rPr lang="en-US" sz="2400" b="1" i="1">
                <a:solidFill>
                  <a:srgbClr val="424242"/>
                </a:solidFill>
                <a:latin typeface="Times New Roman" panose="02020603050405020304" pitchFamily="18" charset="0"/>
                <a:cs typeface="Times New Roman" panose="02020603050405020304" pitchFamily="18" charset="0"/>
              </a:rPr>
              <a:t>Định nghĩa 1.3.8</a:t>
            </a:r>
            <a:r>
              <a:rPr lang="en-US" sz="2400">
                <a:solidFill>
                  <a:srgbClr val="424242"/>
                </a:solidFill>
                <a:latin typeface="Times New Roman" panose="02020603050405020304" pitchFamily="18"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rPr>
              <a:t>Trọng số Hamming            của hàm Boolean    là số giá trị 1 trong bảng chân trị của hàm</a:t>
            </a:r>
            <a:endParaRPr lang="en-US" sz="2400">
              <a:solidFill>
                <a:srgbClr val="424242"/>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64E18EF3-BDEA-44A4-B8A2-31B690482765}"/>
              </a:ext>
            </a:extLst>
          </p:cNvPr>
          <p:cNvSpPr txBox="1"/>
          <p:nvPr/>
        </p:nvSpPr>
        <p:spPr>
          <a:xfrm>
            <a:off x="438071" y="3425038"/>
            <a:ext cx="11184317" cy="1133965"/>
          </a:xfrm>
          <a:prstGeom prst="rect">
            <a:avLst/>
          </a:prstGeom>
          <a:noFill/>
        </p:spPr>
        <p:txBody>
          <a:bodyPr wrap="square" rtlCol="0">
            <a:spAutoFit/>
          </a:bodyPr>
          <a:lstStyle/>
          <a:p>
            <a:pPr algn="just">
              <a:lnSpc>
                <a:spcPct val="150000"/>
              </a:lnSpc>
            </a:pPr>
            <a:r>
              <a:rPr lang="en-US" sz="2400">
                <a:solidFill>
                  <a:srgbClr val="424242"/>
                </a:solidFill>
                <a:latin typeface="Times New Roman" panose="02020603050405020304" pitchFamily="18" charset="0"/>
                <a:cs typeface="Times New Roman" panose="02020603050405020304" pitchFamily="18" charset="0"/>
              </a:rPr>
              <a:t>         </a:t>
            </a:r>
            <a:r>
              <a:rPr lang="en-US" sz="2400" b="1" i="1">
                <a:solidFill>
                  <a:srgbClr val="424242"/>
                </a:solidFill>
                <a:latin typeface="Times New Roman" panose="02020603050405020304" pitchFamily="18" charset="0"/>
                <a:cs typeface="Times New Roman" panose="02020603050405020304" pitchFamily="18" charset="0"/>
              </a:rPr>
              <a:t>Định nghĩa 1.3.9</a:t>
            </a:r>
            <a:r>
              <a:rPr lang="en-US" sz="2400">
                <a:solidFill>
                  <a:srgbClr val="424242"/>
                </a:solidFill>
                <a:latin typeface="Times New Roman" panose="02020603050405020304" pitchFamily="18"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rPr>
              <a:t>Khoảng cách Hamming giữa 2</a:t>
            </a:r>
            <a:r>
              <a:rPr lang="en-US" sz="2400" spc="-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hàm Boolean    và     là </a:t>
            </a:r>
          </a:p>
          <a:p>
            <a:pPr algn="just">
              <a:lnSpc>
                <a:spcPct val="150000"/>
              </a:lnSpc>
            </a:pPr>
            <a:r>
              <a:rPr lang="en-US" sz="2400">
                <a:solidFill>
                  <a:srgbClr val="424242"/>
                </a:solidFill>
                <a:effectLst/>
                <a:latin typeface="Times New Roman" panose="02020603050405020304" pitchFamily="18" charset="0"/>
                <a:ea typeface="Calibri" panose="020F0502020204030204" pitchFamily="34" charset="0"/>
              </a:rPr>
              <a:t>được xác định bởi biểu thức sau:</a:t>
            </a:r>
            <a:endParaRPr lang="en-US" sz="2400">
              <a:solidFill>
                <a:srgbClr val="424242"/>
              </a:solidFill>
              <a:latin typeface="Times New Roman" panose="02020603050405020304" pitchFamily="18" charset="0"/>
              <a:cs typeface="Times New Roman" panose="02020603050405020304" pitchFamily="18" charset="0"/>
            </a:endParaRPr>
          </a:p>
        </p:txBody>
      </p:sp>
      <p:graphicFrame>
        <p:nvGraphicFramePr>
          <p:cNvPr id="9" name="Object 8">
            <a:extLst>
              <a:ext uri="{FF2B5EF4-FFF2-40B4-BE49-F238E27FC236}">
                <a16:creationId xmlns:a16="http://schemas.microsoft.com/office/drawing/2014/main" id="{B62652E0-9952-411F-8C57-9D3214E5D444}"/>
              </a:ext>
            </a:extLst>
          </p:cNvPr>
          <p:cNvGraphicFramePr>
            <a:graphicFrameLocks noChangeAspect="1"/>
          </p:cNvGraphicFramePr>
          <p:nvPr>
            <p:extLst>
              <p:ext uri="{D42A27DB-BD31-4B8C-83A1-F6EECF244321}">
                <p14:modId xmlns:p14="http://schemas.microsoft.com/office/powerpoint/2010/main" val="2573511348"/>
              </p:ext>
            </p:extLst>
          </p:nvPr>
        </p:nvGraphicFramePr>
        <p:xfrm>
          <a:off x="6298045" y="2508615"/>
          <a:ext cx="828675" cy="371475"/>
        </p:xfrm>
        <a:graphic>
          <a:graphicData uri="http://schemas.openxmlformats.org/presentationml/2006/ole">
            <mc:AlternateContent xmlns:mc="http://schemas.openxmlformats.org/markup-compatibility/2006">
              <mc:Choice xmlns:v="urn:schemas-microsoft-com:vml" Requires="v">
                <p:oleObj spid="_x0000_s13726" name="Equation" r:id="rId4" imgW="828704" imgH="371416" progId="Equation.DSMT4">
                  <p:embed/>
                </p:oleObj>
              </mc:Choice>
              <mc:Fallback>
                <p:oleObj name="Equation" r:id="rId4" imgW="828704" imgH="371416" progId="Equation.DSMT4">
                  <p:embed/>
                  <p:pic>
                    <p:nvPicPr>
                      <p:cNvPr id="0" name=""/>
                      <p:cNvPicPr/>
                      <p:nvPr/>
                    </p:nvPicPr>
                    <p:blipFill>
                      <a:blip r:embed="rId5"/>
                      <a:stretch>
                        <a:fillRect/>
                      </a:stretch>
                    </p:blipFill>
                    <p:spPr>
                      <a:xfrm>
                        <a:off x="6298045" y="2508615"/>
                        <a:ext cx="828675" cy="371475"/>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C99801BD-4B83-4098-AD0A-08B63ABD1F9E}"/>
              </a:ext>
            </a:extLst>
          </p:cNvPr>
          <p:cNvGraphicFramePr>
            <a:graphicFrameLocks noChangeAspect="1"/>
          </p:cNvGraphicFramePr>
          <p:nvPr>
            <p:extLst>
              <p:ext uri="{D42A27DB-BD31-4B8C-83A1-F6EECF244321}">
                <p14:modId xmlns:p14="http://schemas.microsoft.com/office/powerpoint/2010/main" val="2702380523"/>
              </p:ext>
            </p:extLst>
          </p:nvPr>
        </p:nvGraphicFramePr>
        <p:xfrm>
          <a:off x="9501188" y="2467530"/>
          <a:ext cx="276225" cy="390525"/>
        </p:xfrm>
        <a:graphic>
          <a:graphicData uri="http://schemas.openxmlformats.org/presentationml/2006/ole">
            <mc:AlternateContent xmlns:mc="http://schemas.openxmlformats.org/markup-compatibility/2006">
              <mc:Choice xmlns:v="urn:schemas-microsoft-com:vml" Requires="v">
                <p:oleObj spid="_x0000_s13727" name="Equation" r:id="rId6" imgW="276109" imgH="390647" progId="Equation.DSMT4">
                  <p:embed/>
                </p:oleObj>
              </mc:Choice>
              <mc:Fallback>
                <p:oleObj name="Equation" r:id="rId6" imgW="276109" imgH="390647" progId="Equation.DSMT4">
                  <p:embed/>
                  <p:pic>
                    <p:nvPicPr>
                      <p:cNvPr id="0" name=""/>
                      <p:cNvPicPr/>
                      <p:nvPr/>
                    </p:nvPicPr>
                    <p:blipFill>
                      <a:blip r:embed="rId7"/>
                      <a:stretch>
                        <a:fillRect/>
                      </a:stretch>
                    </p:blipFill>
                    <p:spPr>
                      <a:xfrm>
                        <a:off x="9501188" y="2467530"/>
                        <a:ext cx="276225" cy="390525"/>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C4DC8F64-2FAD-44AE-9953-BDF48B80E004}"/>
              </a:ext>
            </a:extLst>
          </p:cNvPr>
          <p:cNvGraphicFramePr>
            <a:graphicFrameLocks noChangeAspect="1"/>
          </p:cNvGraphicFramePr>
          <p:nvPr>
            <p:extLst>
              <p:ext uri="{D42A27DB-BD31-4B8C-83A1-F6EECF244321}">
                <p14:modId xmlns:p14="http://schemas.microsoft.com/office/powerpoint/2010/main" val="475690212"/>
              </p:ext>
            </p:extLst>
          </p:nvPr>
        </p:nvGraphicFramePr>
        <p:xfrm>
          <a:off x="4032649" y="3034513"/>
          <a:ext cx="276225" cy="390525"/>
        </p:xfrm>
        <a:graphic>
          <a:graphicData uri="http://schemas.openxmlformats.org/presentationml/2006/ole">
            <mc:AlternateContent xmlns:mc="http://schemas.openxmlformats.org/markup-compatibility/2006">
              <mc:Choice xmlns:v="urn:schemas-microsoft-com:vml" Requires="v">
                <p:oleObj spid="_x0000_s13728" name="Equation" r:id="rId8" imgW="276109" imgH="390647" progId="Equation.DSMT4">
                  <p:embed/>
                </p:oleObj>
              </mc:Choice>
              <mc:Fallback>
                <p:oleObj name="Equation" r:id="rId8" imgW="276109" imgH="390647" progId="Equation.DSMT4">
                  <p:embed/>
                  <p:pic>
                    <p:nvPicPr>
                      <p:cNvPr id="0" name=""/>
                      <p:cNvPicPr/>
                      <p:nvPr/>
                    </p:nvPicPr>
                    <p:blipFill>
                      <a:blip r:embed="rId9"/>
                      <a:stretch>
                        <a:fillRect/>
                      </a:stretch>
                    </p:blipFill>
                    <p:spPr>
                      <a:xfrm>
                        <a:off x="4032649" y="3034513"/>
                        <a:ext cx="276225" cy="390525"/>
                      </a:xfrm>
                      <a:prstGeom prst="rect">
                        <a:avLst/>
                      </a:prstGeom>
                    </p:spPr>
                  </p:pic>
                </p:oleObj>
              </mc:Fallback>
            </mc:AlternateContent>
          </a:graphicData>
        </a:graphic>
      </p:graphicFrame>
      <p:graphicFrame>
        <p:nvGraphicFramePr>
          <p:cNvPr id="27" name="Object 26">
            <a:extLst>
              <a:ext uri="{FF2B5EF4-FFF2-40B4-BE49-F238E27FC236}">
                <a16:creationId xmlns:a16="http://schemas.microsoft.com/office/drawing/2014/main" id="{0C4081C7-5328-445E-A88A-F5EEE844F857}"/>
              </a:ext>
            </a:extLst>
          </p:cNvPr>
          <p:cNvGraphicFramePr>
            <a:graphicFrameLocks noChangeAspect="1"/>
          </p:cNvGraphicFramePr>
          <p:nvPr>
            <p:extLst>
              <p:ext uri="{D42A27DB-BD31-4B8C-83A1-F6EECF244321}">
                <p14:modId xmlns:p14="http://schemas.microsoft.com/office/powerpoint/2010/main" val="998918733"/>
              </p:ext>
            </p:extLst>
          </p:nvPr>
        </p:nvGraphicFramePr>
        <p:xfrm>
          <a:off x="8967787" y="3620300"/>
          <a:ext cx="276225" cy="390525"/>
        </p:xfrm>
        <a:graphic>
          <a:graphicData uri="http://schemas.openxmlformats.org/presentationml/2006/ole">
            <mc:AlternateContent xmlns:mc="http://schemas.openxmlformats.org/markup-compatibility/2006">
              <mc:Choice xmlns:v="urn:schemas-microsoft-com:vml" Requires="v">
                <p:oleObj spid="_x0000_s13729" name="Equation" r:id="rId10" imgW="276109" imgH="390647" progId="Equation.DSMT4">
                  <p:embed/>
                </p:oleObj>
              </mc:Choice>
              <mc:Fallback>
                <p:oleObj name="Equation" r:id="rId10" imgW="276109" imgH="390647" progId="Equation.DSMT4">
                  <p:embed/>
                  <p:pic>
                    <p:nvPicPr>
                      <p:cNvPr id="0" name=""/>
                      <p:cNvPicPr/>
                      <p:nvPr/>
                    </p:nvPicPr>
                    <p:blipFill>
                      <a:blip r:embed="rId11"/>
                      <a:stretch>
                        <a:fillRect/>
                      </a:stretch>
                    </p:blipFill>
                    <p:spPr>
                      <a:xfrm>
                        <a:off x="8967787" y="3620300"/>
                        <a:ext cx="276225" cy="390525"/>
                      </a:xfrm>
                      <a:prstGeom prst="rect">
                        <a:avLst/>
                      </a:prstGeom>
                    </p:spPr>
                  </p:pic>
                </p:oleObj>
              </mc:Fallback>
            </mc:AlternateContent>
          </a:graphicData>
        </a:graphic>
      </p:graphicFrame>
      <p:graphicFrame>
        <p:nvGraphicFramePr>
          <p:cNvPr id="29" name="Object 28">
            <a:extLst>
              <a:ext uri="{FF2B5EF4-FFF2-40B4-BE49-F238E27FC236}">
                <a16:creationId xmlns:a16="http://schemas.microsoft.com/office/drawing/2014/main" id="{C0AFB6CD-BC01-486D-9701-8B9974954CE2}"/>
              </a:ext>
            </a:extLst>
          </p:cNvPr>
          <p:cNvGraphicFramePr>
            <a:graphicFrameLocks noChangeAspect="1"/>
          </p:cNvGraphicFramePr>
          <p:nvPr>
            <p:extLst>
              <p:ext uri="{D42A27DB-BD31-4B8C-83A1-F6EECF244321}">
                <p14:modId xmlns:p14="http://schemas.microsoft.com/office/powerpoint/2010/main" val="3603607098"/>
              </p:ext>
            </p:extLst>
          </p:nvPr>
        </p:nvGraphicFramePr>
        <p:xfrm>
          <a:off x="9601200" y="3646186"/>
          <a:ext cx="291711" cy="364639"/>
        </p:xfrm>
        <a:graphic>
          <a:graphicData uri="http://schemas.openxmlformats.org/presentationml/2006/ole">
            <mc:AlternateContent xmlns:mc="http://schemas.openxmlformats.org/markup-compatibility/2006">
              <mc:Choice xmlns:v="urn:schemas-microsoft-com:vml" Requires="v">
                <p:oleObj spid="_x0000_s13730" name="Equation" r:id="rId12" imgW="152280" imgH="190440" progId="Equation.DSMT4">
                  <p:embed/>
                </p:oleObj>
              </mc:Choice>
              <mc:Fallback>
                <p:oleObj name="Equation" r:id="rId12" imgW="152280" imgH="190440" progId="Equation.DSMT4">
                  <p:embed/>
                  <p:pic>
                    <p:nvPicPr>
                      <p:cNvPr id="0" name=""/>
                      <p:cNvPicPr/>
                      <p:nvPr/>
                    </p:nvPicPr>
                    <p:blipFill>
                      <a:blip r:embed="rId13"/>
                      <a:stretch>
                        <a:fillRect/>
                      </a:stretch>
                    </p:blipFill>
                    <p:spPr>
                      <a:xfrm>
                        <a:off x="9601200" y="3646186"/>
                        <a:ext cx="291711" cy="364639"/>
                      </a:xfrm>
                      <a:prstGeom prst="rect">
                        <a:avLst/>
                      </a:prstGeom>
                    </p:spPr>
                  </p:pic>
                </p:oleObj>
              </mc:Fallback>
            </mc:AlternateContent>
          </a:graphicData>
        </a:graphic>
      </p:graphicFrame>
      <p:graphicFrame>
        <p:nvGraphicFramePr>
          <p:cNvPr id="30" name="Object 29">
            <a:extLst>
              <a:ext uri="{FF2B5EF4-FFF2-40B4-BE49-F238E27FC236}">
                <a16:creationId xmlns:a16="http://schemas.microsoft.com/office/drawing/2014/main" id="{D85A429C-CFA8-420B-9D04-D45465E17E71}"/>
              </a:ext>
            </a:extLst>
          </p:cNvPr>
          <p:cNvGraphicFramePr>
            <a:graphicFrameLocks noChangeAspect="1"/>
          </p:cNvGraphicFramePr>
          <p:nvPr>
            <p:extLst>
              <p:ext uri="{D42A27DB-BD31-4B8C-83A1-F6EECF244321}">
                <p14:modId xmlns:p14="http://schemas.microsoft.com/office/powerpoint/2010/main" val="1433069206"/>
              </p:ext>
            </p:extLst>
          </p:nvPr>
        </p:nvGraphicFramePr>
        <p:xfrm>
          <a:off x="10190154" y="3649121"/>
          <a:ext cx="1159002" cy="371475"/>
        </p:xfrm>
        <a:graphic>
          <a:graphicData uri="http://schemas.openxmlformats.org/presentationml/2006/ole">
            <mc:AlternateContent xmlns:mc="http://schemas.openxmlformats.org/markup-compatibility/2006">
              <mc:Choice xmlns:v="urn:schemas-microsoft-com:vml" Requires="v">
                <p:oleObj spid="_x0000_s13731" name="Equation" r:id="rId14" imgW="743224" imgH="237933" progId="Equation.DSMT4">
                  <p:embed/>
                </p:oleObj>
              </mc:Choice>
              <mc:Fallback>
                <p:oleObj name="Equation" r:id="rId14" imgW="743224" imgH="237933" progId="Equation.DSMT4">
                  <p:embed/>
                  <p:pic>
                    <p:nvPicPr>
                      <p:cNvPr id="0" name=""/>
                      <p:cNvPicPr/>
                      <p:nvPr/>
                    </p:nvPicPr>
                    <p:blipFill>
                      <a:blip r:embed="rId15"/>
                      <a:stretch>
                        <a:fillRect/>
                      </a:stretch>
                    </p:blipFill>
                    <p:spPr>
                      <a:xfrm>
                        <a:off x="10190154" y="3649121"/>
                        <a:ext cx="1159002" cy="371475"/>
                      </a:xfrm>
                      <a:prstGeom prst="rect">
                        <a:avLst/>
                      </a:prstGeom>
                    </p:spPr>
                  </p:pic>
                </p:oleObj>
              </mc:Fallback>
            </mc:AlternateContent>
          </a:graphicData>
        </a:graphic>
      </p:graphicFrame>
      <p:graphicFrame>
        <p:nvGraphicFramePr>
          <p:cNvPr id="31" name="Object 30">
            <a:extLst>
              <a:ext uri="{FF2B5EF4-FFF2-40B4-BE49-F238E27FC236}">
                <a16:creationId xmlns:a16="http://schemas.microsoft.com/office/drawing/2014/main" id="{1BF9ED22-1CF0-4123-90F6-405E2EE32004}"/>
              </a:ext>
            </a:extLst>
          </p:cNvPr>
          <p:cNvGraphicFramePr>
            <a:graphicFrameLocks noChangeAspect="1"/>
          </p:cNvGraphicFramePr>
          <p:nvPr>
            <p:extLst>
              <p:ext uri="{D42A27DB-BD31-4B8C-83A1-F6EECF244321}">
                <p14:modId xmlns:p14="http://schemas.microsoft.com/office/powerpoint/2010/main" val="3558412080"/>
              </p:ext>
            </p:extLst>
          </p:nvPr>
        </p:nvGraphicFramePr>
        <p:xfrm>
          <a:off x="4587111" y="4151451"/>
          <a:ext cx="3017778" cy="421840"/>
        </p:xfrm>
        <a:graphic>
          <a:graphicData uri="http://schemas.openxmlformats.org/presentationml/2006/ole">
            <mc:AlternateContent xmlns:mc="http://schemas.openxmlformats.org/markup-compatibility/2006">
              <mc:Choice xmlns:v="urn:schemas-microsoft-com:vml" Requires="v">
                <p:oleObj spid="_x0000_s13732" name="Equation" r:id="rId16" imgW="1771634" imgH="247736" progId="Equation.DSMT4">
                  <p:embed/>
                </p:oleObj>
              </mc:Choice>
              <mc:Fallback>
                <p:oleObj name="Equation" r:id="rId16" imgW="1771634" imgH="247736" progId="Equation.DSMT4">
                  <p:embed/>
                  <p:pic>
                    <p:nvPicPr>
                      <p:cNvPr id="0" name=""/>
                      <p:cNvPicPr/>
                      <p:nvPr/>
                    </p:nvPicPr>
                    <p:blipFill>
                      <a:blip r:embed="rId17"/>
                      <a:stretch>
                        <a:fillRect/>
                      </a:stretch>
                    </p:blipFill>
                    <p:spPr>
                      <a:xfrm>
                        <a:off x="4587111" y="4151451"/>
                        <a:ext cx="3017778" cy="421840"/>
                      </a:xfrm>
                      <a:prstGeom prst="rect">
                        <a:avLst/>
                      </a:prstGeom>
                    </p:spPr>
                  </p:pic>
                </p:oleObj>
              </mc:Fallback>
            </mc:AlternateContent>
          </a:graphicData>
        </a:graphic>
      </p:graphicFrame>
      <p:sp>
        <p:nvSpPr>
          <p:cNvPr id="35" name="TextBox 34">
            <a:extLst>
              <a:ext uri="{FF2B5EF4-FFF2-40B4-BE49-F238E27FC236}">
                <a16:creationId xmlns:a16="http://schemas.microsoft.com/office/drawing/2014/main" id="{FF0404DF-8B26-4886-A66E-A5640C54526D}"/>
              </a:ext>
            </a:extLst>
          </p:cNvPr>
          <p:cNvSpPr txBox="1"/>
          <p:nvPr/>
        </p:nvSpPr>
        <p:spPr>
          <a:xfrm>
            <a:off x="503841" y="4536968"/>
            <a:ext cx="11184317" cy="1133965"/>
          </a:xfrm>
          <a:prstGeom prst="rect">
            <a:avLst/>
          </a:prstGeom>
          <a:noFill/>
        </p:spPr>
        <p:txBody>
          <a:bodyPr wrap="square" rtlCol="0">
            <a:spAutoFit/>
          </a:bodyPr>
          <a:lstStyle/>
          <a:p>
            <a:pPr algn="just">
              <a:lnSpc>
                <a:spcPct val="150000"/>
              </a:lnSpc>
            </a:pPr>
            <a:r>
              <a:rPr lang="en-US" sz="2400">
                <a:solidFill>
                  <a:srgbClr val="424242"/>
                </a:solidFill>
                <a:latin typeface="Times New Roman" panose="02020603050405020304" pitchFamily="18" charset="0"/>
                <a:cs typeface="Times New Roman" panose="02020603050405020304" pitchFamily="18" charset="0"/>
              </a:rPr>
              <a:t>         </a:t>
            </a:r>
            <a:r>
              <a:rPr lang="en-US" sz="2400" b="1" i="1">
                <a:solidFill>
                  <a:srgbClr val="424242"/>
                </a:solidFill>
                <a:latin typeface="Times New Roman" panose="02020603050405020304" pitchFamily="18" charset="0"/>
                <a:cs typeface="Times New Roman" panose="02020603050405020304" pitchFamily="18" charset="0"/>
              </a:rPr>
              <a:t>Định nghĩa 1.3.10</a:t>
            </a:r>
            <a:r>
              <a:rPr lang="en-US" sz="2400">
                <a:solidFill>
                  <a:srgbClr val="424242"/>
                </a:solidFill>
                <a:latin typeface="Times New Roman" panose="02020603050405020304" pitchFamily="18"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rPr>
              <a:t>Hai hàm                          và		      được gọi là tương đương affine với nhau nếu tồn tại ma trận khả nghịch </a:t>
            </a:r>
            <a:r>
              <a:rPr lang="en-US" sz="2400" i="1">
                <a:solidFill>
                  <a:srgbClr val="424242"/>
                </a:solidFill>
                <a:effectLst/>
                <a:latin typeface="Times New Roman" panose="02020603050405020304" pitchFamily="18" charset="0"/>
                <a:ea typeface="Calibri" panose="020F0502020204030204" pitchFamily="34" charset="0"/>
              </a:rPr>
              <a:t>A</a:t>
            </a:r>
            <a:r>
              <a:rPr lang="en-US" sz="2400">
                <a:solidFill>
                  <a:srgbClr val="424242"/>
                </a:solidFill>
                <a:effectLst/>
                <a:latin typeface="Times New Roman" panose="02020603050405020304" pitchFamily="18" charset="0"/>
                <a:ea typeface="Calibri" panose="020F0502020204030204" pitchFamily="34" charset="0"/>
              </a:rPr>
              <a:t> sao cho:</a:t>
            </a:r>
            <a:endParaRPr lang="en-US" sz="2400">
              <a:solidFill>
                <a:srgbClr val="424242"/>
              </a:solidFill>
              <a:latin typeface="Times New Roman" panose="02020603050405020304" pitchFamily="18" charset="0"/>
              <a:cs typeface="Times New Roman" panose="02020603050405020304" pitchFamily="18" charset="0"/>
            </a:endParaRPr>
          </a:p>
        </p:txBody>
      </p:sp>
      <p:pic>
        <p:nvPicPr>
          <p:cNvPr id="57" name="Picture 56">
            <a:extLst>
              <a:ext uri="{FF2B5EF4-FFF2-40B4-BE49-F238E27FC236}">
                <a16:creationId xmlns:a16="http://schemas.microsoft.com/office/drawing/2014/main" id="{E32D9301-3179-4716-815D-F5198E3D5176}"/>
              </a:ext>
            </a:extLst>
          </p:cNvPr>
          <p:cNvPicPr>
            <a:picLocks noChangeAspect="1"/>
          </p:cNvPicPr>
          <p:nvPr/>
        </p:nvPicPr>
        <p:blipFill>
          <a:blip r:embed="rId18"/>
          <a:stretch>
            <a:fillRect/>
          </a:stretch>
        </p:blipFill>
        <p:spPr>
          <a:xfrm>
            <a:off x="4289044" y="5590198"/>
            <a:ext cx="3017778" cy="1209658"/>
          </a:xfrm>
          <a:prstGeom prst="rect">
            <a:avLst/>
          </a:prstGeom>
        </p:spPr>
      </p:pic>
      <p:graphicFrame>
        <p:nvGraphicFramePr>
          <p:cNvPr id="58" name="Object 57">
            <a:extLst>
              <a:ext uri="{FF2B5EF4-FFF2-40B4-BE49-F238E27FC236}">
                <a16:creationId xmlns:a16="http://schemas.microsoft.com/office/drawing/2014/main" id="{D1392D9C-A9F8-4F12-B27F-101E31ECEDA8}"/>
              </a:ext>
            </a:extLst>
          </p:cNvPr>
          <p:cNvGraphicFramePr>
            <a:graphicFrameLocks noChangeAspect="1"/>
          </p:cNvGraphicFramePr>
          <p:nvPr>
            <p:extLst>
              <p:ext uri="{D42A27DB-BD31-4B8C-83A1-F6EECF244321}">
                <p14:modId xmlns:p14="http://schemas.microsoft.com/office/powerpoint/2010/main" val="2282523222"/>
              </p:ext>
            </p:extLst>
          </p:nvPr>
        </p:nvGraphicFramePr>
        <p:xfrm>
          <a:off x="4889357" y="4700539"/>
          <a:ext cx="1817153" cy="421839"/>
        </p:xfrm>
        <a:graphic>
          <a:graphicData uri="http://schemas.openxmlformats.org/presentationml/2006/ole">
            <mc:AlternateContent xmlns:mc="http://schemas.openxmlformats.org/markup-compatibility/2006">
              <mc:Choice xmlns:v="urn:schemas-microsoft-com:vml" Requires="v">
                <p:oleObj spid="_x0000_s13733" name="Equation" r:id="rId19" imgW="1066612" imgH="247736" progId="Equation.DSMT4">
                  <p:embed/>
                </p:oleObj>
              </mc:Choice>
              <mc:Fallback>
                <p:oleObj name="Equation" r:id="rId19" imgW="1066612" imgH="247736" progId="Equation.DSMT4">
                  <p:embed/>
                  <p:pic>
                    <p:nvPicPr>
                      <p:cNvPr id="0" name=""/>
                      <p:cNvPicPr/>
                      <p:nvPr/>
                    </p:nvPicPr>
                    <p:blipFill>
                      <a:blip r:embed="rId20"/>
                      <a:stretch>
                        <a:fillRect/>
                      </a:stretch>
                    </p:blipFill>
                    <p:spPr>
                      <a:xfrm>
                        <a:off x="4889357" y="4700539"/>
                        <a:ext cx="1817153" cy="421839"/>
                      </a:xfrm>
                      <a:prstGeom prst="rect">
                        <a:avLst/>
                      </a:prstGeom>
                    </p:spPr>
                  </p:pic>
                </p:oleObj>
              </mc:Fallback>
            </mc:AlternateContent>
          </a:graphicData>
        </a:graphic>
      </p:graphicFrame>
      <p:graphicFrame>
        <p:nvGraphicFramePr>
          <p:cNvPr id="59" name="Object 58">
            <a:extLst>
              <a:ext uri="{FF2B5EF4-FFF2-40B4-BE49-F238E27FC236}">
                <a16:creationId xmlns:a16="http://schemas.microsoft.com/office/drawing/2014/main" id="{B97116B0-1B6E-42D2-B437-690DF7A80559}"/>
              </a:ext>
            </a:extLst>
          </p:cNvPr>
          <p:cNvGraphicFramePr>
            <a:graphicFrameLocks noChangeAspect="1"/>
          </p:cNvGraphicFramePr>
          <p:nvPr>
            <p:extLst>
              <p:ext uri="{D42A27DB-BD31-4B8C-83A1-F6EECF244321}">
                <p14:modId xmlns:p14="http://schemas.microsoft.com/office/powerpoint/2010/main" val="2541146214"/>
              </p:ext>
            </p:extLst>
          </p:nvPr>
        </p:nvGraphicFramePr>
        <p:xfrm>
          <a:off x="7081106" y="4716196"/>
          <a:ext cx="2162906" cy="390524"/>
        </p:xfrm>
        <a:graphic>
          <a:graphicData uri="http://schemas.openxmlformats.org/presentationml/2006/ole">
            <mc:AlternateContent xmlns:mc="http://schemas.openxmlformats.org/markup-compatibility/2006">
              <mc:Choice xmlns:v="urn:schemas-microsoft-com:vml" Requires="v">
                <p:oleObj spid="_x0000_s13734" name="Equation" r:id="rId21" imgW="1371466" imgH="247736" progId="Equation.DSMT4">
                  <p:embed/>
                </p:oleObj>
              </mc:Choice>
              <mc:Fallback>
                <p:oleObj name="Equation" r:id="rId21" imgW="1371466" imgH="247736" progId="Equation.DSMT4">
                  <p:embed/>
                  <p:pic>
                    <p:nvPicPr>
                      <p:cNvPr id="0" name=""/>
                      <p:cNvPicPr/>
                      <p:nvPr/>
                    </p:nvPicPr>
                    <p:blipFill>
                      <a:blip r:embed="rId22"/>
                      <a:stretch>
                        <a:fillRect/>
                      </a:stretch>
                    </p:blipFill>
                    <p:spPr>
                      <a:xfrm>
                        <a:off x="7081106" y="4716196"/>
                        <a:ext cx="2162906" cy="390524"/>
                      </a:xfrm>
                      <a:prstGeom prst="rect">
                        <a:avLst/>
                      </a:prstGeom>
                    </p:spPr>
                  </p:pic>
                </p:oleObj>
              </mc:Fallback>
            </mc:AlternateContent>
          </a:graphicData>
        </a:graphic>
      </p:graphicFrame>
    </p:spTree>
    <p:extLst>
      <p:ext uri="{BB962C8B-B14F-4D97-AF65-F5344CB8AC3E}">
        <p14:creationId xmlns:p14="http://schemas.microsoft.com/office/powerpoint/2010/main" val="719865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2" name="Google Shape;82;p10"/>
          <p:cNvGrpSpPr/>
          <p:nvPr/>
        </p:nvGrpSpPr>
        <p:grpSpPr>
          <a:xfrm>
            <a:off x="1120225" y="264681"/>
            <a:ext cx="11184317" cy="675291"/>
            <a:chOff x="5894364" y="2084485"/>
            <a:chExt cx="11184317" cy="675291"/>
          </a:xfrm>
        </p:grpSpPr>
        <p:sp>
          <p:nvSpPr>
            <p:cNvPr id="83" name="Google Shape;83;p10"/>
            <p:cNvSpPr txBox="1"/>
            <p:nvPr/>
          </p:nvSpPr>
          <p:spPr>
            <a:xfrm>
              <a:off x="5894364" y="2084485"/>
              <a:ext cx="1118431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600" b="1" i="0" u="none" strike="noStrike" cap="none" dirty="0">
                  <a:solidFill>
                    <a:srgbClr val="FF7043"/>
                  </a:solidFill>
                  <a:latin typeface="Calibri" panose="020F0502020204030204" pitchFamily="34" charset="0"/>
                  <a:ea typeface="Calibri"/>
                  <a:cs typeface="Calibri" panose="020F0502020204030204" pitchFamily="34" charset="0"/>
                  <a:sym typeface="Calibri"/>
                </a:rPr>
                <a:t>CHƯƠNG 1</a:t>
              </a: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 </a:t>
              </a:r>
              <a:r>
                <a:rPr lang="en-US" sz="3600" b="1">
                  <a:solidFill>
                    <a:srgbClr val="FF7043"/>
                  </a:solidFill>
                  <a:latin typeface="Calibri" panose="020F0502020204030204" pitchFamily="34" charset="0"/>
                  <a:ea typeface="Calibri"/>
                  <a:cs typeface="Calibri" panose="020F0502020204030204" pitchFamily="34" charset="0"/>
                  <a:sym typeface="Calibri"/>
                </a:rPr>
                <a:t>TỔNG QUAN VỀ MẬT MÃ VÀ HỘP THẾ</a:t>
              </a:r>
              <a:endParaRPr sz="3600" b="1" i="0" u="none" strike="noStrike" cap="none" dirty="0">
                <a:solidFill>
                  <a:srgbClr val="FF7043"/>
                </a:solidFill>
                <a:latin typeface="Calibri" panose="020F0502020204030204" pitchFamily="34" charset="0"/>
                <a:ea typeface="Calibri"/>
                <a:cs typeface="Calibri" panose="020F0502020204030204" pitchFamily="34" charset="0"/>
                <a:sym typeface="Calibri"/>
              </a:endParaRPr>
            </a:p>
          </p:txBody>
        </p:sp>
        <p:sp>
          <p:nvSpPr>
            <p:cNvPr id="84" name="Google Shape;84;p10"/>
            <p:cNvSpPr txBox="1"/>
            <p:nvPr/>
          </p:nvSpPr>
          <p:spPr>
            <a:xfrm>
              <a:off x="6096000" y="2482777"/>
              <a:ext cx="50618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A5A5A5"/>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056E218-1B62-A22E-417A-5978EF7315B3}"/>
              </a:ext>
            </a:extLst>
          </p:cNvPr>
          <p:cNvSpPr txBox="1"/>
          <p:nvPr/>
        </p:nvSpPr>
        <p:spPr>
          <a:xfrm>
            <a:off x="438072" y="1094452"/>
            <a:ext cx="7056740" cy="523220"/>
          </a:xfrm>
          <a:prstGeom prst="rect">
            <a:avLst/>
          </a:prstGeom>
          <a:noFill/>
        </p:spPr>
        <p:txBody>
          <a:bodyPr wrap="none" rtlCol="0">
            <a:spAutoFit/>
          </a:bodyPr>
          <a:lstStyle/>
          <a:p>
            <a:r>
              <a:rPr lang="en-US" sz="2800" b="1">
                <a:solidFill>
                  <a:srgbClr val="42A5F5"/>
                </a:solidFill>
                <a:latin typeface="Calibri" panose="020F0502020204030204" pitchFamily="34" charset="0"/>
                <a:cs typeface="Calibri" panose="020F0502020204030204" pitchFamily="34" charset="0"/>
              </a:rPr>
              <a:t>1.3 Một số tính chất mật mã của hàm boolean</a:t>
            </a:r>
            <a:endParaRPr lang="en-US" sz="2800" b="1" dirty="0">
              <a:solidFill>
                <a:srgbClr val="42A5F5"/>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52F9D8A-B615-4628-BA82-6B4CE8B6F68D}"/>
              </a:ext>
            </a:extLst>
          </p:cNvPr>
          <p:cNvSpPr txBox="1"/>
          <p:nvPr/>
        </p:nvSpPr>
        <p:spPr>
          <a:xfrm>
            <a:off x="438072" y="1752130"/>
            <a:ext cx="2836033" cy="461665"/>
          </a:xfrm>
          <a:prstGeom prst="rect">
            <a:avLst/>
          </a:prstGeom>
          <a:noFill/>
        </p:spPr>
        <p:txBody>
          <a:bodyPr wrap="none" rtlCol="0">
            <a:spAutoFit/>
          </a:bodyPr>
          <a:lstStyle/>
          <a:p>
            <a:r>
              <a:rPr lang="en-US" sz="2400" b="1" i="1">
                <a:solidFill>
                  <a:srgbClr val="78909C"/>
                </a:solidFill>
                <a:latin typeface="Calibri" panose="020F0502020204030204" pitchFamily="34" charset="0"/>
                <a:cs typeface="Calibri" panose="020F0502020204030204" pitchFamily="34" charset="0"/>
              </a:rPr>
              <a:t>1.3.1  Các định nghĩa</a:t>
            </a:r>
            <a:endParaRPr lang="en-US" sz="2400" b="1" i="1" dirty="0">
              <a:solidFill>
                <a:srgbClr val="78909C"/>
              </a:solidFill>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6F2B7BCC-0C59-4A2D-8523-5CE8154D1A85}"/>
              </a:ext>
            </a:extLst>
          </p:cNvPr>
          <p:cNvSpPr txBox="1"/>
          <p:nvPr/>
        </p:nvSpPr>
        <p:spPr>
          <a:xfrm>
            <a:off x="438072" y="2291073"/>
            <a:ext cx="11184317" cy="1133965"/>
          </a:xfrm>
          <a:prstGeom prst="rect">
            <a:avLst/>
          </a:prstGeom>
          <a:noFill/>
        </p:spPr>
        <p:txBody>
          <a:bodyPr wrap="square" rtlCol="0">
            <a:spAutoFit/>
          </a:bodyPr>
          <a:lstStyle/>
          <a:p>
            <a:pPr algn="just">
              <a:lnSpc>
                <a:spcPct val="150000"/>
              </a:lnSpc>
            </a:pPr>
            <a:r>
              <a:rPr lang="en-US" sz="2400">
                <a:solidFill>
                  <a:srgbClr val="424242"/>
                </a:solidFill>
                <a:latin typeface="Times New Roman" panose="02020603050405020304" pitchFamily="18" charset="0"/>
                <a:cs typeface="Times New Roman" panose="02020603050405020304" pitchFamily="18" charset="0"/>
              </a:rPr>
              <a:t>         </a:t>
            </a:r>
            <a:r>
              <a:rPr lang="en-US" sz="2400" b="1" i="1">
                <a:solidFill>
                  <a:srgbClr val="424242"/>
                </a:solidFill>
                <a:latin typeface="Times New Roman" panose="02020603050405020304" pitchFamily="18" charset="0"/>
                <a:cs typeface="Times New Roman" panose="02020603050405020304" pitchFamily="18" charset="0"/>
              </a:rPr>
              <a:t>Định nghĩa 1.3.11</a:t>
            </a:r>
            <a:r>
              <a:rPr lang="en-US" sz="2400">
                <a:solidFill>
                  <a:srgbClr val="424242"/>
                </a:solidFill>
                <a:latin typeface="Times New Roman" panose="02020603050405020304" pitchFamily="18"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rPr>
              <a:t>Hàm nhận giá trị số nguyên trên            được gọi là phép biến đổi Hadamard và được xác định như sau:</a:t>
            </a:r>
            <a:endParaRPr lang="en-US" sz="2400">
              <a:solidFill>
                <a:srgbClr val="424242"/>
              </a:solidFill>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FF0404DF-8B26-4886-A66E-A5640C54526D}"/>
              </a:ext>
            </a:extLst>
          </p:cNvPr>
          <p:cNvSpPr txBox="1"/>
          <p:nvPr/>
        </p:nvSpPr>
        <p:spPr>
          <a:xfrm>
            <a:off x="503841" y="4052786"/>
            <a:ext cx="11184317" cy="579967"/>
          </a:xfrm>
          <a:prstGeom prst="rect">
            <a:avLst/>
          </a:prstGeom>
          <a:noFill/>
        </p:spPr>
        <p:txBody>
          <a:bodyPr wrap="square" rtlCol="0">
            <a:spAutoFit/>
          </a:bodyPr>
          <a:lstStyle/>
          <a:p>
            <a:pPr algn="just">
              <a:lnSpc>
                <a:spcPct val="150000"/>
              </a:lnSpc>
            </a:pPr>
            <a:r>
              <a:rPr lang="en-US" sz="2400">
                <a:solidFill>
                  <a:srgbClr val="424242"/>
                </a:solidFill>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Đối</a:t>
            </a:r>
            <a:r>
              <a:rPr lang="en-US" sz="2400" spc="6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với</a:t>
            </a:r>
            <a:r>
              <a:rPr lang="en-US" sz="2400" spc="6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mỗi</a:t>
            </a:r>
            <a:r>
              <a:rPr lang="en-US" sz="2400" spc="6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giá</a:t>
            </a:r>
            <a:r>
              <a:rPr lang="en-US" sz="2400" spc="5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trị          được</a:t>
            </a:r>
            <a:r>
              <a:rPr lang="en-US" sz="2400" spc="6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gọi</a:t>
            </a:r>
            <a:r>
              <a:rPr lang="en-US" sz="2400" spc="4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là</a:t>
            </a:r>
            <a:r>
              <a:rPr lang="en-US" sz="2400" spc="5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hệ</a:t>
            </a:r>
            <a:r>
              <a:rPr lang="en-US" sz="2400" spc="3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số</a:t>
            </a:r>
            <a:r>
              <a:rPr lang="en-US" sz="2400" spc="55">
                <a:solidFill>
                  <a:srgbClr val="424242"/>
                </a:solidFill>
                <a:effectLst/>
                <a:latin typeface="Times New Roman" panose="02020603050405020304" pitchFamily="18" charset="0"/>
                <a:ea typeface="Calibri" panose="020F0502020204030204" pitchFamily="34" charset="0"/>
              </a:rPr>
              <a:t> </a:t>
            </a:r>
            <a:r>
              <a:rPr lang="en-US" sz="2400" spc="-10">
                <a:solidFill>
                  <a:srgbClr val="424242"/>
                </a:solidFill>
                <a:effectLst/>
                <a:latin typeface="Times New Roman" panose="02020603050405020304" pitchFamily="18" charset="0"/>
                <a:ea typeface="Calibri" panose="020F0502020204030204" pitchFamily="34" charset="0"/>
              </a:rPr>
              <a:t>Hadamard.</a:t>
            </a:r>
            <a:endParaRPr lang="en-US" sz="2400">
              <a:solidFill>
                <a:srgbClr val="424242"/>
              </a:solidFill>
              <a:latin typeface="Times New Roman" panose="02020603050405020304" pitchFamily="18" charset="0"/>
              <a:cs typeface="Times New Roman" panose="02020603050405020304" pitchFamily="18" charset="0"/>
            </a:endParaRPr>
          </a:p>
        </p:txBody>
      </p:sp>
      <p:graphicFrame>
        <p:nvGraphicFramePr>
          <p:cNvPr id="5" name="Object 4">
            <a:extLst>
              <a:ext uri="{FF2B5EF4-FFF2-40B4-BE49-F238E27FC236}">
                <a16:creationId xmlns:a16="http://schemas.microsoft.com/office/drawing/2014/main" id="{55115BD8-8945-4699-922A-E3040BE6D08A}"/>
              </a:ext>
            </a:extLst>
          </p:cNvPr>
          <p:cNvGraphicFramePr>
            <a:graphicFrameLocks noChangeAspect="1"/>
          </p:cNvGraphicFramePr>
          <p:nvPr>
            <p:extLst>
              <p:ext uri="{D42A27DB-BD31-4B8C-83A1-F6EECF244321}">
                <p14:modId xmlns:p14="http://schemas.microsoft.com/office/powerpoint/2010/main" val="505725872"/>
              </p:ext>
            </p:extLst>
          </p:nvPr>
        </p:nvGraphicFramePr>
        <p:xfrm>
          <a:off x="7841184" y="2461521"/>
          <a:ext cx="899925" cy="421840"/>
        </p:xfrm>
        <a:graphic>
          <a:graphicData uri="http://schemas.openxmlformats.org/presentationml/2006/ole">
            <mc:AlternateContent xmlns:mc="http://schemas.openxmlformats.org/markup-compatibility/2006">
              <mc:Choice xmlns:v="urn:schemas-microsoft-com:vml" Requires="v">
                <p:oleObj spid="_x0000_s14552" name="Equation" r:id="rId4" imgW="609330" imgH="285821" progId="Equation.DSMT4">
                  <p:embed/>
                </p:oleObj>
              </mc:Choice>
              <mc:Fallback>
                <p:oleObj name="Equation" r:id="rId4" imgW="609330" imgH="285821" progId="Equation.DSMT4">
                  <p:embed/>
                  <p:pic>
                    <p:nvPicPr>
                      <p:cNvPr id="0" name=""/>
                      <p:cNvPicPr/>
                      <p:nvPr/>
                    </p:nvPicPr>
                    <p:blipFill>
                      <a:blip r:embed="rId5"/>
                      <a:stretch>
                        <a:fillRect/>
                      </a:stretch>
                    </p:blipFill>
                    <p:spPr>
                      <a:xfrm>
                        <a:off x="7841184" y="2461521"/>
                        <a:ext cx="899925" cy="421840"/>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053942A1-EE73-401D-A6C6-57303512B301}"/>
              </a:ext>
            </a:extLst>
          </p:cNvPr>
          <p:cNvGraphicFramePr>
            <a:graphicFrameLocks noChangeAspect="1"/>
          </p:cNvGraphicFramePr>
          <p:nvPr>
            <p:extLst>
              <p:ext uri="{D42A27DB-BD31-4B8C-83A1-F6EECF244321}">
                <p14:modId xmlns:p14="http://schemas.microsoft.com/office/powerpoint/2010/main" val="1782466244"/>
              </p:ext>
            </p:extLst>
          </p:nvPr>
        </p:nvGraphicFramePr>
        <p:xfrm>
          <a:off x="2127695" y="3502316"/>
          <a:ext cx="3272980" cy="566831"/>
        </p:xfrm>
        <a:graphic>
          <a:graphicData uri="http://schemas.openxmlformats.org/presentationml/2006/ole">
            <mc:AlternateContent xmlns:mc="http://schemas.openxmlformats.org/markup-compatibility/2006">
              <mc:Choice xmlns:v="urn:schemas-microsoft-com:vml" Requires="v">
                <p:oleObj spid="_x0000_s14553" name="Equation" r:id="rId6" imgW="1752345" imgH="343136" progId="Equation.DSMT4">
                  <p:embed/>
                </p:oleObj>
              </mc:Choice>
              <mc:Fallback>
                <p:oleObj name="Equation" r:id="rId6" imgW="1752345" imgH="343136" progId="Equation.DSMT4">
                  <p:embed/>
                  <p:pic>
                    <p:nvPicPr>
                      <p:cNvPr id="0" name=""/>
                      <p:cNvPicPr/>
                      <p:nvPr/>
                    </p:nvPicPr>
                    <p:blipFill>
                      <a:blip r:embed="rId7"/>
                      <a:stretch>
                        <a:fillRect/>
                      </a:stretch>
                    </p:blipFill>
                    <p:spPr>
                      <a:xfrm>
                        <a:off x="2127695" y="3502316"/>
                        <a:ext cx="3272980" cy="566831"/>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EA24B178-9FD9-40FD-9CEF-467D23BD2D4A}"/>
              </a:ext>
            </a:extLst>
          </p:cNvPr>
          <p:cNvGraphicFramePr>
            <a:graphicFrameLocks noChangeAspect="1"/>
          </p:cNvGraphicFramePr>
          <p:nvPr>
            <p:extLst>
              <p:ext uri="{D42A27DB-BD31-4B8C-83A1-F6EECF244321}">
                <p14:modId xmlns:p14="http://schemas.microsoft.com/office/powerpoint/2010/main" val="1690227766"/>
              </p:ext>
            </p:extLst>
          </p:nvPr>
        </p:nvGraphicFramePr>
        <p:xfrm>
          <a:off x="5747606" y="3627810"/>
          <a:ext cx="1333500" cy="444500"/>
        </p:xfrm>
        <a:graphic>
          <a:graphicData uri="http://schemas.openxmlformats.org/presentationml/2006/ole">
            <mc:AlternateContent xmlns:mc="http://schemas.openxmlformats.org/markup-compatibility/2006">
              <mc:Choice xmlns:v="urn:schemas-microsoft-com:vml" Requires="v">
                <p:oleObj spid="_x0000_s14554" name="Equation" r:id="rId8" imgW="857072" imgH="285821" progId="Equation.DSMT4">
                  <p:embed/>
                </p:oleObj>
              </mc:Choice>
              <mc:Fallback>
                <p:oleObj name="Equation" r:id="rId8" imgW="857072" imgH="285821" progId="Equation.DSMT4">
                  <p:embed/>
                  <p:pic>
                    <p:nvPicPr>
                      <p:cNvPr id="0" name=""/>
                      <p:cNvPicPr/>
                      <p:nvPr/>
                    </p:nvPicPr>
                    <p:blipFill>
                      <a:blip r:embed="rId9"/>
                      <a:stretch>
                        <a:fillRect/>
                      </a:stretch>
                    </p:blipFill>
                    <p:spPr>
                      <a:xfrm>
                        <a:off x="5747606" y="3627810"/>
                        <a:ext cx="1333500" cy="444500"/>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662FDF28-A0AA-4514-A598-05471D5644D2}"/>
              </a:ext>
            </a:extLst>
          </p:cNvPr>
          <p:cNvGraphicFramePr>
            <a:graphicFrameLocks noChangeAspect="1"/>
          </p:cNvGraphicFramePr>
          <p:nvPr>
            <p:extLst>
              <p:ext uri="{D42A27DB-BD31-4B8C-83A1-F6EECF244321}">
                <p14:modId xmlns:p14="http://schemas.microsoft.com/office/powerpoint/2010/main" val="4007441661"/>
              </p:ext>
            </p:extLst>
          </p:nvPr>
        </p:nvGraphicFramePr>
        <p:xfrm>
          <a:off x="2792412" y="4185614"/>
          <a:ext cx="1365251" cy="448291"/>
        </p:xfrm>
        <a:graphic>
          <a:graphicData uri="http://schemas.openxmlformats.org/presentationml/2006/ole">
            <mc:AlternateContent xmlns:mc="http://schemas.openxmlformats.org/markup-compatibility/2006">
              <mc:Choice xmlns:v="urn:schemas-microsoft-com:vml" Requires="v">
                <p:oleObj spid="_x0000_s14555" name="Equation" r:id="rId10" imgW="850680" imgH="279360" progId="Equation.DSMT4">
                  <p:embed/>
                </p:oleObj>
              </mc:Choice>
              <mc:Fallback>
                <p:oleObj name="Equation" r:id="rId10" imgW="850680" imgH="279360" progId="Equation.DSMT4">
                  <p:embed/>
                  <p:pic>
                    <p:nvPicPr>
                      <p:cNvPr id="0" name=""/>
                      <p:cNvPicPr/>
                      <p:nvPr/>
                    </p:nvPicPr>
                    <p:blipFill>
                      <a:blip r:embed="rId11"/>
                      <a:stretch>
                        <a:fillRect/>
                      </a:stretch>
                    </p:blipFill>
                    <p:spPr>
                      <a:xfrm>
                        <a:off x="2792412" y="4185614"/>
                        <a:ext cx="1365251" cy="448291"/>
                      </a:xfrm>
                      <a:prstGeom prst="rect">
                        <a:avLst/>
                      </a:prstGeom>
                    </p:spPr>
                  </p:pic>
                </p:oleObj>
              </mc:Fallback>
            </mc:AlternateContent>
          </a:graphicData>
        </a:graphic>
      </p:graphicFrame>
      <p:graphicFrame>
        <p:nvGraphicFramePr>
          <p:cNvPr id="16" name="Object 15">
            <a:extLst>
              <a:ext uri="{FF2B5EF4-FFF2-40B4-BE49-F238E27FC236}">
                <a16:creationId xmlns:a16="http://schemas.microsoft.com/office/drawing/2014/main" id="{D99C10B1-97E8-4305-B321-DA46ABA9E0C4}"/>
              </a:ext>
            </a:extLst>
          </p:cNvPr>
          <p:cNvGraphicFramePr>
            <a:graphicFrameLocks noChangeAspect="1"/>
          </p:cNvGraphicFramePr>
          <p:nvPr>
            <p:extLst>
              <p:ext uri="{D42A27DB-BD31-4B8C-83A1-F6EECF244321}">
                <p14:modId xmlns:p14="http://schemas.microsoft.com/office/powerpoint/2010/main" val="1309454736"/>
              </p:ext>
            </p:extLst>
          </p:nvPr>
        </p:nvGraphicFramePr>
        <p:xfrm>
          <a:off x="5024436" y="4252396"/>
          <a:ext cx="666749" cy="444499"/>
        </p:xfrm>
        <a:graphic>
          <a:graphicData uri="http://schemas.openxmlformats.org/presentationml/2006/ole">
            <mc:AlternateContent xmlns:mc="http://schemas.openxmlformats.org/markup-compatibility/2006">
              <mc:Choice xmlns:v="urn:schemas-microsoft-com:vml" Requires="v">
                <p:oleObj spid="_x0000_s14556" name="Equation" r:id="rId12" imgW="399790" imgH="266590" progId="Equation.DSMT4">
                  <p:embed/>
                </p:oleObj>
              </mc:Choice>
              <mc:Fallback>
                <p:oleObj name="Equation" r:id="rId12" imgW="399790" imgH="266590" progId="Equation.DSMT4">
                  <p:embed/>
                  <p:pic>
                    <p:nvPicPr>
                      <p:cNvPr id="0" name=""/>
                      <p:cNvPicPr/>
                      <p:nvPr/>
                    </p:nvPicPr>
                    <p:blipFill>
                      <a:blip r:embed="rId13"/>
                      <a:stretch>
                        <a:fillRect/>
                      </a:stretch>
                    </p:blipFill>
                    <p:spPr>
                      <a:xfrm>
                        <a:off x="5024436" y="4252396"/>
                        <a:ext cx="666749" cy="444499"/>
                      </a:xfrm>
                      <a:prstGeom prst="rect">
                        <a:avLst/>
                      </a:prstGeom>
                    </p:spPr>
                  </p:pic>
                </p:oleObj>
              </mc:Fallback>
            </mc:AlternateContent>
          </a:graphicData>
        </a:graphic>
      </p:graphicFrame>
    </p:spTree>
    <p:extLst>
      <p:ext uri="{BB962C8B-B14F-4D97-AF65-F5344CB8AC3E}">
        <p14:creationId xmlns:p14="http://schemas.microsoft.com/office/powerpoint/2010/main" val="2870753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2" name="Google Shape;82;p10"/>
          <p:cNvGrpSpPr/>
          <p:nvPr/>
        </p:nvGrpSpPr>
        <p:grpSpPr>
          <a:xfrm>
            <a:off x="1120225" y="264681"/>
            <a:ext cx="11184317" cy="675291"/>
            <a:chOff x="5894364" y="2084485"/>
            <a:chExt cx="11184317" cy="675291"/>
          </a:xfrm>
        </p:grpSpPr>
        <p:sp>
          <p:nvSpPr>
            <p:cNvPr id="83" name="Google Shape;83;p10"/>
            <p:cNvSpPr txBox="1"/>
            <p:nvPr/>
          </p:nvSpPr>
          <p:spPr>
            <a:xfrm>
              <a:off x="5894364" y="2084485"/>
              <a:ext cx="1118431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600" b="1" i="0" u="none" strike="noStrike" cap="none" dirty="0">
                  <a:solidFill>
                    <a:srgbClr val="FF7043"/>
                  </a:solidFill>
                  <a:latin typeface="Calibri" panose="020F0502020204030204" pitchFamily="34" charset="0"/>
                  <a:ea typeface="Calibri"/>
                  <a:cs typeface="Calibri" panose="020F0502020204030204" pitchFamily="34" charset="0"/>
                  <a:sym typeface="Calibri"/>
                </a:rPr>
                <a:t>CHƯƠNG 1</a:t>
              </a: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 </a:t>
              </a:r>
              <a:r>
                <a:rPr lang="en-US" sz="3600" b="1">
                  <a:solidFill>
                    <a:srgbClr val="FF7043"/>
                  </a:solidFill>
                  <a:latin typeface="Calibri" panose="020F0502020204030204" pitchFamily="34" charset="0"/>
                  <a:ea typeface="Calibri"/>
                  <a:cs typeface="Calibri" panose="020F0502020204030204" pitchFamily="34" charset="0"/>
                  <a:sym typeface="Calibri"/>
                </a:rPr>
                <a:t>TỔNG QUAN VỀ MẬT MÃ VÀ HỘP THẾ</a:t>
              </a:r>
              <a:endParaRPr sz="3600" b="1" i="0" u="none" strike="noStrike" cap="none" dirty="0">
                <a:solidFill>
                  <a:srgbClr val="FF7043"/>
                </a:solidFill>
                <a:latin typeface="Calibri" panose="020F0502020204030204" pitchFamily="34" charset="0"/>
                <a:ea typeface="Calibri"/>
                <a:cs typeface="Calibri" panose="020F0502020204030204" pitchFamily="34" charset="0"/>
                <a:sym typeface="Calibri"/>
              </a:endParaRPr>
            </a:p>
          </p:txBody>
        </p:sp>
        <p:sp>
          <p:nvSpPr>
            <p:cNvPr id="84" name="Google Shape;84;p10"/>
            <p:cNvSpPr txBox="1"/>
            <p:nvPr/>
          </p:nvSpPr>
          <p:spPr>
            <a:xfrm>
              <a:off x="6096000" y="2482777"/>
              <a:ext cx="50618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A5A5A5"/>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056E218-1B62-A22E-417A-5978EF7315B3}"/>
              </a:ext>
            </a:extLst>
          </p:cNvPr>
          <p:cNvSpPr txBox="1"/>
          <p:nvPr/>
        </p:nvSpPr>
        <p:spPr>
          <a:xfrm>
            <a:off x="438072" y="1094452"/>
            <a:ext cx="7056740" cy="523220"/>
          </a:xfrm>
          <a:prstGeom prst="rect">
            <a:avLst/>
          </a:prstGeom>
          <a:noFill/>
        </p:spPr>
        <p:txBody>
          <a:bodyPr wrap="none" rtlCol="0">
            <a:spAutoFit/>
          </a:bodyPr>
          <a:lstStyle/>
          <a:p>
            <a:r>
              <a:rPr lang="en-US" sz="2800" b="1">
                <a:solidFill>
                  <a:srgbClr val="42A5F5"/>
                </a:solidFill>
                <a:latin typeface="Calibri" panose="020F0502020204030204" pitchFamily="34" charset="0"/>
                <a:cs typeface="Calibri" panose="020F0502020204030204" pitchFamily="34" charset="0"/>
              </a:rPr>
              <a:t>1.3 Một số tính chất mật mã của hàm boolean</a:t>
            </a:r>
            <a:endParaRPr lang="en-US" sz="2800" b="1" dirty="0">
              <a:solidFill>
                <a:srgbClr val="42A5F5"/>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52F9D8A-B615-4628-BA82-6B4CE8B6F68D}"/>
              </a:ext>
            </a:extLst>
          </p:cNvPr>
          <p:cNvSpPr txBox="1"/>
          <p:nvPr/>
        </p:nvSpPr>
        <p:spPr>
          <a:xfrm>
            <a:off x="438072" y="1752130"/>
            <a:ext cx="2836033" cy="461665"/>
          </a:xfrm>
          <a:prstGeom prst="rect">
            <a:avLst/>
          </a:prstGeom>
          <a:noFill/>
        </p:spPr>
        <p:txBody>
          <a:bodyPr wrap="none" rtlCol="0">
            <a:spAutoFit/>
          </a:bodyPr>
          <a:lstStyle/>
          <a:p>
            <a:r>
              <a:rPr lang="en-US" sz="2400" b="1" i="1">
                <a:solidFill>
                  <a:srgbClr val="78909C"/>
                </a:solidFill>
                <a:latin typeface="Calibri" panose="020F0502020204030204" pitchFamily="34" charset="0"/>
                <a:cs typeface="Calibri" panose="020F0502020204030204" pitchFamily="34" charset="0"/>
              </a:rPr>
              <a:t>1.3.1  Các định nghĩa</a:t>
            </a:r>
            <a:endParaRPr lang="en-US" sz="2400" b="1" i="1" dirty="0">
              <a:solidFill>
                <a:srgbClr val="78909C"/>
              </a:solidFill>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6F2B7BCC-0C59-4A2D-8523-5CE8154D1A85}"/>
              </a:ext>
            </a:extLst>
          </p:cNvPr>
          <p:cNvSpPr txBox="1"/>
          <p:nvPr/>
        </p:nvSpPr>
        <p:spPr>
          <a:xfrm>
            <a:off x="438072" y="2291073"/>
            <a:ext cx="11184317" cy="3903954"/>
          </a:xfrm>
          <a:prstGeom prst="rect">
            <a:avLst/>
          </a:prstGeom>
          <a:noFill/>
        </p:spPr>
        <p:txBody>
          <a:bodyPr wrap="square" rtlCol="0">
            <a:spAutoFit/>
          </a:bodyPr>
          <a:lstStyle/>
          <a:p>
            <a:pPr algn="just">
              <a:lnSpc>
                <a:spcPct val="150000"/>
              </a:lnSpc>
            </a:pPr>
            <a:r>
              <a:rPr lang="en-US" sz="2400">
                <a:solidFill>
                  <a:srgbClr val="424242"/>
                </a:solidFill>
                <a:latin typeface="Times New Roman" panose="02020603050405020304" pitchFamily="18" charset="0"/>
                <a:cs typeface="Times New Roman" panose="02020603050405020304" pitchFamily="18" charset="0"/>
              </a:rPr>
              <a:t>        </a:t>
            </a:r>
            <a:r>
              <a:rPr lang="en-US" sz="2400" b="1" i="1">
                <a:solidFill>
                  <a:srgbClr val="424242"/>
                </a:solidFill>
                <a:latin typeface="Times New Roman" panose="02020603050405020304" pitchFamily="18" charset="0"/>
                <a:cs typeface="Times New Roman" panose="02020603050405020304" pitchFamily="18" charset="0"/>
              </a:rPr>
              <a:t>Định nghĩa 1.3.12</a:t>
            </a:r>
            <a:r>
              <a:rPr lang="en-US" sz="2400">
                <a:solidFill>
                  <a:srgbClr val="424242"/>
                </a:solidFill>
                <a:latin typeface="Times New Roman" panose="02020603050405020304" pitchFamily="18"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rPr>
              <a:t>Hàm Boolearn     trên trường             thỏa mãn:</a:t>
            </a:r>
          </a:p>
          <a:p>
            <a:pPr algn="just">
              <a:lnSpc>
                <a:spcPct val="150000"/>
              </a:lnSpc>
            </a:pPr>
            <a:r>
              <a:rPr lang="en-US" sz="2400">
                <a:solidFill>
                  <a:srgbClr val="424242"/>
                </a:solidFill>
                <a:effectLst/>
                <a:latin typeface="Times New Roman" panose="02020603050405020304" pitchFamily="18" charset="0"/>
                <a:ea typeface="Calibri" panose="020F0502020204030204" pitchFamily="34" charset="0"/>
              </a:rPr>
              <a:t>           1. Tiêu chuẩn PC với vector                 nếu hàm                             là cân bằng, với</a:t>
            </a:r>
          </a:p>
          <a:p>
            <a:pPr algn="just">
              <a:lnSpc>
                <a:spcPct val="150000"/>
              </a:lnSpc>
            </a:pPr>
            <a:endParaRPr lang="en-US" sz="2400">
              <a:solidFill>
                <a:srgbClr val="424242"/>
              </a:solidFill>
              <a:effectLst/>
              <a:latin typeface="Times New Roman" panose="02020603050405020304" pitchFamily="18" charset="0"/>
              <a:ea typeface="Calibri" panose="020F0502020204030204" pitchFamily="34" charset="0"/>
            </a:endParaRPr>
          </a:p>
          <a:p>
            <a:pPr algn="just">
              <a:lnSpc>
                <a:spcPct val="150000"/>
              </a:lnSpc>
            </a:pPr>
            <a:r>
              <a:rPr lang="en-US" sz="2400">
                <a:solidFill>
                  <a:srgbClr val="424242"/>
                </a:solidFill>
                <a:latin typeface="Times New Roman" panose="02020603050405020304" pitchFamily="18" charset="0"/>
                <a:cs typeface="Times New Roman" panose="02020603050405020304" pitchFamily="18" charset="0"/>
              </a:rPr>
              <a:t>           2. Tiêu chuẩn PC bậc               , nếu thỏa mãn tiêu chuẩn PC với mọi vector</a:t>
            </a:r>
          </a:p>
          <a:p>
            <a:pPr algn="just">
              <a:lnSpc>
                <a:spcPct val="150000"/>
              </a:lnSpc>
            </a:pPr>
            <a:r>
              <a:rPr lang="en-US" sz="2400">
                <a:solidFill>
                  <a:srgbClr val="424242"/>
                </a:solidFill>
                <a:latin typeface="Times New Roman" panose="02020603050405020304" pitchFamily="18" charset="0"/>
                <a:cs typeface="Times New Roman" panose="02020603050405020304" pitchFamily="18" charset="0"/>
              </a:rPr>
              <a:t>                         mà                   </a:t>
            </a:r>
          </a:p>
          <a:p>
            <a:pPr algn="just">
              <a:lnSpc>
                <a:spcPct val="150000"/>
              </a:lnSpc>
            </a:pPr>
            <a:r>
              <a:rPr lang="en-US" sz="2400">
                <a:solidFill>
                  <a:srgbClr val="424242"/>
                </a:solidFill>
                <a:latin typeface="Times New Roman" panose="02020603050405020304" pitchFamily="18" charset="0"/>
                <a:cs typeface="Times New Roman" panose="02020603050405020304" pitchFamily="18" charset="0"/>
              </a:rPr>
              <a:t>           3. </a:t>
            </a:r>
            <a:r>
              <a:rPr lang="en-US" sz="2400">
                <a:solidFill>
                  <a:srgbClr val="424242"/>
                </a:solidFill>
                <a:effectLst/>
                <a:latin typeface="Times New Roman" panose="02020603050405020304" pitchFamily="18" charset="0"/>
                <a:ea typeface="Calibri" panose="020F0502020204030204" pitchFamily="34" charset="0"/>
              </a:rPr>
              <a:t>Tiêu</a:t>
            </a:r>
            <a:r>
              <a:rPr lang="en-US" sz="2400" spc="12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chuẩn</a:t>
            </a:r>
            <a:r>
              <a:rPr lang="en-US" sz="2400" spc="12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hiệu</a:t>
            </a:r>
            <a:r>
              <a:rPr lang="en-US" sz="2400" spc="11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ứng</a:t>
            </a:r>
            <a:r>
              <a:rPr lang="en-US" sz="2400" spc="11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lan</a:t>
            </a:r>
            <a:r>
              <a:rPr lang="en-US" sz="2400" spc="11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truyền</a:t>
            </a:r>
            <a:r>
              <a:rPr lang="en-US" sz="2400" spc="11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thác</a:t>
            </a:r>
            <a:r>
              <a:rPr lang="en-US" sz="2400" spc="13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chặt</a:t>
            </a:r>
            <a:r>
              <a:rPr lang="en-US" sz="2400" spc="11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SAC,</a:t>
            </a:r>
            <a:r>
              <a:rPr lang="en-US" sz="2400" spc="13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nếu    thỏa mãn tiêu chuẩn PC      </a:t>
            </a:r>
          </a:p>
          <a:p>
            <a:pPr algn="just">
              <a:lnSpc>
                <a:spcPct val="150000"/>
              </a:lnSpc>
            </a:pPr>
            <a:r>
              <a:rPr lang="en-US" sz="2400">
                <a:solidFill>
                  <a:srgbClr val="424242"/>
                </a:solidFill>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bậc 1</a:t>
            </a:r>
            <a:r>
              <a:rPr lang="en-US" sz="2400" spc="135">
                <a:solidFill>
                  <a:srgbClr val="424242"/>
                </a:solidFill>
                <a:effectLst/>
                <a:latin typeface="Times New Roman" panose="02020603050405020304" pitchFamily="18" charset="0"/>
                <a:ea typeface="Calibri" panose="020F0502020204030204" pitchFamily="34" charset="0"/>
              </a:rPr>
              <a:t> </a:t>
            </a:r>
            <a:endParaRPr lang="en-US" sz="2400">
              <a:solidFill>
                <a:srgbClr val="424242"/>
              </a:solidFill>
              <a:latin typeface="Times New Roman" panose="02020603050405020304" pitchFamily="18" charset="0"/>
              <a:cs typeface="Times New Roman" panose="02020603050405020304" pitchFamily="18" charset="0"/>
            </a:endParaRPr>
          </a:p>
        </p:txBody>
      </p:sp>
      <p:graphicFrame>
        <p:nvGraphicFramePr>
          <p:cNvPr id="5" name="Object 4">
            <a:extLst>
              <a:ext uri="{FF2B5EF4-FFF2-40B4-BE49-F238E27FC236}">
                <a16:creationId xmlns:a16="http://schemas.microsoft.com/office/drawing/2014/main" id="{55115BD8-8945-4699-922A-E3040BE6D08A}"/>
              </a:ext>
            </a:extLst>
          </p:cNvPr>
          <p:cNvGraphicFramePr>
            <a:graphicFrameLocks noChangeAspect="1"/>
          </p:cNvGraphicFramePr>
          <p:nvPr>
            <p:extLst>
              <p:ext uri="{D42A27DB-BD31-4B8C-83A1-F6EECF244321}">
                <p14:modId xmlns:p14="http://schemas.microsoft.com/office/powerpoint/2010/main" val="2269666516"/>
              </p:ext>
            </p:extLst>
          </p:nvPr>
        </p:nvGraphicFramePr>
        <p:xfrm>
          <a:off x="7255382" y="2461521"/>
          <a:ext cx="899925" cy="421840"/>
        </p:xfrm>
        <a:graphic>
          <a:graphicData uri="http://schemas.openxmlformats.org/presentationml/2006/ole">
            <mc:AlternateContent xmlns:mc="http://schemas.openxmlformats.org/markup-compatibility/2006">
              <mc:Choice xmlns:v="urn:schemas-microsoft-com:vml" Requires="v">
                <p:oleObj spid="_x0000_s17778" name="Equation" r:id="rId4" imgW="609330" imgH="285821" progId="Equation.DSMT4">
                  <p:embed/>
                </p:oleObj>
              </mc:Choice>
              <mc:Fallback>
                <p:oleObj name="Equation" r:id="rId4" imgW="609330" imgH="285821" progId="Equation.DSMT4">
                  <p:embed/>
                  <p:pic>
                    <p:nvPicPr>
                      <p:cNvPr id="5" name="Object 4">
                        <a:extLst>
                          <a:ext uri="{FF2B5EF4-FFF2-40B4-BE49-F238E27FC236}">
                            <a16:creationId xmlns:a16="http://schemas.microsoft.com/office/drawing/2014/main" id="{55115BD8-8945-4699-922A-E3040BE6D08A}"/>
                          </a:ext>
                        </a:extLst>
                      </p:cNvPr>
                      <p:cNvPicPr/>
                      <p:nvPr/>
                    </p:nvPicPr>
                    <p:blipFill>
                      <a:blip r:embed="rId5"/>
                      <a:stretch>
                        <a:fillRect/>
                      </a:stretch>
                    </p:blipFill>
                    <p:spPr>
                      <a:xfrm>
                        <a:off x="7255382" y="2461521"/>
                        <a:ext cx="899925" cy="421840"/>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954546CC-226F-404F-8FD6-F46770C2E201}"/>
              </a:ext>
            </a:extLst>
          </p:cNvPr>
          <p:cNvGraphicFramePr>
            <a:graphicFrameLocks noChangeAspect="1"/>
          </p:cNvGraphicFramePr>
          <p:nvPr>
            <p:extLst>
              <p:ext uri="{D42A27DB-BD31-4B8C-83A1-F6EECF244321}">
                <p14:modId xmlns:p14="http://schemas.microsoft.com/office/powerpoint/2010/main" val="87393407"/>
              </p:ext>
            </p:extLst>
          </p:nvPr>
        </p:nvGraphicFramePr>
        <p:xfrm>
          <a:off x="5485665" y="2490097"/>
          <a:ext cx="276225" cy="390525"/>
        </p:xfrm>
        <a:graphic>
          <a:graphicData uri="http://schemas.openxmlformats.org/presentationml/2006/ole">
            <mc:AlternateContent xmlns:mc="http://schemas.openxmlformats.org/markup-compatibility/2006">
              <mc:Choice xmlns:v="urn:schemas-microsoft-com:vml" Requires="v">
                <p:oleObj spid="_x0000_s17779" name="Equation" r:id="rId6" imgW="276109" imgH="390647" progId="Equation.DSMT4">
                  <p:embed/>
                </p:oleObj>
              </mc:Choice>
              <mc:Fallback>
                <p:oleObj name="Equation" r:id="rId6" imgW="276109" imgH="390647" progId="Equation.DSMT4">
                  <p:embed/>
                  <p:pic>
                    <p:nvPicPr>
                      <p:cNvPr id="0" name=""/>
                      <p:cNvPicPr/>
                      <p:nvPr/>
                    </p:nvPicPr>
                    <p:blipFill>
                      <a:blip r:embed="rId7"/>
                      <a:stretch>
                        <a:fillRect/>
                      </a:stretch>
                    </p:blipFill>
                    <p:spPr>
                      <a:xfrm>
                        <a:off x="5485665" y="2490097"/>
                        <a:ext cx="276225" cy="390525"/>
                      </a:xfrm>
                      <a:prstGeom prst="rect">
                        <a:avLst/>
                      </a:prstGeom>
                    </p:spPr>
                  </p:pic>
                </p:oleObj>
              </mc:Fallback>
            </mc:AlternateContent>
          </a:graphicData>
        </a:graphic>
      </p:graphicFrame>
      <p:graphicFrame>
        <p:nvGraphicFramePr>
          <p:cNvPr id="18" name="Object 17">
            <a:extLst>
              <a:ext uri="{FF2B5EF4-FFF2-40B4-BE49-F238E27FC236}">
                <a16:creationId xmlns:a16="http://schemas.microsoft.com/office/drawing/2014/main" id="{7FBE04E5-67D7-4811-BC24-955779531EF1}"/>
              </a:ext>
            </a:extLst>
          </p:cNvPr>
          <p:cNvGraphicFramePr>
            <a:graphicFrameLocks noChangeAspect="1"/>
          </p:cNvGraphicFramePr>
          <p:nvPr>
            <p:extLst>
              <p:ext uri="{D42A27DB-BD31-4B8C-83A1-F6EECF244321}">
                <p14:modId xmlns:p14="http://schemas.microsoft.com/office/powerpoint/2010/main" val="2946636003"/>
              </p:ext>
            </p:extLst>
          </p:nvPr>
        </p:nvGraphicFramePr>
        <p:xfrm>
          <a:off x="4861811" y="3061500"/>
          <a:ext cx="1163322" cy="363538"/>
        </p:xfrm>
        <a:graphic>
          <a:graphicData uri="http://schemas.openxmlformats.org/presentationml/2006/ole">
            <mc:AlternateContent xmlns:mc="http://schemas.openxmlformats.org/markup-compatibility/2006">
              <mc:Choice xmlns:v="urn:schemas-microsoft-com:vml" Requires="v">
                <p:oleObj spid="_x0000_s17780" name="Equation" r:id="rId8" imgW="762136" imgH="237933" progId="Equation.DSMT4">
                  <p:embed/>
                </p:oleObj>
              </mc:Choice>
              <mc:Fallback>
                <p:oleObj name="Equation" r:id="rId8" imgW="762136" imgH="237933" progId="Equation.DSMT4">
                  <p:embed/>
                  <p:pic>
                    <p:nvPicPr>
                      <p:cNvPr id="0" name=""/>
                      <p:cNvPicPr/>
                      <p:nvPr/>
                    </p:nvPicPr>
                    <p:blipFill>
                      <a:blip r:embed="rId9"/>
                      <a:stretch>
                        <a:fillRect/>
                      </a:stretch>
                    </p:blipFill>
                    <p:spPr>
                      <a:xfrm>
                        <a:off x="4861811" y="3061500"/>
                        <a:ext cx="1163322" cy="363538"/>
                      </a:xfrm>
                      <a:prstGeom prst="rect">
                        <a:avLst/>
                      </a:prstGeom>
                    </p:spPr>
                  </p:pic>
                </p:oleObj>
              </mc:Fallback>
            </mc:AlternateContent>
          </a:graphicData>
        </a:graphic>
      </p:graphicFrame>
      <p:graphicFrame>
        <p:nvGraphicFramePr>
          <p:cNvPr id="19" name="Object 18">
            <a:extLst>
              <a:ext uri="{FF2B5EF4-FFF2-40B4-BE49-F238E27FC236}">
                <a16:creationId xmlns:a16="http://schemas.microsoft.com/office/drawing/2014/main" id="{5E441A32-01AE-43CB-A0F1-D417D2A5F496}"/>
              </a:ext>
            </a:extLst>
          </p:cNvPr>
          <p:cNvGraphicFramePr>
            <a:graphicFrameLocks noChangeAspect="1"/>
          </p:cNvGraphicFramePr>
          <p:nvPr>
            <p:extLst>
              <p:ext uri="{D42A27DB-BD31-4B8C-83A1-F6EECF244321}">
                <p14:modId xmlns:p14="http://schemas.microsoft.com/office/powerpoint/2010/main" val="997863031"/>
              </p:ext>
            </p:extLst>
          </p:nvPr>
        </p:nvGraphicFramePr>
        <p:xfrm>
          <a:off x="7190821" y="3034513"/>
          <a:ext cx="2093214" cy="390525"/>
        </p:xfrm>
        <a:graphic>
          <a:graphicData uri="http://schemas.openxmlformats.org/presentationml/2006/ole">
            <mc:AlternateContent xmlns:mc="http://schemas.openxmlformats.org/markup-compatibility/2006">
              <mc:Choice xmlns:v="urn:schemas-microsoft-com:vml" Requires="v">
                <p:oleObj spid="_x0000_s17781" name="Equation" r:id="rId10" imgW="1276152" imgH="237933" progId="Equation.DSMT4">
                  <p:embed/>
                </p:oleObj>
              </mc:Choice>
              <mc:Fallback>
                <p:oleObj name="Equation" r:id="rId10" imgW="1276152" imgH="237933" progId="Equation.DSMT4">
                  <p:embed/>
                  <p:pic>
                    <p:nvPicPr>
                      <p:cNvPr id="0" name=""/>
                      <p:cNvPicPr/>
                      <p:nvPr/>
                    </p:nvPicPr>
                    <p:blipFill>
                      <a:blip r:embed="rId11"/>
                      <a:stretch>
                        <a:fillRect/>
                      </a:stretch>
                    </p:blipFill>
                    <p:spPr>
                      <a:xfrm>
                        <a:off x="7190821" y="3034513"/>
                        <a:ext cx="2093214" cy="390525"/>
                      </a:xfrm>
                      <a:prstGeom prst="rect">
                        <a:avLst/>
                      </a:prstGeom>
                    </p:spPr>
                  </p:pic>
                </p:oleObj>
              </mc:Fallback>
            </mc:AlternateContent>
          </a:graphicData>
        </a:graphic>
      </p:graphicFrame>
      <p:graphicFrame>
        <p:nvGraphicFramePr>
          <p:cNvPr id="20" name="Object 19">
            <a:extLst>
              <a:ext uri="{FF2B5EF4-FFF2-40B4-BE49-F238E27FC236}">
                <a16:creationId xmlns:a16="http://schemas.microsoft.com/office/drawing/2014/main" id="{3F76DC7A-CABB-4E13-B80A-06665F425A7A}"/>
              </a:ext>
            </a:extLst>
          </p:cNvPr>
          <p:cNvGraphicFramePr>
            <a:graphicFrameLocks noChangeAspect="1"/>
          </p:cNvGraphicFramePr>
          <p:nvPr>
            <p:extLst>
              <p:ext uri="{D42A27DB-BD31-4B8C-83A1-F6EECF244321}">
                <p14:modId xmlns:p14="http://schemas.microsoft.com/office/powerpoint/2010/main" val="4035065169"/>
              </p:ext>
            </p:extLst>
          </p:nvPr>
        </p:nvGraphicFramePr>
        <p:xfrm>
          <a:off x="1090023" y="3425038"/>
          <a:ext cx="4182072" cy="510009"/>
        </p:xfrm>
        <a:graphic>
          <a:graphicData uri="http://schemas.openxmlformats.org/presentationml/2006/ole">
            <mc:AlternateContent xmlns:mc="http://schemas.openxmlformats.org/markup-compatibility/2006">
              <mc:Choice xmlns:v="urn:schemas-microsoft-com:vml" Requires="v">
                <p:oleObj spid="_x0000_s17782" name="Equation" r:id="rId12" imgW="2343142" imgH="285821" progId="Equation.DSMT4">
                  <p:embed/>
                </p:oleObj>
              </mc:Choice>
              <mc:Fallback>
                <p:oleObj name="Equation" r:id="rId12" imgW="2343142" imgH="285821" progId="Equation.DSMT4">
                  <p:embed/>
                  <p:pic>
                    <p:nvPicPr>
                      <p:cNvPr id="0" name=""/>
                      <p:cNvPicPr/>
                      <p:nvPr/>
                    </p:nvPicPr>
                    <p:blipFill>
                      <a:blip r:embed="rId13"/>
                      <a:stretch>
                        <a:fillRect/>
                      </a:stretch>
                    </p:blipFill>
                    <p:spPr>
                      <a:xfrm>
                        <a:off x="1090023" y="3425038"/>
                        <a:ext cx="4182072" cy="510009"/>
                      </a:xfrm>
                      <a:prstGeom prst="rect">
                        <a:avLst/>
                      </a:prstGeom>
                    </p:spPr>
                  </p:pic>
                </p:oleObj>
              </mc:Fallback>
            </mc:AlternateContent>
          </a:graphicData>
        </a:graphic>
      </p:graphicFrame>
      <p:graphicFrame>
        <p:nvGraphicFramePr>
          <p:cNvPr id="25" name="Object 24">
            <a:extLst>
              <a:ext uri="{FF2B5EF4-FFF2-40B4-BE49-F238E27FC236}">
                <a16:creationId xmlns:a16="http://schemas.microsoft.com/office/drawing/2014/main" id="{B1F8CD30-31BB-4EEB-8A16-BA26B03254B9}"/>
              </a:ext>
            </a:extLst>
          </p:cNvPr>
          <p:cNvGraphicFramePr>
            <a:graphicFrameLocks noChangeAspect="1"/>
          </p:cNvGraphicFramePr>
          <p:nvPr>
            <p:extLst>
              <p:ext uri="{D42A27DB-BD31-4B8C-83A1-F6EECF244321}">
                <p14:modId xmlns:p14="http://schemas.microsoft.com/office/powerpoint/2010/main" val="2934229221"/>
              </p:ext>
            </p:extLst>
          </p:nvPr>
        </p:nvGraphicFramePr>
        <p:xfrm>
          <a:off x="4038541" y="4168236"/>
          <a:ext cx="1065207" cy="364797"/>
        </p:xfrm>
        <a:graphic>
          <a:graphicData uri="http://schemas.openxmlformats.org/presentationml/2006/ole">
            <mc:AlternateContent xmlns:mc="http://schemas.openxmlformats.org/markup-compatibility/2006">
              <mc:Choice xmlns:v="urn:schemas-microsoft-com:vml" Requires="v">
                <p:oleObj spid="_x0000_s17783" name="Equation" r:id="rId14" imgW="695189" imgH="237933" progId="Equation.DSMT4">
                  <p:embed/>
                </p:oleObj>
              </mc:Choice>
              <mc:Fallback>
                <p:oleObj name="Equation" r:id="rId14" imgW="695189" imgH="237933" progId="Equation.DSMT4">
                  <p:embed/>
                  <p:pic>
                    <p:nvPicPr>
                      <p:cNvPr id="0" name=""/>
                      <p:cNvPicPr/>
                      <p:nvPr/>
                    </p:nvPicPr>
                    <p:blipFill>
                      <a:blip r:embed="rId15"/>
                      <a:stretch>
                        <a:fillRect/>
                      </a:stretch>
                    </p:blipFill>
                    <p:spPr>
                      <a:xfrm>
                        <a:off x="4038541" y="4168236"/>
                        <a:ext cx="1065207" cy="364797"/>
                      </a:xfrm>
                      <a:prstGeom prst="rect">
                        <a:avLst/>
                      </a:prstGeom>
                    </p:spPr>
                  </p:pic>
                </p:oleObj>
              </mc:Fallback>
            </mc:AlternateContent>
          </a:graphicData>
        </a:graphic>
      </p:graphicFrame>
      <p:graphicFrame>
        <p:nvGraphicFramePr>
          <p:cNvPr id="26" name="Object 25">
            <a:extLst>
              <a:ext uri="{FF2B5EF4-FFF2-40B4-BE49-F238E27FC236}">
                <a16:creationId xmlns:a16="http://schemas.microsoft.com/office/drawing/2014/main" id="{1BB08D22-ECF8-459B-9167-2EE7E0BFF3F4}"/>
              </a:ext>
            </a:extLst>
          </p:cNvPr>
          <p:cNvGraphicFramePr>
            <a:graphicFrameLocks noChangeAspect="1"/>
          </p:cNvGraphicFramePr>
          <p:nvPr>
            <p:extLst>
              <p:ext uri="{D42A27DB-BD31-4B8C-83A1-F6EECF244321}">
                <p14:modId xmlns:p14="http://schemas.microsoft.com/office/powerpoint/2010/main" val="2326662380"/>
              </p:ext>
            </p:extLst>
          </p:nvPr>
        </p:nvGraphicFramePr>
        <p:xfrm>
          <a:off x="1120225" y="4637024"/>
          <a:ext cx="1248333" cy="407065"/>
        </p:xfrm>
        <a:graphic>
          <a:graphicData uri="http://schemas.openxmlformats.org/presentationml/2006/ole">
            <mc:AlternateContent xmlns:mc="http://schemas.openxmlformats.org/markup-compatibility/2006">
              <mc:Choice xmlns:v="urn:schemas-microsoft-com:vml" Requires="v">
                <p:oleObj spid="_x0000_s17784" name="Equation" r:id="rId16" imgW="876361" imgH="285821" progId="Equation.DSMT4">
                  <p:embed/>
                </p:oleObj>
              </mc:Choice>
              <mc:Fallback>
                <p:oleObj name="Equation" r:id="rId16" imgW="876361" imgH="285821" progId="Equation.DSMT4">
                  <p:embed/>
                  <p:pic>
                    <p:nvPicPr>
                      <p:cNvPr id="0" name=""/>
                      <p:cNvPicPr/>
                      <p:nvPr/>
                    </p:nvPicPr>
                    <p:blipFill>
                      <a:blip r:embed="rId17"/>
                      <a:stretch>
                        <a:fillRect/>
                      </a:stretch>
                    </p:blipFill>
                    <p:spPr>
                      <a:xfrm>
                        <a:off x="1120225" y="4637024"/>
                        <a:ext cx="1248333" cy="407065"/>
                      </a:xfrm>
                      <a:prstGeom prst="rect">
                        <a:avLst/>
                      </a:prstGeom>
                    </p:spPr>
                  </p:pic>
                </p:oleObj>
              </mc:Fallback>
            </mc:AlternateContent>
          </a:graphicData>
        </a:graphic>
      </p:graphicFrame>
      <p:graphicFrame>
        <p:nvGraphicFramePr>
          <p:cNvPr id="27" name="Object 26">
            <a:extLst>
              <a:ext uri="{FF2B5EF4-FFF2-40B4-BE49-F238E27FC236}">
                <a16:creationId xmlns:a16="http://schemas.microsoft.com/office/drawing/2014/main" id="{EE413E7C-0BFB-4570-A8DF-6A159F33B279}"/>
              </a:ext>
            </a:extLst>
          </p:cNvPr>
          <p:cNvGraphicFramePr>
            <a:graphicFrameLocks noChangeAspect="1"/>
          </p:cNvGraphicFramePr>
          <p:nvPr>
            <p:extLst>
              <p:ext uri="{D42A27DB-BD31-4B8C-83A1-F6EECF244321}">
                <p14:modId xmlns:p14="http://schemas.microsoft.com/office/powerpoint/2010/main" val="2489296939"/>
              </p:ext>
            </p:extLst>
          </p:nvPr>
        </p:nvGraphicFramePr>
        <p:xfrm>
          <a:off x="2885747" y="4700325"/>
          <a:ext cx="1772900" cy="371737"/>
        </p:xfrm>
        <a:graphic>
          <a:graphicData uri="http://schemas.openxmlformats.org/presentationml/2006/ole">
            <mc:AlternateContent xmlns:mc="http://schemas.openxmlformats.org/markup-compatibility/2006">
              <mc:Choice xmlns:v="urn:schemas-microsoft-com:vml" Requires="v">
                <p:oleObj spid="_x0000_s17785" name="Equation" r:id="rId18" imgW="1181216" imgH="247736" progId="Equation.DSMT4">
                  <p:embed/>
                </p:oleObj>
              </mc:Choice>
              <mc:Fallback>
                <p:oleObj name="Equation" r:id="rId18" imgW="1181216" imgH="247736" progId="Equation.DSMT4">
                  <p:embed/>
                  <p:pic>
                    <p:nvPicPr>
                      <p:cNvPr id="0" name=""/>
                      <p:cNvPicPr/>
                      <p:nvPr/>
                    </p:nvPicPr>
                    <p:blipFill>
                      <a:blip r:embed="rId19"/>
                      <a:stretch>
                        <a:fillRect/>
                      </a:stretch>
                    </p:blipFill>
                    <p:spPr>
                      <a:xfrm>
                        <a:off x="2885747" y="4700325"/>
                        <a:ext cx="1772900" cy="371737"/>
                      </a:xfrm>
                      <a:prstGeom prst="rect">
                        <a:avLst/>
                      </a:prstGeom>
                    </p:spPr>
                  </p:pic>
                </p:oleObj>
              </mc:Fallback>
            </mc:AlternateContent>
          </a:graphicData>
        </a:graphic>
      </p:graphicFrame>
      <p:graphicFrame>
        <p:nvGraphicFramePr>
          <p:cNvPr id="31" name="Object 30">
            <a:extLst>
              <a:ext uri="{FF2B5EF4-FFF2-40B4-BE49-F238E27FC236}">
                <a16:creationId xmlns:a16="http://schemas.microsoft.com/office/drawing/2014/main" id="{D143EF43-0114-4F63-9713-0DC6AFD20976}"/>
              </a:ext>
            </a:extLst>
          </p:cNvPr>
          <p:cNvGraphicFramePr>
            <a:graphicFrameLocks noChangeAspect="1"/>
          </p:cNvGraphicFramePr>
          <p:nvPr>
            <p:extLst>
              <p:ext uri="{D42A27DB-BD31-4B8C-83A1-F6EECF244321}">
                <p14:modId xmlns:p14="http://schemas.microsoft.com/office/powerpoint/2010/main" val="3000588290"/>
              </p:ext>
            </p:extLst>
          </p:nvPr>
        </p:nvGraphicFramePr>
        <p:xfrm>
          <a:off x="8069650" y="5250504"/>
          <a:ext cx="276225" cy="390525"/>
        </p:xfrm>
        <a:graphic>
          <a:graphicData uri="http://schemas.openxmlformats.org/presentationml/2006/ole">
            <mc:AlternateContent xmlns:mc="http://schemas.openxmlformats.org/markup-compatibility/2006">
              <mc:Choice xmlns:v="urn:schemas-microsoft-com:vml" Requires="v">
                <p:oleObj spid="_x0000_s17786" name="Equation" r:id="rId20" imgW="276109" imgH="390647" progId="Equation.DSMT4">
                  <p:embed/>
                </p:oleObj>
              </mc:Choice>
              <mc:Fallback>
                <p:oleObj name="Equation" r:id="rId20" imgW="276109" imgH="390647" progId="Equation.DSMT4">
                  <p:embed/>
                  <p:pic>
                    <p:nvPicPr>
                      <p:cNvPr id="0" name=""/>
                      <p:cNvPicPr/>
                      <p:nvPr/>
                    </p:nvPicPr>
                    <p:blipFill>
                      <a:blip r:embed="rId21"/>
                      <a:stretch>
                        <a:fillRect/>
                      </a:stretch>
                    </p:blipFill>
                    <p:spPr>
                      <a:xfrm>
                        <a:off x="8069650" y="5250504"/>
                        <a:ext cx="276225" cy="390525"/>
                      </a:xfrm>
                      <a:prstGeom prst="rect">
                        <a:avLst/>
                      </a:prstGeom>
                    </p:spPr>
                  </p:pic>
                </p:oleObj>
              </mc:Fallback>
            </mc:AlternateContent>
          </a:graphicData>
        </a:graphic>
      </p:graphicFrame>
    </p:spTree>
    <p:extLst>
      <p:ext uri="{BB962C8B-B14F-4D97-AF65-F5344CB8AC3E}">
        <p14:creationId xmlns:p14="http://schemas.microsoft.com/office/powerpoint/2010/main" val="2227029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2" name="Google Shape;82;p10"/>
          <p:cNvGrpSpPr/>
          <p:nvPr/>
        </p:nvGrpSpPr>
        <p:grpSpPr>
          <a:xfrm>
            <a:off x="1120225" y="264681"/>
            <a:ext cx="11184317" cy="675291"/>
            <a:chOff x="5894364" y="2084485"/>
            <a:chExt cx="11184317" cy="675291"/>
          </a:xfrm>
        </p:grpSpPr>
        <p:sp>
          <p:nvSpPr>
            <p:cNvPr id="83" name="Google Shape;83;p10"/>
            <p:cNvSpPr txBox="1"/>
            <p:nvPr/>
          </p:nvSpPr>
          <p:spPr>
            <a:xfrm>
              <a:off x="5894364" y="2084485"/>
              <a:ext cx="1118431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600" b="1" i="0" u="none" strike="noStrike" cap="none" dirty="0">
                  <a:solidFill>
                    <a:srgbClr val="FF7043"/>
                  </a:solidFill>
                  <a:latin typeface="Calibri" panose="020F0502020204030204" pitchFamily="34" charset="0"/>
                  <a:ea typeface="Calibri"/>
                  <a:cs typeface="Calibri" panose="020F0502020204030204" pitchFamily="34" charset="0"/>
                  <a:sym typeface="Calibri"/>
                </a:rPr>
                <a:t>CHƯƠNG 1</a:t>
              </a: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 </a:t>
              </a:r>
              <a:r>
                <a:rPr lang="en-US" sz="3600" b="1">
                  <a:solidFill>
                    <a:srgbClr val="FF7043"/>
                  </a:solidFill>
                  <a:latin typeface="Calibri" panose="020F0502020204030204" pitchFamily="34" charset="0"/>
                  <a:ea typeface="Calibri"/>
                  <a:cs typeface="Calibri" panose="020F0502020204030204" pitchFamily="34" charset="0"/>
                  <a:sym typeface="Calibri"/>
                </a:rPr>
                <a:t>TỔNG QUAN VỀ MẬT MÃ VÀ HỘP THẾ</a:t>
              </a:r>
              <a:endParaRPr sz="3600" b="1" i="0" u="none" strike="noStrike" cap="none" dirty="0">
                <a:solidFill>
                  <a:srgbClr val="FF7043"/>
                </a:solidFill>
                <a:latin typeface="Calibri" panose="020F0502020204030204" pitchFamily="34" charset="0"/>
                <a:ea typeface="Calibri"/>
                <a:cs typeface="Calibri" panose="020F0502020204030204" pitchFamily="34" charset="0"/>
                <a:sym typeface="Calibri"/>
              </a:endParaRPr>
            </a:p>
          </p:txBody>
        </p:sp>
        <p:sp>
          <p:nvSpPr>
            <p:cNvPr id="84" name="Google Shape;84;p10"/>
            <p:cNvSpPr txBox="1"/>
            <p:nvPr/>
          </p:nvSpPr>
          <p:spPr>
            <a:xfrm>
              <a:off x="6096000" y="2482777"/>
              <a:ext cx="50618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A5A5A5"/>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056E218-1B62-A22E-417A-5978EF7315B3}"/>
              </a:ext>
            </a:extLst>
          </p:cNvPr>
          <p:cNvSpPr txBox="1"/>
          <p:nvPr/>
        </p:nvSpPr>
        <p:spPr>
          <a:xfrm>
            <a:off x="438072" y="1094452"/>
            <a:ext cx="7056740" cy="523220"/>
          </a:xfrm>
          <a:prstGeom prst="rect">
            <a:avLst/>
          </a:prstGeom>
          <a:noFill/>
        </p:spPr>
        <p:txBody>
          <a:bodyPr wrap="none" rtlCol="0">
            <a:spAutoFit/>
          </a:bodyPr>
          <a:lstStyle/>
          <a:p>
            <a:r>
              <a:rPr lang="en-US" sz="2800" b="1">
                <a:solidFill>
                  <a:srgbClr val="42A5F5"/>
                </a:solidFill>
                <a:latin typeface="Calibri" panose="020F0502020204030204" pitchFamily="34" charset="0"/>
                <a:cs typeface="Calibri" panose="020F0502020204030204" pitchFamily="34" charset="0"/>
              </a:rPr>
              <a:t>1.3 Một số tính chất mật mã của hàm boolean</a:t>
            </a:r>
            <a:endParaRPr lang="en-US" sz="2800" b="1" dirty="0">
              <a:solidFill>
                <a:srgbClr val="42A5F5"/>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52F9D8A-B615-4628-BA82-6B4CE8B6F68D}"/>
              </a:ext>
            </a:extLst>
          </p:cNvPr>
          <p:cNvSpPr txBox="1"/>
          <p:nvPr/>
        </p:nvSpPr>
        <p:spPr>
          <a:xfrm>
            <a:off x="438072" y="1752130"/>
            <a:ext cx="2603598" cy="461665"/>
          </a:xfrm>
          <a:prstGeom prst="rect">
            <a:avLst/>
          </a:prstGeom>
          <a:noFill/>
        </p:spPr>
        <p:txBody>
          <a:bodyPr wrap="none" rtlCol="0">
            <a:spAutoFit/>
          </a:bodyPr>
          <a:lstStyle/>
          <a:p>
            <a:r>
              <a:rPr lang="en-US" sz="2400" b="1" i="1">
                <a:solidFill>
                  <a:srgbClr val="78909C"/>
                </a:solidFill>
                <a:latin typeface="Calibri" panose="020F0502020204030204" pitchFamily="34" charset="0"/>
                <a:cs typeface="Calibri" panose="020F0502020204030204" pitchFamily="34" charset="0"/>
              </a:rPr>
              <a:t>1.3.2  Các tính chất</a:t>
            </a:r>
            <a:endParaRPr lang="en-US" sz="2400" b="1" i="1" dirty="0">
              <a:solidFill>
                <a:srgbClr val="78909C"/>
              </a:solidFill>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6F2B7BCC-0C59-4A2D-8523-5CE8154D1A85}"/>
              </a:ext>
            </a:extLst>
          </p:cNvPr>
          <p:cNvSpPr txBox="1"/>
          <p:nvPr/>
        </p:nvSpPr>
        <p:spPr>
          <a:xfrm>
            <a:off x="438072" y="2291073"/>
            <a:ext cx="11184317" cy="1133965"/>
          </a:xfrm>
          <a:prstGeom prst="rect">
            <a:avLst/>
          </a:prstGeom>
          <a:noFill/>
        </p:spPr>
        <p:txBody>
          <a:bodyPr wrap="square" rtlCol="0">
            <a:spAutoFit/>
          </a:bodyPr>
          <a:lstStyle/>
          <a:p>
            <a:pPr algn="just">
              <a:lnSpc>
                <a:spcPct val="150000"/>
              </a:lnSpc>
            </a:pPr>
            <a:r>
              <a:rPr lang="en-US" sz="2400" b="1">
                <a:solidFill>
                  <a:srgbClr val="424242"/>
                </a:solidFill>
                <a:latin typeface="Times New Roman" panose="02020603050405020304" pitchFamily="18" charset="0"/>
                <a:ea typeface="Calibri" panose="020F0502020204030204" pitchFamily="34" charset="0"/>
              </a:rPr>
              <a:t>          </a:t>
            </a:r>
            <a:r>
              <a:rPr lang="en-US" sz="2400" b="1">
                <a:solidFill>
                  <a:srgbClr val="424242"/>
                </a:solidFill>
                <a:effectLst/>
                <a:latin typeface="Times New Roman" panose="02020603050405020304" pitchFamily="18" charset="0"/>
                <a:ea typeface="Calibri" panose="020F0502020204030204" pitchFamily="34" charset="0"/>
              </a:rPr>
              <a:t>Tính</a:t>
            </a:r>
            <a:r>
              <a:rPr lang="en-US" sz="2400" b="1" spc="-75">
                <a:solidFill>
                  <a:srgbClr val="424242"/>
                </a:solidFill>
                <a:effectLst/>
                <a:latin typeface="Times New Roman" panose="02020603050405020304" pitchFamily="18" charset="0"/>
                <a:ea typeface="Calibri" panose="020F0502020204030204" pitchFamily="34" charset="0"/>
              </a:rPr>
              <a:t> </a:t>
            </a:r>
            <a:r>
              <a:rPr lang="en-US" sz="2400" b="1">
                <a:solidFill>
                  <a:srgbClr val="424242"/>
                </a:solidFill>
                <a:effectLst/>
                <a:latin typeface="Times New Roman" panose="02020603050405020304" pitchFamily="18" charset="0"/>
                <a:ea typeface="Calibri" panose="020F0502020204030204" pitchFamily="34" charset="0"/>
              </a:rPr>
              <a:t>cân</a:t>
            </a:r>
            <a:r>
              <a:rPr lang="en-US" sz="2400" b="1" spc="-75">
                <a:solidFill>
                  <a:srgbClr val="424242"/>
                </a:solidFill>
                <a:effectLst/>
                <a:latin typeface="Times New Roman" panose="02020603050405020304" pitchFamily="18" charset="0"/>
                <a:ea typeface="Calibri" panose="020F0502020204030204" pitchFamily="34" charset="0"/>
              </a:rPr>
              <a:t> </a:t>
            </a:r>
            <a:r>
              <a:rPr lang="en-US" sz="2400" b="1">
                <a:solidFill>
                  <a:srgbClr val="424242"/>
                </a:solidFill>
                <a:effectLst/>
                <a:latin typeface="Times New Roman" panose="02020603050405020304" pitchFamily="18" charset="0"/>
                <a:ea typeface="Calibri" panose="020F0502020204030204" pitchFamily="34" charset="0"/>
              </a:rPr>
              <a:t>bằng:</a:t>
            </a:r>
            <a:r>
              <a:rPr lang="en-US" sz="2400" b="1" spc="-8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Hàm</a:t>
            </a:r>
            <a:r>
              <a:rPr lang="en-US" sz="2400" spc="-7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Boolean     </a:t>
            </a:r>
            <a:r>
              <a:rPr lang="en-US" sz="2400" spc="-8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là</a:t>
            </a:r>
            <a:r>
              <a:rPr lang="en-US" sz="2400" spc="-8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cân</a:t>
            </a:r>
            <a:r>
              <a:rPr lang="en-US" sz="2400" spc="-8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bằng</a:t>
            </a:r>
            <a:r>
              <a:rPr lang="en-US" sz="2400" spc="-6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nếu		</a:t>
            </a:r>
            <a:r>
              <a:rPr lang="en-US" sz="2400" spc="-8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tức</a:t>
            </a:r>
            <a:r>
              <a:rPr lang="en-US" sz="2400" spc="-25">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spc="-4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số</a:t>
            </a:r>
            <a:r>
              <a:rPr lang="en-US" sz="2400" spc="-35">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giá</a:t>
            </a:r>
            <a:r>
              <a:rPr lang="en-US" sz="2400" spc="-4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trị</a:t>
            </a:r>
            <a:r>
              <a:rPr lang="en-US" sz="2400" spc="-3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2400" spc="-35">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spc="-4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0</a:t>
            </a:r>
            <a:r>
              <a:rPr lang="en-US" sz="2400" spc="-35">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spc="-2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bảng</a:t>
            </a:r>
            <a:r>
              <a:rPr lang="en-US" sz="2400" spc="-35">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chân</a:t>
            </a:r>
            <a:r>
              <a:rPr lang="en-US" sz="2400" spc="-4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trị</a:t>
            </a:r>
            <a:r>
              <a:rPr lang="en-US" sz="2400" spc="-3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spc="-4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spc="-35">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bằng</a:t>
            </a:r>
            <a:r>
              <a:rPr lang="en-US" sz="2400" spc="-4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nhau.</a:t>
            </a:r>
          </a:p>
        </p:txBody>
      </p:sp>
      <p:sp>
        <p:nvSpPr>
          <p:cNvPr id="18" name="TextBox 17">
            <a:extLst>
              <a:ext uri="{FF2B5EF4-FFF2-40B4-BE49-F238E27FC236}">
                <a16:creationId xmlns:a16="http://schemas.microsoft.com/office/drawing/2014/main" id="{64E18EF3-BDEA-44A4-B8A2-31B690482765}"/>
              </a:ext>
            </a:extLst>
          </p:cNvPr>
          <p:cNvSpPr txBox="1"/>
          <p:nvPr/>
        </p:nvSpPr>
        <p:spPr>
          <a:xfrm>
            <a:off x="438072" y="3551986"/>
            <a:ext cx="11184317" cy="1687963"/>
          </a:xfrm>
          <a:prstGeom prst="rect">
            <a:avLst/>
          </a:prstGeom>
          <a:noFill/>
        </p:spPr>
        <p:txBody>
          <a:bodyPr wrap="square" rtlCol="0">
            <a:spAutoFit/>
          </a:bodyPr>
          <a:lstStyle/>
          <a:p>
            <a:pPr algn="just">
              <a:lnSpc>
                <a:spcPct val="150000"/>
              </a:lnSpc>
            </a:pPr>
            <a:r>
              <a:rPr lang="en-US" sz="2400">
                <a:solidFill>
                  <a:srgbClr val="424242"/>
                </a:solidFill>
                <a:latin typeface="Times New Roman" panose="02020603050405020304" pitchFamily="18" charset="0"/>
                <a:cs typeface="Times New Roman" panose="02020603050405020304" pitchFamily="18" charset="0"/>
              </a:rPr>
              <a:t>         </a:t>
            </a:r>
            <a:r>
              <a:rPr lang="en-US" sz="2400" b="1">
                <a:solidFill>
                  <a:srgbClr val="424242"/>
                </a:solidFill>
                <a:effectLst/>
                <a:latin typeface="Times New Roman" panose="02020603050405020304" pitchFamily="18" charset="0"/>
                <a:ea typeface="Calibri" panose="020F0502020204030204" pitchFamily="34" charset="0"/>
              </a:rPr>
              <a:t>Độ phi tuyến: </a:t>
            </a:r>
            <a:r>
              <a:rPr lang="en-US" sz="2400">
                <a:solidFill>
                  <a:srgbClr val="424242"/>
                </a:solidFill>
                <a:effectLst/>
                <a:latin typeface="Times New Roman" panose="02020603050405020304" pitchFamily="18" charset="0"/>
                <a:ea typeface="Calibri" panose="020F0502020204030204" pitchFamily="34" charset="0"/>
              </a:rPr>
              <a:t>Khoảng cách Hamming nhỏ nhất của hàm     với tập tất cả các hàm affine       được gọi là độ phi tuyến của hàm     và được ký hiệu là </a:t>
            </a:r>
          </a:p>
          <a:p>
            <a:pPr algn="just">
              <a:lnSpc>
                <a:spcPct val="150000"/>
              </a:lnSpc>
            </a:pPr>
            <a:r>
              <a:rPr lang="en-US" sz="2400">
                <a:solidFill>
                  <a:srgbClr val="424242"/>
                </a:solidFill>
                <a:latin typeface="Times New Roman" panose="02020603050405020304" pitchFamily="18" charset="0"/>
                <a:cs typeface="Times New Roman" panose="02020603050405020304" pitchFamily="18" charset="0"/>
              </a:rPr>
              <a:t>         Độ phi tuyến của hàm Boolean     </a:t>
            </a:r>
            <a:r>
              <a:rPr lang="en-US" sz="2400">
                <a:solidFill>
                  <a:srgbClr val="424242"/>
                </a:solidFill>
                <a:effectLst/>
                <a:latin typeface="Times New Roman" panose="02020603050405020304" pitchFamily="18" charset="0"/>
                <a:ea typeface="Calibri" panose="020F0502020204030204" pitchFamily="34" charset="0"/>
              </a:rPr>
              <a:t>có</a:t>
            </a:r>
            <a:r>
              <a:rPr lang="en-US" sz="2400" spc="-5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thể</a:t>
            </a:r>
            <a:r>
              <a:rPr lang="en-US" sz="2400" spc="-6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được</a:t>
            </a:r>
            <a:r>
              <a:rPr lang="en-US" sz="2400" spc="-6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tính</a:t>
            </a:r>
            <a:r>
              <a:rPr lang="en-US" sz="2400" spc="-40">
                <a:solidFill>
                  <a:srgbClr val="424242"/>
                </a:solidFill>
                <a:effectLst/>
                <a:latin typeface="Times New Roman" panose="02020603050405020304" pitchFamily="18" charset="0"/>
                <a:ea typeface="Calibri" panose="020F0502020204030204" pitchFamily="34" charset="0"/>
              </a:rPr>
              <a:t> bằng công thức sau</a:t>
            </a:r>
            <a:endParaRPr lang="en-US" sz="2400">
              <a:solidFill>
                <a:srgbClr val="424242"/>
              </a:solidFill>
              <a:latin typeface="Times New Roman" panose="02020603050405020304" pitchFamily="18" charset="0"/>
              <a:cs typeface="Times New Roman" panose="02020603050405020304" pitchFamily="18" charset="0"/>
            </a:endParaRPr>
          </a:p>
        </p:txBody>
      </p:sp>
      <p:graphicFrame>
        <p:nvGraphicFramePr>
          <p:cNvPr id="14" name="Object 13">
            <a:extLst>
              <a:ext uri="{FF2B5EF4-FFF2-40B4-BE49-F238E27FC236}">
                <a16:creationId xmlns:a16="http://schemas.microsoft.com/office/drawing/2014/main" id="{E4BA6F89-4FEA-406E-9C3D-22225B526CCD}"/>
              </a:ext>
            </a:extLst>
          </p:cNvPr>
          <p:cNvGraphicFramePr>
            <a:graphicFrameLocks noChangeAspect="1"/>
          </p:cNvGraphicFramePr>
          <p:nvPr>
            <p:extLst>
              <p:ext uri="{D42A27DB-BD31-4B8C-83A1-F6EECF244321}">
                <p14:modId xmlns:p14="http://schemas.microsoft.com/office/powerpoint/2010/main" val="2135158622"/>
              </p:ext>
            </p:extLst>
          </p:nvPr>
        </p:nvGraphicFramePr>
        <p:xfrm>
          <a:off x="5097630" y="2481818"/>
          <a:ext cx="276225" cy="390525"/>
        </p:xfrm>
        <a:graphic>
          <a:graphicData uri="http://schemas.openxmlformats.org/presentationml/2006/ole">
            <mc:AlternateContent xmlns:mc="http://schemas.openxmlformats.org/markup-compatibility/2006">
              <mc:Choice xmlns:v="urn:schemas-microsoft-com:vml" Requires="v">
                <p:oleObj spid="_x0000_s15694" name="Equation" r:id="rId4" imgW="276109" imgH="390647" progId="Equation.DSMT4">
                  <p:embed/>
                </p:oleObj>
              </mc:Choice>
              <mc:Fallback>
                <p:oleObj name="Equation" r:id="rId4" imgW="276109" imgH="390647" progId="Equation.DSMT4">
                  <p:embed/>
                  <p:pic>
                    <p:nvPicPr>
                      <p:cNvPr id="0" name=""/>
                      <p:cNvPicPr/>
                      <p:nvPr/>
                    </p:nvPicPr>
                    <p:blipFill>
                      <a:blip r:embed="rId5"/>
                      <a:stretch>
                        <a:fillRect/>
                      </a:stretch>
                    </p:blipFill>
                    <p:spPr>
                      <a:xfrm>
                        <a:off x="5097630" y="2481818"/>
                        <a:ext cx="276225" cy="390525"/>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72FDC890-8BBB-48C6-A39C-D88E98ABEA8A}"/>
              </a:ext>
            </a:extLst>
          </p:cNvPr>
          <p:cNvGraphicFramePr>
            <a:graphicFrameLocks noChangeAspect="1"/>
          </p:cNvGraphicFramePr>
          <p:nvPr>
            <p:extLst>
              <p:ext uri="{D42A27DB-BD31-4B8C-83A1-F6EECF244321}">
                <p14:modId xmlns:p14="http://schemas.microsoft.com/office/powerpoint/2010/main" val="621039600"/>
              </p:ext>
            </p:extLst>
          </p:nvPr>
        </p:nvGraphicFramePr>
        <p:xfrm>
          <a:off x="7428560" y="2446101"/>
          <a:ext cx="1814657" cy="439030"/>
        </p:xfrm>
        <a:graphic>
          <a:graphicData uri="http://schemas.openxmlformats.org/presentationml/2006/ole">
            <mc:AlternateContent xmlns:mc="http://schemas.openxmlformats.org/markup-compatibility/2006">
              <mc:Choice xmlns:v="urn:schemas-microsoft-com:vml" Requires="v">
                <p:oleObj spid="_x0000_s15695" name="Equation" r:id="rId6" imgW="1181216" imgH="285821" progId="Equation.DSMT4">
                  <p:embed/>
                </p:oleObj>
              </mc:Choice>
              <mc:Fallback>
                <p:oleObj name="Equation" r:id="rId6" imgW="1181216" imgH="285821" progId="Equation.DSMT4">
                  <p:embed/>
                  <p:pic>
                    <p:nvPicPr>
                      <p:cNvPr id="0" name=""/>
                      <p:cNvPicPr/>
                      <p:nvPr/>
                    </p:nvPicPr>
                    <p:blipFill>
                      <a:blip r:embed="rId7"/>
                      <a:stretch>
                        <a:fillRect/>
                      </a:stretch>
                    </p:blipFill>
                    <p:spPr>
                      <a:xfrm>
                        <a:off x="7428560" y="2446101"/>
                        <a:ext cx="1814657" cy="439030"/>
                      </a:xfrm>
                      <a:prstGeom prst="rect">
                        <a:avLst/>
                      </a:prstGeom>
                    </p:spPr>
                  </p:pic>
                </p:oleObj>
              </mc:Fallback>
            </mc:AlternateContent>
          </a:graphicData>
        </a:graphic>
      </p:graphicFrame>
      <p:graphicFrame>
        <p:nvGraphicFramePr>
          <p:cNvPr id="29" name="Object 28">
            <a:extLst>
              <a:ext uri="{FF2B5EF4-FFF2-40B4-BE49-F238E27FC236}">
                <a16:creationId xmlns:a16="http://schemas.microsoft.com/office/drawing/2014/main" id="{9248746D-CB12-4209-963D-59139973BC33}"/>
              </a:ext>
            </a:extLst>
          </p:cNvPr>
          <p:cNvGraphicFramePr>
            <a:graphicFrameLocks noChangeAspect="1"/>
          </p:cNvGraphicFramePr>
          <p:nvPr>
            <p:extLst>
              <p:ext uri="{D42A27DB-BD31-4B8C-83A1-F6EECF244321}">
                <p14:modId xmlns:p14="http://schemas.microsoft.com/office/powerpoint/2010/main" val="4253414297"/>
              </p:ext>
            </p:extLst>
          </p:nvPr>
        </p:nvGraphicFramePr>
        <p:xfrm>
          <a:off x="8450192" y="3742731"/>
          <a:ext cx="276225" cy="390525"/>
        </p:xfrm>
        <a:graphic>
          <a:graphicData uri="http://schemas.openxmlformats.org/presentationml/2006/ole">
            <mc:AlternateContent xmlns:mc="http://schemas.openxmlformats.org/markup-compatibility/2006">
              <mc:Choice xmlns:v="urn:schemas-microsoft-com:vml" Requires="v">
                <p:oleObj spid="_x0000_s15696" name="Equation" r:id="rId8" imgW="276109" imgH="390647" progId="Equation.DSMT4">
                  <p:embed/>
                </p:oleObj>
              </mc:Choice>
              <mc:Fallback>
                <p:oleObj name="Equation" r:id="rId8" imgW="276109" imgH="390647" progId="Equation.DSMT4">
                  <p:embed/>
                  <p:pic>
                    <p:nvPicPr>
                      <p:cNvPr id="0" name=""/>
                      <p:cNvPicPr/>
                      <p:nvPr/>
                    </p:nvPicPr>
                    <p:blipFill>
                      <a:blip r:embed="rId9"/>
                      <a:stretch>
                        <a:fillRect/>
                      </a:stretch>
                    </p:blipFill>
                    <p:spPr>
                      <a:xfrm>
                        <a:off x="8450192" y="3742731"/>
                        <a:ext cx="276225" cy="390525"/>
                      </a:xfrm>
                      <a:prstGeom prst="rect">
                        <a:avLst/>
                      </a:prstGeom>
                    </p:spPr>
                  </p:pic>
                </p:oleObj>
              </mc:Fallback>
            </mc:AlternateContent>
          </a:graphicData>
        </a:graphic>
      </p:graphicFrame>
      <p:graphicFrame>
        <p:nvGraphicFramePr>
          <p:cNvPr id="30" name="Object 29">
            <a:extLst>
              <a:ext uri="{FF2B5EF4-FFF2-40B4-BE49-F238E27FC236}">
                <a16:creationId xmlns:a16="http://schemas.microsoft.com/office/drawing/2014/main" id="{5F937F87-84BA-4EAE-892F-E6FBBF138B3E}"/>
              </a:ext>
            </a:extLst>
          </p:cNvPr>
          <p:cNvGraphicFramePr>
            <a:graphicFrameLocks noChangeAspect="1"/>
          </p:cNvGraphicFramePr>
          <p:nvPr>
            <p:extLst>
              <p:ext uri="{D42A27DB-BD31-4B8C-83A1-F6EECF244321}">
                <p14:modId xmlns:p14="http://schemas.microsoft.com/office/powerpoint/2010/main" val="2764748836"/>
              </p:ext>
            </p:extLst>
          </p:nvPr>
        </p:nvGraphicFramePr>
        <p:xfrm>
          <a:off x="1321861" y="4257326"/>
          <a:ext cx="361950" cy="428625"/>
        </p:xfrm>
        <a:graphic>
          <a:graphicData uri="http://schemas.openxmlformats.org/presentationml/2006/ole">
            <mc:AlternateContent xmlns:mc="http://schemas.openxmlformats.org/markup-compatibility/2006">
              <mc:Choice xmlns:v="urn:schemas-microsoft-com:vml" Requires="v">
                <p:oleObj spid="_x0000_s15697" name="Equation" r:id="rId10" imgW="361967" imgH="428731" progId="Equation.DSMT4">
                  <p:embed/>
                </p:oleObj>
              </mc:Choice>
              <mc:Fallback>
                <p:oleObj name="Equation" r:id="rId10" imgW="361967" imgH="428731" progId="Equation.DSMT4">
                  <p:embed/>
                  <p:pic>
                    <p:nvPicPr>
                      <p:cNvPr id="0" name=""/>
                      <p:cNvPicPr/>
                      <p:nvPr/>
                    </p:nvPicPr>
                    <p:blipFill>
                      <a:blip r:embed="rId11"/>
                      <a:stretch>
                        <a:fillRect/>
                      </a:stretch>
                    </p:blipFill>
                    <p:spPr>
                      <a:xfrm>
                        <a:off x="1321861" y="4257326"/>
                        <a:ext cx="361950" cy="428625"/>
                      </a:xfrm>
                      <a:prstGeom prst="rect">
                        <a:avLst/>
                      </a:prstGeom>
                    </p:spPr>
                  </p:pic>
                </p:oleObj>
              </mc:Fallback>
            </mc:AlternateContent>
          </a:graphicData>
        </a:graphic>
      </p:graphicFrame>
      <p:graphicFrame>
        <p:nvGraphicFramePr>
          <p:cNvPr id="36" name="Object 35">
            <a:extLst>
              <a:ext uri="{FF2B5EF4-FFF2-40B4-BE49-F238E27FC236}">
                <a16:creationId xmlns:a16="http://schemas.microsoft.com/office/drawing/2014/main" id="{E3874CF2-24D3-4D59-881D-6E17E39454FD}"/>
              </a:ext>
            </a:extLst>
          </p:cNvPr>
          <p:cNvGraphicFramePr>
            <a:graphicFrameLocks noChangeAspect="1"/>
          </p:cNvGraphicFramePr>
          <p:nvPr>
            <p:extLst>
              <p:ext uri="{D42A27DB-BD31-4B8C-83A1-F6EECF244321}">
                <p14:modId xmlns:p14="http://schemas.microsoft.com/office/powerpoint/2010/main" val="320722201"/>
              </p:ext>
            </p:extLst>
          </p:nvPr>
        </p:nvGraphicFramePr>
        <p:xfrm>
          <a:off x="5929311" y="4310514"/>
          <a:ext cx="276225" cy="390525"/>
        </p:xfrm>
        <a:graphic>
          <a:graphicData uri="http://schemas.openxmlformats.org/presentationml/2006/ole">
            <mc:AlternateContent xmlns:mc="http://schemas.openxmlformats.org/markup-compatibility/2006">
              <mc:Choice xmlns:v="urn:schemas-microsoft-com:vml" Requires="v">
                <p:oleObj spid="_x0000_s15698" name="Equation" r:id="rId12" imgW="276109" imgH="390647" progId="Equation.DSMT4">
                  <p:embed/>
                </p:oleObj>
              </mc:Choice>
              <mc:Fallback>
                <p:oleObj name="Equation" r:id="rId12" imgW="276109" imgH="390647" progId="Equation.DSMT4">
                  <p:embed/>
                  <p:pic>
                    <p:nvPicPr>
                      <p:cNvPr id="0" name=""/>
                      <p:cNvPicPr/>
                      <p:nvPr/>
                    </p:nvPicPr>
                    <p:blipFill>
                      <a:blip r:embed="rId13"/>
                      <a:stretch>
                        <a:fillRect/>
                      </a:stretch>
                    </p:blipFill>
                    <p:spPr>
                      <a:xfrm>
                        <a:off x="5929311" y="4310514"/>
                        <a:ext cx="276225" cy="390525"/>
                      </a:xfrm>
                      <a:prstGeom prst="rect">
                        <a:avLst/>
                      </a:prstGeom>
                    </p:spPr>
                  </p:pic>
                </p:oleObj>
              </mc:Fallback>
            </mc:AlternateContent>
          </a:graphicData>
        </a:graphic>
      </p:graphicFrame>
      <p:graphicFrame>
        <p:nvGraphicFramePr>
          <p:cNvPr id="37" name="Object 36">
            <a:extLst>
              <a:ext uri="{FF2B5EF4-FFF2-40B4-BE49-F238E27FC236}">
                <a16:creationId xmlns:a16="http://schemas.microsoft.com/office/drawing/2014/main" id="{B399DFEE-6C3C-429D-B6D8-8C74C2F5DF22}"/>
              </a:ext>
            </a:extLst>
          </p:cNvPr>
          <p:cNvGraphicFramePr>
            <a:graphicFrameLocks noChangeAspect="1"/>
          </p:cNvGraphicFramePr>
          <p:nvPr>
            <p:extLst>
              <p:ext uri="{D42A27DB-BD31-4B8C-83A1-F6EECF244321}">
                <p14:modId xmlns:p14="http://schemas.microsoft.com/office/powerpoint/2010/main" val="892287874"/>
              </p:ext>
            </p:extLst>
          </p:nvPr>
        </p:nvGraphicFramePr>
        <p:xfrm>
          <a:off x="8545440" y="4280147"/>
          <a:ext cx="448668" cy="448668"/>
        </p:xfrm>
        <a:graphic>
          <a:graphicData uri="http://schemas.openxmlformats.org/presentationml/2006/ole">
            <mc:AlternateContent xmlns:mc="http://schemas.openxmlformats.org/markup-compatibility/2006">
              <mc:Choice xmlns:v="urn:schemas-microsoft-com:vml" Requires="v">
                <p:oleObj spid="_x0000_s15699" name="Equation" r:id="rId14" imgW="266653" imgH="266590" progId="Equation.DSMT4">
                  <p:embed/>
                </p:oleObj>
              </mc:Choice>
              <mc:Fallback>
                <p:oleObj name="Equation" r:id="rId14" imgW="266653" imgH="266590" progId="Equation.DSMT4">
                  <p:embed/>
                  <p:pic>
                    <p:nvPicPr>
                      <p:cNvPr id="0" name=""/>
                      <p:cNvPicPr/>
                      <p:nvPr/>
                    </p:nvPicPr>
                    <p:blipFill>
                      <a:blip r:embed="rId15"/>
                      <a:stretch>
                        <a:fillRect/>
                      </a:stretch>
                    </p:blipFill>
                    <p:spPr>
                      <a:xfrm>
                        <a:off x="8545440" y="4280147"/>
                        <a:ext cx="448668" cy="448668"/>
                      </a:xfrm>
                      <a:prstGeom prst="rect">
                        <a:avLst/>
                      </a:prstGeom>
                    </p:spPr>
                  </p:pic>
                </p:oleObj>
              </mc:Fallback>
            </mc:AlternateContent>
          </a:graphicData>
        </a:graphic>
      </p:graphicFrame>
      <p:graphicFrame>
        <p:nvGraphicFramePr>
          <p:cNvPr id="42" name="Object 41">
            <a:extLst>
              <a:ext uri="{FF2B5EF4-FFF2-40B4-BE49-F238E27FC236}">
                <a16:creationId xmlns:a16="http://schemas.microsoft.com/office/drawing/2014/main" id="{C8FC1738-4DFA-463A-88E7-FE30B2523C57}"/>
              </a:ext>
            </a:extLst>
          </p:cNvPr>
          <p:cNvGraphicFramePr>
            <a:graphicFrameLocks noChangeAspect="1"/>
          </p:cNvGraphicFramePr>
          <p:nvPr>
            <p:extLst>
              <p:ext uri="{D42A27DB-BD31-4B8C-83A1-F6EECF244321}">
                <p14:modId xmlns:p14="http://schemas.microsoft.com/office/powerpoint/2010/main" val="2928673296"/>
              </p:ext>
            </p:extLst>
          </p:nvPr>
        </p:nvGraphicFramePr>
        <p:xfrm>
          <a:off x="5092865" y="4849424"/>
          <a:ext cx="276225" cy="390525"/>
        </p:xfrm>
        <a:graphic>
          <a:graphicData uri="http://schemas.openxmlformats.org/presentationml/2006/ole">
            <mc:AlternateContent xmlns:mc="http://schemas.openxmlformats.org/markup-compatibility/2006">
              <mc:Choice xmlns:v="urn:schemas-microsoft-com:vml" Requires="v">
                <p:oleObj spid="_x0000_s15700" name="Equation" r:id="rId16" imgW="276109" imgH="390647" progId="Equation.DSMT4">
                  <p:embed/>
                </p:oleObj>
              </mc:Choice>
              <mc:Fallback>
                <p:oleObj name="Equation" r:id="rId16" imgW="276109" imgH="390647" progId="Equation.DSMT4">
                  <p:embed/>
                  <p:pic>
                    <p:nvPicPr>
                      <p:cNvPr id="0" name=""/>
                      <p:cNvPicPr/>
                      <p:nvPr/>
                    </p:nvPicPr>
                    <p:blipFill>
                      <a:blip r:embed="rId17"/>
                      <a:stretch>
                        <a:fillRect/>
                      </a:stretch>
                    </p:blipFill>
                    <p:spPr>
                      <a:xfrm>
                        <a:off x="5092865" y="4849424"/>
                        <a:ext cx="276225" cy="390525"/>
                      </a:xfrm>
                      <a:prstGeom prst="rect">
                        <a:avLst/>
                      </a:prstGeom>
                    </p:spPr>
                  </p:pic>
                </p:oleObj>
              </mc:Fallback>
            </mc:AlternateContent>
          </a:graphicData>
        </a:graphic>
      </p:graphicFrame>
      <p:graphicFrame>
        <p:nvGraphicFramePr>
          <p:cNvPr id="43" name="Object 42">
            <a:extLst>
              <a:ext uri="{FF2B5EF4-FFF2-40B4-BE49-F238E27FC236}">
                <a16:creationId xmlns:a16="http://schemas.microsoft.com/office/drawing/2014/main" id="{5E4408E0-7ED6-4314-8657-72E2383902CE}"/>
              </a:ext>
            </a:extLst>
          </p:cNvPr>
          <p:cNvGraphicFramePr>
            <a:graphicFrameLocks noChangeAspect="1"/>
          </p:cNvGraphicFramePr>
          <p:nvPr>
            <p:extLst>
              <p:ext uri="{D42A27DB-BD31-4B8C-83A1-F6EECF244321}">
                <p14:modId xmlns:p14="http://schemas.microsoft.com/office/powerpoint/2010/main" val="2810786037"/>
              </p:ext>
            </p:extLst>
          </p:nvPr>
        </p:nvGraphicFramePr>
        <p:xfrm>
          <a:off x="3409559" y="5239949"/>
          <a:ext cx="3919061" cy="758528"/>
        </p:xfrm>
        <a:graphic>
          <a:graphicData uri="http://schemas.openxmlformats.org/presentationml/2006/ole">
            <mc:AlternateContent xmlns:mc="http://schemas.openxmlformats.org/markup-compatibility/2006">
              <mc:Choice xmlns:v="urn:schemas-microsoft-com:vml" Requires="v">
                <p:oleObj spid="_x0000_s15701" name="Equation" r:id="rId18" imgW="2362431" imgH="457389" progId="Equation.DSMT4">
                  <p:embed/>
                </p:oleObj>
              </mc:Choice>
              <mc:Fallback>
                <p:oleObj name="Equation" r:id="rId18" imgW="2362431" imgH="457389" progId="Equation.DSMT4">
                  <p:embed/>
                  <p:pic>
                    <p:nvPicPr>
                      <p:cNvPr id="0" name=""/>
                      <p:cNvPicPr/>
                      <p:nvPr/>
                    </p:nvPicPr>
                    <p:blipFill>
                      <a:blip r:embed="rId19"/>
                      <a:stretch>
                        <a:fillRect/>
                      </a:stretch>
                    </p:blipFill>
                    <p:spPr>
                      <a:xfrm>
                        <a:off x="3409559" y="5239949"/>
                        <a:ext cx="3919061" cy="758528"/>
                      </a:xfrm>
                      <a:prstGeom prst="rect">
                        <a:avLst/>
                      </a:prstGeom>
                    </p:spPr>
                  </p:pic>
                </p:oleObj>
              </mc:Fallback>
            </mc:AlternateContent>
          </a:graphicData>
        </a:graphic>
      </p:graphicFrame>
    </p:spTree>
    <p:extLst>
      <p:ext uri="{BB962C8B-B14F-4D97-AF65-F5344CB8AC3E}">
        <p14:creationId xmlns:p14="http://schemas.microsoft.com/office/powerpoint/2010/main" val="3595518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8"/>
          <p:cNvSpPr txBox="1"/>
          <p:nvPr/>
        </p:nvSpPr>
        <p:spPr>
          <a:xfrm>
            <a:off x="283725" y="2721114"/>
            <a:ext cx="2985112"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000" b="1" i="0" u="none" strike="noStrike" cap="none" dirty="0">
                <a:solidFill>
                  <a:srgbClr val="DF213B"/>
                </a:solidFill>
                <a:latin typeface="Montserrat"/>
                <a:ea typeface="Montserrat"/>
                <a:cs typeface="Montserrat"/>
                <a:sym typeface="Montserrat"/>
              </a:rPr>
              <a:t>NỘI DUNG</a:t>
            </a:r>
            <a:endParaRPr dirty="0"/>
          </a:p>
        </p:txBody>
      </p:sp>
      <p:grpSp>
        <p:nvGrpSpPr>
          <p:cNvPr id="59" name="Google Shape;59;p8"/>
          <p:cNvGrpSpPr/>
          <p:nvPr/>
        </p:nvGrpSpPr>
        <p:grpSpPr>
          <a:xfrm>
            <a:off x="3815314" y="1635357"/>
            <a:ext cx="7636669" cy="1061574"/>
            <a:chOff x="5487735" y="1643444"/>
            <a:chExt cx="5924460" cy="1066652"/>
          </a:xfrm>
        </p:grpSpPr>
        <p:sp>
          <p:nvSpPr>
            <p:cNvPr id="60" name="Google Shape;60;p8"/>
            <p:cNvSpPr txBox="1"/>
            <p:nvPr/>
          </p:nvSpPr>
          <p:spPr>
            <a:xfrm>
              <a:off x="6277749" y="1751465"/>
              <a:ext cx="5134446" cy="9586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1" i="0" u="none" strike="noStrike" cap="none">
                  <a:solidFill>
                    <a:srgbClr val="002060"/>
                  </a:solidFill>
                  <a:latin typeface="Montserrat"/>
                  <a:ea typeface="Montserrat"/>
                  <a:cs typeface="Montserrat"/>
                  <a:sym typeface="Montserrat"/>
                </a:rPr>
                <a:t>Tổng quan về mật mã và hộp thế</a:t>
              </a:r>
              <a:endParaRPr sz="2800" b="1" i="0" u="none" strike="noStrike" cap="none" dirty="0">
                <a:solidFill>
                  <a:srgbClr val="002060"/>
                </a:solidFill>
                <a:latin typeface="Montserrat"/>
                <a:ea typeface="Montserrat"/>
                <a:cs typeface="Montserrat"/>
                <a:sym typeface="Montserrat"/>
              </a:endParaRPr>
            </a:p>
          </p:txBody>
        </p:sp>
        <p:sp>
          <p:nvSpPr>
            <p:cNvPr id="61" name="Google Shape;61;p8"/>
            <p:cNvSpPr txBox="1"/>
            <p:nvPr/>
          </p:nvSpPr>
          <p:spPr>
            <a:xfrm>
              <a:off x="5487735" y="1643444"/>
              <a:ext cx="730746" cy="71127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4000" b="1" i="1" u="none" strike="noStrike" cap="none">
                  <a:solidFill>
                    <a:srgbClr val="DF213B"/>
                  </a:solidFill>
                  <a:latin typeface="Montserrat"/>
                  <a:ea typeface="Montserrat"/>
                  <a:cs typeface="Montserrat"/>
                  <a:sym typeface="Montserrat"/>
                </a:rPr>
                <a:t>01.</a:t>
              </a:r>
              <a:endParaRPr/>
            </a:p>
          </p:txBody>
        </p:sp>
      </p:grpSp>
      <p:grpSp>
        <p:nvGrpSpPr>
          <p:cNvPr id="62" name="Google Shape;62;p8"/>
          <p:cNvGrpSpPr/>
          <p:nvPr/>
        </p:nvGrpSpPr>
        <p:grpSpPr>
          <a:xfrm>
            <a:off x="3815314" y="3136205"/>
            <a:ext cx="7475376" cy="1039240"/>
            <a:chOff x="5487735" y="2657376"/>
            <a:chExt cx="5712979" cy="1016924"/>
          </a:xfrm>
        </p:grpSpPr>
        <p:sp>
          <p:nvSpPr>
            <p:cNvPr id="63" name="Google Shape;63;p8"/>
            <p:cNvSpPr txBox="1"/>
            <p:nvPr/>
          </p:nvSpPr>
          <p:spPr>
            <a:xfrm>
              <a:off x="6265986" y="2740720"/>
              <a:ext cx="4934728" cy="9335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1" i="0" u="none" strike="noStrike" cap="none">
                  <a:solidFill>
                    <a:srgbClr val="002060"/>
                  </a:solidFill>
                  <a:latin typeface="Montserrat"/>
                  <a:ea typeface="Montserrat"/>
                  <a:cs typeface="Montserrat"/>
                  <a:sym typeface="Montserrat"/>
                </a:rPr>
                <a:t>Một số phương pháp tạo hộp thế</a:t>
              </a:r>
              <a:endParaRPr lang="en-US" sz="2800" dirty="0"/>
            </a:p>
          </p:txBody>
        </p:sp>
        <p:sp>
          <p:nvSpPr>
            <p:cNvPr id="64" name="Google Shape;64;p8"/>
            <p:cNvSpPr txBox="1"/>
            <p:nvPr/>
          </p:nvSpPr>
          <p:spPr>
            <a:xfrm>
              <a:off x="5487735" y="2657376"/>
              <a:ext cx="780431" cy="69268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4000" b="1" i="1" u="none" strike="noStrike" cap="none">
                  <a:solidFill>
                    <a:srgbClr val="DF213B"/>
                  </a:solidFill>
                  <a:latin typeface="Montserrat"/>
                  <a:ea typeface="Montserrat"/>
                  <a:cs typeface="Montserrat"/>
                  <a:sym typeface="Montserrat"/>
                </a:rPr>
                <a:t>02.</a:t>
              </a:r>
              <a:endParaRPr/>
            </a:p>
          </p:txBody>
        </p:sp>
      </p:grpSp>
      <p:grpSp>
        <p:nvGrpSpPr>
          <p:cNvPr id="65" name="Google Shape;65;p8"/>
          <p:cNvGrpSpPr/>
          <p:nvPr/>
        </p:nvGrpSpPr>
        <p:grpSpPr>
          <a:xfrm>
            <a:off x="3815314" y="4699892"/>
            <a:ext cx="7367348" cy="707886"/>
            <a:chOff x="5487735" y="2657376"/>
            <a:chExt cx="5753931" cy="707886"/>
          </a:xfrm>
        </p:grpSpPr>
        <p:sp>
          <p:nvSpPr>
            <p:cNvPr id="66" name="Google Shape;66;p8"/>
            <p:cNvSpPr txBox="1"/>
            <p:nvPr/>
          </p:nvSpPr>
          <p:spPr>
            <a:xfrm>
              <a:off x="6306938" y="2719012"/>
              <a:ext cx="4934728"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1">
                  <a:solidFill>
                    <a:srgbClr val="002060"/>
                  </a:solidFill>
                  <a:latin typeface="Montserrat"/>
                  <a:sym typeface="Montserrat"/>
                </a:rPr>
                <a:t>Xây dựng chương trình thực thi</a:t>
              </a:r>
              <a:endParaRPr lang="en-US" sz="2800" dirty="0"/>
            </a:p>
          </p:txBody>
        </p:sp>
        <p:sp>
          <p:nvSpPr>
            <p:cNvPr id="67" name="Google Shape;67;p8"/>
            <p:cNvSpPr txBox="1"/>
            <p:nvPr/>
          </p:nvSpPr>
          <p:spPr>
            <a:xfrm>
              <a:off x="5487735" y="2657376"/>
              <a:ext cx="855130"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4000" b="1" i="1" u="none" strike="noStrike" cap="none">
                  <a:solidFill>
                    <a:srgbClr val="DF213B"/>
                  </a:solidFill>
                  <a:latin typeface="Montserrat"/>
                  <a:ea typeface="Montserrat"/>
                  <a:cs typeface="Montserrat"/>
                  <a:sym typeface="Montserrat"/>
                </a:rPr>
                <a:t>03.</a:t>
              </a:r>
              <a:endParaRPr sz="4000" b="1" i="1" u="none" strike="noStrike" cap="none">
                <a:solidFill>
                  <a:srgbClr val="DF213B"/>
                </a:solidFill>
                <a:latin typeface="Montserrat"/>
                <a:ea typeface="Montserrat"/>
                <a:cs typeface="Montserrat"/>
                <a:sym typeface="Montserrat"/>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2" name="Google Shape;82;p10"/>
          <p:cNvGrpSpPr/>
          <p:nvPr/>
        </p:nvGrpSpPr>
        <p:grpSpPr>
          <a:xfrm>
            <a:off x="1120225" y="264681"/>
            <a:ext cx="11184317" cy="675291"/>
            <a:chOff x="5894364" y="2084485"/>
            <a:chExt cx="11184317" cy="675291"/>
          </a:xfrm>
        </p:grpSpPr>
        <p:sp>
          <p:nvSpPr>
            <p:cNvPr id="83" name="Google Shape;83;p10"/>
            <p:cNvSpPr txBox="1"/>
            <p:nvPr/>
          </p:nvSpPr>
          <p:spPr>
            <a:xfrm>
              <a:off x="5894364" y="2084485"/>
              <a:ext cx="1118431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600" b="1" i="0" u="none" strike="noStrike" cap="none" dirty="0">
                  <a:solidFill>
                    <a:srgbClr val="FF7043"/>
                  </a:solidFill>
                  <a:latin typeface="Calibri" panose="020F0502020204030204" pitchFamily="34" charset="0"/>
                  <a:ea typeface="Calibri"/>
                  <a:cs typeface="Calibri" panose="020F0502020204030204" pitchFamily="34" charset="0"/>
                  <a:sym typeface="Calibri"/>
                </a:rPr>
                <a:t>CHƯƠNG 1</a:t>
              </a: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 </a:t>
              </a:r>
              <a:r>
                <a:rPr lang="en-US" sz="3600" b="1">
                  <a:solidFill>
                    <a:srgbClr val="FF7043"/>
                  </a:solidFill>
                  <a:latin typeface="Calibri" panose="020F0502020204030204" pitchFamily="34" charset="0"/>
                  <a:ea typeface="Calibri"/>
                  <a:cs typeface="Calibri" panose="020F0502020204030204" pitchFamily="34" charset="0"/>
                  <a:sym typeface="Calibri"/>
                </a:rPr>
                <a:t>TỔNG QUAN VỀ MẬT MÃ VÀ HỘP THẾ</a:t>
              </a:r>
              <a:endParaRPr sz="3600" b="1" i="0" u="none" strike="noStrike" cap="none" dirty="0">
                <a:solidFill>
                  <a:srgbClr val="FF7043"/>
                </a:solidFill>
                <a:latin typeface="Calibri" panose="020F0502020204030204" pitchFamily="34" charset="0"/>
                <a:ea typeface="Calibri"/>
                <a:cs typeface="Calibri" panose="020F0502020204030204" pitchFamily="34" charset="0"/>
                <a:sym typeface="Calibri"/>
              </a:endParaRPr>
            </a:p>
          </p:txBody>
        </p:sp>
        <p:sp>
          <p:nvSpPr>
            <p:cNvPr id="84" name="Google Shape;84;p10"/>
            <p:cNvSpPr txBox="1"/>
            <p:nvPr/>
          </p:nvSpPr>
          <p:spPr>
            <a:xfrm>
              <a:off x="6096000" y="2482777"/>
              <a:ext cx="50618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A5A5A5"/>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056E218-1B62-A22E-417A-5978EF7315B3}"/>
              </a:ext>
            </a:extLst>
          </p:cNvPr>
          <p:cNvSpPr txBox="1"/>
          <p:nvPr/>
        </p:nvSpPr>
        <p:spPr>
          <a:xfrm>
            <a:off x="438072" y="1094452"/>
            <a:ext cx="7056740" cy="523220"/>
          </a:xfrm>
          <a:prstGeom prst="rect">
            <a:avLst/>
          </a:prstGeom>
          <a:noFill/>
        </p:spPr>
        <p:txBody>
          <a:bodyPr wrap="none" rtlCol="0">
            <a:spAutoFit/>
          </a:bodyPr>
          <a:lstStyle/>
          <a:p>
            <a:r>
              <a:rPr lang="en-US" sz="2800" b="1">
                <a:solidFill>
                  <a:srgbClr val="42A5F5"/>
                </a:solidFill>
                <a:latin typeface="Calibri" panose="020F0502020204030204" pitchFamily="34" charset="0"/>
                <a:cs typeface="Calibri" panose="020F0502020204030204" pitchFamily="34" charset="0"/>
              </a:rPr>
              <a:t>1.3 Một số tính chất mật mã của hàm boolean</a:t>
            </a:r>
            <a:endParaRPr lang="en-US" sz="2800" b="1" dirty="0">
              <a:solidFill>
                <a:srgbClr val="42A5F5"/>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52F9D8A-B615-4628-BA82-6B4CE8B6F68D}"/>
              </a:ext>
            </a:extLst>
          </p:cNvPr>
          <p:cNvSpPr txBox="1"/>
          <p:nvPr/>
        </p:nvSpPr>
        <p:spPr>
          <a:xfrm>
            <a:off x="438072" y="1752130"/>
            <a:ext cx="2603598" cy="461665"/>
          </a:xfrm>
          <a:prstGeom prst="rect">
            <a:avLst/>
          </a:prstGeom>
          <a:noFill/>
        </p:spPr>
        <p:txBody>
          <a:bodyPr wrap="none" rtlCol="0">
            <a:spAutoFit/>
          </a:bodyPr>
          <a:lstStyle/>
          <a:p>
            <a:r>
              <a:rPr lang="en-US" sz="2400" b="1" i="1">
                <a:solidFill>
                  <a:srgbClr val="78909C"/>
                </a:solidFill>
                <a:latin typeface="Calibri" panose="020F0502020204030204" pitchFamily="34" charset="0"/>
                <a:cs typeface="Calibri" panose="020F0502020204030204" pitchFamily="34" charset="0"/>
              </a:rPr>
              <a:t>1.3.2  Các tính chất</a:t>
            </a:r>
            <a:endParaRPr lang="en-US" sz="2400" b="1" i="1" dirty="0">
              <a:solidFill>
                <a:srgbClr val="78909C"/>
              </a:solidFill>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6F2B7BCC-0C59-4A2D-8523-5CE8154D1A85}"/>
              </a:ext>
            </a:extLst>
          </p:cNvPr>
          <p:cNvSpPr txBox="1"/>
          <p:nvPr/>
        </p:nvSpPr>
        <p:spPr>
          <a:xfrm>
            <a:off x="438072" y="2291073"/>
            <a:ext cx="11184317" cy="1133965"/>
          </a:xfrm>
          <a:prstGeom prst="rect">
            <a:avLst/>
          </a:prstGeom>
          <a:noFill/>
        </p:spPr>
        <p:txBody>
          <a:bodyPr wrap="square" rtlCol="0">
            <a:spAutoFit/>
          </a:bodyPr>
          <a:lstStyle/>
          <a:p>
            <a:pPr algn="just">
              <a:lnSpc>
                <a:spcPct val="150000"/>
              </a:lnSpc>
            </a:pPr>
            <a:r>
              <a:rPr lang="en-US" sz="2400" b="1">
                <a:solidFill>
                  <a:srgbClr val="424242"/>
                </a:solidFill>
                <a:latin typeface="Times New Roman" panose="02020603050405020304" pitchFamily="18" charset="0"/>
                <a:ea typeface="Calibri" panose="020F0502020204030204" pitchFamily="34" charset="0"/>
              </a:rPr>
              <a:t>          Bậc đại số</a:t>
            </a:r>
            <a:r>
              <a:rPr lang="en-US" sz="2400" b="1">
                <a:solidFill>
                  <a:srgbClr val="424242"/>
                </a:solidFill>
                <a:effectLst/>
                <a:latin typeface="Times New Roman" panose="02020603050405020304" pitchFamily="18" charset="0"/>
                <a:ea typeface="Calibri" panose="020F0502020204030204" pitchFamily="34" charset="0"/>
              </a:rPr>
              <a:t>:</a:t>
            </a:r>
            <a:r>
              <a:rPr lang="en-US" sz="2400" b="1" spc="-8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Bậc đại số của hàm Boolean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là bậc của số hạng dài nhất trong hàm đó khi nó được biểu diễn dưới dạng ANF.</a:t>
            </a:r>
          </a:p>
        </p:txBody>
      </p:sp>
      <p:sp>
        <p:nvSpPr>
          <p:cNvPr id="18" name="TextBox 17">
            <a:extLst>
              <a:ext uri="{FF2B5EF4-FFF2-40B4-BE49-F238E27FC236}">
                <a16:creationId xmlns:a16="http://schemas.microsoft.com/office/drawing/2014/main" id="{64E18EF3-BDEA-44A4-B8A2-31B690482765}"/>
              </a:ext>
            </a:extLst>
          </p:cNvPr>
          <p:cNvSpPr txBox="1"/>
          <p:nvPr/>
        </p:nvSpPr>
        <p:spPr>
          <a:xfrm>
            <a:off x="438072" y="3502316"/>
            <a:ext cx="11184317" cy="2795958"/>
          </a:xfrm>
          <a:prstGeom prst="rect">
            <a:avLst/>
          </a:prstGeom>
          <a:noFill/>
        </p:spPr>
        <p:txBody>
          <a:bodyPr wrap="square" rtlCol="0">
            <a:spAutoFit/>
          </a:bodyPr>
          <a:lstStyle/>
          <a:p>
            <a:pPr algn="just">
              <a:lnSpc>
                <a:spcPct val="150000"/>
              </a:lnSpc>
            </a:pPr>
            <a:r>
              <a:rPr lang="en-US" sz="2400">
                <a:solidFill>
                  <a:srgbClr val="424242"/>
                </a:solidFill>
                <a:latin typeface="Times New Roman" panose="02020603050405020304" pitchFamily="18"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spc="2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tiêu</a:t>
            </a:r>
            <a:r>
              <a:rPr lang="en-US" sz="2400" spc="32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chuẩn</a:t>
            </a:r>
            <a:r>
              <a:rPr lang="en-US" sz="2400" spc="2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nữa</a:t>
            </a:r>
            <a:r>
              <a:rPr lang="en-US" sz="2400" spc="315">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cũng</a:t>
            </a:r>
            <a:r>
              <a:rPr lang="en-US" sz="2400" spc="2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rất</a:t>
            </a:r>
            <a:r>
              <a:rPr lang="en-US" sz="2400" spc="2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quan</a:t>
            </a:r>
            <a:r>
              <a:rPr lang="en-US" sz="2400" spc="32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trọng</a:t>
            </a:r>
            <a:r>
              <a:rPr lang="en-US" sz="2400" spc="2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spc="2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tiêu</a:t>
            </a:r>
            <a:r>
              <a:rPr lang="en-US" sz="2400" spc="2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chuẩn</a:t>
            </a:r>
            <a:r>
              <a:rPr lang="en-US" sz="2400" spc="2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phân</a:t>
            </a:r>
            <a:r>
              <a:rPr lang="en-US" sz="2400" spc="32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phối</a:t>
            </a:r>
            <a:r>
              <a:rPr lang="en-US" sz="2400" spc="325">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i="1">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PC</a:t>
            </a:r>
            <a:r>
              <a:rPr lang="en-US" sz="2400" i="1" spc="2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Propagation Criterion</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và hiệu ứng lan truyền thác chặt (</a:t>
            </a:r>
            <a:r>
              <a:rPr lang="en-US" sz="2400" i="1">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SAC – Strict Avalanche Criterion</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Nội dung chính của các tiêu chuẩn này là đánh giá xác suất thay đổi giá trị hàm Boolean</a:t>
            </a:r>
            <a:r>
              <a:rPr lang="en-US" sz="2400" spc="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phụ thuộc vào một phần xác định các đối số đầu vào.</a:t>
            </a:r>
          </a:p>
          <a:p>
            <a:pPr algn="just">
              <a:lnSpc>
                <a:spcPct val="150000"/>
              </a:lnSpc>
            </a:pPr>
            <a:endParaRPr lang="en-US" sz="2400">
              <a:solidFill>
                <a:srgbClr val="42424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3835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2" name="Google Shape;82;p10"/>
          <p:cNvGrpSpPr/>
          <p:nvPr/>
        </p:nvGrpSpPr>
        <p:grpSpPr>
          <a:xfrm>
            <a:off x="1120225" y="264681"/>
            <a:ext cx="11184317" cy="675291"/>
            <a:chOff x="5894364" y="2084485"/>
            <a:chExt cx="11184317" cy="675291"/>
          </a:xfrm>
        </p:grpSpPr>
        <p:sp>
          <p:nvSpPr>
            <p:cNvPr id="83" name="Google Shape;83;p10"/>
            <p:cNvSpPr txBox="1"/>
            <p:nvPr/>
          </p:nvSpPr>
          <p:spPr>
            <a:xfrm>
              <a:off x="5894364" y="2084485"/>
              <a:ext cx="1118431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600" b="1" i="0" u="none" strike="noStrike" cap="none" dirty="0">
                  <a:solidFill>
                    <a:srgbClr val="FF7043"/>
                  </a:solidFill>
                  <a:latin typeface="Calibri" panose="020F0502020204030204" pitchFamily="34" charset="0"/>
                  <a:ea typeface="Calibri"/>
                  <a:cs typeface="Calibri" panose="020F0502020204030204" pitchFamily="34" charset="0"/>
                  <a:sym typeface="Calibri"/>
                </a:rPr>
                <a:t>CHƯƠNG 1</a:t>
              </a: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 </a:t>
              </a:r>
              <a:r>
                <a:rPr lang="en-US" sz="3600" b="1">
                  <a:solidFill>
                    <a:srgbClr val="FF7043"/>
                  </a:solidFill>
                  <a:latin typeface="Calibri" panose="020F0502020204030204" pitchFamily="34" charset="0"/>
                  <a:ea typeface="Calibri"/>
                  <a:cs typeface="Calibri" panose="020F0502020204030204" pitchFamily="34" charset="0"/>
                  <a:sym typeface="Calibri"/>
                </a:rPr>
                <a:t>TỔNG QUAN VỀ MẬT MÃ VÀ HỘP THẾ</a:t>
              </a:r>
              <a:endParaRPr sz="3600" b="1" i="0" u="none" strike="noStrike" cap="none" dirty="0">
                <a:solidFill>
                  <a:srgbClr val="FF7043"/>
                </a:solidFill>
                <a:latin typeface="Calibri" panose="020F0502020204030204" pitchFamily="34" charset="0"/>
                <a:ea typeface="Calibri"/>
                <a:cs typeface="Calibri" panose="020F0502020204030204" pitchFamily="34" charset="0"/>
                <a:sym typeface="Calibri"/>
              </a:endParaRPr>
            </a:p>
          </p:txBody>
        </p:sp>
        <p:sp>
          <p:nvSpPr>
            <p:cNvPr id="84" name="Google Shape;84;p10"/>
            <p:cNvSpPr txBox="1"/>
            <p:nvPr/>
          </p:nvSpPr>
          <p:spPr>
            <a:xfrm>
              <a:off x="6096000" y="2482777"/>
              <a:ext cx="50618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A5A5A5"/>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056E218-1B62-A22E-417A-5978EF7315B3}"/>
              </a:ext>
            </a:extLst>
          </p:cNvPr>
          <p:cNvSpPr txBox="1"/>
          <p:nvPr/>
        </p:nvSpPr>
        <p:spPr>
          <a:xfrm>
            <a:off x="438072" y="1094452"/>
            <a:ext cx="6705682" cy="523220"/>
          </a:xfrm>
          <a:prstGeom prst="rect">
            <a:avLst/>
          </a:prstGeom>
          <a:noFill/>
        </p:spPr>
        <p:txBody>
          <a:bodyPr wrap="none" rtlCol="0">
            <a:spAutoFit/>
          </a:bodyPr>
          <a:lstStyle/>
          <a:p>
            <a:r>
              <a:rPr lang="en-US" sz="2800" b="1">
                <a:solidFill>
                  <a:srgbClr val="42A5F5"/>
                </a:solidFill>
                <a:latin typeface="Calibri" panose="020F0502020204030204" pitchFamily="34" charset="0"/>
                <a:cs typeface="Calibri" panose="020F0502020204030204" pitchFamily="34" charset="0"/>
              </a:rPr>
              <a:t>1.4 Hộp thế và một số tính chất của hộp thế</a:t>
            </a:r>
            <a:endParaRPr lang="en-US" sz="2800" b="1" dirty="0">
              <a:solidFill>
                <a:srgbClr val="42A5F5"/>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52F9D8A-B615-4628-BA82-6B4CE8B6F68D}"/>
              </a:ext>
            </a:extLst>
          </p:cNvPr>
          <p:cNvSpPr txBox="1"/>
          <p:nvPr/>
        </p:nvSpPr>
        <p:spPr>
          <a:xfrm>
            <a:off x="438072" y="1752130"/>
            <a:ext cx="2340705" cy="461665"/>
          </a:xfrm>
          <a:prstGeom prst="rect">
            <a:avLst/>
          </a:prstGeom>
          <a:noFill/>
        </p:spPr>
        <p:txBody>
          <a:bodyPr wrap="none" rtlCol="0">
            <a:spAutoFit/>
          </a:bodyPr>
          <a:lstStyle/>
          <a:p>
            <a:r>
              <a:rPr lang="en-US" sz="2400" b="1" i="1">
                <a:solidFill>
                  <a:srgbClr val="78909C"/>
                </a:solidFill>
                <a:latin typeface="Calibri" panose="020F0502020204030204" pitchFamily="34" charset="0"/>
                <a:cs typeface="Calibri" panose="020F0502020204030204" pitchFamily="34" charset="0"/>
              </a:rPr>
              <a:t>1.4.1  Định nghĩa</a:t>
            </a:r>
            <a:endParaRPr lang="en-US" sz="2400" b="1" i="1" dirty="0">
              <a:solidFill>
                <a:srgbClr val="78909C"/>
              </a:solidFill>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6F2B7BCC-0C59-4A2D-8523-5CE8154D1A85}"/>
              </a:ext>
            </a:extLst>
          </p:cNvPr>
          <p:cNvSpPr txBox="1"/>
          <p:nvPr/>
        </p:nvSpPr>
        <p:spPr>
          <a:xfrm>
            <a:off x="438072" y="2291073"/>
            <a:ext cx="11184317" cy="1687963"/>
          </a:xfrm>
          <a:prstGeom prst="rect">
            <a:avLst/>
          </a:prstGeom>
          <a:noFill/>
        </p:spPr>
        <p:txBody>
          <a:bodyPr wrap="square" rtlCol="0">
            <a:spAutoFit/>
          </a:bodyPr>
          <a:lstStyle/>
          <a:p>
            <a:pPr algn="just">
              <a:lnSpc>
                <a:spcPct val="150000"/>
              </a:lnSpc>
            </a:pPr>
            <a:r>
              <a:rPr lang="en-US" sz="2400" b="1">
                <a:solidFill>
                  <a:srgbClr val="424242"/>
                </a:solidFill>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S-box (Substitution-box) là một thành phần căn bản của thuật toán mã hóa đối xứng, có chức năng thay thế. Trong hệ mã khối, S-box có chức năng che giấu mối quan hệ giữa bản mã và bản rõ nhằm tăng tính xáo trộn của thuật toán.</a:t>
            </a:r>
            <a:endPar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64E18EF3-BDEA-44A4-B8A2-31B690482765}"/>
              </a:ext>
            </a:extLst>
          </p:cNvPr>
          <p:cNvSpPr txBox="1"/>
          <p:nvPr/>
        </p:nvSpPr>
        <p:spPr>
          <a:xfrm>
            <a:off x="438072" y="4075585"/>
            <a:ext cx="11184317" cy="1687963"/>
          </a:xfrm>
          <a:prstGeom prst="rect">
            <a:avLst/>
          </a:prstGeom>
          <a:noFill/>
        </p:spPr>
        <p:txBody>
          <a:bodyPr wrap="square" rtlCol="0">
            <a:spAutoFit/>
          </a:bodyPr>
          <a:lstStyle/>
          <a:p>
            <a:pPr algn="just">
              <a:lnSpc>
                <a:spcPct val="150000"/>
              </a:lnSpc>
            </a:pPr>
            <a:r>
              <a:rPr lang="en-US" sz="2400">
                <a:solidFill>
                  <a:srgbClr val="424242"/>
                </a:solidFill>
                <a:effectLst/>
                <a:latin typeface="Times New Roman" panose="02020603050405020304" pitchFamily="18" charset="0"/>
                <a:ea typeface="Calibri" panose="020F0502020204030204" pitchFamily="34" charset="0"/>
              </a:rPr>
              <a:t>          Hộp thế thực hiện thay thế khối đầu vào bằng khối đầu ra trong quá trình mã hóa, sao cho không thể tìm được sự phụ thuộc của đầu ra từ đầu vào bằng các phép toán tuyến tính nào đó.</a:t>
            </a:r>
            <a:endParaRPr lang="en-US" sz="2400">
              <a:solidFill>
                <a:srgbClr val="42424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9650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2" name="Google Shape;82;p10"/>
          <p:cNvGrpSpPr/>
          <p:nvPr/>
        </p:nvGrpSpPr>
        <p:grpSpPr>
          <a:xfrm>
            <a:off x="1120225" y="264681"/>
            <a:ext cx="11184317" cy="675291"/>
            <a:chOff x="5894364" y="2084485"/>
            <a:chExt cx="11184317" cy="675291"/>
          </a:xfrm>
        </p:grpSpPr>
        <p:sp>
          <p:nvSpPr>
            <p:cNvPr id="83" name="Google Shape;83;p10"/>
            <p:cNvSpPr txBox="1"/>
            <p:nvPr/>
          </p:nvSpPr>
          <p:spPr>
            <a:xfrm>
              <a:off x="5894364" y="2084485"/>
              <a:ext cx="1118431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600" b="1" i="0" u="none" strike="noStrike" cap="none" dirty="0">
                  <a:solidFill>
                    <a:srgbClr val="FF7043"/>
                  </a:solidFill>
                  <a:latin typeface="Calibri" panose="020F0502020204030204" pitchFamily="34" charset="0"/>
                  <a:ea typeface="Calibri"/>
                  <a:cs typeface="Calibri" panose="020F0502020204030204" pitchFamily="34" charset="0"/>
                  <a:sym typeface="Calibri"/>
                </a:rPr>
                <a:t>CHƯƠNG 1</a:t>
              </a: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 </a:t>
              </a:r>
              <a:r>
                <a:rPr lang="en-US" sz="3600" b="1">
                  <a:solidFill>
                    <a:srgbClr val="FF7043"/>
                  </a:solidFill>
                  <a:latin typeface="Calibri" panose="020F0502020204030204" pitchFamily="34" charset="0"/>
                  <a:ea typeface="Calibri"/>
                  <a:cs typeface="Calibri" panose="020F0502020204030204" pitchFamily="34" charset="0"/>
                  <a:sym typeface="Calibri"/>
                </a:rPr>
                <a:t>TỔNG QUAN VỀ MẬT MÃ VÀ HỘP THẾ</a:t>
              </a:r>
              <a:endParaRPr sz="3600" b="1" i="0" u="none" strike="noStrike" cap="none" dirty="0">
                <a:solidFill>
                  <a:srgbClr val="FF7043"/>
                </a:solidFill>
                <a:latin typeface="Calibri" panose="020F0502020204030204" pitchFamily="34" charset="0"/>
                <a:ea typeface="Calibri"/>
                <a:cs typeface="Calibri" panose="020F0502020204030204" pitchFamily="34" charset="0"/>
                <a:sym typeface="Calibri"/>
              </a:endParaRPr>
            </a:p>
          </p:txBody>
        </p:sp>
        <p:sp>
          <p:nvSpPr>
            <p:cNvPr id="84" name="Google Shape;84;p10"/>
            <p:cNvSpPr txBox="1"/>
            <p:nvPr/>
          </p:nvSpPr>
          <p:spPr>
            <a:xfrm>
              <a:off x="6096000" y="2482777"/>
              <a:ext cx="50618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A5A5A5"/>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056E218-1B62-A22E-417A-5978EF7315B3}"/>
              </a:ext>
            </a:extLst>
          </p:cNvPr>
          <p:cNvSpPr txBox="1"/>
          <p:nvPr/>
        </p:nvSpPr>
        <p:spPr>
          <a:xfrm>
            <a:off x="438072" y="1094452"/>
            <a:ext cx="6705682" cy="523220"/>
          </a:xfrm>
          <a:prstGeom prst="rect">
            <a:avLst/>
          </a:prstGeom>
          <a:noFill/>
        </p:spPr>
        <p:txBody>
          <a:bodyPr wrap="none" rtlCol="0">
            <a:spAutoFit/>
          </a:bodyPr>
          <a:lstStyle/>
          <a:p>
            <a:r>
              <a:rPr lang="en-US" sz="2800" b="1">
                <a:solidFill>
                  <a:srgbClr val="42A5F5"/>
                </a:solidFill>
                <a:latin typeface="Calibri" panose="020F0502020204030204" pitchFamily="34" charset="0"/>
                <a:cs typeface="Calibri" panose="020F0502020204030204" pitchFamily="34" charset="0"/>
              </a:rPr>
              <a:t>1.4 Hộp thế và một số tính chất của hộp thế</a:t>
            </a:r>
            <a:endParaRPr lang="en-US" sz="2800" b="1" dirty="0">
              <a:solidFill>
                <a:srgbClr val="42A5F5"/>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52F9D8A-B615-4628-BA82-6B4CE8B6F68D}"/>
              </a:ext>
            </a:extLst>
          </p:cNvPr>
          <p:cNvSpPr txBox="1"/>
          <p:nvPr/>
        </p:nvSpPr>
        <p:spPr>
          <a:xfrm>
            <a:off x="438072" y="1752130"/>
            <a:ext cx="5229317" cy="461665"/>
          </a:xfrm>
          <a:prstGeom prst="rect">
            <a:avLst/>
          </a:prstGeom>
          <a:noFill/>
        </p:spPr>
        <p:txBody>
          <a:bodyPr wrap="none" rtlCol="0">
            <a:spAutoFit/>
          </a:bodyPr>
          <a:lstStyle/>
          <a:p>
            <a:r>
              <a:rPr lang="en-US" sz="2400" b="1" i="1">
                <a:solidFill>
                  <a:srgbClr val="78909C"/>
                </a:solidFill>
                <a:latin typeface="Calibri" panose="020F0502020204030204" pitchFamily="34" charset="0"/>
                <a:cs typeface="Calibri" panose="020F0502020204030204" pitchFamily="34" charset="0"/>
              </a:rPr>
              <a:t>1.4.2  Các tính chất mật mã của hộp thế</a:t>
            </a:r>
            <a:endParaRPr lang="en-US" sz="2400" b="1" i="1" dirty="0">
              <a:solidFill>
                <a:srgbClr val="78909C"/>
              </a:solidFill>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6F2B7BCC-0C59-4A2D-8523-5CE8154D1A85}"/>
              </a:ext>
            </a:extLst>
          </p:cNvPr>
          <p:cNvSpPr txBox="1"/>
          <p:nvPr/>
        </p:nvSpPr>
        <p:spPr>
          <a:xfrm>
            <a:off x="438072" y="2291073"/>
            <a:ext cx="11184317" cy="2795958"/>
          </a:xfrm>
          <a:prstGeom prst="rect">
            <a:avLst/>
          </a:prstGeom>
          <a:noFill/>
        </p:spPr>
        <p:txBody>
          <a:bodyPr wrap="square" rtlCol="0">
            <a:spAutoFit/>
          </a:bodyPr>
          <a:lstStyle/>
          <a:p>
            <a:pPr indent="457200" algn="just">
              <a:lnSpc>
                <a:spcPct val="150000"/>
              </a:lnSpc>
            </a:pPr>
            <a:r>
              <a:rPr lang="en-US" sz="2400">
                <a:solidFill>
                  <a:srgbClr val="424242"/>
                </a:solidFill>
                <a:effectLst/>
                <a:latin typeface="Times New Roman" panose="02020603050405020304" pitchFamily="18" charset="0"/>
                <a:ea typeface="Calibri" panose="020F0502020204030204" pitchFamily="34" charset="0"/>
              </a:rPr>
              <a:t>Trong</a:t>
            </a:r>
            <a:r>
              <a:rPr lang="en-US" sz="2400" spc="-3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các</a:t>
            </a:r>
            <a:r>
              <a:rPr lang="en-US" sz="2400" spc="-2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hệ</a:t>
            </a:r>
            <a:r>
              <a:rPr lang="en-US" sz="2400" spc="-3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mật</a:t>
            </a:r>
            <a:r>
              <a:rPr lang="en-US" sz="2400" spc="-3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mã</a:t>
            </a:r>
            <a:r>
              <a:rPr lang="en-US" sz="2400" spc="-3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khối,</a:t>
            </a:r>
            <a:r>
              <a:rPr lang="en-US" sz="2400" spc="-2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các</a:t>
            </a:r>
            <a:r>
              <a:rPr lang="en-US" sz="2400" spc="-5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hộp</a:t>
            </a:r>
            <a:r>
              <a:rPr lang="en-US" sz="2400" spc="-3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thế</a:t>
            </a:r>
            <a:r>
              <a:rPr lang="en-US" sz="2400" spc="-4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thực</a:t>
            </a:r>
            <a:r>
              <a:rPr lang="en-US" sz="2400" spc="-5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hiện</a:t>
            </a:r>
            <a:r>
              <a:rPr lang="en-US" sz="2400" spc="-3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việc</a:t>
            </a:r>
            <a:r>
              <a:rPr lang="en-US" sz="2400" spc="-3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biến</a:t>
            </a:r>
            <a:r>
              <a:rPr lang="en-US" sz="2400" spc="-5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đổi </a:t>
            </a:r>
            <a:r>
              <a:rPr lang="en-US" sz="2400" i="1">
                <a:solidFill>
                  <a:srgbClr val="424242"/>
                </a:solidFill>
                <a:effectLst/>
                <a:latin typeface="Times New Roman" panose="02020603050405020304" pitchFamily="18" charset="0"/>
                <a:ea typeface="Calibri" panose="020F0502020204030204" pitchFamily="34" charset="0"/>
              </a:rPr>
              <a:t>n</a:t>
            </a:r>
            <a:r>
              <a:rPr lang="en-US" sz="2400">
                <a:solidFill>
                  <a:srgbClr val="424242"/>
                </a:solidFill>
                <a:effectLst/>
                <a:latin typeface="Times New Roman" panose="02020603050405020304" pitchFamily="18" charset="0"/>
                <a:ea typeface="Calibri" panose="020F0502020204030204" pitchFamily="34" charset="0"/>
              </a:rPr>
              <a:t> đầu</a:t>
            </a:r>
            <a:r>
              <a:rPr lang="en-US" sz="2400" spc="-3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vào</a:t>
            </a:r>
            <a:r>
              <a:rPr lang="en-US" sz="2400" spc="-30">
                <a:solidFill>
                  <a:srgbClr val="424242"/>
                </a:solidFill>
                <a:effectLst/>
                <a:latin typeface="Times New Roman" panose="02020603050405020304" pitchFamily="18" charset="0"/>
                <a:ea typeface="Calibri" panose="020F0502020204030204" pitchFamily="34" charset="0"/>
              </a:rPr>
              <a:t> </a:t>
            </a:r>
            <a:r>
              <a:rPr lang="en-US" sz="2400" spc="-10">
                <a:solidFill>
                  <a:srgbClr val="424242"/>
                </a:solidFill>
                <a:effectLst/>
                <a:latin typeface="Times New Roman" panose="02020603050405020304" pitchFamily="18" charset="0"/>
                <a:ea typeface="Calibri" panose="020F0502020204030204" pitchFamily="34" charset="0"/>
              </a:rPr>
              <a:t>thành </a:t>
            </a:r>
            <a:r>
              <a:rPr lang="en-US" sz="2400" i="1" spc="-10">
                <a:solidFill>
                  <a:srgbClr val="424242"/>
                </a:solidFill>
                <a:effectLst/>
                <a:latin typeface="Times New Roman" panose="02020603050405020304" pitchFamily="18" charset="0"/>
                <a:ea typeface="Calibri" panose="020F0502020204030204" pitchFamily="34" charset="0"/>
              </a:rPr>
              <a:t>m</a:t>
            </a:r>
            <a:r>
              <a:rPr lang="en-US" sz="2400" spc="-1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bit</a:t>
            </a:r>
            <a:r>
              <a:rPr lang="en-US" sz="2400" spc="15">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đầu</a:t>
            </a:r>
            <a:r>
              <a:rPr lang="en-US" sz="2400" spc="2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ra.</a:t>
            </a:r>
            <a:r>
              <a:rPr lang="en-US" sz="2400" spc="-1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spc="15">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2400" spc="15">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2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hợp:</a:t>
            </a:r>
            <a:endPar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pPr>
            <a:r>
              <a:rPr lang="en-US" sz="2400">
                <a:solidFill>
                  <a:srgbClr val="424242"/>
                </a:solidFill>
                <a:effectLst/>
                <a:latin typeface="Times New Roman" panose="02020603050405020304" pitchFamily="18" charset="0"/>
                <a:ea typeface="Calibri" panose="020F0502020204030204" pitchFamily="34" charset="0"/>
              </a:rPr>
              <a:t>	Nếu           , hộp</a:t>
            </a:r>
            <a:r>
              <a:rPr lang="en-US" sz="2400" spc="2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thế</a:t>
            </a:r>
            <a:r>
              <a:rPr lang="en-US" sz="2400" spc="1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được</a:t>
            </a:r>
            <a:r>
              <a:rPr lang="en-US" sz="2400" spc="1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gọi</a:t>
            </a:r>
            <a:r>
              <a:rPr lang="en-US" sz="2400" spc="2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là</a:t>
            </a:r>
            <a:r>
              <a:rPr lang="en-US" sz="2400" spc="2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hộp</a:t>
            </a:r>
            <a:r>
              <a:rPr lang="en-US" sz="2400" spc="4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thế</a:t>
            </a:r>
            <a:r>
              <a:rPr lang="en-US" sz="2400" spc="5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song</a:t>
            </a:r>
            <a:r>
              <a:rPr lang="en-US" sz="2400" spc="40">
                <a:solidFill>
                  <a:srgbClr val="424242"/>
                </a:solidFill>
                <a:effectLst/>
                <a:latin typeface="Times New Roman" panose="02020603050405020304" pitchFamily="18" charset="0"/>
                <a:ea typeface="Calibri" panose="020F0502020204030204" pitchFamily="34" charset="0"/>
              </a:rPr>
              <a:t> </a:t>
            </a:r>
            <a:r>
              <a:rPr lang="en-US" sz="2400" spc="-25">
                <a:solidFill>
                  <a:srgbClr val="424242"/>
                </a:solidFill>
                <a:effectLst/>
                <a:latin typeface="Times New Roman" panose="02020603050405020304" pitchFamily="18" charset="0"/>
                <a:ea typeface="Calibri" panose="020F0502020204030204" pitchFamily="34" charset="0"/>
              </a:rPr>
              <a:t>ánh</a:t>
            </a:r>
          </a:p>
          <a:p>
            <a:pPr marL="0" marR="0" indent="457200" algn="just">
              <a:lnSpc>
                <a:spcPct val="150000"/>
              </a:lnSpc>
              <a:spcBef>
                <a:spcPts val="0"/>
              </a:spcBef>
              <a:spcAft>
                <a:spcPts val="0"/>
              </a:spcAft>
            </a:pPr>
            <a:r>
              <a:rPr lang="en-US" sz="2400">
                <a:solidFill>
                  <a:srgbClr val="424242"/>
                </a:solidFill>
                <a:effectLst/>
                <a:latin typeface="Times New Roman" panose="02020603050405020304" pitchFamily="18" charset="0"/>
                <a:ea typeface="Calibri" panose="020F0502020204030204" pitchFamily="34" charset="0"/>
              </a:rPr>
              <a:t>      Nếu           , hộp</a:t>
            </a:r>
            <a:r>
              <a:rPr lang="en-US" sz="2400" spc="2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thế</a:t>
            </a:r>
            <a:r>
              <a:rPr lang="en-US" sz="2400" spc="1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được</a:t>
            </a:r>
            <a:r>
              <a:rPr lang="en-US" sz="2400" spc="1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gọi</a:t>
            </a:r>
            <a:r>
              <a:rPr lang="en-US" sz="2400" spc="2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là</a:t>
            </a:r>
            <a:r>
              <a:rPr lang="en-US" sz="2400" spc="2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hộp</a:t>
            </a:r>
            <a:r>
              <a:rPr lang="en-US" sz="2400" spc="4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thế</a:t>
            </a:r>
            <a:r>
              <a:rPr lang="en-US" sz="2400" spc="55">
                <a:solidFill>
                  <a:srgbClr val="424242"/>
                </a:solidFill>
                <a:effectLst/>
                <a:latin typeface="Times New Roman" panose="02020603050405020304" pitchFamily="18" charset="0"/>
                <a:ea typeface="Calibri" panose="020F0502020204030204" pitchFamily="34" charset="0"/>
              </a:rPr>
              <a:t> </a:t>
            </a:r>
            <a:r>
              <a:rPr lang="en-US" sz="2400" spc="55">
                <a:solidFill>
                  <a:srgbClr val="424242"/>
                </a:solidFill>
                <a:latin typeface="Times New Roman" panose="02020603050405020304" pitchFamily="18" charset="0"/>
                <a:ea typeface="Calibri" panose="020F0502020204030204" pitchFamily="34" charset="0"/>
              </a:rPr>
              <a:t>nén</a:t>
            </a:r>
            <a:endParaRPr lang="en-US" sz="2400" spc="-25">
              <a:solidFill>
                <a:srgbClr val="424242"/>
              </a:solidFill>
              <a:effectLst/>
              <a:latin typeface="Times New Roman" panose="02020603050405020304" pitchFamily="18" charset="0"/>
              <a:ea typeface="Calibri" panose="020F0502020204030204" pitchFamily="34" charset="0"/>
            </a:endParaRPr>
          </a:p>
          <a:p>
            <a:pPr marL="0" marR="0" indent="457200" algn="just">
              <a:lnSpc>
                <a:spcPct val="150000"/>
              </a:lnSpc>
              <a:spcBef>
                <a:spcPts val="0"/>
              </a:spcBef>
              <a:spcAft>
                <a:spcPts val="0"/>
              </a:spcAft>
            </a:pPr>
            <a:r>
              <a:rPr lang="en-US" sz="2400" spc="-25">
                <a:solidFill>
                  <a:srgbClr val="42424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rPr>
              <a:t>Nếu           , hộp</a:t>
            </a:r>
            <a:r>
              <a:rPr lang="en-US" sz="2400" spc="2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thế</a:t>
            </a:r>
            <a:r>
              <a:rPr lang="en-US" sz="2400" spc="1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được</a:t>
            </a:r>
            <a:r>
              <a:rPr lang="en-US" sz="2400" spc="1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gọi</a:t>
            </a:r>
            <a:r>
              <a:rPr lang="en-US" sz="2400" spc="2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là</a:t>
            </a:r>
            <a:r>
              <a:rPr lang="en-US" sz="2400" spc="2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hộp</a:t>
            </a:r>
            <a:r>
              <a:rPr lang="en-US" sz="2400" spc="4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thế</a:t>
            </a:r>
            <a:r>
              <a:rPr lang="en-US" sz="2400" spc="5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mở rộng</a:t>
            </a:r>
            <a:endPar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23" name="Object 22">
            <a:extLst>
              <a:ext uri="{FF2B5EF4-FFF2-40B4-BE49-F238E27FC236}">
                <a16:creationId xmlns:a16="http://schemas.microsoft.com/office/drawing/2014/main" id="{66EF799C-1818-4B56-8BD9-3D89036DA59B}"/>
              </a:ext>
            </a:extLst>
          </p:cNvPr>
          <p:cNvGraphicFramePr>
            <a:graphicFrameLocks noChangeAspect="1"/>
          </p:cNvGraphicFramePr>
          <p:nvPr>
            <p:extLst>
              <p:ext uri="{D42A27DB-BD31-4B8C-83A1-F6EECF244321}">
                <p14:modId xmlns:p14="http://schemas.microsoft.com/office/powerpoint/2010/main" val="3432083584"/>
              </p:ext>
            </p:extLst>
          </p:nvPr>
        </p:nvGraphicFramePr>
        <p:xfrm>
          <a:off x="2049770" y="3651049"/>
          <a:ext cx="790575" cy="263525"/>
        </p:xfrm>
        <a:graphic>
          <a:graphicData uri="http://schemas.openxmlformats.org/presentationml/2006/ole">
            <mc:AlternateContent xmlns:mc="http://schemas.openxmlformats.org/markup-compatibility/2006">
              <mc:Choice xmlns:v="urn:schemas-microsoft-com:vml" Requires="v">
                <p:oleObj spid="_x0000_s18548" name="Equation" r:id="rId4" imgW="457281" imgH="152337" progId="Equation.DSMT4">
                  <p:embed/>
                </p:oleObj>
              </mc:Choice>
              <mc:Fallback>
                <p:oleObj name="Equation" r:id="rId4" imgW="457281" imgH="152337" progId="Equation.DSMT4">
                  <p:embed/>
                  <p:pic>
                    <p:nvPicPr>
                      <p:cNvPr id="0" name=""/>
                      <p:cNvPicPr/>
                      <p:nvPr/>
                    </p:nvPicPr>
                    <p:blipFill>
                      <a:blip r:embed="rId5"/>
                      <a:stretch>
                        <a:fillRect/>
                      </a:stretch>
                    </p:blipFill>
                    <p:spPr>
                      <a:xfrm>
                        <a:off x="2049770" y="3651049"/>
                        <a:ext cx="790575" cy="263525"/>
                      </a:xfrm>
                      <a:prstGeom prst="rect">
                        <a:avLst/>
                      </a:prstGeom>
                    </p:spPr>
                  </p:pic>
                </p:oleObj>
              </mc:Fallback>
            </mc:AlternateContent>
          </a:graphicData>
        </a:graphic>
      </p:graphicFrame>
      <p:graphicFrame>
        <p:nvGraphicFramePr>
          <p:cNvPr id="24" name="Object 23">
            <a:extLst>
              <a:ext uri="{FF2B5EF4-FFF2-40B4-BE49-F238E27FC236}">
                <a16:creationId xmlns:a16="http://schemas.microsoft.com/office/drawing/2014/main" id="{C3C8B2FB-4F38-4211-91C1-B28C6978B5ED}"/>
              </a:ext>
            </a:extLst>
          </p:cNvPr>
          <p:cNvGraphicFramePr>
            <a:graphicFrameLocks noChangeAspect="1"/>
          </p:cNvGraphicFramePr>
          <p:nvPr>
            <p:extLst>
              <p:ext uri="{D42A27DB-BD31-4B8C-83A1-F6EECF244321}">
                <p14:modId xmlns:p14="http://schemas.microsoft.com/office/powerpoint/2010/main" val="3586775437"/>
              </p:ext>
            </p:extLst>
          </p:nvPr>
        </p:nvGraphicFramePr>
        <p:xfrm>
          <a:off x="2030719" y="4194413"/>
          <a:ext cx="790575" cy="263525"/>
        </p:xfrm>
        <a:graphic>
          <a:graphicData uri="http://schemas.openxmlformats.org/presentationml/2006/ole">
            <mc:AlternateContent xmlns:mc="http://schemas.openxmlformats.org/markup-compatibility/2006">
              <mc:Choice xmlns:v="urn:schemas-microsoft-com:vml" Requires="v">
                <p:oleObj spid="_x0000_s18549" name="Equation" r:id="rId6" imgW="457281" imgH="152337" progId="Equation.DSMT4">
                  <p:embed/>
                </p:oleObj>
              </mc:Choice>
              <mc:Fallback>
                <p:oleObj name="Equation" r:id="rId6" imgW="457281" imgH="152337" progId="Equation.DSMT4">
                  <p:embed/>
                  <p:pic>
                    <p:nvPicPr>
                      <p:cNvPr id="0" name=""/>
                      <p:cNvPicPr/>
                      <p:nvPr/>
                    </p:nvPicPr>
                    <p:blipFill>
                      <a:blip r:embed="rId7"/>
                      <a:stretch>
                        <a:fillRect/>
                      </a:stretch>
                    </p:blipFill>
                    <p:spPr>
                      <a:xfrm>
                        <a:off x="2030719" y="4194413"/>
                        <a:ext cx="790575" cy="263525"/>
                      </a:xfrm>
                      <a:prstGeom prst="rect">
                        <a:avLst/>
                      </a:prstGeom>
                    </p:spPr>
                  </p:pic>
                </p:oleObj>
              </mc:Fallback>
            </mc:AlternateContent>
          </a:graphicData>
        </a:graphic>
      </p:graphicFrame>
      <p:graphicFrame>
        <p:nvGraphicFramePr>
          <p:cNvPr id="25" name="Object 24">
            <a:extLst>
              <a:ext uri="{FF2B5EF4-FFF2-40B4-BE49-F238E27FC236}">
                <a16:creationId xmlns:a16="http://schemas.microsoft.com/office/drawing/2014/main" id="{06FDAD02-A982-4295-932F-77AF216B2391}"/>
              </a:ext>
            </a:extLst>
          </p:cNvPr>
          <p:cNvGraphicFramePr>
            <a:graphicFrameLocks noChangeAspect="1"/>
          </p:cNvGraphicFramePr>
          <p:nvPr>
            <p:extLst>
              <p:ext uri="{D42A27DB-BD31-4B8C-83A1-F6EECF244321}">
                <p14:modId xmlns:p14="http://schemas.microsoft.com/office/powerpoint/2010/main" val="2139439166"/>
              </p:ext>
            </p:extLst>
          </p:nvPr>
        </p:nvGraphicFramePr>
        <p:xfrm>
          <a:off x="2011669" y="4737777"/>
          <a:ext cx="790575" cy="263525"/>
        </p:xfrm>
        <a:graphic>
          <a:graphicData uri="http://schemas.openxmlformats.org/presentationml/2006/ole">
            <mc:AlternateContent xmlns:mc="http://schemas.openxmlformats.org/markup-compatibility/2006">
              <mc:Choice xmlns:v="urn:schemas-microsoft-com:vml" Requires="v">
                <p:oleObj spid="_x0000_s18550" name="Equation" r:id="rId8" imgW="457281" imgH="152337" progId="Equation.DSMT4">
                  <p:embed/>
                </p:oleObj>
              </mc:Choice>
              <mc:Fallback>
                <p:oleObj name="Equation" r:id="rId8" imgW="457281" imgH="152337" progId="Equation.DSMT4">
                  <p:embed/>
                  <p:pic>
                    <p:nvPicPr>
                      <p:cNvPr id="0" name=""/>
                      <p:cNvPicPr/>
                      <p:nvPr/>
                    </p:nvPicPr>
                    <p:blipFill>
                      <a:blip r:embed="rId9"/>
                      <a:stretch>
                        <a:fillRect/>
                      </a:stretch>
                    </p:blipFill>
                    <p:spPr>
                      <a:xfrm>
                        <a:off x="2011669" y="4737777"/>
                        <a:ext cx="790575" cy="263525"/>
                      </a:xfrm>
                      <a:prstGeom prst="rect">
                        <a:avLst/>
                      </a:prstGeom>
                    </p:spPr>
                  </p:pic>
                </p:oleObj>
              </mc:Fallback>
            </mc:AlternateContent>
          </a:graphicData>
        </a:graphic>
      </p:graphicFrame>
    </p:spTree>
    <p:extLst>
      <p:ext uri="{BB962C8B-B14F-4D97-AF65-F5344CB8AC3E}">
        <p14:creationId xmlns:p14="http://schemas.microsoft.com/office/powerpoint/2010/main" val="78679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2" name="Google Shape;82;p10"/>
          <p:cNvGrpSpPr/>
          <p:nvPr/>
        </p:nvGrpSpPr>
        <p:grpSpPr>
          <a:xfrm>
            <a:off x="1120225" y="264681"/>
            <a:ext cx="11184317" cy="675291"/>
            <a:chOff x="5894364" y="2084485"/>
            <a:chExt cx="11184317" cy="675291"/>
          </a:xfrm>
        </p:grpSpPr>
        <p:sp>
          <p:nvSpPr>
            <p:cNvPr id="83" name="Google Shape;83;p10"/>
            <p:cNvSpPr txBox="1"/>
            <p:nvPr/>
          </p:nvSpPr>
          <p:spPr>
            <a:xfrm>
              <a:off x="5894364" y="2084485"/>
              <a:ext cx="1118431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600" b="1" i="0" u="none" strike="noStrike" cap="none" dirty="0">
                  <a:solidFill>
                    <a:srgbClr val="FF7043"/>
                  </a:solidFill>
                  <a:latin typeface="Calibri" panose="020F0502020204030204" pitchFamily="34" charset="0"/>
                  <a:ea typeface="Calibri"/>
                  <a:cs typeface="Calibri" panose="020F0502020204030204" pitchFamily="34" charset="0"/>
                  <a:sym typeface="Calibri"/>
                </a:rPr>
                <a:t>CHƯƠNG 1</a:t>
              </a: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 </a:t>
              </a:r>
              <a:r>
                <a:rPr lang="en-US" sz="3600" b="1">
                  <a:solidFill>
                    <a:srgbClr val="FF7043"/>
                  </a:solidFill>
                  <a:latin typeface="Calibri" panose="020F0502020204030204" pitchFamily="34" charset="0"/>
                  <a:ea typeface="Calibri"/>
                  <a:cs typeface="Calibri" panose="020F0502020204030204" pitchFamily="34" charset="0"/>
                  <a:sym typeface="Calibri"/>
                </a:rPr>
                <a:t>TỔNG QUAN VỀ MẬT MÃ VÀ HỘP THẾ</a:t>
              </a:r>
              <a:endParaRPr sz="3600" b="1" i="0" u="none" strike="noStrike" cap="none" dirty="0">
                <a:solidFill>
                  <a:srgbClr val="FF7043"/>
                </a:solidFill>
                <a:latin typeface="Calibri" panose="020F0502020204030204" pitchFamily="34" charset="0"/>
                <a:ea typeface="Calibri"/>
                <a:cs typeface="Calibri" panose="020F0502020204030204" pitchFamily="34" charset="0"/>
                <a:sym typeface="Calibri"/>
              </a:endParaRPr>
            </a:p>
          </p:txBody>
        </p:sp>
        <p:sp>
          <p:nvSpPr>
            <p:cNvPr id="84" name="Google Shape;84;p10"/>
            <p:cNvSpPr txBox="1"/>
            <p:nvPr/>
          </p:nvSpPr>
          <p:spPr>
            <a:xfrm>
              <a:off x="6096000" y="2482777"/>
              <a:ext cx="50618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A5A5A5"/>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056E218-1B62-A22E-417A-5978EF7315B3}"/>
              </a:ext>
            </a:extLst>
          </p:cNvPr>
          <p:cNvSpPr txBox="1"/>
          <p:nvPr/>
        </p:nvSpPr>
        <p:spPr>
          <a:xfrm>
            <a:off x="438072" y="1094452"/>
            <a:ext cx="6705682" cy="523220"/>
          </a:xfrm>
          <a:prstGeom prst="rect">
            <a:avLst/>
          </a:prstGeom>
          <a:noFill/>
        </p:spPr>
        <p:txBody>
          <a:bodyPr wrap="none" rtlCol="0">
            <a:spAutoFit/>
          </a:bodyPr>
          <a:lstStyle/>
          <a:p>
            <a:r>
              <a:rPr lang="en-US" sz="2800" b="1">
                <a:solidFill>
                  <a:srgbClr val="42A5F5"/>
                </a:solidFill>
                <a:latin typeface="Calibri" panose="020F0502020204030204" pitchFamily="34" charset="0"/>
                <a:cs typeface="Calibri" panose="020F0502020204030204" pitchFamily="34" charset="0"/>
              </a:rPr>
              <a:t>1.4 Hộp thế và một số tính chất của hộp thế</a:t>
            </a:r>
            <a:endParaRPr lang="en-US" sz="2800" b="1" dirty="0">
              <a:solidFill>
                <a:srgbClr val="42A5F5"/>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52F9D8A-B615-4628-BA82-6B4CE8B6F68D}"/>
              </a:ext>
            </a:extLst>
          </p:cNvPr>
          <p:cNvSpPr txBox="1"/>
          <p:nvPr/>
        </p:nvSpPr>
        <p:spPr>
          <a:xfrm>
            <a:off x="438072" y="1752130"/>
            <a:ext cx="5229317" cy="461665"/>
          </a:xfrm>
          <a:prstGeom prst="rect">
            <a:avLst/>
          </a:prstGeom>
          <a:noFill/>
        </p:spPr>
        <p:txBody>
          <a:bodyPr wrap="none" rtlCol="0">
            <a:spAutoFit/>
          </a:bodyPr>
          <a:lstStyle/>
          <a:p>
            <a:r>
              <a:rPr lang="en-US" sz="2400" b="1" i="1">
                <a:solidFill>
                  <a:srgbClr val="78909C"/>
                </a:solidFill>
                <a:latin typeface="Calibri" panose="020F0502020204030204" pitchFamily="34" charset="0"/>
                <a:cs typeface="Calibri" panose="020F0502020204030204" pitchFamily="34" charset="0"/>
              </a:rPr>
              <a:t>1.4.2  Các tính chất mật mã của hộp thế</a:t>
            </a:r>
            <a:endParaRPr lang="en-US" sz="2400" b="1" i="1" dirty="0">
              <a:solidFill>
                <a:srgbClr val="78909C"/>
              </a:solidFill>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6F2B7BCC-0C59-4A2D-8523-5CE8154D1A85}"/>
              </a:ext>
            </a:extLst>
          </p:cNvPr>
          <p:cNvSpPr txBox="1"/>
          <p:nvPr/>
        </p:nvSpPr>
        <p:spPr>
          <a:xfrm>
            <a:off x="438072" y="2291073"/>
            <a:ext cx="11184317" cy="3903954"/>
          </a:xfrm>
          <a:prstGeom prst="rect">
            <a:avLst/>
          </a:prstGeom>
          <a:noFill/>
        </p:spPr>
        <p:txBody>
          <a:bodyPr wrap="square" rtlCol="0">
            <a:spAutoFit/>
          </a:bodyPr>
          <a:lstStyle/>
          <a:p>
            <a:pPr marL="0" marR="0" indent="457200" algn="just">
              <a:lnSpc>
                <a:spcPct val="150000"/>
              </a:lnSpc>
              <a:spcBef>
                <a:spcPts val="0"/>
              </a:spcBef>
              <a:spcAft>
                <a:spcPts val="0"/>
              </a:spcAft>
            </a:pP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spc="1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tính</a:t>
            </a:r>
            <a:r>
              <a:rPr lang="en-US" sz="2400" spc="15">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chất</a:t>
            </a:r>
            <a:r>
              <a:rPr lang="en-US" sz="2400" spc="1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mật</a:t>
            </a:r>
            <a:r>
              <a:rPr lang="en-US" sz="2400" spc="2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mã</a:t>
            </a:r>
            <a:r>
              <a:rPr lang="en-US" sz="2400" spc="-15">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cơ</a:t>
            </a:r>
            <a:r>
              <a:rPr lang="en-US" sz="2400" spc="5">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bản của</a:t>
            </a:r>
            <a:r>
              <a:rPr lang="en-US" sz="2400" spc="-1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hộp</a:t>
            </a:r>
            <a:r>
              <a:rPr lang="en-US" sz="2400" spc="-15">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thế</a:t>
            </a:r>
            <a:r>
              <a:rPr lang="en-US" sz="2400" spc="305">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cho</a:t>
            </a:r>
            <a:r>
              <a:rPr lang="en-US" sz="2400" spc="5">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biểu</a:t>
            </a:r>
            <a:r>
              <a:rPr lang="en-US" sz="2400" spc="-15">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diễn</a:t>
            </a:r>
            <a:r>
              <a:rPr lang="en-US" sz="2400" spc="5">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độ</a:t>
            </a:r>
            <a:r>
              <a:rPr lang="en-US" sz="2400" spc="1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an</a:t>
            </a:r>
            <a:r>
              <a:rPr lang="en-US" sz="2400" spc="5">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toàn</a:t>
            </a:r>
            <a:r>
              <a:rPr lang="en-US" sz="2400" spc="1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của hệ </a:t>
            </a:r>
            <a:r>
              <a:rPr lang="en-US" sz="2400" spc="-25">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mật là:</a:t>
            </a:r>
            <a:endPar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pP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1. Độ</a:t>
            </a:r>
            <a:r>
              <a:rPr lang="en-US" sz="2400" spc="1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phi</a:t>
            </a:r>
            <a:r>
              <a:rPr lang="en-US" sz="2400" spc="2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1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tuyến</a:t>
            </a:r>
            <a:endPar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pP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2. Tính</a:t>
            </a:r>
            <a:r>
              <a:rPr lang="en-US" sz="2400" spc="15">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cân</a:t>
            </a:r>
            <a:r>
              <a:rPr lang="en-US" sz="2400" spc="5">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2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bằng</a:t>
            </a:r>
            <a:endPar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pP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3. Bậc</a:t>
            </a:r>
            <a:r>
              <a:rPr lang="en-US" sz="2400" spc="1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đại</a:t>
            </a:r>
            <a:r>
              <a:rPr lang="en-US" sz="2400" spc="2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25">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số</a:t>
            </a:r>
            <a:endPar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pP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4. Điểm bất động</a:t>
            </a:r>
          </a:p>
          <a:p>
            <a:pPr marL="0" marR="0" indent="457200" algn="just">
              <a:lnSpc>
                <a:spcPct val="150000"/>
              </a:lnSpc>
              <a:spcBef>
                <a:spcPts val="0"/>
              </a:spcBef>
              <a:spcAft>
                <a:spcPts val="0"/>
              </a:spcAft>
            </a:pP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5. Giá trị xấp xỉ tuyến tính cực đại</a:t>
            </a:r>
          </a:p>
          <a:p>
            <a:pPr marL="0" marR="0" indent="457200" algn="just">
              <a:lnSpc>
                <a:spcPct val="150000"/>
              </a:lnSpc>
              <a:spcBef>
                <a:spcPts val="0"/>
              </a:spcBef>
              <a:spcAft>
                <a:spcPts val="0"/>
              </a:spcAft>
            </a:pP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6. Giá trị xấp xỉ vi sai cực đại</a:t>
            </a:r>
          </a:p>
        </p:txBody>
      </p:sp>
    </p:spTree>
    <p:extLst>
      <p:ext uri="{BB962C8B-B14F-4D97-AF65-F5344CB8AC3E}">
        <p14:creationId xmlns:p14="http://schemas.microsoft.com/office/powerpoint/2010/main" val="4154326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2" name="Google Shape;82;p10"/>
          <p:cNvGrpSpPr/>
          <p:nvPr/>
        </p:nvGrpSpPr>
        <p:grpSpPr>
          <a:xfrm>
            <a:off x="1120225" y="264681"/>
            <a:ext cx="11184317" cy="675291"/>
            <a:chOff x="5894364" y="2084485"/>
            <a:chExt cx="11184317" cy="675291"/>
          </a:xfrm>
        </p:grpSpPr>
        <p:sp>
          <p:nvSpPr>
            <p:cNvPr id="83" name="Google Shape;83;p10"/>
            <p:cNvSpPr txBox="1"/>
            <p:nvPr/>
          </p:nvSpPr>
          <p:spPr>
            <a:xfrm>
              <a:off x="5894364" y="2084485"/>
              <a:ext cx="1118431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600" b="1" i="0" u="none" strike="noStrike" cap="none" dirty="0">
                  <a:solidFill>
                    <a:srgbClr val="FF7043"/>
                  </a:solidFill>
                  <a:latin typeface="Calibri" panose="020F0502020204030204" pitchFamily="34" charset="0"/>
                  <a:ea typeface="Calibri"/>
                  <a:cs typeface="Calibri" panose="020F0502020204030204" pitchFamily="34" charset="0"/>
                  <a:sym typeface="Calibri"/>
                </a:rPr>
                <a:t>CHƯƠNG 1</a:t>
              </a: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 </a:t>
              </a:r>
              <a:r>
                <a:rPr lang="en-US" sz="3600" b="1">
                  <a:solidFill>
                    <a:srgbClr val="FF7043"/>
                  </a:solidFill>
                  <a:latin typeface="Calibri" panose="020F0502020204030204" pitchFamily="34" charset="0"/>
                  <a:ea typeface="Calibri"/>
                  <a:cs typeface="Calibri" panose="020F0502020204030204" pitchFamily="34" charset="0"/>
                  <a:sym typeface="Calibri"/>
                </a:rPr>
                <a:t>TỔNG QUAN VỀ MẬT MÃ VÀ HỘP THẾ</a:t>
              </a:r>
              <a:endParaRPr sz="3600" b="1" i="0" u="none" strike="noStrike" cap="none" dirty="0">
                <a:solidFill>
                  <a:srgbClr val="FF7043"/>
                </a:solidFill>
                <a:latin typeface="Calibri" panose="020F0502020204030204" pitchFamily="34" charset="0"/>
                <a:ea typeface="Calibri"/>
                <a:cs typeface="Calibri" panose="020F0502020204030204" pitchFamily="34" charset="0"/>
                <a:sym typeface="Calibri"/>
              </a:endParaRPr>
            </a:p>
          </p:txBody>
        </p:sp>
        <p:sp>
          <p:nvSpPr>
            <p:cNvPr id="84" name="Google Shape;84;p10"/>
            <p:cNvSpPr txBox="1"/>
            <p:nvPr/>
          </p:nvSpPr>
          <p:spPr>
            <a:xfrm>
              <a:off x="6096000" y="2482777"/>
              <a:ext cx="50618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A5A5A5"/>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056E218-1B62-A22E-417A-5978EF7315B3}"/>
              </a:ext>
            </a:extLst>
          </p:cNvPr>
          <p:cNvSpPr txBox="1"/>
          <p:nvPr/>
        </p:nvSpPr>
        <p:spPr>
          <a:xfrm>
            <a:off x="438072" y="1094452"/>
            <a:ext cx="6705682" cy="523220"/>
          </a:xfrm>
          <a:prstGeom prst="rect">
            <a:avLst/>
          </a:prstGeom>
          <a:noFill/>
        </p:spPr>
        <p:txBody>
          <a:bodyPr wrap="none" rtlCol="0">
            <a:spAutoFit/>
          </a:bodyPr>
          <a:lstStyle/>
          <a:p>
            <a:r>
              <a:rPr lang="en-US" sz="2800" b="1">
                <a:solidFill>
                  <a:srgbClr val="42A5F5"/>
                </a:solidFill>
                <a:latin typeface="Calibri" panose="020F0502020204030204" pitchFamily="34" charset="0"/>
                <a:cs typeface="Calibri" panose="020F0502020204030204" pitchFamily="34" charset="0"/>
              </a:rPr>
              <a:t>1.4 Hộp thế và một số tính chất của hộp thế</a:t>
            </a:r>
            <a:endParaRPr lang="en-US" sz="2800" b="1" dirty="0">
              <a:solidFill>
                <a:srgbClr val="42A5F5"/>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52F9D8A-B615-4628-BA82-6B4CE8B6F68D}"/>
              </a:ext>
            </a:extLst>
          </p:cNvPr>
          <p:cNvSpPr txBox="1"/>
          <p:nvPr/>
        </p:nvSpPr>
        <p:spPr>
          <a:xfrm>
            <a:off x="438072" y="1752130"/>
            <a:ext cx="5229317" cy="461665"/>
          </a:xfrm>
          <a:prstGeom prst="rect">
            <a:avLst/>
          </a:prstGeom>
          <a:noFill/>
        </p:spPr>
        <p:txBody>
          <a:bodyPr wrap="none" rtlCol="0">
            <a:spAutoFit/>
          </a:bodyPr>
          <a:lstStyle/>
          <a:p>
            <a:r>
              <a:rPr lang="en-US" sz="2400" b="1" i="1">
                <a:solidFill>
                  <a:srgbClr val="78909C"/>
                </a:solidFill>
                <a:latin typeface="Calibri" panose="020F0502020204030204" pitchFamily="34" charset="0"/>
                <a:cs typeface="Calibri" panose="020F0502020204030204" pitchFamily="34" charset="0"/>
              </a:rPr>
              <a:t>1.4.2  Các tính chất mật mã của hộp thế</a:t>
            </a:r>
            <a:endParaRPr lang="en-US" sz="2400" b="1" i="1" dirty="0">
              <a:solidFill>
                <a:srgbClr val="78909C"/>
              </a:solidFill>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6F2B7BCC-0C59-4A2D-8523-5CE8154D1A85}"/>
              </a:ext>
            </a:extLst>
          </p:cNvPr>
          <p:cNvSpPr txBox="1"/>
          <p:nvPr/>
        </p:nvSpPr>
        <p:spPr>
          <a:xfrm>
            <a:off x="438072" y="2291073"/>
            <a:ext cx="11184317" cy="579967"/>
          </a:xfrm>
          <a:prstGeom prst="rect">
            <a:avLst/>
          </a:prstGeom>
          <a:noFill/>
        </p:spPr>
        <p:txBody>
          <a:bodyPr wrap="square" rtlCol="0">
            <a:spAutoFit/>
          </a:bodyPr>
          <a:lstStyle/>
          <a:p>
            <a:pPr marL="0" marR="0" indent="457200" algn="just">
              <a:lnSpc>
                <a:spcPct val="150000"/>
              </a:lnSpc>
              <a:spcBef>
                <a:spcPts val="0"/>
              </a:spcBef>
              <a:spcAft>
                <a:spcPts val="0"/>
              </a:spcAft>
            </a:pPr>
            <a:r>
              <a:rPr lang="en-US" sz="2400" b="1">
                <a:solidFill>
                  <a:srgbClr val="424242"/>
                </a:solidFill>
                <a:latin typeface="Times New Roman" panose="02020603050405020304" pitchFamily="18" charset="0"/>
                <a:ea typeface="Calibri" panose="020F0502020204030204" pitchFamily="34" charset="0"/>
              </a:rPr>
              <a:t>Độ phi tuyến: </a:t>
            </a:r>
            <a:r>
              <a:rPr lang="en-US" sz="2400">
                <a:solidFill>
                  <a:srgbClr val="424242"/>
                </a:solidFill>
                <a:latin typeface="Times New Roman" panose="02020603050405020304" pitchFamily="18" charset="0"/>
                <a:ea typeface="Calibri" panose="020F0502020204030204" pitchFamily="34" charset="0"/>
              </a:rPr>
              <a:t>Đây là t</a:t>
            </a:r>
            <a:r>
              <a:rPr lang="en-US" sz="2400">
                <a:solidFill>
                  <a:srgbClr val="424242"/>
                </a:solidFill>
                <a:effectLst/>
                <a:latin typeface="Times New Roman" panose="02020603050405020304" pitchFamily="18" charset="0"/>
                <a:ea typeface="Calibri" panose="020F0502020204030204" pitchFamily="34" charset="0"/>
              </a:rPr>
              <a:t>ham</a:t>
            </a:r>
            <a:r>
              <a:rPr lang="en-US" sz="2400" spc="-1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số</a:t>
            </a:r>
            <a:r>
              <a:rPr lang="en-US" sz="2400" spc="-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mật</a:t>
            </a:r>
            <a:r>
              <a:rPr lang="en-US" sz="2400" spc="-1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mã</a:t>
            </a:r>
            <a:r>
              <a:rPr lang="en-US" sz="2400" spc="-2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quan</a:t>
            </a:r>
            <a:r>
              <a:rPr lang="en-US" sz="2400" spc="1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trọng</a:t>
            </a:r>
            <a:r>
              <a:rPr lang="en-US" sz="2400" spc="1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nhất</a:t>
            </a:r>
            <a:r>
              <a:rPr lang="en-US" sz="2400" spc="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của</a:t>
            </a:r>
            <a:r>
              <a:rPr lang="en-US" sz="2400" spc="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một</a:t>
            </a:r>
            <a:r>
              <a:rPr lang="en-US" sz="2400" spc="-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hộp</a:t>
            </a:r>
            <a:r>
              <a:rPr lang="en-US" sz="2400" spc="-1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thế</a:t>
            </a:r>
            <a:endPar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4" name="Object 3">
            <a:extLst>
              <a:ext uri="{FF2B5EF4-FFF2-40B4-BE49-F238E27FC236}">
                <a16:creationId xmlns:a16="http://schemas.microsoft.com/office/drawing/2014/main" id="{DA70EE38-0B7B-4883-98EA-E4C9B66EDE0C}"/>
              </a:ext>
            </a:extLst>
          </p:cNvPr>
          <p:cNvGraphicFramePr>
            <a:graphicFrameLocks noChangeAspect="1"/>
          </p:cNvGraphicFramePr>
          <p:nvPr>
            <p:extLst>
              <p:ext uri="{D42A27DB-BD31-4B8C-83A1-F6EECF244321}">
                <p14:modId xmlns:p14="http://schemas.microsoft.com/office/powerpoint/2010/main" val="3071032075"/>
              </p:ext>
            </p:extLst>
          </p:nvPr>
        </p:nvGraphicFramePr>
        <p:xfrm>
          <a:off x="3360600" y="2978035"/>
          <a:ext cx="3449775" cy="396877"/>
        </p:xfrm>
        <a:graphic>
          <a:graphicData uri="http://schemas.openxmlformats.org/presentationml/2006/ole">
            <mc:AlternateContent xmlns:mc="http://schemas.openxmlformats.org/markup-compatibility/2006">
              <mc:Choice xmlns:v="urn:schemas-microsoft-com:vml" Requires="v">
                <p:oleObj spid="_x0000_s20585" name="Equation" r:id="rId4" imgW="2152891" imgH="247736" progId="Equation.DSMT4">
                  <p:embed/>
                </p:oleObj>
              </mc:Choice>
              <mc:Fallback>
                <p:oleObj name="Equation" r:id="rId4" imgW="2152891" imgH="247736" progId="Equation.DSMT4">
                  <p:embed/>
                  <p:pic>
                    <p:nvPicPr>
                      <p:cNvPr id="0" name=""/>
                      <p:cNvPicPr/>
                      <p:nvPr/>
                    </p:nvPicPr>
                    <p:blipFill>
                      <a:blip r:embed="rId5"/>
                      <a:stretch>
                        <a:fillRect/>
                      </a:stretch>
                    </p:blipFill>
                    <p:spPr>
                      <a:xfrm>
                        <a:off x="3360600" y="2978035"/>
                        <a:ext cx="3449775" cy="396877"/>
                      </a:xfrm>
                      <a:prstGeom prst="rect">
                        <a:avLst/>
                      </a:prstGeom>
                    </p:spPr>
                  </p:pic>
                </p:oleObj>
              </mc:Fallback>
            </mc:AlternateContent>
          </a:graphicData>
        </a:graphic>
      </p:graphicFrame>
      <p:sp>
        <p:nvSpPr>
          <p:cNvPr id="10" name="TextBox 9">
            <a:extLst>
              <a:ext uri="{FF2B5EF4-FFF2-40B4-BE49-F238E27FC236}">
                <a16:creationId xmlns:a16="http://schemas.microsoft.com/office/drawing/2014/main" id="{11770906-3F48-4787-96AD-30DA544C20D8}"/>
              </a:ext>
            </a:extLst>
          </p:cNvPr>
          <p:cNvSpPr txBox="1"/>
          <p:nvPr/>
        </p:nvSpPr>
        <p:spPr>
          <a:xfrm>
            <a:off x="404702" y="3346336"/>
            <a:ext cx="11184317" cy="2241960"/>
          </a:xfrm>
          <a:prstGeom prst="rect">
            <a:avLst/>
          </a:prstGeom>
          <a:noFill/>
        </p:spPr>
        <p:txBody>
          <a:bodyPr wrap="square" rtlCol="0">
            <a:spAutoFit/>
          </a:bodyPr>
          <a:lstStyle/>
          <a:p>
            <a:pPr marL="0" marR="0" indent="457200" algn="just">
              <a:lnSpc>
                <a:spcPct val="150000"/>
              </a:lnSpc>
              <a:spcBef>
                <a:spcPts val="0"/>
              </a:spcBef>
              <a:spcAft>
                <a:spcPts val="0"/>
              </a:spcAft>
            </a:pPr>
            <a:r>
              <a:rPr lang="en-US" sz="2400" b="1">
                <a:solidFill>
                  <a:srgbClr val="424242"/>
                </a:solidFill>
                <a:latin typeface="Times New Roman" panose="02020603050405020304" pitchFamily="18" charset="0"/>
                <a:ea typeface="Calibri" panose="020F0502020204030204" pitchFamily="34" charset="0"/>
              </a:rPr>
              <a:t>Tính cân bằng: </a:t>
            </a:r>
            <a:r>
              <a:rPr lang="en-US" sz="2400">
                <a:solidFill>
                  <a:srgbClr val="424242"/>
                </a:solidFill>
                <a:effectLst/>
                <a:latin typeface="Times New Roman" panose="02020603050405020304" pitchFamily="18" charset="0"/>
                <a:ea typeface="Calibri" panose="020F0502020204030204" pitchFamily="34" charset="0"/>
              </a:rPr>
              <a:t>Hệ hàm Boolean        được gọi là cân bằng nếu như các hàm Boolean   cân bằng, tức là trọng số Hamming</a:t>
            </a:r>
          </a:p>
          <a:p>
            <a:pPr marL="0" marR="0" indent="457200" algn="just">
              <a:lnSpc>
                <a:spcPct val="150000"/>
              </a:lnSpc>
              <a:spcBef>
                <a:spcPts val="0"/>
              </a:spcBef>
              <a:spcAft>
                <a:spcPts val="0"/>
              </a:spcAft>
            </a:pPr>
            <a:endPar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pPr>
            <a:endPar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16" name="Object 15">
            <a:extLst>
              <a:ext uri="{FF2B5EF4-FFF2-40B4-BE49-F238E27FC236}">
                <a16:creationId xmlns:a16="http://schemas.microsoft.com/office/drawing/2014/main" id="{3C13A5C7-246E-467D-B888-5E0E3796285E}"/>
              </a:ext>
            </a:extLst>
          </p:cNvPr>
          <p:cNvGraphicFramePr>
            <a:graphicFrameLocks noChangeAspect="1"/>
          </p:cNvGraphicFramePr>
          <p:nvPr>
            <p:extLst>
              <p:ext uri="{D42A27DB-BD31-4B8C-83A1-F6EECF244321}">
                <p14:modId xmlns:p14="http://schemas.microsoft.com/office/powerpoint/2010/main" val="750839760"/>
              </p:ext>
            </p:extLst>
          </p:nvPr>
        </p:nvGraphicFramePr>
        <p:xfrm>
          <a:off x="5099775" y="3555751"/>
          <a:ext cx="588466" cy="387149"/>
        </p:xfrm>
        <a:graphic>
          <a:graphicData uri="http://schemas.openxmlformats.org/presentationml/2006/ole">
            <mc:AlternateContent xmlns:mc="http://schemas.openxmlformats.org/markup-compatibility/2006">
              <mc:Choice xmlns:v="urn:schemas-microsoft-com:vml" Requires="v">
                <p:oleObj spid="_x0000_s20586" name="Equation" r:id="rId6" imgW="361967" imgH="237933" progId="Equation.DSMT4">
                  <p:embed/>
                </p:oleObj>
              </mc:Choice>
              <mc:Fallback>
                <p:oleObj name="Equation" r:id="rId6" imgW="361967" imgH="237933" progId="Equation.DSMT4">
                  <p:embed/>
                  <p:pic>
                    <p:nvPicPr>
                      <p:cNvPr id="0" name=""/>
                      <p:cNvPicPr/>
                      <p:nvPr/>
                    </p:nvPicPr>
                    <p:blipFill>
                      <a:blip r:embed="rId7"/>
                      <a:stretch>
                        <a:fillRect/>
                      </a:stretch>
                    </p:blipFill>
                    <p:spPr>
                      <a:xfrm>
                        <a:off x="5099775" y="3555751"/>
                        <a:ext cx="588466" cy="387149"/>
                      </a:xfrm>
                      <a:prstGeom prst="rect">
                        <a:avLst/>
                      </a:prstGeom>
                    </p:spPr>
                  </p:pic>
                </p:oleObj>
              </mc:Fallback>
            </mc:AlternateContent>
          </a:graphicData>
        </a:graphic>
      </p:graphicFrame>
      <p:graphicFrame>
        <p:nvGraphicFramePr>
          <p:cNvPr id="18" name="Object 17">
            <a:extLst>
              <a:ext uri="{FF2B5EF4-FFF2-40B4-BE49-F238E27FC236}">
                <a16:creationId xmlns:a16="http://schemas.microsoft.com/office/drawing/2014/main" id="{9149EE7B-BF9A-44B5-8E22-D10E2D25FDFD}"/>
              </a:ext>
            </a:extLst>
          </p:cNvPr>
          <p:cNvGraphicFramePr>
            <a:graphicFrameLocks noChangeAspect="1"/>
          </p:cNvGraphicFramePr>
          <p:nvPr>
            <p:extLst>
              <p:ext uri="{D42A27DB-BD31-4B8C-83A1-F6EECF244321}">
                <p14:modId xmlns:p14="http://schemas.microsoft.com/office/powerpoint/2010/main" val="438696762"/>
              </p:ext>
            </p:extLst>
          </p:nvPr>
        </p:nvGraphicFramePr>
        <p:xfrm>
          <a:off x="3360600" y="4547277"/>
          <a:ext cx="4826962" cy="444199"/>
        </p:xfrm>
        <a:graphic>
          <a:graphicData uri="http://schemas.openxmlformats.org/presentationml/2006/ole">
            <mc:AlternateContent xmlns:mc="http://schemas.openxmlformats.org/markup-compatibility/2006">
              <mc:Choice xmlns:v="urn:schemas-microsoft-com:vml" Requires="v">
                <p:oleObj spid="_x0000_s20587" name="Equation" r:id="rId8" imgW="3104899" imgH="285821" progId="Equation.DSMT4">
                  <p:embed/>
                </p:oleObj>
              </mc:Choice>
              <mc:Fallback>
                <p:oleObj name="Equation" r:id="rId8" imgW="3104899" imgH="285821" progId="Equation.DSMT4">
                  <p:embed/>
                  <p:pic>
                    <p:nvPicPr>
                      <p:cNvPr id="0" name=""/>
                      <p:cNvPicPr/>
                      <p:nvPr/>
                    </p:nvPicPr>
                    <p:blipFill>
                      <a:blip r:embed="rId9"/>
                      <a:stretch>
                        <a:fillRect/>
                      </a:stretch>
                    </p:blipFill>
                    <p:spPr>
                      <a:xfrm>
                        <a:off x="3360600" y="4547277"/>
                        <a:ext cx="4826962" cy="444199"/>
                      </a:xfrm>
                      <a:prstGeom prst="rect">
                        <a:avLst/>
                      </a:prstGeom>
                    </p:spPr>
                  </p:pic>
                </p:oleObj>
              </mc:Fallback>
            </mc:AlternateContent>
          </a:graphicData>
        </a:graphic>
      </p:graphicFrame>
    </p:spTree>
    <p:extLst>
      <p:ext uri="{BB962C8B-B14F-4D97-AF65-F5344CB8AC3E}">
        <p14:creationId xmlns:p14="http://schemas.microsoft.com/office/powerpoint/2010/main" val="32201028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2" name="Google Shape;82;p10"/>
          <p:cNvGrpSpPr/>
          <p:nvPr/>
        </p:nvGrpSpPr>
        <p:grpSpPr>
          <a:xfrm>
            <a:off x="1120225" y="264681"/>
            <a:ext cx="11184317" cy="675291"/>
            <a:chOff x="5894364" y="2084485"/>
            <a:chExt cx="11184317" cy="675291"/>
          </a:xfrm>
        </p:grpSpPr>
        <p:sp>
          <p:nvSpPr>
            <p:cNvPr id="83" name="Google Shape;83;p10"/>
            <p:cNvSpPr txBox="1"/>
            <p:nvPr/>
          </p:nvSpPr>
          <p:spPr>
            <a:xfrm>
              <a:off x="5894364" y="2084485"/>
              <a:ext cx="1118431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600" b="1" i="0" u="none" strike="noStrike" cap="none" dirty="0">
                  <a:solidFill>
                    <a:srgbClr val="FF7043"/>
                  </a:solidFill>
                  <a:latin typeface="Calibri" panose="020F0502020204030204" pitchFamily="34" charset="0"/>
                  <a:ea typeface="Calibri"/>
                  <a:cs typeface="Calibri" panose="020F0502020204030204" pitchFamily="34" charset="0"/>
                  <a:sym typeface="Calibri"/>
                </a:rPr>
                <a:t>CHƯƠNG 1</a:t>
              </a: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 </a:t>
              </a:r>
              <a:r>
                <a:rPr lang="en-US" sz="3600" b="1">
                  <a:solidFill>
                    <a:srgbClr val="FF7043"/>
                  </a:solidFill>
                  <a:latin typeface="Calibri" panose="020F0502020204030204" pitchFamily="34" charset="0"/>
                  <a:ea typeface="Calibri"/>
                  <a:cs typeface="Calibri" panose="020F0502020204030204" pitchFamily="34" charset="0"/>
                  <a:sym typeface="Calibri"/>
                </a:rPr>
                <a:t>TỔNG QUAN VỀ MẬT MÃ VÀ HỘP THẾ</a:t>
              </a:r>
              <a:endParaRPr sz="3600" b="1" i="0" u="none" strike="noStrike" cap="none" dirty="0">
                <a:solidFill>
                  <a:srgbClr val="FF7043"/>
                </a:solidFill>
                <a:latin typeface="Calibri" panose="020F0502020204030204" pitchFamily="34" charset="0"/>
                <a:ea typeface="Calibri"/>
                <a:cs typeface="Calibri" panose="020F0502020204030204" pitchFamily="34" charset="0"/>
                <a:sym typeface="Calibri"/>
              </a:endParaRPr>
            </a:p>
          </p:txBody>
        </p:sp>
        <p:sp>
          <p:nvSpPr>
            <p:cNvPr id="84" name="Google Shape;84;p10"/>
            <p:cNvSpPr txBox="1"/>
            <p:nvPr/>
          </p:nvSpPr>
          <p:spPr>
            <a:xfrm>
              <a:off x="6096000" y="2482777"/>
              <a:ext cx="50618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A5A5A5"/>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056E218-1B62-A22E-417A-5978EF7315B3}"/>
              </a:ext>
            </a:extLst>
          </p:cNvPr>
          <p:cNvSpPr txBox="1"/>
          <p:nvPr/>
        </p:nvSpPr>
        <p:spPr>
          <a:xfrm>
            <a:off x="438072" y="1094452"/>
            <a:ext cx="6705682" cy="523220"/>
          </a:xfrm>
          <a:prstGeom prst="rect">
            <a:avLst/>
          </a:prstGeom>
          <a:noFill/>
        </p:spPr>
        <p:txBody>
          <a:bodyPr wrap="none" rtlCol="0">
            <a:spAutoFit/>
          </a:bodyPr>
          <a:lstStyle/>
          <a:p>
            <a:r>
              <a:rPr lang="en-US" sz="2800" b="1">
                <a:solidFill>
                  <a:srgbClr val="42A5F5"/>
                </a:solidFill>
                <a:latin typeface="Calibri" panose="020F0502020204030204" pitchFamily="34" charset="0"/>
                <a:cs typeface="Calibri" panose="020F0502020204030204" pitchFamily="34" charset="0"/>
              </a:rPr>
              <a:t>1.4 Hộp thế và một số tính chất của hộp thế</a:t>
            </a:r>
            <a:endParaRPr lang="en-US" sz="2800" b="1" dirty="0">
              <a:solidFill>
                <a:srgbClr val="42A5F5"/>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52F9D8A-B615-4628-BA82-6B4CE8B6F68D}"/>
              </a:ext>
            </a:extLst>
          </p:cNvPr>
          <p:cNvSpPr txBox="1"/>
          <p:nvPr/>
        </p:nvSpPr>
        <p:spPr>
          <a:xfrm>
            <a:off x="438072" y="1752130"/>
            <a:ext cx="5229317" cy="461665"/>
          </a:xfrm>
          <a:prstGeom prst="rect">
            <a:avLst/>
          </a:prstGeom>
          <a:noFill/>
        </p:spPr>
        <p:txBody>
          <a:bodyPr wrap="none" rtlCol="0">
            <a:spAutoFit/>
          </a:bodyPr>
          <a:lstStyle/>
          <a:p>
            <a:r>
              <a:rPr lang="en-US" sz="2400" b="1" i="1">
                <a:solidFill>
                  <a:srgbClr val="78909C"/>
                </a:solidFill>
                <a:latin typeface="Calibri" panose="020F0502020204030204" pitchFamily="34" charset="0"/>
                <a:cs typeface="Calibri" panose="020F0502020204030204" pitchFamily="34" charset="0"/>
              </a:rPr>
              <a:t>1.4.2  Các tính chất mật mã của hộp thế</a:t>
            </a:r>
            <a:endParaRPr lang="en-US" sz="2400" b="1" i="1" dirty="0">
              <a:solidFill>
                <a:srgbClr val="78909C"/>
              </a:solidFill>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6F2B7BCC-0C59-4A2D-8523-5CE8154D1A85}"/>
              </a:ext>
            </a:extLst>
          </p:cNvPr>
          <p:cNvSpPr txBox="1"/>
          <p:nvPr/>
        </p:nvSpPr>
        <p:spPr>
          <a:xfrm>
            <a:off x="438072" y="2291073"/>
            <a:ext cx="11184317" cy="2795958"/>
          </a:xfrm>
          <a:prstGeom prst="rect">
            <a:avLst/>
          </a:prstGeom>
          <a:noFill/>
        </p:spPr>
        <p:txBody>
          <a:bodyPr wrap="square" rtlCol="0">
            <a:spAutoFit/>
          </a:bodyPr>
          <a:lstStyle/>
          <a:p>
            <a:pPr indent="457200" algn="just">
              <a:lnSpc>
                <a:spcPct val="150000"/>
              </a:lnSpc>
            </a:pPr>
            <a:r>
              <a:rPr lang="en-US" sz="2400" b="1">
                <a:solidFill>
                  <a:srgbClr val="424242"/>
                </a:solidFill>
                <a:latin typeface="Times New Roman" panose="02020603050405020304" pitchFamily="18" charset="0"/>
                <a:ea typeface="Calibri" panose="020F0502020204030204" pitchFamily="34" charset="0"/>
              </a:rPr>
              <a:t>  Bậc đại số: </a:t>
            </a:r>
            <a:r>
              <a:rPr lang="en-US" sz="2400">
                <a:solidFill>
                  <a:srgbClr val="424242"/>
                </a:solidFill>
                <a:effectLst/>
                <a:latin typeface="Times New Roman" panose="02020603050405020304" pitchFamily="18" charset="0"/>
                <a:ea typeface="Calibri" panose="020F0502020204030204" pitchFamily="34" charset="0"/>
              </a:rPr>
              <a:t>Bậc</a:t>
            </a:r>
            <a:r>
              <a:rPr lang="en-US" sz="2400" spc="3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đại</a:t>
            </a:r>
            <a:r>
              <a:rPr lang="en-US" sz="2400" spc="1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số</a:t>
            </a:r>
            <a:r>
              <a:rPr lang="en-US" sz="2400" spc="1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của</a:t>
            </a:r>
            <a:r>
              <a:rPr lang="en-US" sz="2400" spc="1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hộp</a:t>
            </a:r>
            <a:r>
              <a:rPr lang="en-US" sz="2400" spc="1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thế         </a:t>
            </a:r>
            <a:r>
              <a:rPr lang="en-US" sz="2400" spc="2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spc="5">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2400" spc="5">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nghĩa</a:t>
            </a:r>
            <a:r>
              <a:rPr lang="en-US" sz="2400" spc="1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25">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là:</a:t>
            </a:r>
          </a:p>
          <a:p>
            <a:pPr indent="457200" algn="just">
              <a:lnSpc>
                <a:spcPct val="150000"/>
              </a:lnSpc>
            </a:pPr>
            <a:endParaRPr lang="en-US" sz="2400" spc="-25">
              <a:solidFill>
                <a:srgbClr val="424242"/>
              </a:solidFill>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pPr>
            <a:r>
              <a:rPr lang="en-US" sz="2400" spc="-25">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Hay là:</a:t>
            </a:r>
          </a:p>
          <a:p>
            <a:pPr indent="457200" algn="just">
              <a:lnSpc>
                <a:spcPct val="150000"/>
              </a:lnSpc>
            </a:pPr>
            <a:endPar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pPr>
            <a:r>
              <a:rPr lang="en-US" sz="2400">
                <a:solidFill>
                  <a:srgbClr val="424242"/>
                </a:solidFill>
                <a:effectLst/>
                <a:latin typeface="Times New Roman" panose="02020603050405020304" pitchFamily="18" charset="0"/>
                <a:ea typeface="Calibri" panose="020F0502020204030204" pitchFamily="34" charset="0"/>
              </a:rPr>
              <a:t>  Trong</a:t>
            </a:r>
            <a:r>
              <a:rPr lang="en-US" sz="2400" spc="-5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đó</a:t>
            </a:r>
            <a:r>
              <a:rPr lang="en-US" sz="2400" spc="-15">
                <a:solidFill>
                  <a:srgbClr val="424242"/>
                </a:solidFill>
                <a:latin typeface="Times New Roman" panose="02020603050405020304" pitchFamily="18" charset="0"/>
                <a:ea typeface="Calibri" panose="020F0502020204030204" pitchFamily="34" charset="0"/>
              </a:rPr>
              <a:t>: </a:t>
            </a:r>
            <a:endPar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6" name="Object 5">
            <a:extLst>
              <a:ext uri="{FF2B5EF4-FFF2-40B4-BE49-F238E27FC236}">
                <a16:creationId xmlns:a16="http://schemas.microsoft.com/office/drawing/2014/main" id="{C707F8F5-0354-4ECC-8AA0-38B51DB128BB}"/>
              </a:ext>
            </a:extLst>
          </p:cNvPr>
          <p:cNvGraphicFramePr>
            <a:graphicFrameLocks noChangeAspect="1"/>
          </p:cNvGraphicFramePr>
          <p:nvPr>
            <p:extLst>
              <p:ext uri="{D42A27DB-BD31-4B8C-83A1-F6EECF244321}">
                <p14:modId xmlns:p14="http://schemas.microsoft.com/office/powerpoint/2010/main" val="2876206443"/>
              </p:ext>
            </p:extLst>
          </p:nvPr>
        </p:nvGraphicFramePr>
        <p:xfrm>
          <a:off x="1695471" y="2987507"/>
          <a:ext cx="7943836" cy="395670"/>
        </p:xfrm>
        <a:graphic>
          <a:graphicData uri="http://schemas.openxmlformats.org/presentationml/2006/ole">
            <mc:AlternateContent xmlns:mc="http://schemas.openxmlformats.org/markup-compatibility/2006">
              <mc:Choice xmlns:v="urn:schemas-microsoft-com:vml" Requires="v">
                <p:oleObj spid="_x0000_s22662" name="Equation" r:id="rId4" imgW="4971848" imgH="247736" progId="Equation.DSMT4">
                  <p:embed/>
                </p:oleObj>
              </mc:Choice>
              <mc:Fallback>
                <p:oleObj name="Equation" r:id="rId4" imgW="4971848" imgH="247736" progId="Equation.DSMT4">
                  <p:embed/>
                  <p:pic>
                    <p:nvPicPr>
                      <p:cNvPr id="0" name=""/>
                      <p:cNvPicPr/>
                      <p:nvPr/>
                    </p:nvPicPr>
                    <p:blipFill>
                      <a:blip r:embed="rId5"/>
                      <a:stretch>
                        <a:fillRect/>
                      </a:stretch>
                    </p:blipFill>
                    <p:spPr>
                      <a:xfrm>
                        <a:off x="1695471" y="2987507"/>
                        <a:ext cx="7943836" cy="39567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A42FE174-6B2C-44FF-8E08-DC7274237BE5}"/>
              </a:ext>
            </a:extLst>
          </p:cNvPr>
          <p:cNvGraphicFramePr>
            <a:graphicFrameLocks noChangeAspect="1"/>
          </p:cNvGraphicFramePr>
          <p:nvPr>
            <p:extLst>
              <p:ext uri="{D42A27DB-BD31-4B8C-83A1-F6EECF244321}">
                <p14:modId xmlns:p14="http://schemas.microsoft.com/office/powerpoint/2010/main" val="4044573827"/>
              </p:ext>
            </p:extLst>
          </p:nvPr>
        </p:nvGraphicFramePr>
        <p:xfrm>
          <a:off x="5308169" y="2515995"/>
          <a:ext cx="759255" cy="327265"/>
        </p:xfrm>
        <a:graphic>
          <a:graphicData uri="http://schemas.openxmlformats.org/presentationml/2006/ole">
            <mc:AlternateContent xmlns:mc="http://schemas.openxmlformats.org/markup-compatibility/2006">
              <mc:Choice xmlns:v="urn:schemas-microsoft-com:vml" Requires="v">
                <p:oleObj spid="_x0000_s22663" name="Equation" r:id="rId6" imgW="552596" imgH="237933" progId="Equation.DSMT4">
                  <p:embed/>
                </p:oleObj>
              </mc:Choice>
              <mc:Fallback>
                <p:oleObj name="Equation" r:id="rId6" imgW="552596" imgH="237933" progId="Equation.DSMT4">
                  <p:embed/>
                  <p:pic>
                    <p:nvPicPr>
                      <p:cNvPr id="0" name=""/>
                      <p:cNvPicPr/>
                      <p:nvPr/>
                    </p:nvPicPr>
                    <p:blipFill>
                      <a:blip r:embed="rId7"/>
                      <a:stretch>
                        <a:fillRect/>
                      </a:stretch>
                    </p:blipFill>
                    <p:spPr>
                      <a:xfrm>
                        <a:off x="5308169" y="2515995"/>
                        <a:ext cx="759255" cy="327265"/>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9AB90250-FEDA-45F7-94D4-69C0FCA5BC03}"/>
              </a:ext>
            </a:extLst>
          </p:cNvPr>
          <p:cNvGraphicFramePr>
            <a:graphicFrameLocks noChangeAspect="1"/>
          </p:cNvGraphicFramePr>
          <p:nvPr>
            <p:extLst>
              <p:ext uri="{D42A27DB-BD31-4B8C-83A1-F6EECF244321}">
                <p14:modId xmlns:p14="http://schemas.microsoft.com/office/powerpoint/2010/main" val="1798328012"/>
              </p:ext>
            </p:extLst>
          </p:nvPr>
        </p:nvGraphicFramePr>
        <p:xfrm>
          <a:off x="1695471" y="4103675"/>
          <a:ext cx="5975518" cy="392332"/>
        </p:xfrm>
        <a:graphic>
          <a:graphicData uri="http://schemas.openxmlformats.org/presentationml/2006/ole">
            <mc:AlternateContent xmlns:mc="http://schemas.openxmlformats.org/markup-compatibility/2006">
              <mc:Choice xmlns:v="urn:schemas-microsoft-com:vml" Requires="v">
                <p:oleObj spid="_x0000_s22664" name="Equation" r:id="rId8" imgW="3772099" imgH="247736" progId="Equation.DSMT4">
                  <p:embed/>
                </p:oleObj>
              </mc:Choice>
              <mc:Fallback>
                <p:oleObj name="Equation" r:id="rId8" imgW="3772099" imgH="247736" progId="Equation.DSMT4">
                  <p:embed/>
                  <p:pic>
                    <p:nvPicPr>
                      <p:cNvPr id="0" name=""/>
                      <p:cNvPicPr/>
                      <p:nvPr/>
                    </p:nvPicPr>
                    <p:blipFill>
                      <a:blip r:embed="rId9"/>
                      <a:stretch>
                        <a:fillRect/>
                      </a:stretch>
                    </p:blipFill>
                    <p:spPr>
                      <a:xfrm>
                        <a:off x="1695471" y="4103675"/>
                        <a:ext cx="5975518" cy="392332"/>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30560AA3-74E9-4E6B-AFAD-F6F1C3C6D555}"/>
              </a:ext>
            </a:extLst>
          </p:cNvPr>
          <p:cNvGraphicFramePr>
            <a:graphicFrameLocks noChangeAspect="1"/>
          </p:cNvGraphicFramePr>
          <p:nvPr>
            <p:extLst>
              <p:ext uri="{D42A27DB-BD31-4B8C-83A1-F6EECF244321}">
                <p14:modId xmlns:p14="http://schemas.microsoft.com/office/powerpoint/2010/main" val="2150005239"/>
              </p:ext>
            </p:extLst>
          </p:nvPr>
        </p:nvGraphicFramePr>
        <p:xfrm>
          <a:off x="2411347" y="4630437"/>
          <a:ext cx="3774346" cy="442306"/>
        </p:xfrm>
        <a:graphic>
          <a:graphicData uri="http://schemas.openxmlformats.org/presentationml/2006/ole">
            <mc:AlternateContent xmlns:mc="http://schemas.openxmlformats.org/markup-compatibility/2006">
              <mc:Choice xmlns:v="urn:schemas-microsoft-com:vml" Requires="v">
                <p:oleObj spid="_x0000_s22665" name="Equation" r:id="rId10" imgW="2438456" imgH="285821" progId="Equation.DSMT4">
                  <p:embed/>
                </p:oleObj>
              </mc:Choice>
              <mc:Fallback>
                <p:oleObj name="Equation" r:id="rId10" imgW="2438456" imgH="285821" progId="Equation.DSMT4">
                  <p:embed/>
                  <p:pic>
                    <p:nvPicPr>
                      <p:cNvPr id="0" name=""/>
                      <p:cNvPicPr/>
                      <p:nvPr/>
                    </p:nvPicPr>
                    <p:blipFill>
                      <a:blip r:embed="rId11"/>
                      <a:stretch>
                        <a:fillRect/>
                      </a:stretch>
                    </p:blipFill>
                    <p:spPr>
                      <a:xfrm>
                        <a:off x="2411347" y="4630437"/>
                        <a:ext cx="3774346" cy="442306"/>
                      </a:xfrm>
                      <a:prstGeom prst="rect">
                        <a:avLst/>
                      </a:prstGeom>
                    </p:spPr>
                  </p:pic>
                </p:oleObj>
              </mc:Fallback>
            </mc:AlternateContent>
          </a:graphicData>
        </a:graphic>
      </p:graphicFrame>
    </p:spTree>
    <p:extLst>
      <p:ext uri="{BB962C8B-B14F-4D97-AF65-F5344CB8AC3E}">
        <p14:creationId xmlns:p14="http://schemas.microsoft.com/office/powerpoint/2010/main" val="36769092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2" name="Google Shape;82;p10"/>
          <p:cNvGrpSpPr/>
          <p:nvPr/>
        </p:nvGrpSpPr>
        <p:grpSpPr>
          <a:xfrm>
            <a:off x="1120225" y="264681"/>
            <a:ext cx="11184317" cy="675291"/>
            <a:chOff x="5894364" y="2084485"/>
            <a:chExt cx="11184317" cy="675291"/>
          </a:xfrm>
        </p:grpSpPr>
        <p:sp>
          <p:nvSpPr>
            <p:cNvPr id="83" name="Google Shape;83;p10"/>
            <p:cNvSpPr txBox="1"/>
            <p:nvPr/>
          </p:nvSpPr>
          <p:spPr>
            <a:xfrm>
              <a:off x="5894364" y="2084485"/>
              <a:ext cx="1118431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600" b="1" i="0" u="none" strike="noStrike" cap="none" dirty="0">
                  <a:solidFill>
                    <a:srgbClr val="FF7043"/>
                  </a:solidFill>
                  <a:latin typeface="Calibri" panose="020F0502020204030204" pitchFamily="34" charset="0"/>
                  <a:ea typeface="Calibri"/>
                  <a:cs typeface="Calibri" panose="020F0502020204030204" pitchFamily="34" charset="0"/>
                  <a:sym typeface="Calibri"/>
                </a:rPr>
                <a:t>CHƯƠNG 1</a:t>
              </a: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 </a:t>
              </a:r>
              <a:r>
                <a:rPr lang="en-US" sz="3600" b="1">
                  <a:solidFill>
                    <a:srgbClr val="FF7043"/>
                  </a:solidFill>
                  <a:latin typeface="Calibri" panose="020F0502020204030204" pitchFamily="34" charset="0"/>
                  <a:ea typeface="Calibri"/>
                  <a:cs typeface="Calibri" panose="020F0502020204030204" pitchFamily="34" charset="0"/>
                  <a:sym typeface="Calibri"/>
                </a:rPr>
                <a:t>TỔNG QUAN VỀ MẬT MÃ VÀ HỘP THẾ</a:t>
              </a:r>
              <a:endParaRPr sz="3600" b="1" i="0" u="none" strike="noStrike" cap="none" dirty="0">
                <a:solidFill>
                  <a:srgbClr val="FF7043"/>
                </a:solidFill>
                <a:latin typeface="Calibri" panose="020F0502020204030204" pitchFamily="34" charset="0"/>
                <a:ea typeface="Calibri"/>
                <a:cs typeface="Calibri" panose="020F0502020204030204" pitchFamily="34" charset="0"/>
                <a:sym typeface="Calibri"/>
              </a:endParaRPr>
            </a:p>
          </p:txBody>
        </p:sp>
        <p:sp>
          <p:nvSpPr>
            <p:cNvPr id="84" name="Google Shape;84;p10"/>
            <p:cNvSpPr txBox="1"/>
            <p:nvPr/>
          </p:nvSpPr>
          <p:spPr>
            <a:xfrm>
              <a:off x="6096000" y="2482777"/>
              <a:ext cx="50618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A5A5A5"/>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056E218-1B62-A22E-417A-5978EF7315B3}"/>
              </a:ext>
            </a:extLst>
          </p:cNvPr>
          <p:cNvSpPr txBox="1"/>
          <p:nvPr/>
        </p:nvSpPr>
        <p:spPr>
          <a:xfrm>
            <a:off x="438072" y="1094452"/>
            <a:ext cx="6705682" cy="523220"/>
          </a:xfrm>
          <a:prstGeom prst="rect">
            <a:avLst/>
          </a:prstGeom>
          <a:noFill/>
        </p:spPr>
        <p:txBody>
          <a:bodyPr wrap="none" rtlCol="0">
            <a:spAutoFit/>
          </a:bodyPr>
          <a:lstStyle/>
          <a:p>
            <a:r>
              <a:rPr lang="en-US" sz="2800" b="1">
                <a:solidFill>
                  <a:srgbClr val="42A5F5"/>
                </a:solidFill>
                <a:latin typeface="Calibri" panose="020F0502020204030204" pitchFamily="34" charset="0"/>
                <a:cs typeface="Calibri" panose="020F0502020204030204" pitchFamily="34" charset="0"/>
              </a:rPr>
              <a:t>1.4 Hộp thế và một số tính chất của hộp thế</a:t>
            </a:r>
            <a:endParaRPr lang="en-US" sz="2800" b="1" dirty="0">
              <a:solidFill>
                <a:srgbClr val="42A5F5"/>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52F9D8A-B615-4628-BA82-6B4CE8B6F68D}"/>
              </a:ext>
            </a:extLst>
          </p:cNvPr>
          <p:cNvSpPr txBox="1"/>
          <p:nvPr/>
        </p:nvSpPr>
        <p:spPr>
          <a:xfrm>
            <a:off x="438072" y="1752130"/>
            <a:ext cx="5229317" cy="461665"/>
          </a:xfrm>
          <a:prstGeom prst="rect">
            <a:avLst/>
          </a:prstGeom>
          <a:noFill/>
        </p:spPr>
        <p:txBody>
          <a:bodyPr wrap="none" rtlCol="0">
            <a:spAutoFit/>
          </a:bodyPr>
          <a:lstStyle/>
          <a:p>
            <a:r>
              <a:rPr lang="en-US" sz="2400" b="1" i="1">
                <a:solidFill>
                  <a:srgbClr val="78909C"/>
                </a:solidFill>
                <a:latin typeface="Calibri" panose="020F0502020204030204" pitchFamily="34" charset="0"/>
                <a:cs typeface="Calibri" panose="020F0502020204030204" pitchFamily="34" charset="0"/>
              </a:rPr>
              <a:t>1.4.2  Các tính chất mật mã của hộp thế</a:t>
            </a:r>
            <a:endParaRPr lang="en-US" sz="2400" b="1" i="1" dirty="0">
              <a:solidFill>
                <a:srgbClr val="78909C"/>
              </a:solidFill>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6F2B7BCC-0C59-4A2D-8523-5CE8154D1A85}"/>
              </a:ext>
            </a:extLst>
          </p:cNvPr>
          <p:cNvSpPr txBox="1"/>
          <p:nvPr/>
        </p:nvSpPr>
        <p:spPr>
          <a:xfrm>
            <a:off x="438072" y="2291073"/>
            <a:ext cx="11184317" cy="1687963"/>
          </a:xfrm>
          <a:prstGeom prst="rect">
            <a:avLst/>
          </a:prstGeom>
          <a:noFill/>
        </p:spPr>
        <p:txBody>
          <a:bodyPr wrap="square" rtlCol="0">
            <a:spAutoFit/>
          </a:bodyPr>
          <a:lstStyle/>
          <a:p>
            <a:pPr indent="457200" algn="just">
              <a:lnSpc>
                <a:spcPct val="150000"/>
              </a:lnSpc>
            </a:pPr>
            <a:r>
              <a:rPr lang="en-US" sz="2400" b="1">
                <a:solidFill>
                  <a:srgbClr val="424242"/>
                </a:solidFill>
                <a:effectLst/>
                <a:latin typeface="Times New Roman" panose="02020603050405020304" pitchFamily="18" charset="0"/>
                <a:ea typeface="Calibri" panose="020F0502020204030204" pitchFamily="34" charset="0"/>
              </a:rPr>
              <a:t>  Điểm bất động</a:t>
            </a:r>
            <a:r>
              <a:rPr lang="en-US" sz="2400" b="1">
                <a:solidFill>
                  <a:srgbClr val="424242"/>
                </a:solidFill>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Điểm bất động của hộp thế s-box là một giá trị đầu vào mà sau khi đi qua hộp thế, đầu ra của nó vẫn giữ nguyên như đầu vào. Nói cách khác nếu       là hàm ánh xạ của hộp thế s-box thì </a:t>
            </a:r>
            <a:r>
              <a:rPr lang="en-US" sz="2400" i="1">
                <a:solidFill>
                  <a:srgbClr val="424242"/>
                </a:solidFill>
                <a:effectLst/>
                <a:latin typeface="Times New Roman" panose="02020603050405020304" pitchFamily="18" charset="0"/>
                <a:ea typeface="Calibri" panose="020F0502020204030204" pitchFamily="34" charset="0"/>
              </a:rPr>
              <a:t>x </a:t>
            </a:r>
            <a:r>
              <a:rPr lang="en-US" sz="2400">
                <a:solidFill>
                  <a:srgbClr val="424242"/>
                </a:solidFill>
                <a:effectLst/>
                <a:latin typeface="Times New Roman" panose="02020603050405020304" pitchFamily="18" charset="0"/>
                <a:ea typeface="Calibri" panose="020F0502020204030204" pitchFamily="34" charset="0"/>
              </a:rPr>
              <a:t>là một điểm bất động nếu: </a:t>
            </a:r>
            <a:endParaRPr lang="en-US" sz="2400" i="1">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5" name="Object 4">
            <a:extLst>
              <a:ext uri="{FF2B5EF4-FFF2-40B4-BE49-F238E27FC236}">
                <a16:creationId xmlns:a16="http://schemas.microsoft.com/office/drawing/2014/main" id="{AFDAFEBE-8130-487E-A9F1-B86F908EF54A}"/>
              </a:ext>
            </a:extLst>
          </p:cNvPr>
          <p:cNvGraphicFramePr>
            <a:graphicFrameLocks noChangeAspect="1"/>
          </p:cNvGraphicFramePr>
          <p:nvPr>
            <p:extLst>
              <p:ext uri="{D42A27DB-BD31-4B8C-83A1-F6EECF244321}">
                <p14:modId xmlns:p14="http://schemas.microsoft.com/office/powerpoint/2010/main" val="2560645464"/>
              </p:ext>
            </p:extLst>
          </p:nvPr>
        </p:nvGraphicFramePr>
        <p:xfrm>
          <a:off x="10115557" y="3061500"/>
          <a:ext cx="530860" cy="349250"/>
        </p:xfrm>
        <a:graphic>
          <a:graphicData uri="http://schemas.openxmlformats.org/presentationml/2006/ole">
            <mc:AlternateContent xmlns:mc="http://schemas.openxmlformats.org/markup-compatibility/2006">
              <mc:Choice xmlns:v="urn:schemas-microsoft-com:vml" Requires="v">
                <p:oleObj spid="_x0000_s23624" name="Equation" r:id="rId4" imgW="361967" imgH="237933" progId="Equation.DSMT4">
                  <p:embed/>
                </p:oleObj>
              </mc:Choice>
              <mc:Fallback>
                <p:oleObj name="Equation" r:id="rId4" imgW="361967" imgH="237933" progId="Equation.DSMT4">
                  <p:embed/>
                  <p:pic>
                    <p:nvPicPr>
                      <p:cNvPr id="0" name=""/>
                      <p:cNvPicPr/>
                      <p:nvPr/>
                    </p:nvPicPr>
                    <p:blipFill>
                      <a:blip r:embed="rId5"/>
                      <a:stretch>
                        <a:fillRect/>
                      </a:stretch>
                    </p:blipFill>
                    <p:spPr>
                      <a:xfrm>
                        <a:off x="10115557" y="3061500"/>
                        <a:ext cx="530860" cy="349250"/>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63C24E3B-1A24-4DE6-96AC-8623DC04E097}"/>
              </a:ext>
            </a:extLst>
          </p:cNvPr>
          <p:cNvGraphicFramePr>
            <a:graphicFrameLocks noChangeAspect="1"/>
          </p:cNvGraphicFramePr>
          <p:nvPr>
            <p:extLst>
              <p:ext uri="{D42A27DB-BD31-4B8C-83A1-F6EECF244321}">
                <p14:modId xmlns:p14="http://schemas.microsoft.com/office/powerpoint/2010/main" val="2921962392"/>
              </p:ext>
            </p:extLst>
          </p:nvPr>
        </p:nvGraphicFramePr>
        <p:xfrm>
          <a:off x="7496174" y="3620044"/>
          <a:ext cx="947739" cy="358992"/>
        </p:xfrm>
        <a:graphic>
          <a:graphicData uri="http://schemas.openxmlformats.org/presentationml/2006/ole">
            <mc:AlternateContent xmlns:mc="http://schemas.openxmlformats.org/markup-compatibility/2006">
              <mc:Choice xmlns:v="urn:schemas-microsoft-com:vml" Requires="v">
                <p:oleObj spid="_x0000_s23625" name="Equation" r:id="rId6" imgW="628620" imgH="237933" progId="Equation.DSMT4">
                  <p:embed/>
                </p:oleObj>
              </mc:Choice>
              <mc:Fallback>
                <p:oleObj name="Equation" r:id="rId6" imgW="628620" imgH="237933" progId="Equation.DSMT4">
                  <p:embed/>
                  <p:pic>
                    <p:nvPicPr>
                      <p:cNvPr id="0" name=""/>
                      <p:cNvPicPr/>
                      <p:nvPr/>
                    </p:nvPicPr>
                    <p:blipFill>
                      <a:blip r:embed="rId7"/>
                      <a:stretch>
                        <a:fillRect/>
                      </a:stretch>
                    </p:blipFill>
                    <p:spPr>
                      <a:xfrm>
                        <a:off x="7496174" y="3620044"/>
                        <a:ext cx="947739" cy="358992"/>
                      </a:xfrm>
                      <a:prstGeom prst="rect">
                        <a:avLst/>
                      </a:prstGeom>
                    </p:spPr>
                  </p:pic>
                </p:oleObj>
              </mc:Fallback>
            </mc:AlternateContent>
          </a:graphicData>
        </a:graphic>
      </p:graphicFrame>
      <p:sp>
        <p:nvSpPr>
          <p:cNvPr id="18" name="TextBox 17">
            <a:extLst>
              <a:ext uri="{FF2B5EF4-FFF2-40B4-BE49-F238E27FC236}">
                <a16:creationId xmlns:a16="http://schemas.microsoft.com/office/drawing/2014/main" id="{A17BEA8B-8738-4A6A-8CDB-C16E7439783C}"/>
              </a:ext>
            </a:extLst>
          </p:cNvPr>
          <p:cNvSpPr txBox="1"/>
          <p:nvPr/>
        </p:nvSpPr>
        <p:spPr>
          <a:xfrm>
            <a:off x="438071" y="3979036"/>
            <a:ext cx="11184317" cy="1687963"/>
          </a:xfrm>
          <a:prstGeom prst="rect">
            <a:avLst/>
          </a:prstGeom>
          <a:noFill/>
        </p:spPr>
        <p:txBody>
          <a:bodyPr wrap="square" rtlCol="0">
            <a:spAutoFit/>
          </a:bodyPr>
          <a:lstStyle/>
          <a:p>
            <a:pPr indent="457200" algn="just">
              <a:lnSpc>
                <a:spcPct val="150000"/>
              </a:lnSpc>
            </a:pPr>
            <a:r>
              <a:rPr lang="en-US" sz="2400" b="1">
                <a:solidFill>
                  <a:srgbClr val="424242"/>
                </a:solidFill>
                <a:effectLst/>
                <a:latin typeface="Times New Roman" panose="02020603050405020304" pitchFamily="18" charset="0"/>
                <a:ea typeface="Calibri" panose="020F0502020204030204" pitchFamily="34" charset="0"/>
              </a:rPr>
              <a:t>  Giá trị xấp xỉ tuyến tính</a:t>
            </a:r>
            <a:r>
              <a:rPr lang="en-US" sz="2400" b="1">
                <a:solidFill>
                  <a:srgbClr val="424242"/>
                </a:solidFill>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là mối quan hệ tuyến tính xấp xỉ giữa giá trị đầu vào và đầu ra sau khi đi qua S-box. Để đảm bảo tính bảo mật cao, các s-box thường được thiết kế đảm bảo tính phi tuyến để phòng tránh tấn công tuyến tính</a:t>
            </a:r>
            <a:endParaRPr lang="en-US" sz="2400" i="1">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9092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2" name="Google Shape;82;p10"/>
          <p:cNvGrpSpPr/>
          <p:nvPr/>
        </p:nvGrpSpPr>
        <p:grpSpPr>
          <a:xfrm>
            <a:off x="1120225" y="264681"/>
            <a:ext cx="11184317" cy="675291"/>
            <a:chOff x="5894364" y="2084485"/>
            <a:chExt cx="11184317" cy="675291"/>
          </a:xfrm>
        </p:grpSpPr>
        <p:sp>
          <p:nvSpPr>
            <p:cNvPr id="83" name="Google Shape;83;p10"/>
            <p:cNvSpPr txBox="1"/>
            <p:nvPr/>
          </p:nvSpPr>
          <p:spPr>
            <a:xfrm>
              <a:off x="5894364" y="2084485"/>
              <a:ext cx="1118431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600" b="1" i="0" u="none" strike="noStrike" cap="none" dirty="0">
                  <a:solidFill>
                    <a:srgbClr val="FF7043"/>
                  </a:solidFill>
                  <a:latin typeface="Calibri" panose="020F0502020204030204" pitchFamily="34" charset="0"/>
                  <a:ea typeface="Calibri"/>
                  <a:cs typeface="Calibri" panose="020F0502020204030204" pitchFamily="34" charset="0"/>
                  <a:sym typeface="Calibri"/>
                </a:rPr>
                <a:t>CHƯƠNG 1</a:t>
              </a: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 </a:t>
              </a:r>
              <a:r>
                <a:rPr lang="en-US" sz="3600" b="1">
                  <a:solidFill>
                    <a:srgbClr val="FF7043"/>
                  </a:solidFill>
                  <a:latin typeface="Calibri" panose="020F0502020204030204" pitchFamily="34" charset="0"/>
                  <a:ea typeface="Calibri"/>
                  <a:cs typeface="Calibri" panose="020F0502020204030204" pitchFamily="34" charset="0"/>
                  <a:sym typeface="Calibri"/>
                </a:rPr>
                <a:t>TỔNG QUAN VỀ MẬT MÃ VÀ HỘP THẾ</a:t>
              </a:r>
              <a:endParaRPr sz="3600" b="1" i="0" u="none" strike="noStrike" cap="none" dirty="0">
                <a:solidFill>
                  <a:srgbClr val="FF7043"/>
                </a:solidFill>
                <a:latin typeface="Calibri" panose="020F0502020204030204" pitchFamily="34" charset="0"/>
                <a:ea typeface="Calibri"/>
                <a:cs typeface="Calibri" panose="020F0502020204030204" pitchFamily="34" charset="0"/>
                <a:sym typeface="Calibri"/>
              </a:endParaRPr>
            </a:p>
          </p:txBody>
        </p:sp>
        <p:sp>
          <p:nvSpPr>
            <p:cNvPr id="84" name="Google Shape;84;p10"/>
            <p:cNvSpPr txBox="1"/>
            <p:nvPr/>
          </p:nvSpPr>
          <p:spPr>
            <a:xfrm>
              <a:off x="6096000" y="2482777"/>
              <a:ext cx="50618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A5A5A5"/>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056E218-1B62-A22E-417A-5978EF7315B3}"/>
              </a:ext>
            </a:extLst>
          </p:cNvPr>
          <p:cNvSpPr txBox="1"/>
          <p:nvPr/>
        </p:nvSpPr>
        <p:spPr>
          <a:xfrm>
            <a:off x="438072" y="1094452"/>
            <a:ext cx="6705682" cy="523220"/>
          </a:xfrm>
          <a:prstGeom prst="rect">
            <a:avLst/>
          </a:prstGeom>
          <a:noFill/>
        </p:spPr>
        <p:txBody>
          <a:bodyPr wrap="none" rtlCol="0">
            <a:spAutoFit/>
          </a:bodyPr>
          <a:lstStyle/>
          <a:p>
            <a:r>
              <a:rPr lang="en-US" sz="2800" b="1">
                <a:solidFill>
                  <a:srgbClr val="42A5F5"/>
                </a:solidFill>
                <a:latin typeface="Calibri" panose="020F0502020204030204" pitchFamily="34" charset="0"/>
                <a:cs typeface="Calibri" panose="020F0502020204030204" pitchFamily="34" charset="0"/>
              </a:rPr>
              <a:t>1.4 Hộp thế và một số tính chất của hộp thế</a:t>
            </a:r>
            <a:endParaRPr lang="en-US" sz="2800" b="1" dirty="0">
              <a:solidFill>
                <a:srgbClr val="42A5F5"/>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52F9D8A-B615-4628-BA82-6B4CE8B6F68D}"/>
              </a:ext>
            </a:extLst>
          </p:cNvPr>
          <p:cNvSpPr txBox="1"/>
          <p:nvPr/>
        </p:nvSpPr>
        <p:spPr>
          <a:xfrm>
            <a:off x="438072" y="1752130"/>
            <a:ext cx="5229317" cy="461665"/>
          </a:xfrm>
          <a:prstGeom prst="rect">
            <a:avLst/>
          </a:prstGeom>
          <a:noFill/>
        </p:spPr>
        <p:txBody>
          <a:bodyPr wrap="none" rtlCol="0">
            <a:spAutoFit/>
          </a:bodyPr>
          <a:lstStyle/>
          <a:p>
            <a:r>
              <a:rPr lang="en-US" sz="2400" b="1" i="1">
                <a:solidFill>
                  <a:srgbClr val="78909C"/>
                </a:solidFill>
                <a:latin typeface="Calibri" panose="020F0502020204030204" pitchFamily="34" charset="0"/>
                <a:cs typeface="Calibri" panose="020F0502020204030204" pitchFamily="34" charset="0"/>
              </a:rPr>
              <a:t>1.4.2  Các tính chất mật mã của hộp thế</a:t>
            </a:r>
            <a:endParaRPr lang="en-US" sz="2400" b="1" i="1" dirty="0">
              <a:solidFill>
                <a:srgbClr val="78909C"/>
              </a:solidFill>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A17BEA8B-8738-4A6A-8CDB-C16E7439783C}"/>
              </a:ext>
            </a:extLst>
          </p:cNvPr>
          <p:cNvSpPr txBox="1"/>
          <p:nvPr/>
        </p:nvSpPr>
        <p:spPr>
          <a:xfrm>
            <a:off x="438072" y="2261760"/>
            <a:ext cx="11184317" cy="3349956"/>
          </a:xfrm>
          <a:prstGeom prst="rect">
            <a:avLst/>
          </a:prstGeom>
          <a:noFill/>
        </p:spPr>
        <p:txBody>
          <a:bodyPr wrap="square" rtlCol="0">
            <a:spAutoFit/>
          </a:bodyPr>
          <a:lstStyle/>
          <a:p>
            <a:pPr indent="457200" algn="just">
              <a:lnSpc>
                <a:spcPct val="150000"/>
              </a:lnSpc>
            </a:pPr>
            <a:r>
              <a:rPr lang="en-US" sz="2400">
                <a:solidFill>
                  <a:srgbClr val="424242"/>
                </a:solidFill>
                <a:effectLst/>
                <a:latin typeface="Times New Roman" panose="02020603050405020304" pitchFamily="18" charset="0"/>
                <a:ea typeface="Calibri" panose="020F0502020204030204" pitchFamily="34" charset="0"/>
              </a:rPr>
              <a:t> </a:t>
            </a:r>
            <a:r>
              <a:rPr lang="en-US" sz="2400" b="1">
                <a:solidFill>
                  <a:srgbClr val="424242"/>
                </a:solidFill>
                <a:effectLst/>
                <a:latin typeface="Times New Roman" panose="02020603050405020304" pitchFamily="18" charset="0"/>
                <a:ea typeface="Calibri" panose="020F0502020204030204" pitchFamily="34" charset="0"/>
              </a:rPr>
              <a:t>Giá trị xấp xỉ tuyến tính</a:t>
            </a:r>
            <a:r>
              <a:rPr lang="en-US" sz="2400" b="1">
                <a:solidFill>
                  <a:srgbClr val="424242"/>
                </a:solidFill>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Để tìm giá trị xấp xỉ tuyến tính cho S-box, người ta thường sử dụng bảng tuyến tính. Cặp giá trị          </a:t>
            </a:r>
            <a:r>
              <a:rPr lang="en-US" sz="2400">
                <a:solidFill>
                  <a:srgbClr val="424242"/>
                </a:solidFill>
                <a:effectLst/>
                <a:latin typeface="Times New Roman" panose="02020603050405020304" pitchFamily="18" charset="0"/>
                <a:ea typeface="Times New Roman" panose="02020603050405020304" pitchFamily="18" charset="0"/>
              </a:rPr>
              <a:t>tương ứng với xác xuất                      . Trong đó     và    là vector trọng số của các bit đầu vào và đầu ra,         là phép biến đổi của S-box</a:t>
            </a:r>
            <a:endParaRPr lang="en-US" sz="2400" i="1">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pPr>
            <a:r>
              <a:rPr lang="en-US" sz="2400" i="1">
                <a:solidFill>
                  <a:srgbClr val="424242"/>
                </a:solidFill>
                <a:latin typeface="Times New Roman" panose="02020603050405020304" pitchFamily="18" charset="0"/>
                <a:ea typeface="Calibri" panose="020F0502020204030204" pitchFamily="34" charset="0"/>
                <a:cs typeface="Times New Roman" panose="02020603050405020304" pitchFamily="18" charset="0"/>
              </a:rPr>
              <a:t>  </a:t>
            </a:r>
          </a:p>
          <a:p>
            <a:pPr indent="457200" algn="just">
              <a:lnSpc>
                <a:spcPct val="150000"/>
              </a:lnSpc>
            </a:pPr>
            <a:r>
              <a:rPr lang="en-US" sz="2400">
                <a:solidFill>
                  <a:srgbClr val="424242"/>
                </a:solidFill>
                <a:latin typeface="Times New Roman" panose="02020603050405020304" pitchFamily="18" charset="0"/>
                <a:ea typeface="Calibri" panose="020F0502020204030204" pitchFamily="34" charset="0"/>
                <a:cs typeface="Times New Roman" panose="02020603050405020304" pitchFamily="18" charset="0"/>
              </a:rPr>
              <a:t>Trong đó             </a:t>
            </a:r>
            <a:r>
              <a:rPr lang="en-US" sz="2400">
                <a:solidFill>
                  <a:srgbClr val="424242"/>
                </a:solidFill>
                <a:effectLst/>
                <a:latin typeface="Times New Roman" panose="02020603050405020304" pitchFamily="18" charset="0"/>
                <a:ea typeface="Times New Roman" panose="02020603050405020304" pitchFamily="18" charset="0"/>
                <a:cs typeface="Times New Roman" panose="02020603050405020304" pitchFamily="18" charset="0"/>
              </a:rPr>
              <a:t>được gọi là độ lệch</a:t>
            </a:r>
            <a:endPar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19" name="Object 18">
            <a:extLst>
              <a:ext uri="{FF2B5EF4-FFF2-40B4-BE49-F238E27FC236}">
                <a16:creationId xmlns:a16="http://schemas.microsoft.com/office/drawing/2014/main" id="{E3E7CB31-3497-4D7A-A6C0-B9D5572577B1}"/>
              </a:ext>
            </a:extLst>
          </p:cNvPr>
          <p:cNvGraphicFramePr>
            <a:graphicFrameLocks noChangeAspect="1"/>
          </p:cNvGraphicFramePr>
          <p:nvPr>
            <p:extLst>
              <p:ext uri="{D42A27DB-BD31-4B8C-83A1-F6EECF244321}">
                <p14:modId xmlns:p14="http://schemas.microsoft.com/office/powerpoint/2010/main" val="3201059763"/>
              </p:ext>
            </p:extLst>
          </p:nvPr>
        </p:nvGraphicFramePr>
        <p:xfrm>
          <a:off x="5934743" y="2963503"/>
          <a:ext cx="804936" cy="419237"/>
        </p:xfrm>
        <a:graphic>
          <a:graphicData uri="http://schemas.openxmlformats.org/presentationml/2006/ole">
            <mc:AlternateContent xmlns:mc="http://schemas.openxmlformats.org/markup-compatibility/2006">
              <mc:Choice xmlns:v="urn:schemas-microsoft-com:vml" Requires="v">
                <p:oleObj spid="_x0000_s24822" name="Equation" r:id="rId4" imgW="457281" imgH="237933" progId="Equation.DSMT4">
                  <p:embed/>
                </p:oleObj>
              </mc:Choice>
              <mc:Fallback>
                <p:oleObj name="Equation" r:id="rId4" imgW="457281" imgH="237933" progId="Equation.DSMT4">
                  <p:embed/>
                  <p:pic>
                    <p:nvPicPr>
                      <p:cNvPr id="0" name=""/>
                      <p:cNvPicPr/>
                      <p:nvPr/>
                    </p:nvPicPr>
                    <p:blipFill>
                      <a:blip r:embed="rId5"/>
                      <a:stretch>
                        <a:fillRect/>
                      </a:stretch>
                    </p:blipFill>
                    <p:spPr>
                      <a:xfrm>
                        <a:off x="5934743" y="2963503"/>
                        <a:ext cx="804936" cy="419237"/>
                      </a:xfrm>
                      <a:prstGeom prst="rect">
                        <a:avLst/>
                      </a:prstGeom>
                    </p:spPr>
                  </p:pic>
                </p:oleObj>
              </mc:Fallback>
            </mc:AlternateContent>
          </a:graphicData>
        </a:graphic>
      </p:graphicFrame>
      <p:graphicFrame>
        <p:nvGraphicFramePr>
          <p:cNvPr id="20" name="Object 19">
            <a:extLst>
              <a:ext uri="{FF2B5EF4-FFF2-40B4-BE49-F238E27FC236}">
                <a16:creationId xmlns:a16="http://schemas.microsoft.com/office/drawing/2014/main" id="{6D101810-D444-4C2E-93AD-C0B95AA35FB8}"/>
              </a:ext>
            </a:extLst>
          </p:cNvPr>
          <p:cNvGraphicFramePr>
            <a:graphicFrameLocks noChangeAspect="1"/>
          </p:cNvGraphicFramePr>
          <p:nvPr>
            <p:extLst>
              <p:ext uri="{D42A27DB-BD31-4B8C-83A1-F6EECF244321}">
                <p14:modId xmlns:p14="http://schemas.microsoft.com/office/powerpoint/2010/main" val="1857286850"/>
              </p:ext>
            </p:extLst>
          </p:nvPr>
        </p:nvGraphicFramePr>
        <p:xfrm>
          <a:off x="9691567" y="2982586"/>
          <a:ext cx="2176840" cy="400154"/>
        </p:xfrm>
        <a:graphic>
          <a:graphicData uri="http://schemas.openxmlformats.org/presentationml/2006/ole">
            <mc:AlternateContent xmlns:mc="http://schemas.openxmlformats.org/markup-compatibility/2006">
              <mc:Choice xmlns:v="urn:schemas-microsoft-com:vml" Requires="v">
                <p:oleObj spid="_x0000_s24823" name="Equation" r:id="rId6" imgW="1295442" imgH="237933" progId="Equation.DSMT4">
                  <p:embed/>
                </p:oleObj>
              </mc:Choice>
              <mc:Fallback>
                <p:oleObj name="Equation" r:id="rId6" imgW="1295442" imgH="237933" progId="Equation.DSMT4">
                  <p:embed/>
                  <p:pic>
                    <p:nvPicPr>
                      <p:cNvPr id="0" name=""/>
                      <p:cNvPicPr/>
                      <p:nvPr/>
                    </p:nvPicPr>
                    <p:blipFill>
                      <a:blip r:embed="rId7"/>
                      <a:stretch>
                        <a:fillRect/>
                      </a:stretch>
                    </p:blipFill>
                    <p:spPr>
                      <a:xfrm>
                        <a:off x="9691567" y="2982586"/>
                        <a:ext cx="2176840" cy="400154"/>
                      </a:xfrm>
                      <a:prstGeom prst="rect">
                        <a:avLst/>
                      </a:prstGeom>
                    </p:spPr>
                  </p:pic>
                </p:oleObj>
              </mc:Fallback>
            </mc:AlternateContent>
          </a:graphicData>
        </a:graphic>
      </p:graphicFrame>
      <p:graphicFrame>
        <p:nvGraphicFramePr>
          <p:cNvPr id="24" name="Object 23">
            <a:extLst>
              <a:ext uri="{FF2B5EF4-FFF2-40B4-BE49-F238E27FC236}">
                <a16:creationId xmlns:a16="http://schemas.microsoft.com/office/drawing/2014/main" id="{039302F8-81D8-46BF-A0B3-E889ACE47097}"/>
              </a:ext>
            </a:extLst>
          </p:cNvPr>
          <p:cNvGraphicFramePr>
            <a:graphicFrameLocks noChangeAspect="1"/>
          </p:cNvGraphicFramePr>
          <p:nvPr>
            <p:extLst>
              <p:ext uri="{D42A27DB-BD31-4B8C-83A1-F6EECF244321}">
                <p14:modId xmlns:p14="http://schemas.microsoft.com/office/powerpoint/2010/main" val="2915709409"/>
              </p:ext>
            </p:extLst>
          </p:nvPr>
        </p:nvGraphicFramePr>
        <p:xfrm>
          <a:off x="4794250" y="2371725"/>
          <a:ext cx="114300" cy="177800"/>
        </p:xfrm>
        <a:graphic>
          <a:graphicData uri="http://schemas.openxmlformats.org/presentationml/2006/ole">
            <mc:AlternateContent xmlns:mc="http://schemas.openxmlformats.org/markup-compatibility/2006">
              <mc:Choice xmlns:v="urn:schemas-microsoft-com:vml" Requires="v">
                <p:oleObj spid="_x0000_s24824" name="Equation" r:id="rId8" imgW="114120" imgH="177480" progId="Equation.DSMT4">
                  <p:embed/>
                </p:oleObj>
              </mc:Choice>
              <mc:Fallback>
                <p:oleObj name="Equation" r:id="rId8" imgW="114120" imgH="177480" progId="Equation.DSMT4">
                  <p:embed/>
                  <p:pic>
                    <p:nvPicPr>
                      <p:cNvPr id="0" name=""/>
                      <p:cNvPicPr/>
                      <p:nvPr/>
                    </p:nvPicPr>
                    <p:blipFill>
                      <a:blip r:embed="rId9"/>
                      <a:stretch>
                        <a:fillRect/>
                      </a:stretch>
                    </p:blipFill>
                    <p:spPr>
                      <a:xfrm>
                        <a:off x="4794250" y="2371725"/>
                        <a:ext cx="114300" cy="177800"/>
                      </a:xfrm>
                      <a:prstGeom prst="rect">
                        <a:avLst/>
                      </a:prstGeom>
                    </p:spPr>
                  </p:pic>
                </p:oleObj>
              </mc:Fallback>
            </mc:AlternateContent>
          </a:graphicData>
        </a:graphic>
      </p:graphicFrame>
      <p:graphicFrame>
        <p:nvGraphicFramePr>
          <p:cNvPr id="25" name="Object 24">
            <a:extLst>
              <a:ext uri="{FF2B5EF4-FFF2-40B4-BE49-F238E27FC236}">
                <a16:creationId xmlns:a16="http://schemas.microsoft.com/office/drawing/2014/main" id="{27BBCD1F-ECE4-4DBF-B42B-185858078E34}"/>
              </a:ext>
            </a:extLst>
          </p:cNvPr>
          <p:cNvGraphicFramePr>
            <a:graphicFrameLocks noChangeAspect="1"/>
          </p:cNvGraphicFramePr>
          <p:nvPr>
            <p:extLst>
              <p:ext uri="{D42A27DB-BD31-4B8C-83A1-F6EECF244321}">
                <p14:modId xmlns:p14="http://schemas.microsoft.com/office/powerpoint/2010/main" val="3385659806"/>
              </p:ext>
            </p:extLst>
          </p:nvPr>
        </p:nvGraphicFramePr>
        <p:xfrm>
          <a:off x="1766535" y="3546203"/>
          <a:ext cx="262933" cy="392120"/>
        </p:xfrm>
        <a:graphic>
          <a:graphicData uri="http://schemas.openxmlformats.org/presentationml/2006/ole">
            <mc:AlternateContent xmlns:mc="http://schemas.openxmlformats.org/markup-compatibility/2006">
              <mc:Choice xmlns:v="urn:schemas-microsoft-com:vml" Requires="v">
                <p:oleObj spid="_x0000_s24825" name="Equation" r:id="rId10" imgW="159992" imgH="146304" progId="Equation.DSMT4">
                  <p:embed/>
                </p:oleObj>
              </mc:Choice>
              <mc:Fallback>
                <p:oleObj name="Equation" r:id="rId10" imgW="159992" imgH="146304" progId="Equation.DSMT4">
                  <p:embed/>
                  <p:pic>
                    <p:nvPicPr>
                      <p:cNvPr id="0" name=""/>
                      <p:cNvPicPr/>
                      <p:nvPr/>
                    </p:nvPicPr>
                    <p:blipFill>
                      <a:blip r:embed="rId11"/>
                      <a:stretch>
                        <a:fillRect/>
                      </a:stretch>
                    </p:blipFill>
                    <p:spPr>
                      <a:xfrm>
                        <a:off x="1766535" y="3546203"/>
                        <a:ext cx="262933" cy="392120"/>
                      </a:xfrm>
                      <a:prstGeom prst="rect">
                        <a:avLst/>
                      </a:prstGeom>
                    </p:spPr>
                  </p:pic>
                </p:oleObj>
              </mc:Fallback>
            </mc:AlternateContent>
          </a:graphicData>
        </a:graphic>
      </p:graphicFrame>
      <p:graphicFrame>
        <p:nvGraphicFramePr>
          <p:cNvPr id="26" name="Object 25">
            <a:extLst>
              <a:ext uri="{FF2B5EF4-FFF2-40B4-BE49-F238E27FC236}">
                <a16:creationId xmlns:a16="http://schemas.microsoft.com/office/drawing/2014/main" id="{E18062EA-FFC3-4617-AFE5-510055B838B5}"/>
              </a:ext>
            </a:extLst>
          </p:cNvPr>
          <p:cNvGraphicFramePr>
            <a:graphicFrameLocks noChangeAspect="1"/>
          </p:cNvGraphicFramePr>
          <p:nvPr>
            <p:extLst>
              <p:ext uri="{D42A27DB-BD31-4B8C-83A1-F6EECF244321}">
                <p14:modId xmlns:p14="http://schemas.microsoft.com/office/powerpoint/2010/main" val="3614125288"/>
              </p:ext>
            </p:extLst>
          </p:nvPr>
        </p:nvGraphicFramePr>
        <p:xfrm>
          <a:off x="2429299" y="3546203"/>
          <a:ext cx="295552" cy="392120"/>
        </p:xfrm>
        <a:graphic>
          <a:graphicData uri="http://schemas.openxmlformats.org/presentationml/2006/ole">
            <mc:AlternateContent xmlns:mc="http://schemas.openxmlformats.org/markup-compatibility/2006">
              <mc:Choice xmlns:v="urn:schemas-microsoft-com:vml" Requires="v">
                <p:oleObj spid="_x0000_s24826" name="Equation" r:id="rId12" imgW="159992" imgH="212669" progId="Equation.DSMT4">
                  <p:embed/>
                </p:oleObj>
              </mc:Choice>
              <mc:Fallback>
                <p:oleObj name="Equation" r:id="rId12" imgW="159992" imgH="212669" progId="Equation.DSMT4">
                  <p:embed/>
                  <p:pic>
                    <p:nvPicPr>
                      <p:cNvPr id="0" name=""/>
                      <p:cNvPicPr/>
                      <p:nvPr/>
                    </p:nvPicPr>
                    <p:blipFill>
                      <a:blip r:embed="rId13"/>
                      <a:stretch>
                        <a:fillRect/>
                      </a:stretch>
                    </p:blipFill>
                    <p:spPr>
                      <a:xfrm>
                        <a:off x="2429299" y="3546203"/>
                        <a:ext cx="295552" cy="392120"/>
                      </a:xfrm>
                      <a:prstGeom prst="rect">
                        <a:avLst/>
                      </a:prstGeom>
                    </p:spPr>
                  </p:pic>
                </p:oleObj>
              </mc:Fallback>
            </mc:AlternateContent>
          </a:graphicData>
        </a:graphic>
      </p:graphicFrame>
      <p:graphicFrame>
        <p:nvGraphicFramePr>
          <p:cNvPr id="28" name="Object 27">
            <a:extLst>
              <a:ext uri="{FF2B5EF4-FFF2-40B4-BE49-F238E27FC236}">
                <a16:creationId xmlns:a16="http://schemas.microsoft.com/office/drawing/2014/main" id="{48F31CDF-4E98-48BE-928A-6AE1E5EE4766}"/>
              </a:ext>
            </a:extLst>
          </p:cNvPr>
          <p:cNvGraphicFramePr>
            <a:graphicFrameLocks noChangeAspect="1"/>
          </p:cNvGraphicFramePr>
          <p:nvPr>
            <p:extLst>
              <p:ext uri="{D42A27DB-BD31-4B8C-83A1-F6EECF244321}">
                <p14:modId xmlns:p14="http://schemas.microsoft.com/office/powerpoint/2010/main" val="1279107402"/>
              </p:ext>
            </p:extLst>
          </p:nvPr>
        </p:nvGraphicFramePr>
        <p:xfrm>
          <a:off x="3309190" y="4388702"/>
          <a:ext cx="3422310" cy="684462"/>
        </p:xfrm>
        <a:graphic>
          <a:graphicData uri="http://schemas.openxmlformats.org/presentationml/2006/ole">
            <mc:AlternateContent xmlns:mc="http://schemas.openxmlformats.org/markup-compatibility/2006">
              <mc:Choice xmlns:v="urn:schemas-microsoft-com:vml" Requires="v">
                <p:oleObj spid="_x0000_s24827" name="Equation" r:id="rId14" imgW="2286029" imgH="457389" progId="Equation.DSMT4">
                  <p:embed/>
                </p:oleObj>
              </mc:Choice>
              <mc:Fallback>
                <p:oleObj name="Equation" r:id="rId14" imgW="2286029" imgH="457389" progId="Equation.DSMT4">
                  <p:embed/>
                  <p:pic>
                    <p:nvPicPr>
                      <p:cNvPr id="0" name=""/>
                      <p:cNvPicPr/>
                      <p:nvPr/>
                    </p:nvPicPr>
                    <p:blipFill>
                      <a:blip r:embed="rId15"/>
                      <a:stretch>
                        <a:fillRect/>
                      </a:stretch>
                    </p:blipFill>
                    <p:spPr>
                      <a:xfrm>
                        <a:off x="3309190" y="4388702"/>
                        <a:ext cx="3422310" cy="684462"/>
                      </a:xfrm>
                      <a:prstGeom prst="rect">
                        <a:avLst/>
                      </a:prstGeom>
                    </p:spPr>
                  </p:pic>
                </p:oleObj>
              </mc:Fallback>
            </mc:AlternateContent>
          </a:graphicData>
        </a:graphic>
      </p:graphicFrame>
      <p:graphicFrame>
        <p:nvGraphicFramePr>
          <p:cNvPr id="29" name="Object 28">
            <a:extLst>
              <a:ext uri="{FF2B5EF4-FFF2-40B4-BE49-F238E27FC236}">
                <a16:creationId xmlns:a16="http://schemas.microsoft.com/office/drawing/2014/main" id="{7A9D9692-D3B3-4E77-8506-C79AF6CE9B70}"/>
              </a:ext>
            </a:extLst>
          </p:cNvPr>
          <p:cNvGraphicFramePr>
            <a:graphicFrameLocks noChangeAspect="1"/>
          </p:cNvGraphicFramePr>
          <p:nvPr>
            <p:extLst>
              <p:ext uri="{D42A27DB-BD31-4B8C-83A1-F6EECF244321}">
                <p14:modId xmlns:p14="http://schemas.microsoft.com/office/powerpoint/2010/main" val="1128676318"/>
              </p:ext>
            </p:extLst>
          </p:nvPr>
        </p:nvGraphicFramePr>
        <p:xfrm>
          <a:off x="2210931" y="5206168"/>
          <a:ext cx="869698" cy="362374"/>
        </p:xfrm>
        <a:graphic>
          <a:graphicData uri="http://schemas.openxmlformats.org/presentationml/2006/ole">
            <mc:AlternateContent xmlns:mc="http://schemas.openxmlformats.org/markup-compatibility/2006">
              <mc:Choice xmlns:v="urn:schemas-microsoft-com:vml" Requires="v">
                <p:oleObj spid="_x0000_s24828" name="Equation" r:id="rId16" imgW="571507" imgH="237933" progId="Equation.DSMT4">
                  <p:embed/>
                </p:oleObj>
              </mc:Choice>
              <mc:Fallback>
                <p:oleObj name="Equation" r:id="rId16" imgW="571507" imgH="237933" progId="Equation.DSMT4">
                  <p:embed/>
                  <p:pic>
                    <p:nvPicPr>
                      <p:cNvPr id="0" name=""/>
                      <p:cNvPicPr/>
                      <p:nvPr/>
                    </p:nvPicPr>
                    <p:blipFill>
                      <a:blip r:embed="rId17"/>
                      <a:stretch>
                        <a:fillRect/>
                      </a:stretch>
                    </p:blipFill>
                    <p:spPr>
                      <a:xfrm>
                        <a:off x="2210931" y="5206168"/>
                        <a:ext cx="869698" cy="362374"/>
                      </a:xfrm>
                      <a:prstGeom prst="rect">
                        <a:avLst/>
                      </a:prstGeom>
                    </p:spPr>
                  </p:pic>
                </p:oleObj>
              </mc:Fallback>
            </mc:AlternateContent>
          </a:graphicData>
        </a:graphic>
      </p:graphicFrame>
      <p:graphicFrame>
        <p:nvGraphicFramePr>
          <p:cNvPr id="34" name="Object 33">
            <a:extLst>
              <a:ext uri="{FF2B5EF4-FFF2-40B4-BE49-F238E27FC236}">
                <a16:creationId xmlns:a16="http://schemas.microsoft.com/office/drawing/2014/main" id="{3BD7A22F-4613-4AE1-BD2C-6D3CEB0EA5CE}"/>
              </a:ext>
            </a:extLst>
          </p:cNvPr>
          <p:cNvGraphicFramePr>
            <a:graphicFrameLocks noChangeAspect="1"/>
          </p:cNvGraphicFramePr>
          <p:nvPr>
            <p:extLst>
              <p:ext uri="{D42A27DB-BD31-4B8C-83A1-F6EECF244321}">
                <p14:modId xmlns:p14="http://schemas.microsoft.com/office/powerpoint/2010/main" val="3767653030"/>
              </p:ext>
            </p:extLst>
          </p:nvPr>
        </p:nvGraphicFramePr>
        <p:xfrm>
          <a:off x="8801620" y="3542193"/>
          <a:ext cx="684211" cy="423426"/>
        </p:xfrm>
        <a:graphic>
          <a:graphicData uri="http://schemas.openxmlformats.org/presentationml/2006/ole">
            <mc:AlternateContent xmlns:mc="http://schemas.openxmlformats.org/markup-compatibility/2006">
              <mc:Choice xmlns:v="urn:schemas-microsoft-com:vml" Requires="v">
                <p:oleObj spid="_x0000_s24829" name="Equation" r:id="rId18" imgW="386930" imgH="239441" progId="Equation.DSMT4">
                  <p:embed/>
                </p:oleObj>
              </mc:Choice>
              <mc:Fallback>
                <p:oleObj name="Equation" r:id="rId18" imgW="386930" imgH="239441" progId="Equation.DSMT4">
                  <p:embed/>
                  <p:pic>
                    <p:nvPicPr>
                      <p:cNvPr id="0" name=""/>
                      <p:cNvPicPr/>
                      <p:nvPr/>
                    </p:nvPicPr>
                    <p:blipFill>
                      <a:blip r:embed="rId19"/>
                      <a:stretch>
                        <a:fillRect/>
                      </a:stretch>
                    </p:blipFill>
                    <p:spPr>
                      <a:xfrm>
                        <a:off x="8801620" y="3542193"/>
                        <a:ext cx="684211" cy="423426"/>
                      </a:xfrm>
                      <a:prstGeom prst="rect">
                        <a:avLst/>
                      </a:prstGeom>
                    </p:spPr>
                  </p:pic>
                </p:oleObj>
              </mc:Fallback>
            </mc:AlternateContent>
          </a:graphicData>
        </a:graphic>
      </p:graphicFrame>
    </p:spTree>
    <p:extLst>
      <p:ext uri="{BB962C8B-B14F-4D97-AF65-F5344CB8AC3E}">
        <p14:creationId xmlns:p14="http://schemas.microsoft.com/office/powerpoint/2010/main" val="26182622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2" name="Google Shape;82;p10"/>
          <p:cNvGrpSpPr/>
          <p:nvPr/>
        </p:nvGrpSpPr>
        <p:grpSpPr>
          <a:xfrm>
            <a:off x="1120225" y="264681"/>
            <a:ext cx="11184317" cy="675291"/>
            <a:chOff x="5894364" y="2084485"/>
            <a:chExt cx="11184317" cy="675291"/>
          </a:xfrm>
        </p:grpSpPr>
        <p:sp>
          <p:nvSpPr>
            <p:cNvPr id="83" name="Google Shape;83;p10"/>
            <p:cNvSpPr txBox="1"/>
            <p:nvPr/>
          </p:nvSpPr>
          <p:spPr>
            <a:xfrm>
              <a:off x="5894364" y="2084485"/>
              <a:ext cx="1118431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600" b="1" i="0" u="none" strike="noStrike" cap="none" dirty="0">
                  <a:solidFill>
                    <a:srgbClr val="FF7043"/>
                  </a:solidFill>
                  <a:latin typeface="Calibri" panose="020F0502020204030204" pitchFamily="34" charset="0"/>
                  <a:ea typeface="Calibri"/>
                  <a:cs typeface="Calibri" panose="020F0502020204030204" pitchFamily="34" charset="0"/>
                  <a:sym typeface="Calibri"/>
                </a:rPr>
                <a:t>CHƯƠNG 1</a:t>
              </a: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 </a:t>
              </a:r>
              <a:r>
                <a:rPr lang="en-US" sz="3600" b="1">
                  <a:solidFill>
                    <a:srgbClr val="FF7043"/>
                  </a:solidFill>
                  <a:latin typeface="Calibri" panose="020F0502020204030204" pitchFamily="34" charset="0"/>
                  <a:ea typeface="Calibri"/>
                  <a:cs typeface="Calibri" panose="020F0502020204030204" pitchFamily="34" charset="0"/>
                  <a:sym typeface="Calibri"/>
                </a:rPr>
                <a:t>TỔNG QUAN VỀ MẬT MÃ VÀ HỘP THẾ</a:t>
              </a:r>
              <a:endParaRPr sz="3600" b="1" i="0" u="none" strike="noStrike" cap="none" dirty="0">
                <a:solidFill>
                  <a:srgbClr val="FF7043"/>
                </a:solidFill>
                <a:latin typeface="Calibri" panose="020F0502020204030204" pitchFamily="34" charset="0"/>
                <a:ea typeface="Calibri"/>
                <a:cs typeface="Calibri" panose="020F0502020204030204" pitchFamily="34" charset="0"/>
                <a:sym typeface="Calibri"/>
              </a:endParaRPr>
            </a:p>
          </p:txBody>
        </p:sp>
        <p:sp>
          <p:nvSpPr>
            <p:cNvPr id="84" name="Google Shape;84;p10"/>
            <p:cNvSpPr txBox="1"/>
            <p:nvPr/>
          </p:nvSpPr>
          <p:spPr>
            <a:xfrm>
              <a:off x="6096000" y="2482777"/>
              <a:ext cx="50618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A5A5A5"/>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056E218-1B62-A22E-417A-5978EF7315B3}"/>
              </a:ext>
            </a:extLst>
          </p:cNvPr>
          <p:cNvSpPr txBox="1"/>
          <p:nvPr/>
        </p:nvSpPr>
        <p:spPr>
          <a:xfrm>
            <a:off x="438072" y="1094452"/>
            <a:ext cx="6705682" cy="523220"/>
          </a:xfrm>
          <a:prstGeom prst="rect">
            <a:avLst/>
          </a:prstGeom>
          <a:noFill/>
        </p:spPr>
        <p:txBody>
          <a:bodyPr wrap="none" rtlCol="0">
            <a:spAutoFit/>
          </a:bodyPr>
          <a:lstStyle/>
          <a:p>
            <a:r>
              <a:rPr lang="en-US" sz="2800" b="1">
                <a:solidFill>
                  <a:srgbClr val="42A5F5"/>
                </a:solidFill>
                <a:latin typeface="Calibri" panose="020F0502020204030204" pitchFamily="34" charset="0"/>
                <a:cs typeface="Calibri" panose="020F0502020204030204" pitchFamily="34" charset="0"/>
              </a:rPr>
              <a:t>1.4 Hộp thế và một số tính chất của hộp thế</a:t>
            </a:r>
            <a:endParaRPr lang="en-US" sz="2800" b="1" dirty="0">
              <a:solidFill>
                <a:srgbClr val="42A5F5"/>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52F9D8A-B615-4628-BA82-6B4CE8B6F68D}"/>
              </a:ext>
            </a:extLst>
          </p:cNvPr>
          <p:cNvSpPr txBox="1"/>
          <p:nvPr/>
        </p:nvSpPr>
        <p:spPr>
          <a:xfrm>
            <a:off x="438072" y="1752130"/>
            <a:ext cx="5229317" cy="461665"/>
          </a:xfrm>
          <a:prstGeom prst="rect">
            <a:avLst/>
          </a:prstGeom>
          <a:noFill/>
        </p:spPr>
        <p:txBody>
          <a:bodyPr wrap="none" rtlCol="0">
            <a:spAutoFit/>
          </a:bodyPr>
          <a:lstStyle/>
          <a:p>
            <a:r>
              <a:rPr lang="en-US" sz="2400" b="1" i="1">
                <a:solidFill>
                  <a:srgbClr val="78909C"/>
                </a:solidFill>
                <a:latin typeface="Calibri" panose="020F0502020204030204" pitchFamily="34" charset="0"/>
                <a:cs typeface="Calibri" panose="020F0502020204030204" pitchFamily="34" charset="0"/>
              </a:rPr>
              <a:t>1.4.2  Các tính chất mật mã của hộp thế</a:t>
            </a:r>
            <a:endParaRPr lang="en-US" sz="2400" b="1" i="1" dirty="0">
              <a:solidFill>
                <a:srgbClr val="78909C"/>
              </a:solidFill>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17BEA8B-8738-4A6A-8CDB-C16E7439783C}"/>
                  </a:ext>
                </a:extLst>
              </p:cNvPr>
              <p:cNvSpPr txBox="1"/>
              <p:nvPr/>
            </p:nvSpPr>
            <p:spPr>
              <a:xfrm>
                <a:off x="438072" y="2259541"/>
                <a:ext cx="11184317" cy="2795958"/>
              </a:xfrm>
              <a:prstGeom prst="rect">
                <a:avLst/>
              </a:prstGeom>
              <a:noFill/>
            </p:spPr>
            <p:txBody>
              <a:bodyPr wrap="square" rtlCol="0">
                <a:spAutoFit/>
              </a:bodyPr>
              <a:lstStyle/>
              <a:p>
                <a:pPr indent="457200" algn="just">
                  <a:lnSpc>
                    <a:spcPct val="150000"/>
                  </a:lnSpc>
                </a:pPr>
                <a:r>
                  <a:rPr lang="en-US" sz="2400">
                    <a:solidFill>
                      <a:srgbClr val="424242"/>
                    </a:solidFill>
                    <a:effectLst/>
                    <a:latin typeface="Times New Roman" panose="02020603050405020304" pitchFamily="18" charset="0"/>
                    <a:ea typeface="Calibri" panose="020F0502020204030204" pitchFamily="34" charset="0"/>
                  </a:rPr>
                  <a:t> </a:t>
                </a:r>
                <a:r>
                  <a:rPr lang="en-US" sz="2400" b="1">
                    <a:solidFill>
                      <a:srgbClr val="424242"/>
                    </a:solidFill>
                    <a:effectLst/>
                    <a:latin typeface="Times New Roman" panose="02020603050405020304" pitchFamily="18" charset="0"/>
                    <a:ea typeface="Calibri" panose="020F0502020204030204" pitchFamily="34" charset="0"/>
                  </a:rPr>
                  <a:t>Giá trị xấp xỉ vi sai</a:t>
                </a:r>
                <a:r>
                  <a:rPr lang="en-US" sz="2400" b="1">
                    <a:solidFill>
                      <a:srgbClr val="424242"/>
                    </a:solidFill>
                    <a:latin typeface="Times New Roman" panose="02020603050405020304" pitchFamily="18" charset="0"/>
                    <a:ea typeface="Calibri" panose="020F0502020204030204" pitchFamily="34" charset="0"/>
                  </a:rPr>
                  <a:t>: </a:t>
                </a:r>
                <a:r>
                  <a:rPr lang="en-US" sz="2400">
                    <a:solidFill>
                      <a:srgbClr val="424242"/>
                    </a:solidFill>
                    <a:latin typeface="Times New Roman" panose="02020603050405020304" pitchFamily="18" charset="0"/>
                    <a:cs typeface="Times New Roman" panose="02020603050405020304" pitchFamily="18" charset="0"/>
                  </a:rPr>
                  <a:t>Giả sử </a:t>
                </a:r>
                <a14:m>
                  <m:oMath xmlns:m="http://schemas.openxmlformats.org/officeDocument/2006/math">
                    <m:r>
                      <a:rPr lang="en-US" sz="2400" i="1">
                        <a:solidFill>
                          <a:srgbClr val="424242"/>
                        </a:solidFill>
                        <a:latin typeface="Cambria Math" panose="02040503050406030204" pitchFamily="18" charset="0"/>
                      </a:rPr>
                      <m:t>𝑆</m:t>
                    </m:r>
                    <m:r>
                      <a:rPr lang="en-US" sz="2400" i="1">
                        <a:solidFill>
                          <a:srgbClr val="424242"/>
                        </a:solidFill>
                        <a:latin typeface="Cambria Math" panose="02040503050406030204" pitchFamily="18" charset="0"/>
                      </a:rPr>
                      <m:t>(</m:t>
                    </m:r>
                    <m:r>
                      <a:rPr lang="en-US" sz="2400" i="1">
                        <a:solidFill>
                          <a:srgbClr val="424242"/>
                        </a:solidFill>
                        <a:latin typeface="Cambria Math" panose="02040503050406030204" pitchFamily="18" charset="0"/>
                      </a:rPr>
                      <m:t>𝑥</m:t>
                    </m:r>
                    <m:r>
                      <a:rPr lang="en-US" sz="2400" i="1">
                        <a:solidFill>
                          <a:srgbClr val="424242"/>
                        </a:solidFill>
                        <a:latin typeface="Cambria Math" panose="02040503050406030204" pitchFamily="18" charset="0"/>
                      </a:rPr>
                      <m:t>)</m:t>
                    </m:r>
                  </m:oMath>
                </a14:m>
                <a:r>
                  <a:rPr lang="en-US" sz="2400">
                    <a:solidFill>
                      <a:srgbClr val="424242"/>
                    </a:solidFill>
                    <a:latin typeface="Times New Roman" panose="02020603050405020304" pitchFamily="18" charset="0"/>
                    <a:cs typeface="Times New Roman" panose="02020603050405020304" pitchFamily="18" charset="0"/>
                  </a:rPr>
                  <a:t> là một S-box với </a:t>
                </a:r>
                <a14:m>
                  <m:oMath xmlns:m="http://schemas.openxmlformats.org/officeDocument/2006/math">
                    <m:r>
                      <a:rPr lang="en-US" sz="2400" i="1">
                        <a:solidFill>
                          <a:srgbClr val="424242"/>
                        </a:solidFill>
                        <a:latin typeface="Cambria Math" panose="02040503050406030204" pitchFamily="18" charset="0"/>
                      </a:rPr>
                      <m:t>𝑥</m:t>
                    </m:r>
                  </m:oMath>
                </a14:m>
                <a:r>
                  <a:rPr lang="en-US" sz="2400">
                    <a:solidFill>
                      <a:srgbClr val="424242"/>
                    </a:solidFill>
                    <a:latin typeface="Times New Roman" panose="02020603050405020304" pitchFamily="18" charset="0"/>
                    <a:cs typeface="Times New Roman" panose="02020603050405020304" pitchFamily="18" charset="0"/>
                  </a:rPr>
                  <a:t>  là đầu vào nhị phân. Đối với hai giá trị đầu vào </a:t>
                </a:r>
                <a14:m>
                  <m:oMath xmlns:m="http://schemas.openxmlformats.org/officeDocument/2006/math">
                    <m:r>
                      <a:rPr lang="en-US" sz="2400" i="1">
                        <a:solidFill>
                          <a:srgbClr val="424242"/>
                        </a:solidFill>
                        <a:latin typeface="Cambria Math" panose="02040503050406030204" pitchFamily="18" charset="0"/>
                      </a:rPr>
                      <m:t>𝑥</m:t>
                    </m:r>
                  </m:oMath>
                </a14:m>
                <a:r>
                  <a:rPr lang="en-US" sz="2400">
                    <a:solidFill>
                      <a:srgbClr val="424242"/>
                    </a:solidFill>
                    <a:latin typeface="Times New Roman" panose="02020603050405020304" pitchFamily="18" charset="0"/>
                    <a:cs typeface="Times New Roman" panose="02020603050405020304" pitchFamily="18" charset="0"/>
                  </a:rPr>
                  <a:t>  và </a:t>
                </a:r>
                <a14:m>
                  <m:oMath xmlns:m="http://schemas.openxmlformats.org/officeDocument/2006/math">
                    <m:r>
                      <a:rPr lang="en-US" sz="2400" i="1">
                        <a:solidFill>
                          <a:srgbClr val="424242"/>
                        </a:solidFill>
                        <a:latin typeface="Cambria Math" panose="02040503050406030204" pitchFamily="18" charset="0"/>
                      </a:rPr>
                      <m:t>𝑥</m:t>
                    </m:r>
                    <m:r>
                      <a:rPr lang="en-US" sz="2400" i="1">
                        <a:solidFill>
                          <a:srgbClr val="424242"/>
                        </a:solidFill>
                        <a:latin typeface="Cambria Math" panose="02040503050406030204" pitchFamily="18" charset="0"/>
                      </a:rPr>
                      <m:t>′</m:t>
                    </m:r>
                  </m:oMath>
                </a14:m>
                <a:r>
                  <a:rPr lang="en-US" sz="2400">
                    <a:solidFill>
                      <a:srgbClr val="424242"/>
                    </a:solidFill>
                    <a:latin typeface="Times New Roman" panose="02020603050405020304" pitchFamily="18" charset="0"/>
                    <a:cs typeface="Times New Roman" panose="02020603050405020304" pitchFamily="18" charset="0"/>
                  </a:rPr>
                  <a:t>, gọi </a:t>
                </a:r>
                <a14:m>
                  <m:oMath xmlns:m="http://schemas.openxmlformats.org/officeDocument/2006/math">
                    <m:r>
                      <a:rPr lang="en-US" sz="2400" i="1">
                        <a:solidFill>
                          <a:srgbClr val="424242"/>
                        </a:solidFill>
                        <a:latin typeface="Cambria Math" panose="02040503050406030204" pitchFamily="18" charset="0"/>
                      </a:rPr>
                      <m:t>𝛥</m:t>
                    </m:r>
                    <m:r>
                      <a:rPr lang="en-US" sz="2400" i="1">
                        <a:solidFill>
                          <a:srgbClr val="424242"/>
                        </a:solidFill>
                        <a:latin typeface="Cambria Math" panose="02040503050406030204" pitchFamily="18" charset="0"/>
                      </a:rPr>
                      <m:t>𝑥</m:t>
                    </m:r>
                    <m:r>
                      <a:rPr lang="en-US" sz="2400" i="1">
                        <a:solidFill>
                          <a:srgbClr val="424242"/>
                        </a:solidFill>
                        <a:latin typeface="Cambria Math" panose="02040503050406030204" pitchFamily="18" charset="0"/>
                      </a:rPr>
                      <m:t>=</m:t>
                    </m:r>
                    <m:r>
                      <a:rPr lang="en-US" sz="2400" i="1">
                        <a:solidFill>
                          <a:srgbClr val="424242"/>
                        </a:solidFill>
                        <a:latin typeface="Cambria Math" panose="02040503050406030204" pitchFamily="18" charset="0"/>
                      </a:rPr>
                      <m:t>𝑥</m:t>
                    </m:r>
                    <m:r>
                      <a:rPr lang="en-US" sz="2400" i="1">
                        <a:solidFill>
                          <a:srgbClr val="424242"/>
                        </a:solidFill>
                        <a:latin typeface="Cambria Math" panose="02040503050406030204" pitchFamily="18" charset="0"/>
                      </a:rPr>
                      <m:t>⊕</m:t>
                    </m:r>
                    <m:r>
                      <a:rPr lang="en-US" sz="2400" i="1">
                        <a:solidFill>
                          <a:srgbClr val="424242"/>
                        </a:solidFill>
                        <a:latin typeface="Cambria Math" panose="02040503050406030204" pitchFamily="18" charset="0"/>
                      </a:rPr>
                      <m:t>𝑥</m:t>
                    </m:r>
                    <m:r>
                      <a:rPr lang="en-US" sz="2400" i="1">
                        <a:solidFill>
                          <a:srgbClr val="424242"/>
                        </a:solidFill>
                        <a:latin typeface="Cambria Math" panose="02040503050406030204" pitchFamily="18" charset="0"/>
                      </a:rPr>
                      <m:t>′</m:t>
                    </m:r>
                  </m:oMath>
                </a14:m>
                <a:r>
                  <a:rPr lang="en-US" sz="2400">
                    <a:solidFill>
                      <a:srgbClr val="424242"/>
                    </a:solidFill>
                    <a:latin typeface="Times New Roman" panose="02020603050405020304" pitchFamily="18" charset="0"/>
                    <a:cs typeface="Times New Roman" panose="02020603050405020304" pitchFamily="18" charset="0"/>
                  </a:rPr>
                  <a:t> là sự khác biệt đầu vào, và </a:t>
                </a:r>
                <a14:m>
                  <m:oMath xmlns:m="http://schemas.openxmlformats.org/officeDocument/2006/math">
                    <m:r>
                      <a:rPr lang="en-US" sz="2400" i="1">
                        <a:solidFill>
                          <a:srgbClr val="424242"/>
                        </a:solidFill>
                        <a:latin typeface="Cambria Math" panose="02040503050406030204" pitchFamily="18" charset="0"/>
                      </a:rPr>
                      <m:t>𝛥</m:t>
                    </m:r>
                    <m:r>
                      <a:rPr lang="en-US" sz="2400" i="1">
                        <a:solidFill>
                          <a:srgbClr val="424242"/>
                        </a:solidFill>
                        <a:latin typeface="Cambria Math" panose="02040503050406030204" pitchFamily="18" charset="0"/>
                      </a:rPr>
                      <m:t>𝑦</m:t>
                    </m:r>
                    <m:r>
                      <a:rPr lang="en-US" sz="2400" i="1">
                        <a:solidFill>
                          <a:srgbClr val="424242"/>
                        </a:solidFill>
                        <a:latin typeface="Cambria Math" panose="02040503050406030204" pitchFamily="18" charset="0"/>
                      </a:rPr>
                      <m:t>=</m:t>
                    </m:r>
                    <m:r>
                      <a:rPr lang="en-US" sz="2400" i="1">
                        <a:solidFill>
                          <a:srgbClr val="424242"/>
                        </a:solidFill>
                        <a:latin typeface="Cambria Math" panose="02040503050406030204" pitchFamily="18" charset="0"/>
                      </a:rPr>
                      <m:t>𝑆</m:t>
                    </m:r>
                    <m:r>
                      <a:rPr lang="en-US" sz="2400" i="1">
                        <a:solidFill>
                          <a:srgbClr val="424242"/>
                        </a:solidFill>
                        <a:latin typeface="Cambria Math" panose="02040503050406030204" pitchFamily="18" charset="0"/>
                      </a:rPr>
                      <m:t>(</m:t>
                    </m:r>
                    <m:r>
                      <a:rPr lang="en-US" sz="2400" i="1">
                        <a:solidFill>
                          <a:srgbClr val="424242"/>
                        </a:solidFill>
                        <a:latin typeface="Cambria Math" panose="02040503050406030204" pitchFamily="18" charset="0"/>
                      </a:rPr>
                      <m:t>𝑥</m:t>
                    </m:r>
                    <m:r>
                      <a:rPr lang="en-US" sz="2400" i="1">
                        <a:solidFill>
                          <a:srgbClr val="424242"/>
                        </a:solidFill>
                        <a:latin typeface="Cambria Math" panose="02040503050406030204" pitchFamily="18" charset="0"/>
                      </a:rPr>
                      <m:t>)⊕</m:t>
                    </m:r>
                    <m:r>
                      <a:rPr lang="en-US" sz="2400" i="1">
                        <a:solidFill>
                          <a:srgbClr val="424242"/>
                        </a:solidFill>
                        <a:latin typeface="Cambria Math" panose="02040503050406030204" pitchFamily="18" charset="0"/>
                      </a:rPr>
                      <m:t>𝑆</m:t>
                    </m:r>
                    <m:r>
                      <a:rPr lang="en-US" sz="2400" i="1">
                        <a:solidFill>
                          <a:srgbClr val="424242"/>
                        </a:solidFill>
                        <a:latin typeface="Cambria Math" panose="02040503050406030204" pitchFamily="18" charset="0"/>
                      </a:rPr>
                      <m:t>(</m:t>
                    </m:r>
                    <m:r>
                      <a:rPr lang="en-US" sz="2400" i="1">
                        <a:solidFill>
                          <a:srgbClr val="424242"/>
                        </a:solidFill>
                        <a:latin typeface="Cambria Math" panose="02040503050406030204" pitchFamily="18" charset="0"/>
                      </a:rPr>
                      <m:t>𝑥</m:t>
                    </m:r>
                    <m:r>
                      <a:rPr lang="en-US" sz="2400" i="1">
                        <a:solidFill>
                          <a:srgbClr val="424242"/>
                        </a:solidFill>
                        <a:latin typeface="Cambria Math" panose="02040503050406030204" pitchFamily="18" charset="0"/>
                      </a:rPr>
                      <m:t>′)</m:t>
                    </m:r>
                  </m:oMath>
                </a14:m>
                <a:r>
                  <a:rPr lang="en-US" sz="2400">
                    <a:solidFill>
                      <a:srgbClr val="424242"/>
                    </a:solidFill>
                    <a:latin typeface="Times New Roman" panose="02020603050405020304" pitchFamily="18" charset="0"/>
                    <a:cs typeface="Times New Roman" panose="02020603050405020304" pitchFamily="18" charset="0"/>
                  </a:rPr>
                  <a:t> là sự khác biệt đầu ra. Giá trị xấp xỉ vi sai được tính bằng cách xác định xác suất mà với một sự khác biệt đầu vào </a:t>
                </a:r>
                <a14:m>
                  <m:oMath xmlns:m="http://schemas.openxmlformats.org/officeDocument/2006/math">
                    <m:r>
                      <a:rPr lang="en-US" sz="2400" i="1">
                        <a:solidFill>
                          <a:srgbClr val="424242"/>
                        </a:solidFill>
                        <a:latin typeface="Cambria Math" panose="02040503050406030204" pitchFamily="18" charset="0"/>
                      </a:rPr>
                      <m:t>𝛥</m:t>
                    </m:r>
                    <m:r>
                      <a:rPr lang="en-US" sz="2400" i="1">
                        <a:solidFill>
                          <a:srgbClr val="424242"/>
                        </a:solidFill>
                        <a:latin typeface="Cambria Math" panose="02040503050406030204" pitchFamily="18" charset="0"/>
                      </a:rPr>
                      <m:t>𝑥</m:t>
                    </m:r>
                  </m:oMath>
                </a14:m>
                <a:r>
                  <a:rPr lang="en-US" sz="2400">
                    <a:solidFill>
                      <a:srgbClr val="424242"/>
                    </a:solidFill>
                    <a:latin typeface="Times New Roman" panose="02020603050405020304" pitchFamily="18" charset="0"/>
                    <a:cs typeface="Times New Roman" panose="02020603050405020304" pitchFamily="18" charset="0"/>
                  </a:rPr>
                  <a:t>, sự khác biệt đầu ra </a:t>
                </a:r>
                <a14:m>
                  <m:oMath xmlns:m="http://schemas.openxmlformats.org/officeDocument/2006/math">
                    <m:r>
                      <a:rPr lang="en-US" sz="2400" i="1">
                        <a:solidFill>
                          <a:srgbClr val="424242"/>
                        </a:solidFill>
                        <a:latin typeface="Cambria Math" panose="02040503050406030204" pitchFamily="18" charset="0"/>
                      </a:rPr>
                      <m:t>𝛥</m:t>
                    </m:r>
                    <m:r>
                      <a:rPr lang="en-US" sz="2400" i="1">
                        <a:solidFill>
                          <a:srgbClr val="424242"/>
                        </a:solidFill>
                        <a:latin typeface="Cambria Math" panose="02040503050406030204" pitchFamily="18" charset="0"/>
                      </a:rPr>
                      <m:t>𝑦</m:t>
                    </m:r>
                    <m:r>
                      <a:rPr lang="en-US" sz="2400" i="1">
                        <a:solidFill>
                          <a:srgbClr val="424242"/>
                        </a:solidFill>
                        <a:latin typeface="Cambria Math" panose="02040503050406030204" pitchFamily="18" charset="0"/>
                      </a:rPr>
                      <m:t> </m:t>
                    </m:r>
                  </m:oMath>
                </a14:m>
                <a:r>
                  <a:rPr lang="en-US" sz="2400">
                    <a:solidFill>
                      <a:srgbClr val="424242"/>
                    </a:solidFill>
                    <a:latin typeface="Times New Roman" panose="02020603050405020304" pitchFamily="18" charset="0"/>
                    <a:cs typeface="Times New Roman" panose="02020603050405020304" pitchFamily="18" charset="0"/>
                  </a:rPr>
                  <a:t>xảy ra, tức là:</a:t>
                </a:r>
              </a:p>
              <a:p>
                <a:pPr indent="457200" algn="just">
                  <a:lnSpc>
                    <a:spcPct val="150000"/>
                  </a:lnSpc>
                </a:pPr>
                <a:endPar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18" name="TextBox 17">
                <a:extLst>
                  <a:ext uri="{FF2B5EF4-FFF2-40B4-BE49-F238E27FC236}">
                    <a16:creationId xmlns:a16="http://schemas.microsoft.com/office/drawing/2014/main" id="{A17BEA8B-8738-4A6A-8CDB-C16E7439783C}"/>
                  </a:ext>
                </a:extLst>
              </p:cNvPr>
              <p:cNvSpPr txBox="1">
                <a:spLocks noRot="1" noChangeAspect="1" noMove="1" noResize="1" noEditPoints="1" noAdjustHandles="1" noChangeArrowheads="1" noChangeShapeType="1" noTextEdit="1"/>
              </p:cNvSpPr>
              <p:nvPr/>
            </p:nvSpPr>
            <p:spPr>
              <a:xfrm>
                <a:off x="438072" y="2259541"/>
                <a:ext cx="11184317" cy="2795958"/>
              </a:xfrm>
              <a:prstGeom prst="rect">
                <a:avLst/>
              </a:prstGeom>
              <a:blipFill>
                <a:blip r:embed="rId4"/>
                <a:stretch>
                  <a:fillRect l="-872" r="-817"/>
                </a:stretch>
              </a:blipFill>
            </p:spPr>
            <p:txBody>
              <a:bodyPr/>
              <a:lstStyle/>
              <a:p>
                <a:r>
                  <a:rPr lang="en-US">
                    <a:noFill/>
                  </a:rPr>
                  <a:t> </a:t>
                </a:r>
              </a:p>
            </p:txBody>
          </p:sp>
        </mc:Fallback>
      </mc:AlternateContent>
      <p:graphicFrame>
        <p:nvGraphicFramePr>
          <p:cNvPr id="24" name="Object 23">
            <a:extLst>
              <a:ext uri="{FF2B5EF4-FFF2-40B4-BE49-F238E27FC236}">
                <a16:creationId xmlns:a16="http://schemas.microsoft.com/office/drawing/2014/main" id="{039302F8-81D8-46BF-A0B3-E889ACE47097}"/>
              </a:ext>
            </a:extLst>
          </p:cNvPr>
          <p:cNvGraphicFramePr>
            <a:graphicFrameLocks noChangeAspect="1"/>
          </p:cNvGraphicFramePr>
          <p:nvPr/>
        </p:nvGraphicFramePr>
        <p:xfrm>
          <a:off x="4794250" y="2371725"/>
          <a:ext cx="114300" cy="177800"/>
        </p:xfrm>
        <a:graphic>
          <a:graphicData uri="http://schemas.openxmlformats.org/presentationml/2006/ole">
            <mc:AlternateContent xmlns:mc="http://schemas.openxmlformats.org/markup-compatibility/2006">
              <mc:Choice xmlns:v="urn:schemas-microsoft-com:vml" Requires="v">
                <p:oleObj spid="_x0000_s26675" name="Equation" r:id="rId5" imgW="114120" imgH="177480" progId="Equation.DSMT4">
                  <p:embed/>
                </p:oleObj>
              </mc:Choice>
              <mc:Fallback>
                <p:oleObj name="Equation" r:id="rId5" imgW="114120" imgH="177480" progId="Equation.DSMT4">
                  <p:embed/>
                  <p:pic>
                    <p:nvPicPr>
                      <p:cNvPr id="24" name="Object 23">
                        <a:extLst>
                          <a:ext uri="{FF2B5EF4-FFF2-40B4-BE49-F238E27FC236}">
                            <a16:creationId xmlns:a16="http://schemas.microsoft.com/office/drawing/2014/main" id="{039302F8-81D8-46BF-A0B3-E889ACE47097}"/>
                          </a:ext>
                        </a:extLst>
                      </p:cNvPr>
                      <p:cNvPicPr/>
                      <p:nvPr/>
                    </p:nvPicPr>
                    <p:blipFill>
                      <a:blip r:embed="rId6"/>
                      <a:stretch>
                        <a:fillRect/>
                      </a:stretch>
                    </p:blipFill>
                    <p:spPr>
                      <a:xfrm>
                        <a:off x="4794250" y="2371725"/>
                        <a:ext cx="114300" cy="177800"/>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1F912B94-2450-4BB5-A932-AB3C4595573E}"/>
              </a:ext>
            </a:extLst>
          </p:cNvPr>
          <p:cNvGraphicFramePr>
            <a:graphicFrameLocks noChangeAspect="1"/>
          </p:cNvGraphicFramePr>
          <p:nvPr>
            <p:extLst>
              <p:ext uri="{D42A27DB-BD31-4B8C-83A1-F6EECF244321}">
                <p14:modId xmlns:p14="http://schemas.microsoft.com/office/powerpoint/2010/main" val="3067864897"/>
              </p:ext>
            </p:extLst>
          </p:nvPr>
        </p:nvGraphicFramePr>
        <p:xfrm>
          <a:off x="3052730" y="4669932"/>
          <a:ext cx="4578550" cy="431313"/>
        </p:xfrm>
        <a:graphic>
          <a:graphicData uri="http://schemas.openxmlformats.org/presentationml/2006/ole">
            <mc:AlternateContent xmlns:mc="http://schemas.openxmlformats.org/markup-compatibility/2006">
              <mc:Choice xmlns:v="urn:schemas-microsoft-com:vml" Requires="v">
                <p:oleObj spid="_x0000_s26676" name="Equation" r:id="rId7" imgW="2629084" imgH="247736" progId="Equation.DSMT4">
                  <p:embed/>
                </p:oleObj>
              </mc:Choice>
              <mc:Fallback>
                <p:oleObj name="Equation" r:id="rId7" imgW="2629084" imgH="247736" progId="Equation.DSMT4">
                  <p:embed/>
                  <p:pic>
                    <p:nvPicPr>
                      <p:cNvPr id="0" name=""/>
                      <p:cNvPicPr/>
                      <p:nvPr/>
                    </p:nvPicPr>
                    <p:blipFill>
                      <a:blip r:embed="rId8"/>
                      <a:stretch>
                        <a:fillRect/>
                      </a:stretch>
                    </p:blipFill>
                    <p:spPr>
                      <a:xfrm>
                        <a:off x="3052730" y="4669932"/>
                        <a:ext cx="4578550" cy="431313"/>
                      </a:xfrm>
                      <a:prstGeom prst="rect">
                        <a:avLst/>
                      </a:prstGeom>
                    </p:spPr>
                  </p:pic>
                </p:oleObj>
              </mc:Fallback>
            </mc:AlternateContent>
          </a:graphicData>
        </a:graphic>
      </p:graphicFrame>
    </p:spTree>
    <p:extLst>
      <p:ext uri="{BB962C8B-B14F-4D97-AF65-F5344CB8AC3E}">
        <p14:creationId xmlns:p14="http://schemas.microsoft.com/office/powerpoint/2010/main" val="11474634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2" name="Google Shape;82;p10"/>
          <p:cNvGrpSpPr/>
          <p:nvPr/>
        </p:nvGrpSpPr>
        <p:grpSpPr>
          <a:xfrm>
            <a:off x="1120225" y="264681"/>
            <a:ext cx="11184317" cy="675291"/>
            <a:chOff x="5894364" y="2084485"/>
            <a:chExt cx="11184317" cy="675291"/>
          </a:xfrm>
        </p:grpSpPr>
        <p:sp>
          <p:nvSpPr>
            <p:cNvPr id="83" name="Google Shape;83;p10"/>
            <p:cNvSpPr txBox="1"/>
            <p:nvPr/>
          </p:nvSpPr>
          <p:spPr>
            <a:xfrm>
              <a:off x="5894364" y="2084485"/>
              <a:ext cx="1118431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600" b="1" i="0" u="none" strike="noStrike" cap="none" dirty="0">
                  <a:solidFill>
                    <a:srgbClr val="FF7043"/>
                  </a:solidFill>
                  <a:latin typeface="Calibri" panose="020F0502020204030204" pitchFamily="34" charset="0"/>
                  <a:ea typeface="Calibri"/>
                  <a:cs typeface="Calibri" panose="020F0502020204030204" pitchFamily="34" charset="0"/>
                  <a:sym typeface="Calibri"/>
                </a:rPr>
                <a:t>CHƯƠNG 1</a:t>
              </a: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 </a:t>
              </a:r>
              <a:r>
                <a:rPr lang="en-US" sz="3600" b="1">
                  <a:solidFill>
                    <a:srgbClr val="FF7043"/>
                  </a:solidFill>
                  <a:latin typeface="Calibri" panose="020F0502020204030204" pitchFamily="34" charset="0"/>
                  <a:ea typeface="Calibri"/>
                  <a:cs typeface="Calibri" panose="020F0502020204030204" pitchFamily="34" charset="0"/>
                  <a:sym typeface="Calibri"/>
                </a:rPr>
                <a:t>TỔNG QUAN VỀ MẬT MÃ VÀ HỘP THẾ</a:t>
              </a:r>
              <a:endParaRPr sz="3600" b="1" i="0" u="none" strike="noStrike" cap="none" dirty="0">
                <a:solidFill>
                  <a:srgbClr val="FF7043"/>
                </a:solidFill>
                <a:latin typeface="Calibri" panose="020F0502020204030204" pitchFamily="34" charset="0"/>
                <a:ea typeface="Calibri"/>
                <a:cs typeface="Calibri" panose="020F0502020204030204" pitchFamily="34" charset="0"/>
                <a:sym typeface="Calibri"/>
              </a:endParaRPr>
            </a:p>
          </p:txBody>
        </p:sp>
        <p:sp>
          <p:nvSpPr>
            <p:cNvPr id="84" name="Google Shape;84;p10"/>
            <p:cNvSpPr txBox="1"/>
            <p:nvPr/>
          </p:nvSpPr>
          <p:spPr>
            <a:xfrm>
              <a:off x="6096000" y="2482777"/>
              <a:ext cx="50618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A5A5A5"/>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056E218-1B62-A22E-417A-5978EF7315B3}"/>
              </a:ext>
            </a:extLst>
          </p:cNvPr>
          <p:cNvSpPr txBox="1"/>
          <p:nvPr/>
        </p:nvSpPr>
        <p:spPr>
          <a:xfrm>
            <a:off x="438072" y="1094452"/>
            <a:ext cx="8940268" cy="523220"/>
          </a:xfrm>
          <a:prstGeom prst="rect">
            <a:avLst/>
          </a:prstGeom>
          <a:noFill/>
        </p:spPr>
        <p:txBody>
          <a:bodyPr wrap="none" rtlCol="0">
            <a:spAutoFit/>
          </a:bodyPr>
          <a:lstStyle/>
          <a:p>
            <a:r>
              <a:rPr lang="en-US" sz="2800" b="1">
                <a:solidFill>
                  <a:srgbClr val="42A5F5"/>
                </a:solidFill>
                <a:latin typeface="Calibri" panose="020F0502020204030204" pitchFamily="34" charset="0"/>
                <a:cs typeface="Calibri" panose="020F0502020204030204" pitchFamily="34" charset="0"/>
              </a:rPr>
              <a:t>1.5 Tổng quan hệ mật AES và hộp thế trong thuật toán AES</a:t>
            </a:r>
            <a:endParaRPr lang="en-US" sz="2800" b="1" dirty="0">
              <a:solidFill>
                <a:srgbClr val="42A5F5"/>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52F9D8A-B615-4628-BA82-6B4CE8B6F68D}"/>
              </a:ext>
            </a:extLst>
          </p:cNvPr>
          <p:cNvSpPr txBox="1"/>
          <p:nvPr/>
        </p:nvSpPr>
        <p:spPr>
          <a:xfrm>
            <a:off x="438072" y="1752130"/>
            <a:ext cx="3821880" cy="461665"/>
          </a:xfrm>
          <a:prstGeom prst="rect">
            <a:avLst/>
          </a:prstGeom>
          <a:noFill/>
        </p:spPr>
        <p:txBody>
          <a:bodyPr wrap="none" rtlCol="0">
            <a:spAutoFit/>
          </a:bodyPr>
          <a:lstStyle/>
          <a:p>
            <a:r>
              <a:rPr lang="en-US" sz="2400" b="1" i="1">
                <a:solidFill>
                  <a:srgbClr val="78909C"/>
                </a:solidFill>
                <a:latin typeface="Calibri" panose="020F0502020204030204" pitchFamily="34" charset="0"/>
                <a:cs typeface="Calibri" panose="020F0502020204030204" pitchFamily="34" charset="0"/>
              </a:rPr>
              <a:t>1.5.1  Tổng quan hệ mật AES</a:t>
            </a:r>
            <a:endParaRPr lang="en-US" sz="2400" b="1" i="1" dirty="0">
              <a:solidFill>
                <a:srgbClr val="78909C"/>
              </a:solidFill>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A17BEA8B-8738-4A6A-8CDB-C16E7439783C}"/>
              </a:ext>
            </a:extLst>
          </p:cNvPr>
          <p:cNvSpPr txBox="1"/>
          <p:nvPr/>
        </p:nvSpPr>
        <p:spPr>
          <a:xfrm>
            <a:off x="656437" y="2259541"/>
            <a:ext cx="11184317" cy="3349956"/>
          </a:xfrm>
          <a:prstGeom prst="rect">
            <a:avLst/>
          </a:prstGeom>
          <a:noFill/>
        </p:spPr>
        <p:txBody>
          <a:bodyPr wrap="square" rtlCol="0">
            <a:spAutoFit/>
          </a:bodyPr>
          <a:lstStyle/>
          <a:p>
            <a:pPr indent="457200" algn="just">
              <a:lnSpc>
                <a:spcPct val="150000"/>
              </a:lnSpc>
            </a:pPr>
            <a:r>
              <a:rPr lang="en-US" sz="2400">
                <a:solidFill>
                  <a:srgbClr val="424242"/>
                </a:solidFill>
                <a:effectLst/>
                <a:latin typeface="Times New Roman" panose="02020603050405020304" pitchFamily="18" charset="0"/>
                <a:ea typeface="Calibri" panose="020F0502020204030204" pitchFamily="34" charset="0"/>
              </a:rPr>
              <a:t> AES là một thuật toán mã hóa khối, mã hóa dữ liệu theo từng khối  bit và hỗ trợ ba độ dài khóa khác nhau: 128 bit, 192 bit và 256 bit. Khóa càng dài thì càng bảo mật nhưng sẽ tốn tài nguyên tính toán hơn</a:t>
            </a:r>
          </a:p>
          <a:p>
            <a:pPr indent="457200" algn="just">
              <a:lnSpc>
                <a:spcPct val="150000"/>
              </a:lnSpc>
            </a:pPr>
            <a:r>
              <a:rPr lang="en-US" sz="2400">
                <a:solidFill>
                  <a:srgbClr val="424242"/>
                </a:solidFill>
                <a:latin typeface="Times New Roman" panose="02020603050405020304" pitchFamily="18" charset="0"/>
                <a:ea typeface="Calibri" panose="020F0502020204030204" pitchFamily="34" charset="0"/>
              </a:rPr>
              <a:t>Q</a:t>
            </a:r>
            <a:r>
              <a:rPr lang="en-US" sz="2400">
                <a:solidFill>
                  <a:srgbClr val="424242"/>
                </a:solidFill>
                <a:effectLst/>
                <a:latin typeface="Times New Roman" panose="02020603050405020304" pitchFamily="18" charset="0"/>
                <a:ea typeface="Calibri" panose="020F0502020204030204" pitchFamily="34" charset="0"/>
              </a:rPr>
              <a:t>uá trình mã hóa được chia thành các vòng lặp, với số vòng phụ thuộc vào độ dài khóa: AES-128: 10 vòng, AES-192: 12 vòng và AES-256: 14 vòng</a:t>
            </a:r>
          </a:p>
          <a:p>
            <a:pPr indent="457200" algn="just">
              <a:lnSpc>
                <a:spcPct val="150000"/>
              </a:lnSpc>
            </a:pP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Mỗi vòng gồm bốn bước chính:</a:t>
            </a:r>
            <a:r>
              <a:rPr lang="en-US" sz="2400">
                <a:solidFill>
                  <a:srgbClr val="42424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rPr>
              <a:t>SubBytes, ShiftRows, MixColumns, AddRoundKey </a:t>
            </a:r>
            <a:endPar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24" name="Object 23">
            <a:extLst>
              <a:ext uri="{FF2B5EF4-FFF2-40B4-BE49-F238E27FC236}">
                <a16:creationId xmlns:a16="http://schemas.microsoft.com/office/drawing/2014/main" id="{039302F8-81D8-46BF-A0B3-E889ACE47097}"/>
              </a:ext>
            </a:extLst>
          </p:cNvPr>
          <p:cNvGraphicFramePr>
            <a:graphicFrameLocks noChangeAspect="1"/>
          </p:cNvGraphicFramePr>
          <p:nvPr/>
        </p:nvGraphicFramePr>
        <p:xfrm>
          <a:off x="4794250" y="2371725"/>
          <a:ext cx="114300" cy="177800"/>
        </p:xfrm>
        <a:graphic>
          <a:graphicData uri="http://schemas.openxmlformats.org/presentationml/2006/ole">
            <mc:AlternateContent xmlns:mc="http://schemas.openxmlformats.org/markup-compatibility/2006">
              <mc:Choice xmlns:v="urn:schemas-microsoft-com:vml" Requires="v">
                <p:oleObj spid="_x0000_s28698" name="Equation" r:id="rId4" imgW="114120" imgH="177480" progId="Equation.DSMT4">
                  <p:embed/>
                </p:oleObj>
              </mc:Choice>
              <mc:Fallback>
                <p:oleObj name="Equation" r:id="rId4" imgW="114120" imgH="177480" progId="Equation.DSMT4">
                  <p:embed/>
                  <p:pic>
                    <p:nvPicPr>
                      <p:cNvPr id="24" name="Object 23">
                        <a:extLst>
                          <a:ext uri="{FF2B5EF4-FFF2-40B4-BE49-F238E27FC236}">
                            <a16:creationId xmlns:a16="http://schemas.microsoft.com/office/drawing/2014/main" id="{039302F8-81D8-46BF-A0B3-E889ACE47097}"/>
                          </a:ext>
                        </a:extLst>
                      </p:cNvPr>
                      <p:cNvPicPr/>
                      <p:nvPr/>
                    </p:nvPicPr>
                    <p:blipFill>
                      <a:blip r:embed="rId5"/>
                      <a:stretch>
                        <a:fillRect/>
                      </a:stretch>
                    </p:blipFill>
                    <p:spPr>
                      <a:xfrm>
                        <a:off x="4794250" y="2371725"/>
                        <a:ext cx="114300" cy="177800"/>
                      </a:xfrm>
                      <a:prstGeom prst="rect">
                        <a:avLst/>
                      </a:prstGeom>
                    </p:spPr>
                  </p:pic>
                </p:oleObj>
              </mc:Fallback>
            </mc:AlternateContent>
          </a:graphicData>
        </a:graphic>
      </p:graphicFrame>
    </p:spTree>
    <p:extLst>
      <p:ext uri="{BB962C8B-B14F-4D97-AF65-F5344CB8AC3E}">
        <p14:creationId xmlns:p14="http://schemas.microsoft.com/office/powerpoint/2010/main" val="2003129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8"/>
          <p:cNvSpPr txBox="1"/>
          <p:nvPr/>
        </p:nvSpPr>
        <p:spPr>
          <a:xfrm>
            <a:off x="4877334" y="1615646"/>
            <a:ext cx="3414818"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000" b="1" i="0" u="none" strike="noStrike" cap="none">
                <a:solidFill>
                  <a:srgbClr val="DF213B"/>
                </a:solidFill>
                <a:latin typeface="Montserrat"/>
                <a:ea typeface="Montserrat"/>
                <a:cs typeface="Montserrat"/>
                <a:sym typeface="Montserrat"/>
              </a:rPr>
              <a:t>CHƯƠNG 1 </a:t>
            </a:r>
            <a:endParaRPr dirty="0"/>
          </a:p>
        </p:txBody>
      </p:sp>
      <p:sp>
        <p:nvSpPr>
          <p:cNvPr id="12" name="Google Shape;58;p8">
            <a:extLst>
              <a:ext uri="{FF2B5EF4-FFF2-40B4-BE49-F238E27FC236}">
                <a16:creationId xmlns:a16="http://schemas.microsoft.com/office/drawing/2014/main" id="{1AE3424F-FDA2-43DA-8760-32BDA6717CC9}"/>
              </a:ext>
            </a:extLst>
          </p:cNvPr>
          <p:cNvSpPr txBox="1"/>
          <p:nvPr/>
        </p:nvSpPr>
        <p:spPr>
          <a:xfrm>
            <a:off x="2933666" y="3037287"/>
            <a:ext cx="8284794" cy="13233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000" b="1" i="0" u="none" strike="noStrike" cap="none">
                <a:solidFill>
                  <a:srgbClr val="455A64"/>
                </a:solidFill>
                <a:latin typeface="Montserrat"/>
                <a:ea typeface="Montserrat"/>
                <a:cs typeface="Montserrat"/>
                <a:sym typeface="Montserrat"/>
              </a:rPr>
              <a:t>TỔNG QUAN VỀ MẬT MÃ VÀ HỘP THẾ</a:t>
            </a:r>
            <a:endParaRPr dirty="0">
              <a:solidFill>
                <a:srgbClr val="455A64"/>
              </a:solidFill>
            </a:endParaRPr>
          </a:p>
        </p:txBody>
      </p:sp>
    </p:spTree>
    <p:extLst>
      <p:ext uri="{BB962C8B-B14F-4D97-AF65-F5344CB8AC3E}">
        <p14:creationId xmlns:p14="http://schemas.microsoft.com/office/powerpoint/2010/main" val="24866692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2" name="Google Shape;82;p10"/>
          <p:cNvGrpSpPr/>
          <p:nvPr/>
        </p:nvGrpSpPr>
        <p:grpSpPr>
          <a:xfrm>
            <a:off x="1120225" y="264681"/>
            <a:ext cx="11184317" cy="675291"/>
            <a:chOff x="5894364" y="2084485"/>
            <a:chExt cx="11184317" cy="675291"/>
          </a:xfrm>
        </p:grpSpPr>
        <p:sp>
          <p:nvSpPr>
            <p:cNvPr id="83" name="Google Shape;83;p10"/>
            <p:cNvSpPr txBox="1"/>
            <p:nvPr/>
          </p:nvSpPr>
          <p:spPr>
            <a:xfrm>
              <a:off x="5894364" y="2084485"/>
              <a:ext cx="1118431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600" b="1" i="0" u="none" strike="noStrike" cap="none" dirty="0">
                  <a:solidFill>
                    <a:srgbClr val="FF7043"/>
                  </a:solidFill>
                  <a:latin typeface="Calibri" panose="020F0502020204030204" pitchFamily="34" charset="0"/>
                  <a:ea typeface="Calibri"/>
                  <a:cs typeface="Calibri" panose="020F0502020204030204" pitchFamily="34" charset="0"/>
                  <a:sym typeface="Calibri"/>
                </a:rPr>
                <a:t>CHƯƠNG 1</a:t>
              </a: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 </a:t>
              </a:r>
              <a:r>
                <a:rPr lang="en-US" sz="3600" b="1">
                  <a:solidFill>
                    <a:srgbClr val="FF7043"/>
                  </a:solidFill>
                  <a:latin typeface="Calibri" panose="020F0502020204030204" pitchFamily="34" charset="0"/>
                  <a:ea typeface="Calibri"/>
                  <a:cs typeface="Calibri" panose="020F0502020204030204" pitchFamily="34" charset="0"/>
                  <a:sym typeface="Calibri"/>
                </a:rPr>
                <a:t>TỔNG QUAN VỀ MẬT MÃ VÀ HỘP THẾ</a:t>
              </a:r>
              <a:endParaRPr sz="3600" b="1" i="0" u="none" strike="noStrike" cap="none" dirty="0">
                <a:solidFill>
                  <a:srgbClr val="FF7043"/>
                </a:solidFill>
                <a:latin typeface="Calibri" panose="020F0502020204030204" pitchFamily="34" charset="0"/>
                <a:ea typeface="Calibri"/>
                <a:cs typeface="Calibri" panose="020F0502020204030204" pitchFamily="34" charset="0"/>
                <a:sym typeface="Calibri"/>
              </a:endParaRPr>
            </a:p>
          </p:txBody>
        </p:sp>
        <p:sp>
          <p:nvSpPr>
            <p:cNvPr id="84" name="Google Shape;84;p10"/>
            <p:cNvSpPr txBox="1"/>
            <p:nvPr/>
          </p:nvSpPr>
          <p:spPr>
            <a:xfrm>
              <a:off x="6096000" y="2482777"/>
              <a:ext cx="50618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A5A5A5"/>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056E218-1B62-A22E-417A-5978EF7315B3}"/>
              </a:ext>
            </a:extLst>
          </p:cNvPr>
          <p:cNvSpPr txBox="1"/>
          <p:nvPr/>
        </p:nvSpPr>
        <p:spPr>
          <a:xfrm>
            <a:off x="438072" y="1094452"/>
            <a:ext cx="8940268" cy="523220"/>
          </a:xfrm>
          <a:prstGeom prst="rect">
            <a:avLst/>
          </a:prstGeom>
          <a:noFill/>
        </p:spPr>
        <p:txBody>
          <a:bodyPr wrap="none" rtlCol="0">
            <a:spAutoFit/>
          </a:bodyPr>
          <a:lstStyle/>
          <a:p>
            <a:r>
              <a:rPr lang="en-US" sz="2800" b="1">
                <a:solidFill>
                  <a:srgbClr val="42A5F5"/>
                </a:solidFill>
                <a:latin typeface="Calibri" panose="020F0502020204030204" pitchFamily="34" charset="0"/>
                <a:cs typeface="Calibri" panose="020F0502020204030204" pitchFamily="34" charset="0"/>
              </a:rPr>
              <a:t>1.5 Tổng quan hệ mật AES và hộp thế trong thuật toán AES</a:t>
            </a:r>
            <a:endParaRPr lang="en-US" sz="2800" b="1" dirty="0">
              <a:solidFill>
                <a:srgbClr val="42A5F5"/>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52F9D8A-B615-4628-BA82-6B4CE8B6F68D}"/>
              </a:ext>
            </a:extLst>
          </p:cNvPr>
          <p:cNvSpPr txBox="1"/>
          <p:nvPr/>
        </p:nvSpPr>
        <p:spPr>
          <a:xfrm>
            <a:off x="438072" y="1752130"/>
            <a:ext cx="4709944" cy="461665"/>
          </a:xfrm>
          <a:prstGeom prst="rect">
            <a:avLst/>
          </a:prstGeom>
          <a:noFill/>
        </p:spPr>
        <p:txBody>
          <a:bodyPr wrap="none" rtlCol="0">
            <a:spAutoFit/>
          </a:bodyPr>
          <a:lstStyle/>
          <a:p>
            <a:r>
              <a:rPr lang="en-US" sz="2400" b="1" i="1">
                <a:solidFill>
                  <a:srgbClr val="78909C"/>
                </a:solidFill>
                <a:latin typeface="Calibri" panose="020F0502020204030204" pitchFamily="34" charset="0"/>
                <a:cs typeface="Calibri" panose="020F0502020204030204" pitchFamily="34" charset="0"/>
              </a:rPr>
              <a:t>1.5.2  Hộp thế trong thuật toán AES</a:t>
            </a:r>
            <a:endParaRPr lang="en-US" sz="2400" b="1" i="1" dirty="0">
              <a:solidFill>
                <a:srgbClr val="78909C"/>
              </a:solidFill>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A17BEA8B-8738-4A6A-8CDB-C16E7439783C}"/>
              </a:ext>
            </a:extLst>
          </p:cNvPr>
          <p:cNvSpPr txBox="1"/>
          <p:nvPr/>
        </p:nvSpPr>
        <p:spPr>
          <a:xfrm>
            <a:off x="656437" y="2259541"/>
            <a:ext cx="11184317" cy="1687963"/>
          </a:xfrm>
          <a:prstGeom prst="rect">
            <a:avLst/>
          </a:prstGeom>
          <a:noFill/>
        </p:spPr>
        <p:txBody>
          <a:bodyPr wrap="square" rtlCol="0">
            <a:spAutoFit/>
          </a:bodyPr>
          <a:lstStyle/>
          <a:p>
            <a:pPr indent="457200" algn="just">
              <a:lnSpc>
                <a:spcPct val="150000"/>
              </a:lnSpc>
            </a:pPr>
            <a:r>
              <a:rPr lang="en-US" sz="2400">
                <a:solidFill>
                  <a:srgbClr val="424242"/>
                </a:solidFill>
                <a:effectLst/>
                <a:latin typeface="Times New Roman" panose="02020603050405020304" pitchFamily="18" charset="0"/>
                <a:ea typeface="Calibri" panose="020F0502020204030204" pitchFamily="34" charset="0"/>
              </a:rPr>
              <a:t> Hộp thế của AES được tạo dựa trên 2 bước chính:</a:t>
            </a:r>
          </a:p>
          <a:p>
            <a:pPr indent="457200" algn="just">
              <a:lnSpc>
                <a:spcPct val="150000"/>
              </a:lnSpc>
            </a:pP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1. Tính phép nghịch đảo trên trường</a:t>
            </a:r>
          </a:p>
          <a:p>
            <a:pPr indent="457200" algn="just">
              <a:lnSpc>
                <a:spcPct val="150000"/>
              </a:lnSpc>
            </a:pPr>
            <a:r>
              <a:rPr lang="en-US" sz="2400">
                <a:solidFill>
                  <a:srgbClr val="424242"/>
                </a:solidFill>
                <a:latin typeface="Times New Roman" panose="02020603050405020304" pitchFamily="18" charset="0"/>
                <a:ea typeface="Calibri" panose="020F0502020204030204" pitchFamily="34" charset="0"/>
                <a:cs typeface="Times New Roman" panose="02020603050405020304" pitchFamily="18" charset="0"/>
              </a:rPr>
              <a:t>	2. Biến đổi Affine</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p>
        </p:txBody>
      </p:sp>
      <p:graphicFrame>
        <p:nvGraphicFramePr>
          <p:cNvPr id="24" name="Object 23">
            <a:extLst>
              <a:ext uri="{FF2B5EF4-FFF2-40B4-BE49-F238E27FC236}">
                <a16:creationId xmlns:a16="http://schemas.microsoft.com/office/drawing/2014/main" id="{039302F8-81D8-46BF-A0B3-E889ACE47097}"/>
              </a:ext>
            </a:extLst>
          </p:cNvPr>
          <p:cNvGraphicFramePr>
            <a:graphicFrameLocks noChangeAspect="1"/>
          </p:cNvGraphicFramePr>
          <p:nvPr/>
        </p:nvGraphicFramePr>
        <p:xfrm>
          <a:off x="4794250" y="2371725"/>
          <a:ext cx="114300" cy="177800"/>
        </p:xfrm>
        <a:graphic>
          <a:graphicData uri="http://schemas.openxmlformats.org/presentationml/2006/ole">
            <mc:AlternateContent xmlns:mc="http://schemas.openxmlformats.org/markup-compatibility/2006">
              <mc:Choice xmlns:v="urn:schemas-microsoft-com:vml" Requires="v">
                <p:oleObj spid="_x0000_s30765" name="Equation" r:id="rId4" imgW="114120" imgH="177480" progId="Equation.DSMT4">
                  <p:embed/>
                </p:oleObj>
              </mc:Choice>
              <mc:Fallback>
                <p:oleObj name="Equation" r:id="rId4" imgW="114120" imgH="177480" progId="Equation.DSMT4">
                  <p:embed/>
                  <p:pic>
                    <p:nvPicPr>
                      <p:cNvPr id="24" name="Object 23">
                        <a:extLst>
                          <a:ext uri="{FF2B5EF4-FFF2-40B4-BE49-F238E27FC236}">
                            <a16:creationId xmlns:a16="http://schemas.microsoft.com/office/drawing/2014/main" id="{039302F8-81D8-46BF-A0B3-E889ACE47097}"/>
                          </a:ext>
                        </a:extLst>
                      </p:cNvPr>
                      <p:cNvPicPr/>
                      <p:nvPr/>
                    </p:nvPicPr>
                    <p:blipFill>
                      <a:blip r:embed="rId5"/>
                      <a:stretch>
                        <a:fillRect/>
                      </a:stretch>
                    </p:blipFill>
                    <p:spPr>
                      <a:xfrm>
                        <a:off x="4794250" y="2371725"/>
                        <a:ext cx="114300" cy="177800"/>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86720A91-C83F-40E5-89BE-2BEE3968FC74}"/>
              </a:ext>
            </a:extLst>
          </p:cNvPr>
          <p:cNvGraphicFramePr>
            <a:graphicFrameLocks noChangeAspect="1"/>
          </p:cNvGraphicFramePr>
          <p:nvPr>
            <p:extLst>
              <p:ext uri="{D42A27DB-BD31-4B8C-83A1-F6EECF244321}">
                <p14:modId xmlns:p14="http://schemas.microsoft.com/office/powerpoint/2010/main" val="4096384553"/>
              </p:ext>
            </p:extLst>
          </p:nvPr>
        </p:nvGraphicFramePr>
        <p:xfrm>
          <a:off x="6141917" y="2951260"/>
          <a:ext cx="913975" cy="442246"/>
        </p:xfrm>
        <a:graphic>
          <a:graphicData uri="http://schemas.openxmlformats.org/presentationml/2006/ole">
            <mc:AlternateContent xmlns:mc="http://schemas.openxmlformats.org/markup-compatibility/2006">
              <mc:Choice xmlns:v="urn:schemas-microsoft-com:vml" Requires="v">
                <p:oleObj spid="_x0000_s30766" name="Equation" r:id="rId6" imgW="590419" imgH="285821" progId="Equation.DSMT4">
                  <p:embed/>
                </p:oleObj>
              </mc:Choice>
              <mc:Fallback>
                <p:oleObj name="Equation" r:id="rId6" imgW="590419" imgH="285821" progId="Equation.DSMT4">
                  <p:embed/>
                  <p:pic>
                    <p:nvPicPr>
                      <p:cNvPr id="0" name=""/>
                      <p:cNvPicPr/>
                      <p:nvPr/>
                    </p:nvPicPr>
                    <p:blipFill>
                      <a:blip r:embed="rId7"/>
                      <a:stretch>
                        <a:fillRect/>
                      </a:stretch>
                    </p:blipFill>
                    <p:spPr>
                      <a:xfrm>
                        <a:off x="6141917" y="2951260"/>
                        <a:ext cx="913975" cy="442246"/>
                      </a:xfrm>
                      <a:prstGeom prst="rect">
                        <a:avLst/>
                      </a:prstGeom>
                    </p:spPr>
                  </p:pic>
                </p:oleObj>
              </mc:Fallback>
            </mc:AlternateContent>
          </a:graphicData>
        </a:graphic>
      </p:graphicFrame>
    </p:spTree>
    <p:extLst>
      <p:ext uri="{BB962C8B-B14F-4D97-AF65-F5344CB8AC3E}">
        <p14:creationId xmlns:p14="http://schemas.microsoft.com/office/powerpoint/2010/main" val="19869582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8"/>
          <p:cNvSpPr txBox="1"/>
          <p:nvPr/>
        </p:nvSpPr>
        <p:spPr>
          <a:xfrm>
            <a:off x="4877334" y="1615646"/>
            <a:ext cx="3414818"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000" b="1" i="0" u="none" strike="noStrike" cap="none">
                <a:solidFill>
                  <a:srgbClr val="DF213B"/>
                </a:solidFill>
                <a:latin typeface="Montserrat"/>
                <a:ea typeface="Montserrat"/>
                <a:cs typeface="Montserrat"/>
                <a:sym typeface="Montserrat"/>
              </a:rPr>
              <a:t>CHƯƠNG 2 </a:t>
            </a:r>
            <a:endParaRPr dirty="0"/>
          </a:p>
        </p:txBody>
      </p:sp>
      <p:sp>
        <p:nvSpPr>
          <p:cNvPr id="12" name="Google Shape;58;p8">
            <a:extLst>
              <a:ext uri="{FF2B5EF4-FFF2-40B4-BE49-F238E27FC236}">
                <a16:creationId xmlns:a16="http://schemas.microsoft.com/office/drawing/2014/main" id="{1AE3424F-FDA2-43DA-8760-32BDA6717CC9}"/>
              </a:ext>
            </a:extLst>
          </p:cNvPr>
          <p:cNvSpPr txBox="1"/>
          <p:nvPr/>
        </p:nvSpPr>
        <p:spPr>
          <a:xfrm>
            <a:off x="2933666" y="3037287"/>
            <a:ext cx="8284794" cy="13233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000" b="1" i="0" u="none" strike="noStrike" cap="none">
                <a:solidFill>
                  <a:srgbClr val="455A64"/>
                </a:solidFill>
                <a:latin typeface="Montserrat"/>
                <a:ea typeface="Montserrat"/>
                <a:cs typeface="Montserrat"/>
                <a:sym typeface="Montserrat"/>
              </a:rPr>
              <a:t>MỘT SỐ PHƯƠNG PHÁP TẠO HỘP THẾ</a:t>
            </a:r>
            <a:endParaRPr dirty="0">
              <a:solidFill>
                <a:srgbClr val="455A64"/>
              </a:solidFill>
            </a:endParaRPr>
          </a:p>
        </p:txBody>
      </p:sp>
    </p:spTree>
    <p:extLst>
      <p:ext uri="{BB962C8B-B14F-4D97-AF65-F5344CB8AC3E}">
        <p14:creationId xmlns:p14="http://schemas.microsoft.com/office/powerpoint/2010/main" val="7982478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2" name="Google Shape;82;p10"/>
          <p:cNvGrpSpPr/>
          <p:nvPr/>
        </p:nvGrpSpPr>
        <p:grpSpPr>
          <a:xfrm>
            <a:off x="1120225" y="264681"/>
            <a:ext cx="11184317" cy="675291"/>
            <a:chOff x="5894364" y="2084485"/>
            <a:chExt cx="11184317" cy="675291"/>
          </a:xfrm>
        </p:grpSpPr>
        <p:sp>
          <p:nvSpPr>
            <p:cNvPr id="83" name="Google Shape;83;p10"/>
            <p:cNvSpPr txBox="1"/>
            <p:nvPr/>
          </p:nvSpPr>
          <p:spPr>
            <a:xfrm>
              <a:off x="5894364" y="2084485"/>
              <a:ext cx="1118431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CHƯƠNG 2: </a:t>
              </a:r>
              <a:r>
                <a:rPr lang="en-US" sz="3600" b="1">
                  <a:solidFill>
                    <a:srgbClr val="FF7043"/>
                  </a:solidFill>
                  <a:latin typeface="Calibri" panose="020F0502020204030204" pitchFamily="34" charset="0"/>
                  <a:ea typeface="Calibri"/>
                  <a:cs typeface="Calibri" panose="020F0502020204030204" pitchFamily="34" charset="0"/>
                  <a:sym typeface="Calibri"/>
                </a:rPr>
                <a:t>MỘT SỐ PHƯƠNG PHÁP TẠO HỘP THẾ</a:t>
              </a:r>
              <a:endParaRPr sz="3600" b="1" i="0" u="none" strike="noStrike" cap="none" dirty="0">
                <a:solidFill>
                  <a:srgbClr val="FF7043"/>
                </a:solidFill>
                <a:latin typeface="Calibri" panose="020F0502020204030204" pitchFamily="34" charset="0"/>
                <a:ea typeface="Calibri"/>
                <a:cs typeface="Calibri" panose="020F0502020204030204" pitchFamily="34" charset="0"/>
                <a:sym typeface="Calibri"/>
              </a:endParaRPr>
            </a:p>
          </p:txBody>
        </p:sp>
        <p:sp>
          <p:nvSpPr>
            <p:cNvPr id="84" name="Google Shape;84;p10"/>
            <p:cNvSpPr txBox="1"/>
            <p:nvPr/>
          </p:nvSpPr>
          <p:spPr>
            <a:xfrm>
              <a:off x="6096000" y="2482777"/>
              <a:ext cx="50618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A5A5A5"/>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056E218-1B62-A22E-417A-5978EF7315B3}"/>
              </a:ext>
            </a:extLst>
          </p:cNvPr>
          <p:cNvSpPr txBox="1"/>
          <p:nvPr/>
        </p:nvSpPr>
        <p:spPr>
          <a:xfrm>
            <a:off x="438072" y="1094452"/>
            <a:ext cx="5718232" cy="523220"/>
          </a:xfrm>
          <a:prstGeom prst="rect">
            <a:avLst/>
          </a:prstGeom>
          <a:noFill/>
        </p:spPr>
        <p:txBody>
          <a:bodyPr wrap="none" rtlCol="0">
            <a:spAutoFit/>
          </a:bodyPr>
          <a:lstStyle/>
          <a:p>
            <a:r>
              <a:rPr lang="en-US" sz="2800" b="1">
                <a:solidFill>
                  <a:srgbClr val="42A5F5"/>
                </a:solidFill>
                <a:latin typeface="Calibri" panose="020F0502020204030204" pitchFamily="34" charset="0"/>
                <a:cs typeface="Calibri" panose="020F0502020204030204" pitchFamily="34" charset="0"/>
              </a:rPr>
              <a:t>2.1 Một số phương pháp tạo hộp thế</a:t>
            </a:r>
            <a:endParaRPr lang="en-US" sz="2800" b="1" dirty="0">
              <a:solidFill>
                <a:srgbClr val="42A5F5"/>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52F9D8A-B615-4628-BA82-6B4CE8B6F68D}"/>
              </a:ext>
            </a:extLst>
          </p:cNvPr>
          <p:cNvSpPr txBox="1"/>
          <p:nvPr/>
        </p:nvSpPr>
        <p:spPr>
          <a:xfrm>
            <a:off x="438072" y="1752130"/>
            <a:ext cx="4200189" cy="461665"/>
          </a:xfrm>
          <a:prstGeom prst="rect">
            <a:avLst/>
          </a:prstGeom>
          <a:noFill/>
        </p:spPr>
        <p:txBody>
          <a:bodyPr wrap="none" rtlCol="0">
            <a:spAutoFit/>
          </a:bodyPr>
          <a:lstStyle/>
          <a:p>
            <a:r>
              <a:rPr lang="en-US" sz="2400" b="1" i="1">
                <a:solidFill>
                  <a:srgbClr val="78909C"/>
                </a:solidFill>
                <a:latin typeface="Calibri" panose="020F0502020204030204" pitchFamily="34" charset="0"/>
                <a:cs typeface="Calibri" panose="020F0502020204030204" pitchFamily="34" charset="0"/>
              </a:rPr>
              <a:t>2.1.1  Phương pháp ngẫu nhiên</a:t>
            </a:r>
            <a:endParaRPr lang="en-US" sz="2400" b="1" i="1" dirty="0">
              <a:solidFill>
                <a:srgbClr val="78909C"/>
              </a:solidFill>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A17BEA8B-8738-4A6A-8CDB-C16E7439783C}"/>
              </a:ext>
            </a:extLst>
          </p:cNvPr>
          <p:cNvSpPr txBox="1"/>
          <p:nvPr/>
        </p:nvSpPr>
        <p:spPr>
          <a:xfrm>
            <a:off x="656437" y="2259541"/>
            <a:ext cx="11184317" cy="2795958"/>
          </a:xfrm>
          <a:prstGeom prst="rect">
            <a:avLst/>
          </a:prstGeom>
          <a:noFill/>
        </p:spPr>
        <p:txBody>
          <a:bodyPr wrap="square" rtlCol="0">
            <a:spAutoFit/>
          </a:bodyPr>
          <a:lstStyle/>
          <a:p>
            <a:pPr indent="457200" algn="just">
              <a:lnSpc>
                <a:spcPct val="150000"/>
              </a:lnSpc>
            </a:pPr>
            <a:r>
              <a:rPr lang="en-US" sz="2400">
                <a:solidFill>
                  <a:srgbClr val="424242"/>
                </a:solidFill>
                <a:effectLst/>
                <a:latin typeface="Times New Roman" panose="02020603050405020304" pitchFamily="18" charset="0"/>
                <a:ea typeface="Calibri" panose="020F0502020204030204" pitchFamily="34" charset="0"/>
              </a:rPr>
              <a:t> Ý tưởng của phương pháp này là tạo một mảng gồm 256 phần tử từ 0 đến 255, sau đó sử dụng thuật toán ngẫu nhiên để xáo trộn các giá trị. Tiếp theo ta sẽ tính toán các giá trị mật mã của hộp thế tạo ra, nếu các chỉ số kiểm tra thỏa mãn yêu cầu về độ an toàn thì ta sẽ giữ lại, nếu không thỏa mãn thì ta sẽ tiếp tục xáo trộn các giá trị cho đến khi nào thỏa mãn thì dừng lại</a:t>
            </a:r>
            <a:endPar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24" name="Object 23">
            <a:extLst>
              <a:ext uri="{FF2B5EF4-FFF2-40B4-BE49-F238E27FC236}">
                <a16:creationId xmlns:a16="http://schemas.microsoft.com/office/drawing/2014/main" id="{039302F8-81D8-46BF-A0B3-E889ACE47097}"/>
              </a:ext>
            </a:extLst>
          </p:cNvPr>
          <p:cNvGraphicFramePr>
            <a:graphicFrameLocks noChangeAspect="1"/>
          </p:cNvGraphicFramePr>
          <p:nvPr/>
        </p:nvGraphicFramePr>
        <p:xfrm>
          <a:off x="4794250" y="2371725"/>
          <a:ext cx="114300" cy="177800"/>
        </p:xfrm>
        <a:graphic>
          <a:graphicData uri="http://schemas.openxmlformats.org/presentationml/2006/ole">
            <mc:AlternateContent xmlns:mc="http://schemas.openxmlformats.org/markup-compatibility/2006">
              <mc:Choice xmlns:v="urn:schemas-microsoft-com:vml" Requires="v">
                <p:oleObj spid="_x0000_s31766" name="Equation" r:id="rId4" imgW="114120" imgH="177480" progId="Equation.DSMT4">
                  <p:embed/>
                </p:oleObj>
              </mc:Choice>
              <mc:Fallback>
                <p:oleObj name="Equation" r:id="rId4" imgW="114120" imgH="177480" progId="Equation.DSMT4">
                  <p:embed/>
                  <p:pic>
                    <p:nvPicPr>
                      <p:cNvPr id="24" name="Object 23">
                        <a:extLst>
                          <a:ext uri="{FF2B5EF4-FFF2-40B4-BE49-F238E27FC236}">
                            <a16:creationId xmlns:a16="http://schemas.microsoft.com/office/drawing/2014/main" id="{039302F8-81D8-46BF-A0B3-E889ACE47097}"/>
                          </a:ext>
                        </a:extLst>
                      </p:cNvPr>
                      <p:cNvPicPr/>
                      <p:nvPr/>
                    </p:nvPicPr>
                    <p:blipFill>
                      <a:blip r:embed="rId5"/>
                      <a:stretch>
                        <a:fillRect/>
                      </a:stretch>
                    </p:blipFill>
                    <p:spPr>
                      <a:xfrm>
                        <a:off x="4794250" y="2371725"/>
                        <a:ext cx="114300" cy="177800"/>
                      </a:xfrm>
                      <a:prstGeom prst="rect">
                        <a:avLst/>
                      </a:prstGeom>
                    </p:spPr>
                  </p:pic>
                </p:oleObj>
              </mc:Fallback>
            </mc:AlternateContent>
          </a:graphicData>
        </a:graphic>
      </p:graphicFrame>
    </p:spTree>
    <p:extLst>
      <p:ext uri="{BB962C8B-B14F-4D97-AF65-F5344CB8AC3E}">
        <p14:creationId xmlns:p14="http://schemas.microsoft.com/office/powerpoint/2010/main" val="36149763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2" name="Google Shape;82;p10"/>
          <p:cNvGrpSpPr/>
          <p:nvPr/>
        </p:nvGrpSpPr>
        <p:grpSpPr>
          <a:xfrm>
            <a:off x="1120225" y="264681"/>
            <a:ext cx="11184317" cy="675291"/>
            <a:chOff x="5894364" y="2084485"/>
            <a:chExt cx="11184317" cy="675291"/>
          </a:xfrm>
        </p:grpSpPr>
        <p:sp>
          <p:nvSpPr>
            <p:cNvPr id="83" name="Google Shape;83;p10"/>
            <p:cNvSpPr txBox="1"/>
            <p:nvPr/>
          </p:nvSpPr>
          <p:spPr>
            <a:xfrm>
              <a:off x="5894364" y="2084485"/>
              <a:ext cx="1118431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CHƯƠNG 2: </a:t>
              </a:r>
              <a:r>
                <a:rPr lang="en-US" sz="3600" b="1">
                  <a:solidFill>
                    <a:srgbClr val="FF7043"/>
                  </a:solidFill>
                  <a:latin typeface="Calibri" panose="020F0502020204030204" pitchFamily="34" charset="0"/>
                  <a:ea typeface="Calibri"/>
                  <a:cs typeface="Calibri" panose="020F0502020204030204" pitchFamily="34" charset="0"/>
                  <a:sym typeface="Calibri"/>
                </a:rPr>
                <a:t>MỘT SỐ PHƯƠNG PHÁP TẠO HỘP THẾ</a:t>
              </a:r>
              <a:endParaRPr sz="3600" b="1" i="0" u="none" strike="noStrike" cap="none" dirty="0">
                <a:solidFill>
                  <a:srgbClr val="FF7043"/>
                </a:solidFill>
                <a:latin typeface="Calibri" panose="020F0502020204030204" pitchFamily="34" charset="0"/>
                <a:ea typeface="Calibri"/>
                <a:cs typeface="Calibri" panose="020F0502020204030204" pitchFamily="34" charset="0"/>
                <a:sym typeface="Calibri"/>
              </a:endParaRPr>
            </a:p>
          </p:txBody>
        </p:sp>
        <p:sp>
          <p:nvSpPr>
            <p:cNvPr id="84" name="Google Shape;84;p10"/>
            <p:cNvSpPr txBox="1"/>
            <p:nvPr/>
          </p:nvSpPr>
          <p:spPr>
            <a:xfrm>
              <a:off x="6096000" y="2482777"/>
              <a:ext cx="50618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A5A5A5"/>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056E218-1B62-A22E-417A-5978EF7315B3}"/>
              </a:ext>
            </a:extLst>
          </p:cNvPr>
          <p:cNvSpPr txBox="1"/>
          <p:nvPr/>
        </p:nvSpPr>
        <p:spPr>
          <a:xfrm>
            <a:off x="438072" y="1094452"/>
            <a:ext cx="5718232" cy="523220"/>
          </a:xfrm>
          <a:prstGeom prst="rect">
            <a:avLst/>
          </a:prstGeom>
          <a:noFill/>
        </p:spPr>
        <p:txBody>
          <a:bodyPr wrap="none" rtlCol="0">
            <a:spAutoFit/>
          </a:bodyPr>
          <a:lstStyle/>
          <a:p>
            <a:r>
              <a:rPr lang="en-US" sz="2800" b="1">
                <a:solidFill>
                  <a:srgbClr val="42A5F5"/>
                </a:solidFill>
                <a:latin typeface="Calibri" panose="020F0502020204030204" pitchFamily="34" charset="0"/>
                <a:cs typeface="Calibri" panose="020F0502020204030204" pitchFamily="34" charset="0"/>
              </a:rPr>
              <a:t>2.1 Một số phương pháp tạo hộp thế</a:t>
            </a:r>
            <a:endParaRPr lang="en-US" sz="2800" b="1" dirty="0">
              <a:solidFill>
                <a:srgbClr val="42A5F5"/>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52F9D8A-B615-4628-BA82-6B4CE8B6F68D}"/>
              </a:ext>
            </a:extLst>
          </p:cNvPr>
          <p:cNvSpPr txBox="1"/>
          <p:nvPr/>
        </p:nvSpPr>
        <p:spPr>
          <a:xfrm>
            <a:off x="438072" y="1752130"/>
            <a:ext cx="3283271" cy="461665"/>
          </a:xfrm>
          <a:prstGeom prst="rect">
            <a:avLst/>
          </a:prstGeom>
          <a:noFill/>
        </p:spPr>
        <p:txBody>
          <a:bodyPr wrap="none" rtlCol="0">
            <a:spAutoFit/>
          </a:bodyPr>
          <a:lstStyle/>
          <a:p>
            <a:r>
              <a:rPr lang="en-US" sz="2400" b="1" i="1">
                <a:solidFill>
                  <a:srgbClr val="78909C"/>
                </a:solidFill>
                <a:latin typeface="Calibri" panose="020F0502020204030204" pitchFamily="34" charset="0"/>
                <a:cs typeface="Calibri" panose="020F0502020204030204" pitchFamily="34" charset="0"/>
              </a:rPr>
              <a:t>2.1.2  Sử dụng hàm băm</a:t>
            </a:r>
            <a:endParaRPr lang="en-US" sz="2400" b="1" i="1" dirty="0">
              <a:solidFill>
                <a:srgbClr val="78909C"/>
              </a:solidFill>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A17BEA8B-8738-4A6A-8CDB-C16E7439783C}"/>
              </a:ext>
            </a:extLst>
          </p:cNvPr>
          <p:cNvSpPr txBox="1"/>
          <p:nvPr/>
        </p:nvSpPr>
        <p:spPr>
          <a:xfrm>
            <a:off x="438073" y="2259541"/>
            <a:ext cx="11402682" cy="3349956"/>
          </a:xfrm>
          <a:prstGeom prst="rect">
            <a:avLst/>
          </a:prstGeom>
          <a:noFill/>
        </p:spPr>
        <p:txBody>
          <a:bodyPr wrap="square" rtlCol="0">
            <a:spAutoFit/>
          </a:bodyPr>
          <a:lstStyle/>
          <a:p>
            <a:pPr indent="457200" algn="just">
              <a:lnSpc>
                <a:spcPct val="150000"/>
              </a:lnSpc>
            </a:pP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Gi</a:t>
            </a:r>
            <a:r>
              <a:rPr lang="en-US" sz="2400">
                <a:solidFill>
                  <a:srgbClr val="424242"/>
                </a:solidFill>
                <a:latin typeface="Times New Roman" panose="02020603050405020304" pitchFamily="18" charset="0"/>
                <a:ea typeface="Calibri" panose="020F0502020204030204" pitchFamily="34" charset="0"/>
                <a:cs typeface="Times New Roman" panose="02020603050405020304" pitchFamily="18" charset="0"/>
              </a:rPr>
              <a:t>ả sử ta sử dụng hàm băm SHA-256 để tạo hộp thế sbox 256 phần tử</a:t>
            </a:r>
          </a:p>
          <a:p>
            <a:pPr indent="457200" algn="just">
              <a:lnSpc>
                <a:spcPct val="150000"/>
              </a:lnSpc>
            </a:pP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Bước 1: </a:t>
            </a:r>
            <a:r>
              <a:rPr lang="en-US" sz="2400">
                <a:solidFill>
                  <a:srgbClr val="424242"/>
                </a:solidFill>
                <a:effectLst/>
                <a:latin typeface="Times New Roman" panose="02020603050405020304" pitchFamily="18" charset="0"/>
                <a:ea typeface="Calibri" panose="020F0502020204030204" pitchFamily="34" charset="0"/>
              </a:rPr>
              <a:t>Chọn một chuỗi ngẫu nhiên để làm khóa cho hàm băm SHA-256, ví dụ như chuỗi kí tự "SecretKey".</a:t>
            </a:r>
          </a:p>
          <a:p>
            <a:pPr indent="457200" algn="just">
              <a:lnSpc>
                <a:spcPct val="150000"/>
              </a:lnSpc>
            </a:pP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Bước</a:t>
            </a:r>
            <a:r>
              <a:rPr lang="en-US" sz="2400" spc="6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2400" spc="6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Tạo</a:t>
            </a:r>
            <a:r>
              <a:rPr lang="en-US" sz="2400" spc="65">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ra</a:t>
            </a:r>
            <a:r>
              <a:rPr lang="en-US" sz="2400" spc="4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spc="6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bảng</a:t>
            </a:r>
            <a:r>
              <a:rPr lang="en-US" sz="2400" spc="7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256x8-bit</a:t>
            </a:r>
            <a:r>
              <a:rPr lang="en-US" sz="2400" spc="5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với</a:t>
            </a:r>
            <a:r>
              <a:rPr lang="en-US" sz="2400" spc="55">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giá</a:t>
            </a:r>
            <a:r>
              <a:rPr lang="en-US" sz="2400" spc="55">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trị</a:t>
            </a:r>
            <a:r>
              <a:rPr lang="en-US" sz="2400" spc="65">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ban</a:t>
            </a:r>
            <a:r>
              <a:rPr lang="en-US" sz="2400" spc="55">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đầu</a:t>
            </a:r>
            <a:r>
              <a:rPr lang="en-US" sz="2400" spc="5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spc="65">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spc="45">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giá</a:t>
            </a:r>
            <a:r>
              <a:rPr lang="en-US" sz="2400" spc="55">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trị</a:t>
            </a:r>
            <a:r>
              <a:rPr lang="en-US" sz="2400" spc="65">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từ</a:t>
            </a:r>
            <a:r>
              <a:rPr lang="en-US" sz="2400" spc="45">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0</a:t>
            </a:r>
            <a:r>
              <a:rPr lang="en-US" sz="2400" spc="4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25">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đến</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2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255.</a:t>
            </a:r>
            <a:endPar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pPr>
            <a:r>
              <a:rPr lang="en-US" sz="2400">
                <a:solidFill>
                  <a:srgbClr val="424242"/>
                </a:solidFill>
                <a:effectLst/>
                <a:latin typeface="Times New Roman" panose="02020603050405020304" pitchFamily="18" charset="0"/>
                <a:ea typeface="Calibri" panose="020F0502020204030204" pitchFamily="34" charset="0"/>
              </a:rPr>
              <a:t> Bước 3:</a:t>
            </a:r>
            <a:r>
              <a:rPr lang="en-US" sz="2400" spc="-1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Áp dụng hàm băm</a:t>
            </a:r>
            <a:r>
              <a:rPr lang="en-US" sz="2400" spc="-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SHA-256 lên</a:t>
            </a:r>
            <a:r>
              <a:rPr lang="en-US" sz="2400" spc="-1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các giá</a:t>
            </a:r>
            <a:r>
              <a:rPr lang="en-US" sz="2400" spc="-1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trị từ</a:t>
            </a:r>
            <a:r>
              <a:rPr lang="en-US" sz="2400" spc="-1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0 đến 255</a:t>
            </a:r>
            <a:r>
              <a:rPr lang="en-US" sz="2400" spc="-1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để</a:t>
            </a:r>
            <a:r>
              <a:rPr lang="en-US" sz="2400" spc="-1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tạo ra các giá trị 256-bit tương ứng</a:t>
            </a:r>
            <a:endParaRPr lang="en-US" sz="2400">
              <a:solidFill>
                <a:srgbClr val="424242"/>
              </a:solidFill>
              <a:latin typeface="Times New Roman" panose="02020603050405020304" pitchFamily="18" charset="0"/>
              <a:ea typeface="Calibri" panose="020F0502020204030204" pitchFamily="34" charset="0"/>
            </a:endParaRPr>
          </a:p>
        </p:txBody>
      </p:sp>
      <p:graphicFrame>
        <p:nvGraphicFramePr>
          <p:cNvPr id="24" name="Object 23">
            <a:extLst>
              <a:ext uri="{FF2B5EF4-FFF2-40B4-BE49-F238E27FC236}">
                <a16:creationId xmlns:a16="http://schemas.microsoft.com/office/drawing/2014/main" id="{039302F8-81D8-46BF-A0B3-E889ACE47097}"/>
              </a:ext>
            </a:extLst>
          </p:cNvPr>
          <p:cNvGraphicFramePr>
            <a:graphicFrameLocks noChangeAspect="1"/>
          </p:cNvGraphicFramePr>
          <p:nvPr/>
        </p:nvGraphicFramePr>
        <p:xfrm>
          <a:off x="4794250" y="2371725"/>
          <a:ext cx="114300" cy="177800"/>
        </p:xfrm>
        <a:graphic>
          <a:graphicData uri="http://schemas.openxmlformats.org/presentationml/2006/ole">
            <mc:AlternateContent xmlns:mc="http://schemas.openxmlformats.org/markup-compatibility/2006">
              <mc:Choice xmlns:v="urn:schemas-microsoft-com:vml" Requires="v">
                <p:oleObj spid="_x0000_s32792" name="Equation" r:id="rId4" imgW="114120" imgH="177480" progId="Equation.DSMT4">
                  <p:embed/>
                </p:oleObj>
              </mc:Choice>
              <mc:Fallback>
                <p:oleObj name="Equation" r:id="rId4" imgW="114120" imgH="177480" progId="Equation.DSMT4">
                  <p:embed/>
                  <p:pic>
                    <p:nvPicPr>
                      <p:cNvPr id="24" name="Object 23">
                        <a:extLst>
                          <a:ext uri="{FF2B5EF4-FFF2-40B4-BE49-F238E27FC236}">
                            <a16:creationId xmlns:a16="http://schemas.microsoft.com/office/drawing/2014/main" id="{039302F8-81D8-46BF-A0B3-E889ACE47097}"/>
                          </a:ext>
                        </a:extLst>
                      </p:cNvPr>
                      <p:cNvPicPr/>
                      <p:nvPr/>
                    </p:nvPicPr>
                    <p:blipFill>
                      <a:blip r:embed="rId5"/>
                      <a:stretch>
                        <a:fillRect/>
                      </a:stretch>
                    </p:blipFill>
                    <p:spPr>
                      <a:xfrm>
                        <a:off x="4794250" y="2371725"/>
                        <a:ext cx="114300" cy="177800"/>
                      </a:xfrm>
                      <a:prstGeom prst="rect">
                        <a:avLst/>
                      </a:prstGeom>
                    </p:spPr>
                  </p:pic>
                </p:oleObj>
              </mc:Fallback>
            </mc:AlternateContent>
          </a:graphicData>
        </a:graphic>
      </p:graphicFrame>
    </p:spTree>
    <p:extLst>
      <p:ext uri="{BB962C8B-B14F-4D97-AF65-F5344CB8AC3E}">
        <p14:creationId xmlns:p14="http://schemas.microsoft.com/office/powerpoint/2010/main" val="766135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2" name="Google Shape;82;p10"/>
          <p:cNvGrpSpPr/>
          <p:nvPr/>
        </p:nvGrpSpPr>
        <p:grpSpPr>
          <a:xfrm>
            <a:off x="1120225" y="264681"/>
            <a:ext cx="11184317" cy="675291"/>
            <a:chOff x="5894364" y="2084485"/>
            <a:chExt cx="11184317" cy="675291"/>
          </a:xfrm>
        </p:grpSpPr>
        <p:sp>
          <p:nvSpPr>
            <p:cNvPr id="83" name="Google Shape;83;p10"/>
            <p:cNvSpPr txBox="1"/>
            <p:nvPr/>
          </p:nvSpPr>
          <p:spPr>
            <a:xfrm>
              <a:off x="5894364" y="2084485"/>
              <a:ext cx="1118431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CHƯƠNG 2: </a:t>
              </a:r>
              <a:r>
                <a:rPr lang="en-US" sz="3600" b="1">
                  <a:solidFill>
                    <a:srgbClr val="FF7043"/>
                  </a:solidFill>
                  <a:latin typeface="Calibri" panose="020F0502020204030204" pitchFamily="34" charset="0"/>
                  <a:ea typeface="Calibri"/>
                  <a:cs typeface="Calibri" panose="020F0502020204030204" pitchFamily="34" charset="0"/>
                  <a:sym typeface="Calibri"/>
                </a:rPr>
                <a:t>MỘT SỐ PHƯƠNG PHÁP TẠO HỘP THẾ</a:t>
              </a:r>
              <a:endParaRPr sz="3600" b="1" i="0" u="none" strike="noStrike" cap="none" dirty="0">
                <a:solidFill>
                  <a:srgbClr val="FF7043"/>
                </a:solidFill>
                <a:latin typeface="Calibri" panose="020F0502020204030204" pitchFamily="34" charset="0"/>
                <a:ea typeface="Calibri"/>
                <a:cs typeface="Calibri" panose="020F0502020204030204" pitchFamily="34" charset="0"/>
                <a:sym typeface="Calibri"/>
              </a:endParaRPr>
            </a:p>
          </p:txBody>
        </p:sp>
        <p:sp>
          <p:nvSpPr>
            <p:cNvPr id="84" name="Google Shape;84;p10"/>
            <p:cNvSpPr txBox="1"/>
            <p:nvPr/>
          </p:nvSpPr>
          <p:spPr>
            <a:xfrm>
              <a:off x="6096000" y="2482777"/>
              <a:ext cx="50618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A5A5A5"/>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056E218-1B62-A22E-417A-5978EF7315B3}"/>
              </a:ext>
            </a:extLst>
          </p:cNvPr>
          <p:cNvSpPr txBox="1"/>
          <p:nvPr/>
        </p:nvSpPr>
        <p:spPr>
          <a:xfrm>
            <a:off x="438072" y="1094452"/>
            <a:ext cx="5718232" cy="523220"/>
          </a:xfrm>
          <a:prstGeom prst="rect">
            <a:avLst/>
          </a:prstGeom>
          <a:noFill/>
        </p:spPr>
        <p:txBody>
          <a:bodyPr wrap="none" rtlCol="0">
            <a:spAutoFit/>
          </a:bodyPr>
          <a:lstStyle/>
          <a:p>
            <a:r>
              <a:rPr lang="en-US" sz="2800" b="1">
                <a:solidFill>
                  <a:srgbClr val="42A5F5"/>
                </a:solidFill>
                <a:latin typeface="Calibri" panose="020F0502020204030204" pitchFamily="34" charset="0"/>
                <a:cs typeface="Calibri" panose="020F0502020204030204" pitchFamily="34" charset="0"/>
              </a:rPr>
              <a:t>2.1 Một số phương pháp tạo hộp thế</a:t>
            </a:r>
            <a:endParaRPr lang="en-US" sz="2800" b="1" dirty="0">
              <a:solidFill>
                <a:srgbClr val="42A5F5"/>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52F9D8A-B615-4628-BA82-6B4CE8B6F68D}"/>
              </a:ext>
            </a:extLst>
          </p:cNvPr>
          <p:cNvSpPr txBox="1"/>
          <p:nvPr/>
        </p:nvSpPr>
        <p:spPr>
          <a:xfrm>
            <a:off x="438072" y="1752130"/>
            <a:ext cx="3283271" cy="461665"/>
          </a:xfrm>
          <a:prstGeom prst="rect">
            <a:avLst/>
          </a:prstGeom>
          <a:noFill/>
        </p:spPr>
        <p:txBody>
          <a:bodyPr wrap="none" rtlCol="0">
            <a:spAutoFit/>
          </a:bodyPr>
          <a:lstStyle/>
          <a:p>
            <a:r>
              <a:rPr lang="en-US" sz="2400" b="1" i="1">
                <a:solidFill>
                  <a:srgbClr val="78909C"/>
                </a:solidFill>
                <a:latin typeface="Calibri" panose="020F0502020204030204" pitchFamily="34" charset="0"/>
                <a:cs typeface="Calibri" panose="020F0502020204030204" pitchFamily="34" charset="0"/>
              </a:rPr>
              <a:t>2.1.2  Sử dụng hàm băm</a:t>
            </a:r>
            <a:endParaRPr lang="en-US" sz="2400" b="1" i="1" dirty="0">
              <a:solidFill>
                <a:srgbClr val="78909C"/>
              </a:solidFill>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A17BEA8B-8738-4A6A-8CDB-C16E7439783C}"/>
              </a:ext>
            </a:extLst>
          </p:cNvPr>
          <p:cNvSpPr txBox="1"/>
          <p:nvPr/>
        </p:nvSpPr>
        <p:spPr>
          <a:xfrm>
            <a:off x="656437" y="2259541"/>
            <a:ext cx="11184317" cy="3349956"/>
          </a:xfrm>
          <a:prstGeom prst="rect">
            <a:avLst/>
          </a:prstGeom>
          <a:noFill/>
        </p:spPr>
        <p:txBody>
          <a:bodyPr wrap="square" rtlCol="0">
            <a:spAutoFit/>
          </a:bodyPr>
          <a:lstStyle/>
          <a:p>
            <a:pPr indent="457200" algn="just">
              <a:lnSpc>
                <a:spcPct val="150000"/>
              </a:lnSpc>
            </a:pPr>
            <a:r>
              <a:rPr lang="en-US" sz="2400">
                <a:solidFill>
                  <a:srgbClr val="424242"/>
                </a:solidFill>
                <a:effectLst/>
                <a:latin typeface="Times New Roman" panose="02020603050405020304" pitchFamily="18" charset="0"/>
                <a:ea typeface="Calibri" panose="020F0502020204030204" pitchFamily="34" charset="0"/>
              </a:rPr>
              <a:t> Bước 4: Chia các</a:t>
            </a:r>
            <a:r>
              <a:rPr lang="en-US" sz="2400" spc="-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giá</a:t>
            </a:r>
            <a:r>
              <a:rPr lang="en-US" sz="2400" spc="-1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trị</a:t>
            </a:r>
            <a:r>
              <a:rPr lang="en-US" sz="2400" spc="-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256-bit tương ứng</a:t>
            </a:r>
            <a:r>
              <a:rPr lang="en-US" sz="2400" spc="-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thành 8 phần bằng</a:t>
            </a:r>
            <a:r>
              <a:rPr lang="en-US" sz="2400" spc="-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nhau, mỗi</a:t>
            </a:r>
            <a:r>
              <a:rPr lang="en-US" sz="2400" spc="-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phần có độ dài 32-bit</a:t>
            </a:r>
          </a:p>
          <a:p>
            <a:pPr indent="457200" algn="just">
              <a:lnSpc>
                <a:spcPct val="150000"/>
              </a:lnSpc>
            </a:pP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Bước</a:t>
            </a:r>
            <a:r>
              <a:rPr lang="en-US" sz="2400" spc="145">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5:</a:t>
            </a:r>
            <a:r>
              <a:rPr lang="en-US" sz="2400" spc="135">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Ánh</a:t>
            </a:r>
            <a:r>
              <a:rPr lang="en-US" sz="2400" spc="15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xạ</a:t>
            </a:r>
            <a:r>
              <a:rPr lang="en-US" sz="2400" spc="13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mỗi</a:t>
            </a:r>
            <a:r>
              <a:rPr lang="en-US" sz="2400" spc="14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phần</a:t>
            </a:r>
            <a:r>
              <a:rPr lang="en-US" sz="2400" spc="135">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32-bit</a:t>
            </a:r>
            <a:r>
              <a:rPr lang="en-US" sz="2400" spc="15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thành</a:t>
            </a:r>
            <a:r>
              <a:rPr lang="en-US" sz="2400" spc="135">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spc="12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giá</a:t>
            </a:r>
            <a:r>
              <a:rPr lang="en-US" sz="2400" spc="13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trị</a:t>
            </a:r>
            <a:r>
              <a:rPr lang="en-US" sz="2400" spc="135">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từ</a:t>
            </a:r>
            <a:r>
              <a:rPr lang="en-US" sz="2400" spc="135">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0</a:t>
            </a:r>
            <a:r>
              <a:rPr lang="en-US" sz="2400" spc="15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đến</a:t>
            </a:r>
            <a:r>
              <a:rPr lang="en-US" sz="2400" spc="135">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255</a:t>
            </a:r>
            <a:r>
              <a:rPr lang="en-US" sz="2400" spc="15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bằng</a:t>
            </a:r>
            <a:r>
              <a:rPr lang="en-US" sz="2400" spc="15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cách chuyển đổi giá trị thập phân từ phần 32-bit đó sang hệ cơ số 256.</a:t>
            </a:r>
          </a:p>
          <a:p>
            <a:pPr indent="457200" algn="just">
              <a:lnSpc>
                <a:spcPct val="150000"/>
              </a:lnSpc>
            </a:pPr>
            <a:r>
              <a:rPr lang="en-US" sz="2400">
                <a:solidFill>
                  <a:srgbClr val="424242"/>
                </a:solidFill>
                <a:effectLst/>
                <a:latin typeface="Times New Roman" panose="02020603050405020304" pitchFamily="18" charset="0"/>
                <a:ea typeface="Calibri" panose="020F0502020204030204" pitchFamily="34" charset="0"/>
              </a:rPr>
              <a:t> Bước 6: Thay thế các giá trị trong bảng 256x8-bit ban đầu bằng các giá trị 8- bit tương ứng thu được từ bước 5</a:t>
            </a:r>
            <a:endPar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24" name="Object 23">
            <a:extLst>
              <a:ext uri="{FF2B5EF4-FFF2-40B4-BE49-F238E27FC236}">
                <a16:creationId xmlns:a16="http://schemas.microsoft.com/office/drawing/2014/main" id="{039302F8-81D8-46BF-A0B3-E889ACE47097}"/>
              </a:ext>
            </a:extLst>
          </p:cNvPr>
          <p:cNvGraphicFramePr>
            <a:graphicFrameLocks noChangeAspect="1"/>
          </p:cNvGraphicFramePr>
          <p:nvPr/>
        </p:nvGraphicFramePr>
        <p:xfrm>
          <a:off x="4794250" y="2371725"/>
          <a:ext cx="114300" cy="177800"/>
        </p:xfrm>
        <a:graphic>
          <a:graphicData uri="http://schemas.openxmlformats.org/presentationml/2006/ole">
            <mc:AlternateContent xmlns:mc="http://schemas.openxmlformats.org/markup-compatibility/2006">
              <mc:Choice xmlns:v="urn:schemas-microsoft-com:vml" Requires="v">
                <p:oleObj spid="_x0000_s33814" name="Equation" r:id="rId4" imgW="114120" imgH="177480" progId="Equation.DSMT4">
                  <p:embed/>
                </p:oleObj>
              </mc:Choice>
              <mc:Fallback>
                <p:oleObj name="Equation" r:id="rId4" imgW="114120" imgH="177480" progId="Equation.DSMT4">
                  <p:embed/>
                  <p:pic>
                    <p:nvPicPr>
                      <p:cNvPr id="24" name="Object 23">
                        <a:extLst>
                          <a:ext uri="{FF2B5EF4-FFF2-40B4-BE49-F238E27FC236}">
                            <a16:creationId xmlns:a16="http://schemas.microsoft.com/office/drawing/2014/main" id="{039302F8-81D8-46BF-A0B3-E889ACE47097}"/>
                          </a:ext>
                        </a:extLst>
                      </p:cNvPr>
                      <p:cNvPicPr/>
                      <p:nvPr/>
                    </p:nvPicPr>
                    <p:blipFill>
                      <a:blip r:embed="rId5"/>
                      <a:stretch>
                        <a:fillRect/>
                      </a:stretch>
                    </p:blipFill>
                    <p:spPr>
                      <a:xfrm>
                        <a:off x="4794250" y="2371725"/>
                        <a:ext cx="114300" cy="177800"/>
                      </a:xfrm>
                      <a:prstGeom prst="rect">
                        <a:avLst/>
                      </a:prstGeom>
                    </p:spPr>
                  </p:pic>
                </p:oleObj>
              </mc:Fallback>
            </mc:AlternateContent>
          </a:graphicData>
        </a:graphic>
      </p:graphicFrame>
    </p:spTree>
    <p:extLst>
      <p:ext uri="{BB962C8B-B14F-4D97-AF65-F5344CB8AC3E}">
        <p14:creationId xmlns:p14="http://schemas.microsoft.com/office/powerpoint/2010/main" val="9566323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2" name="Google Shape;82;p10"/>
          <p:cNvGrpSpPr/>
          <p:nvPr/>
        </p:nvGrpSpPr>
        <p:grpSpPr>
          <a:xfrm>
            <a:off x="1120225" y="264681"/>
            <a:ext cx="11184317" cy="675291"/>
            <a:chOff x="5894364" y="2084485"/>
            <a:chExt cx="11184317" cy="675291"/>
          </a:xfrm>
        </p:grpSpPr>
        <p:sp>
          <p:nvSpPr>
            <p:cNvPr id="83" name="Google Shape;83;p10"/>
            <p:cNvSpPr txBox="1"/>
            <p:nvPr/>
          </p:nvSpPr>
          <p:spPr>
            <a:xfrm>
              <a:off x="5894364" y="2084485"/>
              <a:ext cx="1118431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CHƯƠNG 2: </a:t>
              </a:r>
              <a:r>
                <a:rPr lang="en-US" sz="3600" b="1">
                  <a:solidFill>
                    <a:srgbClr val="FF7043"/>
                  </a:solidFill>
                  <a:latin typeface="Calibri" panose="020F0502020204030204" pitchFamily="34" charset="0"/>
                  <a:ea typeface="Calibri"/>
                  <a:cs typeface="Calibri" panose="020F0502020204030204" pitchFamily="34" charset="0"/>
                  <a:sym typeface="Calibri"/>
                </a:rPr>
                <a:t>MỘT SỐ PHƯƠNG PHÁP TẠO HỘP THẾ</a:t>
              </a:r>
              <a:endParaRPr sz="3600" b="1" i="0" u="none" strike="noStrike" cap="none" dirty="0">
                <a:solidFill>
                  <a:srgbClr val="FF7043"/>
                </a:solidFill>
                <a:latin typeface="Calibri" panose="020F0502020204030204" pitchFamily="34" charset="0"/>
                <a:ea typeface="Calibri"/>
                <a:cs typeface="Calibri" panose="020F0502020204030204" pitchFamily="34" charset="0"/>
                <a:sym typeface="Calibri"/>
              </a:endParaRPr>
            </a:p>
          </p:txBody>
        </p:sp>
        <p:sp>
          <p:nvSpPr>
            <p:cNvPr id="84" name="Google Shape;84;p10"/>
            <p:cNvSpPr txBox="1"/>
            <p:nvPr/>
          </p:nvSpPr>
          <p:spPr>
            <a:xfrm>
              <a:off x="6096000" y="2482777"/>
              <a:ext cx="50618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A5A5A5"/>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056E218-1B62-A22E-417A-5978EF7315B3}"/>
              </a:ext>
            </a:extLst>
          </p:cNvPr>
          <p:cNvSpPr txBox="1"/>
          <p:nvPr/>
        </p:nvSpPr>
        <p:spPr>
          <a:xfrm>
            <a:off x="438072" y="1094452"/>
            <a:ext cx="5718232" cy="523220"/>
          </a:xfrm>
          <a:prstGeom prst="rect">
            <a:avLst/>
          </a:prstGeom>
          <a:noFill/>
        </p:spPr>
        <p:txBody>
          <a:bodyPr wrap="none" rtlCol="0">
            <a:spAutoFit/>
          </a:bodyPr>
          <a:lstStyle/>
          <a:p>
            <a:r>
              <a:rPr lang="en-US" sz="2800" b="1">
                <a:solidFill>
                  <a:srgbClr val="42A5F5"/>
                </a:solidFill>
                <a:latin typeface="Calibri" panose="020F0502020204030204" pitchFamily="34" charset="0"/>
                <a:cs typeface="Calibri" panose="020F0502020204030204" pitchFamily="34" charset="0"/>
              </a:rPr>
              <a:t>2.1 Một số phương pháp tạo hộp thế</a:t>
            </a:r>
            <a:endParaRPr lang="en-US" sz="2800" b="1" dirty="0">
              <a:solidFill>
                <a:srgbClr val="42A5F5"/>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52F9D8A-B615-4628-BA82-6B4CE8B6F68D}"/>
              </a:ext>
            </a:extLst>
          </p:cNvPr>
          <p:cNvSpPr txBox="1"/>
          <p:nvPr/>
        </p:nvSpPr>
        <p:spPr>
          <a:xfrm>
            <a:off x="438072" y="1752130"/>
            <a:ext cx="3940502" cy="461665"/>
          </a:xfrm>
          <a:prstGeom prst="rect">
            <a:avLst/>
          </a:prstGeom>
          <a:noFill/>
        </p:spPr>
        <p:txBody>
          <a:bodyPr wrap="none" rtlCol="0">
            <a:spAutoFit/>
          </a:bodyPr>
          <a:lstStyle/>
          <a:p>
            <a:r>
              <a:rPr lang="en-US" sz="2400" b="1" i="1">
                <a:solidFill>
                  <a:srgbClr val="78909C"/>
                </a:solidFill>
                <a:latin typeface="Calibri" panose="020F0502020204030204" pitchFamily="34" charset="0"/>
                <a:cs typeface="Calibri" panose="020F0502020204030204" pitchFamily="34" charset="0"/>
              </a:rPr>
              <a:t>2.1.3  Sử dụng mã hóa ngược</a:t>
            </a:r>
            <a:endParaRPr lang="en-US" sz="2400" b="1" i="1" dirty="0">
              <a:solidFill>
                <a:srgbClr val="78909C"/>
              </a:solidFill>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A17BEA8B-8738-4A6A-8CDB-C16E7439783C}"/>
              </a:ext>
            </a:extLst>
          </p:cNvPr>
          <p:cNvSpPr txBox="1"/>
          <p:nvPr/>
        </p:nvSpPr>
        <p:spPr>
          <a:xfrm>
            <a:off x="438073" y="2259541"/>
            <a:ext cx="11402682" cy="4457952"/>
          </a:xfrm>
          <a:prstGeom prst="rect">
            <a:avLst/>
          </a:prstGeom>
          <a:noFill/>
        </p:spPr>
        <p:txBody>
          <a:bodyPr wrap="square" rtlCol="0">
            <a:spAutoFit/>
          </a:bodyPr>
          <a:lstStyle/>
          <a:p>
            <a:pPr indent="457200" algn="just">
              <a:lnSpc>
                <a:spcPct val="150000"/>
              </a:lnSpc>
            </a:pPr>
            <a:r>
              <a:rPr lang="en-US" sz="2400">
                <a:solidFill>
                  <a:srgbClr val="424242"/>
                </a:solidFill>
                <a:effectLst/>
                <a:latin typeface="Times New Roman" panose="02020603050405020304" pitchFamily="18" charset="0"/>
                <a:ea typeface="Calibri" panose="020F0502020204030204" pitchFamily="34" charset="0"/>
              </a:rPr>
              <a:t>S-box có thể được tạo bằng cách sử dụng một thuật toán mã hóa ngược, trong đó khối dữ liệu đầu vào được mã hoá ngược và sau đó được giải mã để tạo ra khối dữ liệu đầu ra tương ứng</a:t>
            </a:r>
          </a:p>
          <a:p>
            <a:pPr indent="457200" algn="just">
              <a:lnSpc>
                <a:spcPct val="150000"/>
              </a:lnSpc>
            </a:pPr>
            <a:r>
              <a:rPr lang="en-US" sz="2400">
                <a:solidFill>
                  <a:srgbClr val="424242"/>
                </a:solidFill>
                <a:effectLst/>
                <a:latin typeface="Times New Roman" panose="02020603050405020304" pitchFamily="18" charset="0"/>
                <a:ea typeface="Calibri" panose="020F0502020204030204" pitchFamily="34" charset="0"/>
              </a:rPr>
              <a:t>Giả sử chúng ta muốn tạo một S-box động có kích thước 16x16 cho mã hóa AES.</a:t>
            </a:r>
          </a:p>
          <a:p>
            <a:pPr marL="0" marR="0" indent="457200" algn="just">
              <a:lnSpc>
                <a:spcPct val="150000"/>
              </a:lnSpc>
              <a:spcBef>
                <a:spcPts val="0"/>
              </a:spcBef>
              <a:spcAft>
                <a:spcPts val="0"/>
              </a:spcAft>
            </a:pP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Bước 1: Khối dữ liệu đầu vào được chia thành các khối con, mỗi khối có kích thước bằng với kích thước của S-box. </a:t>
            </a:r>
          </a:p>
          <a:p>
            <a:pPr marL="0" marR="0" indent="457200" algn="just">
              <a:lnSpc>
                <a:spcPct val="150000"/>
              </a:lnSpc>
              <a:spcBef>
                <a:spcPts val="0"/>
              </a:spcBef>
              <a:spcAft>
                <a:spcPts val="0"/>
              </a:spcAft>
            </a:pP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Bước 2: Mỗi khối con được biểu diễn dưới dạng vector cột. </a:t>
            </a:r>
          </a:p>
          <a:p>
            <a:pPr indent="457200" algn="just">
              <a:lnSpc>
                <a:spcPct val="150000"/>
              </a:lnSpc>
            </a:pPr>
            <a:endPar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24" name="Object 23">
            <a:extLst>
              <a:ext uri="{FF2B5EF4-FFF2-40B4-BE49-F238E27FC236}">
                <a16:creationId xmlns:a16="http://schemas.microsoft.com/office/drawing/2014/main" id="{039302F8-81D8-46BF-A0B3-E889ACE47097}"/>
              </a:ext>
            </a:extLst>
          </p:cNvPr>
          <p:cNvGraphicFramePr>
            <a:graphicFrameLocks noChangeAspect="1"/>
          </p:cNvGraphicFramePr>
          <p:nvPr/>
        </p:nvGraphicFramePr>
        <p:xfrm>
          <a:off x="4794250" y="2371725"/>
          <a:ext cx="114300" cy="177800"/>
        </p:xfrm>
        <a:graphic>
          <a:graphicData uri="http://schemas.openxmlformats.org/presentationml/2006/ole">
            <mc:AlternateContent xmlns:mc="http://schemas.openxmlformats.org/markup-compatibility/2006">
              <mc:Choice xmlns:v="urn:schemas-microsoft-com:vml" Requires="v">
                <p:oleObj spid="_x0000_s34838" name="Equation" r:id="rId4" imgW="114120" imgH="177480" progId="Equation.DSMT4">
                  <p:embed/>
                </p:oleObj>
              </mc:Choice>
              <mc:Fallback>
                <p:oleObj name="Equation" r:id="rId4" imgW="114120" imgH="177480" progId="Equation.DSMT4">
                  <p:embed/>
                  <p:pic>
                    <p:nvPicPr>
                      <p:cNvPr id="24" name="Object 23">
                        <a:extLst>
                          <a:ext uri="{FF2B5EF4-FFF2-40B4-BE49-F238E27FC236}">
                            <a16:creationId xmlns:a16="http://schemas.microsoft.com/office/drawing/2014/main" id="{039302F8-81D8-46BF-A0B3-E889ACE47097}"/>
                          </a:ext>
                        </a:extLst>
                      </p:cNvPr>
                      <p:cNvPicPr/>
                      <p:nvPr/>
                    </p:nvPicPr>
                    <p:blipFill>
                      <a:blip r:embed="rId5"/>
                      <a:stretch>
                        <a:fillRect/>
                      </a:stretch>
                    </p:blipFill>
                    <p:spPr>
                      <a:xfrm>
                        <a:off x="4794250" y="2371725"/>
                        <a:ext cx="114300" cy="177800"/>
                      </a:xfrm>
                      <a:prstGeom prst="rect">
                        <a:avLst/>
                      </a:prstGeom>
                    </p:spPr>
                  </p:pic>
                </p:oleObj>
              </mc:Fallback>
            </mc:AlternateContent>
          </a:graphicData>
        </a:graphic>
      </p:graphicFrame>
    </p:spTree>
    <p:extLst>
      <p:ext uri="{BB962C8B-B14F-4D97-AF65-F5344CB8AC3E}">
        <p14:creationId xmlns:p14="http://schemas.microsoft.com/office/powerpoint/2010/main" val="11692711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2" name="Google Shape;82;p10"/>
          <p:cNvGrpSpPr/>
          <p:nvPr/>
        </p:nvGrpSpPr>
        <p:grpSpPr>
          <a:xfrm>
            <a:off x="1120225" y="264681"/>
            <a:ext cx="11184317" cy="675291"/>
            <a:chOff x="5894364" y="2084485"/>
            <a:chExt cx="11184317" cy="675291"/>
          </a:xfrm>
        </p:grpSpPr>
        <p:sp>
          <p:nvSpPr>
            <p:cNvPr id="83" name="Google Shape;83;p10"/>
            <p:cNvSpPr txBox="1"/>
            <p:nvPr/>
          </p:nvSpPr>
          <p:spPr>
            <a:xfrm>
              <a:off x="5894364" y="2084485"/>
              <a:ext cx="1118431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CHƯƠNG 2: </a:t>
              </a:r>
              <a:r>
                <a:rPr lang="en-US" sz="3600" b="1">
                  <a:solidFill>
                    <a:srgbClr val="FF7043"/>
                  </a:solidFill>
                  <a:latin typeface="Calibri" panose="020F0502020204030204" pitchFamily="34" charset="0"/>
                  <a:ea typeface="Calibri"/>
                  <a:cs typeface="Calibri" panose="020F0502020204030204" pitchFamily="34" charset="0"/>
                  <a:sym typeface="Calibri"/>
                </a:rPr>
                <a:t>MỘT SỐ PHƯƠNG PHÁP TẠO HỘP THẾ</a:t>
              </a:r>
              <a:endParaRPr sz="3600" b="1" i="0" u="none" strike="noStrike" cap="none" dirty="0">
                <a:solidFill>
                  <a:srgbClr val="FF7043"/>
                </a:solidFill>
                <a:latin typeface="Calibri" panose="020F0502020204030204" pitchFamily="34" charset="0"/>
                <a:ea typeface="Calibri"/>
                <a:cs typeface="Calibri" panose="020F0502020204030204" pitchFamily="34" charset="0"/>
                <a:sym typeface="Calibri"/>
              </a:endParaRPr>
            </a:p>
          </p:txBody>
        </p:sp>
        <p:sp>
          <p:nvSpPr>
            <p:cNvPr id="84" name="Google Shape;84;p10"/>
            <p:cNvSpPr txBox="1"/>
            <p:nvPr/>
          </p:nvSpPr>
          <p:spPr>
            <a:xfrm>
              <a:off x="6096000" y="2482777"/>
              <a:ext cx="50618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A5A5A5"/>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056E218-1B62-A22E-417A-5978EF7315B3}"/>
              </a:ext>
            </a:extLst>
          </p:cNvPr>
          <p:cNvSpPr txBox="1"/>
          <p:nvPr/>
        </p:nvSpPr>
        <p:spPr>
          <a:xfrm>
            <a:off x="438072" y="1094452"/>
            <a:ext cx="5718232" cy="523220"/>
          </a:xfrm>
          <a:prstGeom prst="rect">
            <a:avLst/>
          </a:prstGeom>
          <a:noFill/>
        </p:spPr>
        <p:txBody>
          <a:bodyPr wrap="none" rtlCol="0">
            <a:spAutoFit/>
          </a:bodyPr>
          <a:lstStyle/>
          <a:p>
            <a:r>
              <a:rPr lang="en-US" sz="2800" b="1">
                <a:solidFill>
                  <a:srgbClr val="42A5F5"/>
                </a:solidFill>
                <a:latin typeface="Calibri" panose="020F0502020204030204" pitchFamily="34" charset="0"/>
                <a:cs typeface="Calibri" panose="020F0502020204030204" pitchFamily="34" charset="0"/>
              </a:rPr>
              <a:t>2.1 Một số phương pháp tạo hộp thế</a:t>
            </a:r>
            <a:endParaRPr lang="en-US" sz="2800" b="1" dirty="0">
              <a:solidFill>
                <a:srgbClr val="42A5F5"/>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52F9D8A-B615-4628-BA82-6B4CE8B6F68D}"/>
              </a:ext>
            </a:extLst>
          </p:cNvPr>
          <p:cNvSpPr txBox="1"/>
          <p:nvPr/>
        </p:nvSpPr>
        <p:spPr>
          <a:xfrm>
            <a:off x="438072" y="1752130"/>
            <a:ext cx="3940502" cy="461665"/>
          </a:xfrm>
          <a:prstGeom prst="rect">
            <a:avLst/>
          </a:prstGeom>
          <a:noFill/>
        </p:spPr>
        <p:txBody>
          <a:bodyPr wrap="none" rtlCol="0">
            <a:spAutoFit/>
          </a:bodyPr>
          <a:lstStyle/>
          <a:p>
            <a:r>
              <a:rPr lang="en-US" sz="2400" b="1" i="1">
                <a:solidFill>
                  <a:srgbClr val="78909C"/>
                </a:solidFill>
                <a:latin typeface="Calibri" panose="020F0502020204030204" pitchFamily="34" charset="0"/>
                <a:cs typeface="Calibri" panose="020F0502020204030204" pitchFamily="34" charset="0"/>
              </a:rPr>
              <a:t>2.1.3  Sử dụng mã hóa ngược</a:t>
            </a:r>
            <a:endParaRPr lang="en-US" sz="2400" b="1" i="1" dirty="0">
              <a:solidFill>
                <a:srgbClr val="78909C"/>
              </a:solidFill>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A17BEA8B-8738-4A6A-8CDB-C16E7439783C}"/>
              </a:ext>
            </a:extLst>
          </p:cNvPr>
          <p:cNvSpPr txBox="1"/>
          <p:nvPr/>
        </p:nvSpPr>
        <p:spPr>
          <a:xfrm>
            <a:off x="438072" y="2213795"/>
            <a:ext cx="11184317" cy="2795958"/>
          </a:xfrm>
          <a:prstGeom prst="rect">
            <a:avLst/>
          </a:prstGeom>
          <a:noFill/>
        </p:spPr>
        <p:txBody>
          <a:bodyPr wrap="square" rtlCol="0">
            <a:spAutoFit/>
          </a:bodyPr>
          <a:lstStyle/>
          <a:p>
            <a:pPr marL="0" marR="0" indent="457200" algn="just">
              <a:lnSpc>
                <a:spcPct val="150000"/>
              </a:lnSpc>
              <a:spcBef>
                <a:spcPts val="0"/>
              </a:spcBef>
              <a:spcAft>
                <a:spcPts val="0"/>
              </a:spcAft>
            </a:pP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Bước 3: Một ma trận A có kích thước bằng với kích thước của S-box được tạo ra. </a:t>
            </a:r>
          </a:p>
          <a:p>
            <a:pPr marL="0" marR="0" indent="457200" algn="just">
              <a:lnSpc>
                <a:spcPct val="150000"/>
              </a:lnSpc>
              <a:spcBef>
                <a:spcPts val="0"/>
              </a:spcBef>
              <a:spcAft>
                <a:spcPts val="0"/>
              </a:spcAft>
            </a:pP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Bước 4: Mỗi vector cột của khối dữ liệu đầu vào được nhân với ma trận A để tạo ra vector cột của khối dữ liệu đầu ra tương ứng. </a:t>
            </a:r>
          </a:p>
          <a:p>
            <a:pPr marL="0" marR="0" indent="457200" algn="just">
              <a:lnSpc>
                <a:spcPct val="150000"/>
              </a:lnSpc>
              <a:spcBef>
                <a:spcPts val="0"/>
              </a:spcBef>
              <a:spcAft>
                <a:spcPts val="0"/>
              </a:spcAft>
            </a:pP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Bước 5: Các vector cột của khối dữ liệu đầu ra được ghép lại để tạo thành khối dữ liệu đầu ra hoàn chỉnh. </a:t>
            </a:r>
          </a:p>
        </p:txBody>
      </p:sp>
      <p:graphicFrame>
        <p:nvGraphicFramePr>
          <p:cNvPr id="24" name="Object 23">
            <a:extLst>
              <a:ext uri="{FF2B5EF4-FFF2-40B4-BE49-F238E27FC236}">
                <a16:creationId xmlns:a16="http://schemas.microsoft.com/office/drawing/2014/main" id="{039302F8-81D8-46BF-A0B3-E889ACE47097}"/>
              </a:ext>
            </a:extLst>
          </p:cNvPr>
          <p:cNvGraphicFramePr>
            <a:graphicFrameLocks noChangeAspect="1"/>
          </p:cNvGraphicFramePr>
          <p:nvPr/>
        </p:nvGraphicFramePr>
        <p:xfrm>
          <a:off x="4794250" y="2371725"/>
          <a:ext cx="114300" cy="177800"/>
        </p:xfrm>
        <a:graphic>
          <a:graphicData uri="http://schemas.openxmlformats.org/presentationml/2006/ole">
            <mc:AlternateContent xmlns:mc="http://schemas.openxmlformats.org/markup-compatibility/2006">
              <mc:Choice xmlns:v="urn:schemas-microsoft-com:vml" Requires="v">
                <p:oleObj spid="_x0000_s35862" name="Equation" r:id="rId4" imgW="114120" imgH="177480" progId="Equation.DSMT4">
                  <p:embed/>
                </p:oleObj>
              </mc:Choice>
              <mc:Fallback>
                <p:oleObj name="Equation" r:id="rId4" imgW="114120" imgH="177480" progId="Equation.DSMT4">
                  <p:embed/>
                  <p:pic>
                    <p:nvPicPr>
                      <p:cNvPr id="24" name="Object 23">
                        <a:extLst>
                          <a:ext uri="{FF2B5EF4-FFF2-40B4-BE49-F238E27FC236}">
                            <a16:creationId xmlns:a16="http://schemas.microsoft.com/office/drawing/2014/main" id="{039302F8-81D8-46BF-A0B3-E889ACE47097}"/>
                          </a:ext>
                        </a:extLst>
                      </p:cNvPr>
                      <p:cNvPicPr/>
                      <p:nvPr/>
                    </p:nvPicPr>
                    <p:blipFill>
                      <a:blip r:embed="rId5"/>
                      <a:stretch>
                        <a:fillRect/>
                      </a:stretch>
                    </p:blipFill>
                    <p:spPr>
                      <a:xfrm>
                        <a:off x="4794250" y="2371725"/>
                        <a:ext cx="114300" cy="177800"/>
                      </a:xfrm>
                      <a:prstGeom prst="rect">
                        <a:avLst/>
                      </a:prstGeom>
                    </p:spPr>
                  </p:pic>
                </p:oleObj>
              </mc:Fallback>
            </mc:AlternateContent>
          </a:graphicData>
        </a:graphic>
      </p:graphicFrame>
    </p:spTree>
    <p:extLst>
      <p:ext uri="{BB962C8B-B14F-4D97-AF65-F5344CB8AC3E}">
        <p14:creationId xmlns:p14="http://schemas.microsoft.com/office/powerpoint/2010/main" val="22199743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2" name="Google Shape;82;p10"/>
          <p:cNvGrpSpPr/>
          <p:nvPr/>
        </p:nvGrpSpPr>
        <p:grpSpPr>
          <a:xfrm>
            <a:off x="1120225" y="264681"/>
            <a:ext cx="11184317" cy="675291"/>
            <a:chOff x="5894364" y="2084485"/>
            <a:chExt cx="11184317" cy="675291"/>
          </a:xfrm>
        </p:grpSpPr>
        <p:sp>
          <p:nvSpPr>
            <p:cNvPr id="83" name="Google Shape;83;p10"/>
            <p:cNvSpPr txBox="1"/>
            <p:nvPr/>
          </p:nvSpPr>
          <p:spPr>
            <a:xfrm>
              <a:off x="5894364" y="2084485"/>
              <a:ext cx="1118431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CHƯƠNG 2: </a:t>
              </a:r>
              <a:r>
                <a:rPr lang="en-US" sz="3600" b="1">
                  <a:solidFill>
                    <a:srgbClr val="FF7043"/>
                  </a:solidFill>
                  <a:latin typeface="Calibri" panose="020F0502020204030204" pitchFamily="34" charset="0"/>
                  <a:ea typeface="Calibri"/>
                  <a:cs typeface="Calibri" panose="020F0502020204030204" pitchFamily="34" charset="0"/>
                  <a:sym typeface="Calibri"/>
                </a:rPr>
                <a:t>MỘT SỐ PHƯƠNG PHÁP TẠO HỘP THẾ</a:t>
              </a:r>
              <a:endParaRPr sz="3600" b="1" i="0" u="none" strike="noStrike" cap="none" dirty="0">
                <a:solidFill>
                  <a:srgbClr val="FF7043"/>
                </a:solidFill>
                <a:latin typeface="Calibri" panose="020F0502020204030204" pitchFamily="34" charset="0"/>
                <a:ea typeface="Calibri"/>
                <a:cs typeface="Calibri" panose="020F0502020204030204" pitchFamily="34" charset="0"/>
                <a:sym typeface="Calibri"/>
              </a:endParaRPr>
            </a:p>
          </p:txBody>
        </p:sp>
        <p:sp>
          <p:nvSpPr>
            <p:cNvPr id="84" name="Google Shape;84;p10"/>
            <p:cNvSpPr txBox="1"/>
            <p:nvPr/>
          </p:nvSpPr>
          <p:spPr>
            <a:xfrm>
              <a:off x="6096000" y="2482777"/>
              <a:ext cx="50618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A5A5A5"/>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056E218-1B62-A22E-417A-5978EF7315B3}"/>
              </a:ext>
            </a:extLst>
          </p:cNvPr>
          <p:cNvSpPr txBox="1"/>
          <p:nvPr/>
        </p:nvSpPr>
        <p:spPr>
          <a:xfrm>
            <a:off x="438072" y="1094452"/>
            <a:ext cx="5718232" cy="523220"/>
          </a:xfrm>
          <a:prstGeom prst="rect">
            <a:avLst/>
          </a:prstGeom>
          <a:noFill/>
        </p:spPr>
        <p:txBody>
          <a:bodyPr wrap="none" rtlCol="0">
            <a:spAutoFit/>
          </a:bodyPr>
          <a:lstStyle/>
          <a:p>
            <a:r>
              <a:rPr lang="en-US" sz="2800" b="1">
                <a:solidFill>
                  <a:srgbClr val="42A5F5"/>
                </a:solidFill>
                <a:latin typeface="Calibri" panose="020F0502020204030204" pitchFamily="34" charset="0"/>
                <a:cs typeface="Calibri" panose="020F0502020204030204" pitchFamily="34" charset="0"/>
              </a:rPr>
              <a:t>2.1 Một số phương pháp tạo hộp thế</a:t>
            </a:r>
            <a:endParaRPr lang="en-US" sz="2800" b="1" dirty="0">
              <a:solidFill>
                <a:srgbClr val="42A5F5"/>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52F9D8A-B615-4628-BA82-6B4CE8B6F68D}"/>
              </a:ext>
            </a:extLst>
          </p:cNvPr>
          <p:cNvSpPr txBox="1"/>
          <p:nvPr/>
        </p:nvSpPr>
        <p:spPr>
          <a:xfrm>
            <a:off x="438072" y="1752130"/>
            <a:ext cx="4474302" cy="461665"/>
          </a:xfrm>
          <a:prstGeom prst="rect">
            <a:avLst/>
          </a:prstGeom>
          <a:noFill/>
        </p:spPr>
        <p:txBody>
          <a:bodyPr wrap="none" rtlCol="0">
            <a:spAutoFit/>
          </a:bodyPr>
          <a:lstStyle/>
          <a:p>
            <a:r>
              <a:rPr lang="en-US" sz="2400" b="1" i="1">
                <a:solidFill>
                  <a:srgbClr val="78909C"/>
                </a:solidFill>
                <a:latin typeface="Calibri" panose="020F0502020204030204" pitchFamily="34" charset="0"/>
                <a:cs typeface="Calibri" panose="020F0502020204030204" pitchFamily="34" charset="0"/>
              </a:rPr>
              <a:t>2.1.4  Sử dụng biến đổi tuyến tính</a:t>
            </a:r>
            <a:endParaRPr lang="en-US" sz="2400" b="1" i="1" dirty="0">
              <a:solidFill>
                <a:srgbClr val="78909C"/>
              </a:solidFill>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A17BEA8B-8738-4A6A-8CDB-C16E7439783C}"/>
              </a:ext>
            </a:extLst>
          </p:cNvPr>
          <p:cNvSpPr txBox="1"/>
          <p:nvPr/>
        </p:nvSpPr>
        <p:spPr>
          <a:xfrm>
            <a:off x="438073" y="2259541"/>
            <a:ext cx="11402682" cy="3349956"/>
          </a:xfrm>
          <a:prstGeom prst="rect">
            <a:avLst/>
          </a:prstGeom>
          <a:noFill/>
        </p:spPr>
        <p:txBody>
          <a:bodyPr wrap="square" rtlCol="0">
            <a:spAutoFit/>
          </a:bodyPr>
          <a:lstStyle/>
          <a:p>
            <a:pPr marL="0" marR="0" indent="457200" algn="just">
              <a:lnSpc>
                <a:spcPct val="150000"/>
              </a:lnSpc>
              <a:spcBef>
                <a:spcPts val="0"/>
              </a:spcBef>
              <a:spcAft>
                <a:spcPts val="0"/>
              </a:spcAft>
            </a:pPr>
            <a:r>
              <a:rPr lang="en-US" sz="2400">
                <a:solidFill>
                  <a:srgbClr val="424242"/>
                </a:solidFill>
                <a:effectLst/>
                <a:latin typeface="Times New Roman" panose="02020603050405020304" pitchFamily="18" charset="0"/>
                <a:ea typeface="Calibri" panose="020F0502020204030204" pitchFamily="34" charset="0"/>
              </a:rPr>
              <a:t>S-box có thể được tạo bằng cách sử dụng đa tuyến tính, trong đó một số lượng lớn các phép biến đổi tuyến tính được áp dụng lên khối dữ liệu đầu vào để tạo ra khối dữ liệu đầu ra</a:t>
            </a:r>
          </a:p>
          <a:p>
            <a:pPr marL="0" marR="0" indent="457200" algn="just">
              <a:lnSpc>
                <a:spcPct val="150000"/>
              </a:lnSpc>
              <a:spcBef>
                <a:spcPts val="0"/>
              </a:spcBef>
              <a:spcAft>
                <a:spcPts val="0"/>
              </a:spcAft>
            </a:pP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Bước 1: Khối dữ liệu đầu vào được chia thành các khối con, mỗi khối có kích thước bằng với kích thước của S-box. </a:t>
            </a:r>
          </a:p>
          <a:p>
            <a:pPr marL="0" marR="0" indent="457200" algn="just">
              <a:lnSpc>
                <a:spcPct val="150000"/>
              </a:lnSpc>
              <a:spcBef>
                <a:spcPts val="0"/>
              </a:spcBef>
              <a:spcAft>
                <a:spcPts val="0"/>
              </a:spcAft>
            </a:pP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Bước 2: Mỗi khối con được biểu diễn dưới dạng vector cột. </a:t>
            </a:r>
          </a:p>
          <a:p>
            <a:pPr marL="0" marR="0" indent="457200" algn="just">
              <a:lnSpc>
                <a:spcPct val="150000"/>
              </a:lnSpc>
              <a:spcBef>
                <a:spcPts val="0"/>
              </a:spcBef>
              <a:spcAft>
                <a:spcPts val="0"/>
              </a:spcAft>
            </a:pP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Bước 3: Một ma trận A có kích thước bằng với kích thước của S-box được tạo ra. </a:t>
            </a:r>
          </a:p>
        </p:txBody>
      </p:sp>
      <p:graphicFrame>
        <p:nvGraphicFramePr>
          <p:cNvPr id="24" name="Object 23">
            <a:extLst>
              <a:ext uri="{FF2B5EF4-FFF2-40B4-BE49-F238E27FC236}">
                <a16:creationId xmlns:a16="http://schemas.microsoft.com/office/drawing/2014/main" id="{039302F8-81D8-46BF-A0B3-E889ACE47097}"/>
              </a:ext>
            </a:extLst>
          </p:cNvPr>
          <p:cNvGraphicFramePr>
            <a:graphicFrameLocks noChangeAspect="1"/>
          </p:cNvGraphicFramePr>
          <p:nvPr/>
        </p:nvGraphicFramePr>
        <p:xfrm>
          <a:off x="4794250" y="2371725"/>
          <a:ext cx="114300" cy="177800"/>
        </p:xfrm>
        <a:graphic>
          <a:graphicData uri="http://schemas.openxmlformats.org/presentationml/2006/ole">
            <mc:AlternateContent xmlns:mc="http://schemas.openxmlformats.org/markup-compatibility/2006">
              <mc:Choice xmlns:v="urn:schemas-microsoft-com:vml" Requires="v">
                <p:oleObj spid="_x0000_s36886" name="Equation" r:id="rId4" imgW="114120" imgH="177480" progId="Equation.DSMT4">
                  <p:embed/>
                </p:oleObj>
              </mc:Choice>
              <mc:Fallback>
                <p:oleObj name="Equation" r:id="rId4" imgW="114120" imgH="177480" progId="Equation.DSMT4">
                  <p:embed/>
                  <p:pic>
                    <p:nvPicPr>
                      <p:cNvPr id="24" name="Object 23">
                        <a:extLst>
                          <a:ext uri="{FF2B5EF4-FFF2-40B4-BE49-F238E27FC236}">
                            <a16:creationId xmlns:a16="http://schemas.microsoft.com/office/drawing/2014/main" id="{039302F8-81D8-46BF-A0B3-E889ACE47097}"/>
                          </a:ext>
                        </a:extLst>
                      </p:cNvPr>
                      <p:cNvPicPr/>
                      <p:nvPr/>
                    </p:nvPicPr>
                    <p:blipFill>
                      <a:blip r:embed="rId5"/>
                      <a:stretch>
                        <a:fillRect/>
                      </a:stretch>
                    </p:blipFill>
                    <p:spPr>
                      <a:xfrm>
                        <a:off x="4794250" y="2371725"/>
                        <a:ext cx="114300" cy="177800"/>
                      </a:xfrm>
                      <a:prstGeom prst="rect">
                        <a:avLst/>
                      </a:prstGeom>
                    </p:spPr>
                  </p:pic>
                </p:oleObj>
              </mc:Fallback>
            </mc:AlternateContent>
          </a:graphicData>
        </a:graphic>
      </p:graphicFrame>
    </p:spTree>
    <p:extLst>
      <p:ext uri="{BB962C8B-B14F-4D97-AF65-F5344CB8AC3E}">
        <p14:creationId xmlns:p14="http://schemas.microsoft.com/office/powerpoint/2010/main" val="19321212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2" name="Google Shape;82;p10"/>
          <p:cNvGrpSpPr/>
          <p:nvPr/>
        </p:nvGrpSpPr>
        <p:grpSpPr>
          <a:xfrm>
            <a:off x="1120225" y="264681"/>
            <a:ext cx="11184317" cy="675291"/>
            <a:chOff x="5894364" y="2084485"/>
            <a:chExt cx="11184317" cy="675291"/>
          </a:xfrm>
        </p:grpSpPr>
        <p:sp>
          <p:nvSpPr>
            <p:cNvPr id="83" name="Google Shape;83;p10"/>
            <p:cNvSpPr txBox="1"/>
            <p:nvPr/>
          </p:nvSpPr>
          <p:spPr>
            <a:xfrm>
              <a:off x="5894364" y="2084485"/>
              <a:ext cx="1118431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CHƯƠNG 2: </a:t>
              </a:r>
              <a:r>
                <a:rPr lang="en-US" sz="3600" b="1">
                  <a:solidFill>
                    <a:srgbClr val="FF7043"/>
                  </a:solidFill>
                  <a:latin typeface="Calibri" panose="020F0502020204030204" pitchFamily="34" charset="0"/>
                  <a:ea typeface="Calibri"/>
                  <a:cs typeface="Calibri" panose="020F0502020204030204" pitchFamily="34" charset="0"/>
                  <a:sym typeface="Calibri"/>
                </a:rPr>
                <a:t>MỘT SỐ PHƯƠNG PHÁP TẠO HỘP THẾ</a:t>
              </a:r>
              <a:endParaRPr sz="3600" b="1" i="0" u="none" strike="noStrike" cap="none" dirty="0">
                <a:solidFill>
                  <a:srgbClr val="FF7043"/>
                </a:solidFill>
                <a:latin typeface="Calibri" panose="020F0502020204030204" pitchFamily="34" charset="0"/>
                <a:ea typeface="Calibri"/>
                <a:cs typeface="Calibri" panose="020F0502020204030204" pitchFamily="34" charset="0"/>
                <a:sym typeface="Calibri"/>
              </a:endParaRPr>
            </a:p>
          </p:txBody>
        </p:sp>
        <p:sp>
          <p:nvSpPr>
            <p:cNvPr id="84" name="Google Shape;84;p10"/>
            <p:cNvSpPr txBox="1"/>
            <p:nvPr/>
          </p:nvSpPr>
          <p:spPr>
            <a:xfrm>
              <a:off x="6096000" y="2482777"/>
              <a:ext cx="50618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A5A5A5"/>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056E218-1B62-A22E-417A-5978EF7315B3}"/>
              </a:ext>
            </a:extLst>
          </p:cNvPr>
          <p:cNvSpPr txBox="1"/>
          <p:nvPr/>
        </p:nvSpPr>
        <p:spPr>
          <a:xfrm>
            <a:off x="438072" y="1094452"/>
            <a:ext cx="5718232" cy="523220"/>
          </a:xfrm>
          <a:prstGeom prst="rect">
            <a:avLst/>
          </a:prstGeom>
          <a:noFill/>
        </p:spPr>
        <p:txBody>
          <a:bodyPr wrap="none" rtlCol="0">
            <a:spAutoFit/>
          </a:bodyPr>
          <a:lstStyle/>
          <a:p>
            <a:r>
              <a:rPr lang="en-US" sz="2800" b="1">
                <a:solidFill>
                  <a:srgbClr val="42A5F5"/>
                </a:solidFill>
                <a:latin typeface="Calibri" panose="020F0502020204030204" pitchFamily="34" charset="0"/>
                <a:cs typeface="Calibri" panose="020F0502020204030204" pitchFamily="34" charset="0"/>
              </a:rPr>
              <a:t>2.1 Một số phương pháp tạo hộp thế</a:t>
            </a:r>
            <a:endParaRPr lang="en-US" sz="2800" b="1" dirty="0">
              <a:solidFill>
                <a:srgbClr val="42A5F5"/>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52F9D8A-B615-4628-BA82-6B4CE8B6F68D}"/>
              </a:ext>
            </a:extLst>
          </p:cNvPr>
          <p:cNvSpPr txBox="1"/>
          <p:nvPr/>
        </p:nvSpPr>
        <p:spPr>
          <a:xfrm>
            <a:off x="438072" y="1752130"/>
            <a:ext cx="4474302" cy="461665"/>
          </a:xfrm>
          <a:prstGeom prst="rect">
            <a:avLst/>
          </a:prstGeom>
          <a:noFill/>
        </p:spPr>
        <p:txBody>
          <a:bodyPr wrap="none" rtlCol="0">
            <a:spAutoFit/>
          </a:bodyPr>
          <a:lstStyle/>
          <a:p>
            <a:r>
              <a:rPr lang="en-US" sz="2400" b="1" i="1">
                <a:solidFill>
                  <a:srgbClr val="78909C"/>
                </a:solidFill>
                <a:latin typeface="Calibri" panose="020F0502020204030204" pitchFamily="34" charset="0"/>
                <a:cs typeface="Calibri" panose="020F0502020204030204" pitchFamily="34" charset="0"/>
              </a:rPr>
              <a:t>2.1.4  Sử dụng biến đổi tuyến tính</a:t>
            </a:r>
            <a:endParaRPr lang="en-US" sz="2400" b="1" i="1" dirty="0">
              <a:solidFill>
                <a:srgbClr val="78909C"/>
              </a:solidFill>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A17BEA8B-8738-4A6A-8CDB-C16E7439783C}"/>
              </a:ext>
            </a:extLst>
          </p:cNvPr>
          <p:cNvSpPr txBox="1"/>
          <p:nvPr/>
        </p:nvSpPr>
        <p:spPr>
          <a:xfrm>
            <a:off x="438073" y="2259541"/>
            <a:ext cx="11402682" cy="2241960"/>
          </a:xfrm>
          <a:prstGeom prst="rect">
            <a:avLst/>
          </a:prstGeom>
          <a:noFill/>
        </p:spPr>
        <p:txBody>
          <a:bodyPr wrap="square" rtlCol="0">
            <a:spAutoFit/>
          </a:bodyPr>
          <a:lstStyle/>
          <a:p>
            <a:pPr marL="0" marR="0" indent="457200" algn="just">
              <a:lnSpc>
                <a:spcPct val="150000"/>
              </a:lnSpc>
              <a:spcBef>
                <a:spcPts val="0"/>
              </a:spcBef>
              <a:spcAft>
                <a:spcPts val="0"/>
              </a:spcAft>
            </a:pP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Bước 4: Mỗi vector cột của khối dữ liệu đầu vào được nhân với ma trận A để tạo ra vector cột của khối dữ liệu đầu ra tương ứng. </a:t>
            </a:r>
          </a:p>
          <a:p>
            <a:pPr marL="0" marR="0" indent="457200" algn="just">
              <a:lnSpc>
                <a:spcPct val="150000"/>
              </a:lnSpc>
              <a:spcBef>
                <a:spcPts val="0"/>
              </a:spcBef>
              <a:spcAft>
                <a:spcPts val="0"/>
              </a:spcAft>
            </a:pP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Bước 5: Các vector cột của khối dữ liệu đầu ra được ghép lại để tạo thành khối dữ liệu đầu ra hoàn chỉnh. </a:t>
            </a:r>
          </a:p>
        </p:txBody>
      </p:sp>
      <p:graphicFrame>
        <p:nvGraphicFramePr>
          <p:cNvPr id="24" name="Object 23">
            <a:extLst>
              <a:ext uri="{FF2B5EF4-FFF2-40B4-BE49-F238E27FC236}">
                <a16:creationId xmlns:a16="http://schemas.microsoft.com/office/drawing/2014/main" id="{039302F8-81D8-46BF-A0B3-E889ACE47097}"/>
              </a:ext>
            </a:extLst>
          </p:cNvPr>
          <p:cNvGraphicFramePr>
            <a:graphicFrameLocks noChangeAspect="1"/>
          </p:cNvGraphicFramePr>
          <p:nvPr/>
        </p:nvGraphicFramePr>
        <p:xfrm>
          <a:off x="4794250" y="2371725"/>
          <a:ext cx="114300" cy="177800"/>
        </p:xfrm>
        <a:graphic>
          <a:graphicData uri="http://schemas.openxmlformats.org/presentationml/2006/ole">
            <mc:AlternateContent xmlns:mc="http://schemas.openxmlformats.org/markup-compatibility/2006">
              <mc:Choice xmlns:v="urn:schemas-microsoft-com:vml" Requires="v">
                <p:oleObj spid="_x0000_s37909" name="Equation" r:id="rId4" imgW="114120" imgH="177480" progId="Equation.DSMT4">
                  <p:embed/>
                </p:oleObj>
              </mc:Choice>
              <mc:Fallback>
                <p:oleObj name="Equation" r:id="rId4" imgW="114120" imgH="177480" progId="Equation.DSMT4">
                  <p:embed/>
                  <p:pic>
                    <p:nvPicPr>
                      <p:cNvPr id="24" name="Object 23">
                        <a:extLst>
                          <a:ext uri="{FF2B5EF4-FFF2-40B4-BE49-F238E27FC236}">
                            <a16:creationId xmlns:a16="http://schemas.microsoft.com/office/drawing/2014/main" id="{039302F8-81D8-46BF-A0B3-E889ACE47097}"/>
                          </a:ext>
                        </a:extLst>
                      </p:cNvPr>
                      <p:cNvPicPr/>
                      <p:nvPr/>
                    </p:nvPicPr>
                    <p:blipFill>
                      <a:blip r:embed="rId5"/>
                      <a:stretch>
                        <a:fillRect/>
                      </a:stretch>
                    </p:blipFill>
                    <p:spPr>
                      <a:xfrm>
                        <a:off x="4794250" y="2371725"/>
                        <a:ext cx="114300" cy="177800"/>
                      </a:xfrm>
                      <a:prstGeom prst="rect">
                        <a:avLst/>
                      </a:prstGeom>
                    </p:spPr>
                  </p:pic>
                </p:oleObj>
              </mc:Fallback>
            </mc:AlternateContent>
          </a:graphicData>
        </a:graphic>
      </p:graphicFrame>
    </p:spTree>
    <p:extLst>
      <p:ext uri="{BB962C8B-B14F-4D97-AF65-F5344CB8AC3E}">
        <p14:creationId xmlns:p14="http://schemas.microsoft.com/office/powerpoint/2010/main" val="15299922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2" name="Google Shape;82;p10"/>
          <p:cNvGrpSpPr/>
          <p:nvPr/>
        </p:nvGrpSpPr>
        <p:grpSpPr>
          <a:xfrm>
            <a:off x="1120225" y="264681"/>
            <a:ext cx="11184317" cy="675291"/>
            <a:chOff x="5894364" y="2084485"/>
            <a:chExt cx="11184317" cy="675291"/>
          </a:xfrm>
        </p:grpSpPr>
        <p:sp>
          <p:nvSpPr>
            <p:cNvPr id="83" name="Google Shape;83;p10"/>
            <p:cNvSpPr txBox="1"/>
            <p:nvPr/>
          </p:nvSpPr>
          <p:spPr>
            <a:xfrm>
              <a:off x="5894364" y="2084485"/>
              <a:ext cx="1118431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CHƯƠNG 2: </a:t>
              </a:r>
              <a:r>
                <a:rPr lang="en-US" sz="3600" b="1">
                  <a:solidFill>
                    <a:srgbClr val="FF7043"/>
                  </a:solidFill>
                  <a:latin typeface="Calibri" panose="020F0502020204030204" pitchFamily="34" charset="0"/>
                  <a:ea typeface="Calibri"/>
                  <a:cs typeface="Calibri" panose="020F0502020204030204" pitchFamily="34" charset="0"/>
                  <a:sym typeface="Calibri"/>
                </a:rPr>
                <a:t>MỘT SỐ PHƯƠNG PHÁP TẠO HỘP THẾ</a:t>
              </a:r>
              <a:endParaRPr sz="3600" b="1" i="0" u="none" strike="noStrike" cap="none" dirty="0">
                <a:solidFill>
                  <a:srgbClr val="FF7043"/>
                </a:solidFill>
                <a:latin typeface="Calibri" panose="020F0502020204030204" pitchFamily="34" charset="0"/>
                <a:ea typeface="Calibri"/>
                <a:cs typeface="Calibri" panose="020F0502020204030204" pitchFamily="34" charset="0"/>
                <a:sym typeface="Calibri"/>
              </a:endParaRPr>
            </a:p>
          </p:txBody>
        </p:sp>
        <p:sp>
          <p:nvSpPr>
            <p:cNvPr id="84" name="Google Shape;84;p10"/>
            <p:cNvSpPr txBox="1"/>
            <p:nvPr/>
          </p:nvSpPr>
          <p:spPr>
            <a:xfrm>
              <a:off x="6096000" y="2482777"/>
              <a:ext cx="50618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A5A5A5"/>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056E218-1B62-A22E-417A-5978EF7315B3}"/>
              </a:ext>
            </a:extLst>
          </p:cNvPr>
          <p:cNvSpPr txBox="1"/>
          <p:nvPr/>
        </p:nvSpPr>
        <p:spPr>
          <a:xfrm>
            <a:off x="438072" y="1094452"/>
            <a:ext cx="5718232" cy="523220"/>
          </a:xfrm>
          <a:prstGeom prst="rect">
            <a:avLst/>
          </a:prstGeom>
          <a:noFill/>
        </p:spPr>
        <p:txBody>
          <a:bodyPr wrap="none" rtlCol="0">
            <a:spAutoFit/>
          </a:bodyPr>
          <a:lstStyle/>
          <a:p>
            <a:r>
              <a:rPr lang="en-US" sz="2800" b="1">
                <a:solidFill>
                  <a:srgbClr val="42A5F5"/>
                </a:solidFill>
                <a:latin typeface="Calibri" panose="020F0502020204030204" pitchFamily="34" charset="0"/>
                <a:cs typeface="Calibri" panose="020F0502020204030204" pitchFamily="34" charset="0"/>
              </a:rPr>
              <a:t>2.1 Một số phương pháp tạo hộp thế</a:t>
            </a:r>
            <a:endParaRPr lang="en-US" sz="2800" b="1" dirty="0">
              <a:solidFill>
                <a:srgbClr val="42A5F5"/>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52F9D8A-B615-4628-BA82-6B4CE8B6F68D}"/>
              </a:ext>
            </a:extLst>
          </p:cNvPr>
          <p:cNvSpPr txBox="1"/>
          <p:nvPr/>
        </p:nvSpPr>
        <p:spPr>
          <a:xfrm>
            <a:off x="438072" y="1752130"/>
            <a:ext cx="6203942" cy="461665"/>
          </a:xfrm>
          <a:prstGeom prst="rect">
            <a:avLst/>
          </a:prstGeom>
          <a:noFill/>
        </p:spPr>
        <p:txBody>
          <a:bodyPr wrap="none" rtlCol="0">
            <a:spAutoFit/>
          </a:bodyPr>
          <a:lstStyle/>
          <a:p>
            <a:r>
              <a:rPr lang="en-US" sz="2400" b="1" i="1">
                <a:solidFill>
                  <a:srgbClr val="78909C"/>
                </a:solidFill>
                <a:latin typeface="Calibri" panose="020F0502020204030204" pitchFamily="34" charset="0"/>
                <a:cs typeface="Calibri" panose="020F0502020204030204" pitchFamily="34" charset="0"/>
              </a:rPr>
              <a:t>2.1.5  Nghịch đảo trên trường hữu hạn GF(2^8)</a:t>
            </a:r>
            <a:endParaRPr lang="en-US" sz="2400" b="1" i="1" dirty="0">
              <a:solidFill>
                <a:srgbClr val="78909C"/>
              </a:solidFill>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A17BEA8B-8738-4A6A-8CDB-C16E7439783C}"/>
              </a:ext>
            </a:extLst>
          </p:cNvPr>
          <p:cNvSpPr txBox="1"/>
          <p:nvPr/>
        </p:nvSpPr>
        <p:spPr>
          <a:xfrm>
            <a:off x="438073" y="2259541"/>
            <a:ext cx="11402682" cy="3903954"/>
          </a:xfrm>
          <a:prstGeom prst="rect">
            <a:avLst/>
          </a:prstGeom>
          <a:noFill/>
        </p:spPr>
        <p:txBody>
          <a:bodyPr wrap="square" rtlCol="0">
            <a:spAutoFit/>
          </a:bodyPr>
          <a:lstStyle/>
          <a:p>
            <a:pPr marL="0" marR="0" indent="457200" algn="just">
              <a:lnSpc>
                <a:spcPct val="150000"/>
              </a:lnSpc>
              <a:spcBef>
                <a:spcPts val="0"/>
              </a:spcBef>
              <a:spcAft>
                <a:spcPts val="0"/>
              </a:spcAft>
            </a:pPr>
            <a:r>
              <a:rPr lang="en-US" sz="2400">
                <a:solidFill>
                  <a:srgbClr val="424242"/>
                </a:solidFill>
                <a:latin typeface="Times New Roman" panose="02020603050405020304" pitchFamily="18" charset="0"/>
                <a:ea typeface="Calibri" panose="020F0502020204030204" pitchFamily="34" charset="0"/>
                <a:cs typeface="Times New Roman" panose="02020603050405020304" pitchFamily="18" charset="0"/>
              </a:rPr>
              <a:t>Đây là kỹ thuật chính để tạo hộp thế s-box AES, dựa trên 2 bước chính</a:t>
            </a:r>
          </a:p>
          <a:p>
            <a:pPr marL="0" marR="0" indent="457200" algn="just">
              <a:lnSpc>
                <a:spcPct val="150000"/>
              </a:lnSpc>
              <a:spcBef>
                <a:spcPts val="0"/>
              </a:spcBef>
              <a:spcAft>
                <a:spcPts val="0"/>
              </a:spcAft>
            </a:pP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1. Phép nghịch đảo </a:t>
            </a:r>
            <a:r>
              <a:rPr lang="en-US" sz="2400">
                <a:solidFill>
                  <a:srgbClr val="424242"/>
                </a:solidFill>
                <a:effectLst/>
                <a:latin typeface="Times New Roman" panose="02020603050405020304" pitchFamily="18" charset="0"/>
                <a:ea typeface="Calibri" panose="020F0502020204030204" pitchFamily="34" charset="0"/>
              </a:rPr>
              <a:t>trong trường </a:t>
            </a:r>
          </a:p>
          <a:p>
            <a:pPr marL="0" marR="0" indent="457200" algn="just">
              <a:lnSpc>
                <a:spcPct val="150000"/>
              </a:lnSpc>
              <a:spcBef>
                <a:spcPts val="0"/>
              </a:spcBef>
              <a:spcAft>
                <a:spcPts val="0"/>
              </a:spcAft>
            </a:pPr>
            <a:r>
              <a:rPr lang="en-US" sz="2400">
                <a:solidFill>
                  <a:srgbClr val="424242"/>
                </a:solidFill>
                <a:latin typeface="Times New Roman" panose="02020603050405020304" pitchFamily="18" charset="0"/>
                <a:ea typeface="Calibri" panose="020F0502020204030204" pitchFamily="34" charset="0"/>
              </a:rPr>
              <a:t>M</a:t>
            </a:r>
            <a:r>
              <a:rPr lang="en-US" sz="2400">
                <a:solidFill>
                  <a:srgbClr val="424242"/>
                </a:solidFill>
                <a:effectLst/>
                <a:latin typeface="Times New Roman" panose="02020603050405020304" pitchFamily="18" charset="0"/>
                <a:ea typeface="Calibri" panose="020F0502020204030204" pitchFamily="34" charset="0"/>
              </a:rPr>
              <a:t>ỗi byte đầu vào </a:t>
            </a:r>
            <a:r>
              <a:rPr lang="en-US" sz="2400">
                <a:solidFill>
                  <a:srgbClr val="424242"/>
                </a:solidFill>
                <a:effectLst/>
                <a:latin typeface="Cambria Math" panose="02040503050406030204" pitchFamily="18" charset="0"/>
                <a:ea typeface="Calibri" panose="020F0502020204030204" pitchFamily="34" charset="0"/>
                <a:cs typeface="Cambria Math" panose="02040503050406030204" pitchFamily="18" charset="0"/>
              </a:rPr>
              <a:t>𝑥</a:t>
            </a:r>
            <a:r>
              <a:rPr lang="en-US" sz="2400">
                <a:solidFill>
                  <a:srgbClr val="424242"/>
                </a:solidFill>
                <a:effectLst/>
                <a:latin typeface="Times New Roman" panose="02020603050405020304" pitchFamily="18" charset="0"/>
                <a:ea typeface="Calibri" panose="020F0502020204030204" pitchFamily="34" charset="0"/>
              </a:rPr>
              <a:t> trong khoảng từ 0 đến 255 sẽ được thay thế bằng phép nghịch đảo cộng dồn của nó trong trường</a:t>
            </a:r>
          </a:p>
          <a:p>
            <a:pPr marL="0" marR="0" indent="457200" algn="just">
              <a:lnSpc>
                <a:spcPct val="150000"/>
              </a:lnSpc>
              <a:spcBef>
                <a:spcPts val="0"/>
              </a:spcBef>
              <a:spcAft>
                <a:spcPts val="0"/>
              </a:spcAft>
            </a:pPr>
            <a:r>
              <a:rPr lang="en-US" sz="2400">
                <a:solidFill>
                  <a:srgbClr val="424242"/>
                </a:solidFill>
                <a:effectLst/>
                <a:latin typeface="Times New Roman" panose="02020603050405020304" pitchFamily="18" charset="0"/>
                <a:ea typeface="Calibri" panose="020F0502020204030204" pitchFamily="34" charset="0"/>
              </a:rPr>
              <a:t>Giá trị 0 không có nghịch đảo thì được ánh xạ với 0. Các giá trị khác sẽ được tính sao cho</a:t>
            </a:r>
          </a:p>
          <a:p>
            <a:pPr marL="0" marR="0" indent="457200" algn="just">
              <a:lnSpc>
                <a:spcPct val="150000"/>
              </a:lnSpc>
              <a:spcBef>
                <a:spcPts val="0"/>
              </a:spcBef>
              <a:spcAft>
                <a:spcPts val="0"/>
              </a:spcAft>
            </a:pPr>
            <a:r>
              <a:rPr lang="en-US" sz="2400">
                <a:solidFill>
                  <a:srgbClr val="424242"/>
                </a:solidFill>
                <a:latin typeface="Times New Roman" panose="02020603050405020304" pitchFamily="18" charset="0"/>
                <a:ea typeface="Calibri" panose="020F0502020204030204" pitchFamily="34" charset="0"/>
                <a:cs typeface="Times New Roman" panose="02020603050405020304" pitchFamily="18" charset="0"/>
              </a:rPr>
              <a:t>2. Biến đổi Affine theo công thức</a:t>
            </a:r>
            <a:endPar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24" name="Object 23">
            <a:extLst>
              <a:ext uri="{FF2B5EF4-FFF2-40B4-BE49-F238E27FC236}">
                <a16:creationId xmlns:a16="http://schemas.microsoft.com/office/drawing/2014/main" id="{039302F8-81D8-46BF-A0B3-E889ACE47097}"/>
              </a:ext>
            </a:extLst>
          </p:cNvPr>
          <p:cNvGraphicFramePr>
            <a:graphicFrameLocks noChangeAspect="1"/>
          </p:cNvGraphicFramePr>
          <p:nvPr/>
        </p:nvGraphicFramePr>
        <p:xfrm>
          <a:off x="4794250" y="2371725"/>
          <a:ext cx="114300" cy="177800"/>
        </p:xfrm>
        <a:graphic>
          <a:graphicData uri="http://schemas.openxmlformats.org/presentationml/2006/ole">
            <mc:AlternateContent xmlns:mc="http://schemas.openxmlformats.org/markup-compatibility/2006">
              <mc:Choice xmlns:v="urn:schemas-microsoft-com:vml" Requires="v">
                <p:oleObj spid="_x0000_s39018" name="Equation" r:id="rId4" imgW="114120" imgH="177480" progId="Equation.DSMT4">
                  <p:embed/>
                </p:oleObj>
              </mc:Choice>
              <mc:Fallback>
                <p:oleObj name="Equation" r:id="rId4" imgW="114120" imgH="177480" progId="Equation.DSMT4">
                  <p:embed/>
                  <p:pic>
                    <p:nvPicPr>
                      <p:cNvPr id="24" name="Object 23">
                        <a:extLst>
                          <a:ext uri="{FF2B5EF4-FFF2-40B4-BE49-F238E27FC236}">
                            <a16:creationId xmlns:a16="http://schemas.microsoft.com/office/drawing/2014/main" id="{039302F8-81D8-46BF-A0B3-E889ACE47097}"/>
                          </a:ext>
                        </a:extLst>
                      </p:cNvPr>
                      <p:cNvPicPr/>
                      <p:nvPr/>
                    </p:nvPicPr>
                    <p:blipFill>
                      <a:blip r:embed="rId5"/>
                      <a:stretch>
                        <a:fillRect/>
                      </a:stretch>
                    </p:blipFill>
                    <p:spPr>
                      <a:xfrm>
                        <a:off x="4794250" y="2371725"/>
                        <a:ext cx="114300" cy="177800"/>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0FBD45A9-E39A-44F1-95E1-E453FC90BAF4}"/>
              </a:ext>
            </a:extLst>
          </p:cNvPr>
          <p:cNvGraphicFramePr>
            <a:graphicFrameLocks noChangeAspect="1"/>
          </p:cNvGraphicFramePr>
          <p:nvPr>
            <p:extLst>
              <p:ext uri="{D42A27DB-BD31-4B8C-83A1-F6EECF244321}">
                <p14:modId xmlns:p14="http://schemas.microsoft.com/office/powerpoint/2010/main" val="1028459092"/>
              </p:ext>
            </p:extLst>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spid="_x0000_s39019" name="Equation" r:id="rId6" imgW="914400" imgH="198720" progId="Equation.DSMT4">
                  <p:embed/>
                </p:oleObj>
              </mc:Choice>
              <mc:Fallback>
                <p:oleObj name="Equation" r:id="rId6" imgW="914400" imgH="198720" progId="Equation.DSMT4">
                  <p:embed/>
                  <p:pic>
                    <p:nvPicPr>
                      <p:cNvPr id="0" name=""/>
                      <p:cNvPicPr/>
                      <p:nvPr/>
                    </p:nvPicPr>
                    <p:blipFill>
                      <a:blip r:embed="rId5"/>
                      <a:stretch>
                        <a:fillRect/>
                      </a:stretch>
                    </p:blipFill>
                    <p:spPr>
                      <a:xfrm>
                        <a:off x="4394200" y="2362200"/>
                        <a:ext cx="914400" cy="198438"/>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405F507E-8BBF-4672-9B3E-38B6BE41C8BE}"/>
              </a:ext>
            </a:extLst>
          </p:cNvPr>
          <p:cNvGraphicFramePr>
            <a:graphicFrameLocks noChangeAspect="1"/>
          </p:cNvGraphicFramePr>
          <p:nvPr>
            <p:extLst>
              <p:ext uri="{D42A27DB-BD31-4B8C-83A1-F6EECF244321}">
                <p14:modId xmlns:p14="http://schemas.microsoft.com/office/powerpoint/2010/main" val="1059199615"/>
              </p:ext>
            </p:extLst>
          </p:nvPr>
        </p:nvGraphicFramePr>
        <p:xfrm>
          <a:off x="4981857" y="2977464"/>
          <a:ext cx="827407" cy="400358"/>
        </p:xfrm>
        <a:graphic>
          <a:graphicData uri="http://schemas.openxmlformats.org/presentationml/2006/ole">
            <mc:AlternateContent xmlns:mc="http://schemas.openxmlformats.org/markup-compatibility/2006">
              <mc:Choice xmlns:v="urn:schemas-microsoft-com:vml" Requires="v">
                <p:oleObj spid="_x0000_s39020" name="Equation" r:id="rId7" imgW="590419" imgH="285821" progId="Equation.DSMT4">
                  <p:embed/>
                </p:oleObj>
              </mc:Choice>
              <mc:Fallback>
                <p:oleObj name="Equation" r:id="rId7" imgW="590419" imgH="285821" progId="Equation.DSMT4">
                  <p:embed/>
                  <p:pic>
                    <p:nvPicPr>
                      <p:cNvPr id="0" name=""/>
                      <p:cNvPicPr/>
                      <p:nvPr/>
                    </p:nvPicPr>
                    <p:blipFill>
                      <a:blip r:embed="rId8"/>
                      <a:stretch>
                        <a:fillRect/>
                      </a:stretch>
                    </p:blipFill>
                    <p:spPr>
                      <a:xfrm>
                        <a:off x="4981857" y="2977464"/>
                        <a:ext cx="827407" cy="400358"/>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CE338829-ED75-4101-AE5B-89CC80DD6DDD}"/>
              </a:ext>
            </a:extLst>
          </p:cNvPr>
          <p:cNvGraphicFramePr>
            <a:graphicFrameLocks noChangeAspect="1"/>
          </p:cNvGraphicFramePr>
          <p:nvPr>
            <p:extLst>
              <p:ext uri="{D42A27DB-BD31-4B8C-83A1-F6EECF244321}">
                <p14:modId xmlns:p14="http://schemas.microsoft.com/office/powerpoint/2010/main" val="2448455413"/>
              </p:ext>
            </p:extLst>
          </p:nvPr>
        </p:nvGraphicFramePr>
        <p:xfrm>
          <a:off x="4234999" y="4095745"/>
          <a:ext cx="828675" cy="400050"/>
        </p:xfrm>
        <a:graphic>
          <a:graphicData uri="http://schemas.openxmlformats.org/presentationml/2006/ole">
            <mc:AlternateContent xmlns:mc="http://schemas.openxmlformats.org/markup-compatibility/2006">
              <mc:Choice xmlns:v="urn:schemas-microsoft-com:vml" Requires="v">
                <p:oleObj spid="_x0000_s39021" name="Equation" r:id="rId9" imgW="828704" imgH="400074" progId="Equation.DSMT4">
                  <p:embed/>
                </p:oleObj>
              </mc:Choice>
              <mc:Fallback>
                <p:oleObj name="Equation" r:id="rId9" imgW="828704" imgH="400074" progId="Equation.DSMT4">
                  <p:embed/>
                  <p:pic>
                    <p:nvPicPr>
                      <p:cNvPr id="0" name=""/>
                      <p:cNvPicPr/>
                      <p:nvPr/>
                    </p:nvPicPr>
                    <p:blipFill>
                      <a:blip r:embed="rId10"/>
                      <a:stretch>
                        <a:fillRect/>
                      </a:stretch>
                    </p:blipFill>
                    <p:spPr>
                      <a:xfrm>
                        <a:off x="4234999" y="4095745"/>
                        <a:ext cx="828675" cy="40005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2A12E98E-1349-4650-8D48-674AE30E1256}"/>
              </a:ext>
            </a:extLst>
          </p:cNvPr>
          <p:cNvGraphicFramePr>
            <a:graphicFrameLocks noChangeAspect="1"/>
          </p:cNvGraphicFramePr>
          <p:nvPr>
            <p:extLst>
              <p:ext uri="{D42A27DB-BD31-4B8C-83A1-F6EECF244321}">
                <p14:modId xmlns:p14="http://schemas.microsoft.com/office/powerpoint/2010/main" val="1581498013"/>
              </p:ext>
            </p:extLst>
          </p:nvPr>
        </p:nvGraphicFramePr>
        <p:xfrm>
          <a:off x="1065633" y="5154546"/>
          <a:ext cx="966016" cy="414007"/>
        </p:xfrm>
        <a:graphic>
          <a:graphicData uri="http://schemas.openxmlformats.org/presentationml/2006/ole">
            <mc:AlternateContent xmlns:mc="http://schemas.openxmlformats.org/markup-compatibility/2006">
              <mc:Choice xmlns:v="urn:schemas-microsoft-com:vml" Requires="v">
                <p:oleObj spid="_x0000_s39022" name="Equation" r:id="rId11" imgW="666821" imgH="285821" progId="Equation.DSMT4">
                  <p:embed/>
                </p:oleObj>
              </mc:Choice>
              <mc:Fallback>
                <p:oleObj name="Equation" r:id="rId11" imgW="666821" imgH="285821" progId="Equation.DSMT4">
                  <p:embed/>
                  <p:pic>
                    <p:nvPicPr>
                      <p:cNvPr id="0" name=""/>
                      <p:cNvPicPr/>
                      <p:nvPr/>
                    </p:nvPicPr>
                    <p:blipFill>
                      <a:blip r:embed="rId12"/>
                      <a:stretch>
                        <a:fillRect/>
                      </a:stretch>
                    </p:blipFill>
                    <p:spPr>
                      <a:xfrm>
                        <a:off x="1065633" y="5154546"/>
                        <a:ext cx="966016" cy="414007"/>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AAB10EB4-7D26-4687-ABC0-F209C2F667D6}"/>
              </a:ext>
            </a:extLst>
          </p:cNvPr>
          <p:cNvGraphicFramePr>
            <a:graphicFrameLocks noChangeAspect="1"/>
          </p:cNvGraphicFramePr>
          <p:nvPr>
            <p:extLst>
              <p:ext uri="{D42A27DB-BD31-4B8C-83A1-F6EECF244321}">
                <p14:modId xmlns:p14="http://schemas.microsoft.com/office/powerpoint/2010/main" val="3324709543"/>
              </p:ext>
            </p:extLst>
          </p:nvPr>
        </p:nvGraphicFramePr>
        <p:xfrm>
          <a:off x="5195241" y="5691385"/>
          <a:ext cx="1323504" cy="413595"/>
        </p:xfrm>
        <a:graphic>
          <a:graphicData uri="http://schemas.openxmlformats.org/presentationml/2006/ole">
            <mc:AlternateContent xmlns:mc="http://schemas.openxmlformats.org/markup-compatibility/2006">
              <mc:Choice xmlns:v="urn:schemas-microsoft-com:vml" Requires="v">
                <p:oleObj spid="_x0000_s39023" name="Equation" r:id="rId13" imgW="914563" imgH="285821" progId="Equation.DSMT4">
                  <p:embed/>
                </p:oleObj>
              </mc:Choice>
              <mc:Fallback>
                <p:oleObj name="Equation" r:id="rId13" imgW="914563" imgH="285821" progId="Equation.DSMT4">
                  <p:embed/>
                  <p:pic>
                    <p:nvPicPr>
                      <p:cNvPr id="0" name=""/>
                      <p:cNvPicPr/>
                      <p:nvPr/>
                    </p:nvPicPr>
                    <p:blipFill>
                      <a:blip r:embed="rId14"/>
                      <a:stretch>
                        <a:fillRect/>
                      </a:stretch>
                    </p:blipFill>
                    <p:spPr>
                      <a:xfrm>
                        <a:off x="5195241" y="5691385"/>
                        <a:ext cx="1323504" cy="413595"/>
                      </a:xfrm>
                      <a:prstGeom prst="rect">
                        <a:avLst/>
                      </a:prstGeom>
                    </p:spPr>
                  </p:pic>
                </p:oleObj>
              </mc:Fallback>
            </mc:AlternateContent>
          </a:graphicData>
        </a:graphic>
      </p:graphicFrame>
    </p:spTree>
    <p:extLst>
      <p:ext uri="{BB962C8B-B14F-4D97-AF65-F5344CB8AC3E}">
        <p14:creationId xmlns:p14="http://schemas.microsoft.com/office/powerpoint/2010/main" val="24847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2" name="Google Shape;82;p10"/>
          <p:cNvGrpSpPr/>
          <p:nvPr/>
        </p:nvGrpSpPr>
        <p:grpSpPr>
          <a:xfrm>
            <a:off x="1120225" y="264681"/>
            <a:ext cx="11184317" cy="675291"/>
            <a:chOff x="5894364" y="2084485"/>
            <a:chExt cx="11184317" cy="675291"/>
          </a:xfrm>
        </p:grpSpPr>
        <p:sp>
          <p:nvSpPr>
            <p:cNvPr id="83" name="Google Shape;83;p10"/>
            <p:cNvSpPr txBox="1"/>
            <p:nvPr/>
          </p:nvSpPr>
          <p:spPr>
            <a:xfrm>
              <a:off x="5894364" y="2084485"/>
              <a:ext cx="1118431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600" b="1" i="0" u="none" strike="noStrike" cap="none" dirty="0">
                  <a:solidFill>
                    <a:srgbClr val="FF7043"/>
                  </a:solidFill>
                  <a:latin typeface="Calibri" panose="020F0502020204030204" pitchFamily="34" charset="0"/>
                  <a:ea typeface="Calibri"/>
                  <a:cs typeface="Calibri" panose="020F0502020204030204" pitchFamily="34" charset="0"/>
                  <a:sym typeface="Calibri"/>
                </a:rPr>
                <a:t>CHƯƠNG 1</a:t>
              </a: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 </a:t>
              </a:r>
              <a:r>
                <a:rPr lang="en-US" sz="3600" b="1">
                  <a:solidFill>
                    <a:srgbClr val="FF7043"/>
                  </a:solidFill>
                  <a:latin typeface="Calibri" panose="020F0502020204030204" pitchFamily="34" charset="0"/>
                  <a:ea typeface="Calibri"/>
                  <a:cs typeface="Calibri" panose="020F0502020204030204" pitchFamily="34" charset="0"/>
                  <a:sym typeface="Calibri"/>
                </a:rPr>
                <a:t>TỔNG QUAN VỀ MẬT MÃ VÀ HỘP THẾ</a:t>
              </a:r>
              <a:endParaRPr sz="3600" b="1" i="0" u="none" strike="noStrike" cap="none" dirty="0">
                <a:solidFill>
                  <a:srgbClr val="FF7043"/>
                </a:solidFill>
                <a:latin typeface="Calibri" panose="020F0502020204030204" pitchFamily="34" charset="0"/>
                <a:ea typeface="Calibri"/>
                <a:cs typeface="Calibri" panose="020F0502020204030204" pitchFamily="34" charset="0"/>
                <a:sym typeface="Calibri"/>
              </a:endParaRPr>
            </a:p>
          </p:txBody>
        </p:sp>
        <p:sp>
          <p:nvSpPr>
            <p:cNvPr id="84" name="Google Shape;84;p10"/>
            <p:cNvSpPr txBox="1"/>
            <p:nvPr/>
          </p:nvSpPr>
          <p:spPr>
            <a:xfrm>
              <a:off x="6096000" y="2482777"/>
              <a:ext cx="50618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A5A5A5"/>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056E218-1B62-A22E-417A-5978EF7315B3}"/>
              </a:ext>
            </a:extLst>
          </p:cNvPr>
          <p:cNvSpPr txBox="1"/>
          <p:nvPr/>
        </p:nvSpPr>
        <p:spPr>
          <a:xfrm>
            <a:off x="438072" y="1094452"/>
            <a:ext cx="3991798" cy="538609"/>
          </a:xfrm>
          <a:prstGeom prst="rect">
            <a:avLst/>
          </a:prstGeom>
          <a:noFill/>
        </p:spPr>
        <p:txBody>
          <a:bodyPr wrap="none" rtlCol="0">
            <a:spAutoFit/>
          </a:bodyPr>
          <a:lstStyle/>
          <a:p>
            <a:r>
              <a:rPr lang="en-US" sz="2800" b="1">
                <a:solidFill>
                  <a:srgbClr val="42A5F5"/>
                </a:solidFill>
                <a:latin typeface="Calibri" panose="020F0502020204030204" pitchFamily="34" charset="0"/>
                <a:cs typeface="Calibri" panose="020F0502020204030204" pitchFamily="34" charset="0"/>
              </a:rPr>
              <a:t>1.1 Tổng quan về hệ mật</a:t>
            </a:r>
            <a:endParaRPr lang="en-US" sz="2800" b="1" dirty="0">
              <a:solidFill>
                <a:srgbClr val="42A5F5"/>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52F9D8A-B615-4628-BA82-6B4CE8B6F68D}"/>
              </a:ext>
            </a:extLst>
          </p:cNvPr>
          <p:cNvSpPr txBox="1"/>
          <p:nvPr/>
        </p:nvSpPr>
        <p:spPr>
          <a:xfrm>
            <a:off x="438072" y="1752130"/>
            <a:ext cx="2327881" cy="461665"/>
          </a:xfrm>
          <a:prstGeom prst="rect">
            <a:avLst/>
          </a:prstGeom>
          <a:noFill/>
        </p:spPr>
        <p:txBody>
          <a:bodyPr wrap="none" rtlCol="0">
            <a:spAutoFit/>
          </a:bodyPr>
          <a:lstStyle/>
          <a:p>
            <a:r>
              <a:rPr lang="en-US" sz="2400" b="1" i="1">
                <a:solidFill>
                  <a:srgbClr val="78909C"/>
                </a:solidFill>
                <a:latin typeface="Calibri" panose="020F0502020204030204" pitchFamily="34" charset="0"/>
                <a:cs typeface="Calibri" panose="020F0502020204030204" pitchFamily="34" charset="0"/>
              </a:rPr>
              <a:t>1.1.1 Định nghĩa </a:t>
            </a:r>
            <a:endParaRPr lang="en-US" sz="2400" b="1" i="1" dirty="0">
              <a:solidFill>
                <a:srgbClr val="78909C"/>
              </a:solidFill>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6F2B7BCC-0C59-4A2D-8523-5CE8154D1A85}"/>
              </a:ext>
            </a:extLst>
          </p:cNvPr>
          <p:cNvSpPr txBox="1"/>
          <p:nvPr/>
        </p:nvSpPr>
        <p:spPr>
          <a:xfrm>
            <a:off x="438072" y="2332864"/>
            <a:ext cx="11001375" cy="3903954"/>
          </a:xfrm>
          <a:prstGeom prst="rect">
            <a:avLst/>
          </a:prstGeom>
          <a:noFill/>
        </p:spPr>
        <p:txBody>
          <a:bodyPr wrap="square" rtlCol="0">
            <a:spAutoFit/>
          </a:bodyPr>
          <a:lstStyle/>
          <a:p>
            <a:pPr algn="just">
              <a:lnSpc>
                <a:spcPct val="150000"/>
              </a:lnSpc>
            </a:pPr>
            <a:r>
              <a:rPr lang="en-US" sz="2400">
                <a:solidFill>
                  <a:srgbClr val="424242"/>
                </a:solidFill>
                <a:latin typeface="Times New Roman" panose="02020603050405020304" pitchFamily="18" charset="0"/>
                <a:cs typeface="Times New Roman" panose="02020603050405020304" pitchFamily="18" charset="0"/>
              </a:rPr>
              <a:t>	Hệ mật được định nghĩa là một bộ năm </a:t>
            </a:r>
            <a:r>
              <a:rPr lang="en-US" sz="2400" i="1">
                <a:solidFill>
                  <a:srgbClr val="424242"/>
                </a:solidFill>
                <a:latin typeface="Times New Roman" panose="02020603050405020304" pitchFamily="18" charset="0"/>
                <a:cs typeface="Times New Roman" panose="02020603050405020304" pitchFamily="18" charset="0"/>
              </a:rPr>
              <a:t>(P, C, K, E, D)</a:t>
            </a:r>
            <a:endParaRPr lang="en-US" sz="2400">
              <a:solidFill>
                <a:srgbClr val="424242"/>
              </a:solidFill>
              <a:latin typeface="Times New Roman" panose="02020603050405020304" pitchFamily="18" charset="0"/>
              <a:cs typeface="Times New Roman" panose="02020603050405020304" pitchFamily="18" charset="0"/>
            </a:endParaRPr>
          </a:p>
          <a:p>
            <a:pPr algn="just">
              <a:lnSpc>
                <a:spcPct val="150000"/>
              </a:lnSpc>
            </a:pPr>
            <a:r>
              <a:rPr lang="en-US" sz="2400">
                <a:solidFill>
                  <a:srgbClr val="424242"/>
                </a:solidFill>
                <a:latin typeface="Times New Roman" panose="02020603050405020304" pitchFamily="18" charset="0"/>
                <a:cs typeface="Times New Roman" panose="02020603050405020304" pitchFamily="18" charset="0"/>
              </a:rPr>
              <a:t>Trong đó:</a:t>
            </a:r>
          </a:p>
          <a:p>
            <a:pPr algn="just">
              <a:lnSpc>
                <a:spcPct val="150000"/>
              </a:lnSpc>
            </a:pPr>
            <a:r>
              <a:rPr lang="en-US" sz="2400">
                <a:solidFill>
                  <a:srgbClr val="424242"/>
                </a:solidFill>
                <a:latin typeface="Times New Roman" panose="02020603050405020304" pitchFamily="18" charset="0"/>
                <a:cs typeface="Times New Roman" panose="02020603050405020304" pitchFamily="18" charset="0"/>
              </a:rPr>
              <a:t>	1. </a:t>
            </a:r>
            <a:r>
              <a:rPr lang="en-US" sz="2400" i="1">
                <a:solidFill>
                  <a:srgbClr val="424242"/>
                </a:solidFill>
                <a:latin typeface="Times New Roman" panose="02020603050405020304" pitchFamily="18" charset="0"/>
                <a:cs typeface="Times New Roman" panose="02020603050405020304" pitchFamily="18" charset="0"/>
              </a:rPr>
              <a:t>P</a:t>
            </a:r>
            <a:r>
              <a:rPr lang="en-US" sz="2400">
                <a:solidFill>
                  <a:srgbClr val="424242"/>
                </a:solidFill>
                <a:latin typeface="Times New Roman" panose="02020603050405020304" pitchFamily="18" charset="0"/>
                <a:cs typeface="Times New Roman" panose="02020603050405020304" pitchFamily="18" charset="0"/>
              </a:rPr>
              <a:t> là tâp hữu hạn các bản rõ </a:t>
            </a:r>
          </a:p>
          <a:p>
            <a:pPr algn="just">
              <a:lnSpc>
                <a:spcPct val="150000"/>
              </a:lnSpc>
            </a:pPr>
            <a:r>
              <a:rPr lang="en-US" sz="2400">
                <a:solidFill>
                  <a:srgbClr val="424242"/>
                </a:solidFill>
                <a:latin typeface="Times New Roman" panose="02020603050405020304" pitchFamily="18" charset="0"/>
                <a:cs typeface="Times New Roman" panose="02020603050405020304" pitchFamily="18" charset="0"/>
              </a:rPr>
              <a:t>	2. </a:t>
            </a:r>
            <a:r>
              <a:rPr lang="en-US" sz="2400" i="1">
                <a:solidFill>
                  <a:srgbClr val="424242"/>
                </a:solidFill>
                <a:latin typeface="Times New Roman" panose="02020603050405020304" pitchFamily="18" charset="0"/>
                <a:cs typeface="Times New Roman" panose="02020603050405020304" pitchFamily="18" charset="0"/>
              </a:rPr>
              <a:t>C</a:t>
            </a:r>
            <a:r>
              <a:rPr lang="en-US" sz="2400">
                <a:solidFill>
                  <a:srgbClr val="424242"/>
                </a:solidFill>
                <a:latin typeface="Times New Roman" panose="02020603050405020304" pitchFamily="18" charset="0"/>
                <a:cs typeface="Times New Roman" panose="02020603050405020304" pitchFamily="18" charset="0"/>
              </a:rPr>
              <a:t> là tập hữu hạn các bản mã</a:t>
            </a:r>
          </a:p>
          <a:p>
            <a:pPr algn="just">
              <a:lnSpc>
                <a:spcPct val="150000"/>
              </a:lnSpc>
            </a:pPr>
            <a:r>
              <a:rPr lang="en-US" sz="2400">
                <a:solidFill>
                  <a:srgbClr val="424242"/>
                </a:solidFill>
                <a:latin typeface="Times New Roman" panose="02020603050405020304" pitchFamily="18" charset="0"/>
                <a:cs typeface="Times New Roman" panose="02020603050405020304" pitchFamily="18" charset="0"/>
              </a:rPr>
              <a:t>	3.</a:t>
            </a:r>
            <a:r>
              <a:rPr lang="en-US" sz="2400" i="1">
                <a:solidFill>
                  <a:srgbClr val="424242"/>
                </a:solidFill>
                <a:latin typeface="Times New Roman" panose="02020603050405020304" pitchFamily="18" charset="0"/>
                <a:cs typeface="Times New Roman" panose="02020603050405020304" pitchFamily="18" charset="0"/>
              </a:rPr>
              <a:t> K</a:t>
            </a:r>
            <a:r>
              <a:rPr lang="en-US" sz="2400">
                <a:solidFill>
                  <a:srgbClr val="424242"/>
                </a:solidFill>
                <a:latin typeface="Times New Roman" panose="02020603050405020304" pitchFamily="18" charset="0"/>
                <a:cs typeface="Times New Roman" panose="02020603050405020304" pitchFamily="18" charset="0"/>
              </a:rPr>
              <a:t> là tập hữu hạn các khóa</a:t>
            </a:r>
          </a:p>
          <a:p>
            <a:pPr algn="just">
              <a:lnSpc>
                <a:spcPct val="150000"/>
              </a:lnSpc>
            </a:pPr>
            <a:r>
              <a:rPr lang="en-US" sz="2400">
                <a:solidFill>
                  <a:srgbClr val="424242"/>
                </a:solidFill>
                <a:latin typeface="Times New Roman" panose="02020603050405020304" pitchFamily="18" charset="0"/>
                <a:cs typeface="Times New Roman" panose="02020603050405020304" pitchFamily="18" charset="0"/>
              </a:rPr>
              <a:t>	4. </a:t>
            </a:r>
            <a:r>
              <a:rPr lang="en-US" sz="2400" i="1">
                <a:solidFill>
                  <a:srgbClr val="424242"/>
                </a:solidFill>
                <a:latin typeface="Times New Roman" panose="02020603050405020304" pitchFamily="18" charset="0"/>
                <a:cs typeface="Times New Roman" panose="02020603050405020304" pitchFamily="18" charset="0"/>
              </a:rPr>
              <a:t>E</a:t>
            </a:r>
            <a:r>
              <a:rPr lang="en-US" sz="2400">
                <a:solidFill>
                  <a:srgbClr val="424242"/>
                </a:solidFill>
                <a:latin typeface="Times New Roman" panose="02020603050405020304" pitchFamily="18" charset="0"/>
                <a:cs typeface="Times New Roman" panose="02020603050405020304" pitchFamily="18" charset="0"/>
              </a:rPr>
              <a:t> là tập các hàm mã hóa</a:t>
            </a:r>
          </a:p>
          <a:p>
            <a:pPr algn="just">
              <a:lnSpc>
                <a:spcPct val="150000"/>
              </a:lnSpc>
            </a:pPr>
            <a:r>
              <a:rPr lang="en-US" sz="2400">
                <a:solidFill>
                  <a:srgbClr val="424242"/>
                </a:solidFill>
                <a:latin typeface="Times New Roman" panose="02020603050405020304" pitchFamily="18" charset="0"/>
                <a:cs typeface="Times New Roman" panose="02020603050405020304" pitchFamily="18" charset="0"/>
              </a:rPr>
              <a:t>	5. </a:t>
            </a:r>
            <a:r>
              <a:rPr lang="en-US" sz="2400" i="1">
                <a:solidFill>
                  <a:srgbClr val="424242"/>
                </a:solidFill>
                <a:latin typeface="Times New Roman" panose="02020603050405020304" pitchFamily="18" charset="0"/>
                <a:cs typeface="Times New Roman" panose="02020603050405020304" pitchFamily="18" charset="0"/>
              </a:rPr>
              <a:t>D</a:t>
            </a:r>
            <a:r>
              <a:rPr lang="en-US" sz="2400">
                <a:solidFill>
                  <a:srgbClr val="424242"/>
                </a:solidFill>
                <a:latin typeface="Times New Roman" panose="02020603050405020304" pitchFamily="18" charset="0"/>
                <a:cs typeface="Times New Roman" panose="02020603050405020304" pitchFamily="18" charset="0"/>
              </a:rPr>
              <a:t> là tập các hàm giải mã</a:t>
            </a:r>
            <a:endParaRPr lang="vi-VN" sz="2400" dirty="0">
              <a:solidFill>
                <a:srgbClr val="42424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2" name="Google Shape;82;p10"/>
          <p:cNvGrpSpPr/>
          <p:nvPr/>
        </p:nvGrpSpPr>
        <p:grpSpPr>
          <a:xfrm>
            <a:off x="1120225" y="264681"/>
            <a:ext cx="11184317" cy="675291"/>
            <a:chOff x="5894364" y="2084485"/>
            <a:chExt cx="11184317" cy="675291"/>
          </a:xfrm>
        </p:grpSpPr>
        <p:sp>
          <p:nvSpPr>
            <p:cNvPr id="83" name="Google Shape;83;p10"/>
            <p:cNvSpPr txBox="1"/>
            <p:nvPr/>
          </p:nvSpPr>
          <p:spPr>
            <a:xfrm>
              <a:off x="5894364" y="2084485"/>
              <a:ext cx="1118431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CHƯƠNG 2: </a:t>
              </a:r>
              <a:r>
                <a:rPr lang="en-US" sz="3600" b="1">
                  <a:solidFill>
                    <a:srgbClr val="FF7043"/>
                  </a:solidFill>
                  <a:latin typeface="Calibri" panose="020F0502020204030204" pitchFamily="34" charset="0"/>
                  <a:ea typeface="Calibri"/>
                  <a:cs typeface="Calibri" panose="020F0502020204030204" pitchFamily="34" charset="0"/>
                  <a:sym typeface="Calibri"/>
                </a:rPr>
                <a:t>MỘT SỐ PHƯƠNG PHÁP TẠO HỘP THẾ</a:t>
              </a:r>
              <a:endParaRPr sz="3600" b="1" i="0" u="none" strike="noStrike" cap="none" dirty="0">
                <a:solidFill>
                  <a:srgbClr val="FF7043"/>
                </a:solidFill>
                <a:latin typeface="Calibri" panose="020F0502020204030204" pitchFamily="34" charset="0"/>
                <a:ea typeface="Calibri"/>
                <a:cs typeface="Calibri" panose="020F0502020204030204" pitchFamily="34" charset="0"/>
                <a:sym typeface="Calibri"/>
              </a:endParaRPr>
            </a:p>
          </p:txBody>
        </p:sp>
        <p:sp>
          <p:nvSpPr>
            <p:cNvPr id="84" name="Google Shape;84;p10"/>
            <p:cNvSpPr txBox="1"/>
            <p:nvPr/>
          </p:nvSpPr>
          <p:spPr>
            <a:xfrm>
              <a:off x="6096000" y="2482777"/>
              <a:ext cx="50618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A5A5A5"/>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056E218-1B62-A22E-417A-5978EF7315B3}"/>
              </a:ext>
            </a:extLst>
          </p:cNvPr>
          <p:cNvSpPr txBox="1"/>
          <p:nvPr/>
        </p:nvSpPr>
        <p:spPr>
          <a:xfrm>
            <a:off x="438072" y="1094452"/>
            <a:ext cx="7446269" cy="523220"/>
          </a:xfrm>
          <a:prstGeom prst="rect">
            <a:avLst/>
          </a:prstGeom>
          <a:noFill/>
        </p:spPr>
        <p:txBody>
          <a:bodyPr wrap="none" rtlCol="0">
            <a:spAutoFit/>
          </a:bodyPr>
          <a:lstStyle/>
          <a:p>
            <a:r>
              <a:rPr lang="en-US" sz="2800" b="1">
                <a:solidFill>
                  <a:srgbClr val="42A5F5"/>
                </a:solidFill>
                <a:latin typeface="Calibri" panose="020F0502020204030204" pitchFamily="34" charset="0"/>
                <a:cs typeface="Calibri" panose="020F0502020204030204" pitchFamily="34" charset="0"/>
              </a:rPr>
              <a:t>2.2 Thiết kế S-box với ánh xạ hỗn loạn một chiều</a:t>
            </a:r>
            <a:endParaRPr lang="en-US" sz="2800" b="1" dirty="0">
              <a:solidFill>
                <a:srgbClr val="42A5F5"/>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52F9D8A-B615-4628-BA82-6B4CE8B6F68D}"/>
              </a:ext>
            </a:extLst>
          </p:cNvPr>
          <p:cNvSpPr txBox="1"/>
          <p:nvPr/>
        </p:nvSpPr>
        <p:spPr>
          <a:xfrm>
            <a:off x="438072" y="1752130"/>
            <a:ext cx="6957354" cy="461665"/>
          </a:xfrm>
          <a:prstGeom prst="rect">
            <a:avLst/>
          </a:prstGeom>
          <a:noFill/>
        </p:spPr>
        <p:txBody>
          <a:bodyPr wrap="none" rtlCol="0">
            <a:spAutoFit/>
          </a:bodyPr>
          <a:lstStyle/>
          <a:p>
            <a:r>
              <a:rPr lang="en-US" sz="2400" b="1" i="1">
                <a:solidFill>
                  <a:srgbClr val="78909C"/>
                </a:solidFill>
                <a:latin typeface="Calibri" panose="020F0502020204030204" pitchFamily="34" charset="0"/>
                <a:cs typeface="Calibri" panose="020F0502020204030204" pitchFamily="34" charset="0"/>
              </a:rPr>
              <a:t>2.2.3  Thuật toán tạo s-box động bằng ánh xạ logistic</a:t>
            </a:r>
            <a:endParaRPr lang="en-US" sz="2400" b="1" i="1" dirty="0">
              <a:solidFill>
                <a:srgbClr val="78909C"/>
              </a:solidFill>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A17BEA8B-8738-4A6A-8CDB-C16E7439783C}"/>
              </a:ext>
            </a:extLst>
          </p:cNvPr>
          <p:cNvSpPr txBox="1"/>
          <p:nvPr/>
        </p:nvSpPr>
        <p:spPr>
          <a:xfrm>
            <a:off x="438073" y="2259541"/>
            <a:ext cx="11402682" cy="3903954"/>
          </a:xfrm>
          <a:prstGeom prst="rect">
            <a:avLst/>
          </a:prstGeom>
          <a:noFill/>
        </p:spPr>
        <p:txBody>
          <a:bodyPr wrap="square" rtlCol="0">
            <a:spAutoFit/>
          </a:bodyPr>
          <a:lstStyle/>
          <a:p>
            <a:pPr marL="0" marR="0" indent="457200" algn="just">
              <a:lnSpc>
                <a:spcPct val="150000"/>
              </a:lnSpc>
              <a:spcBef>
                <a:spcPts val="0"/>
              </a:spcBef>
              <a:spcAft>
                <a:spcPts val="0"/>
              </a:spcAft>
            </a:pPr>
            <a:r>
              <a:rPr lang="en-US" sz="2400">
                <a:solidFill>
                  <a:srgbClr val="424242"/>
                </a:solidFill>
                <a:effectLst/>
                <a:latin typeface="Times New Roman" panose="02020603050405020304" pitchFamily="18" charset="0"/>
                <a:ea typeface="Calibri" panose="020F0502020204030204" pitchFamily="34" charset="0"/>
              </a:rPr>
              <a:t>Bước</a:t>
            </a:r>
            <a:r>
              <a:rPr lang="en-US" sz="2400" spc="-1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1:</a:t>
            </a:r>
            <a:r>
              <a:rPr lang="en-US" sz="2400" spc="-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Chọn một điểm khởi đầu     với giá trị nằm trong khoảng (0,1), một tham</a:t>
            </a:r>
            <a:r>
              <a:rPr lang="en-US" sz="2400" spc="-1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số số</a:t>
            </a:r>
            <a:r>
              <a:rPr lang="en-US" sz="2400" spc="-1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học </a:t>
            </a:r>
            <a:r>
              <a:rPr lang="en-US" sz="2400" i="1">
                <a:solidFill>
                  <a:srgbClr val="424242"/>
                </a:solidFill>
                <a:effectLst/>
                <a:latin typeface="Times New Roman" panose="02020603050405020304" pitchFamily="18" charset="0"/>
                <a:ea typeface="Calibri" panose="020F0502020204030204" pitchFamily="34" charset="0"/>
              </a:rPr>
              <a:t>r</a:t>
            </a:r>
            <a:r>
              <a:rPr lang="en-US" sz="2400">
                <a:solidFill>
                  <a:srgbClr val="424242"/>
                </a:solidFill>
                <a:effectLst/>
                <a:latin typeface="Times New Roman" panose="02020603050405020304" pitchFamily="18" charset="0"/>
                <a:ea typeface="Calibri" panose="020F0502020204030204" pitchFamily="34" charset="0"/>
              </a:rPr>
              <a:t> với</a:t>
            </a:r>
            <a:r>
              <a:rPr lang="en-US" sz="2400" spc="-2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giá trị</a:t>
            </a:r>
            <a:r>
              <a:rPr lang="en-US" sz="2400" spc="-1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nằm</a:t>
            </a:r>
            <a:r>
              <a:rPr lang="en-US" sz="2400" spc="-1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trong khoảng (0,4) để</a:t>
            </a:r>
            <a:r>
              <a:rPr lang="en-US" sz="2400" spc="-1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sử dụng trong ánh xạ logistic</a:t>
            </a:r>
          </a:p>
          <a:p>
            <a:pPr marL="0" marR="0" indent="457200" algn="just">
              <a:lnSpc>
                <a:spcPct val="150000"/>
              </a:lnSpc>
              <a:spcBef>
                <a:spcPts val="0"/>
              </a:spcBef>
              <a:spcAft>
                <a:spcPts val="0"/>
              </a:spcAft>
            </a:pPr>
            <a:r>
              <a:rPr lang="en-US" sz="2400">
                <a:solidFill>
                  <a:srgbClr val="424242"/>
                </a:solidFill>
                <a:effectLst/>
                <a:latin typeface="Times New Roman" panose="02020603050405020304" pitchFamily="18" charset="0"/>
                <a:ea typeface="Calibri" panose="020F0502020204030204" pitchFamily="34" charset="0"/>
              </a:rPr>
              <a:t>Bước 2: Đặt i = 0, khởi tạo mảng </a:t>
            </a:r>
            <a:r>
              <a:rPr lang="en-US" sz="2400" i="1">
                <a:solidFill>
                  <a:srgbClr val="424242"/>
                </a:solidFill>
                <a:effectLst/>
                <a:latin typeface="Times New Roman" panose="02020603050405020304" pitchFamily="18" charset="0"/>
                <a:ea typeface="Calibri" panose="020F0502020204030204" pitchFamily="34" charset="0"/>
              </a:rPr>
              <a:t>X</a:t>
            </a:r>
            <a:r>
              <a:rPr lang="en-US" sz="2400">
                <a:solidFill>
                  <a:srgbClr val="424242"/>
                </a:solidFill>
                <a:effectLst/>
                <a:latin typeface="Times New Roman" panose="02020603050405020304" pitchFamily="18" charset="0"/>
                <a:ea typeface="Calibri" panose="020F0502020204030204" pitchFamily="34" charset="0"/>
              </a:rPr>
              <a:t> rỗng, biến </a:t>
            </a:r>
            <a:r>
              <a:rPr lang="en-US" sz="2400" i="1">
                <a:solidFill>
                  <a:srgbClr val="424242"/>
                </a:solidFill>
                <a:effectLst/>
                <a:latin typeface="Times New Roman" panose="02020603050405020304" pitchFamily="18" charset="0"/>
                <a:ea typeface="Calibri" panose="020F0502020204030204" pitchFamily="34" charset="0"/>
              </a:rPr>
              <a:t>h</a:t>
            </a:r>
            <a:r>
              <a:rPr lang="en-US" sz="2400">
                <a:solidFill>
                  <a:srgbClr val="424242"/>
                </a:solidFill>
                <a:effectLst/>
                <a:latin typeface="Times New Roman" panose="02020603050405020304" pitchFamily="18" charset="0"/>
                <a:ea typeface="Calibri" panose="020F0502020204030204" pitchFamily="34" charset="0"/>
              </a:rPr>
              <a:t> = null, mảng </a:t>
            </a:r>
            <a:r>
              <a:rPr lang="en-US" sz="2400" i="1">
                <a:solidFill>
                  <a:srgbClr val="424242"/>
                </a:solidFill>
                <a:effectLst/>
                <a:latin typeface="Times New Roman" panose="02020603050405020304" pitchFamily="18" charset="0"/>
                <a:ea typeface="Calibri" panose="020F0502020204030204" pitchFamily="34" charset="0"/>
              </a:rPr>
              <a:t>S</a:t>
            </a:r>
            <a:r>
              <a:rPr lang="en-US" sz="2400">
                <a:solidFill>
                  <a:srgbClr val="424242"/>
                </a:solidFill>
                <a:effectLst/>
                <a:latin typeface="Times New Roman" panose="02020603050405020304" pitchFamily="18" charset="0"/>
                <a:ea typeface="Calibri" panose="020F0502020204030204" pitchFamily="34" charset="0"/>
              </a:rPr>
              <a:t> = null</a:t>
            </a:r>
          </a:p>
          <a:p>
            <a:pPr marL="0" marR="0" indent="457200" algn="just">
              <a:lnSpc>
                <a:spcPct val="150000"/>
              </a:lnSpc>
              <a:spcBef>
                <a:spcPts val="0"/>
              </a:spcBef>
              <a:spcAft>
                <a:spcPts val="0"/>
              </a:spcAft>
            </a:pPr>
            <a:r>
              <a:rPr lang="en-US" sz="2400">
                <a:solidFill>
                  <a:srgbClr val="424242"/>
                </a:solidFill>
                <a:effectLst/>
                <a:latin typeface="Times New Roman" panose="02020603050405020304" pitchFamily="18" charset="0"/>
                <a:ea typeface="Calibri" panose="020F0502020204030204" pitchFamily="34" charset="0"/>
              </a:rPr>
              <a:t>Bước</a:t>
            </a:r>
            <a:r>
              <a:rPr lang="en-US" sz="2400" spc="-3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3:</a:t>
            </a:r>
            <a:r>
              <a:rPr lang="en-US" sz="2400" spc="-3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Sử dụng vòng lặp while và lặp cho đến khi nào độ dài mảng</a:t>
            </a:r>
            <a:r>
              <a:rPr lang="en-US" sz="2400">
                <a:solidFill>
                  <a:srgbClr val="424242"/>
                </a:solidFill>
                <a:latin typeface="Times New Roman" panose="02020603050405020304" pitchFamily="18" charset="0"/>
                <a:ea typeface="Calibri" panose="020F0502020204030204" pitchFamily="34" charset="0"/>
              </a:rPr>
              <a:t> S = 256</a:t>
            </a:r>
          </a:p>
          <a:p>
            <a:pPr marL="0" marR="0" indent="457200" algn="just">
              <a:lnSpc>
                <a:spcPct val="150000"/>
              </a:lnSpc>
              <a:spcBef>
                <a:spcPts val="0"/>
              </a:spcBef>
              <a:spcAft>
                <a:spcPts val="0"/>
              </a:spcAft>
            </a:pP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Bước 3.1: </a:t>
            </a:r>
            <a:r>
              <a:rPr lang="en-US" sz="2400">
                <a:solidFill>
                  <a:srgbClr val="424242"/>
                </a:solidFill>
                <a:effectLst/>
                <a:latin typeface="Times New Roman" panose="02020603050405020304" pitchFamily="18" charset="0"/>
                <a:ea typeface="Calibri" panose="020F0502020204030204" pitchFamily="34" charset="0"/>
              </a:rPr>
              <a:t>Bước 3.1: Xây dựng hàm logistic</a:t>
            </a:r>
          </a:p>
          <a:p>
            <a:pPr marL="0" marR="0" indent="457200" algn="just">
              <a:lnSpc>
                <a:spcPct val="150000"/>
              </a:lnSpc>
              <a:spcBef>
                <a:spcPts val="0"/>
              </a:spcBef>
              <a:spcAft>
                <a:spcPts val="0"/>
              </a:spcAft>
            </a:pPr>
            <a:r>
              <a:rPr lang="en-US" sz="2400">
                <a:solidFill>
                  <a:srgbClr val="424242"/>
                </a:solidFill>
                <a:effectLst/>
                <a:latin typeface="Times New Roman" panose="02020603050405020304" pitchFamily="18" charset="0"/>
                <a:ea typeface="Calibri" panose="020F0502020204030204" pitchFamily="34" charset="0"/>
              </a:rPr>
              <a:t>	Bước 3.2: Chuyển đổi giá trị sang kiểu dữ liệu hexa và lấy 2 giá trị từ vị trí thứ 7 đến 9 và lưu vào biến </a:t>
            </a:r>
            <a:r>
              <a:rPr lang="en-US" sz="2400" i="1">
                <a:solidFill>
                  <a:srgbClr val="424242"/>
                </a:solidFill>
                <a:effectLst/>
                <a:latin typeface="Times New Roman" panose="02020603050405020304" pitchFamily="18" charset="0"/>
                <a:ea typeface="Calibri" panose="020F0502020204030204" pitchFamily="34" charset="0"/>
              </a:rPr>
              <a:t>h</a:t>
            </a:r>
            <a:endParaRPr lang="en-US" sz="2400" i="1">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24" name="Object 23">
            <a:extLst>
              <a:ext uri="{FF2B5EF4-FFF2-40B4-BE49-F238E27FC236}">
                <a16:creationId xmlns:a16="http://schemas.microsoft.com/office/drawing/2014/main" id="{039302F8-81D8-46BF-A0B3-E889ACE47097}"/>
              </a:ext>
            </a:extLst>
          </p:cNvPr>
          <p:cNvGraphicFramePr>
            <a:graphicFrameLocks noChangeAspect="1"/>
          </p:cNvGraphicFramePr>
          <p:nvPr/>
        </p:nvGraphicFramePr>
        <p:xfrm>
          <a:off x="4794250" y="2371725"/>
          <a:ext cx="114300" cy="177800"/>
        </p:xfrm>
        <a:graphic>
          <a:graphicData uri="http://schemas.openxmlformats.org/presentationml/2006/ole">
            <mc:AlternateContent xmlns:mc="http://schemas.openxmlformats.org/markup-compatibility/2006">
              <mc:Choice xmlns:v="urn:schemas-microsoft-com:vml" Requires="v">
                <p:oleObj spid="_x0000_s40015" name="Equation" r:id="rId4" imgW="114120" imgH="177480" progId="Equation.DSMT4">
                  <p:embed/>
                </p:oleObj>
              </mc:Choice>
              <mc:Fallback>
                <p:oleObj name="Equation" r:id="rId4" imgW="114120" imgH="177480" progId="Equation.DSMT4">
                  <p:embed/>
                  <p:pic>
                    <p:nvPicPr>
                      <p:cNvPr id="24" name="Object 23">
                        <a:extLst>
                          <a:ext uri="{FF2B5EF4-FFF2-40B4-BE49-F238E27FC236}">
                            <a16:creationId xmlns:a16="http://schemas.microsoft.com/office/drawing/2014/main" id="{039302F8-81D8-46BF-A0B3-E889ACE47097}"/>
                          </a:ext>
                        </a:extLst>
                      </p:cNvPr>
                      <p:cNvPicPr/>
                      <p:nvPr/>
                    </p:nvPicPr>
                    <p:blipFill>
                      <a:blip r:embed="rId5"/>
                      <a:stretch>
                        <a:fillRect/>
                      </a:stretch>
                    </p:blipFill>
                    <p:spPr>
                      <a:xfrm>
                        <a:off x="4794250" y="2371725"/>
                        <a:ext cx="114300" cy="177800"/>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0FBD45A9-E39A-44F1-95E1-E453FC90BAF4}"/>
              </a:ext>
            </a:extLst>
          </p:cNvPr>
          <p:cNvGraphicFramePr>
            <a:graphicFrameLocks noChangeAspect="1"/>
          </p:cNvGraphicFramePr>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spid="_x0000_s40016" name="Equation" r:id="rId6" imgW="914400" imgH="198720" progId="Equation.DSMT4">
                  <p:embed/>
                </p:oleObj>
              </mc:Choice>
              <mc:Fallback>
                <p:oleObj name="Equation" r:id="rId6" imgW="914400" imgH="198720" progId="Equation.DSMT4">
                  <p:embed/>
                  <p:pic>
                    <p:nvPicPr>
                      <p:cNvPr id="5" name="Object 4">
                        <a:extLst>
                          <a:ext uri="{FF2B5EF4-FFF2-40B4-BE49-F238E27FC236}">
                            <a16:creationId xmlns:a16="http://schemas.microsoft.com/office/drawing/2014/main" id="{0FBD45A9-E39A-44F1-95E1-E453FC90BAF4}"/>
                          </a:ext>
                        </a:extLst>
                      </p:cNvPr>
                      <p:cNvPicPr/>
                      <p:nvPr/>
                    </p:nvPicPr>
                    <p:blipFill>
                      <a:blip r:embed="rId5"/>
                      <a:stretch>
                        <a:fillRect/>
                      </a:stretch>
                    </p:blipFill>
                    <p:spPr>
                      <a:xfrm>
                        <a:off x="4394200" y="2362200"/>
                        <a:ext cx="914400" cy="198438"/>
                      </a:xfrm>
                      <a:prstGeom prst="rect">
                        <a:avLst/>
                      </a:prstGeom>
                    </p:spPr>
                  </p:pic>
                </p:oleObj>
              </mc:Fallback>
            </mc:AlternateContent>
          </a:graphicData>
        </a:graphic>
      </p:graphicFrame>
      <p:sp>
        <p:nvSpPr>
          <p:cNvPr id="14" name="Rectangle 2">
            <a:extLst>
              <a:ext uri="{FF2B5EF4-FFF2-40B4-BE49-F238E27FC236}">
                <a16:creationId xmlns:a16="http://schemas.microsoft.com/office/drawing/2014/main" id="{280A5B28-607E-420E-8AC6-9567AE5FE7D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3" name="Object 22">
            <a:extLst>
              <a:ext uri="{FF2B5EF4-FFF2-40B4-BE49-F238E27FC236}">
                <a16:creationId xmlns:a16="http://schemas.microsoft.com/office/drawing/2014/main" id="{945BA8BF-EF09-4280-BC57-9B51E3C4CE59}"/>
              </a:ext>
            </a:extLst>
          </p:cNvPr>
          <p:cNvGraphicFramePr>
            <a:graphicFrameLocks noChangeAspect="1"/>
          </p:cNvGraphicFramePr>
          <p:nvPr>
            <p:extLst>
              <p:ext uri="{D42A27DB-BD31-4B8C-83A1-F6EECF244321}">
                <p14:modId xmlns:p14="http://schemas.microsoft.com/office/powerpoint/2010/main" val="3731512093"/>
              </p:ext>
            </p:extLst>
          </p:nvPr>
        </p:nvGraphicFramePr>
        <p:xfrm>
          <a:off x="5184775" y="2389496"/>
          <a:ext cx="323850" cy="409575"/>
        </p:xfrm>
        <a:graphic>
          <a:graphicData uri="http://schemas.openxmlformats.org/presentationml/2006/ole">
            <mc:AlternateContent xmlns:mc="http://schemas.openxmlformats.org/markup-compatibility/2006">
              <mc:Choice xmlns:v="urn:schemas-microsoft-com:vml" Requires="v">
                <p:oleObj spid="_x0000_s40017" name="Equation" r:id="rId7" imgW="190440" imgH="241200" progId="Equation.DSMT4">
                  <p:embed/>
                </p:oleObj>
              </mc:Choice>
              <mc:Fallback>
                <p:oleObj name="Equation" r:id="rId7" imgW="190440" imgH="241200" progId="Equation.DSMT4">
                  <p:embed/>
                  <p:pic>
                    <p:nvPicPr>
                      <p:cNvPr id="0" name=""/>
                      <p:cNvPicPr/>
                      <p:nvPr/>
                    </p:nvPicPr>
                    <p:blipFill>
                      <a:blip r:embed="rId8"/>
                      <a:stretch>
                        <a:fillRect/>
                      </a:stretch>
                    </p:blipFill>
                    <p:spPr>
                      <a:xfrm>
                        <a:off x="5184775" y="2389496"/>
                        <a:ext cx="323850" cy="409575"/>
                      </a:xfrm>
                      <a:prstGeom prst="rect">
                        <a:avLst/>
                      </a:prstGeom>
                    </p:spPr>
                  </p:pic>
                </p:oleObj>
              </mc:Fallback>
            </mc:AlternateContent>
          </a:graphicData>
        </a:graphic>
      </p:graphicFrame>
      <p:graphicFrame>
        <p:nvGraphicFramePr>
          <p:cNvPr id="30" name="Object 29">
            <a:extLst>
              <a:ext uri="{FF2B5EF4-FFF2-40B4-BE49-F238E27FC236}">
                <a16:creationId xmlns:a16="http://schemas.microsoft.com/office/drawing/2014/main" id="{C2778103-FDDF-46BE-859C-1750173F2721}"/>
              </a:ext>
            </a:extLst>
          </p:cNvPr>
          <p:cNvGraphicFramePr>
            <a:graphicFrameLocks noChangeAspect="1"/>
          </p:cNvGraphicFramePr>
          <p:nvPr>
            <p:extLst>
              <p:ext uri="{D42A27DB-BD31-4B8C-83A1-F6EECF244321}">
                <p14:modId xmlns:p14="http://schemas.microsoft.com/office/powerpoint/2010/main" val="2427619227"/>
              </p:ext>
            </p:extLst>
          </p:nvPr>
        </p:nvGraphicFramePr>
        <p:xfrm>
          <a:off x="6856721" y="4673126"/>
          <a:ext cx="3141156" cy="341430"/>
        </p:xfrm>
        <a:graphic>
          <a:graphicData uri="http://schemas.openxmlformats.org/presentationml/2006/ole">
            <mc:AlternateContent xmlns:mc="http://schemas.openxmlformats.org/markup-compatibility/2006">
              <mc:Choice xmlns:v="urn:schemas-microsoft-com:vml" Requires="v">
                <p:oleObj spid="_x0000_s40018" name="Equation" r:id="rId9" imgW="2190715" imgH="237933" progId="Equation.DSMT4">
                  <p:embed/>
                </p:oleObj>
              </mc:Choice>
              <mc:Fallback>
                <p:oleObj name="Equation" r:id="rId9" imgW="2190715" imgH="237933" progId="Equation.DSMT4">
                  <p:embed/>
                  <p:pic>
                    <p:nvPicPr>
                      <p:cNvPr id="0" name=""/>
                      <p:cNvPicPr/>
                      <p:nvPr/>
                    </p:nvPicPr>
                    <p:blipFill>
                      <a:blip r:embed="rId10"/>
                      <a:stretch>
                        <a:fillRect/>
                      </a:stretch>
                    </p:blipFill>
                    <p:spPr>
                      <a:xfrm>
                        <a:off x="6856721" y="4673126"/>
                        <a:ext cx="3141156" cy="341430"/>
                      </a:xfrm>
                      <a:prstGeom prst="rect">
                        <a:avLst/>
                      </a:prstGeom>
                    </p:spPr>
                  </p:pic>
                </p:oleObj>
              </mc:Fallback>
            </mc:AlternateContent>
          </a:graphicData>
        </a:graphic>
      </p:graphicFrame>
    </p:spTree>
    <p:extLst>
      <p:ext uri="{BB962C8B-B14F-4D97-AF65-F5344CB8AC3E}">
        <p14:creationId xmlns:p14="http://schemas.microsoft.com/office/powerpoint/2010/main" val="20358340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2" name="Google Shape;82;p10"/>
          <p:cNvGrpSpPr/>
          <p:nvPr/>
        </p:nvGrpSpPr>
        <p:grpSpPr>
          <a:xfrm>
            <a:off x="1120225" y="264681"/>
            <a:ext cx="11184317" cy="675291"/>
            <a:chOff x="5894364" y="2084485"/>
            <a:chExt cx="11184317" cy="675291"/>
          </a:xfrm>
        </p:grpSpPr>
        <p:sp>
          <p:nvSpPr>
            <p:cNvPr id="83" name="Google Shape;83;p10"/>
            <p:cNvSpPr txBox="1"/>
            <p:nvPr/>
          </p:nvSpPr>
          <p:spPr>
            <a:xfrm>
              <a:off x="5894364" y="2084485"/>
              <a:ext cx="1118431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CHƯƠNG 2: </a:t>
              </a:r>
              <a:r>
                <a:rPr lang="en-US" sz="3600" b="1">
                  <a:solidFill>
                    <a:srgbClr val="FF7043"/>
                  </a:solidFill>
                  <a:latin typeface="Calibri" panose="020F0502020204030204" pitchFamily="34" charset="0"/>
                  <a:ea typeface="Calibri"/>
                  <a:cs typeface="Calibri" panose="020F0502020204030204" pitchFamily="34" charset="0"/>
                  <a:sym typeface="Calibri"/>
                </a:rPr>
                <a:t>MỘT SỐ PHƯƠNG PHÁP TẠO HỘP THẾ</a:t>
              </a:r>
              <a:endParaRPr sz="3600" b="1" i="0" u="none" strike="noStrike" cap="none" dirty="0">
                <a:solidFill>
                  <a:srgbClr val="FF7043"/>
                </a:solidFill>
                <a:latin typeface="Calibri" panose="020F0502020204030204" pitchFamily="34" charset="0"/>
                <a:ea typeface="Calibri"/>
                <a:cs typeface="Calibri" panose="020F0502020204030204" pitchFamily="34" charset="0"/>
                <a:sym typeface="Calibri"/>
              </a:endParaRPr>
            </a:p>
          </p:txBody>
        </p:sp>
        <p:sp>
          <p:nvSpPr>
            <p:cNvPr id="84" name="Google Shape;84;p10"/>
            <p:cNvSpPr txBox="1"/>
            <p:nvPr/>
          </p:nvSpPr>
          <p:spPr>
            <a:xfrm>
              <a:off x="6096000" y="2482777"/>
              <a:ext cx="50618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A5A5A5"/>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056E218-1B62-A22E-417A-5978EF7315B3}"/>
              </a:ext>
            </a:extLst>
          </p:cNvPr>
          <p:cNvSpPr txBox="1"/>
          <p:nvPr/>
        </p:nvSpPr>
        <p:spPr>
          <a:xfrm>
            <a:off x="438072" y="1094452"/>
            <a:ext cx="7446269" cy="523220"/>
          </a:xfrm>
          <a:prstGeom prst="rect">
            <a:avLst/>
          </a:prstGeom>
          <a:noFill/>
        </p:spPr>
        <p:txBody>
          <a:bodyPr wrap="none" rtlCol="0">
            <a:spAutoFit/>
          </a:bodyPr>
          <a:lstStyle/>
          <a:p>
            <a:r>
              <a:rPr lang="en-US" sz="2800" b="1">
                <a:solidFill>
                  <a:srgbClr val="42A5F5"/>
                </a:solidFill>
                <a:latin typeface="Calibri" panose="020F0502020204030204" pitchFamily="34" charset="0"/>
                <a:cs typeface="Calibri" panose="020F0502020204030204" pitchFamily="34" charset="0"/>
              </a:rPr>
              <a:t>2.2 Thiết kế S-box với ánh xạ hỗn loạn một chiều</a:t>
            </a:r>
            <a:endParaRPr lang="en-US" sz="2800" b="1" dirty="0">
              <a:solidFill>
                <a:srgbClr val="42A5F5"/>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52F9D8A-B615-4628-BA82-6B4CE8B6F68D}"/>
              </a:ext>
            </a:extLst>
          </p:cNvPr>
          <p:cNvSpPr txBox="1"/>
          <p:nvPr/>
        </p:nvSpPr>
        <p:spPr>
          <a:xfrm>
            <a:off x="438072" y="1752130"/>
            <a:ext cx="6957354" cy="461665"/>
          </a:xfrm>
          <a:prstGeom prst="rect">
            <a:avLst/>
          </a:prstGeom>
          <a:noFill/>
        </p:spPr>
        <p:txBody>
          <a:bodyPr wrap="none" rtlCol="0">
            <a:spAutoFit/>
          </a:bodyPr>
          <a:lstStyle/>
          <a:p>
            <a:r>
              <a:rPr lang="en-US" sz="2400" b="1" i="1">
                <a:solidFill>
                  <a:srgbClr val="78909C"/>
                </a:solidFill>
                <a:latin typeface="Calibri" panose="020F0502020204030204" pitchFamily="34" charset="0"/>
                <a:cs typeface="Calibri" panose="020F0502020204030204" pitchFamily="34" charset="0"/>
              </a:rPr>
              <a:t>2.2.3  Thuật toán tạo s-box động bằng ánh xạ logistic</a:t>
            </a:r>
            <a:endParaRPr lang="en-US" sz="2400" b="1" i="1" dirty="0">
              <a:solidFill>
                <a:srgbClr val="78909C"/>
              </a:solidFill>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A17BEA8B-8738-4A6A-8CDB-C16E7439783C}"/>
              </a:ext>
            </a:extLst>
          </p:cNvPr>
          <p:cNvSpPr txBox="1"/>
          <p:nvPr/>
        </p:nvSpPr>
        <p:spPr>
          <a:xfrm>
            <a:off x="438073" y="2259541"/>
            <a:ext cx="11402682" cy="1687963"/>
          </a:xfrm>
          <a:prstGeom prst="rect">
            <a:avLst/>
          </a:prstGeom>
          <a:noFill/>
        </p:spPr>
        <p:txBody>
          <a:bodyPr wrap="square" rtlCol="0">
            <a:spAutoFit/>
          </a:bodyPr>
          <a:lstStyle/>
          <a:p>
            <a:pPr marL="0" marR="0" indent="457200" algn="just">
              <a:lnSpc>
                <a:spcPct val="150000"/>
              </a:lnSpc>
              <a:spcBef>
                <a:spcPts val="0"/>
              </a:spcBef>
              <a:spcAft>
                <a:spcPts val="0"/>
              </a:spcAft>
            </a:pPr>
            <a:r>
              <a:rPr lang="en-US" sz="2400">
                <a:solidFill>
                  <a:srgbClr val="424242"/>
                </a:solidFill>
                <a:effectLst/>
                <a:latin typeface="Times New Roman" panose="02020603050405020304" pitchFamily="18" charset="0"/>
                <a:ea typeface="Calibri" panose="020F0502020204030204" pitchFamily="34" charset="0"/>
              </a:rPr>
              <a:t>	</a:t>
            </a:r>
            <a:r>
              <a:rPr lang="en-US" sz="180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Bước 3.3: Kiểm tra nếu </a:t>
            </a:r>
            <a:r>
              <a:rPr lang="en-US" sz="2400" i="1">
                <a:solidFill>
                  <a:srgbClr val="424242"/>
                </a:solidFill>
                <a:effectLst/>
                <a:latin typeface="Times New Roman" panose="02020603050405020304" pitchFamily="18" charset="0"/>
                <a:ea typeface="Calibri" panose="020F0502020204030204" pitchFamily="34" charset="0"/>
              </a:rPr>
              <a:t>h</a:t>
            </a:r>
            <a:r>
              <a:rPr lang="en-US" sz="2400">
                <a:solidFill>
                  <a:srgbClr val="424242"/>
                </a:solidFill>
                <a:effectLst/>
                <a:latin typeface="Times New Roman" panose="02020603050405020304" pitchFamily="18" charset="0"/>
                <a:ea typeface="Calibri" panose="020F0502020204030204" pitchFamily="34" charset="0"/>
              </a:rPr>
              <a:t> nằm trong </a:t>
            </a:r>
            <a:r>
              <a:rPr lang="en-US" sz="2400" i="1">
                <a:solidFill>
                  <a:srgbClr val="424242"/>
                </a:solidFill>
                <a:effectLst/>
                <a:latin typeface="Times New Roman" panose="02020603050405020304" pitchFamily="18" charset="0"/>
                <a:ea typeface="Calibri" panose="020F0502020204030204" pitchFamily="34" charset="0"/>
              </a:rPr>
              <a:t>S</a:t>
            </a:r>
            <a:r>
              <a:rPr lang="en-US" sz="2400">
                <a:solidFill>
                  <a:srgbClr val="424242"/>
                </a:solidFill>
                <a:effectLst/>
                <a:latin typeface="Times New Roman" panose="02020603050405020304" pitchFamily="18" charset="0"/>
                <a:ea typeface="Calibri" panose="020F0502020204030204" pitchFamily="34" charset="0"/>
              </a:rPr>
              <a:t> thì tăng </a:t>
            </a:r>
            <a:r>
              <a:rPr lang="en-US" sz="2400" i="1">
                <a:solidFill>
                  <a:srgbClr val="424242"/>
                </a:solidFill>
                <a:effectLst/>
                <a:latin typeface="Times New Roman" panose="02020603050405020304" pitchFamily="18" charset="0"/>
                <a:ea typeface="Calibri" panose="020F0502020204030204" pitchFamily="34" charset="0"/>
              </a:rPr>
              <a:t>i</a:t>
            </a:r>
            <a:r>
              <a:rPr lang="en-US" sz="2400">
                <a:solidFill>
                  <a:srgbClr val="424242"/>
                </a:solidFill>
                <a:effectLst/>
                <a:latin typeface="Times New Roman" panose="02020603050405020304" pitchFamily="18" charset="0"/>
                <a:ea typeface="Calibri" panose="020F0502020204030204" pitchFamily="34" charset="0"/>
              </a:rPr>
              <a:t> lên 1 đơn vị, ngược lại thì lưu giá trị </a:t>
            </a:r>
            <a:r>
              <a:rPr lang="en-US" sz="2400" i="1">
                <a:solidFill>
                  <a:srgbClr val="424242"/>
                </a:solidFill>
                <a:effectLst/>
                <a:latin typeface="Times New Roman" panose="02020603050405020304" pitchFamily="18" charset="0"/>
                <a:ea typeface="Calibri" panose="020F0502020204030204" pitchFamily="34" charset="0"/>
              </a:rPr>
              <a:t>h</a:t>
            </a:r>
            <a:r>
              <a:rPr lang="en-US" sz="2400">
                <a:solidFill>
                  <a:srgbClr val="424242"/>
                </a:solidFill>
                <a:effectLst/>
                <a:latin typeface="Times New Roman" panose="02020603050405020304" pitchFamily="18" charset="0"/>
                <a:ea typeface="Calibri" panose="020F0502020204030204" pitchFamily="34" charset="0"/>
              </a:rPr>
              <a:t> vào mảng </a:t>
            </a:r>
            <a:r>
              <a:rPr lang="en-US" sz="2400" i="1">
                <a:solidFill>
                  <a:srgbClr val="424242"/>
                </a:solidFill>
                <a:effectLst/>
                <a:latin typeface="Times New Roman" panose="02020603050405020304" pitchFamily="18" charset="0"/>
                <a:ea typeface="Calibri" panose="020F0502020204030204" pitchFamily="34" charset="0"/>
              </a:rPr>
              <a:t>S</a:t>
            </a:r>
            <a:r>
              <a:rPr lang="en-US" sz="2400">
                <a:solidFill>
                  <a:srgbClr val="424242"/>
                </a:solidFill>
                <a:effectLst/>
                <a:latin typeface="Times New Roman" panose="02020603050405020304" pitchFamily="18" charset="0"/>
                <a:ea typeface="Calibri" panose="020F0502020204030204" pitchFamily="34" charset="0"/>
              </a:rPr>
              <a:t> và vẫn tăng </a:t>
            </a:r>
            <a:r>
              <a:rPr lang="en-US" sz="2400" i="1">
                <a:solidFill>
                  <a:srgbClr val="424242"/>
                </a:solidFill>
                <a:effectLst/>
                <a:latin typeface="Times New Roman" panose="02020603050405020304" pitchFamily="18" charset="0"/>
                <a:ea typeface="Calibri" panose="020F0502020204030204" pitchFamily="34" charset="0"/>
              </a:rPr>
              <a:t>i</a:t>
            </a:r>
            <a:r>
              <a:rPr lang="en-US" sz="2400">
                <a:solidFill>
                  <a:srgbClr val="424242"/>
                </a:solidFill>
                <a:effectLst/>
                <a:latin typeface="Times New Roman" panose="02020603050405020304" pitchFamily="18" charset="0"/>
                <a:ea typeface="Calibri" panose="020F0502020204030204" pitchFamily="34" charset="0"/>
              </a:rPr>
              <a:t> lên 1 đơn vị</a:t>
            </a:r>
          </a:p>
          <a:p>
            <a:pPr marL="0" marR="0" indent="457200" algn="just">
              <a:lnSpc>
                <a:spcPct val="150000"/>
              </a:lnSpc>
              <a:spcBef>
                <a:spcPts val="0"/>
              </a:spcBef>
              <a:spcAft>
                <a:spcPts val="0"/>
              </a:spcAft>
            </a:pPr>
            <a:r>
              <a:rPr lang="en-US" sz="2400">
                <a:solidFill>
                  <a:srgbClr val="424242"/>
                </a:solidFill>
                <a:effectLst/>
                <a:latin typeface="Times New Roman" panose="02020603050405020304" pitchFamily="18" charset="0"/>
                <a:ea typeface="Calibri" panose="020F0502020204030204" pitchFamily="34" charset="0"/>
              </a:rPr>
              <a:t>Bước</a:t>
            </a:r>
            <a:r>
              <a:rPr lang="en-US" sz="2400" spc="-1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4:</a:t>
            </a:r>
            <a:r>
              <a:rPr lang="en-US" sz="2400" spc="-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Chuyển đổi mảng S</a:t>
            </a:r>
            <a:r>
              <a:rPr lang="en-US" sz="2400">
                <a:solidFill>
                  <a:srgbClr val="424242"/>
                </a:solidFill>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thành ma trận 16x16 và trả ra kết quả</a:t>
            </a:r>
            <a:endParaRPr lang="en-US" sz="2400" i="1">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24" name="Object 23">
            <a:extLst>
              <a:ext uri="{FF2B5EF4-FFF2-40B4-BE49-F238E27FC236}">
                <a16:creationId xmlns:a16="http://schemas.microsoft.com/office/drawing/2014/main" id="{039302F8-81D8-46BF-A0B3-E889ACE47097}"/>
              </a:ext>
            </a:extLst>
          </p:cNvPr>
          <p:cNvGraphicFramePr>
            <a:graphicFrameLocks noChangeAspect="1"/>
          </p:cNvGraphicFramePr>
          <p:nvPr/>
        </p:nvGraphicFramePr>
        <p:xfrm>
          <a:off x="4794250" y="2371725"/>
          <a:ext cx="114300" cy="177800"/>
        </p:xfrm>
        <a:graphic>
          <a:graphicData uri="http://schemas.openxmlformats.org/presentationml/2006/ole">
            <mc:AlternateContent xmlns:mc="http://schemas.openxmlformats.org/markup-compatibility/2006">
              <mc:Choice xmlns:v="urn:schemas-microsoft-com:vml" Requires="v">
                <p:oleObj spid="_x0000_s40999" name="Equation" r:id="rId4" imgW="114120" imgH="177480" progId="Equation.DSMT4">
                  <p:embed/>
                </p:oleObj>
              </mc:Choice>
              <mc:Fallback>
                <p:oleObj name="Equation" r:id="rId4" imgW="114120" imgH="177480" progId="Equation.DSMT4">
                  <p:embed/>
                  <p:pic>
                    <p:nvPicPr>
                      <p:cNvPr id="24" name="Object 23">
                        <a:extLst>
                          <a:ext uri="{FF2B5EF4-FFF2-40B4-BE49-F238E27FC236}">
                            <a16:creationId xmlns:a16="http://schemas.microsoft.com/office/drawing/2014/main" id="{039302F8-81D8-46BF-A0B3-E889ACE47097}"/>
                          </a:ext>
                        </a:extLst>
                      </p:cNvPr>
                      <p:cNvPicPr/>
                      <p:nvPr/>
                    </p:nvPicPr>
                    <p:blipFill>
                      <a:blip r:embed="rId5"/>
                      <a:stretch>
                        <a:fillRect/>
                      </a:stretch>
                    </p:blipFill>
                    <p:spPr>
                      <a:xfrm>
                        <a:off x="4794250" y="2371725"/>
                        <a:ext cx="114300" cy="177800"/>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0FBD45A9-E39A-44F1-95E1-E453FC90BAF4}"/>
              </a:ext>
            </a:extLst>
          </p:cNvPr>
          <p:cNvGraphicFramePr>
            <a:graphicFrameLocks noChangeAspect="1"/>
          </p:cNvGraphicFramePr>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spid="_x0000_s41000" name="Equation" r:id="rId6" imgW="914400" imgH="198720" progId="Equation.DSMT4">
                  <p:embed/>
                </p:oleObj>
              </mc:Choice>
              <mc:Fallback>
                <p:oleObj name="Equation" r:id="rId6" imgW="914400" imgH="198720" progId="Equation.DSMT4">
                  <p:embed/>
                  <p:pic>
                    <p:nvPicPr>
                      <p:cNvPr id="5" name="Object 4">
                        <a:extLst>
                          <a:ext uri="{FF2B5EF4-FFF2-40B4-BE49-F238E27FC236}">
                            <a16:creationId xmlns:a16="http://schemas.microsoft.com/office/drawing/2014/main" id="{0FBD45A9-E39A-44F1-95E1-E453FC90BAF4}"/>
                          </a:ext>
                        </a:extLst>
                      </p:cNvPr>
                      <p:cNvPicPr/>
                      <p:nvPr/>
                    </p:nvPicPr>
                    <p:blipFill>
                      <a:blip r:embed="rId5"/>
                      <a:stretch>
                        <a:fillRect/>
                      </a:stretch>
                    </p:blipFill>
                    <p:spPr>
                      <a:xfrm>
                        <a:off x="4394200" y="2362200"/>
                        <a:ext cx="914400" cy="198438"/>
                      </a:xfrm>
                      <a:prstGeom prst="rect">
                        <a:avLst/>
                      </a:prstGeom>
                    </p:spPr>
                  </p:pic>
                </p:oleObj>
              </mc:Fallback>
            </mc:AlternateContent>
          </a:graphicData>
        </a:graphic>
      </p:graphicFrame>
      <p:sp>
        <p:nvSpPr>
          <p:cNvPr id="14" name="Rectangle 2">
            <a:extLst>
              <a:ext uri="{FF2B5EF4-FFF2-40B4-BE49-F238E27FC236}">
                <a16:creationId xmlns:a16="http://schemas.microsoft.com/office/drawing/2014/main" id="{280A5B28-607E-420E-8AC6-9567AE5FE7D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TextBox 18">
            <a:extLst>
              <a:ext uri="{FF2B5EF4-FFF2-40B4-BE49-F238E27FC236}">
                <a16:creationId xmlns:a16="http://schemas.microsoft.com/office/drawing/2014/main" id="{CCC3B98D-F222-41F1-A5CB-210828E6E6AD}"/>
              </a:ext>
            </a:extLst>
          </p:cNvPr>
          <p:cNvSpPr txBox="1"/>
          <p:nvPr/>
        </p:nvSpPr>
        <p:spPr>
          <a:xfrm>
            <a:off x="438072" y="4102499"/>
            <a:ext cx="11402682" cy="579967"/>
          </a:xfrm>
          <a:prstGeom prst="rect">
            <a:avLst/>
          </a:prstGeom>
          <a:noFill/>
        </p:spPr>
        <p:txBody>
          <a:bodyPr wrap="square" rtlCol="0">
            <a:spAutoFit/>
          </a:bodyPr>
          <a:lstStyle/>
          <a:p>
            <a:pPr marL="0" marR="0" indent="457200" algn="just">
              <a:lnSpc>
                <a:spcPct val="150000"/>
              </a:lnSpc>
              <a:spcBef>
                <a:spcPts val="0"/>
              </a:spcBef>
              <a:spcAft>
                <a:spcPts val="0"/>
              </a:spcAft>
            </a:pPr>
            <a:r>
              <a:rPr lang="en-US" sz="2400">
                <a:solidFill>
                  <a:srgbClr val="424242"/>
                </a:solidFill>
                <a:effectLst/>
                <a:latin typeface="Times New Roman" panose="02020603050405020304" pitchFamily="18" charset="0"/>
                <a:ea typeface="Calibri" panose="020F0502020204030204" pitchFamily="34" charset="0"/>
              </a:rPr>
              <a:t>Sau khi tạo xong s-box, sử dụng s-box làm giá trị đầu vào để tính s-box đảo ngược</a:t>
            </a:r>
            <a:endParaRPr lang="en-US" sz="2400" i="1">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225121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2" name="Google Shape;82;p10"/>
          <p:cNvGrpSpPr/>
          <p:nvPr/>
        </p:nvGrpSpPr>
        <p:grpSpPr>
          <a:xfrm>
            <a:off x="1120225" y="264681"/>
            <a:ext cx="11184317" cy="675291"/>
            <a:chOff x="5894364" y="2084485"/>
            <a:chExt cx="11184317" cy="675291"/>
          </a:xfrm>
        </p:grpSpPr>
        <p:sp>
          <p:nvSpPr>
            <p:cNvPr id="83" name="Google Shape;83;p10"/>
            <p:cNvSpPr txBox="1"/>
            <p:nvPr/>
          </p:nvSpPr>
          <p:spPr>
            <a:xfrm>
              <a:off x="5894364" y="2084485"/>
              <a:ext cx="1118431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CHƯƠNG 2: </a:t>
              </a:r>
              <a:r>
                <a:rPr lang="en-US" sz="3600" b="1">
                  <a:solidFill>
                    <a:srgbClr val="FF7043"/>
                  </a:solidFill>
                  <a:latin typeface="Calibri" panose="020F0502020204030204" pitchFamily="34" charset="0"/>
                  <a:ea typeface="Calibri"/>
                  <a:cs typeface="Calibri" panose="020F0502020204030204" pitchFamily="34" charset="0"/>
                  <a:sym typeface="Calibri"/>
                </a:rPr>
                <a:t>MỘT SỐ PHƯƠNG PHÁP TẠO HỘP THẾ</a:t>
              </a:r>
              <a:endParaRPr sz="3600" b="1" i="0" u="none" strike="noStrike" cap="none" dirty="0">
                <a:solidFill>
                  <a:srgbClr val="FF7043"/>
                </a:solidFill>
                <a:latin typeface="Calibri" panose="020F0502020204030204" pitchFamily="34" charset="0"/>
                <a:ea typeface="Calibri"/>
                <a:cs typeface="Calibri" panose="020F0502020204030204" pitchFamily="34" charset="0"/>
                <a:sym typeface="Calibri"/>
              </a:endParaRPr>
            </a:p>
          </p:txBody>
        </p:sp>
        <p:sp>
          <p:nvSpPr>
            <p:cNvPr id="84" name="Google Shape;84;p10"/>
            <p:cNvSpPr txBox="1"/>
            <p:nvPr/>
          </p:nvSpPr>
          <p:spPr>
            <a:xfrm>
              <a:off x="6096000" y="2482777"/>
              <a:ext cx="50618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A5A5A5"/>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056E218-1B62-A22E-417A-5978EF7315B3}"/>
              </a:ext>
            </a:extLst>
          </p:cNvPr>
          <p:cNvSpPr txBox="1"/>
          <p:nvPr/>
        </p:nvSpPr>
        <p:spPr>
          <a:xfrm>
            <a:off x="438072" y="1094452"/>
            <a:ext cx="7446269" cy="523220"/>
          </a:xfrm>
          <a:prstGeom prst="rect">
            <a:avLst/>
          </a:prstGeom>
          <a:noFill/>
        </p:spPr>
        <p:txBody>
          <a:bodyPr wrap="none" rtlCol="0">
            <a:spAutoFit/>
          </a:bodyPr>
          <a:lstStyle/>
          <a:p>
            <a:r>
              <a:rPr lang="en-US" sz="2800" b="1">
                <a:solidFill>
                  <a:srgbClr val="42A5F5"/>
                </a:solidFill>
                <a:latin typeface="Calibri" panose="020F0502020204030204" pitchFamily="34" charset="0"/>
                <a:cs typeface="Calibri" panose="020F0502020204030204" pitchFamily="34" charset="0"/>
              </a:rPr>
              <a:t>2.2 Thiết kế S-box với ánh xạ hỗn loạn một chiều</a:t>
            </a:r>
            <a:endParaRPr lang="en-US" sz="2800" b="1" dirty="0">
              <a:solidFill>
                <a:srgbClr val="42A5F5"/>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52F9D8A-B615-4628-BA82-6B4CE8B6F68D}"/>
              </a:ext>
            </a:extLst>
          </p:cNvPr>
          <p:cNvSpPr txBox="1"/>
          <p:nvPr/>
        </p:nvSpPr>
        <p:spPr>
          <a:xfrm>
            <a:off x="438072" y="1752130"/>
            <a:ext cx="6957354" cy="461665"/>
          </a:xfrm>
          <a:prstGeom prst="rect">
            <a:avLst/>
          </a:prstGeom>
          <a:noFill/>
        </p:spPr>
        <p:txBody>
          <a:bodyPr wrap="none" rtlCol="0">
            <a:spAutoFit/>
          </a:bodyPr>
          <a:lstStyle/>
          <a:p>
            <a:r>
              <a:rPr lang="en-US" sz="2400" b="1" i="1">
                <a:solidFill>
                  <a:srgbClr val="78909C"/>
                </a:solidFill>
                <a:latin typeface="Calibri" panose="020F0502020204030204" pitchFamily="34" charset="0"/>
                <a:cs typeface="Calibri" panose="020F0502020204030204" pitchFamily="34" charset="0"/>
              </a:rPr>
              <a:t>2.2.3  Thuật toán tạo s-box động bằng ánh xạ logistic</a:t>
            </a:r>
            <a:endParaRPr lang="en-US" sz="2400" b="1" i="1" dirty="0">
              <a:solidFill>
                <a:srgbClr val="78909C"/>
              </a:solidFill>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A17BEA8B-8738-4A6A-8CDB-C16E7439783C}"/>
              </a:ext>
            </a:extLst>
          </p:cNvPr>
          <p:cNvSpPr txBox="1"/>
          <p:nvPr/>
        </p:nvSpPr>
        <p:spPr>
          <a:xfrm>
            <a:off x="438073" y="2259541"/>
            <a:ext cx="11402682" cy="4457952"/>
          </a:xfrm>
          <a:prstGeom prst="rect">
            <a:avLst/>
          </a:prstGeom>
          <a:noFill/>
        </p:spPr>
        <p:txBody>
          <a:bodyPr wrap="square" rtlCol="0">
            <a:spAutoFit/>
          </a:bodyPr>
          <a:lstStyle/>
          <a:p>
            <a:pPr marL="0" marR="0" indent="0" algn="just">
              <a:lnSpc>
                <a:spcPct val="150000"/>
              </a:lnSpc>
              <a:spcBef>
                <a:spcPts val="0"/>
              </a:spcBef>
              <a:spcAft>
                <a:spcPts val="0"/>
              </a:spcAft>
            </a:pPr>
            <a:r>
              <a:rPr lang="en-US" sz="2400">
                <a:solidFill>
                  <a:srgbClr val="42424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Bước 1: Nhận hộp thế s-box vừa tạo ra làm tham số đầu vào</a:t>
            </a:r>
          </a:p>
          <a:p>
            <a:pPr indent="457200" algn="just">
              <a:lnSpc>
                <a:spcPct val="150000"/>
              </a:lnSpc>
            </a:pPr>
            <a:r>
              <a:rPr lang="en-US" sz="2400">
                <a:solidFill>
                  <a:srgbClr val="424242"/>
                </a:solidFill>
                <a:effectLst/>
                <a:latin typeface="Times New Roman" panose="02020603050405020304" pitchFamily="18" charset="0"/>
                <a:ea typeface="Calibri" panose="020F0502020204030204" pitchFamily="34" charset="0"/>
              </a:rPr>
              <a:t>Bước 2: Khởi tạo biến               .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Khởi tạo inv_sbox có độ dài 16x16</a:t>
            </a:r>
            <a:endParaRPr lang="en-US" sz="2400">
              <a:solidFill>
                <a:srgbClr val="424242"/>
              </a:solidFill>
              <a:effectLst/>
              <a:latin typeface="Times New Roman" panose="02020603050405020304" pitchFamily="18" charset="0"/>
              <a:ea typeface="Calibri" panose="020F0502020204030204" pitchFamily="34" charset="0"/>
            </a:endParaRPr>
          </a:p>
          <a:p>
            <a:pPr marL="0" marR="0" indent="457200" algn="just">
              <a:lnSpc>
                <a:spcPct val="150000"/>
              </a:lnSpc>
              <a:spcBef>
                <a:spcPts val="0"/>
              </a:spcBef>
              <a:spcAft>
                <a:spcPts val="0"/>
              </a:spcAft>
            </a:pPr>
            <a:r>
              <a:rPr lang="en-US" sz="2400">
                <a:solidFill>
                  <a:srgbClr val="424242"/>
                </a:solidFill>
                <a:effectLst/>
                <a:latin typeface="Times New Roman" panose="02020603050405020304" pitchFamily="18" charset="0"/>
                <a:ea typeface="Calibri" panose="020F0502020204030204" pitchFamily="34" charset="0"/>
              </a:rPr>
              <a:t>Bước 3: Dùng vòng lặp for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i từ 0 đến 15</a:t>
            </a:r>
          </a:p>
          <a:p>
            <a:pPr marL="0" marR="0" indent="457200" algn="just">
              <a:lnSpc>
                <a:spcPct val="150000"/>
              </a:lnSpc>
              <a:spcBef>
                <a:spcPts val="0"/>
              </a:spcBef>
              <a:spcAft>
                <a:spcPts val="0"/>
              </a:spcAft>
            </a:pPr>
            <a:r>
              <a:rPr lang="en-US" sz="2400">
                <a:solidFill>
                  <a:srgbClr val="424242"/>
                </a:solidFill>
                <a:effectLst/>
                <a:latin typeface="Times New Roman" panose="02020603050405020304" pitchFamily="18" charset="0"/>
                <a:ea typeface="Calibri" panose="020F0502020204030204" pitchFamily="34" charset="0"/>
              </a:rPr>
              <a:t>	Bước 3.1: Dùng vòng lặp for j từ 0 tới 15</a:t>
            </a:r>
          </a:p>
          <a:p>
            <a:pPr indent="457200" algn="just">
              <a:lnSpc>
                <a:spcPct val="150000"/>
              </a:lnSpc>
            </a:pPr>
            <a:r>
              <a:rPr lang="en-US" sz="2400">
                <a:solidFill>
                  <a:srgbClr val="424242"/>
                </a:solidFill>
                <a:effectLst/>
                <a:latin typeface="Times New Roman" panose="02020603050405020304" pitchFamily="18" charset="0"/>
                <a:ea typeface="Calibri" panose="020F0502020204030204" pitchFamily="34" charset="0"/>
              </a:rPr>
              <a:t>	Bước 3.2: Gán</a:t>
            </a:r>
            <a:r>
              <a:rPr lang="en-US" sz="2400">
                <a:solidFill>
                  <a:srgbClr val="424242"/>
                </a:solidFill>
                <a:latin typeface="Times New Roman" panose="02020603050405020304" pitchFamily="18" charset="0"/>
                <a:ea typeface="Calibri" panose="020F0502020204030204" pitchFamily="34" charset="0"/>
              </a:rPr>
              <a:t> a và b </a:t>
            </a:r>
            <a:r>
              <a:rPr lang="en-US" sz="2400">
                <a:solidFill>
                  <a:srgbClr val="424242"/>
                </a:solidFill>
                <a:effectLst/>
                <a:latin typeface="Times New Roman" panose="02020603050405020304" pitchFamily="18" charset="0"/>
                <a:ea typeface="Calibri" panose="020F0502020204030204" pitchFamily="34" charset="0"/>
              </a:rPr>
              <a:t>bằng ký tự đầu và thứ 2 của ma trận        và chuyển a và b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sang số nguyên</a:t>
            </a:r>
          </a:p>
          <a:p>
            <a:pPr indent="457200" algn="just">
              <a:lnSpc>
                <a:spcPct val="150000"/>
              </a:lnSpc>
            </a:pPr>
            <a:r>
              <a:rPr lang="en-US" sz="2400">
                <a:solidFill>
                  <a:srgbClr val="424242"/>
                </a:solidFill>
                <a:effectLst/>
                <a:latin typeface="Times New Roman" panose="02020603050405020304" pitchFamily="18" charset="0"/>
                <a:ea typeface="Calibri" panose="020F0502020204030204" pitchFamily="34" charset="0"/>
              </a:rPr>
              <a:t>	Bước 3.3: chuyển đổi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i v</a:t>
            </a:r>
            <a:r>
              <a:rPr lang="en-US" sz="2400">
                <a:solidFill>
                  <a:srgbClr val="424242"/>
                </a:solidFill>
                <a:latin typeface="Times New Roman" panose="02020603050405020304" pitchFamily="18" charset="0"/>
                <a:ea typeface="Calibri" panose="020F0502020204030204" pitchFamily="34" charset="0"/>
                <a:cs typeface="Times New Roman" panose="02020603050405020304" pitchFamily="18" charset="0"/>
              </a:rPr>
              <a:t>à j sang kiểu hex, nối i và j thành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chuỗi và gán cho inv_sbox</a:t>
            </a:r>
          </a:p>
        </p:txBody>
      </p:sp>
      <p:graphicFrame>
        <p:nvGraphicFramePr>
          <p:cNvPr id="24" name="Object 23">
            <a:extLst>
              <a:ext uri="{FF2B5EF4-FFF2-40B4-BE49-F238E27FC236}">
                <a16:creationId xmlns:a16="http://schemas.microsoft.com/office/drawing/2014/main" id="{039302F8-81D8-46BF-A0B3-E889ACE47097}"/>
              </a:ext>
            </a:extLst>
          </p:cNvPr>
          <p:cNvGraphicFramePr>
            <a:graphicFrameLocks noChangeAspect="1"/>
          </p:cNvGraphicFramePr>
          <p:nvPr/>
        </p:nvGraphicFramePr>
        <p:xfrm>
          <a:off x="4794250" y="2371725"/>
          <a:ext cx="114300" cy="177800"/>
        </p:xfrm>
        <a:graphic>
          <a:graphicData uri="http://schemas.openxmlformats.org/presentationml/2006/ole">
            <mc:AlternateContent xmlns:mc="http://schemas.openxmlformats.org/markup-compatibility/2006">
              <mc:Choice xmlns:v="urn:schemas-microsoft-com:vml" Requires="v">
                <p:oleObj spid="_x0000_s42047" name="Equation" r:id="rId4" imgW="114120" imgH="177480" progId="Equation.DSMT4">
                  <p:embed/>
                </p:oleObj>
              </mc:Choice>
              <mc:Fallback>
                <p:oleObj name="Equation" r:id="rId4" imgW="114120" imgH="177480" progId="Equation.DSMT4">
                  <p:embed/>
                  <p:pic>
                    <p:nvPicPr>
                      <p:cNvPr id="24" name="Object 23">
                        <a:extLst>
                          <a:ext uri="{FF2B5EF4-FFF2-40B4-BE49-F238E27FC236}">
                            <a16:creationId xmlns:a16="http://schemas.microsoft.com/office/drawing/2014/main" id="{039302F8-81D8-46BF-A0B3-E889ACE47097}"/>
                          </a:ext>
                        </a:extLst>
                      </p:cNvPr>
                      <p:cNvPicPr/>
                      <p:nvPr/>
                    </p:nvPicPr>
                    <p:blipFill>
                      <a:blip r:embed="rId5"/>
                      <a:stretch>
                        <a:fillRect/>
                      </a:stretch>
                    </p:blipFill>
                    <p:spPr>
                      <a:xfrm>
                        <a:off x="4794250" y="2371725"/>
                        <a:ext cx="114300" cy="177800"/>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0FBD45A9-E39A-44F1-95E1-E453FC90BAF4}"/>
              </a:ext>
            </a:extLst>
          </p:cNvPr>
          <p:cNvGraphicFramePr>
            <a:graphicFrameLocks noChangeAspect="1"/>
          </p:cNvGraphicFramePr>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spid="_x0000_s42048" name="Equation" r:id="rId6" imgW="914400" imgH="198720" progId="Equation.DSMT4">
                  <p:embed/>
                </p:oleObj>
              </mc:Choice>
              <mc:Fallback>
                <p:oleObj name="Equation" r:id="rId6" imgW="914400" imgH="198720" progId="Equation.DSMT4">
                  <p:embed/>
                  <p:pic>
                    <p:nvPicPr>
                      <p:cNvPr id="5" name="Object 4">
                        <a:extLst>
                          <a:ext uri="{FF2B5EF4-FFF2-40B4-BE49-F238E27FC236}">
                            <a16:creationId xmlns:a16="http://schemas.microsoft.com/office/drawing/2014/main" id="{0FBD45A9-E39A-44F1-95E1-E453FC90BAF4}"/>
                          </a:ext>
                        </a:extLst>
                      </p:cNvPr>
                      <p:cNvPicPr/>
                      <p:nvPr/>
                    </p:nvPicPr>
                    <p:blipFill>
                      <a:blip r:embed="rId5"/>
                      <a:stretch>
                        <a:fillRect/>
                      </a:stretch>
                    </p:blipFill>
                    <p:spPr>
                      <a:xfrm>
                        <a:off x="4394200" y="2362200"/>
                        <a:ext cx="914400" cy="198438"/>
                      </a:xfrm>
                      <a:prstGeom prst="rect">
                        <a:avLst/>
                      </a:prstGeom>
                    </p:spPr>
                  </p:pic>
                </p:oleObj>
              </mc:Fallback>
            </mc:AlternateContent>
          </a:graphicData>
        </a:graphic>
      </p:graphicFrame>
      <p:sp>
        <p:nvSpPr>
          <p:cNvPr id="14" name="Rectangle 2">
            <a:extLst>
              <a:ext uri="{FF2B5EF4-FFF2-40B4-BE49-F238E27FC236}">
                <a16:creationId xmlns:a16="http://schemas.microsoft.com/office/drawing/2014/main" id="{280A5B28-607E-420E-8AC6-9567AE5FE7D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a:extLst>
              <a:ext uri="{FF2B5EF4-FFF2-40B4-BE49-F238E27FC236}">
                <a16:creationId xmlns:a16="http://schemas.microsoft.com/office/drawing/2014/main" id="{AD7AB92A-8031-4335-85A2-F792241B9E7C}"/>
              </a:ext>
            </a:extLst>
          </p:cNvPr>
          <p:cNvGraphicFramePr>
            <a:graphicFrameLocks noChangeAspect="1"/>
          </p:cNvGraphicFramePr>
          <p:nvPr>
            <p:extLst>
              <p:ext uri="{D42A27DB-BD31-4B8C-83A1-F6EECF244321}">
                <p14:modId xmlns:p14="http://schemas.microsoft.com/office/powerpoint/2010/main" val="1758083444"/>
              </p:ext>
            </p:extLst>
          </p:nvPr>
        </p:nvGraphicFramePr>
        <p:xfrm>
          <a:off x="3802062" y="2979890"/>
          <a:ext cx="1184275" cy="341312"/>
        </p:xfrm>
        <a:graphic>
          <a:graphicData uri="http://schemas.openxmlformats.org/presentationml/2006/ole">
            <mc:AlternateContent xmlns:mc="http://schemas.openxmlformats.org/markup-compatibility/2006">
              <mc:Choice xmlns:v="urn:schemas-microsoft-com:vml" Requires="v">
                <p:oleObj spid="_x0000_s42049" name="Equation" r:id="rId7" imgW="660240" imgH="190440" progId="Equation.DSMT4">
                  <p:embed/>
                </p:oleObj>
              </mc:Choice>
              <mc:Fallback>
                <p:oleObj name="Equation" r:id="rId7" imgW="660240" imgH="190440" progId="Equation.DSMT4">
                  <p:embed/>
                  <p:pic>
                    <p:nvPicPr>
                      <p:cNvPr id="0" name=""/>
                      <p:cNvPicPr/>
                      <p:nvPr/>
                    </p:nvPicPr>
                    <p:blipFill>
                      <a:blip r:embed="rId8"/>
                      <a:stretch>
                        <a:fillRect/>
                      </a:stretch>
                    </p:blipFill>
                    <p:spPr>
                      <a:xfrm>
                        <a:off x="3802062" y="2979890"/>
                        <a:ext cx="1184275" cy="341312"/>
                      </a:xfrm>
                      <a:prstGeom prst="rect">
                        <a:avLst/>
                      </a:prstGeom>
                    </p:spPr>
                  </p:pic>
                </p:oleObj>
              </mc:Fallback>
            </mc:AlternateContent>
          </a:graphicData>
        </a:graphic>
      </p:graphicFrame>
      <p:graphicFrame>
        <p:nvGraphicFramePr>
          <p:cNvPr id="25" name="Object 24">
            <a:extLst>
              <a:ext uri="{FF2B5EF4-FFF2-40B4-BE49-F238E27FC236}">
                <a16:creationId xmlns:a16="http://schemas.microsoft.com/office/drawing/2014/main" id="{80F06CC9-A4E6-4E32-BC59-5C8BF3114794}"/>
              </a:ext>
            </a:extLst>
          </p:cNvPr>
          <p:cNvGraphicFramePr>
            <a:graphicFrameLocks noChangeAspect="1"/>
          </p:cNvGraphicFramePr>
          <p:nvPr>
            <p:extLst>
              <p:ext uri="{D42A27DB-BD31-4B8C-83A1-F6EECF244321}">
                <p14:modId xmlns:p14="http://schemas.microsoft.com/office/powerpoint/2010/main" val="1722869919"/>
              </p:ext>
            </p:extLst>
          </p:nvPr>
        </p:nvGraphicFramePr>
        <p:xfrm>
          <a:off x="8881307" y="4670415"/>
          <a:ext cx="716596" cy="365610"/>
        </p:xfrm>
        <a:graphic>
          <a:graphicData uri="http://schemas.openxmlformats.org/presentationml/2006/ole">
            <mc:AlternateContent xmlns:mc="http://schemas.openxmlformats.org/markup-compatibility/2006">
              <mc:Choice xmlns:v="urn:schemas-microsoft-com:vml" Requires="v">
                <p:oleObj spid="_x0000_s42050" name="Equation" r:id="rId9" imgW="466737" imgH="237933" progId="Equation.DSMT4">
                  <p:embed/>
                </p:oleObj>
              </mc:Choice>
              <mc:Fallback>
                <p:oleObj name="Equation" r:id="rId9" imgW="466737" imgH="237933" progId="Equation.DSMT4">
                  <p:embed/>
                  <p:pic>
                    <p:nvPicPr>
                      <p:cNvPr id="0" name=""/>
                      <p:cNvPicPr/>
                      <p:nvPr/>
                    </p:nvPicPr>
                    <p:blipFill>
                      <a:blip r:embed="rId10"/>
                      <a:stretch>
                        <a:fillRect/>
                      </a:stretch>
                    </p:blipFill>
                    <p:spPr>
                      <a:xfrm>
                        <a:off x="8881307" y="4670415"/>
                        <a:ext cx="716596" cy="365610"/>
                      </a:xfrm>
                      <a:prstGeom prst="rect">
                        <a:avLst/>
                      </a:prstGeom>
                    </p:spPr>
                  </p:pic>
                </p:oleObj>
              </mc:Fallback>
            </mc:AlternateContent>
          </a:graphicData>
        </a:graphic>
      </p:graphicFrame>
    </p:spTree>
    <p:extLst>
      <p:ext uri="{BB962C8B-B14F-4D97-AF65-F5344CB8AC3E}">
        <p14:creationId xmlns:p14="http://schemas.microsoft.com/office/powerpoint/2010/main" val="22592936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8"/>
          <p:cNvSpPr txBox="1"/>
          <p:nvPr/>
        </p:nvSpPr>
        <p:spPr>
          <a:xfrm>
            <a:off x="4877334" y="1615646"/>
            <a:ext cx="3414818"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000" b="1" i="0" u="none" strike="noStrike" cap="none">
                <a:solidFill>
                  <a:srgbClr val="DF213B"/>
                </a:solidFill>
                <a:latin typeface="Montserrat"/>
                <a:ea typeface="Montserrat"/>
                <a:cs typeface="Montserrat"/>
                <a:sym typeface="Montserrat"/>
              </a:rPr>
              <a:t>CHƯƠNG 3 </a:t>
            </a:r>
            <a:endParaRPr dirty="0"/>
          </a:p>
        </p:txBody>
      </p:sp>
      <p:sp>
        <p:nvSpPr>
          <p:cNvPr id="12" name="Google Shape;58;p8">
            <a:extLst>
              <a:ext uri="{FF2B5EF4-FFF2-40B4-BE49-F238E27FC236}">
                <a16:creationId xmlns:a16="http://schemas.microsoft.com/office/drawing/2014/main" id="{1AE3424F-FDA2-43DA-8760-32BDA6717CC9}"/>
              </a:ext>
            </a:extLst>
          </p:cNvPr>
          <p:cNvSpPr txBox="1"/>
          <p:nvPr/>
        </p:nvSpPr>
        <p:spPr>
          <a:xfrm>
            <a:off x="2933666" y="3037287"/>
            <a:ext cx="8284794" cy="13233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000" b="1" i="0" u="none" strike="noStrike" cap="none">
                <a:solidFill>
                  <a:srgbClr val="455A64"/>
                </a:solidFill>
                <a:latin typeface="Montserrat"/>
                <a:ea typeface="Montserrat"/>
                <a:cs typeface="Montserrat"/>
                <a:sym typeface="Montserrat"/>
              </a:rPr>
              <a:t>XÂY DỰNG CHƯƠNG TRÌNH THỰC THI</a:t>
            </a:r>
            <a:endParaRPr dirty="0">
              <a:solidFill>
                <a:srgbClr val="455A64"/>
              </a:solidFill>
            </a:endParaRPr>
          </a:p>
        </p:txBody>
      </p:sp>
    </p:spTree>
    <p:extLst>
      <p:ext uri="{BB962C8B-B14F-4D97-AF65-F5344CB8AC3E}">
        <p14:creationId xmlns:p14="http://schemas.microsoft.com/office/powerpoint/2010/main" val="32779193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2" name="Google Shape;82;p10"/>
          <p:cNvGrpSpPr/>
          <p:nvPr/>
        </p:nvGrpSpPr>
        <p:grpSpPr>
          <a:xfrm>
            <a:off x="1120225" y="264681"/>
            <a:ext cx="11184317" cy="675291"/>
            <a:chOff x="5894364" y="2084485"/>
            <a:chExt cx="11184317" cy="675291"/>
          </a:xfrm>
        </p:grpSpPr>
        <p:sp>
          <p:nvSpPr>
            <p:cNvPr id="83" name="Google Shape;83;p10"/>
            <p:cNvSpPr txBox="1"/>
            <p:nvPr/>
          </p:nvSpPr>
          <p:spPr>
            <a:xfrm>
              <a:off x="5894364" y="2084485"/>
              <a:ext cx="1118431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CHƯƠNG </a:t>
              </a:r>
              <a:r>
                <a:rPr lang="en-US" sz="3600" b="1">
                  <a:solidFill>
                    <a:srgbClr val="FF7043"/>
                  </a:solidFill>
                  <a:latin typeface="Calibri" panose="020F0502020204030204" pitchFamily="34" charset="0"/>
                  <a:ea typeface="Calibri"/>
                  <a:cs typeface="Calibri" panose="020F0502020204030204" pitchFamily="34" charset="0"/>
                  <a:sym typeface="Calibri"/>
                </a:rPr>
                <a:t>3</a:t>
              </a: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 XÂY DỰNG CHƯƠNG TRÌNH THỰC THI</a:t>
              </a:r>
              <a:endParaRPr sz="3600" b="1" i="0" u="none" strike="noStrike" cap="none" dirty="0">
                <a:solidFill>
                  <a:srgbClr val="FF7043"/>
                </a:solidFill>
                <a:latin typeface="Calibri" panose="020F0502020204030204" pitchFamily="34" charset="0"/>
                <a:ea typeface="Calibri"/>
                <a:cs typeface="Calibri" panose="020F0502020204030204" pitchFamily="34" charset="0"/>
                <a:sym typeface="Calibri"/>
              </a:endParaRPr>
            </a:p>
          </p:txBody>
        </p:sp>
        <p:sp>
          <p:nvSpPr>
            <p:cNvPr id="84" name="Google Shape;84;p10"/>
            <p:cNvSpPr txBox="1"/>
            <p:nvPr/>
          </p:nvSpPr>
          <p:spPr>
            <a:xfrm>
              <a:off x="6096000" y="2482777"/>
              <a:ext cx="50618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A5A5A5"/>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056E218-1B62-A22E-417A-5978EF7315B3}"/>
              </a:ext>
            </a:extLst>
          </p:cNvPr>
          <p:cNvSpPr txBox="1"/>
          <p:nvPr/>
        </p:nvSpPr>
        <p:spPr>
          <a:xfrm>
            <a:off x="438072" y="1094452"/>
            <a:ext cx="6348213" cy="523220"/>
          </a:xfrm>
          <a:prstGeom prst="rect">
            <a:avLst/>
          </a:prstGeom>
          <a:noFill/>
        </p:spPr>
        <p:txBody>
          <a:bodyPr wrap="none" rtlCol="0">
            <a:spAutoFit/>
          </a:bodyPr>
          <a:lstStyle/>
          <a:p>
            <a:r>
              <a:rPr lang="en-US" sz="2800" b="1">
                <a:solidFill>
                  <a:srgbClr val="42A5F5"/>
                </a:solidFill>
                <a:latin typeface="Calibri" panose="020F0502020204030204" pitchFamily="34" charset="0"/>
                <a:cs typeface="Calibri" panose="020F0502020204030204" pitchFamily="34" charset="0"/>
              </a:rPr>
              <a:t>3.1 Yêu cầu đối với chương trình thực thi</a:t>
            </a:r>
            <a:endParaRPr lang="en-US" sz="2800" b="1" dirty="0">
              <a:solidFill>
                <a:srgbClr val="42A5F5"/>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52F9D8A-B615-4628-BA82-6B4CE8B6F68D}"/>
              </a:ext>
            </a:extLst>
          </p:cNvPr>
          <p:cNvSpPr txBox="1"/>
          <p:nvPr/>
        </p:nvSpPr>
        <p:spPr>
          <a:xfrm>
            <a:off x="438072" y="1752130"/>
            <a:ext cx="4948791" cy="461665"/>
          </a:xfrm>
          <a:prstGeom prst="rect">
            <a:avLst/>
          </a:prstGeom>
          <a:noFill/>
        </p:spPr>
        <p:txBody>
          <a:bodyPr wrap="none" rtlCol="0">
            <a:spAutoFit/>
          </a:bodyPr>
          <a:lstStyle/>
          <a:p>
            <a:r>
              <a:rPr lang="en-US" sz="2400" b="1" i="1">
                <a:solidFill>
                  <a:srgbClr val="78909C"/>
                </a:solidFill>
                <a:latin typeface="Calibri" panose="020F0502020204030204" pitchFamily="34" charset="0"/>
                <a:cs typeface="Calibri" panose="020F0502020204030204" pitchFamily="34" charset="0"/>
              </a:rPr>
              <a:t>3.1.1  Công cụ và môi trường thực thi</a:t>
            </a:r>
            <a:endParaRPr lang="en-US" sz="2400" b="1" i="1" dirty="0">
              <a:solidFill>
                <a:srgbClr val="78909C"/>
              </a:solidFill>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A17BEA8B-8738-4A6A-8CDB-C16E7439783C}"/>
              </a:ext>
            </a:extLst>
          </p:cNvPr>
          <p:cNvSpPr txBox="1"/>
          <p:nvPr/>
        </p:nvSpPr>
        <p:spPr>
          <a:xfrm>
            <a:off x="438073" y="2259541"/>
            <a:ext cx="11402682" cy="1687963"/>
          </a:xfrm>
          <a:prstGeom prst="rect">
            <a:avLst/>
          </a:prstGeom>
          <a:noFill/>
        </p:spPr>
        <p:txBody>
          <a:bodyPr wrap="square" rtlCol="0">
            <a:spAutoFit/>
          </a:bodyPr>
          <a:lstStyle/>
          <a:p>
            <a:pPr marL="0" marR="0" indent="0" algn="just">
              <a:lnSpc>
                <a:spcPct val="150000"/>
              </a:lnSpc>
              <a:spcBef>
                <a:spcPts val="0"/>
              </a:spcBef>
              <a:spcAft>
                <a:spcPts val="0"/>
              </a:spcAft>
            </a:pPr>
            <a:r>
              <a:rPr lang="en-US" sz="2400">
                <a:solidFill>
                  <a:srgbClr val="424242"/>
                </a:solidFill>
                <a:latin typeface="Times New Roman" panose="02020603050405020304" pitchFamily="18" charset="0"/>
                <a:ea typeface="Calibri" panose="020F0502020204030204" pitchFamily="34" charset="0"/>
                <a:cs typeface="Times New Roman" panose="02020603050405020304" pitchFamily="18" charset="0"/>
              </a:rPr>
              <a:t>      Công cụ lập trình: VS code</a:t>
            </a:r>
          </a:p>
          <a:p>
            <a:pPr marL="0" marR="0" indent="0" algn="just">
              <a:lnSpc>
                <a:spcPct val="150000"/>
              </a:lnSpc>
              <a:spcBef>
                <a:spcPts val="0"/>
              </a:spcBef>
              <a:spcAft>
                <a:spcPts val="0"/>
              </a:spcAft>
            </a:pPr>
            <a:r>
              <a:rPr lang="en-US" sz="2400">
                <a:solidFill>
                  <a:srgbClr val="424242"/>
                </a:solidFill>
                <a:latin typeface="Times New Roman" panose="02020603050405020304" pitchFamily="18" charset="0"/>
                <a:ea typeface="Calibri" panose="020F0502020204030204" pitchFamily="34" charset="0"/>
                <a:cs typeface="Times New Roman" panose="02020603050405020304" pitchFamily="18" charset="0"/>
              </a:rPr>
              <a:t>      Extention: </a:t>
            </a:r>
            <a:r>
              <a:rPr lang="en-US" sz="2400">
                <a:solidFill>
                  <a:srgbClr val="424242"/>
                </a:solidFill>
                <a:effectLst/>
                <a:latin typeface="Times New Roman" panose="02020603050405020304" pitchFamily="18" charset="0"/>
                <a:ea typeface="Calibri" panose="020F0502020204030204" pitchFamily="34" charset="0"/>
              </a:rPr>
              <a:t>Python, Python Extension Pack</a:t>
            </a:r>
          </a:p>
          <a:p>
            <a:pPr marL="0" marR="0" indent="0" algn="just">
              <a:lnSpc>
                <a:spcPct val="150000"/>
              </a:lnSpc>
              <a:spcBef>
                <a:spcPts val="0"/>
              </a:spcBef>
              <a:spcAft>
                <a:spcPts val="0"/>
              </a:spcAft>
            </a:pPr>
            <a:r>
              <a:rPr lang="en-US" sz="18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Yêu cầu về thư viện: </a:t>
            </a:r>
            <a:r>
              <a:rPr lang="en-US" sz="2400">
                <a:solidFill>
                  <a:srgbClr val="424242"/>
                </a:solidFill>
                <a:effectLst/>
                <a:latin typeface="Times New Roman" panose="02020603050405020304" pitchFamily="18" charset="0"/>
                <a:ea typeface="Calibri" panose="020F0502020204030204" pitchFamily="34" charset="0"/>
              </a:rPr>
              <a:t>Numpy, PyCryptodome, PIL, Os</a:t>
            </a:r>
            <a:endPar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24" name="Object 23">
            <a:extLst>
              <a:ext uri="{FF2B5EF4-FFF2-40B4-BE49-F238E27FC236}">
                <a16:creationId xmlns:a16="http://schemas.microsoft.com/office/drawing/2014/main" id="{039302F8-81D8-46BF-A0B3-E889ACE47097}"/>
              </a:ext>
            </a:extLst>
          </p:cNvPr>
          <p:cNvGraphicFramePr>
            <a:graphicFrameLocks noChangeAspect="1"/>
          </p:cNvGraphicFramePr>
          <p:nvPr/>
        </p:nvGraphicFramePr>
        <p:xfrm>
          <a:off x="4794250" y="2371725"/>
          <a:ext cx="114300" cy="177800"/>
        </p:xfrm>
        <a:graphic>
          <a:graphicData uri="http://schemas.openxmlformats.org/presentationml/2006/ole">
            <mc:AlternateContent xmlns:mc="http://schemas.openxmlformats.org/markup-compatibility/2006">
              <mc:Choice xmlns:v="urn:schemas-microsoft-com:vml" Requires="v">
                <p:oleObj spid="_x0000_s43026" name="Equation" r:id="rId4" imgW="114120" imgH="177480" progId="Equation.DSMT4">
                  <p:embed/>
                </p:oleObj>
              </mc:Choice>
              <mc:Fallback>
                <p:oleObj name="Equation" r:id="rId4" imgW="114120" imgH="177480" progId="Equation.DSMT4">
                  <p:embed/>
                  <p:pic>
                    <p:nvPicPr>
                      <p:cNvPr id="24" name="Object 23">
                        <a:extLst>
                          <a:ext uri="{FF2B5EF4-FFF2-40B4-BE49-F238E27FC236}">
                            <a16:creationId xmlns:a16="http://schemas.microsoft.com/office/drawing/2014/main" id="{039302F8-81D8-46BF-A0B3-E889ACE47097}"/>
                          </a:ext>
                        </a:extLst>
                      </p:cNvPr>
                      <p:cNvPicPr/>
                      <p:nvPr/>
                    </p:nvPicPr>
                    <p:blipFill>
                      <a:blip r:embed="rId5"/>
                      <a:stretch>
                        <a:fillRect/>
                      </a:stretch>
                    </p:blipFill>
                    <p:spPr>
                      <a:xfrm>
                        <a:off x="4794250" y="2371725"/>
                        <a:ext cx="114300" cy="177800"/>
                      </a:xfrm>
                      <a:prstGeom prst="rect">
                        <a:avLst/>
                      </a:prstGeom>
                    </p:spPr>
                  </p:pic>
                </p:oleObj>
              </mc:Fallback>
            </mc:AlternateContent>
          </a:graphicData>
        </a:graphic>
      </p:graphicFrame>
      <p:sp>
        <p:nvSpPr>
          <p:cNvPr id="14" name="Rectangle 2">
            <a:extLst>
              <a:ext uri="{FF2B5EF4-FFF2-40B4-BE49-F238E27FC236}">
                <a16:creationId xmlns:a16="http://schemas.microsoft.com/office/drawing/2014/main" id="{280A5B28-607E-420E-8AC6-9567AE5FE7D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697533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2" name="Google Shape;82;p10"/>
          <p:cNvGrpSpPr/>
          <p:nvPr/>
        </p:nvGrpSpPr>
        <p:grpSpPr>
          <a:xfrm>
            <a:off x="1120225" y="264681"/>
            <a:ext cx="11184317" cy="675291"/>
            <a:chOff x="5894364" y="2084485"/>
            <a:chExt cx="11184317" cy="675291"/>
          </a:xfrm>
        </p:grpSpPr>
        <p:sp>
          <p:nvSpPr>
            <p:cNvPr id="83" name="Google Shape;83;p10"/>
            <p:cNvSpPr txBox="1"/>
            <p:nvPr/>
          </p:nvSpPr>
          <p:spPr>
            <a:xfrm>
              <a:off x="5894364" y="2084485"/>
              <a:ext cx="1118431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CHƯƠNG </a:t>
              </a:r>
              <a:r>
                <a:rPr lang="en-US" sz="3600" b="1">
                  <a:solidFill>
                    <a:srgbClr val="FF7043"/>
                  </a:solidFill>
                  <a:latin typeface="Calibri" panose="020F0502020204030204" pitchFamily="34" charset="0"/>
                  <a:ea typeface="Calibri"/>
                  <a:cs typeface="Calibri" panose="020F0502020204030204" pitchFamily="34" charset="0"/>
                  <a:sym typeface="Calibri"/>
                </a:rPr>
                <a:t>3</a:t>
              </a: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 XÂY DỰNG CHƯƠNG TRÌNH THỰC THI</a:t>
              </a:r>
              <a:endParaRPr sz="3600" b="1" i="0" u="none" strike="noStrike" cap="none" dirty="0">
                <a:solidFill>
                  <a:srgbClr val="FF7043"/>
                </a:solidFill>
                <a:latin typeface="Calibri" panose="020F0502020204030204" pitchFamily="34" charset="0"/>
                <a:ea typeface="Calibri"/>
                <a:cs typeface="Calibri" panose="020F0502020204030204" pitchFamily="34" charset="0"/>
                <a:sym typeface="Calibri"/>
              </a:endParaRPr>
            </a:p>
          </p:txBody>
        </p:sp>
        <p:sp>
          <p:nvSpPr>
            <p:cNvPr id="84" name="Google Shape;84;p10"/>
            <p:cNvSpPr txBox="1"/>
            <p:nvPr/>
          </p:nvSpPr>
          <p:spPr>
            <a:xfrm>
              <a:off x="6096000" y="2482777"/>
              <a:ext cx="50618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A5A5A5"/>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056E218-1B62-A22E-417A-5978EF7315B3}"/>
              </a:ext>
            </a:extLst>
          </p:cNvPr>
          <p:cNvSpPr txBox="1"/>
          <p:nvPr/>
        </p:nvSpPr>
        <p:spPr>
          <a:xfrm>
            <a:off x="438072" y="1094452"/>
            <a:ext cx="6348213" cy="523220"/>
          </a:xfrm>
          <a:prstGeom prst="rect">
            <a:avLst/>
          </a:prstGeom>
          <a:noFill/>
        </p:spPr>
        <p:txBody>
          <a:bodyPr wrap="none" rtlCol="0">
            <a:spAutoFit/>
          </a:bodyPr>
          <a:lstStyle/>
          <a:p>
            <a:r>
              <a:rPr lang="en-US" sz="2800" b="1">
                <a:solidFill>
                  <a:srgbClr val="42A5F5"/>
                </a:solidFill>
                <a:latin typeface="Calibri" panose="020F0502020204030204" pitchFamily="34" charset="0"/>
                <a:cs typeface="Calibri" panose="020F0502020204030204" pitchFamily="34" charset="0"/>
              </a:rPr>
              <a:t>3.1 Yêu cầu đối với chương trình thực thi</a:t>
            </a:r>
            <a:endParaRPr lang="en-US" sz="2800" b="1" dirty="0">
              <a:solidFill>
                <a:srgbClr val="42A5F5"/>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52F9D8A-B615-4628-BA82-6B4CE8B6F68D}"/>
              </a:ext>
            </a:extLst>
          </p:cNvPr>
          <p:cNvSpPr txBox="1"/>
          <p:nvPr/>
        </p:nvSpPr>
        <p:spPr>
          <a:xfrm>
            <a:off x="438072" y="1752130"/>
            <a:ext cx="4657044" cy="461665"/>
          </a:xfrm>
          <a:prstGeom prst="rect">
            <a:avLst/>
          </a:prstGeom>
          <a:noFill/>
        </p:spPr>
        <p:txBody>
          <a:bodyPr wrap="none" rtlCol="0">
            <a:spAutoFit/>
          </a:bodyPr>
          <a:lstStyle/>
          <a:p>
            <a:r>
              <a:rPr lang="en-US" sz="2400" b="1" i="1">
                <a:solidFill>
                  <a:srgbClr val="78909C"/>
                </a:solidFill>
                <a:latin typeface="Calibri" panose="020F0502020204030204" pitchFamily="34" charset="0"/>
                <a:cs typeface="Calibri" panose="020F0502020204030204" pitchFamily="34" charset="0"/>
              </a:rPr>
              <a:t>3.1.2  Yêu cầu đối với chương trình</a:t>
            </a:r>
            <a:endParaRPr lang="en-US" sz="2400" b="1" i="1" dirty="0">
              <a:solidFill>
                <a:srgbClr val="78909C"/>
              </a:solidFill>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A17BEA8B-8738-4A6A-8CDB-C16E7439783C}"/>
              </a:ext>
            </a:extLst>
          </p:cNvPr>
          <p:cNvSpPr txBox="1"/>
          <p:nvPr/>
        </p:nvSpPr>
        <p:spPr>
          <a:xfrm>
            <a:off x="438073" y="2259541"/>
            <a:ext cx="11402682" cy="1133965"/>
          </a:xfrm>
          <a:prstGeom prst="rect">
            <a:avLst/>
          </a:prstGeom>
          <a:noFill/>
        </p:spPr>
        <p:txBody>
          <a:bodyPr wrap="square" rtlCol="0">
            <a:spAutoFit/>
          </a:bodyPr>
          <a:lstStyle/>
          <a:p>
            <a:pPr marL="0" marR="0" indent="457200" algn="just">
              <a:lnSpc>
                <a:spcPct val="150000"/>
              </a:lnSpc>
              <a:spcBef>
                <a:spcPts val="0"/>
              </a:spcBef>
              <a:spcAft>
                <a:spcPts val="0"/>
              </a:spcAft>
            </a:pPr>
            <a:r>
              <a:rPr lang="en-US" sz="2400">
                <a:solidFill>
                  <a:srgbClr val="42424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Xây dựng chương trình tạo ra s-box động dựa trên ánh xạ hỗn loạn 1 chiều, cụ thể là sử dụng ánh xạ logistic. Thuật toán đã được nêu ở mục 2.2.3</a:t>
            </a:r>
          </a:p>
        </p:txBody>
      </p:sp>
      <p:graphicFrame>
        <p:nvGraphicFramePr>
          <p:cNvPr id="24" name="Object 23">
            <a:extLst>
              <a:ext uri="{FF2B5EF4-FFF2-40B4-BE49-F238E27FC236}">
                <a16:creationId xmlns:a16="http://schemas.microsoft.com/office/drawing/2014/main" id="{039302F8-81D8-46BF-A0B3-E889ACE47097}"/>
              </a:ext>
            </a:extLst>
          </p:cNvPr>
          <p:cNvGraphicFramePr>
            <a:graphicFrameLocks noChangeAspect="1"/>
          </p:cNvGraphicFramePr>
          <p:nvPr/>
        </p:nvGraphicFramePr>
        <p:xfrm>
          <a:off x="4794250" y="2371725"/>
          <a:ext cx="114300" cy="177800"/>
        </p:xfrm>
        <a:graphic>
          <a:graphicData uri="http://schemas.openxmlformats.org/presentationml/2006/ole">
            <mc:AlternateContent xmlns:mc="http://schemas.openxmlformats.org/markup-compatibility/2006">
              <mc:Choice xmlns:v="urn:schemas-microsoft-com:vml" Requires="v">
                <p:oleObj spid="_x0000_s44045" name="Equation" r:id="rId4" imgW="114120" imgH="177480" progId="Equation.DSMT4">
                  <p:embed/>
                </p:oleObj>
              </mc:Choice>
              <mc:Fallback>
                <p:oleObj name="Equation" r:id="rId4" imgW="114120" imgH="177480" progId="Equation.DSMT4">
                  <p:embed/>
                  <p:pic>
                    <p:nvPicPr>
                      <p:cNvPr id="24" name="Object 23">
                        <a:extLst>
                          <a:ext uri="{FF2B5EF4-FFF2-40B4-BE49-F238E27FC236}">
                            <a16:creationId xmlns:a16="http://schemas.microsoft.com/office/drawing/2014/main" id="{039302F8-81D8-46BF-A0B3-E889ACE47097}"/>
                          </a:ext>
                        </a:extLst>
                      </p:cNvPr>
                      <p:cNvPicPr/>
                      <p:nvPr/>
                    </p:nvPicPr>
                    <p:blipFill>
                      <a:blip r:embed="rId5"/>
                      <a:stretch>
                        <a:fillRect/>
                      </a:stretch>
                    </p:blipFill>
                    <p:spPr>
                      <a:xfrm>
                        <a:off x="4794250" y="2371725"/>
                        <a:ext cx="114300" cy="177800"/>
                      </a:xfrm>
                      <a:prstGeom prst="rect">
                        <a:avLst/>
                      </a:prstGeom>
                    </p:spPr>
                  </p:pic>
                </p:oleObj>
              </mc:Fallback>
            </mc:AlternateContent>
          </a:graphicData>
        </a:graphic>
      </p:graphicFrame>
      <p:sp>
        <p:nvSpPr>
          <p:cNvPr id="14" name="Rectangle 2">
            <a:extLst>
              <a:ext uri="{FF2B5EF4-FFF2-40B4-BE49-F238E27FC236}">
                <a16:creationId xmlns:a16="http://schemas.microsoft.com/office/drawing/2014/main" id="{280A5B28-607E-420E-8AC6-9567AE5FE7D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2160444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2" name="Google Shape;82;p10"/>
          <p:cNvGrpSpPr/>
          <p:nvPr/>
        </p:nvGrpSpPr>
        <p:grpSpPr>
          <a:xfrm>
            <a:off x="1120225" y="264681"/>
            <a:ext cx="11184317" cy="675291"/>
            <a:chOff x="5894364" y="2084485"/>
            <a:chExt cx="11184317" cy="675291"/>
          </a:xfrm>
        </p:grpSpPr>
        <p:sp>
          <p:nvSpPr>
            <p:cNvPr id="83" name="Google Shape;83;p10"/>
            <p:cNvSpPr txBox="1"/>
            <p:nvPr/>
          </p:nvSpPr>
          <p:spPr>
            <a:xfrm>
              <a:off x="5894364" y="2084485"/>
              <a:ext cx="1118431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CHƯƠNG </a:t>
              </a:r>
              <a:r>
                <a:rPr lang="en-US" sz="3600" b="1">
                  <a:solidFill>
                    <a:srgbClr val="FF7043"/>
                  </a:solidFill>
                  <a:latin typeface="Calibri" panose="020F0502020204030204" pitchFamily="34" charset="0"/>
                  <a:ea typeface="Calibri"/>
                  <a:cs typeface="Calibri" panose="020F0502020204030204" pitchFamily="34" charset="0"/>
                  <a:sym typeface="Calibri"/>
                </a:rPr>
                <a:t>3</a:t>
              </a: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 XÂY DỰNG CHƯƠNG TRÌNH THỰC THI</a:t>
              </a:r>
              <a:endParaRPr sz="3600" b="1" i="0" u="none" strike="noStrike" cap="none" dirty="0">
                <a:solidFill>
                  <a:srgbClr val="FF7043"/>
                </a:solidFill>
                <a:latin typeface="Calibri" panose="020F0502020204030204" pitchFamily="34" charset="0"/>
                <a:ea typeface="Calibri"/>
                <a:cs typeface="Calibri" panose="020F0502020204030204" pitchFamily="34" charset="0"/>
                <a:sym typeface="Calibri"/>
              </a:endParaRPr>
            </a:p>
          </p:txBody>
        </p:sp>
        <p:sp>
          <p:nvSpPr>
            <p:cNvPr id="84" name="Google Shape;84;p10"/>
            <p:cNvSpPr txBox="1"/>
            <p:nvPr/>
          </p:nvSpPr>
          <p:spPr>
            <a:xfrm>
              <a:off x="6096000" y="2482777"/>
              <a:ext cx="50618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A5A5A5"/>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056E218-1B62-A22E-417A-5978EF7315B3}"/>
              </a:ext>
            </a:extLst>
          </p:cNvPr>
          <p:cNvSpPr txBox="1"/>
          <p:nvPr/>
        </p:nvSpPr>
        <p:spPr>
          <a:xfrm>
            <a:off x="438072" y="1094452"/>
            <a:ext cx="6606296" cy="523220"/>
          </a:xfrm>
          <a:prstGeom prst="rect">
            <a:avLst/>
          </a:prstGeom>
          <a:noFill/>
        </p:spPr>
        <p:txBody>
          <a:bodyPr wrap="none" rtlCol="0">
            <a:spAutoFit/>
          </a:bodyPr>
          <a:lstStyle/>
          <a:p>
            <a:r>
              <a:rPr lang="en-US" sz="2800" b="1">
                <a:solidFill>
                  <a:srgbClr val="42A5F5"/>
                </a:solidFill>
                <a:latin typeface="Calibri" panose="020F0502020204030204" pitchFamily="34" charset="0"/>
                <a:cs typeface="Calibri" panose="020F0502020204030204" pitchFamily="34" charset="0"/>
              </a:rPr>
              <a:t>3.2 Xây dựng chương trình và thực nghiệm</a:t>
            </a:r>
            <a:endParaRPr lang="en-US" sz="2800" b="1" dirty="0">
              <a:solidFill>
                <a:srgbClr val="42A5F5"/>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52F9D8A-B615-4628-BA82-6B4CE8B6F68D}"/>
              </a:ext>
            </a:extLst>
          </p:cNvPr>
          <p:cNvSpPr txBox="1"/>
          <p:nvPr/>
        </p:nvSpPr>
        <p:spPr>
          <a:xfrm>
            <a:off x="438072" y="1752130"/>
            <a:ext cx="6296917" cy="461665"/>
          </a:xfrm>
          <a:prstGeom prst="rect">
            <a:avLst/>
          </a:prstGeom>
          <a:noFill/>
        </p:spPr>
        <p:txBody>
          <a:bodyPr wrap="none" rtlCol="0">
            <a:spAutoFit/>
          </a:bodyPr>
          <a:lstStyle/>
          <a:p>
            <a:r>
              <a:rPr lang="en-US" sz="2400" b="1" i="1">
                <a:solidFill>
                  <a:srgbClr val="78909C"/>
                </a:solidFill>
                <a:latin typeface="Calibri" panose="020F0502020204030204" pitchFamily="34" charset="0"/>
                <a:cs typeface="Calibri" panose="020F0502020204030204" pitchFamily="34" charset="0"/>
              </a:rPr>
              <a:t>3.2.1 Xây dựng lược đồ tổng quan chương trình</a:t>
            </a:r>
            <a:endParaRPr lang="en-US" sz="2400" b="1" i="1" dirty="0">
              <a:solidFill>
                <a:srgbClr val="78909C"/>
              </a:solidFill>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A17BEA8B-8738-4A6A-8CDB-C16E7439783C}"/>
              </a:ext>
            </a:extLst>
          </p:cNvPr>
          <p:cNvSpPr txBox="1"/>
          <p:nvPr/>
        </p:nvSpPr>
        <p:spPr>
          <a:xfrm>
            <a:off x="438073" y="2259541"/>
            <a:ext cx="6849831" cy="3349956"/>
          </a:xfrm>
          <a:prstGeom prst="rect">
            <a:avLst/>
          </a:prstGeom>
          <a:noFill/>
        </p:spPr>
        <p:txBody>
          <a:bodyPr wrap="square" rtlCol="0">
            <a:spAutoFit/>
          </a:bodyPr>
          <a:lstStyle/>
          <a:p>
            <a:pPr marL="0" marR="0" indent="457200" algn="just">
              <a:lnSpc>
                <a:spcPct val="150000"/>
              </a:lnSpc>
              <a:spcBef>
                <a:spcPts val="0"/>
              </a:spcBef>
              <a:spcAft>
                <a:spcPts val="0"/>
              </a:spcAft>
            </a:pPr>
            <a:r>
              <a:rPr lang="en-US" sz="2400">
                <a:solidFill>
                  <a:srgbClr val="42424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Chương trình xây dựng hộp thế s-box được xây dựng dựa trên các bước sau:</a:t>
            </a:r>
          </a:p>
          <a:p>
            <a:pPr marR="0" lvl="0" algn="just">
              <a:lnSpc>
                <a:spcPct val="150000"/>
              </a:lnSpc>
              <a:spcBef>
                <a:spcPts val="0"/>
              </a:spcBef>
              <a:spcAft>
                <a:spcPts val="0"/>
              </a:spcAft>
            </a:pP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1. Xây dựng thuật toán hàm ánh xạ</a:t>
            </a:r>
          </a:p>
          <a:p>
            <a:pPr marR="0" lvl="0" algn="just">
              <a:lnSpc>
                <a:spcPct val="150000"/>
              </a:lnSpc>
              <a:spcBef>
                <a:spcPts val="0"/>
              </a:spcBef>
              <a:spcAft>
                <a:spcPts val="0"/>
              </a:spcAft>
            </a:pP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2. Xây dựng hộp thế s-box và s-box đảo ngược</a:t>
            </a:r>
          </a:p>
          <a:p>
            <a:pPr marR="0" lvl="0" algn="just">
              <a:lnSpc>
                <a:spcPct val="150000"/>
              </a:lnSpc>
              <a:spcBef>
                <a:spcPts val="0"/>
              </a:spcBef>
              <a:spcAft>
                <a:spcPts val="0"/>
              </a:spcAft>
            </a:pP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3. Hiển thị kết quả và ghi vào file</a:t>
            </a:r>
          </a:p>
          <a:p>
            <a:pPr marL="0" marR="0" indent="457200" algn="just">
              <a:lnSpc>
                <a:spcPct val="150000"/>
              </a:lnSpc>
              <a:spcBef>
                <a:spcPts val="0"/>
              </a:spcBef>
              <a:spcAft>
                <a:spcPts val="0"/>
              </a:spcAft>
            </a:pPr>
            <a:endPar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24" name="Object 23">
            <a:extLst>
              <a:ext uri="{FF2B5EF4-FFF2-40B4-BE49-F238E27FC236}">
                <a16:creationId xmlns:a16="http://schemas.microsoft.com/office/drawing/2014/main" id="{039302F8-81D8-46BF-A0B3-E889ACE47097}"/>
              </a:ext>
            </a:extLst>
          </p:cNvPr>
          <p:cNvGraphicFramePr>
            <a:graphicFrameLocks noChangeAspect="1"/>
          </p:cNvGraphicFramePr>
          <p:nvPr/>
        </p:nvGraphicFramePr>
        <p:xfrm>
          <a:off x="4794250" y="2371725"/>
          <a:ext cx="114300" cy="177800"/>
        </p:xfrm>
        <a:graphic>
          <a:graphicData uri="http://schemas.openxmlformats.org/presentationml/2006/ole">
            <mc:AlternateContent xmlns:mc="http://schemas.openxmlformats.org/markup-compatibility/2006">
              <mc:Choice xmlns:v="urn:schemas-microsoft-com:vml" Requires="v">
                <p:oleObj spid="_x0000_s45069" name="Equation" r:id="rId4" imgW="114120" imgH="177480" progId="Equation.DSMT4">
                  <p:embed/>
                </p:oleObj>
              </mc:Choice>
              <mc:Fallback>
                <p:oleObj name="Equation" r:id="rId4" imgW="114120" imgH="177480" progId="Equation.DSMT4">
                  <p:embed/>
                  <p:pic>
                    <p:nvPicPr>
                      <p:cNvPr id="24" name="Object 23">
                        <a:extLst>
                          <a:ext uri="{FF2B5EF4-FFF2-40B4-BE49-F238E27FC236}">
                            <a16:creationId xmlns:a16="http://schemas.microsoft.com/office/drawing/2014/main" id="{039302F8-81D8-46BF-A0B3-E889ACE47097}"/>
                          </a:ext>
                        </a:extLst>
                      </p:cNvPr>
                      <p:cNvPicPr/>
                      <p:nvPr/>
                    </p:nvPicPr>
                    <p:blipFill>
                      <a:blip r:embed="rId5"/>
                      <a:stretch>
                        <a:fillRect/>
                      </a:stretch>
                    </p:blipFill>
                    <p:spPr>
                      <a:xfrm>
                        <a:off x="4794250" y="2371725"/>
                        <a:ext cx="114300" cy="177800"/>
                      </a:xfrm>
                      <a:prstGeom prst="rect">
                        <a:avLst/>
                      </a:prstGeom>
                    </p:spPr>
                  </p:pic>
                </p:oleObj>
              </mc:Fallback>
            </mc:AlternateContent>
          </a:graphicData>
        </a:graphic>
      </p:graphicFrame>
      <p:sp>
        <p:nvSpPr>
          <p:cNvPr id="14" name="Rectangle 2">
            <a:extLst>
              <a:ext uri="{FF2B5EF4-FFF2-40B4-BE49-F238E27FC236}">
                <a16:creationId xmlns:a16="http://schemas.microsoft.com/office/drawing/2014/main" id="{280A5B28-607E-420E-8AC6-9567AE5FE7D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1" name="Picture 10">
            <a:extLst>
              <a:ext uri="{FF2B5EF4-FFF2-40B4-BE49-F238E27FC236}">
                <a16:creationId xmlns:a16="http://schemas.microsoft.com/office/drawing/2014/main" id="{C0DC54E1-CB29-453B-99E0-1446ABF6A7A1}"/>
              </a:ext>
            </a:extLst>
          </p:cNvPr>
          <p:cNvPicPr/>
          <p:nvPr/>
        </p:nvPicPr>
        <p:blipFill>
          <a:blip r:embed="rId6"/>
          <a:stretch>
            <a:fillRect/>
          </a:stretch>
        </p:blipFill>
        <p:spPr>
          <a:xfrm>
            <a:off x="7746909" y="1414065"/>
            <a:ext cx="2703195" cy="4396740"/>
          </a:xfrm>
          <a:prstGeom prst="rect">
            <a:avLst/>
          </a:prstGeom>
        </p:spPr>
      </p:pic>
      <p:sp>
        <p:nvSpPr>
          <p:cNvPr id="15" name="TextBox 14">
            <a:extLst>
              <a:ext uri="{FF2B5EF4-FFF2-40B4-BE49-F238E27FC236}">
                <a16:creationId xmlns:a16="http://schemas.microsoft.com/office/drawing/2014/main" id="{74E8DA4B-0050-4207-9A2C-CB681CDE04EF}"/>
              </a:ext>
            </a:extLst>
          </p:cNvPr>
          <p:cNvSpPr txBox="1"/>
          <p:nvPr/>
        </p:nvSpPr>
        <p:spPr>
          <a:xfrm>
            <a:off x="5961798" y="5887250"/>
            <a:ext cx="6230202" cy="307777"/>
          </a:xfrm>
          <a:prstGeom prst="rect">
            <a:avLst/>
          </a:prstGeom>
          <a:noFill/>
        </p:spPr>
        <p:txBody>
          <a:bodyPr wrap="square">
            <a:spAutoFit/>
          </a:bodyPr>
          <a:lstStyle/>
          <a:p>
            <a:pPr marL="0" marR="0" indent="0" algn="ctr">
              <a:spcBef>
                <a:spcPts val="600"/>
              </a:spcBef>
              <a:spcAft>
                <a:spcPts val="120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Hình 3.1: Lược đồ tổng quan xây dựng hộp thế s-box</a:t>
            </a:r>
          </a:p>
        </p:txBody>
      </p:sp>
    </p:spTree>
    <p:extLst>
      <p:ext uri="{BB962C8B-B14F-4D97-AF65-F5344CB8AC3E}">
        <p14:creationId xmlns:p14="http://schemas.microsoft.com/office/powerpoint/2010/main" val="35544779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2" name="Google Shape;82;p10"/>
          <p:cNvGrpSpPr/>
          <p:nvPr/>
        </p:nvGrpSpPr>
        <p:grpSpPr>
          <a:xfrm>
            <a:off x="1120225" y="264681"/>
            <a:ext cx="11184317" cy="675291"/>
            <a:chOff x="5894364" y="2084485"/>
            <a:chExt cx="11184317" cy="675291"/>
          </a:xfrm>
        </p:grpSpPr>
        <p:sp>
          <p:nvSpPr>
            <p:cNvPr id="83" name="Google Shape;83;p10"/>
            <p:cNvSpPr txBox="1"/>
            <p:nvPr/>
          </p:nvSpPr>
          <p:spPr>
            <a:xfrm>
              <a:off x="5894364" y="2084485"/>
              <a:ext cx="1118431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CHƯƠNG </a:t>
              </a:r>
              <a:r>
                <a:rPr lang="en-US" sz="3600" b="1">
                  <a:solidFill>
                    <a:srgbClr val="FF7043"/>
                  </a:solidFill>
                  <a:latin typeface="Calibri" panose="020F0502020204030204" pitchFamily="34" charset="0"/>
                  <a:ea typeface="Calibri"/>
                  <a:cs typeface="Calibri" panose="020F0502020204030204" pitchFamily="34" charset="0"/>
                  <a:sym typeface="Calibri"/>
                </a:rPr>
                <a:t>3</a:t>
              </a: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 XÂY DỰNG CHƯƠNG TRÌNH THỰC THI</a:t>
              </a:r>
              <a:endParaRPr sz="3600" b="1" i="0" u="none" strike="noStrike" cap="none" dirty="0">
                <a:solidFill>
                  <a:srgbClr val="FF7043"/>
                </a:solidFill>
                <a:latin typeface="Calibri" panose="020F0502020204030204" pitchFamily="34" charset="0"/>
                <a:ea typeface="Calibri"/>
                <a:cs typeface="Calibri" panose="020F0502020204030204" pitchFamily="34" charset="0"/>
                <a:sym typeface="Calibri"/>
              </a:endParaRPr>
            </a:p>
          </p:txBody>
        </p:sp>
        <p:sp>
          <p:nvSpPr>
            <p:cNvPr id="84" name="Google Shape;84;p10"/>
            <p:cNvSpPr txBox="1"/>
            <p:nvPr/>
          </p:nvSpPr>
          <p:spPr>
            <a:xfrm>
              <a:off x="6096000" y="2482777"/>
              <a:ext cx="50618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A5A5A5"/>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056E218-1B62-A22E-417A-5978EF7315B3}"/>
              </a:ext>
            </a:extLst>
          </p:cNvPr>
          <p:cNvSpPr txBox="1"/>
          <p:nvPr/>
        </p:nvSpPr>
        <p:spPr>
          <a:xfrm>
            <a:off x="438072" y="1094452"/>
            <a:ext cx="6606296" cy="523220"/>
          </a:xfrm>
          <a:prstGeom prst="rect">
            <a:avLst/>
          </a:prstGeom>
          <a:noFill/>
        </p:spPr>
        <p:txBody>
          <a:bodyPr wrap="none" rtlCol="0">
            <a:spAutoFit/>
          </a:bodyPr>
          <a:lstStyle/>
          <a:p>
            <a:r>
              <a:rPr lang="en-US" sz="2800" b="1">
                <a:solidFill>
                  <a:srgbClr val="42A5F5"/>
                </a:solidFill>
                <a:latin typeface="Calibri" panose="020F0502020204030204" pitchFamily="34" charset="0"/>
                <a:cs typeface="Calibri" panose="020F0502020204030204" pitchFamily="34" charset="0"/>
              </a:rPr>
              <a:t>3.2 Xây dựng chương trình và thực nghiệm</a:t>
            </a:r>
            <a:endParaRPr lang="en-US" sz="2800" b="1" dirty="0">
              <a:solidFill>
                <a:srgbClr val="42A5F5"/>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52F9D8A-B615-4628-BA82-6B4CE8B6F68D}"/>
              </a:ext>
            </a:extLst>
          </p:cNvPr>
          <p:cNvSpPr txBox="1"/>
          <p:nvPr/>
        </p:nvSpPr>
        <p:spPr>
          <a:xfrm>
            <a:off x="438072" y="1752130"/>
            <a:ext cx="6296917" cy="461665"/>
          </a:xfrm>
          <a:prstGeom prst="rect">
            <a:avLst/>
          </a:prstGeom>
          <a:noFill/>
        </p:spPr>
        <p:txBody>
          <a:bodyPr wrap="none" rtlCol="0">
            <a:spAutoFit/>
          </a:bodyPr>
          <a:lstStyle/>
          <a:p>
            <a:r>
              <a:rPr lang="en-US" sz="2400" b="1" i="1">
                <a:solidFill>
                  <a:srgbClr val="78909C"/>
                </a:solidFill>
                <a:latin typeface="Calibri" panose="020F0502020204030204" pitchFamily="34" charset="0"/>
                <a:cs typeface="Calibri" panose="020F0502020204030204" pitchFamily="34" charset="0"/>
              </a:rPr>
              <a:t>3.2.1 Xây dựng lược đồ tổng quan chương trình</a:t>
            </a:r>
            <a:endParaRPr lang="en-US" sz="2400" b="1" i="1" dirty="0">
              <a:solidFill>
                <a:srgbClr val="78909C"/>
              </a:solidFill>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A17BEA8B-8738-4A6A-8CDB-C16E7439783C}"/>
              </a:ext>
            </a:extLst>
          </p:cNvPr>
          <p:cNvSpPr txBox="1"/>
          <p:nvPr/>
        </p:nvSpPr>
        <p:spPr>
          <a:xfrm>
            <a:off x="438073" y="2259541"/>
            <a:ext cx="10998751" cy="3903954"/>
          </a:xfrm>
          <a:prstGeom prst="rect">
            <a:avLst/>
          </a:prstGeom>
          <a:noFill/>
        </p:spPr>
        <p:txBody>
          <a:bodyPr wrap="square" rtlCol="0">
            <a:spAutoFit/>
          </a:bodyPr>
          <a:lstStyle/>
          <a:p>
            <a:pPr marL="0" marR="0" indent="457200" algn="just">
              <a:lnSpc>
                <a:spcPct val="150000"/>
              </a:lnSpc>
              <a:spcBef>
                <a:spcPts val="0"/>
              </a:spcBef>
              <a:spcAft>
                <a:spcPts val="0"/>
              </a:spcAft>
            </a:pPr>
            <a:r>
              <a:rPr lang="en-US" sz="2400">
                <a:solidFill>
                  <a:srgbClr val="424242"/>
                </a:solidFill>
                <a:latin typeface="Times New Roman" panose="02020603050405020304" pitchFamily="18" charset="0"/>
                <a:ea typeface="Calibri" panose="020F0502020204030204" pitchFamily="34"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Chương trình mã hóa và giải mã hình ảnh được xây dựng dựa trên các bước sau:</a:t>
            </a:r>
          </a:p>
          <a:p>
            <a:pPr marR="0" lvl="0" algn="just">
              <a:lnSpc>
                <a:spcPct val="150000"/>
              </a:lnSpc>
              <a:spcBef>
                <a:spcPts val="0"/>
              </a:spcBef>
              <a:spcAft>
                <a:spcPts val="0"/>
              </a:spcAft>
            </a:pP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1. Tải hình ảnh, chuyển đổi hình ảnh thành các chuỗi byte</a:t>
            </a:r>
          </a:p>
          <a:p>
            <a:pPr marR="0" lvl="0" algn="just">
              <a:lnSpc>
                <a:spcPct val="150000"/>
              </a:lnSpc>
              <a:spcBef>
                <a:spcPts val="0"/>
              </a:spcBef>
              <a:spcAft>
                <a:spcPts val="0"/>
              </a:spcAft>
            </a:pP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2. Mã hóa chuỗi byte</a:t>
            </a:r>
          </a:p>
          <a:p>
            <a:pPr marR="0" lvl="0" algn="just">
              <a:lnSpc>
                <a:spcPct val="150000"/>
              </a:lnSpc>
              <a:spcBef>
                <a:spcPts val="0"/>
              </a:spcBef>
              <a:spcAft>
                <a:spcPts val="0"/>
              </a:spcAft>
            </a:pP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3. Giải mã chuỗi byte</a:t>
            </a:r>
          </a:p>
          <a:p>
            <a:pPr marR="0" lvl="0" algn="just">
              <a:lnSpc>
                <a:spcPct val="150000"/>
              </a:lnSpc>
              <a:spcBef>
                <a:spcPts val="0"/>
              </a:spcBef>
              <a:spcAft>
                <a:spcPts val="0"/>
              </a:spcAft>
            </a:pP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4. Dựng lại hình ảnh mã hóa từ chuỗi byte mã hóa, lưu lại hình ảnh</a:t>
            </a:r>
          </a:p>
          <a:p>
            <a:pPr marR="0" lvl="0" algn="just">
              <a:lnSpc>
                <a:spcPct val="150000"/>
              </a:lnSpc>
              <a:spcBef>
                <a:spcPts val="0"/>
              </a:spcBef>
              <a:spcAft>
                <a:spcPts val="0"/>
              </a:spcAft>
            </a:pP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5. Dựng lại hình ảnh ban đầu bằng chuỗi byte giải mã, lưu lại hình ảnh</a:t>
            </a:r>
          </a:p>
          <a:p>
            <a:pPr marL="0" marR="0" indent="457200" algn="just">
              <a:lnSpc>
                <a:spcPct val="150000"/>
              </a:lnSpc>
              <a:spcBef>
                <a:spcPts val="0"/>
              </a:spcBef>
              <a:spcAft>
                <a:spcPts val="0"/>
              </a:spcAft>
            </a:pPr>
            <a:endPar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24" name="Object 23">
            <a:extLst>
              <a:ext uri="{FF2B5EF4-FFF2-40B4-BE49-F238E27FC236}">
                <a16:creationId xmlns:a16="http://schemas.microsoft.com/office/drawing/2014/main" id="{039302F8-81D8-46BF-A0B3-E889ACE47097}"/>
              </a:ext>
            </a:extLst>
          </p:cNvPr>
          <p:cNvGraphicFramePr>
            <a:graphicFrameLocks noChangeAspect="1"/>
          </p:cNvGraphicFramePr>
          <p:nvPr/>
        </p:nvGraphicFramePr>
        <p:xfrm>
          <a:off x="4794250" y="2371725"/>
          <a:ext cx="114300" cy="177800"/>
        </p:xfrm>
        <a:graphic>
          <a:graphicData uri="http://schemas.openxmlformats.org/presentationml/2006/ole">
            <mc:AlternateContent xmlns:mc="http://schemas.openxmlformats.org/markup-compatibility/2006">
              <mc:Choice xmlns:v="urn:schemas-microsoft-com:vml" Requires="v">
                <p:oleObj spid="_x0000_s46091" name="Equation" r:id="rId4" imgW="114120" imgH="177480" progId="Equation.DSMT4">
                  <p:embed/>
                </p:oleObj>
              </mc:Choice>
              <mc:Fallback>
                <p:oleObj name="Equation" r:id="rId4" imgW="114120" imgH="177480" progId="Equation.DSMT4">
                  <p:embed/>
                  <p:pic>
                    <p:nvPicPr>
                      <p:cNvPr id="24" name="Object 23">
                        <a:extLst>
                          <a:ext uri="{FF2B5EF4-FFF2-40B4-BE49-F238E27FC236}">
                            <a16:creationId xmlns:a16="http://schemas.microsoft.com/office/drawing/2014/main" id="{039302F8-81D8-46BF-A0B3-E889ACE47097}"/>
                          </a:ext>
                        </a:extLst>
                      </p:cNvPr>
                      <p:cNvPicPr/>
                      <p:nvPr/>
                    </p:nvPicPr>
                    <p:blipFill>
                      <a:blip r:embed="rId5"/>
                      <a:stretch>
                        <a:fillRect/>
                      </a:stretch>
                    </p:blipFill>
                    <p:spPr>
                      <a:xfrm>
                        <a:off x="4794250" y="2371725"/>
                        <a:ext cx="114300" cy="177800"/>
                      </a:xfrm>
                      <a:prstGeom prst="rect">
                        <a:avLst/>
                      </a:prstGeom>
                    </p:spPr>
                  </p:pic>
                </p:oleObj>
              </mc:Fallback>
            </mc:AlternateContent>
          </a:graphicData>
        </a:graphic>
      </p:graphicFrame>
      <p:sp>
        <p:nvSpPr>
          <p:cNvPr id="14" name="Rectangle 2">
            <a:extLst>
              <a:ext uri="{FF2B5EF4-FFF2-40B4-BE49-F238E27FC236}">
                <a16:creationId xmlns:a16="http://schemas.microsoft.com/office/drawing/2014/main" id="{280A5B28-607E-420E-8AC6-9567AE5FE7D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4125288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2" name="Google Shape;82;p10"/>
          <p:cNvGrpSpPr/>
          <p:nvPr/>
        </p:nvGrpSpPr>
        <p:grpSpPr>
          <a:xfrm>
            <a:off x="1120225" y="264681"/>
            <a:ext cx="11184317" cy="675291"/>
            <a:chOff x="5894364" y="2084485"/>
            <a:chExt cx="11184317" cy="675291"/>
          </a:xfrm>
        </p:grpSpPr>
        <p:sp>
          <p:nvSpPr>
            <p:cNvPr id="83" name="Google Shape;83;p10"/>
            <p:cNvSpPr txBox="1"/>
            <p:nvPr/>
          </p:nvSpPr>
          <p:spPr>
            <a:xfrm>
              <a:off x="5894364" y="2084485"/>
              <a:ext cx="1118431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CHƯƠNG </a:t>
              </a:r>
              <a:r>
                <a:rPr lang="en-US" sz="3600" b="1">
                  <a:solidFill>
                    <a:srgbClr val="FF7043"/>
                  </a:solidFill>
                  <a:latin typeface="Calibri" panose="020F0502020204030204" pitchFamily="34" charset="0"/>
                  <a:ea typeface="Calibri"/>
                  <a:cs typeface="Calibri" panose="020F0502020204030204" pitchFamily="34" charset="0"/>
                  <a:sym typeface="Calibri"/>
                </a:rPr>
                <a:t>3</a:t>
              </a: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 XÂY DỰNG CHƯƠNG TRÌNH THỰC THI</a:t>
              </a:r>
              <a:endParaRPr sz="3600" b="1" i="0" u="none" strike="noStrike" cap="none" dirty="0">
                <a:solidFill>
                  <a:srgbClr val="FF7043"/>
                </a:solidFill>
                <a:latin typeface="Calibri" panose="020F0502020204030204" pitchFamily="34" charset="0"/>
                <a:ea typeface="Calibri"/>
                <a:cs typeface="Calibri" panose="020F0502020204030204" pitchFamily="34" charset="0"/>
                <a:sym typeface="Calibri"/>
              </a:endParaRPr>
            </a:p>
          </p:txBody>
        </p:sp>
        <p:sp>
          <p:nvSpPr>
            <p:cNvPr id="84" name="Google Shape;84;p10"/>
            <p:cNvSpPr txBox="1"/>
            <p:nvPr/>
          </p:nvSpPr>
          <p:spPr>
            <a:xfrm>
              <a:off x="6096000" y="2482777"/>
              <a:ext cx="50618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A5A5A5"/>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056E218-1B62-A22E-417A-5978EF7315B3}"/>
              </a:ext>
            </a:extLst>
          </p:cNvPr>
          <p:cNvSpPr txBox="1"/>
          <p:nvPr/>
        </p:nvSpPr>
        <p:spPr>
          <a:xfrm>
            <a:off x="438072" y="1094452"/>
            <a:ext cx="6606296" cy="523220"/>
          </a:xfrm>
          <a:prstGeom prst="rect">
            <a:avLst/>
          </a:prstGeom>
          <a:noFill/>
        </p:spPr>
        <p:txBody>
          <a:bodyPr wrap="none" rtlCol="0">
            <a:spAutoFit/>
          </a:bodyPr>
          <a:lstStyle/>
          <a:p>
            <a:r>
              <a:rPr lang="en-US" sz="2800" b="1">
                <a:solidFill>
                  <a:srgbClr val="42A5F5"/>
                </a:solidFill>
                <a:latin typeface="Calibri" panose="020F0502020204030204" pitchFamily="34" charset="0"/>
                <a:cs typeface="Calibri" panose="020F0502020204030204" pitchFamily="34" charset="0"/>
              </a:rPr>
              <a:t>3.2 Xây dựng chương trình và thực nghiệm</a:t>
            </a:r>
            <a:endParaRPr lang="en-US" sz="2800" b="1" dirty="0">
              <a:solidFill>
                <a:srgbClr val="42A5F5"/>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52F9D8A-B615-4628-BA82-6B4CE8B6F68D}"/>
              </a:ext>
            </a:extLst>
          </p:cNvPr>
          <p:cNvSpPr txBox="1"/>
          <p:nvPr/>
        </p:nvSpPr>
        <p:spPr>
          <a:xfrm>
            <a:off x="438072" y="1752130"/>
            <a:ext cx="6296917" cy="461665"/>
          </a:xfrm>
          <a:prstGeom prst="rect">
            <a:avLst/>
          </a:prstGeom>
          <a:noFill/>
        </p:spPr>
        <p:txBody>
          <a:bodyPr wrap="none" rtlCol="0">
            <a:spAutoFit/>
          </a:bodyPr>
          <a:lstStyle/>
          <a:p>
            <a:r>
              <a:rPr lang="en-US" sz="2400" b="1" i="1">
                <a:solidFill>
                  <a:srgbClr val="78909C"/>
                </a:solidFill>
                <a:latin typeface="Calibri" panose="020F0502020204030204" pitchFamily="34" charset="0"/>
                <a:cs typeface="Calibri" panose="020F0502020204030204" pitchFamily="34" charset="0"/>
              </a:rPr>
              <a:t>3.2.1 Xây dựng lược đồ tổng quan chương trình</a:t>
            </a:r>
            <a:endParaRPr lang="en-US" sz="2400" b="1" i="1" dirty="0">
              <a:solidFill>
                <a:srgbClr val="78909C"/>
              </a:solidFill>
              <a:latin typeface="Calibri" panose="020F0502020204030204" pitchFamily="34" charset="0"/>
              <a:cs typeface="Calibri" panose="020F0502020204030204" pitchFamily="34" charset="0"/>
            </a:endParaRPr>
          </a:p>
        </p:txBody>
      </p:sp>
      <p:graphicFrame>
        <p:nvGraphicFramePr>
          <p:cNvPr id="24" name="Object 23">
            <a:extLst>
              <a:ext uri="{FF2B5EF4-FFF2-40B4-BE49-F238E27FC236}">
                <a16:creationId xmlns:a16="http://schemas.microsoft.com/office/drawing/2014/main" id="{039302F8-81D8-46BF-A0B3-E889ACE47097}"/>
              </a:ext>
            </a:extLst>
          </p:cNvPr>
          <p:cNvGraphicFramePr>
            <a:graphicFrameLocks noChangeAspect="1"/>
          </p:cNvGraphicFramePr>
          <p:nvPr/>
        </p:nvGraphicFramePr>
        <p:xfrm>
          <a:off x="4794250" y="2371725"/>
          <a:ext cx="114300" cy="177800"/>
        </p:xfrm>
        <a:graphic>
          <a:graphicData uri="http://schemas.openxmlformats.org/presentationml/2006/ole">
            <mc:AlternateContent xmlns:mc="http://schemas.openxmlformats.org/markup-compatibility/2006">
              <mc:Choice xmlns:v="urn:schemas-microsoft-com:vml" Requires="v">
                <p:oleObj spid="_x0000_s47114" name="Equation" r:id="rId4" imgW="114120" imgH="177480" progId="Equation.DSMT4">
                  <p:embed/>
                </p:oleObj>
              </mc:Choice>
              <mc:Fallback>
                <p:oleObj name="Equation" r:id="rId4" imgW="114120" imgH="177480" progId="Equation.DSMT4">
                  <p:embed/>
                  <p:pic>
                    <p:nvPicPr>
                      <p:cNvPr id="24" name="Object 23">
                        <a:extLst>
                          <a:ext uri="{FF2B5EF4-FFF2-40B4-BE49-F238E27FC236}">
                            <a16:creationId xmlns:a16="http://schemas.microsoft.com/office/drawing/2014/main" id="{039302F8-81D8-46BF-A0B3-E889ACE47097}"/>
                          </a:ext>
                        </a:extLst>
                      </p:cNvPr>
                      <p:cNvPicPr/>
                      <p:nvPr/>
                    </p:nvPicPr>
                    <p:blipFill>
                      <a:blip r:embed="rId5"/>
                      <a:stretch>
                        <a:fillRect/>
                      </a:stretch>
                    </p:blipFill>
                    <p:spPr>
                      <a:xfrm>
                        <a:off x="4794250" y="2371725"/>
                        <a:ext cx="114300" cy="177800"/>
                      </a:xfrm>
                      <a:prstGeom prst="rect">
                        <a:avLst/>
                      </a:prstGeom>
                    </p:spPr>
                  </p:pic>
                </p:oleObj>
              </mc:Fallback>
            </mc:AlternateContent>
          </a:graphicData>
        </a:graphic>
      </p:graphicFrame>
      <p:sp>
        <p:nvSpPr>
          <p:cNvPr id="14" name="Rectangle 2">
            <a:extLst>
              <a:ext uri="{FF2B5EF4-FFF2-40B4-BE49-F238E27FC236}">
                <a16:creationId xmlns:a16="http://schemas.microsoft.com/office/drawing/2014/main" id="{280A5B28-607E-420E-8AC6-9567AE5FE7D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 name="Picture 9">
            <a:extLst>
              <a:ext uri="{FF2B5EF4-FFF2-40B4-BE49-F238E27FC236}">
                <a16:creationId xmlns:a16="http://schemas.microsoft.com/office/drawing/2014/main" id="{BB81CB1E-7DB8-45AF-BBA1-FB8FC084E229}"/>
              </a:ext>
            </a:extLst>
          </p:cNvPr>
          <p:cNvPicPr/>
          <p:nvPr/>
        </p:nvPicPr>
        <p:blipFill>
          <a:blip r:embed="rId6"/>
          <a:stretch>
            <a:fillRect/>
          </a:stretch>
        </p:blipFill>
        <p:spPr>
          <a:xfrm>
            <a:off x="6712383" y="1752130"/>
            <a:ext cx="3208020" cy="4201795"/>
          </a:xfrm>
          <a:prstGeom prst="rect">
            <a:avLst/>
          </a:prstGeom>
        </p:spPr>
      </p:pic>
      <p:sp>
        <p:nvSpPr>
          <p:cNvPr id="13" name="TextBox 12">
            <a:extLst>
              <a:ext uri="{FF2B5EF4-FFF2-40B4-BE49-F238E27FC236}">
                <a16:creationId xmlns:a16="http://schemas.microsoft.com/office/drawing/2014/main" id="{89629CE3-6F02-4821-84F6-319B14DA845C}"/>
              </a:ext>
            </a:extLst>
          </p:cNvPr>
          <p:cNvSpPr txBox="1"/>
          <p:nvPr/>
        </p:nvSpPr>
        <p:spPr>
          <a:xfrm>
            <a:off x="5201292" y="5934494"/>
            <a:ext cx="6230202" cy="307777"/>
          </a:xfrm>
          <a:prstGeom prst="rect">
            <a:avLst/>
          </a:prstGeom>
          <a:noFill/>
        </p:spPr>
        <p:txBody>
          <a:bodyPr wrap="square">
            <a:spAutoFit/>
          </a:bodyPr>
          <a:lstStyle/>
          <a:p>
            <a:pPr marL="0" marR="0" indent="0" algn="ctr">
              <a:spcBef>
                <a:spcPts val="600"/>
              </a:spcBef>
              <a:spcAft>
                <a:spcPts val="120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Hình 3.2: Lược đồ tổng quan chương trình mã hóa, giải mã hình ảnh</a:t>
            </a:r>
          </a:p>
        </p:txBody>
      </p:sp>
    </p:spTree>
    <p:extLst>
      <p:ext uri="{BB962C8B-B14F-4D97-AF65-F5344CB8AC3E}">
        <p14:creationId xmlns:p14="http://schemas.microsoft.com/office/powerpoint/2010/main" val="12876181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2" name="Google Shape;82;p10"/>
          <p:cNvGrpSpPr/>
          <p:nvPr/>
        </p:nvGrpSpPr>
        <p:grpSpPr>
          <a:xfrm>
            <a:off x="1120225" y="264681"/>
            <a:ext cx="11184317" cy="675291"/>
            <a:chOff x="5894364" y="2084485"/>
            <a:chExt cx="11184317" cy="675291"/>
          </a:xfrm>
        </p:grpSpPr>
        <p:sp>
          <p:nvSpPr>
            <p:cNvPr id="83" name="Google Shape;83;p10"/>
            <p:cNvSpPr txBox="1"/>
            <p:nvPr/>
          </p:nvSpPr>
          <p:spPr>
            <a:xfrm>
              <a:off x="5894364" y="2084485"/>
              <a:ext cx="1118431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CHƯƠNG </a:t>
              </a:r>
              <a:r>
                <a:rPr lang="en-US" sz="3600" b="1">
                  <a:solidFill>
                    <a:srgbClr val="FF7043"/>
                  </a:solidFill>
                  <a:latin typeface="Calibri" panose="020F0502020204030204" pitchFamily="34" charset="0"/>
                  <a:ea typeface="Calibri"/>
                  <a:cs typeface="Calibri" panose="020F0502020204030204" pitchFamily="34" charset="0"/>
                  <a:sym typeface="Calibri"/>
                </a:rPr>
                <a:t>3</a:t>
              </a: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 XÂY DỰNG CHƯƠNG TRÌNH THỰC THI</a:t>
              </a:r>
              <a:endParaRPr sz="3600" b="1" i="0" u="none" strike="noStrike" cap="none" dirty="0">
                <a:solidFill>
                  <a:srgbClr val="FF7043"/>
                </a:solidFill>
                <a:latin typeface="Calibri" panose="020F0502020204030204" pitchFamily="34" charset="0"/>
                <a:ea typeface="Calibri"/>
                <a:cs typeface="Calibri" panose="020F0502020204030204" pitchFamily="34" charset="0"/>
                <a:sym typeface="Calibri"/>
              </a:endParaRPr>
            </a:p>
          </p:txBody>
        </p:sp>
        <p:sp>
          <p:nvSpPr>
            <p:cNvPr id="84" name="Google Shape;84;p10"/>
            <p:cNvSpPr txBox="1"/>
            <p:nvPr/>
          </p:nvSpPr>
          <p:spPr>
            <a:xfrm>
              <a:off x="6096000" y="2482777"/>
              <a:ext cx="50618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A5A5A5"/>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056E218-1B62-A22E-417A-5978EF7315B3}"/>
              </a:ext>
            </a:extLst>
          </p:cNvPr>
          <p:cNvSpPr txBox="1"/>
          <p:nvPr/>
        </p:nvSpPr>
        <p:spPr>
          <a:xfrm>
            <a:off x="438072" y="1094452"/>
            <a:ext cx="6606296" cy="523220"/>
          </a:xfrm>
          <a:prstGeom prst="rect">
            <a:avLst/>
          </a:prstGeom>
          <a:noFill/>
        </p:spPr>
        <p:txBody>
          <a:bodyPr wrap="none" rtlCol="0">
            <a:spAutoFit/>
          </a:bodyPr>
          <a:lstStyle/>
          <a:p>
            <a:r>
              <a:rPr lang="en-US" sz="2800" b="1">
                <a:solidFill>
                  <a:srgbClr val="42A5F5"/>
                </a:solidFill>
                <a:latin typeface="Calibri" panose="020F0502020204030204" pitchFamily="34" charset="0"/>
                <a:cs typeface="Calibri" panose="020F0502020204030204" pitchFamily="34" charset="0"/>
              </a:rPr>
              <a:t>3.2 Xây dựng chương trình và thực nghiệm</a:t>
            </a:r>
            <a:endParaRPr lang="en-US" sz="2800" b="1" dirty="0">
              <a:solidFill>
                <a:srgbClr val="42A5F5"/>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52F9D8A-B615-4628-BA82-6B4CE8B6F68D}"/>
              </a:ext>
            </a:extLst>
          </p:cNvPr>
          <p:cNvSpPr txBox="1"/>
          <p:nvPr/>
        </p:nvSpPr>
        <p:spPr>
          <a:xfrm>
            <a:off x="438072" y="1752130"/>
            <a:ext cx="3857146" cy="461665"/>
          </a:xfrm>
          <a:prstGeom prst="rect">
            <a:avLst/>
          </a:prstGeom>
          <a:noFill/>
        </p:spPr>
        <p:txBody>
          <a:bodyPr wrap="none" rtlCol="0">
            <a:spAutoFit/>
          </a:bodyPr>
          <a:lstStyle/>
          <a:p>
            <a:r>
              <a:rPr lang="en-US" sz="2400" b="1" i="1">
                <a:solidFill>
                  <a:srgbClr val="78909C"/>
                </a:solidFill>
                <a:latin typeface="Calibri" panose="020F0502020204030204" pitchFamily="34" charset="0"/>
                <a:cs typeface="Calibri" panose="020F0502020204030204" pitchFamily="34" charset="0"/>
              </a:rPr>
              <a:t>3.2.2 Xây dựng chương trình</a:t>
            </a:r>
            <a:endParaRPr lang="en-US" sz="2400" b="1" i="1" dirty="0">
              <a:solidFill>
                <a:srgbClr val="78909C"/>
              </a:solidFill>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A17BEA8B-8738-4A6A-8CDB-C16E7439783C}"/>
              </a:ext>
            </a:extLst>
          </p:cNvPr>
          <p:cNvSpPr txBox="1"/>
          <p:nvPr/>
        </p:nvSpPr>
        <p:spPr>
          <a:xfrm>
            <a:off x="438073" y="2259541"/>
            <a:ext cx="10998751" cy="1133965"/>
          </a:xfrm>
          <a:prstGeom prst="rect">
            <a:avLst/>
          </a:prstGeom>
          <a:noFill/>
        </p:spPr>
        <p:txBody>
          <a:bodyPr wrap="square" rtlCol="0">
            <a:spAutoFit/>
          </a:bodyPr>
          <a:lstStyle/>
          <a:p>
            <a:pPr marL="0" marR="0" indent="457200" algn="just">
              <a:lnSpc>
                <a:spcPct val="150000"/>
              </a:lnSpc>
              <a:spcBef>
                <a:spcPts val="0"/>
              </a:spcBef>
              <a:spcAft>
                <a:spcPts val="0"/>
              </a:spcAft>
            </a:pPr>
            <a:r>
              <a:rPr lang="en-US" sz="2400">
                <a:latin typeface="Times New Roman" panose="02020603050405020304" pitchFamily="18" charset="0"/>
                <a:ea typeface="Calibri" panose="020F0502020204030204" pitchFamily="34" charset="0"/>
                <a:cs typeface="Times New Roman" panose="02020603050405020304" pitchFamily="18" charset="0"/>
              </a:rPr>
              <a:t> a. Xây dựng chương trình tạo s-box</a:t>
            </a:r>
          </a:p>
          <a:p>
            <a:pPr marL="0" marR="0" indent="457200" algn="just">
              <a:lnSpc>
                <a:spcPct val="150000"/>
              </a:lnSpc>
              <a:spcBef>
                <a:spcPts val="0"/>
              </a:spcBef>
              <a:spcAft>
                <a:spcPts val="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 </a:t>
            </a:r>
          </a:p>
        </p:txBody>
      </p:sp>
      <p:graphicFrame>
        <p:nvGraphicFramePr>
          <p:cNvPr id="24" name="Object 23">
            <a:extLst>
              <a:ext uri="{FF2B5EF4-FFF2-40B4-BE49-F238E27FC236}">
                <a16:creationId xmlns:a16="http://schemas.microsoft.com/office/drawing/2014/main" id="{039302F8-81D8-46BF-A0B3-E889ACE47097}"/>
              </a:ext>
            </a:extLst>
          </p:cNvPr>
          <p:cNvGraphicFramePr>
            <a:graphicFrameLocks noChangeAspect="1"/>
          </p:cNvGraphicFramePr>
          <p:nvPr/>
        </p:nvGraphicFramePr>
        <p:xfrm>
          <a:off x="4794250" y="2371725"/>
          <a:ext cx="114300" cy="177800"/>
        </p:xfrm>
        <a:graphic>
          <a:graphicData uri="http://schemas.openxmlformats.org/presentationml/2006/ole">
            <mc:AlternateContent xmlns:mc="http://schemas.openxmlformats.org/markup-compatibility/2006">
              <mc:Choice xmlns:v="urn:schemas-microsoft-com:vml" Requires="v">
                <p:oleObj spid="_x0000_s48138" name="Equation" r:id="rId4" imgW="114120" imgH="177480" progId="Equation.DSMT4">
                  <p:embed/>
                </p:oleObj>
              </mc:Choice>
              <mc:Fallback>
                <p:oleObj name="Equation" r:id="rId4" imgW="114120" imgH="177480" progId="Equation.DSMT4">
                  <p:embed/>
                  <p:pic>
                    <p:nvPicPr>
                      <p:cNvPr id="24" name="Object 23">
                        <a:extLst>
                          <a:ext uri="{FF2B5EF4-FFF2-40B4-BE49-F238E27FC236}">
                            <a16:creationId xmlns:a16="http://schemas.microsoft.com/office/drawing/2014/main" id="{039302F8-81D8-46BF-A0B3-E889ACE47097}"/>
                          </a:ext>
                        </a:extLst>
                      </p:cNvPr>
                      <p:cNvPicPr/>
                      <p:nvPr/>
                    </p:nvPicPr>
                    <p:blipFill>
                      <a:blip r:embed="rId5"/>
                      <a:stretch>
                        <a:fillRect/>
                      </a:stretch>
                    </p:blipFill>
                    <p:spPr>
                      <a:xfrm>
                        <a:off x="4794250" y="2371725"/>
                        <a:ext cx="114300" cy="177800"/>
                      </a:xfrm>
                      <a:prstGeom prst="rect">
                        <a:avLst/>
                      </a:prstGeom>
                    </p:spPr>
                  </p:pic>
                </p:oleObj>
              </mc:Fallback>
            </mc:AlternateContent>
          </a:graphicData>
        </a:graphic>
      </p:graphicFrame>
      <p:sp>
        <p:nvSpPr>
          <p:cNvPr id="14" name="Rectangle 2">
            <a:extLst>
              <a:ext uri="{FF2B5EF4-FFF2-40B4-BE49-F238E27FC236}">
                <a16:creationId xmlns:a16="http://schemas.microsoft.com/office/drawing/2014/main" id="{280A5B28-607E-420E-8AC6-9567AE5FE7D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a:extLst>
              <a:ext uri="{FF2B5EF4-FFF2-40B4-BE49-F238E27FC236}">
                <a16:creationId xmlns:a16="http://schemas.microsoft.com/office/drawing/2014/main" id="{60407C47-439A-4030-91C7-4F324F2C1934}"/>
              </a:ext>
            </a:extLst>
          </p:cNvPr>
          <p:cNvPicPr>
            <a:picLocks noChangeAspect="1"/>
          </p:cNvPicPr>
          <p:nvPr/>
        </p:nvPicPr>
        <p:blipFill>
          <a:blip r:embed="rId6"/>
          <a:stretch>
            <a:fillRect/>
          </a:stretch>
        </p:blipFill>
        <p:spPr>
          <a:xfrm>
            <a:off x="1979211" y="2826523"/>
            <a:ext cx="6800533" cy="3766796"/>
          </a:xfrm>
          <a:prstGeom prst="rect">
            <a:avLst/>
          </a:prstGeom>
        </p:spPr>
      </p:pic>
    </p:spTree>
    <p:extLst>
      <p:ext uri="{BB962C8B-B14F-4D97-AF65-F5344CB8AC3E}">
        <p14:creationId xmlns:p14="http://schemas.microsoft.com/office/powerpoint/2010/main" val="564708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2" name="Google Shape;82;p10"/>
          <p:cNvGrpSpPr/>
          <p:nvPr/>
        </p:nvGrpSpPr>
        <p:grpSpPr>
          <a:xfrm>
            <a:off x="1120225" y="264681"/>
            <a:ext cx="11184317" cy="675291"/>
            <a:chOff x="5894364" y="2084485"/>
            <a:chExt cx="11184317" cy="675291"/>
          </a:xfrm>
        </p:grpSpPr>
        <p:sp>
          <p:nvSpPr>
            <p:cNvPr id="83" name="Google Shape;83;p10"/>
            <p:cNvSpPr txBox="1"/>
            <p:nvPr/>
          </p:nvSpPr>
          <p:spPr>
            <a:xfrm>
              <a:off x="5894364" y="2084485"/>
              <a:ext cx="1118431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600" b="1" i="0" u="none" strike="noStrike" cap="none" dirty="0">
                  <a:solidFill>
                    <a:srgbClr val="FF7043"/>
                  </a:solidFill>
                  <a:latin typeface="Calibri" panose="020F0502020204030204" pitchFamily="34" charset="0"/>
                  <a:ea typeface="Calibri"/>
                  <a:cs typeface="Calibri" panose="020F0502020204030204" pitchFamily="34" charset="0"/>
                  <a:sym typeface="Calibri"/>
                </a:rPr>
                <a:t>CHƯƠNG 1</a:t>
              </a: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 </a:t>
              </a:r>
              <a:r>
                <a:rPr lang="en-US" sz="3600" b="1">
                  <a:solidFill>
                    <a:srgbClr val="FF7043"/>
                  </a:solidFill>
                  <a:latin typeface="Calibri" panose="020F0502020204030204" pitchFamily="34" charset="0"/>
                  <a:ea typeface="Calibri"/>
                  <a:cs typeface="Calibri" panose="020F0502020204030204" pitchFamily="34" charset="0"/>
                  <a:sym typeface="Calibri"/>
                </a:rPr>
                <a:t>TỔNG QUAN VỀ MẬT MÃ VÀ HỘP THẾ</a:t>
              </a:r>
              <a:endParaRPr sz="3600" b="1" i="0" u="none" strike="noStrike" cap="none" dirty="0">
                <a:solidFill>
                  <a:srgbClr val="FF7043"/>
                </a:solidFill>
                <a:latin typeface="Calibri" panose="020F0502020204030204" pitchFamily="34" charset="0"/>
                <a:ea typeface="Calibri"/>
                <a:cs typeface="Calibri" panose="020F0502020204030204" pitchFamily="34" charset="0"/>
                <a:sym typeface="Calibri"/>
              </a:endParaRPr>
            </a:p>
          </p:txBody>
        </p:sp>
        <p:sp>
          <p:nvSpPr>
            <p:cNvPr id="84" name="Google Shape;84;p10"/>
            <p:cNvSpPr txBox="1"/>
            <p:nvPr/>
          </p:nvSpPr>
          <p:spPr>
            <a:xfrm>
              <a:off x="6096000" y="2482777"/>
              <a:ext cx="50618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A5A5A5"/>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056E218-1B62-A22E-417A-5978EF7315B3}"/>
              </a:ext>
            </a:extLst>
          </p:cNvPr>
          <p:cNvSpPr txBox="1"/>
          <p:nvPr/>
        </p:nvSpPr>
        <p:spPr>
          <a:xfrm>
            <a:off x="438072" y="1094452"/>
            <a:ext cx="3991798" cy="538609"/>
          </a:xfrm>
          <a:prstGeom prst="rect">
            <a:avLst/>
          </a:prstGeom>
          <a:noFill/>
        </p:spPr>
        <p:txBody>
          <a:bodyPr wrap="none" rtlCol="0">
            <a:spAutoFit/>
          </a:bodyPr>
          <a:lstStyle/>
          <a:p>
            <a:r>
              <a:rPr lang="en-US" sz="2800" b="1">
                <a:solidFill>
                  <a:srgbClr val="42A5F5"/>
                </a:solidFill>
                <a:latin typeface="Calibri" panose="020F0502020204030204" pitchFamily="34" charset="0"/>
                <a:cs typeface="Calibri" panose="020F0502020204030204" pitchFamily="34" charset="0"/>
              </a:rPr>
              <a:t>1.1 Tổng quan về hệ mật</a:t>
            </a:r>
            <a:endParaRPr lang="en-US" sz="2800" b="1" dirty="0">
              <a:solidFill>
                <a:srgbClr val="42A5F5"/>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52F9D8A-B615-4628-BA82-6B4CE8B6F68D}"/>
              </a:ext>
            </a:extLst>
          </p:cNvPr>
          <p:cNvSpPr txBox="1"/>
          <p:nvPr/>
        </p:nvSpPr>
        <p:spPr>
          <a:xfrm>
            <a:off x="438072" y="1752130"/>
            <a:ext cx="2327881" cy="461665"/>
          </a:xfrm>
          <a:prstGeom prst="rect">
            <a:avLst/>
          </a:prstGeom>
          <a:noFill/>
        </p:spPr>
        <p:txBody>
          <a:bodyPr wrap="none" rtlCol="0">
            <a:spAutoFit/>
          </a:bodyPr>
          <a:lstStyle/>
          <a:p>
            <a:r>
              <a:rPr lang="en-US" sz="2400" b="1" i="1">
                <a:solidFill>
                  <a:srgbClr val="78909C"/>
                </a:solidFill>
                <a:latin typeface="Calibri" panose="020F0502020204030204" pitchFamily="34" charset="0"/>
                <a:cs typeface="Calibri" panose="020F0502020204030204" pitchFamily="34" charset="0"/>
              </a:rPr>
              <a:t>1.1.1 Định nghĩa </a:t>
            </a:r>
            <a:endParaRPr lang="en-US" sz="2400" b="1" i="1" dirty="0">
              <a:solidFill>
                <a:srgbClr val="78909C"/>
              </a:solidFill>
              <a:latin typeface="Calibri" panose="020F0502020204030204" pitchFamily="34" charset="0"/>
              <a:cs typeface="Calibri" panose="020F0502020204030204" pitchFamily="34" charset="0"/>
            </a:endParaRPr>
          </a:p>
        </p:txBody>
      </p:sp>
      <p:pic>
        <p:nvPicPr>
          <p:cNvPr id="9" name="Image 10">
            <a:extLst>
              <a:ext uri="{FF2B5EF4-FFF2-40B4-BE49-F238E27FC236}">
                <a16:creationId xmlns:a16="http://schemas.microsoft.com/office/drawing/2014/main" id="{4303F828-B5DC-44B4-B52E-71D0A63D777D}"/>
              </a:ext>
            </a:extLst>
          </p:cNvPr>
          <p:cNvPicPr/>
          <p:nvPr/>
        </p:nvPicPr>
        <p:blipFill>
          <a:blip r:embed="rId3" cstate="print"/>
          <a:stretch>
            <a:fillRect/>
          </a:stretch>
        </p:blipFill>
        <p:spPr>
          <a:xfrm>
            <a:off x="3054783" y="2776398"/>
            <a:ext cx="5570602" cy="2381390"/>
          </a:xfrm>
          <a:prstGeom prst="rect">
            <a:avLst/>
          </a:prstGeom>
        </p:spPr>
      </p:pic>
      <p:sp>
        <p:nvSpPr>
          <p:cNvPr id="11" name="TextBox 10">
            <a:extLst>
              <a:ext uri="{FF2B5EF4-FFF2-40B4-BE49-F238E27FC236}">
                <a16:creationId xmlns:a16="http://schemas.microsoft.com/office/drawing/2014/main" id="{8E6BDD29-CE15-4B6A-A5B3-285E1EE25C6D}"/>
              </a:ext>
            </a:extLst>
          </p:cNvPr>
          <p:cNvSpPr txBox="1"/>
          <p:nvPr/>
        </p:nvSpPr>
        <p:spPr>
          <a:xfrm>
            <a:off x="2601742" y="5279129"/>
            <a:ext cx="6233530" cy="307777"/>
          </a:xfrm>
          <a:prstGeom prst="rect">
            <a:avLst/>
          </a:prstGeom>
          <a:noFill/>
        </p:spPr>
        <p:txBody>
          <a:bodyPr wrap="square">
            <a:spAutoFit/>
          </a:bodyPr>
          <a:lstStyle/>
          <a:p>
            <a:pPr marL="0" marR="0" indent="0" algn="ctr">
              <a:spcBef>
                <a:spcPts val="600"/>
              </a:spcBef>
              <a:spcAft>
                <a:spcPts val="120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Hình 1.1: Quá trình mã hóa và giải mã thông tin</a:t>
            </a:r>
          </a:p>
        </p:txBody>
      </p:sp>
    </p:spTree>
    <p:extLst>
      <p:ext uri="{BB962C8B-B14F-4D97-AF65-F5344CB8AC3E}">
        <p14:creationId xmlns:p14="http://schemas.microsoft.com/office/powerpoint/2010/main" val="25032812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2" name="Google Shape;82;p10"/>
          <p:cNvGrpSpPr/>
          <p:nvPr/>
        </p:nvGrpSpPr>
        <p:grpSpPr>
          <a:xfrm>
            <a:off x="1120225" y="264681"/>
            <a:ext cx="11184317" cy="675291"/>
            <a:chOff x="5894364" y="2084485"/>
            <a:chExt cx="11184317" cy="675291"/>
          </a:xfrm>
        </p:grpSpPr>
        <p:sp>
          <p:nvSpPr>
            <p:cNvPr id="83" name="Google Shape;83;p10"/>
            <p:cNvSpPr txBox="1"/>
            <p:nvPr/>
          </p:nvSpPr>
          <p:spPr>
            <a:xfrm>
              <a:off x="5894364" y="2084485"/>
              <a:ext cx="1118431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CHƯƠNG </a:t>
              </a:r>
              <a:r>
                <a:rPr lang="en-US" sz="3600" b="1">
                  <a:solidFill>
                    <a:srgbClr val="FF7043"/>
                  </a:solidFill>
                  <a:latin typeface="Calibri" panose="020F0502020204030204" pitchFamily="34" charset="0"/>
                  <a:ea typeface="Calibri"/>
                  <a:cs typeface="Calibri" panose="020F0502020204030204" pitchFamily="34" charset="0"/>
                  <a:sym typeface="Calibri"/>
                </a:rPr>
                <a:t>3</a:t>
              </a: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 XÂY DỰNG CHƯƠNG TRÌNH THỰC THI</a:t>
              </a:r>
              <a:endParaRPr sz="3600" b="1" i="0" u="none" strike="noStrike" cap="none" dirty="0">
                <a:solidFill>
                  <a:srgbClr val="FF7043"/>
                </a:solidFill>
                <a:latin typeface="Calibri" panose="020F0502020204030204" pitchFamily="34" charset="0"/>
                <a:ea typeface="Calibri"/>
                <a:cs typeface="Calibri" panose="020F0502020204030204" pitchFamily="34" charset="0"/>
                <a:sym typeface="Calibri"/>
              </a:endParaRPr>
            </a:p>
          </p:txBody>
        </p:sp>
        <p:sp>
          <p:nvSpPr>
            <p:cNvPr id="84" name="Google Shape;84;p10"/>
            <p:cNvSpPr txBox="1"/>
            <p:nvPr/>
          </p:nvSpPr>
          <p:spPr>
            <a:xfrm>
              <a:off x="6096000" y="2482777"/>
              <a:ext cx="50618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A5A5A5"/>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056E218-1B62-A22E-417A-5978EF7315B3}"/>
              </a:ext>
            </a:extLst>
          </p:cNvPr>
          <p:cNvSpPr txBox="1"/>
          <p:nvPr/>
        </p:nvSpPr>
        <p:spPr>
          <a:xfrm>
            <a:off x="438072" y="1094452"/>
            <a:ext cx="6606296" cy="523220"/>
          </a:xfrm>
          <a:prstGeom prst="rect">
            <a:avLst/>
          </a:prstGeom>
          <a:noFill/>
        </p:spPr>
        <p:txBody>
          <a:bodyPr wrap="none" rtlCol="0">
            <a:spAutoFit/>
          </a:bodyPr>
          <a:lstStyle/>
          <a:p>
            <a:r>
              <a:rPr lang="en-US" sz="2800" b="1">
                <a:solidFill>
                  <a:srgbClr val="42A5F5"/>
                </a:solidFill>
                <a:latin typeface="Calibri" panose="020F0502020204030204" pitchFamily="34" charset="0"/>
                <a:cs typeface="Calibri" panose="020F0502020204030204" pitchFamily="34" charset="0"/>
              </a:rPr>
              <a:t>3.2 Xây dựng chương trình và thực nghiệm</a:t>
            </a:r>
            <a:endParaRPr lang="en-US" sz="2800" b="1" dirty="0">
              <a:solidFill>
                <a:srgbClr val="42A5F5"/>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52F9D8A-B615-4628-BA82-6B4CE8B6F68D}"/>
              </a:ext>
            </a:extLst>
          </p:cNvPr>
          <p:cNvSpPr txBox="1"/>
          <p:nvPr/>
        </p:nvSpPr>
        <p:spPr>
          <a:xfrm>
            <a:off x="438072" y="1752130"/>
            <a:ext cx="3857146" cy="461665"/>
          </a:xfrm>
          <a:prstGeom prst="rect">
            <a:avLst/>
          </a:prstGeom>
          <a:noFill/>
        </p:spPr>
        <p:txBody>
          <a:bodyPr wrap="none" rtlCol="0">
            <a:spAutoFit/>
          </a:bodyPr>
          <a:lstStyle/>
          <a:p>
            <a:r>
              <a:rPr lang="en-US" sz="2400" b="1" i="1">
                <a:solidFill>
                  <a:srgbClr val="78909C"/>
                </a:solidFill>
                <a:latin typeface="Calibri" panose="020F0502020204030204" pitchFamily="34" charset="0"/>
                <a:cs typeface="Calibri" panose="020F0502020204030204" pitchFamily="34" charset="0"/>
              </a:rPr>
              <a:t>3.2.2 Xây dựng chương trình</a:t>
            </a:r>
            <a:endParaRPr lang="en-US" sz="2400" b="1" i="1" dirty="0">
              <a:solidFill>
                <a:srgbClr val="78909C"/>
              </a:solidFill>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A17BEA8B-8738-4A6A-8CDB-C16E7439783C}"/>
              </a:ext>
            </a:extLst>
          </p:cNvPr>
          <p:cNvSpPr txBox="1"/>
          <p:nvPr/>
        </p:nvSpPr>
        <p:spPr>
          <a:xfrm>
            <a:off x="438073" y="2259541"/>
            <a:ext cx="10998751" cy="1133965"/>
          </a:xfrm>
          <a:prstGeom prst="rect">
            <a:avLst/>
          </a:prstGeom>
          <a:noFill/>
        </p:spPr>
        <p:txBody>
          <a:bodyPr wrap="square" rtlCol="0">
            <a:spAutoFit/>
          </a:bodyPr>
          <a:lstStyle/>
          <a:p>
            <a:pPr marL="0" marR="0" indent="457200" algn="just">
              <a:lnSpc>
                <a:spcPct val="150000"/>
              </a:lnSpc>
              <a:spcBef>
                <a:spcPts val="0"/>
              </a:spcBef>
              <a:spcAft>
                <a:spcPts val="0"/>
              </a:spcAft>
            </a:pPr>
            <a:r>
              <a:rPr lang="en-US" sz="2400">
                <a:latin typeface="Times New Roman" panose="02020603050405020304" pitchFamily="18" charset="0"/>
                <a:ea typeface="Calibri" panose="020F0502020204030204" pitchFamily="34" charset="0"/>
                <a:cs typeface="Times New Roman" panose="02020603050405020304" pitchFamily="18" charset="0"/>
              </a:rPr>
              <a:t> a. Xây dựng chương trình tạo s-box</a:t>
            </a:r>
          </a:p>
          <a:p>
            <a:pPr marL="0" marR="0" indent="457200" algn="just">
              <a:lnSpc>
                <a:spcPct val="150000"/>
              </a:lnSpc>
              <a:spcBef>
                <a:spcPts val="0"/>
              </a:spcBef>
              <a:spcAft>
                <a:spcPts val="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 </a:t>
            </a:r>
          </a:p>
        </p:txBody>
      </p:sp>
      <p:graphicFrame>
        <p:nvGraphicFramePr>
          <p:cNvPr id="24" name="Object 23">
            <a:extLst>
              <a:ext uri="{FF2B5EF4-FFF2-40B4-BE49-F238E27FC236}">
                <a16:creationId xmlns:a16="http://schemas.microsoft.com/office/drawing/2014/main" id="{039302F8-81D8-46BF-A0B3-E889ACE47097}"/>
              </a:ext>
            </a:extLst>
          </p:cNvPr>
          <p:cNvGraphicFramePr>
            <a:graphicFrameLocks noChangeAspect="1"/>
          </p:cNvGraphicFramePr>
          <p:nvPr/>
        </p:nvGraphicFramePr>
        <p:xfrm>
          <a:off x="4794250" y="2371725"/>
          <a:ext cx="114300" cy="177800"/>
        </p:xfrm>
        <a:graphic>
          <a:graphicData uri="http://schemas.openxmlformats.org/presentationml/2006/ole">
            <mc:AlternateContent xmlns:mc="http://schemas.openxmlformats.org/markup-compatibility/2006">
              <mc:Choice xmlns:v="urn:schemas-microsoft-com:vml" Requires="v">
                <p:oleObj spid="_x0000_s49162" name="Equation" r:id="rId4" imgW="114120" imgH="177480" progId="Equation.DSMT4">
                  <p:embed/>
                </p:oleObj>
              </mc:Choice>
              <mc:Fallback>
                <p:oleObj name="Equation" r:id="rId4" imgW="114120" imgH="177480" progId="Equation.DSMT4">
                  <p:embed/>
                  <p:pic>
                    <p:nvPicPr>
                      <p:cNvPr id="24" name="Object 23">
                        <a:extLst>
                          <a:ext uri="{FF2B5EF4-FFF2-40B4-BE49-F238E27FC236}">
                            <a16:creationId xmlns:a16="http://schemas.microsoft.com/office/drawing/2014/main" id="{039302F8-81D8-46BF-A0B3-E889ACE47097}"/>
                          </a:ext>
                        </a:extLst>
                      </p:cNvPr>
                      <p:cNvPicPr/>
                      <p:nvPr/>
                    </p:nvPicPr>
                    <p:blipFill>
                      <a:blip r:embed="rId5"/>
                      <a:stretch>
                        <a:fillRect/>
                      </a:stretch>
                    </p:blipFill>
                    <p:spPr>
                      <a:xfrm>
                        <a:off x="4794250" y="2371725"/>
                        <a:ext cx="114300" cy="177800"/>
                      </a:xfrm>
                      <a:prstGeom prst="rect">
                        <a:avLst/>
                      </a:prstGeom>
                    </p:spPr>
                  </p:pic>
                </p:oleObj>
              </mc:Fallback>
            </mc:AlternateContent>
          </a:graphicData>
        </a:graphic>
      </p:graphicFrame>
      <p:sp>
        <p:nvSpPr>
          <p:cNvPr id="14" name="Rectangle 2">
            <a:extLst>
              <a:ext uri="{FF2B5EF4-FFF2-40B4-BE49-F238E27FC236}">
                <a16:creationId xmlns:a16="http://schemas.microsoft.com/office/drawing/2014/main" id="{280A5B28-607E-420E-8AC6-9567AE5FE7D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 name="Picture 2">
            <a:extLst>
              <a:ext uri="{FF2B5EF4-FFF2-40B4-BE49-F238E27FC236}">
                <a16:creationId xmlns:a16="http://schemas.microsoft.com/office/drawing/2014/main" id="{6691D9B6-9415-447F-9E60-ADCCF6D2D6E0}"/>
              </a:ext>
            </a:extLst>
          </p:cNvPr>
          <p:cNvPicPr>
            <a:picLocks noChangeAspect="1"/>
          </p:cNvPicPr>
          <p:nvPr/>
        </p:nvPicPr>
        <p:blipFill>
          <a:blip r:embed="rId6"/>
          <a:stretch>
            <a:fillRect/>
          </a:stretch>
        </p:blipFill>
        <p:spPr>
          <a:xfrm>
            <a:off x="1618269" y="2855663"/>
            <a:ext cx="8984442" cy="3599727"/>
          </a:xfrm>
          <a:prstGeom prst="rect">
            <a:avLst/>
          </a:prstGeom>
        </p:spPr>
      </p:pic>
    </p:spTree>
    <p:extLst>
      <p:ext uri="{BB962C8B-B14F-4D97-AF65-F5344CB8AC3E}">
        <p14:creationId xmlns:p14="http://schemas.microsoft.com/office/powerpoint/2010/main" val="38685479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2" name="Google Shape;82;p10"/>
          <p:cNvGrpSpPr/>
          <p:nvPr/>
        </p:nvGrpSpPr>
        <p:grpSpPr>
          <a:xfrm>
            <a:off x="1120225" y="264681"/>
            <a:ext cx="11184317" cy="675291"/>
            <a:chOff x="5894364" y="2084485"/>
            <a:chExt cx="11184317" cy="675291"/>
          </a:xfrm>
        </p:grpSpPr>
        <p:sp>
          <p:nvSpPr>
            <p:cNvPr id="83" name="Google Shape;83;p10"/>
            <p:cNvSpPr txBox="1"/>
            <p:nvPr/>
          </p:nvSpPr>
          <p:spPr>
            <a:xfrm>
              <a:off x="5894364" y="2084485"/>
              <a:ext cx="1118431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CHƯƠNG </a:t>
              </a:r>
              <a:r>
                <a:rPr lang="en-US" sz="3600" b="1">
                  <a:solidFill>
                    <a:srgbClr val="FF7043"/>
                  </a:solidFill>
                  <a:latin typeface="Calibri" panose="020F0502020204030204" pitchFamily="34" charset="0"/>
                  <a:ea typeface="Calibri"/>
                  <a:cs typeface="Calibri" panose="020F0502020204030204" pitchFamily="34" charset="0"/>
                  <a:sym typeface="Calibri"/>
                </a:rPr>
                <a:t>3</a:t>
              </a: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 XÂY DỰNG CHƯƠNG TRÌNH THỰC THI</a:t>
              </a:r>
              <a:endParaRPr sz="3600" b="1" i="0" u="none" strike="noStrike" cap="none" dirty="0">
                <a:solidFill>
                  <a:srgbClr val="FF7043"/>
                </a:solidFill>
                <a:latin typeface="Calibri" panose="020F0502020204030204" pitchFamily="34" charset="0"/>
                <a:ea typeface="Calibri"/>
                <a:cs typeface="Calibri" panose="020F0502020204030204" pitchFamily="34" charset="0"/>
                <a:sym typeface="Calibri"/>
              </a:endParaRPr>
            </a:p>
          </p:txBody>
        </p:sp>
        <p:sp>
          <p:nvSpPr>
            <p:cNvPr id="84" name="Google Shape;84;p10"/>
            <p:cNvSpPr txBox="1"/>
            <p:nvPr/>
          </p:nvSpPr>
          <p:spPr>
            <a:xfrm>
              <a:off x="6096000" y="2482777"/>
              <a:ext cx="50618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A5A5A5"/>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056E218-1B62-A22E-417A-5978EF7315B3}"/>
              </a:ext>
            </a:extLst>
          </p:cNvPr>
          <p:cNvSpPr txBox="1"/>
          <p:nvPr/>
        </p:nvSpPr>
        <p:spPr>
          <a:xfrm>
            <a:off x="438072" y="1094452"/>
            <a:ext cx="6606296" cy="523220"/>
          </a:xfrm>
          <a:prstGeom prst="rect">
            <a:avLst/>
          </a:prstGeom>
          <a:noFill/>
        </p:spPr>
        <p:txBody>
          <a:bodyPr wrap="none" rtlCol="0">
            <a:spAutoFit/>
          </a:bodyPr>
          <a:lstStyle/>
          <a:p>
            <a:r>
              <a:rPr lang="en-US" sz="2800" b="1">
                <a:solidFill>
                  <a:srgbClr val="42A5F5"/>
                </a:solidFill>
                <a:latin typeface="Calibri" panose="020F0502020204030204" pitchFamily="34" charset="0"/>
                <a:cs typeface="Calibri" panose="020F0502020204030204" pitchFamily="34" charset="0"/>
              </a:rPr>
              <a:t>3.2 Xây dựng chương trình và thực nghiệm</a:t>
            </a:r>
            <a:endParaRPr lang="en-US" sz="2800" b="1" dirty="0">
              <a:solidFill>
                <a:srgbClr val="42A5F5"/>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52F9D8A-B615-4628-BA82-6B4CE8B6F68D}"/>
              </a:ext>
            </a:extLst>
          </p:cNvPr>
          <p:cNvSpPr txBox="1"/>
          <p:nvPr/>
        </p:nvSpPr>
        <p:spPr>
          <a:xfrm>
            <a:off x="438072" y="1752130"/>
            <a:ext cx="3857146" cy="461665"/>
          </a:xfrm>
          <a:prstGeom prst="rect">
            <a:avLst/>
          </a:prstGeom>
          <a:noFill/>
        </p:spPr>
        <p:txBody>
          <a:bodyPr wrap="none" rtlCol="0">
            <a:spAutoFit/>
          </a:bodyPr>
          <a:lstStyle/>
          <a:p>
            <a:r>
              <a:rPr lang="en-US" sz="2400" b="1" i="1">
                <a:solidFill>
                  <a:srgbClr val="78909C"/>
                </a:solidFill>
                <a:latin typeface="Calibri" panose="020F0502020204030204" pitchFamily="34" charset="0"/>
                <a:cs typeface="Calibri" panose="020F0502020204030204" pitchFamily="34" charset="0"/>
              </a:rPr>
              <a:t>3.2.2 Xây dựng chương trình</a:t>
            </a:r>
            <a:endParaRPr lang="en-US" sz="2400" b="1" i="1" dirty="0">
              <a:solidFill>
                <a:srgbClr val="78909C"/>
              </a:solidFill>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A17BEA8B-8738-4A6A-8CDB-C16E7439783C}"/>
              </a:ext>
            </a:extLst>
          </p:cNvPr>
          <p:cNvSpPr txBox="1"/>
          <p:nvPr/>
        </p:nvSpPr>
        <p:spPr>
          <a:xfrm>
            <a:off x="438073" y="2259541"/>
            <a:ext cx="10998751" cy="1133965"/>
          </a:xfrm>
          <a:prstGeom prst="rect">
            <a:avLst/>
          </a:prstGeom>
          <a:noFill/>
        </p:spPr>
        <p:txBody>
          <a:bodyPr wrap="square" rtlCol="0">
            <a:spAutoFit/>
          </a:bodyPr>
          <a:lstStyle/>
          <a:p>
            <a:pPr marL="0" marR="0" indent="457200" algn="just">
              <a:lnSpc>
                <a:spcPct val="150000"/>
              </a:lnSpc>
              <a:spcBef>
                <a:spcPts val="0"/>
              </a:spcBef>
              <a:spcAft>
                <a:spcPts val="0"/>
              </a:spcAft>
            </a:pPr>
            <a:r>
              <a:rPr lang="en-US" sz="2400">
                <a:solidFill>
                  <a:srgbClr val="424242"/>
                </a:solidFill>
                <a:latin typeface="Times New Roman" panose="02020603050405020304" pitchFamily="18" charset="0"/>
                <a:ea typeface="Calibri" panose="020F0502020204030204" pitchFamily="34" charset="0"/>
                <a:cs typeface="Times New Roman" panose="02020603050405020304" pitchFamily="18" charset="0"/>
              </a:rPr>
              <a:t> a. Xây dựng chương trình tạo s-box</a:t>
            </a:r>
          </a:p>
          <a:p>
            <a:pPr marL="0" marR="0" indent="457200" algn="just">
              <a:lnSpc>
                <a:spcPct val="150000"/>
              </a:lnSpc>
              <a:spcBef>
                <a:spcPts val="0"/>
              </a:spcBef>
              <a:spcAft>
                <a:spcPts val="0"/>
              </a:spcAft>
            </a:pP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Lưu sbox và inv_sbox vào file</a:t>
            </a:r>
          </a:p>
        </p:txBody>
      </p:sp>
      <p:graphicFrame>
        <p:nvGraphicFramePr>
          <p:cNvPr id="24" name="Object 23">
            <a:extLst>
              <a:ext uri="{FF2B5EF4-FFF2-40B4-BE49-F238E27FC236}">
                <a16:creationId xmlns:a16="http://schemas.microsoft.com/office/drawing/2014/main" id="{039302F8-81D8-46BF-A0B3-E889ACE47097}"/>
              </a:ext>
            </a:extLst>
          </p:cNvPr>
          <p:cNvGraphicFramePr>
            <a:graphicFrameLocks noChangeAspect="1"/>
          </p:cNvGraphicFramePr>
          <p:nvPr/>
        </p:nvGraphicFramePr>
        <p:xfrm>
          <a:off x="4794250" y="2371725"/>
          <a:ext cx="114300" cy="177800"/>
        </p:xfrm>
        <a:graphic>
          <a:graphicData uri="http://schemas.openxmlformats.org/presentationml/2006/ole">
            <mc:AlternateContent xmlns:mc="http://schemas.openxmlformats.org/markup-compatibility/2006">
              <mc:Choice xmlns:v="urn:schemas-microsoft-com:vml" Requires="v">
                <p:oleObj spid="_x0000_s50185" name="Equation" r:id="rId4" imgW="114120" imgH="177480" progId="Equation.DSMT4">
                  <p:embed/>
                </p:oleObj>
              </mc:Choice>
              <mc:Fallback>
                <p:oleObj name="Equation" r:id="rId4" imgW="114120" imgH="177480" progId="Equation.DSMT4">
                  <p:embed/>
                  <p:pic>
                    <p:nvPicPr>
                      <p:cNvPr id="24" name="Object 23">
                        <a:extLst>
                          <a:ext uri="{FF2B5EF4-FFF2-40B4-BE49-F238E27FC236}">
                            <a16:creationId xmlns:a16="http://schemas.microsoft.com/office/drawing/2014/main" id="{039302F8-81D8-46BF-A0B3-E889ACE47097}"/>
                          </a:ext>
                        </a:extLst>
                      </p:cNvPr>
                      <p:cNvPicPr/>
                      <p:nvPr/>
                    </p:nvPicPr>
                    <p:blipFill>
                      <a:blip r:embed="rId5"/>
                      <a:stretch>
                        <a:fillRect/>
                      </a:stretch>
                    </p:blipFill>
                    <p:spPr>
                      <a:xfrm>
                        <a:off x="4794250" y="2371725"/>
                        <a:ext cx="114300" cy="177800"/>
                      </a:xfrm>
                      <a:prstGeom prst="rect">
                        <a:avLst/>
                      </a:prstGeom>
                    </p:spPr>
                  </p:pic>
                </p:oleObj>
              </mc:Fallback>
            </mc:AlternateContent>
          </a:graphicData>
        </a:graphic>
      </p:graphicFrame>
      <p:sp>
        <p:nvSpPr>
          <p:cNvPr id="14" name="Rectangle 2">
            <a:extLst>
              <a:ext uri="{FF2B5EF4-FFF2-40B4-BE49-F238E27FC236}">
                <a16:creationId xmlns:a16="http://schemas.microsoft.com/office/drawing/2014/main" id="{280A5B28-607E-420E-8AC6-9567AE5FE7D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1" name="Picture 10">
            <a:extLst>
              <a:ext uri="{FF2B5EF4-FFF2-40B4-BE49-F238E27FC236}">
                <a16:creationId xmlns:a16="http://schemas.microsoft.com/office/drawing/2014/main" id="{F51ECE09-8971-4719-B5E2-6040519DCEC2}"/>
              </a:ext>
            </a:extLst>
          </p:cNvPr>
          <p:cNvPicPr>
            <a:picLocks noChangeAspect="1"/>
          </p:cNvPicPr>
          <p:nvPr/>
        </p:nvPicPr>
        <p:blipFill>
          <a:blip r:embed="rId6"/>
          <a:stretch>
            <a:fillRect/>
          </a:stretch>
        </p:blipFill>
        <p:spPr>
          <a:xfrm>
            <a:off x="1500359" y="3697190"/>
            <a:ext cx="8874178" cy="1044886"/>
          </a:xfrm>
          <a:prstGeom prst="rect">
            <a:avLst/>
          </a:prstGeom>
        </p:spPr>
      </p:pic>
    </p:spTree>
    <p:extLst>
      <p:ext uri="{BB962C8B-B14F-4D97-AF65-F5344CB8AC3E}">
        <p14:creationId xmlns:p14="http://schemas.microsoft.com/office/powerpoint/2010/main" val="2929193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2" name="Google Shape;82;p10"/>
          <p:cNvGrpSpPr/>
          <p:nvPr/>
        </p:nvGrpSpPr>
        <p:grpSpPr>
          <a:xfrm>
            <a:off x="1120225" y="264681"/>
            <a:ext cx="11184317" cy="675291"/>
            <a:chOff x="5894364" y="2084485"/>
            <a:chExt cx="11184317" cy="675291"/>
          </a:xfrm>
        </p:grpSpPr>
        <p:sp>
          <p:nvSpPr>
            <p:cNvPr id="83" name="Google Shape;83;p10"/>
            <p:cNvSpPr txBox="1"/>
            <p:nvPr/>
          </p:nvSpPr>
          <p:spPr>
            <a:xfrm>
              <a:off x="5894364" y="2084485"/>
              <a:ext cx="1118431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CHƯƠNG </a:t>
              </a:r>
              <a:r>
                <a:rPr lang="en-US" sz="3600" b="1">
                  <a:solidFill>
                    <a:srgbClr val="FF7043"/>
                  </a:solidFill>
                  <a:latin typeface="Calibri" panose="020F0502020204030204" pitchFamily="34" charset="0"/>
                  <a:ea typeface="Calibri"/>
                  <a:cs typeface="Calibri" panose="020F0502020204030204" pitchFamily="34" charset="0"/>
                  <a:sym typeface="Calibri"/>
                </a:rPr>
                <a:t>3</a:t>
              </a: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 XÂY DỰNG CHƯƠNG TRÌNH THỰC THI</a:t>
              </a:r>
              <a:endParaRPr sz="3600" b="1" i="0" u="none" strike="noStrike" cap="none" dirty="0">
                <a:solidFill>
                  <a:srgbClr val="FF7043"/>
                </a:solidFill>
                <a:latin typeface="Calibri" panose="020F0502020204030204" pitchFamily="34" charset="0"/>
                <a:ea typeface="Calibri"/>
                <a:cs typeface="Calibri" panose="020F0502020204030204" pitchFamily="34" charset="0"/>
                <a:sym typeface="Calibri"/>
              </a:endParaRPr>
            </a:p>
          </p:txBody>
        </p:sp>
        <p:sp>
          <p:nvSpPr>
            <p:cNvPr id="84" name="Google Shape;84;p10"/>
            <p:cNvSpPr txBox="1"/>
            <p:nvPr/>
          </p:nvSpPr>
          <p:spPr>
            <a:xfrm>
              <a:off x="6096000" y="2482777"/>
              <a:ext cx="50618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A5A5A5"/>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056E218-1B62-A22E-417A-5978EF7315B3}"/>
              </a:ext>
            </a:extLst>
          </p:cNvPr>
          <p:cNvSpPr txBox="1"/>
          <p:nvPr/>
        </p:nvSpPr>
        <p:spPr>
          <a:xfrm>
            <a:off x="438072" y="1094452"/>
            <a:ext cx="6606296" cy="523220"/>
          </a:xfrm>
          <a:prstGeom prst="rect">
            <a:avLst/>
          </a:prstGeom>
          <a:noFill/>
        </p:spPr>
        <p:txBody>
          <a:bodyPr wrap="none" rtlCol="0">
            <a:spAutoFit/>
          </a:bodyPr>
          <a:lstStyle/>
          <a:p>
            <a:r>
              <a:rPr lang="en-US" sz="2800" b="1">
                <a:solidFill>
                  <a:srgbClr val="42A5F5"/>
                </a:solidFill>
                <a:latin typeface="Calibri" panose="020F0502020204030204" pitchFamily="34" charset="0"/>
                <a:cs typeface="Calibri" panose="020F0502020204030204" pitchFamily="34" charset="0"/>
              </a:rPr>
              <a:t>3.2 Xây dựng chương trình và thực nghiệm</a:t>
            </a:r>
            <a:endParaRPr lang="en-US" sz="2800" b="1" dirty="0">
              <a:solidFill>
                <a:srgbClr val="42A5F5"/>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52F9D8A-B615-4628-BA82-6B4CE8B6F68D}"/>
              </a:ext>
            </a:extLst>
          </p:cNvPr>
          <p:cNvSpPr txBox="1"/>
          <p:nvPr/>
        </p:nvSpPr>
        <p:spPr>
          <a:xfrm>
            <a:off x="438072" y="1752130"/>
            <a:ext cx="3857146" cy="461665"/>
          </a:xfrm>
          <a:prstGeom prst="rect">
            <a:avLst/>
          </a:prstGeom>
          <a:noFill/>
        </p:spPr>
        <p:txBody>
          <a:bodyPr wrap="none" rtlCol="0">
            <a:spAutoFit/>
          </a:bodyPr>
          <a:lstStyle/>
          <a:p>
            <a:r>
              <a:rPr lang="en-US" sz="2400" b="1" i="1">
                <a:solidFill>
                  <a:srgbClr val="78909C"/>
                </a:solidFill>
                <a:latin typeface="Calibri" panose="020F0502020204030204" pitchFamily="34" charset="0"/>
                <a:cs typeface="Calibri" panose="020F0502020204030204" pitchFamily="34" charset="0"/>
              </a:rPr>
              <a:t>3.2.2 Xây dựng chương trình</a:t>
            </a:r>
            <a:endParaRPr lang="en-US" sz="2400" b="1" i="1" dirty="0">
              <a:solidFill>
                <a:srgbClr val="78909C"/>
              </a:solidFill>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A17BEA8B-8738-4A6A-8CDB-C16E7439783C}"/>
              </a:ext>
            </a:extLst>
          </p:cNvPr>
          <p:cNvSpPr txBox="1"/>
          <p:nvPr/>
        </p:nvSpPr>
        <p:spPr>
          <a:xfrm>
            <a:off x="438073" y="2259541"/>
            <a:ext cx="10998751" cy="1687963"/>
          </a:xfrm>
          <a:prstGeom prst="rect">
            <a:avLst/>
          </a:prstGeom>
          <a:noFill/>
        </p:spPr>
        <p:txBody>
          <a:bodyPr wrap="square" rtlCol="0">
            <a:spAutoFit/>
          </a:bodyPr>
          <a:lstStyle/>
          <a:p>
            <a:pPr marL="0" marR="0" indent="457200" algn="just">
              <a:lnSpc>
                <a:spcPct val="150000"/>
              </a:lnSpc>
              <a:spcBef>
                <a:spcPts val="0"/>
              </a:spcBef>
              <a:spcAft>
                <a:spcPts val="0"/>
              </a:spcAft>
            </a:pPr>
            <a:r>
              <a:rPr lang="en-US" sz="2400">
                <a:solidFill>
                  <a:srgbClr val="424242"/>
                </a:solidFill>
                <a:latin typeface="Times New Roman" panose="02020603050405020304" pitchFamily="18" charset="0"/>
                <a:ea typeface="Calibri" panose="020F0502020204030204" pitchFamily="34" charset="0"/>
                <a:cs typeface="Times New Roman" panose="02020603050405020304" pitchFamily="18" charset="0"/>
              </a:rPr>
              <a:t> a. Xây dựng chương trình mã hóa và giải mã AES bằng sbox tạo ra</a:t>
            </a:r>
          </a:p>
          <a:p>
            <a:pPr marL="0" marR="0" indent="457200" algn="just">
              <a:lnSpc>
                <a:spcPct val="150000"/>
              </a:lnSpc>
              <a:spcBef>
                <a:spcPts val="0"/>
              </a:spcBef>
              <a:spcAft>
                <a:spcPts val="0"/>
              </a:spcAft>
            </a:pPr>
            <a:r>
              <a:rPr lang="en-US" sz="2400">
                <a:solidFill>
                  <a:srgbClr val="424242"/>
                </a:solidFill>
                <a:latin typeface="Times New Roman" panose="02020603050405020304" pitchFamily="18" charset="0"/>
                <a:ea typeface="Calibri" panose="020F0502020204030204" pitchFamily="34" charset="0"/>
                <a:cs typeface="Times New Roman" panose="02020603050405020304" pitchFamily="18" charset="0"/>
              </a:rPr>
              <a:t>	Tạo đường dẫn ảnh trên máy tính</a:t>
            </a:r>
          </a:p>
          <a:p>
            <a:pPr marL="0" marR="0" indent="457200" algn="just">
              <a:lnSpc>
                <a:spcPct val="150000"/>
              </a:lnSpc>
              <a:spcBef>
                <a:spcPts val="0"/>
              </a:spcBef>
              <a:spcAft>
                <a:spcPts val="0"/>
              </a:spcAft>
            </a:pP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p>
        </p:txBody>
      </p:sp>
      <p:graphicFrame>
        <p:nvGraphicFramePr>
          <p:cNvPr id="24" name="Object 23">
            <a:extLst>
              <a:ext uri="{FF2B5EF4-FFF2-40B4-BE49-F238E27FC236}">
                <a16:creationId xmlns:a16="http://schemas.microsoft.com/office/drawing/2014/main" id="{039302F8-81D8-46BF-A0B3-E889ACE47097}"/>
              </a:ext>
            </a:extLst>
          </p:cNvPr>
          <p:cNvGraphicFramePr>
            <a:graphicFrameLocks noChangeAspect="1"/>
          </p:cNvGraphicFramePr>
          <p:nvPr/>
        </p:nvGraphicFramePr>
        <p:xfrm>
          <a:off x="4794250" y="2371725"/>
          <a:ext cx="114300" cy="177800"/>
        </p:xfrm>
        <a:graphic>
          <a:graphicData uri="http://schemas.openxmlformats.org/presentationml/2006/ole">
            <mc:AlternateContent xmlns:mc="http://schemas.openxmlformats.org/markup-compatibility/2006">
              <mc:Choice xmlns:v="urn:schemas-microsoft-com:vml" Requires="v">
                <p:oleObj spid="_x0000_s51209" name="Equation" r:id="rId4" imgW="114120" imgH="177480" progId="Equation.DSMT4">
                  <p:embed/>
                </p:oleObj>
              </mc:Choice>
              <mc:Fallback>
                <p:oleObj name="Equation" r:id="rId4" imgW="114120" imgH="177480" progId="Equation.DSMT4">
                  <p:embed/>
                  <p:pic>
                    <p:nvPicPr>
                      <p:cNvPr id="24" name="Object 23">
                        <a:extLst>
                          <a:ext uri="{FF2B5EF4-FFF2-40B4-BE49-F238E27FC236}">
                            <a16:creationId xmlns:a16="http://schemas.microsoft.com/office/drawing/2014/main" id="{039302F8-81D8-46BF-A0B3-E889ACE47097}"/>
                          </a:ext>
                        </a:extLst>
                      </p:cNvPr>
                      <p:cNvPicPr/>
                      <p:nvPr/>
                    </p:nvPicPr>
                    <p:blipFill>
                      <a:blip r:embed="rId5"/>
                      <a:stretch>
                        <a:fillRect/>
                      </a:stretch>
                    </p:blipFill>
                    <p:spPr>
                      <a:xfrm>
                        <a:off x="4794250" y="2371725"/>
                        <a:ext cx="114300" cy="177800"/>
                      </a:xfrm>
                      <a:prstGeom prst="rect">
                        <a:avLst/>
                      </a:prstGeom>
                    </p:spPr>
                  </p:pic>
                </p:oleObj>
              </mc:Fallback>
            </mc:AlternateContent>
          </a:graphicData>
        </a:graphic>
      </p:graphicFrame>
      <p:sp>
        <p:nvSpPr>
          <p:cNvPr id="14" name="Rectangle 2">
            <a:extLst>
              <a:ext uri="{FF2B5EF4-FFF2-40B4-BE49-F238E27FC236}">
                <a16:creationId xmlns:a16="http://schemas.microsoft.com/office/drawing/2014/main" id="{280A5B28-607E-420E-8AC6-9567AE5FE7D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a:extLst>
              <a:ext uri="{FF2B5EF4-FFF2-40B4-BE49-F238E27FC236}">
                <a16:creationId xmlns:a16="http://schemas.microsoft.com/office/drawing/2014/main" id="{06D9588B-86B4-438B-AB6F-05230A6EE2CE}"/>
              </a:ext>
            </a:extLst>
          </p:cNvPr>
          <p:cNvPicPr>
            <a:picLocks noChangeAspect="1"/>
          </p:cNvPicPr>
          <p:nvPr/>
        </p:nvPicPr>
        <p:blipFill>
          <a:blip r:embed="rId6"/>
          <a:stretch>
            <a:fillRect/>
          </a:stretch>
        </p:blipFill>
        <p:spPr>
          <a:xfrm>
            <a:off x="1804442" y="3562365"/>
            <a:ext cx="7969354" cy="1466996"/>
          </a:xfrm>
          <a:prstGeom prst="rect">
            <a:avLst/>
          </a:prstGeom>
        </p:spPr>
      </p:pic>
    </p:spTree>
    <p:extLst>
      <p:ext uri="{BB962C8B-B14F-4D97-AF65-F5344CB8AC3E}">
        <p14:creationId xmlns:p14="http://schemas.microsoft.com/office/powerpoint/2010/main" val="19960068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2" name="Google Shape;82;p10"/>
          <p:cNvGrpSpPr/>
          <p:nvPr/>
        </p:nvGrpSpPr>
        <p:grpSpPr>
          <a:xfrm>
            <a:off x="1120225" y="264681"/>
            <a:ext cx="11184317" cy="675291"/>
            <a:chOff x="5894364" y="2084485"/>
            <a:chExt cx="11184317" cy="675291"/>
          </a:xfrm>
        </p:grpSpPr>
        <p:sp>
          <p:nvSpPr>
            <p:cNvPr id="83" name="Google Shape;83;p10"/>
            <p:cNvSpPr txBox="1"/>
            <p:nvPr/>
          </p:nvSpPr>
          <p:spPr>
            <a:xfrm>
              <a:off x="5894364" y="2084485"/>
              <a:ext cx="1118431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CHƯƠNG </a:t>
              </a:r>
              <a:r>
                <a:rPr lang="en-US" sz="3600" b="1">
                  <a:solidFill>
                    <a:srgbClr val="FF7043"/>
                  </a:solidFill>
                  <a:latin typeface="Calibri" panose="020F0502020204030204" pitchFamily="34" charset="0"/>
                  <a:ea typeface="Calibri"/>
                  <a:cs typeface="Calibri" panose="020F0502020204030204" pitchFamily="34" charset="0"/>
                  <a:sym typeface="Calibri"/>
                </a:rPr>
                <a:t>3</a:t>
              </a: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 XÂY DỰNG CHƯƠNG TRÌNH THỰC THI</a:t>
              </a:r>
              <a:endParaRPr sz="3600" b="1" i="0" u="none" strike="noStrike" cap="none" dirty="0">
                <a:solidFill>
                  <a:srgbClr val="FF7043"/>
                </a:solidFill>
                <a:latin typeface="Calibri" panose="020F0502020204030204" pitchFamily="34" charset="0"/>
                <a:ea typeface="Calibri"/>
                <a:cs typeface="Calibri" panose="020F0502020204030204" pitchFamily="34" charset="0"/>
                <a:sym typeface="Calibri"/>
              </a:endParaRPr>
            </a:p>
          </p:txBody>
        </p:sp>
        <p:sp>
          <p:nvSpPr>
            <p:cNvPr id="84" name="Google Shape;84;p10"/>
            <p:cNvSpPr txBox="1"/>
            <p:nvPr/>
          </p:nvSpPr>
          <p:spPr>
            <a:xfrm>
              <a:off x="6096000" y="2482777"/>
              <a:ext cx="50618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A5A5A5"/>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056E218-1B62-A22E-417A-5978EF7315B3}"/>
              </a:ext>
            </a:extLst>
          </p:cNvPr>
          <p:cNvSpPr txBox="1"/>
          <p:nvPr/>
        </p:nvSpPr>
        <p:spPr>
          <a:xfrm>
            <a:off x="438072" y="1094452"/>
            <a:ext cx="6606296" cy="523220"/>
          </a:xfrm>
          <a:prstGeom prst="rect">
            <a:avLst/>
          </a:prstGeom>
          <a:noFill/>
        </p:spPr>
        <p:txBody>
          <a:bodyPr wrap="none" rtlCol="0">
            <a:spAutoFit/>
          </a:bodyPr>
          <a:lstStyle/>
          <a:p>
            <a:r>
              <a:rPr lang="en-US" sz="2800" b="1">
                <a:solidFill>
                  <a:srgbClr val="42A5F5"/>
                </a:solidFill>
                <a:latin typeface="Calibri" panose="020F0502020204030204" pitchFamily="34" charset="0"/>
                <a:cs typeface="Calibri" panose="020F0502020204030204" pitchFamily="34" charset="0"/>
              </a:rPr>
              <a:t>3.2 Xây dựng chương trình và thực nghiệm</a:t>
            </a:r>
            <a:endParaRPr lang="en-US" sz="2800" b="1" dirty="0">
              <a:solidFill>
                <a:srgbClr val="42A5F5"/>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52F9D8A-B615-4628-BA82-6B4CE8B6F68D}"/>
              </a:ext>
            </a:extLst>
          </p:cNvPr>
          <p:cNvSpPr txBox="1"/>
          <p:nvPr/>
        </p:nvSpPr>
        <p:spPr>
          <a:xfrm>
            <a:off x="438072" y="1752130"/>
            <a:ext cx="3857146" cy="461665"/>
          </a:xfrm>
          <a:prstGeom prst="rect">
            <a:avLst/>
          </a:prstGeom>
          <a:noFill/>
        </p:spPr>
        <p:txBody>
          <a:bodyPr wrap="none" rtlCol="0">
            <a:spAutoFit/>
          </a:bodyPr>
          <a:lstStyle/>
          <a:p>
            <a:r>
              <a:rPr lang="en-US" sz="2400" b="1" i="1">
                <a:solidFill>
                  <a:srgbClr val="78909C"/>
                </a:solidFill>
                <a:latin typeface="Calibri" panose="020F0502020204030204" pitchFamily="34" charset="0"/>
                <a:cs typeface="Calibri" panose="020F0502020204030204" pitchFamily="34" charset="0"/>
              </a:rPr>
              <a:t>3.2.2 Xây dựng chương trình</a:t>
            </a:r>
            <a:endParaRPr lang="en-US" sz="2400" b="1" i="1" dirty="0">
              <a:solidFill>
                <a:srgbClr val="78909C"/>
              </a:solidFill>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A17BEA8B-8738-4A6A-8CDB-C16E7439783C}"/>
              </a:ext>
            </a:extLst>
          </p:cNvPr>
          <p:cNvSpPr txBox="1"/>
          <p:nvPr/>
        </p:nvSpPr>
        <p:spPr>
          <a:xfrm>
            <a:off x="438073" y="2259541"/>
            <a:ext cx="10998751" cy="1687963"/>
          </a:xfrm>
          <a:prstGeom prst="rect">
            <a:avLst/>
          </a:prstGeom>
          <a:noFill/>
        </p:spPr>
        <p:txBody>
          <a:bodyPr wrap="square" rtlCol="0">
            <a:spAutoFit/>
          </a:bodyPr>
          <a:lstStyle/>
          <a:p>
            <a:pPr marL="0" marR="0" indent="457200" algn="just">
              <a:lnSpc>
                <a:spcPct val="150000"/>
              </a:lnSpc>
              <a:spcBef>
                <a:spcPts val="0"/>
              </a:spcBef>
              <a:spcAft>
                <a:spcPts val="0"/>
              </a:spcAft>
            </a:pPr>
            <a:r>
              <a:rPr lang="en-US" sz="2400">
                <a:solidFill>
                  <a:srgbClr val="424242"/>
                </a:solidFill>
                <a:latin typeface="Times New Roman" panose="02020603050405020304" pitchFamily="18" charset="0"/>
                <a:ea typeface="Calibri" panose="020F0502020204030204" pitchFamily="34" charset="0"/>
                <a:cs typeface="Times New Roman" panose="02020603050405020304" pitchFamily="18" charset="0"/>
              </a:rPr>
              <a:t> a. Xây dựng chương trình mã hóa và giải mã AES bằng sbox tạo ra</a:t>
            </a:r>
          </a:p>
          <a:p>
            <a:pPr marL="0" marR="0" indent="457200" algn="just">
              <a:lnSpc>
                <a:spcPct val="150000"/>
              </a:lnSpc>
              <a:spcBef>
                <a:spcPts val="0"/>
              </a:spcBef>
              <a:spcAft>
                <a:spcPts val="0"/>
              </a:spcAft>
            </a:pPr>
            <a:r>
              <a:rPr lang="en-US" sz="2400">
                <a:solidFill>
                  <a:srgbClr val="424242"/>
                </a:solidFill>
                <a:latin typeface="Times New Roman" panose="02020603050405020304" pitchFamily="18" charset="0"/>
                <a:ea typeface="Calibri" panose="020F0502020204030204" pitchFamily="34" charset="0"/>
                <a:cs typeface="Times New Roman" panose="02020603050405020304" pitchFamily="18" charset="0"/>
              </a:rPr>
              <a:t>	Xây dựng menu cho chọn các chức năng</a:t>
            </a:r>
          </a:p>
          <a:p>
            <a:pPr marL="0" marR="0" indent="457200" algn="just">
              <a:lnSpc>
                <a:spcPct val="150000"/>
              </a:lnSpc>
              <a:spcBef>
                <a:spcPts val="0"/>
              </a:spcBef>
              <a:spcAft>
                <a:spcPts val="0"/>
              </a:spcAft>
            </a:pP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p>
        </p:txBody>
      </p:sp>
      <p:graphicFrame>
        <p:nvGraphicFramePr>
          <p:cNvPr id="24" name="Object 23">
            <a:extLst>
              <a:ext uri="{FF2B5EF4-FFF2-40B4-BE49-F238E27FC236}">
                <a16:creationId xmlns:a16="http://schemas.microsoft.com/office/drawing/2014/main" id="{039302F8-81D8-46BF-A0B3-E889ACE47097}"/>
              </a:ext>
            </a:extLst>
          </p:cNvPr>
          <p:cNvGraphicFramePr>
            <a:graphicFrameLocks noChangeAspect="1"/>
          </p:cNvGraphicFramePr>
          <p:nvPr/>
        </p:nvGraphicFramePr>
        <p:xfrm>
          <a:off x="4794250" y="2371725"/>
          <a:ext cx="114300" cy="177800"/>
        </p:xfrm>
        <a:graphic>
          <a:graphicData uri="http://schemas.openxmlformats.org/presentationml/2006/ole">
            <mc:AlternateContent xmlns:mc="http://schemas.openxmlformats.org/markup-compatibility/2006">
              <mc:Choice xmlns:v="urn:schemas-microsoft-com:vml" Requires="v">
                <p:oleObj spid="_x0000_s52233" name="Equation" r:id="rId4" imgW="114120" imgH="177480" progId="Equation.DSMT4">
                  <p:embed/>
                </p:oleObj>
              </mc:Choice>
              <mc:Fallback>
                <p:oleObj name="Equation" r:id="rId4" imgW="114120" imgH="177480" progId="Equation.DSMT4">
                  <p:embed/>
                  <p:pic>
                    <p:nvPicPr>
                      <p:cNvPr id="24" name="Object 23">
                        <a:extLst>
                          <a:ext uri="{FF2B5EF4-FFF2-40B4-BE49-F238E27FC236}">
                            <a16:creationId xmlns:a16="http://schemas.microsoft.com/office/drawing/2014/main" id="{039302F8-81D8-46BF-A0B3-E889ACE47097}"/>
                          </a:ext>
                        </a:extLst>
                      </p:cNvPr>
                      <p:cNvPicPr/>
                      <p:nvPr/>
                    </p:nvPicPr>
                    <p:blipFill>
                      <a:blip r:embed="rId5"/>
                      <a:stretch>
                        <a:fillRect/>
                      </a:stretch>
                    </p:blipFill>
                    <p:spPr>
                      <a:xfrm>
                        <a:off x="4794250" y="2371725"/>
                        <a:ext cx="114300" cy="177800"/>
                      </a:xfrm>
                      <a:prstGeom prst="rect">
                        <a:avLst/>
                      </a:prstGeom>
                    </p:spPr>
                  </p:pic>
                </p:oleObj>
              </mc:Fallback>
            </mc:AlternateContent>
          </a:graphicData>
        </a:graphic>
      </p:graphicFrame>
      <p:sp>
        <p:nvSpPr>
          <p:cNvPr id="14" name="Rectangle 2">
            <a:extLst>
              <a:ext uri="{FF2B5EF4-FFF2-40B4-BE49-F238E27FC236}">
                <a16:creationId xmlns:a16="http://schemas.microsoft.com/office/drawing/2014/main" id="{280A5B28-607E-420E-8AC6-9567AE5FE7D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 name="Picture 2">
            <a:extLst>
              <a:ext uri="{FF2B5EF4-FFF2-40B4-BE49-F238E27FC236}">
                <a16:creationId xmlns:a16="http://schemas.microsoft.com/office/drawing/2014/main" id="{C190926B-551A-4DB0-819C-326C3FD282C1}"/>
              </a:ext>
            </a:extLst>
          </p:cNvPr>
          <p:cNvPicPr>
            <a:picLocks noChangeAspect="1"/>
          </p:cNvPicPr>
          <p:nvPr/>
        </p:nvPicPr>
        <p:blipFill>
          <a:blip r:embed="rId6"/>
          <a:stretch>
            <a:fillRect/>
          </a:stretch>
        </p:blipFill>
        <p:spPr>
          <a:xfrm>
            <a:off x="1474896" y="3562365"/>
            <a:ext cx="8476392" cy="2333468"/>
          </a:xfrm>
          <a:prstGeom prst="rect">
            <a:avLst/>
          </a:prstGeom>
        </p:spPr>
      </p:pic>
    </p:spTree>
    <p:extLst>
      <p:ext uri="{BB962C8B-B14F-4D97-AF65-F5344CB8AC3E}">
        <p14:creationId xmlns:p14="http://schemas.microsoft.com/office/powerpoint/2010/main" val="4198125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2" name="Google Shape;82;p10"/>
          <p:cNvGrpSpPr/>
          <p:nvPr/>
        </p:nvGrpSpPr>
        <p:grpSpPr>
          <a:xfrm>
            <a:off x="1120225" y="264681"/>
            <a:ext cx="11184317" cy="675291"/>
            <a:chOff x="5894364" y="2084485"/>
            <a:chExt cx="11184317" cy="675291"/>
          </a:xfrm>
        </p:grpSpPr>
        <p:sp>
          <p:nvSpPr>
            <p:cNvPr id="83" name="Google Shape;83;p10"/>
            <p:cNvSpPr txBox="1"/>
            <p:nvPr/>
          </p:nvSpPr>
          <p:spPr>
            <a:xfrm>
              <a:off x="5894364" y="2084485"/>
              <a:ext cx="1118431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CHƯƠNG </a:t>
              </a:r>
              <a:r>
                <a:rPr lang="en-US" sz="3600" b="1">
                  <a:solidFill>
                    <a:srgbClr val="FF7043"/>
                  </a:solidFill>
                  <a:latin typeface="Calibri" panose="020F0502020204030204" pitchFamily="34" charset="0"/>
                  <a:ea typeface="Calibri"/>
                  <a:cs typeface="Calibri" panose="020F0502020204030204" pitchFamily="34" charset="0"/>
                  <a:sym typeface="Calibri"/>
                </a:rPr>
                <a:t>3</a:t>
              </a: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 XÂY DỰNG CHƯƠNG TRÌNH THỰC THI</a:t>
              </a:r>
              <a:endParaRPr sz="3600" b="1" i="0" u="none" strike="noStrike" cap="none" dirty="0">
                <a:solidFill>
                  <a:srgbClr val="FF7043"/>
                </a:solidFill>
                <a:latin typeface="Calibri" panose="020F0502020204030204" pitchFamily="34" charset="0"/>
                <a:ea typeface="Calibri"/>
                <a:cs typeface="Calibri" panose="020F0502020204030204" pitchFamily="34" charset="0"/>
                <a:sym typeface="Calibri"/>
              </a:endParaRPr>
            </a:p>
          </p:txBody>
        </p:sp>
        <p:sp>
          <p:nvSpPr>
            <p:cNvPr id="84" name="Google Shape;84;p10"/>
            <p:cNvSpPr txBox="1"/>
            <p:nvPr/>
          </p:nvSpPr>
          <p:spPr>
            <a:xfrm>
              <a:off x="6096000" y="2482777"/>
              <a:ext cx="50618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A5A5A5"/>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056E218-1B62-A22E-417A-5978EF7315B3}"/>
              </a:ext>
            </a:extLst>
          </p:cNvPr>
          <p:cNvSpPr txBox="1"/>
          <p:nvPr/>
        </p:nvSpPr>
        <p:spPr>
          <a:xfrm>
            <a:off x="438072" y="1094452"/>
            <a:ext cx="6606296" cy="523220"/>
          </a:xfrm>
          <a:prstGeom prst="rect">
            <a:avLst/>
          </a:prstGeom>
          <a:noFill/>
        </p:spPr>
        <p:txBody>
          <a:bodyPr wrap="none" rtlCol="0">
            <a:spAutoFit/>
          </a:bodyPr>
          <a:lstStyle/>
          <a:p>
            <a:r>
              <a:rPr lang="en-US" sz="2800" b="1">
                <a:solidFill>
                  <a:srgbClr val="42A5F5"/>
                </a:solidFill>
                <a:latin typeface="Calibri" panose="020F0502020204030204" pitchFamily="34" charset="0"/>
                <a:cs typeface="Calibri" panose="020F0502020204030204" pitchFamily="34" charset="0"/>
              </a:rPr>
              <a:t>3.2 Xây dựng chương trình và thực nghiệm</a:t>
            </a:r>
            <a:endParaRPr lang="en-US" sz="2800" b="1" dirty="0">
              <a:solidFill>
                <a:srgbClr val="42A5F5"/>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52F9D8A-B615-4628-BA82-6B4CE8B6F68D}"/>
              </a:ext>
            </a:extLst>
          </p:cNvPr>
          <p:cNvSpPr txBox="1"/>
          <p:nvPr/>
        </p:nvSpPr>
        <p:spPr>
          <a:xfrm>
            <a:off x="438072" y="1752130"/>
            <a:ext cx="3857146" cy="461665"/>
          </a:xfrm>
          <a:prstGeom prst="rect">
            <a:avLst/>
          </a:prstGeom>
          <a:noFill/>
        </p:spPr>
        <p:txBody>
          <a:bodyPr wrap="none" rtlCol="0">
            <a:spAutoFit/>
          </a:bodyPr>
          <a:lstStyle/>
          <a:p>
            <a:r>
              <a:rPr lang="en-US" sz="2400" b="1" i="1">
                <a:solidFill>
                  <a:srgbClr val="78909C"/>
                </a:solidFill>
                <a:latin typeface="Calibri" panose="020F0502020204030204" pitchFamily="34" charset="0"/>
                <a:cs typeface="Calibri" panose="020F0502020204030204" pitchFamily="34" charset="0"/>
              </a:rPr>
              <a:t>3.2.2 Xây dựng chương trình</a:t>
            </a:r>
            <a:endParaRPr lang="en-US" sz="2400" b="1" i="1" dirty="0">
              <a:solidFill>
                <a:srgbClr val="78909C"/>
              </a:solidFill>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A17BEA8B-8738-4A6A-8CDB-C16E7439783C}"/>
              </a:ext>
            </a:extLst>
          </p:cNvPr>
          <p:cNvSpPr txBox="1"/>
          <p:nvPr/>
        </p:nvSpPr>
        <p:spPr>
          <a:xfrm>
            <a:off x="438073" y="2259541"/>
            <a:ext cx="10998751" cy="1687963"/>
          </a:xfrm>
          <a:prstGeom prst="rect">
            <a:avLst/>
          </a:prstGeom>
          <a:noFill/>
        </p:spPr>
        <p:txBody>
          <a:bodyPr wrap="square" rtlCol="0">
            <a:spAutoFit/>
          </a:bodyPr>
          <a:lstStyle/>
          <a:p>
            <a:pPr marL="0" marR="0" indent="457200" algn="just">
              <a:lnSpc>
                <a:spcPct val="150000"/>
              </a:lnSpc>
              <a:spcBef>
                <a:spcPts val="0"/>
              </a:spcBef>
              <a:spcAft>
                <a:spcPts val="0"/>
              </a:spcAft>
            </a:pPr>
            <a:r>
              <a:rPr lang="en-US" sz="2400">
                <a:solidFill>
                  <a:srgbClr val="424242"/>
                </a:solidFill>
                <a:latin typeface="Times New Roman" panose="02020603050405020304" pitchFamily="18" charset="0"/>
                <a:ea typeface="Calibri" panose="020F0502020204030204" pitchFamily="34" charset="0"/>
                <a:cs typeface="Times New Roman" panose="02020603050405020304" pitchFamily="18" charset="0"/>
              </a:rPr>
              <a:t> a. Xây dựng chương trình mã hóa và giải mã AES bằng sbox tạo ra</a:t>
            </a:r>
          </a:p>
          <a:p>
            <a:pPr marL="0" marR="0" indent="457200" algn="just">
              <a:lnSpc>
                <a:spcPct val="150000"/>
              </a:lnSpc>
              <a:spcBef>
                <a:spcPts val="0"/>
              </a:spcBef>
              <a:spcAft>
                <a:spcPts val="0"/>
              </a:spcAft>
            </a:pPr>
            <a:r>
              <a:rPr lang="en-US" sz="2400">
                <a:solidFill>
                  <a:srgbClr val="424242"/>
                </a:solidFill>
                <a:latin typeface="Times New Roman" panose="02020603050405020304" pitchFamily="18" charset="0"/>
                <a:ea typeface="Calibri" panose="020F0502020204030204" pitchFamily="34" charset="0"/>
                <a:cs typeface="Times New Roman" panose="02020603050405020304" pitchFamily="18" charset="0"/>
              </a:rPr>
              <a:t>	Xây dựng các case tương ứng với input đầu vào</a:t>
            </a:r>
          </a:p>
          <a:p>
            <a:pPr marL="0" marR="0" indent="457200" algn="just">
              <a:lnSpc>
                <a:spcPct val="150000"/>
              </a:lnSpc>
              <a:spcBef>
                <a:spcPts val="0"/>
              </a:spcBef>
              <a:spcAft>
                <a:spcPts val="0"/>
              </a:spcAft>
            </a:pP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p>
        </p:txBody>
      </p:sp>
      <p:graphicFrame>
        <p:nvGraphicFramePr>
          <p:cNvPr id="24" name="Object 23">
            <a:extLst>
              <a:ext uri="{FF2B5EF4-FFF2-40B4-BE49-F238E27FC236}">
                <a16:creationId xmlns:a16="http://schemas.microsoft.com/office/drawing/2014/main" id="{039302F8-81D8-46BF-A0B3-E889ACE47097}"/>
              </a:ext>
            </a:extLst>
          </p:cNvPr>
          <p:cNvGraphicFramePr>
            <a:graphicFrameLocks noChangeAspect="1"/>
          </p:cNvGraphicFramePr>
          <p:nvPr/>
        </p:nvGraphicFramePr>
        <p:xfrm>
          <a:off x="4794250" y="2371725"/>
          <a:ext cx="114300" cy="177800"/>
        </p:xfrm>
        <a:graphic>
          <a:graphicData uri="http://schemas.openxmlformats.org/presentationml/2006/ole">
            <mc:AlternateContent xmlns:mc="http://schemas.openxmlformats.org/markup-compatibility/2006">
              <mc:Choice xmlns:v="urn:schemas-microsoft-com:vml" Requires="v">
                <p:oleObj spid="_x0000_s53258" name="Equation" r:id="rId4" imgW="114120" imgH="177480" progId="Equation.DSMT4">
                  <p:embed/>
                </p:oleObj>
              </mc:Choice>
              <mc:Fallback>
                <p:oleObj name="Equation" r:id="rId4" imgW="114120" imgH="177480" progId="Equation.DSMT4">
                  <p:embed/>
                  <p:pic>
                    <p:nvPicPr>
                      <p:cNvPr id="24" name="Object 23">
                        <a:extLst>
                          <a:ext uri="{FF2B5EF4-FFF2-40B4-BE49-F238E27FC236}">
                            <a16:creationId xmlns:a16="http://schemas.microsoft.com/office/drawing/2014/main" id="{039302F8-81D8-46BF-A0B3-E889ACE47097}"/>
                          </a:ext>
                        </a:extLst>
                      </p:cNvPr>
                      <p:cNvPicPr/>
                      <p:nvPr/>
                    </p:nvPicPr>
                    <p:blipFill>
                      <a:blip r:embed="rId5"/>
                      <a:stretch>
                        <a:fillRect/>
                      </a:stretch>
                    </p:blipFill>
                    <p:spPr>
                      <a:xfrm>
                        <a:off x="4794250" y="2371725"/>
                        <a:ext cx="114300" cy="177800"/>
                      </a:xfrm>
                      <a:prstGeom prst="rect">
                        <a:avLst/>
                      </a:prstGeom>
                    </p:spPr>
                  </p:pic>
                </p:oleObj>
              </mc:Fallback>
            </mc:AlternateContent>
          </a:graphicData>
        </a:graphic>
      </p:graphicFrame>
      <p:sp>
        <p:nvSpPr>
          <p:cNvPr id="14" name="Rectangle 2">
            <a:extLst>
              <a:ext uri="{FF2B5EF4-FFF2-40B4-BE49-F238E27FC236}">
                <a16:creationId xmlns:a16="http://schemas.microsoft.com/office/drawing/2014/main" id="{280A5B28-607E-420E-8AC6-9567AE5FE7D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 name="Picture 2">
            <a:extLst>
              <a:ext uri="{FF2B5EF4-FFF2-40B4-BE49-F238E27FC236}">
                <a16:creationId xmlns:a16="http://schemas.microsoft.com/office/drawing/2014/main" id="{4BF38221-B23F-4E31-9655-99222A0C795F}"/>
              </a:ext>
            </a:extLst>
          </p:cNvPr>
          <p:cNvPicPr>
            <a:picLocks noChangeAspect="1"/>
          </p:cNvPicPr>
          <p:nvPr/>
        </p:nvPicPr>
        <p:blipFill>
          <a:blip r:embed="rId6"/>
          <a:stretch>
            <a:fillRect/>
          </a:stretch>
        </p:blipFill>
        <p:spPr>
          <a:xfrm>
            <a:off x="2090051" y="3440638"/>
            <a:ext cx="7326904" cy="2749103"/>
          </a:xfrm>
          <a:prstGeom prst="rect">
            <a:avLst/>
          </a:prstGeom>
        </p:spPr>
      </p:pic>
    </p:spTree>
    <p:extLst>
      <p:ext uri="{BB962C8B-B14F-4D97-AF65-F5344CB8AC3E}">
        <p14:creationId xmlns:p14="http://schemas.microsoft.com/office/powerpoint/2010/main" val="36139929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2" name="Google Shape;82;p10"/>
          <p:cNvGrpSpPr/>
          <p:nvPr/>
        </p:nvGrpSpPr>
        <p:grpSpPr>
          <a:xfrm>
            <a:off x="1120225" y="264681"/>
            <a:ext cx="11184317" cy="675291"/>
            <a:chOff x="5894364" y="2084485"/>
            <a:chExt cx="11184317" cy="675291"/>
          </a:xfrm>
        </p:grpSpPr>
        <p:sp>
          <p:nvSpPr>
            <p:cNvPr id="83" name="Google Shape;83;p10"/>
            <p:cNvSpPr txBox="1"/>
            <p:nvPr/>
          </p:nvSpPr>
          <p:spPr>
            <a:xfrm>
              <a:off x="5894364" y="2084485"/>
              <a:ext cx="1118431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CHƯƠNG </a:t>
              </a:r>
              <a:r>
                <a:rPr lang="en-US" sz="3600" b="1">
                  <a:solidFill>
                    <a:srgbClr val="FF7043"/>
                  </a:solidFill>
                  <a:latin typeface="Calibri" panose="020F0502020204030204" pitchFamily="34" charset="0"/>
                  <a:ea typeface="Calibri"/>
                  <a:cs typeface="Calibri" panose="020F0502020204030204" pitchFamily="34" charset="0"/>
                  <a:sym typeface="Calibri"/>
                </a:rPr>
                <a:t>3</a:t>
              </a: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 XÂY DỰNG CHƯƠNG TRÌNH THỰC THI</a:t>
              </a:r>
              <a:endParaRPr sz="3600" b="1" i="0" u="none" strike="noStrike" cap="none" dirty="0">
                <a:solidFill>
                  <a:srgbClr val="FF7043"/>
                </a:solidFill>
                <a:latin typeface="Calibri" panose="020F0502020204030204" pitchFamily="34" charset="0"/>
                <a:ea typeface="Calibri"/>
                <a:cs typeface="Calibri" panose="020F0502020204030204" pitchFamily="34" charset="0"/>
                <a:sym typeface="Calibri"/>
              </a:endParaRPr>
            </a:p>
          </p:txBody>
        </p:sp>
        <p:sp>
          <p:nvSpPr>
            <p:cNvPr id="84" name="Google Shape;84;p10"/>
            <p:cNvSpPr txBox="1"/>
            <p:nvPr/>
          </p:nvSpPr>
          <p:spPr>
            <a:xfrm>
              <a:off x="6096000" y="2482777"/>
              <a:ext cx="50618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A5A5A5"/>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056E218-1B62-A22E-417A-5978EF7315B3}"/>
              </a:ext>
            </a:extLst>
          </p:cNvPr>
          <p:cNvSpPr txBox="1"/>
          <p:nvPr/>
        </p:nvSpPr>
        <p:spPr>
          <a:xfrm>
            <a:off x="438072" y="1094452"/>
            <a:ext cx="6606296" cy="523220"/>
          </a:xfrm>
          <a:prstGeom prst="rect">
            <a:avLst/>
          </a:prstGeom>
          <a:noFill/>
        </p:spPr>
        <p:txBody>
          <a:bodyPr wrap="none" rtlCol="0">
            <a:spAutoFit/>
          </a:bodyPr>
          <a:lstStyle/>
          <a:p>
            <a:r>
              <a:rPr lang="en-US" sz="2800" b="1">
                <a:solidFill>
                  <a:srgbClr val="42A5F5"/>
                </a:solidFill>
                <a:latin typeface="Calibri" panose="020F0502020204030204" pitchFamily="34" charset="0"/>
                <a:cs typeface="Calibri" panose="020F0502020204030204" pitchFamily="34" charset="0"/>
              </a:rPr>
              <a:t>3.2 Xây dựng chương trình và thực nghiệm</a:t>
            </a:r>
            <a:endParaRPr lang="en-US" sz="2800" b="1" dirty="0">
              <a:solidFill>
                <a:srgbClr val="42A5F5"/>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52F9D8A-B615-4628-BA82-6B4CE8B6F68D}"/>
              </a:ext>
            </a:extLst>
          </p:cNvPr>
          <p:cNvSpPr txBox="1"/>
          <p:nvPr/>
        </p:nvSpPr>
        <p:spPr>
          <a:xfrm>
            <a:off x="438072" y="1752130"/>
            <a:ext cx="3857146" cy="461665"/>
          </a:xfrm>
          <a:prstGeom prst="rect">
            <a:avLst/>
          </a:prstGeom>
          <a:noFill/>
        </p:spPr>
        <p:txBody>
          <a:bodyPr wrap="none" rtlCol="0">
            <a:spAutoFit/>
          </a:bodyPr>
          <a:lstStyle/>
          <a:p>
            <a:r>
              <a:rPr lang="en-US" sz="2400" b="1" i="1">
                <a:solidFill>
                  <a:srgbClr val="78909C"/>
                </a:solidFill>
                <a:latin typeface="Calibri" panose="020F0502020204030204" pitchFamily="34" charset="0"/>
                <a:cs typeface="Calibri" panose="020F0502020204030204" pitchFamily="34" charset="0"/>
              </a:rPr>
              <a:t>3.2.2 Xây dựng chương trình</a:t>
            </a:r>
            <a:endParaRPr lang="en-US" sz="2400" b="1" i="1" dirty="0">
              <a:solidFill>
                <a:srgbClr val="78909C"/>
              </a:solidFill>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A17BEA8B-8738-4A6A-8CDB-C16E7439783C}"/>
              </a:ext>
            </a:extLst>
          </p:cNvPr>
          <p:cNvSpPr txBox="1"/>
          <p:nvPr/>
        </p:nvSpPr>
        <p:spPr>
          <a:xfrm>
            <a:off x="438073" y="2259541"/>
            <a:ext cx="10998751" cy="1687963"/>
          </a:xfrm>
          <a:prstGeom prst="rect">
            <a:avLst/>
          </a:prstGeom>
          <a:noFill/>
        </p:spPr>
        <p:txBody>
          <a:bodyPr wrap="square" rtlCol="0">
            <a:spAutoFit/>
          </a:bodyPr>
          <a:lstStyle/>
          <a:p>
            <a:pPr marL="0" marR="0" indent="457200" algn="just">
              <a:lnSpc>
                <a:spcPct val="150000"/>
              </a:lnSpc>
              <a:spcBef>
                <a:spcPts val="0"/>
              </a:spcBef>
              <a:spcAft>
                <a:spcPts val="0"/>
              </a:spcAft>
            </a:pPr>
            <a:r>
              <a:rPr lang="en-US" sz="2400">
                <a:solidFill>
                  <a:srgbClr val="424242"/>
                </a:solidFill>
                <a:latin typeface="Times New Roman" panose="02020603050405020304" pitchFamily="18" charset="0"/>
                <a:ea typeface="Calibri" panose="020F0502020204030204" pitchFamily="34" charset="0"/>
                <a:cs typeface="Times New Roman" panose="02020603050405020304" pitchFamily="18" charset="0"/>
              </a:rPr>
              <a:t> a. Xây dựng chương trình mã hóa và giải mã AES bằng sbox tạo ra</a:t>
            </a:r>
          </a:p>
          <a:p>
            <a:pPr marL="0" marR="0" indent="457200" algn="just">
              <a:lnSpc>
                <a:spcPct val="150000"/>
              </a:lnSpc>
              <a:spcBef>
                <a:spcPts val="0"/>
              </a:spcBef>
              <a:spcAft>
                <a:spcPts val="0"/>
              </a:spcAft>
            </a:pPr>
            <a:r>
              <a:rPr lang="en-US" sz="2400">
                <a:solidFill>
                  <a:srgbClr val="424242"/>
                </a:solidFill>
                <a:latin typeface="Times New Roman" panose="02020603050405020304" pitchFamily="18" charset="0"/>
                <a:ea typeface="Calibri" panose="020F0502020204030204" pitchFamily="34" charset="0"/>
                <a:cs typeface="Times New Roman" panose="02020603050405020304" pitchFamily="18" charset="0"/>
              </a:rPr>
              <a:t>	Xây dựng các case tương ứng với input đầu vào</a:t>
            </a:r>
          </a:p>
          <a:p>
            <a:pPr marL="0" marR="0" indent="457200" algn="just">
              <a:lnSpc>
                <a:spcPct val="150000"/>
              </a:lnSpc>
              <a:spcBef>
                <a:spcPts val="0"/>
              </a:spcBef>
              <a:spcAft>
                <a:spcPts val="0"/>
              </a:spcAft>
            </a:pPr>
            <a:r>
              <a:rPr lang="en-US" sz="2400">
                <a:solidFill>
                  <a:srgbClr val="424242"/>
                </a:solidFill>
                <a:effectLst/>
                <a:latin typeface="Times New Roman" panose="02020603050405020304" pitchFamily="18" charset="0"/>
                <a:ea typeface="Calibri" panose="020F0502020204030204" pitchFamily="34" charset="0"/>
                <a:cs typeface="Times New Roman" panose="02020603050405020304" pitchFamily="18" charset="0"/>
              </a:rPr>
              <a:t> </a:t>
            </a:r>
          </a:p>
        </p:txBody>
      </p:sp>
      <p:graphicFrame>
        <p:nvGraphicFramePr>
          <p:cNvPr id="24" name="Object 23">
            <a:extLst>
              <a:ext uri="{FF2B5EF4-FFF2-40B4-BE49-F238E27FC236}">
                <a16:creationId xmlns:a16="http://schemas.microsoft.com/office/drawing/2014/main" id="{039302F8-81D8-46BF-A0B3-E889ACE47097}"/>
              </a:ext>
            </a:extLst>
          </p:cNvPr>
          <p:cNvGraphicFramePr>
            <a:graphicFrameLocks noChangeAspect="1"/>
          </p:cNvGraphicFramePr>
          <p:nvPr/>
        </p:nvGraphicFramePr>
        <p:xfrm>
          <a:off x="4794250" y="2371725"/>
          <a:ext cx="114300" cy="177800"/>
        </p:xfrm>
        <a:graphic>
          <a:graphicData uri="http://schemas.openxmlformats.org/presentationml/2006/ole">
            <mc:AlternateContent xmlns:mc="http://schemas.openxmlformats.org/markup-compatibility/2006">
              <mc:Choice xmlns:v="urn:schemas-microsoft-com:vml" Requires="v">
                <p:oleObj spid="_x0000_s54282" name="Equation" r:id="rId4" imgW="114120" imgH="177480" progId="Equation.DSMT4">
                  <p:embed/>
                </p:oleObj>
              </mc:Choice>
              <mc:Fallback>
                <p:oleObj name="Equation" r:id="rId4" imgW="114120" imgH="177480" progId="Equation.DSMT4">
                  <p:embed/>
                  <p:pic>
                    <p:nvPicPr>
                      <p:cNvPr id="24" name="Object 23">
                        <a:extLst>
                          <a:ext uri="{FF2B5EF4-FFF2-40B4-BE49-F238E27FC236}">
                            <a16:creationId xmlns:a16="http://schemas.microsoft.com/office/drawing/2014/main" id="{039302F8-81D8-46BF-A0B3-E889ACE47097}"/>
                          </a:ext>
                        </a:extLst>
                      </p:cNvPr>
                      <p:cNvPicPr/>
                      <p:nvPr/>
                    </p:nvPicPr>
                    <p:blipFill>
                      <a:blip r:embed="rId5"/>
                      <a:stretch>
                        <a:fillRect/>
                      </a:stretch>
                    </p:blipFill>
                    <p:spPr>
                      <a:xfrm>
                        <a:off x="4794250" y="2371725"/>
                        <a:ext cx="114300" cy="177800"/>
                      </a:xfrm>
                      <a:prstGeom prst="rect">
                        <a:avLst/>
                      </a:prstGeom>
                    </p:spPr>
                  </p:pic>
                </p:oleObj>
              </mc:Fallback>
            </mc:AlternateContent>
          </a:graphicData>
        </a:graphic>
      </p:graphicFrame>
      <p:sp>
        <p:nvSpPr>
          <p:cNvPr id="14" name="Rectangle 2">
            <a:extLst>
              <a:ext uri="{FF2B5EF4-FFF2-40B4-BE49-F238E27FC236}">
                <a16:creationId xmlns:a16="http://schemas.microsoft.com/office/drawing/2014/main" id="{280A5B28-607E-420E-8AC6-9567AE5FE7D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A92B5808-E026-45F8-9C5B-DB27722B0F17}"/>
              </a:ext>
            </a:extLst>
          </p:cNvPr>
          <p:cNvPicPr>
            <a:picLocks noChangeAspect="1"/>
          </p:cNvPicPr>
          <p:nvPr/>
        </p:nvPicPr>
        <p:blipFill>
          <a:blip r:embed="rId6"/>
          <a:stretch>
            <a:fillRect/>
          </a:stretch>
        </p:blipFill>
        <p:spPr>
          <a:xfrm>
            <a:off x="1926824" y="3429000"/>
            <a:ext cx="6501883" cy="3067334"/>
          </a:xfrm>
          <a:prstGeom prst="rect">
            <a:avLst/>
          </a:prstGeom>
        </p:spPr>
      </p:pic>
    </p:spTree>
    <p:extLst>
      <p:ext uri="{BB962C8B-B14F-4D97-AF65-F5344CB8AC3E}">
        <p14:creationId xmlns:p14="http://schemas.microsoft.com/office/powerpoint/2010/main" val="26864390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2" name="Google Shape;82;p10"/>
          <p:cNvGrpSpPr/>
          <p:nvPr/>
        </p:nvGrpSpPr>
        <p:grpSpPr>
          <a:xfrm>
            <a:off x="1120225" y="264681"/>
            <a:ext cx="11184317" cy="675291"/>
            <a:chOff x="5894364" y="2084485"/>
            <a:chExt cx="11184317" cy="675291"/>
          </a:xfrm>
        </p:grpSpPr>
        <p:sp>
          <p:nvSpPr>
            <p:cNvPr id="83" name="Google Shape;83;p10"/>
            <p:cNvSpPr txBox="1"/>
            <p:nvPr/>
          </p:nvSpPr>
          <p:spPr>
            <a:xfrm>
              <a:off x="5894364" y="2084485"/>
              <a:ext cx="1118431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CHƯƠNG </a:t>
              </a:r>
              <a:r>
                <a:rPr lang="en-US" sz="3600" b="1">
                  <a:solidFill>
                    <a:srgbClr val="FF7043"/>
                  </a:solidFill>
                  <a:latin typeface="Calibri" panose="020F0502020204030204" pitchFamily="34" charset="0"/>
                  <a:ea typeface="Calibri"/>
                  <a:cs typeface="Calibri" panose="020F0502020204030204" pitchFamily="34" charset="0"/>
                  <a:sym typeface="Calibri"/>
                </a:rPr>
                <a:t>3</a:t>
              </a: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 XÂY DỰNG CHƯƠNG TRÌNH THỰC THI</a:t>
              </a:r>
              <a:endParaRPr sz="3600" b="1" i="0" u="none" strike="noStrike" cap="none" dirty="0">
                <a:solidFill>
                  <a:srgbClr val="FF7043"/>
                </a:solidFill>
                <a:latin typeface="Calibri" panose="020F0502020204030204" pitchFamily="34" charset="0"/>
                <a:ea typeface="Calibri"/>
                <a:cs typeface="Calibri" panose="020F0502020204030204" pitchFamily="34" charset="0"/>
                <a:sym typeface="Calibri"/>
              </a:endParaRPr>
            </a:p>
          </p:txBody>
        </p:sp>
        <p:sp>
          <p:nvSpPr>
            <p:cNvPr id="84" name="Google Shape;84;p10"/>
            <p:cNvSpPr txBox="1"/>
            <p:nvPr/>
          </p:nvSpPr>
          <p:spPr>
            <a:xfrm>
              <a:off x="6096000" y="2482777"/>
              <a:ext cx="50618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A5A5A5"/>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056E218-1B62-A22E-417A-5978EF7315B3}"/>
              </a:ext>
            </a:extLst>
          </p:cNvPr>
          <p:cNvSpPr txBox="1"/>
          <p:nvPr/>
        </p:nvSpPr>
        <p:spPr>
          <a:xfrm>
            <a:off x="438072" y="1094452"/>
            <a:ext cx="5493812" cy="523220"/>
          </a:xfrm>
          <a:prstGeom prst="rect">
            <a:avLst/>
          </a:prstGeom>
          <a:noFill/>
        </p:spPr>
        <p:txBody>
          <a:bodyPr wrap="none" rtlCol="0">
            <a:spAutoFit/>
          </a:bodyPr>
          <a:lstStyle/>
          <a:p>
            <a:r>
              <a:rPr lang="en-US" sz="2800" b="1">
                <a:solidFill>
                  <a:srgbClr val="42A5F5"/>
                </a:solidFill>
                <a:latin typeface="Calibri" panose="020F0502020204030204" pitchFamily="34" charset="0"/>
                <a:cs typeface="Calibri" panose="020F0502020204030204" pitchFamily="34" charset="0"/>
              </a:rPr>
              <a:t>3.3 Đánh giá các tính chất của s-box</a:t>
            </a:r>
            <a:endParaRPr lang="en-US" sz="2800" b="1" dirty="0">
              <a:solidFill>
                <a:srgbClr val="42A5F5"/>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52F9D8A-B615-4628-BA82-6B4CE8B6F68D}"/>
              </a:ext>
            </a:extLst>
          </p:cNvPr>
          <p:cNvSpPr txBox="1"/>
          <p:nvPr/>
        </p:nvSpPr>
        <p:spPr>
          <a:xfrm>
            <a:off x="438072" y="1752130"/>
            <a:ext cx="2544286" cy="461665"/>
          </a:xfrm>
          <a:prstGeom prst="rect">
            <a:avLst/>
          </a:prstGeom>
          <a:noFill/>
        </p:spPr>
        <p:txBody>
          <a:bodyPr wrap="none" rtlCol="0">
            <a:spAutoFit/>
          </a:bodyPr>
          <a:lstStyle/>
          <a:p>
            <a:r>
              <a:rPr lang="en-US" sz="2400" b="1" i="1">
                <a:solidFill>
                  <a:srgbClr val="78909C"/>
                </a:solidFill>
                <a:latin typeface="Calibri" panose="020F0502020204030204" pitchFamily="34" charset="0"/>
                <a:cs typeface="Calibri" panose="020F0502020204030204" pitchFamily="34" charset="0"/>
              </a:rPr>
              <a:t>3.2.3 Thực nghiệm</a:t>
            </a:r>
            <a:endParaRPr lang="en-US" sz="2400" b="1" i="1" dirty="0">
              <a:solidFill>
                <a:srgbClr val="78909C"/>
              </a:solidFill>
              <a:latin typeface="Calibri" panose="020F0502020204030204" pitchFamily="34" charset="0"/>
              <a:cs typeface="Calibri" panose="020F0502020204030204" pitchFamily="34" charset="0"/>
            </a:endParaRPr>
          </a:p>
        </p:txBody>
      </p:sp>
      <p:graphicFrame>
        <p:nvGraphicFramePr>
          <p:cNvPr id="24" name="Object 23">
            <a:extLst>
              <a:ext uri="{FF2B5EF4-FFF2-40B4-BE49-F238E27FC236}">
                <a16:creationId xmlns:a16="http://schemas.microsoft.com/office/drawing/2014/main" id="{039302F8-81D8-46BF-A0B3-E889ACE47097}"/>
              </a:ext>
            </a:extLst>
          </p:cNvPr>
          <p:cNvGraphicFramePr>
            <a:graphicFrameLocks noChangeAspect="1"/>
          </p:cNvGraphicFramePr>
          <p:nvPr/>
        </p:nvGraphicFramePr>
        <p:xfrm>
          <a:off x="4794250" y="2371725"/>
          <a:ext cx="114300" cy="177800"/>
        </p:xfrm>
        <a:graphic>
          <a:graphicData uri="http://schemas.openxmlformats.org/presentationml/2006/ole">
            <mc:AlternateContent xmlns:mc="http://schemas.openxmlformats.org/markup-compatibility/2006">
              <mc:Choice xmlns:v="urn:schemas-microsoft-com:vml" Requires="v">
                <p:oleObj spid="_x0000_s56329" name="Equation" r:id="rId4" imgW="114120" imgH="177480" progId="Equation.DSMT4">
                  <p:embed/>
                </p:oleObj>
              </mc:Choice>
              <mc:Fallback>
                <p:oleObj name="Equation" r:id="rId4" imgW="114120" imgH="177480" progId="Equation.DSMT4">
                  <p:embed/>
                  <p:pic>
                    <p:nvPicPr>
                      <p:cNvPr id="24" name="Object 23">
                        <a:extLst>
                          <a:ext uri="{FF2B5EF4-FFF2-40B4-BE49-F238E27FC236}">
                            <a16:creationId xmlns:a16="http://schemas.microsoft.com/office/drawing/2014/main" id="{039302F8-81D8-46BF-A0B3-E889ACE47097}"/>
                          </a:ext>
                        </a:extLst>
                      </p:cNvPr>
                      <p:cNvPicPr/>
                      <p:nvPr/>
                    </p:nvPicPr>
                    <p:blipFill>
                      <a:blip r:embed="rId5"/>
                      <a:stretch>
                        <a:fillRect/>
                      </a:stretch>
                    </p:blipFill>
                    <p:spPr>
                      <a:xfrm>
                        <a:off x="4794250" y="2371725"/>
                        <a:ext cx="114300" cy="177800"/>
                      </a:xfrm>
                      <a:prstGeom prst="rect">
                        <a:avLst/>
                      </a:prstGeom>
                    </p:spPr>
                  </p:pic>
                </p:oleObj>
              </mc:Fallback>
            </mc:AlternateContent>
          </a:graphicData>
        </a:graphic>
      </p:graphicFrame>
      <p:sp>
        <p:nvSpPr>
          <p:cNvPr id="14" name="Rectangle 2">
            <a:extLst>
              <a:ext uri="{FF2B5EF4-FFF2-40B4-BE49-F238E27FC236}">
                <a16:creationId xmlns:a16="http://schemas.microsoft.com/office/drawing/2014/main" id="{280A5B28-607E-420E-8AC6-9567AE5FE7D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0636612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2" name="Google Shape;82;p10"/>
          <p:cNvGrpSpPr/>
          <p:nvPr/>
        </p:nvGrpSpPr>
        <p:grpSpPr>
          <a:xfrm>
            <a:off x="1120225" y="264681"/>
            <a:ext cx="11184317" cy="675291"/>
            <a:chOff x="5894364" y="2084485"/>
            <a:chExt cx="11184317" cy="675291"/>
          </a:xfrm>
        </p:grpSpPr>
        <p:sp>
          <p:nvSpPr>
            <p:cNvPr id="83" name="Google Shape;83;p10"/>
            <p:cNvSpPr txBox="1"/>
            <p:nvPr/>
          </p:nvSpPr>
          <p:spPr>
            <a:xfrm>
              <a:off x="5894364" y="2084485"/>
              <a:ext cx="1118431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CHƯƠNG </a:t>
              </a:r>
              <a:r>
                <a:rPr lang="en-US" sz="3600" b="1">
                  <a:solidFill>
                    <a:srgbClr val="FF7043"/>
                  </a:solidFill>
                  <a:latin typeface="Calibri" panose="020F0502020204030204" pitchFamily="34" charset="0"/>
                  <a:ea typeface="Calibri"/>
                  <a:cs typeface="Calibri" panose="020F0502020204030204" pitchFamily="34" charset="0"/>
                  <a:sym typeface="Calibri"/>
                </a:rPr>
                <a:t>3</a:t>
              </a: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 XÂY DỰNG CHƯƠNG TRÌNH THỰC THI</a:t>
              </a:r>
              <a:endParaRPr sz="3600" b="1" i="0" u="none" strike="noStrike" cap="none" dirty="0">
                <a:solidFill>
                  <a:srgbClr val="FF7043"/>
                </a:solidFill>
                <a:latin typeface="Calibri" panose="020F0502020204030204" pitchFamily="34" charset="0"/>
                <a:ea typeface="Calibri"/>
                <a:cs typeface="Calibri" panose="020F0502020204030204" pitchFamily="34" charset="0"/>
                <a:sym typeface="Calibri"/>
              </a:endParaRPr>
            </a:p>
          </p:txBody>
        </p:sp>
        <p:sp>
          <p:nvSpPr>
            <p:cNvPr id="84" name="Google Shape;84;p10"/>
            <p:cNvSpPr txBox="1"/>
            <p:nvPr/>
          </p:nvSpPr>
          <p:spPr>
            <a:xfrm>
              <a:off x="6096000" y="2482777"/>
              <a:ext cx="50618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A5A5A5"/>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056E218-1B62-A22E-417A-5978EF7315B3}"/>
              </a:ext>
            </a:extLst>
          </p:cNvPr>
          <p:cNvSpPr txBox="1"/>
          <p:nvPr/>
        </p:nvSpPr>
        <p:spPr>
          <a:xfrm>
            <a:off x="438072" y="1094452"/>
            <a:ext cx="5493812" cy="523220"/>
          </a:xfrm>
          <a:prstGeom prst="rect">
            <a:avLst/>
          </a:prstGeom>
          <a:noFill/>
        </p:spPr>
        <p:txBody>
          <a:bodyPr wrap="none" rtlCol="0">
            <a:spAutoFit/>
          </a:bodyPr>
          <a:lstStyle/>
          <a:p>
            <a:r>
              <a:rPr lang="en-US" sz="2800" b="1">
                <a:solidFill>
                  <a:srgbClr val="42A5F5"/>
                </a:solidFill>
                <a:latin typeface="Calibri" panose="020F0502020204030204" pitchFamily="34" charset="0"/>
                <a:cs typeface="Calibri" panose="020F0502020204030204" pitchFamily="34" charset="0"/>
              </a:rPr>
              <a:t>3.3 Đánh giá các tính chất của s-box</a:t>
            </a:r>
            <a:endParaRPr lang="en-US" sz="2800" b="1" dirty="0">
              <a:solidFill>
                <a:srgbClr val="42A5F5"/>
              </a:solidFill>
              <a:latin typeface="Calibri" panose="020F0502020204030204" pitchFamily="34" charset="0"/>
              <a:cs typeface="Calibri" panose="020F0502020204030204" pitchFamily="34" charset="0"/>
            </a:endParaRPr>
          </a:p>
        </p:txBody>
      </p:sp>
      <p:graphicFrame>
        <p:nvGraphicFramePr>
          <p:cNvPr id="24" name="Object 23">
            <a:extLst>
              <a:ext uri="{FF2B5EF4-FFF2-40B4-BE49-F238E27FC236}">
                <a16:creationId xmlns:a16="http://schemas.microsoft.com/office/drawing/2014/main" id="{039302F8-81D8-46BF-A0B3-E889ACE47097}"/>
              </a:ext>
            </a:extLst>
          </p:cNvPr>
          <p:cNvGraphicFramePr>
            <a:graphicFrameLocks noChangeAspect="1"/>
          </p:cNvGraphicFramePr>
          <p:nvPr/>
        </p:nvGraphicFramePr>
        <p:xfrm>
          <a:off x="4794250" y="2371725"/>
          <a:ext cx="114300" cy="177800"/>
        </p:xfrm>
        <a:graphic>
          <a:graphicData uri="http://schemas.openxmlformats.org/presentationml/2006/ole">
            <mc:AlternateContent xmlns:mc="http://schemas.openxmlformats.org/markup-compatibility/2006">
              <mc:Choice xmlns:v="urn:schemas-microsoft-com:vml" Requires="v">
                <p:oleObj spid="_x0000_s55306" name="Equation" r:id="rId4" imgW="114120" imgH="177480" progId="Equation.DSMT4">
                  <p:embed/>
                </p:oleObj>
              </mc:Choice>
              <mc:Fallback>
                <p:oleObj name="Equation" r:id="rId4" imgW="114120" imgH="177480" progId="Equation.DSMT4">
                  <p:embed/>
                  <p:pic>
                    <p:nvPicPr>
                      <p:cNvPr id="24" name="Object 23">
                        <a:extLst>
                          <a:ext uri="{FF2B5EF4-FFF2-40B4-BE49-F238E27FC236}">
                            <a16:creationId xmlns:a16="http://schemas.microsoft.com/office/drawing/2014/main" id="{039302F8-81D8-46BF-A0B3-E889ACE47097}"/>
                          </a:ext>
                        </a:extLst>
                      </p:cNvPr>
                      <p:cNvPicPr/>
                      <p:nvPr/>
                    </p:nvPicPr>
                    <p:blipFill>
                      <a:blip r:embed="rId5"/>
                      <a:stretch>
                        <a:fillRect/>
                      </a:stretch>
                    </p:blipFill>
                    <p:spPr>
                      <a:xfrm>
                        <a:off x="4794250" y="2371725"/>
                        <a:ext cx="114300" cy="177800"/>
                      </a:xfrm>
                      <a:prstGeom prst="rect">
                        <a:avLst/>
                      </a:prstGeom>
                    </p:spPr>
                  </p:pic>
                </p:oleObj>
              </mc:Fallback>
            </mc:AlternateContent>
          </a:graphicData>
        </a:graphic>
      </p:graphicFrame>
      <p:sp>
        <p:nvSpPr>
          <p:cNvPr id="14" name="Rectangle 2">
            <a:extLst>
              <a:ext uri="{FF2B5EF4-FFF2-40B4-BE49-F238E27FC236}">
                <a16:creationId xmlns:a16="http://schemas.microsoft.com/office/drawing/2014/main" id="{280A5B28-607E-420E-8AC6-9567AE5FE7D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TextBox 11">
            <a:extLst>
              <a:ext uri="{FF2B5EF4-FFF2-40B4-BE49-F238E27FC236}">
                <a16:creationId xmlns:a16="http://schemas.microsoft.com/office/drawing/2014/main" id="{9F589D67-7561-4F6D-B9B0-4D44127CE073}"/>
              </a:ext>
            </a:extLst>
          </p:cNvPr>
          <p:cNvSpPr txBox="1"/>
          <p:nvPr/>
        </p:nvSpPr>
        <p:spPr>
          <a:xfrm>
            <a:off x="439805" y="1732737"/>
            <a:ext cx="10336484" cy="523220"/>
          </a:xfrm>
          <a:prstGeom prst="rect">
            <a:avLst/>
          </a:prstGeom>
          <a:noFill/>
        </p:spPr>
        <p:txBody>
          <a:bodyPr wrap="none" rtlCol="0">
            <a:spAutoFit/>
          </a:bodyPr>
          <a:lstStyle/>
          <a:p>
            <a:r>
              <a:rPr lang="en-US" sz="2800" b="1">
                <a:solidFill>
                  <a:srgbClr val="42A5F5"/>
                </a:solidFill>
                <a:latin typeface="Calibri" panose="020F0502020204030204" pitchFamily="34" charset="0"/>
                <a:cs typeface="Calibri" panose="020F0502020204030204" pitchFamily="34" charset="0"/>
              </a:rPr>
              <a:t>3.4 Đánh giá các tính chất của ảnh mã hóa và so sánh giữa 2 hộp thế</a:t>
            </a:r>
          </a:p>
        </p:txBody>
      </p:sp>
    </p:spTree>
    <p:extLst>
      <p:ext uri="{BB962C8B-B14F-4D97-AF65-F5344CB8AC3E}">
        <p14:creationId xmlns:p14="http://schemas.microsoft.com/office/powerpoint/2010/main" val="331490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4" name="Google Shape;58;p8">
            <a:extLst>
              <a:ext uri="{FF2B5EF4-FFF2-40B4-BE49-F238E27FC236}">
                <a16:creationId xmlns:a16="http://schemas.microsoft.com/office/drawing/2014/main" id="{48C9D003-9E80-45BE-B89D-325ABF77A9C1}"/>
              </a:ext>
            </a:extLst>
          </p:cNvPr>
          <p:cNvSpPr txBox="1"/>
          <p:nvPr/>
        </p:nvSpPr>
        <p:spPr>
          <a:xfrm>
            <a:off x="687471" y="1615646"/>
            <a:ext cx="4853520" cy="13233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000" b="1" i="0" u="none" strike="noStrike" cap="none">
                <a:solidFill>
                  <a:srgbClr val="DF213B"/>
                </a:solidFill>
                <a:latin typeface="Montserrat"/>
                <a:ea typeface="Montserrat"/>
                <a:cs typeface="Montserrat"/>
                <a:sym typeface="Montserrat"/>
              </a:rPr>
              <a:t>THANK YOU FOR WATCHING</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2" name="Google Shape;82;p10"/>
          <p:cNvGrpSpPr/>
          <p:nvPr/>
        </p:nvGrpSpPr>
        <p:grpSpPr>
          <a:xfrm>
            <a:off x="1120225" y="264681"/>
            <a:ext cx="11184317" cy="675291"/>
            <a:chOff x="5894364" y="2084485"/>
            <a:chExt cx="11184317" cy="675291"/>
          </a:xfrm>
        </p:grpSpPr>
        <p:sp>
          <p:nvSpPr>
            <p:cNvPr id="83" name="Google Shape;83;p10"/>
            <p:cNvSpPr txBox="1"/>
            <p:nvPr/>
          </p:nvSpPr>
          <p:spPr>
            <a:xfrm>
              <a:off x="5894364" y="2084485"/>
              <a:ext cx="1118431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600" b="1" i="0" u="none" strike="noStrike" cap="none" dirty="0">
                  <a:solidFill>
                    <a:srgbClr val="FF7043"/>
                  </a:solidFill>
                  <a:latin typeface="Calibri" panose="020F0502020204030204" pitchFamily="34" charset="0"/>
                  <a:ea typeface="Calibri"/>
                  <a:cs typeface="Calibri" panose="020F0502020204030204" pitchFamily="34" charset="0"/>
                  <a:sym typeface="Calibri"/>
                </a:rPr>
                <a:t>CHƯƠNG 1</a:t>
              </a: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 </a:t>
              </a:r>
              <a:r>
                <a:rPr lang="en-US" sz="3600" b="1">
                  <a:solidFill>
                    <a:srgbClr val="FF7043"/>
                  </a:solidFill>
                  <a:latin typeface="Calibri" panose="020F0502020204030204" pitchFamily="34" charset="0"/>
                  <a:ea typeface="Calibri"/>
                  <a:cs typeface="Calibri" panose="020F0502020204030204" pitchFamily="34" charset="0"/>
                  <a:sym typeface="Calibri"/>
                </a:rPr>
                <a:t>TỔNG QUAN VỀ MẬT MÃ VÀ HỘP THẾ</a:t>
              </a:r>
              <a:endParaRPr sz="3600" b="1" i="0" u="none" strike="noStrike" cap="none" dirty="0">
                <a:solidFill>
                  <a:srgbClr val="FF7043"/>
                </a:solidFill>
                <a:latin typeface="Calibri" panose="020F0502020204030204" pitchFamily="34" charset="0"/>
                <a:ea typeface="Calibri"/>
                <a:cs typeface="Calibri" panose="020F0502020204030204" pitchFamily="34" charset="0"/>
                <a:sym typeface="Calibri"/>
              </a:endParaRPr>
            </a:p>
          </p:txBody>
        </p:sp>
        <p:sp>
          <p:nvSpPr>
            <p:cNvPr id="84" name="Google Shape;84;p10"/>
            <p:cNvSpPr txBox="1"/>
            <p:nvPr/>
          </p:nvSpPr>
          <p:spPr>
            <a:xfrm>
              <a:off x="6096000" y="2482777"/>
              <a:ext cx="50618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A5A5A5"/>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056E218-1B62-A22E-417A-5978EF7315B3}"/>
              </a:ext>
            </a:extLst>
          </p:cNvPr>
          <p:cNvSpPr txBox="1"/>
          <p:nvPr/>
        </p:nvSpPr>
        <p:spPr>
          <a:xfrm>
            <a:off x="438072" y="1094452"/>
            <a:ext cx="3991798" cy="538609"/>
          </a:xfrm>
          <a:prstGeom prst="rect">
            <a:avLst/>
          </a:prstGeom>
          <a:noFill/>
        </p:spPr>
        <p:txBody>
          <a:bodyPr wrap="none" rtlCol="0">
            <a:spAutoFit/>
          </a:bodyPr>
          <a:lstStyle/>
          <a:p>
            <a:r>
              <a:rPr lang="en-US" sz="2800" b="1">
                <a:solidFill>
                  <a:srgbClr val="42A5F5"/>
                </a:solidFill>
                <a:latin typeface="Calibri" panose="020F0502020204030204" pitchFamily="34" charset="0"/>
                <a:cs typeface="Calibri" panose="020F0502020204030204" pitchFamily="34" charset="0"/>
              </a:rPr>
              <a:t>1.1 Tổng quan về hệ mật</a:t>
            </a:r>
            <a:endParaRPr lang="en-US" sz="2800" b="1" dirty="0">
              <a:solidFill>
                <a:srgbClr val="42A5F5"/>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52F9D8A-B615-4628-BA82-6B4CE8B6F68D}"/>
              </a:ext>
            </a:extLst>
          </p:cNvPr>
          <p:cNvSpPr txBox="1"/>
          <p:nvPr/>
        </p:nvSpPr>
        <p:spPr>
          <a:xfrm>
            <a:off x="438072" y="1752130"/>
            <a:ext cx="3111749" cy="461665"/>
          </a:xfrm>
          <a:prstGeom prst="rect">
            <a:avLst/>
          </a:prstGeom>
          <a:noFill/>
        </p:spPr>
        <p:txBody>
          <a:bodyPr wrap="none" rtlCol="0">
            <a:spAutoFit/>
          </a:bodyPr>
          <a:lstStyle/>
          <a:p>
            <a:r>
              <a:rPr lang="en-US" sz="2400" b="1" i="1">
                <a:solidFill>
                  <a:srgbClr val="78909C"/>
                </a:solidFill>
                <a:latin typeface="Calibri" panose="020F0502020204030204" pitchFamily="34" charset="0"/>
                <a:cs typeface="Calibri" panose="020F0502020204030204" pitchFamily="34" charset="0"/>
              </a:rPr>
              <a:t>1.1.2 Phân loại hệ mật </a:t>
            </a:r>
            <a:endParaRPr lang="en-US" sz="2400" b="1" i="1" dirty="0">
              <a:solidFill>
                <a:srgbClr val="78909C"/>
              </a:solidFill>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689861DC-FF5E-4471-BE67-0E32401D1E37}"/>
              </a:ext>
            </a:extLst>
          </p:cNvPr>
          <p:cNvPicPr/>
          <p:nvPr/>
        </p:nvPicPr>
        <p:blipFill>
          <a:blip r:embed="rId3"/>
          <a:stretch>
            <a:fillRect/>
          </a:stretch>
        </p:blipFill>
        <p:spPr>
          <a:xfrm>
            <a:off x="3341120" y="1982962"/>
            <a:ext cx="5161435" cy="3981233"/>
          </a:xfrm>
          <a:prstGeom prst="rect">
            <a:avLst/>
          </a:prstGeom>
        </p:spPr>
      </p:pic>
      <p:sp>
        <p:nvSpPr>
          <p:cNvPr id="11" name="TextBox 10">
            <a:extLst>
              <a:ext uri="{FF2B5EF4-FFF2-40B4-BE49-F238E27FC236}">
                <a16:creationId xmlns:a16="http://schemas.microsoft.com/office/drawing/2014/main" id="{7897EF76-9FB1-4E12-8869-D5C383B43A9A}"/>
              </a:ext>
            </a:extLst>
          </p:cNvPr>
          <p:cNvSpPr txBox="1"/>
          <p:nvPr/>
        </p:nvSpPr>
        <p:spPr>
          <a:xfrm>
            <a:off x="2560505" y="6125732"/>
            <a:ext cx="6233530" cy="307777"/>
          </a:xfrm>
          <a:prstGeom prst="rect">
            <a:avLst/>
          </a:prstGeom>
          <a:noFill/>
        </p:spPr>
        <p:txBody>
          <a:bodyPr wrap="square">
            <a:spAutoFit/>
          </a:bodyPr>
          <a:lstStyle/>
          <a:p>
            <a:pPr marL="0" marR="0" indent="0" algn="ctr">
              <a:spcBef>
                <a:spcPts val="600"/>
              </a:spcBef>
              <a:spcAft>
                <a:spcPts val="120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Hình 1.2: Sơ đồ phân loại thuật toán mật mã</a:t>
            </a:r>
          </a:p>
        </p:txBody>
      </p:sp>
    </p:spTree>
    <p:extLst>
      <p:ext uri="{BB962C8B-B14F-4D97-AF65-F5344CB8AC3E}">
        <p14:creationId xmlns:p14="http://schemas.microsoft.com/office/powerpoint/2010/main" val="3679698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2" name="Google Shape;82;p10"/>
          <p:cNvGrpSpPr/>
          <p:nvPr/>
        </p:nvGrpSpPr>
        <p:grpSpPr>
          <a:xfrm>
            <a:off x="1120225" y="264681"/>
            <a:ext cx="11184317" cy="675291"/>
            <a:chOff x="5894364" y="2084485"/>
            <a:chExt cx="11184317" cy="675291"/>
          </a:xfrm>
        </p:grpSpPr>
        <p:sp>
          <p:nvSpPr>
            <p:cNvPr id="83" name="Google Shape;83;p10"/>
            <p:cNvSpPr txBox="1"/>
            <p:nvPr/>
          </p:nvSpPr>
          <p:spPr>
            <a:xfrm>
              <a:off x="5894364" y="2084485"/>
              <a:ext cx="1118431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600" b="1" i="0" u="none" strike="noStrike" cap="none" dirty="0">
                  <a:solidFill>
                    <a:srgbClr val="FF7043"/>
                  </a:solidFill>
                  <a:latin typeface="Calibri" panose="020F0502020204030204" pitchFamily="34" charset="0"/>
                  <a:ea typeface="Calibri"/>
                  <a:cs typeface="Calibri" panose="020F0502020204030204" pitchFamily="34" charset="0"/>
                  <a:sym typeface="Calibri"/>
                </a:rPr>
                <a:t>CHƯƠNG 1</a:t>
              </a: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 </a:t>
              </a:r>
              <a:r>
                <a:rPr lang="en-US" sz="3600" b="1">
                  <a:solidFill>
                    <a:srgbClr val="FF7043"/>
                  </a:solidFill>
                  <a:latin typeface="Calibri" panose="020F0502020204030204" pitchFamily="34" charset="0"/>
                  <a:ea typeface="Calibri"/>
                  <a:cs typeface="Calibri" panose="020F0502020204030204" pitchFamily="34" charset="0"/>
                  <a:sym typeface="Calibri"/>
                </a:rPr>
                <a:t>TỔNG QUAN VỀ MẬT MÃ VÀ HỘP THẾ</a:t>
              </a:r>
              <a:endParaRPr sz="3600" b="1" i="0" u="none" strike="noStrike" cap="none" dirty="0">
                <a:solidFill>
                  <a:srgbClr val="FF7043"/>
                </a:solidFill>
                <a:latin typeface="Calibri" panose="020F0502020204030204" pitchFamily="34" charset="0"/>
                <a:ea typeface="Calibri"/>
                <a:cs typeface="Calibri" panose="020F0502020204030204" pitchFamily="34" charset="0"/>
                <a:sym typeface="Calibri"/>
              </a:endParaRPr>
            </a:p>
          </p:txBody>
        </p:sp>
        <p:sp>
          <p:nvSpPr>
            <p:cNvPr id="84" name="Google Shape;84;p10"/>
            <p:cNvSpPr txBox="1"/>
            <p:nvPr/>
          </p:nvSpPr>
          <p:spPr>
            <a:xfrm>
              <a:off x="6096000" y="2482777"/>
              <a:ext cx="50618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A5A5A5"/>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056E218-1B62-A22E-417A-5978EF7315B3}"/>
              </a:ext>
            </a:extLst>
          </p:cNvPr>
          <p:cNvSpPr txBox="1"/>
          <p:nvPr/>
        </p:nvSpPr>
        <p:spPr>
          <a:xfrm>
            <a:off x="438072" y="1094452"/>
            <a:ext cx="3991798" cy="538609"/>
          </a:xfrm>
          <a:prstGeom prst="rect">
            <a:avLst/>
          </a:prstGeom>
          <a:noFill/>
        </p:spPr>
        <p:txBody>
          <a:bodyPr wrap="none" rtlCol="0">
            <a:spAutoFit/>
          </a:bodyPr>
          <a:lstStyle/>
          <a:p>
            <a:r>
              <a:rPr lang="en-US" sz="2800" b="1">
                <a:solidFill>
                  <a:srgbClr val="42A5F5"/>
                </a:solidFill>
                <a:latin typeface="Calibri" panose="020F0502020204030204" pitchFamily="34" charset="0"/>
                <a:cs typeface="Calibri" panose="020F0502020204030204" pitchFamily="34" charset="0"/>
              </a:rPr>
              <a:t>1.1 Tổng quan về hệ mật</a:t>
            </a:r>
            <a:endParaRPr lang="en-US" sz="2800" b="1" dirty="0">
              <a:solidFill>
                <a:srgbClr val="42A5F5"/>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52F9D8A-B615-4628-BA82-6B4CE8B6F68D}"/>
              </a:ext>
            </a:extLst>
          </p:cNvPr>
          <p:cNvSpPr txBox="1"/>
          <p:nvPr/>
        </p:nvSpPr>
        <p:spPr>
          <a:xfrm>
            <a:off x="438072" y="1752130"/>
            <a:ext cx="3305713" cy="461665"/>
          </a:xfrm>
          <a:prstGeom prst="rect">
            <a:avLst/>
          </a:prstGeom>
          <a:noFill/>
        </p:spPr>
        <p:txBody>
          <a:bodyPr wrap="none" rtlCol="0">
            <a:spAutoFit/>
          </a:bodyPr>
          <a:lstStyle/>
          <a:p>
            <a:r>
              <a:rPr lang="en-US" sz="2400" b="1" i="1">
                <a:solidFill>
                  <a:srgbClr val="78909C"/>
                </a:solidFill>
                <a:latin typeface="Calibri" panose="020F0502020204030204" pitchFamily="34" charset="0"/>
                <a:cs typeface="Calibri" panose="020F0502020204030204" pitchFamily="34" charset="0"/>
              </a:rPr>
              <a:t>1.1.3 Vai trò của hệ mật </a:t>
            </a:r>
            <a:endParaRPr lang="en-US" sz="2400" b="1" i="1" dirty="0">
              <a:solidFill>
                <a:srgbClr val="78909C"/>
              </a:solidFill>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6F2B7BCC-0C59-4A2D-8523-5CE8154D1A85}"/>
              </a:ext>
            </a:extLst>
          </p:cNvPr>
          <p:cNvSpPr txBox="1"/>
          <p:nvPr/>
        </p:nvSpPr>
        <p:spPr>
          <a:xfrm>
            <a:off x="995285" y="2351153"/>
            <a:ext cx="11001375" cy="2795958"/>
          </a:xfrm>
          <a:prstGeom prst="rect">
            <a:avLst/>
          </a:prstGeom>
          <a:noFill/>
        </p:spPr>
        <p:txBody>
          <a:bodyPr wrap="square" rtlCol="0">
            <a:spAutoFit/>
          </a:bodyPr>
          <a:lstStyle/>
          <a:p>
            <a:pPr algn="just">
              <a:lnSpc>
                <a:spcPct val="150000"/>
              </a:lnSpc>
            </a:pPr>
            <a:r>
              <a:rPr lang="en-US" sz="2400">
                <a:solidFill>
                  <a:srgbClr val="424242"/>
                </a:solidFill>
                <a:latin typeface="Times New Roman" panose="02020603050405020304" pitchFamily="18" charset="0"/>
                <a:cs typeface="Times New Roman" panose="02020603050405020304" pitchFamily="18" charset="0"/>
              </a:rPr>
              <a:t>Mật mã đảm bảo những tính chất sau trong an toàn thông tin:</a:t>
            </a:r>
            <a:endParaRPr lang="en-US" sz="2400" dirty="0">
              <a:solidFill>
                <a:srgbClr val="424242"/>
              </a:solidFill>
              <a:latin typeface="Times New Roman" panose="02020603050405020304" pitchFamily="18" charset="0"/>
              <a:cs typeface="Times New Roman" panose="02020603050405020304" pitchFamily="18" charset="0"/>
            </a:endParaRPr>
          </a:p>
          <a:p>
            <a:pPr marL="457200" lvl="8" indent="-457200">
              <a:lnSpc>
                <a:spcPct val="150000"/>
              </a:lnSpc>
              <a:buFont typeface="+mj-lt"/>
              <a:buAutoNum type="arabicPeriod"/>
            </a:pPr>
            <a:r>
              <a:rPr lang="en-US" sz="2400">
                <a:solidFill>
                  <a:srgbClr val="424242"/>
                </a:solidFill>
                <a:latin typeface="Times New Roman" panose="02020603050405020304" pitchFamily="18" charset="0"/>
                <a:cs typeface="Times New Roman" panose="02020603050405020304" pitchFamily="18" charset="0"/>
              </a:rPr>
              <a:t>Tính bí mật</a:t>
            </a:r>
          </a:p>
          <a:p>
            <a:pPr marL="457200" lvl="8" indent="-457200">
              <a:lnSpc>
                <a:spcPct val="150000"/>
              </a:lnSpc>
              <a:buFont typeface="+mj-lt"/>
              <a:buAutoNum type="arabicPeriod"/>
            </a:pPr>
            <a:r>
              <a:rPr lang="en-US" sz="2400">
                <a:solidFill>
                  <a:srgbClr val="424242"/>
                </a:solidFill>
                <a:latin typeface="Times New Roman" panose="02020603050405020304" pitchFamily="18" charset="0"/>
                <a:cs typeface="Times New Roman" panose="02020603050405020304" pitchFamily="18" charset="0"/>
              </a:rPr>
              <a:t>Tính toàn vẹn</a:t>
            </a:r>
          </a:p>
          <a:p>
            <a:pPr marL="457200" lvl="8" indent="-457200">
              <a:lnSpc>
                <a:spcPct val="150000"/>
              </a:lnSpc>
              <a:buFont typeface="+mj-lt"/>
              <a:buAutoNum type="arabicPeriod"/>
            </a:pPr>
            <a:r>
              <a:rPr lang="en-US" sz="2400">
                <a:solidFill>
                  <a:srgbClr val="424242"/>
                </a:solidFill>
                <a:latin typeface="Times New Roman" panose="02020603050405020304" pitchFamily="18" charset="0"/>
                <a:cs typeface="Times New Roman" panose="02020603050405020304" pitchFamily="18" charset="0"/>
              </a:rPr>
              <a:t>Tính xác thực </a:t>
            </a:r>
          </a:p>
          <a:p>
            <a:pPr marL="457200" lvl="8" indent="-457200">
              <a:lnSpc>
                <a:spcPct val="150000"/>
              </a:lnSpc>
              <a:buFont typeface="+mj-lt"/>
              <a:buAutoNum type="arabicPeriod"/>
            </a:pPr>
            <a:r>
              <a:rPr lang="en-US" sz="2400">
                <a:solidFill>
                  <a:srgbClr val="424242"/>
                </a:solidFill>
                <a:latin typeface="Times New Roman" panose="02020603050405020304" pitchFamily="18" charset="0"/>
                <a:cs typeface="Times New Roman" panose="02020603050405020304" pitchFamily="18" charset="0"/>
              </a:rPr>
              <a:t>Tính chống chối bỏ</a:t>
            </a:r>
          </a:p>
        </p:txBody>
      </p:sp>
    </p:spTree>
    <p:extLst>
      <p:ext uri="{BB962C8B-B14F-4D97-AF65-F5344CB8AC3E}">
        <p14:creationId xmlns:p14="http://schemas.microsoft.com/office/powerpoint/2010/main" val="3168162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2" name="Google Shape;82;p10"/>
          <p:cNvGrpSpPr/>
          <p:nvPr/>
        </p:nvGrpSpPr>
        <p:grpSpPr>
          <a:xfrm>
            <a:off x="1120225" y="264681"/>
            <a:ext cx="11184317" cy="675291"/>
            <a:chOff x="5894364" y="2084485"/>
            <a:chExt cx="11184317" cy="675291"/>
          </a:xfrm>
        </p:grpSpPr>
        <p:sp>
          <p:nvSpPr>
            <p:cNvPr id="83" name="Google Shape;83;p10"/>
            <p:cNvSpPr txBox="1"/>
            <p:nvPr/>
          </p:nvSpPr>
          <p:spPr>
            <a:xfrm>
              <a:off x="5894364" y="2084485"/>
              <a:ext cx="1118431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600" b="1" i="0" u="none" strike="noStrike" cap="none" dirty="0">
                  <a:solidFill>
                    <a:srgbClr val="FF7043"/>
                  </a:solidFill>
                  <a:latin typeface="Calibri" panose="020F0502020204030204" pitchFamily="34" charset="0"/>
                  <a:ea typeface="Calibri"/>
                  <a:cs typeface="Calibri" panose="020F0502020204030204" pitchFamily="34" charset="0"/>
                  <a:sym typeface="Calibri"/>
                </a:rPr>
                <a:t>CHƯƠNG 1</a:t>
              </a: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 </a:t>
              </a:r>
              <a:r>
                <a:rPr lang="en-US" sz="3600" b="1">
                  <a:solidFill>
                    <a:srgbClr val="FF7043"/>
                  </a:solidFill>
                  <a:latin typeface="Calibri" panose="020F0502020204030204" pitchFamily="34" charset="0"/>
                  <a:ea typeface="Calibri"/>
                  <a:cs typeface="Calibri" panose="020F0502020204030204" pitchFamily="34" charset="0"/>
                  <a:sym typeface="Calibri"/>
                </a:rPr>
                <a:t>TỔNG QUAN VỀ MẬT MÃ VÀ HỘP THẾ</a:t>
              </a:r>
              <a:endParaRPr sz="3600" b="1" i="0" u="none" strike="noStrike" cap="none" dirty="0">
                <a:solidFill>
                  <a:srgbClr val="FF7043"/>
                </a:solidFill>
                <a:latin typeface="Calibri" panose="020F0502020204030204" pitchFamily="34" charset="0"/>
                <a:ea typeface="Calibri"/>
                <a:cs typeface="Calibri" panose="020F0502020204030204" pitchFamily="34" charset="0"/>
                <a:sym typeface="Calibri"/>
              </a:endParaRPr>
            </a:p>
          </p:txBody>
        </p:sp>
        <p:sp>
          <p:nvSpPr>
            <p:cNvPr id="84" name="Google Shape;84;p10"/>
            <p:cNvSpPr txBox="1"/>
            <p:nvPr/>
          </p:nvSpPr>
          <p:spPr>
            <a:xfrm>
              <a:off x="6096000" y="2482777"/>
              <a:ext cx="50618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A5A5A5"/>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056E218-1B62-A22E-417A-5978EF7315B3}"/>
              </a:ext>
            </a:extLst>
          </p:cNvPr>
          <p:cNvSpPr txBox="1"/>
          <p:nvPr/>
        </p:nvSpPr>
        <p:spPr>
          <a:xfrm>
            <a:off x="438072" y="1094452"/>
            <a:ext cx="4009431" cy="523220"/>
          </a:xfrm>
          <a:prstGeom prst="rect">
            <a:avLst/>
          </a:prstGeom>
          <a:noFill/>
        </p:spPr>
        <p:txBody>
          <a:bodyPr wrap="none" rtlCol="0">
            <a:spAutoFit/>
          </a:bodyPr>
          <a:lstStyle/>
          <a:p>
            <a:r>
              <a:rPr lang="en-US" sz="2800" b="1">
                <a:solidFill>
                  <a:srgbClr val="42A5F5"/>
                </a:solidFill>
                <a:latin typeface="Calibri" panose="020F0502020204030204" pitchFamily="34" charset="0"/>
                <a:cs typeface="Calibri" panose="020F0502020204030204" pitchFamily="34" charset="0"/>
              </a:rPr>
              <a:t>1.2 Tổng quan về mã khối</a:t>
            </a:r>
            <a:endParaRPr lang="en-US" sz="2800" b="1" dirty="0">
              <a:solidFill>
                <a:srgbClr val="42A5F5"/>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52F9D8A-B615-4628-BA82-6B4CE8B6F68D}"/>
              </a:ext>
            </a:extLst>
          </p:cNvPr>
          <p:cNvSpPr txBox="1"/>
          <p:nvPr/>
        </p:nvSpPr>
        <p:spPr>
          <a:xfrm>
            <a:off x="438072" y="1752130"/>
            <a:ext cx="3060453" cy="461665"/>
          </a:xfrm>
          <a:prstGeom prst="rect">
            <a:avLst/>
          </a:prstGeom>
          <a:noFill/>
        </p:spPr>
        <p:txBody>
          <a:bodyPr wrap="none" rtlCol="0">
            <a:spAutoFit/>
          </a:bodyPr>
          <a:lstStyle/>
          <a:p>
            <a:r>
              <a:rPr lang="en-US" sz="2400" b="1" i="1">
                <a:solidFill>
                  <a:srgbClr val="78909C"/>
                </a:solidFill>
                <a:latin typeface="Calibri" panose="020F0502020204030204" pitchFamily="34" charset="0"/>
                <a:cs typeface="Calibri" panose="020F0502020204030204" pitchFamily="34" charset="0"/>
              </a:rPr>
              <a:t>1.2.1 Giới thiệu chung </a:t>
            </a:r>
            <a:endParaRPr lang="en-US" sz="2400" b="1" i="1" dirty="0">
              <a:solidFill>
                <a:srgbClr val="78909C"/>
              </a:solidFill>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6F2B7BCC-0C59-4A2D-8523-5CE8154D1A85}"/>
              </a:ext>
            </a:extLst>
          </p:cNvPr>
          <p:cNvSpPr txBox="1"/>
          <p:nvPr/>
        </p:nvSpPr>
        <p:spPr>
          <a:xfrm>
            <a:off x="438072" y="2291073"/>
            <a:ext cx="11184317" cy="1133965"/>
          </a:xfrm>
          <a:prstGeom prst="rect">
            <a:avLst/>
          </a:prstGeom>
          <a:noFill/>
        </p:spPr>
        <p:txBody>
          <a:bodyPr wrap="square" rtlCol="0">
            <a:spAutoFit/>
          </a:bodyPr>
          <a:lstStyle/>
          <a:p>
            <a:pPr algn="just">
              <a:lnSpc>
                <a:spcPct val="150000"/>
              </a:lnSpc>
            </a:pPr>
            <a:r>
              <a:rPr lang="en-US" sz="2400">
                <a:solidFill>
                  <a:srgbClr val="424242"/>
                </a:solidFill>
                <a:latin typeface="Times New Roman" panose="02020603050405020304" pitchFamily="18" charset="0"/>
                <a:cs typeface="Times New Roman" panose="02020603050405020304" pitchFamily="18" charset="0"/>
              </a:rPr>
              <a:t>         Các hệ mật mã cổ điển có đặc điểm chung là từng ký tự của bản rõ được mã hóa tách biệt. Điều này làm cho việc thám mã trở lên dễ dàng hơn</a:t>
            </a:r>
          </a:p>
        </p:txBody>
      </p:sp>
      <p:sp>
        <p:nvSpPr>
          <p:cNvPr id="9" name="TextBox 8">
            <a:extLst>
              <a:ext uri="{FF2B5EF4-FFF2-40B4-BE49-F238E27FC236}">
                <a16:creationId xmlns:a16="http://schemas.microsoft.com/office/drawing/2014/main" id="{553D0D6F-A872-4BBF-93E2-6B2AAEBD4C7A}"/>
              </a:ext>
            </a:extLst>
          </p:cNvPr>
          <p:cNvSpPr txBox="1"/>
          <p:nvPr/>
        </p:nvSpPr>
        <p:spPr>
          <a:xfrm>
            <a:off x="438072" y="3604066"/>
            <a:ext cx="11184317" cy="1133965"/>
          </a:xfrm>
          <a:prstGeom prst="rect">
            <a:avLst/>
          </a:prstGeom>
          <a:noFill/>
        </p:spPr>
        <p:txBody>
          <a:bodyPr wrap="square" rtlCol="0">
            <a:spAutoFit/>
          </a:bodyPr>
          <a:lstStyle/>
          <a:p>
            <a:pPr algn="just">
              <a:lnSpc>
                <a:spcPct val="150000"/>
              </a:lnSpc>
            </a:pPr>
            <a:r>
              <a:rPr lang="en-US" sz="2400">
                <a:solidFill>
                  <a:srgbClr val="424242"/>
                </a:solidFill>
                <a:latin typeface="Times New Roman" panose="02020603050405020304" pitchFamily="18" charset="0"/>
                <a:cs typeface="Times New Roman" panose="02020603050405020304" pitchFamily="18" charset="0"/>
              </a:rPr>
              <a:t>         Trên thực tế, người ta thường dung một kiểu mật mã khác, trong đó từng khối ký tự của bản rõ được mã hóa cùng một lúc như là một đơn vị mã hóa đồng nhất, gọi là mã khối</a:t>
            </a:r>
          </a:p>
        </p:txBody>
      </p:sp>
      <p:sp>
        <p:nvSpPr>
          <p:cNvPr id="10" name="TextBox 9">
            <a:extLst>
              <a:ext uri="{FF2B5EF4-FFF2-40B4-BE49-F238E27FC236}">
                <a16:creationId xmlns:a16="http://schemas.microsoft.com/office/drawing/2014/main" id="{5DBAE65B-DD88-4C24-89DD-7088A36869A6}"/>
              </a:ext>
            </a:extLst>
          </p:cNvPr>
          <p:cNvSpPr txBox="1"/>
          <p:nvPr/>
        </p:nvSpPr>
        <p:spPr>
          <a:xfrm>
            <a:off x="438072" y="4962923"/>
            <a:ext cx="11184317" cy="1133965"/>
          </a:xfrm>
          <a:prstGeom prst="rect">
            <a:avLst/>
          </a:prstGeom>
          <a:noFill/>
        </p:spPr>
        <p:txBody>
          <a:bodyPr wrap="square" rtlCol="0">
            <a:spAutoFit/>
          </a:bodyPr>
          <a:lstStyle/>
          <a:p>
            <a:pPr algn="just">
              <a:lnSpc>
                <a:spcPct val="150000"/>
              </a:lnSpc>
            </a:pPr>
            <a:r>
              <a:rPr lang="en-US" sz="2400">
                <a:solidFill>
                  <a:srgbClr val="424242"/>
                </a:solidFill>
                <a:latin typeface="Times New Roman" panose="02020603050405020304" pitchFamily="18" charset="0"/>
                <a:cs typeface="Times New Roman" panose="02020603050405020304" pitchFamily="18" charset="0"/>
              </a:rPr>
              <a:t>         Quá trình mã hóa bao gồm 2 thuật toán: mã hóa và giải mã. Cả 2 thuật toán đều tác động lên khối đầu vào n bit, sử dụng một khóa k bit để cho ra khối đầu ra n bit</a:t>
            </a:r>
          </a:p>
        </p:txBody>
      </p:sp>
    </p:spTree>
    <p:extLst>
      <p:ext uri="{BB962C8B-B14F-4D97-AF65-F5344CB8AC3E}">
        <p14:creationId xmlns:p14="http://schemas.microsoft.com/office/powerpoint/2010/main" val="2320798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2" name="Google Shape;82;p10"/>
          <p:cNvGrpSpPr/>
          <p:nvPr/>
        </p:nvGrpSpPr>
        <p:grpSpPr>
          <a:xfrm>
            <a:off x="1120225" y="264681"/>
            <a:ext cx="11184317" cy="675291"/>
            <a:chOff x="5894364" y="2084485"/>
            <a:chExt cx="11184317" cy="675291"/>
          </a:xfrm>
        </p:grpSpPr>
        <p:sp>
          <p:nvSpPr>
            <p:cNvPr id="83" name="Google Shape;83;p10"/>
            <p:cNvSpPr txBox="1"/>
            <p:nvPr/>
          </p:nvSpPr>
          <p:spPr>
            <a:xfrm>
              <a:off x="5894364" y="2084485"/>
              <a:ext cx="1118431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3600" b="1" i="0" u="none" strike="noStrike" cap="none" dirty="0">
                  <a:solidFill>
                    <a:srgbClr val="FF7043"/>
                  </a:solidFill>
                  <a:latin typeface="Calibri" panose="020F0502020204030204" pitchFamily="34" charset="0"/>
                  <a:ea typeface="Calibri"/>
                  <a:cs typeface="Calibri" panose="020F0502020204030204" pitchFamily="34" charset="0"/>
                  <a:sym typeface="Calibri"/>
                </a:rPr>
                <a:t>CHƯƠNG 1</a:t>
              </a:r>
              <a:r>
                <a:rPr lang="en-US" sz="3600" b="1" i="0" u="none" strike="noStrike" cap="none">
                  <a:solidFill>
                    <a:srgbClr val="FF7043"/>
                  </a:solidFill>
                  <a:latin typeface="Calibri" panose="020F0502020204030204" pitchFamily="34" charset="0"/>
                  <a:ea typeface="Calibri"/>
                  <a:cs typeface="Calibri" panose="020F0502020204030204" pitchFamily="34" charset="0"/>
                  <a:sym typeface="Calibri"/>
                </a:rPr>
                <a:t>: </a:t>
              </a:r>
              <a:r>
                <a:rPr lang="en-US" sz="3600" b="1">
                  <a:solidFill>
                    <a:srgbClr val="FF7043"/>
                  </a:solidFill>
                  <a:latin typeface="Calibri" panose="020F0502020204030204" pitchFamily="34" charset="0"/>
                  <a:ea typeface="Calibri"/>
                  <a:cs typeface="Calibri" panose="020F0502020204030204" pitchFamily="34" charset="0"/>
                  <a:sym typeface="Calibri"/>
                </a:rPr>
                <a:t>TỔNG QUAN VỀ MẬT MÃ VÀ HỘP THẾ</a:t>
              </a:r>
              <a:endParaRPr sz="3600" b="1" i="0" u="none" strike="noStrike" cap="none" dirty="0">
                <a:solidFill>
                  <a:srgbClr val="FF7043"/>
                </a:solidFill>
                <a:latin typeface="Calibri" panose="020F0502020204030204" pitchFamily="34" charset="0"/>
                <a:ea typeface="Calibri"/>
                <a:cs typeface="Calibri" panose="020F0502020204030204" pitchFamily="34" charset="0"/>
                <a:sym typeface="Calibri"/>
              </a:endParaRPr>
            </a:p>
          </p:txBody>
        </p:sp>
        <p:sp>
          <p:nvSpPr>
            <p:cNvPr id="84" name="Google Shape;84;p10"/>
            <p:cNvSpPr txBox="1"/>
            <p:nvPr/>
          </p:nvSpPr>
          <p:spPr>
            <a:xfrm>
              <a:off x="6096000" y="2482777"/>
              <a:ext cx="50618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A5A5A5"/>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056E218-1B62-A22E-417A-5978EF7315B3}"/>
              </a:ext>
            </a:extLst>
          </p:cNvPr>
          <p:cNvSpPr txBox="1"/>
          <p:nvPr/>
        </p:nvSpPr>
        <p:spPr>
          <a:xfrm>
            <a:off x="438072" y="1094452"/>
            <a:ext cx="4009431" cy="523220"/>
          </a:xfrm>
          <a:prstGeom prst="rect">
            <a:avLst/>
          </a:prstGeom>
          <a:noFill/>
        </p:spPr>
        <p:txBody>
          <a:bodyPr wrap="none" rtlCol="0">
            <a:spAutoFit/>
          </a:bodyPr>
          <a:lstStyle/>
          <a:p>
            <a:r>
              <a:rPr lang="en-US" sz="2800" b="1">
                <a:solidFill>
                  <a:srgbClr val="42A5F5"/>
                </a:solidFill>
                <a:latin typeface="Calibri" panose="020F0502020204030204" pitchFamily="34" charset="0"/>
                <a:cs typeface="Calibri" panose="020F0502020204030204" pitchFamily="34" charset="0"/>
              </a:rPr>
              <a:t>1.2 Tổng quan về mã khối</a:t>
            </a:r>
            <a:endParaRPr lang="en-US" sz="2800" b="1" dirty="0">
              <a:solidFill>
                <a:srgbClr val="42A5F5"/>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52F9D8A-B615-4628-BA82-6B4CE8B6F68D}"/>
              </a:ext>
            </a:extLst>
          </p:cNvPr>
          <p:cNvSpPr txBox="1"/>
          <p:nvPr/>
        </p:nvSpPr>
        <p:spPr>
          <a:xfrm>
            <a:off x="438072" y="1752130"/>
            <a:ext cx="3249608" cy="461665"/>
          </a:xfrm>
          <a:prstGeom prst="rect">
            <a:avLst/>
          </a:prstGeom>
          <a:noFill/>
        </p:spPr>
        <p:txBody>
          <a:bodyPr wrap="none" rtlCol="0">
            <a:spAutoFit/>
          </a:bodyPr>
          <a:lstStyle/>
          <a:p>
            <a:r>
              <a:rPr lang="en-US" sz="2400" b="1" i="1">
                <a:solidFill>
                  <a:srgbClr val="78909C"/>
                </a:solidFill>
                <a:latin typeface="Calibri" panose="020F0502020204030204" pitchFamily="34" charset="0"/>
                <a:cs typeface="Calibri" panose="020F0502020204030204" pitchFamily="34" charset="0"/>
              </a:rPr>
              <a:t>1.2.2 Một số hệ mã khối</a:t>
            </a:r>
            <a:endParaRPr lang="en-US" sz="2400" b="1" i="1" dirty="0">
              <a:solidFill>
                <a:srgbClr val="78909C"/>
              </a:solidFill>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6F2B7BCC-0C59-4A2D-8523-5CE8154D1A85}"/>
              </a:ext>
            </a:extLst>
          </p:cNvPr>
          <p:cNvSpPr txBox="1"/>
          <p:nvPr/>
        </p:nvSpPr>
        <p:spPr>
          <a:xfrm>
            <a:off x="438072" y="2291073"/>
            <a:ext cx="11184317" cy="2241960"/>
          </a:xfrm>
          <a:prstGeom prst="rect">
            <a:avLst/>
          </a:prstGeom>
          <a:noFill/>
        </p:spPr>
        <p:txBody>
          <a:bodyPr wrap="square" rtlCol="0">
            <a:spAutoFit/>
          </a:bodyPr>
          <a:lstStyle/>
          <a:p>
            <a:pPr algn="just">
              <a:lnSpc>
                <a:spcPct val="150000"/>
              </a:lnSpc>
            </a:pPr>
            <a:r>
              <a:rPr lang="en-US" sz="2400">
                <a:solidFill>
                  <a:srgbClr val="424242"/>
                </a:solidFill>
                <a:latin typeface="Times New Roman" panose="02020603050405020304" pitchFamily="18" charset="0"/>
                <a:cs typeface="Times New Roman" panose="02020603050405020304" pitchFamily="18" charset="0"/>
              </a:rPr>
              <a:t>         Một số hệ mã khối điển hình: DES (1977), 3-DES (1985), AES (2001) …</a:t>
            </a:r>
          </a:p>
          <a:p>
            <a:pPr algn="just">
              <a:lnSpc>
                <a:spcPct val="150000"/>
              </a:lnSpc>
            </a:pPr>
            <a:r>
              <a:rPr lang="en-US" sz="2400">
                <a:solidFill>
                  <a:srgbClr val="424242"/>
                </a:solidFill>
                <a:latin typeface="Times New Roman" panose="02020603050405020304" pitchFamily="18" charset="0"/>
                <a:cs typeface="Times New Roman" panose="02020603050405020304" pitchFamily="18" charset="0"/>
              </a:rPr>
              <a:t>         DES được sử dụng rất rộng rãi và có tầm quan trọng vô cùng to lớn. </a:t>
            </a:r>
            <a:r>
              <a:rPr lang="en-US" sz="2400">
                <a:solidFill>
                  <a:srgbClr val="424242"/>
                </a:solidFill>
                <a:effectLst/>
                <a:latin typeface="Times New Roman" panose="02020603050405020304" pitchFamily="18" charset="0"/>
                <a:ea typeface="Calibri" panose="020F0502020204030204" pitchFamily="34" charset="0"/>
              </a:rPr>
              <a:t>Tuy nhiên DES</a:t>
            </a:r>
            <a:r>
              <a:rPr lang="en-US" sz="2400" spc="-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cũng</a:t>
            </a:r>
            <a:r>
              <a:rPr lang="en-US" sz="2400" spc="-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có những</a:t>
            </a:r>
            <a:r>
              <a:rPr lang="en-US" sz="2400" spc="-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điểm</a:t>
            </a:r>
            <a:r>
              <a:rPr lang="en-US" sz="2400" spc="-1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yếu</a:t>
            </a:r>
            <a:r>
              <a:rPr lang="en-US" sz="2400" spc="-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nhất</a:t>
            </a:r>
            <a:r>
              <a:rPr lang="en-US" sz="2400" spc="-2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định</a:t>
            </a:r>
            <a:r>
              <a:rPr lang="en-US" sz="2400" spc="-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của</a:t>
            </a:r>
            <a:r>
              <a:rPr lang="en-US" sz="2400" spc="-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nó,</a:t>
            </a:r>
            <a:r>
              <a:rPr lang="en-US" sz="2400" spc="-2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đó chính</a:t>
            </a:r>
            <a:r>
              <a:rPr lang="en-US" sz="2400" spc="-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là</a:t>
            </a:r>
            <a:r>
              <a:rPr lang="en-US" sz="2400" spc="-2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tính</a:t>
            </a:r>
            <a:r>
              <a:rPr lang="en-US" sz="2400" spc="-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bù và khoá yếu. Hiện nay DES đã bị phá vỡ và </a:t>
            </a:r>
            <a:r>
              <a:rPr lang="en-US" sz="2400">
                <a:solidFill>
                  <a:srgbClr val="424242"/>
                </a:solidFill>
                <a:latin typeface="Times New Roman" panose="02020603050405020304" pitchFamily="18" charset="0"/>
                <a:ea typeface="Calibri" panose="020F0502020204030204" pitchFamily="34" charset="0"/>
              </a:rPr>
              <a:t>được thay thế bởi chuẩn mã hóa tiên tiến AES</a:t>
            </a:r>
            <a:endParaRPr lang="en-US" sz="2400">
              <a:solidFill>
                <a:srgbClr val="424242"/>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DBAE65B-DD88-4C24-89DD-7088A36869A6}"/>
              </a:ext>
            </a:extLst>
          </p:cNvPr>
          <p:cNvSpPr txBox="1"/>
          <p:nvPr/>
        </p:nvSpPr>
        <p:spPr>
          <a:xfrm>
            <a:off x="438072" y="4545375"/>
            <a:ext cx="11184317" cy="1687963"/>
          </a:xfrm>
          <a:prstGeom prst="rect">
            <a:avLst/>
          </a:prstGeom>
          <a:noFill/>
        </p:spPr>
        <p:txBody>
          <a:bodyPr wrap="square" rtlCol="0">
            <a:spAutoFit/>
          </a:bodyPr>
          <a:lstStyle/>
          <a:p>
            <a:pPr algn="just">
              <a:lnSpc>
                <a:spcPct val="150000"/>
              </a:lnSpc>
            </a:pPr>
            <a:r>
              <a:rPr lang="en-US" sz="2400">
                <a:solidFill>
                  <a:srgbClr val="424242"/>
                </a:solidFill>
                <a:latin typeface="Times New Roman" panose="02020603050405020304" pitchFamily="18" charset="0"/>
                <a:cs typeface="Times New Roman" panose="02020603050405020304" pitchFamily="18" charset="0"/>
              </a:rPr>
              <a:t>         </a:t>
            </a:r>
            <a:r>
              <a:rPr lang="en-US" sz="2400">
                <a:solidFill>
                  <a:srgbClr val="424242"/>
                </a:solidFill>
                <a:effectLst/>
                <a:latin typeface="Times New Roman" panose="02020603050405020304" pitchFamily="18" charset="0"/>
                <a:ea typeface="Calibri" panose="020F0502020204030204" pitchFamily="34" charset="0"/>
              </a:rPr>
              <a:t>(AES)</a:t>
            </a:r>
            <a:r>
              <a:rPr lang="en-US" sz="2400" spc="-3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được</a:t>
            </a:r>
            <a:r>
              <a:rPr lang="en-US" sz="2400" spc="-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xây</a:t>
            </a:r>
            <a:r>
              <a:rPr lang="en-US" sz="2400" spc="-3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dựng</a:t>
            </a:r>
            <a:r>
              <a:rPr lang="en-US" sz="2400" spc="-1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trên cấu</a:t>
            </a:r>
            <a:r>
              <a:rPr lang="en-US" sz="2400" spc="-1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trúc</a:t>
            </a:r>
            <a:r>
              <a:rPr lang="en-US" sz="2400" spc="-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mạng</a:t>
            </a:r>
            <a:r>
              <a:rPr lang="en-US" sz="2400" spc="-1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thay thế</a:t>
            </a:r>
            <a:r>
              <a:rPr lang="en-US" sz="2400" spc="12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a:t>
            </a:r>
            <a:r>
              <a:rPr lang="en-US" sz="2400" spc="12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hoán</a:t>
            </a:r>
            <a:r>
              <a:rPr lang="en-US" sz="2400" spc="13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vị</a:t>
            </a:r>
            <a:r>
              <a:rPr lang="en-US" sz="2400" spc="125">
                <a:solidFill>
                  <a:srgbClr val="424242"/>
                </a:solidFill>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Số</a:t>
            </a:r>
            <a:r>
              <a:rPr lang="en-US" sz="2400" spc="13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vòng</a:t>
            </a:r>
            <a:r>
              <a:rPr lang="en-US" sz="2400" spc="12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lặp</a:t>
            </a:r>
            <a:r>
              <a:rPr lang="en-US" sz="2400" spc="130">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của</a:t>
            </a:r>
            <a:r>
              <a:rPr lang="en-US" sz="2400" spc="125">
                <a:solidFill>
                  <a:srgbClr val="424242"/>
                </a:solidFill>
                <a:effectLst/>
                <a:latin typeface="Times New Roman" panose="02020603050405020304" pitchFamily="18" charset="0"/>
                <a:ea typeface="Calibri" panose="020F0502020204030204" pitchFamily="34" charset="0"/>
              </a:rPr>
              <a:t> </a:t>
            </a:r>
            <a:r>
              <a:rPr lang="en-US" sz="2400">
                <a:solidFill>
                  <a:srgbClr val="424242"/>
                </a:solidFill>
                <a:effectLst/>
                <a:latin typeface="Times New Roman" panose="02020603050405020304" pitchFamily="18" charset="0"/>
                <a:ea typeface="Calibri" panose="020F0502020204030204" pitchFamily="34" charset="0"/>
              </a:rPr>
              <a:t>AES</a:t>
            </a:r>
            <a:r>
              <a:rPr lang="en-US" sz="2400" spc="120">
                <a:solidFill>
                  <a:srgbClr val="424242"/>
                </a:solidFill>
                <a:effectLst/>
                <a:latin typeface="Times New Roman" panose="02020603050405020304" pitchFamily="18" charset="0"/>
                <a:ea typeface="Calibri" panose="020F0502020204030204" pitchFamily="34" charset="0"/>
              </a:rPr>
              <a:t> </a:t>
            </a:r>
            <a:r>
              <a:rPr lang="en-US" sz="2400" spc="-25">
                <a:solidFill>
                  <a:srgbClr val="424242"/>
                </a:solidFill>
                <a:effectLst/>
                <a:latin typeface="Times New Roman" panose="02020603050405020304" pitchFamily="18" charset="0"/>
                <a:ea typeface="Calibri" panose="020F0502020204030204" pitchFamily="34" charset="0"/>
              </a:rPr>
              <a:t>là</a:t>
            </a:r>
            <a:r>
              <a:rPr lang="en-US" sz="2400">
                <a:solidFill>
                  <a:srgbClr val="424242"/>
                </a:solidFill>
                <a:effectLst/>
                <a:latin typeface="Times New Roman" panose="02020603050405020304" pitchFamily="18" charset="0"/>
                <a:ea typeface="Calibri" panose="020F0502020204030204" pitchFamily="34" charset="0"/>
              </a:rPr>
              <a:t> một tham số xác định trên cơ sở kích thước khoá: 10 vòng lặp cho khóa 128 bit, 12 cho 192 bit, 14 cho 256 bit</a:t>
            </a:r>
            <a:endParaRPr lang="en-US" sz="2400">
              <a:solidFill>
                <a:srgbClr val="42424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4506260"/>
      </p:ext>
    </p:extLst>
  </p:cSld>
  <p:clrMapOvr>
    <a:masterClrMapping/>
  </p:clrMapOvr>
</p:sld>
</file>

<file path=ppt/theme/theme1.xml><?xml version="1.0" encoding="utf-8"?>
<a:theme xmlns:a="http://schemas.openxmlformats.org/drawingml/2006/main" name="Master">
  <a:themeElements>
    <a:clrScheme name="自定义 190">
      <a:dk1>
        <a:srgbClr val="000000"/>
      </a:dk1>
      <a:lt1>
        <a:srgbClr val="FFFFFF"/>
      </a:lt1>
      <a:dk2>
        <a:srgbClr val="44546A"/>
      </a:dk2>
      <a:lt2>
        <a:srgbClr val="E7E6E6"/>
      </a:lt2>
      <a:accent1>
        <a:srgbClr val="DF213B"/>
      </a:accent1>
      <a:accent2>
        <a:srgbClr val="595959"/>
      </a:accent2>
      <a:accent3>
        <a:srgbClr val="DF213B"/>
      </a:accent3>
      <a:accent4>
        <a:srgbClr val="595959"/>
      </a:accent4>
      <a:accent5>
        <a:srgbClr val="DF213B"/>
      </a:accent5>
      <a:accent6>
        <a:srgbClr val="595959"/>
      </a:accent6>
      <a:hlink>
        <a:srgbClr val="DF213B"/>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739</TotalTime>
  <Words>4789</Words>
  <Application>Microsoft Office PowerPoint</Application>
  <PresentationFormat>Widescreen</PresentationFormat>
  <Paragraphs>449</Paragraphs>
  <Slides>58</Slides>
  <Notes>58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5" baseType="lpstr">
      <vt:lpstr>Arial</vt:lpstr>
      <vt:lpstr>Montserrat</vt:lpstr>
      <vt:lpstr>Times New Roman</vt:lpstr>
      <vt:lpstr>Cambria Math</vt:lpstr>
      <vt:lpstr>Calibri</vt:lpstr>
      <vt:lpstr>Master</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hieu</dc:creator>
  <cp:lastModifiedBy>Nguyễn Xuân Hiệu</cp:lastModifiedBy>
  <cp:revision>97</cp:revision>
  <dcterms:modified xsi:type="dcterms:W3CDTF">2024-12-14T00:28:53Z</dcterms:modified>
</cp:coreProperties>
</file>