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72" r:id="rId5"/>
    <p:sldId id="260" r:id="rId6"/>
    <p:sldId id="268" r:id="rId7"/>
    <p:sldId id="265" r:id="rId8"/>
    <p:sldId id="269" r:id="rId9"/>
    <p:sldId id="266" r:id="rId10"/>
    <p:sldId id="270" r:id="rId11"/>
    <p:sldId id="271" r:id="rId12"/>
    <p:sldId id="262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3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D4784-C34D-424E-B967-04938589B01E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F2CAB-120A-4768-9C0C-D9259C5B4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0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,5</a:t>
            </a:r>
          </a:p>
          <a:p>
            <a:r>
              <a:rPr lang="ko-KR" altLang="en-US" dirty="0"/>
              <a:t>다음 분기에 설계할 게임은</a:t>
            </a:r>
            <a:r>
              <a:rPr lang="en-US" altLang="ko-KR" dirty="0"/>
              <a:t>? </a:t>
            </a:r>
            <a:r>
              <a:rPr lang="ko-KR" altLang="en-US" dirty="0"/>
              <a:t>에 대한 주제로 발표를 맡은 </a:t>
            </a:r>
            <a:r>
              <a:rPr lang="en-US" altLang="ko-KR" dirty="0"/>
              <a:t>AI </a:t>
            </a:r>
            <a:r>
              <a:rPr lang="ko-KR" altLang="en-US" dirty="0"/>
              <a:t>부트캠프 </a:t>
            </a:r>
            <a:r>
              <a:rPr lang="en-US" altLang="ko-KR" dirty="0"/>
              <a:t>13</a:t>
            </a:r>
            <a:r>
              <a:rPr lang="ko-KR" altLang="en-US" dirty="0"/>
              <a:t>기 </a:t>
            </a:r>
            <a:r>
              <a:rPr lang="ko-KR" altLang="en-US" dirty="0" err="1"/>
              <a:t>이기돈입니다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F2CAB-120A-4768-9C0C-D9259C5B400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81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C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87771" y="2212593"/>
            <a:ext cx="12867869" cy="23391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300" kern="0" spc="-200" dirty="0">
                <a:solidFill>
                  <a:srgbClr val="FFFF40"/>
                </a:solidFill>
                <a:latin typeface="Gmarket Sans Bold" pitchFamily="34" charset="0"/>
                <a:cs typeface="Gmarket Sans Bold" pitchFamily="34" charset="0"/>
              </a:rPr>
              <a:t>Section 01 Project</a:t>
            </a:r>
            <a:endParaRPr lang="en-US" sz="7300" kern="0" spc="-200" dirty="0">
              <a:solidFill>
                <a:srgbClr val="FFFF40"/>
              </a:solidFill>
              <a:latin typeface="Gmarket Sans Bold" pitchFamily="34" charset="0"/>
              <a:cs typeface="Gmarket Sans Bold" pitchFamily="34" charset="0"/>
            </a:endParaRPr>
          </a:p>
          <a:p>
            <a:r>
              <a:rPr lang="ko-KR" altLang="en-US" sz="7300" b="1" kern="0" spc="-200" dirty="0">
                <a:solidFill>
                  <a:srgbClr val="FAFAFA"/>
                </a:solidFill>
                <a:latin typeface="Gmarket Sans Bold" pitchFamily="34" charset="0"/>
                <a:cs typeface="Gmarket Sans Bold" pitchFamily="34" charset="0"/>
              </a:rPr>
              <a:t>다음 분기에 설계할 게임은</a:t>
            </a:r>
            <a:r>
              <a:rPr lang="en-US" altLang="ko-KR" sz="7300" b="1" kern="0" spc="-200" dirty="0">
                <a:solidFill>
                  <a:srgbClr val="FAFAFA"/>
                </a:solidFill>
                <a:latin typeface="Gmarket Sans Bold" pitchFamily="34" charset="0"/>
                <a:cs typeface="Gmarket Sans Bold" pitchFamily="34" charset="0"/>
              </a:rPr>
              <a:t>?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-666667" y="9104762"/>
            <a:ext cx="20076190" cy="1961749"/>
            <a:chOff x="-666667" y="9104762"/>
            <a:chExt cx="20076190" cy="19617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66667" y="9104762"/>
              <a:ext cx="20076190" cy="196174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87771" y="9442686"/>
            <a:ext cx="4163459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b="1" kern="0" spc="-100" dirty="0">
                <a:solidFill>
                  <a:srgbClr val="595959"/>
                </a:solidFill>
                <a:latin typeface="S-Core Dream 9 Black" pitchFamily="34" charset="0"/>
                <a:cs typeface="S-Core Dream 9 Black" pitchFamily="34" charset="0"/>
              </a:rPr>
              <a:t>2022.04.21.Thurs</a:t>
            </a:r>
            <a:endParaRPr lang="en-US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13235253" y="9442686"/>
            <a:ext cx="787214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kern="0" spc="-1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이기돈 </a:t>
            </a:r>
            <a:r>
              <a:rPr lang="en-US" altLang="ko-KR" sz="2400" b="1" kern="0" spc="-1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|</a:t>
            </a:r>
            <a:r>
              <a:rPr lang="en-US" sz="2400" b="1" kern="0" spc="-1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Code States_AIB_13</a:t>
            </a:r>
            <a:r>
              <a:rPr lang="ko-KR" altLang="en-US" sz="2400" b="1" kern="0" spc="-1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기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98"/>
    </mc:Choice>
    <mc:Fallback>
      <p:transition spd="slow" advTm="489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98577" y="-152381"/>
            <a:ext cx="7161905" cy="10583002"/>
            <a:chOff x="11298577" y="-152381"/>
            <a:chExt cx="7161905" cy="105830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577" y="-152381"/>
              <a:ext cx="7161905" cy="1058300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5927" y="500329"/>
            <a:ext cx="5460292" cy="1386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200" kern="0" spc="-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현상 분석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765927" y="1631758"/>
            <a:ext cx="120991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출고량 </a:t>
            </a:r>
            <a:r>
              <a:rPr lang="en-US" altLang="ko-KR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Top 30 </a:t>
            </a:r>
            <a:r>
              <a:rPr lang="ko-KR" altLang="en-US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중</a:t>
            </a:r>
            <a:r>
              <a:rPr lang="en-US" altLang="ko-KR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ko-KR" altLang="en-US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장르별 분석</a:t>
            </a:r>
            <a:endParaRPr lang="en-US" dirty="0"/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E11A3D5A-55CC-4698-B48D-F927D5A8233A}"/>
              </a:ext>
            </a:extLst>
          </p:cNvPr>
          <p:cNvSpPr txBox="1"/>
          <p:nvPr/>
        </p:nvSpPr>
        <p:spPr>
          <a:xfrm>
            <a:off x="457200" y="300919"/>
            <a:ext cx="1209911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kern="0" spc="-100" dirty="0">
                <a:solidFill>
                  <a:schemeClr val="bg1">
                    <a:lumMod val="75000"/>
                  </a:schemeClr>
                </a:solidFill>
                <a:latin typeface="Gmarket Sans Medium"/>
              </a:rPr>
              <a:t>지역별 선호하는 게임 장르</a:t>
            </a:r>
            <a:r>
              <a:rPr lang="en-US" altLang="ko-KR" sz="1600" kern="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/>
              </a:rPr>
              <a:t>	</a:t>
            </a:r>
            <a:r>
              <a:rPr lang="ko-KR" altLang="en-US" sz="1600" kern="0" spc="-100" dirty="0">
                <a:solidFill>
                  <a:schemeClr val="bg1">
                    <a:lumMod val="75000"/>
                  </a:schemeClr>
                </a:solidFill>
                <a:latin typeface="Gmarket Sans Medium"/>
              </a:rPr>
              <a:t>연도별 게임 트렌드</a:t>
            </a:r>
            <a:r>
              <a:rPr lang="en-US" altLang="ko-KR" sz="1600" kern="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/>
              </a:rPr>
              <a:t>	          </a:t>
            </a:r>
            <a:r>
              <a:rPr lang="ko-KR" altLang="en-US" sz="1600" b="1" kern="0" spc="-100" dirty="0">
                <a:latin typeface="Gmarket Sans Medium"/>
              </a:rPr>
              <a:t>출고량이 높은 게임 분석</a:t>
            </a:r>
            <a:endParaRPr lang="en-US" sz="1600" b="1" dirty="0">
              <a:latin typeface="Gmarket Sans Mediu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7DD5A8-8CB0-4A6F-8555-30D9C2A4301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17049" y="2934788"/>
            <a:ext cx="7560000" cy="306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3048CB-B8EE-49C3-82B7-0D93F818852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55145" y="6991092"/>
            <a:ext cx="7560000" cy="30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4749CD-A01B-42AC-84E6-86FFAA5E7365}"/>
              </a:ext>
            </a:extLst>
          </p:cNvPr>
          <p:cNvSpPr txBox="1"/>
          <p:nvPr/>
        </p:nvSpPr>
        <p:spPr>
          <a:xfrm>
            <a:off x="4586405" y="232069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&lt;Platform </a:t>
            </a:r>
            <a:r>
              <a:rPr lang="ko-KR" altLang="en-US" sz="2000" b="1" dirty="0"/>
              <a:t>장르</a:t>
            </a:r>
            <a:r>
              <a:rPr lang="en-US" altLang="ko-KR" sz="2000" b="1" dirty="0"/>
              <a:t>&gt;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51666D-F2B6-4B2A-95CC-D498553F3CC2}"/>
              </a:ext>
            </a:extLst>
          </p:cNvPr>
          <p:cNvSpPr txBox="1"/>
          <p:nvPr/>
        </p:nvSpPr>
        <p:spPr>
          <a:xfrm>
            <a:off x="4627072" y="6364446"/>
            <a:ext cx="236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&lt;Role-Playing </a:t>
            </a:r>
            <a:r>
              <a:rPr lang="ko-KR" altLang="en-US" sz="2000" b="1" dirty="0"/>
              <a:t>장르</a:t>
            </a:r>
            <a:r>
              <a:rPr lang="en-US" altLang="ko-KR" sz="2000" b="1" dirty="0"/>
              <a:t>&gt;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sp>
        <p:nvSpPr>
          <p:cNvPr id="22" name="Object 40">
            <a:extLst>
              <a:ext uri="{FF2B5EF4-FFF2-40B4-BE49-F238E27FC236}">
                <a16:creationId xmlns:a16="http://schemas.microsoft.com/office/drawing/2014/main" id="{3795FDCA-F445-4D9D-9CCD-59F72AFB3D7F}"/>
              </a:ext>
            </a:extLst>
          </p:cNvPr>
          <p:cNvSpPr txBox="1"/>
          <p:nvPr/>
        </p:nvSpPr>
        <p:spPr>
          <a:xfrm>
            <a:off x="11506200" y="2247900"/>
            <a:ext cx="8268857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출고량 </a:t>
            </a:r>
            <a:r>
              <a:rPr lang="en-US" altLang="ko-KR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Top30 </a:t>
            </a:r>
            <a:r>
              <a:rPr lang="ko-KR" altLang="en-US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기준 </a:t>
            </a:r>
            <a:r>
              <a:rPr lang="en-US" altLang="ko-KR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Platform</a:t>
            </a:r>
            <a:r>
              <a:rPr lang="ko-KR" altLang="en-US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장르 분석</a:t>
            </a:r>
            <a:endParaRPr lang="en-US" sz="2500" b="1" dirty="0">
              <a:solidFill>
                <a:srgbClr val="FFFFFF"/>
              </a:solidFill>
              <a:latin typeface="Gmarket Sans Bold" pitchFamily="34" charset="0"/>
              <a:cs typeface="Gmarket Sans Bold" pitchFamily="34" charset="0"/>
            </a:endParaRPr>
          </a:p>
        </p:txBody>
      </p:sp>
      <p:sp>
        <p:nvSpPr>
          <p:cNvPr id="23" name="Object 45">
            <a:extLst>
              <a:ext uri="{FF2B5EF4-FFF2-40B4-BE49-F238E27FC236}">
                <a16:creationId xmlns:a16="http://schemas.microsoft.com/office/drawing/2014/main" id="{FD67398E-066D-4692-B3DC-71E5AC9708F2}"/>
              </a:ext>
            </a:extLst>
          </p:cNvPr>
          <p:cNvSpPr txBox="1"/>
          <p:nvPr/>
        </p:nvSpPr>
        <p:spPr>
          <a:xfrm>
            <a:off x="11724114" y="3359659"/>
            <a:ext cx="8240286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FF00"/>
                </a:solidFill>
              </a:rPr>
              <a:t>단일 퍼블리셔의 캐릭터 시리즈 인기</a:t>
            </a:r>
            <a:endParaRPr lang="en-US" altLang="ko-KR" dirty="0">
              <a:solidFill>
                <a:srgbClr val="FFFF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FFF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Platform</a:t>
            </a:r>
            <a:r>
              <a:rPr lang="ko-KR" altLang="en-US" dirty="0">
                <a:solidFill>
                  <a:schemeClr val="bg1"/>
                </a:solidFill>
              </a:rPr>
              <a:t>장르에서는 </a:t>
            </a:r>
            <a:r>
              <a:rPr lang="en-US" altLang="ko-KR" dirty="0" err="1">
                <a:solidFill>
                  <a:schemeClr val="bg1"/>
                </a:solidFill>
              </a:rPr>
              <a:t>SuperMario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게임시리즈가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과거에서 현재까지 꾸준히 사랑받고 있음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" name="Object 40">
            <a:extLst>
              <a:ext uri="{FF2B5EF4-FFF2-40B4-BE49-F238E27FC236}">
                <a16:creationId xmlns:a16="http://schemas.microsoft.com/office/drawing/2014/main" id="{011B0BA7-E6B5-4AD3-88EB-E27266391161}"/>
              </a:ext>
            </a:extLst>
          </p:cNvPr>
          <p:cNvSpPr txBox="1"/>
          <p:nvPr/>
        </p:nvSpPr>
        <p:spPr>
          <a:xfrm>
            <a:off x="11506200" y="6286500"/>
            <a:ext cx="8268857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출고량 </a:t>
            </a:r>
            <a:r>
              <a:rPr lang="en-US" altLang="ko-KR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Top30 </a:t>
            </a:r>
            <a:r>
              <a:rPr lang="ko-KR" altLang="en-US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기준 </a:t>
            </a:r>
            <a:r>
              <a:rPr lang="en-US" altLang="ko-KR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Role-Playing</a:t>
            </a:r>
            <a:r>
              <a:rPr lang="ko-KR" altLang="en-US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장르 분석 </a:t>
            </a:r>
            <a:endParaRPr lang="en-US" sz="2500" b="1" dirty="0">
              <a:solidFill>
                <a:srgbClr val="FFFFFF"/>
              </a:solidFill>
              <a:latin typeface="Gmarket Sans Bold" pitchFamily="34" charset="0"/>
              <a:cs typeface="Gmarket Sans Bold" pitchFamily="34" charset="0"/>
            </a:endParaRPr>
          </a:p>
        </p:txBody>
      </p:sp>
      <p:sp>
        <p:nvSpPr>
          <p:cNvPr id="25" name="Object 45">
            <a:extLst>
              <a:ext uri="{FF2B5EF4-FFF2-40B4-BE49-F238E27FC236}">
                <a16:creationId xmlns:a16="http://schemas.microsoft.com/office/drawing/2014/main" id="{96DA0729-392E-467F-A35E-5E066F54B718}"/>
              </a:ext>
            </a:extLst>
          </p:cNvPr>
          <p:cNvSpPr txBox="1"/>
          <p:nvPr/>
        </p:nvSpPr>
        <p:spPr>
          <a:xfrm>
            <a:off x="11724114" y="7398259"/>
            <a:ext cx="8240286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FF00"/>
                </a:solidFill>
              </a:rPr>
              <a:t>단일 퍼블리셔의 캐릭터 시리즈 인기</a:t>
            </a:r>
            <a:endParaRPr lang="en-US" altLang="ko-KR" dirty="0">
              <a:solidFill>
                <a:srgbClr val="FFFF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FFF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Role-Playing</a:t>
            </a:r>
            <a:r>
              <a:rPr lang="ko-KR" altLang="en-US" dirty="0">
                <a:solidFill>
                  <a:schemeClr val="bg1"/>
                </a:solidFill>
              </a:rPr>
              <a:t>장르에서는 </a:t>
            </a:r>
            <a:r>
              <a:rPr lang="en-US" altLang="ko-KR" dirty="0" err="1">
                <a:solidFill>
                  <a:schemeClr val="bg1"/>
                </a:solidFill>
              </a:rPr>
              <a:t>Pokemon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게임시리즈가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과거에서 현재까지 꾸준히 사랑받고 있음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67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98577" y="-152381"/>
            <a:ext cx="7161905" cy="10583002"/>
            <a:chOff x="11298577" y="-152381"/>
            <a:chExt cx="7161905" cy="105830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577" y="-152381"/>
              <a:ext cx="7161905" cy="1058300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5927" y="500329"/>
            <a:ext cx="5460292" cy="1386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200" kern="0" spc="-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현상 분석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765927" y="1631758"/>
            <a:ext cx="120991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출고량 </a:t>
            </a:r>
            <a:r>
              <a:rPr lang="en-US" altLang="ko-KR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Top 30 </a:t>
            </a:r>
            <a:r>
              <a:rPr lang="ko-KR" altLang="en-US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중</a:t>
            </a:r>
            <a:r>
              <a:rPr lang="en-US" altLang="ko-KR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ko-KR" altLang="en-US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장르별 분석</a:t>
            </a:r>
            <a:endParaRPr lang="en-US" altLang="ko-KR" sz="2800" dirty="0"/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E11A3D5A-55CC-4698-B48D-F927D5A8233A}"/>
              </a:ext>
            </a:extLst>
          </p:cNvPr>
          <p:cNvSpPr txBox="1"/>
          <p:nvPr/>
        </p:nvSpPr>
        <p:spPr>
          <a:xfrm>
            <a:off x="457200" y="300919"/>
            <a:ext cx="1209911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kern="0" spc="-100" dirty="0">
                <a:solidFill>
                  <a:schemeClr val="bg1">
                    <a:lumMod val="75000"/>
                  </a:schemeClr>
                </a:solidFill>
                <a:latin typeface="Gmarket Sans Medium"/>
              </a:rPr>
              <a:t>지역별 선호하는 게임 장르</a:t>
            </a:r>
            <a:r>
              <a:rPr lang="en-US" altLang="ko-KR" sz="1600" kern="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/>
              </a:rPr>
              <a:t>	</a:t>
            </a:r>
            <a:r>
              <a:rPr lang="ko-KR" altLang="en-US" sz="1600" kern="0" spc="-100" dirty="0">
                <a:solidFill>
                  <a:schemeClr val="bg1">
                    <a:lumMod val="75000"/>
                  </a:schemeClr>
                </a:solidFill>
                <a:latin typeface="Gmarket Sans Medium"/>
              </a:rPr>
              <a:t>연도별 게임 트렌드</a:t>
            </a:r>
            <a:r>
              <a:rPr lang="en-US" altLang="ko-KR" sz="1600" kern="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/>
              </a:rPr>
              <a:t>	          </a:t>
            </a:r>
            <a:r>
              <a:rPr lang="ko-KR" altLang="en-US" sz="1600" b="1" kern="0" spc="-100" dirty="0">
                <a:latin typeface="Gmarket Sans Medium"/>
              </a:rPr>
              <a:t>출고량이 높은 게임 분석</a:t>
            </a:r>
            <a:endParaRPr lang="en-US" sz="1600" b="1" dirty="0">
              <a:latin typeface="Gmarket Sans Medium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61C023-397D-4A33-A3DA-C5B67858B72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933699"/>
            <a:ext cx="7560000" cy="306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FDE9EFA-0242-41BB-BB41-97FC79C3719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838294" y="6979362"/>
            <a:ext cx="7560000" cy="306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8987F42-2706-4CDB-ABA4-977CDE000D35}"/>
              </a:ext>
            </a:extLst>
          </p:cNvPr>
          <p:cNvSpPr txBox="1"/>
          <p:nvPr/>
        </p:nvSpPr>
        <p:spPr>
          <a:xfrm>
            <a:off x="4586405" y="232069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&lt;Sports </a:t>
            </a:r>
            <a:r>
              <a:rPr lang="ko-KR" altLang="en-US" sz="2000" b="1" dirty="0"/>
              <a:t>장르</a:t>
            </a:r>
            <a:r>
              <a:rPr lang="en-US" altLang="ko-KR" sz="2000" b="1" dirty="0"/>
              <a:t>&gt;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09C58D-95BE-48CB-BD75-F628F6D08B33}"/>
              </a:ext>
            </a:extLst>
          </p:cNvPr>
          <p:cNvSpPr txBox="1"/>
          <p:nvPr/>
        </p:nvSpPr>
        <p:spPr>
          <a:xfrm>
            <a:off x="4627072" y="6364446"/>
            <a:ext cx="236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&lt;Action </a:t>
            </a:r>
            <a:r>
              <a:rPr lang="ko-KR" altLang="en-US" sz="2000" b="1" dirty="0"/>
              <a:t>장르</a:t>
            </a:r>
            <a:r>
              <a:rPr lang="en-US" altLang="ko-KR" sz="2000" b="1" dirty="0"/>
              <a:t>&gt;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sp>
        <p:nvSpPr>
          <p:cNvPr id="25" name="Object 40">
            <a:extLst>
              <a:ext uri="{FF2B5EF4-FFF2-40B4-BE49-F238E27FC236}">
                <a16:creationId xmlns:a16="http://schemas.microsoft.com/office/drawing/2014/main" id="{03502747-9283-4BBD-9704-C5AF209A7B20}"/>
              </a:ext>
            </a:extLst>
          </p:cNvPr>
          <p:cNvSpPr txBox="1"/>
          <p:nvPr/>
        </p:nvSpPr>
        <p:spPr>
          <a:xfrm>
            <a:off x="11506200" y="2247900"/>
            <a:ext cx="8268857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출고량 </a:t>
            </a:r>
            <a:r>
              <a:rPr lang="en-US" altLang="ko-KR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Top30 </a:t>
            </a:r>
            <a:r>
              <a:rPr lang="ko-KR" altLang="en-US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기준 </a:t>
            </a:r>
            <a:r>
              <a:rPr lang="en-US" altLang="ko-KR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Sports</a:t>
            </a:r>
            <a:r>
              <a:rPr lang="ko-KR" altLang="en-US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장르 분석</a:t>
            </a:r>
            <a:endParaRPr lang="en-US" sz="2500" b="1" dirty="0">
              <a:solidFill>
                <a:srgbClr val="FFFFFF"/>
              </a:solidFill>
              <a:latin typeface="Gmarket Sans Bold" pitchFamily="34" charset="0"/>
              <a:cs typeface="Gmarket Sans Bold" pitchFamily="34" charset="0"/>
            </a:endParaRPr>
          </a:p>
        </p:txBody>
      </p:sp>
      <p:sp>
        <p:nvSpPr>
          <p:cNvPr id="26" name="Object 45">
            <a:extLst>
              <a:ext uri="{FF2B5EF4-FFF2-40B4-BE49-F238E27FC236}">
                <a16:creationId xmlns:a16="http://schemas.microsoft.com/office/drawing/2014/main" id="{AA440A44-2917-47A7-BD09-C10B13A94317}"/>
              </a:ext>
            </a:extLst>
          </p:cNvPr>
          <p:cNvSpPr txBox="1"/>
          <p:nvPr/>
        </p:nvSpPr>
        <p:spPr>
          <a:xfrm>
            <a:off x="11724114" y="3359659"/>
            <a:ext cx="8240286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FF00"/>
                </a:solidFill>
              </a:rPr>
              <a:t>단일 퍼블리셔의 </a:t>
            </a:r>
            <a:r>
              <a:rPr lang="en-US" altLang="ko-KR" dirty="0">
                <a:solidFill>
                  <a:srgbClr val="FFFF00"/>
                </a:solidFill>
              </a:rPr>
              <a:t>Fitness</a:t>
            </a:r>
            <a:r>
              <a:rPr lang="ko-KR" altLang="en-US" dirty="0">
                <a:solidFill>
                  <a:srgbClr val="FFFF00"/>
                </a:solidFill>
              </a:rPr>
              <a:t>시리즈 인기</a:t>
            </a:r>
            <a:endParaRPr lang="en-US" altLang="ko-KR" dirty="0">
              <a:solidFill>
                <a:srgbClr val="FFFF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FFF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Sports</a:t>
            </a:r>
            <a:r>
              <a:rPr lang="ko-KR" altLang="en-US" dirty="0">
                <a:solidFill>
                  <a:schemeClr val="bg1"/>
                </a:solidFill>
              </a:rPr>
              <a:t>장르에서는 </a:t>
            </a:r>
            <a:r>
              <a:rPr lang="en-US" altLang="ko-KR" dirty="0">
                <a:solidFill>
                  <a:schemeClr val="bg1"/>
                </a:solidFill>
              </a:rPr>
              <a:t>Wii Sport, Fitness </a:t>
            </a:r>
            <a:r>
              <a:rPr lang="ko-KR" altLang="en-US" dirty="0">
                <a:solidFill>
                  <a:schemeClr val="bg1"/>
                </a:solidFill>
              </a:rPr>
              <a:t>게임시리즈가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최근까지 꾸준히 사랑받고 있음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타 플랫폼 </a:t>
            </a:r>
            <a:r>
              <a:rPr lang="en-US" altLang="ko-KR" dirty="0">
                <a:solidFill>
                  <a:schemeClr val="bg1"/>
                </a:solidFill>
              </a:rPr>
              <a:t>Sports </a:t>
            </a:r>
            <a:r>
              <a:rPr lang="ko-KR" altLang="en-US" dirty="0">
                <a:solidFill>
                  <a:schemeClr val="bg1"/>
                </a:solidFill>
              </a:rPr>
              <a:t>장르게임들이 게임패드 조작만으로만 게임을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즐겼다면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Wii </a:t>
            </a:r>
            <a:r>
              <a:rPr lang="ko-KR" altLang="en-US" dirty="0">
                <a:solidFill>
                  <a:schemeClr val="bg1"/>
                </a:solidFill>
              </a:rPr>
              <a:t>플랫폼의</a:t>
            </a:r>
            <a:r>
              <a:rPr lang="en-US" altLang="ko-KR" dirty="0">
                <a:solidFill>
                  <a:schemeClr val="bg1"/>
                </a:solidFill>
              </a:rPr>
              <a:t> Sports </a:t>
            </a:r>
            <a:r>
              <a:rPr lang="ko-KR" altLang="en-US" dirty="0">
                <a:solidFill>
                  <a:schemeClr val="bg1"/>
                </a:solidFill>
              </a:rPr>
              <a:t>게임은 실제 움직임을 통해 게임을 조작할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수 있어 더욱 실감나는 게임플레이 가능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7" name="Object 40">
            <a:extLst>
              <a:ext uri="{FF2B5EF4-FFF2-40B4-BE49-F238E27FC236}">
                <a16:creationId xmlns:a16="http://schemas.microsoft.com/office/drawing/2014/main" id="{378A96E7-05E5-48BC-AADA-6BD3FB4F687D}"/>
              </a:ext>
            </a:extLst>
          </p:cNvPr>
          <p:cNvSpPr txBox="1"/>
          <p:nvPr/>
        </p:nvSpPr>
        <p:spPr>
          <a:xfrm>
            <a:off x="11506200" y="6286500"/>
            <a:ext cx="8268857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출고량 </a:t>
            </a:r>
            <a:r>
              <a:rPr lang="en-US" altLang="ko-KR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Top30 </a:t>
            </a:r>
            <a:r>
              <a:rPr lang="ko-KR" altLang="en-US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기준 </a:t>
            </a:r>
            <a:r>
              <a:rPr lang="en-US" altLang="ko-KR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Action</a:t>
            </a:r>
            <a:r>
              <a:rPr lang="ko-KR" altLang="en-US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장르 분석 </a:t>
            </a:r>
            <a:endParaRPr lang="en-US" sz="2500" b="1" dirty="0">
              <a:solidFill>
                <a:srgbClr val="FFFFFF"/>
              </a:solidFill>
              <a:latin typeface="Gmarket Sans Bold" pitchFamily="34" charset="0"/>
              <a:cs typeface="Gmarket Sans Bold" pitchFamily="34" charset="0"/>
            </a:endParaRPr>
          </a:p>
        </p:txBody>
      </p:sp>
      <p:sp>
        <p:nvSpPr>
          <p:cNvPr id="28" name="Object 45">
            <a:extLst>
              <a:ext uri="{FF2B5EF4-FFF2-40B4-BE49-F238E27FC236}">
                <a16:creationId xmlns:a16="http://schemas.microsoft.com/office/drawing/2014/main" id="{DD0E7AEB-C4D0-409B-8595-8611D9FF529B}"/>
              </a:ext>
            </a:extLst>
          </p:cNvPr>
          <p:cNvSpPr txBox="1"/>
          <p:nvPr/>
        </p:nvSpPr>
        <p:spPr>
          <a:xfrm>
            <a:off x="11724114" y="7398259"/>
            <a:ext cx="8240286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FF00"/>
                </a:solidFill>
              </a:rPr>
              <a:t>단일 퍼블리셔의 게임 시리즈 인기</a:t>
            </a:r>
            <a:endParaRPr lang="en-US" altLang="ko-KR" dirty="0">
              <a:solidFill>
                <a:srgbClr val="FFFF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FFF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Action</a:t>
            </a:r>
            <a:r>
              <a:rPr lang="ko-KR" altLang="en-US" dirty="0">
                <a:solidFill>
                  <a:schemeClr val="bg1"/>
                </a:solidFill>
              </a:rPr>
              <a:t>장르에서는 </a:t>
            </a:r>
            <a:r>
              <a:rPr lang="en-US" altLang="ko-KR" dirty="0">
                <a:solidFill>
                  <a:schemeClr val="bg1"/>
                </a:solidFill>
              </a:rPr>
              <a:t>GTA </a:t>
            </a:r>
            <a:r>
              <a:rPr lang="ko-KR" altLang="en-US" dirty="0">
                <a:solidFill>
                  <a:schemeClr val="bg1"/>
                </a:solidFill>
              </a:rPr>
              <a:t>게임시리즈가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과거에서 현재까지 꾸준히 사랑받고 있음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GTA</a:t>
            </a:r>
            <a:r>
              <a:rPr lang="ko-KR" altLang="en-US" dirty="0">
                <a:solidFill>
                  <a:schemeClr val="bg1"/>
                </a:solidFill>
              </a:rPr>
              <a:t>시리즈는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가지 특징으로 유저의 </a:t>
            </a:r>
            <a:r>
              <a:rPr lang="ko-KR" altLang="en-US" dirty="0" err="1">
                <a:solidFill>
                  <a:schemeClr val="bg1"/>
                </a:solidFill>
              </a:rPr>
              <a:t>몰입감</a:t>
            </a:r>
            <a:r>
              <a:rPr lang="ko-KR" altLang="en-US" dirty="0">
                <a:solidFill>
                  <a:schemeClr val="bg1"/>
                </a:solidFill>
              </a:rPr>
              <a:t> 증가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FF00"/>
                </a:solidFill>
              </a:rPr>
              <a:t>높은 자유도</a:t>
            </a:r>
            <a:endParaRPr lang="en-US" altLang="ko-KR" dirty="0">
              <a:solidFill>
                <a:srgbClr val="FFFF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FF00"/>
                </a:solidFill>
              </a:rPr>
              <a:t>뛰어난 그래픽</a:t>
            </a:r>
            <a:endParaRPr lang="en-US" altLang="ko-KR" dirty="0">
              <a:solidFill>
                <a:srgbClr val="FFFF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FF00"/>
                </a:solidFill>
              </a:rPr>
              <a:t>멀티플레이 지원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0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19613" y="0"/>
            <a:ext cx="8195319" cy="10615012"/>
            <a:chOff x="-319613" y="0"/>
            <a:chExt cx="8195319" cy="106150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19613" y="0"/>
              <a:ext cx="8195319" cy="1061501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586535" y="5829300"/>
            <a:ext cx="5510465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kern="0" spc="-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2. </a:t>
            </a:r>
            <a:r>
              <a:rPr lang="ko-KR" altLang="en-US" sz="3400" b="1" kern="0" spc="-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차기 </a:t>
            </a:r>
            <a:r>
              <a:rPr lang="en-US" sz="3400" b="1" kern="0" spc="-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PS </a:t>
            </a:r>
            <a:r>
              <a:rPr lang="en-US" sz="3400" b="1" kern="0" spc="-100" dirty="0" err="1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PlatForm</a:t>
            </a:r>
            <a:r>
              <a:rPr lang="ko-KR" altLang="en-US" sz="3400" b="1" kern="0" spc="-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을</a:t>
            </a:r>
            <a:r>
              <a:rPr lang="en-US" altLang="ko-KR" sz="3400" b="1" kern="0" spc="-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ko-KR" altLang="en-US" sz="3400" b="1" kern="0" spc="-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통해</a:t>
            </a:r>
            <a:endParaRPr lang="en-US" b="1" dirty="0"/>
          </a:p>
        </p:txBody>
      </p:sp>
      <p:sp>
        <p:nvSpPr>
          <p:cNvPr id="34" name="Object 34"/>
          <p:cNvSpPr txBox="1"/>
          <p:nvPr/>
        </p:nvSpPr>
        <p:spPr>
          <a:xfrm>
            <a:off x="8586535" y="2098985"/>
            <a:ext cx="13238122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300" b="1" kern="0" spc="-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1. </a:t>
            </a:r>
            <a:r>
              <a:rPr lang="ko-KR" altLang="en-US" sz="3300" b="1" kern="0" spc="-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북미시장을 타겟으로</a:t>
            </a:r>
            <a:endParaRPr lang="en-US" b="1" dirty="0"/>
          </a:p>
        </p:txBody>
      </p:sp>
      <p:sp>
        <p:nvSpPr>
          <p:cNvPr id="35" name="Object 35"/>
          <p:cNvSpPr txBox="1"/>
          <p:nvPr/>
        </p:nvSpPr>
        <p:spPr>
          <a:xfrm>
            <a:off x="9062371" y="2670729"/>
            <a:ext cx="134166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ko-KR" altLang="en-US" sz="2000" b="1" dirty="0"/>
              <a:t>북미시장은 총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출고량 중 약 </a:t>
            </a:r>
            <a:r>
              <a:rPr lang="en-US" altLang="ko-KR" sz="2000" b="1" dirty="0"/>
              <a:t>50% </a:t>
            </a:r>
            <a:r>
              <a:rPr lang="ko-KR" altLang="en-US" sz="2000" b="1" dirty="0"/>
              <a:t>의 시장규모를 형성하고 있는 거대 게임시장</a:t>
            </a:r>
            <a:endParaRPr lang="en-US" sz="2000" b="1" dirty="0"/>
          </a:p>
        </p:txBody>
      </p:sp>
      <p:sp>
        <p:nvSpPr>
          <p:cNvPr id="36" name="Object 36"/>
          <p:cNvSpPr txBox="1"/>
          <p:nvPr/>
        </p:nvSpPr>
        <p:spPr>
          <a:xfrm>
            <a:off x="9062371" y="6362700"/>
            <a:ext cx="134166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kern="0" spc="-100" dirty="0">
                <a:latin typeface="S-Core Dream 4 Regular" pitchFamily="34" charset="0"/>
                <a:cs typeface="S-Core Dream 4 Regular" pitchFamily="34" charset="0"/>
              </a:rPr>
              <a:t>- PS </a:t>
            </a:r>
            <a:r>
              <a:rPr lang="ko-KR" altLang="en-US" sz="2000" b="1" kern="0" spc="-100" dirty="0">
                <a:latin typeface="S-Core Dream 4 Regular" pitchFamily="34" charset="0"/>
                <a:cs typeface="S-Core Dream 4 Regular" pitchFamily="34" charset="0"/>
              </a:rPr>
              <a:t>은 </a:t>
            </a:r>
            <a:r>
              <a:rPr lang="en-US" altLang="ko-KR" sz="2000" b="1" kern="0" spc="-100" dirty="0">
                <a:latin typeface="S-Core Dream 4 Regular" pitchFamily="34" charset="0"/>
                <a:cs typeface="S-Core Dream 4 Regular" pitchFamily="34" charset="0"/>
              </a:rPr>
              <a:t>2000</a:t>
            </a:r>
            <a:r>
              <a:rPr lang="ko-KR" altLang="en-US" sz="2000" b="1" kern="0" spc="-100" dirty="0">
                <a:latin typeface="S-Core Dream 4 Regular" pitchFamily="34" charset="0"/>
                <a:cs typeface="S-Core Dream 4 Regular" pitchFamily="34" charset="0"/>
              </a:rPr>
              <a:t>년 이후 압도적인 출고량 성장을 기록하고 있는  게임플랫폼</a:t>
            </a:r>
            <a:endParaRPr lang="en-US" sz="20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3BFAE97-8890-439F-B298-A0BB219A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641" y="3165785"/>
            <a:ext cx="3725436" cy="289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787CA4C-E91C-460A-BC29-978693063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975" y="6762810"/>
            <a:ext cx="9236025" cy="349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BB533E6-5E62-4232-AD3C-37104AAD69E1}"/>
              </a:ext>
            </a:extLst>
          </p:cNvPr>
          <p:cNvSpPr/>
          <p:nvPr/>
        </p:nvSpPr>
        <p:spPr>
          <a:xfrm>
            <a:off x="12135728" y="9587800"/>
            <a:ext cx="4419600" cy="3576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F1D622C-6F77-4883-8AFA-A8AE1D5E087F}"/>
              </a:ext>
            </a:extLst>
          </p:cNvPr>
          <p:cNvSpPr/>
          <p:nvPr/>
        </p:nvSpPr>
        <p:spPr>
          <a:xfrm>
            <a:off x="11963400" y="3165785"/>
            <a:ext cx="1524000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4DB1D0-08D3-4B8B-B5B8-44ABCB20A26D}"/>
              </a:ext>
            </a:extLst>
          </p:cNvPr>
          <p:cNvSpPr/>
          <p:nvPr/>
        </p:nvSpPr>
        <p:spPr>
          <a:xfrm>
            <a:off x="838200" y="3225054"/>
            <a:ext cx="5957046" cy="5957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1DD7B-441B-410A-930D-3CECB99FF2B4}"/>
              </a:ext>
            </a:extLst>
          </p:cNvPr>
          <p:cNvSpPr txBox="1"/>
          <p:nvPr/>
        </p:nvSpPr>
        <p:spPr>
          <a:xfrm>
            <a:off x="384095" y="5292053"/>
            <a:ext cx="685490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/>
              <a:t>Action</a:t>
            </a:r>
            <a:endParaRPr lang="ko-KR" altLang="en-US" sz="11500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0" y="-650969"/>
            <a:ext cx="18285714" cy="2641471"/>
            <a:chOff x="0" y="-650969"/>
            <a:chExt cx="18285714" cy="2857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0" y="-650969"/>
              <a:ext cx="18285714" cy="2857143"/>
              <a:chOff x="0" y="-650969"/>
              <a:chExt cx="18285714" cy="28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0" y="-650969"/>
                <a:ext cx="18285714" cy="285714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0" y="-650969"/>
              <a:ext cx="18285714" cy="2857143"/>
              <a:chOff x="0" y="-650969"/>
              <a:chExt cx="18285714" cy="285714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-650969"/>
                <a:ext cx="18285714" cy="2857143"/>
              </a:xfrm>
              <a:prstGeom prst="rect">
                <a:avLst/>
              </a:prstGeom>
            </p:spPr>
          </p:pic>
        </p:grpSp>
      </p:grpSp>
      <p:sp>
        <p:nvSpPr>
          <p:cNvPr id="37" name="Object 37"/>
          <p:cNvSpPr txBox="1"/>
          <p:nvPr/>
        </p:nvSpPr>
        <p:spPr>
          <a:xfrm>
            <a:off x="765927" y="518798"/>
            <a:ext cx="7524048" cy="892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200" kern="0" spc="-200" dirty="0">
                <a:solidFill>
                  <a:srgbClr val="FFFF40"/>
                </a:solidFill>
                <a:latin typeface="Gmarket Sans Bold" pitchFamily="34" charset="0"/>
                <a:cs typeface="Gmarket Sans Bold" pitchFamily="34" charset="0"/>
              </a:rPr>
              <a:t>다음분기</a:t>
            </a:r>
            <a:r>
              <a:rPr lang="en-US" sz="5200" kern="0" spc="-200" dirty="0">
                <a:solidFill>
                  <a:srgbClr val="FFFF40"/>
                </a:solidFill>
                <a:latin typeface="Gmarket Sans Bold" pitchFamily="34" charset="0"/>
                <a:cs typeface="Gmarket Sans Bold" pitchFamily="34" charset="0"/>
              </a:rPr>
              <a:t> </a:t>
            </a:r>
            <a:r>
              <a:rPr lang="ko-KR" altLang="en-US" sz="5200" kern="0" spc="-2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설계할 게임</a:t>
            </a:r>
            <a:endParaRPr lang="en-US" dirty="0"/>
          </a:p>
        </p:txBody>
      </p:sp>
      <p:pic>
        <p:nvPicPr>
          <p:cNvPr id="1034" name="Picture 10" descr="🎮️” 뜻: 비디오 게임 Emoji 이모티콘 | EmojiAll">
            <a:extLst>
              <a:ext uri="{FF2B5EF4-FFF2-40B4-BE49-F238E27FC236}">
                <a16:creationId xmlns:a16="http://schemas.microsoft.com/office/drawing/2014/main" id="{81FA56E5-9A6E-4701-8CBB-E02BD402D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78" b="89778" l="2667" r="98222">
                        <a14:foregroundMark x1="10222" y1="68000" x2="10222" y2="68000"/>
                        <a14:foregroundMark x1="15111" y1="70667" x2="16444" y2="73333"/>
                        <a14:foregroundMark x1="7556" y1="86222" x2="7556" y2="86222"/>
                        <a14:foregroundMark x1="2667" y1="75556" x2="2667" y2="75556"/>
                        <a14:foregroundMark x1="85778" y1="71556" x2="85778" y2="71556"/>
                        <a14:foregroundMark x1="92000" y1="36000" x2="92000" y2="36000"/>
                        <a14:foregroundMark x1="92000" y1="60000" x2="92889" y2="64000"/>
                        <a14:foregroundMark x1="92889" y1="73778" x2="92000" y2="76000"/>
                        <a14:foregroundMark x1="98222" y1="79111" x2="98222" y2="7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02" y="3009900"/>
            <a:ext cx="2358279" cy="235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21353" y="5849198"/>
            <a:ext cx="3835221" cy="3835221"/>
            <a:chOff x="16021353" y="5849198"/>
            <a:chExt cx="3835221" cy="38352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21353" y="5849198"/>
              <a:ext cx="3835221" cy="38352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804887" y="6296093"/>
            <a:ext cx="5450336" cy="5450336"/>
            <a:chOff x="-1804887" y="6296093"/>
            <a:chExt cx="5450336" cy="54503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804887" y="6296093"/>
              <a:ext cx="5450336" cy="54503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089590" y="-2045238"/>
            <a:ext cx="4090477" cy="4090477"/>
            <a:chOff x="13089590" y="-2045238"/>
            <a:chExt cx="4090477" cy="409047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89590" y="-2045238"/>
              <a:ext cx="4090477" cy="409047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905270" y="3880937"/>
            <a:ext cx="10591800" cy="47416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800" b="1" dirty="0">
                <a:solidFill>
                  <a:srgbClr val="FFFFFF"/>
                </a:solidFill>
                <a:latin typeface="Gmarket Sans Bold" pitchFamily="34" charset="0"/>
              </a:rPr>
              <a:t>1.  </a:t>
            </a:r>
            <a:r>
              <a:rPr lang="ko-KR" altLang="en-US" sz="4800" b="1" dirty="0">
                <a:solidFill>
                  <a:srgbClr val="FFFFFF"/>
                </a:solidFill>
                <a:latin typeface="Gmarket Sans Bold" pitchFamily="34" charset="0"/>
              </a:rPr>
              <a:t>지역별 선호하는 게임장르</a:t>
            </a:r>
            <a:endParaRPr lang="en-US" altLang="ko-KR" sz="4800" b="1" dirty="0">
              <a:solidFill>
                <a:srgbClr val="FFFFFF"/>
              </a:solidFill>
              <a:latin typeface="Gmarket Sans Bold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4800" b="1" dirty="0">
                <a:solidFill>
                  <a:srgbClr val="FFFFFF"/>
                </a:solidFill>
                <a:latin typeface="Gmarket Sans Bold" pitchFamily="34" charset="0"/>
              </a:rPr>
              <a:t>2.  </a:t>
            </a:r>
            <a:r>
              <a:rPr lang="ko-KR" altLang="en-US" sz="4800" b="1" dirty="0">
                <a:solidFill>
                  <a:srgbClr val="FFFFFF"/>
                </a:solidFill>
                <a:latin typeface="Gmarket Sans Bold" pitchFamily="34" charset="0"/>
              </a:rPr>
              <a:t>연도별 게임 트렌드</a:t>
            </a:r>
            <a:endParaRPr lang="en-US" altLang="ko-KR" sz="4800" b="1" dirty="0">
              <a:solidFill>
                <a:srgbClr val="FFFFFF"/>
              </a:solidFill>
              <a:latin typeface="Gmarket Sans Bold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4800" b="1" dirty="0">
                <a:solidFill>
                  <a:srgbClr val="FFFFFF"/>
                </a:solidFill>
                <a:latin typeface="Gmarket Sans Bold" pitchFamily="34" charset="0"/>
              </a:rPr>
              <a:t>3.  </a:t>
            </a:r>
            <a:r>
              <a:rPr lang="ko-KR" altLang="en-US" sz="4800" b="1" dirty="0">
                <a:solidFill>
                  <a:srgbClr val="FFFFFF"/>
                </a:solidFill>
                <a:latin typeface="Gmarket Sans Bold" pitchFamily="34" charset="0"/>
              </a:rPr>
              <a:t>출고량이 높은 게임에 대한 분석</a:t>
            </a:r>
            <a:endParaRPr lang="en-US" altLang="ko-KR" sz="4800" b="1" dirty="0">
              <a:solidFill>
                <a:srgbClr val="FFFFFF"/>
              </a:solidFill>
              <a:latin typeface="Gmarket Sans Bold" pitchFamily="34" charset="0"/>
            </a:endParaRPr>
          </a:p>
          <a:p>
            <a:pPr marL="228600" indent="-228600" algn="just">
              <a:lnSpc>
                <a:spcPct val="150000"/>
              </a:lnSpc>
              <a:buAutoNum type="arabicPeriod" startAt="4"/>
            </a:pPr>
            <a:r>
              <a:rPr lang="ko-KR" altLang="en-US" sz="48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  다음 분기 설계예정 게임</a:t>
            </a:r>
            <a:endParaRPr lang="en-US" sz="4800" b="1" dirty="0">
              <a:solidFill>
                <a:srgbClr val="FFFFFF"/>
              </a:solidFill>
              <a:latin typeface="Gmarket Sans Bold" pitchFamily="34" charset="0"/>
            </a:endParaRPr>
          </a:p>
          <a:p>
            <a:pPr marL="228600" indent="-228600" algn="just">
              <a:lnSpc>
                <a:spcPct val="150000"/>
              </a:lnSpc>
              <a:buAutoNum type="arabicPeriod" startAt="4"/>
            </a:pPr>
            <a:endParaRPr lang="en-US" sz="1050" b="1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6914627" y="2741318"/>
            <a:ext cx="4573087" cy="769110"/>
            <a:chOff x="6914627" y="2741318"/>
            <a:chExt cx="4573087" cy="76911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4627" y="2741318"/>
              <a:ext cx="4573087" cy="76911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246685" y="2808975"/>
            <a:ext cx="5908971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800" b="1" kern="0" spc="-300" dirty="0">
                <a:solidFill>
                  <a:srgbClr val="010101"/>
                </a:solidFill>
                <a:latin typeface="Gmarket Sans Medium" pitchFamily="34" charset="0"/>
                <a:cs typeface="Gmarket Sans Medium" pitchFamily="34" charset="0"/>
              </a:rPr>
              <a:t>목차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98577" y="-152381"/>
            <a:ext cx="7161905" cy="10583002"/>
            <a:chOff x="11298577" y="-152381"/>
            <a:chExt cx="7161905" cy="105830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577" y="-152381"/>
              <a:ext cx="7161905" cy="1058300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5927" y="747369"/>
            <a:ext cx="5460292" cy="892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200" kern="0" spc="-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현</a:t>
            </a:r>
            <a:r>
              <a:rPr lang="ko-KR" altLang="en-US" sz="5200" kern="0" spc="-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상 분석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2029428" y="2482960"/>
            <a:ext cx="826885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발매된 게임 장르 수</a:t>
            </a:r>
            <a:endParaRPr lang="en-US" sz="2800" b="1" dirty="0">
              <a:solidFill>
                <a:srgbClr val="FFFFFF"/>
              </a:solidFill>
              <a:latin typeface="Gmarket Sans Bold" pitchFamily="34" charset="0"/>
              <a:cs typeface="Gmarket Sans Bold" pitchFamily="34" charset="0"/>
            </a:endParaRPr>
          </a:p>
          <a:p>
            <a:r>
              <a:rPr lang="en-US" sz="2800" b="1" dirty="0">
                <a:solidFill>
                  <a:srgbClr val="FFFF40"/>
                </a:solidFill>
                <a:latin typeface="Gmarket Sans Bold" pitchFamily="34" charset="0"/>
                <a:cs typeface="Gmarket Sans Bold" pitchFamily="34" charset="0"/>
              </a:rPr>
              <a:t>Action </a:t>
            </a:r>
            <a:r>
              <a:rPr lang="ko-KR" altLang="en-US" sz="2800" b="1" dirty="0">
                <a:solidFill>
                  <a:srgbClr val="FFFF40"/>
                </a:solidFill>
                <a:latin typeface="Gmarket Sans Bold" pitchFamily="34" charset="0"/>
                <a:cs typeface="Gmarket Sans Bold" pitchFamily="34" charset="0"/>
              </a:rPr>
              <a:t>장르의 발매 게임수가 가장 많음</a:t>
            </a:r>
            <a:endParaRPr lang="en-US" sz="2000" b="1" dirty="0"/>
          </a:p>
        </p:txBody>
      </p:sp>
      <p:sp>
        <p:nvSpPr>
          <p:cNvPr id="41" name="Object 41"/>
          <p:cNvSpPr txBox="1"/>
          <p:nvPr/>
        </p:nvSpPr>
        <p:spPr>
          <a:xfrm>
            <a:off x="12081810" y="6902560"/>
            <a:ext cx="858314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장르별 총 출고량</a:t>
            </a:r>
            <a:endParaRPr lang="en-US" sz="2800" b="1" dirty="0">
              <a:solidFill>
                <a:srgbClr val="FFFFFF"/>
              </a:solidFill>
              <a:latin typeface="Gmarket Sans Bold" pitchFamily="34" charset="0"/>
              <a:cs typeface="Gmarket Sans Bold" pitchFamily="34" charset="0"/>
            </a:endParaRPr>
          </a:p>
          <a:p>
            <a:r>
              <a:rPr lang="en-US" sz="2800" b="1" dirty="0">
                <a:solidFill>
                  <a:srgbClr val="FFFF40"/>
                </a:solidFill>
                <a:latin typeface="Gmarket Sans Bold" pitchFamily="34" charset="0"/>
                <a:cs typeface="Gmarket Sans Bold" pitchFamily="34" charset="0"/>
              </a:rPr>
              <a:t>Action </a:t>
            </a:r>
            <a:r>
              <a:rPr lang="ko-KR" altLang="en-US" sz="2800" b="1" dirty="0">
                <a:solidFill>
                  <a:srgbClr val="FFFF40"/>
                </a:solidFill>
                <a:latin typeface="Gmarket Sans Bold" pitchFamily="34" charset="0"/>
                <a:cs typeface="Gmarket Sans Bold" pitchFamily="34" charset="0"/>
              </a:rPr>
              <a:t>장르의 총 출고량이 가장 많음</a:t>
            </a:r>
            <a:endParaRPr lang="en-US" sz="2800" b="1" dirty="0">
              <a:solidFill>
                <a:srgbClr val="FFFF40"/>
              </a:solidFill>
              <a:latin typeface="Gmarket Sans Bold" pitchFamily="34" charset="0"/>
              <a:cs typeface="Gmarket Sans Bold" pitchFamily="34" charset="0"/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E11A3D5A-55CC-4698-B48D-F927D5A8233A}"/>
              </a:ext>
            </a:extLst>
          </p:cNvPr>
          <p:cNvSpPr txBox="1"/>
          <p:nvPr/>
        </p:nvSpPr>
        <p:spPr>
          <a:xfrm>
            <a:off x="457200" y="300919"/>
            <a:ext cx="1209911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kern="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/>
              </a:rPr>
              <a:t>지역별 선호하는 게임 장르</a:t>
            </a:r>
            <a:r>
              <a:rPr lang="en-US" altLang="ko-KR" sz="1600" kern="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/>
              </a:rPr>
              <a:t>	</a:t>
            </a:r>
            <a:r>
              <a:rPr lang="ko-KR" altLang="en-US" sz="1600" kern="0" spc="-100" dirty="0">
                <a:solidFill>
                  <a:schemeClr val="bg1">
                    <a:lumMod val="75000"/>
                  </a:schemeClr>
                </a:solidFill>
                <a:latin typeface="Gmarket Sans Medium"/>
              </a:rPr>
              <a:t>연도별 게임 트렌드</a:t>
            </a:r>
            <a:r>
              <a:rPr lang="en-US" altLang="ko-KR" sz="1600" kern="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/>
              </a:rPr>
              <a:t>	          </a:t>
            </a:r>
            <a:r>
              <a:rPr lang="ko-KR" altLang="en-US" sz="1600" kern="0" spc="-100" dirty="0">
                <a:solidFill>
                  <a:schemeClr val="bg1">
                    <a:lumMod val="75000"/>
                  </a:schemeClr>
                </a:solidFill>
                <a:latin typeface="Gmarket Sans Medium"/>
              </a:rPr>
              <a:t>출고량이 높은 게임 분석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Gmarket Sans Medium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ABD7B34-3FBC-443C-B550-ED133DB2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280"/>
            <a:ext cx="10039023" cy="445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bject 6">
            <a:extLst>
              <a:ext uri="{FF2B5EF4-FFF2-40B4-BE49-F238E27FC236}">
                <a16:creationId xmlns:a16="http://schemas.microsoft.com/office/drawing/2014/main" id="{3E79C185-09F7-4C69-83DC-51E8485F55C7}"/>
              </a:ext>
            </a:extLst>
          </p:cNvPr>
          <p:cNvSpPr txBox="1"/>
          <p:nvPr/>
        </p:nvSpPr>
        <p:spPr>
          <a:xfrm>
            <a:off x="914400" y="1631758"/>
            <a:ext cx="883527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장르별 발매 수 </a:t>
            </a:r>
            <a:r>
              <a:rPr lang="en-US" altLang="ko-KR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/ </a:t>
            </a:r>
            <a:r>
              <a:rPr lang="ko-KR" altLang="en-US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장르별 총 출고량 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10385B-4FC4-4520-9477-934B254FF42B}"/>
              </a:ext>
            </a:extLst>
          </p:cNvPr>
          <p:cNvSpPr/>
          <p:nvPr/>
        </p:nvSpPr>
        <p:spPr>
          <a:xfrm>
            <a:off x="1695327" y="2550723"/>
            <a:ext cx="678254" cy="35891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F02CD244-3B72-434E-AA41-F7245680C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589560"/>
            <a:ext cx="10039023" cy="36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CD55B5-7176-47EA-BA63-930FB28D8A88}"/>
              </a:ext>
            </a:extLst>
          </p:cNvPr>
          <p:cNvSpPr/>
          <p:nvPr/>
        </p:nvSpPr>
        <p:spPr>
          <a:xfrm>
            <a:off x="1711656" y="6954387"/>
            <a:ext cx="762000" cy="30316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10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98577" y="-152381"/>
            <a:ext cx="7161905" cy="10583002"/>
            <a:chOff x="11298577" y="-152381"/>
            <a:chExt cx="7161905" cy="105830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577" y="-152381"/>
              <a:ext cx="7161905" cy="1058300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5927" y="747369"/>
            <a:ext cx="5460292" cy="892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200" kern="0" spc="-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현</a:t>
            </a:r>
            <a:r>
              <a:rPr lang="ko-KR" altLang="en-US" sz="5200" kern="0" spc="-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상 분석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1887200" y="2178160"/>
            <a:ext cx="826885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장르별 발매비중 </a:t>
            </a:r>
            <a:endParaRPr lang="en-US" sz="2800" b="1" dirty="0">
              <a:solidFill>
                <a:srgbClr val="FFFFFF"/>
              </a:solidFill>
              <a:latin typeface="Gmarket Sans Bold" pitchFamily="34" charset="0"/>
              <a:cs typeface="Gmarket Sans Bold" pitchFamily="34" charset="0"/>
            </a:endParaRPr>
          </a:p>
          <a:p>
            <a:r>
              <a:rPr lang="en-US" sz="28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2800" b="1" dirty="0">
                <a:solidFill>
                  <a:srgbClr val="FFFF40"/>
                </a:solidFill>
                <a:latin typeface="Gmarket Sans Bold" pitchFamily="34" charset="0"/>
                <a:cs typeface="Gmarket Sans Bold" pitchFamily="34" charset="0"/>
              </a:rPr>
              <a:t>Action &gt; Sports &gt; </a:t>
            </a:r>
            <a:r>
              <a:rPr lang="en-US" sz="2800" b="1" dirty="0" err="1">
                <a:solidFill>
                  <a:srgbClr val="FFFF40"/>
                </a:solidFill>
                <a:latin typeface="Gmarket Sans Bold" pitchFamily="34" charset="0"/>
                <a:cs typeface="Gmarket Sans Bold" pitchFamily="34" charset="0"/>
              </a:rPr>
              <a:t>Misc</a:t>
            </a:r>
            <a:r>
              <a:rPr lang="en-US" sz="2800" b="1" dirty="0">
                <a:solidFill>
                  <a:srgbClr val="FFFF40"/>
                </a:solidFill>
                <a:latin typeface="Gmarket Sans Bold" pitchFamily="34" charset="0"/>
                <a:cs typeface="Gmarket Sans Bold" pitchFamily="34" charset="0"/>
              </a:rPr>
              <a:t> &gt; </a:t>
            </a:r>
            <a:r>
              <a:rPr lang="en-US" sz="2800" b="1" dirty="0" err="1">
                <a:solidFill>
                  <a:srgbClr val="FFFF40"/>
                </a:solidFill>
                <a:latin typeface="Gmarket Sans Bold" pitchFamily="34" charset="0"/>
                <a:cs typeface="Gmarket Sans Bold" pitchFamily="34" charset="0"/>
              </a:rPr>
              <a:t>Rol</a:t>
            </a:r>
            <a:r>
              <a:rPr lang="en-US" sz="2800" b="1" dirty="0">
                <a:solidFill>
                  <a:srgbClr val="FFFF40"/>
                </a:solidFill>
                <a:latin typeface="Gmarket Sans Bold" pitchFamily="34" charset="0"/>
                <a:cs typeface="Gmarket Sans Bold" pitchFamily="34" charset="0"/>
              </a:rPr>
              <a:t>-Playing</a:t>
            </a:r>
            <a:endParaRPr lang="en-US" sz="2000" b="1" dirty="0"/>
          </a:p>
        </p:txBody>
      </p:sp>
      <p:sp>
        <p:nvSpPr>
          <p:cNvPr id="41" name="Object 41"/>
          <p:cNvSpPr txBox="1"/>
          <p:nvPr/>
        </p:nvSpPr>
        <p:spPr>
          <a:xfrm>
            <a:off x="11939582" y="6496740"/>
            <a:ext cx="858314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dirty="0" err="1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퍼블리셔별</a:t>
            </a:r>
            <a:r>
              <a:rPr lang="ko-KR" altLang="en-US" sz="28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발매비중</a:t>
            </a:r>
            <a:endParaRPr lang="en-US" altLang="ko-KR" sz="2800" b="1" dirty="0">
              <a:solidFill>
                <a:srgbClr val="FFFFFF"/>
              </a:solidFill>
              <a:latin typeface="Gmarket Sans Bold" pitchFamily="34" charset="0"/>
              <a:cs typeface="Gmarket Sans Bold" pitchFamily="34" charset="0"/>
            </a:endParaRPr>
          </a:p>
          <a:p>
            <a:r>
              <a:rPr lang="en-US" altLang="ko-KR" sz="28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altLang="ko-KR" sz="2800" b="1" dirty="0">
                <a:solidFill>
                  <a:srgbClr val="FFFF40"/>
                </a:solidFill>
                <a:latin typeface="Gmarket Sans Bold" pitchFamily="34" charset="0"/>
                <a:cs typeface="Gmarket Sans Bold" pitchFamily="34" charset="0"/>
              </a:rPr>
              <a:t>EA &gt; Activision &gt; Namco Bandai &gt; Ubisoft</a:t>
            </a:r>
            <a:r>
              <a:rPr lang="en-US" sz="2800" b="1" dirty="0">
                <a:solidFill>
                  <a:srgbClr val="FFFF40"/>
                </a:solidFill>
                <a:latin typeface="Gmarket Sans Bold" pitchFamily="34" charset="0"/>
                <a:cs typeface="Gmarket Sans Bold" pitchFamily="34" charset="0"/>
              </a:rPr>
              <a:t>      </a:t>
            </a: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E11A3D5A-55CC-4698-B48D-F927D5A8233A}"/>
              </a:ext>
            </a:extLst>
          </p:cNvPr>
          <p:cNvSpPr txBox="1"/>
          <p:nvPr/>
        </p:nvSpPr>
        <p:spPr>
          <a:xfrm>
            <a:off x="457200" y="300919"/>
            <a:ext cx="1209911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kern="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/>
              </a:rPr>
              <a:t>지역별 선호하는 게임 장르</a:t>
            </a:r>
            <a:r>
              <a:rPr lang="en-US" altLang="ko-KR" sz="1600" kern="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/>
              </a:rPr>
              <a:t>	</a:t>
            </a:r>
            <a:r>
              <a:rPr lang="ko-KR" altLang="en-US" sz="1600" kern="0" spc="-100" dirty="0">
                <a:solidFill>
                  <a:schemeClr val="bg1">
                    <a:lumMod val="75000"/>
                  </a:schemeClr>
                </a:solidFill>
                <a:latin typeface="Gmarket Sans Medium"/>
              </a:rPr>
              <a:t>연도별 게임 트렌드</a:t>
            </a:r>
            <a:r>
              <a:rPr lang="en-US" altLang="ko-KR" sz="1600" kern="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/>
              </a:rPr>
              <a:t>	          </a:t>
            </a:r>
            <a:r>
              <a:rPr lang="ko-KR" altLang="en-US" sz="1600" kern="0" spc="-100" dirty="0">
                <a:solidFill>
                  <a:schemeClr val="bg1">
                    <a:lumMod val="75000"/>
                  </a:schemeClr>
                </a:solidFill>
                <a:latin typeface="Gmarket Sans Medium"/>
              </a:rPr>
              <a:t>출고량이 높은 게임 분석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Gmarket Sans Medium"/>
            </a:endParaRP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3E79C185-09F7-4C69-83DC-51E8485F55C7}"/>
              </a:ext>
            </a:extLst>
          </p:cNvPr>
          <p:cNvSpPr txBox="1"/>
          <p:nvPr/>
        </p:nvSpPr>
        <p:spPr>
          <a:xfrm>
            <a:off x="914400" y="1631758"/>
            <a:ext cx="9448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장르별 발매비중 </a:t>
            </a:r>
            <a:r>
              <a:rPr lang="en-US" altLang="ko-KR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/ </a:t>
            </a:r>
            <a:r>
              <a:rPr lang="ko-KR" altLang="en-US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ko-KR" altLang="en-US" sz="2800" kern="0" spc="-100" dirty="0" err="1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퍼블리셔별</a:t>
            </a:r>
            <a:r>
              <a:rPr lang="ko-KR" altLang="en-US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 발매비중</a:t>
            </a:r>
            <a:r>
              <a:rPr lang="en-US" altLang="ko-KR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(</a:t>
            </a:r>
            <a:r>
              <a:rPr lang="ko-KR" altLang="en-US" kern="0" spc="-100" dirty="0" err="1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총출고량수</a:t>
            </a:r>
            <a:r>
              <a:rPr lang="ko-KR" altLang="en-US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ko-KR" altLang="en-US" kern="0" spc="-100" dirty="0" err="1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기준내림차순</a:t>
            </a:r>
            <a:r>
              <a:rPr lang="ko-KR" altLang="en-US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 정렬</a:t>
            </a:r>
            <a:r>
              <a:rPr lang="en-US" altLang="ko-KR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)</a:t>
            </a:r>
            <a:endParaRPr lang="en-US" dirty="0"/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268B9C41-FF17-4ABC-9F18-F4BE93479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095" y="2192895"/>
            <a:ext cx="6821069" cy="820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28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98577" y="-152381"/>
            <a:ext cx="7161905" cy="10583002"/>
            <a:chOff x="11298577" y="-152381"/>
            <a:chExt cx="7161905" cy="105830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577" y="-152381"/>
              <a:ext cx="7161905" cy="1058300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5927" y="747369"/>
            <a:ext cx="5460292" cy="892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200" kern="0" spc="-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현</a:t>
            </a:r>
            <a:r>
              <a:rPr lang="ko-KR" altLang="en-US" sz="5200" kern="0" spc="-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상 분석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14400" y="1631758"/>
            <a:ext cx="883527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지역별 선호하는 게임 장르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1506200" y="3953815"/>
            <a:ext cx="8268857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지역별 선호하는 게임 장르는 다르다</a:t>
            </a:r>
            <a:r>
              <a:rPr lang="en-US" altLang="ko-KR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.</a:t>
            </a:r>
            <a:endParaRPr lang="en-US" sz="2500" b="1" dirty="0">
              <a:solidFill>
                <a:srgbClr val="FFFFFF"/>
              </a:solidFill>
              <a:latin typeface="Gmarket Sans Bold" pitchFamily="34" charset="0"/>
              <a:cs typeface="Gmarket Sans Bold" pitchFamily="34" charset="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724114" y="5065574"/>
            <a:ext cx="8240286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NA, EU, Other </a:t>
            </a:r>
            <a:r>
              <a:rPr lang="ko-KR" altLang="en-US" dirty="0">
                <a:solidFill>
                  <a:srgbClr val="FFFF00"/>
                </a:solidFill>
              </a:rPr>
              <a:t>지역의 선호 게임 장르는 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>
                <a:solidFill>
                  <a:srgbClr val="FFFF00"/>
                </a:solidFill>
              </a:rPr>
              <a:t>크게 </a:t>
            </a:r>
            <a:r>
              <a:rPr lang="en-US" altLang="ko-KR" dirty="0">
                <a:solidFill>
                  <a:srgbClr val="FFFF00"/>
                </a:solidFill>
              </a:rPr>
              <a:t>Action &gt; Sports &gt; Shooter </a:t>
            </a:r>
            <a:r>
              <a:rPr lang="ko-KR" altLang="en-US" dirty="0">
                <a:solidFill>
                  <a:srgbClr val="FFFF00"/>
                </a:solidFill>
              </a:rPr>
              <a:t>순으로 유사한 경향성을 띄고  있음</a:t>
            </a:r>
            <a:endParaRPr lang="en-US" altLang="ko-KR" dirty="0">
              <a:solidFill>
                <a:srgbClr val="FFFF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하지만 </a:t>
            </a:r>
            <a:r>
              <a:rPr lang="en-US" altLang="ko-KR" dirty="0">
                <a:solidFill>
                  <a:schemeClr val="bg1"/>
                </a:solidFill>
              </a:rPr>
              <a:t>JP(</a:t>
            </a:r>
            <a:r>
              <a:rPr lang="ko-KR" altLang="en-US" dirty="0">
                <a:solidFill>
                  <a:schemeClr val="bg1"/>
                </a:solidFill>
              </a:rPr>
              <a:t>일본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의 경우 선호 게임 장르는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Role-Playing &gt; Action &gt; Sports &gt; Platform </a:t>
            </a:r>
            <a:r>
              <a:rPr lang="ko-KR" altLang="en-US" dirty="0">
                <a:solidFill>
                  <a:schemeClr val="bg1"/>
                </a:solidFill>
              </a:rPr>
              <a:t>순으로 앞선 지역들과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선호하는 게임장르가 다르다는 것을 알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E11A3D5A-55CC-4698-B48D-F927D5A8233A}"/>
              </a:ext>
            </a:extLst>
          </p:cNvPr>
          <p:cNvSpPr txBox="1"/>
          <p:nvPr/>
        </p:nvSpPr>
        <p:spPr>
          <a:xfrm>
            <a:off x="457200" y="300919"/>
            <a:ext cx="1209911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kern="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/>
              </a:rPr>
              <a:t>지역별 선호하는 게임 장르</a:t>
            </a:r>
            <a:r>
              <a:rPr lang="en-US" altLang="ko-KR" sz="1600" kern="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/>
              </a:rPr>
              <a:t>	</a:t>
            </a:r>
            <a:r>
              <a:rPr lang="ko-KR" altLang="en-US" sz="1600" kern="0" spc="-100" dirty="0">
                <a:solidFill>
                  <a:schemeClr val="bg1">
                    <a:lumMod val="75000"/>
                  </a:schemeClr>
                </a:solidFill>
                <a:latin typeface="Gmarket Sans Medium"/>
              </a:rPr>
              <a:t>연도별 게임 트렌드</a:t>
            </a:r>
            <a:r>
              <a:rPr lang="en-US" altLang="ko-KR" sz="1600" kern="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/>
              </a:rPr>
              <a:t>	          </a:t>
            </a:r>
            <a:r>
              <a:rPr lang="ko-KR" altLang="en-US" sz="1600" kern="0" spc="-100" dirty="0">
                <a:solidFill>
                  <a:schemeClr val="bg1">
                    <a:lumMod val="75000"/>
                  </a:schemeClr>
                </a:solidFill>
                <a:latin typeface="Gmarket Sans Medium"/>
              </a:rPr>
              <a:t>출고량이 높은 게임 분석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Gmarket Sans Medium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18533D-78DD-4D0C-986F-B761A3D64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840" y="2171700"/>
            <a:ext cx="11227240" cy="802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3B75A8D-7C09-48F8-AC71-EB6432E4A992}"/>
              </a:ext>
            </a:extLst>
          </p:cNvPr>
          <p:cNvSpPr/>
          <p:nvPr/>
        </p:nvSpPr>
        <p:spPr>
          <a:xfrm>
            <a:off x="381000" y="5411516"/>
            <a:ext cx="533400" cy="3896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49BA4F8-EFD9-4B48-B6D0-B91FEB7C2B79}"/>
              </a:ext>
            </a:extLst>
          </p:cNvPr>
          <p:cNvSpPr/>
          <p:nvPr/>
        </p:nvSpPr>
        <p:spPr>
          <a:xfrm>
            <a:off x="62132" y="7505700"/>
            <a:ext cx="852268" cy="3896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AA9F8AC-4CD5-445A-BF2E-0DCA2F50E423}"/>
              </a:ext>
            </a:extLst>
          </p:cNvPr>
          <p:cNvSpPr/>
          <p:nvPr/>
        </p:nvSpPr>
        <p:spPr>
          <a:xfrm>
            <a:off x="5977596" y="9410700"/>
            <a:ext cx="533400" cy="3896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5F897E5-52BE-406B-80C0-7635671D1214}"/>
              </a:ext>
            </a:extLst>
          </p:cNvPr>
          <p:cNvSpPr/>
          <p:nvPr/>
        </p:nvSpPr>
        <p:spPr>
          <a:xfrm>
            <a:off x="5991664" y="5400236"/>
            <a:ext cx="533400" cy="3896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98577" y="-152381"/>
            <a:ext cx="7161905" cy="10583002"/>
            <a:chOff x="11298577" y="-152381"/>
            <a:chExt cx="7161905" cy="105830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577" y="-152381"/>
              <a:ext cx="7161905" cy="1058300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5927" y="500329"/>
            <a:ext cx="5460292" cy="1386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200" kern="0" spc="-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현상 분석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765927" y="1631758"/>
            <a:ext cx="120991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연도별 </a:t>
            </a:r>
            <a:r>
              <a:rPr lang="ko-KR" altLang="en-US" sz="2800" kern="0" spc="-100" dirty="0" err="1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게임트렌드</a:t>
            </a:r>
            <a:r>
              <a:rPr lang="ko-KR" altLang="en-US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 분석</a:t>
            </a:r>
            <a:endParaRPr lang="en-US" dirty="0"/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E11A3D5A-55CC-4698-B48D-F927D5A8233A}"/>
              </a:ext>
            </a:extLst>
          </p:cNvPr>
          <p:cNvSpPr txBox="1"/>
          <p:nvPr/>
        </p:nvSpPr>
        <p:spPr>
          <a:xfrm>
            <a:off x="457200" y="300919"/>
            <a:ext cx="1209911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kern="0" spc="-100" dirty="0">
                <a:solidFill>
                  <a:schemeClr val="bg1">
                    <a:lumMod val="75000"/>
                  </a:schemeClr>
                </a:solidFill>
                <a:latin typeface="Gmarket Sans Medium"/>
              </a:rPr>
              <a:t>지역별 선호하는 게임 장르</a:t>
            </a:r>
            <a:r>
              <a:rPr lang="en-US" altLang="ko-KR" sz="1600" kern="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/>
              </a:rPr>
              <a:t>	</a:t>
            </a:r>
            <a:r>
              <a:rPr lang="ko-KR" altLang="en-US" sz="1600" b="1" kern="0" spc="-100" dirty="0">
                <a:latin typeface="Gmarket Sans Medium"/>
              </a:rPr>
              <a:t>연도별 게임 트렌드</a:t>
            </a:r>
            <a:r>
              <a:rPr lang="en-US" altLang="ko-KR" sz="1600" kern="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/>
              </a:rPr>
              <a:t>	          </a:t>
            </a:r>
            <a:r>
              <a:rPr lang="ko-KR" altLang="en-US" sz="1600" kern="0" spc="-100" dirty="0">
                <a:solidFill>
                  <a:schemeClr val="bg1">
                    <a:lumMod val="75000"/>
                  </a:schemeClr>
                </a:solidFill>
                <a:latin typeface="Gmarket Sans Medium"/>
              </a:rPr>
              <a:t>출고량이 높은 게임 분석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Gmarket Sans Medium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68B53E5-2047-428C-987C-D4FF0E29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50069"/>
            <a:ext cx="10689024" cy="783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37493E6-ED17-438C-A744-62B3539DA030}"/>
              </a:ext>
            </a:extLst>
          </p:cNvPr>
          <p:cNvSpPr/>
          <p:nvPr/>
        </p:nvSpPr>
        <p:spPr>
          <a:xfrm>
            <a:off x="457200" y="2296390"/>
            <a:ext cx="990600" cy="196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5BE1212-551F-4FB3-9032-CDC73D5EBB59}"/>
              </a:ext>
            </a:extLst>
          </p:cNvPr>
          <p:cNvSpPr/>
          <p:nvPr/>
        </p:nvSpPr>
        <p:spPr>
          <a:xfrm>
            <a:off x="3810000" y="2150069"/>
            <a:ext cx="990600" cy="9360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bject 40">
            <a:extLst>
              <a:ext uri="{FF2B5EF4-FFF2-40B4-BE49-F238E27FC236}">
                <a16:creationId xmlns:a16="http://schemas.microsoft.com/office/drawing/2014/main" id="{B1980D87-5382-4D95-A160-7F434867BDBB}"/>
              </a:ext>
            </a:extLst>
          </p:cNvPr>
          <p:cNvSpPr txBox="1"/>
          <p:nvPr/>
        </p:nvSpPr>
        <p:spPr>
          <a:xfrm>
            <a:off x="11506200" y="3953815"/>
            <a:ext cx="8268857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연도별 게임 장르 출고량</a:t>
            </a:r>
            <a:endParaRPr lang="en-US" sz="2500" b="1" dirty="0">
              <a:solidFill>
                <a:srgbClr val="FFFFFF"/>
              </a:solidFill>
              <a:latin typeface="Gmarket Sans Bold" pitchFamily="34" charset="0"/>
              <a:cs typeface="Gmarket Sans Bold" pitchFamily="34" charset="0"/>
            </a:endParaRPr>
          </a:p>
        </p:txBody>
      </p:sp>
      <p:sp>
        <p:nvSpPr>
          <p:cNvPr id="22" name="Object 45">
            <a:extLst>
              <a:ext uri="{FF2B5EF4-FFF2-40B4-BE49-F238E27FC236}">
                <a16:creationId xmlns:a16="http://schemas.microsoft.com/office/drawing/2014/main" id="{CB02EE61-A2EA-466D-9DB4-9855E6C60AFB}"/>
              </a:ext>
            </a:extLst>
          </p:cNvPr>
          <p:cNvSpPr txBox="1"/>
          <p:nvPr/>
        </p:nvSpPr>
        <p:spPr>
          <a:xfrm>
            <a:off x="11724114" y="5065574"/>
            <a:ext cx="8240286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최근으로 가까워 질 수록 선호하는 게임 장르들은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 err="1">
                <a:solidFill>
                  <a:srgbClr val="FFFF00"/>
                </a:solidFill>
              </a:rPr>
              <a:t>우상향</a:t>
            </a:r>
            <a:r>
              <a:rPr lang="ko-KR" altLang="en-US" dirty="0">
                <a:solidFill>
                  <a:srgbClr val="FFFF00"/>
                </a:solidFill>
              </a:rPr>
              <a:t> 그래프를 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>
                <a:solidFill>
                  <a:srgbClr val="FFFF00"/>
                </a:solidFill>
              </a:rPr>
              <a:t>최근으로 가까워 질수록 </a:t>
            </a:r>
            <a:r>
              <a:rPr lang="ko-KR" altLang="en-US" dirty="0" err="1">
                <a:solidFill>
                  <a:srgbClr val="FFFF00"/>
                </a:solidFill>
              </a:rPr>
              <a:t>비선호하는</a:t>
            </a:r>
            <a:r>
              <a:rPr lang="ko-KR" altLang="en-US" dirty="0">
                <a:solidFill>
                  <a:srgbClr val="FFFF00"/>
                </a:solidFill>
              </a:rPr>
              <a:t> 게임 장르들은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 err="1">
                <a:solidFill>
                  <a:srgbClr val="FFFF00"/>
                </a:solidFill>
              </a:rPr>
              <a:t>우하향</a:t>
            </a:r>
            <a:r>
              <a:rPr lang="en-US" altLang="ko-KR" dirty="0">
                <a:solidFill>
                  <a:srgbClr val="FFFF00"/>
                </a:solidFill>
              </a:rPr>
              <a:t> or Flat </a:t>
            </a:r>
            <a:r>
              <a:rPr lang="ko-KR" altLang="en-US" dirty="0">
                <a:solidFill>
                  <a:srgbClr val="FFFF00"/>
                </a:solidFill>
              </a:rPr>
              <a:t>그래프를 보이고 있다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Action &gt; Sports &gt; Shooter &gt; </a:t>
            </a:r>
            <a:r>
              <a:rPr lang="en-US" altLang="ko-KR" dirty="0" err="1">
                <a:solidFill>
                  <a:schemeClr val="bg1"/>
                </a:solidFill>
              </a:rPr>
              <a:t>Misc</a:t>
            </a:r>
            <a:r>
              <a:rPr lang="ko-KR" altLang="en-US" dirty="0">
                <a:solidFill>
                  <a:schemeClr val="bg1"/>
                </a:solidFill>
              </a:rPr>
              <a:t>가 연도별 뚜렷한 </a:t>
            </a:r>
            <a:r>
              <a:rPr lang="ko-KR" altLang="en-US" dirty="0" err="1">
                <a:solidFill>
                  <a:schemeClr val="bg1"/>
                </a:solidFill>
              </a:rPr>
              <a:t>우상향</a:t>
            </a:r>
            <a:r>
              <a:rPr lang="ko-KR" altLang="en-US" dirty="0">
                <a:solidFill>
                  <a:schemeClr val="bg1"/>
                </a:solidFill>
              </a:rPr>
              <a:t> 그래프를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나타내고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497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98577" y="-152381"/>
            <a:ext cx="7161905" cy="10583002"/>
            <a:chOff x="11298577" y="-152381"/>
            <a:chExt cx="7161905" cy="105830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577" y="-152381"/>
              <a:ext cx="7161905" cy="1058300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5927" y="500329"/>
            <a:ext cx="5460292" cy="1386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200" kern="0" spc="-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현상 분석</a:t>
            </a:r>
            <a:endParaRPr lang="en-US" dirty="0"/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E11A3D5A-55CC-4698-B48D-F927D5A8233A}"/>
              </a:ext>
            </a:extLst>
          </p:cNvPr>
          <p:cNvSpPr txBox="1"/>
          <p:nvPr/>
        </p:nvSpPr>
        <p:spPr>
          <a:xfrm>
            <a:off x="457200" y="300919"/>
            <a:ext cx="1209911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kern="0" spc="-100" dirty="0">
                <a:solidFill>
                  <a:schemeClr val="bg1">
                    <a:lumMod val="75000"/>
                  </a:schemeClr>
                </a:solidFill>
                <a:latin typeface="Gmarket Sans Medium"/>
              </a:rPr>
              <a:t>지역별 선호하는 게임 장르</a:t>
            </a:r>
            <a:r>
              <a:rPr lang="en-US" altLang="ko-KR" sz="1600" kern="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/>
              </a:rPr>
              <a:t>	</a:t>
            </a:r>
            <a:r>
              <a:rPr lang="ko-KR" altLang="en-US" sz="1600" b="1" kern="0" spc="-100" dirty="0">
                <a:latin typeface="Gmarket Sans Medium"/>
              </a:rPr>
              <a:t>연도별 게임 트렌드</a:t>
            </a:r>
            <a:r>
              <a:rPr lang="en-US" altLang="ko-KR" sz="1600" kern="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/>
              </a:rPr>
              <a:t>	          </a:t>
            </a:r>
            <a:r>
              <a:rPr lang="ko-KR" altLang="en-US" sz="1600" kern="0" spc="-100" dirty="0">
                <a:solidFill>
                  <a:schemeClr val="bg1">
                    <a:lumMod val="75000"/>
                  </a:schemeClr>
                </a:solidFill>
                <a:latin typeface="Gmarket Sans Medium"/>
              </a:rPr>
              <a:t>출고량이 높은 게임 분석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Gmarket Sans Medium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842008EC-F3A4-4A9B-9F7A-793D72953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79420"/>
            <a:ext cx="10058400" cy="756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FC0D07B4-6650-4A67-A88D-B297D039F87B}"/>
              </a:ext>
            </a:extLst>
          </p:cNvPr>
          <p:cNvSpPr/>
          <p:nvPr/>
        </p:nvSpPr>
        <p:spPr>
          <a:xfrm>
            <a:off x="5791200" y="5634919"/>
            <a:ext cx="3455108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1DE5450-03F1-4E2D-9661-15EFEF45C448}"/>
              </a:ext>
            </a:extLst>
          </p:cNvPr>
          <p:cNvSpPr/>
          <p:nvPr/>
        </p:nvSpPr>
        <p:spPr>
          <a:xfrm>
            <a:off x="5486400" y="6930319"/>
            <a:ext cx="1371600" cy="10490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bject 6">
            <a:extLst>
              <a:ext uri="{FF2B5EF4-FFF2-40B4-BE49-F238E27FC236}">
                <a16:creationId xmlns:a16="http://schemas.microsoft.com/office/drawing/2014/main" id="{2B563EA6-DDD5-44E6-A686-BA53C6C6684F}"/>
              </a:ext>
            </a:extLst>
          </p:cNvPr>
          <p:cNvSpPr txBox="1"/>
          <p:nvPr/>
        </p:nvSpPr>
        <p:spPr>
          <a:xfrm>
            <a:off x="765927" y="1631758"/>
            <a:ext cx="120991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연도별 </a:t>
            </a:r>
            <a:r>
              <a:rPr lang="ko-KR" altLang="en-US" sz="2800" kern="0" spc="-100" dirty="0" err="1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게임트렌드</a:t>
            </a:r>
            <a:r>
              <a:rPr lang="ko-KR" altLang="en-US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 분석</a:t>
            </a:r>
            <a:endParaRPr lang="en-US" dirty="0"/>
          </a:p>
        </p:txBody>
      </p:sp>
      <p:sp>
        <p:nvSpPr>
          <p:cNvPr id="50" name="Object 40">
            <a:extLst>
              <a:ext uri="{FF2B5EF4-FFF2-40B4-BE49-F238E27FC236}">
                <a16:creationId xmlns:a16="http://schemas.microsoft.com/office/drawing/2014/main" id="{A8004D3D-734C-424A-8E58-BBF0F3A5BF13}"/>
              </a:ext>
            </a:extLst>
          </p:cNvPr>
          <p:cNvSpPr txBox="1"/>
          <p:nvPr/>
        </p:nvSpPr>
        <p:spPr>
          <a:xfrm>
            <a:off x="11506200" y="2247900"/>
            <a:ext cx="8268857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연도별 최고 출고량 게임 장르 </a:t>
            </a:r>
            <a:endParaRPr lang="en-US" sz="2500" b="1" dirty="0">
              <a:solidFill>
                <a:srgbClr val="FFFFFF"/>
              </a:solidFill>
              <a:latin typeface="Gmarket Sans Bold" pitchFamily="34" charset="0"/>
              <a:cs typeface="Gmarket Sans Bold" pitchFamily="34" charset="0"/>
            </a:endParaRPr>
          </a:p>
        </p:txBody>
      </p:sp>
      <p:sp>
        <p:nvSpPr>
          <p:cNvPr id="51" name="Object 45">
            <a:extLst>
              <a:ext uri="{FF2B5EF4-FFF2-40B4-BE49-F238E27FC236}">
                <a16:creationId xmlns:a16="http://schemas.microsoft.com/office/drawing/2014/main" id="{CC379D4C-874C-432D-8158-42E8B11D6B3F}"/>
              </a:ext>
            </a:extLst>
          </p:cNvPr>
          <p:cNvSpPr txBox="1"/>
          <p:nvPr/>
        </p:nvSpPr>
        <p:spPr>
          <a:xfrm>
            <a:off x="11724114" y="3359659"/>
            <a:ext cx="8240286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2000</a:t>
            </a:r>
            <a:r>
              <a:rPr lang="ko-KR" altLang="en-US" dirty="0">
                <a:solidFill>
                  <a:srgbClr val="FFFF00"/>
                </a:solidFill>
              </a:rPr>
              <a:t>년 이후 </a:t>
            </a:r>
            <a:r>
              <a:rPr lang="en-US" altLang="ko-KR" dirty="0">
                <a:solidFill>
                  <a:srgbClr val="FFFF00"/>
                </a:solidFill>
              </a:rPr>
              <a:t>Action </a:t>
            </a:r>
            <a:r>
              <a:rPr lang="ko-KR" altLang="en-US" dirty="0">
                <a:solidFill>
                  <a:srgbClr val="FFFF00"/>
                </a:solidFill>
              </a:rPr>
              <a:t>장르가 꾸준히 유저들에게 사랑받고 있음</a:t>
            </a:r>
            <a:endParaRPr lang="en-US" altLang="ko-KR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- </a:t>
            </a:r>
            <a:r>
              <a:rPr lang="ko-KR" altLang="en-US" dirty="0">
                <a:solidFill>
                  <a:schemeClr val="bg1"/>
                </a:solidFill>
              </a:rPr>
              <a:t>게임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플랫폼의 진화에 따른 그래픽 상향으로 인해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더욱 박진감 넘치는 게임플레이 가능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- </a:t>
            </a:r>
            <a:r>
              <a:rPr lang="ko-KR" altLang="en-US" dirty="0">
                <a:solidFill>
                  <a:schemeClr val="bg1"/>
                </a:solidFill>
              </a:rPr>
              <a:t>인터넷  속도의 향상으로 유저간 원활한 멀티플레이 가능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- </a:t>
            </a:r>
            <a:r>
              <a:rPr lang="ko-KR" altLang="en-US" dirty="0">
                <a:solidFill>
                  <a:schemeClr val="bg1"/>
                </a:solidFill>
              </a:rPr>
              <a:t>게임 구현기술의 발전으로 유저들의 자유도가 향상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Object 40">
            <a:extLst>
              <a:ext uri="{FF2B5EF4-FFF2-40B4-BE49-F238E27FC236}">
                <a16:creationId xmlns:a16="http://schemas.microsoft.com/office/drawing/2014/main" id="{5244A76E-6840-4FAD-8490-1B9EE1AE1DFF}"/>
              </a:ext>
            </a:extLst>
          </p:cNvPr>
          <p:cNvSpPr txBox="1"/>
          <p:nvPr/>
        </p:nvSpPr>
        <p:spPr>
          <a:xfrm>
            <a:off x="11506200" y="6286500"/>
            <a:ext cx="8268857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연도별 최고 출고량 게임 장르의 비중 </a:t>
            </a:r>
            <a:endParaRPr lang="en-US" sz="2500" b="1" dirty="0">
              <a:solidFill>
                <a:srgbClr val="FFFFFF"/>
              </a:solidFill>
              <a:latin typeface="Gmarket Sans Bold" pitchFamily="34" charset="0"/>
              <a:cs typeface="Gmarket Sans Bold" pitchFamily="34" charset="0"/>
            </a:endParaRPr>
          </a:p>
        </p:txBody>
      </p:sp>
      <p:sp>
        <p:nvSpPr>
          <p:cNvPr id="53" name="Object 45">
            <a:extLst>
              <a:ext uri="{FF2B5EF4-FFF2-40B4-BE49-F238E27FC236}">
                <a16:creationId xmlns:a16="http://schemas.microsoft.com/office/drawing/2014/main" id="{BF974430-FDEB-4CC1-B5DE-1B2EF0753691}"/>
              </a:ext>
            </a:extLst>
          </p:cNvPr>
          <p:cNvSpPr txBox="1"/>
          <p:nvPr/>
        </p:nvSpPr>
        <p:spPr>
          <a:xfrm>
            <a:off x="11724114" y="7398259"/>
            <a:ext cx="8240286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Action </a:t>
            </a:r>
            <a:r>
              <a:rPr lang="ko-KR" altLang="en-US" dirty="0">
                <a:solidFill>
                  <a:srgbClr val="FFFF00"/>
                </a:solidFill>
              </a:rPr>
              <a:t>장르가 약 </a:t>
            </a:r>
            <a:r>
              <a:rPr lang="en-US" altLang="ko-KR" dirty="0">
                <a:solidFill>
                  <a:srgbClr val="FFFF00"/>
                </a:solidFill>
              </a:rPr>
              <a:t>41%, Platform </a:t>
            </a:r>
            <a:r>
              <a:rPr lang="ko-KR" altLang="en-US" dirty="0">
                <a:solidFill>
                  <a:srgbClr val="FFFF00"/>
                </a:solidFill>
              </a:rPr>
              <a:t>장르가 약 </a:t>
            </a:r>
            <a:r>
              <a:rPr lang="en-US" altLang="ko-KR" dirty="0">
                <a:solidFill>
                  <a:srgbClr val="FFFF00"/>
                </a:solidFill>
              </a:rPr>
              <a:t>21% </a:t>
            </a:r>
            <a:r>
              <a:rPr lang="ko-KR" altLang="en-US" dirty="0">
                <a:solidFill>
                  <a:srgbClr val="FFFF00"/>
                </a:solidFill>
              </a:rPr>
              <a:t>비중</a:t>
            </a:r>
            <a:endParaRPr lang="en-US" altLang="ko-KR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1990</a:t>
            </a:r>
            <a:r>
              <a:rPr lang="ko-KR" altLang="en-US" dirty="0">
                <a:solidFill>
                  <a:srgbClr val="FFFF00"/>
                </a:solidFill>
              </a:rPr>
              <a:t>년대에는 </a:t>
            </a:r>
            <a:r>
              <a:rPr lang="en-US" altLang="ko-KR" dirty="0">
                <a:solidFill>
                  <a:srgbClr val="FFFF00"/>
                </a:solidFill>
              </a:rPr>
              <a:t>Platform </a:t>
            </a:r>
            <a:r>
              <a:rPr lang="ko-KR" altLang="en-US" dirty="0">
                <a:solidFill>
                  <a:srgbClr val="FFFF00"/>
                </a:solidFill>
              </a:rPr>
              <a:t>장르가 대세</a:t>
            </a:r>
            <a:endParaRPr lang="en-US" altLang="ko-KR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당시 최고의 게임 캐릭터인 </a:t>
            </a:r>
            <a:r>
              <a:rPr lang="en-US" altLang="ko-KR" dirty="0">
                <a:solidFill>
                  <a:schemeClr val="bg1"/>
                </a:solidFill>
              </a:rPr>
              <a:t>Mario </a:t>
            </a:r>
            <a:r>
              <a:rPr lang="ko-KR" altLang="en-US" dirty="0">
                <a:solidFill>
                  <a:schemeClr val="bg1"/>
                </a:solidFill>
              </a:rPr>
              <a:t>앞세워 </a:t>
            </a:r>
            <a:r>
              <a:rPr lang="ko-KR" altLang="en-US" dirty="0" err="1">
                <a:solidFill>
                  <a:schemeClr val="bg1"/>
                </a:solidFill>
              </a:rPr>
              <a:t>앞도적인</a:t>
            </a:r>
            <a:r>
              <a:rPr lang="ko-KR" altLang="en-US" dirty="0">
                <a:solidFill>
                  <a:schemeClr val="bg1"/>
                </a:solidFill>
              </a:rPr>
              <a:t> 출고량 달성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- Platform</a:t>
            </a:r>
            <a:r>
              <a:rPr lang="ko-KR" altLang="en-US" dirty="0">
                <a:solidFill>
                  <a:schemeClr val="bg1"/>
                </a:solidFill>
              </a:rPr>
              <a:t>게임 장르 </a:t>
            </a:r>
            <a:r>
              <a:rPr lang="en-US" altLang="ko-KR" dirty="0">
                <a:solidFill>
                  <a:schemeClr val="bg1"/>
                </a:solidFill>
              </a:rPr>
              <a:t>Top10</a:t>
            </a:r>
            <a:r>
              <a:rPr lang="ko-KR" altLang="en-US" dirty="0">
                <a:solidFill>
                  <a:schemeClr val="bg1"/>
                </a:solidFill>
              </a:rPr>
              <a:t>에는 모두 </a:t>
            </a:r>
            <a:r>
              <a:rPr lang="en-US" altLang="ko-KR" dirty="0" err="1">
                <a:solidFill>
                  <a:schemeClr val="bg1"/>
                </a:solidFill>
              </a:rPr>
              <a:t>SuperMario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시리즈가 차지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2260A-8C09-4B04-8EB3-D8A1EA67BB99}"/>
              </a:ext>
            </a:extLst>
          </p:cNvPr>
          <p:cNvSpPr/>
          <p:nvPr/>
        </p:nvSpPr>
        <p:spPr>
          <a:xfrm>
            <a:off x="3048000" y="5667983"/>
            <a:ext cx="1828800" cy="457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12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98577" y="-152381"/>
            <a:ext cx="7161905" cy="10583002"/>
            <a:chOff x="11298577" y="-152381"/>
            <a:chExt cx="7161905" cy="105830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577" y="-152381"/>
              <a:ext cx="7161905" cy="1058300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5927" y="500329"/>
            <a:ext cx="5460292" cy="1386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200" kern="0" spc="-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현상 분석</a:t>
            </a:r>
            <a:endParaRPr lang="en-US" dirty="0"/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E11A3D5A-55CC-4698-B48D-F927D5A8233A}"/>
              </a:ext>
            </a:extLst>
          </p:cNvPr>
          <p:cNvSpPr txBox="1"/>
          <p:nvPr/>
        </p:nvSpPr>
        <p:spPr>
          <a:xfrm>
            <a:off x="457200" y="300919"/>
            <a:ext cx="1209911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kern="0" spc="-100" dirty="0">
                <a:solidFill>
                  <a:schemeClr val="bg1">
                    <a:lumMod val="75000"/>
                  </a:schemeClr>
                </a:solidFill>
                <a:latin typeface="Gmarket Sans Medium"/>
              </a:rPr>
              <a:t>지역별 선호하는 게임 장르</a:t>
            </a:r>
            <a:r>
              <a:rPr lang="en-US" altLang="ko-KR" sz="1600" kern="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/>
              </a:rPr>
              <a:t>	</a:t>
            </a:r>
            <a:r>
              <a:rPr lang="ko-KR" altLang="en-US" sz="1600" b="1" kern="0" spc="-100" dirty="0">
                <a:latin typeface="Gmarket Sans Medium"/>
              </a:rPr>
              <a:t>연도별 게임 트렌드</a:t>
            </a:r>
            <a:r>
              <a:rPr lang="en-US" altLang="ko-KR" sz="1600" kern="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/>
              </a:rPr>
              <a:t>	          </a:t>
            </a:r>
            <a:r>
              <a:rPr lang="ko-KR" altLang="en-US" sz="1600" kern="0" spc="-100" dirty="0">
                <a:solidFill>
                  <a:schemeClr val="bg1">
                    <a:lumMod val="75000"/>
                  </a:schemeClr>
                </a:solidFill>
                <a:latin typeface="Gmarket Sans Medium"/>
              </a:rPr>
              <a:t>출고량이 높은 게임 분석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Gmarket Sans Mediu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68CAA5-BB94-402C-9C6A-25794013D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149" y="3037746"/>
            <a:ext cx="7759284" cy="57769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16C3523-8B2C-4368-9C35-A037D8D9F20A}"/>
              </a:ext>
            </a:extLst>
          </p:cNvPr>
          <p:cNvSpPr/>
          <p:nvPr/>
        </p:nvSpPr>
        <p:spPr>
          <a:xfrm>
            <a:off x="1478149" y="3053512"/>
            <a:ext cx="7208651" cy="5055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5158D9-05D1-41F6-9FA2-DE2C97AB5C33}"/>
              </a:ext>
            </a:extLst>
          </p:cNvPr>
          <p:cNvSpPr/>
          <p:nvPr/>
        </p:nvSpPr>
        <p:spPr>
          <a:xfrm>
            <a:off x="1493915" y="4457700"/>
            <a:ext cx="7208651" cy="5055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bject 40">
            <a:extLst>
              <a:ext uri="{FF2B5EF4-FFF2-40B4-BE49-F238E27FC236}">
                <a16:creationId xmlns:a16="http://schemas.microsoft.com/office/drawing/2014/main" id="{C2D43027-7836-43AA-B296-96C960DE57DF}"/>
              </a:ext>
            </a:extLst>
          </p:cNvPr>
          <p:cNvSpPr txBox="1"/>
          <p:nvPr/>
        </p:nvSpPr>
        <p:spPr>
          <a:xfrm>
            <a:off x="11506200" y="3492151"/>
            <a:ext cx="8268857" cy="14003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시계열에 따른 상관관계 분석</a:t>
            </a:r>
            <a:endParaRPr lang="en-US" altLang="ko-KR" sz="2500" b="1" dirty="0">
              <a:solidFill>
                <a:srgbClr val="FFFFFF"/>
              </a:solidFill>
              <a:latin typeface="Gmarket Sans Bold" pitchFamily="34" charset="0"/>
              <a:cs typeface="Gmarket Sans Bold" pitchFamily="34" charset="0"/>
            </a:endParaRPr>
          </a:p>
          <a:p>
            <a:r>
              <a:rPr lang="en-US" sz="20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 -  </a:t>
            </a:r>
            <a:r>
              <a:rPr lang="ko-KR" altLang="en-US" sz="20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상관관계란</a:t>
            </a:r>
            <a:r>
              <a:rPr lang="en-US" altLang="ko-KR" sz="20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?     </a:t>
            </a:r>
            <a:r>
              <a:rPr lang="en-US" sz="20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-1 &lt;</a:t>
            </a:r>
            <a:r>
              <a:rPr lang="ko-KR" altLang="en-US" sz="20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상관관계 </a:t>
            </a:r>
            <a:r>
              <a:rPr lang="en-US" altLang="ko-KR" sz="20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&lt;1 </a:t>
            </a:r>
            <a:r>
              <a:rPr lang="ko-KR" altLang="en-US" sz="20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값을 가짐</a:t>
            </a:r>
            <a:endParaRPr lang="en-US" altLang="ko-KR" sz="2000" b="1" dirty="0">
              <a:solidFill>
                <a:srgbClr val="FFFFFF"/>
              </a:solidFill>
              <a:latin typeface="Gmarket Sans Bold" pitchFamily="34" charset="0"/>
              <a:cs typeface="Gmarket Sans Bold" pitchFamily="34" charset="0"/>
            </a:endParaRPr>
          </a:p>
          <a:p>
            <a:r>
              <a:rPr lang="en-US" sz="20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 - -1</a:t>
            </a:r>
            <a:r>
              <a:rPr lang="ko-KR" altLang="en-US" sz="20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에 가까울수록 반비례</a:t>
            </a:r>
            <a:endParaRPr lang="en-US" altLang="ko-KR" sz="2000" b="1" dirty="0">
              <a:solidFill>
                <a:srgbClr val="FFFFFF"/>
              </a:solidFill>
              <a:latin typeface="Gmarket Sans Bold" pitchFamily="34" charset="0"/>
              <a:cs typeface="Gmarket Sans Bold" pitchFamily="34" charset="0"/>
            </a:endParaRPr>
          </a:p>
          <a:p>
            <a:r>
              <a:rPr lang="en-US" sz="20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 -  1</a:t>
            </a:r>
            <a:r>
              <a:rPr lang="ko-KR" altLang="en-US" sz="20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에 가까울수록 정비례</a:t>
            </a:r>
            <a:endParaRPr lang="en-US" sz="2000" b="1" dirty="0">
              <a:solidFill>
                <a:srgbClr val="FFFFFF"/>
              </a:solidFill>
              <a:latin typeface="Gmarket Sans Bold" pitchFamily="34" charset="0"/>
              <a:cs typeface="Gmarket Sans Bold" pitchFamily="34" charset="0"/>
            </a:endParaRPr>
          </a:p>
        </p:txBody>
      </p:sp>
      <p:sp>
        <p:nvSpPr>
          <p:cNvPr id="23" name="Object 45">
            <a:extLst>
              <a:ext uri="{FF2B5EF4-FFF2-40B4-BE49-F238E27FC236}">
                <a16:creationId xmlns:a16="http://schemas.microsoft.com/office/drawing/2014/main" id="{714D65F3-67B7-43BD-BC33-F2C1C4840BC3}"/>
              </a:ext>
            </a:extLst>
          </p:cNvPr>
          <p:cNvSpPr txBox="1"/>
          <p:nvPr/>
        </p:nvSpPr>
        <p:spPr>
          <a:xfrm>
            <a:off x="11724114" y="5065574"/>
            <a:ext cx="8240286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시계열과 게임장르에 대한 상관관계 분석 결과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에 가장 가까운 두 장르를 선별하면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- Shooter</a:t>
            </a:r>
          </a:p>
          <a:p>
            <a:r>
              <a:rPr lang="en-US" b="1" dirty="0">
                <a:solidFill>
                  <a:schemeClr val="bg1"/>
                </a:solidFill>
              </a:rPr>
              <a:t>  - Action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종합하자면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b="1" dirty="0">
                <a:solidFill>
                  <a:srgbClr val="FFFF00"/>
                </a:solidFill>
              </a:rPr>
              <a:t>시계열에 따른 게임 트렌드는 분명히 존재하며</a:t>
            </a:r>
            <a:r>
              <a:rPr lang="en-US" altLang="ko-KR" b="1" dirty="0">
                <a:solidFill>
                  <a:srgbClr val="FFFF00"/>
                </a:solidFill>
              </a:rPr>
              <a:t>, </a:t>
            </a:r>
          </a:p>
          <a:p>
            <a:r>
              <a:rPr lang="ko-KR" altLang="en-US" b="1" dirty="0">
                <a:solidFill>
                  <a:srgbClr val="FFFF00"/>
                </a:solidFill>
              </a:rPr>
              <a:t>최근에는 </a:t>
            </a:r>
            <a:r>
              <a:rPr lang="en-US" altLang="ko-KR" b="1" dirty="0">
                <a:solidFill>
                  <a:srgbClr val="FFFF00"/>
                </a:solidFill>
              </a:rPr>
              <a:t>Action </a:t>
            </a:r>
            <a:r>
              <a:rPr lang="ko-KR" altLang="en-US" b="1" dirty="0">
                <a:solidFill>
                  <a:srgbClr val="FFFF00"/>
                </a:solidFill>
              </a:rPr>
              <a:t>장르가 강세이다</a:t>
            </a:r>
            <a:r>
              <a:rPr lang="en-US" altLang="ko-KR" b="1" dirty="0">
                <a:solidFill>
                  <a:srgbClr val="FFFF00"/>
                </a:solidFill>
              </a:rPr>
              <a:t>.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DB077EBA-DDE7-4758-8835-CA8610DA74D1}"/>
              </a:ext>
            </a:extLst>
          </p:cNvPr>
          <p:cNvSpPr txBox="1"/>
          <p:nvPr/>
        </p:nvSpPr>
        <p:spPr>
          <a:xfrm>
            <a:off x="765927" y="1631758"/>
            <a:ext cx="120991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연도별 </a:t>
            </a:r>
            <a:r>
              <a:rPr lang="ko-KR" altLang="en-US" sz="2800" kern="0" spc="-100" dirty="0" err="1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게임트렌드</a:t>
            </a:r>
            <a:r>
              <a:rPr lang="ko-KR" altLang="en-US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 분석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8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98577" y="-152381"/>
            <a:ext cx="7161905" cy="10583002"/>
            <a:chOff x="11298577" y="-152381"/>
            <a:chExt cx="7161905" cy="105830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577" y="-152381"/>
              <a:ext cx="7161905" cy="1058300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5927" y="500329"/>
            <a:ext cx="5460292" cy="1386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200" kern="0" spc="-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현상 분석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765927" y="1631758"/>
            <a:ext cx="120991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출고량 </a:t>
            </a:r>
            <a:r>
              <a:rPr lang="en-US" altLang="ko-KR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Top30</a:t>
            </a:r>
            <a:r>
              <a:rPr lang="ko-KR" altLang="en-US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을 기준으로 장르별</a:t>
            </a:r>
            <a:r>
              <a:rPr lang="en-US" altLang="ko-KR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, </a:t>
            </a:r>
            <a:r>
              <a:rPr lang="ko-KR" altLang="en-US" sz="2800" kern="0" spc="-100" dirty="0" err="1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퍼블리셔별</a:t>
            </a:r>
            <a:r>
              <a:rPr lang="ko-KR" altLang="en-US" sz="2800" kern="0" spc="-100" dirty="0">
                <a:solidFill>
                  <a:srgbClr val="858585"/>
                </a:solidFill>
                <a:latin typeface="Gmarket Sans Medium" pitchFamily="34" charset="0"/>
                <a:cs typeface="Gmarket Sans Medium" pitchFamily="34" charset="0"/>
              </a:rPr>
              <a:t> 분석</a:t>
            </a:r>
            <a:endParaRPr lang="en-US" dirty="0"/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E11A3D5A-55CC-4698-B48D-F927D5A8233A}"/>
              </a:ext>
            </a:extLst>
          </p:cNvPr>
          <p:cNvSpPr txBox="1"/>
          <p:nvPr/>
        </p:nvSpPr>
        <p:spPr>
          <a:xfrm>
            <a:off x="457200" y="300919"/>
            <a:ext cx="1209911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kern="0" spc="-100" dirty="0">
                <a:solidFill>
                  <a:schemeClr val="bg1">
                    <a:lumMod val="75000"/>
                  </a:schemeClr>
                </a:solidFill>
                <a:latin typeface="Gmarket Sans Medium"/>
              </a:rPr>
              <a:t>지역별 선호하는 게임 장르</a:t>
            </a:r>
            <a:r>
              <a:rPr lang="en-US" altLang="ko-KR" sz="1600" kern="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/>
              </a:rPr>
              <a:t>	</a:t>
            </a:r>
            <a:r>
              <a:rPr lang="ko-KR" altLang="en-US" sz="1600" kern="0" spc="-100" dirty="0">
                <a:solidFill>
                  <a:schemeClr val="bg1">
                    <a:lumMod val="75000"/>
                  </a:schemeClr>
                </a:solidFill>
                <a:latin typeface="Gmarket Sans Medium"/>
              </a:rPr>
              <a:t>연도별 게임 트렌드</a:t>
            </a:r>
            <a:r>
              <a:rPr lang="en-US" altLang="ko-KR" sz="1600" kern="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/>
              </a:rPr>
              <a:t>	          </a:t>
            </a:r>
            <a:r>
              <a:rPr lang="ko-KR" altLang="en-US" sz="1600" b="1" kern="0" spc="-100" dirty="0">
                <a:latin typeface="Gmarket Sans Medium"/>
              </a:rPr>
              <a:t>출고량이 높은 게임 분석</a:t>
            </a:r>
            <a:endParaRPr lang="en-US" sz="1600" b="1" dirty="0">
              <a:latin typeface="Gmarket Sans Medium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33DAE4B2-63DC-4E48-A369-5EBF76B5E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85" y="2076051"/>
            <a:ext cx="7860215" cy="798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Object 40">
            <a:extLst>
              <a:ext uri="{FF2B5EF4-FFF2-40B4-BE49-F238E27FC236}">
                <a16:creationId xmlns:a16="http://schemas.microsoft.com/office/drawing/2014/main" id="{E3963619-8E54-4D44-90BC-DE44790B6A94}"/>
              </a:ext>
            </a:extLst>
          </p:cNvPr>
          <p:cNvSpPr txBox="1"/>
          <p:nvPr/>
        </p:nvSpPr>
        <p:spPr>
          <a:xfrm>
            <a:off x="11506200" y="2247900"/>
            <a:ext cx="8268857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출고량 </a:t>
            </a:r>
            <a:r>
              <a:rPr lang="en-US" altLang="ko-KR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Top30 </a:t>
            </a:r>
            <a:r>
              <a:rPr lang="ko-KR" altLang="en-US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기준 장르별 분석</a:t>
            </a:r>
            <a:endParaRPr lang="en-US" sz="2500" b="1" dirty="0">
              <a:solidFill>
                <a:srgbClr val="FFFFFF"/>
              </a:solidFill>
              <a:latin typeface="Gmarket Sans Bold" pitchFamily="34" charset="0"/>
              <a:cs typeface="Gmarket Sans Bold" pitchFamily="34" charset="0"/>
            </a:endParaRPr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E01F24DE-6490-44E4-B502-5C64440CA71A}"/>
              </a:ext>
            </a:extLst>
          </p:cNvPr>
          <p:cNvSpPr txBox="1"/>
          <p:nvPr/>
        </p:nvSpPr>
        <p:spPr>
          <a:xfrm>
            <a:off x="11724114" y="3359659"/>
            <a:ext cx="824028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출고량</a:t>
            </a:r>
            <a:r>
              <a:rPr lang="en-US" altLang="ko-KR" dirty="0">
                <a:solidFill>
                  <a:srgbClr val="FFFF00"/>
                </a:solidFill>
              </a:rPr>
              <a:t>Top30</a:t>
            </a:r>
            <a:r>
              <a:rPr lang="ko-KR" altLang="en-US" dirty="0">
                <a:solidFill>
                  <a:srgbClr val="FFFF00"/>
                </a:solidFill>
              </a:rPr>
              <a:t> 기준 </a:t>
            </a:r>
            <a:r>
              <a:rPr lang="en-US" altLang="ko-KR" dirty="0">
                <a:solidFill>
                  <a:srgbClr val="FFFF00"/>
                </a:solidFill>
              </a:rPr>
              <a:t>Platform &gt; Role-Playing &gt; Sports &gt; Action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0" name="Object 40">
            <a:extLst>
              <a:ext uri="{FF2B5EF4-FFF2-40B4-BE49-F238E27FC236}">
                <a16:creationId xmlns:a16="http://schemas.microsoft.com/office/drawing/2014/main" id="{FCF5967F-DD61-4D4A-BBD9-5EF78D883D85}"/>
              </a:ext>
            </a:extLst>
          </p:cNvPr>
          <p:cNvSpPr txBox="1"/>
          <p:nvPr/>
        </p:nvSpPr>
        <p:spPr>
          <a:xfrm>
            <a:off x="11506200" y="6286500"/>
            <a:ext cx="8268857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출고량 </a:t>
            </a:r>
            <a:r>
              <a:rPr lang="en-US" altLang="ko-KR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Top30 </a:t>
            </a:r>
            <a:r>
              <a:rPr lang="ko-KR" altLang="en-US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기준 </a:t>
            </a:r>
            <a:r>
              <a:rPr lang="ko-KR" altLang="en-US" sz="2500" b="1" dirty="0" err="1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퍼블리셔별</a:t>
            </a:r>
            <a:r>
              <a:rPr lang="ko-KR" altLang="en-US" sz="25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분석 </a:t>
            </a:r>
            <a:endParaRPr lang="en-US" sz="2500" b="1" dirty="0">
              <a:solidFill>
                <a:srgbClr val="FFFFFF"/>
              </a:solidFill>
              <a:latin typeface="Gmarket Sans Bold" pitchFamily="34" charset="0"/>
              <a:cs typeface="Gmarket Sans Bold" pitchFamily="34" charset="0"/>
            </a:endParaRPr>
          </a:p>
        </p:txBody>
      </p:sp>
      <p:sp>
        <p:nvSpPr>
          <p:cNvPr id="51" name="Object 45">
            <a:extLst>
              <a:ext uri="{FF2B5EF4-FFF2-40B4-BE49-F238E27FC236}">
                <a16:creationId xmlns:a16="http://schemas.microsoft.com/office/drawing/2014/main" id="{88F35197-E961-4ED8-921D-2C5988A7FA20}"/>
              </a:ext>
            </a:extLst>
          </p:cNvPr>
          <p:cNvSpPr txBox="1"/>
          <p:nvPr/>
        </p:nvSpPr>
        <p:spPr>
          <a:xfrm>
            <a:off x="11724114" y="7398259"/>
            <a:ext cx="82402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출고량</a:t>
            </a:r>
            <a:r>
              <a:rPr lang="en-US" altLang="ko-KR" dirty="0">
                <a:solidFill>
                  <a:srgbClr val="FFFF00"/>
                </a:solidFill>
              </a:rPr>
              <a:t>Top30</a:t>
            </a:r>
            <a:r>
              <a:rPr lang="ko-KR" altLang="en-US" dirty="0">
                <a:solidFill>
                  <a:srgbClr val="FFFF00"/>
                </a:solidFill>
              </a:rPr>
              <a:t> 기준 </a:t>
            </a:r>
            <a:r>
              <a:rPr lang="en-US" altLang="ko-KR" dirty="0">
                <a:solidFill>
                  <a:srgbClr val="FFFF00"/>
                </a:solidFill>
              </a:rPr>
              <a:t>Nintendo</a:t>
            </a:r>
            <a:r>
              <a:rPr lang="ko-KR" altLang="en-US" dirty="0">
                <a:solidFill>
                  <a:srgbClr val="FFFF00"/>
                </a:solidFill>
              </a:rPr>
              <a:t>가 </a:t>
            </a:r>
            <a:r>
              <a:rPr lang="en-US" altLang="ko-KR" dirty="0">
                <a:solidFill>
                  <a:srgbClr val="FFFF00"/>
                </a:solidFill>
              </a:rPr>
              <a:t>73.3%</a:t>
            </a:r>
            <a:r>
              <a:rPr lang="ko-KR" altLang="en-US" dirty="0">
                <a:solidFill>
                  <a:srgbClr val="FFFF00"/>
                </a:solidFill>
              </a:rPr>
              <a:t>로 </a:t>
            </a:r>
            <a:r>
              <a:rPr lang="ko-KR" altLang="en-US" dirty="0" err="1">
                <a:solidFill>
                  <a:srgbClr val="FFFF00"/>
                </a:solidFill>
              </a:rPr>
              <a:t>앞도적인</a:t>
            </a:r>
            <a:r>
              <a:rPr lang="ko-KR" altLang="en-US" dirty="0">
                <a:solidFill>
                  <a:srgbClr val="FFFF00"/>
                </a:solidFill>
              </a:rPr>
              <a:t> 퍼블리셔 비중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1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763</Words>
  <Application>Microsoft Office PowerPoint</Application>
  <PresentationFormat>사용자 지정</PresentationFormat>
  <Paragraphs>128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Gmarket Sans Bold</vt:lpstr>
      <vt:lpstr>Gmarket Sans Medium</vt:lpstr>
      <vt:lpstr>S-Core Dream 4 Regular</vt:lpstr>
      <vt:lpstr>S-Core Dream 9 Black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이기돈</cp:lastModifiedBy>
  <cp:revision>13</cp:revision>
  <dcterms:created xsi:type="dcterms:W3CDTF">2022-04-21T10:44:24Z</dcterms:created>
  <dcterms:modified xsi:type="dcterms:W3CDTF">2022-04-21T08:11:37Z</dcterms:modified>
</cp:coreProperties>
</file>