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e1326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e1326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b665089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b665089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ad067f32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ad067f32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acf3d53b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acf3d53b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acf3d53b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acf3d53b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b665089b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b665089b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cf3d53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cf3d53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b665089b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b665089b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b665089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b66508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b665089b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b665089b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b665089b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b665089b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b665089b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b665089b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b665089b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b665089b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ots.readthedocs.io/en/latest/quick-start-gui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pdftoword.com/"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support.edifabric.com/hc/en-us/articles/360000380131-X12-997-Acknowledgment-Error-Cod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933550"/>
            <a:ext cx="8222100" cy="83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Acknowledgment Messages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TA1  - Technical Ack.</a:t>
            </a:r>
            <a:endParaRPr/>
          </a:p>
        </p:txBody>
      </p:sp>
      <p:sp>
        <p:nvSpPr>
          <p:cNvPr id="140" name="Google Shape;140;p22"/>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IBM site: </a:t>
            </a:r>
            <a:r>
              <a:rPr lang="en"/>
              <a:t>The TA1 is not typically used because it indicates only that an envelope was received, not what was inside the envelope.</a:t>
            </a:r>
            <a:endParaRPr/>
          </a:p>
          <a:p>
            <a:pPr indent="0" lvl="0" marL="0" rtl="0" algn="l">
              <a:spcBef>
                <a:spcPts val="1600"/>
              </a:spcBef>
              <a:spcAft>
                <a:spcPts val="0"/>
              </a:spcAft>
              <a:buNone/>
            </a:pPr>
            <a:r>
              <a:rPr lang="en"/>
              <a:t>TA1 is used to confirm ISA and IEA interchange envelopes </a:t>
            </a:r>
            <a:r>
              <a:rPr lang="en"/>
              <a:t>syntactically</a:t>
            </a:r>
            <a:r>
              <a:rPr lang="en"/>
              <a:t> where it is not </a:t>
            </a:r>
            <a:r>
              <a:rPr lang="en"/>
              <a:t>acknowledged</a:t>
            </a:r>
            <a:r>
              <a:rPr lang="en"/>
              <a:t> as a separate transaction</a:t>
            </a:r>
            <a:endParaRPr/>
          </a:p>
          <a:p>
            <a:pPr indent="0" lvl="0" marL="0" rtl="0" algn="l">
              <a:spcBef>
                <a:spcPts val="1600"/>
              </a:spcBef>
              <a:spcAft>
                <a:spcPts val="0"/>
              </a:spcAft>
              <a:buNone/>
            </a:pPr>
            <a:r>
              <a:rPr lang="en"/>
              <a:t>If ISA14 is set to 1 that means you are requesting a TA1.</a:t>
            </a:r>
            <a:br>
              <a:rPr lang="en"/>
            </a:br>
            <a:r>
              <a:rPr lang="en"/>
              <a:t>If ISA14 is set to 0 then that means TA1 will only be sent on errors in the ISA/IEA pair.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999 </a:t>
            </a:r>
            <a:endParaRPr/>
          </a:p>
        </p:txBody>
      </p:sp>
      <p:sp>
        <p:nvSpPr>
          <p:cNvPr id="146" name="Google Shape;146;p23"/>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Replace the 997 for Healthcare.  Both 997 and 999 are used to confirm that the file was received, however 999 includes additional information about whether the received transaction had errors, such as being in compliance with HIPAA requirements.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BOTS - page 2 </a:t>
            </a:r>
            <a:endParaRPr/>
          </a:p>
        </p:txBody>
      </p:sp>
      <p:sp>
        <p:nvSpPr>
          <p:cNvPr id="152" name="Google Shape;152;p24"/>
          <p:cNvSpPr txBox="1"/>
          <p:nvPr>
            <p:ph idx="1" type="body"/>
          </p:nvPr>
        </p:nvSpPr>
        <p:spPr>
          <a:xfrm>
            <a:off x="311700" y="1017800"/>
            <a:ext cx="85206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44C54"/>
                </a:solidFill>
                <a:highlight>
                  <a:srgbClr val="FFFFFF"/>
                </a:highlight>
                <a:latin typeface="Arial"/>
                <a:ea typeface="Arial"/>
                <a:cs typeface="Arial"/>
                <a:sym typeface="Arial"/>
              </a:rPr>
              <a:t>BOTS has grammars for many releases and messages types (both X12 and EDIFACT):</a:t>
            </a:r>
            <a:endParaRPr sz="20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2300" u="sng">
                <a:solidFill>
                  <a:schemeClr val="hlink"/>
                </a:solidFill>
                <a:latin typeface="Arial"/>
                <a:ea typeface="Arial"/>
                <a:cs typeface="Arial"/>
                <a:sym typeface="Arial"/>
                <a:hlinkClick r:id="rId3"/>
              </a:rPr>
              <a:t>https://bots.readthedocs.io/en/latest/quick-start-guide/</a:t>
            </a:r>
            <a:endParaRPr sz="28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2000">
                <a:solidFill>
                  <a:srgbClr val="444C54"/>
                </a:solidFill>
                <a:highlight>
                  <a:srgbClr val="FFFFFF"/>
                </a:highlight>
                <a:latin typeface="Arial"/>
                <a:ea typeface="Arial"/>
                <a:cs typeface="Arial"/>
                <a:sym typeface="Arial"/>
              </a:rPr>
              <a:t>I downloaded X12_004010_all_transactions_and_segments.zip</a:t>
            </a:r>
            <a:endParaRPr sz="20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2000">
                <a:solidFill>
                  <a:srgbClr val="444C54"/>
                </a:solidFill>
                <a:highlight>
                  <a:srgbClr val="FFFFFF"/>
                </a:highlight>
                <a:latin typeface="Arial"/>
                <a:ea typeface="Arial"/>
                <a:cs typeface="Arial"/>
                <a:sym typeface="Arial"/>
              </a:rPr>
              <a:t>Since we have been using 4.01 release/version.</a:t>
            </a:r>
            <a:endParaRPr sz="20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2000">
                <a:solidFill>
                  <a:srgbClr val="444C54"/>
                </a:solidFill>
                <a:highlight>
                  <a:srgbClr val="FFFFFF"/>
                </a:highlight>
                <a:latin typeface="Arial"/>
                <a:ea typeface="Arial"/>
                <a:cs typeface="Arial"/>
                <a:sym typeface="Arial"/>
              </a:rPr>
              <a:t>Filename: X12.4010\850004010.py</a:t>
            </a:r>
            <a:br>
              <a:rPr lang="en" sz="2000">
                <a:solidFill>
                  <a:srgbClr val="444C54"/>
                </a:solidFill>
                <a:highlight>
                  <a:srgbClr val="FFFFFF"/>
                </a:highlight>
                <a:latin typeface="Arial"/>
                <a:ea typeface="Arial"/>
                <a:cs typeface="Arial"/>
                <a:sym typeface="Arial"/>
              </a:rPr>
            </a:br>
            <a:r>
              <a:rPr lang="en" sz="2000">
                <a:solidFill>
                  <a:srgbClr val="444C54"/>
                </a:solidFill>
                <a:highlight>
                  <a:srgbClr val="FFFFFF"/>
                </a:highlight>
                <a:latin typeface="Arial"/>
                <a:ea typeface="Arial"/>
                <a:cs typeface="Arial"/>
                <a:sym typeface="Arial"/>
              </a:rPr>
              <a:t>238 lines - mostly definition of a big structure.</a:t>
            </a:r>
            <a:endParaRPr sz="20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 Word Doc to Start with</a:t>
            </a:r>
            <a:endParaRPr/>
          </a:p>
        </p:txBody>
      </p:sp>
      <p:sp>
        <p:nvSpPr>
          <p:cNvPr id="158" name="Google Shape;158;p25"/>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444C54"/>
                </a:solidFill>
                <a:highlight>
                  <a:srgbClr val="FFFFFF"/>
                </a:highlight>
                <a:latin typeface="Arial"/>
                <a:ea typeface="Arial"/>
                <a:cs typeface="Arial"/>
                <a:sym typeface="Arial"/>
              </a:rPr>
              <a:t>Use the “filetype:” google keyword to limit search to word documents. </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Try .doc and maybe .docx.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rPr lang="en" sz="1600">
                <a:solidFill>
                  <a:srgbClr val="444C54"/>
                </a:solidFill>
                <a:highlight>
                  <a:srgbClr val="FFFFFF"/>
                </a:highlight>
                <a:latin typeface="Arial"/>
                <a:ea typeface="Arial"/>
                <a:cs typeface="Arial"/>
                <a:sym typeface="Arial"/>
              </a:rPr>
              <a:t>Or find a PDF you like, and use a PDF to Word Converter</a:t>
            </a:r>
            <a:br>
              <a:rPr lang="en" sz="1600">
                <a:solidFill>
                  <a:srgbClr val="444C54"/>
                </a:solidFill>
                <a:highlight>
                  <a:srgbClr val="FFFFFF"/>
                </a:highlight>
                <a:latin typeface="Arial"/>
                <a:ea typeface="Arial"/>
                <a:cs typeface="Arial"/>
                <a:sym typeface="Arial"/>
              </a:rPr>
            </a:br>
            <a:r>
              <a:rPr lang="en" sz="1600">
                <a:solidFill>
                  <a:srgbClr val="444C54"/>
                </a:solidFill>
                <a:highlight>
                  <a:srgbClr val="FFFFFF"/>
                </a:highlight>
                <a:latin typeface="Arial"/>
                <a:ea typeface="Arial"/>
                <a:cs typeface="Arial"/>
                <a:sym typeface="Arial"/>
              </a:rPr>
              <a:t>something like </a:t>
            </a:r>
            <a:r>
              <a:rPr lang="en" sz="1900" u="sng">
                <a:solidFill>
                  <a:schemeClr val="hlink"/>
                </a:solidFill>
                <a:latin typeface="Arial"/>
                <a:ea typeface="Arial"/>
                <a:cs typeface="Arial"/>
                <a:sym typeface="Arial"/>
                <a:hlinkClick r:id="rId3"/>
              </a:rPr>
              <a:t>https://www.pdftoword.com</a:t>
            </a:r>
            <a:endParaRPr sz="24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sz="1600">
              <a:solidFill>
                <a:srgbClr val="444C54"/>
              </a:solidFill>
              <a:highlight>
                <a:srgbClr val="FFFFFF"/>
              </a:highlight>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9" name="Google Shape;159;p25"/>
          <p:cNvPicPr preferRelativeResize="0"/>
          <p:nvPr/>
        </p:nvPicPr>
        <p:blipFill>
          <a:blip r:embed="rId4">
            <a:alphaModFix/>
          </a:blip>
          <a:stretch>
            <a:fillRect/>
          </a:stretch>
        </p:blipFill>
        <p:spPr>
          <a:xfrm>
            <a:off x="396225" y="1733550"/>
            <a:ext cx="4762500" cy="83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Acknowledgments</a:t>
            </a:r>
            <a:endParaRPr/>
          </a:p>
        </p:txBody>
      </p:sp>
      <p:sp>
        <p:nvSpPr>
          <p:cNvPr id="91" name="Google Shape;91;p14"/>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MDN - only for AS2 </a:t>
            </a:r>
            <a:endParaRPr/>
          </a:p>
          <a:p>
            <a:pPr indent="0" lvl="0" marL="0" rtl="0" algn="l">
              <a:spcBef>
                <a:spcPts val="1600"/>
              </a:spcBef>
              <a:spcAft>
                <a:spcPts val="0"/>
              </a:spcAft>
              <a:buNone/>
            </a:pPr>
            <a:r>
              <a:rPr lang="en"/>
              <a:t>997 - most common </a:t>
            </a:r>
            <a:endParaRPr/>
          </a:p>
          <a:p>
            <a:pPr indent="0" lvl="0" marL="0" rtl="0" algn="l">
              <a:spcBef>
                <a:spcPts val="1600"/>
              </a:spcBef>
              <a:spcAft>
                <a:spcPts val="0"/>
              </a:spcAft>
              <a:buNone/>
            </a:pPr>
            <a:r>
              <a:rPr lang="en"/>
              <a:t>TA1 - not used much </a:t>
            </a:r>
            <a:endParaRPr/>
          </a:p>
          <a:p>
            <a:pPr indent="0" lvl="0" marL="0" rtl="0" algn="l">
              <a:spcBef>
                <a:spcPts val="1600"/>
              </a:spcBef>
              <a:spcAft>
                <a:spcPts val="0"/>
              </a:spcAft>
              <a:buNone/>
            </a:pPr>
            <a:r>
              <a:rPr lang="en"/>
              <a:t>999 - for HealthCare (replaces the 997)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MDN (An AS2 level message)</a:t>
            </a:r>
            <a:endParaRPr/>
          </a:p>
        </p:txBody>
      </p:sp>
      <p:sp>
        <p:nvSpPr>
          <p:cNvPr id="97" name="Google Shape;97;p15"/>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Only used when use are using AS2. </a:t>
            </a:r>
            <a:endParaRPr/>
          </a:p>
          <a:p>
            <a:pPr indent="0" lvl="0" marL="0" rtl="0" algn="l">
              <a:spcBef>
                <a:spcPts val="1600"/>
              </a:spcBef>
              <a:spcAft>
                <a:spcPts val="0"/>
              </a:spcAft>
              <a:buNone/>
            </a:pPr>
            <a:r>
              <a:rPr lang="en"/>
              <a:t>Can be synchronous (returned in an http request/response), </a:t>
            </a:r>
            <a:br>
              <a:rPr lang="en"/>
            </a:br>
            <a:r>
              <a:rPr lang="en"/>
              <a:t>or can be asynchronous (returned to a URL you specify).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092575" y="410000"/>
            <a:ext cx="37398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MDN Example</a:t>
            </a:r>
            <a:endParaRPr/>
          </a:p>
        </p:txBody>
      </p:sp>
      <p:pic>
        <p:nvPicPr>
          <p:cNvPr id="103" name="Google Shape;103;p16"/>
          <p:cNvPicPr preferRelativeResize="0"/>
          <p:nvPr/>
        </p:nvPicPr>
        <p:blipFill>
          <a:blip r:embed="rId3">
            <a:alphaModFix/>
          </a:blip>
          <a:stretch>
            <a:fillRect/>
          </a:stretch>
        </p:blipFill>
        <p:spPr>
          <a:xfrm>
            <a:off x="90950" y="64750"/>
            <a:ext cx="4670300" cy="4771676"/>
          </a:xfrm>
          <a:prstGeom prst="rect">
            <a:avLst/>
          </a:prstGeom>
          <a:noFill/>
          <a:ln>
            <a:noFill/>
          </a:ln>
        </p:spPr>
      </p:pic>
      <p:sp>
        <p:nvSpPr>
          <p:cNvPr id="104" name="Google Shape;104;p16"/>
          <p:cNvSpPr txBox="1"/>
          <p:nvPr>
            <p:ph idx="1" type="body"/>
          </p:nvPr>
        </p:nvSpPr>
        <p:spPr>
          <a:xfrm>
            <a:off x="4974600" y="1017800"/>
            <a:ext cx="38577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Your AS2 server will handle this for you.  </a:t>
            </a:r>
            <a:endParaRPr/>
          </a:p>
          <a:p>
            <a:pPr indent="0" lvl="0" marL="0" rtl="0" algn="l">
              <a:spcBef>
                <a:spcPts val="1600"/>
              </a:spcBef>
              <a:spcAft>
                <a:spcPts val="0"/>
              </a:spcAft>
              <a:buNone/>
            </a:pPr>
            <a:r>
              <a:rPr lang="en"/>
              <a:t>You would only look at an MDN file if an error was reported by your AS2 server. </a:t>
            </a:r>
            <a:endParaRPr/>
          </a:p>
          <a:p>
            <a:pPr indent="0" lvl="0" marL="0" rtl="0" algn="l">
              <a:spcBef>
                <a:spcPts val="1600"/>
              </a:spcBef>
              <a:spcAft>
                <a:spcPts val="0"/>
              </a:spcAft>
              <a:buNone/>
            </a:pPr>
            <a:r>
              <a:rPr lang="en"/>
              <a:t>Maybe useful when first on-boarding an AS2 Client.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997 - page 1 of 5</a:t>
            </a:r>
            <a:endParaRPr/>
          </a:p>
        </p:txBody>
      </p:sp>
      <p:sp>
        <p:nvSpPr>
          <p:cNvPr id="110" name="Google Shape;110;p17"/>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997 is a Functional </a:t>
            </a:r>
            <a:r>
              <a:rPr lang="en"/>
              <a:t>Acknowledgment (sometimes known as an “FA”). </a:t>
            </a:r>
            <a:endParaRPr/>
          </a:p>
          <a:p>
            <a:pPr indent="0" lvl="0" marL="0" rtl="0" algn="l">
              <a:spcBef>
                <a:spcPts val="1600"/>
              </a:spcBef>
              <a:spcAft>
                <a:spcPts val="0"/>
              </a:spcAft>
              <a:buNone/>
            </a:pPr>
            <a:r>
              <a:rPr lang="en"/>
              <a:t>It can be sent in response to any EDI transaction received. </a:t>
            </a:r>
            <a:endParaRPr/>
          </a:p>
          <a:p>
            <a:pPr indent="0" lvl="0" marL="0" rtl="0" algn="l">
              <a:spcBef>
                <a:spcPts val="1600"/>
              </a:spcBef>
              <a:spcAft>
                <a:spcPts val="0"/>
              </a:spcAft>
              <a:buNone/>
            </a:pPr>
            <a:r>
              <a:rPr lang="en"/>
              <a:t>W</a:t>
            </a:r>
            <a:r>
              <a:rPr lang="en"/>
              <a:t>hen you receive an EDI 997 in response to a transaction you sent previously, you only know that your document arrived and was processed by the recipient’s EDI translator. </a:t>
            </a:r>
            <a:endParaRPr/>
          </a:p>
          <a:p>
            <a:pPr indent="0" lvl="0" marL="0" rtl="0" algn="l">
              <a:spcBef>
                <a:spcPts val="1600"/>
              </a:spcBef>
              <a:spcAft>
                <a:spcPts val="0"/>
              </a:spcAft>
              <a:buNone/>
            </a:pPr>
            <a:r>
              <a:rPr lang="en"/>
              <a:t>Discuss with your Trading Partner as to whether they will send 997s and whether or not they expect 997s from you.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997 - page 2 of 5</a:t>
            </a:r>
            <a:endParaRPr/>
          </a:p>
        </p:txBody>
      </p:sp>
      <p:sp>
        <p:nvSpPr>
          <p:cNvPr id="116" name="Google Shape;116;p18"/>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does not provide any indication that the trading partner agrees with the contents of the prior transaction, or that the transaction met all their business requirements. </a:t>
            </a:r>
            <a:endParaRPr/>
          </a:p>
          <a:p>
            <a:pPr indent="0" lvl="0" marL="0" rtl="0" algn="l">
              <a:spcBef>
                <a:spcPts val="1600"/>
              </a:spcBef>
              <a:spcAft>
                <a:spcPts val="0"/>
              </a:spcAft>
              <a:buNone/>
            </a:pPr>
            <a:r>
              <a:rPr lang="en"/>
              <a:t>Example: An EDI 855 tells the buyer that you have approved or rejected their 850 PO. a 997 just tells the buyer that you got their 850 PO and parsed it </a:t>
            </a:r>
            <a:r>
              <a:rPr lang="en"/>
              <a:t>successfully</a:t>
            </a:r>
            <a:r>
              <a:rPr lang="en"/>
              <a:t>. </a:t>
            </a:r>
            <a:endParaRPr/>
          </a:p>
          <a:p>
            <a:pPr indent="0" lvl="0" marL="0" rtl="0" algn="l">
              <a:spcBef>
                <a:spcPts val="1600"/>
              </a:spcBef>
              <a:spcAft>
                <a:spcPts val="0"/>
              </a:spcAft>
              <a:buNone/>
            </a:pPr>
            <a:r>
              <a:rPr lang="en"/>
              <a:t>Validation may be very simple or very involved. </a:t>
            </a:r>
            <a:endParaRPr/>
          </a:p>
          <a:p>
            <a:pPr indent="0" lvl="0" marL="0" rtl="0" algn="l">
              <a:spcBef>
                <a:spcPts val="1600"/>
              </a:spcBef>
              <a:spcAft>
                <a:spcPts val="1600"/>
              </a:spcAft>
              <a:buNone/>
            </a:pPr>
            <a:r>
              <a:t/>
            </a:r>
            <a:endParaRPr sz="2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997 - page 3 of 5</a:t>
            </a:r>
            <a:endParaRPr/>
          </a:p>
        </p:txBody>
      </p:sp>
      <p:sp>
        <p:nvSpPr>
          <p:cNvPr id="122" name="Google Shape;122;p19"/>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ST*997*4887~</a:t>
            </a:r>
            <a:br>
              <a:rPr lang="en" sz="1500">
                <a:latin typeface="Courier New"/>
                <a:ea typeface="Courier New"/>
                <a:cs typeface="Courier New"/>
                <a:sym typeface="Courier New"/>
              </a:rPr>
            </a:br>
            <a:r>
              <a:rPr lang="en" sz="1500">
                <a:latin typeface="Courier New"/>
                <a:ea typeface="Courier New"/>
                <a:cs typeface="Courier New"/>
                <a:sym typeface="Courier New"/>
              </a:rPr>
              <a:t>AK1*SS*13418~            [matches back to GS01 and GS06] </a:t>
            </a:r>
            <a:br>
              <a:rPr lang="en" sz="1500">
                <a:latin typeface="Courier New"/>
                <a:ea typeface="Courier New"/>
                <a:cs typeface="Courier New"/>
                <a:sym typeface="Courier New"/>
              </a:rPr>
            </a:br>
            <a:r>
              <a:rPr lang="en" sz="1500">
                <a:latin typeface="Courier New"/>
                <a:ea typeface="Courier New"/>
                <a:cs typeface="Courier New"/>
                <a:sym typeface="Courier New"/>
              </a:rPr>
              <a:t>AK2*850*000101112~       [matches back to ST01 and ST02]  </a:t>
            </a:r>
            <a:br>
              <a:rPr lang="en" sz="1500">
                <a:latin typeface="Courier New"/>
                <a:ea typeface="Courier New"/>
                <a:cs typeface="Courier New"/>
                <a:sym typeface="Courier New"/>
              </a:rPr>
            </a:br>
            <a:r>
              <a:rPr lang="en" sz="1500">
                <a:latin typeface="Courier New"/>
                <a:ea typeface="Courier New"/>
                <a:cs typeface="Courier New"/>
                <a:sym typeface="Courier New"/>
              </a:rPr>
              <a:t>AK5*A~                   &lt;-- A=Accept, R=Reject, E=Errors </a:t>
            </a:r>
            <a:br>
              <a:rPr lang="en" sz="1500">
                <a:latin typeface="Courier New"/>
                <a:ea typeface="Courier New"/>
                <a:cs typeface="Courier New"/>
                <a:sym typeface="Courier New"/>
              </a:rPr>
            </a:br>
            <a:r>
              <a:rPr lang="en" sz="1500">
                <a:latin typeface="Courier New"/>
                <a:ea typeface="Courier New"/>
                <a:cs typeface="Courier New"/>
                <a:sym typeface="Courier New"/>
              </a:rPr>
              <a:t>AK2*850*000101113~</a:t>
            </a:r>
            <a:br>
              <a:rPr lang="en" sz="1500">
                <a:latin typeface="Courier New"/>
                <a:ea typeface="Courier New"/>
                <a:cs typeface="Courier New"/>
                <a:sym typeface="Courier New"/>
              </a:rPr>
            </a:br>
            <a:r>
              <a:rPr lang="en" sz="1500">
                <a:latin typeface="Courier New"/>
                <a:ea typeface="Courier New"/>
                <a:cs typeface="Courier New"/>
                <a:sym typeface="Courier New"/>
              </a:rPr>
              <a:t>AK5*A~                   </a:t>
            </a:r>
            <a:br>
              <a:rPr lang="en" sz="1500">
                <a:latin typeface="Courier New"/>
                <a:ea typeface="Courier New"/>
                <a:cs typeface="Courier New"/>
                <a:sym typeface="Courier New"/>
              </a:rPr>
            </a:br>
            <a:r>
              <a:rPr lang="en" sz="1500">
                <a:latin typeface="Courier New"/>
                <a:ea typeface="Courier New"/>
                <a:cs typeface="Courier New"/>
                <a:sym typeface="Courier New"/>
              </a:rPr>
              <a:t>AK9*A*2*2*2~             [Summary] </a:t>
            </a:r>
            <a:endParaRPr sz="1500">
              <a:latin typeface="Courier New"/>
              <a:ea typeface="Courier New"/>
              <a:cs typeface="Courier New"/>
              <a:sym typeface="Courier New"/>
            </a:endParaRPr>
          </a:p>
          <a:p>
            <a:pPr indent="0" lvl="0" marL="0" rtl="0" algn="l">
              <a:spcBef>
                <a:spcPts val="1600"/>
              </a:spcBef>
              <a:spcAft>
                <a:spcPts val="1600"/>
              </a:spcAft>
              <a:buNone/>
            </a:pPr>
            <a:r>
              <a:rPr lang="en"/>
              <a:t>We will compare the above to the implementation guide in an upcoming video. </a:t>
            </a:r>
            <a:br>
              <a:rPr lang="en"/>
            </a:br>
            <a:r>
              <a:rPr lang="en"/>
              <a:t>The 997 only references back to the control numbers. </a:t>
            </a:r>
            <a:br>
              <a:rPr lang="en"/>
            </a:br>
            <a:r>
              <a:rPr lang="en"/>
              <a:t>So for example, for the 850 PO, it will NOT have the PO# in it. </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997 - page 4 of 5 </a:t>
            </a:r>
            <a:endParaRPr/>
          </a:p>
        </p:txBody>
      </p:sp>
      <p:sp>
        <p:nvSpPr>
          <p:cNvPr id="128" name="Google Shape;128;p20"/>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 you do with the 997s received? </a:t>
            </a:r>
            <a:endParaRPr/>
          </a:p>
          <a:p>
            <a:pPr indent="0" lvl="0" marL="0" rtl="0" algn="l">
              <a:spcBef>
                <a:spcPts val="1600"/>
              </a:spcBef>
              <a:spcAft>
                <a:spcPts val="0"/>
              </a:spcAft>
              <a:buNone/>
            </a:pPr>
            <a:r>
              <a:rPr lang="en"/>
              <a:t>If you have an EDI software package, it will probably handle it for you. </a:t>
            </a:r>
            <a:endParaRPr/>
          </a:p>
          <a:p>
            <a:pPr indent="0" lvl="0" marL="0" rtl="0" algn="l">
              <a:spcBef>
                <a:spcPts val="1600"/>
              </a:spcBef>
              <a:spcAft>
                <a:spcPts val="0"/>
              </a:spcAft>
              <a:buNone/>
            </a:pPr>
            <a:r>
              <a:rPr lang="en"/>
              <a:t>If you are writing your own EDI system, you would do the following: </a:t>
            </a:r>
            <a:endParaRPr/>
          </a:p>
          <a:p>
            <a:pPr indent="-342900" lvl="0" marL="457200" rtl="0" algn="l">
              <a:spcBef>
                <a:spcPts val="1600"/>
              </a:spcBef>
              <a:spcAft>
                <a:spcPts val="0"/>
              </a:spcAft>
              <a:buSzPts val="1800"/>
              <a:buAutoNum type="arabicParenR"/>
            </a:pPr>
            <a:r>
              <a:rPr lang="en"/>
              <a:t>Loop through each AK2/AK5 segments pairs </a:t>
            </a:r>
            <a:endParaRPr/>
          </a:p>
          <a:p>
            <a:pPr indent="-342900" lvl="0" marL="457200" rtl="0" algn="l">
              <a:spcBef>
                <a:spcPts val="0"/>
              </a:spcBef>
              <a:spcAft>
                <a:spcPts val="0"/>
              </a:spcAft>
              <a:buSzPts val="1800"/>
              <a:buAutoNum type="arabicParenR"/>
            </a:pPr>
            <a:r>
              <a:rPr lang="en"/>
              <a:t>Assuming you have a database table of all the EDI messages you sent out, with the control numbers in it, you would flag the appropriate ones as been acknowledged (for example, put current date/time in a column called </a:t>
            </a:r>
            <a:br>
              <a:rPr lang="en"/>
            </a:br>
            <a:r>
              <a:rPr lang="en"/>
              <a:t>Ack997DateTime, and some flag that indicates success or error) </a:t>
            </a:r>
            <a:endParaRPr/>
          </a:p>
          <a:p>
            <a:pPr indent="-342900" lvl="0" marL="457200" rtl="0" algn="l">
              <a:spcBef>
                <a:spcPts val="0"/>
              </a:spcBef>
              <a:spcAft>
                <a:spcPts val="0"/>
              </a:spcAft>
              <a:buSzPts val="1800"/>
              <a:buAutoNum type="arabicParenR"/>
            </a:pPr>
            <a:r>
              <a:rPr lang="en"/>
              <a:t>Send an alert email if any error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997 - page 5 of 5 </a:t>
            </a:r>
            <a:endParaRPr/>
          </a:p>
        </p:txBody>
      </p:sp>
      <p:sp>
        <p:nvSpPr>
          <p:cNvPr id="134" name="Google Shape;134;p21"/>
          <p:cNvSpPr txBox="1"/>
          <p:nvPr>
            <p:ph idx="1" type="body"/>
          </p:nvPr>
        </p:nvSpPr>
        <p:spPr>
          <a:xfrm>
            <a:off x="311700" y="1017800"/>
            <a:ext cx="8520600" cy="369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997?  For example, to know if the partner got your 850 purchase order. </a:t>
            </a:r>
            <a:br>
              <a:rPr lang="en"/>
            </a:br>
            <a:r>
              <a:rPr lang="en"/>
              <a:t>You can have reports or automated emails if 997 is not received after x minutes. </a:t>
            </a:r>
            <a:endParaRPr/>
          </a:p>
          <a:p>
            <a:pPr indent="0" lvl="0" marL="0" rtl="0" algn="l">
              <a:spcBef>
                <a:spcPts val="1600"/>
              </a:spcBef>
              <a:spcAft>
                <a:spcPts val="0"/>
              </a:spcAft>
              <a:buNone/>
            </a:pPr>
            <a:r>
              <a:rPr lang="en"/>
              <a:t>A good resource for the error codes: </a:t>
            </a:r>
            <a:endParaRPr/>
          </a:p>
          <a:p>
            <a:pPr indent="0" lvl="0" marL="0" rtl="0" algn="l">
              <a:spcBef>
                <a:spcPts val="1600"/>
              </a:spcBef>
              <a:spcAft>
                <a:spcPts val="0"/>
              </a:spcAft>
              <a:buNone/>
            </a:pPr>
            <a:r>
              <a:rPr lang="en"/>
              <a:t>Google: edifabric 997 acknowledgement </a:t>
            </a:r>
            <a:endParaRPr/>
          </a:p>
          <a:p>
            <a:pPr indent="0" lvl="0" marL="0" rtl="0" algn="l">
              <a:spcBef>
                <a:spcPts val="1600"/>
              </a:spcBef>
              <a:spcAft>
                <a:spcPts val="0"/>
              </a:spcAft>
              <a:buNone/>
            </a:pPr>
            <a:r>
              <a:rPr lang="en"/>
              <a:t>Page: </a:t>
            </a:r>
            <a:endParaRPr/>
          </a:p>
          <a:p>
            <a:pPr indent="0" lvl="0" marL="0" rtl="0" algn="l">
              <a:spcBef>
                <a:spcPts val="1600"/>
              </a:spcBef>
              <a:spcAft>
                <a:spcPts val="1600"/>
              </a:spcAft>
              <a:buNone/>
            </a:pPr>
            <a:r>
              <a:rPr lang="en" sz="2200" u="sng">
                <a:solidFill>
                  <a:schemeClr val="hlink"/>
                </a:solidFill>
                <a:latin typeface="Arial"/>
                <a:ea typeface="Arial"/>
                <a:cs typeface="Arial"/>
                <a:sym typeface="Arial"/>
                <a:hlinkClick r:id="rId3"/>
              </a:rPr>
              <a:t>https://support.edifabric.com/hc/en-us/articles/360000380131-X12-997-Acknowledgment-Error-Codes</a:t>
            </a:r>
            <a:endParaRPr sz="29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