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a1e450e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a1e450e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927e4444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927e4444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93a56241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93a56241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93a5622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93a5622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93a5622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93a5622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2063034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2063034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2063034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2063034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2063034c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2063034c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2063034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2063034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Logistics Messages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707700" y="2944550"/>
            <a:ext cx="70770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Trucking, Motor Carrier, Freight</a:t>
            </a:r>
            <a:endParaRPr sz="2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Trucking/Logistics - Most Common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017800"/>
            <a:ext cx="8520600" cy="3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called “Motor Carrier…”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Customers send “Load Tender” EDI 204  [Motor Carrier Load Tender]. </a:t>
            </a:r>
            <a:br>
              <a:rPr lang="en"/>
            </a:br>
            <a:r>
              <a:rPr lang="en"/>
              <a:t>Can create a new shipment, or update/cancel an existing shipment. </a:t>
            </a:r>
            <a:br>
              <a:rPr lang="en"/>
            </a:br>
            <a:r>
              <a:rPr lang="en"/>
              <a:t>Supposedly only for “Full TruckLoad”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Shipper sends EDI 990 - Response to Load Tender </a:t>
            </a:r>
            <a:br>
              <a:rPr lang="en"/>
            </a:br>
            <a:r>
              <a:rPr lang="en"/>
              <a:t>(to accept or decline the shipment)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Shipper sends multiple Status Messages EDI 214 </a:t>
            </a:r>
            <a:br>
              <a:rPr lang="en"/>
            </a:br>
            <a:r>
              <a:rPr lang="en"/>
              <a:t>  (example when truck arrives or leaves a pickup location)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Shipper sends Invoice (EDI 210) to customer </a:t>
            </a:r>
            <a:br>
              <a:rPr lang="en"/>
            </a:br>
            <a:r>
              <a:rPr lang="en"/>
              <a:t>(after shipment completed)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Trucking/Logistics - Example data 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017800"/>
            <a:ext cx="8520600" cy="3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3000"/>
              </a:spcBef>
              <a:spcAft>
                <a:spcPts val="0"/>
              </a:spcAft>
              <a:buClr>
                <a:srgbClr val="444C54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444C54"/>
                </a:solidFill>
                <a:highlight>
                  <a:srgbClr val="FFFFFF"/>
                </a:highlight>
              </a:rPr>
              <a:t>C</a:t>
            </a:r>
            <a:r>
              <a:rPr lang="en">
                <a:solidFill>
                  <a:srgbClr val="444C54"/>
                </a:solidFill>
                <a:highlight>
                  <a:srgbClr val="FFFFFF"/>
                </a:highlight>
              </a:rPr>
              <a:t>arrier identification information (SCAC) </a:t>
            </a:r>
            <a:endParaRPr>
              <a:solidFill>
                <a:srgbClr val="444C5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44C54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444C54"/>
                </a:solidFill>
                <a:highlight>
                  <a:srgbClr val="FFFFFF"/>
                </a:highlight>
              </a:rPr>
              <a:t>Scheduling information</a:t>
            </a:r>
            <a:endParaRPr>
              <a:solidFill>
                <a:srgbClr val="444C5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44C54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444C54"/>
                </a:solidFill>
                <a:highlight>
                  <a:srgbClr val="FFFFFF"/>
                </a:highlight>
              </a:rPr>
              <a:t>Equipment requirements, such as length of truck required</a:t>
            </a:r>
            <a:endParaRPr>
              <a:solidFill>
                <a:srgbClr val="444C5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44C54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444C54"/>
                </a:solidFill>
                <a:highlight>
                  <a:srgbClr val="FFFFFF"/>
                </a:highlight>
              </a:rPr>
              <a:t>Ship-to location information</a:t>
            </a:r>
            <a:endParaRPr>
              <a:solidFill>
                <a:srgbClr val="444C5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44C54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444C54"/>
                </a:solidFill>
                <a:highlight>
                  <a:srgbClr val="FFFFFF"/>
                </a:highlight>
              </a:rPr>
              <a:t>Contact information for shipment recipient</a:t>
            </a:r>
            <a:endParaRPr>
              <a:solidFill>
                <a:srgbClr val="444C5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44C54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444C54"/>
                </a:solidFill>
                <a:highlight>
                  <a:srgbClr val="FFFFFF"/>
                </a:highlight>
              </a:rPr>
              <a:t>Information on consignees, if relevant</a:t>
            </a:r>
            <a:endParaRPr>
              <a:solidFill>
                <a:srgbClr val="444C5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44C54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444C54"/>
                </a:solidFill>
                <a:highlight>
                  <a:srgbClr val="FFFFFF"/>
                </a:highlight>
              </a:rPr>
              <a:t>Description of goods, including weight and other units of measure</a:t>
            </a:r>
            <a:endParaRPr>
              <a:solidFill>
                <a:srgbClr val="444C5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44C54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444C54"/>
                </a:solidFill>
                <a:highlight>
                  <a:srgbClr val="FFFFFF"/>
                </a:highlight>
              </a:rPr>
              <a:t>Shipping instructions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Trucking/Logistics Terms and Practices 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017800"/>
            <a:ext cx="8520600" cy="3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TruckLoad (TL) and Less-Than Truck Load (LTL)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EDI document consists of a series of pickups and drop offs (stops).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Milk Run - mixed load from various customers to one customer. Got its name from the dairy industry practice where one tanker collects milk every day from several dairy farmers for delivery to a milk processing firm; or from a milkman both delivery full bottles and picking up empty bottles.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- Other 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017800"/>
            <a:ext cx="8520600" cy="3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211 Motor Carrier Bill of Lading</a:t>
            </a:r>
            <a:r>
              <a:rPr lang="en"/>
              <a:t> - Allows shippers or other parties to provide a legal bill of lading for a shipment.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212 </a:t>
            </a:r>
            <a:r>
              <a:rPr b="1" lang="en"/>
              <a:t> Motor Carrier </a:t>
            </a:r>
            <a:r>
              <a:rPr b="1" lang="en"/>
              <a:t>Delivery Trailer Manifest</a:t>
            </a:r>
            <a:r>
              <a:rPr lang="en"/>
              <a:t> - Can be used to allow motor carriers to provide consignees or other interested parties with the contents of a trailer containing multiple shipments.  (Not to be used for “full truck load”).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213 Motor Carrier Shipment Status Inquiry </a:t>
            </a:r>
            <a:r>
              <a:rPr lang="en"/>
              <a:t> - Can be used by a shipper or consignee to request shipment status from a motor carrier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- Other 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017800"/>
            <a:ext cx="8520600" cy="3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215 Motor Carrier Pick-up Manifest </a:t>
            </a:r>
            <a:r>
              <a:rPr lang="en"/>
              <a:t>- Allows shippers to provide a motor carrier with a manifest of all of the shipments tendered to a carrier.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216 Motor Carrier Shipment Pick-up Notification </a:t>
            </a:r>
            <a:r>
              <a:rPr lang="en"/>
              <a:t>- Allows shippers to provide a motor carrier with notification that a shipment is available for pickup.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217 Motor Carrier Loading and Route Guide</a:t>
            </a:r>
            <a:r>
              <a:rPr lang="en"/>
              <a:t> -  Can provide interested parties with a motor carrier’s loading instructions and/or routing guide, e.g. a list of all terminals, points served, or  matrix of all points served showing the advertised service times.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- Other 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017800"/>
            <a:ext cx="8520600" cy="3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218 Motor Carrier Tariff Information </a:t>
            </a:r>
            <a:r>
              <a:rPr lang="en"/>
              <a:t>- Used to by any producer of tariffs or rates to transmit that data to shippers and interested parties.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240 Motor Carrier Package Status </a:t>
            </a:r>
            <a:r>
              <a:rPr lang="en"/>
              <a:t>- Used to provide status of a package or groups of packages considered a shipment by a motor carrier.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- Other 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017800"/>
            <a:ext cx="8520600" cy="3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920 Loss or Damage Claim - General </a:t>
            </a:r>
            <a:r>
              <a:rPr b="1" lang="en"/>
              <a:t>Commodities</a:t>
            </a:r>
            <a:r>
              <a:rPr b="1" lang="en"/>
              <a:t> </a:t>
            </a:r>
            <a:r>
              <a:rPr lang="en"/>
              <a:t>- Used to file a legal claim with a transportation carrier for loss or damage.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106 </a:t>
            </a:r>
            <a:r>
              <a:rPr b="1" lang="en"/>
              <a:t>Motor Carrier Rate Proposal </a:t>
            </a:r>
            <a:r>
              <a:rPr lang="en"/>
              <a:t>- Used by a motor carrier to propose rates and services to a shipper, receiver, or other relevant party.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107 Request for Motor Carrier Rate Proposal </a:t>
            </a:r>
            <a:r>
              <a:rPr lang="en"/>
              <a:t>- Used by shipper, receiver, or other relevant party to request that motor carrier provide a rate and service proposal.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108 Response to Motor Carrier Rate Proposal </a:t>
            </a:r>
            <a:r>
              <a:rPr lang="en"/>
              <a:t>- Response to 107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Shipping Modes 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shipping mode has its own series of messages: </a:t>
            </a:r>
            <a:br>
              <a:rPr lang="en"/>
            </a:br>
            <a:br>
              <a:rPr lang="en"/>
            </a:br>
            <a:r>
              <a:rPr lang="en"/>
              <a:t>TAM - Air and Motor Series - covered above </a:t>
            </a:r>
            <a:br>
              <a:rPr lang="en"/>
            </a:br>
            <a:r>
              <a:rPr lang="en"/>
              <a:t>TOS - Ocean Series </a:t>
            </a:r>
            <a:br>
              <a:rPr lang="en"/>
            </a:br>
            <a:r>
              <a:rPr lang="en"/>
              <a:t>TRS - Rail Series </a:t>
            </a:r>
            <a:br>
              <a:rPr lang="en"/>
            </a:br>
            <a:r>
              <a:rPr lang="en"/>
              <a:t>TAS - Automotive Series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