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38c3cd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38c3cd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89f28f84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89f28f84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89f28f84e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89f28f84e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f28f84e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9f28f84e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27e444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27e444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15b4ee08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15b4ee0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f28f84e7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f28f84e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GS Header and ST Header</a:t>
            </a:r>
            <a:endParaRPr/>
          </a:p>
        </p:txBody>
      </p:sp>
      <p:sp>
        <p:nvSpPr>
          <p:cNvPr id="86" name="Google Shape;86;p13"/>
          <p:cNvSpPr txBox="1"/>
          <p:nvPr/>
        </p:nvSpPr>
        <p:spPr>
          <a:xfrm>
            <a:off x="657150" y="2717075"/>
            <a:ext cx="6925500" cy="7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Envelope Structure</a:t>
            </a:r>
            <a:endParaRPr sz="26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 Header Overview</a:t>
            </a:r>
            <a:endParaRPr/>
          </a:p>
        </p:txBody>
      </p:sp>
      <p:sp>
        <p:nvSpPr>
          <p:cNvPr id="92" name="Google Shape;92;p14"/>
          <p:cNvSpPr txBox="1"/>
          <p:nvPr>
            <p:ph idx="1" type="body"/>
          </p:nvPr>
        </p:nvSpPr>
        <p:spPr>
          <a:xfrm>
            <a:off x="311700" y="1017800"/>
            <a:ext cx="85206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EDI file has one ISA Header, but contain multiple “Functional Groups”. </a:t>
            </a:r>
            <a:br>
              <a:rPr lang="en"/>
            </a:br>
            <a:r>
              <a:rPr lang="en"/>
              <a:t>Each “Functional Group” begins with a GS Header and ends with a GE Footer.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Frequently, there is just one “Functional Group” per EDI file.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Each “Functional Group” (or “inner envelope”) is made up of one or more Transaction Sets, all of the same type. 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 Header Overview</a:t>
            </a:r>
            <a:endParaRPr/>
          </a:p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311700" y="1017800"/>
            <a:ext cx="8520600" cy="3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Each transaction starts with an “ST” segment. For example, an ST*856 would be an “Advanced Shipment Notice”, and an ST*810 would be an Invoice.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If a vendor shipped 10 products on the same truck, it could send one</a:t>
            </a:r>
            <a:br>
              <a:rPr lang="en"/>
            </a:br>
            <a:r>
              <a:rPr lang="en"/>
              <a:t>EDI file with two “Functional Groups”,  one for all the 856s and one </a:t>
            </a:r>
            <a:br>
              <a:rPr lang="en"/>
            </a:br>
            <a:r>
              <a:rPr lang="en"/>
              <a:t>for all the 810s. This is often known as batching.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Many parties will send separate files rather than batching.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In my experience, 810 Invoices are often batched, </a:t>
            </a:r>
            <a:br>
              <a:rPr lang="en"/>
            </a:br>
            <a:r>
              <a:rPr lang="en"/>
              <a:t>but other transactions are not.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7200" y="150513"/>
            <a:ext cx="3641860" cy="4842474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177675" y="113750"/>
            <a:ext cx="4421700" cy="465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ISA/IEA - one per file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GS/GE - one per “functional group” </a:t>
            </a:r>
            <a:br>
              <a:rPr lang="en"/>
            </a:br>
            <a:r>
              <a:rPr lang="en"/>
              <a:t>(often just one)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ST - one per Transaction Set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   ST*xxx*##### </a:t>
            </a:r>
            <a:br>
              <a:rPr lang="en"/>
            </a:br>
            <a:r>
              <a:rPr lang="en"/>
              <a:t>   Where xxx is EDI Document Number,</a:t>
            </a:r>
            <a:br>
              <a:rPr lang="en"/>
            </a:br>
            <a:r>
              <a:rPr lang="en"/>
              <a:t>   and #### is a sequence number.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   SE*yyy*#####</a:t>
            </a:r>
            <a:br>
              <a:rPr lang="en"/>
            </a:br>
            <a:r>
              <a:rPr lang="en"/>
              <a:t>    Where yyy is number of included segments, </a:t>
            </a:r>
            <a:r>
              <a:rPr lang="en"/>
              <a:t>and #### is same sequence number on corresponding ST segment.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 Trailer (for the GS Header)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017800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GS*PO*SENDER*RECEIVER*20200622*0900*</a:t>
            </a: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159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*X*004010~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(one or more Transaction Sets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Starting with ST and ending with SE)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*1*</a:t>
            </a:r>
            <a:r>
              <a:rPr lang="en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159</a:t>
            </a:r>
            <a:endParaRPr sz="16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Let’s starts with the trailer. </a:t>
            </a:r>
            <a:br>
              <a:rPr lang="en"/>
            </a:br>
            <a:r>
              <a:rPr lang="en"/>
              <a:t>GE01 - Number of Transaction Sets Included</a:t>
            </a:r>
            <a:br>
              <a:rPr lang="en"/>
            </a:br>
            <a:r>
              <a:rPr lang="en"/>
              <a:t>GE02 - Group Control Number, matching back to GS06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</a:t>
            </a:r>
            <a:r>
              <a:rPr lang="en"/>
              <a:t> Header Overview - GS01-GS04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311700" y="1017800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GS*</a:t>
            </a:r>
            <a:r>
              <a:rPr lang="en" sz="1600">
                <a:solidFill>
                  <a:srgbClr val="000000"/>
                </a:solidFill>
                <a:highlight>
                  <a:srgbClr val="B6D7A8"/>
                </a:highlight>
                <a:latin typeface="Courier New"/>
                <a:ea typeface="Courier New"/>
                <a:cs typeface="Courier New"/>
                <a:sym typeface="Courier New"/>
              </a:rPr>
              <a:t>PO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0000"/>
                </a:solidFill>
                <a:highlight>
                  <a:srgbClr val="F6B26B"/>
                </a:highlight>
                <a:latin typeface="Courier New"/>
                <a:ea typeface="Courier New"/>
                <a:cs typeface="Courier New"/>
                <a:sym typeface="Courier New"/>
              </a:rPr>
              <a:t>SENDER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0000"/>
                </a:solidFill>
                <a:highlight>
                  <a:srgbClr val="6D9EEB"/>
                </a:highlight>
                <a:latin typeface="Courier New"/>
                <a:ea typeface="Courier New"/>
                <a:cs typeface="Courier New"/>
                <a:sym typeface="Courier New"/>
              </a:rPr>
              <a:t>RECEIVER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0000"/>
                </a:solidFill>
                <a:highlight>
                  <a:srgbClr val="C27BA0"/>
                </a:highlight>
                <a:latin typeface="Courier New"/>
                <a:ea typeface="Courier New"/>
                <a:cs typeface="Courier New"/>
                <a:sym typeface="Courier New"/>
              </a:rPr>
              <a:t>20200622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*0900*</a:t>
            </a: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159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*X*004010~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(one or more Transaction Sets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Starting with ST and ending with SE)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*1*</a:t>
            </a:r>
            <a:r>
              <a:rPr lang="en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159</a:t>
            </a:r>
            <a:endParaRPr sz="16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B6D7A8"/>
                </a:highlight>
              </a:rPr>
              <a:t>GS01</a:t>
            </a:r>
            <a:r>
              <a:rPr lang="en" sz="1600"/>
              <a:t> - Functional Identifier Code - may not matter, but if it does, </a:t>
            </a:r>
            <a:br>
              <a:rPr lang="en" sz="1600"/>
            </a:br>
            <a:r>
              <a:rPr lang="en" sz="1600"/>
              <a:t>             Follow the codes given to you in the implementation guide. </a:t>
            </a:r>
            <a:br>
              <a:rPr lang="en" sz="1600"/>
            </a:br>
            <a:r>
              <a:rPr lang="en" sz="1600">
                <a:highlight>
                  <a:srgbClr val="FFD966"/>
                </a:highlight>
              </a:rPr>
              <a:t>GS02</a:t>
            </a:r>
            <a:r>
              <a:rPr lang="en" sz="1600"/>
              <a:t> - Sender Code - often same as ISA06</a:t>
            </a:r>
            <a:br>
              <a:rPr lang="en" sz="1600"/>
            </a:br>
            <a:r>
              <a:rPr lang="en" sz="1600">
                <a:highlight>
                  <a:srgbClr val="6D9EEB"/>
                </a:highlight>
              </a:rPr>
              <a:t>GS03</a:t>
            </a:r>
            <a:r>
              <a:rPr lang="en" sz="1600"/>
              <a:t> - Receiver Code - often same as ISA08 </a:t>
            </a:r>
            <a:br>
              <a:rPr lang="en" sz="1600"/>
            </a:br>
            <a:r>
              <a:rPr lang="en" sz="1600">
                <a:highlight>
                  <a:srgbClr val="C27BA0"/>
                </a:highlight>
              </a:rPr>
              <a:t>GS04</a:t>
            </a:r>
            <a:r>
              <a:rPr lang="en" sz="1600"/>
              <a:t> - Date - CCYYMMDD </a:t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GS Header Overview - GS05-GS08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017800"/>
            <a:ext cx="8520600" cy="37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GS*PO*SENDER*RECEIVER*20200622*</a:t>
            </a:r>
            <a:r>
              <a:rPr lang="en" sz="1600">
                <a:highlight>
                  <a:srgbClr val="B6D7A8"/>
                </a:highlight>
              </a:rPr>
              <a:t>0900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0000"/>
                </a:solidFill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159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rgbClr val="000000"/>
                </a:solidFill>
                <a:highlight>
                  <a:srgbClr val="6FA8DC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*004010~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Data (one or more Transaction Sets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Starting with ST and ending with SE) </a:t>
            </a:r>
            <a:b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GE</a:t>
            </a:r>
            <a:r>
              <a:rPr lang="en" sz="1600">
                <a:latin typeface="Courier New"/>
                <a:ea typeface="Courier New"/>
                <a:cs typeface="Courier New"/>
                <a:sym typeface="Courier New"/>
              </a:rPr>
              <a:t>*1*</a:t>
            </a:r>
            <a:r>
              <a:rPr lang="en" sz="1600">
                <a:highlight>
                  <a:srgbClr val="FFFF00"/>
                </a:highlight>
                <a:latin typeface="Courier New"/>
                <a:ea typeface="Courier New"/>
                <a:cs typeface="Courier New"/>
                <a:sym typeface="Courier New"/>
              </a:rPr>
              <a:t>159</a:t>
            </a:r>
            <a:endParaRPr sz="1600">
              <a:highlight>
                <a:srgbClr val="FFFF00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600">
                <a:highlight>
                  <a:srgbClr val="B6D7A8"/>
                </a:highlight>
              </a:rPr>
              <a:t>GS05</a:t>
            </a:r>
            <a:r>
              <a:rPr lang="en" sz="1600"/>
              <a:t> - Time Usually HHMM or HHMMSS (can optionally include decimal seconds) </a:t>
            </a:r>
            <a:br>
              <a:rPr lang="en" sz="1600"/>
            </a:br>
            <a:r>
              <a:rPr lang="en" sz="1600">
                <a:highlight>
                  <a:srgbClr val="FFFF00"/>
                </a:highlight>
              </a:rPr>
              <a:t>GS06</a:t>
            </a:r>
            <a:r>
              <a:rPr lang="en" sz="1600"/>
              <a:t> - Group Control Number (originated/maintained by the sender) </a:t>
            </a:r>
            <a:br>
              <a:rPr lang="en" sz="1600"/>
            </a:br>
            <a:r>
              <a:rPr lang="en" sz="1600">
                <a:highlight>
                  <a:srgbClr val="6D9EEB"/>
                </a:highlight>
              </a:rPr>
              <a:t>GS07</a:t>
            </a:r>
            <a:r>
              <a:rPr lang="en" sz="1600"/>
              <a:t> - </a:t>
            </a:r>
            <a:r>
              <a:rPr lang="en" sz="1600"/>
              <a:t>Responsibility</a:t>
            </a:r>
            <a:r>
              <a:rPr lang="en" sz="1600"/>
              <a:t> Agency Code - X = Accredited Standards </a:t>
            </a:r>
            <a:r>
              <a:rPr lang="en" sz="1600"/>
              <a:t>Committee</a:t>
            </a:r>
            <a:r>
              <a:rPr lang="en" sz="1600"/>
              <a:t> X12</a:t>
            </a:r>
            <a:br>
              <a:rPr lang="en" sz="1600"/>
            </a:br>
            <a:r>
              <a:rPr lang="en" sz="1600">
                <a:highlight>
                  <a:srgbClr val="C27BA0"/>
                </a:highlight>
              </a:rPr>
              <a:t>GS08</a:t>
            </a:r>
            <a:r>
              <a:rPr lang="en" sz="1600"/>
              <a:t> - EDI Version/Release Identifier 004010 represents 4.01 </a:t>
            </a:r>
            <a:br>
              <a:rPr lang="en" sz="1600"/>
            </a:b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