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89e63dcf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89e63dcf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15b4ee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15b4ee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8915b4ee0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8915b4ee0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915b4ee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915b4ee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915b4ee0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915b4ee0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915b4ee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915b4ee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8915b4ee0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8915b4ee0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8915b4ee08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8915b4ee08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ISA Header &amp; IEA Footer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IEA Footer 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ISA*00*          *00*          *01*0011223456   *01*999999999*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200531*1347*U*00401*</a:t>
            </a:r>
            <a:r>
              <a:rPr lang="en" sz="16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000123915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*0*P*&lt;~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IEA*</a:t>
            </a:r>
            <a:r>
              <a:rPr lang="en" sz="1600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000123915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IEA01</a:t>
            </a:r>
            <a:r>
              <a:rPr lang="en" sz="1600"/>
              <a:t> - </a:t>
            </a:r>
            <a:r>
              <a:rPr lang="en" sz="1600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600"/>
              <a:t> - Number of Included Functional Groups (GS Segments) </a:t>
            </a:r>
            <a:br>
              <a:rPr lang="en" sz="1600"/>
            </a:br>
            <a:r>
              <a:rPr lang="en" sz="1600"/>
              <a:t>IEA02 - </a:t>
            </a:r>
            <a:r>
              <a:rPr lang="en" sz="16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000123915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/>
              <a:t>- control number assigned by the interchange sender  - </a:t>
            </a:r>
            <a:br>
              <a:rPr lang="en" sz="1600"/>
            </a:br>
            <a:r>
              <a:rPr lang="en" sz="1600"/>
              <a:t>             Matching back to ISA13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EDI files begin with one ISA Segment (Interchange Control Header)</a:t>
            </a:r>
            <a:br>
              <a:rPr lang="en"/>
            </a:br>
            <a:r>
              <a:rPr lang="en"/>
              <a:t>and ends with one IEA (Interchange Control Trailer)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ISA is fixed length positional and is on the first line of the file</a:t>
            </a:r>
            <a:br>
              <a:rPr lang="en"/>
            </a:br>
            <a:r>
              <a:rPr lang="en"/>
              <a:t>(broken here only because of the screen width).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ISA*00*          *00*          *01*0011223456   *01*999999999*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950120*0147*U*00300*126*0*P*~&lt;CR&gt;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IEA*1*126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ISA13 and IEA02 - are the Interchange Control Number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and must match.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last three characters are the delimiters.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ISA*00*          *00*          *01*0011223456   *01*999999999*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950120*0147*U*00300*000000005*0*P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*&gt;~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/>
              <a:t>ISA16 - the last field contains three separator values: </a:t>
            </a:r>
            <a:br>
              <a:rPr lang="en" sz="2000"/>
            </a:br>
            <a:br>
              <a:rPr lang="en" sz="2000"/>
            </a:br>
            <a:r>
              <a:rPr lang="en" sz="2000"/>
              <a:t>Element Separator * </a:t>
            </a:r>
            <a:br>
              <a:rPr lang="en" sz="2000"/>
            </a:br>
            <a:r>
              <a:rPr lang="en" sz="2000"/>
              <a:t>Subelement Separator &gt; </a:t>
            </a:r>
            <a:br>
              <a:rPr lang="en" sz="2000"/>
            </a:br>
            <a:r>
              <a:rPr lang="en" sz="2000"/>
              <a:t>Segment Terminator/Separator ~ </a:t>
            </a:r>
            <a:br>
              <a:rPr lang="en" sz="2000"/>
            </a:br>
            <a:r>
              <a:rPr lang="en" sz="2000"/>
              <a:t>              (may be a carriage return/line feed)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Element Separator * </a:t>
            </a:r>
            <a:br>
              <a:rPr lang="en" sz="1600"/>
            </a:br>
            <a:r>
              <a:rPr lang="en" sz="1600"/>
              <a:t>Subelement Separator &gt; </a:t>
            </a:r>
            <a:br>
              <a:rPr lang="en" sz="1600"/>
            </a:br>
            <a:r>
              <a:rPr lang="en" sz="1600"/>
              <a:t>Segment Terminator/Separator ~ </a:t>
            </a:r>
            <a:br>
              <a:rPr lang="en" sz="1600"/>
            </a:br>
            <a:r>
              <a:rPr lang="en" sz="1600"/>
              <a:t>              (may be a carriage return/line feed)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900"/>
              <a:t>You can never use any separator in a data field value. So for example,</a:t>
            </a:r>
            <a:br>
              <a:rPr lang="en" sz="1900"/>
            </a:br>
            <a:r>
              <a:rPr lang="en" sz="1900"/>
              <a:t>if you an address or comment in your data, and it needs to contain an asterisk, you cannot use “*” for your element separator. </a:t>
            </a:r>
            <a:br>
              <a:rPr lang="en" sz="1900"/>
            </a:br>
            <a:r>
              <a:rPr lang="en" sz="1900"/>
              <a:t>(There is no “escape” character.) 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 - ISA01-ISA04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00*          *00*          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*01*0011223456   *01*999999999*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950120*0147*U*00300*000000005*0*P*~&lt;CR&gt;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/>
              <a:t>I have never used the first four.  I’ve always seen them set to “00” and spaces. </a:t>
            </a:r>
            <a:br>
              <a:rPr lang="en" sz="1600"/>
            </a:br>
            <a:r>
              <a:rPr lang="en" sz="1600"/>
              <a:t>Remember the ISA is positional so they cannot be omitted!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ISA01 - Authorization Information Qualifier “00” </a:t>
            </a:r>
            <a:br>
              <a:rPr lang="en" sz="1600"/>
            </a:br>
            <a:r>
              <a:rPr lang="en" sz="1600"/>
              <a:t>ISA02 - Authorization Information (10 spaces)</a:t>
            </a:r>
            <a:br>
              <a:rPr lang="en" sz="1600"/>
            </a:br>
            <a:r>
              <a:rPr lang="en" sz="1600"/>
              <a:t>ISA03 - Security Information Qualifier “00” </a:t>
            </a:r>
            <a:br>
              <a:rPr lang="en" sz="1600"/>
            </a:br>
            <a:r>
              <a:rPr lang="en" sz="1600"/>
              <a:t>ISA04 - Security Information (10 spaces)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 - ISA05-ISA08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ISA*00*          *00*          *</a:t>
            </a:r>
            <a:r>
              <a:rPr lang="en" sz="1500">
                <a:solidFill>
                  <a:srgbClr val="000000"/>
                </a:solidFill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02</a:t>
            </a:r>
            <a:r>
              <a:rPr lang="en" sz="15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00">
                <a:solidFill>
                  <a:srgbClr val="000000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123456789012345</a:t>
            </a:r>
            <a:r>
              <a:rPr lang="en" sz="15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00">
                <a:solidFill>
                  <a:srgbClr val="000000"/>
                </a:solidFill>
                <a:highlight>
                  <a:srgbClr val="A4C2F4"/>
                </a:highlight>
                <a:latin typeface="Courier New"/>
                <a:ea typeface="Courier New"/>
                <a:cs typeface="Courier New"/>
                <a:sym typeface="Courier New"/>
              </a:rPr>
              <a:t>ZZ</a:t>
            </a:r>
            <a:r>
              <a:rPr lang="en" sz="15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5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ABC456789012345</a:t>
            </a: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b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5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950120*0147*U*00300*000000005*0*P*&gt;~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/>
              <a:t>ISA05/ISA06 - Sender </a:t>
            </a:r>
            <a:br>
              <a:rPr lang="en" sz="1600"/>
            </a:br>
            <a:r>
              <a:rPr lang="en" sz="1600"/>
              <a:t>ISA07/ISA08 - Receiver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ISA05 - </a:t>
            </a:r>
            <a:r>
              <a:rPr lang="en" sz="1600">
                <a:highlight>
                  <a:srgbClr val="FF00FF"/>
                </a:highlight>
              </a:rPr>
              <a:t>02</a:t>
            </a:r>
            <a:r>
              <a:rPr lang="en" sz="1600"/>
              <a:t> - Interchange ID Qualifier -  2 character code </a:t>
            </a:r>
            <a:br>
              <a:rPr lang="en" sz="1600"/>
            </a:br>
            <a:r>
              <a:rPr lang="en" sz="1600"/>
              <a:t>              that indicates what type of data is in ISA06 </a:t>
            </a:r>
            <a:br>
              <a:rPr lang="en" sz="1600"/>
            </a:br>
            <a:r>
              <a:rPr lang="en" sz="1600"/>
              <a:t>ISA06 - </a:t>
            </a:r>
            <a:r>
              <a:rPr lang="en" sz="1500">
                <a:solidFill>
                  <a:srgbClr val="000000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123456789012345</a:t>
            </a:r>
            <a:r>
              <a:rPr lang="en" sz="1600">
                <a:highlight>
                  <a:srgbClr val="FF9900"/>
                </a:highlight>
              </a:rPr>
              <a:t>  </a:t>
            </a:r>
            <a:r>
              <a:rPr lang="en" sz="1600"/>
              <a:t> - Interchange SenderID - 15 characters </a:t>
            </a:r>
            <a:br>
              <a:rPr lang="en" sz="1600"/>
            </a:br>
            <a:r>
              <a:rPr lang="en" sz="1600"/>
              <a:t>ISA07 - </a:t>
            </a:r>
            <a:r>
              <a:rPr lang="en" sz="1600">
                <a:highlight>
                  <a:srgbClr val="A4C2F4"/>
                </a:highlight>
              </a:rPr>
              <a:t>ZZ</a:t>
            </a:r>
            <a:r>
              <a:rPr lang="en" sz="1600"/>
              <a:t> - Interchange ID Qualifier -  2 character code </a:t>
            </a:r>
            <a:br>
              <a:rPr lang="en" sz="1600"/>
            </a:br>
            <a:r>
              <a:rPr lang="en" sz="1600"/>
              <a:t>              that indicates what type of data is in ISA08 </a:t>
            </a:r>
            <a:br>
              <a:rPr lang="en" sz="1600"/>
            </a:br>
            <a:r>
              <a:rPr lang="en" sz="1600"/>
              <a:t>ISA08 - </a:t>
            </a:r>
            <a:r>
              <a:rPr lang="en" sz="15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ABC456789012345</a:t>
            </a:r>
            <a:r>
              <a:rPr lang="en" sz="1600"/>
              <a:t>- Interchange Receiver ID - 15 characters </a:t>
            </a:r>
            <a:br>
              <a:rPr lang="en" sz="1600"/>
            </a:br>
            <a:br>
              <a:rPr lang="en" sz="1600"/>
            </a:br>
            <a:r>
              <a:rPr lang="en" sz="1600"/>
              <a:t>More on next page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 - ISA05-ISA08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</a:rPr>
              <a:t>Example qualifiers for ISA05 and ISA07 </a:t>
            </a:r>
            <a:br>
              <a:rPr lang="en" sz="20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01 D-U-N-S (Dun &amp; Bradstreet)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02 SCAC (Standard Carrier Alpha Code - for Motor Carriers)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04 IATA (International Air Transport Association)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12 Telephone Number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13 UCS Code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16 D&amp;B D-U-N-S plus-4 character suffix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17 American Bankers Association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30 Federal Tax ID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ZZ Mutual Defined</a:t>
            </a:r>
            <a:r>
              <a:rPr lang="en" sz="1600">
                <a:solidFill>
                  <a:srgbClr val="000000"/>
                </a:solidFill>
                <a:highlight>
                  <a:srgbClr val="FF99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>
              <a:solidFill>
                <a:srgbClr val="000000"/>
              </a:solidFill>
              <a:highlight>
                <a:srgbClr val="FF99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An email might say - our qualifier is 12/214-555-1212</a:t>
            </a:r>
            <a:br>
              <a:rPr lang="en" sz="1600">
                <a:solidFill>
                  <a:srgbClr val="000000"/>
                </a:solidFill>
              </a:rPr>
            </a:br>
            <a:r>
              <a:rPr lang="en" sz="1600">
                <a:solidFill>
                  <a:srgbClr val="000000"/>
                </a:solidFill>
              </a:rPr>
              <a:t>or 01/1234567 or ZZ/MegaCorp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 - ISA09-ISA12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ISA*00*          *00*          *01*0011223456   *01*999999999*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" sz="1600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200531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1347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highlight>
                  <a:srgbClr val="FFD966"/>
                </a:highlight>
              </a:rPr>
              <a:t>U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00401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*000000005*0*P*~&lt;CR&gt;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/>
              <a:t>ISA09 - </a:t>
            </a:r>
            <a:r>
              <a:rPr lang="en" sz="1600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200531</a:t>
            </a:r>
            <a:r>
              <a:rPr lang="en" sz="1600"/>
              <a:t> - Interchange Date  YYMMDD (6 characters) </a:t>
            </a:r>
            <a:br>
              <a:rPr lang="en" sz="1600"/>
            </a:br>
            <a:br>
              <a:rPr lang="en" sz="1600"/>
            </a:br>
            <a:r>
              <a:rPr lang="en" sz="1600"/>
              <a:t>ISA10 - </a:t>
            </a:r>
            <a:r>
              <a:rPr lang="en" sz="1600">
                <a:solidFill>
                  <a:srgbClr val="000000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1347</a:t>
            </a:r>
            <a:r>
              <a:rPr lang="en" sz="1600"/>
              <a:t> - Interchange Time HHMM (4 characters military hour) </a:t>
            </a:r>
            <a:br>
              <a:rPr lang="en" sz="1600"/>
            </a:br>
            <a:br>
              <a:rPr lang="en" sz="1600"/>
            </a:br>
            <a:r>
              <a:rPr lang="en" sz="1600"/>
              <a:t>ISA11 - </a:t>
            </a:r>
            <a:r>
              <a:rPr lang="en" sz="1600">
                <a:highlight>
                  <a:srgbClr val="FFD966"/>
                </a:highlight>
              </a:rPr>
              <a:t>U</a:t>
            </a:r>
            <a:r>
              <a:rPr lang="en" sz="1600"/>
              <a:t> - Interchange Standards ID (one character) or Repetition Separator </a:t>
            </a:r>
            <a:br>
              <a:rPr lang="en" sz="1600"/>
            </a:br>
            <a:r>
              <a:rPr lang="en" sz="1600"/>
              <a:t>      Always “U” for EDI version 00401 or less. Otherwise, used to separate repeated occurrences of a simple data element or composite data structure </a:t>
            </a:r>
            <a:br>
              <a:rPr lang="en" sz="1600"/>
            </a:br>
            <a:br>
              <a:rPr lang="en" sz="1600"/>
            </a:br>
            <a:r>
              <a:rPr lang="en" sz="1600"/>
              <a:t>ISA12 - </a:t>
            </a:r>
            <a:r>
              <a:rPr lang="en" sz="1600">
                <a:solidFill>
                  <a:srgbClr val="000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00401</a:t>
            </a:r>
            <a:r>
              <a:rPr lang="en" sz="1600"/>
              <a:t> - The EDI Version number - always 5 characters, </a:t>
            </a:r>
            <a:br>
              <a:rPr lang="en" sz="1600"/>
            </a:br>
            <a:r>
              <a:rPr lang="en" sz="1600"/>
              <a:t>         00401 can be read 4.01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 Header Overview - ISA12-15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ISA*00*          *00*          *01*0011223456   *01*999999999*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200531*1347*</a:t>
            </a:r>
            <a:r>
              <a:rPr lang="en" sz="1600"/>
              <a:t>U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*00401*</a:t>
            </a:r>
            <a:r>
              <a:rPr lang="en" sz="1600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000123915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*&lt;~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/>
              <a:t>ISA13 - </a:t>
            </a:r>
            <a:r>
              <a:rPr lang="en" sz="1600">
                <a:solidFill>
                  <a:srgbClr val="000000"/>
                </a:solidFill>
                <a:highlight>
                  <a:srgbClr val="C9DAF8"/>
                </a:highlight>
                <a:latin typeface="Courier New"/>
                <a:ea typeface="Courier New"/>
                <a:cs typeface="Courier New"/>
                <a:sym typeface="Courier New"/>
              </a:rPr>
              <a:t>000123915</a:t>
            </a:r>
            <a:r>
              <a:rPr lang="en" sz="1600"/>
              <a:t> -  Interchange Control number (for tracking, 9 digit number). </a:t>
            </a:r>
            <a:br>
              <a:rPr lang="en" sz="1600"/>
            </a:br>
            <a:r>
              <a:rPr lang="en" sz="1600"/>
              <a:t>              Usually sequentially assigned by your software. </a:t>
            </a:r>
            <a:br>
              <a:rPr lang="en" sz="1600"/>
            </a:br>
            <a:r>
              <a:rPr lang="en" sz="1600"/>
              <a:t>ISA14 - </a:t>
            </a:r>
            <a:r>
              <a:rPr lang="en" sz="1600">
                <a:solidFill>
                  <a:srgbClr val="000000"/>
                </a:solidFill>
                <a:highlight>
                  <a:srgbClr val="D5A6BD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600"/>
              <a:t> - Acknowledgment Request (0=None, 1=Yes)  [1 character)</a:t>
            </a:r>
            <a:br>
              <a:rPr lang="en" sz="1600"/>
            </a:br>
            <a:r>
              <a:rPr lang="en" sz="1600"/>
              <a:t>ISA15 - </a:t>
            </a:r>
            <a:r>
              <a:rPr lang="en" sz="1600">
                <a:solidFill>
                  <a:srgbClr val="000000"/>
                </a:solidFill>
                <a:highlight>
                  <a:srgbClr val="F1C232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en" sz="1600"/>
              <a:t>  - Usage indicator T=Test, P=Production  [1 character] </a:t>
            </a:r>
            <a:br>
              <a:rPr lang="en" sz="1600"/>
            </a:br>
            <a:r>
              <a:rPr lang="en" sz="1600"/>
              <a:t>ISA16 - </a:t>
            </a:r>
            <a:r>
              <a:rPr lang="en" sz="1600">
                <a:solidFill>
                  <a:srgbClr val="000000"/>
                </a:solidFill>
                <a:highlight>
                  <a:srgbClr val="93C47D"/>
                </a:highlight>
                <a:latin typeface="Courier New"/>
                <a:ea typeface="Courier New"/>
                <a:cs typeface="Courier New"/>
                <a:sym typeface="Courier New"/>
              </a:rPr>
              <a:t>*&lt;~</a:t>
            </a:r>
            <a:r>
              <a:rPr lang="en" sz="1600"/>
              <a:t> - Separator characters (already discussed)  [3 characters]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