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87145a1ef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87145a1ef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89f652c62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89f652c62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89f652c624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89f652c624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89f652c62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89f652c62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89f652c624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89f652c624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7f45102a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7f45102a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8927e444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8927e444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89f652c624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89f652c624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89f652c62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9f652c62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8927e444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8927e444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80f304e746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80f304e746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8927e444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8927e444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8927e4444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8927e4444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en.wikipedia.org/wiki/Electronic_data_interchang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Introduction to EDI </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Neal Walters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Four Components of EDI </a:t>
            </a:r>
            <a:endParaRPr/>
          </a:p>
        </p:txBody>
      </p:sp>
      <p:sp>
        <p:nvSpPr>
          <p:cNvPr id="140" name="Google Shape;140;p22"/>
          <p:cNvSpPr txBox="1"/>
          <p:nvPr>
            <p:ph idx="1" type="body"/>
          </p:nvPr>
        </p:nvSpPr>
        <p:spPr>
          <a:xfrm>
            <a:off x="311700" y="1205950"/>
            <a:ext cx="8520600" cy="29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Translator (Parser) - from EDI to your world and vice versa </a:t>
            </a:r>
            <a:endParaRPr/>
          </a:p>
          <a:p>
            <a:pPr indent="0" lvl="0" marL="0" rtl="0" algn="l">
              <a:spcBef>
                <a:spcPts val="1600"/>
              </a:spcBef>
              <a:spcAft>
                <a:spcPts val="0"/>
              </a:spcAft>
              <a:buNone/>
            </a:pPr>
            <a:r>
              <a:rPr lang="en"/>
              <a:t>Mapping - Matching up fields from your ERP system or database to corresponding items in the EDI messages </a:t>
            </a:r>
            <a:endParaRPr/>
          </a:p>
          <a:p>
            <a:pPr indent="0" lvl="0" marL="0" rtl="0" algn="l">
              <a:spcBef>
                <a:spcPts val="1600"/>
              </a:spcBef>
              <a:spcAft>
                <a:spcPts val="0"/>
              </a:spcAft>
              <a:buNone/>
            </a:pPr>
            <a:r>
              <a:rPr lang="en"/>
              <a:t>Network - AS2/SFTP (separate slide on this) </a:t>
            </a:r>
            <a:endParaRPr/>
          </a:p>
          <a:p>
            <a:pPr indent="0" lvl="0" marL="0" rtl="0" algn="l">
              <a:spcBef>
                <a:spcPts val="1600"/>
              </a:spcBef>
              <a:spcAft>
                <a:spcPts val="0"/>
              </a:spcAft>
              <a:buNone/>
            </a:pPr>
            <a:r>
              <a:rPr lang="en"/>
              <a:t>Support - handling exceptions, logging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EDI is “Standard” but “Customizable”</a:t>
            </a:r>
            <a:endParaRPr/>
          </a:p>
        </p:txBody>
      </p:sp>
      <p:sp>
        <p:nvSpPr>
          <p:cNvPr id="146" name="Google Shape;146;p23"/>
          <p:cNvSpPr txBox="1"/>
          <p:nvPr>
            <p:ph idx="1" type="body"/>
          </p:nvPr>
        </p:nvSpPr>
        <p:spPr>
          <a:xfrm>
            <a:off x="311700" y="1017800"/>
            <a:ext cx="8520600" cy="35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Some fields </a:t>
            </a:r>
            <a:r>
              <a:rPr lang="en" sz="1600"/>
              <a:t>are always standard, for example where a PO Number and PO Date  should go in an EDI 850 Purchase Order. </a:t>
            </a:r>
            <a:endParaRPr sz="1600"/>
          </a:p>
          <a:p>
            <a:pPr indent="0" lvl="0" marL="0" rtl="0" algn="l">
              <a:spcBef>
                <a:spcPts val="1600"/>
              </a:spcBef>
              <a:spcAft>
                <a:spcPts val="0"/>
              </a:spcAft>
              <a:buNone/>
            </a:pPr>
            <a:r>
              <a:rPr lang="en" sz="1600"/>
              <a:t>However, other items are flexible.  Such as the list of codes a company accepts for the Type of the Purchase Order.  [example of “gift message”] </a:t>
            </a:r>
            <a:endParaRPr sz="1600"/>
          </a:p>
          <a:p>
            <a:pPr indent="0" lvl="0" marL="0" rtl="0" algn="l">
              <a:spcBef>
                <a:spcPts val="1600"/>
              </a:spcBef>
              <a:spcAft>
                <a:spcPts val="0"/>
              </a:spcAft>
              <a:buNone/>
            </a:pPr>
            <a:r>
              <a:rPr lang="en" sz="1600"/>
              <a:t>“Some deviations are so prevalent they became de facto sub standards.” </a:t>
            </a:r>
            <a:endParaRPr sz="1600"/>
          </a:p>
          <a:p>
            <a:pPr indent="0" lvl="0" marL="0" rtl="0" algn="l">
              <a:spcBef>
                <a:spcPts val="1600"/>
              </a:spcBef>
              <a:spcAft>
                <a:spcPts val="0"/>
              </a:spcAft>
              <a:buNone/>
            </a:pPr>
            <a:r>
              <a:rPr lang="en" sz="1600"/>
              <a:t>Companies publish their own “</a:t>
            </a:r>
            <a:r>
              <a:rPr b="1" lang="en" sz="1600"/>
              <a:t>Implementation Guides</a:t>
            </a:r>
            <a:r>
              <a:rPr lang="en" sz="1600"/>
              <a:t>”. </a:t>
            </a:r>
            <a:br>
              <a:rPr lang="en" sz="1600"/>
            </a:br>
            <a:r>
              <a:rPr lang="en" sz="1600"/>
              <a:t>In the world of healthcare and HIPAA, there may also be an “Companion Guide” which contains related materials used in addition to the standard HIPAA implementation guides. </a:t>
            </a:r>
            <a:endParaRPr sz="1600"/>
          </a:p>
          <a:p>
            <a:pPr indent="0" lvl="0" marL="0" rtl="0" algn="l">
              <a:spcBef>
                <a:spcPts val="1600"/>
              </a:spcBef>
              <a:spcAft>
                <a:spcPts val="1600"/>
              </a:spcAft>
              <a:buNone/>
            </a:pPr>
            <a:r>
              <a:rPr lang="en" sz="1600"/>
              <a:t>Sometimes even big companies “do it wrong”. </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Customer is Always Right</a:t>
            </a:r>
            <a:endParaRPr/>
          </a:p>
        </p:txBody>
      </p:sp>
      <p:sp>
        <p:nvSpPr>
          <p:cNvPr id="152" name="Google Shape;152;p24"/>
          <p:cNvSpPr txBox="1"/>
          <p:nvPr>
            <p:ph idx="1" type="body"/>
          </p:nvPr>
        </p:nvSpPr>
        <p:spPr>
          <a:xfrm>
            <a:off x="311700" y="1017800"/>
            <a:ext cx="5286900" cy="3569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motto or slogan is often attributed to Marshall Fields (Chicago department store).</a:t>
            </a:r>
            <a:endParaRPr/>
          </a:p>
          <a:p>
            <a:pPr indent="0" lvl="0" marL="0" rtl="0" algn="l">
              <a:spcBef>
                <a:spcPts val="1600"/>
              </a:spcBef>
              <a:spcAft>
                <a:spcPts val="0"/>
              </a:spcAft>
              <a:buNone/>
            </a:pPr>
            <a:r>
              <a:rPr lang="en"/>
              <a:t>In the world of EDI, the customer usually creates the EDI specification it wants to use, and the sellers, vendors, providers often bend to that format (even when its wrong). </a:t>
            </a:r>
            <a:endParaRPr/>
          </a:p>
          <a:p>
            <a:pPr indent="0" lvl="0" marL="0" rtl="0" algn="l">
              <a:spcBef>
                <a:spcPts val="1600"/>
              </a:spcBef>
              <a:spcAft>
                <a:spcPts val="0"/>
              </a:spcAft>
              <a:buNone/>
            </a:pPr>
            <a:r>
              <a:rPr lang="en"/>
              <a:t>You may have to publish your own Implementation Guides. (Can be put on your website, or just by email as needed.)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3" name="Google Shape;153;p24"/>
          <p:cNvPicPr preferRelativeResize="0"/>
          <p:nvPr/>
        </p:nvPicPr>
        <p:blipFill>
          <a:blip r:embed="rId3">
            <a:alphaModFix/>
          </a:blip>
          <a:stretch>
            <a:fillRect/>
          </a:stretch>
        </p:blipFill>
        <p:spPr>
          <a:xfrm>
            <a:off x="5991100" y="701875"/>
            <a:ext cx="2620792" cy="3569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Versions	</a:t>
            </a:r>
            <a:endParaRPr/>
          </a:p>
        </p:txBody>
      </p:sp>
      <p:sp>
        <p:nvSpPr>
          <p:cNvPr id="159" name="Google Shape;159;p2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Popular versions 4.01, 4.03, and 5.01. </a:t>
            </a:r>
            <a:endParaRPr/>
          </a:p>
          <a:p>
            <a:pPr indent="0" lvl="0" marL="0" rtl="0" algn="l">
              <a:spcBef>
                <a:spcPts val="1600"/>
              </a:spcBef>
              <a:spcAft>
                <a:spcPts val="0"/>
              </a:spcAft>
              <a:buNone/>
            </a:pPr>
            <a:r>
              <a:rPr lang="en"/>
              <a:t>These are sometimes styled as 4010, 4030, and 5010. </a:t>
            </a:r>
            <a:endParaRPr/>
          </a:p>
          <a:p>
            <a:pPr indent="0" lvl="0" marL="0" rtl="0" algn="l">
              <a:spcBef>
                <a:spcPts val="1600"/>
              </a:spcBef>
              <a:spcAft>
                <a:spcPts val="0"/>
              </a:spcAft>
              <a:buNone/>
            </a:pPr>
            <a:r>
              <a:rPr lang="en"/>
              <a:t>4.01 is technically Version 4 Release 1. </a:t>
            </a:r>
            <a:endParaRPr/>
          </a:p>
          <a:p>
            <a:pPr indent="0" lvl="0" marL="0" rtl="0" algn="l">
              <a:spcBef>
                <a:spcPts val="1600"/>
              </a:spcBef>
              <a:spcAft>
                <a:spcPts val="0"/>
              </a:spcAft>
              <a:buNone/>
            </a:pPr>
            <a:r>
              <a:rPr lang="en"/>
              <a:t>There are structural difference in the 5.0 release, so a program that works with 4.03 might have to have major changes to work with 5.01. In my experience, about 95% of companies use one of the 4.x versions, and 5% or less use the 5.x version.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Alternatives </a:t>
            </a:r>
            <a:r>
              <a:rPr lang="en"/>
              <a:t>	</a:t>
            </a:r>
            <a:endParaRPr/>
          </a:p>
        </p:txBody>
      </p:sp>
      <p:sp>
        <p:nvSpPr>
          <p:cNvPr id="165" name="Google Shape;165;p2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can do “electronic data interchange” without X12/EDI.  For example: </a:t>
            </a:r>
            <a:endParaRPr/>
          </a:p>
          <a:p>
            <a:pPr indent="0" lvl="0" marL="0" rtl="0" algn="l">
              <a:spcBef>
                <a:spcPts val="1600"/>
              </a:spcBef>
              <a:spcAft>
                <a:spcPts val="0"/>
              </a:spcAft>
              <a:buNone/>
            </a:pPr>
            <a:r>
              <a:rPr lang="en"/>
              <a:t>Custom messages, such as XML or JSON. </a:t>
            </a:r>
            <a:br>
              <a:rPr lang="en"/>
            </a:br>
            <a:br>
              <a:rPr lang="en"/>
            </a:br>
            <a:r>
              <a:rPr lang="en"/>
              <a:t>Or you can pick an alternative “standard” such as OAGIS (1200 Business Objects and 100+ transaction types).  Different industries also have their own XML/schema or other standards.</a:t>
            </a:r>
            <a:endParaRPr/>
          </a:p>
          <a:p>
            <a:pPr indent="0" lvl="0" marL="0" rtl="0" algn="l">
              <a:spcBef>
                <a:spcPts val="1600"/>
              </a:spcBef>
              <a:spcAft>
                <a:spcPts val="1600"/>
              </a:spcAft>
              <a:buNone/>
            </a:pPr>
            <a:r>
              <a:rPr lang="en"/>
              <a:t>For example, RosettaNet is a non-profit consortium aimed </a:t>
            </a:r>
            <a:br>
              <a:rPr lang="en"/>
            </a:br>
            <a:r>
              <a:rPr lang="en"/>
              <a:t>at establishing standards for Computer and Consumer</a:t>
            </a:r>
            <a:br>
              <a:rPr lang="en"/>
            </a:br>
            <a:r>
              <a:rPr lang="en"/>
              <a:t>Electronics/Manufacturing.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EDI? </a:t>
            </a:r>
            <a:endParaRPr/>
          </a:p>
        </p:txBody>
      </p:sp>
      <p:sp>
        <p:nvSpPr>
          <p:cNvPr id="92" name="Google Shape;92;p14"/>
          <p:cNvSpPr txBox="1"/>
          <p:nvPr>
            <p:ph idx="1" type="body"/>
          </p:nvPr>
        </p:nvSpPr>
        <p:spPr>
          <a:xfrm>
            <a:off x="311700" y="1205950"/>
            <a:ext cx="8520600" cy="340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EDI = Electronic Data Interchange -</a:t>
            </a:r>
            <a:endParaRPr/>
          </a:p>
          <a:p>
            <a:pPr indent="0" lvl="0" marL="0" rtl="0" algn="l">
              <a:spcBef>
                <a:spcPts val="1600"/>
              </a:spcBef>
              <a:spcAft>
                <a:spcPts val="0"/>
              </a:spcAft>
              <a:buNone/>
            </a:pPr>
            <a:r>
              <a:rPr lang="en"/>
              <a:t>EDI is a system or method for exchanging business documents with external entities (trading partners, customers, vendors, etc…) </a:t>
            </a:r>
            <a:endParaRPr/>
          </a:p>
          <a:p>
            <a:pPr indent="0" lvl="0" marL="0" rtl="0" algn="l">
              <a:spcBef>
                <a:spcPts val="1600"/>
              </a:spcBef>
              <a:spcAft>
                <a:spcPts val="0"/>
              </a:spcAft>
              <a:buNone/>
            </a:pPr>
            <a:r>
              <a:rPr lang="en"/>
              <a:t>Uses:</a:t>
            </a:r>
            <a:br>
              <a:rPr lang="en"/>
            </a:br>
            <a:r>
              <a:rPr lang="en"/>
              <a:t>B2B - Business to Business </a:t>
            </a:r>
            <a:br>
              <a:rPr lang="en"/>
            </a:br>
            <a:r>
              <a:rPr lang="en"/>
              <a:t>B2G - Business to Government </a:t>
            </a:r>
            <a:br>
              <a:rPr lang="en"/>
            </a:br>
            <a:r>
              <a:rPr lang="en"/>
              <a:t>HIPAA - Health Insurance Portability and Accountability Act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EDI? </a:t>
            </a:r>
            <a:endParaRPr/>
          </a:p>
        </p:txBody>
      </p:sp>
      <p:sp>
        <p:nvSpPr>
          <p:cNvPr id="98" name="Google Shape;98;p15"/>
          <p:cNvSpPr txBox="1"/>
          <p:nvPr>
            <p:ph idx="1" type="body"/>
          </p:nvPr>
        </p:nvSpPr>
        <p:spPr>
          <a:xfrm>
            <a:off x="311700" y="1017800"/>
            <a:ext cx="8520600" cy="35310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Your trading partner requires it </a:t>
            </a:r>
            <a:endParaRPr/>
          </a:p>
          <a:p>
            <a:pPr indent="0" lvl="0" marL="457200" rtl="0" algn="l">
              <a:spcBef>
                <a:spcPts val="1600"/>
              </a:spcBef>
              <a:spcAft>
                <a:spcPts val="0"/>
              </a:spcAft>
              <a:buNone/>
            </a:pPr>
            <a:r>
              <a:rPr lang="en"/>
              <a:t>Example: You deal with a huge company like Walmart, who dictates</a:t>
            </a:r>
            <a:br>
              <a:rPr lang="en"/>
            </a:br>
            <a:r>
              <a:rPr lang="en"/>
              <a:t>what you must do. </a:t>
            </a:r>
            <a:endParaRPr/>
          </a:p>
          <a:p>
            <a:pPr indent="-342900" lvl="0" marL="457200" rtl="0" algn="l">
              <a:spcBef>
                <a:spcPts val="1600"/>
              </a:spcBef>
              <a:spcAft>
                <a:spcPts val="0"/>
              </a:spcAft>
              <a:buSzPts val="1800"/>
              <a:buAutoNum type="arabicPeriod"/>
            </a:pPr>
            <a:r>
              <a:rPr lang="en"/>
              <a:t>Advantages: </a:t>
            </a:r>
            <a:endParaRPr/>
          </a:p>
          <a:p>
            <a:pPr indent="-317500" lvl="1" marL="914400" rtl="0" algn="l">
              <a:spcBef>
                <a:spcPts val="0"/>
              </a:spcBef>
              <a:spcAft>
                <a:spcPts val="0"/>
              </a:spcAft>
              <a:buSzPts val="1400"/>
              <a:buAutoNum type="alphaLcPeriod"/>
            </a:pPr>
            <a:r>
              <a:rPr lang="en"/>
              <a:t>Efficiency/Automation - process more orders with fewer people and fewer mistakes </a:t>
            </a:r>
            <a:endParaRPr/>
          </a:p>
          <a:p>
            <a:pPr indent="-317500" lvl="1" marL="914400" rtl="0" algn="l">
              <a:spcBef>
                <a:spcPts val="0"/>
              </a:spcBef>
              <a:spcAft>
                <a:spcPts val="0"/>
              </a:spcAft>
              <a:buSzPts val="1400"/>
              <a:buAutoNum type="alphaLcPeriod"/>
            </a:pPr>
            <a:r>
              <a:rPr lang="en"/>
              <a:t>Minimize Paperwork </a:t>
            </a:r>
            <a:endParaRPr/>
          </a:p>
          <a:p>
            <a:pPr indent="-317500" lvl="1" marL="914400" rtl="0" algn="l">
              <a:spcBef>
                <a:spcPts val="0"/>
              </a:spcBef>
              <a:spcAft>
                <a:spcPts val="0"/>
              </a:spcAft>
              <a:buSzPts val="1400"/>
              <a:buAutoNum type="alphaLcPeriod"/>
            </a:pPr>
            <a:r>
              <a:rPr lang="en"/>
              <a:t>Minimize Mistakes (Data Entry Errors) </a:t>
            </a:r>
            <a:endParaRPr/>
          </a:p>
          <a:p>
            <a:pPr indent="-317500" lvl="1" marL="914400" rtl="0" algn="l">
              <a:spcBef>
                <a:spcPts val="0"/>
              </a:spcBef>
              <a:spcAft>
                <a:spcPts val="0"/>
              </a:spcAft>
              <a:buSzPts val="1400"/>
              <a:buAutoNum type="alphaLcPeriod"/>
            </a:pPr>
            <a:r>
              <a:rPr lang="en"/>
              <a:t>Speed (reduces cycle time) </a:t>
            </a:r>
            <a:endParaRPr/>
          </a:p>
          <a:p>
            <a:pPr indent="-317500" lvl="1" marL="914400" rtl="0" algn="l">
              <a:spcBef>
                <a:spcPts val="0"/>
              </a:spcBef>
              <a:spcAft>
                <a:spcPts val="0"/>
              </a:spcAft>
              <a:buSzPts val="1400"/>
              <a:buAutoNum type="alphaLcPeriod"/>
            </a:pPr>
            <a:r>
              <a:rPr lang="en"/>
              <a:t>Security (Non-repudiation) </a:t>
            </a:r>
            <a:endParaRPr/>
          </a:p>
          <a:p>
            <a:pPr indent="-317500" lvl="1" marL="914400" rtl="0" algn="l">
              <a:spcBef>
                <a:spcPts val="0"/>
              </a:spcBef>
              <a:spcAft>
                <a:spcPts val="0"/>
              </a:spcAft>
              <a:buSzPts val="1400"/>
              <a:buAutoNum type="alphaLcPeriod"/>
            </a:pPr>
            <a:r>
              <a:rPr lang="en"/>
              <a:t>Standard Practices </a:t>
            </a:r>
            <a:endParaRPr/>
          </a:p>
          <a:p>
            <a:pPr indent="-317500" lvl="1" marL="914400" rtl="0" algn="l">
              <a:spcBef>
                <a:spcPts val="0"/>
              </a:spcBef>
              <a:spcAft>
                <a:spcPts val="0"/>
              </a:spcAft>
              <a:buSzPts val="1400"/>
              <a:buAutoNum type="alphaLcPeriod"/>
            </a:pPr>
            <a:r>
              <a:rPr lang="en"/>
              <a:t>Interface to bar codes/packing slips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Adoption and Savings </a:t>
            </a:r>
            <a:endParaRPr/>
          </a:p>
        </p:txBody>
      </p:sp>
      <p:sp>
        <p:nvSpPr>
          <p:cNvPr id="104" name="Google Shape;104;p16"/>
          <p:cNvSpPr txBox="1"/>
          <p:nvPr>
            <p:ph idx="1" type="body"/>
          </p:nvPr>
        </p:nvSpPr>
        <p:spPr>
          <a:xfrm>
            <a:off x="311700" y="120595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According to the 2008 Aberdeen report "A Comparison of Supplier Enablement around the World", only 34% of purchase orders are transmitted electronically in North America. </a:t>
            </a:r>
            <a:endParaRPr/>
          </a:p>
          <a:p>
            <a:pPr indent="0" lvl="0" marL="0" rtl="0" algn="l">
              <a:spcBef>
                <a:spcPts val="1600"/>
              </a:spcBef>
              <a:spcAft>
                <a:spcPts val="0"/>
              </a:spcAft>
              <a:buNone/>
            </a:pPr>
            <a:r>
              <a:rPr lang="en"/>
              <a:t>In EMEA, 36% of orders are transmitted electronically and in APAC, 41% of orders are transmitted electronically. They also report that the average paper requisition to order costs a company $37.45 in North America, $42.90 in EMEA and $23.90 in APAC. With an EDI requisition to order, costs are reduced to $23.83 in North America, $34.05 in EMEA and $14.78 in APAC.</a:t>
            </a:r>
            <a:endParaRPr/>
          </a:p>
          <a:p>
            <a:pPr indent="0" lvl="0" marL="0" rtl="0" algn="l">
              <a:spcBef>
                <a:spcPts val="1600"/>
              </a:spcBef>
              <a:spcAft>
                <a:spcPts val="0"/>
              </a:spcAft>
              <a:buNone/>
            </a:pPr>
            <a:r>
              <a:rPr lang="en" sz="1100" u="sng">
                <a:solidFill>
                  <a:schemeClr val="hlink"/>
                </a:solidFill>
                <a:latin typeface="Arial"/>
                <a:ea typeface="Arial"/>
                <a:cs typeface="Arial"/>
                <a:sym typeface="Arial"/>
                <a:hlinkClick r:id="rId3"/>
              </a:rPr>
              <a:t>https://en.wikipedia.org/wiki/Electronic_data_interchange</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Barriers &amp; Best Fit</a:t>
            </a:r>
            <a:endParaRPr/>
          </a:p>
        </p:txBody>
      </p:sp>
      <p:sp>
        <p:nvSpPr>
          <p:cNvPr id="110" name="Google Shape;110;p17"/>
          <p:cNvSpPr txBox="1"/>
          <p:nvPr>
            <p:ph idx="1" type="body"/>
          </p:nvPr>
        </p:nvSpPr>
        <p:spPr>
          <a:xfrm>
            <a:off x="311700" y="120595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take significant time to set up. </a:t>
            </a:r>
            <a:endParaRPr/>
          </a:p>
          <a:p>
            <a:pPr indent="0" lvl="0" marL="0" rtl="0" algn="l">
              <a:spcBef>
                <a:spcPts val="1600"/>
              </a:spcBef>
              <a:spcAft>
                <a:spcPts val="0"/>
              </a:spcAft>
              <a:buNone/>
            </a:pPr>
            <a:r>
              <a:rPr lang="en"/>
              <a:t>Often the bringing on the first 2 or 3 trading partners are the most time consuming.  At that point, you can document, and make the process easier to repeat for future trading partners.  Each trading partner may require custom mapping (often depends which partner has the most influence). </a:t>
            </a:r>
            <a:endParaRPr/>
          </a:p>
          <a:p>
            <a:pPr indent="0" lvl="0" marL="0" rtl="0" algn="l">
              <a:spcBef>
                <a:spcPts val="1600"/>
              </a:spcBef>
              <a:spcAft>
                <a:spcPts val="0"/>
              </a:spcAft>
              <a:buNone/>
            </a:pPr>
            <a:r>
              <a:rPr lang="en"/>
              <a:t>May not be suitable for low volume situations.</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Processes </a:t>
            </a:r>
            <a:endParaRPr/>
          </a:p>
        </p:txBody>
      </p:sp>
      <p:sp>
        <p:nvSpPr>
          <p:cNvPr id="116" name="Google Shape;116;p18"/>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Each message has a specific number associated with it.</a:t>
            </a:r>
            <a:br>
              <a:rPr lang="en"/>
            </a:br>
            <a:r>
              <a:rPr lang="en"/>
              <a:t>One example with Purchase Orders:</a:t>
            </a:r>
            <a:endParaRPr/>
          </a:p>
          <a:p>
            <a:pPr indent="-342900" lvl="0" marL="457200" rtl="0" algn="l">
              <a:spcBef>
                <a:spcPts val="1600"/>
              </a:spcBef>
              <a:spcAft>
                <a:spcPts val="0"/>
              </a:spcAft>
              <a:buSzPts val="1800"/>
              <a:buAutoNum type="arabicPeriod"/>
            </a:pPr>
            <a:r>
              <a:rPr lang="en"/>
              <a:t>Buyer sends Purchase Order (EDI 850) to Vendor </a:t>
            </a:r>
            <a:endParaRPr/>
          </a:p>
          <a:p>
            <a:pPr indent="-342900" lvl="0" marL="457200" rtl="0" algn="l">
              <a:spcBef>
                <a:spcPts val="0"/>
              </a:spcBef>
              <a:spcAft>
                <a:spcPts val="0"/>
              </a:spcAft>
              <a:buSzPts val="1800"/>
              <a:buAutoNum type="arabicPeriod"/>
            </a:pPr>
            <a:r>
              <a:rPr lang="en"/>
              <a:t>Vendor confirms to buyer with EDI 855 </a:t>
            </a:r>
            <a:endParaRPr/>
          </a:p>
          <a:p>
            <a:pPr indent="-342900" lvl="0" marL="457200" rtl="0" algn="l">
              <a:spcBef>
                <a:spcPts val="0"/>
              </a:spcBef>
              <a:spcAft>
                <a:spcPts val="0"/>
              </a:spcAft>
              <a:buSzPts val="1800"/>
              <a:buAutoNum type="arabicPeriod"/>
            </a:pPr>
            <a:r>
              <a:rPr lang="en"/>
              <a:t>Vendor ships the product then sends Advance Shipping Notice (EDI 856) to buyer </a:t>
            </a:r>
            <a:endParaRPr/>
          </a:p>
          <a:p>
            <a:pPr indent="-342900" lvl="0" marL="457200" rtl="0" algn="l">
              <a:spcBef>
                <a:spcPts val="0"/>
              </a:spcBef>
              <a:spcAft>
                <a:spcPts val="0"/>
              </a:spcAft>
              <a:buSzPts val="1800"/>
              <a:buAutoNum type="arabicPeriod"/>
            </a:pPr>
            <a:r>
              <a:rPr lang="en"/>
              <a:t>Vendor then sends Invoice (EDI 810) to buyer </a:t>
            </a:r>
            <a:endParaRPr/>
          </a:p>
          <a:p>
            <a:pPr indent="-342900" lvl="0" marL="457200" rtl="0" algn="l">
              <a:spcBef>
                <a:spcPts val="0"/>
              </a:spcBef>
              <a:spcAft>
                <a:spcPts val="0"/>
              </a:spcAft>
              <a:buSzPts val="1800"/>
              <a:buAutoNum type="arabicPeriod"/>
            </a:pPr>
            <a:r>
              <a:rPr lang="en"/>
              <a:t>Vendor sends nightly inventory (EDI 846) to buyer </a:t>
            </a:r>
            <a:endParaRPr/>
          </a:p>
          <a:p>
            <a:pPr indent="0" lvl="0" marL="0" rtl="0" algn="l">
              <a:spcBef>
                <a:spcPts val="1600"/>
              </a:spcBef>
              <a:spcAft>
                <a:spcPts val="0"/>
              </a:spcAft>
              <a:buNone/>
            </a:pPr>
            <a:r>
              <a:rPr lang="en"/>
              <a:t>Both buyer and vendor must interface the EDI messages </a:t>
            </a:r>
            <a:br>
              <a:rPr lang="en"/>
            </a:br>
            <a:r>
              <a:rPr lang="en"/>
              <a:t>to their ERP [Enterprise Resource Planning] </a:t>
            </a:r>
            <a:br>
              <a:rPr lang="en"/>
            </a:br>
            <a:r>
              <a:rPr lang="en"/>
              <a:t>(backend) systems.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VAN - Value Added Network </a:t>
            </a:r>
            <a:endParaRPr/>
          </a:p>
        </p:txBody>
      </p:sp>
      <p:sp>
        <p:nvSpPr>
          <p:cNvPr id="122" name="Google Shape;122;p19"/>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VAN is a third party company (“service bureau” or “outsourcing”)</a:t>
            </a:r>
            <a:br>
              <a:rPr lang="en"/>
            </a:br>
            <a:r>
              <a:rPr lang="en"/>
              <a:t>that can do the following: </a:t>
            </a:r>
            <a:endParaRPr/>
          </a:p>
          <a:p>
            <a:pPr indent="-342900" lvl="0" marL="457200" rtl="0" algn="l">
              <a:spcBef>
                <a:spcPts val="1600"/>
              </a:spcBef>
              <a:spcAft>
                <a:spcPts val="0"/>
              </a:spcAft>
              <a:buSzPts val="1800"/>
              <a:buAutoNum type="arabicParenR"/>
            </a:pPr>
            <a:r>
              <a:rPr lang="en"/>
              <a:t>Outsource development tasks </a:t>
            </a:r>
            <a:endParaRPr/>
          </a:p>
          <a:p>
            <a:pPr indent="-342900" lvl="0" marL="457200" rtl="0" algn="l">
              <a:spcBef>
                <a:spcPts val="0"/>
              </a:spcBef>
              <a:spcAft>
                <a:spcPts val="0"/>
              </a:spcAft>
              <a:buSzPts val="1800"/>
              <a:buAutoNum type="arabicParenR"/>
            </a:pPr>
            <a:r>
              <a:rPr lang="en"/>
              <a:t>Provide AS2 or SFTP servers </a:t>
            </a:r>
            <a:endParaRPr/>
          </a:p>
          <a:p>
            <a:pPr indent="-342900" lvl="0" marL="457200" rtl="0" algn="l">
              <a:spcBef>
                <a:spcPts val="0"/>
              </a:spcBef>
              <a:spcAft>
                <a:spcPts val="0"/>
              </a:spcAft>
              <a:buSzPts val="1800"/>
              <a:buAutoNum type="arabicParenR"/>
            </a:pPr>
            <a:r>
              <a:rPr lang="en"/>
              <a:t>Translate EDI to customers prefered format (or database) </a:t>
            </a:r>
            <a:endParaRPr/>
          </a:p>
          <a:p>
            <a:pPr indent="-342900" lvl="0" marL="457200" rtl="0" algn="l">
              <a:spcBef>
                <a:spcPts val="0"/>
              </a:spcBef>
              <a:spcAft>
                <a:spcPts val="0"/>
              </a:spcAft>
              <a:buSzPts val="1800"/>
              <a:buAutoNum type="arabicParenR"/>
            </a:pPr>
            <a:r>
              <a:rPr lang="en"/>
              <a:t>Provide reports and/or a website for tracking </a:t>
            </a:r>
            <a:endParaRPr/>
          </a:p>
          <a:p>
            <a:pPr indent="0" lvl="0" marL="0" rtl="0" algn="l">
              <a:spcBef>
                <a:spcPts val="1600"/>
              </a:spcBef>
              <a:spcAft>
                <a:spcPts val="1600"/>
              </a:spcAft>
              <a:buNone/>
            </a:pPr>
            <a:r>
              <a:rPr lang="en"/>
              <a:t>Good for small companies with small or non-existent IT staff.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Standards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EDI = Electronic Data Interchange - The term could loosely include any data exchange between two companies.  But many people consider it to be the X12 and EDIFACT standards. </a:t>
            </a:r>
            <a:endParaRPr/>
          </a:p>
          <a:p>
            <a:pPr indent="0" lvl="0" marL="0" rtl="0" algn="l">
              <a:spcBef>
                <a:spcPts val="1600"/>
              </a:spcBef>
              <a:spcAft>
                <a:spcPts val="0"/>
              </a:spcAft>
              <a:buNone/>
            </a:pPr>
            <a:r>
              <a:rPr lang="en"/>
              <a:t>X12 - Used in North America - </a:t>
            </a:r>
            <a:r>
              <a:rPr lang="en"/>
              <a:t>Created by ANSI - American National Standards Institute (ANSI) in 1979 by the Accredited Standards Committee X12 (known as ASC X12).  Doesn’t mean it’s open source or free! </a:t>
            </a:r>
            <a:endParaRPr/>
          </a:p>
          <a:p>
            <a:pPr indent="0" lvl="0" marL="0" rtl="0" algn="l">
              <a:spcBef>
                <a:spcPts val="1600"/>
              </a:spcBef>
              <a:spcAft>
                <a:spcPts val="0"/>
              </a:spcAft>
              <a:buNone/>
            </a:pPr>
            <a:r>
              <a:rPr lang="en"/>
              <a:t>EDIFACT (United Nations) - Europe and outside of North America </a:t>
            </a:r>
            <a:endParaRPr/>
          </a:p>
          <a:p>
            <a:pPr indent="0" lvl="0" marL="0" rtl="0" algn="l">
              <a:spcBef>
                <a:spcPts val="1600"/>
              </a:spcBef>
              <a:spcAft>
                <a:spcPts val="1600"/>
              </a:spcAft>
              <a:buNone/>
            </a:pPr>
            <a:r>
              <a:rPr lang="en"/>
              <a:t>This course focuses on X12.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Network Communications Technologies </a:t>
            </a:r>
            <a:endParaRPr/>
          </a:p>
        </p:txBody>
      </p:sp>
      <p:sp>
        <p:nvSpPr>
          <p:cNvPr id="134" name="Google Shape;134;p21"/>
          <p:cNvSpPr txBox="1"/>
          <p:nvPr>
            <p:ph idx="1" type="body"/>
          </p:nvPr>
        </p:nvSpPr>
        <p:spPr>
          <a:xfrm>
            <a:off x="311700" y="1017800"/>
            <a:ext cx="8520600" cy="3746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AutoNum type="arabicPeriod"/>
            </a:pPr>
            <a:r>
              <a:rPr lang="en"/>
              <a:t>AS2 (Applicability Statement 2) - created in 2002 by IETF to replace AS1</a:t>
            </a:r>
            <a:br>
              <a:rPr lang="en"/>
            </a:br>
            <a:r>
              <a:rPr lang="en"/>
              <a:t>Everyone just calls it “AS2” - I didn’t even know what it stood for after using it for 10 years.  AS4? </a:t>
            </a:r>
            <a:endParaRPr/>
          </a:p>
          <a:p>
            <a:pPr indent="-342900" lvl="0" marL="457200" rtl="0" algn="l">
              <a:spcBef>
                <a:spcPts val="0"/>
              </a:spcBef>
              <a:spcAft>
                <a:spcPts val="0"/>
              </a:spcAft>
              <a:buSzPts val="1800"/>
              <a:buAutoNum type="arabicPeriod"/>
            </a:pPr>
            <a:r>
              <a:rPr lang="en"/>
              <a:t>SFTP (or FTPS or FTP) </a:t>
            </a:r>
            <a:br>
              <a:rPr lang="en"/>
            </a:br>
            <a:r>
              <a:rPr lang="en"/>
              <a:t>I have a course on how to set OpenSSH as a SFTP server.</a:t>
            </a:r>
            <a:endParaRPr/>
          </a:p>
          <a:p>
            <a:pPr indent="-342900" lvl="0" marL="457200" rtl="0" algn="l">
              <a:spcBef>
                <a:spcPts val="0"/>
              </a:spcBef>
              <a:spcAft>
                <a:spcPts val="0"/>
              </a:spcAft>
              <a:buSzPts val="1800"/>
              <a:buAutoNum type="arabicPeriod"/>
            </a:pPr>
            <a:r>
              <a:rPr lang="en"/>
              <a:t>Message Queue</a:t>
            </a:r>
            <a:endParaRPr/>
          </a:p>
          <a:p>
            <a:pPr indent="-317500" lvl="1" marL="914400" rtl="0" algn="l">
              <a:spcBef>
                <a:spcPts val="0"/>
              </a:spcBef>
              <a:spcAft>
                <a:spcPts val="0"/>
              </a:spcAft>
              <a:buSzPts val="1400"/>
              <a:buAutoNum type="alphaLcPeriod"/>
            </a:pPr>
            <a:r>
              <a:rPr lang="en"/>
              <a:t>IBM MQSeries</a:t>
            </a:r>
            <a:endParaRPr/>
          </a:p>
          <a:p>
            <a:pPr indent="-317500" lvl="1" marL="914400" rtl="0" algn="l">
              <a:spcBef>
                <a:spcPts val="0"/>
              </a:spcBef>
              <a:spcAft>
                <a:spcPts val="0"/>
              </a:spcAft>
              <a:buSzPts val="1400"/>
              <a:buAutoNum type="alphaLcPeriod"/>
            </a:pPr>
            <a:r>
              <a:rPr lang="en"/>
              <a:t>RabbitMQ</a:t>
            </a:r>
            <a:endParaRPr/>
          </a:p>
          <a:p>
            <a:pPr indent="-342900" lvl="0" marL="457200" rtl="0" algn="l">
              <a:spcBef>
                <a:spcPts val="0"/>
              </a:spcBef>
              <a:spcAft>
                <a:spcPts val="0"/>
              </a:spcAft>
              <a:buSzPts val="1800"/>
              <a:buAutoNum type="arabicPeriod"/>
            </a:pPr>
            <a:r>
              <a:rPr lang="en"/>
              <a:t>HTTP(s)</a:t>
            </a:r>
            <a:endParaRPr/>
          </a:p>
          <a:p>
            <a:pPr indent="-342900" lvl="0" marL="457200" rtl="0" algn="l">
              <a:spcBef>
                <a:spcPts val="0"/>
              </a:spcBef>
              <a:spcAft>
                <a:spcPts val="0"/>
              </a:spcAft>
              <a:buSzPts val="1800"/>
              <a:buAutoNum type="arabicPeriod"/>
            </a:pPr>
            <a:r>
              <a:rPr lang="en"/>
              <a:t>OFTP (Odette File Transport Protocol) - European Auto Industry</a:t>
            </a:r>
            <a:endParaRPr/>
          </a:p>
          <a:p>
            <a:pPr indent="-342900" lvl="0" marL="457200" rtl="0" algn="l">
              <a:spcBef>
                <a:spcPts val="0"/>
              </a:spcBef>
              <a:spcAft>
                <a:spcPts val="0"/>
              </a:spcAft>
              <a:buSzPts val="1800"/>
              <a:buAutoNum type="arabicPeriod"/>
            </a:pPr>
            <a:r>
              <a:rPr lang="en"/>
              <a:t>Email (SMTP) </a:t>
            </a:r>
            <a:br>
              <a:rPr lang="en"/>
            </a:br>
            <a:r>
              <a:rPr lang="en">
                <a:solidFill>
                  <a:srgbClr val="FF0000"/>
                </a:solidFill>
              </a:rPr>
              <a:t>100% of what I’ve seen use the first two. </a:t>
            </a:r>
            <a:endParaRPr>
              <a:solidFill>
                <a:srgbClr val="FF0000"/>
              </a:solidFill>
            </a:endParaRPr>
          </a:p>
          <a:p>
            <a:pPr indent="0" lvl="0" marL="914400" rtl="0" algn="l">
              <a:spcBef>
                <a:spcPts val="1600"/>
              </a:spcBef>
              <a:spcAft>
                <a:spcPts val="0"/>
              </a:spcAft>
              <a:buNone/>
            </a:pPr>
            <a:r>
              <a:t/>
            </a:r>
            <a:endParaRPr/>
          </a:p>
          <a:p>
            <a:pPr indent="0" lvl="0" marL="91440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