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8aae1326ca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8aae1326ca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893a56224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893a56224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893a562246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893a562246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893a562246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93a56224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893a562246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893a56224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93a56224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893a56224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893a56224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893a56224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893a562246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893a562246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93a562246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893a562246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8927e4444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8927e4444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8aae1326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8aae1326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893a5622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893a5622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893a56224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893a56224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893a562246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893a562246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893a56224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93a56224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893a56224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893a56224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893a56224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893a56224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933549"/>
            <a:ext cx="8222100" cy="1655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br>
              <a:rPr lang="en"/>
            </a:br>
            <a:r>
              <a:rPr lang="en"/>
              <a:t>E-Commerce Purchase Orders</a:t>
            </a:r>
            <a:br>
              <a:rPr lang="en"/>
            </a:br>
            <a:r>
              <a:rPr lang="en"/>
              <a:t>And Related Documents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38" name="Google Shape;138;p22"/>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854 Shipment </a:t>
            </a:r>
            <a:r>
              <a:rPr b="1" lang="en"/>
              <a:t>Delivery</a:t>
            </a:r>
            <a:r>
              <a:rPr b="1" lang="en"/>
              <a:t> Discrepancy Information</a:t>
            </a:r>
            <a:r>
              <a:rPr lang="en"/>
              <a:t> -  Used by carrier to notify a shipper of discrepancies between tendered freight and actual delivered freight (due to damage, overage, and shortages).  Not used to ack receipt of goods. </a:t>
            </a:r>
            <a:endParaRPr/>
          </a:p>
          <a:p>
            <a:pPr indent="0" lvl="0" marL="0" rtl="0" algn="l">
              <a:spcBef>
                <a:spcPts val="1600"/>
              </a:spcBef>
              <a:spcAft>
                <a:spcPts val="0"/>
              </a:spcAft>
              <a:buNone/>
            </a:pPr>
            <a:r>
              <a:rPr b="1" lang="en"/>
              <a:t>857 Specification</a:t>
            </a:r>
            <a:r>
              <a:rPr lang="en"/>
              <a:t> - Provides the recipient of a shipment with data for both receipt planning and payment generation.  Can replace 856 (ASN) &amp; 810 (Invoice); perhaps used when exact prices are not known in advance.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44" name="Google Shape;144;p23"/>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858 Shipment Information Transactions</a:t>
            </a:r>
            <a:r>
              <a:rPr lang="en"/>
              <a:t> - </a:t>
            </a:r>
            <a:r>
              <a:rPr lang="en" sz="1200">
                <a:solidFill>
                  <a:srgbClr val="000000"/>
                </a:solidFill>
                <a:highlight>
                  <a:srgbClr val="FFFFFF"/>
                </a:highlight>
                <a:latin typeface="Arial"/>
                <a:ea typeface="Arial"/>
                <a:cs typeface="Arial"/>
                <a:sym typeface="Arial"/>
              </a:rPr>
              <a:t> </a:t>
            </a:r>
            <a:r>
              <a:rPr lang="en">
                <a:solidFill>
                  <a:srgbClr val="000000"/>
                </a:solidFill>
                <a:highlight>
                  <a:srgbClr val="FFFFFF"/>
                </a:highlight>
              </a:rPr>
              <a:t>helps in exchanging the Transportation Control &amp; Movement Documents (TCMDs), the Government Bill of Lading (GBL), the Personal Property Government Bills of Lading (PPGBL), and also the Commercial Bills of Lading (CBL). The transaction set may also be used by the United States Civilian Government, the United States Department of Defense or any of the trading partners for exchanging information regarding a shipment’s freight, passengers, or household commodities. EDI 858 complies with the requirement of the information as established by the United States Government rules and regulations of transportation movement.</a:t>
            </a:r>
            <a:endParaRPr sz="2400"/>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50" name="Google Shape;150;p24"/>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858 Shipment Information Transactions</a:t>
            </a:r>
            <a:r>
              <a:rPr lang="en"/>
              <a:t> - </a:t>
            </a:r>
            <a:r>
              <a:rPr lang="en" sz="1200">
                <a:solidFill>
                  <a:srgbClr val="000000"/>
                </a:solidFill>
                <a:highlight>
                  <a:srgbClr val="FFFFFF"/>
                </a:highlight>
                <a:latin typeface="Arial"/>
                <a:ea typeface="Arial"/>
                <a:cs typeface="Arial"/>
                <a:sym typeface="Arial"/>
              </a:rPr>
              <a:t> </a:t>
            </a:r>
            <a:r>
              <a:rPr lang="en">
                <a:solidFill>
                  <a:srgbClr val="000000"/>
                </a:solidFill>
                <a:highlight>
                  <a:srgbClr val="FFFFFF"/>
                </a:highlight>
              </a:rPr>
              <a:t>used by the supplier to indicate to the buyer bill-of-lading, rating and scheduling information for a given shipment. The 858 EDI document can also be used for Government or Commercial bills-of-lading or transportation control movement documents.</a:t>
            </a:r>
            <a:endParaRPr>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859 Freight Invoice</a:t>
            </a:r>
            <a:r>
              <a:rPr lang="en">
                <a:solidFill>
                  <a:srgbClr val="000000"/>
                </a:solidFill>
                <a:highlight>
                  <a:srgbClr val="FFFFFF"/>
                </a:highlight>
              </a:rPr>
              <a:t> - provide the sender with the capability to transmit an invoice, including charges, allowances, and details, for transportation services rendered. </a:t>
            </a:r>
            <a:endParaRPr>
              <a:solidFill>
                <a:srgbClr val="000000"/>
              </a:solidFill>
              <a:highlight>
                <a:srgbClr val="FFFFFF"/>
              </a:highlight>
            </a:endParaRPr>
          </a:p>
          <a:p>
            <a:pPr indent="0" lvl="0" marL="0" rtl="0" algn="l">
              <a:spcBef>
                <a:spcPts val="1600"/>
              </a:spcBef>
              <a:spcAft>
                <a:spcPts val="0"/>
              </a:spcAft>
              <a:buNone/>
            </a:pPr>
            <a:r>
              <a:rPr b="1" lang="en">
                <a:solidFill>
                  <a:srgbClr val="000000"/>
                </a:solidFill>
                <a:highlight>
                  <a:srgbClr val="FFFFFF"/>
                </a:highlight>
              </a:rPr>
              <a:t>860 Purchase Order Change Request (Buyer Initiated)</a:t>
            </a:r>
            <a:r>
              <a:rPr lang="en">
                <a:solidFill>
                  <a:srgbClr val="000000"/>
                </a:solidFill>
                <a:highlight>
                  <a:srgbClr val="FFFFFF"/>
                </a:highlight>
              </a:rPr>
              <a:t> - Used to amend a previous transmitted 850 PO (e.g. add/change items, change dates, </a:t>
            </a:r>
            <a:br>
              <a:rPr lang="en">
                <a:solidFill>
                  <a:srgbClr val="000000"/>
                </a:solidFill>
                <a:highlight>
                  <a:srgbClr val="FFFFFF"/>
                </a:highlight>
              </a:rPr>
            </a:br>
            <a:r>
              <a:rPr lang="en">
                <a:solidFill>
                  <a:srgbClr val="000000"/>
                </a:solidFill>
                <a:highlight>
                  <a:srgbClr val="FFFFFF"/>
                </a:highlight>
              </a:rPr>
              <a:t>Change quantity or price, reschedule) </a:t>
            </a:r>
            <a:endParaRPr>
              <a:solidFill>
                <a:srgbClr val="000000"/>
              </a:solidFill>
              <a:highlight>
                <a:srgbClr val="FFFFFF"/>
              </a:highlight>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56" name="Google Shape;156;p25"/>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EDI 861 Receiving Advice/Acceptance Certificate File Format</a:t>
            </a:r>
            <a:br>
              <a:rPr b="1" lang="en"/>
            </a:br>
            <a:r>
              <a:rPr b="1" lang="en"/>
              <a:t>EDI 862 Shipping Schedule Transactions</a:t>
            </a:r>
            <a:br>
              <a:rPr b="1" lang="en"/>
            </a:br>
            <a:r>
              <a:rPr b="1" lang="en"/>
              <a:t>EDI 863 Report of Test Results</a:t>
            </a:r>
            <a:br>
              <a:rPr b="1" lang="en"/>
            </a:br>
            <a:r>
              <a:rPr b="1" lang="en"/>
              <a:t>EDI 864 Text Message</a:t>
            </a:r>
            <a:br>
              <a:rPr b="1" lang="en"/>
            </a:br>
            <a:r>
              <a:rPr b="1" lang="en"/>
              <a:t>EDI 865 Purchase Order Change Acknowledgment/Request – Seller Initiated</a:t>
            </a:r>
            <a:br>
              <a:rPr b="1" lang="en"/>
            </a:br>
            <a:r>
              <a:rPr b="1" lang="en"/>
              <a:t>EDI 866 Production Sequence</a:t>
            </a:r>
            <a:br>
              <a:rPr b="1" lang="en"/>
            </a:br>
            <a:r>
              <a:rPr b="1" lang="en"/>
              <a:t>EDI 867 Product Transfer and Resale Report File Format</a:t>
            </a:r>
            <a:br>
              <a:rPr b="1" lang="en"/>
            </a:br>
            <a:r>
              <a:rPr b="1" lang="en"/>
              <a:t>EDI 868 Electronic Form Structure</a:t>
            </a:r>
            <a:br>
              <a:rPr b="1" lang="en"/>
            </a:br>
            <a:r>
              <a:rPr b="1" lang="en"/>
              <a:t>EDI 869 Order Status Inquiry</a:t>
            </a:r>
            <a:endParaRPr b="1"/>
          </a:p>
          <a:p>
            <a:pPr indent="0" lvl="0" marL="0" rtl="0" algn="l">
              <a:spcBef>
                <a:spcPts val="1600"/>
              </a:spcBef>
              <a:spcAft>
                <a:spcPts val="1600"/>
              </a:spcAft>
              <a:buNone/>
            </a:pPr>
            <a:r>
              <a:t/>
            </a:r>
            <a:endParaRPr b="1"/>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62" name="Google Shape;162;p26"/>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EDI 870 Order Status Report</a:t>
            </a:r>
            <a:br>
              <a:rPr b="1" lang="en"/>
            </a:br>
            <a:r>
              <a:rPr b="1" lang="en"/>
              <a:t>EDI 871 Component Parts Content</a:t>
            </a:r>
            <a:br>
              <a:rPr b="1" lang="en"/>
            </a:br>
            <a:r>
              <a:rPr b="1" lang="en"/>
              <a:t>EDI 872 Residential Mortgage Insurance Application</a:t>
            </a:r>
            <a:br>
              <a:rPr b="1" lang="en"/>
            </a:br>
            <a:r>
              <a:rPr b="1" lang="en"/>
              <a:t>EDI 873 Commodity Movement Services</a:t>
            </a:r>
            <a:br>
              <a:rPr b="1" lang="en"/>
            </a:br>
            <a:r>
              <a:rPr b="1" lang="en"/>
              <a:t>EDI 874 Commodity Movement Services Response</a:t>
            </a:r>
            <a:br>
              <a:rPr b="1" lang="en"/>
            </a:br>
            <a:r>
              <a:rPr b="1" lang="en"/>
              <a:t>EDI 875 Purchase Orders for Grocery Products</a:t>
            </a:r>
            <a:br>
              <a:rPr b="1" lang="en"/>
            </a:br>
            <a:r>
              <a:rPr b="1" lang="en"/>
              <a:t>EDI 876 Grocery Products Purchase Order Change</a:t>
            </a:r>
            <a:br>
              <a:rPr b="1" lang="en"/>
            </a:br>
            <a:r>
              <a:rPr b="1" lang="en"/>
              <a:t>EDI 877 Manufacturer Coupon Family Code Structure</a:t>
            </a:r>
            <a:br>
              <a:rPr b="1" lang="en"/>
            </a:br>
            <a:r>
              <a:rPr b="1" lang="en"/>
              <a:t>EDI 878 Product Authorization/De-authorization</a:t>
            </a:r>
            <a:br>
              <a:rPr b="1" lang="en"/>
            </a:br>
            <a:r>
              <a:rPr b="1" lang="en"/>
              <a:t>EDI 879 Price Information</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68" name="Google Shape;168;p27"/>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EDI 880 Grocery Products Invoice</a:t>
            </a:r>
            <a:br>
              <a:rPr b="1" lang="en"/>
            </a:br>
            <a:r>
              <a:rPr b="1" lang="en"/>
              <a:t>EDI 881 Manufacturer Coupon Redemption Detail</a:t>
            </a:r>
            <a:br>
              <a:rPr b="1" lang="en"/>
            </a:br>
            <a:r>
              <a:rPr b="1" lang="en"/>
              <a:t>EDI 882 Direct Store Delivery Summary Information</a:t>
            </a:r>
            <a:br>
              <a:rPr b="1" lang="en"/>
            </a:br>
            <a:r>
              <a:rPr b="1" lang="en"/>
              <a:t>EDI 883 Market Development Fund Allocation</a:t>
            </a:r>
            <a:br>
              <a:rPr b="1" lang="en"/>
            </a:br>
            <a:r>
              <a:rPr b="1" lang="en"/>
              <a:t>EDI 884 Market Development Fund Settlement</a:t>
            </a:r>
            <a:br>
              <a:rPr b="1" lang="en"/>
            </a:br>
            <a:r>
              <a:rPr b="1" lang="en"/>
              <a:t>EDI 885 Retail Account Characteristics</a:t>
            </a:r>
            <a:br>
              <a:rPr b="1" lang="en"/>
            </a:br>
            <a:r>
              <a:rPr b="1" lang="en"/>
              <a:t>EDI 886 Customer Call Reporting</a:t>
            </a:r>
            <a:br>
              <a:rPr b="1" lang="en"/>
            </a:br>
            <a:r>
              <a:rPr b="1" lang="en"/>
              <a:t>EDI 887 Coupon Notification</a:t>
            </a:r>
            <a:br>
              <a:rPr b="1" lang="en"/>
            </a:br>
            <a:r>
              <a:rPr b="1" lang="en"/>
              <a:t>EDI 888 Item Maintenance</a:t>
            </a:r>
            <a:br>
              <a:rPr b="1" lang="en"/>
            </a:br>
            <a:r>
              <a:rPr b="1" lang="en"/>
              <a:t>EDI 889 Promotion Announcement</a:t>
            </a:r>
            <a:endParaRPr b="1"/>
          </a:p>
          <a:p>
            <a:pPr indent="0" lvl="0" marL="0" rtl="0" algn="l">
              <a:spcBef>
                <a:spcPts val="1600"/>
              </a:spcBef>
              <a:spcAft>
                <a:spcPts val="1600"/>
              </a:spcAft>
              <a:buNone/>
            </a:pPr>
            <a:r>
              <a:t/>
            </a:r>
            <a:endParaRPr b="1"/>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74" name="Google Shape;174;p28"/>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EDI 891 Deduction Research Report</a:t>
            </a:r>
            <a:br>
              <a:rPr b="1" lang="en"/>
            </a:br>
            <a:r>
              <a:rPr b="1" lang="en"/>
              <a:t>EDI 893 Item Information Request</a:t>
            </a:r>
            <a:br>
              <a:rPr b="1" lang="en"/>
            </a:br>
            <a:r>
              <a:rPr b="1" lang="en"/>
              <a:t>EDI 894 Delivery/Return Base Record</a:t>
            </a:r>
            <a:br>
              <a:rPr b="1" lang="en"/>
            </a:br>
            <a:r>
              <a:rPr b="1" lang="en"/>
              <a:t>EDI 895 Delivery/Return Acknowledgment or Adjustment</a:t>
            </a:r>
            <a:br>
              <a:rPr b="1" lang="en"/>
            </a:br>
            <a:r>
              <a:rPr b="1" lang="en"/>
              <a:t>EDI 896 Product Dimension Maintenance</a:t>
            </a:r>
            <a:endParaRPr b="1"/>
          </a:p>
          <a:p>
            <a:pPr indent="0" lvl="0" marL="0" rtl="0" algn="l">
              <a:spcBef>
                <a:spcPts val="1600"/>
              </a:spcBef>
              <a:spcAft>
                <a:spcPts val="0"/>
              </a:spcAft>
              <a:buNone/>
            </a:pPr>
            <a:r>
              <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80" name="Google Shape;180;p29"/>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EDI 920 Loss or Damage Claim – General Commodities</a:t>
            </a:r>
            <a:br>
              <a:rPr b="1" lang="en"/>
            </a:br>
            <a:r>
              <a:rPr b="1" lang="en"/>
              <a:t>EDI 924 Loss or Damage Claim – Motor Vehicle</a:t>
            </a:r>
            <a:br>
              <a:rPr b="1" lang="en"/>
            </a:br>
            <a:r>
              <a:rPr b="1" lang="en"/>
              <a:t>EDI 925 Claim Tracer</a:t>
            </a:r>
            <a:br>
              <a:rPr b="1" lang="en"/>
            </a:br>
            <a:r>
              <a:rPr b="1" lang="en"/>
              <a:t>EDI 926 Claim Status Report and Tracer Reply</a:t>
            </a:r>
            <a:br>
              <a:rPr b="1" lang="en"/>
            </a:br>
            <a:r>
              <a:rPr b="1" lang="en"/>
              <a:t>EDI 928 Automotive Inspection Detail</a:t>
            </a:r>
            <a:br>
              <a:rPr b="1" lang="en"/>
            </a:br>
            <a:r>
              <a:rPr b="1" lang="en"/>
              <a:t>EDI 940 Warehouse Shipping Order Specifications</a:t>
            </a:r>
            <a:br>
              <a:rPr b="1" lang="en"/>
            </a:br>
            <a:r>
              <a:rPr b="1" lang="en"/>
              <a:t>EDI 943 Warehouse Stock Transfer Shipment Advice</a:t>
            </a:r>
            <a:br>
              <a:rPr b="1" lang="en"/>
            </a:br>
            <a:r>
              <a:rPr b="1" lang="en"/>
              <a:t>EDI 944 Warehouse Stock Transfer Receipt Advice</a:t>
            </a:r>
            <a:br>
              <a:rPr b="1" lang="en"/>
            </a:br>
            <a:r>
              <a:rPr b="1" lang="en"/>
              <a:t>EDI 945 Warehouse Shipping Advice</a:t>
            </a:r>
            <a:br>
              <a:rPr b="1" lang="en"/>
            </a:br>
            <a:r>
              <a:rPr b="1" lang="en"/>
              <a:t>EDI 946 Delivery Information Message</a:t>
            </a:r>
            <a:endParaRPr b="1"/>
          </a:p>
          <a:p>
            <a:pPr indent="0" lvl="0" marL="0" rtl="0" algn="l">
              <a:spcBef>
                <a:spcPts val="1600"/>
              </a:spcBef>
              <a:spcAft>
                <a:spcPts val="0"/>
              </a:spcAft>
              <a:buNone/>
            </a:pPr>
            <a:r>
              <a:t/>
            </a:r>
            <a:endParaRPr b="1"/>
          </a:p>
          <a:p>
            <a:pPr indent="0" lvl="0" marL="0" rtl="0" algn="l">
              <a:spcBef>
                <a:spcPts val="1600"/>
              </a:spcBef>
              <a:spcAft>
                <a:spcPts val="1600"/>
              </a:spcAft>
              <a:buNone/>
            </a:pPr>
            <a:r>
              <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Purchase Orders - Most Common</a:t>
            </a:r>
            <a:endParaRPr/>
          </a:p>
        </p:txBody>
      </p:sp>
      <p:sp>
        <p:nvSpPr>
          <p:cNvPr id="91" name="Google Shape;91;p14"/>
          <p:cNvSpPr txBox="1"/>
          <p:nvPr>
            <p:ph idx="1" type="body"/>
          </p:nvPr>
        </p:nvSpPr>
        <p:spPr>
          <a:xfrm>
            <a:off x="311700" y="1017800"/>
            <a:ext cx="8520600" cy="3342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example with Purchase Orders: </a:t>
            </a:r>
            <a:endParaRPr/>
          </a:p>
          <a:p>
            <a:pPr indent="-342900" lvl="0" marL="457200" rtl="0" algn="l">
              <a:spcBef>
                <a:spcPts val="1600"/>
              </a:spcBef>
              <a:spcAft>
                <a:spcPts val="0"/>
              </a:spcAft>
              <a:buSzPts val="1800"/>
              <a:buAutoNum type="arabicPeriod"/>
            </a:pPr>
            <a:r>
              <a:rPr lang="en"/>
              <a:t>Buyer sends Purchase Order (EDI 850) to Vendor </a:t>
            </a:r>
            <a:endParaRPr/>
          </a:p>
          <a:p>
            <a:pPr indent="-342900" lvl="0" marL="457200" rtl="0" algn="l">
              <a:spcBef>
                <a:spcPts val="0"/>
              </a:spcBef>
              <a:spcAft>
                <a:spcPts val="0"/>
              </a:spcAft>
              <a:buSzPts val="1800"/>
              <a:buAutoNum type="arabicPeriod"/>
            </a:pPr>
            <a:r>
              <a:rPr lang="en"/>
              <a:t>Vendor confirms to buyer with EDI 855 </a:t>
            </a:r>
            <a:endParaRPr/>
          </a:p>
          <a:p>
            <a:pPr indent="-342900" lvl="0" marL="457200" rtl="0" algn="l">
              <a:spcBef>
                <a:spcPts val="0"/>
              </a:spcBef>
              <a:spcAft>
                <a:spcPts val="0"/>
              </a:spcAft>
              <a:buSzPts val="1800"/>
              <a:buAutoNum type="arabicPeriod"/>
            </a:pPr>
            <a:r>
              <a:rPr lang="en"/>
              <a:t>Vendor ships the product then sends Advance Shipping Notice (EDI 856) to buyer </a:t>
            </a:r>
            <a:endParaRPr/>
          </a:p>
          <a:p>
            <a:pPr indent="-342900" lvl="0" marL="457200" rtl="0" algn="l">
              <a:spcBef>
                <a:spcPts val="0"/>
              </a:spcBef>
              <a:spcAft>
                <a:spcPts val="0"/>
              </a:spcAft>
              <a:buSzPts val="1800"/>
              <a:buAutoNum type="arabicPeriod"/>
            </a:pPr>
            <a:r>
              <a:rPr lang="en"/>
              <a:t>Vendor then sends Invoice (EDI 810) to buyer </a:t>
            </a:r>
            <a:endParaRPr/>
          </a:p>
          <a:p>
            <a:pPr indent="-342900" lvl="0" marL="457200" rtl="0" algn="l">
              <a:spcBef>
                <a:spcPts val="0"/>
              </a:spcBef>
              <a:spcAft>
                <a:spcPts val="0"/>
              </a:spcAft>
              <a:buSzPts val="1800"/>
              <a:buAutoNum type="arabicPeriod"/>
            </a:pPr>
            <a:r>
              <a:rPr lang="en"/>
              <a:t>Vendor sends nightly inventory (EDI 846) to buyer </a:t>
            </a:r>
            <a:endParaRPr/>
          </a:p>
          <a:p>
            <a:pPr indent="0" lvl="0" marL="0" rtl="0" algn="l">
              <a:spcBef>
                <a:spcPts val="1600"/>
              </a:spcBef>
              <a:spcAft>
                <a:spcPts val="0"/>
              </a:spcAft>
              <a:buNone/>
            </a:pPr>
            <a:r>
              <a:rPr lang="en"/>
              <a:t>Both buyer and vendor must interface the EDI messages </a:t>
            </a:r>
            <a:br>
              <a:rPr lang="en"/>
            </a:br>
            <a:r>
              <a:rPr lang="en"/>
              <a:t>to their ERP [Enterprise Resource Planning] </a:t>
            </a:r>
            <a:br>
              <a:rPr lang="en"/>
            </a:br>
            <a:r>
              <a:rPr lang="en"/>
              <a:t>(backend) systems.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5"/>
          <p:cNvPicPr preferRelativeResize="0"/>
          <p:nvPr/>
        </p:nvPicPr>
        <p:blipFill>
          <a:blip r:embed="rId3">
            <a:alphaModFix/>
          </a:blip>
          <a:stretch>
            <a:fillRect/>
          </a:stretch>
        </p:blipFill>
        <p:spPr>
          <a:xfrm>
            <a:off x="240850" y="0"/>
            <a:ext cx="5472180" cy="483870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02" name="Google Shape;102;p16"/>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811 - Consolidated Service Invoice/Statement </a:t>
            </a:r>
            <a:r>
              <a:rPr lang="en"/>
              <a:t>- for structured for very complex billing applications (up to nine hierarchical levels).  Widely used in Telecom industry.  </a:t>
            </a:r>
            <a:endParaRPr/>
          </a:p>
          <a:p>
            <a:pPr indent="0" lvl="0" marL="0" rtl="0" algn="l">
              <a:spcBef>
                <a:spcPts val="1600"/>
              </a:spcBef>
              <a:spcAft>
                <a:spcPts val="0"/>
              </a:spcAft>
              <a:buNone/>
            </a:pPr>
            <a:r>
              <a:rPr b="1" lang="en"/>
              <a:t>812 - Credit/Debit Adjustment</a:t>
            </a:r>
            <a:r>
              <a:rPr lang="en"/>
              <a:t> - equivalent of a paper credit or debit memo, related to a previously transmitted 810 Invoice or previously received 850 PO.  Can be triggered by: </a:t>
            </a:r>
            <a:br>
              <a:rPr lang="en"/>
            </a:br>
            <a:r>
              <a:rPr lang="en"/>
              <a:t> - Item was defective</a:t>
            </a:r>
            <a:br>
              <a:rPr lang="en"/>
            </a:br>
            <a:r>
              <a:rPr lang="en"/>
              <a:t> - Product ordered not received</a:t>
            </a:r>
            <a:br>
              <a:rPr lang="en"/>
            </a:br>
            <a:r>
              <a:rPr lang="en"/>
              <a:t> - Items being returned </a:t>
            </a:r>
            <a:br>
              <a:rPr lang="en"/>
            </a:br>
            <a:r>
              <a:rPr lang="en"/>
              <a:t> - Quantity delivered different from ordered </a:t>
            </a:r>
            <a:br>
              <a:rPr lang="en"/>
            </a:br>
            <a:r>
              <a:rPr lang="en"/>
              <a:t> - Error in pricing </a:t>
            </a:r>
            <a:endParaRPr/>
          </a:p>
          <a:p>
            <a:pPr indent="0" lvl="0" marL="0" rtl="0" algn="l">
              <a:spcBef>
                <a:spcPts val="1600"/>
              </a:spcBef>
              <a:spcAft>
                <a:spcPts val="16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08" name="Google Shape;108;p17"/>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816 Organization Relationships</a:t>
            </a:r>
            <a:r>
              <a:rPr lang="en"/>
              <a:t> - Two formats, one for location addresses, second organizational relationship between locations, such as store and warehouse.  When used, the 850 can refer to the location by code, and not repeat the address. </a:t>
            </a:r>
            <a:endParaRPr/>
          </a:p>
          <a:p>
            <a:pPr indent="0" lvl="0" marL="0" rtl="0" algn="l">
              <a:spcBef>
                <a:spcPts val="1600"/>
              </a:spcBef>
              <a:spcAft>
                <a:spcPts val="0"/>
              </a:spcAft>
              <a:buNone/>
            </a:pPr>
            <a:r>
              <a:rPr b="1" lang="en"/>
              <a:t>820 Payment Order/Remittance Advice</a:t>
            </a:r>
            <a:r>
              <a:rPr lang="en"/>
              <a:t> - Used with electronic funds transfer (EFT), often via ACH (Automated Clearinghouse).  Can be used to instruct bank to make a payment or to communicate details of a payment. </a:t>
            </a:r>
            <a:endParaRPr/>
          </a:p>
          <a:p>
            <a:pPr indent="0" lvl="0" marL="0" rtl="0" algn="l">
              <a:spcBef>
                <a:spcPts val="1600"/>
              </a:spcBef>
              <a:spcAft>
                <a:spcPts val="0"/>
              </a:spcAft>
              <a:buNone/>
            </a:pPr>
            <a:r>
              <a:rPr b="1" lang="en"/>
              <a:t>824 Application Advice</a:t>
            </a:r>
            <a:r>
              <a:rPr lang="en"/>
              <a:t> - Typically used to communicate errors</a:t>
            </a:r>
            <a:br>
              <a:rPr lang="en"/>
            </a:br>
            <a:r>
              <a:rPr lang="en"/>
              <a:t>with previously sent transactions. </a:t>
            </a:r>
            <a:endParaRPr/>
          </a:p>
          <a:p>
            <a:pPr indent="0" lvl="0" marL="0" rtl="0" algn="l">
              <a:spcBef>
                <a:spcPts val="1600"/>
              </a:spcBef>
              <a:spcAft>
                <a:spcPts val="1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8"/>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14" name="Google Shape;114;p18"/>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830 Planning Schedule with Release Capacity</a:t>
            </a:r>
            <a:r>
              <a:rPr lang="en"/>
              <a:t> </a:t>
            </a:r>
            <a:r>
              <a:rPr lang="en"/>
              <a:t>- Can be used to send a forecast (of sales,and optionally order release levels and authorization for recipient to commit to resources) - usually manufacturer sending to their suppliers.  Allows the supplier/seller to plan resources such as labor and material and to fill orders automatically based on customer’s inventory levels. </a:t>
            </a:r>
            <a:endParaRPr/>
          </a:p>
          <a:p>
            <a:pPr indent="0" lvl="0" marL="0" rtl="0" algn="l">
              <a:spcBef>
                <a:spcPts val="1600"/>
              </a:spcBef>
              <a:spcAft>
                <a:spcPts val="0"/>
              </a:spcAft>
              <a:buNone/>
            </a:pPr>
            <a:r>
              <a:rPr b="1" lang="en"/>
              <a:t>832 Price/Sales Catalog</a:t>
            </a:r>
            <a:r>
              <a:rPr lang="en"/>
              <a:t> - replaces a paper catalog, usually includes product information and prices.  May include seller/contact, terms, item identification &amp; description, packaging, minimum order quantities, quantity discounts…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20" name="Google Shape;120;p19"/>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840 Request for Quotation </a:t>
            </a:r>
            <a:r>
              <a:rPr lang="en"/>
              <a:t>- Allows potential buyers to request information regarding price, delivery schedule, or other details. </a:t>
            </a:r>
            <a:endParaRPr/>
          </a:p>
          <a:p>
            <a:pPr indent="0" lvl="0" marL="0" rtl="0" algn="l">
              <a:spcBef>
                <a:spcPts val="1600"/>
              </a:spcBef>
              <a:spcAft>
                <a:spcPts val="0"/>
              </a:spcAft>
              <a:buNone/>
            </a:pPr>
            <a:r>
              <a:rPr b="1" lang="en"/>
              <a:t>843 Response to Request for Quotation</a:t>
            </a:r>
            <a:r>
              <a:rPr lang="en"/>
              <a:t> - see 840 above </a:t>
            </a:r>
            <a:endParaRPr/>
          </a:p>
          <a:p>
            <a:pPr indent="0" lvl="0" marL="0" rtl="0" algn="l">
              <a:spcBef>
                <a:spcPts val="1600"/>
              </a:spcBef>
              <a:spcAft>
                <a:spcPts val="0"/>
              </a:spcAft>
              <a:buNone/>
            </a:pPr>
            <a:r>
              <a:rPr b="1" lang="en"/>
              <a:t>844 Product Transfer Account Adjustment Transaction</a:t>
            </a:r>
            <a:r>
              <a:rPr lang="en"/>
              <a:t> - Send debit, credit, or request for credit relating to pre-authorized product transfer actions </a:t>
            </a:r>
            <a:br>
              <a:rPr lang="en"/>
            </a:br>
            <a:r>
              <a:rPr b="1" lang="en"/>
              <a:t>849 Response to Product Transfer Account Adjustment Specifications  </a:t>
            </a:r>
            <a:r>
              <a:rPr lang="en"/>
              <a:t>- Response to 844 above </a:t>
            </a:r>
            <a:endParaRPr/>
          </a:p>
          <a:p>
            <a:pPr indent="0" lvl="0" marL="0" rtl="0" algn="l">
              <a:spcBef>
                <a:spcPts val="1600"/>
              </a:spcBef>
              <a:spcAft>
                <a:spcPts val="0"/>
              </a:spcAft>
              <a:buNone/>
            </a:pPr>
            <a:r>
              <a:rPr b="1" lang="en"/>
              <a:t>845 Price Authorization Ack/Status Transactions</a:t>
            </a:r>
            <a:r>
              <a:rPr lang="en"/>
              <a:t> - vendor or </a:t>
            </a:r>
            <a:br>
              <a:rPr lang="en"/>
            </a:br>
            <a:r>
              <a:rPr lang="en"/>
              <a:t>manufacturer can send data related to status of or change</a:t>
            </a:r>
            <a:br>
              <a:rPr lang="en"/>
            </a:br>
            <a:r>
              <a:rPr lang="en"/>
              <a:t>to outstanding price authorizations.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0"/>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26" name="Google Shape;126;p20"/>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847 Material Claim Transactions </a:t>
            </a:r>
            <a:r>
              <a:rPr b="1" lang="en"/>
              <a:t> </a:t>
            </a:r>
            <a:r>
              <a:rPr lang="en"/>
              <a:t>- Provides trading partners a way to advise each other on the costs and charges involved in </a:t>
            </a:r>
            <a:r>
              <a:rPr lang="en"/>
              <a:t>fabricated</a:t>
            </a:r>
            <a:r>
              <a:rPr lang="en"/>
              <a:t> or purchased material which has been determined to be damaged, unusable, or obsolete.  Seller can use to inform buyer of costs and charges resulting from canceled or changed orders, or for buyer of material to inform seller of costs and charges resulting from material which was deemed damaged or unusable. </a:t>
            </a:r>
            <a:endParaRPr/>
          </a:p>
          <a:p>
            <a:pPr indent="0" lvl="0" marL="0" rtl="0" algn="l">
              <a:spcBef>
                <a:spcPts val="1600"/>
              </a:spcBef>
              <a:spcAft>
                <a:spcPts val="0"/>
              </a:spcAft>
              <a:buNone/>
            </a:pPr>
            <a:r>
              <a:rPr b="1" lang="en"/>
              <a:t>848 Material Safety Data Sheet</a:t>
            </a:r>
            <a:r>
              <a:rPr lang="en"/>
              <a:t> - Can communicate chemical characteristics, hazards, and precaution for safe handling and use of materials (data for MSDS Material Safety Data Sheet required by OSHA - Occupational</a:t>
            </a:r>
            <a:br>
              <a:rPr lang="en"/>
            </a:br>
            <a:r>
              <a:rPr lang="en"/>
              <a:t>Safety and Health Admin)</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E-Commerce - Less Common</a:t>
            </a:r>
            <a:endParaRPr/>
          </a:p>
        </p:txBody>
      </p:sp>
      <p:sp>
        <p:nvSpPr>
          <p:cNvPr id="132" name="Google Shape;132;p21"/>
          <p:cNvSpPr txBox="1"/>
          <p:nvPr>
            <p:ph idx="1" type="body"/>
          </p:nvPr>
        </p:nvSpPr>
        <p:spPr>
          <a:xfrm>
            <a:off x="311700" y="1017800"/>
            <a:ext cx="8520600" cy="3783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851 Asset Schedule Transactions</a:t>
            </a:r>
            <a:r>
              <a:rPr lang="en"/>
              <a:t> -  Establishes a precise list of assets. Most often used when two parties agree upon a contract dealing with assets and terms relating to them (such as leasing or selling).  </a:t>
            </a:r>
            <a:endParaRPr/>
          </a:p>
          <a:p>
            <a:pPr indent="0" lvl="0" marL="0" rtl="0" algn="l">
              <a:spcBef>
                <a:spcPts val="1600"/>
              </a:spcBef>
              <a:spcAft>
                <a:spcPts val="0"/>
              </a:spcAft>
              <a:buNone/>
            </a:pPr>
            <a:r>
              <a:rPr b="1" lang="en"/>
              <a:t>852 Product Activity Data</a:t>
            </a:r>
            <a:r>
              <a:rPr lang="en"/>
              <a:t> - for providing suppliers with information need to plan, ship and set reorder and stocking levels.  Usually sent on a regular schedule.  May include UPC and item description, quantity sold, on hand, on order, forecast sales, sales history. </a:t>
            </a:r>
            <a:endParaRPr/>
          </a:p>
          <a:p>
            <a:pPr indent="0" lvl="0" marL="0" rtl="0" algn="l">
              <a:spcBef>
                <a:spcPts val="1600"/>
              </a:spcBef>
              <a:spcAft>
                <a:spcPts val="0"/>
              </a:spcAft>
              <a:buNone/>
            </a:pPr>
            <a:r>
              <a:rPr b="1" lang="en"/>
              <a:t>853 Routing and Carrier Instruction</a:t>
            </a:r>
            <a:r>
              <a:rPr lang="en"/>
              <a:t> - provides the sender with the</a:t>
            </a:r>
            <a:br>
              <a:rPr lang="en"/>
            </a:br>
            <a:r>
              <a:rPr lang="en"/>
              <a:t>capability to transmit detailed routing and carrier info </a:t>
            </a:r>
            <a:br>
              <a:rPr lang="en"/>
            </a:br>
            <a:r>
              <a:rPr lang="en"/>
              <a:t>Related to the route.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