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aae1326c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aae1326c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ac3a459a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ac3a459a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ac3a459a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ac3a459a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ac3a459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ac3a459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ac3a459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ac3a459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ac3a459a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ac3a459a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ac3a459a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ac3a459a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ac3a459a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ac3a459a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927e4444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927e444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ac3a459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ac3a459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ac3a459a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ac3a459a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ac3a459a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ac3a459a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ac3a459a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ac3a459a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ac3a459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ac3a459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93a5622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93a5622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933550"/>
            <a:ext cx="8222100" cy="147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HealthCare (</a:t>
            </a:r>
            <a:r>
              <a:rPr lang="en"/>
              <a:t>HIPAA)</a:t>
            </a:r>
            <a:br>
              <a:rPr lang="en"/>
            </a:br>
            <a:r>
              <a:rPr lang="en"/>
              <a:t>EDI Messages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HIPAA 837</a:t>
            </a:r>
            <a:endParaRPr/>
          </a:p>
        </p:txBody>
      </p:sp>
      <p:sp>
        <p:nvSpPr>
          <p:cNvPr id="139" name="Google Shape;139;p22"/>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3000"/>
              </a:spcBef>
              <a:spcAft>
                <a:spcPts val="0"/>
              </a:spcAft>
              <a:buNone/>
            </a:pPr>
            <a:r>
              <a:rPr lang="en" sz="1600">
                <a:solidFill>
                  <a:srgbClr val="444C54"/>
                </a:solidFill>
                <a:highlight>
                  <a:srgbClr val="FFFFFF"/>
                </a:highlight>
                <a:latin typeface="Arial"/>
                <a:ea typeface="Arial"/>
                <a:cs typeface="Arial"/>
                <a:sym typeface="Arial"/>
              </a:rPr>
              <a:t>837s have “substandards” or “de-facto” standards as follows: </a:t>
            </a:r>
            <a:endParaRPr sz="1600">
              <a:solidFill>
                <a:srgbClr val="444C54"/>
              </a:solidFill>
              <a:highlight>
                <a:srgbClr val="FFFFFF"/>
              </a:highlight>
              <a:latin typeface="Arial"/>
              <a:ea typeface="Arial"/>
              <a:cs typeface="Arial"/>
              <a:sym typeface="Arial"/>
            </a:endParaRPr>
          </a:p>
          <a:p>
            <a:pPr indent="0" lvl="0" marL="0" rtl="0" algn="l">
              <a:spcBef>
                <a:spcPts val="3200"/>
              </a:spcBef>
              <a:spcAft>
                <a:spcPts val="0"/>
              </a:spcAft>
              <a:buNone/>
            </a:pPr>
            <a:r>
              <a:rPr lang="en" sz="1600">
                <a:solidFill>
                  <a:srgbClr val="444C54"/>
                </a:solidFill>
                <a:highlight>
                  <a:srgbClr val="FFFFFF"/>
                </a:highlight>
                <a:latin typeface="Arial"/>
                <a:ea typeface="Arial"/>
                <a:cs typeface="Arial"/>
                <a:sym typeface="Arial"/>
              </a:rPr>
              <a:t>837P - Professional billing generated by physicians and other non-institutional providers that perform outpatient and inpatient healthcare services. </a:t>
            </a:r>
            <a:endParaRPr sz="1600">
              <a:solidFill>
                <a:srgbClr val="444C54"/>
              </a:solidFill>
              <a:highlight>
                <a:srgbClr val="FFFFFF"/>
              </a:highlight>
              <a:latin typeface="Arial"/>
              <a:ea typeface="Arial"/>
              <a:cs typeface="Arial"/>
              <a:sym typeface="Arial"/>
            </a:endParaRPr>
          </a:p>
          <a:p>
            <a:pPr indent="0" lvl="0" marL="0" rtl="0" algn="l">
              <a:spcBef>
                <a:spcPts val="3200"/>
              </a:spcBef>
              <a:spcAft>
                <a:spcPts val="0"/>
              </a:spcAft>
              <a:buNone/>
            </a:pPr>
            <a:r>
              <a:rPr lang="en" sz="1600">
                <a:solidFill>
                  <a:srgbClr val="444C54"/>
                </a:solidFill>
                <a:highlight>
                  <a:srgbClr val="FFFFFF"/>
                </a:highlight>
                <a:latin typeface="Arial"/>
                <a:ea typeface="Arial"/>
                <a:cs typeface="Arial"/>
                <a:sym typeface="Arial"/>
              </a:rPr>
              <a:t>837I - Institutional billing provides claim information by hospitals and nursing facilities.</a:t>
            </a:r>
            <a:endParaRPr sz="1600">
              <a:solidFill>
                <a:srgbClr val="444C54"/>
              </a:solidFill>
              <a:highlight>
                <a:srgbClr val="FFFFFF"/>
              </a:highlight>
              <a:latin typeface="Arial"/>
              <a:ea typeface="Arial"/>
              <a:cs typeface="Arial"/>
              <a:sym typeface="Arial"/>
            </a:endParaRPr>
          </a:p>
          <a:p>
            <a:pPr indent="0" lvl="0" marL="0" rtl="0" algn="l">
              <a:spcBef>
                <a:spcPts val="3200"/>
              </a:spcBef>
              <a:spcAft>
                <a:spcPts val="3200"/>
              </a:spcAft>
              <a:buNone/>
            </a:pPr>
            <a:r>
              <a:rPr lang="en" sz="1600">
                <a:solidFill>
                  <a:srgbClr val="444C54"/>
                </a:solidFill>
                <a:highlight>
                  <a:srgbClr val="FFFFFF"/>
                </a:highlight>
                <a:latin typeface="Arial"/>
                <a:ea typeface="Arial"/>
                <a:cs typeface="Arial"/>
                <a:sym typeface="Arial"/>
              </a:rPr>
              <a:t>837D - Dental Claims </a:t>
            </a:r>
            <a:endParaRPr sz="1600">
              <a:solidFill>
                <a:srgbClr val="444C54"/>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HIPAA 837</a:t>
            </a:r>
            <a:endParaRPr/>
          </a:p>
        </p:txBody>
      </p:sp>
      <p:sp>
        <p:nvSpPr>
          <p:cNvPr id="145" name="Google Shape;145;p23"/>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3000"/>
              </a:spcBef>
              <a:spcAft>
                <a:spcPts val="0"/>
              </a:spcAft>
              <a:buNone/>
            </a:pPr>
            <a:r>
              <a:rPr lang="en" sz="1600">
                <a:solidFill>
                  <a:srgbClr val="444C54"/>
                </a:solidFill>
                <a:highlight>
                  <a:srgbClr val="FFFFFF"/>
                </a:highlight>
                <a:latin typeface="Arial"/>
                <a:ea typeface="Arial"/>
                <a:cs typeface="Arial"/>
                <a:sym typeface="Arial"/>
              </a:rPr>
              <a:t>837 is broken into blocks of “loops” such as: </a:t>
            </a:r>
            <a:br>
              <a:rPr lang="en" sz="1600">
                <a:solidFill>
                  <a:srgbClr val="444C54"/>
                </a:solidFill>
                <a:highlight>
                  <a:srgbClr val="FFFFFF"/>
                </a:highlight>
                <a:latin typeface="Arial"/>
                <a:ea typeface="Arial"/>
                <a:cs typeface="Arial"/>
                <a:sym typeface="Arial"/>
              </a:rPr>
            </a:br>
            <a:endParaRPr sz="1600">
              <a:solidFill>
                <a:srgbClr val="444C54"/>
              </a:solidFill>
              <a:highlight>
                <a:srgbClr val="FFFFFF"/>
              </a:highlight>
              <a:latin typeface="Arial"/>
              <a:ea typeface="Arial"/>
              <a:cs typeface="Arial"/>
              <a:sym typeface="Arial"/>
            </a:endParaRPr>
          </a:p>
          <a:p>
            <a:pPr indent="-330200" lvl="0" marL="457200" rtl="0" algn="l">
              <a:spcBef>
                <a:spcPts val="3200"/>
              </a:spcBef>
              <a:spcAft>
                <a:spcPts val="0"/>
              </a:spcAft>
              <a:buClr>
                <a:srgbClr val="444C54"/>
              </a:buClr>
              <a:buSzPts val="1600"/>
              <a:buFont typeface="Arial"/>
              <a:buChar char="-"/>
            </a:pPr>
            <a:r>
              <a:rPr lang="en" sz="1600">
                <a:solidFill>
                  <a:srgbClr val="444C54"/>
                </a:solidFill>
                <a:highlight>
                  <a:srgbClr val="FFFFFF"/>
                </a:highlight>
                <a:latin typeface="Arial"/>
                <a:ea typeface="Arial"/>
                <a:cs typeface="Arial"/>
                <a:sym typeface="Arial"/>
              </a:rPr>
              <a:t>2000A - Billing Provider </a:t>
            </a:r>
            <a:endParaRPr sz="1600">
              <a:solidFill>
                <a:srgbClr val="444C54"/>
              </a:solidFill>
              <a:highlight>
                <a:srgbClr val="FFFFFF"/>
              </a:highlight>
              <a:latin typeface="Arial"/>
              <a:ea typeface="Arial"/>
              <a:cs typeface="Arial"/>
              <a:sym typeface="Arial"/>
            </a:endParaRPr>
          </a:p>
          <a:p>
            <a:pPr indent="-330200" lvl="0" marL="457200" rtl="0" algn="l">
              <a:spcBef>
                <a:spcPts val="0"/>
              </a:spcBef>
              <a:spcAft>
                <a:spcPts val="0"/>
              </a:spcAft>
              <a:buClr>
                <a:srgbClr val="444C54"/>
              </a:buClr>
              <a:buSzPts val="1600"/>
              <a:buFont typeface="Arial"/>
              <a:buChar char="-"/>
            </a:pPr>
            <a:r>
              <a:rPr lang="en" sz="1600">
                <a:solidFill>
                  <a:srgbClr val="444C54"/>
                </a:solidFill>
                <a:highlight>
                  <a:srgbClr val="FFFFFF"/>
                </a:highlight>
                <a:latin typeface="Arial"/>
                <a:ea typeface="Arial"/>
                <a:cs typeface="Arial"/>
                <a:sym typeface="Arial"/>
              </a:rPr>
              <a:t>2000B - Subscriber Information</a:t>
            </a:r>
            <a:endParaRPr sz="1600">
              <a:solidFill>
                <a:srgbClr val="444C54"/>
              </a:solidFill>
              <a:highlight>
                <a:srgbClr val="FFFFFF"/>
              </a:highlight>
              <a:latin typeface="Arial"/>
              <a:ea typeface="Arial"/>
              <a:cs typeface="Arial"/>
              <a:sym typeface="Arial"/>
            </a:endParaRPr>
          </a:p>
          <a:p>
            <a:pPr indent="-330200" lvl="0" marL="457200" rtl="0" algn="l">
              <a:spcBef>
                <a:spcPts val="0"/>
              </a:spcBef>
              <a:spcAft>
                <a:spcPts val="0"/>
              </a:spcAft>
              <a:buClr>
                <a:srgbClr val="444C54"/>
              </a:buClr>
              <a:buSzPts val="1600"/>
              <a:buFont typeface="Arial"/>
              <a:buChar char="-"/>
            </a:pPr>
            <a:r>
              <a:rPr lang="en" sz="1600">
                <a:solidFill>
                  <a:srgbClr val="444C54"/>
                </a:solidFill>
                <a:highlight>
                  <a:srgbClr val="FFFFFF"/>
                </a:highlight>
                <a:latin typeface="Arial"/>
                <a:ea typeface="Arial"/>
                <a:cs typeface="Arial"/>
                <a:sym typeface="Arial"/>
              </a:rPr>
              <a:t>2000C - Client Information if subscriber is included</a:t>
            </a:r>
            <a:endParaRPr sz="1600">
              <a:solidFill>
                <a:srgbClr val="444C54"/>
              </a:solidFill>
              <a:highlight>
                <a:srgbClr val="FFFFFF"/>
              </a:highlight>
              <a:latin typeface="Arial"/>
              <a:ea typeface="Arial"/>
              <a:cs typeface="Arial"/>
              <a:sym typeface="Arial"/>
            </a:endParaRPr>
          </a:p>
          <a:p>
            <a:pPr indent="-330200" lvl="0" marL="457200" rtl="0" algn="l">
              <a:spcBef>
                <a:spcPts val="0"/>
              </a:spcBef>
              <a:spcAft>
                <a:spcPts val="0"/>
              </a:spcAft>
              <a:buClr>
                <a:srgbClr val="444C54"/>
              </a:buClr>
              <a:buSzPts val="1600"/>
              <a:buFont typeface="Arial"/>
              <a:buChar char="-"/>
            </a:pPr>
            <a:r>
              <a:rPr lang="en" sz="1600">
                <a:solidFill>
                  <a:srgbClr val="444C54"/>
                </a:solidFill>
                <a:highlight>
                  <a:srgbClr val="FFFFFF"/>
                </a:highlight>
                <a:latin typeface="Arial"/>
                <a:ea typeface="Arial"/>
                <a:cs typeface="Arial"/>
                <a:sym typeface="Arial"/>
              </a:rPr>
              <a:t>2300 - Claim Information</a:t>
            </a:r>
            <a:endParaRPr sz="1600">
              <a:solidFill>
                <a:srgbClr val="444C54"/>
              </a:solidFill>
              <a:highlight>
                <a:srgbClr val="FFFFFF"/>
              </a:highlight>
              <a:latin typeface="Arial"/>
              <a:ea typeface="Arial"/>
              <a:cs typeface="Arial"/>
              <a:sym typeface="Arial"/>
            </a:endParaRPr>
          </a:p>
          <a:p>
            <a:pPr indent="-330200" lvl="0" marL="457200" rtl="0" algn="l">
              <a:spcBef>
                <a:spcPts val="0"/>
              </a:spcBef>
              <a:spcAft>
                <a:spcPts val="0"/>
              </a:spcAft>
              <a:buClr>
                <a:srgbClr val="444C54"/>
              </a:buClr>
              <a:buSzPts val="1600"/>
              <a:buFont typeface="Arial"/>
              <a:buChar char="-"/>
            </a:pPr>
            <a:r>
              <a:rPr lang="en" sz="1600">
                <a:solidFill>
                  <a:srgbClr val="444C54"/>
                </a:solidFill>
                <a:highlight>
                  <a:srgbClr val="FFFFFF"/>
                </a:highlight>
                <a:latin typeface="Arial"/>
                <a:ea typeface="Arial"/>
                <a:cs typeface="Arial"/>
                <a:sym typeface="Arial"/>
              </a:rPr>
              <a:t>2400 - Service Line Information </a:t>
            </a:r>
            <a:endParaRPr sz="1600">
              <a:solidFill>
                <a:srgbClr val="444C54"/>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HIPAA 835 - Payment/Advice Transaction</a:t>
            </a:r>
            <a:endParaRPr/>
          </a:p>
        </p:txBody>
      </p:sp>
      <p:sp>
        <p:nvSpPr>
          <p:cNvPr id="151" name="Google Shape;151;p24"/>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44C54"/>
                </a:solidFill>
                <a:highlight>
                  <a:srgbClr val="FFFFFF"/>
                </a:highlight>
                <a:latin typeface="Arial"/>
                <a:ea typeface="Arial"/>
                <a:cs typeface="Arial"/>
                <a:sym typeface="Arial"/>
              </a:rPr>
              <a:t>The EDI 835 also called “Health Care Claim Payment and Remittance Advice”. </a:t>
            </a:r>
            <a:br>
              <a:rPr lang="en" sz="1600">
                <a:solidFill>
                  <a:srgbClr val="444C54"/>
                </a:solidFill>
                <a:highlight>
                  <a:srgbClr val="FFFFFF"/>
                </a:highlight>
                <a:latin typeface="Arial"/>
                <a:ea typeface="Arial"/>
                <a:cs typeface="Arial"/>
                <a:sym typeface="Arial"/>
              </a:rPr>
            </a:br>
            <a:r>
              <a:rPr lang="en" sz="1600">
                <a:solidFill>
                  <a:srgbClr val="444C54"/>
                </a:solidFill>
                <a:highlight>
                  <a:srgbClr val="FFFFFF"/>
                </a:highlight>
                <a:latin typeface="Arial"/>
                <a:ea typeface="Arial"/>
                <a:cs typeface="Arial"/>
                <a:sym typeface="Arial"/>
              </a:rPr>
              <a:t>Used by insurance plans to make payments to healthcare providers, to provide explanation of benefits (EOBs), or both.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1600">
                <a:solidFill>
                  <a:srgbClr val="444C54"/>
                </a:solidFill>
                <a:highlight>
                  <a:srgbClr val="FFFFFF"/>
                </a:highlight>
                <a:latin typeface="Arial"/>
                <a:ea typeface="Arial"/>
                <a:cs typeface="Arial"/>
                <a:sym typeface="Arial"/>
              </a:rPr>
              <a:t>Details: </a:t>
            </a:r>
            <a:endParaRPr sz="1600">
              <a:solidFill>
                <a:srgbClr val="444C54"/>
              </a:solidFill>
              <a:highlight>
                <a:srgbClr val="FFFFFF"/>
              </a:highlight>
              <a:latin typeface="Arial"/>
              <a:ea typeface="Arial"/>
              <a:cs typeface="Arial"/>
              <a:sym typeface="Arial"/>
            </a:endParaRPr>
          </a:p>
          <a:p>
            <a:pPr indent="-330200" lvl="0" marL="457200" rtl="0" algn="l">
              <a:spcBef>
                <a:spcPts val="1600"/>
              </a:spcBef>
              <a:spcAft>
                <a:spcPts val="0"/>
              </a:spcAft>
              <a:buClr>
                <a:srgbClr val="444C54"/>
              </a:buClr>
              <a:buSzPts val="1600"/>
              <a:buFont typeface="Arial"/>
              <a:buAutoNum type="arabicPeriod"/>
            </a:pPr>
            <a:r>
              <a:rPr lang="en" sz="1600">
                <a:solidFill>
                  <a:srgbClr val="444C54"/>
                </a:solidFill>
                <a:highlight>
                  <a:srgbClr val="FFFFFF"/>
                </a:highlight>
                <a:latin typeface="Arial"/>
                <a:ea typeface="Arial"/>
                <a:cs typeface="Arial"/>
                <a:sym typeface="Arial"/>
              </a:rPr>
              <a:t>What charges were paid, reduced, or denied</a:t>
            </a:r>
            <a:endParaRPr sz="1600">
              <a:solidFill>
                <a:srgbClr val="444C54"/>
              </a:solidFill>
              <a:highlight>
                <a:srgbClr val="FFFFFF"/>
              </a:highlight>
              <a:latin typeface="Arial"/>
              <a:ea typeface="Arial"/>
              <a:cs typeface="Arial"/>
              <a:sym typeface="Arial"/>
            </a:endParaRPr>
          </a:p>
          <a:p>
            <a:pPr indent="-330200" lvl="0" marL="457200" rtl="0" algn="l">
              <a:spcBef>
                <a:spcPts val="0"/>
              </a:spcBef>
              <a:spcAft>
                <a:spcPts val="0"/>
              </a:spcAft>
              <a:buClr>
                <a:srgbClr val="444C54"/>
              </a:buClr>
              <a:buSzPts val="1600"/>
              <a:buFont typeface="Arial"/>
              <a:buAutoNum type="arabicPeriod"/>
            </a:pPr>
            <a:r>
              <a:rPr lang="en" sz="1600">
                <a:solidFill>
                  <a:srgbClr val="444C54"/>
                </a:solidFill>
                <a:highlight>
                  <a:srgbClr val="FFFFFF"/>
                </a:highlight>
                <a:latin typeface="Arial"/>
                <a:ea typeface="Arial"/>
                <a:cs typeface="Arial"/>
                <a:sym typeface="Arial"/>
              </a:rPr>
              <a:t>Whether there was a deductible, co-insurance, co-pay, etc</a:t>
            </a:r>
            <a:endParaRPr sz="1600">
              <a:solidFill>
                <a:srgbClr val="444C54"/>
              </a:solidFill>
              <a:highlight>
                <a:srgbClr val="FFFFFF"/>
              </a:highlight>
              <a:latin typeface="Arial"/>
              <a:ea typeface="Arial"/>
              <a:cs typeface="Arial"/>
              <a:sym typeface="Arial"/>
            </a:endParaRPr>
          </a:p>
          <a:p>
            <a:pPr indent="-330200" lvl="0" marL="457200" rtl="0" algn="l">
              <a:spcBef>
                <a:spcPts val="0"/>
              </a:spcBef>
              <a:spcAft>
                <a:spcPts val="0"/>
              </a:spcAft>
              <a:buClr>
                <a:srgbClr val="444C54"/>
              </a:buClr>
              <a:buSzPts val="1600"/>
              <a:buFont typeface="Arial"/>
              <a:buAutoNum type="arabicPeriod"/>
            </a:pPr>
            <a:r>
              <a:rPr lang="en" sz="1600">
                <a:solidFill>
                  <a:srgbClr val="444C54"/>
                </a:solidFill>
                <a:highlight>
                  <a:srgbClr val="FFFFFF"/>
                </a:highlight>
                <a:latin typeface="Arial"/>
                <a:ea typeface="Arial"/>
                <a:cs typeface="Arial"/>
                <a:sym typeface="Arial"/>
              </a:rPr>
              <a:t>Any bundling or splitting of claims or line items</a:t>
            </a:r>
            <a:endParaRPr sz="1600">
              <a:solidFill>
                <a:srgbClr val="444C54"/>
              </a:solidFill>
              <a:highlight>
                <a:srgbClr val="FFFFFF"/>
              </a:highlight>
              <a:latin typeface="Arial"/>
              <a:ea typeface="Arial"/>
              <a:cs typeface="Arial"/>
              <a:sym typeface="Arial"/>
            </a:endParaRPr>
          </a:p>
          <a:p>
            <a:pPr indent="-330200" lvl="0" marL="457200" rtl="0" algn="l">
              <a:spcBef>
                <a:spcPts val="0"/>
              </a:spcBef>
              <a:spcAft>
                <a:spcPts val="0"/>
              </a:spcAft>
              <a:buClr>
                <a:srgbClr val="444C54"/>
              </a:buClr>
              <a:buSzPts val="1600"/>
              <a:buFont typeface="Arial"/>
              <a:buAutoNum type="arabicPeriod"/>
            </a:pPr>
            <a:r>
              <a:rPr lang="en" sz="1600">
                <a:solidFill>
                  <a:srgbClr val="444C54"/>
                </a:solidFill>
                <a:highlight>
                  <a:srgbClr val="FFFFFF"/>
                </a:highlight>
                <a:latin typeface="Arial"/>
                <a:ea typeface="Arial"/>
                <a:cs typeface="Arial"/>
                <a:sym typeface="Arial"/>
              </a:rPr>
              <a:t>How the payment was made </a:t>
            </a:r>
            <a:endParaRPr sz="1600">
              <a:solidFill>
                <a:srgbClr val="444C54"/>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HIPAA 835 - Payment/Advice Transaction</a:t>
            </a:r>
            <a:endParaRPr/>
          </a:p>
        </p:txBody>
      </p:sp>
      <p:sp>
        <p:nvSpPr>
          <p:cNvPr id="157" name="Google Shape;157;p25"/>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44C54"/>
                </a:solidFill>
                <a:highlight>
                  <a:srgbClr val="FFFFFF"/>
                </a:highlight>
                <a:latin typeface="Arial"/>
                <a:ea typeface="Arial"/>
                <a:cs typeface="Arial"/>
                <a:sym typeface="Arial"/>
              </a:rPr>
              <a:t>Is basically the response to the HIPAA 837 Claim. </a:t>
            </a:r>
            <a:br>
              <a:rPr lang="en" sz="1600">
                <a:solidFill>
                  <a:srgbClr val="444C54"/>
                </a:solidFill>
                <a:highlight>
                  <a:srgbClr val="FFFFFF"/>
                </a:highlight>
                <a:latin typeface="Arial"/>
                <a:ea typeface="Arial"/>
                <a:cs typeface="Arial"/>
                <a:sym typeface="Arial"/>
              </a:rPr>
            </a:br>
            <a:br>
              <a:rPr lang="en" sz="1600">
                <a:solidFill>
                  <a:srgbClr val="444C54"/>
                </a:solidFill>
                <a:highlight>
                  <a:srgbClr val="FFFFFF"/>
                </a:highlight>
                <a:latin typeface="Arial"/>
                <a:ea typeface="Arial"/>
                <a:cs typeface="Arial"/>
                <a:sym typeface="Arial"/>
              </a:rPr>
            </a:br>
            <a:r>
              <a:rPr lang="en" sz="1600">
                <a:solidFill>
                  <a:srgbClr val="444C54"/>
                </a:solidFill>
                <a:highlight>
                  <a:srgbClr val="FFFFFF"/>
                </a:highlight>
                <a:latin typeface="Arial"/>
                <a:ea typeface="Arial"/>
                <a:cs typeface="Arial"/>
                <a:sym typeface="Arial"/>
              </a:rPr>
              <a:t>However one 837 might result in multiple 835s, and one 835 may cover multiple 837s.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600">
              <a:solidFill>
                <a:srgbClr val="444C54"/>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HealthCare EDI Messages - 1 </a:t>
            </a:r>
            <a:endParaRPr/>
          </a:p>
        </p:txBody>
      </p:sp>
      <p:sp>
        <p:nvSpPr>
          <p:cNvPr id="163" name="Google Shape;163;p26"/>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834 Benefit Enrollment  </a:t>
            </a:r>
            <a:r>
              <a:rPr lang="en"/>
              <a:t>- Used by employers, as well as unions, government agencies or insurance agencies, to enroll members in a healthcare benefit plan. Includes: 1) new enrollments, 2) changes in enrollment, 3) reinstatement of a member’s enrollment, 4) Disenrollment (termination of plan membership). Submitted, usually by employer or organization to organizations responsible for payment of claims and administering insurance and/or benefits. </a:t>
            </a:r>
            <a:endParaRPr/>
          </a:p>
          <a:p>
            <a:pPr indent="0" lvl="0" marL="0" rtl="0" algn="l">
              <a:spcBef>
                <a:spcPts val="1600"/>
              </a:spcBef>
              <a:spcAft>
                <a:spcPts val="0"/>
              </a:spcAft>
              <a:buNone/>
            </a:pPr>
            <a:r>
              <a:rPr lang="en"/>
              <a:t>The proper response is the EDI </a:t>
            </a:r>
            <a:r>
              <a:rPr b="1" lang="en"/>
              <a:t>999 Implementation Acknowledgement</a:t>
            </a:r>
            <a:r>
              <a:rPr lang="en"/>
              <a:t>, which confirms the file was received and provided feedback on the acceptance of the document.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HealthCare EDI Messages - 2 </a:t>
            </a:r>
            <a:endParaRPr/>
          </a:p>
        </p:txBody>
      </p:sp>
      <p:sp>
        <p:nvSpPr>
          <p:cNvPr id="169" name="Google Shape;169;p27"/>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0" name="Google Shape;170;p27"/>
          <p:cNvPicPr preferRelativeResize="0"/>
          <p:nvPr/>
        </p:nvPicPr>
        <p:blipFill>
          <a:blip r:embed="rId3">
            <a:alphaModFix/>
          </a:blip>
          <a:stretch>
            <a:fillRect/>
          </a:stretch>
        </p:blipFill>
        <p:spPr>
          <a:xfrm>
            <a:off x="475925" y="1173150"/>
            <a:ext cx="5906050" cy="347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HIPAA - Most Common EDI Documents </a:t>
            </a:r>
            <a:endParaRPr/>
          </a:p>
        </p:txBody>
      </p:sp>
      <p:sp>
        <p:nvSpPr>
          <p:cNvPr id="91" name="Google Shape;91;p14"/>
          <p:cNvSpPr txBox="1"/>
          <p:nvPr>
            <p:ph idx="1" type="body"/>
          </p:nvPr>
        </p:nvSpPr>
        <p:spPr>
          <a:xfrm>
            <a:off x="311700" y="1017800"/>
            <a:ext cx="85206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837 Health Care Claims </a:t>
            </a:r>
            <a:endParaRPr/>
          </a:p>
          <a:p>
            <a:pPr indent="0" lvl="0" marL="0" rtl="0" algn="l">
              <a:spcBef>
                <a:spcPts val="1600"/>
              </a:spcBef>
              <a:spcAft>
                <a:spcPts val="0"/>
              </a:spcAft>
              <a:buNone/>
            </a:pPr>
            <a:r>
              <a:rPr lang="en"/>
              <a:t>835 </a:t>
            </a:r>
            <a:r>
              <a:rPr lang="en" sz="1600">
                <a:solidFill>
                  <a:srgbClr val="444C54"/>
                </a:solidFill>
                <a:highlight>
                  <a:srgbClr val="FFFFFF"/>
                </a:highlight>
                <a:latin typeface="Arial"/>
                <a:ea typeface="Arial"/>
                <a:cs typeface="Arial"/>
                <a:sym typeface="Arial"/>
              </a:rPr>
              <a:t>Payment and Remittance Advice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HIPAA </a:t>
            </a:r>
            <a:endParaRPr/>
          </a:p>
        </p:txBody>
      </p:sp>
      <p:sp>
        <p:nvSpPr>
          <p:cNvPr id="97" name="Google Shape;97;p15"/>
          <p:cNvSpPr txBox="1"/>
          <p:nvPr>
            <p:ph idx="1" type="body"/>
          </p:nvPr>
        </p:nvSpPr>
        <p:spPr>
          <a:xfrm>
            <a:off x="311700" y="1017800"/>
            <a:ext cx="85206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HIPAA - Health Insurance Portability and Accountability Act was enacted by US Congress in 1996.  A key component of HIPAA is the establishment of national standards for electronic health care transactions and national identifiers for providers, health insurance plans and employers. </a:t>
            </a:r>
            <a:endParaRPr/>
          </a:p>
          <a:p>
            <a:pPr indent="0" lvl="0" marL="0" rtl="0" algn="l">
              <a:spcBef>
                <a:spcPts val="1600"/>
              </a:spcBef>
              <a:spcAft>
                <a:spcPts val="0"/>
              </a:spcAft>
              <a:buNone/>
            </a:pPr>
            <a:r>
              <a:rPr lang="en"/>
              <a:t>Pharmacies transactions (HHS) is not done in X12 EDI.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HIPAA - Misc</a:t>
            </a:r>
            <a:endParaRPr/>
          </a:p>
        </p:txBody>
      </p:sp>
      <p:sp>
        <p:nvSpPr>
          <p:cNvPr id="103" name="Google Shape;103;p16"/>
          <p:cNvSpPr txBox="1"/>
          <p:nvPr>
            <p:ph idx="1" type="body"/>
          </p:nvPr>
        </p:nvSpPr>
        <p:spPr>
          <a:xfrm>
            <a:off x="311700" y="1017800"/>
            <a:ext cx="8520600" cy="37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CMS - Centers for Medicare and Medicaid Services  (http://CMS.Gov) </a:t>
            </a:r>
            <a:endParaRPr/>
          </a:p>
          <a:p>
            <a:pPr indent="0" lvl="0" marL="0" rtl="0" algn="l">
              <a:spcBef>
                <a:spcPts val="1600"/>
              </a:spcBef>
              <a:spcAft>
                <a:spcPts val="0"/>
              </a:spcAft>
              <a:buNone/>
            </a:pPr>
            <a:r>
              <a:rPr lang="en"/>
              <a:t>HIPAA uses 5.01 (5010) release/version (since March 31, 2012). </a:t>
            </a:r>
            <a:endParaRPr/>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HIPAA - TPA </a:t>
            </a:r>
            <a:endParaRPr/>
          </a:p>
        </p:txBody>
      </p:sp>
      <p:sp>
        <p:nvSpPr>
          <p:cNvPr id="109" name="Google Shape;109;p17"/>
          <p:cNvSpPr txBox="1"/>
          <p:nvPr>
            <p:ph idx="1" type="body"/>
          </p:nvPr>
        </p:nvSpPr>
        <p:spPr>
          <a:xfrm>
            <a:off x="311700" y="1017800"/>
            <a:ext cx="8520600" cy="37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TPA = Third Party Administrator = another term for the organization responsible for accepting and processing medical insurance claims from doctors, hospitals, and pharmacies. </a:t>
            </a:r>
            <a:endParaRPr/>
          </a:p>
          <a:p>
            <a:pPr indent="0" lvl="0" marL="0" rtl="0" algn="l">
              <a:spcBef>
                <a:spcPts val="1600"/>
              </a:spcBef>
              <a:spcAft>
                <a:spcPts val="0"/>
              </a:spcAft>
              <a:buNone/>
            </a:pPr>
            <a:r>
              <a:rPr lang="en" sz="1600"/>
              <a:t>Often, in the case of insurance claims, a TPA handles the claims processing for an employer that self-insures its employees. Thus, the employer is acting as an insurance company and underwrites the risk. The risk of loss remains with the employer, and not with the TPA.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HIPAA - Privacy 1 </a:t>
            </a:r>
            <a:endParaRPr/>
          </a:p>
        </p:txBody>
      </p:sp>
      <p:sp>
        <p:nvSpPr>
          <p:cNvPr id="115" name="Google Shape;115;p18"/>
          <p:cNvSpPr txBox="1"/>
          <p:nvPr>
            <p:ph idx="1" type="body"/>
          </p:nvPr>
        </p:nvSpPr>
        <p:spPr>
          <a:xfrm>
            <a:off x="311700" y="1017800"/>
            <a:ext cx="85206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of rules surrounding privacy - you may find more security involved when working with companies that process HIPAA claims. </a:t>
            </a:r>
            <a:endParaRPr/>
          </a:p>
          <a:p>
            <a:pPr indent="0" lvl="0" marL="0" rtl="0" algn="l">
              <a:spcBef>
                <a:spcPts val="1600"/>
              </a:spcBef>
              <a:spcAft>
                <a:spcPts val="0"/>
              </a:spcAft>
              <a:buNone/>
            </a:pPr>
            <a:r>
              <a:rPr lang="en" sz="1250">
                <a:solidFill>
                  <a:srgbClr val="000000"/>
                </a:solidFill>
                <a:highlight>
                  <a:srgbClr val="FFFFFF"/>
                </a:highlight>
                <a:latin typeface="Arial"/>
                <a:ea typeface="Arial"/>
                <a:cs typeface="Arial"/>
                <a:sym typeface="Arial"/>
              </a:rPr>
              <a:t>The HIPAA Privacy Rule establishes national standards to protect individuals’ medical records and other personal health information and applies to health plans, health care clearinghouses, and those health care providers that conduct certain health care transactions electronically.  The Rule requires appropriate safeguards to protect the privacy of personal health information, and sets limits and conditions on the uses and disclosures that may be made of such information without patient authorization. The Rule also gives patients rights over their health information, including rights to examine and obtain a copy of their health records, and to request corrections.</a:t>
            </a:r>
            <a:endParaRPr sz="20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HIPAA - Privacy 2 </a:t>
            </a:r>
            <a:endParaRPr/>
          </a:p>
        </p:txBody>
      </p:sp>
      <p:sp>
        <p:nvSpPr>
          <p:cNvPr id="121" name="Google Shape;121;p19"/>
          <p:cNvSpPr txBox="1"/>
          <p:nvPr>
            <p:ph idx="1" type="body"/>
          </p:nvPr>
        </p:nvSpPr>
        <p:spPr>
          <a:xfrm>
            <a:off x="311700" y="1017800"/>
            <a:ext cx="8520600" cy="33429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1300">
                <a:solidFill>
                  <a:srgbClr val="252B32"/>
                </a:solidFill>
                <a:highlight>
                  <a:srgbClr val="FFFFFF"/>
                </a:highlight>
                <a:latin typeface="Arial"/>
                <a:ea typeface="Arial"/>
                <a:cs typeface="Arial"/>
                <a:sym typeface="Arial"/>
              </a:rPr>
              <a:t>A DEFINITION OF HIPAA COMPLIANCE</a:t>
            </a:r>
            <a:endParaRPr b="1" sz="1300">
              <a:solidFill>
                <a:srgbClr val="252B32"/>
              </a:solidFill>
              <a:highlight>
                <a:srgbClr val="FFFFFF"/>
              </a:highlight>
              <a:latin typeface="Arial"/>
              <a:ea typeface="Arial"/>
              <a:cs typeface="Arial"/>
              <a:sym typeface="Arial"/>
            </a:endParaRPr>
          </a:p>
          <a:p>
            <a:pPr indent="0" lvl="0" marL="0" rtl="0" algn="l">
              <a:spcBef>
                <a:spcPts val="800"/>
              </a:spcBef>
              <a:spcAft>
                <a:spcPts val="0"/>
              </a:spcAft>
              <a:buNone/>
            </a:pPr>
            <a:r>
              <a:rPr lang="en" sz="1500">
                <a:solidFill>
                  <a:srgbClr val="636363"/>
                </a:solidFill>
                <a:highlight>
                  <a:srgbClr val="FFFFFF"/>
                </a:highlight>
                <a:latin typeface="Arial"/>
                <a:ea typeface="Arial"/>
                <a:cs typeface="Arial"/>
                <a:sym typeface="Arial"/>
              </a:rPr>
              <a:t>The Health Insurance Portability and Accountability Act (HIPAA) sets the standard for sensitive patient data protection. Companies that deal with protected health information (PHI) </a:t>
            </a:r>
            <a:r>
              <a:rPr lang="en" sz="1500" u="sng">
                <a:solidFill>
                  <a:srgbClr val="636363"/>
                </a:solidFill>
                <a:highlight>
                  <a:srgbClr val="FFFFFF"/>
                </a:highlight>
                <a:latin typeface="Arial"/>
                <a:ea typeface="Arial"/>
                <a:cs typeface="Arial"/>
                <a:sym typeface="Arial"/>
              </a:rPr>
              <a:t>must have physical, network, and process security measures in place</a:t>
            </a:r>
            <a:r>
              <a:rPr lang="en" sz="1500">
                <a:solidFill>
                  <a:srgbClr val="636363"/>
                </a:solidFill>
                <a:highlight>
                  <a:srgbClr val="FFFFFF"/>
                </a:highlight>
                <a:latin typeface="Arial"/>
                <a:ea typeface="Arial"/>
                <a:cs typeface="Arial"/>
                <a:sym typeface="Arial"/>
              </a:rPr>
              <a:t> and follow them to ensure HIPAA Compliance. Covered entities (anyone providing treatment, payment, and operations in healthcare) and business associates (anyone who has access to patient information and provides support in treatment, payment, or operations) must meet HIPAA Compliance. Other entities, such as </a:t>
            </a:r>
            <a:r>
              <a:rPr lang="en" sz="1500" u="sng">
                <a:solidFill>
                  <a:srgbClr val="636363"/>
                </a:solidFill>
                <a:highlight>
                  <a:srgbClr val="FFFFFF"/>
                </a:highlight>
                <a:latin typeface="Arial"/>
                <a:ea typeface="Arial"/>
                <a:cs typeface="Arial"/>
                <a:sym typeface="Arial"/>
              </a:rPr>
              <a:t>subcontractors</a:t>
            </a:r>
            <a:r>
              <a:rPr lang="en" sz="1500">
                <a:solidFill>
                  <a:srgbClr val="636363"/>
                </a:solidFill>
                <a:highlight>
                  <a:srgbClr val="FFFFFF"/>
                </a:highlight>
                <a:latin typeface="Arial"/>
                <a:ea typeface="Arial"/>
                <a:cs typeface="Arial"/>
                <a:sym typeface="Arial"/>
              </a:rPr>
              <a:t> and any other related business associates must also be in compliance.</a:t>
            </a:r>
            <a:endParaRPr sz="1500">
              <a:solidFill>
                <a:srgbClr val="636363"/>
              </a:solidFill>
              <a:highlight>
                <a:srgbClr val="FFFFFF"/>
              </a:highlight>
              <a:latin typeface="Arial"/>
              <a:ea typeface="Arial"/>
              <a:cs typeface="Arial"/>
              <a:sym typeface="Arial"/>
            </a:endParaRPr>
          </a:p>
          <a:p>
            <a:pPr indent="0" lvl="0" marL="0" rtl="0" algn="l">
              <a:spcBef>
                <a:spcPts val="15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Medicare vs Medicaid </a:t>
            </a:r>
            <a:endParaRPr/>
          </a:p>
        </p:txBody>
      </p:sp>
      <p:sp>
        <p:nvSpPr>
          <p:cNvPr id="127" name="Google Shape;127;p20"/>
          <p:cNvSpPr txBox="1"/>
          <p:nvPr>
            <p:ph idx="1" type="body"/>
          </p:nvPr>
        </p:nvSpPr>
        <p:spPr>
          <a:xfrm>
            <a:off x="311700" y="1017800"/>
            <a:ext cx="85206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CMS - Centers for Medicare and Medicaid Services  (http://CMS.Gov) </a:t>
            </a:r>
            <a:endParaRPr/>
          </a:p>
          <a:p>
            <a:pPr indent="0" lvl="0" marL="0" rtl="0" algn="l">
              <a:spcBef>
                <a:spcPts val="1600"/>
              </a:spcBef>
              <a:spcAft>
                <a:spcPts val="0"/>
              </a:spcAft>
              <a:buNone/>
            </a:pPr>
            <a:r>
              <a:rPr lang="en"/>
              <a:t>Medicare is a federal program that provides health care coverage for people 65 and older, or those with a disability, regardless of income. </a:t>
            </a:r>
            <a:endParaRPr/>
          </a:p>
          <a:p>
            <a:pPr indent="0" lvl="0" marL="0" rtl="0" algn="l">
              <a:spcBef>
                <a:spcPts val="1600"/>
              </a:spcBef>
              <a:spcAft>
                <a:spcPts val="0"/>
              </a:spcAft>
              <a:buNone/>
            </a:pPr>
            <a:r>
              <a:rPr lang="en"/>
              <a:t>Medicaid is a state and federal program that provides health coverage to those with very low income.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HIPAA 837</a:t>
            </a:r>
            <a:endParaRPr/>
          </a:p>
        </p:txBody>
      </p:sp>
      <p:sp>
        <p:nvSpPr>
          <p:cNvPr id="133" name="Google Shape;133;p21"/>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44C54"/>
                </a:solidFill>
                <a:highlight>
                  <a:srgbClr val="FFFFFF"/>
                </a:highlight>
                <a:latin typeface="Arial"/>
                <a:ea typeface="Arial"/>
                <a:cs typeface="Arial"/>
                <a:sym typeface="Arial"/>
              </a:rPr>
              <a:t>The EDI 837 transaction set is the format established to meet HIPAA requirements for the electronic submission of healthcare claim information.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1600">
                <a:solidFill>
                  <a:srgbClr val="444C54"/>
                </a:solidFill>
                <a:highlight>
                  <a:srgbClr val="FFFFFF"/>
                </a:highlight>
                <a:latin typeface="Arial"/>
                <a:ea typeface="Arial"/>
                <a:cs typeface="Arial"/>
                <a:sym typeface="Arial"/>
              </a:rPr>
              <a:t>Is sent by providers (doctors, hospitals) to payers (insurance companies, health maintenance organizations (HMOs), preferred provider organizations (PPOs), or government agencies such as Medicare and Medicaid.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1600">
                <a:solidFill>
                  <a:srgbClr val="444C54"/>
                </a:solidFill>
                <a:highlight>
                  <a:srgbClr val="FFFFFF"/>
                </a:highlight>
                <a:latin typeface="Arial"/>
                <a:ea typeface="Arial"/>
                <a:cs typeface="Arial"/>
                <a:sym typeface="Arial"/>
              </a:rPr>
              <a:t>For a single care encounter between patient and provider, t</a:t>
            </a:r>
            <a:r>
              <a:rPr lang="en" sz="1600">
                <a:solidFill>
                  <a:srgbClr val="444C54"/>
                </a:solidFill>
                <a:highlight>
                  <a:srgbClr val="FFFFFF"/>
                </a:highlight>
                <a:latin typeface="Arial"/>
                <a:ea typeface="Arial"/>
                <a:cs typeface="Arial"/>
                <a:sym typeface="Arial"/>
              </a:rPr>
              <a:t>he claim includes: </a:t>
            </a:r>
            <a:endParaRPr sz="1600">
              <a:solidFill>
                <a:srgbClr val="444C54"/>
              </a:solidFill>
              <a:highlight>
                <a:srgbClr val="FFFFFF"/>
              </a:highlight>
              <a:latin typeface="Arial"/>
              <a:ea typeface="Arial"/>
              <a:cs typeface="Arial"/>
              <a:sym typeface="Arial"/>
            </a:endParaRPr>
          </a:p>
          <a:p>
            <a:pPr indent="-330200" lvl="0" marL="457200" rtl="0" algn="l">
              <a:spcBef>
                <a:spcPts val="3000"/>
              </a:spcBef>
              <a:spcAft>
                <a:spcPts val="0"/>
              </a:spcAft>
              <a:buClr>
                <a:srgbClr val="444C54"/>
              </a:buClr>
              <a:buSzPts val="1600"/>
              <a:buFont typeface="Arial"/>
              <a:buChar char="●"/>
            </a:pPr>
            <a:r>
              <a:rPr lang="en" sz="1600">
                <a:solidFill>
                  <a:srgbClr val="444C54"/>
                </a:solidFill>
                <a:highlight>
                  <a:srgbClr val="FFFFFF"/>
                </a:highlight>
                <a:latin typeface="Arial"/>
                <a:ea typeface="Arial"/>
                <a:cs typeface="Arial"/>
                <a:sym typeface="Arial"/>
              </a:rPr>
              <a:t>A description of the patient</a:t>
            </a:r>
            <a:endParaRPr sz="1600">
              <a:solidFill>
                <a:srgbClr val="444C54"/>
              </a:solidFill>
              <a:highlight>
                <a:srgbClr val="FFFFFF"/>
              </a:highlight>
              <a:latin typeface="Arial"/>
              <a:ea typeface="Arial"/>
              <a:cs typeface="Arial"/>
              <a:sym typeface="Arial"/>
            </a:endParaRPr>
          </a:p>
          <a:p>
            <a:pPr indent="-330200" lvl="0" marL="457200" rtl="0" algn="l">
              <a:spcBef>
                <a:spcPts val="0"/>
              </a:spcBef>
              <a:spcAft>
                <a:spcPts val="0"/>
              </a:spcAft>
              <a:buClr>
                <a:srgbClr val="444C54"/>
              </a:buClr>
              <a:buSzPts val="1600"/>
              <a:buFont typeface="Arial"/>
              <a:buChar char="●"/>
            </a:pPr>
            <a:r>
              <a:rPr lang="en" sz="1600">
                <a:solidFill>
                  <a:srgbClr val="444C54"/>
                </a:solidFill>
                <a:highlight>
                  <a:srgbClr val="FFFFFF"/>
                </a:highlight>
                <a:latin typeface="Arial"/>
                <a:ea typeface="Arial"/>
                <a:cs typeface="Arial"/>
                <a:sym typeface="Arial"/>
              </a:rPr>
              <a:t>The patient’s condition for which treatment was provided</a:t>
            </a:r>
            <a:endParaRPr sz="1600">
              <a:solidFill>
                <a:srgbClr val="444C54"/>
              </a:solidFill>
              <a:highlight>
                <a:srgbClr val="FFFFFF"/>
              </a:highlight>
              <a:latin typeface="Arial"/>
              <a:ea typeface="Arial"/>
              <a:cs typeface="Arial"/>
              <a:sym typeface="Arial"/>
            </a:endParaRPr>
          </a:p>
          <a:p>
            <a:pPr indent="-330200" lvl="0" marL="457200" rtl="0" algn="l">
              <a:spcBef>
                <a:spcPts val="0"/>
              </a:spcBef>
              <a:spcAft>
                <a:spcPts val="0"/>
              </a:spcAft>
              <a:buClr>
                <a:srgbClr val="444C54"/>
              </a:buClr>
              <a:buSzPts val="1600"/>
              <a:buFont typeface="Arial"/>
              <a:buChar char="●"/>
            </a:pPr>
            <a:r>
              <a:rPr lang="en" sz="1600">
                <a:solidFill>
                  <a:srgbClr val="444C54"/>
                </a:solidFill>
                <a:highlight>
                  <a:srgbClr val="FFFFFF"/>
                </a:highlight>
                <a:latin typeface="Arial"/>
                <a:ea typeface="Arial"/>
                <a:cs typeface="Arial"/>
                <a:sym typeface="Arial"/>
              </a:rPr>
              <a:t>The services provided</a:t>
            </a:r>
            <a:endParaRPr sz="1600">
              <a:solidFill>
                <a:srgbClr val="444C54"/>
              </a:solidFill>
              <a:highlight>
                <a:srgbClr val="FFFFFF"/>
              </a:highlight>
              <a:latin typeface="Arial"/>
              <a:ea typeface="Arial"/>
              <a:cs typeface="Arial"/>
              <a:sym typeface="Arial"/>
            </a:endParaRPr>
          </a:p>
          <a:p>
            <a:pPr indent="-330200" lvl="0" marL="457200" rtl="0" algn="l">
              <a:spcBef>
                <a:spcPts val="0"/>
              </a:spcBef>
              <a:spcAft>
                <a:spcPts val="0"/>
              </a:spcAft>
              <a:buClr>
                <a:srgbClr val="444C54"/>
              </a:buClr>
              <a:buSzPts val="1600"/>
              <a:buFont typeface="Arial"/>
              <a:buChar char="●"/>
            </a:pPr>
            <a:r>
              <a:rPr lang="en" sz="1600">
                <a:solidFill>
                  <a:srgbClr val="444C54"/>
                </a:solidFill>
                <a:highlight>
                  <a:srgbClr val="FFFFFF"/>
                </a:highlight>
                <a:latin typeface="Arial"/>
                <a:ea typeface="Arial"/>
                <a:cs typeface="Arial"/>
                <a:sym typeface="Arial"/>
              </a:rPr>
              <a:t>The cost of the treatment</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