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7" r:id="rId9"/>
    <p:sldId id="268" r:id="rId10"/>
    <p:sldId id="263" r:id="rId11"/>
    <p:sldId id="269" r:id="rId12"/>
    <p:sldId id="270"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18730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76536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400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020973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1142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4795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393963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32538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97763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9DD48-F4B6-4C50-9B5B-642583B9C10E}"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17370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79DD48-F4B6-4C50-9B5B-642583B9C10E}"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19526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79DD48-F4B6-4C50-9B5B-642583B9C10E}"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351449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79DD48-F4B6-4C50-9B5B-642583B9C10E}"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134207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9DD48-F4B6-4C50-9B5B-642583B9C10E}"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64164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9DD48-F4B6-4C50-9B5B-642583B9C10E}"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242835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9DD48-F4B6-4C50-9B5B-642583B9C10E}"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BC2B-7824-4809-9671-F08BF372740D}" type="slidenum">
              <a:rPr lang="en-US" smtClean="0"/>
              <a:t>‹#›</a:t>
            </a:fld>
            <a:endParaRPr lang="en-US"/>
          </a:p>
        </p:txBody>
      </p:sp>
    </p:spTree>
    <p:extLst>
      <p:ext uri="{BB962C8B-B14F-4D97-AF65-F5344CB8AC3E}">
        <p14:creationId xmlns:p14="http://schemas.microsoft.com/office/powerpoint/2010/main" val="64752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79DD48-F4B6-4C50-9B5B-642583B9C10E}" type="datetimeFigureOut">
              <a:rPr lang="en-US" smtClean="0"/>
              <a:t>2/21/2025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B0BC2B-7824-4809-9671-F08BF372740D}" type="slidenum">
              <a:rPr lang="en-US" smtClean="0"/>
              <a:t>‹#›</a:t>
            </a:fld>
            <a:endParaRPr lang="en-US"/>
          </a:p>
        </p:txBody>
      </p:sp>
    </p:spTree>
    <p:extLst>
      <p:ext uri="{BB962C8B-B14F-4D97-AF65-F5344CB8AC3E}">
        <p14:creationId xmlns:p14="http://schemas.microsoft.com/office/powerpoint/2010/main" val="328495125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68701" y="4303477"/>
            <a:ext cx="6803368" cy="2031325"/>
          </a:xfrm>
          <a:prstGeom prst="rect">
            <a:avLst/>
          </a:prstGeom>
        </p:spPr>
        <p:txBody>
          <a:bodyPr wrap="square">
            <a:spAutoFit/>
          </a:bodyPr>
          <a:lstStyle/>
          <a:p>
            <a:pPr>
              <a:lnSpc>
                <a:spcPct val="150000"/>
              </a:lnSpc>
            </a:pPr>
            <a:r>
              <a:rPr lang="en-US" b="1" dirty="0" smtClean="0">
                <a:solidFill>
                  <a:schemeClr val="accent1">
                    <a:lumMod val="75000"/>
                  </a:schemeClr>
                </a:solidFill>
                <a:latin typeface="Arial" pitchFamily="34" charset="0"/>
                <a:cs typeface="Arial" pitchFamily="34" charset="0"/>
              </a:rPr>
              <a:t>Presented By : </a:t>
            </a:r>
            <a:r>
              <a:rPr lang="en-US" b="1" dirty="0" err="1" smtClean="0">
                <a:solidFill>
                  <a:schemeClr val="accent1">
                    <a:lumMod val="75000"/>
                  </a:schemeClr>
                </a:solidFill>
                <a:latin typeface="Arial" pitchFamily="34" charset="0"/>
                <a:cs typeface="Arial" pitchFamily="34" charset="0"/>
              </a:rPr>
              <a:t>Praphul</a:t>
            </a:r>
            <a:r>
              <a:rPr lang="en-US" b="1" dirty="0" smtClean="0">
                <a:solidFill>
                  <a:schemeClr val="accent1">
                    <a:lumMod val="75000"/>
                  </a:schemeClr>
                </a:solidFill>
                <a:latin typeface="Arial" pitchFamily="34" charset="0"/>
                <a:cs typeface="Arial" pitchFamily="34" charset="0"/>
              </a:rPr>
              <a:t> Shukla</a:t>
            </a:r>
          </a:p>
          <a:p>
            <a:pPr>
              <a:lnSpc>
                <a:spcPct val="150000"/>
              </a:lnSpc>
            </a:pPr>
            <a:r>
              <a:rPr lang="en-US" b="1" dirty="0" smtClean="0">
                <a:solidFill>
                  <a:schemeClr val="accent1">
                    <a:lumMod val="75000"/>
                  </a:schemeClr>
                </a:solidFill>
                <a:latin typeface="Arial"/>
                <a:cs typeface="Arial"/>
              </a:rPr>
              <a:t>Student Name : </a:t>
            </a:r>
            <a:r>
              <a:rPr lang="en-US" b="1" dirty="0" err="1" smtClean="0">
                <a:solidFill>
                  <a:schemeClr val="accent1">
                    <a:lumMod val="75000"/>
                  </a:schemeClr>
                </a:solidFill>
                <a:latin typeface="Arial"/>
                <a:cs typeface="Arial"/>
              </a:rPr>
              <a:t>Praphul</a:t>
            </a:r>
            <a:r>
              <a:rPr lang="en-US" b="1" dirty="0" smtClean="0">
                <a:solidFill>
                  <a:schemeClr val="accent1">
                    <a:lumMod val="75000"/>
                  </a:schemeClr>
                </a:solidFill>
                <a:latin typeface="Arial"/>
                <a:cs typeface="Arial"/>
              </a:rPr>
              <a:t> Shukla</a:t>
            </a:r>
          </a:p>
          <a:p>
            <a:pPr>
              <a:lnSpc>
                <a:spcPct val="150000"/>
              </a:lnSpc>
            </a:pPr>
            <a:r>
              <a:rPr lang="en-US" b="1" dirty="0" smtClean="0">
                <a:solidFill>
                  <a:schemeClr val="accent1">
                    <a:lumMod val="75000"/>
                  </a:schemeClr>
                </a:solidFill>
                <a:latin typeface="Arial"/>
                <a:cs typeface="Arial"/>
              </a:rPr>
              <a:t>College Name &amp; Department : Shri Guru Ram </a:t>
            </a:r>
            <a:r>
              <a:rPr lang="en-US" b="1" dirty="0" err="1" smtClean="0">
                <a:solidFill>
                  <a:schemeClr val="accent1">
                    <a:lumMod val="75000"/>
                  </a:schemeClr>
                </a:solidFill>
                <a:latin typeface="Arial"/>
                <a:cs typeface="Arial"/>
              </a:rPr>
              <a:t>Rai</a:t>
            </a:r>
            <a:r>
              <a:rPr lang="en-US" b="1" dirty="0" smtClean="0">
                <a:solidFill>
                  <a:schemeClr val="accent1">
                    <a:lumMod val="75000"/>
                  </a:schemeClr>
                </a:solidFill>
                <a:latin typeface="Arial"/>
                <a:cs typeface="Arial"/>
              </a:rPr>
              <a:t> University, 		Dehradun, Master of Computer Applications  </a:t>
            </a:r>
          </a:p>
          <a:p>
            <a:endParaRPr lang="en-US" b="1" dirty="0">
              <a:solidFill>
                <a:schemeClr val="accent1">
                  <a:lumMod val="75000"/>
                </a:schemeClr>
              </a:solidFill>
              <a:latin typeface="Arial"/>
              <a:cs typeface="Arial"/>
            </a:endParaRPr>
          </a:p>
        </p:txBody>
      </p:sp>
      <p:sp>
        <p:nvSpPr>
          <p:cNvPr id="1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212459" y="750498"/>
            <a:ext cx="8173081" cy="1639019"/>
          </a:xfrm>
        </p:spPr>
        <p:txBody>
          <a:bodyPr/>
          <a:lstStyle/>
          <a:p>
            <a:pPr algn="ctr"/>
            <a:r>
              <a:rPr lang="en-US" sz="4000" b="1" dirty="0" smtClean="0">
                <a:latin typeface="Arial" panose="020B0604020202020204" pitchFamily="34" charset="0"/>
                <a:cs typeface="Arial" panose="020B0604020202020204" pitchFamily="34" charset="0"/>
              </a:rPr>
              <a:t>SECURE DATA HIDING IN IMAGE USING STEGANOGRAPHY </a:t>
            </a:r>
            <a:endParaRPr lang="en-US" sz="4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23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Conclusion</a:t>
            </a:r>
            <a:endParaRPr lang="en-US" sz="4000" dirty="0"/>
          </a:p>
        </p:txBody>
      </p:sp>
      <p:sp>
        <p:nvSpPr>
          <p:cNvPr id="3" name="Content Placeholder 2"/>
          <p:cNvSpPr>
            <a:spLocks noGrp="1"/>
          </p:cNvSpPr>
          <p:nvPr>
            <p:ph idx="1"/>
          </p:nvPr>
        </p:nvSpPr>
        <p:spPr/>
        <p:txBody>
          <a:bodyPr/>
          <a:lstStyle/>
          <a:p>
            <a:pPr>
              <a:lnSpc>
                <a:spcPct val="150000"/>
              </a:lnSpc>
              <a:spcBef>
                <a:spcPts val="1200"/>
              </a:spcBef>
              <a:spcAft>
                <a:spcPts val="1200"/>
              </a:spcAft>
            </a:pPr>
            <a:r>
              <a:rPr lang="en-US" dirty="0" smtClean="0"/>
              <a:t>This project successfully implements the concept of Image Steganography</a:t>
            </a:r>
            <a:r>
              <a:rPr lang="en-US" dirty="0"/>
              <a:t> </a:t>
            </a:r>
            <a:r>
              <a:rPr lang="en-US" dirty="0" smtClean="0"/>
              <a:t>which means hiding or securing data in image using Python. In this Project we have used the concept of Least Significant Bit (LSB) modification to encode text information in pixel value of image while also maintaining the visual integrity of image. The password protection also maintain confidentiality of secrete  message and conversion of jpg file to </a:t>
            </a:r>
            <a:r>
              <a:rPr lang="en-US" dirty="0" err="1" smtClean="0"/>
              <a:t>png</a:t>
            </a:r>
            <a:r>
              <a:rPr lang="en-US" dirty="0" smtClean="0"/>
              <a:t> maintain lossless encryption maintaining unwanted pixels value loss.  </a:t>
            </a:r>
          </a:p>
        </p:txBody>
      </p:sp>
    </p:spTree>
    <p:extLst>
      <p:ext uri="{BB962C8B-B14F-4D97-AF65-F5344CB8AC3E}">
        <p14:creationId xmlns:p14="http://schemas.microsoft.com/office/powerpoint/2010/main" val="1434999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311" y="143774"/>
            <a:ext cx="8596668" cy="770626"/>
          </a:xfrm>
        </p:spPr>
        <p:txBody>
          <a:bodyPr/>
          <a:lstStyle/>
          <a:p>
            <a:r>
              <a:rPr lang="en-US" dirty="0" smtClean="0"/>
              <a:t>Source Code </a:t>
            </a:r>
            <a:endParaRPr lang="en-US" dirty="0"/>
          </a:p>
        </p:txBody>
      </p:sp>
      <p:sp>
        <p:nvSpPr>
          <p:cNvPr id="3" name="Content Placeholder 2"/>
          <p:cNvSpPr>
            <a:spLocks noGrp="1"/>
          </p:cNvSpPr>
          <p:nvPr>
            <p:ph idx="1"/>
          </p:nvPr>
        </p:nvSpPr>
        <p:spPr>
          <a:xfrm>
            <a:off x="2877070" y="819509"/>
            <a:ext cx="5033353" cy="5831457"/>
          </a:xfrm>
        </p:spPr>
        <p:txBody>
          <a:bodyPr>
            <a:normAutofit fontScale="55000" lnSpcReduction="20000"/>
          </a:bodyPr>
          <a:lstStyle/>
          <a:p>
            <a:pPr marL="0" indent="0">
              <a:lnSpc>
                <a:spcPct val="120000"/>
              </a:lnSpc>
              <a:spcBef>
                <a:spcPts val="0"/>
              </a:spcBef>
              <a:spcAft>
                <a:spcPts val="300"/>
              </a:spcAft>
              <a:buNone/>
            </a:pPr>
            <a:r>
              <a:rPr lang="en-US" dirty="0" smtClean="0">
                <a:latin typeface="Calibri" panose="020F0502020204030204" pitchFamily="34" charset="0"/>
                <a:cs typeface="Calibri" panose="020F0502020204030204" pitchFamily="34" charset="0"/>
              </a:rPr>
              <a:t>import </a:t>
            </a:r>
            <a:r>
              <a:rPr lang="en-US" dirty="0">
                <a:latin typeface="Calibri" panose="020F0502020204030204" pitchFamily="34" charset="0"/>
                <a:cs typeface="Calibri" panose="020F0502020204030204" pitchFamily="34" charset="0"/>
              </a:rPr>
              <a:t>cv2</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os</a:t>
            </a:r>
            <a:endParaRPr lang="en-US" dirty="0">
              <a:latin typeface="Calibri" panose="020F0502020204030204" pitchFamily="34" charset="0"/>
              <a:cs typeface="Calibri" panose="020F0502020204030204" pitchFamily="34" charset="0"/>
            </a:endParaRP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import string</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provide image path</a:t>
            </a:r>
          </a:p>
          <a:p>
            <a:pPr marL="0" indent="0">
              <a:lnSpc>
                <a:spcPct val="120000"/>
              </a:lnSpc>
              <a:spcBef>
                <a:spcPts val="0"/>
              </a:spcBef>
              <a:spcAft>
                <a:spcPts val="300"/>
              </a:spcAft>
              <a:buNone/>
            </a:pPr>
            <a:r>
              <a:rPr lang="en-US" dirty="0" err="1">
                <a:latin typeface="Calibri" panose="020F0502020204030204" pitchFamily="34" charset="0"/>
                <a:cs typeface="Calibri" panose="020F0502020204030204" pitchFamily="34" charset="0"/>
              </a:rPr>
              <a:t>img</a:t>
            </a:r>
            <a:r>
              <a:rPr lang="en-US" dirty="0">
                <a:latin typeface="Calibri" panose="020F0502020204030204" pitchFamily="34" charset="0"/>
                <a:cs typeface="Calibri" panose="020F0502020204030204" pitchFamily="34" charset="0"/>
              </a:rPr>
              <a:t> = cv2.imread("my_image.jpg")</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inputh</a:t>
            </a:r>
            <a:r>
              <a:rPr lang="en-US" dirty="0">
                <a:latin typeface="Calibri" panose="020F0502020204030204" pitchFamily="34" charset="0"/>
                <a:cs typeface="Calibri" panose="020F0502020204030204" pitchFamily="34" charset="0"/>
              </a:rPr>
              <a:t> the secret message </a:t>
            </a:r>
          </a:p>
          <a:p>
            <a:pPr marL="0" indent="0">
              <a:lnSpc>
                <a:spcPct val="120000"/>
              </a:lnSpc>
              <a:spcBef>
                <a:spcPts val="0"/>
              </a:spcBef>
              <a:spcAft>
                <a:spcPts val="300"/>
              </a:spcAft>
              <a:buNone/>
            </a:pP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 = input("Enter secret message:")</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input the password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password = input("Enter a passcode:")</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intialize</a:t>
            </a:r>
            <a:r>
              <a:rPr lang="en-US" dirty="0">
                <a:latin typeface="Calibri" panose="020F0502020204030204" pitchFamily="34" charset="0"/>
                <a:cs typeface="Calibri" panose="020F0502020204030204" pitchFamily="34" charset="0"/>
              </a:rPr>
              <a:t> the empty dictionaries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d = {}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entering the ASCII values in the </a:t>
            </a:r>
            <a:r>
              <a:rPr lang="en-US" dirty="0" err="1">
                <a:latin typeface="Calibri" panose="020F0502020204030204" pitchFamily="34" charset="0"/>
                <a:cs typeface="Calibri" panose="020F0502020204030204" pitchFamily="34" charset="0"/>
              </a:rPr>
              <a:t>distionaries</a:t>
            </a:r>
            <a:r>
              <a:rPr lang="en-US" dirty="0">
                <a:latin typeface="Calibri" panose="020F0502020204030204" pitchFamily="34" charset="0"/>
                <a:cs typeface="Calibri" panose="020F0502020204030204" pitchFamily="34" charset="0"/>
              </a:rPr>
              <a:t> as key value pair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range(255):</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d[</a:t>
            </a:r>
            <a:r>
              <a:rPr lang="en-US" dirty="0" err="1">
                <a:latin typeface="Calibri" panose="020F0502020204030204" pitchFamily="34" charset="0"/>
                <a:cs typeface="Calibri" panose="020F0502020204030204" pitchFamily="34" charset="0"/>
              </a:rPr>
              <a:t>chr</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maps </a:t>
            </a:r>
            <a:r>
              <a:rPr lang="en-US" dirty="0" err="1">
                <a:latin typeface="Calibri" panose="020F0502020204030204" pitchFamily="34" charset="0"/>
                <a:cs typeface="Calibri" panose="020F0502020204030204" pitchFamily="34" charset="0"/>
              </a:rPr>
              <a:t>ascii</a:t>
            </a:r>
            <a:r>
              <a:rPr lang="en-US" dirty="0">
                <a:latin typeface="Calibri" panose="020F0502020204030204" pitchFamily="34" charset="0"/>
                <a:cs typeface="Calibri" panose="020F0502020204030204" pitchFamily="34" charset="0"/>
              </a:rPr>
              <a:t> values  according to characters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initialing variable </a:t>
            </a:r>
            <a:r>
              <a:rPr lang="en-US" dirty="0" err="1">
                <a:latin typeface="Calibri" panose="020F0502020204030204" pitchFamily="34" charset="0"/>
                <a:cs typeface="Calibri" panose="020F0502020204030204" pitchFamily="34" charset="0"/>
              </a:rPr>
              <a:t>m,n</a:t>
            </a:r>
            <a:r>
              <a:rPr lang="en-US" dirty="0">
                <a:latin typeface="Calibri" panose="020F0502020204030204" pitchFamily="34" charset="0"/>
                <a:cs typeface="Calibri" panose="020F0502020204030204" pitchFamily="34" charset="0"/>
              </a:rPr>
              <a:t> for pixel </a:t>
            </a:r>
            <a:r>
              <a:rPr lang="en-US" dirty="0" err="1">
                <a:latin typeface="Calibri" panose="020F0502020204030204" pitchFamily="34" charset="0"/>
                <a:cs typeface="Calibri" panose="020F0502020204030204" pitchFamily="34" charset="0"/>
              </a:rPr>
              <a:t>postions</a:t>
            </a:r>
            <a:r>
              <a:rPr lang="en-US" dirty="0">
                <a:latin typeface="Calibri" panose="020F0502020204030204" pitchFamily="34" charset="0"/>
                <a:cs typeface="Calibri" panose="020F0502020204030204" pitchFamily="34" charset="0"/>
              </a:rPr>
              <a:t> and color(z)</a:t>
            </a:r>
          </a:p>
          <a:p>
            <a:pPr marL="0" indent="0">
              <a:lnSpc>
                <a:spcPct val="120000"/>
              </a:lnSpc>
              <a:spcBef>
                <a:spcPts val="0"/>
              </a:spcBef>
              <a:spcAft>
                <a:spcPts val="300"/>
              </a:spcAft>
              <a:buNone/>
            </a:pPr>
            <a:r>
              <a:rPr lang="en-US" dirty="0" err="1">
                <a:latin typeface="Calibri" panose="020F0502020204030204" pitchFamily="34" charset="0"/>
                <a:cs typeface="Calibri" panose="020F0502020204030204" pitchFamily="34" charset="0"/>
              </a:rPr>
              <a:t>m,n,z</a:t>
            </a:r>
            <a:r>
              <a:rPr lang="en-US" dirty="0">
                <a:latin typeface="Calibri" panose="020F0502020204030204" pitchFamily="34" charset="0"/>
                <a:cs typeface="Calibri" panose="020F0502020204030204" pitchFamily="34" charset="0"/>
              </a:rPr>
              <a:t> = 0,0,0</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now loops through the secret message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range(</a:t>
            </a:r>
            <a:r>
              <a:rPr lang="en-US" dirty="0" err="1">
                <a:latin typeface="Calibri" panose="020F0502020204030204" pitchFamily="34" charset="0"/>
                <a:cs typeface="Calibri" panose="020F0502020204030204" pitchFamily="34" charset="0"/>
              </a:rPr>
              <a:t>len</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img</a:t>
            </a:r>
            <a:r>
              <a:rPr lang="en-US" dirty="0">
                <a:latin typeface="Calibri" panose="020F0502020204030204" pitchFamily="34" charset="0"/>
                <a:cs typeface="Calibri" panose="020F0502020204030204" pitchFamily="34" charset="0"/>
              </a:rPr>
              <a:t>[n, m, z] = d[</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n = n + 1</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m = m + 1</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z = (z + 1) % 3</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saving the password in text file </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with open("password.txt", "w") as f:</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f.write</a:t>
            </a:r>
            <a:r>
              <a:rPr lang="en-US" dirty="0">
                <a:latin typeface="Calibri" panose="020F0502020204030204" pitchFamily="34" charset="0"/>
                <a:cs typeface="Calibri" panose="020F0502020204030204" pitchFamily="34" charset="0"/>
              </a:rPr>
              <a:t>(f"{password}\n{</a:t>
            </a:r>
            <a:r>
              <a:rPr lang="en-US" dirty="0" err="1">
                <a:latin typeface="Calibri" panose="020F0502020204030204" pitchFamily="34" charset="0"/>
                <a:cs typeface="Calibri" panose="020F0502020204030204" pitchFamily="34" charset="0"/>
              </a:rPr>
              <a:t>len</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  # Save password and message length</a:t>
            </a:r>
          </a:p>
          <a:p>
            <a:pPr marL="0" indent="0">
              <a:lnSpc>
                <a:spcPct val="120000"/>
              </a:lnSpc>
              <a:spcBef>
                <a:spcPts val="0"/>
              </a:spcBef>
              <a:spcAft>
                <a:spcPts val="300"/>
              </a:spcAft>
              <a:buNone/>
            </a:pPr>
            <a:r>
              <a:rPr lang="en-US" dirty="0">
                <a:latin typeface="Calibri" panose="020F0502020204030204" pitchFamily="34" charset="0"/>
                <a:cs typeface="Calibri" panose="020F0502020204030204" pitchFamily="34" charset="0"/>
              </a:rPr>
              <a:t>cv2.imwrite("encryptedImage.png", </a:t>
            </a:r>
            <a:r>
              <a:rPr lang="en-US" dirty="0" err="1">
                <a:latin typeface="Calibri" panose="020F0502020204030204" pitchFamily="34" charset="0"/>
                <a:cs typeface="Calibri" panose="020F0502020204030204" pitchFamily="34" charset="0"/>
              </a:rPr>
              <a:t>img</a:t>
            </a:r>
            <a:r>
              <a:rPr lang="en-US" dirty="0">
                <a:latin typeface="Calibri" panose="020F0502020204030204" pitchFamily="34" charset="0"/>
                <a:cs typeface="Calibri" panose="020F0502020204030204" pitchFamily="34" charset="0"/>
              </a:rPr>
              <a:t>) #saving the encrypted message </a:t>
            </a:r>
          </a:p>
          <a:p>
            <a:pPr marL="0" indent="0">
              <a:lnSpc>
                <a:spcPct val="120000"/>
              </a:lnSpc>
              <a:spcBef>
                <a:spcPts val="0"/>
              </a:spcBef>
              <a:spcAft>
                <a:spcPts val="300"/>
              </a:spcAft>
              <a:buNone/>
            </a:pPr>
            <a:r>
              <a:rPr lang="en-US" dirty="0" err="1">
                <a:latin typeface="Calibri" panose="020F0502020204030204" pitchFamily="34" charset="0"/>
                <a:cs typeface="Calibri" panose="020F0502020204030204" pitchFamily="34" charset="0"/>
              </a:rPr>
              <a:t>os.system</a:t>
            </a:r>
            <a:r>
              <a:rPr lang="en-US" dirty="0">
                <a:latin typeface="Calibri" panose="020F0502020204030204" pitchFamily="34" charset="0"/>
                <a:cs typeface="Calibri" panose="020F0502020204030204" pitchFamily="34" charset="0"/>
              </a:rPr>
              <a:t>("start encryptedImage.png")</a:t>
            </a:r>
          </a:p>
        </p:txBody>
      </p:sp>
      <p:sp>
        <p:nvSpPr>
          <p:cNvPr id="4" name="Content Placeholder 2"/>
          <p:cNvSpPr txBox="1">
            <a:spLocks/>
          </p:cNvSpPr>
          <p:nvPr/>
        </p:nvSpPr>
        <p:spPr>
          <a:xfrm>
            <a:off x="116617" y="914400"/>
            <a:ext cx="2609330" cy="552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smtClean="0"/>
              <a:t>	Encryption Code :</a:t>
            </a:r>
            <a:endParaRPr lang="en-US" b="1" dirty="0"/>
          </a:p>
        </p:txBody>
      </p:sp>
    </p:spTree>
    <p:extLst>
      <p:ext uri="{BB962C8B-B14F-4D97-AF65-F5344CB8AC3E}">
        <p14:creationId xmlns:p14="http://schemas.microsoft.com/office/powerpoint/2010/main" val="157705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5125" y="129398"/>
            <a:ext cx="5287992" cy="6547448"/>
          </a:xfrm>
        </p:spPr>
        <p:txBody>
          <a:bodyPr>
            <a:normAutofit fontScale="32500" lnSpcReduction="20000"/>
          </a:bodyPr>
          <a:lstStyle/>
          <a:p>
            <a:pPr marL="0" indent="0">
              <a:lnSpc>
                <a:spcPct val="120000"/>
              </a:lnSpc>
              <a:spcBef>
                <a:spcPts val="600"/>
              </a:spcBef>
              <a:buNone/>
            </a:pPr>
            <a:r>
              <a:rPr lang="en-US" sz="2500" dirty="0" smtClean="0"/>
              <a:t>import </a:t>
            </a:r>
            <a:r>
              <a:rPr lang="en-US" sz="2500" dirty="0"/>
              <a:t>cv2</a:t>
            </a:r>
          </a:p>
          <a:p>
            <a:pPr marL="0" indent="0">
              <a:lnSpc>
                <a:spcPct val="120000"/>
              </a:lnSpc>
              <a:spcBef>
                <a:spcPts val="600"/>
              </a:spcBef>
              <a:buNone/>
            </a:pPr>
            <a:r>
              <a:rPr lang="en-US" sz="2500" dirty="0"/>
              <a:t>import </a:t>
            </a:r>
            <a:r>
              <a:rPr lang="en-US" sz="2500" dirty="0" err="1"/>
              <a:t>os</a:t>
            </a:r>
            <a:endParaRPr lang="en-US" sz="2500" dirty="0"/>
          </a:p>
          <a:p>
            <a:pPr marL="0" indent="0">
              <a:lnSpc>
                <a:spcPct val="120000"/>
              </a:lnSpc>
              <a:spcBef>
                <a:spcPts val="600"/>
              </a:spcBef>
              <a:buNone/>
            </a:pPr>
            <a:r>
              <a:rPr lang="en-US" sz="2500" dirty="0"/>
              <a:t>import string</a:t>
            </a:r>
          </a:p>
          <a:p>
            <a:pPr marL="0" indent="0">
              <a:lnSpc>
                <a:spcPct val="120000"/>
              </a:lnSpc>
              <a:spcBef>
                <a:spcPts val="600"/>
              </a:spcBef>
              <a:buNone/>
            </a:pPr>
            <a:r>
              <a:rPr lang="en-US" sz="2500" dirty="0"/>
              <a:t># read the encrypted image </a:t>
            </a:r>
          </a:p>
          <a:p>
            <a:pPr marL="0" indent="0">
              <a:lnSpc>
                <a:spcPct val="120000"/>
              </a:lnSpc>
              <a:spcBef>
                <a:spcPts val="600"/>
              </a:spcBef>
              <a:buNone/>
            </a:pPr>
            <a:r>
              <a:rPr lang="en-US" sz="2500" dirty="0" err="1"/>
              <a:t>img</a:t>
            </a:r>
            <a:r>
              <a:rPr lang="en-US" sz="2500" dirty="0"/>
              <a:t> = cv2.imread("encryptedImage.png") </a:t>
            </a:r>
          </a:p>
          <a:p>
            <a:pPr marL="0" indent="0">
              <a:lnSpc>
                <a:spcPct val="120000"/>
              </a:lnSpc>
              <a:spcBef>
                <a:spcPts val="600"/>
              </a:spcBef>
              <a:buNone/>
            </a:pPr>
            <a:r>
              <a:rPr lang="en-US" sz="2500" dirty="0"/>
              <a:t/>
            </a:r>
            <a:br>
              <a:rPr lang="en-US" sz="2500" dirty="0"/>
            </a:br>
            <a:r>
              <a:rPr lang="en-US" sz="2500" dirty="0"/>
              <a:t># initialize the empty dictionary</a:t>
            </a:r>
          </a:p>
          <a:p>
            <a:pPr marL="0" indent="0">
              <a:lnSpc>
                <a:spcPct val="120000"/>
              </a:lnSpc>
              <a:spcBef>
                <a:spcPts val="600"/>
              </a:spcBef>
              <a:buNone/>
            </a:pPr>
            <a:r>
              <a:rPr lang="en-US" sz="2500" dirty="0"/>
              <a:t>c = {}</a:t>
            </a:r>
          </a:p>
          <a:p>
            <a:pPr marL="0" indent="0">
              <a:lnSpc>
                <a:spcPct val="120000"/>
              </a:lnSpc>
              <a:spcBef>
                <a:spcPts val="600"/>
              </a:spcBef>
              <a:buNone/>
            </a:pPr>
            <a:r>
              <a:rPr lang="en-US" sz="2500" dirty="0"/>
              <a:t/>
            </a:r>
            <a:br>
              <a:rPr lang="en-US" sz="2500" dirty="0"/>
            </a:br>
            <a:r>
              <a:rPr lang="en-US" sz="2500" dirty="0"/>
              <a:t># entering the ASCII values in the </a:t>
            </a:r>
            <a:r>
              <a:rPr lang="en-US" sz="2500" dirty="0" err="1"/>
              <a:t>distionaries</a:t>
            </a:r>
            <a:r>
              <a:rPr lang="en-US" sz="2500" dirty="0"/>
              <a:t> as key value pair </a:t>
            </a:r>
          </a:p>
          <a:p>
            <a:pPr marL="0" indent="0">
              <a:lnSpc>
                <a:spcPct val="120000"/>
              </a:lnSpc>
              <a:spcBef>
                <a:spcPts val="600"/>
              </a:spcBef>
              <a:buNone/>
            </a:pPr>
            <a:r>
              <a:rPr lang="en-US" sz="2500" dirty="0"/>
              <a:t>for </a:t>
            </a:r>
            <a:r>
              <a:rPr lang="en-US" sz="2500" dirty="0" err="1"/>
              <a:t>i</a:t>
            </a:r>
            <a:r>
              <a:rPr lang="en-US" sz="2500" dirty="0"/>
              <a:t> in range(255):  </a:t>
            </a:r>
          </a:p>
          <a:p>
            <a:pPr marL="0" indent="0">
              <a:lnSpc>
                <a:spcPct val="120000"/>
              </a:lnSpc>
              <a:spcBef>
                <a:spcPts val="600"/>
              </a:spcBef>
              <a:buNone/>
            </a:pPr>
            <a:r>
              <a:rPr lang="en-US" sz="2500" dirty="0"/>
              <a:t>    c[</a:t>
            </a:r>
            <a:r>
              <a:rPr lang="en-US" sz="2500" dirty="0" err="1"/>
              <a:t>i</a:t>
            </a:r>
            <a:r>
              <a:rPr lang="en-US" sz="2500" dirty="0"/>
              <a:t>] = </a:t>
            </a:r>
            <a:r>
              <a:rPr lang="en-US" sz="2500" dirty="0" err="1"/>
              <a:t>chr</a:t>
            </a:r>
            <a:r>
              <a:rPr lang="en-US" sz="2500" dirty="0"/>
              <a:t>(</a:t>
            </a:r>
            <a:r>
              <a:rPr lang="en-US" sz="2500" dirty="0" err="1"/>
              <a:t>i</a:t>
            </a:r>
            <a:r>
              <a:rPr lang="en-US" sz="2500" dirty="0"/>
              <a:t>) # maps character according to their </a:t>
            </a:r>
            <a:r>
              <a:rPr lang="en-US" sz="2500" dirty="0" err="1"/>
              <a:t>ascii</a:t>
            </a:r>
            <a:r>
              <a:rPr lang="en-US" sz="2500" dirty="0"/>
              <a:t> values </a:t>
            </a:r>
          </a:p>
          <a:p>
            <a:pPr marL="0" indent="0">
              <a:lnSpc>
                <a:spcPct val="120000"/>
              </a:lnSpc>
              <a:spcBef>
                <a:spcPts val="600"/>
              </a:spcBef>
              <a:buNone/>
            </a:pPr>
            <a:r>
              <a:rPr lang="en-US" sz="2500" dirty="0"/>
              <a:t/>
            </a:r>
            <a:br>
              <a:rPr lang="en-US" sz="2500" dirty="0"/>
            </a:br>
            <a:r>
              <a:rPr lang="en-US" sz="2500" dirty="0"/>
              <a:t># </a:t>
            </a:r>
            <a:r>
              <a:rPr lang="en-US" sz="2500" dirty="0" err="1"/>
              <a:t>reteiving</a:t>
            </a:r>
            <a:r>
              <a:rPr lang="en-US" sz="2500" dirty="0"/>
              <a:t> the original password and message length </a:t>
            </a:r>
          </a:p>
          <a:p>
            <a:pPr marL="0" indent="0">
              <a:lnSpc>
                <a:spcPct val="120000"/>
              </a:lnSpc>
              <a:spcBef>
                <a:spcPts val="600"/>
              </a:spcBef>
              <a:buNone/>
            </a:pPr>
            <a:r>
              <a:rPr lang="en-US" sz="2500" dirty="0"/>
              <a:t>with open("password.txt", "r") as f:</a:t>
            </a:r>
          </a:p>
          <a:p>
            <a:pPr marL="0" indent="0">
              <a:lnSpc>
                <a:spcPct val="120000"/>
              </a:lnSpc>
              <a:spcBef>
                <a:spcPts val="600"/>
              </a:spcBef>
              <a:buNone/>
            </a:pPr>
            <a:r>
              <a:rPr lang="en-US" sz="2500" dirty="0"/>
              <a:t>    lines = </a:t>
            </a:r>
            <a:r>
              <a:rPr lang="en-US" sz="2500" dirty="0" err="1"/>
              <a:t>f.readlines</a:t>
            </a:r>
            <a:r>
              <a:rPr lang="en-US" sz="2500" dirty="0"/>
              <a:t>()</a:t>
            </a:r>
          </a:p>
          <a:p>
            <a:pPr marL="0" indent="0">
              <a:lnSpc>
                <a:spcPct val="120000"/>
              </a:lnSpc>
              <a:spcBef>
                <a:spcPts val="600"/>
              </a:spcBef>
              <a:buNone/>
            </a:pPr>
            <a:r>
              <a:rPr lang="en-US" sz="2500" dirty="0"/>
              <a:t>    password = lines[0].strip()  # First line: password</a:t>
            </a:r>
          </a:p>
          <a:p>
            <a:pPr marL="0" indent="0">
              <a:lnSpc>
                <a:spcPct val="120000"/>
              </a:lnSpc>
              <a:spcBef>
                <a:spcPts val="600"/>
              </a:spcBef>
              <a:buNone/>
            </a:pPr>
            <a:r>
              <a:rPr lang="en-US" sz="2500" dirty="0"/>
              <a:t>    </a:t>
            </a:r>
            <a:r>
              <a:rPr lang="en-US" sz="2500" dirty="0" err="1"/>
              <a:t>msg_length</a:t>
            </a:r>
            <a:r>
              <a:rPr lang="en-US" sz="2500" dirty="0"/>
              <a:t> = </a:t>
            </a:r>
            <a:r>
              <a:rPr lang="en-US" sz="2500" dirty="0" err="1"/>
              <a:t>int</a:t>
            </a:r>
            <a:r>
              <a:rPr lang="en-US" sz="2500" dirty="0"/>
              <a:t>(lines[1].strip())  # Second line: message length</a:t>
            </a:r>
          </a:p>
          <a:p>
            <a:pPr marL="0" indent="0">
              <a:lnSpc>
                <a:spcPct val="120000"/>
              </a:lnSpc>
              <a:spcBef>
                <a:spcPts val="600"/>
              </a:spcBef>
              <a:buNone/>
            </a:pPr>
            <a:r>
              <a:rPr lang="en-US" sz="2500" dirty="0"/>
              <a:t/>
            </a:r>
            <a:br>
              <a:rPr lang="en-US" sz="2500" dirty="0"/>
            </a:br>
            <a:r>
              <a:rPr lang="en-US" sz="2500" dirty="0"/>
              <a:t># created an empty string to store the decrypted message</a:t>
            </a:r>
          </a:p>
          <a:p>
            <a:pPr marL="0" indent="0">
              <a:lnSpc>
                <a:spcPct val="120000"/>
              </a:lnSpc>
              <a:spcBef>
                <a:spcPts val="600"/>
              </a:spcBef>
              <a:buNone/>
            </a:pPr>
            <a:r>
              <a:rPr lang="en-US" sz="2500" dirty="0"/>
              <a:t>message = ""</a:t>
            </a:r>
          </a:p>
          <a:p>
            <a:pPr marL="0" indent="0">
              <a:lnSpc>
                <a:spcPct val="120000"/>
              </a:lnSpc>
              <a:spcBef>
                <a:spcPts val="600"/>
              </a:spcBef>
              <a:buNone/>
            </a:pPr>
            <a:r>
              <a:rPr lang="en-US" sz="2500" dirty="0"/>
              <a:t>n, m, z = 0, 0, 0</a:t>
            </a:r>
          </a:p>
          <a:p>
            <a:pPr marL="0" indent="0">
              <a:lnSpc>
                <a:spcPct val="120000"/>
              </a:lnSpc>
              <a:spcBef>
                <a:spcPts val="600"/>
              </a:spcBef>
              <a:buNone/>
            </a:pPr>
            <a:r>
              <a:rPr lang="en-US" sz="2500" dirty="0"/>
              <a:t/>
            </a:r>
            <a:br>
              <a:rPr lang="en-US" sz="2500" dirty="0"/>
            </a:br>
            <a:r>
              <a:rPr lang="en-US" sz="2500" dirty="0"/>
              <a:t>pas = input("Enter passcode for Decryption : ")</a:t>
            </a:r>
          </a:p>
          <a:p>
            <a:pPr marL="0" indent="0">
              <a:lnSpc>
                <a:spcPct val="120000"/>
              </a:lnSpc>
              <a:spcBef>
                <a:spcPts val="600"/>
              </a:spcBef>
              <a:buNone/>
            </a:pPr>
            <a:r>
              <a:rPr lang="en-US" sz="2500" dirty="0"/>
              <a:t>if password == pas:</a:t>
            </a:r>
          </a:p>
          <a:p>
            <a:pPr marL="0" indent="0">
              <a:lnSpc>
                <a:spcPct val="120000"/>
              </a:lnSpc>
              <a:spcBef>
                <a:spcPts val="600"/>
              </a:spcBef>
              <a:buNone/>
            </a:pPr>
            <a:r>
              <a:rPr lang="en-US" sz="2500" dirty="0"/>
              <a:t>    for </a:t>
            </a:r>
            <a:r>
              <a:rPr lang="en-US" sz="2500" dirty="0" err="1"/>
              <a:t>i</a:t>
            </a:r>
            <a:r>
              <a:rPr lang="en-US" sz="2500" dirty="0"/>
              <a:t> in range(</a:t>
            </a:r>
            <a:r>
              <a:rPr lang="en-US" sz="2500" dirty="0" err="1"/>
              <a:t>msg_length</a:t>
            </a:r>
            <a:r>
              <a:rPr lang="en-US" sz="2500" dirty="0"/>
              <a:t>):</a:t>
            </a:r>
          </a:p>
          <a:p>
            <a:pPr marL="0" indent="0">
              <a:lnSpc>
                <a:spcPct val="120000"/>
              </a:lnSpc>
              <a:spcBef>
                <a:spcPts val="600"/>
              </a:spcBef>
              <a:buNone/>
            </a:pPr>
            <a:r>
              <a:rPr lang="en-US" sz="2500" dirty="0"/>
              <a:t>        message = message + c[</a:t>
            </a:r>
            <a:r>
              <a:rPr lang="en-US" sz="2500" dirty="0" err="1"/>
              <a:t>img</a:t>
            </a:r>
            <a:r>
              <a:rPr lang="en-US" sz="2500" dirty="0"/>
              <a:t>[n, m, z]]</a:t>
            </a:r>
          </a:p>
          <a:p>
            <a:pPr marL="0" indent="0">
              <a:lnSpc>
                <a:spcPct val="120000"/>
              </a:lnSpc>
              <a:spcBef>
                <a:spcPts val="600"/>
              </a:spcBef>
              <a:buNone/>
            </a:pPr>
            <a:r>
              <a:rPr lang="en-US" sz="2500" dirty="0"/>
              <a:t>        n = n + 1</a:t>
            </a:r>
          </a:p>
          <a:p>
            <a:pPr marL="0" indent="0">
              <a:lnSpc>
                <a:spcPct val="120000"/>
              </a:lnSpc>
              <a:spcBef>
                <a:spcPts val="600"/>
              </a:spcBef>
              <a:buNone/>
            </a:pPr>
            <a:r>
              <a:rPr lang="en-US" sz="2500" dirty="0"/>
              <a:t>        m = m + 1</a:t>
            </a:r>
          </a:p>
          <a:p>
            <a:pPr marL="0" indent="0">
              <a:lnSpc>
                <a:spcPct val="120000"/>
              </a:lnSpc>
              <a:spcBef>
                <a:spcPts val="600"/>
              </a:spcBef>
              <a:buNone/>
            </a:pPr>
            <a:r>
              <a:rPr lang="en-US" sz="2500" dirty="0"/>
              <a:t>        z = (z + 1) % 3</a:t>
            </a:r>
          </a:p>
          <a:p>
            <a:pPr marL="0" indent="0">
              <a:lnSpc>
                <a:spcPct val="120000"/>
              </a:lnSpc>
              <a:spcBef>
                <a:spcPts val="600"/>
              </a:spcBef>
              <a:buNone/>
            </a:pPr>
            <a:r>
              <a:rPr lang="en-US" sz="2500" dirty="0"/>
              <a:t>    print("Decrypted message : ", message)</a:t>
            </a:r>
          </a:p>
          <a:p>
            <a:pPr marL="0" indent="0">
              <a:lnSpc>
                <a:spcPct val="120000"/>
              </a:lnSpc>
              <a:spcBef>
                <a:spcPts val="600"/>
              </a:spcBef>
              <a:buNone/>
            </a:pPr>
            <a:r>
              <a:rPr lang="en-US" sz="2500" dirty="0"/>
              <a:t>else:</a:t>
            </a:r>
          </a:p>
          <a:p>
            <a:pPr marL="0" indent="0">
              <a:lnSpc>
                <a:spcPct val="120000"/>
              </a:lnSpc>
              <a:spcBef>
                <a:spcPts val="600"/>
              </a:spcBef>
              <a:buNone/>
            </a:pPr>
            <a:r>
              <a:rPr lang="en-US" sz="2500" dirty="0"/>
              <a:t>    print("YOU ARE NOT authorized person</a:t>
            </a:r>
            <a:r>
              <a:rPr lang="en-US" sz="2500" dirty="0" smtClean="0"/>
              <a:t>")</a:t>
            </a:r>
            <a:endParaRPr lang="en-US" sz="2500" dirty="0"/>
          </a:p>
        </p:txBody>
      </p:sp>
      <p:sp>
        <p:nvSpPr>
          <p:cNvPr id="4" name="Content Placeholder 2"/>
          <p:cNvSpPr txBox="1">
            <a:spLocks/>
          </p:cNvSpPr>
          <p:nvPr/>
        </p:nvSpPr>
        <p:spPr>
          <a:xfrm>
            <a:off x="0" y="129398"/>
            <a:ext cx="2609330" cy="552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smtClean="0"/>
              <a:t>	Decryption Code :</a:t>
            </a:r>
            <a:endParaRPr lang="en-US" b="1" dirty="0"/>
          </a:p>
        </p:txBody>
      </p:sp>
    </p:spTree>
    <p:extLst>
      <p:ext uri="{BB962C8B-B14F-4D97-AF65-F5344CB8AC3E}">
        <p14:creationId xmlns:p14="http://schemas.microsoft.com/office/powerpoint/2010/main" val="63125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
            </a:r>
            <a:br>
              <a:rPr lang="en-IN" sz="4000" dirty="0" smtClean="0"/>
            </a:br>
            <a:r>
              <a:rPr lang="en-IN" sz="4000" dirty="0" err="1" smtClean="0"/>
              <a:t>GitHub</a:t>
            </a:r>
            <a:r>
              <a:rPr lang="en-IN" sz="4000" dirty="0" smtClean="0"/>
              <a:t> </a:t>
            </a:r>
            <a:r>
              <a:rPr lang="en-IN" sz="4000" dirty="0"/>
              <a:t>Link</a:t>
            </a:r>
            <a:endParaRPr lang="en-US" sz="4000" dirty="0"/>
          </a:p>
        </p:txBody>
      </p:sp>
      <p:sp>
        <p:nvSpPr>
          <p:cNvPr id="3" name="Content Placeholder 2"/>
          <p:cNvSpPr>
            <a:spLocks noGrp="1"/>
          </p:cNvSpPr>
          <p:nvPr>
            <p:ph idx="1"/>
          </p:nvPr>
        </p:nvSpPr>
        <p:spPr>
          <a:xfrm>
            <a:off x="1281183" y="2863970"/>
            <a:ext cx="8596668" cy="888521"/>
          </a:xfrm>
        </p:spPr>
        <p:txBody>
          <a:bodyPr/>
          <a:lstStyle/>
          <a:p>
            <a:r>
              <a:rPr lang="en-US" dirty="0"/>
              <a:t>https://github.com/GitPraphul47/Steganography.git</a:t>
            </a:r>
          </a:p>
        </p:txBody>
      </p:sp>
    </p:spTree>
    <p:extLst>
      <p:ext uri="{BB962C8B-B14F-4D97-AF65-F5344CB8AC3E}">
        <p14:creationId xmlns:p14="http://schemas.microsoft.com/office/powerpoint/2010/main" val="3332569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a:cs typeface="Arial"/>
              </a:rPr>
              <a:t>Future </a:t>
            </a:r>
            <a:r>
              <a:rPr lang="en-US" sz="4000" b="1" dirty="0" smtClean="0">
                <a:latin typeface="Arial"/>
                <a:cs typeface="Arial"/>
              </a:rPr>
              <a:t>scope</a:t>
            </a:r>
            <a:endParaRPr lang="en-US" sz="4000" dirty="0"/>
          </a:p>
        </p:txBody>
      </p:sp>
      <p:sp>
        <p:nvSpPr>
          <p:cNvPr id="3" name="Content Placeholder 2"/>
          <p:cNvSpPr>
            <a:spLocks noGrp="1"/>
          </p:cNvSpPr>
          <p:nvPr>
            <p:ph idx="1"/>
          </p:nvPr>
        </p:nvSpPr>
        <p:spPr>
          <a:xfrm>
            <a:off x="677334" y="1930400"/>
            <a:ext cx="8596668" cy="3880773"/>
          </a:xfrm>
        </p:spPr>
        <p:txBody>
          <a:bodyPr/>
          <a:lstStyle/>
          <a:p>
            <a:pPr marL="0" indent="0">
              <a:lnSpc>
                <a:spcPct val="150000"/>
              </a:lnSpc>
              <a:buNone/>
            </a:pPr>
            <a:r>
              <a:rPr lang="en-US" dirty="0" smtClean="0"/>
              <a:t>There are many things we can practice in this project in future :</a:t>
            </a:r>
          </a:p>
          <a:p>
            <a:pPr>
              <a:lnSpc>
                <a:spcPct val="150000"/>
              </a:lnSpc>
              <a:buFont typeface="Arial" panose="020B0604020202020204" pitchFamily="34" charset="0"/>
              <a:buChar char="•"/>
            </a:pPr>
            <a:r>
              <a:rPr lang="en-US" b="1" dirty="0" smtClean="0"/>
              <a:t>Decryption </a:t>
            </a:r>
            <a:r>
              <a:rPr lang="en-US" b="1" dirty="0"/>
              <a:t>M</a:t>
            </a:r>
            <a:r>
              <a:rPr lang="en-US" b="1" dirty="0" smtClean="0"/>
              <a:t>essage </a:t>
            </a:r>
            <a:r>
              <a:rPr lang="en-US" b="1" dirty="0"/>
              <a:t>L</a:t>
            </a:r>
            <a:r>
              <a:rPr lang="en-US" b="1" dirty="0" smtClean="0"/>
              <a:t>ength : </a:t>
            </a:r>
            <a:r>
              <a:rPr lang="en-US" dirty="0"/>
              <a:t>I</a:t>
            </a:r>
            <a:r>
              <a:rPr lang="en-US" dirty="0" smtClean="0"/>
              <a:t>n this right now we needed to deploy secrete message length to decryption file but can be a threat to privacy so we can create program where sender need not to send message length.</a:t>
            </a:r>
          </a:p>
          <a:p>
            <a:pPr>
              <a:lnSpc>
                <a:spcPct val="150000"/>
              </a:lnSpc>
              <a:buFont typeface="Arial" panose="020B0604020202020204" pitchFamily="34" charset="0"/>
              <a:buChar char="•"/>
            </a:pPr>
            <a:r>
              <a:rPr lang="en-US" b="1" dirty="0" smtClean="0"/>
              <a:t>Dynamic File Selection : </a:t>
            </a:r>
            <a:r>
              <a:rPr lang="en-US" dirty="0" smtClean="0"/>
              <a:t>User could select any file dynamically to encrypt it.</a:t>
            </a:r>
          </a:p>
          <a:p>
            <a:pPr>
              <a:lnSpc>
                <a:spcPct val="150000"/>
              </a:lnSpc>
              <a:buFont typeface="Arial" panose="020B0604020202020204" pitchFamily="34" charset="0"/>
              <a:buChar char="•"/>
            </a:pPr>
            <a:r>
              <a:rPr lang="en-US" b="1" dirty="0"/>
              <a:t>User Friendly GUI : </a:t>
            </a:r>
            <a:r>
              <a:rPr lang="en-US" dirty="0"/>
              <a:t>We can make a user friendly graphical interface for the general user to use it as well.</a:t>
            </a:r>
          </a:p>
          <a:p>
            <a:pPr>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3373288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8BE4CA82-64EC-4D4E-A5E5-3EBB66E7B24C}"/>
              </a:ext>
            </a:extLst>
          </p:cNvPr>
          <p:cNvSpPr>
            <a:spLocks noGrp="1"/>
          </p:cNvSpPr>
          <p:nvPr>
            <p:ph type="title"/>
          </p:nvPr>
        </p:nvSpPr>
        <p:spPr>
          <a:xfrm>
            <a:off x="215659" y="2559170"/>
            <a:ext cx="10377577" cy="1443488"/>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41642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949" y="971909"/>
            <a:ext cx="8596668" cy="710242"/>
          </a:xfrm>
        </p:spPr>
        <p:txBody>
          <a:bodyPr>
            <a:normAutofit/>
          </a:bodyPr>
          <a:lstStyle/>
          <a:p>
            <a:r>
              <a:rPr lang="en-US" sz="3200" b="1" dirty="0" smtClean="0">
                <a:latin typeface="Calibri" panose="020F0502020204030204" pitchFamily="34" charset="0"/>
                <a:cs typeface="Calibri" panose="020F0502020204030204" pitchFamily="34" charset="0"/>
              </a:rPr>
              <a:t>OUTLINE :</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60589"/>
            <a:ext cx="8596668" cy="3808889"/>
          </a:xfrm>
        </p:spPr>
        <p:txBody>
          <a:bodyPr>
            <a:normAutofit lnSpcReduction="10000"/>
          </a:bodyPr>
          <a:lstStyle/>
          <a:p>
            <a:pPr marL="305435" indent="-305435"/>
            <a:r>
              <a:rPr lang="en-US" sz="2000" b="1" dirty="0">
                <a:latin typeface="Calibri" panose="020F0502020204030204" pitchFamily="34" charset="0"/>
                <a:ea typeface="+mn-lt"/>
                <a:cs typeface="Calibri" panose="020F0502020204030204" pitchFamily="34" charset="0"/>
              </a:rPr>
              <a:t>Problem Statement </a:t>
            </a:r>
          </a:p>
          <a:p>
            <a:pPr marL="305435" indent="-305435"/>
            <a:r>
              <a:rPr lang="en-US" sz="2000" b="1" dirty="0">
                <a:latin typeface="Calibri" panose="020F0502020204030204" pitchFamily="34" charset="0"/>
                <a:ea typeface="+mn-lt"/>
                <a:cs typeface="Calibri" panose="020F0502020204030204" pitchFamily="34" charset="0"/>
              </a:rPr>
              <a:t>Technology used</a:t>
            </a:r>
            <a:endParaRPr lang="en-US" sz="2000" dirty="0">
              <a:latin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ea typeface="+mn-lt"/>
                <a:cs typeface="Calibri" panose="020F0502020204030204" pitchFamily="34" charset="0"/>
              </a:rPr>
              <a:t>Wow factor </a:t>
            </a:r>
            <a:endParaRPr lang="en-US" sz="2000" dirty="0">
              <a:latin typeface="Calibri" panose="020F0502020204030204" pitchFamily="34" charset="0"/>
              <a:ea typeface="+mn-lt"/>
              <a:cs typeface="Calibri" panose="020F0502020204030204" pitchFamily="34" charset="0"/>
            </a:endParaRPr>
          </a:p>
          <a:p>
            <a:pPr marL="305435" indent="-305435"/>
            <a:r>
              <a:rPr lang="en-US" sz="2000" b="1" dirty="0">
                <a:latin typeface="Calibri" panose="020F0502020204030204" pitchFamily="34" charset="0"/>
                <a:ea typeface="+mn-lt"/>
                <a:cs typeface="Calibri" panose="020F0502020204030204" pitchFamily="34" charset="0"/>
              </a:rPr>
              <a:t>End users</a:t>
            </a:r>
          </a:p>
          <a:p>
            <a:pPr marL="305435" indent="-305435"/>
            <a:r>
              <a:rPr lang="en-US" sz="2000" b="1" dirty="0" smtClean="0">
                <a:latin typeface="Calibri" panose="020F0502020204030204" pitchFamily="34" charset="0"/>
                <a:ea typeface="+mn-lt"/>
                <a:cs typeface="Calibri" panose="020F0502020204030204" pitchFamily="34" charset="0"/>
              </a:rPr>
              <a:t>Result</a:t>
            </a:r>
          </a:p>
          <a:p>
            <a:pPr marL="305435" indent="-305435"/>
            <a:r>
              <a:rPr lang="en-US" sz="2000" b="1" dirty="0" smtClean="0">
                <a:latin typeface="Calibri" panose="020F0502020204030204" pitchFamily="34" charset="0"/>
                <a:ea typeface="+mn-lt"/>
                <a:cs typeface="Calibri" panose="020F0502020204030204" pitchFamily="34" charset="0"/>
              </a:rPr>
              <a:t>Conclusion</a:t>
            </a:r>
          </a:p>
          <a:p>
            <a:pPr marL="305435" indent="-305435"/>
            <a:r>
              <a:rPr lang="en-US" sz="2000" b="1" dirty="0" smtClean="0">
                <a:latin typeface="Calibri" panose="020F0502020204030204" pitchFamily="34" charset="0"/>
                <a:ea typeface="+mn-lt"/>
                <a:cs typeface="Calibri" panose="020F0502020204030204" pitchFamily="34" charset="0"/>
              </a:rPr>
              <a:t>Source Code</a:t>
            </a:r>
            <a:endParaRPr lang="en-US" sz="2000" b="1" dirty="0">
              <a:latin typeface="Calibri" panose="020F0502020204030204" pitchFamily="34" charset="0"/>
              <a:ea typeface="+mn-lt"/>
              <a:cs typeface="Calibri" panose="020F0502020204030204" pitchFamily="34" charset="0"/>
            </a:endParaRPr>
          </a:p>
          <a:p>
            <a:pPr marL="305435" indent="-305435"/>
            <a:r>
              <a:rPr lang="en-US" sz="2000" b="1" dirty="0" err="1">
                <a:latin typeface="Calibri" panose="020F0502020204030204" pitchFamily="34" charset="0"/>
                <a:ea typeface="+mn-lt"/>
                <a:cs typeface="Calibri" panose="020F0502020204030204" pitchFamily="34" charset="0"/>
              </a:rPr>
              <a:t>Git</a:t>
            </a:r>
            <a:r>
              <a:rPr lang="en-US" sz="2000" b="1" dirty="0">
                <a:latin typeface="Calibri" panose="020F0502020204030204" pitchFamily="34" charset="0"/>
                <a:ea typeface="+mn-lt"/>
                <a:cs typeface="Calibri" panose="020F0502020204030204" pitchFamily="34" charset="0"/>
              </a:rPr>
              <a:t>-hub Link</a:t>
            </a:r>
          </a:p>
          <a:p>
            <a:pPr marL="305435" indent="-305435"/>
            <a:r>
              <a:rPr lang="en-US" sz="2000" b="1" dirty="0">
                <a:latin typeface="Calibri" panose="020F0502020204030204" pitchFamily="34" charset="0"/>
                <a:ea typeface="+mn-lt"/>
                <a:cs typeface="Calibri" panose="020F0502020204030204" pitchFamily="34" charset="0"/>
              </a:rPr>
              <a:t>Future scope</a:t>
            </a:r>
          </a:p>
          <a:p>
            <a:endParaRPr lang="en-US" dirty="0"/>
          </a:p>
        </p:txBody>
      </p:sp>
    </p:spTree>
    <p:extLst>
      <p:ext uri="{BB962C8B-B14F-4D97-AF65-F5344CB8AC3E}">
        <p14:creationId xmlns:p14="http://schemas.microsoft.com/office/powerpoint/2010/main" val="358143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84076"/>
            <a:ext cx="8596668" cy="3226280"/>
          </a:xfrm>
        </p:spPr>
        <p:txBody>
          <a:bodyPr>
            <a:normAutofit lnSpcReduction="10000"/>
          </a:bodyPr>
          <a:lstStyle/>
          <a:p>
            <a:pPr>
              <a:lnSpc>
                <a:spcPct val="150000"/>
              </a:lnSpc>
              <a:spcBef>
                <a:spcPts val="600"/>
              </a:spcBef>
              <a:spcAft>
                <a:spcPts val="600"/>
              </a:spcAft>
            </a:pPr>
            <a:r>
              <a:rPr lang="en-US" sz="2000" dirty="0" smtClean="0">
                <a:latin typeface="Calibri" panose="020F0502020204030204" pitchFamily="34" charset="0"/>
                <a:cs typeface="Calibri" panose="020F0502020204030204" pitchFamily="34" charset="0"/>
              </a:rPr>
              <a:t>In today’s digital world, securely transmitting sensitive information without drawing attention is a major challenge. Encryption protects data but reveals its existence, which makes it target of attackers. Image steganography can solves this by hiding information within images, ensuring secrecy while maintaining the appearance of normal images. In This report we explores how image steganography can address these challenges and its potential for secure communication.</a:t>
            </a:r>
            <a:endParaRPr lang="en-US" sz="2000" dirty="0">
              <a:latin typeface="Calibri" panose="020F0502020204030204" pitchFamily="34" charset="0"/>
              <a:cs typeface="Calibri" panose="020F0502020204030204" pitchFamily="34" charset="0"/>
            </a:endParaRPr>
          </a:p>
        </p:txBody>
      </p:sp>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a:xfrm>
            <a:off x="677334" y="609600"/>
            <a:ext cx="8596668" cy="986287"/>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Tree>
    <p:extLst>
      <p:ext uri="{BB962C8B-B14F-4D97-AF65-F5344CB8AC3E}">
        <p14:creationId xmlns:p14="http://schemas.microsoft.com/office/powerpoint/2010/main" val="1868611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1200"/>
              </a:spcAft>
            </a:pPr>
            <a:r>
              <a:rPr lang="en-US" dirty="0" smtClean="0"/>
              <a:t>Language used : Python</a:t>
            </a:r>
          </a:p>
          <a:p>
            <a:pPr>
              <a:spcAft>
                <a:spcPts val="1200"/>
              </a:spcAft>
            </a:pPr>
            <a:r>
              <a:rPr lang="en-US" dirty="0" smtClean="0"/>
              <a:t>Libraries </a:t>
            </a:r>
            <a:r>
              <a:rPr lang="en-US" dirty="0"/>
              <a:t>used : Open CV2, OS, String</a:t>
            </a:r>
          </a:p>
          <a:p>
            <a:pPr>
              <a:spcAft>
                <a:spcPts val="1200"/>
              </a:spcAft>
            </a:pPr>
            <a:r>
              <a:rPr lang="en-US" dirty="0" smtClean="0"/>
              <a:t>System used: </a:t>
            </a:r>
            <a:r>
              <a:rPr lang="en-US" dirty="0"/>
              <a:t>VS </a:t>
            </a:r>
            <a:r>
              <a:rPr lang="en-US" dirty="0" smtClean="0"/>
              <a:t>code</a:t>
            </a:r>
            <a:endParaRPr lang="en-US" dirty="0"/>
          </a:p>
          <a:p>
            <a:pPr>
              <a:spcAft>
                <a:spcPts val="1200"/>
              </a:spcAft>
            </a:pPr>
            <a:r>
              <a:rPr lang="en-US" dirty="0" smtClean="0"/>
              <a:t>Platform used : Windows Operating System</a:t>
            </a:r>
            <a:endParaRPr lang="en-US" dirty="0"/>
          </a:p>
        </p:txBody>
      </p:sp>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smtClean="0">
                <a:solidFill>
                  <a:schemeClr val="accent1"/>
                </a:solidFill>
                <a:latin typeface="Arial" panose="020B0604020202020204" pitchFamily="34" charset="0"/>
                <a:cs typeface="Arial" panose="020B0604020202020204" pitchFamily="34" charset="0"/>
              </a:rPr>
              <a:t>Technology </a:t>
            </a:r>
            <a:r>
              <a:rPr lang="en-US" sz="4400" b="1" dirty="0">
                <a:solidFill>
                  <a:schemeClr val="accent1"/>
                </a:solidFill>
                <a:latin typeface="Arial" panose="020B0604020202020204" pitchFamily="34" charset="0"/>
                <a:cs typeface="Arial" panose="020B0604020202020204" pitchFamily="34" charset="0"/>
              </a:rPr>
              <a:t>used</a:t>
            </a:r>
            <a:endParaRPr lang="en-US" sz="4400" dirty="0"/>
          </a:p>
        </p:txBody>
      </p:sp>
    </p:spTree>
    <p:extLst>
      <p:ext uri="{BB962C8B-B14F-4D97-AF65-F5344CB8AC3E}">
        <p14:creationId xmlns:p14="http://schemas.microsoft.com/office/powerpoint/2010/main" val="803410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7885" y="1988061"/>
            <a:ext cx="8596668" cy="3880773"/>
          </a:xfrm>
        </p:spPr>
        <p:txBody>
          <a:bodyPr/>
          <a:lstStyle/>
          <a:p>
            <a:pPr>
              <a:lnSpc>
                <a:spcPct val="150000"/>
              </a:lnSpc>
            </a:pPr>
            <a:r>
              <a:rPr lang="en-US" dirty="0"/>
              <a:t>Data Security &amp; Hidden </a:t>
            </a:r>
            <a:r>
              <a:rPr lang="en-US" dirty="0" smtClean="0"/>
              <a:t>Communication</a:t>
            </a:r>
            <a:endParaRPr lang="en-US" dirty="0"/>
          </a:p>
          <a:p>
            <a:pPr>
              <a:lnSpc>
                <a:spcPct val="150000"/>
              </a:lnSpc>
            </a:pPr>
            <a:r>
              <a:rPr lang="en-US" dirty="0"/>
              <a:t>Lossless Encoding with PNG </a:t>
            </a:r>
            <a:r>
              <a:rPr lang="en-US" dirty="0" smtClean="0"/>
              <a:t>Format</a:t>
            </a:r>
          </a:p>
          <a:p>
            <a:pPr>
              <a:lnSpc>
                <a:spcPct val="150000"/>
              </a:lnSpc>
            </a:pPr>
            <a:r>
              <a:rPr lang="en-US" dirty="0"/>
              <a:t>Simple Yet Powerful </a:t>
            </a:r>
            <a:r>
              <a:rPr lang="en-US" dirty="0" smtClean="0"/>
              <a:t>Implementation</a:t>
            </a:r>
          </a:p>
          <a:p>
            <a:pPr>
              <a:lnSpc>
                <a:spcPct val="150000"/>
              </a:lnSpc>
            </a:pPr>
            <a:r>
              <a:rPr lang="en-US" dirty="0"/>
              <a:t>Password-Protected Decryption</a:t>
            </a:r>
          </a:p>
        </p:txBody>
      </p:sp>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a:xfrm>
            <a:off x="987885" y="667261"/>
            <a:ext cx="8596668" cy="1320800"/>
          </a:xfrm>
        </p:spPr>
        <p:txBody>
          <a:bodyPr>
            <a:noAutofit/>
          </a:bodyPr>
          <a:lstStyle/>
          <a:p>
            <a:r>
              <a:rPr lang="en-US" sz="4400" b="1" dirty="0">
                <a:solidFill>
                  <a:schemeClr val="accent1"/>
                </a:solidFill>
                <a:latin typeface="Arial"/>
                <a:ea typeface="+mj-lt"/>
                <a:cs typeface="Arial"/>
              </a:rPr>
              <a:t>Wow factors</a:t>
            </a:r>
            <a:endParaRPr lang="en-US" sz="4400" dirty="0">
              <a:solidFill>
                <a:schemeClr val="accent1"/>
              </a:solidFill>
              <a:latin typeface="Calibri Light"/>
              <a:cs typeface="Calibri Light"/>
            </a:endParaRPr>
          </a:p>
        </p:txBody>
      </p:sp>
    </p:spTree>
    <p:extLst>
      <p:ext uri="{BB962C8B-B14F-4D97-AF65-F5344CB8AC3E}">
        <p14:creationId xmlns:p14="http://schemas.microsoft.com/office/powerpoint/2010/main" val="518895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4753" y="1867291"/>
            <a:ext cx="8596668" cy="3880773"/>
          </a:xfrm>
        </p:spPr>
        <p:txBody>
          <a:bodyPr/>
          <a:lstStyle/>
          <a:p>
            <a:pPr>
              <a:lnSpc>
                <a:spcPct val="150000"/>
              </a:lnSpc>
            </a:pPr>
            <a:r>
              <a:rPr lang="en-US" dirty="0"/>
              <a:t>Cybersecurity Enthusiasts &amp; Ethical </a:t>
            </a:r>
            <a:r>
              <a:rPr lang="en-US" dirty="0" smtClean="0"/>
              <a:t>Hackers for data transmission.</a:t>
            </a:r>
          </a:p>
          <a:p>
            <a:pPr>
              <a:lnSpc>
                <a:spcPct val="150000"/>
              </a:lnSpc>
            </a:pPr>
            <a:r>
              <a:rPr lang="en-US" dirty="0" smtClean="0"/>
              <a:t>Journalists to communicate securely and maintaining privacy.</a:t>
            </a:r>
          </a:p>
          <a:p>
            <a:pPr>
              <a:lnSpc>
                <a:spcPct val="150000"/>
              </a:lnSpc>
            </a:pPr>
            <a:r>
              <a:rPr lang="en-US" dirty="0"/>
              <a:t>Government &amp; Military </a:t>
            </a:r>
            <a:r>
              <a:rPr lang="en-US" dirty="0" smtClean="0"/>
              <a:t>Organizations to embed classified informations.</a:t>
            </a:r>
          </a:p>
          <a:p>
            <a:pPr>
              <a:lnSpc>
                <a:spcPct val="150000"/>
              </a:lnSpc>
            </a:pPr>
            <a:r>
              <a:rPr lang="en-US" dirty="0"/>
              <a:t>Digital Forensics &amp; Law </a:t>
            </a:r>
            <a:r>
              <a:rPr lang="en-US" dirty="0" smtClean="0"/>
              <a:t>Enforcement for evidence security.</a:t>
            </a:r>
          </a:p>
          <a:p>
            <a:pPr>
              <a:lnSpc>
                <a:spcPct val="150000"/>
              </a:lnSpc>
            </a:pPr>
            <a:r>
              <a:rPr lang="en-US" dirty="0" smtClean="0"/>
              <a:t>Multi National Companies for secure data  transmissions.</a:t>
            </a:r>
          </a:p>
          <a:p>
            <a:pPr>
              <a:lnSpc>
                <a:spcPct val="150000"/>
              </a:lnSpc>
            </a:pPr>
            <a:r>
              <a:rPr lang="en-US" dirty="0" smtClean="0"/>
              <a:t>General Users Concerned about their Privacy.</a:t>
            </a:r>
          </a:p>
        </p:txBody>
      </p:sp>
      <p:sp>
        <p:nvSpPr>
          <p:cNvPr id="4"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normAutofit/>
          </a:bodyPr>
          <a:lstStyle/>
          <a:p>
            <a:r>
              <a:rPr lang="en-IN" sz="4000" dirty="0">
                <a:solidFill>
                  <a:schemeClr val="accent1"/>
                </a:solidFill>
              </a:rPr>
              <a:t>End users</a:t>
            </a:r>
          </a:p>
        </p:txBody>
      </p:sp>
    </p:spTree>
    <p:extLst>
      <p:ext uri="{BB962C8B-B14F-4D97-AF65-F5344CB8AC3E}">
        <p14:creationId xmlns:p14="http://schemas.microsoft.com/office/powerpoint/2010/main" val="1049203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14" y="1332454"/>
            <a:ext cx="8506251" cy="4947576"/>
          </a:xfrm>
        </p:spPr>
        <p:txBody>
          <a:bodyPr/>
          <a:lstStyle/>
          <a:p>
            <a:r>
              <a:rPr lang="en-US" dirty="0" smtClean="0"/>
              <a:t>When the Encryption file was not </a:t>
            </a:r>
          </a:p>
          <a:p>
            <a:pPr marL="0" indent="0">
              <a:buNone/>
            </a:pPr>
            <a:r>
              <a:rPr lang="en-US" dirty="0" smtClean="0"/>
              <a:t>	executed in the folder there was</a:t>
            </a:r>
          </a:p>
          <a:p>
            <a:pPr marL="0" indent="0">
              <a:buNone/>
            </a:pPr>
            <a:r>
              <a:rPr lang="en-US" dirty="0"/>
              <a:t>	</a:t>
            </a:r>
            <a:r>
              <a:rPr lang="en-US" dirty="0" smtClean="0"/>
              <a:t>only encryption, decryption,</a:t>
            </a:r>
          </a:p>
          <a:p>
            <a:pPr marL="0" indent="0">
              <a:buNone/>
            </a:pPr>
            <a:r>
              <a:rPr lang="en-US" dirty="0"/>
              <a:t>	</a:t>
            </a:r>
            <a:r>
              <a:rPr lang="en-US" dirty="0" smtClean="0"/>
              <a:t>image, and presentation files. </a:t>
            </a:r>
          </a:p>
          <a:p>
            <a:pPr marL="0" indent="0">
              <a:buNone/>
            </a:pPr>
            <a:endParaRPr lang="en-US" dirty="0"/>
          </a:p>
          <a:p>
            <a:pPr marL="0" indent="0">
              <a:buNone/>
            </a:pPr>
            <a:endParaRPr lang="en-US" dirty="0" smtClean="0"/>
          </a:p>
          <a:p>
            <a:r>
              <a:rPr lang="en-US" dirty="0"/>
              <a:t>When Encryption file executed : </a:t>
            </a:r>
          </a:p>
          <a:p>
            <a:pPr marL="0" indent="0">
              <a:buNone/>
            </a:pPr>
            <a:r>
              <a:rPr lang="en-US" dirty="0"/>
              <a:t>	It asked for secrete message</a:t>
            </a:r>
          </a:p>
          <a:p>
            <a:pPr marL="0" indent="0">
              <a:buNone/>
            </a:pPr>
            <a:r>
              <a:rPr lang="en-US" dirty="0"/>
              <a:t>	and then password. </a:t>
            </a:r>
          </a:p>
          <a:p>
            <a:pPr marL="0" indent="0">
              <a:buNone/>
            </a:pPr>
            <a:endParaRPr lang="en-US" dirty="0" smtClean="0"/>
          </a:p>
          <a:p>
            <a:pPr marL="0" indent="0">
              <a:buNone/>
            </a:pPr>
            <a:endParaRPr lang="en-US" dirty="0"/>
          </a:p>
          <a:p>
            <a:endParaRPr lang="en-US" dirty="0" smtClean="0"/>
          </a:p>
        </p:txBody>
      </p:sp>
      <p:sp>
        <p:nvSpPr>
          <p:cNvPr id="4" name="Title 1">
            <a:extLst>
              <a:ext uri="{FF2B5EF4-FFF2-40B4-BE49-F238E27FC236}">
                <a16:creationId xmlns:a16="http://schemas.microsoft.com/office/drawing/2014/main" xmlns="" id="{A4F8070C-FF0D-BBE3-3D8A-C3794CCCE8A2}"/>
              </a:ext>
            </a:extLst>
          </p:cNvPr>
          <p:cNvSpPr>
            <a:spLocks noGrp="1"/>
          </p:cNvSpPr>
          <p:nvPr>
            <p:ph type="title"/>
          </p:nvPr>
        </p:nvSpPr>
        <p:spPr>
          <a:xfrm>
            <a:off x="306398" y="181265"/>
            <a:ext cx="8596668" cy="1151189"/>
          </a:xfrm>
        </p:spPr>
        <p:txBody>
          <a:bodyPr>
            <a:normAutofit fontScale="90000"/>
          </a:bodyPr>
          <a:lstStyle/>
          <a:p>
            <a:r>
              <a:rPr lang="en-IN" sz="4000" dirty="0" smtClean="0">
                <a:solidFill>
                  <a:schemeClr val="accent1"/>
                </a:solidFill>
              </a:rPr>
              <a:t>Results</a:t>
            </a:r>
            <a:br>
              <a:rPr lang="en-IN" sz="4000" dirty="0" smtClean="0">
                <a:solidFill>
                  <a:schemeClr val="accent1"/>
                </a:solidFill>
              </a:rPr>
            </a:br>
            <a:r>
              <a:rPr lang="en-US" sz="2700" dirty="0" smtClean="0">
                <a:solidFill>
                  <a:schemeClr val="tx1"/>
                </a:solidFill>
                <a:latin typeface="Calibri" panose="020F0502020204030204" pitchFamily="34" charset="0"/>
                <a:cs typeface="Calibri" panose="020F0502020204030204" pitchFamily="34" charset="0"/>
              </a:rPr>
              <a:t>We </a:t>
            </a:r>
            <a:r>
              <a:rPr lang="en-US" sz="2700" dirty="0">
                <a:solidFill>
                  <a:schemeClr val="tx1"/>
                </a:solidFill>
                <a:latin typeface="Calibri" panose="020F0502020204030204" pitchFamily="34" charset="0"/>
                <a:cs typeface="Calibri" panose="020F0502020204030204" pitchFamily="34" charset="0"/>
              </a:rPr>
              <a:t>got surprisingly good results in many steps </a:t>
            </a:r>
            <a:r>
              <a:rPr lang="en-US" sz="2700" dirty="0" smtClean="0">
                <a:solidFill>
                  <a:schemeClr val="tx1"/>
                </a:solidFill>
                <a:latin typeface="Calibri" panose="020F0502020204030204" pitchFamily="34" charset="0"/>
                <a:cs typeface="Calibri" panose="020F0502020204030204" pitchFamily="34" charset="0"/>
              </a:rPr>
              <a:t>:</a:t>
            </a:r>
            <a:r>
              <a:rPr lang="en-US" sz="4000" dirty="0" smtClean="0"/>
              <a:t/>
            </a:r>
            <a:br>
              <a:rPr lang="en-US" sz="4000" dirty="0" smtClean="0"/>
            </a:br>
            <a:endParaRPr lang="en-IN" sz="4000" dirty="0">
              <a:solidFill>
                <a:schemeClr val="accent1"/>
              </a:solidFill>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9442" b="23220"/>
          <a:stretch/>
        </p:blipFill>
        <p:spPr>
          <a:xfrm>
            <a:off x="4804913" y="1254141"/>
            <a:ext cx="4085599" cy="1963512"/>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936" r="28597" b="18568"/>
          <a:stretch/>
        </p:blipFill>
        <p:spPr>
          <a:xfrm>
            <a:off x="4832829" y="3832122"/>
            <a:ext cx="4160652" cy="2216478"/>
          </a:xfrm>
          <a:prstGeom prst="rect">
            <a:avLst/>
          </a:prstGeom>
        </p:spPr>
      </p:pic>
    </p:spTree>
    <p:extLst>
      <p:ext uri="{BB962C8B-B14F-4D97-AF65-F5344CB8AC3E}">
        <p14:creationId xmlns:p14="http://schemas.microsoft.com/office/powerpoint/2010/main" val="475327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057" y="267419"/>
            <a:ext cx="9247517" cy="5874589"/>
          </a:xfrm>
        </p:spPr>
        <p:txBody>
          <a:bodyPr/>
          <a:lstStyle/>
          <a:p>
            <a:r>
              <a:rPr lang="en-US" dirty="0" smtClean="0"/>
              <a:t>After entering the password an		</a:t>
            </a:r>
          </a:p>
          <a:p>
            <a:pPr marL="0" indent="0">
              <a:buNone/>
            </a:pPr>
            <a:r>
              <a:rPr lang="en-US" dirty="0"/>
              <a:t>	</a:t>
            </a:r>
            <a:r>
              <a:rPr lang="en-US" dirty="0" smtClean="0"/>
              <a:t>encrypted  imaged and the</a:t>
            </a:r>
          </a:p>
          <a:p>
            <a:pPr marL="0" indent="0">
              <a:buNone/>
            </a:pPr>
            <a:r>
              <a:rPr lang="en-US" dirty="0"/>
              <a:t>	</a:t>
            </a:r>
            <a:r>
              <a:rPr lang="en-US" dirty="0" smtClean="0"/>
              <a:t>password text files were </a:t>
            </a:r>
          </a:p>
          <a:p>
            <a:pPr marL="0" indent="0">
              <a:buNone/>
            </a:pPr>
            <a:r>
              <a:rPr lang="en-US" dirty="0" smtClean="0"/>
              <a:t>	Generated and saved.</a:t>
            </a:r>
          </a:p>
          <a:p>
            <a:pPr marL="0" indent="0">
              <a:buNone/>
            </a:pPr>
            <a:endParaRPr lang="en-US" dirty="0"/>
          </a:p>
          <a:p>
            <a:pPr marL="0" indent="0">
              <a:buNone/>
            </a:pPr>
            <a:endParaRPr lang="en-US" dirty="0" smtClean="0"/>
          </a:p>
          <a:p>
            <a:pPr marL="0" indent="0">
              <a:buNone/>
            </a:pPr>
            <a:endParaRPr lang="en-US" dirty="0"/>
          </a:p>
          <a:p>
            <a:r>
              <a:rPr lang="en-US" dirty="0"/>
              <a:t>And Encrypted image opened : </a:t>
            </a:r>
          </a:p>
          <a:p>
            <a:pPr marL="0" indent="0">
              <a:buNone/>
            </a:pPr>
            <a:r>
              <a:rPr lang="en-US" dirty="0"/>
              <a:t>	Encrypted image opened with </a:t>
            </a:r>
          </a:p>
          <a:p>
            <a:pPr marL="0" indent="0">
              <a:buNone/>
            </a:pPr>
            <a:r>
              <a:rPr lang="en-US" dirty="0"/>
              <a:t>	name as “encyptedImage.png”</a:t>
            </a:r>
          </a:p>
          <a:p>
            <a:pPr marL="0" indent="0">
              <a:buNone/>
            </a:pPr>
            <a:r>
              <a:rPr lang="en-US" dirty="0"/>
              <a:t>	the image format was saved as </a:t>
            </a:r>
          </a:p>
          <a:p>
            <a:pPr marL="0" indent="0">
              <a:buNone/>
            </a:pPr>
            <a:r>
              <a:rPr lang="en-US" dirty="0"/>
              <a:t>	</a:t>
            </a:r>
            <a:r>
              <a:rPr lang="en-US" dirty="0" err="1"/>
              <a:t>png</a:t>
            </a:r>
            <a:r>
              <a:rPr lang="en-US" dirty="0"/>
              <a:t> because it’s lossless and </a:t>
            </a:r>
          </a:p>
          <a:p>
            <a:pPr marL="0" indent="0">
              <a:buNone/>
            </a:pPr>
            <a:r>
              <a:rPr lang="en-US" dirty="0"/>
              <a:t>	pixel values stay exactly same.</a:t>
            </a:r>
          </a:p>
          <a:p>
            <a:pPr marL="0" indent="0">
              <a:buNone/>
            </a:pP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8553" t="1396" r="934" b="4911"/>
          <a:stretch/>
        </p:blipFill>
        <p:spPr>
          <a:xfrm>
            <a:off x="4313208" y="267419"/>
            <a:ext cx="5011947" cy="2311879"/>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5407" t="6630" r="12509" b="6198"/>
          <a:stretch/>
        </p:blipFill>
        <p:spPr>
          <a:xfrm>
            <a:off x="4313208" y="3066690"/>
            <a:ext cx="5046454" cy="2765981"/>
          </a:xfrm>
          <a:prstGeom prst="rect">
            <a:avLst/>
          </a:prstGeom>
        </p:spPr>
      </p:pic>
    </p:spTree>
    <p:extLst>
      <p:ext uri="{BB962C8B-B14F-4D97-AF65-F5344CB8AC3E}">
        <p14:creationId xmlns:p14="http://schemas.microsoft.com/office/powerpoint/2010/main" val="349533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034" y="207034"/>
            <a:ext cx="9230264" cy="5834328"/>
          </a:xfrm>
        </p:spPr>
        <p:txBody>
          <a:bodyPr/>
          <a:lstStyle/>
          <a:p>
            <a:r>
              <a:rPr lang="en-US" dirty="0" smtClean="0"/>
              <a:t>After executing decryption file :</a:t>
            </a:r>
          </a:p>
          <a:p>
            <a:pPr marL="0" indent="0">
              <a:buNone/>
            </a:pPr>
            <a:r>
              <a:rPr lang="en-US" dirty="0"/>
              <a:t>	</a:t>
            </a:r>
            <a:r>
              <a:rPr lang="en-US" dirty="0" smtClean="0"/>
              <a:t>it asked for the password for</a:t>
            </a:r>
          </a:p>
          <a:p>
            <a:pPr marL="0" indent="0">
              <a:buNone/>
            </a:pPr>
            <a:r>
              <a:rPr lang="en-US" dirty="0"/>
              <a:t>	</a:t>
            </a:r>
            <a:r>
              <a:rPr lang="en-US" dirty="0" smtClean="0"/>
              <a:t>decryption.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After providing password </a:t>
            </a:r>
          </a:p>
          <a:p>
            <a:pPr marL="0" indent="0">
              <a:buNone/>
            </a:pPr>
            <a:r>
              <a:rPr lang="en-US" dirty="0"/>
              <a:t>	</a:t>
            </a:r>
            <a:r>
              <a:rPr lang="en-US" dirty="0" smtClean="0"/>
              <a:t>it returned the secret </a:t>
            </a:r>
          </a:p>
          <a:p>
            <a:pPr marL="0" indent="0">
              <a:buNone/>
            </a:pPr>
            <a:r>
              <a:rPr lang="en-US" dirty="0"/>
              <a:t>	</a:t>
            </a:r>
            <a:r>
              <a:rPr lang="en-US" dirty="0" smtClean="0"/>
              <a:t>text as it was sent during </a:t>
            </a:r>
          </a:p>
          <a:p>
            <a:pPr marL="0" indent="0">
              <a:buNone/>
            </a:pPr>
            <a:r>
              <a:rPr lang="en-US" dirty="0" smtClean="0"/>
              <a:t>	encryption.  </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744" t="2289" r="24186" b="15189"/>
          <a:stretch/>
        </p:blipFill>
        <p:spPr>
          <a:xfrm>
            <a:off x="4140679" y="207034"/>
            <a:ext cx="4632385" cy="242402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64" t="49663" r="32684"/>
          <a:stretch/>
        </p:blipFill>
        <p:spPr>
          <a:xfrm>
            <a:off x="4140679" y="3124198"/>
            <a:ext cx="5800679" cy="2165231"/>
          </a:xfrm>
          <a:prstGeom prst="rect">
            <a:avLst/>
          </a:prstGeom>
        </p:spPr>
      </p:pic>
    </p:spTree>
    <p:extLst>
      <p:ext uri="{BB962C8B-B14F-4D97-AF65-F5344CB8AC3E}">
        <p14:creationId xmlns:p14="http://schemas.microsoft.com/office/powerpoint/2010/main" val="31573887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TotalTime>
  <Words>433</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 3</vt:lpstr>
      <vt:lpstr>Facet</vt:lpstr>
      <vt:lpstr>SECURE DATA HIDING IN IMAGE USING STEGANOGRAPHY </vt:lpstr>
      <vt:lpstr>OUTLINE :</vt:lpstr>
      <vt:lpstr>Problem Statement</vt:lpstr>
      <vt:lpstr>Technology used</vt:lpstr>
      <vt:lpstr>Wow factors</vt:lpstr>
      <vt:lpstr>End users</vt:lpstr>
      <vt:lpstr>Results We got surprisingly good results in many steps : </vt:lpstr>
      <vt:lpstr>PowerPoint Presentation</vt:lpstr>
      <vt:lpstr>PowerPoint Presentation</vt:lpstr>
      <vt:lpstr>Conclusion</vt:lpstr>
      <vt:lpstr>Source Code </vt:lpstr>
      <vt:lpstr>PowerPoint Presentation</vt:lpstr>
      <vt:lpstr> GitHub Link</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54</cp:revision>
  <dcterms:created xsi:type="dcterms:W3CDTF">2025-02-19T18:21:07Z</dcterms:created>
  <dcterms:modified xsi:type="dcterms:W3CDTF">2025-02-21T12:41:52Z</dcterms:modified>
</cp:coreProperties>
</file>