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7" r:id="rId4"/>
    <p:sldId id="258" r:id="rId5"/>
    <p:sldId id="259" r:id="rId6"/>
    <p:sldId id="260" r:id="rId7"/>
    <p:sldId id="261" r:id="rId8"/>
    <p:sldId id="262" r:id="rId9"/>
    <p:sldId id="264" r:id="rId10"/>
    <p:sldId id="265" r:id="rId11"/>
    <p:sldId id="266" r:id="rId12"/>
    <p:sldId id="267"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94660"/>
  </p:normalViewPr>
  <p:slideViewPr>
    <p:cSldViewPr snapToGrid="0">
      <p:cViewPr varScale="1">
        <p:scale>
          <a:sx n="90" d="100"/>
          <a:sy n="90" d="100"/>
        </p:scale>
        <p:origin x="32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1156FA3-B5B5-425A-8267-CC411461C45C}" type="datetimeFigureOut">
              <a:rPr lang="en-IN" smtClean="0"/>
              <a:t>30-09-2024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4A499B8-A2CE-416B-BC93-AAF28EF6DF58}" type="slidenum">
              <a:rPr lang="en-IN" smtClean="0"/>
              <a:t>‹#›</a:t>
            </a:fld>
            <a:endParaRPr lang="en-IN"/>
          </a:p>
        </p:txBody>
      </p:sp>
    </p:spTree>
    <p:extLst>
      <p:ext uri="{BB962C8B-B14F-4D97-AF65-F5344CB8AC3E}">
        <p14:creationId xmlns:p14="http://schemas.microsoft.com/office/powerpoint/2010/main" val="424847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156FA3-B5B5-425A-8267-CC411461C45C}"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4A499B8-A2CE-416B-BC93-AAF28EF6DF58}" type="slidenum">
              <a:rPr lang="en-IN" smtClean="0"/>
              <a:t>‹#›</a:t>
            </a:fld>
            <a:endParaRPr lang="en-IN"/>
          </a:p>
        </p:txBody>
      </p:sp>
    </p:spTree>
    <p:extLst>
      <p:ext uri="{BB962C8B-B14F-4D97-AF65-F5344CB8AC3E}">
        <p14:creationId xmlns:p14="http://schemas.microsoft.com/office/powerpoint/2010/main" val="1638245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156FA3-B5B5-425A-8267-CC411461C45C}"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A499B8-A2CE-416B-BC93-AAF28EF6DF58}" type="slidenum">
              <a:rPr lang="en-IN" smtClean="0"/>
              <a:t>‹#›</a:t>
            </a:fld>
            <a:endParaRPr lang="en-IN"/>
          </a:p>
        </p:txBody>
      </p:sp>
    </p:spTree>
    <p:extLst>
      <p:ext uri="{BB962C8B-B14F-4D97-AF65-F5344CB8AC3E}">
        <p14:creationId xmlns:p14="http://schemas.microsoft.com/office/powerpoint/2010/main" val="1342590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156FA3-B5B5-425A-8267-CC411461C45C}"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A499B8-A2CE-416B-BC93-AAF28EF6DF58}" type="slidenum">
              <a:rPr lang="en-IN" smtClean="0"/>
              <a:t>‹#›</a:t>
            </a:fld>
            <a:endParaRPr lang="en-IN"/>
          </a:p>
        </p:txBody>
      </p:sp>
    </p:spTree>
    <p:extLst>
      <p:ext uri="{BB962C8B-B14F-4D97-AF65-F5344CB8AC3E}">
        <p14:creationId xmlns:p14="http://schemas.microsoft.com/office/powerpoint/2010/main" val="2099902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156FA3-B5B5-425A-8267-CC411461C45C}"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A499B8-A2CE-416B-BC93-AAF28EF6DF58}" type="slidenum">
              <a:rPr lang="en-IN" smtClean="0"/>
              <a:t>‹#›</a:t>
            </a:fld>
            <a:endParaRPr lang="en-IN"/>
          </a:p>
        </p:txBody>
      </p:sp>
    </p:spTree>
    <p:extLst>
      <p:ext uri="{BB962C8B-B14F-4D97-AF65-F5344CB8AC3E}">
        <p14:creationId xmlns:p14="http://schemas.microsoft.com/office/powerpoint/2010/main" val="3483028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1156FA3-B5B5-425A-8267-CC411461C45C}" type="datetimeFigureOut">
              <a:rPr lang="en-IN" smtClean="0"/>
              <a:t>30-09-2024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A499B8-A2CE-416B-BC93-AAF28EF6DF58}" type="slidenum">
              <a:rPr lang="en-IN" smtClean="0"/>
              <a:t>‹#›</a:t>
            </a:fld>
            <a:endParaRPr lang="en-IN"/>
          </a:p>
        </p:txBody>
      </p:sp>
    </p:spTree>
    <p:extLst>
      <p:ext uri="{BB962C8B-B14F-4D97-AF65-F5344CB8AC3E}">
        <p14:creationId xmlns:p14="http://schemas.microsoft.com/office/powerpoint/2010/main" val="3965357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1156FA3-B5B5-425A-8267-CC411461C45C}" type="datetimeFigureOut">
              <a:rPr lang="en-IN" smtClean="0"/>
              <a:t>30-09-2024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4A499B8-A2CE-416B-BC93-AAF28EF6DF58}" type="slidenum">
              <a:rPr lang="en-IN" smtClean="0"/>
              <a:t>‹#›</a:t>
            </a:fld>
            <a:endParaRPr lang="en-IN"/>
          </a:p>
        </p:txBody>
      </p:sp>
    </p:spTree>
    <p:extLst>
      <p:ext uri="{BB962C8B-B14F-4D97-AF65-F5344CB8AC3E}">
        <p14:creationId xmlns:p14="http://schemas.microsoft.com/office/powerpoint/2010/main" val="571874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1156FA3-B5B5-425A-8267-CC411461C45C}"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A499B8-A2CE-416B-BC93-AAF28EF6DF58}" type="slidenum">
              <a:rPr lang="en-IN" smtClean="0"/>
              <a:t>‹#›</a:t>
            </a:fld>
            <a:endParaRPr lang="en-IN"/>
          </a:p>
        </p:txBody>
      </p:sp>
    </p:spTree>
    <p:extLst>
      <p:ext uri="{BB962C8B-B14F-4D97-AF65-F5344CB8AC3E}">
        <p14:creationId xmlns:p14="http://schemas.microsoft.com/office/powerpoint/2010/main" val="1468917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1156FA3-B5B5-425A-8267-CC411461C45C}"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A499B8-A2CE-416B-BC93-AAF28EF6DF58}" type="slidenum">
              <a:rPr lang="en-IN" smtClean="0"/>
              <a:t>‹#›</a:t>
            </a:fld>
            <a:endParaRPr lang="en-IN"/>
          </a:p>
        </p:txBody>
      </p:sp>
    </p:spTree>
    <p:extLst>
      <p:ext uri="{BB962C8B-B14F-4D97-AF65-F5344CB8AC3E}">
        <p14:creationId xmlns:p14="http://schemas.microsoft.com/office/powerpoint/2010/main" val="95420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156FA3-B5B5-425A-8267-CC411461C45C}"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A499B8-A2CE-416B-BC93-AAF28EF6DF58}" type="slidenum">
              <a:rPr lang="en-IN" smtClean="0"/>
              <a:t>‹#›</a:t>
            </a:fld>
            <a:endParaRPr lang="en-IN"/>
          </a:p>
        </p:txBody>
      </p:sp>
    </p:spTree>
    <p:extLst>
      <p:ext uri="{BB962C8B-B14F-4D97-AF65-F5344CB8AC3E}">
        <p14:creationId xmlns:p14="http://schemas.microsoft.com/office/powerpoint/2010/main" val="283368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156FA3-B5B5-425A-8267-CC411461C45C}"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A499B8-A2CE-416B-BC93-AAF28EF6DF58}" type="slidenum">
              <a:rPr lang="en-IN" smtClean="0"/>
              <a:t>‹#›</a:t>
            </a:fld>
            <a:endParaRPr lang="en-IN"/>
          </a:p>
        </p:txBody>
      </p:sp>
    </p:spTree>
    <p:extLst>
      <p:ext uri="{BB962C8B-B14F-4D97-AF65-F5344CB8AC3E}">
        <p14:creationId xmlns:p14="http://schemas.microsoft.com/office/powerpoint/2010/main" val="422330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156FA3-B5B5-425A-8267-CC411461C45C}"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A499B8-A2CE-416B-BC93-AAF28EF6DF58}" type="slidenum">
              <a:rPr lang="en-IN" smtClean="0"/>
              <a:t>‹#›</a:t>
            </a:fld>
            <a:endParaRPr lang="en-IN"/>
          </a:p>
        </p:txBody>
      </p:sp>
    </p:spTree>
    <p:extLst>
      <p:ext uri="{BB962C8B-B14F-4D97-AF65-F5344CB8AC3E}">
        <p14:creationId xmlns:p14="http://schemas.microsoft.com/office/powerpoint/2010/main" val="18220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156FA3-B5B5-425A-8267-CC411461C45C}" type="datetimeFigureOut">
              <a:rPr lang="en-IN" smtClean="0"/>
              <a:t>30-09-2024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A499B8-A2CE-416B-BC93-AAF28EF6DF58}" type="slidenum">
              <a:rPr lang="en-IN" smtClean="0"/>
              <a:t>‹#›</a:t>
            </a:fld>
            <a:endParaRPr lang="en-IN"/>
          </a:p>
        </p:txBody>
      </p:sp>
    </p:spTree>
    <p:extLst>
      <p:ext uri="{BB962C8B-B14F-4D97-AF65-F5344CB8AC3E}">
        <p14:creationId xmlns:p14="http://schemas.microsoft.com/office/powerpoint/2010/main" val="3315138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156FA3-B5B5-425A-8267-CC411461C45C}" type="datetimeFigureOut">
              <a:rPr lang="en-IN" smtClean="0"/>
              <a:t>30-09-2024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A499B8-A2CE-416B-BC93-AAF28EF6DF58}" type="slidenum">
              <a:rPr lang="en-IN" smtClean="0"/>
              <a:t>‹#›</a:t>
            </a:fld>
            <a:endParaRPr lang="en-IN"/>
          </a:p>
        </p:txBody>
      </p:sp>
    </p:spTree>
    <p:extLst>
      <p:ext uri="{BB962C8B-B14F-4D97-AF65-F5344CB8AC3E}">
        <p14:creationId xmlns:p14="http://schemas.microsoft.com/office/powerpoint/2010/main" val="406576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156FA3-B5B5-425A-8267-CC411461C45C}" type="datetimeFigureOut">
              <a:rPr lang="en-IN" smtClean="0"/>
              <a:t>30-09-2024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4A499B8-A2CE-416B-BC93-AAF28EF6DF58}" type="slidenum">
              <a:rPr lang="en-IN" smtClean="0"/>
              <a:t>‹#›</a:t>
            </a:fld>
            <a:endParaRPr lang="en-IN"/>
          </a:p>
        </p:txBody>
      </p:sp>
    </p:spTree>
    <p:extLst>
      <p:ext uri="{BB962C8B-B14F-4D97-AF65-F5344CB8AC3E}">
        <p14:creationId xmlns:p14="http://schemas.microsoft.com/office/powerpoint/2010/main" val="80527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156FA3-B5B5-425A-8267-CC411461C45C}"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4A499B8-A2CE-416B-BC93-AAF28EF6DF58}" type="slidenum">
              <a:rPr lang="en-IN" smtClean="0"/>
              <a:t>‹#›</a:t>
            </a:fld>
            <a:endParaRPr lang="en-IN"/>
          </a:p>
        </p:txBody>
      </p:sp>
    </p:spTree>
    <p:extLst>
      <p:ext uri="{BB962C8B-B14F-4D97-AF65-F5344CB8AC3E}">
        <p14:creationId xmlns:p14="http://schemas.microsoft.com/office/powerpoint/2010/main" val="2633088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156FA3-B5B5-425A-8267-CC411461C45C}"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4A499B8-A2CE-416B-BC93-AAF28EF6DF58}" type="slidenum">
              <a:rPr lang="en-IN" smtClean="0"/>
              <a:t>‹#›</a:t>
            </a:fld>
            <a:endParaRPr lang="en-IN"/>
          </a:p>
        </p:txBody>
      </p:sp>
    </p:spTree>
    <p:extLst>
      <p:ext uri="{BB962C8B-B14F-4D97-AF65-F5344CB8AC3E}">
        <p14:creationId xmlns:p14="http://schemas.microsoft.com/office/powerpoint/2010/main" val="4293144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1156FA3-B5B5-425A-8267-CC411461C45C}" type="datetimeFigureOut">
              <a:rPr lang="en-IN" smtClean="0"/>
              <a:t>30-09-2024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4A499B8-A2CE-416B-BC93-AAF28EF6DF58}" type="slidenum">
              <a:rPr lang="en-IN" smtClean="0"/>
              <a:t>‹#›</a:t>
            </a:fld>
            <a:endParaRPr lang="en-IN"/>
          </a:p>
        </p:txBody>
      </p:sp>
    </p:spTree>
    <p:extLst>
      <p:ext uri="{BB962C8B-B14F-4D97-AF65-F5344CB8AC3E}">
        <p14:creationId xmlns:p14="http://schemas.microsoft.com/office/powerpoint/2010/main" val="931698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40CC-8020-5C36-8490-DDDCA2B8C716}"/>
              </a:ext>
            </a:extLst>
          </p:cNvPr>
          <p:cNvSpPr>
            <a:spLocks noGrp="1"/>
          </p:cNvSpPr>
          <p:nvPr>
            <p:ph type="title"/>
          </p:nvPr>
        </p:nvSpPr>
        <p:spPr>
          <a:xfrm>
            <a:off x="1154954" y="973668"/>
            <a:ext cx="8761413" cy="347132"/>
          </a:xfrm>
        </p:spPr>
        <p:txBody>
          <a:bodyPr>
            <a:noAutofit/>
          </a:bodyPr>
          <a:lstStyle/>
          <a:p>
            <a:r>
              <a:rPr lang="en-US" sz="4000" b="1" dirty="0">
                <a:solidFill>
                  <a:schemeClr val="accent2">
                    <a:lumMod val="75000"/>
                  </a:schemeClr>
                </a:solidFill>
                <a:highlight>
                  <a:srgbClr val="C0C0C0"/>
                </a:highlight>
                <a:latin typeface="Arial" panose="020B0604020202020204" pitchFamily="34" charset="0"/>
                <a:cs typeface="Arial" panose="020B0604020202020204" pitchFamily="34" charset="0"/>
              </a:rPr>
              <a:t> Retail Store Analysis Project</a:t>
            </a:r>
            <a:endParaRPr lang="en-IN" sz="4000" b="1" dirty="0">
              <a:solidFill>
                <a:schemeClr val="accent2">
                  <a:lumMod val="75000"/>
                </a:schemeClr>
              </a:solidFill>
              <a:highlight>
                <a:srgbClr val="C0C0C0"/>
              </a:highlight>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B39BEC16-D3A0-1B6B-DE14-B474F66D8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733" y="1848861"/>
            <a:ext cx="9821334" cy="4941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757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2C9DA-0CB5-759D-B2B5-6CB7D8921006}"/>
              </a:ext>
            </a:extLst>
          </p:cNvPr>
          <p:cNvSpPr>
            <a:spLocks noGrp="1"/>
          </p:cNvSpPr>
          <p:nvPr>
            <p:ph type="title"/>
          </p:nvPr>
        </p:nvSpPr>
        <p:spPr/>
        <p:txBody>
          <a:bodyPr/>
          <a:lstStyle/>
          <a:p>
            <a:r>
              <a:rPr lang="en-US" b="1" dirty="0">
                <a:solidFill>
                  <a:schemeClr val="bg1">
                    <a:lumMod val="95000"/>
                  </a:schemeClr>
                </a:solidFill>
              </a:rPr>
              <a:t>Contents of the Order Table</a:t>
            </a:r>
            <a:endParaRPr lang="en-IN" b="1" dirty="0">
              <a:solidFill>
                <a:schemeClr val="bg1">
                  <a:lumMod val="95000"/>
                </a:schemeClr>
              </a:solidFill>
            </a:endParaRPr>
          </a:p>
        </p:txBody>
      </p:sp>
      <p:sp>
        <p:nvSpPr>
          <p:cNvPr id="3" name="Content Placeholder 2">
            <a:extLst>
              <a:ext uri="{FF2B5EF4-FFF2-40B4-BE49-F238E27FC236}">
                <a16:creationId xmlns:a16="http://schemas.microsoft.com/office/drawing/2014/main" id="{4776AF4F-90CB-A990-6362-C174B383AA28}"/>
              </a:ext>
            </a:extLst>
          </p:cNvPr>
          <p:cNvSpPr>
            <a:spLocks noGrp="1"/>
          </p:cNvSpPr>
          <p:nvPr>
            <p:ph sz="half" idx="1"/>
          </p:nvPr>
        </p:nvSpPr>
        <p:spPr/>
        <p:txBody>
          <a:bodyPr/>
          <a:lstStyle/>
          <a:p>
            <a:r>
              <a:rPr lang="en-US" dirty="0"/>
              <a:t>Syntax : select * from orders;</a:t>
            </a:r>
            <a:endParaRPr lang="en-IN" dirty="0"/>
          </a:p>
        </p:txBody>
      </p:sp>
      <p:pic>
        <p:nvPicPr>
          <p:cNvPr id="6" name="Content Placeholder 5">
            <a:extLst>
              <a:ext uri="{FF2B5EF4-FFF2-40B4-BE49-F238E27FC236}">
                <a16:creationId xmlns:a16="http://schemas.microsoft.com/office/drawing/2014/main" id="{63AC61F3-AD16-936C-1F86-BD9E99FBBBBE}"/>
              </a:ext>
            </a:extLst>
          </p:cNvPr>
          <p:cNvPicPr>
            <a:picLocks noGrp="1" noChangeAspect="1"/>
          </p:cNvPicPr>
          <p:nvPr>
            <p:ph sz="half" idx="2"/>
          </p:nvPr>
        </p:nvPicPr>
        <p:blipFill>
          <a:blip r:embed="rId2"/>
          <a:stretch>
            <a:fillRect/>
          </a:stretch>
        </p:blipFill>
        <p:spPr>
          <a:xfrm>
            <a:off x="7294756" y="1825624"/>
            <a:ext cx="3855844" cy="1992843"/>
          </a:xfrm>
        </p:spPr>
      </p:pic>
    </p:spTree>
    <p:extLst>
      <p:ext uri="{BB962C8B-B14F-4D97-AF65-F5344CB8AC3E}">
        <p14:creationId xmlns:p14="http://schemas.microsoft.com/office/powerpoint/2010/main" val="1848462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A7E2-A7FB-E71F-6E66-40B8E5037CFB}"/>
              </a:ext>
            </a:extLst>
          </p:cNvPr>
          <p:cNvSpPr>
            <a:spLocks noGrp="1"/>
          </p:cNvSpPr>
          <p:nvPr>
            <p:ph type="title"/>
          </p:nvPr>
        </p:nvSpPr>
        <p:spPr/>
        <p:txBody>
          <a:bodyPr/>
          <a:lstStyle/>
          <a:p>
            <a:r>
              <a:rPr lang="en-US" b="1" dirty="0"/>
              <a:t>Contents of the </a:t>
            </a:r>
            <a:r>
              <a:rPr lang="en-US" b="1" dirty="0" err="1"/>
              <a:t>Orderdetails</a:t>
            </a:r>
            <a:r>
              <a:rPr lang="en-US" b="1" dirty="0"/>
              <a:t> Table</a:t>
            </a:r>
            <a:endParaRPr lang="en-IN" b="1" dirty="0"/>
          </a:p>
        </p:txBody>
      </p:sp>
      <p:sp>
        <p:nvSpPr>
          <p:cNvPr id="3" name="Content Placeholder 2">
            <a:extLst>
              <a:ext uri="{FF2B5EF4-FFF2-40B4-BE49-F238E27FC236}">
                <a16:creationId xmlns:a16="http://schemas.microsoft.com/office/drawing/2014/main" id="{5D091E93-1631-F4CA-A018-025020298725}"/>
              </a:ext>
            </a:extLst>
          </p:cNvPr>
          <p:cNvSpPr>
            <a:spLocks noGrp="1"/>
          </p:cNvSpPr>
          <p:nvPr>
            <p:ph sz="half" idx="1"/>
          </p:nvPr>
        </p:nvSpPr>
        <p:spPr/>
        <p:txBody>
          <a:bodyPr/>
          <a:lstStyle/>
          <a:p>
            <a:r>
              <a:rPr lang="en-US" dirty="0"/>
              <a:t>Syntax : select * from </a:t>
            </a:r>
            <a:r>
              <a:rPr lang="en-US" dirty="0" err="1"/>
              <a:t>orderdetails</a:t>
            </a:r>
            <a:r>
              <a:rPr lang="en-US" dirty="0"/>
              <a:t>;</a:t>
            </a:r>
            <a:endParaRPr lang="en-IN" dirty="0"/>
          </a:p>
        </p:txBody>
      </p:sp>
      <p:pic>
        <p:nvPicPr>
          <p:cNvPr id="6" name="Content Placeholder 5">
            <a:extLst>
              <a:ext uri="{FF2B5EF4-FFF2-40B4-BE49-F238E27FC236}">
                <a16:creationId xmlns:a16="http://schemas.microsoft.com/office/drawing/2014/main" id="{4C6F8B21-932D-E5F9-03BE-D6EEAD7F400E}"/>
              </a:ext>
            </a:extLst>
          </p:cNvPr>
          <p:cNvPicPr>
            <a:picLocks noGrp="1" noChangeAspect="1"/>
          </p:cNvPicPr>
          <p:nvPr>
            <p:ph sz="half" idx="2"/>
          </p:nvPr>
        </p:nvPicPr>
        <p:blipFill>
          <a:blip r:embed="rId2"/>
          <a:stretch>
            <a:fillRect/>
          </a:stretch>
        </p:blipFill>
        <p:spPr>
          <a:xfrm>
            <a:off x="7439943" y="1834091"/>
            <a:ext cx="3922324" cy="1942043"/>
          </a:xfrm>
        </p:spPr>
      </p:pic>
    </p:spTree>
    <p:extLst>
      <p:ext uri="{BB962C8B-B14F-4D97-AF65-F5344CB8AC3E}">
        <p14:creationId xmlns:p14="http://schemas.microsoft.com/office/powerpoint/2010/main" val="3077027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DE78F-F9D0-0870-3D7C-558DD4D5DEAF}"/>
              </a:ext>
            </a:extLst>
          </p:cNvPr>
          <p:cNvSpPr>
            <a:spLocks noGrp="1"/>
          </p:cNvSpPr>
          <p:nvPr>
            <p:ph type="title"/>
          </p:nvPr>
        </p:nvSpPr>
        <p:spPr/>
        <p:txBody>
          <a:bodyPr/>
          <a:lstStyle/>
          <a:p>
            <a:r>
              <a:rPr lang="en-US" b="1" dirty="0">
                <a:solidFill>
                  <a:schemeClr val="bg1">
                    <a:lumMod val="95000"/>
                  </a:schemeClr>
                </a:solidFill>
              </a:rPr>
              <a:t>Contents of the Reviews Table</a:t>
            </a:r>
            <a:endParaRPr lang="en-IN" b="1" dirty="0">
              <a:solidFill>
                <a:schemeClr val="bg1">
                  <a:lumMod val="95000"/>
                </a:schemeClr>
              </a:solidFill>
            </a:endParaRPr>
          </a:p>
        </p:txBody>
      </p:sp>
      <p:sp>
        <p:nvSpPr>
          <p:cNvPr id="3" name="Content Placeholder 2">
            <a:extLst>
              <a:ext uri="{FF2B5EF4-FFF2-40B4-BE49-F238E27FC236}">
                <a16:creationId xmlns:a16="http://schemas.microsoft.com/office/drawing/2014/main" id="{D2E613F1-EC0A-4EC9-49D8-D8ADEBCB7222}"/>
              </a:ext>
            </a:extLst>
          </p:cNvPr>
          <p:cNvSpPr>
            <a:spLocks noGrp="1"/>
          </p:cNvSpPr>
          <p:nvPr>
            <p:ph sz="half" idx="1"/>
          </p:nvPr>
        </p:nvSpPr>
        <p:spPr/>
        <p:txBody>
          <a:bodyPr/>
          <a:lstStyle/>
          <a:p>
            <a:r>
              <a:rPr lang="en-US" dirty="0"/>
              <a:t>Syntax : select * from Reviews;</a:t>
            </a:r>
            <a:endParaRPr lang="en-IN" dirty="0"/>
          </a:p>
        </p:txBody>
      </p:sp>
      <p:pic>
        <p:nvPicPr>
          <p:cNvPr id="6" name="Content Placeholder 5">
            <a:extLst>
              <a:ext uri="{FF2B5EF4-FFF2-40B4-BE49-F238E27FC236}">
                <a16:creationId xmlns:a16="http://schemas.microsoft.com/office/drawing/2014/main" id="{D2032956-AE91-7570-5159-A7B18E5BE17D}"/>
              </a:ext>
            </a:extLst>
          </p:cNvPr>
          <p:cNvPicPr>
            <a:picLocks noGrp="1" noChangeAspect="1"/>
          </p:cNvPicPr>
          <p:nvPr>
            <p:ph sz="half" idx="2"/>
          </p:nvPr>
        </p:nvPicPr>
        <p:blipFill>
          <a:blip r:embed="rId2"/>
          <a:stretch>
            <a:fillRect/>
          </a:stretch>
        </p:blipFill>
        <p:spPr>
          <a:xfrm>
            <a:off x="6341533" y="1787623"/>
            <a:ext cx="5156199" cy="2598109"/>
          </a:xfrm>
        </p:spPr>
      </p:pic>
    </p:spTree>
    <p:extLst>
      <p:ext uri="{BB962C8B-B14F-4D97-AF65-F5344CB8AC3E}">
        <p14:creationId xmlns:p14="http://schemas.microsoft.com/office/powerpoint/2010/main" val="2969022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5F6E1-C395-56DE-AD92-E893C10D3D9A}"/>
              </a:ext>
            </a:extLst>
          </p:cNvPr>
          <p:cNvSpPr>
            <a:spLocks noGrp="1"/>
          </p:cNvSpPr>
          <p:nvPr>
            <p:ph type="title"/>
          </p:nvPr>
        </p:nvSpPr>
        <p:spPr/>
        <p:txBody>
          <a:bodyPr/>
          <a:lstStyle/>
          <a:p>
            <a:r>
              <a:rPr lang="en-US" b="1" dirty="0"/>
              <a:t>Subqueries</a:t>
            </a:r>
            <a:endParaRPr lang="en-IN" b="1" dirty="0"/>
          </a:p>
        </p:txBody>
      </p:sp>
      <p:sp>
        <p:nvSpPr>
          <p:cNvPr id="13" name="Rectangle 1">
            <a:extLst>
              <a:ext uri="{FF2B5EF4-FFF2-40B4-BE49-F238E27FC236}">
                <a16:creationId xmlns:a16="http://schemas.microsoft.com/office/drawing/2014/main" id="{7E69F1CE-A4EF-1FCC-9AD2-AEFD20CFD93E}"/>
              </a:ext>
            </a:extLst>
          </p:cNvPr>
          <p:cNvSpPr>
            <a:spLocks noGrp="1" noChangeArrowheads="1"/>
          </p:cNvSpPr>
          <p:nvPr>
            <p:ph type="body" idx="1"/>
          </p:nvPr>
        </p:nvSpPr>
        <p:spPr bwMode="auto">
          <a:xfrm>
            <a:off x="1408955" y="6365557"/>
            <a:ext cx="8507412"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a:ln>
                  <a:noFill/>
                </a:ln>
                <a:solidFill>
                  <a:schemeClr val="tx1"/>
                </a:solidFill>
                <a:effectLst/>
                <a:latin typeface="Arial" panose="020B0604020202020204" pitchFamily="34" charset="0"/>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0" name="Picture Placeholder 9">
            <a:extLst>
              <a:ext uri="{FF2B5EF4-FFF2-40B4-BE49-F238E27FC236}">
                <a16:creationId xmlns:a16="http://schemas.microsoft.com/office/drawing/2014/main" id="{26229FFD-3C2E-DAC0-F0CB-CB369E0EEA2E}"/>
              </a:ext>
            </a:extLst>
          </p:cNvPr>
          <p:cNvPicPr>
            <a:picLocks noGrp="1" noChangeAspect="1"/>
          </p:cNvPicPr>
          <p:nvPr>
            <p:ph sz="half" idx="2"/>
          </p:nvPr>
        </p:nvPicPr>
        <p:blipFill>
          <a:blip r:embed="rId2"/>
          <a:stretch/>
        </p:blipFill>
        <p:spPr>
          <a:xfrm>
            <a:off x="839788" y="2943490"/>
            <a:ext cx="3703641" cy="1626658"/>
          </a:xfrm>
        </p:spPr>
      </p:pic>
      <p:sp>
        <p:nvSpPr>
          <p:cNvPr id="12" name="Text Placeholder 11">
            <a:extLst>
              <a:ext uri="{FF2B5EF4-FFF2-40B4-BE49-F238E27FC236}">
                <a16:creationId xmlns:a16="http://schemas.microsoft.com/office/drawing/2014/main" id="{1448F9D2-539D-5616-0F67-50557820CA57}"/>
              </a:ext>
            </a:extLst>
          </p:cNvPr>
          <p:cNvSpPr>
            <a:spLocks noGrp="1"/>
          </p:cNvSpPr>
          <p:nvPr>
            <p:ph type="body" sz="quarter" idx="3"/>
          </p:nvPr>
        </p:nvSpPr>
        <p:spPr>
          <a:xfrm>
            <a:off x="6208712" y="2472798"/>
            <a:ext cx="4825159" cy="706964"/>
          </a:xfrm>
        </p:spPr>
        <p:txBody>
          <a:bodyPr>
            <a:normAutofit fontScale="32500" lnSpcReduction="20000"/>
          </a:bodyPr>
          <a:lstStyle/>
          <a:p>
            <a:pPr algn="l"/>
            <a:r>
              <a:rPr lang="en-US" sz="4300" b="1" i="0" dirty="0">
                <a:solidFill>
                  <a:srgbClr val="0D0D0D"/>
                </a:solidFill>
                <a:effectLst/>
                <a:highlight>
                  <a:srgbClr val="FFFFFF"/>
                </a:highlight>
                <a:latin typeface="ui-sans-serif"/>
              </a:rPr>
              <a:t>1. Subquery to List Products Ordered by a Specific Order</a:t>
            </a:r>
          </a:p>
          <a:p>
            <a:br>
              <a:rPr lang="en-US" dirty="0"/>
            </a:br>
            <a:endParaRPr lang="en-IN" dirty="0"/>
          </a:p>
        </p:txBody>
      </p:sp>
      <p:sp>
        <p:nvSpPr>
          <p:cNvPr id="4" name="Text Placeholder 3">
            <a:extLst>
              <a:ext uri="{FF2B5EF4-FFF2-40B4-BE49-F238E27FC236}">
                <a16:creationId xmlns:a16="http://schemas.microsoft.com/office/drawing/2014/main" id="{84CB71CE-9C34-D85F-5457-BA1432753145}"/>
              </a:ext>
            </a:extLst>
          </p:cNvPr>
          <p:cNvSpPr>
            <a:spLocks noGrp="1"/>
          </p:cNvSpPr>
          <p:nvPr>
            <p:ph sz="quarter" idx="4"/>
          </p:nvPr>
        </p:nvSpPr>
        <p:spPr/>
        <p:txBody>
          <a:bodyPr/>
          <a:lstStyle/>
          <a:p>
            <a:r>
              <a:rPr lang="en-US" dirty="0"/>
              <a:t>SELECT * FROM </a:t>
            </a:r>
            <a:r>
              <a:rPr lang="en-US" dirty="0" err="1"/>
              <a:t>ProductsWHERE</a:t>
            </a:r>
            <a:r>
              <a:rPr lang="en-US" dirty="0"/>
              <a:t> </a:t>
            </a:r>
            <a:r>
              <a:rPr lang="en-US" dirty="0" err="1"/>
              <a:t>ProductID</a:t>
            </a:r>
            <a:r>
              <a:rPr lang="en-US" dirty="0"/>
              <a:t> IN (SELECT </a:t>
            </a:r>
            <a:r>
              <a:rPr lang="en-US" dirty="0" err="1"/>
              <a:t>ProductID</a:t>
            </a:r>
            <a:r>
              <a:rPr lang="en-US" dirty="0"/>
              <a:t> FROM </a:t>
            </a:r>
            <a:r>
              <a:rPr lang="en-US" dirty="0" err="1"/>
              <a:t>OrderDetails</a:t>
            </a:r>
            <a:r>
              <a:rPr lang="en-US" dirty="0"/>
              <a:t> WHERE </a:t>
            </a:r>
            <a:r>
              <a:rPr lang="en-US" dirty="0" err="1"/>
              <a:t>OrderID</a:t>
            </a:r>
            <a:r>
              <a:rPr lang="en-US" dirty="0"/>
              <a:t> = 1);</a:t>
            </a:r>
            <a:endParaRPr lang="en-IN" dirty="0"/>
          </a:p>
        </p:txBody>
      </p:sp>
    </p:spTree>
    <p:extLst>
      <p:ext uri="{BB962C8B-B14F-4D97-AF65-F5344CB8AC3E}">
        <p14:creationId xmlns:p14="http://schemas.microsoft.com/office/powerpoint/2010/main" val="3332557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899D52A-8F0E-D567-F463-CD61F8B26C4F}"/>
              </a:ext>
            </a:extLst>
          </p:cNvPr>
          <p:cNvSpPr>
            <a:spLocks noGrp="1"/>
          </p:cNvSpPr>
          <p:nvPr>
            <p:ph type="title"/>
          </p:nvPr>
        </p:nvSpPr>
        <p:spPr/>
        <p:txBody>
          <a:bodyPr/>
          <a:lstStyle/>
          <a:p>
            <a:r>
              <a:rPr lang="en-US" b="1" dirty="0"/>
              <a:t>Subqueries</a:t>
            </a:r>
            <a:endParaRPr lang="en-IN" dirty="0"/>
          </a:p>
        </p:txBody>
      </p:sp>
      <p:sp>
        <p:nvSpPr>
          <p:cNvPr id="12" name="Rectangle 1">
            <a:extLst>
              <a:ext uri="{FF2B5EF4-FFF2-40B4-BE49-F238E27FC236}">
                <a16:creationId xmlns:a16="http://schemas.microsoft.com/office/drawing/2014/main" id="{AAB38D1D-DD0D-1BC1-D2CF-C5E1384F8C78}"/>
              </a:ext>
            </a:extLst>
          </p:cNvPr>
          <p:cNvSpPr>
            <a:spLocks noGrp="1" noChangeArrowheads="1"/>
          </p:cNvSpPr>
          <p:nvPr>
            <p:ph type="body" idx="1"/>
          </p:nvPr>
        </p:nvSpPr>
        <p:spPr bwMode="auto">
          <a:xfrm>
            <a:off x="1154954" y="275313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Content Placeholder 13">
            <a:extLst>
              <a:ext uri="{FF2B5EF4-FFF2-40B4-BE49-F238E27FC236}">
                <a16:creationId xmlns:a16="http://schemas.microsoft.com/office/drawing/2014/main" id="{6B3BAD7B-8A42-F575-3B91-726F0B51DC6D}"/>
              </a:ext>
            </a:extLst>
          </p:cNvPr>
          <p:cNvPicPr>
            <a:picLocks noGrp="1" noChangeAspect="1"/>
          </p:cNvPicPr>
          <p:nvPr>
            <p:ph sz="half" idx="2"/>
          </p:nvPr>
        </p:nvPicPr>
        <p:blipFill>
          <a:blip r:embed="rId2"/>
          <a:stretch>
            <a:fillRect/>
          </a:stretch>
        </p:blipFill>
        <p:spPr>
          <a:xfrm>
            <a:off x="1035986" y="2603500"/>
            <a:ext cx="2494614" cy="3311525"/>
          </a:xfrm>
        </p:spPr>
      </p:pic>
      <p:sp>
        <p:nvSpPr>
          <p:cNvPr id="10" name="Text Placeholder 9">
            <a:extLst>
              <a:ext uri="{FF2B5EF4-FFF2-40B4-BE49-F238E27FC236}">
                <a16:creationId xmlns:a16="http://schemas.microsoft.com/office/drawing/2014/main" id="{65453801-25E5-8E5F-86D7-682DCA858554}"/>
              </a:ext>
            </a:extLst>
          </p:cNvPr>
          <p:cNvSpPr>
            <a:spLocks noGrp="1"/>
          </p:cNvSpPr>
          <p:nvPr>
            <p:ph type="body" sz="quarter" idx="3"/>
          </p:nvPr>
        </p:nvSpPr>
        <p:spPr>
          <a:xfrm>
            <a:off x="6208712" y="2472798"/>
            <a:ext cx="4825159" cy="706964"/>
          </a:xfrm>
        </p:spPr>
        <p:txBody>
          <a:bodyPr>
            <a:normAutofit fontScale="55000" lnSpcReduction="20000"/>
          </a:bodyPr>
          <a:lstStyle/>
          <a:p>
            <a:pPr algn="l"/>
            <a:r>
              <a:rPr lang="en-US" b="1" i="0" dirty="0">
                <a:solidFill>
                  <a:srgbClr val="0D0D0D"/>
                </a:solidFill>
                <a:effectLst/>
                <a:highlight>
                  <a:srgbClr val="FFFFFF"/>
                </a:highlight>
                <a:latin typeface="ui-sans-serif"/>
              </a:rPr>
              <a:t>2. Subquery to Calculate the Total Amount Spent by Each Customer</a:t>
            </a:r>
          </a:p>
          <a:p>
            <a:br>
              <a:rPr lang="en-US" dirty="0"/>
            </a:br>
            <a:endParaRPr lang="en-IN" dirty="0"/>
          </a:p>
        </p:txBody>
      </p:sp>
      <p:sp>
        <p:nvSpPr>
          <p:cNvPr id="11" name="Content Placeholder 10">
            <a:extLst>
              <a:ext uri="{FF2B5EF4-FFF2-40B4-BE49-F238E27FC236}">
                <a16:creationId xmlns:a16="http://schemas.microsoft.com/office/drawing/2014/main" id="{22C197D8-3DDF-66EE-5E5B-636CC0DA4A7C}"/>
              </a:ext>
            </a:extLst>
          </p:cNvPr>
          <p:cNvSpPr>
            <a:spLocks noGrp="1"/>
          </p:cNvSpPr>
          <p:nvPr>
            <p:ph sz="quarter" idx="4"/>
          </p:nvPr>
        </p:nvSpPr>
        <p:spPr/>
        <p:txBody>
          <a:bodyPr/>
          <a:lstStyle/>
          <a:p>
            <a:r>
              <a:rPr lang="en-US" dirty="0"/>
              <a:t>SELECT </a:t>
            </a:r>
            <a:r>
              <a:rPr lang="en-US" dirty="0" err="1"/>
              <a:t>CustomerID</a:t>
            </a:r>
            <a:r>
              <a:rPr lang="en-US" dirty="0"/>
              <a:t>, (SELECT </a:t>
            </a:r>
            <a:r>
              <a:rPr lang="en-US" b="1" dirty="0"/>
              <a:t>SUM</a:t>
            </a:r>
            <a:r>
              <a:rPr lang="en-US" dirty="0"/>
              <a:t>(</a:t>
            </a:r>
            <a:r>
              <a:rPr lang="en-US" dirty="0" err="1"/>
              <a:t>TotalAmount</a:t>
            </a:r>
            <a:r>
              <a:rPr lang="en-US" dirty="0"/>
              <a:t>) FROM Orders </a:t>
            </a:r>
            <a:r>
              <a:rPr lang="en-US" b="1" dirty="0"/>
              <a:t>WHERE</a:t>
            </a:r>
            <a:r>
              <a:rPr lang="en-US" dirty="0"/>
              <a:t> </a:t>
            </a:r>
            <a:r>
              <a:rPr lang="en-US" dirty="0" err="1"/>
              <a:t>Orders.CustomerID</a:t>
            </a:r>
            <a:r>
              <a:rPr lang="en-US" dirty="0"/>
              <a:t> = </a:t>
            </a:r>
            <a:r>
              <a:rPr lang="en-US" dirty="0" err="1"/>
              <a:t>Customers.CustomerID</a:t>
            </a:r>
            <a:r>
              <a:rPr lang="en-US" dirty="0"/>
              <a:t>) AS </a:t>
            </a:r>
            <a:r>
              <a:rPr lang="en-US" dirty="0" err="1"/>
              <a:t>TotalSpent</a:t>
            </a:r>
            <a:r>
              <a:rPr lang="en-US" dirty="0"/>
              <a:t> FROM Customers;</a:t>
            </a:r>
            <a:endParaRPr lang="en-IN" dirty="0"/>
          </a:p>
        </p:txBody>
      </p:sp>
    </p:spTree>
    <p:extLst>
      <p:ext uri="{BB962C8B-B14F-4D97-AF65-F5344CB8AC3E}">
        <p14:creationId xmlns:p14="http://schemas.microsoft.com/office/powerpoint/2010/main" val="3181884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E4121-70E5-2013-EF34-04C2225DF2D0}"/>
              </a:ext>
            </a:extLst>
          </p:cNvPr>
          <p:cNvSpPr>
            <a:spLocks noGrp="1"/>
          </p:cNvSpPr>
          <p:nvPr>
            <p:ph type="title"/>
          </p:nvPr>
        </p:nvSpPr>
        <p:spPr/>
        <p:txBody>
          <a:bodyPr>
            <a:normAutofit fontScale="90000"/>
          </a:bodyPr>
          <a:lstStyle/>
          <a:p>
            <a:r>
              <a:rPr lang="en-US" sz="3100" b="1" dirty="0">
                <a:solidFill>
                  <a:schemeClr val="bg1">
                    <a:lumMod val="95000"/>
                  </a:schemeClr>
                </a:solidFill>
              </a:rPr>
              <a:t>Subqueries</a:t>
            </a:r>
            <a:br>
              <a:rPr lang="en-US" sz="1800" b="1" dirty="0">
                <a:solidFill>
                  <a:schemeClr val="bg1">
                    <a:lumMod val="95000"/>
                  </a:schemeClr>
                </a:solidFill>
              </a:rPr>
            </a:br>
            <a:br>
              <a:rPr lang="en-US" sz="1800" b="1" dirty="0">
                <a:solidFill>
                  <a:schemeClr val="bg1">
                    <a:lumMod val="95000"/>
                  </a:schemeClr>
                </a:solidFill>
              </a:rPr>
            </a:br>
            <a:r>
              <a:rPr kumimoji="0" lang="en-US" altLang="en-US" sz="1800" b="1" i="0" u="none" strike="noStrike" cap="none" normalizeH="0" baseline="0" dirty="0">
                <a:ln>
                  <a:noFill/>
                </a:ln>
                <a:solidFill>
                  <a:schemeClr val="bg1">
                    <a:lumMod val="95000"/>
                  </a:schemeClr>
                </a:solidFill>
                <a:effectLst/>
                <a:latin typeface="ui-sans-serif"/>
              </a:rPr>
              <a:t>Retrieve all products that have never been ordered.</a:t>
            </a:r>
            <a:br>
              <a:rPr kumimoji="0" lang="en-US" altLang="en-US" sz="1050" b="1" i="0" u="none" strike="noStrike" cap="none" normalizeH="0" baseline="0" dirty="0">
                <a:ln>
                  <a:noFill/>
                </a:ln>
                <a:solidFill>
                  <a:schemeClr val="bg1">
                    <a:lumMod val="95000"/>
                  </a:schemeClr>
                </a:solidFill>
                <a:effectLst/>
                <a:latin typeface="ui-monospace"/>
              </a:rPr>
            </a:br>
            <a:br>
              <a:rPr lang="en-US" sz="1800" b="1" dirty="0">
                <a:solidFill>
                  <a:schemeClr val="bg1">
                    <a:lumMod val="95000"/>
                  </a:schemeClr>
                </a:solidFill>
              </a:rPr>
            </a:br>
            <a:endParaRPr lang="en-IN" sz="1800" b="1" dirty="0">
              <a:solidFill>
                <a:schemeClr val="bg1">
                  <a:lumMod val="95000"/>
                </a:schemeClr>
              </a:solidFill>
            </a:endParaRPr>
          </a:p>
        </p:txBody>
      </p:sp>
      <p:sp>
        <p:nvSpPr>
          <p:cNvPr id="3" name="Content Placeholder 2">
            <a:extLst>
              <a:ext uri="{FF2B5EF4-FFF2-40B4-BE49-F238E27FC236}">
                <a16:creationId xmlns:a16="http://schemas.microsoft.com/office/drawing/2014/main" id="{9323290D-92CE-93B9-F48B-EC147C79F74D}"/>
              </a:ext>
            </a:extLst>
          </p:cNvPr>
          <p:cNvSpPr>
            <a:spLocks noGrp="1"/>
          </p:cNvSpPr>
          <p:nvPr>
            <p:ph idx="1"/>
          </p:nvPr>
        </p:nvSpPr>
        <p:spPr/>
        <p:txBody>
          <a:bodyPr/>
          <a:lstStyle/>
          <a:p>
            <a:pPr algn="l"/>
            <a:r>
              <a:rPr lang="en-US" b="1" dirty="0">
                <a:solidFill>
                  <a:srgbClr val="0D0D0D"/>
                </a:solidFill>
                <a:highlight>
                  <a:srgbClr val="FFFFFF"/>
                </a:highlight>
                <a:latin typeface="ui-sans-serif"/>
              </a:rPr>
              <a:t>3</a:t>
            </a:r>
            <a:r>
              <a:rPr lang="en-US" b="1" i="0" dirty="0">
                <a:solidFill>
                  <a:srgbClr val="0D0D0D"/>
                </a:solidFill>
                <a:effectLst/>
                <a:highlight>
                  <a:srgbClr val="FFFFFF"/>
                </a:highlight>
                <a:latin typeface="ui-sans-serif"/>
              </a:rPr>
              <a:t>. Subquery to Find Products That Have Not Been Ordered</a:t>
            </a:r>
          </a:p>
          <a:p>
            <a:r>
              <a:rPr lang="en-US" dirty="0"/>
              <a:t>SELECT * FROM Products</a:t>
            </a:r>
          </a:p>
          <a:p>
            <a:pPr marL="0" indent="0">
              <a:buNone/>
            </a:pPr>
            <a:r>
              <a:rPr lang="en-US" dirty="0"/>
              <a:t>WHERE </a:t>
            </a:r>
            <a:r>
              <a:rPr lang="en-US" dirty="0" err="1"/>
              <a:t>ProductID</a:t>
            </a:r>
            <a:r>
              <a:rPr lang="en-US" dirty="0"/>
              <a:t> NOT IN (</a:t>
            </a:r>
          </a:p>
          <a:p>
            <a:pPr marL="0" indent="0">
              <a:buNone/>
            </a:pPr>
            <a:r>
              <a:rPr lang="en-US" dirty="0"/>
              <a:t>SELECT DISTINCT </a:t>
            </a:r>
            <a:r>
              <a:rPr lang="en-US" dirty="0" err="1"/>
              <a:t>ProductID</a:t>
            </a:r>
            <a:r>
              <a:rPr lang="en-US" dirty="0"/>
              <a:t> FROM        </a:t>
            </a:r>
            <a:r>
              <a:rPr lang="en-US" dirty="0" err="1"/>
              <a:t>OrderDetails</a:t>
            </a:r>
            <a:r>
              <a:rPr lang="en-US" dirty="0"/>
              <a:t>);</a:t>
            </a:r>
          </a:p>
          <a:p>
            <a:endParaRPr lang="en-IN" dirty="0"/>
          </a:p>
        </p:txBody>
      </p:sp>
      <p:sp>
        <p:nvSpPr>
          <p:cNvPr id="7" name="Rectangle 3">
            <a:extLst>
              <a:ext uri="{FF2B5EF4-FFF2-40B4-BE49-F238E27FC236}">
                <a16:creationId xmlns:a16="http://schemas.microsoft.com/office/drawing/2014/main" id="{99EDC6F2-8875-1C61-7357-03C8526112C7}"/>
              </a:ext>
            </a:extLst>
          </p:cNvPr>
          <p:cNvSpPr>
            <a:spLocks noGrp="1" noChangeArrowheads="1"/>
          </p:cNvSpPr>
          <p:nvPr>
            <p:ph type="body" sz="half" idx="2"/>
          </p:nvPr>
        </p:nvSpPr>
        <p:spPr bwMode="auto">
          <a:xfrm flipH="1">
            <a:off x="6465106" y="6934199"/>
            <a:ext cx="4236759" cy="3132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8918E28E-1870-2D41-7712-71E9B5F3599A}"/>
              </a:ext>
            </a:extLst>
          </p:cNvPr>
          <p:cNvPicPr>
            <a:picLocks noChangeAspect="1"/>
          </p:cNvPicPr>
          <p:nvPr/>
        </p:nvPicPr>
        <p:blipFill>
          <a:blip r:embed="rId2"/>
          <a:stretch>
            <a:fillRect/>
          </a:stretch>
        </p:blipFill>
        <p:spPr>
          <a:xfrm>
            <a:off x="172183" y="2705123"/>
            <a:ext cx="4968671" cy="4152877"/>
          </a:xfrm>
          <a:prstGeom prst="rect">
            <a:avLst/>
          </a:prstGeom>
        </p:spPr>
      </p:pic>
    </p:spTree>
    <p:extLst>
      <p:ext uri="{BB962C8B-B14F-4D97-AF65-F5344CB8AC3E}">
        <p14:creationId xmlns:p14="http://schemas.microsoft.com/office/powerpoint/2010/main" val="4078319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62EAEE91-4F73-63ED-8935-95DDD3BAAA45}"/>
              </a:ext>
            </a:extLst>
          </p:cNvPr>
          <p:cNvSpPr>
            <a:spLocks noGrp="1" noChangeArrowheads="1"/>
          </p:cNvSpPr>
          <p:nvPr>
            <p:ph type="title"/>
          </p:nvPr>
        </p:nvSpPr>
        <p:spPr bwMode="auto">
          <a:xfrm>
            <a:off x="839787" y="703302"/>
            <a:ext cx="2521479"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3600" b="1" i="0" u="none" strike="noStrike" cap="none" normalizeH="0" baseline="0" dirty="0">
                <a:ln>
                  <a:noFill/>
                </a:ln>
                <a:solidFill>
                  <a:srgbClr val="0D0D0D"/>
                </a:solidFill>
                <a:effectLst/>
                <a:latin typeface="ui-sans-serif"/>
              </a:rPr>
            </a:br>
            <a:r>
              <a:rPr lang="en-US" altLang="en-US" sz="3600" b="1" dirty="0">
                <a:solidFill>
                  <a:srgbClr val="0D0D0D"/>
                </a:solidFill>
                <a:latin typeface="ui-sans-serif"/>
              </a:rPr>
              <a:t>JOINS </a:t>
            </a:r>
            <a:endParaRPr kumimoji="0" lang="en-US" altLang="en-US" sz="2800" b="1"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F8D51CF5-94B2-657B-C795-519064961464}"/>
              </a:ext>
            </a:extLst>
          </p:cNvPr>
          <p:cNvSpPr>
            <a:spLocks noGrp="1"/>
          </p:cNvSpPr>
          <p:nvPr>
            <p:ph idx="1"/>
          </p:nvPr>
        </p:nvSpPr>
        <p:spPr/>
        <p:txBody>
          <a:bodyPr/>
          <a:lstStyle/>
          <a:p>
            <a:r>
              <a:rPr lang="en-IN" dirty="0"/>
              <a:t>SELECT </a:t>
            </a:r>
            <a:r>
              <a:rPr lang="en-IN" dirty="0" err="1"/>
              <a:t>OrderDetails.OrderDetailID</a:t>
            </a:r>
            <a:r>
              <a:rPr lang="en-IN" dirty="0"/>
              <a:t>, </a:t>
            </a:r>
            <a:r>
              <a:rPr lang="en-IN" dirty="0" err="1"/>
              <a:t>OrderDetails.OrderID</a:t>
            </a:r>
            <a:r>
              <a:rPr lang="en-IN" dirty="0"/>
              <a:t>, </a:t>
            </a:r>
            <a:r>
              <a:rPr lang="en-IN" dirty="0" err="1"/>
              <a:t>Products.Name</a:t>
            </a:r>
            <a:r>
              <a:rPr lang="en-IN" dirty="0"/>
              <a:t>, </a:t>
            </a:r>
            <a:r>
              <a:rPr lang="en-IN" dirty="0" err="1"/>
              <a:t>OrderDetails.Quantity</a:t>
            </a:r>
            <a:r>
              <a:rPr lang="en-IN" dirty="0"/>
              <a:t>, </a:t>
            </a:r>
            <a:r>
              <a:rPr lang="en-IN" dirty="0" err="1"/>
              <a:t>OrderDetails.UnitPrice</a:t>
            </a:r>
            <a:endParaRPr lang="en-IN" dirty="0"/>
          </a:p>
          <a:p>
            <a:r>
              <a:rPr lang="en-IN" dirty="0"/>
              <a:t>FROM </a:t>
            </a:r>
            <a:r>
              <a:rPr lang="en-IN" dirty="0" err="1"/>
              <a:t>OrderDetails</a:t>
            </a:r>
            <a:endParaRPr lang="en-IN" dirty="0"/>
          </a:p>
          <a:p>
            <a:r>
              <a:rPr lang="en-IN" dirty="0"/>
              <a:t>INNER JOIN Products ON </a:t>
            </a:r>
            <a:r>
              <a:rPr lang="en-IN" dirty="0" err="1"/>
              <a:t>OrderDetails.ProductID</a:t>
            </a:r>
            <a:r>
              <a:rPr lang="en-IN" dirty="0"/>
              <a:t> = </a:t>
            </a:r>
            <a:r>
              <a:rPr lang="en-IN" dirty="0" err="1"/>
              <a:t>Products.ProductID</a:t>
            </a:r>
            <a:r>
              <a:rPr lang="en-IN" dirty="0"/>
              <a:t>;</a:t>
            </a:r>
          </a:p>
          <a:p>
            <a:endParaRPr lang="en-IN" dirty="0"/>
          </a:p>
        </p:txBody>
      </p:sp>
      <p:sp>
        <p:nvSpPr>
          <p:cNvPr id="4" name="Text Placeholder 3">
            <a:extLst>
              <a:ext uri="{FF2B5EF4-FFF2-40B4-BE49-F238E27FC236}">
                <a16:creationId xmlns:a16="http://schemas.microsoft.com/office/drawing/2014/main" id="{90714732-1135-6B1F-6506-E05B102131DD}"/>
              </a:ext>
            </a:extLst>
          </p:cNvPr>
          <p:cNvSpPr>
            <a:spLocks noGrp="1"/>
          </p:cNvSpPr>
          <p:nvPr>
            <p:ph type="body" sz="half" idx="2"/>
          </p:nvPr>
        </p:nvSpPr>
        <p:spPr/>
        <p:txBody>
          <a:bodyPr/>
          <a:lstStyle/>
          <a:p>
            <a:r>
              <a:rPr kumimoji="0" lang="en-US" altLang="en-US" sz="1600" b="1" i="0" u="none" strike="noStrike" cap="none" normalizeH="0" baseline="0" dirty="0">
                <a:ln>
                  <a:noFill/>
                </a:ln>
                <a:solidFill>
                  <a:srgbClr val="0D0D0D"/>
                </a:solidFill>
                <a:effectLst/>
                <a:latin typeface="ui-sans-serif"/>
              </a:rPr>
              <a:t>Retrieve Order Details with Product Information with the help of Inner Join</a:t>
            </a:r>
            <a:endParaRPr lang="en-IN" dirty="0"/>
          </a:p>
          <a:p>
            <a:endParaRPr lang="en-IN" dirty="0"/>
          </a:p>
        </p:txBody>
      </p:sp>
      <p:pic>
        <p:nvPicPr>
          <p:cNvPr id="7" name="Picture 6">
            <a:extLst>
              <a:ext uri="{FF2B5EF4-FFF2-40B4-BE49-F238E27FC236}">
                <a16:creationId xmlns:a16="http://schemas.microsoft.com/office/drawing/2014/main" id="{48AA98FC-1CBD-556A-209A-17D0BDB3317F}"/>
              </a:ext>
            </a:extLst>
          </p:cNvPr>
          <p:cNvPicPr>
            <a:picLocks noChangeAspect="1"/>
          </p:cNvPicPr>
          <p:nvPr/>
        </p:nvPicPr>
        <p:blipFill>
          <a:blip r:embed="rId2"/>
          <a:stretch>
            <a:fillRect/>
          </a:stretch>
        </p:blipFill>
        <p:spPr>
          <a:xfrm>
            <a:off x="741792" y="2491262"/>
            <a:ext cx="3829414" cy="2085817"/>
          </a:xfrm>
          <a:prstGeom prst="rect">
            <a:avLst/>
          </a:prstGeom>
        </p:spPr>
      </p:pic>
    </p:spTree>
    <p:extLst>
      <p:ext uri="{BB962C8B-B14F-4D97-AF65-F5344CB8AC3E}">
        <p14:creationId xmlns:p14="http://schemas.microsoft.com/office/powerpoint/2010/main" val="3785069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C2D29-1D31-7F51-8A27-6C342E68F842}"/>
              </a:ext>
            </a:extLst>
          </p:cNvPr>
          <p:cNvSpPr>
            <a:spLocks noGrp="1"/>
          </p:cNvSpPr>
          <p:nvPr>
            <p:ph type="title"/>
          </p:nvPr>
        </p:nvSpPr>
        <p:spPr>
          <a:xfrm>
            <a:off x="839788" y="702733"/>
            <a:ext cx="3932237" cy="1354667"/>
          </a:xfrm>
        </p:spPr>
        <p:txBody>
          <a:bodyPr>
            <a:noAutofit/>
          </a:bodyPr>
          <a:lstStyle/>
          <a:p>
            <a:pPr algn="ctr"/>
            <a:r>
              <a:rPr lang="en-US" sz="1800" dirty="0"/>
              <a:t>JOINS</a:t>
            </a:r>
            <a:br>
              <a:rPr lang="en-US" sz="1800" dirty="0"/>
            </a:br>
            <a:r>
              <a:rPr lang="en-US" sz="1800" dirty="0"/>
              <a:t>Retrieve all products and their order details(if any)</a:t>
            </a:r>
            <a:br>
              <a:rPr lang="en-US" sz="1800" dirty="0"/>
            </a:br>
            <a:r>
              <a:rPr lang="en-US" sz="1800" dirty="0"/>
              <a:t>(Left Join)</a:t>
            </a:r>
            <a:br>
              <a:rPr lang="en-US" sz="1800" dirty="0"/>
            </a:br>
            <a:r>
              <a:rPr lang="en-US" sz="1800" dirty="0"/>
              <a:t> </a:t>
            </a:r>
            <a:endParaRPr lang="en-IN" sz="1800" dirty="0"/>
          </a:p>
        </p:txBody>
      </p:sp>
      <p:sp>
        <p:nvSpPr>
          <p:cNvPr id="3" name="Content Placeholder 2">
            <a:extLst>
              <a:ext uri="{FF2B5EF4-FFF2-40B4-BE49-F238E27FC236}">
                <a16:creationId xmlns:a16="http://schemas.microsoft.com/office/drawing/2014/main" id="{4905E7F7-F2B8-B3C3-62DA-ECEE1BE01DCB}"/>
              </a:ext>
            </a:extLst>
          </p:cNvPr>
          <p:cNvSpPr>
            <a:spLocks noGrp="1"/>
          </p:cNvSpPr>
          <p:nvPr>
            <p:ph idx="1"/>
          </p:nvPr>
        </p:nvSpPr>
        <p:spPr/>
        <p:txBody>
          <a:bodyPr/>
          <a:lstStyle/>
          <a:p>
            <a:r>
              <a:rPr lang="en-IN" dirty="0"/>
              <a:t>SELECT </a:t>
            </a:r>
            <a:r>
              <a:rPr lang="en-IN" dirty="0" err="1"/>
              <a:t>Products.ProductID</a:t>
            </a:r>
            <a:r>
              <a:rPr lang="en-IN" dirty="0"/>
              <a:t>, </a:t>
            </a:r>
            <a:r>
              <a:rPr lang="en-IN" dirty="0" err="1"/>
              <a:t>Products.Name</a:t>
            </a:r>
            <a:r>
              <a:rPr lang="en-IN" dirty="0"/>
              <a:t>, </a:t>
            </a:r>
            <a:r>
              <a:rPr lang="en-IN" dirty="0" err="1"/>
              <a:t>OrderDetails.OrderDetailID</a:t>
            </a:r>
            <a:r>
              <a:rPr lang="en-IN" dirty="0"/>
              <a:t>, </a:t>
            </a:r>
            <a:r>
              <a:rPr lang="en-IN" dirty="0" err="1"/>
              <a:t>OrderDetails.QuantityFROM</a:t>
            </a:r>
            <a:r>
              <a:rPr lang="en-IN" dirty="0"/>
              <a:t> Products</a:t>
            </a:r>
          </a:p>
          <a:p>
            <a:r>
              <a:rPr lang="en-IN" dirty="0"/>
              <a:t>LEFT JOIN </a:t>
            </a:r>
            <a:r>
              <a:rPr lang="en-IN" dirty="0" err="1"/>
              <a:t>OrderDetails</a:t>
            </a:r>
            <a:r>
              <a:rPr lang="en-IN" dirty="0"/>
              <a:t> ON </a:t>
            </a:r>
            <a:r>
              <a:rPr lang="en-IN" dirty="0" err="1"/>
              <a:t>Products.ProductID</a:t>
            </a:r>
            <a:r>
              <a:rPr lang="en-IN" dirty="0"/>
              <a:t> = </a:t>
            </a:r>
            <a:r>
              <a:rPr lang="en-IN" dirty="0" err="1"/>
              <a:t>OrderDetails.ProductID</a:t>
            </a:r>
            <a:r>
              <a:rPr lang="en-IN" dirty="0"/>
              <a:t>;</a:t>
            </a:r>
          </a:p>
        </p:txBody>
      </p:sp>
      <p:sp>
        <p:nvSpPr>
          <p:cNvPr id="5" name="Rectangle 1">
            <a:extLst>
              <a:ext uri="{FF2B5EF4-FFF2-40B4-BE49-F238E27FC236}">
                <a16:creationId xmlns:a16="http://schemas.microsoft.com/office/drawing/2014/main" id="{87D3DC03-A5BA-DB9A-3BA2-490FA91501F4}"/>
              </a:ext>
            </a:extLst>
          </p:cNvPr>
          <p:cNvSpPr>
            <a:spLocks noGrp="1" noChangeArrowheads="1"/>
          </p:cNvSpPr>
          <p:nvPr>
            <p:ph type="body" sz="half" idx="2"/>
          </p:nvPr>
        </p:nvSpPr>
        <p:spPr bwMode="auto">
          <a:xfrm>
            <a:off x="839788" y="3701584"/>
            <a:ext cx="65"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0D0D0D"/>
                </a:solidFill>
                <a:effectLst/>
                <a:latin typeface="ui-sans-serif"/>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55FC45AB-B281-811F-7CF0-E21F859D0737}"/>
              </a:ext>
            </a:extLst>
          </p:cNvPr>
          <p:cNvPicPr>
            <a:picLocks noChangeAspect="1"/>
          </p:cNvPicPr>
          <p:nvPr/>
        </p:nvPicPr>
        <p:blipFill>
          <a:blip r:embed="rId2"/>
          <a:stretch>
            <a:fillRect/>
          </a:stretch>
        </p:blipFill>
        <p:spPr>
          <a:xfrm>
            <a:off x="1094878" y="2124187"/>
            <a:ext cx="3422055" cy="2121342"/>
          </a:xfrm>
          <a:prstGeom prst="rect">
            <a:avLst/>
          </a:prstGeom>
        </p:spPr>
      </p:pic>
      <p:sp>
        <p:nvSpPr>
          <p:cNvPr id="12" name="Rectangle 4">
            <a:extLst>
              <a:ext uri="{FF2B5EF4-FFF2-40B4-BE49-F238E27FC236}">
                <a16:creationId xmlns:a16="http://schemas.microsoft.com/office/drawing/2014/main" id="{FA0E6665-40BC-0F99-B889-A569B227638E}"/>
              </a:ext>
            </a:extLst>
          </p:cNvPr>
          <p:cNvSpPr>
            <a:spLocks noChangeArrowheads="1"/>
          </p:cNvSpPr>
          <p:nvPr/>
        </p:nvSpPr>
        <p:spPr bwMode="auto">
          <a:xfrm>
            <a:off x="0" y="-483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0D0D0D"/>
                </a:solidFill>
                <a:effectLst/>
                <a:latin typeface="ui-sans-serif"/>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5071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4656-01BF-D8D5-212A-3B8EDD8B54BE}"/>
              </a:ext>
            </a:extLst>
          </p:cNvPr>
          <p:cNvSpPr>
            <a:spLocks noGrp="1"/>
          </p:cNvSpPr>
          <p:nvPr>
            <p:ph type="title"/>
          </p:nvPr>
        </p:nvSpPr>
        <p:spPr/>
        <p:txBody>
          <a:bodyPr>
            <a:normAutofit fontScale="90000"/>
          </a:bodyPr>
          <a:lstStyle/>
          <a:p>
            <a:r>
              <a:rPr lang="en-US" dirty="0"/>
              <a:t>JOINS </a:t>
            </a:r>
            <a:br>
              <a:rPr lang="en-US" dirty="0"/>
            </a:br>
            <a:r>
              <a:rPr lang="en-US" dirty="0"/>
              <a:t>Retrieve all orders and corresponding customers.</a:t>
            </a:r>
            <a:br>
              <a:rPr lang="en-US" dirty="0"/>
            </a:br>
            <a:br>
              <a:rPr lang="en-US" dirty="0"/>
            </a:br>
            <a:endParaRPr lang="en-IN" dirty="0"/>
          </a:p>
        </p:txBody>
      </p:sp>
      <p:sp>
        <p:nvSpPr>
          <p:cNvPr id="3" name="Content Placeholder 2">
            <a:extLst>
              <a:ext uri="{FF2B5EF4-FFF2-40B4-BE49-F238E27FC236}">
                <a16:creationId xmlns:a16="http://schemas.microsoft.com/office/drawing/2014/main" id="{50B246E3-9F0C-21FA-6887-863094CD1372}"/>
              </a:ext>
            </a:extLst>
          </p:cNvPr>
          <p:cNvSpPr>
            <a:spLocks noGrp="1"/>
          </p:cNvSpPr>
          <p:nvPr>
            <p:ph idx="1"/>
          </p:nvPr>
        </p:nvSpPr>
        <p:spPr/>
        <p:txBody>
          <a:bodyPr/>
          <a:lstStyle/>
          <a:p>
            <a:r>
              <a:rPr lang="en-IN" dirty="0"/>
              <a:t>SELECT </a:t>
            </a:r>
            <a:r>
              <a:rPr lang="en-IN" dirty="0" err="1"/>
              <a:t>Orders.OrderID</a:t>
            </a:r>
            <a:r>
              <a:rPr lang="en-IN" dirty="0"/>
              <a:t>, </a:t>
            </a:r>
            <a:r>
              <a:rPr lang="en-IN" dirty="0" err="1"/>
              <a:t>Orders.OrderDate</a:t>
            </a:r>
            <a:r>
              <a:rPr lang="en-IN" dirty="0"/>
              <a:t>, </a:t>
            </a:r>
            <a:r>
              <a:rPr lang="en-IN" dirty="0" err="1"/>
              <a:t>Customers.CustomerID</a:t>
            </a:r>
            <a:r>
              <a:rPr lang="en-IN" dirty="0"/>
              <a:t>, </a:t>
            </a:r>
            <a:r>
              <a:rPr lang="en-IN" dirty="0" err="1"/>
              <a:t>Customers.Name</a:t>
            </a:r>
            <a:endParaRPr lang="en-IN" dirty="0"/>
          </a:p>
          <a:p>
            <a:r>
              <a:rPr lang="en-IN" dirty="0"/>
              <a:t>FROM Orders</a:t>
            </a:r>
          </a:p>
          <a:p>
            <a:r>
              <a:rPr lang="en-IN" dirty="0"/>
              <a:t>RIGHT JOIN Customers ON </a:t>
            </a:r>
            <a:r>
              <a:rPr lang="en-IN" dirty="0" err="1"/>
              <a:t>Orders.CustomerID</a:t>
            </a:r>
            <a:r>
              <a:rPr lang="en-IN" dirty="0"/>
              <a:t> = </a:t>
            </a:r>
            <a:r>
              <a:rPr lang="en-IN" dirty="0" err="1"/>
              <a:t>Customers.CustomerID</a:t>
            </a:r>
            <a:r>
              <a:rPr lang="en-IN" dirty="0"/>
              <a:t>;</a:t>
            </a:r>
          </a:p>
          <a:p>
            <a:endParaRPr lang="en-IN" dirty="0"/>
          </a:p>
        </p:txBody>
      </p:sp>
      <p:sp>
        <p:nvSpPr>
          <p:cNvPr id="4" name="Text Placeholder 3">
            <a:extLst>
              <a:ext uri="{FF2B5EF4-FFF2-40B4-BE49-F238E27FC236}">
                <a16:creationId xmlns:a16="http://schemas.microsoft.com/office/drawing/2014/main" id="{983704F2-C31B-E33E-1E72-F0B8A7F96891}"/>
              </a:ext>
            </a:extLst>
          </p:cNvPr>
          <p:cNvSpPr>
            <a:spLocks noGrp="1"/>
          </p:cNvSpPr>
          <p:nvPr>
            <p:ph type="body" sz="half" idx="2"/>
          </p:nvPr>
        </p:nvSpPr>
        <p:spPr/>
        <p:txBody>
          <a:bodyPr/>
          <a:lstStyle/>
          <a:p>
            <a:endParaRPr lang="en-IN" dirty="0"/>
          </a:p>
        </p:txBody>
      </p:sp>
      <p:pic>
        <p:nvPicPr>
          <p:cNvPr id="7" name="Picture 6">
            <a:extLst>
              <a:ext uri="{FF2B5EF4-FFF2-40B4-BE49-F238E27FC236}">
                <a16:creationId xmlns:a16="http://schemas.microsoft.com/office/drawing/2014/main" id="{384AEBBB-3698-F155-D1F5-33BFE3B9F4DE}"/>
              </a:ext>
            </a:extLst>
          </p:cNvPr>
          <p:cNvPicPr>
            <a:picLocks noChangeAspect="1"/>
          </p:cNvPicPr>
          <p:nvPr/>
        </p:nvPicPr>
        <p:blipFill>
          <a:blip r:embed="rId2"/>
          <a:stretch>
            <a:fillRect/>
          </a:stretch>
        </p:blipFill>
        <p:spPr>
          <a:xfrm>
            <a:off x="654999" y="3064934"/>
            <a:ext cx="3978119" cy="2235201"/>
          </a:xfrm>
          <a:prstGeom prst="rect">
            <a:avLst/>
          </a:prstGeom>
        </p:spPr>
      </p:pic>
    </p:spTree>
    <p:extLst>
      <p:ext uri="{BB962C8B-B14F-4D97-AF65-F5344CB8AC3E}">
        <p14:creationId xmlns:p14="http://schemas.microsoft.com/office/powerpoint/2010/main" val="658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F1E0F93-73C0-8CDA-AAF0-40CDA6006CE3}"/>
              </a:ext>
            </a:extLst>
          </p:cNvPr>
          <p:cNvSpPr>
            <a:spLocks noGrp="1"/>
          </p:cNvSpPr>
          <p:nvPr>
            <p:ph type="title"/>
          </p:nvPr>
        </p:nvSpPr>
        <p:spPr>
          <a:xfrm>
            <a:off x="1188821" y="3532778"/>
            <a:ext cx="2130135" cy="1519518"/>
          </a:xfrm>
        </p:spPr>
        <p:txBody>
          <a:bodyPr/>
          <a:lstStyle/>
          <a:p>
            <a:endParaRPr lang="en-IN" dirty="0"/>
          </a:p>
        </p:txBody>
      </p:sp>
      <p:sp>
        <p:nvSpPr>
          <p:cNvPr id="15" name="Text Placeholder 14">
            <a:extLst>
              <a:ext uri="{FF2B5EF4-FFF2-40B4-BE49-F238E27FC236}">
                <a16:creationId xmlns:a16="http://schemas.microsoft.com/office/drawing/2014/main" id="{6D390AC5-3CD2-6B81-2704-83FC132BD6C4}"/>
              </a:ext>
            </a:extLst>
          </p:cNvPr>
          <p:cNvSpPr>
            <a:spLocks noGrp="1"/>
          </p:cNvSpPr>
          <p:nvPr>
            <p:ph type="body" idx="1"/>
          </p:nvPr>
        </p:nvSpPr>
        <p:spPr/>
        <p:txBody>
          <a:bodyPr/>
          <a:lstStyle/>
          <a:p>
            <a:r>
              <a:rPr lang="en-US" dirty="0"/>
              <a:t>Prepared by :</a:t>
            </a:r>
            <a:endParaRPr lang="en-IN" dirty="0"/>
          </a:p>
          <a:p>
            <a:r>
              <a:rPr lang="en-IN" dirty="0"/>
              <a:t>Goske. Priyanka</a:t>
            </a:r>
          </a:p>
          <a:p>
            <a:endParaRPr lang="en-US" dirty="0"/>
          </a:p>
        </p:txBody>
      </p:sp>
      <p:pic>
        <p:nvPicPr>
          <p:cNvPr id="1026" name="Picture 2" descr="auto (1108×586)">
            <a:extLst>
              <a:ext uri="{FF2B5EF4-FFF2-40B4-BE49-F238E27FC236}">
                <a16:creationId xmlns:a16="http://schemas.microsoft.com/office/drawing/2014/main" id="{8572FBFD-BA1C-8A15-E69E-F298E480E2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017" y="1493308"/>
            <a:ext cx="5166783" cy="3713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14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0760-99D2-628E-7B7F-0DA29F678355}"/>
              </a:ext>
            </a:extLst>
          </p:cNvPr>
          <p:cNvSpPr>
            <a:spLocks noGrp="1"/>
          </p:cNvSpPr>
          <p:nvPr>
            <p:ph type="title"/>
          </p:nvPr>
        </p:nvSpPr>
        <p:spPr/>
        <p:txBody>
          <a:bodyPr/>
          <a:lstStyle/>
          <a:p>
            <a:r>
              <a:rPr lang="en-US" b="1" dirty="0"/>
              <a:t>Abstract</a:t>
            </a:r>
            <a:endParaRPr lang="en-IN" b="1" dirty="0"/>
          </a:p>
        </p:txBody>
      </p:sp>
      <p:sp>
        <p:nvSpPr>
          <p:cNvPr id="3" name="Text Placeholder 2">
            <a:extLst>
              <a:ext uri="{FF2B5EF4-FFF2-40B4-BE49-F238E27FC236}">
                <a16:creationId xmlns:a16="http://schemas.microsoft.com/office/drawing/2014/main" id="{B904227C-EF57-A0DD-5515-CCB0D2D01233}"/>
              </a:ext>
            </a:extLst>
          </p:cNvPr>
          <p:cNvSpPr>
            <a:spLocks noGrp="1"/>
          </p:cNvSpPr>
          <p:nvPr>
            <p:ph type="body" sz="half" idx="2"/>
          </p:nvPr>
        </p:nvSpPr>
        <p:spPr>
          <a:xfrm>
            <a:off x="533400" y="3428999"/>
            <a:ext cx="9447213" cy="3183467"/>
          </a:xfrm>
        </p:spPr>
        <p:txBody>
          <a:bodyPr/>
          <a:lstStyle/>
          <a:p>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 retail store analysis project involves designing and implementing a database system to support the functionalities of an shopping platform. The system typically includes tables to store customer information, product details, orders, order details, and optionally, reviews.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purpose of the retail store analysis project is to create a robust and efficient database system that can handle various aspects of an shopping experience. It allows customers to browse products, add them to their cart, place orders, and leave reviews. Additionally, it provides administrators with tools to manage products, orders, and customer information.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12288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F354-119E-FE99-0EF0-286D0F2EB334}"/>
              </a:ext>
            </a:extLst>
          </p:cNvPr>
          <p:cNvSpPr>
            <a:spLocks noGrp="1"/>
          </p:cNvSpPr>
          <p:nvPr>
            <p:ph type="title"/>
          </p:nvPr>
        </p:nvSpPr>
        <p:spPr/>
        <p:txBody>
          <a:bodyPr>
            <a:normAutofit fontScale="90000"/>
          </a:bodyPr>
          <a:lstStyle/>
          <a:p>
            <a:r>
              <a:rPr lang="en-US" b="1" dirty="0">
                <a:highlight>
                  <a:srgbClr val="008080"/>
                </a:highlight>
              </a:rPr>
              <a:t>ER Diagram</a:t>
            </a:r>
            <a:br>
              <a:rPr lang="en-US" b="1" dirty="0">
                <a:highlight>
                  <a:srgbClr val="008080"/>
                </a:highlight>
              </a:rPr>
            </a:br>
            <a:endParaRPr lang="en-IN" b="1" dirty="0">
              <a:highlight>
                <a:srgbClr val="008080"/>
              </a:highlight>
            </a:endParaRPr>
          </a:p>
        </p:txBody>
      </p:sp>
      <p:pic>
        <p:nvPicPr>
          <p:cNvPr id="4" name="Picture 3">
            <a:extLst>
              <a:ext uri="{FF2B5EF4-FFF2-40B4-BE49-F238E27FC236}">
                <a16:creationId xmlns:a16="http://schemas.microsoft.com/office/drawing/2014/main" id="{8E96946F-001C-5DB9-955F-48C73DD77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606" y="2336799"/>
            <a:ext cx="6736038" cy="4453467"/>
          </a:xfrm>
          <a:prstGeom prst="rect">
            <a:avLst/>
          </a:prstGeom>
        </p:spPr>
      </p:pic>
    </p:spTree>
    <p:extLst>
      <p:ext uri="{BB962C8B-B14F-4D97-AF65-F5344CB8AC3E}">
        <p14:creationId xmlns:p14="http://schemas.microsoft.com/office/powerpoint/2010/main" val="3330429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8D2A44B-2779-D0BE-9204-611C3FF04607}"/>
              </a:ext>
            </a:extLst>
          </p:cNvPr>
          <p:cNvSpPr>
            <a:spLocks noGrp="1"/>
          </p:cNvSpPr>
          <p:nvPr>
            <p:ph type="title"/>
          </p:nvPr>
        </p:nvSpPr>
        <p:spPr/>
        <p:txBody>
          <a:bodyPr/>
          <a:lstStyle/>
          <a:p>
            <a:r>
              <a:rPr lang="en-US" b="1" dirty="0">
                <a:solidFill>
                  <a:schemeClr val="bg1">
                    <a:lumMod val="95000"/>
                  </a:schemeClr>
                </a:solidFill>
                <a:latin typeface="Arial" panose="020B0604020202020204" pitchFamily="34" charset="0"/>
                <a:cs typeface="Arial" panose="020B0604020202020204" pitchFamily="34" charset="0"/>
              </a:rPr>
              <a:t>Structure of the Customer Table </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11" name="Content Placeholder 10">
            <a:extLst>
              <a:ext uri="{FF2B5EF4-FFF2-40B4-BE49-F238E27FC236}">
                <a16:creationId xmlns:a16="http://schemas.microsoft.com/office/drawing/2014/main" id="{647E33E5-A30A-231D-0DAE-C67E5B260674}"/>
              </a:ext>
            </a:extLst>
          </p:cNvPr>
          <p:cNvSpPr>
            <a:spLocks noGrp="1"/>
          </p:cNvSpPr>
          <p:nvPr>
            <p:ph sz="half" idx="1"/>
          </p:nvPr>
        </p:nvSpPr>
        <p:spPr/>
        <p:txBody>
          <a:bodyPr/>
          <a:lstStyle/>
          <a:p>
            <a:r>
              <a:rPr lang="en-US" dirty="0"/>
              <a:t>This table shows the information of the customers.</a:t>
            </a:r>
          </a:p>
          <a:p>
            <a:r>
              <a:rPr lang="en-US" dirty="0"/>
              <a:t>Syntax : desc customers;</a:t>
            </a:r>
            <a:endParaRPr lang="en-IN" dirty="0"/>
          </a:p>
        </p:txBody>
      </p:sp>
      <p:graphicFrame>
        <p:nvGraphicFramePr>
          <p:cNvPr id="16" name="Content Placeholder 15">
            <a:extLst>
              <a:ext uri="{FF2B5EF4-FFF2-40B4-BE49-F238E27FC236}">
                <a16:creationId xmlns:a16="http://schemas.microsoft.com/office/drawing/2014/main" id="{3A0CECF8-E2FA-1B38-AEB2-C0387590B994}"/>
              </a:ext>
            </a:extLst>
          </p:cNvPr>
          <p:cNvGraphicFramePr>
            <a:graphicFrameLocks noGrp="1"/>
          </p:cNvGraphicFramePr>
          <p:nvPr>
            <p:ph sz="half" idx="2"/>
            <p:extLst>
              <p:ext uri="{D42A27DB-BD31-4B8C-83A1-F6EECF244321}">
                <p14:modId xmlns:p14="http://schemas.microsoft.com/office/powerpoint/2010/main" val="1461939650"/>
              </p:ext>
            </p:extLst>
          </p:nvPr>
        </p:nvGraphicFramePr>
        <p:xfrm>
          <a:off x="6697133" y="1825625"/>
          <a:ext cx="4385730" cy="741680"/>
        </p:xfrm>
        <a:graphic>
          <a:graphicData uri="http://schemas.openxmlformats.org/drawingml/2006/table">
            <a:tbl>
              <a:tblPr firstRow="1" bandRow="1">
                <a:tableStyleId>{5C22544A-7EE6-4342-B048-85BDC9FD1C3A}</a:tableStyleId>
              </a:tblPr>
              <a:tblGrid>
                <a:gridCol w="877146">
                  <a:extLst>
                    <a:ext uri="{9D8B030D-6E8A-4147-A177-3AD203B41FA5}">
                      <a16:colId xmlns:a16="http://schemas.microsoft.com/office/drawing/2014/main" val="2164212544"/>
                    </a:ext>
                  </a:extLst>
                </a:gridCol>
                <a:gridCol w="877146">
                  <a:extLst>
                    <a:ext uri="{9D8B030D-6E8A-4147-A177-3AD203B41FA5}">
                      <a16:colId xmlns:a16="http://schemas.microsoft.com/office/drawing/2014/main" val="3242023084"/>
                    </a:ext>
                  </a:extLst>
                </a:gridCol>
                <a:gridCol w="877146">
                  <a:extLst>
                    <a:ext uri="{9D8B030D-6E8A-4147-A177-3AD203B41FA5}">
                      <a16:colId xmlns:a16="http://schemas.microsoft.com/office/drawing/2014/main" val="600256155"/>
                    </a:ext>
                  </a:extLst>
                </a:gridCol>
                <a:gridCol w="877146">
                  <a:extLst>
                    <a:ext uri="{9D8B030D-6E8A-4147-A177-3AD203B41FA5}">
                      <a16:colId xmlns:a16="http://schemas.microsoft.com/office/drawing/2014/main" val="2560043788"/>
                    </a:ext>
                  </a:extLst>
                </a:gridCol>
                <a:gridCol w="877146">
                  <a:extLst>
                    <a:ext uri="{9D8B030D-6E8A-4147-A177-3AD203B41FA5}">
                      <a16:colId xmlns:a16="http://schemas.microsoft.com/office/drawing/2014/main" val="1087077480"/>
                    </a:ext>
                  </a:extLst>
                </a:gridCol>
              </a:tblGrid>
              <a:tr h="37084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183984605"/>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917110984"/>
                  </a:ext>
                </a:extLst>
              </a:tr>
            </a:tbl>
          </a:graphicData>
        </a:graphic>
      </p:graphicFrame>
      <p:pic>
        <p:nvPicPr>
          <p:cNvPr id="15" name="Picture 14">
            <a:extLst>
              <a:ext uri="{FF2B5EF4-FFF2-40B4-BE49-F238E27FC236}">
                <a16:creationId xmlns:a16="http://schemas.microsoft.com/office/drawing/2014/main" id="{824352E3-18AF-16B4-D5A7-7E56830B9B56}"/>
              </a:ext>
            </a:extLst>
          </p:cNvPr>
          <p:cNvPicPr>
            <a:picLocks noChangeAspect="1"/>
          </p:cNvPicPr>
          <p:nvPr/>
        </p:nvPicPr>
        <p:blipFill>
          <a:blip r:embed="rId2"/>
          <a:stretch>
            <a:fillRect/>
          </a:stretch>
        </p:blipFill>
        <p:spPr>
          <a:xfrm>
            <a:off x="6299200" y="1680632"/>
            <a:ext cx="5181595" cy="1664230"/>
          </a:xfrm>
          <a:prstGeom prst="rect">
            <a:avLst/>
          </a:prstGeom>
        </p:spPr>
      </p:pic>
    </p:spTree>
    <p:extLst>
      <p:ext uri="{BB962C8B-B14F-4D97-AF65-F5344CB8AC3E}">
        <p14:creationId xmlns:p14="http://schemas.microsoft.com/office/powerpoint/2010/main" val="1636647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6A82-D151-D527-56C1-F5A6F3E50FBE}"/>
              </a:ext>
            </a:extLst>
          </p:cNvPr>
          <p:cNvSpPr>
            <a:spLocks noGrp="1"/>
          </p:cNvSpPr>
          <p:nvPr>
            <p:ph type="title"/>
          </p:nvPr>
        </p:nvSpPr>
        <p:spPr/>
        <p:txBody>
          <a:bodyPr/>
          <a:lstStyle/>
          <a:p>
            <a:r>
              <a:rPr lang="en-US" b="1" dirty="0">
                <a:solidFill>
                  <a:schemeClr val="bg1">
                    <a:lumMod val="95000"/>
                  </a:schemeClr>
                </a:solidFill>
                <a:latin typeface="Arial" panose="020B0604020202020204" pitchFamily="34" charset="0"/>
                <a:cs typeface="Arial" panose="020B0604020202020204" pitchFamily="34" charset="0"/>
              </a:rPr>
              <a:t>Structure of the Products Table </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E45BC4F-EFFB-1159-15B0-205F869D541B}"/>
              </a:ext>
            </a:extLst>
          </p:cNvPr>
          <p:cNvSpPr>
            <a:spLocks noGrp="1"/>
          </p:cNvSpPr>
          <p:nvPr>
            <p:ph sz="half" idx="1"/>
          </p:nvPr>
        </p:nvSpPr>
        <p:spPr/>
        <p:txBody>
          <a:bodyPr/>
          <a:lstStyle/>
          <a:p>
            <a:r>
              <a:rPr lang="en-US" dirty="0"/>
              <a:t>This table shows the information about the products.</a:t>
            </a:r>
          </a:p>
          <a:p>
            <a:r>
              <a:rPr lang="en-US" dirty="0"/>
              <a:t>Syntax : desc products;</a:t>
            </a:r>
            <a:endParaRPr lang="en-IN" dirty="0"/>
          </a:p>
        </p:txBody>
      </p:sp>
      <p:pic>
        <p:nvPicPr>
          <p:cNvPr id="8" name="Content Placeholder 7">
            <a:extLst>
              <a:ext uri="{FF2B5EF4-FFF2-40B4-BE49-F238E27FC236}">
                <a16:creationId xmlns:a16="http://schemas.microsoft.com/office/drawing/2014/main" id="{CB4B0FD0-F3B9-B5DA-41EE-6836E4917437}"/>
              </a:ext>
            </a:extLst>
          </p:cNvPr>
          <p:cNvPicPr>
            <a:picLocks noGrp="1" noChangeAspect="1"/>
          </p:cNvPicPr>
          <p:nvPr>
            <p:ph sz="half" idx="2"/>
          </p:nvPr>
        </p:nvPicPr>
        <p:blipFill>
          <a:blip r:embed="rId2"/>
          <a:stretch>
            <a:fillRect/>
          </a:stretch>
        </p:blipFill>
        <p:spPr>
          <a:xfrm>
            <a:off x="6786730" y="1825625"/>
            <a:ext cx="4567069" cy="1950509"/>
          </a:xfrm>
        </p:spPr>
      </p:pic>
    </p:spTree>
    <p:extLst>
      <p:ext uri="{BB962C8B-B14F-4D97-AF65-F5344CB8AC3E}">
        <p14:creationId xmlns:p14="http://schemas.microsoft.com/office/powerpoint/2010/main" val="3226082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54165-D6C6-8A25-63B8-7C003C9C5928}"/>
              </a:ext>
            </a:extLst>
          </p:cNvPr>
          <p:cNvSpPr>
            <a:spLocks noGrp="1"/>
          </p:cNvSpPr>
          <p:nvPr>
            <p:ph type="title"/>
          </p:nvPr>
        </p:nvSpPr>
        <p:spPr/>
        <p:txBody>
          <a:bodyPr/>
          <a:lstStyle/>
          <a:p>
            <a:r>
              <a:rPr lang="en-US" b="1" dirty="0">
                <a:solidFill>
                  <a:schemeClr val="bg1">
                    <a:lumMod val="95000"/>
                  </a:schemeClr>
                </a:solidFill>
                <a:latin typeface="Arial" panose="020B0604020202020204" pitchFamily="34" charset="0"/>
                <a:cs typeface="Arial" panose="020B0604020202020204" pitchFamily="34" charset="0"/>
              </a:rPr>
              <a:t>Structure of the Order Table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B627060-273E-03A8-8BA9-70A0B02E0731}"/>
              </a:ext>
            </a:extLst>
          </p:cNvPr>
          <p:cNvSpPr>
            <a:spLocks noGrp="1"/>
          </p:cNvSpPr>
          <p:nvPr>
            <p:ph sz="half" idx="1"/>
          </p:nvPr>
        </p:nvSpPr>
        <p:spPr/>
        <p:txBody>
          <a:bodyPr/>
          <a:lstStyle/>
          <a:p>
            <a:r>
              <a:rPr lang="en-US" dirty="0"/>
              <a:t>This table shows the details of orders like </a:t>
            </a:r>
            <a:r>
              <a:rPr lang="en-US" dirty="0" err="1"/>
              <a:t>Order_ID</a:t>
            </a:r>
            <a:r>
              <a:rPr lang="en-US" dirty="0"/>
              <a:t>, </a:t>
            </a:r>
            <a:r>
              <a:rPr lang="en-US" dirty="0" err="1"/>
              <a:t>Custome_ID</a:t>
            </a:r>
            <a:r>
              <a:rPr lang="en-US" dirty="0"/>
              <a:t>, </a:t>
            </a:r>
            <a:r>
              <a:rPr lang="en-US" dirty="0" err="1"/>
              <a:t>Orderdate</a:t>
            </a:r>
            <a:r>
              <a:rPr lang="en-US" dirty="0"/>
              <a:t> and </a:t>
            </a:r>
            <a:r>
              <a:rPr lang="en-US" dirty="0" err="1"/>
              <a:t>Totalamount</a:t>
            </a:r>
            <a:r>
              <a:rPr lang="en-US" dirty="0"/>
              <a:t>.</a:t>
            </a:r>
          </a:p>
          <a:p>
            <a:r>
              <a:rPr lang="en-US" dirty="0"/>
              <a:t>Syntax : desc orders;</a:t>
            </a:r>
            <a:endParaRPr lang="en-IN" dirty="0"/>
          </a:p>
        </p:txBody>
      </p:sp>
      <p:pic>
        <p:nvPicPr>
          <p:cNvPr id="8" name="Content Placeholder 7">
            <a:extLst>
              <a:ext uri="{FF2B5EF4-FFF2-40B4-BE49-F238E27FC236}">
                <a16:creationId xmlns:a16="http://schemas.microsoft.com/office/drawing/2014/main" id="{B3F235FD-FCA7-5C32-A4BD-EBBB88C6BA2C}"/>
              </a:ext>
            </a:extLst>
          </p:cNvPr>
          <p:cNvPicPr>
            <a:picLocks noGrp="1" noChangeAspect="1"/>
          </p:cNvPicPr>
          <p:nvPr>
            <p:ph sz="half" idx="2"/>
          </p:nvPr>
        </p:nvPicPr>
        <p:blipFill>
          <a:blip r:embed="rId2"/>
          <a:stretch>
            <a:fillRect/>
          </a:stretch>
        </p:blipFill>
        <p:spPr>
          <a:xfrm>
            <a:off x="6830315" y="1772684"/>
            <a:ext cx="4498084" cy="1817183"/>
          </a:xfrm>
        </p:spPr>
      </p:pic>
    </p:spTree>
    <p:extLst>
      <p:ext uri="{BB962C8B-B14F-4D97-AF65-F5344CB8AC3E}">
        <p14:creationId xmlns:p14="http://schemas.microsoft.com/office/powerpoint/2010/main" val="2017688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22CF5A-2F6D-C377-8631-CF828E466DB6}"/>
              </a:ext>
            </a:extLst>
          </p:cNvPr>
          <p:cNvSpPr>
            <a:spLocks noGrp="1"/>
          </p:cNvSpPr>
          <p:nvPr>
            <p:ph type="title"/>
          </p:nvPr>
        </p:nvSpPr>
        <p:spPr/>
        <p:txBody>
          <a:bodyPr/>
          <a:lstStyle/>
          <a:p>
            <a:r>
              <a:rPr lang="en-US" b="1" dirty="0">
                <a:solidFill>
                  <a:schemeClr val="bg1">
                    <a:lumMod val="95000"/>
                  </a:schemeClr>
                </a:solidFill>
                <a:latin typeface="Arial" panose="020B0604020202020204" pitchFamily="34" charset="0"/>
                <a:cs typeface="Arial" panose="020B0604020202020204" pitchFamily="34" charset="0"/>
              </a:rPr>
              <a:t>Structure of the Order details Table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745D3CB9-BC3A-5D5E-8B0B-B79F4E34DC47}"/>
              </a:ext>
            </a:extLst>
          </p:cNvPr>
          <p:cNvSpPr>
            <a:spLocks noGrp="1"/>
          </p:cNvSpPr>
          <p:nvPr>
            <p:ph sz="half" idx="1"/>
          </p:nvPr>
        </p:nvSpPr>
        <p:spPr/>
        <p:txBody>
          <a:bodyPr/>
          <a:lstStyle/>
          <a:p>
            <a:r>
              <a:rPr lang="en-US" dirty="0"/>
              <a:t>This table shows the information about the order details</a:t>
            </a:r>
          </a:p>
          <a:p>
            <a:r>
              <a:rPr lang="en-US" dirty="0"/>
              <a:t>Syntax : desc </a:t>
            </a:r>
            <a:r>
              <a:rPr lang="en-US" dirty="0" err="1"/>
              <a:t>orderdetails</a:t>
            </a:r>
            <a:r>
              <a:rPr lang="en-US" dirty="0"/>
              <a:t>;</a:t>
            </a:r>
          </a:p>
        </p:txBody>
      </p:sp>
      <p:pic>
        <p:nvPicPr>
          <p:cNvPr id="9" name="Content Placeholder 8">
            <a:extLst>
              <a:ext uri="{FF2B5EF4-FFF2-40B4-BE49-F238E27FC236}">
                <a16:creationId xmlns:a16="http://schemas.microsoft.com/office/drawing/2014/main" id="{A9EC50B6-B4AC-CF5C-4136-2C602B8EBD23}"/>
              </a:ext>
            </a:extLst>
          </p:cNvPr>
          <p:cNvPicPr>
            <a:picLocks noGrp="1" noChangeAspect="1"/>
          </p:cNvPicPr>
          <p:nvPr>
            <p:ph sz="half" idx="2"/>
          </p:nvPr>
        </p:nvPicPr>
        <p:blipFill>
          <a:blip r:embed="rId2"/>
          <a:stretch>
            <a:fillRect/>
          </a:stretch>
        </p:blipFill>
        <p:spPr>
          <a:xfrm>
            <a:off x="6790946" y="1820705"/>
            <a:ext cx="4655987" cy="1565589"/>
          </a:xfrm>
        </p:spPr>
      </p:pic>
    </p:spTree>
    <p:extLst>
      <p:ext uri="{BB962C8B-B14F-4D97-AF65-F5344CB8AC3E}">
        <p14:creationId xmlns:p14="http://schemas.microsoft.com/office/powerpoint/2010/main" val="3420686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6752-EB8C-FD86-8CF6-30A8288B4B96}"/>
              </a:ext>
            </a:extLst>
          </p:cNvPr>
          <p:cNvSpPr>
            <a:spLocks noGrp="1"/>
          </p:cNvSpPr>
          <p:nvPr>
            <p:ph type="title"/>
          </p:nvPr>
        </p:nvSpPr>
        <p:spPr/>
        <p:txBody>
          <a:bodyPr/>
          <a:lstStyle/>
          <a:p>
            <a:r>
              <a:rPr lang="en-US" b="1" dirty="0">
                <a:solidFill>
                  <a:schemeClr val="bg1">
                    <a:lumMod val="95000"/>
                  </a:schemeClr>
                </a:solidFill>
                <a:latin typeface="Arial" panose="020B0604020202020204" pitchFamily="34" charset="0"/>
                <a:cs typeface="Arial" panose="020B0604020202020204" pitchFamily="34" charset="0"/>
              </a:rPr>
              <a:t>Structure of the Reviews Table </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CA8819C-2B43-1BD5-6F60-6663052861E9}"/>
              </a:ext>
            </a:extLst>
          </p:cNvPr>
          <p:cNvSpPr>
            <a:spLocks noGrp="1"/>
          </p:cNvSpPr>
          <p:nvPr>
            <p:ph sz="half" idx="1"/>
          </p:nvPr>
        </p:nvSpPr>
        <p:spPr/>
        <p:txBody>
          <a:bodyPr/>
          <a:lstStyle/>
          <a:p>
            <a:r>
              <a:rPr lang="en-US" dirty="0"/>
              <a:t>This table shows the information about the reviews received from the customers like rating, comments.</a:t>
            </a:r>
          </a:p>
          <a:p>
            <a:r>
              <a:rPr lang="en-US" dirty="0"/>
              <a:t>Syntax : desc reviews;</a:t>
            </a:r>
          </a:p>
          <a:p>
            <a:endParaRPr lang="en-IN" dirty="0"/>
          </a:p>
        </p:txBody>
      </p:sp>
      <p:pic>
        <p:nvPicPr>
          <p:cNvPr id="6" name="Content Placeholder 5">
            <a:extLst>
              <a:ext uri="{FF2B5EF4-FFF2-40B4-BE49-F238E27FC236}">
                <a16:creationId xmlns:a16="http://schemas.microsoft.com/office/drawing/2014/main" id="{0B5E5982-2C3F-BDE3-1D9C-90DFC991BB38}"/>
              </a:ext>
            </a:extLst>
          </p:cNvPr>
          <p:cNvPicPr>
            <a:picLocks noGrp="1" noChangeAspect="1"/>
          </p:cNvPicPr>
          <p:nvPr>
            <p:ph sz="half" idx="2"/>
          </p:nvPr>
        </p:nvPicPr>
        <p:blipFill>
          <a:blip r:embed="rId2"/>
          <a:stretch>
            <a:fillRect/>
          </a:stretch>
        </p:blipFill>
        <p:spPr>
          <a:xfrm>
            <a:off x="7360358" y="1680632"/>
            <a:ext cx="4391375" cy="1926168"/>
          </a:xfrm>
        </p:spPr>
      </p:pic>
    </p:spTree>
    <p:extLst>
      <p:ext uri="{BB962C8B-B14F-4D97-AF65-F5344CB8AC3E}">
        <p14:creationId xmlns:p14="http://schemas.microsoft.com/office/powerpoint/2010/main" val="214322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1C1E-4EFB-7C17-21A6-58CA53C23C46}"/>
              </a:ext>
            </a:extLst>
          </p:cNvPr>
          <p:cNvSpPr>
            <a:spLocks noGrp="1"/>
          </p:cNvSpPr>
          <p:nvPr>
            <p:ph type="title"/>
          </p:nvPr>
        </p:nvSpPr>
        <p:spPr/>
        <p:txBody>
          <a:bodyPr/>
          <a:lstStyle/>
          <a:p>
            <a:r>
              <a:rPr lang="en-US" b="1" dirty="0">
                <a:solidFill>
                  <a:schemeClr val="bg1">
                    <a:lumMod val="95000"/>
                  </a:schemeClr>
                </a:solidFill>
                <a:latin typeface="Arial" panose="020B0604020202020204" pitchFamily="34" charset="0"/>
                <a:cs typeface="Arial" panose="020B0604020202020204" pitchFamily="34" charset="0"/>
              </a:rPr>
              <a:t>Contents of the Products Table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A9EEAF3-FFC6-EBF4-7EB3-EC7E08B639A3}"/>
              </a:ext>
            </a:extLst>
          </p:cNvPr>
          <p:cNvSpPr>
            <a:spLocks noGrp="1"/>
          </p:cNvSpPr>
          <p:nvPr>
            <p:ph sz="half" idx="1"/>
          </p:nvPr>
        </p:nvSpPr>
        <p:spPr/>
        <p:txBody>
          <a:bodyPr/>
          <a:lstStyle/>
          <a:p>
            <a:r>
              <a:rPr lang="en-US" dirty="0"/>
              <a:t>Syntax : select * from Products;</a:t>
            </a:r>
            <a:endParaRPr lang="en-IN" dirty="0"/>
          </a:p>
        </p:txBody>
      </p:sp>
      <p:pic>
        <p:nvPicPr>
          <p:cNvPr id="6" name="Content Placeholder 5">
            <a:extLst>
              <a:ext uri="{FF2B5EF4-FFF2-40B4-BE49-F238E27FC236}">
                <a16:creationId xmlns:a16="http://schemas.microsoft.com/office/drawing/2014/main" id="{9E75FACB-07BF-4112-398D-27B92DC7866E}"/>
              </a:ext>
            </a:extLst>
          </p:cNvPr>
          <p:cNvPicPr>
            <a:picLocks noGrp="1" noChangeAspect="1"/>
          </p:cNvPicPr>
          <p:nvPr>
            <p:ph sz="half" idx="2"/>
          </p:nvPr>
        </p:nvPicPr>
        <p:blipFill>
          <a:blip r:embed="rId2"/>
          <a:stretch>
            <a:fillRect/>
          </a:stretch>
        </p:blipFill>
        <p:spPr>
          <a:xfrm>
            <a:off x="6096000" y="1913467"/>
            <a:ext cx="5162020" cy="4385732"/>
          </a:xfrm>
        </p:spPr>
      </p:pic>
    </p:spTree>
    <p:extLst>
      <p:ext uri="{BB962C8B-B14F-4D97-AF65-F5344CB8AC3E}">
        <p14:creationId xmlns:p14="http://schemas.microsoft.com/office/powerpoint/2010/main" val="14196862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411</TotalTime>
  <Words>535</Words>
  <Application>Microsoft Office PowerPoint</Application>
  <PresentationFormat>Widescreen</PresentationFormat>
  <Paragraphs>58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Century Gothic</vt:lpstr>
      <vt:lpstr>Times New Roman</vt:lpstr>
      <vt:lpstr>ui-monospace</vt:lpstr>
      <vt:lpstr>ui-sans-serif</vt:lpstr>
      <vt:lpstr>Wingdings 3</vt:lpstr>
      <vt:lpstr>Ion Boardroom</vt:lpstr>
      <vt:lpstr> Retail Store Analysis Project</vt:lpstr>
      <vt:lpstr>Abstract</vt:lpstr>
      <vt:lpstr>ER Diagram </vt:lpstr>
      <vt:lpstr>Structure of the Customer Table </vt:lpstr>
      <vt:lpstr>Structure of the Products Table </vt:lpstr>
      <vt:lpstr>Structure of the Order Table</vt:lpstr>
      <vt:lpstr>Structure of the Order details Table</vt:lpstr>
      <vt:lpstr>Structure of the Reviews Table </vt:lpstr>
      <vt:lpstr>Contents of the Products Table</vt:lpstr>
      <vt:lpstr>Contents of the Order Table</vt:lpstr>
      <vt:lpstr>Contents of the Orderdetails Table</vt:lpstr>
      <vt:lpstr>Contents of the Reviews Table</vt:lpstr>
      <vt:lpstr>Subqueries</vt:lpstr>
      <vt:lpstr>Subqueries</vt:lpstr>
      <vt:lpstr>Subqueries  Retrieve all products that have never been ordered.  </vt:lpstr>
      <vt:lpstr> JOINS </vt:lpstr>
      <vt:lpstr>JOINS Retrieve all products and their order details(if any) (Left Join)  </vt:lpstr>
      <vt:lpstr>JOINS  Retrieve all orders and corresponding customers.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priyankagoske0409@outlook.com</dc:creator>
  <cp:lastModifiedBy>priyankagoske0409@outlook.com</cp:lastModifiedBy>
  <cp:revision>5</cp:revision>
  <dcterms:created xsi:type="dcterms:W3CDTF">2024-06-02T20:20:24Z</dcterms:created>
  <dcterms:modified xsi:type="dcterms:W3CDTF">2024-09-30T13:34:49Z</dcterms:modified>
</cp:coreProperties>
</file>