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F99BA7E-2E2E-4583-B55E-3CFB59F67311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ED44121-AD18-42D8-BAAF-20C677A6D3E0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5FE9950-E5B7-46F9-81AE-B1BCA9B430BC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16DD80A-13DF-480F-A9D4-85EC590809D9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D4FE60-151C-41C6-A1F0-BB71E1DA091C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CEB74B-24BE-4B30-9FF6-1238BCC36277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3344CE-8BCB-4FBA-BA32-6A477385B3D4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BB64B7-FDA8-4CCC-A491-7CD058844640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73E6F9-6F7D-46C0-A07B-3B015F61E257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27D096-02A0-4057-9AA0-FBC234FD9E8A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CD0E1A-CD11-4AB2-91BA-FD40239AE668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37A0330-9675-472E-9F5C-4BB91DB92086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D4772D-E1F7-4304-A1CF-6B2ADE51779F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779F90-A042-42CF-872D-60B99276AAA5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3F5058-E3D3-4C62-8764-5045C2C0AF96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B55ADA-353A-4E1B-949D-77F644ACF670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DA8CBB-30FC-4185-A461-110B95F36292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C5933E6-DDC1-4213-9551-F73CEF8D9D61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3261EF9-F9B2-4AFD-ACDE-25F751E4EB80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651081A-44F1-4F28-B337-ED274797B98C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8F59CA7-3754-4C94-AF90-5987A070CC56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8DD26E4-66DF-4B41-B70C-C9E8A19D61D7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BB9011D-743C-4704-A061-5807D0667046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B363895-5A2F-4DB8-8995-44DD5BF43AAC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oogle Shape;11;p2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3;p2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1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F974A9C-B9C5-431F-AC43-59241621707C}" type="slidenum">
              <a:rPr b="0" lang="ru" sz="1000" spc="-1" strike="noStrike">
                <a:solidFill>
                  <a:srgbClr val="595959"/>
                </a:solidFill>
                <a:latin typeface="Lato"/>
                <a:ea typeface="Lato"/>
              </a:rPr>
              <a:t>&lt;номер&gt;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4;p4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" name="Google Shape;25;p4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45" name="Google Shape;26;p4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Google Shape;27;p4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2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28695BE-500E-4234-9B10-F032BC7859E8}" type="slidenum">
              <a:rPr b="0" lang="ru" sz="1000" spc="-1" strike="noStrike">
                <a:solidFill>
                  <a:srgbClr val="595959"/>
                </a:solidFill>
                <a:latin typeface="Lato"/>
                <a:ea typeface="Lato"/>
              </a:rPr>
              <a:t>&lt;номер&gt;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200" spc="-1" strike="noStrike">
                <a:solidFill>
                  <a:srgbClr val="1a1a1a"/>
                </a:solidFill>
                <a:latin typeface="Raleway"/>
                <a:ea typeface="Raleway"/>
              </a:rPr>
              <a:t>Курсовая работа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729720" y="3173040"/>
            <a:ext cx="7687800" cy="540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0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rgbClr val="595959"/>
                </a:solidFill>
                <a:latin typeface="Lato"/>
                <a:ea typeface="Lato"/>
              </a:rPr>
              <a:t>Создание программы генерирующей кроссворды из регулярных выражений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6671160" y="4366080"/>
            <a:ext cx="2511000" cy="79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000" spc="-1" strike="noStrike">
                <a:solidFill>
                  <a:srgbClr val="999999"/>
                </a:solidFill>
                <a:highlight>
                  <a:srgbClr val="e9edee"/>
                </a:highlight>
                <a:latin typeface="Lato"/>
                <a:ea typeface="Lato"/>
              </a:rPr>
              <a:t>Данилевич Леонид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000" spc="-1" strike="noStrike">
                <a:solidFill>
                  <a:srgbClr val="999999"/>
                </a:solidFill>
                <a:highlight>
                  <a:srgbClr val="e9edee"/>
                </a:highlight>
                <a:latin typeface="Lato"/>
                <a:ea typeface="Lato"/>
              </a:rPr>
              <a:t>Лельчук Александр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000" spc="-1" strike="noStrike">
                <a:solidFill>
                  <a:srgbClr val="999999"/>
                </a:solidFill>
                <a:highlight>
                  <a:srgbClr val="e9edee"/>
                </a:highlight>
                <a:latin typeface="Lato"/>
                <a:ea typeface="Lato"/>
              </a:rPr>
              <a:t>Под руководством Дворкина Михаила Эдуардовича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600" spc="-1" strike="noStrike">
                <a:solidFill>
                  <a:srgbClr val="1a1a1a"/>
                </a:solidFill>
                <a:latin typeface="Raleway"/>
                <a:ea typeface="Raleway"/>
              </a:rPr>
              <a:t>Благодарности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729360" y="2198160"/>
            <a:ext cx="4254120" cy="2724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" sz="1300" spc="-1" strike="noStrike">
                <a:solidFill>
                  <a:srgbClr val="595959"/>
                </a:solidFill>
                <a:latin typeface="Lato"/>
                <a:ea typeface="Lato"/>
              </a:rPr>
              <a:t>Мы благодарим нашего научного руководителя Дворкина Михаила Эдуардовича за научное руковождение и направление теоретической части нашей работы.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11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8D53D85-6E7B-4016-9C70-D60A0EB947BE}" type="slidenum">
              <a:rPr b="0" lang="ru" sz="1000" spc="-1" strike="noStrike">
                <a:solidFill>
                  <a:srgbClr val="595959"/>
                </a:solidFill>
                <a:latin typeface="Lato"/>
                <a:ea typeface="Lato"/>
              </a:rPr>
              <a:t>&lt;номер&gt;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22" name="Google Shape;158;p22" descr=""/>
          <p:cNvPicPr/>
          <p:nvPr/>
        </p:nvPicPr>
        <p:blipFill>
          <a:blip r:embed="rId1"/>
          <a:stretch/>
        </p:blipFill>
        <p:spPr>
          <a:xfrm>
            <a:off x="5029920" y="1358640"/>
            <a:ext cx="3931560" cy="262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600" spc="-1" strike="noStrike">
                <a:solidFill>
                  <a:srgbClr val="1a1a1a"/>
                </a:solidFill>
                <a:latin typeface="Raleway"/>
                <a:ea typeface="Raleway"/>
              </a:rPr>
              <a:t>Спасибо за внимание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976680" y="2176560"/>
            <a:ext cx="7190640" cy="2724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12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C69D922-ED48-432C-9A3A-6143EBA78365}" type="slidenum">
              <a:rPr b="0" lang="ru" sz="1000" spc="-1" strike="noStrike">
                <a:solidFill>
                  <a:srgbClr val="595959"/>
                </a:solidFill>
                <a:latin typeface="Lato"/>
                <a:ea typeface="Lato"/>
              </a:rPr>
              <a:t>&lt;номер&gt;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26" name="Google Shape;166;p23" descr=""/>
          <p:cNvPicPr/>
          <p:nvPr/>
        </p:nvPicPr>
        <p:blipFill>
          <a:blip r:embed="rId1"/>
          <a:stretch/>
        </p:blipFill>
        <p:spPr>
          <a:xfrm>
            <a:off x="2468880" y="2559240"/>
            <a:ext cx="4209840" cy="219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600" spc="-1" strike="noStrike">
                <a:solidFill>
                  <a:srgbClr val="1a1a1a"/>
                </a:solidFill>
                <a:latin typeface="Raleway"/>
                <a:ea typeface="Raleway"/>
              </a:rPr>
              <a:t>Кроссворды из регулярных выражений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511800" y="2204280"/>
            <a:ext cx="4905720" cy="2636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rgbClr val="595959"/>
                </a:solidFill>
                <a:latin typeface="Lato"/>
                <a:ea typeface="Lato"/>
              </a:rPr>
              <a:t>Кроссворд из регулярных выражений -- клеточная сетка правильной формы (прямоугольник, шестиугольник и т.д.), который необходимо заполнить латинскими буквами  так, что каждая линия (строка или столбец в прямоугольнике) подходит под соответствующее регулярное выражение.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sldNum" idx="3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5572B4A-FC56-4A11-99FC-331CBB1ADB85}" type="slidenum">
              <a:rPr b="0" lang="ru" sz="1000" spc="-1" strike="noStrike">
                <a:solidFill>
                  <a:srgbClr val="595959"/>
                </a:solidFill>
                <a:latin typeface="Lato"/>
                <a:ea typeface="Lato"/>
              </a:rPr>
              <a:t>2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92" name="Google Shape;96;p14" descr=""/>
          <p:cNvPicPr/>
          <p:nvPr/>
        </p:nvPicPr>
        <p:blipFill>
          <a:blip r:embed="rId1"/>
          <a:stretch/>
        </p:blipFill>
        <p:spPr>
          <a:xfrm>
            <a:off x="0" y="1854000"/>
            <a:ext cx="3300480" cy="328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600" spc="-1" strike="noStrike">
                <a:solidFill>
                  <a:srgbClr val="1a1a1a"/>
                </a:solidFill>
                <a:latin typeface="Raleway"/>
                <a:ea typeface="Raleway"/>
              </a:rPr>
              <a:t>Цель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2100" spc="-1" strike="noStrike">
                <a:solidFill>
                  <a:srgbClr val="595959"/>
                </a:solidFill>
                <a:latin typeface="Lato"/>
                <a:ea typeface="Lato"/>
              </a:rPr>
              <a:t>Написать программу, функционалом которой является генерация, отображение и поддержка решения пользователем красивых и сложных кроссвордов из регулярных выражений.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4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FF70D2F-6A42-4FE8-917C-2E23405A17AB}" type="slidenum">
              <a:rPr b="0" lang="ru" sz="1000" spc="-1" strike="noStrike">
                <a:solidFill>
                  <a:srgbClr val="595959"/>
                </a:solidFill>
                <a:latin typeface="Lato"/>
                <a:ea typeface="Lato"/>
              </a:rPr>
              <a:t>3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/>
          </p:nvPr>
        </p:nvSpPr>
        <p:spPr>
          <a:xfrm>
            <a:off x="729360" y="1775880"/>
            <a:ext cx="7806600" cy="3159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" sz="1500" spc="-1" strike="noStrike">
                <a:solidFill>
                  <a:srgbClr val="595959"/>
                </a:solidFill>
                <a:latin typeface="Lato"/>
                <a:ea typeface="Lato"/>
              </a:rPr>
              <a:t>Решение кроссворда: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Lato"/>
              <a:buAutoNum type="arabicPeriod"/>
              <a:tabLst>
                <a:tab algn="l" pos="0"/>
              </a:tabLst>
            </a:pPr>
            <a:r>
              <a:rPr b="0" lang="ru" sz="1500" spc="-1" strike="noStrike">
                <a:solidFill>
                  <a:srgbClr val="595959"/>
                </a:solidFill>
                <a:latin typeface="Lato"/>
                <a:ea typeface="Lato"/>
              </a:rPr>
              <a:t>Парсинг регулярных выражений </a:t>
            </a:r>
            <a:r>
              <a:rPr b="0" lang="ru" sz="900" spc="-1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</a:rPr>
              <a:t>— </a:t>
            </a:r>
            <a:r>
              <a:rPr b="0" lang="ru" sz="1500" spc="-1" strike="noStrike">
                <a:solidFill>
                  <a:srgbClr val="595959"/>
                </a:solidFill>
                <a:latin typeface="Lato"/>
                <a:ea typeface="Lato"/>
              </a:rPr>
              <a:t> разбор на токены, составление “слов”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  <a:tabLst>
                <a:tab algn="l" pos="0"/>
              </a:tabLst>
            </a:pPr>
            <a:r>
              <a:rPr b="0" lang="ru" sz="1500" spc="-1" strike="noStrike">
                <a:solidFill>
                  <a:srgbClr val="595959"/>
                </a:solidFill>
                <a:latin typeface="Lato"/>
                <a:ea typeface="Lato"/>
              </a:rPr>
              <a:t>Инкрементальные улучшения </a:t>
            </a:r>
            <a:r>
              <a:rPr b="0" lang="ru" sz="900" spc="-1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</a:rPr>
              <a:t>— </a:t>
            </a:r>
            <a:r>
              <a:rPr b="0" lang="ru" sz="1500" spc="-1" strike="noStrike">
                <a:solidFill>
                  <a:srgbClr val="595959"/>
                </a:solidFill>
                <a:latin typeface="Lato"/>
                <a:ea typeface="Lato"/>
              </a:rPr>
              <a:t> отгадывание букв по очереди в некотором порядке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600" spc="-1" strike="noStrike">
                <a:solidFill>
                  <a:srgbClr val="1a1a1a"/>
                </a:solidFill>
                <a:latin typeface="Raleway"/>
                <a:ea typeface="Raleway"/>
              </a:rPr>
              <a:t>Решение кроссворда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5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FDA449C-0288-440D-A722-6DF1A96DD63D}" type="slidenum">
              <a:rPr b="0" lang="ru" sz="1000" spc="-1" strike="noStrike">
                <a:solidFill>
                  <a:srgbClr val="595959"/>
                </a:solidFill>
                <a:latin typeface="Lato"/>
                <a:ea typeface="Lato"/>
              </a:rPr>
              <a:t>4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9" name="Google Shape;111;p16"/>
          <p:cNvSpPr/>
          <p:nvPr/>
        </p:nvSpPr>
        <p:spPr>
          <a:xfrm>
            <a:off x="729360" y="3363840"/>
            <a:ext cx="3684240" cy="186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1600" spc="-1" strike="noStrike">
                <a:solidFill>
                  <a:srgbClr val="595959"/>
                </a:solidFill>
                <a:latin typeface="Lato"/>
                <a:ea typeface="Lato"/>
              </a:rPr>
              <a:t>Бонус: оценка сложности (число попыток взятия клеточки с ещё не отгаданной буквой). Усреднение по 10 попыткам решения, порядок случайный.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00" name="Google Shape;112;p16" descr=""/>
          <p:cNvPicPr/>
          <p:nvPr/>
        </p:nvPicPr>
        <p:blipFill>
          <a:blip r:embed="rId1"/>
          <a:stretch/>
        </p:blipFill>
        <p:spPr>
          <a:xfrm>
            <a:off x="4211640" y="3066840"/>
            <a:ext cx="4505040" cy="207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89040" y="1307160"/>
            <a:ext cx="7728480" cy="546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600" spc="-1" strike="noStrike">
                <a:solidFill>
                  <a:srgbClr val="1a1a1a"/>
                </a:solidFill>
                <a:latin typeface="Raleway"/>
                <a:ea typeface="Raleway"/>
              </a:rPr>
              <a:t>Как генерируются поля и регулярные выражения?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987840" y="1853640"/>
            <a:ext cx="7131240" cy="2895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9000"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" sz="2200" spc="-1" strike="noStrike">
                <a:solidFill>
                  <a:srgbClr val="595959"/>
                </a:solidFill>
                <a:latin typeface="Lato"/>
                <a:ea typeface="Lato"/>
              </a:rPr>
              <a:t>Центральный алгоритм —</a:t>
            </a:r>
            <a:r>
              <a:rPr b="0" lang="ru" sz="2200" spc="-1" strike="noStrike">
                <a:solidFill>
                  <a:srgbClr val="202122"/>
                </a:solidFill>
                <a:highlight>
                  <a:srgbClr val="ffffff"/>
                </a:highlight>
                <a:latin typeface="Lato"/>
                <a:ea typeface="Lato"/>
              </a:rPr>
              <a:t> </a:t>
            </a:r>
            <a:r>
              <a:rPr b="0" lang="ru" sz="2200" spc="-1" strike="noStrike">
                <a:solidFill>
                  <a:srgbClr val="595959"/>
                </a:solidFill>
                <a:latin typeface="Lato"/>
                <a:ea typeface="Lato"/>
              </a:rPr>
              <a:t>метод имитации отжига.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82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Lato"/>
              <a:buAutoNum type="arabicPeriod"/>
              <a:tabLst>
                <a:tab algn="l" pos="0"/>
              </a:tabLst>
            </a:pPr>
            <a:r>
              <a:rPr b="0" lang="ru" sz="2200" spc="-1" strike="noStrike">
                <a:solidFill>
                  <a:srgbClr val="595959"/>
                </a:solidFill>
                <a:latin typeface="Lato"/>
                <a:ea typeface="Lato"/>
              </a:rPr>
              <a:t>Генерация поля кроссворда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2200" spc="-1" strike="noStrike">
                <a:solidFill>
                  <a:srgbClr val="595959"/>
                </a:solidFill>
                <a:latin typeface="Lato"/>
                <a:ea typeface="Lato"/>
              </a:rPr>
              <a:t>Оценка стоимости символьной строки — поиск паттернов: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2200" spc="-1" strike="noStrike">
                <a:solidFill>
                  <a:srgbClr val="595959"/>
                </a:solidFill>
                <a:latin typeface="Lato"/>
                <a:ea typeface="Lato"/>
              </a:rPr>
              <a:t>Повторения (ABABAB); словарные ключи (MASK); палиндромы (ABCBA), прогрессии (AXAYA).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6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1B37BE6-AB66-407B-ABFF-C8AABACFC269}" type="slidenum">
              <a:rPr b="0" lang="ru" sz="1000" spc="-1" strike="noStrike">
                <a:solidFill>
                  <a:srgbClr val="595959"/>
                </a:solidFill>
                <a:latin typeface="Lato"/>
                <a:ea typeface="Lato"/>
              </a:rPr>
              <a:t>5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9040" y="1307160"/>
            <a:ext cx="7728480" cy="546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600" spc="-1" strike="noStrike">
                <a:solidFill>
                  <a:srgbClr val="1a1a1a"/>
                </a:solidFill>
                <a:latin typeface="Raleway"/>
                <a:ea typeface="Raleway"/>
              </a:rPr>
              <a:t>Как генерируются поля и регулярные выражения?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987840" y="1853640"/>
            <a:ext cx="7131240" cy="2895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6000"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" sz="2200" spc="-1" strike="noStrike">
                <a:solidFill>
                  <a:srgbClr val="595959"/>
                </a:solidFill>
                <a:latin typeface="Lato"/>
                <a:ea typeface="Lato"/>
              </a:rPr>
              <a:t>Центральный алгоритм —</a:t>
            </a:r>
            <a:r>
              <a:rPr b="0" lang="ru" sz="2200" spc="-1" strike="noStrike">
                <a:solidFill>
                  <a:srgbClr val="202122"/>
                </a:solidFill>
                <a:highlight>
                  <a:srgbClr val="ffffff"/>
                </a:highlight>
                <a:latin typeface="Lato"/>
                <a:ea typeface="Lato"/>
              </a:rPr>
              <a:t> </a:t>
            </a:r>
            <a:r>
              <a:rPr b="0" lang="ru" sz="2200" spc="-1" strike="noStrike">
                <a:solidFill>
                  <a:srgbClr val="595959"/>
                </a:solidFill>
                <a:latin typeface="Lato"/>
                <a:ea typeface="Lato"/>
              </a:rPr>
              <a:t>метод имитации отжига.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2200" spc="-1" strike="noStrike">
                <a:solidFill>
                  <a:srgbClr val="595959"/>
                </a:solidFill>
                <a:latin typeface="Lato"/>
                <a:ea typeface="Lato"/>
              </a:rPr>
              <a:t>2. Генерация регулярных выражений для кроссворда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2200" spc="-1" strike="noStrike">
                <a:solidFill>
                  <a:srgbClr val="595959"/>
                </a:solidFill>
                <a:latin typeface="Lato"/>
                <a:ea typeface="Lato"/>
              </a:rPr>
              <a:t>Начальное состояние — побуквенные описания.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2200" spc="-1" strike="noStrike">
                <a:solidFill>
                  <a:srgbClr val="595959"/>
                </a:solidFill>
                <a:latin typeface="Lato"/>
                <a:ea typeface="Lato"/>
              </a:rPr>
              <a:t>Оценка стоимости: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2200" spc="-1" strike="noStrike">
                <a:solidFill>
                  <a:srgbClr val="595959"/>
                </a:solidFill>
                <a:latin typeface="Lato"/>
                <a:ea typeface="Lato"/>
              </a:rPr>
              <a:t>Коэффициенты для специальных символов </a:t>
            </a:r>
            <a:br/>
            <a:r>
              <a:rPr b="0" lang="ru" sz="2200" spc="-1" strike="noStrike">
                <a:solidFill>
                  <a:srgbClr val="595959"/>
                </a:solidFill>
                <a:latin typeface="Lato"/>
                <a:ea typeface="Lato"/>
              </a:rPr>
              <a:t>(</a:t>
            </a:r>
            <a:r>
              <a:rPr b="0" lang="ru" sz="2200" spc="-1" strike="noStrike">
                <a:solidFill>
                  <a:srgbClr val="595959"/>
                </a:solidFill>
                <a:latin typeface="Courier New"/>
                <a:ea typeface="Courier New"/>
              </a:rPr>
              <a:t>* + . \ [] </a:t>
            </a:r>
            <a:r>
              <a:rPr b="0" lang="ru" sz="2200" spc="-1" strike="noStrike">
                <a:solidFill>
                  <a:srgbClr val="595959"/>
                </a:solidFill>
                <a:latin typeface="Lato"/>
                <a:ea typeface="Lato"/>
              </a:rPr>
              <a:t>).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7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3932F25-1FAF-4C87-AE9D-A4C18323613C}" type="slidenum">
              <a:rPr b="0" lang="ru" sz="1000" spc="-1" strike="noStrike">
                <a:solidFill>
                  <a:srgbClr val="595959"/>
                </a:solidFill>
                <a:latin typeface="Lato"/>
                <a:ea typeface="Lato"/>
              </a:rPr>
              <a:t>6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7560" y="54072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600" spc="-1" strike="noStrike">
                <a:solidFill>
                  <a:srgbClr val="1a1a1a"/>
                </a:solidFill>
                <a:latin typeface="Raleway"/>
                <a:ea typeface="Raleway"/>
              </a:rPr>
              <a:t>Результаты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288240" y="2182680"/>
            <a:ext cx="2006280" cy="246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rgbClr val="595959"/>
                </a:solidFill>
                <a:latin typeface="Lato"/>
                <a:ea typeface="Lato"/>
              </a:rPr>
              <a:t>Сгенерированные кроссворды и некоторые паттерны внутри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sldNum" idx="8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4CF496B-CCD7-4530-9BDB-C27F08E432B3}" type="slidenum">
              <a:rPr b="0" lang="ru" sz="1000" spc="-1" strike="noStrike">
                <a:solidFill>
                  <a:srgbClr val="595959"/>
                </a:solidFill>
                <a:latin typeface="Lato"/>
                <a:ea typeface="Lato"/>
              </a:rPr>
              <a:t>7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10" name="Google Shape;134;p19" descr=""/>
          <p:cNvPicPr/>
          <p:nvPr/>
        </p:nvPicPr>
        <p:blipFill>
          <a:blip r:embed="rId1"/>
          <a:stretch/>
        </p:blipFill>
        <p:spPr>
          <a:xfrm>
            <a:off x="729360" y="1337400"/>
            <a:ext cx="2558520" cy="3744000"/>
          </a:xfrm>
          <a:prstGeom prst="rect">
            <a:avLst/>
          </a:prstGeom>
          <a:ln w="0">
            <a:noFill/>
          </a:ln>
        </p:spPr>
      </p:pic>
      <p:pic>
        <p:nvPicPr>
          <p:cNvPr id="111" name="Google Shape;135;p19" descr=""/>
          <p:cNvPicPr/>
          <p:nvPr/>
        </p:nvPicPr>
        <p:blipFill>
          <a:blip r:embed="rId2"/>
          <a:stretch/>
        </p:blipFill>
        <p:spPr>
          <a:xfrm>
            <a:off x="5227200" y="478800"/>
            <a:ext cx="3308760" cy="460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600" spc="-1" strike="noStrike">
                <a:solidFill>
                  <a:srgbClr val="1a1a1a"/>
                </a:solidFill>
                <a:latin typeface="Raleway"/>
                <a:ea typeface="Raleway"/>
              </a:rPr>
              <a:t>Результаты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729360" y="2669040"/>
            <a:ext cx="3095280" cy="2080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rgbClr val="595959"/>
                </a:solidFill>
                <a:latin typeface="Lato"/>
                <a:ea typeface="Lato"/>
              </a:rPr>
              <a:t>Кроссворд и описывающие поле регулярные выражения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 idx="9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6DB71C9-E193-4D85-9A74-ECAAB9E57E1E}" type="slidenum">
              <a:rPr b="0" lang="ru" sz="1000" spc="-1" strike="noStrike">
                <a:solidFill>
                  <a:srgbClr val="595959"/>
                </a:solidFill>
                <a:latin typeface="Lato"/>
                <a:ea typeface="Lato"/>
              </a:rPr>
              <a:t>&lt;номер&gt;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15" name="Google Shape;143;p20" descr=""/>
          <p:cNvPicPr/>
          <p:nvPr/>
        </p:nvPicPr>
        <p:blipFill>
          <a:blip r:embed="rId1"/>
          <a:stretch/>
        </p:blipFill>
        <p:spPr>
          <a:xfrm>
            <a:off x="4751640" y="0"/>
            <a:ext cx="439200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600" spc="-1" strike="noStrike">
                <a:solidFill>
                  <a:srgbClr val="1a1a1a"/>
                </a:solidFill>
                <a:latin typeface="Raleway"/>
                <a:ea typeface="Raleway"/>
              </a:rPr>
              <a:t>Результаты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" sz="1600" spc="-1" strike="noStrike">
                <a:solidFill>
                  <a:srgbClr val="595959"/>
                </a:solidFill>
                <a:latin typeface="Lato"/>
                <a:ea typeface="Lato"/>
              </a:rPr>
              <a:t>https://github.com/GitProger/practice-regex-cross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5943600" indent="4572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br/>
            <a:r>
              <a:rPr b="0" lang="ru" sz="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ru" sz="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ru" sz="300" spc="-1" strike="noStrike">
                <a:solidFill>
                  <a:srgbClr val="595959"/>
                </a:solidFill>
                <a:latin typeface="Lato"/>
                <a:ea typeface="Lato"/>
              </a:rPr>
              <a:t>Мы смогли, но можно лучше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sldNum" idx="10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CCF9707-2851-4242-A498-46FA2E5D6E6A}" type="slidenum">
              <a:rPr b="0" lang="ru" sz="1000" spc="-1" strike="noStrike">
                <a:solidFill>
                  <a:srgbClr val="595959"/>
                </a:solidFill>
                <a:latin typeface="Lato"/>
                <a:ea typeface="Lato"/>
              </a:rPr>
              <a:t>&lt;номер&gt;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LibreOffice/7.3.0.3$Windows_X86_64 LibreOffice_project/0f246aa12d0eee4a0f7adcefbf7c878fc2238db3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2022-05-11T12:52:41Z</dcterms:modified>
  <cp:revision>1</cp:revision>
  <dc:subject/>
  <dc:title/>
</cp:coreProperties>
</file>