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72" r:id="rId15"/>
    <p:sldId id="273" r:id="rId16"/>
    <p:sldId id="270" r:id="rId17"/>
    <p:sldId id="274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7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gitlab.slcisv.com/shengqian/leakcanarylib.gi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clipse.org/ma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anshu.com/p/51395d8e512f" TargetMode="External"/><Relationship Id="rId2" Type="http://schemas.openxmlformats.org/officeDocument/2006/relationships/hyperlink" Target="https://github.com/square/leakcanar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ianshu.com/p/0448dab8962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内存泄露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2017.12.27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98753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Leakcanary</a:t>
            </a:r>
            <a:r>
              <a:rPr lang="zh-CN" altLang="zh-CN" b="1" dirty="0"/>
              <a:t>检测泄露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lang="zh-CN" altLang="zh-CN" b="1" dirty="0"/>
              <a:t>集成</a:t>
            </a:r>
            <a:r>
              <a:rPr lang="en-US" altLang="zh-CN" b="1" dirty="0"/>
              <a:t>soling Leakcanary jar</a:t>
            </a:r>
            <a:r>
              <a:rPr lang="zh-CN" altLang="zh-CN" b="1" dirty="0"/>
              <a:t>包的问题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说明：</a:t>
            </a:r>
            <a:r>
              <a:rPr lang="en-US" altLang="zh-CN" dirty="0"/>
              <a:t>Leakcanary jar</a:t>
            </a:r>
            <a:r>
              <a:rPr lang="zh-CN" altLang="zh-CN" dirty="0"/>
              <a:t>包中，已去除</a:t>
            </a:r>
            <a:r>
              <a:rPr lang="en-US" altLang="zh-CN" dirty="0"/>
              <a:t>Leakcanary</a:t>
            </a:r>
            <a:r>
              <a:rPr lang="zh-CN" altLang="zh-CN" dirty="0"/>
              <a:t>通知栏显示</a:t>
            </a:r>
            <a:r>
              <a:rPr lang="zh-CN" altLang="zh-CN" dirty="0" smtClean="0"/>
              <a:t>、</a:t>
            </a:r>
            <a:r>
              <a:rPr lang="en-US" altLang="zh-CN" dirty="0" smtClean="0"/>
              <a:t>Activity</a:t>
            </a:r>
            <a:r>
              <a:rPr lang="zh-CN" altLang="zh-CN" dirty="0"/>
              <a:t>显示、资源文件，最终内存泄露结果只以</a:t>
            </a:r>
            <a:r>
              <a:rPr lang="en-US" altLang="zh-CN" dirty="0"/>
              <a:t>log</a:t>
            </a:r>
            <a:r>
              <a:rPr lang="zh-CN" altLang="zh-CN" dirty="0"/>
              <a:t>显示！（</a:t>
            </a:r>
            <a:r>
              <a:rPr lang="zh-CN" altLang="zh-CN" dirty="0" smtClean="0"/>
              <a:t>检测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TagLeakCanary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r>
              <a:rPr lang="zh-CN" altLang="en-US" dirty="0" smtClean="0"/>
              <a:t>固件如果</a:t>
            </a:r>
            <a:r>
              <a:rPr lang="zh-CN" altLang="zh-CN" dirty="0" smtClean="0"/>
              <a:t>集成</a:t>
            </a:r>
            <a:r>
              <a:rPr lang="en-US" altLang="zh-CN" dirty="0" err="1" smtClean="0"/>
              <a:t>LeakCanary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则可以使用动态引用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包，应用</a:t>
            </a:r>
            <a:r>
              <a:rPr lang="en-US" altLang="zh-CN" dirty="0" err="1" smtClean="0"/>
              <a:t>Realease</a:t>
            </a:r>
            <a:r>
              <a:rPr lang="zh-CN" altLang="en-US" dirty="0" smtClean="0"/>
              <a:t>版本注释掉相关调用；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集成步骤：</a:t>
            </a:r>
            <a:endParaRPr lang="zh-CN" altLang="zh-CN" dirty="0"/>
          </a:p>
          <a:p>
            <a:r>
              <a:rPr lang="zh-CN" altLang="zh-CN" dirty="0" smtClean="0"/>
              <a:t>确保</a:t>
            </a:r>
            <a:r>
              <a:rPr lang="en-US" altLang="zh-CN" dirty="0" err="1"/>
              <a:t>sdk</a:t>
            </a:r>
            <a:r>
              <a:rPr lang="zh-CN" altLang="zh-CN" dirty="0"/>
              <a:t>下已编译</a:t>
            </a:r>
            <a:r>
              <a:rPr lang="en-US" altLang="zh-CN" dirty="0" err="1"/>
              <a:t>leakcanarylib</a:t>
            </a:r>
            <a:r>
              <a:rPr lang="zh-CN" altLang="zh-CN" dirty="0"/>
              <a:t>生成</a:t>
            </a:r>
            <a:r>
              <a:rPr lang="en-US" altLang="zh-CN" dirty="0"/>
              <a:t>jar</a:t>
            </a:r>
            <a:r>
              <a:rPr lang="zh-CN" altLang="zh-CN" dirty="0"/>
              <a:t>包</a:t>
            </a:r>
          </a:p>
          <a:p>
            <a:r>
              <a:rPr lang="zh-CN" altLang="zh-CN" dirty="0" smtClean="0"/>
              <a:t>在</a:t>
            </a:r>
            <a:r>
              <a:rPr lang="en-US" altLang="zh-CN" dirty="0"/>
              <a:t>App</a:t>
            </a:r>
            <a:r>
              <a:rPr lang="zh-CN" altLang="zh-CN" dirty="0"/>
              <a:t>项目的</a:t>
            </a:r>
            <a:r>
              <a:rPr lang="en-US" altLang="zh-CN" dirty="0"/>
              <a:t>Android.mk</a:t>
            </a:r>
            <a:r>
              <a:rPr lang="zh-CN" altLang="zh-CN" dirty="0"/>
              <a:t>中对该</a:t>
            </a:r>
            <a:r>
              <a:rPr lang="en-US" altLang="zh-CN" dirty="0"/>
              <a:t>jar</a:t>
            </a:r>
            <a:r>
              <a:rPr lang="zh-CN" altLang="zh-CN" dirty="0"/>
              <a:t>包进行引用</a:t>
            </a:r>
          </a:p>
          <a:p>
            <a:r>
              <a:rPr lang="zh-CN" altLang="zh-CN" dirty="0" smtClean="0"/>
              <a:t>在</a:t>
            </a:r>
            <a:r>
              <a:rPr lang="zh-CN" altLang="zh-CN" dirty="0"/>
              <a:t>项目</a:t>
            </a:r>
            <a:r>
              <a:rPr lang="en-US" altLang="zh-CN" dirty="0"/>
              <a:t>AndroidMainfiest.xml</a:t>
            </a:r>
            <a:r>
              <a:rPr lang="zh-CN" altLang="zh-CN" dirty="0"/>
              <a:t>中注册组件</a:t>
            </a:r>
            <a:r>
              <a:rPr lang="en-US" altLang="zh-CN" dirty="0" err="1"/>
              <a:t>HeapAnalyzerService</a:t>
            </a:r>
            <a:r>
              <a:rPr lang="zh-CN" altLang="zh-CN" dirty="0"/>
              <a:t>、</a:t>
            </a:r>
            <a:r>
              <a:rPr lang="en-US" altLang="zh-CN" dirty="0" err="1"/>
              <a:t>DisplayLeakService</a:t>
            </a:r>
            <a:r>
              <a:rPr lang="zh-CN" altLang="zh-CN" dirty="0"/>
              <a:t>（已经不需要声明</a:t>
            </a:r>
            <a:r>
              <a:rPr lang="en-US" altLang="zh-CN" dirty="0" err="1"/>
              <a:t>sd</a:t>
            </a:r>
            <a:r>
              <a:rPr lang="zh-CN" altLang="zh-CN" dirty="0"/>
              <a:t>卡读写权限和注册</a:t>
            </a:r>
            <a:r>
              <a:rPr lang="en-US" altLang="zh-CN" dirty="0"/>
              <a:t>Activity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zh-CN" dirty="0"/>
              <a:t>具体集成文档请参考</a:t>
            </a:r>
            <a:r>
              <a:rPr lang="en-US" altLang="zh-CN" dirty="0" err="1"/>
              <a:t>gitlab</a:t>
            </a:r>
            <a:r>
              <a:rPr lang="zh-CN" altLang="zh-CN" dirty="0"/>
              <a:t>仓库的</a:t>
            </a:r>
            <a:r>
              <a:rPr lang="en-US" altLang="zh-CN" dirty="0"/>
              <a:t>ReadMe</a:t>
            </a:r>
            <a:r>
              <a:rPr lang="zh-CN" altLang="zh-CN" dirty="0" smtClean="0"/>
              <a:t>文件</a:t>
            </a:r>
            <a:r>
              <a:rPr lang="zh-CN" altLang="en-US" dirty="0" smtClean="0"/>
              <a:t>：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u="sng" dirty="0">
                <a:hlinkClick r:id="rId2"/>
              </a:rPr>
              <a:t>http://gitlab.slcisv.com/shengqian/leakcanarylib.git</a:t>
            </a:r>
            <a:endParaRPr lang="zh-CN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06307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Leakcanary</a:t>
            </a:r>
            <a:r>
              <a:rPr lang="zh-CN" altLang="zh-CN" b="1" dirty="0"/>
              <a:t>检测泄露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泄露示例如下：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33463" y="2533650"/>
            <a:ext cx="707707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1156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四、</a:t>
            </a:r>
            <a:r>
              <a:rPr lang="zh-CN" altLang="zh-CN" b="1" dirty="0" smtClean="0"/>
              <a:t>常见</a:t>
            </a:r>
            <a:r>
              <a:rPr lang="zh-CN" altLang="zh-CN" b="1" dirty="0"/>
              <a:t>内存</a:t>
            </a:r>
            <a:r>
              <a:rPr lang="zh-CN" altLang="zh-CN" b="1" dirty="0" smtClean="0"/>
              <a:t>泄漏原因</a:t>
            </a:r>
            <a:r>
              <a:rPr lang="zh-CN" altLang="zh-CN" b="1" dirty="0"/>
              <a:t>及解决方案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b="1" dirty="0" smtClean="0"/>
              <a:t>1</a:t>
            </a:r>
            <a:r>
              <a:rPr lang="zh-CN" altLang="en-US" b="1" dirty="0" smtClean="0"/>
              <a:t>、</a:t>
            </a:r>
            <a:r>
              <a:rPr lang="zh-CN" altLang="zh-CN" b="1" dirty="0" smtClean="0"/>
              <a:t>静态</a:t>
            </a:r>
            <a:r>
              <a:rPr lang="zh-CN" altLang="zh-CN" b="1" dirty="0"/>
              <a:t>变量导致的内存泄漏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sz="3100" dirty="0"/>
              <a:t>因为</a:t>
            </a:r>
            <a:r>
              <a:rPr lang="en-US" altLang="zh-CN" sz="3100" dirty="0"/>
              <a:t>static</a:t>
            </a:r>
            <a:r>
              <a:rPr lang="zh-CN" altLang="zh-CN" sz="3100" dirty="0"/>
              <a:t>变量的生命周期是在</a:t>
            </a:r>
            <a:r>
              <a:rPr lang="zh-CN" altLang="zh-CN" sz="3100" b="1" dirty="0">
                <a:solidFill>
                  <a:srgbClr val="FF0000"/>
                </a:solidFill>
              </a:rPr>
              <a:t>类加载时开始、类卸载时结束</a:t>
            </a:r>
            <a:r>
              <a:rPr lang="zh-CN" altLang="zh-CN" sz="3100" dirty="0"/>
              <a:t>，也就是说</a:t>
            </a:r>
            <a:r>
              <a:rPr lang="en-US" altLang="zh-CN" sz="3100" dirty="0"/>
              <a:t>static</a:t>
            </a:r>
            <a:r>
              <a:rPr lang="zh-CN" altLang="zh-CN" sz="3100" dirty="0"/>
              <a:t>变量是在程序进程死亡时才释放。</a:t>
            </a:r>
          </a:p>
          <a:p>
            <a:pPr marL="0" indent="0">
              <a:buNone/>
            </a:pPr>
            <a:r>
              <a:rPr lang="zh-CN" altLang="zh-CN" sz="3100" dirty="0"/>
              <a:t>如果在</a:t>
            </a:r>
            <a:r>
              <a:rPr lang="en-US" altLang="zh-CN" sz="3100" dirty="0"/>
              <a:t>static</a:t>
            </a:r>
            <a:r>
              <a:rPr lang="zh-CN" altLang="zh-CN" sz="3100" dirty="0"/>
              <a:t>变量中引用了</a:t>
            </a:r>
            <a:r>
              <a:rPr lang="en-US" altLang="zh-CN" sz="3100" dirty="0"/>
              <a:t>Activity</a:t>
            </a:r>
            <a:r>
              <a:rPr lang="zh-CN" altLang="zh-CN" sz="3100" dirty="0"/>
              <a:t>，那么这个</a:t>
            </a:r>
            <a:r>
              <a:rPr lang="en-US" altLang="zh-CN" sz="3100" dirty="0"/>
              <a:t>Activity</a:t>
            </a:r>
            <a:r>
              <a:rPr lang="zh-CN" altLang="zh-CN" sz="3100" dirty="0"/>
              <a:t>由于被引用，便会随</a:t>
            </a:r>
            <a:r>
              <a:rPr lang="en-US" altLang="zh-CN" sz="3100" dirty="0"/>
              <a:t>static</a:t>
            </a:r>
            <a:r>
              <a:rPr lang="zh-CN" altLang="zh-CN" sz="3100" dirty="0"/>
              <a:t>变量的生命周期一样，一直无法被释放，造成内存泄漏</a:t>
            </a:r>
            <a:r>
              <a:rPr lang="zh-CN" altLang="zh-CN" dirty="0"/>
              <a:t>！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 smtClean="0"/>
              <a:t>解决办法：</a:t>
            </a:r>
            <a:endParaRPr lang="zh-CN" altLang="zh-CN" b="1" dirty="0"/>
          </a:p>
          <a:p>
            <a:r>
              <a:rPr lang="en-US" altLang="zh-CN" sz="2800" dirty="0"/>
              <a:t> </a:t>
            </a:r>
            <a:r>
              <a:rPr lang="zh-CN" altLang="zh-CN" sz="2800" dirty="0" smtClean="0"/>
              <a:t>在</a:t>
            </a:r>
            <a:r>
              <a:rPr lang="en-US" altLang="zh-CN" sz="2800" dirty="0"/>
              <a:t>Activity</a:t>
            </a:r>
            <a:r>
              <a:rPr lang="zh-CN" altLang="zh-CN" sz="2800" dirty="0"/>
              <a:t>被静态变量引用时</a:t>
            </a:r>
            <a:r>
              <a:rPr lang="zh-CN" altLang="zh-CN" sz="2800" dirty="0" smtClean="0"/>
              <a:t>，</a:t>
            </a:r>
            <a:r>
              <a:rPr lang="zh-CN" altLang="en-US" sz="2800" dirty="0"/>
              <a:t>使用</a:t>
            </a:r>
            <a:r>
              <a:rPr lang="en-US" altLang="zh-CN" sz="2800" dirty="0" err="1" smtClean="0"/>
              <a:t>getApplicationContext</a:t>
            </a:r>
            <a:r>
              <a:rPr lang="zh-CN" altLang="en-US" sz="2800" dirty="0" smtClean="0"/>
              <a:t>；</a:t>
            </a:r>
            <a:r>
              <a:rPr lang="zh-CN" altLang="zh-CN" sz="2800" dirty="0" smtClean="0"/>
              <a:t>因为</a:t>
            </a:r>
            <a:r>
              <a:rPr lang="en-US" altLang="zh-CN" sz="2800" dirty="0"/>
              <a:t>Application</a:t>
            </a:r>
            <a:r>
              <a:rPr lang="zh-CN" altLang="zh-CN" sz="2800" dirty="0"/>
              <a:t>生命周期从程序开始到结束，和</a:t>
            </a:r>
            <a:r>
              <a:rPr lang="en-US" altLang="zh-CN" sz="2800" dirty="0"/>
              <a:t>static</a:t>
            </a:r>
            <a:r>
              <a:rPr lang="zh-CN" altLang="zh-CN" sz="2800" dirty="0"/>
              <a:t>变量的一样；</a:t>
            </a:r>
          </a:p>
          <a:p>
            <a:r>
              <a:rPr lang="zh-CN" altLang="zh-CN" sz="2800" dirty="0" smtClean="0"/>
              <a:t>及时</a:t>
            </a:r>
            <a:r>
              <a:rPr lang="zh-CN" altLang="zh-CN" sz="2800" dirty="0"/>
              <a:t>置空</a:t>
            </a:r>
            <a:r>
              <a:rPr lang="en-US" altLang="zh-CN" sz="2800" dirty="0"/>
              <a:t>null</a:t>
            </a:r>
            <a:r>
              <a:rPr lang="zh-CN" altLang="zh-CN" sz="2800" dirty="0"/>
              <a:t>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55374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四、</a:t>
            </a:r>
            <a:r>
              <a:rPr lang="zh-CN" altLang="zh-CN" b="1" dirty="0" smtClean="0"/>
              <a:t>常见</a:t>
            </a:r>
            <a:r>
              <a:rPr lang="zh-CN" altLang="zh-CN" b="1" dirty="0"/>
              <a:t>内存</a:t>
            </a:r>
            <a:r>
              <a:rPr lang="zh-CN" altLang="zh-CN" b="1" dirty="0" smtClean="0"/>
              <a:t>泄漏原因</a:t>
            </a:r>
            <a:r>
              <a:rPr lang="zh-CN" altLang="zh-CN" b="1" dirty="0"/>
              <a:t>及解决方案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altLang="zh-CN" b="1" dirty="0" smtClean="0"/>
              <a:t>2</a:t>
            </a:r>
            <a:r>
              <a:rPr lang="zh-CN" altLang="en-US" b="1" dirty="0" smtClean="0"/>
              <a:t>、</a:t>
            </a:r>
            <a:r>
              <a:rPr lang="zh-CN" altLang="zh-CN" b="1" dirty="0" smtClean="0"/>
              <a:t>单</a:t>
            </a:r>
            <a:r>
              <a:rPr lang="zh-CN" altLang="zh-CN" b="1" dirty="0"/>
              <a:t>例模式模式导致的内存泄漏</a:t>
            </a:r>
            <a:endParaRPr lang="zh-CN" altLang="zh-CN" dirty="0"/>
          </a:p>
          <a:p>
            <a:r>
              <a:rPr lang="zh-CN" altLang="zh-CN" dirty="0"/>
              <a:t>单例都是静态对象，而静态对象的生命周期和</a:t>
            </a:r>
            <a:r>
              <a:rPr lang="en-US" altLang="zh-CN" dirty="0"/>
              <a:t>app</a:t>
            </a:r>
            <a:r>
              <a:rPr lang="zh-CN" altLang="zh-CN" dirty="0"/>
              <a:t>一样。</a:t>
            </a:r>
          </a:p>
          <a:p>
            <a:r>
              <a:rPr lang="zh-CN" altLang="zh-CN" dirty="0"/>
              <a:t>如果子单例中引用了</a:t>
            </a:r>
            <a:r>
              <a:rPr lang="en-US" altLang="zh-CN" dirty="0"/>
              <a:t>Activity</a:t>
            </a:r>
            <a:r>
              <a:rPr lang="zh-CN" altLang="zh-CN" dirty="0"/>
              <a:t>，那么</a:t>
            </a:r>
            <a:r>
              <a:rPr lang="en-US" altLang="zh-CN" dirty="0"/>
              <a:t>activity</a:t>
            </a:r>
            <a:r>
              <a:rPr lang="zh-CN" altLang="zh-CN" dirty="0"/>
              <a:t>不能正常销毁</a:t>
            </a:r>
            <a:r>
              <a:rPr lang="zh-CN" altLang="zh-CN" dirty="0" smtClean="0"/>
              <a:t>！</a:t>
            </a:r>
            <a:endParaRPr lang="en-US" altLang="zh-CN" dirty="0" smtClean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r>
              <a:rPr lang="zh-CN" altLang="zh-CN" b="1" dirty="0"/>
              <a:t>解决办法：</a:t>
            </a:r>
            <a:endParaRPr lang="zh-CN" altLang="zh-CN" dirty="0"/>
          </a:p>
          <a:p>
            <a:r>
              <a:rPr lang="zh-CN" altLang="zh-CN" dirty="0" smtClean="0"/>
              <a:t>我们</a:t>
            </a:r>
            <a:r>
              <a:rPr lang="zh-CN" altLang="zh-CN" dirty="0"/>
              <a:t>在构造单例模式时，尽量避免使用</a:t>
            </a:r>
            <a:r>
              <a:rPr lang="en-US" altLang="zh-CN" dirty="0"/>
              <a:t>Activity</a:t>
            </a:r>
            <a:r>
              <a:rPr lang="zh-CN" altLang="zh-CN" dirty="0"/>
              <a:t>的上下文，而使用</a:t>
            </a:r>
            <a:r>
              <a:rPr lang="en-US" altLang="zh-CN" dirty="0"/>
              <a:t>Application</a:t>
            </a:r>
            <a:r>
              <a:rPr lang="zh-CN" altLang="zh-CN" dirty="0"/>
              <a:t>的上下文</a:t>
            </a:r>
          </a:p>
          <a:p>
            <a:r>
              <a:rPr lang="zh-CN" altLang="zh-CN" dirty="0" smtClean="0"/>
              <a:t>如果</a:t>
            </a:r>
            <a:r>
              <a:rPr lang="zh-CN" altLang="zh-CN" dirty="0"/>
              <a:t>要使用</a:t>
            </a:r>
            <a:r>
              <a:rPr lang="en-US" altLang="zh-CN" dirty="0"/>
              <a:t>Activity</a:t>
            </a:r>
            <a:r>
              <a:rPr lang="zh-CN" altLang="zh-CN" dirty="0"/>
              <a:t>的上下文，则应该及时置空释放（如在</a:t>
            </a:r>
            <a:r>
              <a:rPr lang="en-US" altLang="zh-CN" dirty="0" err="1"/>
              <a:t>onDestory</a:t>
            </a:r>
            <a:r>
              <a:rPr lang="zh-CN" altLang="zh-CN" dirty="0"/>
              <a:t>时解除注册）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21062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四、</a:t>
            </a:r>
            <a:r>
              <a:rPr lang="zh-CN" altLang="zh-CN" b="1" dirty="0" smtClean="0"/>
              <a:t>常见</a:t>
            </a:r>
            <a:r>
              <a:rPr lang="zh-CN" altLang="zh-CN" b="1" dirty="0"/>
              <a:t>内存</a:t>
            </a:r>
            <a:r>
              <a:rPr lang="zh-CN" altLang="zh-CN" b="1" dirty="0" smtClean="0"/>
              <a:t>泄漏原因</a:t>
            </a:r>
            <a:r>
              <a:rPr lang="zh-CN" altLang="zh-CN" b="1" dirty="0"/>
              <a:t>及解决方案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altLang="zh-CN" sz="2900" b="1" dirty="0" smtClean="0"/>
              <a:t>3</a:t>
            </a:r>
            <a:r>
              <a:rPr lang="zh-CN" altLang="en-US" sz="2900" b="1" dirty="0" smtClean="0"/>
              <a:t>、</a:t>
            </a:r>
            <a:r>
              <a:rPr lang="zh-CN" altLang="zh-CN" sz="2900" b="1" dirty="0" smtClean="0"/>
              <a:t>属性</a:t>
            </a:r>
            <a:r>
              <a:rPr lang="zh-CN" altLang="zh-CN" sz="2900" b="1" dirty="0"/>
              <a:t>动画导致的内存泄漏</a:t>
            </a:r>
            <a:endParaRPr lang="zh-CN" altLang="zh-CN" sz="2900" dirty="0"/>
          </a:p>
          <a:p>
            <a:pPr marL="0" indent="0">
              <a:buNone/>
            </a:pPr>
            <a:r>
              <a:rPr lang="zh-CN" altLang="zh-CN" sz="2600" dirty="0"/>
              <a:t>从</a:t>
            </a:r>
            <a:r>
              <a:rPr lang="en-US" altLang="zh-CN" sz="2600" dirty="0"/>
              <a:t>Android 3.0</a:t>
            </a:r>
            <a:r>
              <a:rPr lang="zh-CN" altLang="zh-CN" sz="2600" dirty="0"/>
              <a:t>开始，</a:t>
            </a:r>
            <a:r>
              <a:rPr lang="en-US" altLang="zh-CN" sz="2600" dirty="0"/>
              <a:t>Google</a:t>
            </a:r>
            <a:r>
              <a:rPr lang="zh-CN" altLang="zh-CN" sz="2600" dirty="0"/>
              <a:t>提供了属性动画，属性动画中有一类无线循环的动画，如果在</a:t>
            </a:r>
            <a:r>
              <a:rPr lang="en-US" altLang="zh-CN" sz="2600" dirty="0"/>
              <a:t>Activity</a:t>
            </a:r>
            <a:r>
              <a:rPr lang="zh-CN" altLang="zh-CN" sz="2600" dirty="0"/>
              <a:t>中播放此类动画且没有在</a:t>
            </a:r>
            <a:r>
              <a:rPr lang="en-US" altLang="zh-CN" sz="2600" dirty="0" err="1"/>
              <a:t>onDestroy</a:t>
            </a:r>
            <a:r>
              <a:rPr lang="zh-CN" altLang="zh-CN" sz="2600" dirty="0"/>
              <a:t>中停止动画，那么动画会一直播放下去，尽管已经无法在界面上看到动画效果了，并且这个时候</a:t>
            </a:r>
            <a:r>
              <a:rPr lang="en-US" altLang="zh-CN" sz="2600" dirty="0"/>
              <a:t>Activity</a:t>
            </a:r>
            <a:r>
              <a:rPr lang="zh-CN" altLang="zh-CN" sz="2600" dirty="0"/>
              <a:t>的</a:t>
            </a:r>
            <a:r>
              <a:rPr lang="en-US" altLang="zh-CN" sz="2600" dirty="0"/>
              <a:t>View</a:t>
            </a:r>
            <a:r>
              <a:rPr lang="zh-CN" altLang="zh-CN" sz="2600" dirty="0"/>
              <a:t>会被动画持有，而</a:t>
            </a:r>
            <a:r>
              <a:rPr lang="en-US" altLang="zh-CN" sz="2600" dirty="0"/>
              <a:t>View</a:t>
            </a:r>
            <a:r>
              <a:rPr lang="zh-CN" altLang="zh-CN" sz="2600" dirty="0"/>
              <a:t>又持有了</a:t>
            </a:r>
            <a:r>
              <a:rPr lang="en-US" altLang="zh-CN" sz="2600" dirty="0"/>
              <a:t>Activity</a:t>
            </a:r>
            <a:r>
              <a:rPr lang="zh-CN" altLang="zh-CN" sz="2600" dirty="0"/>
              <a:t>，最终</a:t>
            </a:r>
            <a:r>
              <a:rPr lang="en-US" altLang="zh-CN" sz="2600" dirty="0"/>
              <a:t>Activity</a:t>
            </a:r>
            <a:r>
              <a:rPr lang="zh-CN" altLang="zh-CN" sz="2600" dirty="0"/>
              <a:t>无法释放</a:t>
            </a:r>
            <a:r>
              <a:rPr lang="zh-CN" altLang="zh-CN" sz="2600" dirty="0" smtClean="0"/>
              <a:t>。</a:t>
            </a:r>
            <a:endParaRPr lang="en-US" altLang="zh-CN" sz="2600" dirty="0" smtClean="0"/>
          </a:p>
          <a:p>
            <a:pPr marL="0" indent="0">
              <a:buNone/>
            </a:pPr>
            <a:endParaRPr lang="zh-CN" altLang="zh-CN" sz="2400" dirty="0"/>
          </a:p>
          <a:p>
            <a:pPr marL="0" indent="0">
              <a:buNone/>
            </a:pPr>
            <a:r>
              <a:rPr lang="zh-CN" altLang="zh-CN" sz="2900" b="1" dirty="0"/>
              <a:t>解决办法：</a:t>
            </a:r>
            <a:endParaRPr lang="zh-CN" altLang="zh-CN" sz="2900" dirty="0"/>
          </a:p>
          <a:p>
            <a:r>
              <a:rPr lang="zh-CN" altLang="zh-CN" sz="2600" dirty="0"/>
              <a:t>在</a:t>
            </a:r>
            <a:r>
              <a:rPr lang="en-US" altLang="zh-CN" sz="2600" dirty="0"/>
              <a:t>Activity</a:t>
            </a:r>
            <a:r>
              <a:rPr lang="zh-CN" altLang="zh-CN" sz="2600" dirty="0"/>
              <a:t>的</a:t>
            </a:r>
            <a:r>
              <a:rPr lang="en-US" altLang="zh-CN" sz="2600" dirty="0" err="1"/>
              <a:t>onDestroy</a:t>
            </a:r>
            <a:r>
              <a:rPr lang="zh-CN" altLang="zh-CN" sz="2600" dirty="0"/>
              <a:t>中调用</a:t>
            </a:r>
            <a:r>
              <a:rPr lang="en-US" altLang="zh-CN" sz="2600" dirty="0" err="1"/>
              <a:t>animator.cancel</a:t>
            </a:r>
            <a:r>
              <a:rPr lang="en-US" altLang="zh-CN" sz="2600" dirty="0"/>
              <a:t>()</a:t>
            </a:r>
            <a:r>
              <a:rPr lang="zh-CN" altLang="zh-CN" sz="2600" dirty="0"/>
              <a:t>来停止动画；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21062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四、</a:t>
            </a:r>
            <a:r>
              <a:rPr lang="zh-CN" altLang="zh-CN" b="1" dirty="0" smtClean="0"/>
              <a:t>常见</a:t>
            </a:r>
            <a:r>
              <a:rPr lang="zh-CN" altLang="zh-CN" b="1" dirty="0"/>
              <a:t>内存</a:t>
            </a:r>
            <a:r>
              <a:rPr lang="zh-CN" altLang="zh-CN" b="1" dirty="0" smtClean="0"/>
              <a:t>泄漏原因</a:t>
            </a:r>
            <a:r>
              <a:rPr lang="zh-CN" altLang="zh-CN" b="1" dirty="0"/>
              <a:t>及解决方案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800" b="1" dirty="0"/>
              <a:t>4</a:t>
            </a:r>
            <a:r>
              <a:rPr lang="zh-CN" altLang="zh-CN" sz="2800" b="1" dirty="0"/>
              <a:t>、非静态内部类导致内存泄露（常见）</a:t>
            </a:r>
            <a:endParaRPr lang="zh-CN" altLang="zh-CN" sz="2800" dirty="0"/>
          </a:p>
          <a:p>
            <a:pPr marL="0" indent="0">
              <a:buNone/>
            </a:pPr>
            <a:r>
              <a:rPr lang="zh-CN" altLang="zh-CN" sz="2600" dirty="0"/>
              <a:t>非静态内部类（包括匿名内部类）默认就会</a:t>
            </a:r>
            <a:r>
              <a:rPr lang="zh-CN" altLang="zh-CN" sz="2600" b="1" dirty="0">
                <a:solidFill>
                  <a:srgbClr val="FF0000"/>
                </a:solidFill>
              </a:rPr>
              <a:t>隐性地持有外部类的引用</a:t>
            </a:r>
            <a:r>
              <a:rPr lang="zh-CN" altLang="zh-CN" sz="2600" dirty="0"/>
              <a:t>，</a:t>
            </a:r>
            <a:r>
              <a:rPr lang="zh-CN" altLang="zh-CN" sz="2600" b="1" dirty="0"/>
              <a:t>当非静态内部类对象的生命周期比外部类对象的生命周期长时</a:t>
            </a:r>
            <a:r>
              <a:rPr lang="zh-CN" altLang="zh-CN" sz="2600" dirty="0"/>
              <a:t>，就会导致内存泄露。</a:t>
            </a:r>
          </a:p>
          <a:p>
            <a:pPr marL="0" indent="0">
              <a:buNone/>
            </a:pPr>
            <a:r>
              <a:rPr lang="zh-CN" altLang="zh-CN" sz="2600" dirty="0" smtClean="0"/>
              <a:t>常见</a:t>
            </a:r>
            <a:r>
              <a:rPr lang="zh-CN" altLang="zh-CN" sz="2600" dirty="0"/>
              <a:t>场景如：</a:t>
            </a:r>
            <a:r>
              <a:rPr lang="en-US" altLang="zh-CN" sz="2600" dirty="0"/>
              <a:t>handler</a:t>
            </a:r>
            <a:r>
              <a:rPr lang="zh-CN" altLang="zh-CN" sz="2600" dirty="0"/>
              <a:t>内部类、</a:t>
            </a:r>
            <a:r>
              <a:rPr lang="en-US" altLang="zh-CN" sz="2600" dirty="0"/>
              <a:t>Thread</a:t>
            </a:r>
            <a:r>
              <a:rPr lang="zh-CN" altLang="zh-CN" sz="2600" dirty="0"/>
              <a:t>内部类等等</a:t>
            </a:r>
            <a:r>
              <a:rPr lang="en-US" altLang="zh-CN" sz="2600" dirty="0"/>
              <a:t>…</a:t>
            </a:r>
            <a:endParaRPr lang="zh-CN" altLang="zh-CN" sz="2600" dirty="0"/>
          </a:p>
          <a:p>
            <a:pPr marL="0" indent="0">
              <a:buNone/>
            </a:pPr>
            <a:endParaRPr lang="zh-CN" altLang="zh-CN" sz="2400" dirty="0"/>
          </a:p>
          <a:p>
            <a:pPr marL="0" indent="0">
              <a:buNone/>
            </a:pPr>
            <a:r>
              <a:rPr lang="zh-CN" altLang="zh-CN" sz="2800" b="1" dirty="0"/>
              <a:t>解决办法：</a:t>
            </a:r>
            <a:endParaRPr lang="zh-CN" altLang="zh-CN" sz="2800" dirty="0"/>
          </a:p>
          <a:p>
            <a:pPr lvl="0"/>
            <a:r>
              <a:rPr lang="zh-CN" altLang="zh-CN" sz="2600" dirty="0"/>
              <a:t>使用静态内部类代替非静态内部类（或匿名内部类）</a:t>
            </a:r>
          </a:p>
          <a:p>
            <a:pPr lvl="0"/>
            <a:r>
              <a:rPr lang="zh-CN" altLang="zh-CN" sz="2600" dirty="0"/>
              <a:t>保持内部类对象的生命周期与外部类（</a:t>
            </a:r>
            <a:r>
              <a:rPr lang="en-US" altLang="zh-CN" sz="2600" dirty="0"/>
              <a:t>Activity</a:t>
            </a:r>
            <a:r>
              <a:rPr lang="zh-CN" altLang="zh-CN" sz="2600" dirty="0"/>
              <a:t>）的生命周期一致</a:t>
            </a:r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491880" y="3618602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8847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四、</a:t>
            </a:r>
            <a:r>
              <a:rPr lang="zh-CN" altLang="zh-CN" b="1" dirty="0"/>
              <a:t>常见内存泄漏原因及解决方案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sz="4500" b="1" dirty="0"/>
              <a:t>5</a:t>
            </a:r>
            <a:r>
              <a:rPr lang="zh-CN" altLang="zh-CN" sz="4500" b="1" dirty="0"/>
              <a:t>、</a:t>
            </a:r>
            <a:r>
              <a:rPr lang="en-US" altLang="zh-CN" sz="4500" b="1" dirty="0"/>
              <a:t>Handler</a:t>
            </a:r>
            <a:r>
              <a:rPr lang="zh-CN" altLang="zh-CN" sz="4500" b="1" dirty="0"/>
              <a:t>导致的内存</a:t>
            </a:r>
            <a:r>
              <a:rPr lang="zh-CN" altLang="zh-CN" sz="4500" b="1" dirty="0" smtClean="0"/>
              <a:t>泄漏</a:t>
            </a:r>
            <a:endParaRPr lang="en-US" altLang="zh-CN" sz="4500" b="1" dirty="0" smtClean="0"/>
          </a:p>
          <a:p>
            <a:pPr marL="0" indent="0">
              <a:buNone/>
            </a:pPr>
            <a:r>
              <a:rPr lang="en-US" altLang="zh-CN" sz="3900" b="1" dirty="0" smtClean="0"/>
              <a:t>Handler</a:t>
            </a:r>
            <a:r>
              <a:rPr lang="zh-CN" altLang="zh-CN" sz="3900" b="1" dirty="0"/>
              <a:t>原理：</a:t>
            </a:r>
          </a:p>
          <a:p>
            <a:pPr lvl="0"/>
            <a:r>
              <a:rPr lang="en-US" altLang="zh-CN" dirty="0" err="1"/>
              <a:t>Looper</a:t>
            </a:r>
            <a:endParaRPr lang="zh-CN" altLang="zh-CN" dirty="0"/>
          </a:p>
          <a:p>
            <a:pPr lvl="0"/>
            <a:r>
              <a:rPr lang="en-US" altLang="zh-CN" dirty="0"/>
              <a:t>Message</a:t>
            </a:r>
            <a:endParaRPr lang="zh-CN" altLang="zh-CN" dirty="0"/>
          </a:p>
          <a:p>
            <a:pPr lvl="0"/>
            <a:r>
              <a:rPr lang="en-US" altLang="zh-CN" dirty="0" err="1" smtClean="0"/>
              <a:t>MessageQueue</a:t>
            </a:r>
            <a:endParaRPr lang="en-US" altLang="zh-CN" dirty="0"/>
          </a:p>
          <a:p>
            <a:pPr lvl="0"/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Activity</a:t>
            </a:r>
            <a:r>
              <a:rPr lang="zh-CN" altLang="zh-CN" dirty="0"/>
              <a:t>和</a:t>
            </a:r>
            <a:r>
              <a:rPr lang="en-US" altLang="zh-CN" dirty="0" err="1"/>
              <a:t>Looper</a:t>
            </a:r>
            <a:r>
              <a:rPr lang="zh-CN" altLang="zh-CN" dirty="0"/>
              <a:t>的生命周期不一样，</a:t>
            </a:r>
            <a:r>
              <a:rPr lang="en-US" altLang="zh-CN" b="1" dirty="0" err="1"/>
              <a:t>Looper</a:t>
            </a:r>
            <a:r>
              <a:rPr lang="zh-CN" altLang="zh-CN" b="1" dirty="0"/>
              <a:t>伴随整个</a:t>
            </a:r>
            <a:r>
              <a:rPr lang="en-US" altLang="zh-CN" b="1" dirty="0"/>
              <a:t>Application</a:t>
            </a:r>
            <a:r>
              <a:rPr lang="zh-CN" altLang="zh-CN" dirty="0"/>
              <a:t>；当</a:t>
            </a:r>
            <a:r>
              <a:rPr lang="en-US" altLang="zh-CN" dirty="0"/>
              <a:t>Handler</a:t>
            </a:r>
            <a:r>
              <a:rPr lang="zh-CN" altLang="zh-CN" dirty="0"/>
              <a:t>处理延时任务、延时消息时，则会造成内存泄露</a:t>
            </a:r>
          </a:p>
          <a:p>
            <a:pPr marL="0" indent="0">
              <a:buNone/>
            </a:pPr>
            <a:endParaRPr lang="zh-CN" altLang="zh-CN" dirty="0" smtClean="0"/>
          </a:p>
          <a:p>
            <a:pPr marL="0" indent="0">
              <a:buNone/>
            </a:pPr>
            <a:r>
              <a:rPr lang="zh-CN" altLang="zh-CN" sz="4500" b="1" dirty="0" smtClean="0"/>
              <a:t>解决</a:t>
            </a:r>
            <a:r>
              <a:rPr lang="zh-CN" altLang="zh-CN" sz="4500" b="1" dirty="0"/>
              <a:t>办法：</a:t>
            </a:r>
            <a:endParaRPr lang="zh-CN" altLang="zh-CN" sz="4500" dirty="0"/>
          </a:p>
          <a:p>
            <a:pPr lvl="0"/>
            <a:r>
              <a:rPr lang="zh-CN" altLang="zh-CN" dirty="0"/>
              <a:t>使用静态内部类代替非静态内部类</a:t>
            </a:r>
          </a:p>
          <a:p>
            <a:pPr lvl="0"/>
            <a:r>
              <a:rPr lang="zh-CN" altLang="zh-CN" dirty="0"/>
              <a:t>使用</a:t>
            </a:r>
            <a:r>
              <a:rPr lang="en-US" altLang="zh-CN" dirty="0"/>
              <a:t>WeakReference</a:t>
            </a:r>
            <a:r>
              <a:rPr lang="zh-CN" altLang="zh-CN" dirty="0"/>
              <a:t>弱引用代替强引用（注意判空！）</a:t>
            </a:r>
          </a:p>
          <a:p>
            <a:pPr lvl="0"/>
            <a:r>
              <a:rPr lang="zh-CN" altLang="zh-CN" b="1" dirty="0"/>
              <a:t>在</a:t>
            </a:r>
            <a:r>
              <a:rPr lang="en-US" altLang="zh-CN" b="1" dirty="0"/>
              <a:t>Activity</a:t>
            </a:r>
            <a:r>
              <a:rPr lang="zh-CN" altLang="zh-CN" b="1" dirty="0"/>
              <a:t>销毁时就将</a:t>
            </a:r>
            <a:r>
              <a:rPr lang="en-US" altLang="zh-CN" b="1" dirty="0" err="1"/>
              <a:t>mHandler</a:t>
            </a:r>
            <a:r>
              <a:rPr lang="zh-CN" altLang="zh-CN" b="1" dirty="0"/>
              <a:t>的回调和发送的消息给移除掉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975799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四、</a:t>
            </a:r>
            <a:r>
              <a:rPr lang="zh-CN" altLang="zh-CN" b="1" dirty="0"/>
              <a:t>常见内存泄漏原因及解决方案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 smtClean="0"/>
              <a:t>其他：</a:t>
            </a:r>
            <a:endParaRPr lang="en-US" altLang="zh-CN" b="1" dirty="0" smtClean="0"/>
          </a:p>
          <a:p>
            <a:pPr lvl="0"/>
            <a:r>
              <a:rPr lang="zh-CN" altLang="zh-CN" sz="2400" dirty="0"/>
              <a:t>未取消注册或回调导致内存泄露</a:t>
            </a:r>
            <a:r>
              <a:rPr lang="en-US" altLang="zh-CN" sz="2400" dirty="0" smtClean="0"/>
              <a:t>Message</a:t>
            </a:r>
            <a:endParaRPr lang="zh-CN" altLang="zh-CN" sz="2400" dirty="0"/>
          </a:p>
          <a:p>
            <a:pPr lvl="0"/>
            <a:r>
              <a:rPr lang="en-US" altLang="zh-CN" sz="2400" dirty="0"/>
              <a:t>MVP</a:t>
            </a:r>
            <a:r>
              <a:rPr lang="zh-CN" altLang="zh-CN" sz="2400" dirty="0"/>
              <a:t>框架中的内存泄漏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86452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 smtClean="0"/>
              <a:t>一</a:t>
            </a:r>
            <a:r>
              <a:rPr lang="zh-CN" altLang="zh-CN" b="1" dirty="0"/>
              <a:t>、为什么要解决内存</a:t>
            </a:r>
            <a:r>
              <a:rPr lang="zh-CN" altLang="zh-CN" b="1" dirty="0" smtClean="0"/>
              <a:t>泄漏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zh-CN" b="1" dirty="0">
                <a:latin typeface="宋体" pitchFamily="2" charset="-122"/>
                <a:ea typeface="宋体" pitchFamily="2" charset="-122"/>
              </a:rPr>
              <a:t>什么是内存泄露？</a:t>
            </a:r>
            <a:endParaRPr lang="zh-CN" altLang="zh-CN" dirty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zh-CN" dirty="0">
                <a:latin typeface="宋体" pitchFamily="2" charset="-122"/>
                <a:ea typeface="宋体" pitchFamily="2" charset="-122"/>
              </a:rPr>
              <a:t>如果一个无用对象（不需要再使用的对象）仍然被其他对象持有引用，</a:t>
            </a:r>
            <a:r>
              <a:rPr lang="zh-CN" altLang="zh-CN" b="1" dirty="0">
                <a:latin typeface="宋体" pitchFamily="2" charset="-122"/>
                <a:ea typeface="宋体" pitchFamily="2" charset="-122"/>
              </a:rPr>
              <a:t>造成该对象无法被系统</a:t>
            </a:r>
            <a:r>
              <a:rPr lang="zh-CN" altLang="zh-CN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及时</a:t>
            </a:r>
            <a:r>
              <a:rPr lang="zh-CN" altLang="zh-CN" b="1" dirty="0">
                <a:latin typeface="宋体" pitchFamily="2" charset="-122"/>
                <a:ea typeface="宋体" pitchFamily="2" charset="-122"/>
              </a:rPr>
              <a:t>回收</a:t>
            </a:r>
            <a:r>
              <a:rPr lang="zh-CN" altLang="zh-CN" dirty="0">
                <a:latin typeface="宋体" pitchFamily="2" charset="-122"/>
                <a:ea typeface="宋体" pitchFamily="2" charset="-122"/>
              </a:rPr>
              <a:t>，以致该对象在</a:t>
            </a:r>
            <a:r>
              <a:rPr lang="zh-CN" altLang="zh-CN" b="1" dirty="0">
                <a:latin typeface="宋体" pitchFamily="2" charset="-122"/>
                <a:ea typeface="宋体" pitchFamily="2" charset="-122"/>
              </a:rPr>
              <a:t>堆中</a:t>
            </a:r>
            <a:r>
              <a:rPr lang="zh-CN" altLang="zh-CN" dirty="0">
                <a:latin typeface="宋体" pitchFamily="2" charset="-122"/>
                <a:ea typeface="宋体" pitchFamily="2" charset="-122"/>
              </a:rPr>
              <a:t>所占用的内存单元无法被释放而造成内存空间浪费，这种情况就是内存泄露。</a:t>
            </a:r>
          </a:p>
          <a:p>
            <a:pPr marL="0" indent="0">
              <a:buNone/>
            </a:pPr>
            <a:endParaRPr lang="zh-CN" altLang="zh-CN" sz="3100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zh-CN" b="1" dirty="0">
                <a:latin typeface="宋体" pitchFamily="2" charset="-122"/>
                <a:ea typeface="宋体" pitchFamily="2" charset="-122"/>
              </a:rPr>
              <a:t>为什么要解决内存泄露？</a:t>
            </a:r>
            <a:endParaRPr lang="zh-CN" altLang="zh-CN" dirty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zh-CN" dirty="0">
                <a:latin typeface="宋体" pitchFamily="2" charset="-122"/>
                <a:ea typeface="宋体" pitchFamily="2" charset="-122"/>
              </a:rPr>
              <a:t>内存泄漏并不会导致程序功能异常，但是它会导致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Android</a:t>
            </a:r>
            <a:r>
              <a:rPr lang="zh-CN" altLang="zh-CN" dirty="0">
                <a:latin typeface="宋体" pitchFamily="2" charset="-122"/>
                <a:ea typeface="宋体" pitchFamily="2" charset="-122"/>
              </a:rPr>
              <a:t>程序的内存占用过大。系统给每一个应用分配的内存是固定的，一旦发生了内存泄露，就会导致该应用可用内存越来越小，严重时会发生</a:t>
            </a:r>
            <a:r>
              <a:rPr lang="zh-CN" altLang="zh-CN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内存溢出</a:t>
            </a: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OOM</a:t>
            </a:r>
            <a:r>
              <a:rPr lang="zh-CN" altLang="zh-CN" dirty="0">
                <a:latin typeface="宋体" pitchFamily="2" charset="-122"/>
                <a:ea typeface="宋体" pitchFamily="2" charset="-122"/>
              </a:rPr>
              <a:t>导致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 Force Close</a:t>
            </a:r>
            <a:r>
              <a:rPr lang="zh-CN" altLang="zh-CN" dirty="0">
                <a:latin typeface="宋体" pitchFamily="2" charset="-122"/>
                <a:ea typeface="宋体" pitchFamily="2" charset="-122"/>
              </a:rPr>
              <a:t>。（如要更多内存可分多个进程）</a:t>
            </a:r>
          </a:p>
          <a:p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1613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b="1" dirty="0" smtClean="0"/>
              <a:t>二、</a:t>
            </a:r>
            <a:r>
              <a:rPr lang="en-US" altLang="zh-CN" b="1" dirty="0" smtClean="0"/>
              <a:t>Java</a:t>
            </a:r>
            <a:r>
              <a:rPr lang="zh-CN" altLang="zh-CN" b="1" dirty="0"/>
              <a:t>垃圾回收</a:t>
            </a:r>
            <a:r>
              <a:rPr lang="zh-CN" altLang="zh-CN" b="1" dirty="0" smtClean="0"/>
              <a:t>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lang="en-US" altLang="zh-CN" b="1" dirty="0" smtClean="0"/>
              <a:t>1</a:t>
            </a:r>
            <a:r>
              <a:rPr lang="zh-CN" altLang="en-US" b="1" dirty="0" smtClean="0"/>
              <a:t>、</a:t>
            </a:r>
            <a:r>
              <a:rPr lang="en-US" b="1" dirty="0" smtClean="0"/>
              <a:t>Java</a:t>
            </a:r>
            <a:r>
              <a:rPr lang="zh-CN" altLang="en-US" b="1" dirty="0" smtClean="0"/>
              <a:t>内存分配策略</a:t>
            </a:r>
            <a:endParaRPr lang="zh-CN" altLang="en-US" dirty="0" smtClean="0"/>
          </a:p>
          <a:p>
            <a:r>
              <a:rPr lang="zh-CN" altLang="en-US" b="1" dirty="0" smtClean="0"/>
              <a:t>静态存储区</a:t>
            </a:r>
            <a:endParaRPr lang="en-US" altLang="zh-CN" b="1" dirty="0" smtClean="0"/>
          </a:p>
          <a:p>
            <a:r>
              <a:rPr lang="zh-CN" altLang="en-US" b="1" dirty="0" smtClean="0"/>
              <a:t>栈区</a:t>
            </a:r>
            <a:endParaRPr lang="en-US" altLang="zh-CN" b="1" dirty="0" smtClean="0"/>
          </a:p>
          <a:p>
            <a:r>
              <a:rPr lang="zh-CN" altLang="en-US" b="1" dirty="0" smtClean="0"/>
              <a:t>堆区</a:t>
            </a:r>
            <a:r>
              <a:rPr lang="en-US" altLang="zh-CN" b="1" dirty="0" smtClean="0"/>
              <a:t>heap</a:t>
            </a:r>
            <a:r>
              <a:rPr lang="zh-CN" altLang="en-US" b="1" dirty="0" smtClean="0"/>
              <a:t>（内存泄露主要关注堆区）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2</a:t>
            </a:r>
            <a:r>
              <a:rPr lang="zh-CN" altLang="zh-CN" b="1" dirty="0" smtClean="0"/>
              <a:t>、</a:t>
            </a:r>
            <a:r>
              <a:rPr lang="en-US" altLang="zh-CN" b="1" dirty="0"/>
              <a:t>java</a:t>
            </a:r>
            <a:r>
              <a:rPr lang="zh-CN" altLang="zh-CN" b="1" dirty="0"/>
              <a:t>垃圾回收机制（</a:t>
            </a:r>
            <a:r>
              <a:rPr lang="en-US" altLang="zh-CN" b="1" dirty="0"/>
              <a:t>GC</a:t>
            </a:r>
            <a:r>
              <a:rPr lang="zh-CN" altLang="zh-CN" b="1" dirty="0"/>
              <a:t>）检测策略</a:t>
            </a:r>
            <a:endParaRPr lang="zh-CN" altLang="zh-CN" dirty="0"/>
          </a:p>
          <a:p>
            <a:r>
              <a:rPr lang="zh-CN" altLang="zh-CN" b="1" dirty="0" smtClean="0"/>
              <a:t>引用</a:t>
            </a:r>
            <a:r>
              <a:rPr lang="zh-CN" altLang="zh-CN" b="1" dirty="0"/>
              <a:t>计数（缺点</a:t>
            </a:r>
            <a:r>
              <a:rPr lang="zh-CN" altLang="zh-CN" b="1" dirty="0" smtClean="0"/>
              <a:t>）</a:t>
            </a:r>
            <a:endParaRPr lang="en-US" altLang="zh-CN" b="1" dirty="0" smtClean="0"/>
          </a:p>
          <a:p>
            <a:r>
              <a:rPr lang="zh-CN" altLang="zh-CN" b="1" dirty="0"/>
              <a:t>可达性分析算法（根搜索算法</a:t>
            </a:r>
            <a:r>
              <a:rPr lang="zh-CN" altLang="zh-CN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endParaRPr lang="zh-CN" altLang="zh-CN" sz="2600" dirty="0"/>
          </a:p>
          <a:p>
            <a:pPr marL="0" indent="0">
              <a:buNone/>
            </a:pPr>
            <a:r>
              <a:rPr lang="en-US" altLang="zh-CN" b="1" dirty="0" smtClean="0"/>
              <a:t>3</a:t>
            </a:r>
            <a:r>
              <a:rPr lang="zh-CN" altLang="zh-CN" b="1" dirty="0" smtClean="0"/>
              <a:t>、</a:t>
            </a:r>
            <a:r>
              <a:rPr lang="en-US" altLang="zh-CN" b="1" dirty="0"/>
              <a:t>Java</a:t>
            </a:r>
            <a:r>
              <a:rPr lang="zh-CN" altLang="zh-CN" b="1" dirty="0"/>
              <a:t>的引用</a:t>
            </a:r>
            <a:r>
              <a:rPr lang="zh-CN" altLang="zh-CN" b="1" dirty="0" smtClean="0"/>
              <a:t>类型</a:t>
            </a:r>
            <a:endParaRPr lang="en-US" altLang="zh-CN" dirty="0"/>
          </a:p>
          <a:p>
            <a:r>
              <a:rPr lang="zh-CN" altLang="zh-CN" b="1" dirty="0" smtClean="0"/>
              <a:t>强</a:t>
            </a:r>
            <a:r>
              <a:rPr lang="zh-CN" altLang="zh-CN" b="1" dirty="0"/>
              <a:t>引用（</a:t>
            </a:r>
            <a:r>
              <a:rPr lang="en-US" altLang="zh-CN" b="1" dirty="0"/>
              <a:t>Strong Reference</a:t>
            </a:r>
            <a:r>
              <a:rPr lang="zh-CN" altLang="zh-CN" b="1" dirty="0" smtClean="0"/>
              <a:t>）</a:t>
            </a:r>
            <a:endParaRPr lang="en-US" altLang="zh-CN" b="1" dirty="0" smtClean="0"/>
          </a:p>
          <a:p>
            <a:r>
              <a:rPr lang="zh-CN" altLang="zh-CN" b="1" dirty="0"/>
              <a:t>软引用（</a:t>
            </a:r>
            <a:r>
              <a:rPr lang="en-US" altLang="zh-CN" b="1" dirty="0"/>
              <a:t>Soft Reference</a:t>
            </a:r>
            <a:r>
              <a:rPr lang="zh-CN" altLang="zh-CN" b="1" dirty="0" smtClean="0"/>
              <a:t>）</a:t>
            </a:r>
            <a:endParaRPr lang="en-US" altLang="zh-CN" b="1" dirty="0" smtClean="0"/>
          </a:p>
          <a:p>
            <a:r>
              <a:rPr lang="zh-CN" altLang="zh-CN" b="1" dirty="0"/>
              <a:t>弱引用（</a:t>
            </a:r>
            <a:r>
              <a:rPr lang="en-US" altLang="zh-CN" b="1" dirty="0"/>
              <a:t>Weak Reference</a:t>
            </a:r>
            <a:r>
              <a:rPr lang="zh-CN" altLang="zh-CN" b="1" dirty="0" smtClean="0"/>
              <a:t>）</a:t>
            </a:r>
            <a:endParaRPr lang="en-US" altLang="zh-CN" b="1" dirty="0" smtClean="0"/>
          </a:p>
          <a:p>
            <a:r>
              <a:rPr lang="zh-CN" altLang="zh-CN" b="1" dirty="0"/>
              <a:t>虚引用（</a:t>
            </a:r>
            <a:r>
              <a:rPr lang="en-US" altLang="zh-CN" b="1" dirty="0"/>
              <a:t>Phantom Reference</a:t>
            </a:r>
            <a:r>
              <a:rPr lang="zh-CN" altLang="zh-CN" b="1" dirty="0"/>
              <a:t>）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13313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b="1" dirty="0"/>
              <a:t>三、内存检测工具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使用</a:t>
            </a:r>
            <a:r>
              <a:rPr lang="en-US" altLang="zh-CN" b="1" dirty="0"/>
              <a:t>Android studio</a:t>
            </a:r>
            <a:r>
              <a:rPr lang="zh-CN" altLang="zh-CN" b="1" dirty="0"/>
              <a:t>检测</a:t>
            </a:r>
            <a:r>
              <a:rPr lang="zh-CN" altLang="zh-CN" b="1" dirty="0" smtClean="0"/>
              <a:t>泄露</a:t>
            </a:r>
            <a:endParaRPr lang="en-US" altLang="zh-CN" b="1" dirty="0" smtClean="0"/>
          </a:p>
          <a:p>
            <a:r>
              <a:rPr lang="zh-CN" altLang="zh-CN" b="1" dirty="0"/>
              <a:t>使用</a:t>
            </a:r>
            <a:r>
              <a:rPr lang="en-US" altLang="zh-CN" b="1" dirty="0"/>
              <a:t>MAT</a:t>
            </a:r>
            <a:r>
              <a:rPr lang="zh-CN" altLang="zh-CN" b="1" dirty="0"/>
              <a:t>检测</a:t>
            </a:r>
            <a:r>
              <a:rPr lang="zh-CN" altLang="zh-CN" b="1" dirty="0" smtClean="0"/>
              <a:t>泄露</a:t>
            </a:r>
            <a:endParaRPr lang="en-US" altLang="zh-CN" b="1" dirty="0" smtClean="0"/>
          </a:p>
          <a:p>
            <a:r>
              <a:rPr lang="zh-CN" altLang="zh-CN" b="1" dirty="0"/>
              <a:t>使用</a:t>
            </a:r>
            <a:r>
              <a:rPr lang="en-US" altLang="zh-CN" b="1" dirty="0"/>
              <a:t>Leakcanary</a:t>
            </a:r>
            <a:r>
              <a:rPr lang="zh-CN" altLang="zh-CN" b="1" dirty="0"/>
              <a:t>检测泄露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34388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Android </a:t>
            </a:r>
            <a:r>
              <a:rPr lang="en-US" altLang="zh-CN" b="1" dirty="0"/>
              <a:t>studio</a:t>
            </a:r>
            <a:r>
              <a:rPr lang="zh-CN" altLang="zh-CN" b="1" dirty="0"/>
              <a:t>检测泄露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通过</a:t>
            </a:r>
            <a:r>
              <a:rPr lang="en-US" altLang="zh-CN" dirty="0"/>
              <a:t>GC</a:t>
            </a:r>
            <a:r>
              <a:rPr lang="zh-CN" altLang="zh-CN" dirty="0"/>
              <a:t>释放内存，查看是否有内存泄露</a:t>
            </a:r>
          </a:p>
          <a:p>
            <a:pPr marL="0" indent="0">
              <a:buNone/>
            </a:pPr>
            <a:r>
              <a:rPr lang="zh-CN" altLang="zh-CN" dirty="0"/>
              <a:t>当内存泄露时，反复操作内存会增加，而由于导致泄露的引用为强引用，则</a:t>
            </a:r>
            <a:r>
              <a:rPr lang="en-US" altLang="zh-CN" dirty="0"/>
              <a:t>GC</a:t>
            </a:r>
            <a:r>
              <a:rPr lang="zh-CN" altLang="zh-CN" dirty="0"/>
              <a:t>不能有效清理</a:t>
            </a:r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461404" y="4077072"/>
            <a:ext cx="7488832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56422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Android </a:t>
            </a:r>
            <a:r>
              <a:rPr lang="en-US" altLang="zh-CN" b="1" dirty="0"/>
              <a:t>studio</a:t>
            </a:r>
            <a:r>
              <a:rPr lang="zh-CN" altLang="zh-CN" b="1" dirty="0"/>
              <a:t>检测</a:t>
            </a:r>
            <a:r>
              <a:rPr lang="zh-CN" altLang="zh-CN" b="1" dirty="0" smtClean="0"/>
              <a:t>泄露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通过</a:t>
            </a:r>
            <a:r>
              <a:rPr lang="en-US" altLang="zh-CN" dirty="0" err="1"/>
              <a:t>hprof</a:t>
            </a:r>
            <a:r>
              <a:rPr lang="zh-CN" altLang="zh-CN" dirty="0"/>
              <a:t>文件，分析泄露的</a:t>
            </a:r>
            <a:r>
              <a:rPr lang="en-US" altLang="zh-CN" dirty="0"/>
              <a:t>Activity</a:t>
            </a:r>
            <a:r>
              <a:rPr lang="zh-CN" altLang="zh-CN" dirty="0"/>
              <a:t>及其引用树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467544" y="2780928"/>
            <a:ext cx="8136904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74179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MAT</a:t>
            </a:r>
            <a:r>
              <a:rPr lang="zh-CN" altLang="zh-CN" b="1" dirty="0"/>
              <a:t>检测</a:t>
            </a:r>
            <a:r>
              <a:rPr lang="zh-CN" altLang="zh-CN" b="1" dirty="0" smtClean="0"/>
              <a:t>泄露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MAT</a:t>
            </a:r>
            <a:r>
              <a:rPr lang="zh-CN" altLang="zh-CN" sz="2400" dirty="0"/>
              <a:t>全称</a:t>
            </a:r>
            <a:r>
              <a:rPr lang="en-US" altLang="zh-CN" sz="2400" dirty="0"/>
              <a:t>Eclipse Memory Analyzer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b="1" dirty="0"/>
              <a:t>MAT</a:t>
            </a:r>
            <a:r>
              <a:rPr lang="zh-CN" altLang="zh-CN" sz="2400" b="1" dirty="0"/>
              <a:t>的安装：</a:t>
            </a:r>
            <a:endParaRPr lang="zh-CN" altLang="zh-CN" sz="2400" dirty="0"/>
          </a:p>
          <a:p>
            <a:r>
              <a:rPr lang="en-US" altLang="zh-CN" sz="1800" dirty="0" smtClean="0"/>
              <a:t>Eclipse </a:t>
            </a:r>
            <a:r>
              <a:rPr lang="en-US" altLang="zh-CN" sz="1800" dirty="0"/>
              <a:t>Mat</a:t>
            </a:r>
            <a:r>
              <a:rPr lang="zh-CN" altLang="zh-CN" sz="1800" dirty="0"/>
              <a:t>插件安装</a:t>
            </a:r>
          </a:p>
          <a:p>
            <a:r>
              <a:rPr lang="zh-CN" altLang="zh-CN" sz="1800" dirty="0" smtClean="0"/>
              <a:t>单独</a:t>
            </a:r>
            <a:r>
              <a:rPr lang="zh-CN" altLang="zh-CN" sz="1800" dirty="0"/>
              <a:t>安装</a:t>
            </a:r>
            <a:r>
              <a:rPr lang="en-US" altLang="zh-CN" sz="1800" dirty="0"/>
              <a:t>Mat</a:t>
            </a:r>
            <a:endParaRPr lang="zh-CN" altLang="zh-CN" sz="1800" dirty="0"/>
          </a:p>
          <a:p>
            <a:r>
              <a:rPr lang="en-US" altLang="zh-CN" sz="1800" dirty="0"/>
              <a:t>Mat</a:t>
            </a:r>
            <a:r>
              <a:rPr lang="zh-CN" altLang="zh-CN" sz="1800" dirty="0"/>
              <a:t>工具地址：</a:t>
            </a:r>
            <a:r>
              <a:rPr lang="en-US" altLang="zh-CN" sz="1800" u="sng" dirty="0">
                <a:hlinkClick r:id="rId2"/>
              </a:rPr>
              <a:t>https://www.eclipse.org/mat</a:t>
            </a:r>
            <a:r>
              <a:rPr lang="en-US" altLang="zh-CN" sz="1800" u="sng" dirty="0" smtClean="0">
                <a:hlinkClick r:id="rId2"/>
              </a:rPr>
              <a:t>/</a:t>
            </a:r>
            <a:endParaRPr lang="en-US" altLang="zh-CN" sz="1800" u="sng" dirty="0" smtClean="0"/>
          </a:p>
          <a:p>
            <a:pPr marL="0" indent="0">
              <a:buNone/>
            </a:pPr>
            <a:endParaRPr lang="zh-CN" altLang="zh-CN" sz="1600" dirty="0"/>
          </a:p>
          <a:p>
            <a:pPr marL="0" indent="0">
              <a:buNone/>
            </a:pPr>
            <a:r>
              <a:rPr lang="en-US" altLang="zh-CN" sz="2600" b="1" dirty="0"/>
              <a:t>MAT</a:t>
            </a:r>
            <a:r>
              <a:rPr lang="zh-CN" altLang="zh-CN" sz="2600" b="1" dirty="0"/>
              <a:t>检测步骤：</a:t>
            </a:r>
            <a:endParaRPr lang="zh-CN" altLang="zh-CN" sz="2600" dirty="0"/>
          </a:p>
          <a:p>
            <a:r>
              <a:rPr lang="zh-CN" altLang="zh-CN" sz="1900" dirty="0"/>
              <a:t>获取</a:t>
            </a:r>
            <a:r>
              <a:rPr lang="en-US" altLang="zh-CN" sz="1900" dirty="0"/>
              <a:t> </a:t>
            </a:r>
            <a:r>
              <a:rPr lang="en-US" altLang="zh-CN" sz="1900" dirty="0" err="1"/>
              <a:t>hprof</a:t>
            </a:r>
            <a:r>
              <a:rPr lang="zh-CN" altLang="zh-CN" sz="1900" dirty="0"/>
              <a:t>文件</a:t>
            </a:r>
            <a:r>
              <a:rPr lang="en-US" altLang="zh-CN" sz="1900" dirty="0"/>
              <a:t> </a:t>
            </a:r>
            <a:endParaRPr lang="zh-CN" altLang="zh-CN" sz="1900" dirty="0"/>
          </a:p>
          <a:p>
            <a:r>
              <a:rPr lang="zh-CN" altLang="zh-CN" sz="1900" dirty="0"/>
              <a:t>转换</a:t>
            </a:r>
            <a:r>
              <a:rPr lang="en-US" altLang="zh-CN" sz="1900" dirty="0"/>
              <a:t> </a:t>
            </a:r>
            <a:r>
              <a:rPr lang="en-US" altLang="zh-CN" sz="1900" dirty="0" err="1"/>
              <a:t>hprof</a:t>
            </a:r>
            <a:r>
              <a:rPr lang="zh-CN" altLang="zh-CN" sz="1900" dirty="0"/>
              <a:t>文件（</a:t>
            </a:r>
            <a:r>
              <a:rPr lang="zh-CN" altLang="zh-CN" sz="1900" b="1" dirty="0"/>
              <a:t>如果是用</a:t>
            </a:r>
            <a:r>
              <a:rPr lang="en-US" altLang="zh-CN" sz="1900" b="1" dirty="0"/>
              <a:t> MAT Eclipse </a:t>
            </a:r>
            <a:r>
              <a:rPr lang="zh-CN" altLang="zh-CN" sz="1900" b="1" dirty="0"/>
              <a:t>插件获取的</a:t>
            </a:r>
            <a:r>
              <a:rPr lang="en-US" altLang="zh-CN" sz="1900" b="1" dirty="0"/>
              <a:t> Dump</a:t>
            </a:r>
            <a:r>
              <a:rPr lang="zh-CN" altLang="zh-CN" sz="1900" b="1" dirty="0"/>
              <a:t>文件，则不需要经过转换</a:t>
            </a:r>
            <a:r>
              <a:rPr lang="zh-CN" altLang="zh-CN" sz="1900" dirty="0"/>
              <a:t>）</a:t>
            </a:r>
          </a:p>
          <a:p>
            <a:r>
              <a:rPr lang="en-US" altLang="zh-CN" sz="1900" dirty="0" err="1"/>
              <a:t>Historgram</a:t>
            </a:r>
            <a:r>
              <a:rPr lang="zh-CN" altLang="zh-CN" sz="1900" dirty="0"/>
              <a:t>查询泄露的</a:t>
            </a:r>
            <a:r>
              <a:rPr lang="en-US" altLang="zh-CN" sz="1900" dirty="0"/>
              <a:t>Activity</a:t>
            </a:r>
            <a:endParaRPr lang="zh-CN" altLang="zh-CN" sz="1900" dirty="0"/>
          </a:p>
          <a:p>
            <a:r>
              <a:rPr lang="en-US" altLang="zh-CN" sz="1900" dirty="0"/>
              <a:t>Path to GC Roots</a:t>
            </a:r>
            <a:r>
              <a:rPr lang="zh-CN" altLang="zh-CN" sz="1900" dirty="0"/>
              <a:t>分析该</a:t>
            </a:r>
            <a:r>
              <a:rPr lang="en-US" altLang="zh-CN" sz="1900" dirty="0"/>
              <a:t>Activity</a:t>
            </a:r>
            <a:r>
              <a:rPr lang="zh-CN" altLang="zh-CN" sz="1900" dirty="0"/>
              <a:t>的引用树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64237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MAT</a:t>
            </a:r>
            <a:r>
              <a:rPr lang="zh-CN" altLang="zh-CN" b="1" dirty="0"/>
              <a:t>检测泄露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46905"/>
            <a:ext cx="8229600" cy="343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69704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Leakcanary</a:t>
            </a:r>
            <a:r>
              <a:rPr lang="zh-CN" altLang="zh-CN" b="1" dirty="0"/>
              <a:t>检测泄露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en-US" altLang="zh-CN" b="1" dirty="0"/>
              <a:t>Leakcanary</a:t>
            </a:r>
            <a:r>
              <a:rPr lang="zh-CN" altLang="zh-CN" b="1" dirty="0"/>
              <a:t>原理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Github</a:t>
            </a:r>
            <a:r>
              <a:rPr lang="zh-CN" altLang="zh-CN" dirty="0"/>
              <a:t>地址：</a:t>
            </a:r>
            <a:r>
              <a:rPr lang="en-US" altLang="zh-CN" u="sng" dirty="0">
                <a:hlinkClick r:id="rId2"/>
              </a:rPr>
              <a:t>https://github.com/square/leakcanary</a:t>
            </a:r>
            <a:endParaRPr lang="zh-CN" altLang="zh-CN" dirty="0"/>
          </a:p>
          <a:p>
            <a:pPr marL="0" indent="0">
              <a:buNone/>
            </a:pPr>
            <a:endParaRPr lang="zh-CN" altLang="zh-CN" sz="3100" dirty="0"/>
          </a:p>
          <a:p>
            <a:pPr marL="0" indent="0">
              <a:buNone/>
            </a:pPr>
            <a:r>
              <a:rPr lang="zh-CN" altLang="zh-CN" dirty="0"/>
              <a:t>基本就是新建一个</a:t>
            </a:r>
            <a:r>
              <a:rPr lang="en-US" altLang="zh-CN" dirty="0"/>
              <a:t>WeakReference</a:t>
            </a:r>
            <a:r>
              <a:rPr lang="zh-CN" altLang="zh-CN" dirty="0"/>
              <a:t>对象指向要关注的</a:t>
            </a:r>
            <a:r>
              <a:rPr lang="en-US" altLang="zh-CN" dirty="0"/>
              <a:t>Activity</a:t>
            </a:r>
            <a:r>
              <a:rPr lang="zh-CN" altLang="zh-CN" dirty="0"/>
              <a:t>，</a:t>
            </a:r>
            <a:r>
              <a:rPr lang="en-US" altLang="zh-CN" dirty="0"/>
              <a:t>Activity</a:t>
            </a:r>
            <a:r>
              <a:rPr lang="zh-CN" altLang="zh-CN" dirty="0"/>
              <a:t>被回收的时候</a:t>
            </a:r>
            <a:r>
              <a:rPr lang="en-US" altLang="zh-CN" dirty="0"/>
              <a:t>WeakReference</a:t>
            </a:r>
            <a:r>
              <a:rPr lang="zh-CN" altLang="zh-CN" dirty="0"/>
              <a:t>对象会加到</a:t>
            </a:r>
            <a:r>
              <a:rPr lang="en-US" altLang="zh-CN" dirty="0"/>
              <a:t>ReferenceQueue </a:t>
            </a:r>
            <a:r>
              <a:rPr lang="zh-CN" altLang="zh-CN" dirty="0"/>
              <a:t>队列中，检测</a:t>
            </a:r>
            <a:r>
              <a:rPr lang="en-US" altLang="zh-CN" dirty="0"/>
              <a:t>ReferenceQueue</a:t>
            </a:r>
            <a:r>
              <a:rPr lang="zh-CN" altLang="zh-CN" dirty="0"/>
              <a:t>队列 是否有</a:t>
            </a:r>
            <a:r>
              <a:rPr lang="en-US" altLang="zh-CN" dirty="0"/>
              <a:t>WeakReference</a:t>
            </a:r>
            <a:r>
              <a:rPr lang="zh-CN" altLang="zh-CN" dirty="0"/>
              <a:t>对象就知道有没有泄露了，有的话就没有泄露，没有的话就泄露！</a:t>
            </a:r>
          </a:p>
          <a:p>
            <a:pPr marL="0" indent="0">
              <a:buNone/>
            </a:pPr>
            <a:endParaRPr lang="zh-CN" altLang="zh-CN" sz="3100" dirty="0"/>
          </a:p>
          <a:p>
            <a:pPr marL="0" indent="0">
              <a:buNone/>
            </a:pPr>
            <a:r>
              <a:rPr lang="zh-CN" altLang="zh-CN" dirty="0"/>
              <a:t>参考文献：</a:t>
            </a:r>
          </a:p>
          <a:p>
            <a:r>
              <a:rPr lang="en-US" altLang="zh-CN" u="sng" dirty="0">
                <a:hlinkClick r:id="rId3"/>
              </a:rPr>
              <a:t>https://www.jianshu.com/p/51395d8e512f</a:t>
            </a:r>
            <a:endParaRPr lang="zh-CN" altLang="zh-CN" dirty="0"/>
          </a:p>
          <a:p>
            <a:r>
              <a:rPr lang="en-US" altLang="zh-CN" u="sng" dirty="0">
                <a:hlinkClick r:id="rId4"/>
              </a:rPr>
              <a:t>https://www.jianshu.com/p/0448dab89625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46951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1055</Words>
  <Application>Microsoft Office PowerPoint</Application>
  <PresentationFormat>全屏显示(4:3)</PresentationFormat>
  <Paragraphs>116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内存泄露</vt:lpstr>
      <vt:lpstr>一、为什么要解决内存泄漏</vt:lpstr>
      <vt:lpstr>二、Java垃圾回收机制</vt:lpstr>
      <vt:lpstr>三、内存检测工具 </vt:lpstr>
      <vt:lpstr>Android studio检测泄露</vt:lpstr>
      <vt:lpstr>Android studio检测泄露</vt:lpstr>
      <vt:lpstr>MAT检测泄露</vt:lpstr>
      <vt:lpstr>MAT检测泄露</vt:lpstr>
      <vt:lpstr>Leakcanary检测泄露</vt:lpstr>
      <vt:lpstr>Leakcanary检测泄露</vt:lpstr>
      <vt:lpstr>Leakcanary检测泄露</vt:lpstr>
      <vt:lpstr>四、常见内存泄漏原因及解决方案</vt:lpstr>
      <vt:lpstr>四、常见内存泄漏原因及解决方案</vt:lpstr>
      <vt:lpstr>四、常见内存泄漏原因及解决方案</vt:lpstr>
      <vt:lpstr>四、常见内存泄漏原因及解决方案</vt:lpstr>
      <vt:lpstr>四、常见内存泄漏原因及解决方案</vt:lpstr>
      <vt:lpstr>四、常见内存泄漏原因及解决方案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内存泄露</dc:title>
  <dc:creator>shengqian</dc:creator>
  <cp:lastModifiedBy>钱升</cp:lastModifiedBy>
  <cp:revision>10</cp:revision>
  <dcterms:created xsi:type="dcterms:W3CDTF">2017-12-27T09:01:27Z</dcterms:created>
  <dcterms:modified xsi:type="dcterms:W3CDTF">2017-12-28T03:19:04Z</dcterms:modified>
</cp:coreProperties>
</file>