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98" r:id="rId2"/>
    <p:sldId id="260" r:id="rId3"/>
    <p:sldId id="310" r:id="rId4"/>
    <p:sldId id="308" r:id="rId5"/>
    <p:sldId id="309" r:id="rId6"/>
    <p:sldId id="300" r:id="rId7"/>
    <p:sldId id="305" r:id="rId8"/>
    <p:sldId id="307" r:id="rId9"/>
    <p:sldId id="306" r:id="rId10"/>
    <p:sldId id="311" r:id="rId11"/>
    <p:sldId id="312" r:id="rId12"/>
    <p:sldId id="313" r:id="rId13"/>
    <p:sldId id="297" r:id="rId14"/>
    <p:sldId id="262" r:id="rId15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>
        <p14:section name="Default Section" id="{0E0336DF-24B9-4790-B1AF-8FD84F739438}">
          <p14:sldIdLst>
            <p14:sldId id="298"/>
            <p14:sldId id="260"/>
            <p14:sldId id="310"/>
            <p14:sldId id="308"/>
            <p14:sldId id="309"/>
            <p14:sldId id="300"/>
            <p14:sldId id="305"/>
            <p14:sldId id="307"/>
            <p14:sldId id="306"/>
            <p14:sldId id="311"/>
            <p14:sldId id="312"/>
            <p14:sldId id="313"/>
            <p14:sldId id="297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597B"/>
    <a:srgbClr val="B1A5B8"/>
    <a:srgbClr val="F0F0F0"/>
    <a:srgbClr val="8556CE"/>
    <a:srgbClr val="000000"/>
    <a:srgbClr val="1E1129"/>
    <a:srgbClr val="1D0F28"/>
    <a:srgbClr val="5248C6"/>
    <a:srgbClr val="181027"/>
    <a:srgbClr val="1D0F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CB1DD2-2FEA-4FB7-A5BF-E5AA6B9E0BE6}" v="11" dt="2024-11-29T10:21:47.4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Rajib Hossain" userId="51958aee-45d4-42b2-a03b-29abd805d733" providerId="ADAL" clId="{88CB1DD2-2FEA-4FB7-A5BF-E5AA6B9E0BE6}"/>
    <pc:docChg chg="undo custSel modSld">
      <pc:chgData name="Md Rajib Hossain" userId="51958aee-45d4-42b2-a03b-29abd805d733" providerId="ADAL" clId="{88CB1DD2-2FEA-4FB7-A5BF-E5AA6B9E0BE6}" dt="2024-11-29T10:22:54.618" v="342" actId="403"/>
      <pc:docMkLst>
        <pc:docMk/>
      </pc:docMkLst>
      <pc:sldChg chg="addSp modSp mod">
        <pc:chgData name="Md Rajib Hossain" userId="51958aee-45d4-42b2-a03b-29abd805d733" providerId="ADAL" clId="{88CB1DD2-2FEA-4FB7-A5BF-E5AA6B9E0BE6}" dt="2024-11-29T10:22:05.605" v="341" actId="14100"/>
        <pc:sldMkLst>
          <pc:docMk/>
          <pc:sldMk cId="365371872" sldId="300"/>
        </pc:sldMkLst>
        <pc:spChg chg="add mod">
          <ac:chgData name="Md Rajib Hossain" userId="51958aee-45d4-42b2-a03b-29abd805d733" providerId="ADAL" clId="{88CB1DD2-2FEA-4FB7-A5BF-E5AA6B9E0BE6}" dt="2024-11-29T10:21:43.483" v="338" actId="14100"/>
          <ac:spMkLst>
            <pc:docMk/>
            <pc:sldMk cId="365371872" sldId="300"/>
            <ac:spMk id="4" creationId="{ADD19F7B-BFF6-5EDA-D638-F80956F73578}"/>
          </ac:spMkLst>
        </pc:spChg>
        <pc:spChg chg="add mod">
          <ac:chgData name="Md Rajib Hossain" userId="51958aee-45d4-42b2-a03b-29abd805d733" providerId="ADAL" clId="{88CB1DD2-2FEA-4FB7-A5BF-E5AA6B9E0BE6}" dt="2024-11-29T10:22:05.605" v="341" actId="14100"/>
          <ac:spMkLst>
            <pc:docMk/>
            <pc:sldMk cId="365371872" sldId="300"/>
            <ac:spMk id="5" creationId="{F77BB6F2-F695-96A3-028A-656894D47EC6}"/>
          </ac:spMkLst>
        </pc:spChg>
        <pc:spChg chg="mod">
          <ac:chgData name="Md Rajib Hossain" userId="51958aee-45d4-42b2-a03b-29abd805d733" providerId="ADAL" clId="{88CB1DD2-2FEA-4FB7-A5BF-E5AA6B9E0BE6}" dt="2024-11-29T10:21:21.396" v="335" actId="14100"/>
          <ac:spMkLst>
            <pc:docMk/>
            <pc:sldMk cId="365371872" sldId="300"/>
            <ac:spMk id="57" creationId="{A2406781-BF27-84A8-7587-AE977A995923}"/>
          </ac:spMkLst>
        </pc:spChg>
        <pc:spChg chg="mod">
          <ac:chgData name="Md Rajib Hossain" userId="51958aee-45d4-42b2-a03b-29abd805d733" providerId="ADAL" clId="{88CB1DD2-2FEA-4FB7-A5BF-E5AA6B9E0BE6}" dt="2024-11-29T10:20:47.058" v="332" actId="14100"/>
          <ac:spMkLst>
            <pc:docMk/>
            <pc:sldMk cId="365371872" sldId="300"/>
            <ac:spMk id="58" creationId="{2553FB89-4C91-4BB1-5802-AAC9216DD4EB}"/>
          </ac:spMkLst>
        </pc:spChg>
      </pc:sldChg>
      <pc:sldChg chg="modSp mod">
        <pc:chgData name="Md Rajib Hossain" userId="51958aee-45d4-42b2-a03b-29abd805d733" providerId="ADAL" clId="{88CB1DD2-2FEA-4FB7-A5BF-E5AA6B9E0BE6}" dt="2024-11-29T10:14:33.769" v="17" actId="20577"/>
        <pc:sldMkLst>
          <pc:docMk/>
          <pc:sldMk cId="4214466231" sldId="306"/>
        </pc:sldMkLst>
        <pc:spChg chg="mod">
          <ac:chgData name="Md Rajib Hossain" userId="51958aee-45d4-42b2-a03b-29abd805d733" providerId="ADAL" clId="{88CB1DD2-2FEA-4FB7-A5BF-E5AA6B9E0BE6}" dt="2024-11-29T10:14:33.769" v="17" actId="20577"/>
          <ac:spMkLst>
            <pc:docMk/>
            <pc:sldMk cId="4214466231" sldId="306"/>
            <ac:spMk id="25" creationId="{D1240B3E-C546-BEDD-D742-9AA1EF44BE3E}"/>
          </ac:spMkLst>
        </pc:spChg>
      </pc:sldChg>
      <pc:sldChg chg="addSp modSp mod">
        <pc:chgData name="Md Rajib Hossain" userId="51958aee-45d4-42b2-a03b-29abd805d733" providerId="ADAL" clId="{88CB1DD2-2FEA-4FB7-A5BF-E5AA6B9E0BE6}" dt="2024-11-29T10:17:19.840" v="97" actId="20577"/>
        <pc:sldMkLst>
          <pc:docMk/>
          <pc:sldMk cId="2345217274" sldId="307"/>
        </pc:sldMkLst>
        <pc:spChg chg="add mod">
          <ac:chgData name="Md Rajib Hossain" userId="51958aee-45d4-42b2-a03b-29abd805d733" providerId="ADAL" clId="{88CB1DD2-2FEA-4FB7-A5BF-E5AA6B9E0BE6}" dt="2024-11-29T10:17:19.840" v="97" actId="20577"/>
          <ac:spMkLst>
            <pc:docMk/>
            <pc:sldMk cId="2345217274" sldId="307"/>
            <ac:spMk id="5" creationId="{6F0FCDC9-7987-2473-3E60-483383D459E3}"/>
          </ac:spMkLst>
        </pc:spChg>
        <pc:spChg chg="mod">
          <ac:chgData name="Md Rajib Hossain" userId="51958aee-45d4-42b2-a03b-29abd805d733" providerId="ADAL" clId="{88CB1DD2-2FEA-4FB7-A5BF-E5AA6B9E0BE6}" dt="2024-11-29T10:16:17.698" v="47" actId="1036"/>
          <ac:spMkLst>
            <pc:docMk/>
            <pc:sldMk cId="2345217274" sldId="307"/>
            <ac:spMk id="13" creationId="{6A72E82F-BEFA-C39A-F052-244B443F3AAB}"/>
          </ac:spMkLst>
        </pc:spChg>
        <pc:spChg chg="mod">
          <ac:chgData name="Md Rajib Hossain" userId="51958aee-45d4-42b2-a03b-29abd805d733" providerId="ADAL" clId="{88CB1DD2-2FEA-4FB7-A5BF-E5AA6B9E0BE6}" dt="2024-11-29T10:16:08.757" v="44" actId="14100"/>
          <ac:spMkLst>
            <pc:docMk/>
            <pc:sldMk cId="2345217274" sldId="307"/>
            <ac:spMk id="23" creationId="{F501E383-B6AF-051B-4430-450504F31E9C}"/>
          </ac:spMkLst>
        </pc:spChg>
        <pc:spChg chg="mod">
          <ac:chgData name="Md Rajib Hossain" userId="51958aee-45d4-42b2-a03b-29abd805d733" providerId="ADAL" clId="{88CB1DD2-2FEA-4FB7-A5BF-E5AA6B9E0BE6}" dt="2024-11-29T10:14:56.386" v="20" actId="1076"/>
          <ac:spMkLst>
            <pc:docMk/>
            <pc:sldMk cId="2345217274" sldId="307"/>
            <ac:spMk id="24" creationId="{0AF6A46C-2CC7-B7D5-784A-85FF35C4B42A}"/>
          </ac:spMkLst>
        </pc:spChg>
        <pc:spChg chg="mod">
          <ac:chgData name="Md Rajib Hossain" userId="51958aee-45d4-42b2-a03b-29abd805d733" providerId="ADAL" clId="{88CB1DD2-2FEA-4FB7-A5BF-E5AA6B9E0BE6}" dt="2024-11-29T10:14:51.492" v="19" actId="20577"/>
          <ac:spMkLst>
            <pc:docMk/>
            <pc:sldMk cId="2345217274" sldId="307"/>
            <ac:spMk id="25" creationId="{58199BCD-C844-5E76-A71A-DDB92A8B0C8D}"/>
          </ac:spMkLst>
        </pc:spChg>
        <pc:picChg chg="mod">
          <ac:chgData name="Md Rajib Hossain" userId="51958aee-45d4-42b2-a03b-29abd805d733" providerId="ADAL" clId="{88CB1DD2-2FEA-4FB7-A5BF-E5AA6B9E0BE6}" dt="2024-11-29T10:14:47.423" v="18" actId="1076"/>
          <ac:picMkLst>
            <pc:docMk/>
            <pc:sldMk cId="2345217274" sldId="307"/>
            <ac:picMk id="1028" creationId="{CBB54EC9-0AB6-2784-E8A1-1C3ECC1DFB2F}"/>
          </ac:picMkLst>
        </pc:picChg>
      </pc:sldChg>
      <pc:sldChg chg="modSp mod">
        <pc:chgData name="Md Rajib Hossain" userId="51958aee-45d4-42b2-a03b-29abd805d733" providerId="ADAL" clId="{88CB1DD2-2FEA-4FB7-A5BF-E5AA6B9E0BE6}" dt="2024-11-29T10:13:26.449" v="15" actId="113"/>
        <pc:sldMkLst>
          <pc:docMk/>
          <pc:sldMk cId="3191329274" sldId="310"/>
        </pc:sldMkLst>
        <pc:spChg chg="mod">
          <ac:chgData name="Md Rajib Hossain" userId="51958aee-45d4-42b2-a03b-29abd805d733" providerId="ADAL" clId="{88CB1DD2-2FEA-4FB7-A5BF-E5AA6B9E0BE6}" dt="2024-11-29T10:13:26.449" v="15" actId="113"/>
          <ac:spMkLst>
            <pc:docMk/>
            <pc:sldMk cId="3191329274" sldId="310"/>
            <ac:spMk id="3" creationId="{00000000-0000-0000-0000-000000000000}"/>
          </ac:spMkLst>
        </pc:spChg>
        <pc:spChg chg="mod">
          <ac:chgData name="Md Rajib Hossain" userId="51958aee-45d4-42b2-a03b-29abd805d733" providerId="ADAL" clId="{88CB1DD2-2FEA-4FB7-A5BF-E5AA6B9E0BE6}" dt="2024-11-29T10:13:15.213" v="14" actId="2710"/>
          <ac:spMkLst>
            <pc:docMk/>
            <pc:sldMk cId="3191329274" sldId="310"/>
            <ac:spMk id="14" creationId="{00000000-0000-0000-0000-000000000000}"/>
          </ac:spMkLst>
        </pc:spChg>
      </pc:sldChg>
      <pc:sldChg chg="addSp modSp mod">
        <pc:chgData name="Md Rajib Hossain" userId="51958aee-45d4-42b2-a03b-29abd805d733" providerId="ADAL" clId="{88CB1DD2-2FEA-4FB7-A5BF-E5AA6B9E0BE6}" dt="2024-11-29T10:17:51.191" v="116" actId="404"/>
        <pc:sldMkLst>
          <pc:docMk/>
          <pc:sldMk cId="1058311097" sldId="311"/>
        </pc:sldMkLst>
        <pc:spChg chg="add mod">
          <ac:chgData name="Md Rajib Hossain" userId="51958aee-45d4-42b2-a03b-29abd805d733" providerId="ADAL" clId="{88CB1DD2-2FEA-4FB7-A5BF-E5AA6B9E0BE6}" dt="2024-11-29T10:17:51.191" v="116" actId="404"/>
          <ac:spMkLst>
            <pc:docMk/>
            <pc:sldMk cId="1058311097" sldId="311"/>
            <ac:spMk id="2" creationId="{46803C18-C128-9B2B-35F9-56372C7C17A3}"/>
          </ac:spMkLst>
        </pc:spChg>
        <pc:grpChg chg="mod">
          <ac:chgData name="Md Rajib Hossain" userId="51958aee-45d4-42b2-a03b-29abd805d733" providerId="ADAL" clId="{88CB1DD2-2FEA-4FB7-A5BF-E5AA6B9E0BE6}" dt="2024-11-29T10:17:39.194" v="112" actId="1036"/>
          <ac:grpSpMkLst>
            <pc:docMk/>
            <pc:sldMk cId="1058311097" sldId="311"/>
            <ac:grpSpMk id="22" creationId="{448F6AB8-4A56-9404-4A9A-339EDFAE7FD0}"/>
          </ac:grpSpMkLst>
        </pc:grpChg>
      </pc:sldChg>
      <pc:sldChg chg="addSp modSp mod">
        <pc:chgData name="Md Rajib Hossain" userId="51958aee-45d4-42b2-a03b-29abd805d733" providerId="ADAL" clId="{88CB1DD2-2FEA-4FB7-A5BF-E5AA6B9E0BE6}" dt="2024-11-29T10:18:14.545" v="149" actId="1037"/>
        <pc:sldMkLst>
          <pc:docMk/>
          <pc:sldMk cId="3386217201" sldId="312"/>
        </pc:sldMkLst>
        <pc:spChg chg="mod">
          <ac:chgData name="Md Rajib Hossain" userId="51958aee-45d4-42b2-a03b-29abd805d733" providerId="ADAL" clId="{88CB1DD2-2FEA-4FB7-A5BF-E5AA6B9E0BE6}" dt="2024-11-29T09:27:15.651" v="11" actId="2710"/>
          <ac:spMkLst>
            <pc:docMk/>
            <pc:sldMk cId="3386217201" sldId="312"/>
            <ac:spMk id="2" creationId="{7BDADEA9-6CE8-4009-207D-2850AA0C47F2}"/>
          </ac:spMkLst>
        </pc:spChg>
        <pc:spChg chg="add mod">
          <ac:chgData name="Md Rajib Hossain" userId="51958aee-45d4-42b2-a03b-29abd805d733" providerId="ADAL" clId="{88CB1DD2-2FEA-4FB7-A5BF-E5AA6B9E0BE6}" dt="2024-11-29T10:18:14.545" v="149" actId="1037"/>
          <ac:spMkLst>
            <pc:docMk/>
            <pc:sldMk cId="3386217201" sldId="312"/>
            <ac:spMk id="4" creationId="{B6AF311B-D5D7-CA5D-4A1D-95A0D5A0029A}"/>
          </ac:spMkLst>
        </pc:spChg>
        <pc:grpChg chg="mod">
          <ac:chgData name="Md Rajib Hossain" userId="51958aee-45d4-42b2-a03b-29abd805d733" providerId="ADAL" clId="{88CB1DD2-2FEA-4FB7-A5BF-E5AA6B9E0BE6}" dt="2024-11-29T10:17:58.965" v="129" actId="1035"/>
          <ac:grpSpMkLst>
            <pc:docMk/>
            <pc:sldMk cId="3386217201" sldId="312"/>
            <ac:grpSpMk id="5" creationId="{9EF8FE38-BC2E-EF9E-A96D-ABA1E4CBC69C}"/>
          </ac:grpSpMkLst>
        </pc:grpChg>
      </pc:sldChg>
      <pc:sldChg chg="addSp modSp mod">
        <pc:chgData name="Md Rajib Hossain" userId="51958aee-45d4-42b2-a03b-29abd805d733" providerId="ADAL" clId="{88CB1DD2-2FEA-4FB7-A5BF-E5AA6B9E0BE6}" dt="2024-11-29T10:22:54.618" v="342" actId="403"/>
        <pc:sldMkLst>
          <pc:docMk/>
          <pc:sldMk cId="757213819" sldId="313"/>
        </pc:sldMkLst>
        <pc:spChg chg="mod">
          <ac:chgData name="Md Rajib Hossain" userId="51958aee-45d4-42b2-a03b-29abd805d733" providerId="ADAL" clId="{88CB1DD2-2FEA-4FB7-A5BF-E5AA6B9E0BE6}" dt="2024-11-29T10:22:54.618" v="342" actId="403"/>
          <ac:spMkLst>
            <pc:docMk/>
            <pc:sldMk cId="757213819" sldId="313"/>
            <ac:spMk id="2" creationId="{CB6A6C29-D53F-1473-A7C0-13707C523B3F}"/>
          </ac:spMkLst>
        </pc:spChg>
        <pc:spChg chg="add mod">
          <ac:chgData name="Md Rajib Hossain" userId="51958aee-45d4-42b2-a03b-29abd805d733" providerId="ADAL" clId="{88CB1DD2-2FEA-4FB7-A5BF-E5AA6B9E0BE6}" dt="2024-11-29T10:18:33.225" v="182" actId="1038"/>
          <ac:spMkLst>
            <pc:docMk/>
            <pc:sldMk cId="757213819" sldId="313"/>
            <ac:spMk id="4" creationId="{2E774791-A1CE-2D8A-3887-FAA0D448E1E4}"/>
          </ac:spMkLst>
        </pc:spChg>
        <pc:grpChg chg="mod">
          <ac:chgData name="Md Rajib Hossain" userId="51958aee-45d4-42b2-a03b-29abd805d733" providerId="ADAL" clId="{88CB1DD2-2FEA-4FB7-A5BF-E5AA6B9E0BE6}" dt="2024-11-29T10:18:22.534" v="163" actId="1035"/>
          <ac:grpSpMkLst>
            <pc:docMk/>
            <pc:sldMk cId="757213819" sldId="313"/>
            <ac:grpSpMk id="5" creationId="{1C5F42BF-A53B-CDA5-E07B-E3951CFED37A}"/>
          </ac:grpSpMkLst>
        </pc:grpChg>
      </pc:sldChg>
    </pc:docChg>
  </pc:docChgLst>
  <pc:docChgLst>
    <pc:chgData name="Md Rajib Hossain" userId="S::mhos144@uoa.auckland.ac.nz::51958aee-45d4-42b2-a03b-29abd805d733" providerId="AD" clId="Web-{81F94504-F1E4-A4FF-3B4A-377D9DC742AB}"/>
    <pc:docChg chg="addSld delSld modSld modSection">
      <pc:chgData name="Md Rajib Hossain" userId="S::mhos144@uoa.auckland.ac.nz::51958aee-45d4-42b2-a03b-29abd805d733" providerId="AD" clId="Web-{81F94504-F1E4-A4FF-3B4A-377D9DC742AB}" dt="2024-11-27T21:49:51.065" v="14" actId="20577"/>
      <pc:docMkLst>
        <pc:docMk/>
      </pc:docMkLst>
      <pc:sldChg chg="add">
        <pc:chgData name="Md Rajib Hossain" userId="S::mhos144@uoa.auckland.ac.nz::51958aee-45d4-42b2-a03b-29abd805d733" providerId="AD" clId="Web-{81F94504-F1E4-A4FF-3B4A-377D9DC742AB}" dt="2024-11-27T21:47:27.249" v="4"/>
        <pc:sldMkLst>
          <pc:docMk/>
          <pc:sldMk cId="4214466231" sldId="306"/>
        </pc:sldMkLst>
      </pc:sldChg>
      <pc:sldChg chg="modSp add del">
        <pc:chgData name="Md Rajib Hossain" userId="S::mhos144@uoa.auckland.ac.nz::51958aee-45d4-42b2-a03b-29abd805d733" providerId="AD" clId="Web-{81F94504-F1E4-A4FF-3B4A-377D9DC742AB}" dt="2024-11-27T21:49:51.065" v="14" actId="20577"/>
        <pc:sldMkLst>
          <pc:docMk/>
          <pc:sldMk cId="2345217274" sldId="307"/>
        </pc:sldMkLst>
        <pc:spChg chg="mod">
          <ac:chgData name="Md Rajib Hossain" userId="S::mhos144@uoa.auckland.ac.nz::51958aee-45d4-42b2-a03b-29abd805d733" providerId="AD" clId="Web-{81F94504-F1E4-A4FF-3B4A-377D9DC742AB}" dt="2024-11-27T21:49:51.065" v="14" actId="20577"/>
          <ac:spMkLst>
            <pc:docMk/>
            <pc:sldMk cId="2345217274" sldId="307"/>
            <ac:spMk id="25" creationId="{58199BCD-C844-5E76-A71A-DDB92A8B0C8D}"/>
          </ac:spMkLst>
        </pc:spChg>
      </pc:sldChg>
      <pc:sldChg chg="add">
        <pc:chgData name="Md Rajib Hossain" userId="S::mhos144@uoa.auckland.ac.nz::51958aee-45d4-42b2-a03b-29abd805d733" providerId="AD" clId="Web-{81F94504-F1E4-A4FF-3B4A-377D9DC742AB}" dt="2024-11-27T21:47:27.249" v="5"/>
        <pc:sldMkLst>
          <pc:docMk/>
          <pc:sldMk cId="1058311097" sldId="311"/>
        </pc:sldMkLst>
      </pc:sldChg>
      <pc:sldChg chg="add">
        <pc:chgData name="Md Rajib Hossain" userId="S::mhos144@uoa.auckland.ac.nz::51958aee-45d4-42b2-a03b-29abd805d733" providerId="AD" clId="Web-{81F94504-F1E4-A4FF-3B4A-377D9DC742AB}" dt="2024-11-27T21:47:27.265" v="6"/>
        <pc:sldMkLst>
          <pc:docMk/>
          <pc:sldMk cId="3386217201" sldId="312"/>
        </pc:sldMkLst>
      </pc:sldChg>
      <pc:sldChg chg="add">
        <pc:chgData name="Md Rajib Hossain" userId="S::mhos144@uoa.auckland.ac.nz::51958aee-45d4-42b2-a03b-29abd805d733" providerId="AD" clId="Web-{81F94504-F1E4-A4FF-3B4A-377D9DC742AB}" dt="2024-11-27T21:47:27.265" v="7"/>
        <pc:sldMkLst>
          <pc:docMk/>
          <pc:sldMk cId="757213819" sldId="313"/>
        </pc:sldMkLst>
      </pc:sldChg>
      <pc:sldChg chg="del">
        <pc:chgData name="Md Rajib Hossain" userId="S::mhos144@uoa.auckland.ac.nz::51958aee-45d4-42b2-a03b-29abd805d733" providerId="AD" clId="Web-{81F94504-F1E4-A4FF-3B4A-377D9DC742AB}" dt="2024-11-27T21:46:46.858" v="1"/>
        <pc:sldMkLst>
          <pc:docMk/>
          <pc:sldMk cId="3386217201" sldId="313"/>
        </pc:sldMkLst>
      </pc:sldChg>
      <pc:sldChg chg="del">
        <pc:chgData name="Md Rajib Hossain" userId="S::mhos144@uoa.auckland.ac.nz::51958aee-45d4-42b2-a03b-29abd805d733" providerId="AD" clId="Web-{81F94504-F1E4-A4FF-3B4A-377D9DC742AB}" dt="2024-11-27T21:46:48.436" v="2"/>
        <pc:sldMkLst>
          <pc:docMk/>
          <pc:sldMk cId="757213819" sldId="314"/>
        </pc:sldMkLst>
      </pc:sldChg>
    </pc:docChg>
  </pc:docChgLst>
  <pc:docChgLst>
    <pc:chgData name="Yi Liu" userId="S::yilu985@uoa.auckland.ac.nz::f7991c5c-cafb-4e5c-bb79-6a9244cc2798" providerId="AD" clId="Web-{2B3201E1-9376-5EAE-87C9-65A6C98661A4}"/>
    <pc:docChg chg="modSld">
      <pc:chgData name="Yi Liu" userId="S::yilu985@uoa.auckland.ac.nz::f7991c5c-cafb-4e5c-bb79-6a9244cc2798" providerId="AD" clId="Web-{2B3201E1-9376-5EAE-87C9-65A6C98661A4}" dt="2024-11-27T20:28:16.737" v="4" actId="20577"/>
      <pc:docMkLst>
        <pc:docMk/>
      </pc:docMkLst>
      <pc:sldChg chg="modSp">
        <pc:chgData name="Yi Liu" userId="S::yilu985@uoa.auckland.ac.nz::f7991c5c-cafb-4e5c-bb79-6a9244cc2798" providerId="AD" clId="Web-{2B3201E1-9376-5EAE-87C9-65A6C98661A4}" dt="2024-11-27T20:28:16.737" v="4" actId="20577"/>
        <pc:sldMkLst>
          <pc:docMk/>
          <pc:sldMk cId="3191329274" sldId="310"/>
        </pc:sldMkLst>
        <pc:spChg chg="mod">
          <ac:chgData name="Yi Liu" userId="S::yilu985@uoa.auckland.ac.nz::f7991c5c-cafb-4e5c-bb79-6a9244cc2798" providerId="AD" clId="Web-{2B3201E1-9376-5EAE-87C9-65A6C98661A4}" dt="2024-11-27T20:28:16.737" v="4" actId="20577"/>
          <ac:spMkLst>
            <pc:docMk/>
            <pc:sldMk cId="3191329274" sldId="310"/>
            <ac:spMk id="3" creationId="{00000000-0000-0000-0000-000000000000}"/>
          </ac:spMkLst>
        </pc:spChg>
      </pc:sldChg>
    </pc:docChg>
  </pc:docChgLst>
  <pc:docChgLst>
    <pc:chgData name="Yi Liu" userId="S::yilu985@uoa.auckland.ac.nz::f7991c5c-cafb-4e5c-bb79-6a9244cc2798" providerId="AD" clId="Web-{E082A0DF-BA81-5DDB-0FB2-4E8960DFED79}"/>
    <pc:docChg chg="modSld sldOrd">
      <pc:chgData name="Yi Liu" userId="S::yilu985@uoa.auckland.ac.nz::f7991c5c-cafb-4e5c-bb79-6a9244cc2798" providerId="AD" clId="Web-{E082A0DF-BA81-5DDB-0FB2-4E8960DFED79}" dt="2024-11-27T21:45:15.998" v="29"/>
      <pc:docMkLst>
        <pc:docMk/>
      </pc:docMkLst>
      <pc:sldChg chg="modSp">
        <pc:chgData name="Yi Liu" userId="S::yilu985@uoa.auckland.ac.nz::f7991c5c-cafb-4e5c-bb79-6a9244cc2798" providerId="AD" clId="Web-{E082A0DF-BA81-5DDB-0FB2-4E8960DFED79}" dt="2024-11-27T21:43:08.682" v="28" actId="20577"/>
        <pc:sldMkLst>
          <pc:docMk/>
          <pc:sldMk cId="1432159697" sldId="311"/>
        </pc:sldMkLst>
      </pc:sldChg>
      <pc:sldChg chg="ord">
        <pc:chgData name="Yi Liu" userId="S::yilu985@uoa.auckland.ac.nz::f7991c5c-cafb-4e5c-bb79-6a9244cc2798" providerId="AD" clId="Web-{E082A0DF-BA81-5DDB-0FB2-4E8960DFED79}" dt="2024-11-27T21:45:15.998" v="29"/>
        <pc:sldMkLst>
          <pc:docMk/>
          <pc:sldMk cId="1058311097" sldId="312"/>
        </pc:sldMkLst>
      </pc:sldChg>
    </pc:docChg>
  </pc:docChgLst>
  <pc:docChgLst>
    <pc:chgData name="Rong Zhu" userId="S::rzhu577@uoa.auckland.ac.nz::ab826856-c854-455c-bf3b-a0ed4ec2b162" providerId="AD" clId="Web-{2706BA1C-2066-26F8-3F38-D96819561474}"/>
    <pc:docChg chg="modSld">
      <pc:chgData name="Rong Zhu" userId="S::rzhu577@uoa.auckland.ac.nz::ab826856-c854-455c-bf3b-a0ed4ec2b162" providerId="AD" clId="Web-{2706BA1C-2066-26F8-3F38-D96819561474}" dt="2024-11-28T03:53:46.544" v="2" actId="1076"/>
      <pc:docMkLst>
        <pc:docMk/>
      </pc:docMkLst>
      <pc:sldChg chg="delSp modSp">
        <pc:chgData name="Rong Zhu" userId="S::rzhu577@uoa.auckland.ac.nz::ab826856-c854-455c-bf3b-a0ed4ec2b162" providerId="AD" clId="Web-{2706BA1C-2066-26F8-3F38-D96819561474}" dt="2024-11-28T03:53:46.544" v="2" actId="1076"/>
        <pc:sldMkLst>
          <pc:docMk/>
          <pc:sldMk cId="814155725" sldId="298"/>
        </pc:sldMkLst>
        <pc:grpChg chg="del">
          <ac:chgData name="Rong Zhu" userId="S::rzhu577@uoa.auckland.ac.nz::ab826856-c854-455c-bf3b-a0ed4ec2b162" providerId="AD" clId="Web-{2706BA1C-2066-26F8-3F38-D96819561474}" dt="2024-11-28T03:53:33.371" v="0"/>
          <ac:grpSpMkLst>
            <pc:docMk/>
            <pc:sldMk cId="814155725" sldId="298"/>
            <ac:grpSpMk id="10" creationId="{11754412-DC07-9F28-E4D5-8E9B60B07CDA}"/>
          </ac:grpSpMkLst>
        </pc:grpChg>
        <pc:picChg chg="mod topLvl">
          <ac:chgData name="Rong Zhu" userId="S::rzhu577@uoa.auckland.ac.nz::ab826856-c854-455c-bf3b-a0ed4ec2b162" providerId="AD" clId="Web-{2706BA1C-2066-26F8-3F38-D96819561474}" dt="2024-11-28T03:53:46.544" v="2" actId="1076"/>
          <ac:picMkLst>
            <pc:docMk/>
            <pc:sldMk cId="814155725" sldId="298"/>
            <ac:picMk id="5" creationId="{0274056B-73EA-682C-A80F-EC8F80A341C5}"/>
          </ac:picMkLst>
        </pc:picChg>
        <pc:picChg chg="topLvl">
          <ac:chgData name="Rong Zhu" userId="S::rzhu577@uoa.auckland.ac.nz::ab826856-c854-455c-bf3b-a0ed4ec2b162" providerId="AD" clId="Web-{2706BA1C-2066-26F8-3F38-D96819561474}" dt="2024-11-28T03:53:33.371" v="0"/>
          <ac:picMkLst>
            <pc:docMk/>
            <pc:sldMk cId="814155725" sldId="298"/>
            <ac:picMk id="7" creationId="{97096E7A-1B8B-576C-3829-04A1238A1E71}"/>
          </ac:picMkLst>
        </pc:picChg>
        <pc:picChg chg="topLvl">
          <ac:chgData name="Rong Zhu" userId="S::rzhu577@uoa.auckland.ac.nz::ab826856-c854-455c-bf3b-a0ed4ec2b162" providerId="AD" clId="Web-{2706BA1C-2066-26F8-3F38-D96819561474}" dt="2024-11-28T03:53:33.371" v="0"/>
          <ac:picMkLst>
            <pc:docMk/>
            <pc:sldMk cId="814155725" sldId="298"/>
            <ac:picMk id="8" creationId="{0ED105E7-4724-4D4A-4A05-FF7E7555826B}"/>
          </ac:picMkLst>
        </pc:picChg>
        <pc:picChg chg="topLvl">
          <ac:chgData name="Rong Zhu" userId="S::rzhu577@uoa.auckland.ac.nz::ab826856-c854-455c-bf3b-a0ed4ec2b162" providerId="AD" clId="Web-{2706BA1C-2066-26F8-3F38-D96819561474}" dt="2024-11-28T03:53:33.371" v="0"/>
          <ac:picMkLst>
            <pc:docMk/>
            <pc:sldMk cId="814155725" sldId="298"/>
            <ac:picMk id="9" creationId="{9B5F0185-3D5F-EC71-7C48-CB7BC6E74F74}"/>
          </ac:picMkLst>
        </pc:picChg>
      </pc:sldChg>
    </pc:docChg>
  </pc:docChgLst>
  <pc:docChgLst>
    <pc:chgData name="Yi Liu" userId="S::yilu985@uoa.auckland.ac.nz::f7991c5c-cafb-4e5c-bb79-6a9244cc2798" providerId="AD" clId="Web-{46A42343-785C-54B5-B3AB-BFFADF54EB69}"/>
    <pc:docChg chg="delSld modSection">
      <pc:chgData name="Yi Liu" userId="S::yilu985@uoa.auckland.ac.nz::f7991c5c-cafb-4e5c-bb79-6a9244cc2798" providerId="AD" clId="Web-{46A42343-785C-54B5-B3AB-BFFADF54EB69}" dt="2024-11-27T21:46:11.719" v="1"/>
      <pc:docMkLst>
        <pc:docMk/>
      </pc:docMkLst>
      <pc:sldChg chg="del">
        <pc:chgData name="Yi Liu" userId="S::yilu985@uoa.auckland.ac.nz::f7991c5c-cafb-4e5c-bb79-6a9244cc2798" providerId="AD" clId="Web-{46A42343-785C-54B5-B3AB-BFFADF54EB69}" dt="2024-11-27T21:46:05.343" v="0"/>
        <pc:sldMkLst>
          <pc:docMk/>
          <pc:sldMk cId="1432159697" sldId="311"/>
        </pc:sldMkLst>
      </pc:sldChg>
      <pc:sldChg chg="del">
        <pc:chgData name="Yi Liu" userId="S::yilu985@uoa.auckland.ac.nz::f7991c5c-cafb-4e5c-bb79-6a9244cc2798" providerId="AD" clId="Web-{46A42343-785C-54B5-B3AB-BFFADF54EB69}" dt="2024-11-27T21:46:11.719" v="1"/>
        <pc:sldMkLst>
          <pc:docMk/>
          <pc:sldMk cId="1058311097" sldId="312"/>
        </pc:sldMkLst>
      </pc:sldChg>
    </pc:docChg>
  </pc:docChgLst>
  <pc:docChgLst>
    <pc:chgData name="Yi Liu" userId="S::yilu985@uoa.auckland.ac.nz::f7991c5c-cafb-4e5c-bb79-6a9244cc2798" providerId="AD" clId="Web-{97C1828D-6F3D-8485-EC8C-89197CFB0847}"/>
    <pc:docChg chg="addSld delSld modSld modSection">
      <pc:chgData name="Yi Liu" userId="S::yilu985@uoa.auckland.ac.nz::f7991c5c-cafb-4e5c-bb79-6a9244cc2798" providerId="AD" clId="Web-{97C1828D-6F3D-8485-EC8C-89197CFB0847}" dt="2024-11-27T13:25:47.024" v="30"/>
      <pc:docMkLst>
        <pc:docMk/>
      </pc:docMkLst>
      <pc:sldChg chg="del">
        <pc:chgData name="Yi Liu" userId="S::yilu985@uoa.auckland.ac.nz::f7991c5c-cafb-4e5c-bb79-6a9244cc2798" providerId="AD" clId="Web-{97C1828D-6F3D-8485-EC8C-89197CFB0847}" dt="2024-11-27T13:24:55.898" v="28"/>
        <pc:sldMkLst>
          <pc:docMk/>
          <pc:sldMk cId="0" sldId="258"/>
        </pc:sldMkLst>
      </pc:sldChg>
      <pc:sldChg chg="modSp">
        <pc:chgData name="Yi Liu" userId="S::yilu985@uoa.auckland.ac.nz::f7991c5c-cafb-4e5c-bb79-6a9244cc2798" providerId="AD" clId="Web-{97C1828D-6F3D-8485-EC8C-89197CFB0847}" dt="2024-11-27T13:22:56.332" v="25" actId="20577"/>
        <pc:sldMkLst>
          <pc:docMk/>
          <pc:sldMk cId="0" sldId="260"/>
        </pc:sldMkLst>
        <pc:spChg chg="mod">
          <ac:chgData name="Yi Liu" userId="S::yilu985@uoa.auckland.ac.nz::f7991c5c-cafb-4e5c-bb79-6a9244cc2798" providerId="AD" clId="Web-{97C1828D-6F3D-8485-EC8C-89197CFB0847}" dt="2024-11-27T13:22:56.332" v="25" actId="20577"/>
          <ac:spMkLst>
            <pc:docMk/>
            <pc:sldMk cId="0" sldId="260"/>
            <ac:spMk id="16" creationId="{9A6F1EFF-4983-D7E9-7ADD-42921227B993}"/>
          </ac:spMkLst>
        </pc:spChg>
      </pc:sldChg>
      <pc:sldChg chg="del">
        <pc:chgData name="Yi Liu" userId="S::yilu985@uoa.auckland.ac.nz::f7991c5c-cafb-4e5c-bb79-6a9244cc2798" providerId="AD" clId="Web-{97C1828D-6F3D-8485-EC8C-89197CFB0847}" dt="2024-11-27T13:25:47.024" v="30"/>
        <pc:sldMkLst>
          <pc:docMk/>
          <pc:sldMk cId="0" sldId="261"/>
        </pc:sldMkLst>
      </pc:sldChg>
      <pc:sldChg chg="del">
        <pc:chgData name="Yi Liu" userId="S::yilu985@uoa.auckland.ac.nz::f7991c5c-cafb-4e5c-bb79-6a9244cc2798" providerId="AD" clId="Web-{97C1828D-6F3D-8485-EC8C-89197CFB0847}" dt="2024-11-27T13:25:30.993" v="29"/>
        <pc:sldMkLst>
          <pc:docMk/>
          <pc:sldMk cId="3001529804" sldId="290"/>
        </pc:sldMkLst>
      </pc:sldChg>
      <pc:sldChg chg="add del">
        <pc:chgData name="Yi Liu" userId="S::yilu985@uoa.auckland.ac.nz::f7991c5c-cafb-4e5c-bb79-6a9244cc2798" providerId="AD" clId="Web-{97C1828D-6F3D-8485-EC8C-89197CFB0847}" dt="2024-11-27T13:23:03.426" v="26"/>
        <pc:sldMkLst>
          <pc:docMk/>
          <pc:sldMk cId="3614658596" sldId="307"/>
        </pc:sldMkLst>
      </pc:sldChg>
      <pc:sldChg chg="add">
        <pc:chgData name="Yi Liu" userId="S::yilu985@uoa.auckland.ac.nz::f7991c5c-cafb-4e5c-bb79-6a9244cc2798" providerId="AD" clId="Web-{97C1828D-6F3D-8485-EC8C-89197CFB0847}" dt="2024-11-27T13:24:48.288" v="27"/>
        <pc:sldMkLst>
          <pc:docMk/>
          <pc:sldMk cId="3191329274" sldId="310"/>
        </pc:sldMkLst>
      </pc:sldChg>
    </pc:docChg>
  </pc:docChgLst>
  <pc:docChgLst>
    <pc:chgData name="Md Rajib Hossain" userId="S::mhos144@uoa.auckland.ac.nz::51958aee-45d4-42b2-a03b-29abd805d733" providerId="AD" clId="Web-{7B94553E-C4B3-FDDF-0C06-C89FC1116CFF}"/>
    <pc:docChg chg="modSld">
      <pc:chgData name="Md Rajib Hossain" userId="S::mhos144@uoa.auckland.ac.nz::51958aee-45d4-42b2-a03b-29abd805d733" providerId="AD" clId="Web-{7B94553E-C4B3-FDDF-0C06-C89FC1116CFF}" dt="2024-11-27T21:50:27.364" v="15" actId="20577"/>
      <pc:docMkLst>
        <pc:docMk/>
      </pc:docMkLst>
      <pc:sldChg chg="modSp">
        <pc:chgData name="Md Rajib Hossain" userId="S::mhos144@uoa.auckland.ac.nz::51958aee-45d4-42b2-a03b-29abd805d733" providerId="AD" clId="Web-{7B94553E-C4B3-FDDF-0C06-C89FC1116CFF}" dt="2024-11-27T21:50:16.535" v="8" actId="20577"/>
        <pc:sldMkLst>
          <pc:docMk/>
          <pc:sldMk cId="4214466231" sldId="306"/>
        </pc:sldMkLst>
        <pc:spChg chg="mod">
          <ac:chgData name="Md Rajib Hossain" userId="S::mhos144@uoa.auckland.ac.nz::51958aee-45d4-42b2-a03b-29abd805d733" providerId="AD" clId="Web-{7B94553E-C4B3-FDDF-0C06-C89FC1116CFF}" dt="2024-11-27T21:50:16.535" v="8" actId="20577"/>
          <ac:spMkLst>
            <pc:docMk/>
            <pc:sldMk cId="4214466231" sldId="306"/>
            <ac:spMk id="25" creationId="{D1240B3E-C546-BEDD-D742-9AA1EF44BE3E}"/>
          </ac:spMkLst>
        </pc:spChg>
      </pc:sldChg>
      <pc:sldChg chg="modSp">
        <pc:chgData name="Md Rajib Hossain" userId="S::mhos144@uoa.auckland.ac.nz::51958aee-45d4-42b2-a03b-29abd805d733" providerId="AD" clId="Web-{7B94553E-C4B3-FDDF-0C06-C89FC1116CFF}" dt="2024-11-27T21:50:27.364" v="15" actId="20577"/>
        <pc:sldMkLst>
          <pc:docMk/>
          <pc:sldMk cId="1058311097" sldId="311"/>
        </pc:sldMkLst>
        <pc:spChg chg="mod">
          <ac:chgData name="Md Rajib Hossain" userId="S::mhos144@uoa.auckland.ac.nz::51958aee-45d4-42b2-a03b-29abd805d733" providerId="AD" clId="Web-{7B94553E-C4B3-FDDF-0C06-C89FC1116CFF}" dt="2024-11-27T21:50:27.364" v="15" actId="20577"/>
          <ac:spMkLst>
            <pc:docMk/>
            <pc:sldMk cId="1058311097" sldId="311"/>
            <ac:spMk id="25" creationId="{311E987E-6164-3D7D-BF61-53CD9F4B91AD}"/>
          </ac:spMkLst>
        </pc:spChg>
      </pc:sldChg>
    </pc:docChg>
  </pc:docChgLst>
  <pc:docChgLst>
    <pc:chgData name="Yuwen Ye" userId="S::yye677@uoa.auckland.ac.nz::fad4a5d4-ca3d-4abe-9009-86b271527506" providerId="AD" clId="Web-{A6894DC6-9317-194E-DC2A-D9F8A0B4E95C}"/>
    <pc:docChg chg="addSld delSld modSld modSection">
      <pc:chgData name="Yuwen Ye" userId="S::yye677@uoa.auckland.ac.nz::fad4a5d4-ca3d-4abe-9009-86b271527506" providerId="AD" clId="Web-{A6894DC6-9317-194E-DC2A-D9F8A0B4E95C}" dt="2024-11-27T13:23:57.383" v="9"/>
      <pc:docMkLst>
        <pc:docMk/>
      </pc:docMkLst>
      <pc:sldChg chg="del">
        <pc:chgData name="Yuwen Ye" userId="S::yye677@uoa.auckland.ac.nz::fad4a5d4-ca3d-4abe-9009-86b271527506" providerId="AD" clId="Web-{A6894DC6-9317-194E-DC2A-D9F8A0B4E95C}" dt="2024-11-27T13:22:46.256" v="1"/>
        <pc:sldMkLst>
          <pc:docMk/>
          <pc:sldMk cId="4119901050" sldId="299"/>
        </pc:sldMkLst>
      </pc:sldChg>
      <pc:sldChg chg="modSp del">
        <pc:chgData name="Yuwen Ye" userId="S::yye677@uoa.auckland.ac.nz::fad4a5d4-ca3d-4abe-9009-86b271527506" providerId="AD" clId="Web-{A6894DC6-9317-194E-DC2A-D9F8A0B4E95C}" dt="2024-11-27T13:23:57.383" v="9"/>
        <pc:sldMkLst>
          <pc:docMk/>
          <pc:sldMk cId="1319796845" sldId="301"/>
        </pc:sldMkLst>
      </pc:sldChg>
      <pc:sldChg chg="add">
        <pc:chgData name="Yuwen Ye" userId="S::yye677@uoa.auckland.ac.nz::fad4a5d4-ca3d-4abe-9009-86b271527506" providerId="AD" clId="Web-{A6894DC6-9317-194E-DC2A-D9F8A0B4E95C}" dt="2024-11-27T13:22:40.631" v="0"/>
        <pc:sldMkLst>
          <pc:docMk/>
          <pc:sldMk cId="2364852222" sldId="308"/>
        </pc:sldMkLst>
      </pc:sldChg>
      <pc:sldChg chg="addSp add">
        <pc:chgData name="Yuwen Ye" userId="S::yye677@uoa.auckland.ac.nz::fad4a5d4-ca3d-4abe-9009-86b271527506" providerId="AD" clId="Web-{A6894DC6-9317-194E-DC2A-D9F8A0B4E95C}" dt="2024-11-27T13:23:49.680" v="8"/>
        <pc:sldMkLst>
          <pc:docMk/>
          <pc:sldMk cId="1810191979" sldId="309"/>
        </pc:sldMkLst>
        <pc:spChg chg="add">
          <ac:chgData name="Yuwen Ye" userId="S::yye677@uoa.auckland.ac.nz::fad4a5d4-ca3d-4abe-9009-86b271527506" providerId="AD" clId="Web-{A6894DC6-9317-194E-DC2A-D9F8A0B4E95C}" dt="2024-11-27T13:23:10.726" v="3"/>
          <ac:spMkLst>
            <pc:docMk/>
            <pc:sldMk cId="1810191979" sldId="309"/>
            <ac:spMk id="13" creationId="{E5FC7FA2-6CB1-52CE-7598-D51063D3AEC5}"/>
          </ac:spMkLst>
        </pc:spChg>
        <pc:spChg chg="add">
          <ac:chgData name="Yuwen Ye" userId="S::yye677@uoa.auckland.ac.nz::fad4a5d4-ca3d-4abe-9009-86b271527506" providerId="AD" clId="Web-{A6894DC6-9317-194E-DC2A-D9F8A0B4E95C}" dt="2024-11-27T13:23:27.554" v="4"/>
          <ac:spMkLst>
            <pc:docMk/>
            <pc:sldMk cId="1810191979" sldId="309"/>
            <ac:spMk id="19" creationId="{BB36115C-F622-FA59-9AF3-22CD547D1373}"/>
          </ac:spMkLst>
        </pc:spChg>
        <pc:spChg chg="add">
          <ac:chgData name="Yuwen Ye" userId="S::yye677@uoa.auckland.ac.nz::fad4a5d4-ca3d-4abe-9009-86b271527506" providerId="AD" clId="Web-{A6894DC6-9317-194E-DC2A-D9F8A0B4E95C}" dt="2024-11-27T13:23:49.680" v="8"/>
          <ac:spMkLst>
            <pc:docMk/>
            <pc:sldMk cId="1810191979" sldId="309"/>
            <ac:spMk id="21" creationId="{660077F5-0C5E-CD9C-718D-A5029766D47E}"/>
          </ac:spMkLst>
        </pc:spChg>
      </pc:sldChg>
    </pc:docChg>
  </pc:docChgLst>
  <pc:docChgLst>
    <pc:chgData name="Md Rajib Hossain" userId="S::mhos144@uoa.auckland.ac.nz::51958aee-45d4-42b2-a03b-29abd805d733" providerId="AD" clId="Web-{34CC6F3E-6062-B739-E705-42B62A8541D6}"/>
    <pc:docChg chg="addSld delSld modSection">
      <pc:chgData name="Md Rajib Hossain" userId="S::mhos144@uoa.auckland.ac.nz::51958aee-45d4-42b2-a03b-29abd805d733" providerId="AD" clId="Web-{34CC6F3E-6062-B739-E705-42B62A8541D6}" dt="2024-11-27T21:33:41.091" v="6"/>
      <pc:docMkLst>
        <pc:docMk/>
      </pc:docMkLst>
      <pc:sldChg chg="del">
        <pc:chgData name="Md Rajib Hossain" userId="S::mhos144@uoa.auckland.ac.nz::51958aee-45d4-42b2-a03b-29abd805d733" providerId="AD" clId="Web-{34CC6F3E-6062-B739-E705-42B62A8541D6}" dt="2024-11-27T21:33:36.091" v="5"/>
        <pc:sldMkLst>
          <pc:docMk/>
          <pc:sldMk cId="1005122010" sldId="303"/>
        </pc:sldMkLst>
      </pc:sldChg>
      <pc:sldChg chg="del">
        <pc:chgData name="Md Rajib Hossain" userId="S::mhos144@uoa.auckland.ac.nz::51958aee-45d4-42b2-a03b-29abd805d733" providerId="AD" clId="Web-{34CC6F3E-6062-B739-E705-42B62A8541D6}" dt="2024-11-27T21:33:41.091" v="6"/>
        <pc:sldMkLst>
          <pc:docMk/>
          <pc:sldMk cId="4214466231" sldId="306"/>
        </pc:sldMkLst>
      </pc:sldChg>
      <pc:sldChg chg="add">
        <pc:chgData name="Md Rajib Hossain" userId="S::mhos144@uoa.auckland.ac.nz::51958aee-45d4-42b2-a03b-29abd805d733" providerId="AD" clId="Web-{34CC6F3E-6062-B739-E705-42B62A8541D6}" dt="2024-11-27T21:33:32.684" v="0"/>
        <pc:sldMkLst>
          <pc:docMk/>
          <pc:sldMk cId="2345217274" sldId="307"/>
        </pc:sldMkLst>
      </pc:sldChg>
      <pc:sldChg chg="add">
        <pc:chgData name="Md Rajib Hossain" userId="S::mhos144@uoa.auckland.ac.nz::51958aee-45d4-42b2-a03b-29abd805d733" providerId="AD" clId="Web-{34CC6F3E-6062-B739-E705-42B62A8541D6}" dt="2024-11-27T21:33:32.700" v="1"/>
        <pc:sldMkLst>
          <pc:docMk/>
          <pc:sldMk cId="1432159697" sldId="311"/>
        </pc:sldMkLst>
      </pc:sldChg>
      <pc:sldChg chg="add">
        <pc:chgData name="Md Rajib Hossain" userId="S::mhos144@uoa.auckland.ac.nz::51958aee-45d4-42b2-a03b-29abd805d733" providerId="AD" clId="Web-{34CC6F3E-6062-B739-E705-42B62A8541D6}" dt="2024-11-27T21:33:32.716" v="2"/>
        <pc:sldMkLst>
          <pc:docMk/>
          <pc:sldMk cId="1058311097" sldId="312"/>
        </pc:sldMkLst>
      </pc:sldChg>
      <pc:sldChg chg="add">
        <pc:chgData name="Md Rajib Hossain" userId="S::mhos144@uoa.auckland.ac.nz::51958aee-45d4-42b2-a03b-29abd805d733" providerId="AD" clId="Web-{34CC6F3E-6062-B739-E705-42B62A8541D6}" dt="2024-11-27T21:33:32.716" v="3"/>
        <pc:sldMkLst>
          <pc:docMk/>
          <pc:sldMk cId="3386217201" sldId="313"/>
        </pc:sldMkLst>
      </pc:sldChg>
      <pc:sldChg chg="add">
        <pc:chgData name="Md Rajib Hossain" userId="S::mhos144@uoa.auckland.ac.nz::51958aee-45d4-42b2-a03b-29abd805d733" providerId="AD" clId="Web-{34CC6F3E-6062-B739-E705-42B62A8541D6}" dt="2024-11-27T21:33:32.731" v="4"/>
        <pc:sldMkLst>
          <pc:docMk/>
          <pc:sldMk cId="757213819" sldId="3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6AE6A-44D5-4ED3-998E-0237975EDE49}" type="datetimeFigureOut">
              <a:rPr lang="en-NZ" smtClean="0"/>
              <a:t>29/11/2024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E41CC6-1100-4BBA-8D2E-EB7E429E3AA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3709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4050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8080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9B854-EDC0-B2D0-FEAC-203BA51CD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3BADF-29CD-F38B-DD83-B2E48D7489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E0B80B-1F0A-5C67-4842-68B0D7BA7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3A5D5-CA57-C041-5276-43791D2F7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97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F0966-9D40-A493-391A-92AE82B52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4AC8D7-0384-1672-4E5E-FDB0F510C3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4BDF7-3BAA-4531-56A0-2195729A7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AC5966-A8B5-57E7-CB02-A3F4C82F1F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6828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F8FB-0A70-C88E-65F4-63E5018C5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A316A-5710-7E13-1FC6-8B302CAE44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535F7E-956A-759D-924A-399511BE20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F5C5C-4328-C31F-B128-F5129C0A7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10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24735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ADCD5-EF47-CE30-DCEB-292676FB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1C717B-8B9F-2F76-E0B2-021069A404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66BA6-2AAB-45FD-2DDF-ACC7A5D8F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DD608-B4F0-8FD9-A93C-E5F95F4C9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11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4762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3467B-D8B1-CA0E-730E-35BA3CA80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AD141-C0FC-DD8D-CEDB-77975DE68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A83E4-DE8A-6FD9-BE16-5A94B1899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40C071-3D07-0F55-0E02-4CDCFF842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E41CC6-1100-4BBA-8D2E-EB7E429E3AA3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728581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225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434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5168" y="6446933"/>
            <a:ext cx="241300" cy="16573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1225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3434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85168" y="6446933"/>
            <a:ext cx="241300" cy="16573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1225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9422" y="1085849"/>
            <a:ext cx="2552700" cy="3441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434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385168" y="6446933"/>
            <a:ext cx="241300" cy="16573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  <p:sp>
        <p:nvSpPr>
          <p:cNvPr id="20" name="bg object 20"/>
          <p:cNvSpPr/>
          <p:nvPr userDrawn="1"/>
        </p:nvSpPr>
        <p:spPr>
          <a:xfrm>
            <a:off x="521208" y="975359"/>
            <a:ext cx="9232392" cy="258667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305031" y="6358128"/>
            <a:ext cx="363220" cy="363220"/>
          </a:xfrm>
          <a:custGeom>
            <a:avLst/>
            <a:gdLst/>
            <a:ahLst/>
            <a:cxnLst/>
            <a:rect l="l" t="t" r="r" b="b"/>
            <a:pathLst>
              <a:path w="363220" h="363220">
                <a:moveTo>
                  <a:pt x="181356" y="0"/>
                </a:moveTo>
                <a:lnTo>
                  <a:pt x="133129" y="6477"/>
                </a:lnTo>
                <a:lnTo>
                  <a:pt x="89803" y="24759"/>
                </a:lnTo>
                <a:lnTo>
                  <a:pt x="53101" y="53116"/>
                </a:lnTo>
                <a:lnTo>
                  <a:pt x="24750" y="89820"/>
                </a:lnTo>
                <a:lnTo>
                  <a:pt x="6475" y="133142"/>
                </a:lnTo>
                <a:lnTo>
                  <a:pt x="0" y="181356"/>
                </a:lnTo>
                <a:lnTo>
                  <a:pt x="6475" y="229569"/>
                </a:lnTo>
                <a:lnTo>
                  <a:pt x="24750" y="272891"/>
                </a:lnTo>
                <a:lnTo>
                  <a:pt x="53101" y="309595"/>
                </a:lnTo>
                <a:lnTo>
                  <a:pt x="89803" y="337952"/>
                </a:lnTo>
                <a:lnTo>
                  <a:pt x="133129" y="356234"/>
                </a:lnTo>
                <a:lnTo>
                  <a:pt x="181356" y="362712"/>
                </a:lnTo>
                <a:lnTo>
                  <a:pt x="229582" y="356234"/>
                </a:lnTo>
                <a:lnTo>
                  <a:pt x="272908" y="337952"/>
                </a:lnTo>
                <a:lnTo>
                  <a:pt x="309610" y="309595"/>
                </a:lnTo>
                <a:lnTo>
                  <a:pt x="337961" y="272891"/>
                </a:lnTo>
                <a:lnTo>
                  <a:pt x="356236" y="229569"/>
                </a:lnTo>
                <a:lnTo>
                  <a:pt x="362712" y="181356"/>
                </a:lnTo>
                <a:lnTo>
                  <a:pt x="356236" y="133142"/>
                </a:lnTo>
                <a:lnTo>
                  <a:pt x="337961" y="89820"/>
                </a:lnTo>
                <a:lnTo>
                  <a:pt x="309610" y="53116"/>
                </a:lnTo>
                <a:lnTo>
                  <a:pt x="272908" y="24759"/>
                </a:lnTo>
                <a:lnTo>
                  <a:pt x="229582" y="6477"/>
                </a:lnTo>
                <a:lnTo>
                  <a:pt x="181356" y="0"/>
                </a:lnTo>
                <a:close/>
              </a:path>
            </a:pathLst>
          </a:custGeom>
          <a:solidFill>
            <a:srgbClr val="34343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2800" b="0" i="0">
                <a:solidFill>
                  <a:srgbClr val="1225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385168" y="6446933"/>
            <a:ext cx="241300" cy="16573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385168" y="6446933"/>
            <a:ext cx="241300" cy="165734"/>
          </a:xfrm>
          <a:prstGeom prst="rect">
            <a:avLst/>
          </a:prstGeom>
        </p:spPr>
        <p:txBody>
          <a:bodyPr lIns="0" tIns="0" rIns="0" bIns="0"/>
          <a:lstStyle>
            <a:lvl1pPr>
              <a:defRPr sz="11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‹#›</a:t>
            </a:fld>
            <a:endParaRPr spc="-5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1225FF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1208" y="2209800"/>
            <a:ext cx="6446520" cy="13900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3434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n>
            <a:noFill/>
          </a:ln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hyperlink" Target="https://www.linkedin.com/company/mosaicdigital/about/" TargetMode="External"/><Relationship Id="rId7" Type="http://schemas.openxmlformats.org/officeDocument/2006/relationships/hyperlink" Target="https://www.facebook.com/MosaicDigitalIN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hyperlink" Target="https://twitter.com/MosaicDigitalIN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linkedin.com/company/mosaicdigital/about/" TargetMode="External"/><Relationship Id="rId7" Type="http://schemas.openxmlformats.org/officeDocument/2006/relationships/hyperlink" Target="https://www.facebook.com/MosaicDigitalIN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hyperlink" Target="https://twitter.com/MosaicDigitalIN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hyperlink" Target="https://www.linkedin.com/company/mosaicdigital/about/" TargetMode="External"/><Relationship Id="rId7" Type="http://schemas.openxmlformats.org/officeDocument/2006/relationships/hyperlink" Target="https://www.facebook.com/MosaicDigitalIN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hyperlink" Target="https://twitter.com/MosaicDigitalIN" TargetMode="External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hyperlink" Target="https://data.worldbank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crunchbase.com/lists/703-unicorn/a8cde573-b508-4cdb-bc70-b16e804fcd6f/organization.companies" TargetMode="External"/><Relationship Id="rId5" Type="http://schemas.openxmlformats.org/officeDocument/2006/relationships/hyperlink" Target="https://www.cbinsights.com/research-unicorn-companies" TargetMode="External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acebook.com/MosaicDigitalIN/" TargetMode="Externa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witter.com/MosaicDigitalIN" TargetMode="External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0" Type="http://schemas.openxmlformats.org/officeDocument/2006/relationships/image" Target="../media/image28.png"/><Relationship Id="rId4" Type="http://schemas.openxmlformats.org/officeDocument/2006/relationships/hyperlink" Target="https://www.linkedin.com/company/mosaicdigital/about/" TargetMode="Externa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9.png"/><Relationship Id="rId3" Type="http://schemas.openxmlformats.org/officeDocument/2006/relationships/hyperlink" Target="https://www.linkedin.com/company/mosaicdigital/about/" TargetMode="External"/><Relationship Id="rId7" Type="http://schemas.openxmlformats.org/officeDocument/2006/relationships/hyperlink" Target="https://www.facebook.com/MosaicDigitalIN/" TargetMode="External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2.png"/><Relationship Id="rId5" Type="http://schemas.openxmlformats.org/officeDocument/2006/relationships/hyperlink" Target="https://twitter.com/MosaicDigitalIN" TargetMode="External"/><Relationship Id="rId15" Type="http://schemas.openxmlformats.org/officeDocument/2006/relationships/image" Target="../media/image35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1A5B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outline of a unicorn&#10;&#10;Description automatically generated">
            <a:extLst>
              <a:ext uri="{FF2B5EF4-FFF2-40B4-BE49-F238E27FC236}">
                <a16:creationId xmlns:a16="http://schemas.microsoft.com/office/drawing/2014/main" id="{0274056B-73EA-682C-A80F-EC8F80A341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096E7A-1B8B-576C-3829-04A1238A1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200" y="2057400"/>
            <a:ext cx="5225143" cy="2286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D105E7-4724-4D4A-4A05-FF7E75558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5272087"/>
            <a:ext cx="3624943" cy="1585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5F0185-3D5F-EC71-7C48-CB7BC6E74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9114" y="1054893"/>
            <a:ext cx="4582886" cy="200501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882-31E6-157F-BE14-C51D9BC9D118}"/>
              </a:ext>
            </a:extLst>
          </p:cNvPr>
          <p:cNvSpPr/>
          <p:nvPr/>
        </p:nvSpPr>
        <p:spPr>
          <a:xfrm>
            <a:off x="5867400" y="2514600"/>
            <a:ext cx="60198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NZ" sz="4400" b="1" cap="none" spc="5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Unicorns Analysis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C29124A-3516-972B-549C-F2F970FCB8E0}"/>
              </a:ext>
            </a:extLst>
          </p:cNvPr>
          <p:cNvSpPr/>
          <p:nvPr/>
        </p:nvSpPr>
        <p:spPr>
          <a:xfrm>
            <a:off x="5867400" y="3317045"/>
            <a:ext cx="60198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NZ" sz="1400" b="1" cap="none" spc="5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Unsupervised Machine Learning techniques applied -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F6E62C-B073-5E41-E7C8-CBA6EF0C219F}"/>
              </a:ext>
            </a:extLst>
          </p:cNvPr>
          <p:cNvSpPr/>
          <p:nvPr/>
        </p:nvSpPr>
        <p:spPr>
          <a:xfrm>
            <a:off x="5867400" y="4678398"/>
            <a:ext cx="6019800" cy="24622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NZ" sz="1000" cap="none" spc="50">
                <a:ln w="9525" cmpd="sng">
                  <a:noFill/>
                  <a:prstDash val="solid"/>
                </a:ln>
                <a:solidFill>
                  <a:srgbClr val="70AD47">
                    <a:tint val="1000"/>
                  </a:srgb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BUSINFO 703 | Group A1 | Nov 2024</a:t>
            </a:r>
          </a:p>
        </p:txBody>
      </p:sp>
    </p:spTree>
    <p:extLst>
      <p:ext uri="{BB962C8B-B14F-4D97-AF65-F5344CB8AC3E}">
        <p14:creationId xmlns:p14="http://schemas.microsoft.com/office/powerpoint/2010/main" val="814155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B29E4-D93A-A0AD-4F96-B4ED0EBD4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8DBC9DED-60FB-DFC1-ADC0-984BAF1B4C20}"/>
              </a:ext>
            </a:extLst>
          </p:cNvPr>
          <p:cNvSpPr/>
          <p:nvPr/>
        </p:nvSpPr>
        <p:spPr>
          <a:xfrm>
            <a:off x="2514601" y="0"/>
            <a:ext cx="9684026" cy="6858000"/>
          </a:xfrm>
          <a:custGeom>
            <a:avLst/>
            <a:gdLst/>
            <a:ahLst/>
            <a:cxnLst/>
            <a:rect l="l" t="t" r="r" b="b"/>
            <a:pathLst>
              <a:path w="9641205" h="6858000">
                <a:moveTo>
                  <a:pt x="0" y="6858000"/>
                </a:moveTo>
                <a:lnTo>
                  <a:pt x="9640824" y="6858000"/>
                </a:lnTo>
                <a:lnTo>
                  <a:pt x="96408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0CA3CCE-9EA2-23E3-DAA2-6C5F0ABBE0DF}"/>
              </a:ext>
            </a:extLst>
          </p:cNvPr>
          <p:cNvSpPr/>
          <p:nvPr/>
        </p:nvSpPr>
        <p:spPr>
          <a:xfrm>
            <a:off x="-76200" y="0"/>
            <a:ext cx="2657061" cy="6858000"/>
          </a:xfrm>
          <a:custGeom>
            <a:avLst/>
            <a:gdLst/>
            <a:ahLst/>
            <a:cxnLst/>
            <a:rect l="l" t="t" r="r" b="b"/>
            <a:pathLst>
              <a:path w="2026920" h="2621280">
                <a:moveTo>
                  <a:pt x="0" y="2621280"/>
                </a:moveTo>
                <a:lnTo>
                  <a:pt x="2026920" y="2621280"/>
                </a:lnTo>
                <a:lnTo>
                  <a:pt x="2026920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C1FCE26-6E75-6668-FC4E-EF04B3A2D82E}"/>
              </a:ext>
            </a:extLst>
          </p:cNvPr>
          <p:cNvSpPr/>
          <p:nvPr/>
        </p:nvSpPr>
        <p:spPr>
          <a:xfrm>
            <a:off x="1192693" y="266700"/>
            <a:ext cx="10515600" cy="6324600"/>
          </a:xfrm>
          <a:custGeom>
            <a:avLst/>
            <a:gdLst/>
            <a:ahLst/>
            <a:cxnLst/>
            <a:rect l="l" t="t" r="r" b="b"/>
            <a:pathLst>
              <a:path w="3545204" h="4846320">
                <a:moveTo>
                  <a:pt x="3544824" y="0"/>
                </a:moveTo>
                <a:lnTo>
                  <a:pt x="0" y="0"/>
                </a:lnTo>
                <a:lnTo>
                  <a:pt x="0" y="4846320"/>
                </a:lnTo>
                <a:lnTo>
                  <a:pt x="3544824" y="4846320"/>
                </a:lnTo>
                <a:lnTo>
                  <a:pt x="354482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6935B1BB-BB66-1098-958B-1F19A9D00AA1}"/>
              </a:ext>
            </a:extLst>
          </p:cNvPr>
          <p:cNvGrpSpPr/>
          <p:nvPr/>
        </p:nvGrpSpPr>
        <p:grpSpPr>
          <a:xfrm>
            <a:off x="1463040" y="4181855"/>
            <a:ext cx="880872" cy="228600"/>
            <a:chOff x="7330440" y="4349495"/>
            <a:chExt cx="880872" cy="228600"/>
          </a:xfrm>
        </p:grpSpPr>
        <p:pic>
          <p:nvPicPr>
            <p:cNvPr id="18" name="object 18">
              <a:hlinkClick r:id="rId3"/>
              <a:extLst>
                <a:ext uri="{FF2B5EF4-FFF2-40B4-BE49-F238E27FC236}">
                  <a16:creationId xmlns:a16="http://schemas.microsoft.com/office/drawing/2014/main" id="{AF6986CD-A05E-FABC-31BF-155BBF80C968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528" y="4349495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>
              <a:hlinkClick r:id="rId5"/>
              <a:extLst>
                <a:ext uri="{FF2B5EF4-FFF2-40B4-BE49-F238E27FC236}">
                  <a16:creationId xmlns:a16="http://schemas.microsoft.com/office/drawing/2014/main" id="{9974580F-762B-9572-DE3C-57C07822DCC4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2712" y="4349495"/>
              <a:ext cx="228600" cy="228600"/>
            </a:xfrm>
            <a:prstGeom prst="rect">
              <a:avLst/>
            </a:prstGeom>
          </p:spPr>
        </p:pic>
        <p:pic>
          <p:nvPicPr>
            <p:cNvPr id="20" name="object 20">
              <a:hlinkClick r:id="rId7"/>
              <a:extLst>
                <a:ext uri="{FF2B5EF4-FFF2-40B4-BE49-F238E27FC236}">
                  <a16:creationId xmlns:a16="http://schemas.microsoft.com/office/drawing/2014/main" id="{4F989EE9-44F2-3186-D00C-CDE30293927F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0440" y="4349495"/>
              <a:ext cx="225551" cy="228600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311E987E-6164-3D7D-BF61-53CD9F4B9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332" y="132975"/>
            <a:ext cx="8764270" cy="728084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Unicorn Company </a:t>
            </a:r>
            <a:r>
              <a:rPr lang="en-NZ" b="1">
                <a:solidFill>
                  <a:schemeClr val="tx1"/>
                </a:solidFill>
              </a:rPr>
              <a:t>Clustering</a:t>
            </a:r>
            <a:endParaRPr lang="en-NZ" b="1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g object 20">
            <a:extLst>
              <a:ext uri="{FF2B5EF4-FFF2-40B4-BE49-F238E27FC236}">
                <a16:creationId xmlns:a16="http://schemas.microsoft.com/office/drawing/2014/main" id="{1CE135C6-F6F9-16F7-4E75-5B034054B523}"/>
              </a:ext>
            </a:extLst>
          </p:cNvPr>
          <p:cNvSpPr/>
          <p:nvPr/>
        </p:nvSpPr>
        <p:spPr>
          <a:xfrm>
            <a:off x="1187129" y="975359"/>
            <a:ext cx="10070592" cy="45719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8F6AB8-4A56-9404-4A9A-339EDFAE7FD0}"/>
              </a:ext>
            </a:extLst>
          </p:cNvPr>
          <p:cNvGrpSpPr/>
          <p:nvPr/>
        </p:nvGrpSpPr>
        <p:grpSpPr>
          <a:xfrm>
            <a:off x="1337050" y="2891603"/>
            <a:ext cx="10253410" cy="3351570"/>
            <a:chOff x="1075794" y="3029257"/>
            <a:chExt cx="10253410" cy="33515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60BCE11-2CB3-12A7-0EF1-FF7501B98E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34395" b="54516"/>
            <a:stretch/>
          </p:blipFill>
          <p:spPr>
            <a:xfrm>
              <a:off x="1075794" y="3029257"/>
              <a:ext cx="2706925" cy="55032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E11A6AE-00F3-9FB0-4363-B373C8FFA3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31760"/>
            <a:stretch/>
          </p:blipFill>
          <p:spPr>
            <a:xfrm>
              <a:off x="8709905" y="3725182"/>
              <a:ext cx="2619299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402D89F-6A5A-FCA9-94EB-A567F0EFE6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9110"/>
            <a:stretch/>
          </p:blipFill>
          <p:spPr>
            <a:xfrm>
              <a:off x="6164550" y="3741493"/>
              <a:ext cx="2429703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7E53B52D-F020-89AF-6247-F4218DA2D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6870"/>
            <a:stretch/>
          </p:blipFill>
          <p:spPr>
            <a:xfrm>
              <a:off x="1125798" y="3756250"/>
              <a:ext cx="2423329" cy="2624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298D92E7-9C3E-D37E-57D5-781038201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r="38305"/>
            <a:stretch/>
          </p:blipFill>
          <p:spPr>
            <a:xfrm>
              <a:off x="3666402" y="3741493"/>
              <a:ext cx="2368075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FC752524-1587-95D6-C9C7-A1D496ACDE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46045" b="48334"/>
            <a:stretch/>
          </p:blipFill>
          <p:spPr>
            <a:xfrm>
              <a:off x="2881292" y="3337921"/>
              <a:ext cx="2706925" cy="2789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A4FE1C-C5B6-394A-0D6C-452051961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0449" b="42473"/>
            <a:stretch/>
          </p:blipFill>
          <p:spPr>
            <a:xfrm>
              <a:off x="5189971" y="3279271"/>
              <a:ext cx="2706925" cy="35124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F2403D29-F1BE-FF40-A833-A012B62E1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6438" b="36791"/>
            <a:stretch/>
          </p:blipFill>
          <p:spPr>
            <a:xfrm>
              <a:off x="7023320" y="3302057"/>
              <a:ext cx="2706925" cy="335999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7F35A14-05D7-E43A-2977-725378DE7C3A}"/>
              </a:ext>
            </a:extLst>
          </p:cNvPr>
          <p:cNvSpPr/>
          <p:nvPr/>
        </p:nvSpPr>
        <p:spPr>
          <a:xfrm>
            <a:off x="11066202" y="4572000"/>
            <a:ext cx="297727" cy="1180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4A2B816-6A0A-D4D9-2C7E-36221AF2FE2F}"/>
              </a:ext>
            </a:extLst>
          </p:cNvPr>
          <p:cNvSpPr txBox="1"/>
          <p:nvPr/>
        </p:nvSpPr>
        <p:spPr>
          <a:xfrm>
            <a:off x="6347492" y="1128948"/>
            <a:ext cx="518518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         Cluster 4: Intellectual Property Champions</a:t>
            </a:r>
          </a:p>
          <a:p>
            <a:pPr>
              <a:lnSpc>
                <a:spcPct val="150000"/>
              </a:lnSpc>
            </a:pPr>
            <a:endParaRPr lang="en-US" sz="1600" b="1"/>
          </a:p>
          <a:p>
            <a:pPr>
              <a:lnSpc>
                <a:spcPct val="150000"/>
              </a:lnSpc>
            </a:pPr>
            <a:r>
              <a:rPr lang="en-US" sz="1600"/>
              <a:t>              4B                   15.8             74.5             1.6M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Niche innovation leaders.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1CBB9A-3144-8FCA-B652-C3E2133EFF4B}"/>
              </a:ext>
            </a:extLst>
          </p:cNvPr>
          <p:cNvSpPr txBox="1"/>
          <p:nvPr/>
        </p:nvSpPr>
        <p:spPr>
          <a:xfrm>
            <a:off x="1347516" y="1163315"/>
            <a:ext cx="4962649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Cluster 3: Established Titans</a:t>
            </a:r>
          </a:p>
          <a:p>
            <a:pPr>
              <a:lnSpc>
                <a:spcPct val="150000"/>
              </a:lnSpc>
            </a:pPr>
            <a:endParaRPr lang="en-US" sz="1600" b="1"/>
          </a:p>
          <a:p>
            <a:pPr>
              <a:lnSpc>
                <a:spcPct val="150000"/>
              </a:lnSpc>
            </a:pPr>
            <a:r>
              <a:rPr lang="en-US" sz="1600" b="1"/>
              <a:t>        </a:t>
            </a:r>
            <a:r>
              <a:rPr lang="en-US" sz="1600"/>
              <a:t>80B                    38               3                1234M            </a:t>
            </a:r>
          </a:p>
          <a:p>
            <a:pPr algn="ctr">
              <a:lnSpc>
                <a:spcPct val="150000"/>
              </a:lnSpc>
            </a:pPr>
            <a:r>
              <a:rPr lang="en-US" sz="1600"/>
              <a:t>High valuation and web engagement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676BA75-2621-2A3D-76E4-8F0574F9B133}"/>
              </a:ext>
            </a:extLst>
          </p:cNvPr>
          <p:cNvGrpSpPr/>
          <p:nvPr/>
        </p:nvGrpSpPr>
        <p:grpSpPr>
          <a:xfrm>
            <a:off x="1374958" y="1743163"/>
            <a:ext cx="9460969" cy="637955"/>
            <a:chOff x="1123031" y="1743163"/>
            <a:chExt cx="9460969" cy="637955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68F7A63-A801-084D-40A8-A6CA3A0CF8EC}"/>
                </a:ext>
              </a:extLst>
            </p:cNvPr>
            <p:cNvGrpSpPr/>
            <p:nvPr/>
          </p:nvGrpSpPr>
          <p:grpSpPr>
            <a:xfrm>
              <a:off x="1123031" y="1800681"/>
              <a:ext cx="4172652" cy="580437"/>
              <a:chOff x="1123031" y="1800681"/>
              <a:chExt cx="4172652" cy="580437"/>
            </a:xfrm>
          </p:grpSpPr>
          <p:pic>
            <p:nvPicPr>
              <p:cNvPr id="6" name="Picture 4" descr="Total Amount Of Font Svg Png Icon Free Download (#257917) -  OnlineWebFonts.COM">
                <a:extLst>
                  <a:ext uri="{FF2B5EF4-FFF2-40B4-BE49-F238E27FC236}">
                    <a16:creationId xmlns:a16="http://schemas.microsoft.com/office/drawing/2014/main" id="{6145A0EE-7A78-6823-7EB1-947EE665B1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23031" y="1800681"/>
                <a:ext cx="508245" cy="50824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8" descr="Trademark Copy-Paste: How to Efficiently Use the Trademark Symbol (® and  TM), and Copyright Symbol (©)">
                <a:extLst>
                  <a:ext uri="{FF2B5EF4-FFF2-40B4-BE49-F238E27FC236}">
                    <a16:creationId xmlns:a16="http://schemas.microsoft.com/office/drawing/2014/main" id="{9626ABD7-82A9-BAEF-CB56-ADF86E1025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239" t="-2374" r="9052" b="-1"/>
              <a:stretch/>
            </p:blipFill>
            <p:spPr bwMode="auto">
              <a:xfrm>
                <a:off x="3661285" y="1845214"/>
                <a:ext cx="486716" cy="49217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32" descr="Investor Icon Vector Art, Icons, and Graphics for Free Download">
                <a:extLst>
                  <a:ext uri="{FF2B5EF4-FFF2-40B4-BE49-F238E27FC236}">
                    <a16:creationId xmlns:a16="http://schemas.microsoft.com/office/drawing/2014/main" id="{87CE0DC9-8D65-E2DA-0316-1C741B6B35A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0740" t="31106" r="11390" b="30516"/>
              <a:stretch/>
            </p:blipFill>
            <p:spPr bwMode="auto">
              <a:xfrm>
                <a:off x="2331148" y="1925396"/>
                <a:ext cx="748175" cy="36874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5" descr="Basic Website Design (HTML Site) – Rampiet Enterprise">
                <a:extLst>
                  <a:ext uri="{FF2B5EF4-FFF2-40B4-BE49-F238E27FC236}">
                    <a16:creationId xmlns:a16="http://schemas.microsoft.com/office/drawing/2014/main" id="{144DE467-5A58-0AF2-277D-977D9237EB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29962" y="1815397"/>
                <a:ext cx="565721" cy="56572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2" name="Picture 4" descr="Total Amount Of Font Svg Png Icon Free Download (#257917) -  OnlineWebFonts.COM">
              <a:extLst>
                <a:ext uri="{FF2B5EF4-FFF2-40B4-BE49-F238E27FC236}">
                  <a16:creationId xmlns:a16="http://schemas.microsoft.com/office/drawing/2014/main" id="{90FC9809-7299-3E0F-B4D0-292898D6B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043" y="1743163"/>
              <a:ext cx="508245" cy="5082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8" descr="Trademark Copy-Paste: How to Efficiently Use the Trademark Symbol (® and  TM), and Copyright Symbol (©)">
              <a:extLst>
                <a:ext uri="{FF2B5EF4-FFF2-40B4-BE49-F238E27FC236}">
                  <a16:creationId xmlns:a16="http://schemas.microsoft.com/office/drawing/2014/main" id="{6FC30235-3175-815C-0533-8CA37486E87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39" t="-2374" r="9052" b="-1"/>
            <a:stretch/>
          </p:blipFill>
          <p:spPr bwMode="auto">
            <a:xfrm>
              <a:off x="8929724" y="1797635"/>
              <a:ext cx="486716" cy="4921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32" descr="Investor Icon Vector Art, Icons, and Graphics for Free Download">
              <a:extLst>
                <a:ext uri="{FF2B5EF4-FFF2-40B4-BE49-F238E27FC236}">
                  <a16:creationId xmlns:a16="http://schemas.microsoft.com/office/drawing/2014/main" id="{C19CBABB-F9D7-D8BC-AB8C-B0FD45D855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740" t="31106" r="11390" b="30516"/>
            <a:stretch/>
          </p:blipFill>
          <p:spPr bwMode="auto">
            <a:xfrm>
              <a:off x="7539953" y="1877817"/>
              <a:ext cx="748175" cy="3687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5" descr="Basic Website Design (HTML Site) – Rampiet Enterprise">
              <a:extLst>
                <a:ext uri="{FF2B5EF4-FFF2-40B4-BE49-F238E27FC236}">
                  <a16:creationId xmlns:a16="http://schemas.microsoft.com/office/drawing/2014/main" id="{AD22E7CA-2382-F2E4-BE83-51D9B5B5FC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018279" y="1767818"/>
              <a:ext cx="565721" cy="565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22A2F2-CC85-1BE4-CA35-DE5438DA452F}"/>
              </a:ext>
            </a:extLst>
          </p:cNvPr>
          <p:cNvSpPr/>
          <p:nvPr/>
        </p:nvSpPr>
        <p:spPr>
          <a:xfrm>
            <a:off x="1318972" y="1163315"/>
            <a:ext cx="4911446" cy="1640535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07B61FA-D76C-BB6E-ABCE-FBCB37491F93}"/>
              </a:ext>
            </a:extLst>
          </p:cNvPr>
          <p:cNvSpPr/>
          <p:nvPr/>
        </p:nvSpPr>
        <p:spPr>
          <a:xfrm>
            <a:off x="6396201" y="1158296"/>
            <a:ext cx="5128944" cy="162430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803C18-C128-9B2B-35F9-56372C7C17A3}"/>
              </a:ext>
            </a:extLst>
          </p:cNvPr>
          <p:cNvSpPr txBox="1"/>
          <p:nvPr/>
        </p:nvSpPr>
        <p:spPr>
          <a:xfrm>
            <a:off x="1252330" y="6270630"/>
            <a:ext cx="4720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Created using RStudio (File Uploaded)</a:t>
            </a:r>
          </a:p>
        </p:txBody>
      </p:sp>
    </p:spTree>
    <p:extLst>
      <p:ext uri="{BB962C8B-B14F-4D97-AF65-F5344CB8AC3E}">
        <p14:creationId xmlns:p14="http://schemas.microsoft.com/office/powerpoint/2010/main" val="1058311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CC10A-2391-B13E-2720-B0DA88E5E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7C84D0FB-3079-CE69-CAC7-D43C87523258}"/>
              </a:ext>
            </a:extLst>
          </p:cNvPr>
          <p:cNvSpPr/>
          <p:nvPr/>
        </p:nvSpPr>
        <p:spPr>
          <a:xfrm>
            <a:off x="2514601" y="0"/>
            <a:ext cx="9684026" cy="6858000"/>
          </a:xfrm>
          <a:custGeom>
            <a:avLst/>
            <a:gdLst/>
            <a:ahLst/>
            <a:cxnLst/>
            <a:rect l="l" t="t" r="r" b="b"/>
            <a:pathLst>
              <a:path w="9641205" h="6858000">
                <a:moveTo>
                  <a:pt x="0" y="6858000"/>
                </a:moveTo>
                <a:lnTo>
                  <a:pt x="9640824" y="6858000"/>
                </a:lnTo>
                <a:lnTo>
                  <a:pt x="96408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AEC9C7DA-B16D-2523-8A66-4ECEF9DE239B}"/>
              </a:ext>
            </a:extLst>
          </p:cNvPr>
          <p:cNvSpPr/>
          <p:nvPr/>
        </p:nvSpPr>
        <p:spPr>
          <a:xfrm>
            <a:off x="-76200" y="0"/>
            <a:ext cx="2657061" cy="6858000"/>
          </a:xfrm>
          <a:custGeom>
            <a:avLst/>
            <a:gdLst/>
            <a:ahLst/>
            <a:cxnLst/>
            <a:rect l="l" t="t" r="r" b="b"/>
            <a:pathLst>
              <a:path w="2026920" h="2621280">
                <a:moveTo>
                  <a:pt x="0" y="2621280"/>
                </a:moveTo>
                <a:lnTo>
                  <a:pt x="2026920" y="2621280"/>
                </a:lnTo>
                <a:lnTo>
                  <a:pt x="2026920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F75A4DF-D66C-24AD-9F59-7649AB554552}"/>
              </a:ext>
            </a:extLst>
          </p:cNvPr>
          <p:cNvSpPr/>
          <p:nvPr/>
        </p:nvSpPr>
        <p:spPr>
          <a:xfrm>
            <a:off x="934279" y="266700"/>
            <a:ext cx="10515600" cy="6324600"/>
          </a:xfrm>
          <a:custGeom>
            <a:avLst/>
            <a:gdLst/>
            <a:ahLst/>
            <a:cxnLst/>
            <a:rect l="l" t="t" r="r" b="b"/>
            <a:pathLst>
              <a:path w="3545204" h="4846320">
                <a:moveTo>
                  <a:pt x="3544824" y="0"/>
                </a:moveTo>
                <a:lnTo>
                  <a:pt x="0" y="0"/>
                </a:lnTo>
                <a:lnTo>
                  <a:pt x="0" y="4846320"/>
                </a:lnTo>
                <a:lnTo>
                  <a:pt x="3544824" y="4846320"/>
                </a:lnTo>
                <a:lnTo>
                  <a:pt x="354482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0C575F5D-947F-9F2F-C69C-8CB57EC1E658}"/>
              </a:ext>
            </a:extLst>
          </p:cNvPr>
          <p:cNvGrpSpPr/>
          <p:nvPr/>
        </p:nvGrpSpPr>
        <p:grpSpPr>
          <a:xfrm>
            <a:off x="1463040" y="4181855"/>
            <a:ext cx="880872" cy="228600"/>
            <a:chOff x="7330440" y="4349495"/>
            <a:chExt cx="880872" cy="228600"/>
          </a:xfrm>
        </p:grpSpPr>
        <p:pic>
          <p:nvPicPr>
            <p:cNvPr id="18" name="object 18">
              <a:hlinkClick r:id="rId3"/>
              <a:extLst>
                <a:ext uri="{FF2B5EF4-FFF2-40B4-BE49-F238E27FC236}">
                  <a16:creationId xmlns:a16="http://schemas.microsoft.com/office/drawing/2014/main" id="{66DA72AD-708C-D166-F12D-FB00411D3D4F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528" y="4349495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>
              <a:hlinkClick r:id="rId5"/>
              <a:extLst>
                <a:ext uri="{FF2B5EF4-FFF2-40B4-BE49-F238E27FC236}">
                  <a16:creationId xmlns:a16="http://schemas.microsoft.com/office/drawing/2014/main" id="{E8C51446-FD84-DE5C-40E8-29B74A8F9C9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2712" y="4349495"/>
              <a:ext cx="228600" cy="228600"/>
            </a:xfrm>
            <a:prstGeom prst="rect">
              <a:avLst/>
            </a:prstGeom>
          </p:spPr>
        </p:pic>
        <p:pic>
          <p:nvPicPr>
            <p:cNvPr id="20" name="object 20">
              <a:hlinkClick r:id="rId7"/>
              <a:extLst>
                <a:ext uri="{FF2B5EF4-FFF2-40B4-BE49-F238E27FC236}">
                  <a16:creationId xmlns:a16="http://schemas.microsoft.com/office/drawing/2014/main" id="{35BCF5D4-0061-51D4-679B-92EFE70A56B5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0440" y="4349495"/>
              <a:ext cx="225551" cy="228600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7059C72D-C180-264E-5235-C8088FBA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5584" y="132975"/>
            <a:ext cx="8764270" cy="72808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Implication of the Clustering</a:t>
            </a:r>
          </a:p>
        </p:txBody>
      </p:sp>
      <p:sp>
        <p:nvSpPr>
          <p:cNvPr id="26" name="bg object 20">
            <a:extLst>
              <a:ext uri="{FF2B5EF4-FFF2-40B4-BE49-F238E27FC236}">
                <a16:creationId xmlns:a16="http://schemas.microsoft.com/office/drawing/2014/main" id="{E3C4D2C8-0177-9E18-CAB5-150DF43E1DED}"/>
              </a:ext>
            </a:extLst>
          </p:cNvPr>
          <p:cNvSpPr/>
          <p:nvPr/>
        </p:nvSpPr>
        <p:spPr>
          <a:xfrm>
            <a:off x="1187129" y="975359"/>
            <a:ext cx="10070592" cy="45719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DADEA9-6CE8-4009-207D-2850AA0C47F2}"/>
              </a:ext>
            </a:extLst>
          </p:cNvPr>
          <p:cNvSpPr txBox="1"/>
          <p:nvPr/>
        </p:nvSpPr>
        <p:spPr>
          <a:xfrm>
            <a:off x="1464687" y="996140"/>
            <a:ext cx="10172421" cy="1855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300" b="1" dirty="0"/>
              <a:t>Cluster 2 is the best cluster for the investors: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Well past the risky startup phase, reducing the likelihood of failure.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42.6 investors on average per company, a clear sign investor confidence.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Cluster 3 has only 3 Trademarks indicating that these companies may be more focused on operational efficiency than innovation.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Cluster 4 has trademarks but they lack in web engagement, likely because they are not exciting.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300" dirty="0"/>
              <a:t>Cluster 1 moderate valuations and limited investor backing make them riskier.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8FE38-BC2E-EF9E-A96D-ABA1E4CBC69C}"/>
              </a:ext>
            </a:extLst>
          </p:cNvPr>
          <p:cNvGrpSpPr/>
          <p:nvPr/>
        </p:nvGrpSpPr>
        <p:grpSpPr>
          <a:xfrm>
            <a:off x="1053282" y="2871942"/>
            <a:ext cx="10253410" cy="3351570"/>
            <a:chOff x="1075794" y="3029257"/>
            <a:chExt cx="10253410" cy="33515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9960987-7A5E-B020-8A75-45FFCC9C5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34395" b="54516"/>
            <a:stretch/>
          </p:blipFill>
          <p:spPr>
            <a:xfrm>
              <a:off x="1075794" y="3029257"/>
              <a:ext cx="2706925" cy="5503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57578F7-8EE6-8EAC-C093-9409EAFD4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31760"/>
            <a:stretch/>
          </p:blipFill>
          <p:spPr>
            <a:xfrm>
              <a:off x="8709905" y="3725182"/>
              <a:ext cx="2619299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DEEFEA2-D8B1-8668-7D59-F45C23FA1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9110"/>
            <a:stretch/>
          </p:blipFill>
          <p:spPr>
            <a:xfrm>
              <a:off x="6164550" y="3741493"/>
              <a:ext cx="2429703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2B645B-CF7C-6D1C-96EA-520697AF0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6870"/>
            <a:stretch/>
          </p:blipFill>
          <p:spPr>
            <a:xfrm>
              <a:off x="1125798" y="3756250"/>
              <a:ext cx="2423329" cy="2624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06EE626-08A8-B862-15D8-B512F0D9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r="38305"/>
            <a:stretch/>
          </p:blipFill>
          <p:spPr>
            <a:xfrm>
              <a:off x="3666402" y="3741493"/>
              <a:ext cx="2368075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B53A009E-ED9D-B205-A5C6-AA4298B0876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46045" b="48334"/>
            <a:stretch/>
          </p:blipFill>
          <p:spPr>
            <a:xfrm>
              <a:off x="2881292" y="3337921"/>
              <a:ext cx="2706925" cy="2789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A0BBBA0-C2F3-F5CD-4070-DA7827066B8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0449" b="42473"/>
            <a:stretch/>
          </p:blipFill>
          <p:spPr>
            <a:xfrm>
              <a:off x="5189971" y="3279271"/>
              <a:ext cx="2706925" cy="3512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2058EA9-97BD-768E-63DE-D13C39D35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6438" b="36791"/>
            <a:stretch/>
          </p:blipFill>
          <p:spPr>
            <a:xfrm>
              <a:off x="7023320" y="3302057"/>
              <a:ext cx="2706925" cy="3359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AF311B-D5D7-CA5D-4A1D-95A0D5A0029A}"/>
              </a:ext>
            </a:extLst>
          </p:cNvPr>
          <p:cNvSpPr txBox="1"/>
          <p:nvPr/>
        </p:nvSpPr>
        <p:spPr>
          <a:xfrm>
            <a:off x="1006524" y="6270630"/>
            <a:ext cx="4720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Created using RStudio (File Uploaded)</a:t>
            </a:r>
          </a:p>
        </p:txBody>
      </p:sp>
    </p:spTree>
    <p:extLst>
      <p:ext uri="{BB962C8B-B14F-4D97-AF65-F5344CB8AC3E}">
        <p14:creationId xmlns:p14="http://schemas.microsoft.com/office/powerpoint/2010/main" val="3386217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EA753-F889-05B0-7493-56217DCFE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2BE3296-66AF-FFD4-F6C4-9D8A81EFF21B}"/>
              </a:ext>
            </a:extLst>
          </p:cNvPr>
          <p:cNvSpPr/>
          <p:nvPr/>
        </p:nvSpPr>
        <p:spPr>
          <a:xfrm>
            <a:off x="2514601" y="0"/>
            <a:ext cx="9684026" cy="6858000"/>
          </a:xfrm>
          <a:custGeom>
            <a:avLst/>
            <a:gdLst/>
            <a:ahLst/>
            <a:cxnLst/>
            <a:rect l="l" t="t" r="r" b="b"/>
            <a:pathLst>
              <a:path w="9641205" h="6858000">
                <a:moveTo>
                  <a:pt x="0" y="6858000"/>
                </a:moveTo>
                <a:lnTo>
                  <a:pt x="9640824" y="6858000"/>
                </a:lnTo>
                <a:lnTo>
                  <a:pt x="96408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86712AD-2422-12DB-EBAB-DAEB5A6C3818}"/>
              </a:ext>
            </a:extLst>
          </p:cNvPr>
          <p:cNvSpPr/>
          <p:nvPr/>
        </p:nvSpPr>
        <p:spPr>
          <a:xfrm>
            <a:off x="-76200" y="0"/>
            <a:ext cx="2657061" cy="6858000"/>
          </a:xfrm>
          <a:custGeom>
            <a:avLst/>
            <a:gdLst/>
            <a:ahLst/>
            <a:cxnLst/>
            <a:rect l="l" t="t" r="r" b="b"/>
            <a:pathLst>
              <a:path w="2026920" h="2621280">
                <a:moveTo>
                  <a:pt x="0" y="2621280"/>
                </a:moveTo>
                <a:lnTo>
                  <a:pt x="2026920" y="2621280"/>
                </a:lnTo>
                <a:lnTo>
                  <a:pt x="2026920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373FC4E-2499-CF2F-181D-E5CC7DB01161}"/>
              </a:ext>
            </a:extLst>
          </p:cNvPr>
          <p:cNvSpPr/>
          <p:nvPr/>
        </p:nvSpPr>
        <p:spPr>
          <a:xfrm>
            <a:off x="1023733" y="265072"/>
            <a:ext cx="10515600" cy="6324600"/>
          </a:xfrm>
          <a:custGeom>
            <a:avLst/>
            <a:gdLst/>
            <a:ahLst/>
            <a:cxnLst/>
            <a:rect l="l" t="t" r="r" b="b"/>
            <a:pathLst>
              <a:path w="3545204" h="4846320">
                <a:moveTo>
                  <a:pt x="3544824" y="0"/>
                </a:moveTo>
                <a:lnTo>
                  <a:pt x="0" y="0"/>
                </a:lnTo>
                <a:lnTo>
                  <a:pt x="0" y="4846320"/>
                </a:lnTo>
                <a:lnTo>
                  <a:pt x="3544824" y="4846320"/>
                </a:lnTo>
                <a:lnTo>
                  <a:pt x="354482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FF599E30-6BFB-72E9-066B-A2BEB0ECA86C}"/>
              </a:ext>
            </a:extLst>
          </p:cNvPr>
          <p:cNvGrpSpPr/>
          <p:nvPr/>
        </p:nvGrpSpPr>
        <p:grpSpPr>
          <a:xfrm>
            <a:off x="1463040" y="4181855"/>
            <a:ext cx="880872" cy="228600"/>
            <a:chOff x="7330440" y="4349495"/>
            <a:chExt cx="880872" cy="228600"/>
          </a:xfrm>
        </p:grpSpPr>
        <p:pic>
          <p:nvPicPr>
            <p:cNvPr id="18" name="object 18">
              <a:hlinkClick r:id="rId3"/>
              <a:extLst>
                <a:ext uri="{FF2B5EF4-FFF2-40B4-BE49-F238E27FC236}">
                  <a16:creationId xmlns:a16="http://schemas.microsoft.com/office/drawing/2014/main" id="{0029E789-C638-1CB9-D5E2-0C45CA0F052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528" y="4349495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>
              <a:hlinkClick r:id="rId5"/>
              <a:extLst>
                <a:ext uri="{FF2B5EF4-FFF2-40B4-BE49-F238E27FC236}">
                  <a16:creationId xmlns:a16="http://schemas.microsoft.com/office/drawing/2014/main" id="{1580BECE-0BF3-EDF3-CDC8-F297E69C2580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2712" y="4349495"/>
              <a:ext cx="228600" cy="228600"/>
            </a:xfrm>
            <a:prstGeom prst="rect">
              <a:avLst/>
            </a:prstGeom>
          </p:spPr>
        </p:pic>
        <p:pic>
          <p:nvPicPr>
            <p:cNvPr id="20" name="object 20">
              <a:hlinkClick r:id="rId7"/>
              <a:extLst>
                <a:ext uri="{FF2B5EF4-FFF2-40B4-BE49-F238E27FC236}">
                  <a16:creationId xmlns:a16="http://schemas.microsoft.com/office/drawing/2014/main" id="{D986377B-D645-79C2-5D3F-E5849C97646C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0440" y="4349495"/>
              <a:ext cx="225551" cy="228600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928D99AE-920A-DC01-CD03-2F81DFE3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7350" y="162792"/>
            <a:ext cx="8764270" cy="728084"/>
          </a:xfrm>
        </p:spPr>
        <p:txBody>
          <a:bodyPr/>
          <a:lstStyle/>
          <a:p>
            <a:pPr algn="just">
              <a:lnSpc>
                <a:spcPct val="200000"/>
              </a:lnSpc>
            </a:pPr>
            <a:r>
              <a:rPr lang="en-NZ" b="1" dirty="0">
                <a:solidFill>
                  <a:schemeClr val="tx1"/>
                </a:solidFill>
                <a:latin typeface="Arial"/>
                <a:cs typeface="Arial"/>
              </a:rPr>
              <a:t>Implication of the Clustering</a:t>
            </a:r>
          </a:p>
        </p:txBody>
      </p:sp>
      <p:sp>
        <p:nvSpPr>
          <p:cNvPr id="26" name="bg object 20">
            <a:extLst>
              <a:ext uri="{FF2B5EF4-FFF2-40B4-BE49-F238E27FC236}">
                <a16:creationId xmlns:a16="http://schemas.microsoft.com/office/drawing/2014/main" id="{963F8F5C-1104-DC45-4E27-6A11A49E113D}"/>
              </a:ext>
            </a:extLst>
          </p:cNvPr>
          <p:cNvSpPr/>
          <p:nvPr/>
        </p:nvSpPr>
        <p:spPr>
          <a:xfrm>
            <a:off x="1187129" y="975359"/>
            <a:ext cx="10070592" cy="45719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pPr algn="just"/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6A6C29-D53F-1473-A7C0-13707C523B3F}"/>
              </a:ext>
            </a:extLst>
          </p:cNvPr>
          <p:cNvSpPr txBox="1"/>
          <p:nvPr/>
        </p:nvSpPr>
        <p:spPr>
          <a:xfrm>
            <a:off x="1216212" y="996140"/>
            <a:ext cx="10292907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600" b="1" dirty="0"/>
              <a:t>Cluster 1 is the focus for the policy makers: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There is a need to support </a:t>
            </a:r>
            <a:r>
              <a:rPr lang="en-US" sz="1600" b="1" dirty="0"/>
              <a:t>Emerging Unicorns (Cluster 1)</a:t>
            </a:r>
            <a:r>
              <a:rPr lang="en-US" sz="1600" dirty="0"/>
              <a:t> by fostering a favorable ecosystem that can help these companies scale rapidly. 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600" dirty="0"/>
              <a:t>Additionally, focusing on IP development can further strengthen the USA's leadership in the Enterprise Tech industry.</a:t>
            </a:r>
            <a:endParaRPr lang="en-US" sz="1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5F42BF-A53B-CDA5-E07B-E3951CFED37A}"/>
              </a:ext>
            </a:extLst>
          </p:cNvPr>
          <p:cNvGrpSpPr/>
          <p:nvPr/>
        </p:nvGrpSpPr>
        <p:grpSpPr>
          <a:xfrm>
            <a:off x="1125112" y="2871943"/>
            <a:ext cx="10253410" cy="3351570"/>
            <a:chOff x="1075794" y="3029257"/>
            <a:chExt cx="10253410" cy="335157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22527A-E524-98D8-1619-8B36AECDB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34395" b="54516"/>
            <a:stretch/>
          </p:blipFill>
          <p:spPr>
            <a:xfrm>
              <a:off x="1075794" y="3029257"/>
              <a:ext cx="2706925" cy="550327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58FDF3E-F140-C4B1-D6C2-59DA59A2D3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31760"/>
            <a:stretch/>
          </p:blipFill>
          <p:spPr>
            <a:xfrm>
              <a:off x="8709905" y="3725182"/>
              <a:ext cx="2619299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C98240C-402B-8F66-7B01-22E7530F4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9110"/>
            <a:stretch/>
          </p:blipFill>
          <p:spPr>
            <a:xfrm>
              <a:off x="6164550" y="3741493"/>
              <a:ext cx="2429703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D9D896-4BF9-E75E-2B4E-285098B3EA1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6870"/>
            <a:stretch/>
          </p:blipFill>
          <p:spPr>
            <a:xfrm>
              <a:off x="1125798" y="3756250"/>
              <a:ext cx="2423329" cy="2624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F3ADB10-44CE-61F2-524F-010E61ACC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r="38305"/>
            <a:stretch/>
          </p:blipFill>
          <p:spPr>
            <a:xfrm>
              <a:off x="3666402" y="3741493"/>
              <a:ext cx="2368075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F35B3B7-E224-082C-915F-FCB03ECB2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46045" b="48334"/>
            <a:stretch/>
          </p:blipFill>
          <p:spPr>
            <a:xfrm>
              <a:off x="2881292" y="3337921"/>
              <a:ext cx="2706925" cy="278952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7A63959-F284-1D21-C41C-4A9C370A7D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0449" b="42473"/>
            <a:stretch/>
          </p:blipFill>
          <p:spPr>
            <a:xfrm>
              <a:off x="5189971" y="3279271"/>
              <a:ext cx="2706925" cy="351243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A82C401-760B-1D63-B717-261C22E61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6438" b="36791"/>
            <a:stretch/>
          </p:blipFill>
          <p:spPr>
            <a:xfrm>
              <a:off x="7023320" y="3302057"/>
              <a:ext cx="2706925" cy="335999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E774791-A1CE-2D8A-3887-FAA0D448E1E4}"/>
              </a:ext>
            </a:extLst>
          </p:cNvPr>
          <p:cNvSpPr txBox="1"/>
          <p:nvPr/>
        </p:nvSpPr>
        <p:spPr>
          <a:xfrm>
            <a:off x="1095011" y="6270630"/>
            <a:ext cx="4720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Created using RStudio (File Uploaded)</a:t>
            </a:r>
          </a:p>
        </p:txBody>
      </p:sp>
    </p:spTree>
    <p:extLst>
      <p:ext uri="{BB962C8B-B14F-4D97-AF65-F5344CB8AC3E}">
        <p14:creationId xmlns:p14="http://schemas.microsoft.com/office/powerpoint/2010/main" val="7572138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>
            <a:extLst>
              <a:ext uri="{FF2B5EF4-FFF2-40B4-BE49-F238E27FC236}">
                <a16:creationId xmlns:a16="http://schemas.microsoft.com/office/drawing/2014/main" id="{54978B6B-CBFB-C2BA-28E8-B119AE52100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object 3">
            <a:extLst>
              <a:ext uri="{FF2B5EF4-FFF2-40B4-BE49-F238E27FC236}">
                <a16:creationId xmlns:a16="http://schemas.microsoft.com/office/drawing/2014/main" id="{DCE00325-8792-3323-76D0-06A78EA6AF90}"/>
              </a:ext>
            </a:extLst>
          </p:cNvPr>
          <p:cNvPicPr/>
          <p:nvPr/>
        </p:nvPicPr>
        <p:blipFill>
          <a:blip r:embed="rId3" cstate="print">
            <a:alphaModFix amt="85000"/>
          </a:blip>
          <a:stretch>
            <a:fillRect/>
          </a:stretch>
        </p:blipFill>
        <p:spPr>
          <a:xfrm>
            <a:off x="3526536" y="0"/>
            <a:ext cx="8665464" cy="685799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7B6866-1E62-4F1E-04B3-38B465EB343F}"/>
              </a:ext>
            </a:extLst>
          </p:cNvPr>
          <p:cNvSpPr/>
          <p:nvPr/>
        </p:nvSpPr>
        <p:spPr>
          <a:xfrm>
            <a:off x="3178119" y="2"/>
            <a:ext cx="4717244" cy="6857998"/>
          </a:xfrm>
          <a:prstGeom prst="rect">
            <a:avLst/>
          </a:prstGeom>
          <a:gradFill flip="none" rotWithShape="1">
            <a:gsLst>
              <a:gs pos="5000">
                <a:srgbClr val="000000">
                  <a:alpha val="99000"/>
                </a:srgbClr>
              </a:gs>
              <a:gs pos="3000">
                <a:srgbClr val="000000">
                  <a:alpha val="86000"/>
                </a:srgb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B12FB504-1004-899C-3B69-73A104CB33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182300"/>
            <a:ext cx="610933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NZ" sz="4400" b="1">
                <a:solidFill>
                  <a:srgbClr val="8591FF"/>
                </a:solidFill>
                <a:latin typeface="Arial"/>
                <a:cs typeface="Arial"/>
              </a:rPr>
              <a:t>Who’s next?</a:t>
            </a:r>
            <a:endParaRPr sz="4400">
              <a:latin typeface="Arial"/>
              <a:cs typeface="Arial"/>
            </a:endParaRPr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FD1BCA1E-A1AF-8605-9B41-75A32C7A390B}"/>
              </a:ext>
            </a:extLst>
          </p:cNvPr>
          <p:cNvSpPr txBox="1"/>
          <p:nvPr/>
        </p:nvSpPr>
        <p:spPr>
          <a:xfrm>
            <a:off x="838200" y="1670943"/>
            <a:ext cx="5591544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NZ" sz="1400">
                <a:solidFill>
                  <a:srgbClr val="FFFFFF"/>
                </a:solidFill>
                <a:latin typeface="Arial"/>
                <a:cs typeface="Arial"/>
              </a:rPr>
              <a:t>Questions next - </a:t>
            </a:r>
            <a:endParaRPr sz="14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47402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777" y="6459633"/>
            <a:ext cx="671639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6639559" algn="l"/>
              </a:tabLst>
            </a:pPr>
            <a:r>
              <a:rPr sz="1500" spc="-37" baseline="2777">
                <a:solidFill>
                  <a:srgbClr val="7E7E7E"/>
                </a:solidFill>
                <a:latin typeface="Arial"/>
                <a:cs typeface="Arial"/>
              </a:rPr>
              <a:t>Copyright</a:t>
            </a:r>
            <a:r>
              <a:rPr sz="1500" spc="-44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1500" spc="-6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HT</a:t>
            </a:r>
            <a:r>
              <a:rPr sz="1500" spc="-37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60" baseline="2777">
                <a:solidFill>
                  <a:srgbClr val="7E7E7E"/>
                </a:solidFill>
                <a:latin typeface="Arial"/>
                <a:cs typeface="Arial"/>
              </a:rPr>
              <a:t>Media</a:t>
            </a:r>
            <a:r>
              <a:rPr sz="1500" spc="-75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44" baseline="2777">
                <a:solidFill>
                  <a:srgbClr val="7E7E7E"/>
                </a:solidFill>
                <a:latin typeface="Arial"/>
                <a:cs typeface="Arial"/>
              </a:rPr>
              <a:t>2022.</a:t>
            </a:r>
            <a:r>
              <a:rPr sz="1500" spc="-157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All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15" baseline="2777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100" spc="-65">
                <a:solidFill>
                  <a:srgbClr val="FFFFFF"/>
                </a:solidFill>
                <a:latin typeface="Arial"/>
                <a:cs typeface="Arial"/>
              </a:rPr>
              <a:t>7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205" y="6442964"/>
            <a:ext cx="957128" cy="20269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11752" y="0"/>
            <a:ext cx="8080248" cy="6857998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5178870" y="0"/>
            <a:ext cx="7007859" cy="6858000"/>
          </a:xfrm>
          <a:custGeom>
            <a:avLst/>
            <a:gdLst/>
            <a:ahLst/>
            <a:cxnLst/>
            <a:rect l="l" t="t" r="r" b="b"/>
            <a:pathLst>
              <a:path w="7007859" h="6858000">
                <a:moveTo>
                  <a:pt x="7007352" y="0"/>
                </a:moveTo>
                <a:lnTo>
                  <a:pt x="0" y="0"/>
                </a:lnTo>
                <a:lnTo>
                  <a:pt x="0" y="6858000"/>
                </a:lnTo>
                <a:lnTo>
                  <a:pt x="7007352" y="6858000"/>
                </a:lnTo>
                <a:lnTo>
                  <a:pt x="7007352" y="0"/>
                </a:lnTo>
                <a:close/>
              </a:path>
            </a:pathLst>
          </a:custGeom>
          <a:solidFill>
            <a:srgbClr val="8556CE">
              <a:alpha val="6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8613775" cy="6858000"/>
          </a:xfrm>
          <a:custGeom>
            <a:avLst/>
            <a:gdLst/>
            <a:ahLst/>
            <a:cxnLst/>
            <a:rect l="l" t="t" r="r" b="b"/>
            <a:pathLst>
              <a:path w="8613775" h="6858000">
                <a:moveTo>
                  <a:pt x="5275199" y="0"/>
                </a:moveTo>
                <a:lnTo>
                  <a:pt x="0" y="0"/>
                </a:lnTo>
                <a:lnTo>
                  <a:pt x="0" y="6858000"/>
                </a:lnTo>
                <a:lnTo>
                  <a:pt x="5275199" y="6858000"/>
                </a:lnTo>
                <a:lnTo>
                  <a:pt x="8613648" y="3429000"/>
                </a:lnTo>
                <a:lnTo>
                  <a:pt x="5275199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41205" y="129540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38543" y="2575560"/>
            <a:ext cx="1710055" cy="1706880"/>
          </a:xfrm>
          <a:custGeom>
            <a:avLst/>
            <a:gdLst/>
            <a:ahLst/>
            <a:cxnLst/>
            <a:rect l="l" t="t" r="r" b="b"/>
            <a:pathLst>
              <a:path w="1710054" h="1706879">
                <a:moveTo>
                  <a:pt x="0" y="853439"/>
                </a:moveTo>
                <a:lnTo>
                  <a:pt x="854963" y="0"/>
                </a:lnTo>
                <a:lnTo>
                  <a:pt x="1709927" y="853439"/>
                </a:lnTo>
                <a:lnTo>
                  <a:pt x="854963" y="1706879"/>
                </a:lnTo>
                <a:lnTo>
                  <a:pt x="0" y="853439"/>
                </a:lnTo>
                <a:close/>
              </a:path>
            </a:pathLst>
          </a:custGeom>
          <a:ln w="12192">
            <a:solidFill>
              <a:srgbClr val="F0F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515112" y="533400"/>
            <a:ext cx="4973932" cy="568104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NZ" sz="3600" b="1" spc="-10">
                <a:solidFill>
                  <a:schemeClr val="tx1"/>
                </a:solidFill>
              </a:rPr>
              <a:t>Appendix</a:t>
            </a:r>
            <a:endParaRPr sz="3600" b="1" spc="-1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4562D6-C15D-B6BF-DCCB-3A76F7557BDE}"/>
              </a:ext>
            </a:extLst>
          </p:cNvPr>
          <p:cNvSpPr txBox="1"/>
          <p:nvPr/>
        </p:nvSpPr>
        <p:spPr>
          <a:xfrm>
            <a:off x="541205" y="1828800"/>
            <a:ext cx="6240595" cy="246221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NZ" sz="1400">
                <a:solidFill>
                  <a:schemeClr val="tx1"/>
                </a:solidFill>
              </a:rPr>
              <a:t>Datasets: </a:t>
            </a:r>
          </a:p>
          <a:p>
            <a:r>
              <a:rPr lang="en-NZ" sz="1400">
                <a:solidFill>
                  <a:schemeClr val="tx1"/>
                </a:solidFill>
              </a:rPr>
              <a:t>1. </a:t>
            </a:r>
            <a:r>
              <a:rPr lang="en-NZ" sz="1400" err="1">
                <a:solidFill>
                  <a:schemeClr val="tx1"/>
                </a:solidFill>
              </a:rPr>
              <a:t>CBInsight</a:t>
            </a:r>
            <a:r>
              <a:rPr lang="en-NZ" sz="1400">
                <a:solidFill>
                  <a:schemeClr val="tx1"/>
                </a:solidFill>
              </a:rPr>
              <a:t> Unicorn tracker (as of September 2024)</a:t>
            </a:r>
          </a:p>
          <a:p>
            <a:r>
              <a:rPr lang="en-NZ" sz="140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https://www.cbinsights.com/research-unicorn-companies</a:t>
            </a:r>
            <a:endParaRPr lang="en-NZ" sz="1400">
              <a:solidFill>
                <a:schemeClr val="tx1"/>
              </a:solidFill>
            </a:endParaRPr>
          </a:p>
          <a:p>
            <a:endParaRPr lang="en-NZ" sz="1400">
              <a:solidFill>
                <a:schemeClr val="tx1"/>
              </a:solidFill>
            </a:endParaRPr>
          </a:p>
          <a:p>
            <a:r>
              <a:rPr lang="en-NZ" sz="1400">
                <a:solidFill>
                  <a:schemeClr val="tx1"/>
                </a:solidFill>
              </a:rPr>
              <a:t>2. Crunchbase</a:t>
            </a:r>
          </a:p>
          <a:p>
            <a:r>
              <a:rPr lang="en-NZ" sz="1400">
                <a:solidFill>
                  <a:schemeClr val="tx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https://www.crunchbase.com/lists/703-unicorn/a8cde573-b508-4cdb-bc70-b16e804fcd6f/organization.companies</a:t>
            </a:r>
            <a:endParaRPr lang="en-NZ" sz="1400">
              <a:solidFill>
                <a:schemeClr val="tx1"/>
              </a:solidFill>
            </a:endParaRPr>
          </a:p>
          <a:p>
            <a:endParaRPr lang="en-NZ" sz="1400">
              <a:solidFill>
                <a:schemeClr val="tx1"/>
              </a:solidFill>
            </a:endParaRPr>
          </a:p>
          <a:p>
            <a:r>
              <a:rPr lang="en-NZ" sz="1400">
                <a:solidFill>
                  <a:schemeClr val="tx1"/>
                </a:solidFill>
              </a:rPr>
              <a:t>3. World Bank</a:t>
            </a:r>
          </a:p>
          <a:p>
            <a:r>
              <a:rPr lang="en-NZ" sz="1400">
                <a:solidFill>
                  <a:schemeClr val="tx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World Bank Open Data | Data</a:t>
            </a:r>
          </a:p>
          <a:p>
            <a:pPr marL="342900" indent="-342900">
              <a:buAutoNum type="arabicPeriod"/>
            </a:pPr>
            <a:endParaRPr lang="en-NZ" sz="14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9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9777" y="6459633"/>
            <a:ext cx="6716395" cy="140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00"/>
              </a:lnSpc>
              <a:tabLst>
                <a:tab pos="6639559" algn="l"/>
              </a:tabLst>
            </a:pPr>
            <a:r>
              <a:rPr sz="1500" spc="-37" baseline="2777">
                <a:solidFill>
                  <a:srgbClr val="7E7E7E"/>
                </a:solidFill>
                <a:latin typeface="Arial"/>
                <a:cs typeface="Arial"/>
              </a:rPr>
              <a:t>Copyright</a:t>
            </a:r>
            <a:r>
              <a:rPr sz="1500" spc="-44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©</a:t>
            </a:r>
            <a:r>
              <a:rPr sz="1500" spc="-6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HT</a:t>
            </a:r>
            <a:r>
              <a:rPr sz="1500" spc="-37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60" baseline="2777">
                <a:solidFill>
                  <a:srgbClr val="7E7E7E"/>
                </a:solidFill>
                <a:latin typeface="Arial"/>
                <a:cs typeface="Arial"/>
              </a:rPr>
              <a:t>Media</a:t>
            </a:r>
            <a:r>
              <a:rPr sz="1500" spc="-75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44" baseline="2777">
                <a:solidFill>
                  <a:srgbClr val="7E7E7E"/>
                </a:solidFill>
                <a:latin typeface="Arial"/>
                <a:cs typeface="Arial"/>
              </a:rPr>
              <a:t>2022.</a:t>
            </a:r>
            <a:r>
              <a:rPr sz="1500" spc="-157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All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500" spc="-30" baseline="2777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500" spc="-15" baseline="2777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r>
              <a:rPr sz="1500" baseline="2777">
                <a:solidFill>
                  <a:srgbClr val="7E7E7E"/>
                </a:solidFill>
                <a:latin typeface="Arial"/>
                <a:cs typeface="Arial"/>
              </a:rPr>
              <a:t>	</a:t>
            </a:r>
            <a:r>
              <a:rPr sz="1100" spc="-65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205" y="6442964"/>
            <a:ext cx="957128" cy="2026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0"/>
            <a:ext cx="12192000" cy="5257797"/>
          </a:xfrm>
          <a:custGeom>
            <a:avLst/>
            <a:gdLst/>
            <a:ahLst/>
            <a:cxnLst/>
            <a:rect l="l" t="t" r="r" b="b"/>
            <a:pathLst>
              <a:path w="12192000" h="5099685">
                <a:moveTo>
                  <a:pt x="12192000" y="0"/>
                </a:moveTo>
                <a:lnTo>
                  <a:pt x="0" y="0"/>
                </a:lnTo>
                <a:lnTo>
                  <a:pt x="0" y="5099304"/>
                </a:lnTo>
                <a:lnTo>
                  <a:pt x="12192000" y="5099304"/>
                </a:lnTo>
                <a:lnTo>
                  <a:pt x="12192000" y="0"/>
                </a:lnTo>
                <a:close/>
              </a:path>
            </a:pathLst>
          </a:custGeom>
          <a:solidFill>
            <a:srgbClr val="B1A5B8">
              <a:alpha val="89804"/>
            </a:srgbClr>
          </a:solidFill>
          <a:ln>
            <a:noFill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6520" y="0"/>
            <a:ext cx="3739896" cy="633679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926185" y="1521205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14400" y="6336791"/>
            <a:ext cx="11277600" cy="521334"/>
          </a:xfrm>
          <a:custGeom>
            <a:avLst/>
            <a:gdLst/>
            <a:ahLst/>
            <a:cxnLst/>
            <a:rect l="l" t="t" r="r" b="b"/>
            <a:pathLst>
              <a:path w="11277600" h="521334">
                <a:moveTo>
                  <a:pt x="0" y="521208"/>
                </a:moveTo>
                <a:lnTo>
                  <a:pt x="11277600" y="521208"/>
                </a:lnTo>
                <a:lnTo>
                  <a:pt x="11277600" y="0"/>
                </a:lnTo>
                <a:lnTo>
                  <a:pt x="0" y="0"/>
                </a:lnTo>
                <a:lnTo>
                  <a:pt x="0" y="52120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532120" y="0"/>
            <a:ext cx="914400" cy="914400"/>
          </a:xfrm>
          <a:custGeom>
            <a:avLst/>
            <a:gdLst/>
            <a:ahLst/>
            <a:cxnLst/>
            <a:rect l="l" t="t" r="r" b="b"/>
            <a:pathLst>
              <a:path w="914400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</a:pathLst>
          </a:custGeom>
          <a:solidFill>
            <a:srgbClr val="855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241023" y="5873496"/>
            <a:ext cx="426720" cy="161925"/>
          </a:xfrm>
          <a:custGeom>
            <a:avLst/>
            <a:gdLst/>
            <a:ahLst/>
            <a:cxnLst/>
            <a:rect l="l" t="t" r="r" b="b"/>
            <a:pathLst>
              <a:path w="426720" h="161925">
                <a:moveTo>
                  <a:pt x="426720" y="0"/>
                </a:moveTo>
                <a:lnTo>
                  <a:pt x="0" y="0"/>
                </a:lnTo>
                <a:lnTo>
                  <a:pt x="0" y="161543"/>
                </a:lnTo>
                <a:lnTo>
                  <a:pt x="426720" y="161543"/>
                </a:lnTo>
                <a:lnTo>
                  <a:pt x="42672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1241023" y="6035040"/>
            <a:ext cx="426720" cy="140335"/>
          </a:xfrm>
          <a:custGeom>
            <a:avLst/>
            <a:gdLst/>
            <a:ahLst/>
            <a:cxnLst/>
            <a:rect l="l" t="t" r="r" b="b"/>
            <a:pathLst>
              <a:path w="426720" h="140335">
                <a:moveTo>
                  <a:pt x="0" y="140208"/>
                </a:moveTo>
                <a:lnTo>
                  <a:pt x="426720" y="140208"/>
                </a:lnTo>
                <a:lnTo>
                  <a:pt x="426720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5943600"/>
            <a:ext cx="11668125" cy="914400"/>
          </a:xfrm>
          <a:custGeom>
            <a:avLst/>
            <a:gdLst/>
            <a:ahLst/>
            <a:cxnLst/>
            <a:rect l="l" t="t" r="r" b="b"/>
            <a:pathLst>
              <a:path w="11668125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  <a:path w="11668125" h="914400">
                <a:moveTo>
                  <a:pt x="11667744" y="231648"/>
                </a:moveTo>
                <a:lnTo>
                  <a:pt x="11241024" y="231648"/>
                </a:lnTo>
                <a:lnTo>
                  <a:pt x="11241024" y="393192"/>
                </a:lnTo>
                <a:lnTo>
                  <a:pt x="11667744" y="393192"/>
                </a:lnTo>
                <a:lnTo>
                  <a:pt x="11667744" y="231648"/>
                </a:lnTo>
                <a:close/>
              </a:path>
            </a:pathLst>
          </a:custGeom>
          <a:solidFill>
            <a:srgbClr val="855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938911" y="873034"/>
            <a:ext cx="258762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NZ" sz="3600" b="1" spc="-10">
                <a:solidFill>
                  <a:schemeClr val="tx1"/>
                </a:solidFill>
              </a:rPr>
              <a:t>Agenda</a:t>
            </a:r>
            <a:endParaRPr sz="3600" b="1" spc="-1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6F1EFF-4983-D7E9-7ADD-42921227B993}"/>
              </a:ext>
            </a:extLst>
          </p:cNvPr>
          <p:cNvSpPr txBox="1"/>
          <p:nvPr/>
        </p:nvSpPr>
        <p:spPr>
          <a:xfrm>
            <a:off x="926185" y="1787434"/>
            <a:ext cx="5428895" cy="222240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Overview of Unicorns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Methodology Applied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VC Investors Pattern Discovery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NZ" b="1">
                <a:solidFill>
                  <a:schemeClr val="tx1"/>
                </a:solidFill>
                <a:latin typeface="Arial"/>
                <a:cs typeface="Arial"/>
              </a:rPr>
              <a:t>Unicorns’ Company Profiling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5922" y="527938"/>
            <a:ext cx="8764270" cy="444352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b="1">
                <a:solidFill>
                  <a:schemeClr val="tx1"/>
                </a:solidFill>
              </a:rPr>
              <a:t>Overview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sz="half" idx="2"/>
          </p:nvPr>
        </p:nvSpPr>
        <p:spPr>
          <a:xfrm>
            <a:off x="477673" y="1176215"/>
            <a:ext cx="2943469" cy="5022529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pc="-10"/>
          </a:p>
          <a:p>
            <a:pPr marL="12700"/>
            <a:r>
              <a:rPr lang="en-US" sz="2400" b="1" spc="-10">
                <a:solidFill>
                  <a:schemeClr val="accent5">
                    <a:lumMod val="76000"/>
                  </a:schemeClr>
                </a:solidFill>
              </a:rPr>
              <a:t>Count</a:t>
            </a:r>
            <a:endParaRPr lang="en-US" sz="2400" b="1" spc="-10">
              <a:solidFill>
                <a:schemeClr val="accent5">
                  <a:lumMod val="76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1535"/>
              </a:spcBef>
            </a:pPr>
            <a:r>
              <a:rPr lang="en-US" sz="2000" b="1" spc="-10"/>
              <a:t>507</a:t>
            </a:r>
            <a:r>
              <a:rPr sz="2000" b="1" spc="-245">
                <a:latin typeface="Arial"/>
                <a:cs typeface="Arial"/>
              </a:rPr>
              <a:t> </a:t>
            </a:r>
            <a:r>
              <a:rPr lang="en-US" sz="1400" spc="-55"/>
              <a:t> </a:t>
            </a:r>
            <a:r>
              <a:rPr lang="en-US" spc="-55"/>
              <a:t>Unicorn Companies</a:t>
            </a:r>
            <a:endParaRPr lang="en-US" spc="-10">
              <a:latin typeface="Arial"/>
              <a:cs typeface="Arial"/>
            </a:endParaRPr>
          </a:p>
          <a:p>
            <a:pPr marL="12700">
              <a:spcBef>
                <a:spcPts val="605"/>
              </a:spcBef>
            </a:pPr>
            <a:r>
              <a:rPr lang="en-US" sz="2000" b="1" spc="-20"/>
              <a:t>38</a:t>
            </a:r>
            <a:r>
              <a:rPr lang="en-US" sz="2000" b="1" spc="-245"/>
              <a:t> </a:t>
            </a:r>
            <a:r>
              <a:rPr lang="en-US" sz="1400" spc="-50"/>
              <a:t> </a:t>
            </a:r>
            <a:r>
              <a:rPr lang="en-US" spc="-50"/>
              <a:t>Countries</a:t>
            </a:r>
            <a:endParaRPr lang="en-US" spc="-10">
              <a:latin typeface="Arial"/>
              <a:cs typeface="Arial"/>
            </a:endParaRPr>
          </a:p>
          <a:p>
            <a:endParaRPr lang="en-US" sz="1200"/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lang="en-US" sz="1200"/>
          </a:p>
          <a:p>
            <a:pPr marL="12700">
              <a:spcBef>
                <a:spcPts val="5"/>
              </a:spcBef>
            </a:pPr>
            <a:r>
              <a:rPr sz="2400" b="1" spc="-10">
                <a:solidFill>
                  <a:schemeClr val="accent5">
                    <a:lumMod val="76000"/>
                  </a:schemeClr>
                </a:solidFill>
                <a:latin typeface="Arial"/>
                <a:cs typeface="Arial"/>
              </a:rPr>
              <a:t>Geographic</a:t>
            </a:r>
            <a:r>
              <a:rPr lang="en-US" sz="2400" b="1" spc="-10">
                <a:solidFill>
                  <a:schemeClr val="accent5">
                    <a:lumMod val="76000"/>
                  </a:schemeClr>
                </a:solidFill>
              </a:rPr>
              <a:t> (Top 5)</a:t>
            </a:r>
            <a:endParaRPr lang="en-US" sz="2400">
              <a:solidFill>
                <a:schemeClr val="accent5">
                  <a:lumMod val="76000"/>
                </a:schemeClr>
              </a:solidFill>
              <a:latin typeface="Arial"/>
              <a:cs typeface="Arial"/>
            </a:endParaRPr>
          </a:p>
          <a:p>
            <a:pPr marL="12700">
              <a:spcBef>
                <a:spcPts val="1535"/>
              </a:spcBef>
            </a:pPr>
            <a:r>
              <a:rPr lang="en-US" sz="2000" b="1"/>
              <a:t>293 </a:t>
            </a:r>
            <a:r>
              <a:rPr lang="en-US"/>
              <a:t>United states</a:t>
            </a:r>
            <a:endParaRPr lang="en-US">
              <a:solidFill>
                <a:srgbClr val="000000"/>
              </a:solidFill>
            </a:endParaRPr>
          </a:p>
          <a:p>
            <a:pPr marL="12700">
              <a:spcBef>
                <a:spcPts val="605"/>
              </a:spcBef>
            </a:pPr>
            <a:r>
              <a:rPr lang="en-US" sz="2000" b="1"/>
              <a:t>53    </a:t>
            </a:r>
            <a:r>
              <a:rPr lang="en-US"/>
              <a:t>China</a:t>
            </a:r>
          </a:p>
          <a:p>
            <a:pPr marL="12700">
              <a:spcBef>
                <a:spcPts val="605"/>
              </a:spcBef>
            </a:pPr>
            <a:r>
              <a:rPr lang="en-US" sz="2000" b="1"/>
              <a:t>31 </a:t>
            </a:r>
            <a:r>
              <a:rPr lang="en-US"/>
              <a:t> India</a:t>
            </a:r>
          </a:p>
          <a:p>
            <a:pPr marL="12700">
              <a:spcBef>
                <a:spcPts val="605"/>
              </a:spcBef>
            </a:pPr>
            <a:r>
              <a:rPr lang="en-US" sz="2000" b="1"/>
              <a:t>21</a:t>
            </a:r>
            <a:r>
              <a:rPr lang="en-US" sz="2400" b="1"/>
              <a:t> </a:t>
            </a:r>
            <a:r>
              <a:rPr lang="en-US"/>
              <a:t> United Kingdom</a:t>
            </a:r>
          </a:p>
          <a:p>
            <a:pPr marL="12700">
              <a:spcBef>
                <a:spcPts val="605"/>
              </a:spcBef>
            </a:pPr>
            <a:r>
              <a:rPr lang="en-US" sz="2000" b="1"/>
              <a:t>14</a:t>
            </a:r>
            <a:r>
              <a:rPr lang="en-US" sz="2400" b="1"/>
              <a:t> </a:t>
            </a:r>
            <a:r>
              <a:rPr lang="en-US"/>
              <a:t> Canada</a:t>
            </a:r>
          </a:p>
          <a:p>
            <a:pPr marL="12700">
              <a:spcBef>
                <a:spcPts val="605"/>
              </a:spcBef>
            </a:pPr>
            <a:r>
              <a:rPr lang="en-US" sz="2000" b="1"/>
              <a:t>95</a:t>
            </a:r>
            <a:r>
              <a:rPr lang="en-US" sz="2400" b="1"/>
              <a:t> </a:t>
            </a:r>
            <a:r>
              <a:rPr lang="en-US"/>
              <a:t> Other 33 countries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200"/>
              </a:lnSpc>
            </a:pPr>
            <a:fld id="{81D60167-4931-47E6-BA6A-407CBD079E47}" type="slidenum">
              <a:rPr spc="-50" dirty="0"/>
              <a:t>3</a:t>
            </a:fld>
            <a:endParaRPr spc="-50"/>
          </a:p>
        </p:txBody>
      </p:sp>
      <p:sp>
        <p:nvSpPr>
          <p:cNvPr id="3" name="object 3"/>
          <p:cNvSpPr txBox="1"/>
          <p:nvPr/>
        </p:nvSpPr>
        <p:spPr>
          <a:xfrm>
            <a:off x="7852465" y="1447968"/>
            <a:ext cx="4335948" cy="127009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2400" b="1" dirty="0">
                <a:solidFill>
                  <a:schemeClr val="accent5">
                    <a:lumMod val="76000"/>
                  </a:schemeClr>
                </a:solidFill>
                <a:latin typeface="Arial"/>
                <a:cs typeface="Arial"/>
              </a:rPr>
              <a:t>Year/Valuation</a:t>
            </a:r>
            <a:endParaRPr lang="en-US" sz="2400" dirty="0">
              <a:solidFill>
                <a:schemeClr val="accent5">
                  <a:lumMod val="76000"/>
                </a:schemeClr>
              </a:solidFill>
            </a:endParaRPr>
          </a:p>
          <a:p>
            <a:pPr marL="12700">
              <a:spcBef>
                <a:spcPts val="95"/>
              </a:spcBef>
            </a:pPr>
            <a:r>
              <a:rPr lang="en-US" sz="1600" dirty="0">
                <a:solidFill>
                  <a:srgbClr val="343434"/>
                </a:solidFill>
                <a:latin typeface="Arial"/>
                <a:cs typeface="Arial"/>
              </a:rPr>
              <a:t>Most companies Joined unicorn in </a:t>
            </a:r>
            <a:r>
              <a:rPr lang="en-US" sz="1600" b="1" dirty="0">
                <a:solidFill>
                  <a:srgbClr val="343434"/>
                </a:solidFill>
                <a:latin typeface="Arial"/>
                <a:cs typeface="Arial"/>
              </a:rPr>
              <a:t>2021</a:t>
            </a:r>
            <a:endParaRPr lang="en-US" sz="1600" b="1" dirty="0">
              <a:latin typeface="Arial"/>
              <a:cs typeface="Arial"/>
            </a:endParaRPr>
          </a:p>
          <a:p>
            <a:pPr marL="12700">
              <a:spcBef>
                <a:spcPts val="95"/>
              </a:spcBef>
            </a:pPr>
            <a:endParaRPr lang="en-US" sz="1600" b="1" dirty="0">
              <a:solidFill>
                <a:srgbClr val="343434"/>
              </a:solidFill>
              <a:latin typeface="Arial"/>
              <a:cs typeface="Arial"/>
            </a:endParaRPr>
          </a:p>
          <a:p>
            <a:pPr marL="12700">
              <a:lnSpc>
                <a:spcPts val="2320"/>
              </a:lnSpc>
              <a:spcBef>
                <a:spcPts val="760"/>
              </a:spcBef>
            </a:pPr>
            <a:r>
              <a:rPr lang="en-US" sz="1600" b="1" dirty="0">
                <a:solidFill>
                  <a:srgbClr val="343434"/>
                </a:solidFill>
                <a:latin typeface="Arial"/>
                <a:cs typeface="Arial"/>
              </a:rPr>
              <a:t>Top 2 ByteDance, SpaceX</a:t>
            </a:r>
            <a:endParaRPr lang="en-US" sz="1600" dirty="0">
              <a:solidFill>
                <a:srgbClr val="343434"/>
              </a:solidFill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85842" y="2074515"/>
            <a:ext cx="2719070" cy="2710180"/>
            <a:chOff x="4742688" y="2426207"/>
            <a:chExt cx="2719070" cy="2710180"/>
          </a:xfrm>
        </p:grpSpPr>
        <p:sp>
          <p:nvSpPr>
            <p:cNvPr id="5" name="object 5"/>
            <p:cNvSpPr/>
            <p:nvPr/>
          </p:nvSpPr>
          <p:spPr>
            <a:xfrm>
              <a:off x="4971288" y="2651759"/>
              <a:ext cx="2261870" cy="2261870"/>
            </a:xfrm>
            <a:custGeom>
              <a:avLst/>
              <a:gdLst/>
              <a:ahLst/>
              <a:cxnLst/>
              <a:rect l="l" t="t" r="r" b="b"/>
              <a:pathLst>
                <a:path w="2261870" h="2261870">
                  <a:moveTo>
                    <a:pt x="0" y="1130808"/>
                  </a:moveTo>
                  <a:lnTo>
                    <a:pt x="991" y="1083002"/>
                  </a:lnTo>
                  <a:lnTo>
                    <a:pt x="3941" y="1035703"/>
                  </a:lnTo>
                  <a:lnTo>
                    <a:pt x="8809" y="988950"/>
                  </a:lnTo>
                  <a:lnTo>
                    <a:pt x="15556" y="942781"/>
                  </a:lnTo>
                  <a:lnTo>
                    <a:pt x="24144" y="897236"/>
                  </a:lnTo>
                  <a:lnTo>
                    <a:pt x="34532" y="852354"/>
                  </a:lnTo>
                  <a:lnTo>
                    <a:pt x="46682" y="808174"/>
                  </a:lnTo>
                  <a:lnTo>
                    <a:pt x="60554" y="764736"/>
                  </a:lnTo>
                  <a:lnTo>
                    <a:pt x="76109" y="722079"/>
                  </a:lnTo>
                  <a:lnTo>
                    <a:pt x="93308" y="680241"/>
                  </a:lnTo>
                  <a:lnTo>
                    <a:pt x="112111" y="639263"/>
                  </a:lnTo>
                  <a:lnTo>
                    <a:pt x="132480" y="599183"/>
                  </a:lnTo>
                  <a:lnTo>
                    <a:pt x="154375" y="560041"/>
                  </a:lnTo>
                  <a:lnTo>
                    <a:pt x="177757" y="521876"/>
                  </a:lnTo>
                  <a:lnTo>
                    <a:pt x="202587" y="484727"/>
                  </a:lnTo>
                  <a:lnTo>
                    <a:pt x="228825" y="448634"/>
                  </a:lnTo>
                  <a:lnTo>
                    <a:pt x="256432" y="413635"/>
                  </a:lnTo>
                  <a:lnTo>
                    <a:pt x="285370" y="379770"/>
                  </a:lnTo>
                  <a:lnTo>
                    <a:pt x="315598" y="347078"/>
                  </a:lnTo>
                  <a:lnTo>
                    <a:pt x="347078" y="315598"/>
                  </a:lnTo>
                  <a:lnTo>
                    <a:pt x="379770" y="285370"/>
                  </a:lnTo>
                  <a:lnTo>
                    <a:pt x="413635" y="256432"/>
                  </a:lnTo>
                  <a:lnTo>
                    <a:pt x="448634" y="228825"/>
                  </a:lnTo>
                  <a:lnTo>
                    <a:pt x="484727" y="202587"/>
                  </a:lnTo>
                  <a:lnTo>
                    <a:pt x="521876" y="177757"/>
                  </a:lnTo>
                  <a:lnTo>
                    <a:pt x="560041" y="154375"/>
                  </a:lnTo>
                  <a:lnTo>
                    <a:pt x="599183" y="132480"/>
                  </a:lnTo>
                  <a:lnTo>
                    <a:pt x="639263" y="112111"/>
                  </a:lnTo>
                  <a:lnTo>
                    <a:pt x="680241" y="93308"/>
                  </a:lnTo>
                  <a:lnTo>
                    <a:pt x="722079" y="76109"/>
                  </a:lnTo>
                  <a:lnTo>
                    <a:pt x="764736" y="60554"/>
                  </a:lnTo>
                  <a:lnTo>
                    <a:pt x="808174" y="46682"/>
                  </a:lnTo>
                  <a:lnTo>
                    <a:pt x="852354" y="34532"/>
                  </a:lnTo>
                  <a:lnTo>
                    <a:pt x="897236" y="24144"/>
                  </a:lnTo>
                  <a:lnTo>
                    <a:pt x="942781" y="15556"/>
                  </a:lnTo>
                  <a:lnTo>
                    <a:pt x="988950" y="8809"/>
                  </a:lnTo>
                  <a:lnTo>
                    <a:pt x="1035703" y="3941"/>
                  </a:lnTo>
                  <a:lnTo>
                    <a:pt x="1083002" y="991"/>
                  </a:lnTo>
                  <a:lnTo>
                    <a:pt x="1130808" y="0"/>
                  </a:lnTo>
                  <a:lnTo>
                    <a:pt x="1178613" y="991"/>
                  </a:lnTo>
                  <a:lnTo>
                    <a:pt x="1225912" y="3941"/>
                  </a:lnTo>
                  <a:lnTo>
                    <a:pt x="1272665" y="8809"/>
                  </a:lnTo>
                  <a:lnTo>
                    <a:pt x="1318834" y="15556"/>
                  </a:lnTo>
                  <a:lnTo>
                    <a:pt x="1364379" y="24144"/>
                  </a:lnTo>
                  <a:lnTo>
                    <a:pt x="1409261" y="34532"/>
                  </a:lnTo>
                  <a:lnTo>
                    <a:pt x="1453441" y="46682"/>
                  </a:lnTo>
                  <a:lnTo>
                    <a:pt x="1496879" y="60554"/>
                  </a:lnTo>
                  <a:lnTo>
                    <a:pt x="1539536" y="76109"/>
                  </a:lnTo>
                  <a:lnTo>
                    <a:pt x="1581374" y="93308"/>
                  </a:lnTo>
                  <a:lnTo>
                    <a:pt x="1622352" y="112111"/>
                  </a:lnTo>
                  <a:lnTo>
                    <a:pt x="1662432" y="132480"/>
                  </a:lnTo>
                  <a:lnTo>
                    <a:pt x="1701574" y="154375"/>
                  </a:lnTo>
                  <a:lnTo>
                    <a:pt x="1739739" y="177757"/>
                  </a:lnTo>
                  <a:lnTo>
                    <a:pt x="1776888" y="202587"/>
                  </a:lnTo>
                  <a:lnTo>
                    <a:pt x="1812981" y="228825"/>
                  </a:lnTo>
                  <a:lnTo>
                    <a:pt x="1847980" y="256432"/>
                  </a:lnTo>
                  <a:lnTo>
                    <a:pt x="1881845" y="285370"/>
                  </a:lnTo>
                  <a:lnTo>
                    <a:pt x="1914537" y="315598"/>
                  </a:lnTo>
                  <a:lnTo>
                    <a:pt x="1946017" y="347078"/>
                  </a:lnTo>
                  <a:lnTo>
                    <a:pt x="1976245" y="379770"/>
                  </a:lnTo>
                  <a:lnTo>
                    <a:pt x="2005183" y="413635"/>
                  </a:lnTo>
                  <a:lnTo>
                    <a:pt x="2032790" y="448634"/>
                  </a:lnTo>
                  <a:lnTo>
                    <a:pt x="2059028" y="484727"/>
                  </a:lnTo>
                  <a:lnTo>
                    <a:pt x="2083858" y="521876"/>
                  </a:lnTo>
                  <a:lnTo>
                    <a:pt x="2107240" y="560041"/>
                  </a:lnTo>
                  <a:lnTo>
                    <a:pt x="2129135" y="599183"/>
                  </a:lnTo>
                  <a:lnTo>
                    <a:pt x="2149504" y="639263"/>
                  </a:lnTo>
                  <a:lnTo>
                    <a:pt x="2168307" y="680241"/>
                  </a:lnTo>
                  <a:lnTo>
                    <a:pt x="2185506" y="722079"/>
                  </a:lnTo>
                  <a:lnTo>
                    <a:pt x="2201061" y="764736"/>
                  </a:lnTo>
                  <a:lnTo>
                    <a:pt x="2214933" y="808174"/>
                  </a:lnTo>
                  <a:lnTo>
                    <a:pt x="2227083" y="852354"/>
                  </a:lnTo>
                  <a:lnTo>
                    <a:pt x="2237471" y="897236"/>
                  </a:lnTo>
                  <a:lnTo>
                    <a:pt x="2246059" y="942781"/>
                  </a:lnTo>
                  <a:lnTo>
                    <a:pt x="2252806" y="988950"/>
                  </a:lnTo>
                  <a:lnTo>
                    <a:pt x="2257674" y="1035703"/>
                  </a:lnTo>
                  <a:lnTo>
                    <a:pt x="2260624" y="1083002"/>
                  </a:lnTo>
                  <a:lnTo>
                    <a:pt x="2261616" y="1130808"/>
                  </a:lnTo>
                  <a:lnTo>
                    <a:pt x="2260624" y="1178613"/>
                  </a:lnTo>
                  <a:lnTo>
                    <a:pt x="2257674" y="1225912"/>
                  </a:lnTo>
                  <a:lnTo>
                    <a:pt x="2252806" y="1272665"/>
                  </a:lnTo>
                  <a:lnTo>
                    <a:pt x="2246059" y="1318834"/>
                  </a:lnTo>
                  <a:lnTo>
                    <a:pt x="2237471" y="1364379"/>
                  </a:lnTo>
                  <a:lnTo>
                    <a:pt x="2227083" y="1409261"/>
                  </a:lnTo>
                  <a:lnTo>
                    <a:pt x="2214933" y="1453441"/>
                  </a:lnTo>
                  <a:lnTo>
                    <a:pt x="2201061" y="1496879"/>
                  </a:lnTo>
                  <a:lnTo>
                    <a:pt x="2185506" y="1539536"/>
                  </a:lnTo>
                  <a:lnTo>
                    <a:pt x="2168307" y="1581374"/>
                  </a:lnTo>
                  <a:lnTo>
                    <a:pt x="2149504" y="1622352"/>
                  </a:lnTo>
                  <a:lnTo>
                    <a:pt x="2129135" y="1662432"/>
                  </a:lnTo>
                  <a:lnTo>
                    <a:pt x="2107240" y="1701574"/>
                  </a:lnTo>
                  <a:lnTo>
                    <a:pt x="2083858" y="1739739"/>
                  </a:lnTo>
                  <a:lnTo>
                    <a:pt x="2059028" y="1776888"/>
                  </a:lnTo>
                  <a:lnTo>
                    <a:pt x="2032790" y="1812981"/>
                  </a:lnTo>
                  <a:lnTo>
                    <a:pt x="2005183" y="1847980"/>
                  </a:lnTo>
                  <a:lnTo>
                    <a:pt x="1976245" y="1881845"/>
                  </a:lnTo>
                  <a:lnTo>
                    <a:pt x="1946017" y="1914537"/>
                  </a:lnTo>
                  <a:lnTo>
                    <a:pt x="1914537" y="1946017"/>
                  </a:lnTo>
                  <a:lnTo>
                    <a:pt x="1881845" y="1976245"/>
                  </a:lnTo>
                  <a:lnTo>
                    <a:pt x="1847980" y="2005183"/>
                  </a:lnTo>
                  <a:lnTo>
                    <a:pt x="1812981" y="2032790"/>
                  </a:lnTo>
                  <a:lnTo>
                    <a:pt x="1776888" y="2059028"/>
                  </a:lnTo>
                  <a:lnTo>
                    <a:pt x="1739739" y="2083858"/>
                  </a:lnTo>
                  <a:lnTo>
                    <a:pt x="1701574" y="2107240"/>
                  </a:lnTo>
                  <a:lnTo>
                    <a:pt x="1662432" y="2129135"/>
                  </a:lnTo>
                  <a:lnTo>
                    <a:pt x="1622352" y="2149504"/>
                  </a:lnTo>
                  <a:lnTo>
                    <a:pt x="1581374" y="2168307"/>
                  </a:lnTo>
                  <a:lnTo>
                    <a:pt x="1539536" y="2185506"/>
                  </a:lnTo>
                  <a:lnTo>
                    <a:pt x="1496879" y="2201061"/>
                  </a:lnTo>
                  <a:lnTo>
                    <a:pt x="1453441" y="2214933"/>
                  </a:lnTo>
                  <a:lnTo>
                    <a:pt x="1409261" y="2227083"/>
                  </a:lnTo>
                  <a:lnTo>
                    <a:pt x="1364379" y="2237471"/>
                  </a:lnTo>
                  <a:lnTo>
                    <a:pt x="1318834" y="2246059"/>
                  </a:lnTo>
                  <a:lnTo>
                    <a:pt x="1272665" y="2252806"/>
                  </a:lnTo>
                  <a:lnTo>
                    <a:pt x="1225912" y="2257674"/>
                  </a:lnTo>
                  <a:lnTo>
                    <a:pt x="1178613" y="2260624"/>
                  </a:lnTo>
                  <a:lnTo>
                    <a:pt x="1130808" y="2261616"/>
                  </a:lnTo>
                  <a:lnTo>
                    <a:pt x="1083002" y="2260624"/>
                  </a:lnTo>
                  <a:lnTo>
                    <a:pt x="1035703" y="2257674"/>
                  </a:lnTo>
                  <a:lnTo>
                    <a:pt x="988950" y="2252806"/>
                  </a:lnTo>
                  <a:lnTo>
                    <a:pt x="942781" y="2246059"/>
                  </a:lnTo>
                  <a:lnTo>
                    <a:pt x="897236" y="2237471"/>
                  </a:lnTo>
                  <a:lnTo>
                    <a:pt x="852354" y="2227083"/>
                  </a:lnTo>
                  <a:lnTo>
                    <a:pt x="808174" y="2214933"/>
                  </a:lnTo>
                  <a:lnTo>
                    <a:pt x="764736" y="2201061"/>
                  </a:lnTo>
                  <a:lnTo>
                    <a:pt x="722079" y="2185506"/>
                  </a:lnTo>
                  <a:lnTo>
                    <a:pt x="680241" y="2168307"/>
                  </a:lnTo>
                  <a:lnTo>
                    <a:pt x="639263" y="2149504"/>
                  </a:lnTo>
                  <a:lnTo>
                    <a:pt x="599183" y="2129135"/>
                  </a:lnTo>
                  <a:lnTo>
                    <a:pt x="560041" y="2107240"/>
                  </a:lnTo>
                  <a:lnTo>
                    <a:pt x="521876" y="2083858"/>
                  </a:lnTo>
                  <a:lnTo>
                    <a:pt x="484727" y="2059028"/>
                  </a:lnTo>
                  <a:lnTo>
                    <a:pt x="448634" y="2032790"/>
                  </a:lnTo>
                  <a:lnTo>
                    <a:pt x="413635" y="2005183"/>
                  </a:lnTo>
                  <a:lnTo>
                    <a:pt x="379770" y="1976245"/>
                  </a:lnTo>
                  <a:lnTo>
                    <a:pt x="347078" y="1946017"/>
                  </a:lnTo>
                  <a:lnTo>
                    <a:pt x="315598" y="1914537"/>
                  </a:lnTo>
                  <a:lnTo>
                    <a:pt x="285370" y="1881845"/>
                  </a:lnTo>
                  <a:lnTo>
                    <a:pt x="256432" y="1847980"/>
                  </a:lnTo>
                  <a:lnTo>
                    <a:pt x="228825" y="1812981"/>
                  </a:lnTo>
                  <a:lnTo>
                    <a:pt x="202587" y="1776888"/>
                  </a:lnTo>
                  <a:lnTo>
                    <a:pt x="177757" y="1739739"/>
                  </a:lnTo>
                  <a:lnTo>
                    <a:pt x="154375" y="1701574"/>
                  </a:lnTo>
                  <a:lnTo>
                    <a:pt x="132480" y="1662432"/>
                  </a:lnTo>
                  <a:lnTo>
                    <a:pt x="112111" y="1622352"/>
                  </a:lnTo>
                  <a:lnTo>
                    <a:pt x="93308" y="1581374"/>
                  </a:lnTo>
                  <a:lnTo>
                    <a:pt x="76109" y="1539536"/>
                  </a:lnTo>
                  <a:lnTo>
                    <a:pt x="60554" y="1496879"/>
                  </a:lnTo>
                  <a:lnTo>
                    <a:pt x="46682" y="1453441"/>
                  </a:lnTo>
                  <a:lnTo>
                    <a:pt x="34532" y="1409261"/>
                  </a:lnTo>
                  <a:lnTo>
                    <a:pt x="24144" y="1364379"/>
                  </a:lnTo>
                  <a:lnTo>
                    <a:pt x="15556" y="1318834"/>
                  </a:lnTo>
                  <a:lnTo>
                    <a:pt x="8809" y="1272665"/>
                  </a:lnTo>
                  <a:lnTo>
                    <a:pt x="3941" y="1225912"/>
                  </a:lnTo>
                  <a:lnTo>
                    <a:pt x="991" y="1178613"/>
                  </a:lnTo>
                  <a:lnTo>
                    <a:pt x="0" y="1130808"/>
                  </a:lnTo>
                  <a:close/>
                </a:path>
              </a:pathLst>
            </a:custGeom>
            <a:ln w="12192">
              <a:solidFill>
                <a:srgbClr val="919B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42688" y="2426207"/>
              <a:ext cx="2719070" cy="2710180"/>
            </a:xfrm>
            <a:custGeom>
              <a:avLst/>
              <a:gdLst/>
              <a:ahLst/>
              <a:cxnLst/>
              <a:rect l="l" t="t" r="r" b="b"/>
              <a:pathLst>
                <a:path w="2719070" h="2710179">
                  <a:moveTo>
                    <a:pt x="1304544" y="1405128"/>
                  </a:moveTo>
                  <a:lnTo>
                    <a:pt x="652272" y="1405128"/>
                  </a:lnTo>
                  <a:lnTo>
                    <a:pt x="603580" y="1406918"/>
                  </a:lnTo>
                  <a:lnTo>
                    <a:pt x="555866" y="1412201"/>
                  </a:lnTo>
                  <a:lnTo>
                    <a:pt x="509244" y="1420850"/>
                  </a:lnTo>
                  <a:lnTo>
                    <a:pt x="463854" y="1432750"/>
                  </a:lnTo>
                  <a:lnTo>
                    <a:pt x="419823" y="1447749"/>
                  </a:lnTo>
                  <a:lnTo>
                    <a:pt x="377253" y="1465745"/>
                  </a:lnTo>
                  <a:lnTo>
                    <a:pt x="336296" y="1486611"/>
                  </a:lnTo>
                  <a:lnTo>
                    <a:pt x="297065" y="1510207"/>
                  </a:lnTo>
                  <a:lnTo>
                    <a:pt x="259702" y="1536407"/>
                  </a:lnTo>
                  <a:lnTo>
                    <a:pt x="224307" y="1565109"/>
                  </a:lnTo>
                  <a:lnTo>
                    <a:pt x="191020" y="1596161"/>
                  </a:lnTo>
                  <a:lnTo>
                    <a:pt x="159969" y="1629448"/>
                  </a:lnTo>
                  <a:lnTo>
                    <a:pt x="131267" y="1664843"/>
                  </a:lnTo>
                  <a:lnTo>
                    <a:pt x="105067" y="1702206"/>
                  </a:lnTo>
                  <a:lnTo>
                    <a:pt x="81470" y="1741436"/>
                  </a:lnTo>
                  <a:lnTo>
                    <a:pt x="60604" y="1782394"/>
                  </a:lnTo>
                  <a:lnTo>
                    <a:pt x="42608" y="1824964"/>
                  </a:lnTo>
                  <a:lnTo>
                    <a:pt x="27609" y="1868995"/>
                  </a:lnTo>
                  <a:lnTo>
                    <a:pt x="15709" y="1914385"/>
                  </a:lnTo>
                  <a:lnTo>
                    <a:pt x="7061" y="1961007"/>
                  </a:lnTo>
                  <a:lnTo>
                    <a:pt x="1778" y="2008720"/>
                  </a:lnTo>
                  <a:lnTo>
                    <a:pt x="0" y="2057400"/>
                  </a:lnTo>
                  <a:lnTo>
                    <a:pt x="1778" y="2106091"/>
                  </a:lnTo>
                  <a:lnTo>
                    <a:pt x="7061" y="2153805"/>
                  </a:lnTo>
                  <a:lnTo>
                    <a:pt x="15709" y="2200427"/>
                  </a:lnTo>
                  <a:lnTo>
                    <a:pt x="27609" y="2245817"/>
                  </a:lnTo>
                  <a:lnTo>
                    <a:pt x="42608" y="2289848"/>
                  </a:lnTo>
                  <a:lnTo>
                    <a:pt x="60604" y="2332418"/>
                  </a:lnTo>
                  <a:lnTo>
                    <a:pt x="81470" y="2373376"/>
                  </a:lnTo>
                  <a:lnTo>
                    <a:pt x="105067" y="2412606"/>
                  </a:lnTo>
                  <a:lnTo>
                    <a:pt x="131267" y="2449969"/>
                  </a:lnTo>
                  <a:lnTo>
                    <a:pt x="159969" y="2485364"/>
                  </a:lnTo>
                  <a:lnTo>
                    <a:pt x="191020" y="2518651"/>
                  </a:lnTo>
                  <a:lnTo>
                    <a:pt x="224307" y="2549702"/>
                  </a:lnTo>
                  <a:lnTo>
                    <a:pt x="259702" y="2578404"/>
                  </a:lnTo>
                  <a:lnTo>
                    <a:pt x="297065" y="2604605"/>
                  </a:lnTo>
                  <a:lnTo>
                    <a:pt x="336296" y="2628201"/>
                  </a:lnTo>
                  <a:lnTo>
                    <a:pt x="377253" y="2649067"/>
                  </a:lnTo>
                  <a:lnTo>
                    <a:pt x="419823" y="2667063"/>
                  </a:lnTo>
                  <a:lnTo>
                    <a:pt x="463854" y="2682062"/>
                  </a:lnTo>
                  <a:lnTo>
                    <a:pt x="509244" y="2693962"/>
                  </a:lnTo>
                  <a:lnTo>
                    <a:pt x="555866" y="2702610"/>
                  </a:lnTo>
                  <a:lnTo>
                    <a:pt x="603580" y="2707894"/>
                  </a:lnTo>
                  <a:lnTo>
                    <a:pt x="652272" y="2709672"/>
                  </a:lnTo>
                  <a:lnTo>
                    <a:pt x="700951" y="2707894"/>
                  </a:lnTo>
                  <a:lnTo>
                    <a:pt x="748665" y="2702610"/>
                  </a:lnTo>
                  <a:lnTo>
                    <a:pt x="795286" y="2693962"/>
                  </a:lnTo>
                  <a:lnTo>
                    <a:pt x="840676" y="2682062"/>
                  </a:lnTo>
                  <a:lnTo>
                    <a:pt x="884707" y="2667063"/>
                  </a:lnTo>
                  <a:lnTo>
                    <a:pt x="927277" y="2649067"/>
                  </a:lnTo>
                  <a:lnTo>
                    <a:pt x="968235" y="2628201"/>
                  </a:lnTo>
                  <a:lnTo>
                    <a:pt x="1007465" y="2604605"/>
                  </a:lnTo>
                  <a:lnTo>
                    <a:pt x="1044829" y="2578404"/>
                  </a:lnTo>
                  <a:lnTo>
                    <a:pt x="1080223" y="2549702"/>
                  </a:lnTo>
                  <a:lnTo>
                    <a:pt x="1113510" y="2518651"/>
                  </a:lnTo>
                  <a:lnTo>
                    <a:pt x="1144562" y="2485364"/>
                  </a:lnTo>
                  <a:lnTo>
                    <a:pt x="1173264" y="2449969"/>
                  </a:lnTo>
                  <a:lnTo>
                    <a:pt x="1199464" y="2412606"/>
                  </a:lnTo>
                  <a:lnTo>
                    <a:pt x="1223060" y="2373376"/>
                  </a:lnTo>
                  <a:lnTo>
                    <a:pt x="1243926" y="2332418"/>
                  </a:lnTo>
                  <a:lnTo>
                    <a:pt x="1261922" y="2289848"/>
                  </a:lnTo>
                  <a:lnTo>
                    <a:pt x="1276921" y="2245817"/>
                  </a:lnTo>
                  <a:lnTo>
                    <a:pt x="1288821" y="2200427"/>
                  </a:lnTo>
                  <a:lnTo>
                    <a:pt x="1297470" y="2153805"/>
                  </a:lnTo>
                  <a:lnTo>
                    <a:pt x="1302753" y="2106091"/>
                  </a:lnTo>
                  <a:lnTo>
                    <a:pt x="1304544" y="2057400"/>
                  </a:lnTo>
                  <a:lnTo>
                    <a:pt x="1304544" y="1405128"/>
                  </a:lnTo>
                  <a:close/>
                </a:path>
                <a:path w="2719070" h="2710179">
                  <a:moveTo>
                    <a:pt x="1304544" y="652272"/>
                  </a:moveTo>
                  <a:lnTo>
                    <a:pt x="1302753" y="603592"/>
                  </a:lnTo>
                  <a:lnTo>
                    <a:pt x="1297470" y="555879"/>
                  </a:lnTo>
                  <a:lnTo>
                    <a:pt x="1288821" y="509257"/>
                  </a:lnTo>
                  <a:lnTo>
                    <a:pt x="1276921" y="463867"/>
                  </a:lnTo>
                  <a:lnTo>
                    <a:pt x="1261922" y="419836"/>
                  </a:lnTo>
                  <a:lnTo>
                    <a:pt x="1243926" y="377266"/>
                  </a:lnTo>
                  <a:lnTo>
                    <a:pt x="1223060" y="336308"/>
                  </a:lnTo>
                  <a:lnTo>
                    <a:pt x="1199464" y="297078"/>
                  </a:lnTo>
                  <a:lnTo>
                    <a:pt x="1173264" y="259715"/>
                  </a:lnTo>
                  <a:lnTo>
                    <a:pt x="1144562" y="224320"/>
                  </a:lnTo>
                  <a:lnTo>
                    <a:pt x="1113510" y="191033"/>
                  </a:lnTo>
                  <a:lnTo>
                    <a:pt x="1080223" y="159981"/>
                  </a:lnTo>
                  <a:lnTo>
                    <a:pt x="1044829" y="131279"/>
                  </a:lnTo>
                  <a:lnTo>
                    <a:pt x="1007465" y="105079"/>
                  </a:lnTo>
                  <a:lnTo>
                    <a:pt x="968235" y="81483"/>
                  </a:lnTo>
                  <a:lnTo>
                    <a:pt x="927277" y="60617"/>
                  </a:lnTo>
                  <a:lnTo>
                    <a:pt x="884707" y="42621"/>
                  </a:lnTo>
                  <a:lnTo>
                    <a:pt x="840676" y="27622"/>
                  </a:lnTo>
                  <a:lnTo>
                    <a:pt x="795286" y="15722"/>
                  </a:lnTo>
                  <a:lnTo>
                    <a:pt x="748665" y="7073"/>
                  </a:lnTo>
                  <a:lnTo>
                    <a:pt x="700951" y="1790"/>
                  </a:lnTo>
                  <a:lnTo>
                    <a:pt x="652272" y="0"/>
                  </a:lnTo>
                  <a:lnTo>
                    <a:pt x="603580" y="1790"/>
                  </a:lnTo>
                  <a:lnTo>
                    <a:pt x="555866" y="7073"/>
                  </a:lnTo>
                  <a:lnTo>
                    <a:pt x="509244" y="15722"/>
                  </a:lnTo>
                  <a:lnTo>
                    <a:pt x="463854" y="27622"/>
                  </a:lnTo>
                  <a:lnTo>
                    <a:pt x="419823" y="42621"/>
                  </a:lnTo>
                  <a:lnTo>
                    <a:pt x="377253" y="60617"/>
                  </a:lnTo>
                  <a:lnTo>
                    <a:pt x="336296" y="81483"/>
                  </a:lnTo>
                  <a:lnTo>
                    <a:pt x="297065" y="105079"/>
                  </a:lnTo>
                  <a:lnTo>
                    <a:pt x="259702" y="131279"/>
                  </a:lnTo>
                  <a:lnTo>
                    <a:pt x="224307" y="159981"/>
                  </a:lnTo>
                  <a:lnTo>
                    <a:pt x="191020" y="191033"/>
                  </a:lnTo>
                  <a:lnTo>
                    <a:pt x="159969" y="224320"/>
                  </a:lnTo>
                  <a:lnTo>
                    <a:pt x="131267" y="259715"/>
                  </a:lnTo>
                  <a:lnTo>
                    <a:pt x="105067" y="297078"/>
                  </a:lnTo>
                  <a:lnTo>
                    <a:pt x="81470" y="336308"/>
                  </a:lnTo>
                  <a:lnTo>
                    <a:pt x="60604" y="377266"/>
                  </a:lnTo>
                  <a:lnTo>
                    <a:pt x="42608" y="419836"/>
                  </a:lnTo>
                  <a:lnTo>
                    <a:pt x="27609" y="463867"/>
                  </a:lnTo>
                  <a:lnTo>
                    <a:pt x="15709" y="509257"/>
                  </a:lnTo>
                  <a:lnTo>
                    <a:pt x="7061" y="555879"/>
                  </a:lnTo>
                  <a:lnTo>
                    <a:pt x="1778" y="603592"/>
                  </a:lnTo>
                  <a:lnTo>
                    <a:pt x="0" y="652272"/>
                  </a:lnTo>
                  <a:lnTo>
                    <a:pt x="1778" y="700963"/>
                  </a:lnTo>
                  <a:lnTo>
                    <a:pt x="7061" y="748677"/>
                  </a:lnTo>
                  <a:lnTo>
                    <a:pt x="15709" y="795299"/>
                  </a:lnTo>
                  <a:lnTo>
                    <a:pt x="27609" y="840689"/>
                  </a:lnTo>
                  <a:lnTo>
                    <a:pt x="42608" y="884720"/>
                  </a:lnTo>
                  <a:lnTo>
                    <a:pt x="60604" y="927290"/>
                  </a:lnTo>
                  <a:lnTo>
                    <a:pt x="81470" y="968248"/>
                  </a:lnTo>
                  <a:lnTo>
                    <a:pt x="105067" y="1007478"/>
                  </a:lnTo>
                  <a:lnTo>
                    <a:pt x="131267" y="1044841"/>
                  </a:lnTo>
                  <a:lnTo>
                    <a:pt x="159969" y="1080236"/>
                  </a:lnTo>
                  <a:lnTo>
                    <a:pt x="191020" y="1113523"/>
                  </a:lnTo>
                  <a:lnTo>
                    <a:pt x="224307" y="1144574"/>
                  </a:lnTo>
                  <a:lnTo>
                    <a:pt x="259702" y="1173276"/>
                  </a:lnTo>
                  <a:lnTo>
                    <a:pt x="297065" y="1199476"/>
                  </a:lnTo>
                  <a:lnTo>
                    <a:pt x="336296" y="1223073"/>
                  </a:lnTo>
                  <a:lnTo>
                    <a:pt x="377253" y="1243939"/>
                  </a:lnTo>
                  <a:lnTo>
                    <a:pt x="419823" y="1261935"/>
                  </a:lnTo>
                  <a:lnTo>
                    <a:pt x="463854" y="1276934"/>
                  </a:lnTo>
                  <a:lnTo>
                    <a:pt x="509244" y="1288834"/>
                  </a:lnTo>
                  <a:lnTo>
                    <a:pt x="555866" y="1297482"/>
                  </a:lnTo>
                  <a:lnTo>
                    <a:pt x="603580" y="1302766"/>
                  </a:lnTo>
                  <a:lnTo>
                    <a:pt x="652272" y="1304544"/>
                  </a:lnTo>
                  <a:lnTo>
                    <a:pt x="1304544" y="1304544"/>
                  </a:lnTo>
                  <a:lnTo>
                    <a:pt x="1304544" y="652272"/>
                  </a:lnTo>
                  <a:close/>
                </a:path>
                <a:path w="2719070" h="2710179">
                  <a:moveTo>
                    <a:pt x="2718816" y="2057400"/>
                  </a:moveTo>
                  <a:lnTo>
                    <a:pt x="2717025" y="2008720"/>
                  </a:lnTo>
                  <a:lnTo>
                    <a:pt x="2711742" y="1961007"/>
                  </a:lnTo>
                  <a:lnTo>
                    <a:pt x="2703093" y="1914385"/>
                  </a:lnTo>
                  <a:lnTo>
                    <a:pt x="2691193" y="1868995"/>
                  </a:lnTo>
                  <a:lnTo>
                    <a:pt x="2676194" y="1824964"/>
                  </a:lnTo>
                  <a:lnTo>
                    <a:pt x="2658199" y="1782394"/>
                  </a:lnTo>
                  <a:lnTo>
                    <a:pt x="2637332" y="1741436"/>
                  </a:lnTo>
                  <a:lnTo>
                    <a:pt x="2613736" y="1702206"/>
                  </a:lnTo>
                  <a:lnTo>
                    <a:pt x="2587536" y="1664843"/>
                  </a:lnTo>
                  <a:lnTo>
                    <a:pt x="2558834" y="1629448"/>
                  </a:lnTo>
                  <a:lnTo>
                    <a:pt x="2527782" y="1596161"/>
                  </a:lnTo>
                  <a:lnTo>
                    <a:pt x="2494496" y="1565109"/>
                  </a:lnTo>
                  <a:lnTo>
                    <a:pt x="2459101" y="1536407"/>
                  </a:lnTo>
                  <a:lnTo>
                    <a:pt x="2421737" y="1510207"/>
                  </a:lnTo>
                  <a:lnTo>
                    <a:pt x="2382507" y="1486611"/>
                  </a:lnTo>
                  <a:lnTo>
                    <a:pt x="2341549" y="1465745"/>
                  </a:lnTo>
                  <a:lnTo>
                    <a:pt x="2298979" y="1447749"/>
                  </a:lnTo>
                  <a:lnTo>
                    <a:pt x="2254948" y="1432750"/>
                  </a:lnTo>
                  <a:lnTo>
                    <a:pt x="2209558" y="1420850"/>
                  </a:lnTo>
                  <a:lnTo>
                    <a:pt x="2162937" y="1412201"/>
                  </a:lnTo>
                  <a:lnTo>
                    <a:pt x="2115223" y="1406918"/>
                  </a:lnTo>
                  <a:lnTo>
                    <a:pt x="2066544" y="1405128"/>
                  </a:lnTo>
                  <a:lnTo>
                    <a:pt x="1414272" y="1405128"/>
                  </a:lnTo>
                  <a:lnTo>
                    <a:pt x="1414272" y="2057400"/>
                  </a:lnTo>
                  <a:lnTo>
                    <a:pt x="1416050" y="2106091"/>
                  </a:lnTo>
                  <a:lnTo>
                    <a:pt x="1421333" y="2153805"/>
                  </a:lnTo>
                  <a:lnTo>
                    <a:pt x="1429981" y="2200427"/>
                  </a:lnTo>
                  <a:lnTo>
                    <a:pt x="1441881" y="2245817"/>
                  </a:lnTo>
                  <a:lnTo>
                    <a:pt x="1456880" y="2289848"/>
                  </a:lnTo>
                  <a:lnTo>
                    <a:pt x="1474876" y="2332418"/>
                  </a:lnTo>
                  <a:lnTo>
                    <a:pt x="1495742" y="2373376"/>
                  </a:lnTo>
                  <a:lnTo>
                    <a:pt x="1519339" y="2412606"/>
                  </a:lnTo>
                  <a:lnTo>
                    <a:pt x="1545539" y="2449969"/>
                  </a:lnTo>
                  <a:lnTo>
                    <a:pt x="1574241" y="2485364"/>
                  </a:lnTo>
                  <a:lnTo>
                    <a:pt x="1605292" y="2518651"/>
                  </a:lnTo>
                  <a:lnTo>
                    <a:pt x="1638579" y="2549702"/>
                  </a:lnTo>
                  <a:lnTo>
                    <a:pt x="1673974" y="2578404"/>
                  </a:lnTo>
                  <a:lnTo>
                    <a:pt x="1711337" y="2604605"/>
                  </a:lnTo>
                  <a:lnTo>
                    <a:pt x="1750568" y="2628201"/>
                  </a:lnTo>
                  <a:lnTo>
                    <a:pt x="1791525" y="2649067"/>
                  </a:lnTo>
                  <a:lnTo>
                    <a:pt x="1834095" y="2667063"/>
                  </a:lnTo>
                  <a:lnTo>
                    <a:pt x="1878126" y="2682062"/>
                  </a:lnTo>
                  <a:lnTo>
                    <a:pt x="1923516" y="2693962"/>
                  </a:lnTo>
                  <a:lnTo>
                    <a:pt x="1970138" y="2702610"/>
                  </a:lnTo>
                  <a:lnTo>
                    <a:pt x="2017852" y="2707894"/>
                  </a:lnTo>
                  <a:lnTo>
                    <a:pt x="2066544" y="2709672"/>
                  </a:lnTo>
                  <a:lnTo>
                    <a:pt x="2115223" y="2707894"/>
                  </a:lnTo>
                  <a:lnTo>
                    <a:pt x="2162937" y="2702610"/>
                  </a:lnTo>
                  <a:lnTo>
                    <a:pt x="2209558" y="2693962"/>
                  </a:lnTo>
                  <a:lnTo>
                    <a:pt x="2254948" y="2682062"/>
                  </a:lnTo>
                  <a:lnTo>
                    <a:pt x="2298979" y="2667063"/>
                  </a:lnTo>
                  <a:lnTo>
                    <a:pt x="2341549" y="2649067"/>
                  </a:lnTo>
                  <a:lnTo>
                    <a:pt x="2382507" y="2628201"/>
                  </a:lnTo>
                  <a:lnTo>
                    <a:pt x="2421737" y="2604605"/>
                  </a:lnTo>
                  <a:lnTo>
                    <a:pt x="2459101" y="2578404"/>
                  </a:lnTo>
                  <a:lnTo>
                    <a:pt x="2494496" y="2549702"/>
                  </a:lnTo>
                  <a:lnTo>
                    <a:pt x="2527782" y="2518651"/>
                  </a:lnTo>
                  <a:lnTo>
                    <a:pt x="2558834" y="2485364"/>
                  </a:lnTo>
                  <a:lnTo>
                    <a:pt x="2587536" y="2449969"/>
                  </a:lnTo>
                  <a:lnTo>
                    <a:pt x="2613736" y="2412606"/>
                  </a:lnTo>
                  <a:lnTo>
                    <a:pt x="2637332" y="2373376"/>
                  </a:lnTo>
                  <a:lnTo>
                    <a:pt x="2658199" y="2332418"/>
                  </a:lnTo>
                  <a:lnTo>
                    <a:pt x="2676194" y="2289848"/>
                  </a:lnTo>
                  <a:lnTo>
                    <a:pt x="2691193" y="2245817"/>
                  </a:lnTo>
                  <a:lnTo>
                    <a:pt x="2703093" y="2200427"/>
                  </a:lnTo>
                  <a:lnTo>
                    <a:pt x="2711742" y="2153805"/>
                  </a:lnTo>
                  <a:lnTo>
                    <a:pt x="2717025" y="2106091"/>
                  </a:lnTo>
                  <a:lnTo>
                    <a:pt x="2718816" y="2057400"/>
                  </a:lnTo>
                  <a:close/>
                </a:path>
                <a:path w="2719070" h="2710179">
                  <a:moveTo>
                    <a:pt x="2718816" y="652272"/>
                  </a:moveTo>
                  <a:lnTo>
                    <a:pt x="2717025" y="603592"/>
                  </a:lnTo>
                  <a:lnTo>
                    <a:pt x="2711742" y="555879"/>
                  </a:lnTo>
                  <a:lnTo>
                    <a:pt x="2703093" y="509257"/>
                  </a:lnTo>
                  <a:lnTo>
                    <a:pt x="2691193" y="463867"/>
                  </a:lnTo>
                  <a:lnTo>
                    <a:pt x="2676194" y="419836"/>
                  </a:lnTo>
                  <a:lnTo>
                    <a:pt x="2658199" y="377266"/>
                  </a:lnTo>
                  <a:lnTo>
                    <a:pt x="2637332" y="336308"/>
                  </a:lnTo>
                  <a:lnTo>
                    <a:pt x="2613736" y="297078"/>
                  </a:lnTo>
                  <a:lnTo>
                    <a:pt x="2587536" y="259715"/>
                  </a:lnTo>
                  <a:lnTo>
                    <a:pt x="2558834" y="224320"/>
                  </a:lnTo>
                  <a:lnTo>
                    <a:pt x="2527782" y="191033"/>
                  </a:lnTo>
                  <a:lnTo>
                    <a:pt x="2494496" y="159981"/>
                  </a:lnTo>
                  <a:lnTo>
                    <a:pt x="2459101" y="131279"/>
                  </a:lnTo>
                  <a:lnTo>
                    <a:pt x="2421737" y="105079"/>
                  </a:lnTo>
                  <a:lnTo>
                    <a:pt x="2382507" y="81483"/>
                  </a:lnTo>
                  <a:lnTo>
                    <a:pt x="2341549" y="60617"/>
                  </a:lnTo>
                  <a:lnTo>
                    <a:pt x="2298979" y="42621"/>
                  </a:lnTo>
                  <a:lnTo>
                    <a:pt x="2254948" y="27622"/>
                  </a:lnTo>
                  <a:lnTo>
                    <a:pt x="2209558" y="15722"/>
                  </a:lnTo>
                  <a:lnTo>
                    <a:pt x="2162937" y="7073"/>
                  </a:lnTo>
                  <a:lnTo>
                    <a:pt x="2115223" y="1790"/>
                  </a:lnTo>
                  <a:lnTo>
                    <a:pt x="2066544" y="0"/>
                  </a:lnTo>
                  <a:lnTo>
                    <a:pt x="2017852" y="1790"/>
                  </a:lnTo>
                  <a:lnTo>
                    <a:pt x="1970138" y="7073"/>
                  </a:lnTo>
                  <a:lnTo>
                    <a:pt x="1923516" y="15722"/>
                  </a:lnTo>
                  <a:lnTo>
                    <a:pt x="1878126" y="27622"/>
                  </a:lnTo>
                  <a:lnTo>
                    <a:pt x="1834095" y="42621"/>
                  </a:lnTo>
                  <a:lnTo>
                    <a:pt x="1791525" y="60617"/>
                  </a:lnTo>
                  <a:lnTo>
                    <a:pt x="1750568" y="81483"/>
                  </a:lnTo>
                  <a:lnTo>
                    <a:pt x="1711337" y="105079"/>
                  </a:lnTo>
                  <a:lnTo>
                    <a:pt x="1673974" y="131279"/>
                  </a:lnTo>
                  <a:lnTo>
                    <a:pt x="1638579" y="159981"/>
                  </a:lnTo>
                  <a:lnTo>
                    <a:pt x="1605292" y="191033"/>
                  </a:lnTo>
                  <a:lnTo>
                    <a:pt x="1574241" y="224320"/>
                  </a:lnTo>
                  <a:lnTo>
                    <a:pt x="1545539" y="259715"/>
                  </a:lnTo>
                  <a:lnTo>
                    <a:pt x="1519339" y="297078"/>
                  </a:lnTo>
                  <a:lnTo>
                    <a:pt x="1495742" y="336308"/>
                  </a:lnTo>
                  <a:lnTo>
                    <a:pt x="1474876" y="377266"/>
                  </a:lnTo>
                  <a:lnTo>
                    <a:pt x="1456880" y="419836"/>
                  </a:lnTo>
                  <a:lnTo>
                    <a:pt x="1441881" y="463867"/>
                  </a:lnTo>
                  <a:lnTo>
                    <a:pt x="1429981" y="509257"/>
                  </a:lnTo>
                  <a:lnTo>
                    <a:pt x="1421333" y="555879"/>
                  </a:lnTo>
                  <a:lnTo>
                    <a:pt x="1416050" y="603592"/>
                  </a:lnTo>
                  <a:lnTo>
                    <a:pt x="1414272" y="652272"/>
                  </a:lnTo>
                  <a:lnTo>
                    <a:pt x="1414272" y="1304544"/>
                  </a:lnTo>
                  <a:lnTo>
                    <a:pt x="2066544" y="1304544"/>
                  </a:lnTo>
                  <a:lnTo>
                    <a:pt x="2115223" y="1302766"/>
                  </a:lnTo>
                  <a:lnTo>
                    <a:pt x="2162937" y="1297482"/>
                  </a:lnTo>
                  <a:lnTo>
                    <a:pt x="2209558" y="1288834"/>
                  </a:lnTo>
                  <a:lnTo>
                    <a:pt x="2254948" y="1276934"/>
                  </a:lnTo>
                  <a:lnTo>
                    <a:pt x="2298979" y="1261935"/>
                  </a:lnTo>
                  <a:lnTo>
                    <a:pt x="2341549" y="1243939"/>
                  </a:lnTo>
                  <a:lnTo>
                    <a:pt x="2382507" y="1223073"/>
                  </a:lnTo>
                  <a:lnTo>
                    <a:pt x="2421737" y="1199476"/>
                  </a:lnTo>
                  <a:lnTo>
                    <a:pt x="2459101" y="1173276"/>
                  </a:lnTo>
                  <a:lnTo>
                    <a:pt x="2494496" y="1144574"/>
                  </a:lnTo>
                  <a:lnTo>
                    <a:pt x="2527782" y="1113523"/>
                  </a:lnTo>
                  <a:lnTo>
                    <a:pt x="2558834" y="1080236"/>
                  </a:lnTo>
                  <a:lnTo>
                    <a:pt x="2587536" y="1044841"/>
                  </a:lnTo>
                  <a:lnTo>
                    <a:pt x="2613736" y="1007478"/>
                  </a:lnTo>
                  <a:lnTo>
                    <a:pt x="2637332" y="968248"/>
                  </a:lnTo>
                  <a:lnTo>
                    <a:pt x="2658199" y="927290"/>
                  </a:lnTo>
                  <a:lnTo>
                    <a:pt x="2676194" y="884720"/>
                  </a:lnTo>
                  <a:lnTo>
                    <a:pt x="2691193" y="840689"/>
                  </a:lnTo>
                  <a:lnTo>
                    <a:pt x="2703093" y="795299"/>
                  </a:lnTo>
                  <a:lnTo>
                    <a:pt x="2711742" y="748677"/>
                  </a:lnTo>
                  <a:lnTo>
                    <a:pt x="2717025" y="700963"/>
                  </a:lnTo>
                  <a:lnTo>
                    <a:pt x="2718816" y="652272"/>
                  </a:lnTo>
                  <a:close/>
                </a:path>
              </a:pathLst>
            </a:custGeom>
            <a:solidFill>
              <a:srgbClr val="8556C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70904" y="4148327"/>
              <a:ext cx="676655" cy="67360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74920" y="4148327"/>
              <a:ext cx="673608" cy="67360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70904" y="2740151"/>
              <a:ext cx="676655" cy="67360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6632" y="2740151"/>
              <a:ext cx="673608" cy="673608"/>
            </a:xfrm>
            <a:prstGeom prst="rect">
              <a:avLst/>
            </a:prstGeom>
          </p:spPr>
        </p:pic>
      </p:grpSp>
      <p:sp>
        <p:nvSpPr>
          <p:cNvPr id="11" name="object 11"/>
          <p:cNvSpPr/>
          <p:nvPr/>
        </p:nvSpPr>
        <p:spPr>
          <a:xfrm>
            <a:off x="7879460" y="1830945"/>
            <a:ext cx="2113767" cy="29306"/>
          </a:xfrm>
          <a:custGeom>
            <a:avLst/>
            <a:gdLst/>
            <a:ahLst/>
            <a:cxnLst/>
            <a:rect l="l" t="t" r="r" b="b"/>
            <a:pathLst>
              <a:path w="538479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12192">
            <a:solidFill>
              <a:srgbClr val="91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 flipV="1">
            <a:off x="487017" y="1824676"/>
            <a:ext cx="882845" cy="29307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91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865774" y="3654375"/>
            <a:ext cx="1205229" cy="29307"/>
          </a:xfrm>
          <a:custGeom>
            <a:avLst/>
            <a:gdLst/>
            <a:ahLst/>
            <a:cxnLst/>
            <a:rect l="l" t="t" r="r" b="b"/>
            <a:pathLst>
              <a:path w="538479">
                <a:moveTo>
                  <a:pt x="0" y="0"/>
                </a:moveTo>
                <a:lnTo>
                  <a:pt x="537972" y="0"/>
                </a:lnTo>
              </a:path>
            </a:pathLst>
          </a:custGeom>
          <a:ln w="12192">
            <a:solidFill>
              <a:srgbClr val="91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874447" y="3175776"/>
            <a:ext cx="3800668" cy="3079048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2400" b="1" spc="-10" dirty="0">
                <a:solidFill>
                  <a:schemeClr val="accent5">
                    <a:lumMod val="76000"/>
                  </a:schemeClr>
                </a:solidFill>
                <a:latin typeface="Arial"/>
                <a:cs typeface="Arial"/>
              </a:rPr>
              <a:t>Industry</a:t>
            </a:r>
            <a:endParaRPr sz="2400" dirty="0">
              <a:solidFill>
                <a:schemeClr val="accent5">
                  <a:lumMod val="76000"/>
                </a:schemeClr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1600"/>
              </a:spcBef>
            </a:pPr>
            <a:r>
              <a:rPr lang="en-US" sz="2000" b="1" spc="-60" dirty="0">
                <a:solidFill>
                  <a:srgbClr val="343434"/>
                </a:solidFill>
                <a:latin typeface="Arial"/>
                <a:cs typeface="Arial"/>
              </a:rPr>
              <a:t>32.54% </a:t>
            </a:r>
            <a:r>
              <a:rPr lang="en-US" sz="1600" spc="-60" dirty="0">
                <a:solidFill>
                  <a:srgbClr val="343434"/>
                </a:solidFill>
                <a:latin typeface="Arial"/>
                <a:cs typeface="Arial"/>
              </a:rPr>
              <a:t>Enterprise Tech</a:t>
            </a:r>
            <a:endParaRPr lang="en-US" sz="1600" spc="-6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en-US" sz="2000" b="1" spc="-60" dirty="0">
                <a:solidFill>
                  <a:srgbClr val="343434"/>
                </a:solidFill>
                <a:latin typeface="Arial"/>
                <a:cs typeface="Arial"/>
              </a:rPr>
              <a:t>19.53% </a:t>
            </a:r>
            <a:r>
              <a:rPr lang="en-US" sz="1600" spc="-60" dirty="0">
                <a:solidFill>
                  <a:srgbClr val="343434"/>
                </a:solidFill>
                <a:latin typeface="Arial"/>
                <a:cs typeface="Arial"/>
              </a:rPr>
              <a:t>Financial Services</a:t>
            </a:r>
            <a:endParaRPr lang="en-US" sz="1600" spc="-6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  <a:spcBef>
                <a:spcPts val="5"/>
              </a:spcBef>
            </a:pPr>
            <a:r>
              <a:rPr lang="en-US" sz="2000" b="1" spc="-60" dirty="0">
                <a:solidFill>
                  <a:srgbClr val="343434"/>
                </a:solidFill>
                <a:latin typeface="Arial"/>
                <a:cs typeface="Arial"/>
              </a:rPr>
              <a:t>15.38% </a:t>
            </a:r>
            <a:r>
              <a:rPr lang="en-US" sz="1600" spc="-60" dirty="0">
                <a:solidFill>
                  <a:srgbClr val="343434"/>
                </a:solidFill>
                <a:latin typeface="Arial"/>
                <a:cs typeface="Arial"/>
              </a:rPr>
              <a:t>Consumer &amp; Retail</a:t>
            </a:r>
            <a:endParaRPr lang="en-US" sz="1600" spc="-6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n-US" sz="2000" b="1" spc="-60" dirty="0">
                <a:solidFill>
                  <a:srgbClr val="343434"/>
                </a:solidFill>
                <a:latin typeface="Arial"/>
                <a:cs typeface="Arial"/>
              </a:rPr>
              <a:t>14.79% </a:t>
            </a:r>
            <a:r>
              <a:rPr lang="en-US" sz="1600" spc="-60" dirty="0">
                <a:solidFill>
                  <a:srgbClr val="343434"/>
                </a:solidFill>
                <a:latin typeface="Arial"/>
                <a:cs typeface="Arial"/>
              </a:rPr>
              <a:t>Industrials</a:t>
            </a:r>
            <a:endParaRPr lang="en-US" sz="1600" spc="-60" dirty="0">
              <a:solidFill>
                <a:srgbClr val="000000"/>
              </a:solidFill>
              <a:latin typeface="Arial"/>
              <a:cs typeface="Arial"/>
            </a:endParaRPr>
          </a:p>
          <a:p>
            <a:pPr marL="12700">
              <a:lnSpc>
                <a:spcPct val="150000"/>
              </a:lnSpc>
            </a:pPr>
            <a:r>
              <a:rPr lang="en-US" sz="2000" b="1" spc="-60" dirty="0">
                <a:solidFill>
                  <a:srgbClr val="343434"/>
                </a:solidFill>
                <a:latin typeface="Arial"/>
                <a:cs typeface="Arial"/>
              </a:rPr>
              <a:t>17.76% </a:t>
            </a:r>
            <a:r>
              <a:rPr lang="en-US" sz="1600" spc="-60" dirty="0">
                <a:solidFill>
                  <a:srgbClr val="343434"/>
                </a:solidFill>
                <a:latin typeface="Arial"/>
                <a:cs typeface="Arial"/>
              </a:rPr>
              <a:t>Others</a:t>
            </a:r>
            <a:endParaRPr lang="en-US" sz="1600" dirty="0"/>
          </a:p>
          <a:p>
            <a:pPr marL="12700"/>
            <a:endParaRPr lang="en-US" sz="1200" spc="-10" dirty="0">
              <a:solidFill>
                <a:srgbClr val="343434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94344" y="3529817"/>
            <a:ext cx="2802498" cy="29307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919B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91329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08EF-2A06-CEFA-ABFD-A1DAD00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2" y="400938"/>
            <a:ext cx="8764270" cy="430887"/>
          </a:xfrm>
        </p:spPr>
        <p:txBody>
          <a:bodyPr/>
          <a:lstStyle/>
          <a:p>
            <a:r>
              <a:rPr lang="en-NZ" b="1">
                <a:solidFill>
                  <a:schemeClr val="tx1"/>
                </a:solidFill>
              </a:rPr>
              <a:t>Methodology applied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04E79E-9BF5-9B32-73E5-E2675A178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240" y="1282148"/>
            <a:ext cx="11365586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NZ" sz="2800" b="1"/>
              <a:t>Data Sourcing &gt; Cleaning &gt; Machine Learning &gt; Analysis</a:t>
            </a:r>
            <a:endParaRPr lang="en-US" sz="280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33DEE4-9DD6-BEA8-6DF3-BBECF3EF7B9B}"/>
              </a:ext>
            </a:extLst>
          </p:cNvPr>
          <p:cNvGrpSpPr/>
          <p:nvPr/>
        </p:nvGrpSpPr>
        <p:grpSpPr>
          <a:xfrm>
            <a:off x="518726" y="2978681"/>
            <a:ext cx="2732024" cy="2536092"/>
            <a:chOff x="609600" y="1545646"/>
            <a:chExt cx="4892180" cy="493776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B154FA4-2D6E-8EFF-6BCD-E4A84945A7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" y="1545646"/>
              <a:ext cx="4892180" cy="4937760"/>
            </a:xfrm>
            <a:prstGeom prst="roundRect">
              <a:avLst>
                <a:gd name="adj" fmla="val 7329"/>
              </a:avLst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514891-99EC-20AD-55A6-82369BC0C0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4401" y="3589804"/>
              <a:ext cx="3152481" cy="2506198"/>
            </a:xfrm>
            <a:prstGeom prst="rect">
              <a:avLst/>
            </a:prstGeom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38F21B86-9ECE-418D-1239-8E35AD9CC2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6107" y="2171657"/>
            <a:ext cx="6658708" cy="3469426"/>
          </a:xfrm>
          <a:prstGeom prst="roundRect">
            <a:avLst>
              <a:gd name="adj" fmla="val 4530"/>
            </a:avLst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74130E7-1C2A-8DCA-F9DA-2ED015AB23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36" y="5953030"/>
            <a:ext cx="580054" cy="5168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C4A7A2B-D499-9500-64A3-10609B7FB9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8343" y="5955932"/>
            <a:ext cx="677744" cy="481251"/>
          </a:xfrm>
          <a:prstGeom prst="roundRect">
            <a:avLst>
              <a:gd name="adj" fmla="val 13899"/>
            </a:avLst>
          </a:prstGeom>
        </p:spPr>
      </p:pic>
      <p:sp>
        <p:nvSpPr>
          <p:cNvPr id="19" name="Plus Sign 18">
            <a:extLst>
              <a:ext uri="{FF2B5EF4-FFF2-40B4-BE49-F238E27FC236}">
                <a16:creationId xmlns:a16="http://schemas.microsoft.com/office/drawing/2014/main" id="{9FCEC504-FD3A-7AB3-F687-01C29F5197C8}"/>
              </a:ext>
            </a:extLst>
          </p:cNvPr>
          <p:cNvSpPr/>
          <p:nvPr/>
        </p:nvSpPr>
        <p:spPr>
          <a:xfrm>
            <a:off x="3626823" y="4114655"/>
            <a:ext cx="838200" cy="762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36DB4E4F-7650-AA19-8F04-09695B42AA20}"/>
              </a:ext>
            </a:extLst>
          </p:cNvPr>
          <p:cNvSpPr/>
          <p:nvPr/>
        </p:nvSpPr>
        <p:spPr>
          <a:xfrm flipV="1">
            <a:off x="521208" y="955822"/>
            <a:ext cx="3527864" cy="19538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720CE-9177-F422-0571-6A7F44DAC304}"/>
              </a:ext>
            </a:extLst>
          </p:cNvPr>
          <p:cNvSpPr txBox="1"/>
          <p:nvPr/>
        </p:nvSpPr>
        <p:spPr>
          <a:xfrm>
            <a:off x="523460" y="2173357"/>
            <a:ext cx="434671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0" rtl="0"/>
            <a:r>
              <a:rPr lang="en-NZ" sz="1600" baseline="0">
                <a:solidFill>
                  <a:srgbClr val="343434"/>
                </a:solidFill>
                <a:latin typeface="Arial"/>
                <a:ea typeface="Arial"/>
                <a:cs typeface="Arial"/>
              </a:rPr>
              <a:t>Web-scraped 40+ unicorn company variables </a:t>
            </a:r>
            <a:endParaRPr lang="en-US" sz="160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rtl="0"/>
            <a:r>
              <a:rPr lang="en-NZ" sz="1600" baseline="0">
                <a:solidFill>
                  <a:srgbClr val="343434"/>
                </a:solidFill>
                <a:latin typeface="Arial"/>
                <a:ea typeface="Arial"/>
                <a:cs typeface="Arial"/>
              </a:rPr>
              <a:t>Instant Web Scraper chrome extension</a:t>
            </a:r>
            <a:r>
              <a:rPr lang="en-US" sz="1600">
                <a:latin typeface="Arial"/>
                <a:ea typeface="Arial"/>
                <a:cs typeface="Arial"/>
              </a:rPr>
              <a:t>​</a:t>
            </a:r>
          </a:p>
        </p:txBody>
      </p:sp>
    </p:spTree>
    <p:extLst>
      <p:ext uri="{BB962C8B-B14F-4D97-AF65-F5344CB8AC3E}">
        <p14:creationId xmlns:p14="http://schemas.microsoft.com/office/powerpoint/2010/main" val="2364852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E08EF-2A06-CEFA-ABFD-A1DAD0050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662" y="400938"/>
            <a:ext cx="8764270" cy="430887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NZ" b="1">
                <a:solidFill>
                  <a:schemeClr val="tx1"/>
                </a:solidFill>
              </a:rPr>
              <a:t>Data Cleaning &amp; Combining</a:t>
            </a:r>
          </a:p>
        </p:txBody>
      </p:sp>
      <p:sp>
        <p:nvSpPr>
          <p:cNvPr id="3" name="bg object 20">
            <a:extLst>
              <a:ext uri="{FF2B5EF4-FFF2-40B4-BE49-F238E27FC236}">
                <a16:creationId xmlns:a16="http://schemas.microsoft.com/office/drawing/2014/main" id="{21790D6D-F997-5300-115D-C068BB2E270A}"/>
              </a:ext>
            </a:extLst>
          </p:cNvPr>
          <p:cNvSpPr/>
          <p:nvPr/>
        </p:nvSpPr>
        <p:spPr>
          <a:xfrm>
            <a:off x="521208" y="975360"/>
            <a:ext cx="4592710" cy="78153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BEDE40B4-C0DC-531C-5D02-8C9E8379127B}"/>
              </a:ext>
            </a:extLst>
          </p:cNvPr>
          <p:cNvSpPr/>
          <p:nvPr/>
        </p:nvSpPr>
        <p:spPr>
          <a:xfrm>
            <a:off x="516955" y="1246391"/>
            <a:ext cx="698500" cy="632557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1</a:t>
            </a:r>
            <a:endParaRPr lang="en-US"/>
          </a:p>
        </p:txBody>
      </p:sp>
      <p:sp>
        <p:nvSpPr>
          <p:cNvPr id="6" name="Teardrop 5">
            <a:extLst>
              <a:ext uri="{FF2B5EF4-FFF2-40B4-BE49-F238E27FC236}">
                <a16:creationId xmlns:a16="http://schemas.microsoft.com/office/drawing/2014/main" id="{D832ACD6-E84C-741E-4EDF-C0A5B895804A}"/>
              </a:ext>
            </a:extLst>
          </p:cNvPr>
          <p:cNvSpPr/>
          <p:nvPr/>
        </p:nvSpPr>
        <p:spPr>
          <a:xfrm>
            <a:off x="527538" y="2580705"/>
            <a:ext cx="698500" cy="632557"/>
          </a:xfrm>
          <a:prstGeom prst="teardrop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2</a:t>
            </a:r>
            <a:endParaRPr lang="en-US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DF1FA8FF-5DA3-0F23-A31A-C94C7B079376}"/>
              </a:ext>
            </a:extLst>
          </p:cNvPr>
          <p:cNvSpPr/>
          <p:nvPr/>
        </p:nvSpPr>
        <p:spPr>
          <a:xfrm>
            <a:off x="6675641" y="1246391"/>
            <a:ext cx="698500" cy="632557"/>
          </a:xfrm>
          <a:prstGeom prst="teardrop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1</a:t>
            </a:r>
            <a:endParaRPr lang="en-US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5E0A0899-D599-F696-80A3-8B59C3144728}"/>
              </a:ext>
            </a:extLst>
          </p:cNvPr>
          <p:cNvSpPr/>
          <p:nvPr/>
        </p:nvSpPr>
        <p:spPr>
          <a:xfrm>
            <a:off x="6671570" y="2580705"/>
            <a:ext cx="698500" cy="632557"/>
          </a:xfrm>
          <a:prstGeom prst="teardrop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2</a:t>
            </a:r>
            <a:endParaRPr lang="en-US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682DC805-FE11-A3C5-3747-A8886AB2B494}"/>
              </a:ext>
            </a:extLst>
          </p:cNvPr>
          <p:cNvSpPr/>
          <p:nvPr/>
        </p:nvSpPr>
        <p:spPr>
          <a:xfrm>
            <a:off x="6671569" y="3994802"/>
            <a:ext cx="698500" cy="632557"/>
          </a:xfrm>
          <a:prstGeom prst="teardrop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3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1F9DE-8200-0FC4-0C1C-9680A8BC7D7D}"/>
              </a:ext>
            </a:extLst>
          </p:cNvPr>
          <p:cNvSpPr txBox="1"/>
          <p:nvPr/>
        </p:nvSpPr>
        <p:spPr>
          <a:xfrm>
            <a:off x="1312333" y="1333499"/>
            <a:ext cx="379941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Choose </a:t>
            </a:r>
            <a:r>
              <a:rPr lang="en-US" b="1">
                <a:latin typeface="Arial"/>
                <a:cs typeface="Arial"/>
              </a:rPr>
              <a:t>Unicorn</a:t>
            </a:r>
            <a:r>
              <a:rPr lang="en-US">
                <a:latin typeface="Arial"/>
                <a:cs typeface="Arial"/>
              </a:rPr>
              <a:t> dataset from CBINSIGHTS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48AA41-4A13-7C43-A265-49C8FC767670}"/>
              </a:ext>
            </a:extLst>
          </p:cNvPr>
          <p:cNvSpPr txBox="1"/>
          <p:nvPr/>
        </p:nvSpPr>
        <p:spPr>
          <a:xfrm>
            <a:off x="1315590" y="2576634"/>
            <a:ext cx="4022478" cy="34778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Arial"/>
                <a:cs typeface="Arial"/>
              </a:rPr>
              <a:t>Indicator datasets</a:t>
            </a:r>
            <a:endParaRPr lang="en-US" sz="2000">
              <a:solidFill>
                <a:srgbClr val="000000"/>
              </a:solidFill>
              <a:latin typeface="Arial"/>
              <a:cs typeface="Arial"/>
            </a:endParaRPr>
          </a:p>
          <a:p>
            <a:pPr algn="l"/>
            <a:r>
              <a:rPr lang="en-US" err="1">
                <a:solidFill>
                  <a:srgbClr val="000000"/>
                </a:solidFill>
                <a:latin typeface="Arial"/>
                <a:cs typeface="Arial"/>
              </a:rPr>
              <a:t>WorldBankData</a:t>
            </a: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:</a:t>
            </a: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GDP</a:t>
            </a: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Ease of doing business</a:t>
            </a:r>
            <a:endParaRPr lang="en-US">
              <a:latin typeface="Arial"/>
              <a:cs typeface="Arial"/>
            </a:endParaRP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Government education expenditure</a:t>
            </a: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Total patent application</a:t>
            </a: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High-Technology exports(% manufactured exports)</a:t>
            </a:r>
          </a:p>
          <a:p>
            <a:pPr marL="285750" indent="-285750" algn="l">
              <a:buFont typeface="Wingdings"/>
              <a:buChar char="v"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Medium and high-technology manufacturing value added(%)</a:t>
            </a:r>
          </a:p>
          <a:p>
            <a:pPr algn="l"/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040864-CAA0-22CE-4E6C-D1E07521C0B0}"/>
              </a:ext>
            </a:extLst>
          </p:cNvPr>
          <p:cNvSpPr txBox="1"/>
          <p:nvPr/>
        </p:nvSpPr>
        <p:spPr>
          <a:xfrm>
            <a:off x="7535334" y="1248833"/>
            <a:ext cx="389466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Use Python/Excel/</a:t>
            </a:r>
            <a:r>
              <a:rPr lang="en-US" err="1">
                <a:latin typeface="Arial"/>
                <a:cs typeface="Arial"/>
              </a:rPr>
              <a:t>PowerBI</a:t>
            </a:r>
            <a:r>
              <a:rPr lang="en-US">
                <a:latin typeface="Arial"/>
                <a:cs typeface="Arial"/>
              </a:rPr>
              <a:t> to clean the datasets</a:t>
            </a: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C7D149-14D5-D2B6-2684-79C95FB4DC45}"/>
              </a:ext>
            </a:extLst>
          </p:cNvPr>
          <p:cNvSpPr txBox="1"/>
          <p:nvPr/>
        </p:nvSpPr>
        <p:spPr>
          <a:xfrm>
            <a:off x="7556500" y="2582333"/>
            <a:ext cx="3852333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Ensure consistent data format and datatype across all the datasets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7208278-E8DF-9C3D-7924-FA28848274C2}"/>
              </a:ext>
            </a:extLst>
          </p:cNvPr>
          <p:cNvSpPr txBox="1"/>
          <p:nvPr/>
        </p:nvSpPr>
        <p:spPr>
          <a:xfrm>
            <a:off x="7541847" y="5425994"/>
            <a:ext cx="38425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Merge the datasets by country,  company name for further analysis</a:t>
            </a:r>
          </a:p>
        </p:txBody>
      </p:sp>
      <p:sp>
        <p:nvSpPr>
          <p:cNvPr id="18" name="Teardrop 17">
            <a:extLst>
              <a:ext uri="{FF2B5EF4-FFF2-40B4-BE49-F238E27FC236}">
                <a16:creationId xmlns:a16="http://schemas.microsoft.com/office/drawing/2014/main" id="{0ACDF6F6-B773-2518-F5A5-B67980B1AF2A}"/>
              </a:ext>
            </a:extLst>
          </p:cNvPr>
          <p:cNvSpPr/>
          <p:nvPr/>
        </p:nvSpPr>
        <p:spPr>
          <a:xfrm>
            <a:off x="6671568" y="5423551"/>
            <a:ext cx="698500" cy="632557"/>
          </a:xfrm>
          <a:prstGeom prst="teardrop">
            <a:avLst/>
          </a:prstGeom>
          <a:solidFill>
            <a:schemeClr val="accent3">
              <a:lumMod val="5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ea typeface="Calibri"/>
                <a:cs typeface="Calibri"/>
              </a:rPr>
              <a:t>4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ADF799-F25B-1403-1803-F666DE5C439E}"/>
              </a:ext>
            </a:extLst>
          </p:cNvPr>
          <p:cNvSpPr txBox="1"/>
          <p:nvPr/>
        </p:nvSpPr>
        <p:spPr>
          <a:xfrm>
            <a:off x="7556096" y="3996550"/>
            <a:ext cx="3454293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latin typeface="Arial"/>
                <a:cs typeface="Arial"/>
              </a:rPr>
              <a:t>Take the data for 2019, as this minimizes the extent of missing values</a:t>
            </a:r>
          </a:p>
        </p:txBody>
      </p:sp>
      <p:sp>
        <p:nvSpPr>
          <p:cNvPr id="13" name="object 14">
            <a:extLst>
              <a:ext uri="{FF2B5EF4-FFF2-40B4-BE49-F238E27FC236}">
                <a16:creationId xmlns:a16="http://schemas.microsoft.com/office/drawing/2014/main" id="{E5FC7FA2-6CB1-52CE-7598-D51063D3AEC5}"/>
              </a:ext>
            </a:extLst>
          </p:cNvPr>
          <p:cNvSpPr/>
          <p:nvPr/>
        </p:nvSpPr>
        <p:spPr>
          <a:xfrm>
            <a:off x="0" y="5943600"/>
            <a:ext cx="11668125" cy="914400"/>
          </a:xfrm>
          <a:custGeom>
            <a:avLst/>
            <a:gdLst/>
            <a:ahLst/>
            <a:cxnLst/>
            <a:rect l="l" t="t" r="r" b="b"/>
            <a:pathLst>
              <a:path w="11668125" h="914400">
                <a:moveTo>
                  <a:pt x="914400" y="0"/>
                </a:moveTo>
                <a:lnTo>
                  <a:pt x="0" y="0"/>
                </a:lnTo>
                <a:lnTo>
                  <a:pt x="0" y="914400"/>
                </a:lnTo>
                <a:lnTo>
                  <a:pt x="914400" y="914400"/>
                </a:lnTo>
                <a:lnTo>
                  <a:pt x="914400" y="0"/>
                </a:lnTo>
                <a:close/>
              </a:path>
              <a:path w="11668125" h="914400">
                <a:moveTo>
                  <a:pt x="11667744" y="231648"/>
                </a:moveTo>
                <a:lnTo>
                  <a:pt x="11241024" y="231648"/>
                </a:lnTo>
                <a:lnTo>
                  <a:pt x="11241024" y="393192"/>
                </a:lnTo>
                <a:lnTo>
                  <a:pt x="11667744" y="393192"/>
                </a:lnTo>
                <a:lnTo>
                  <a:pt x="11667744" y="231648"/>
                </a:lnTo>
                <a:close/>
              </a:path>
            </a:pathLst>
          </a:custGeom>
          <a:solidFill>
            <a:srgbClr val="8556C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2">
            <a:extLst>
              <a:ext uri="{FF2B5EF4-FFF2-40B4-BE49-F238E27FC236}">
                <a16:creationId xmlns:a16="http://schemas.microsoft.com/office/drawing/2014/main" id="{BB36115C-F622-FA59-9AF3-22CD547D1373}"/>
              </a:ext>
            </a:extLst>
          </p:cNvPr>
          <p:cNvSpPr/>
          <p:nvPr/>
        </p:nvSpPr>
        <p:spPr>
          <a:xfrm>
            <a:off x="11241023" y="5873496"/>
            <a:ext cx="426720" cy="161925"/>
          </a:xfrm>
          <a:custGeom>
            <a:avLst/>
            <a:gdLst/>
            <a:ahLst/>
            <a:cxnLst/>
            <a:rect l="l" t="t" r="r" b="b"/>
            <a:pathLst>
              <a:path w="426720" h="161925">
                <a:moveTo>
                  <a:pt x="426720" y="0"/>
                </a:moveTo>
                <a:lnTo>
                  <a:pt x="0" y="0"/>
                </a:lnTo>
                <a:lnTo>
                  <a:pt x="0" y="161543"/>
                </a:lnTo>
                <a:lnTo>
                  <a:pt x="426720" y="161543"/>
                </a:lnTo>
                <a:lnTo>
                  <a:pt x="42672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13">
            <a:extLst>
              <a:ext uri="{FF2B5EF4-FFF2-40B4-BE49-F238E27FC236}">
                <a16:creationId xmlns:a16="http://schemas.microsoft.com/office/drawing/2014/main" id="{660077F5-0C5E-CD9C-718D-A5029766D47E}"/>
              </a:ext>
            </a:extLst>
          </p:cNvPr>
          <p:cNvSpPr/>
          <p:nvPr/>
        </p:nvSpPr>
        <p:spPr>
          <a:xfrm>
            <a:off x="11241023" y="6035040"/>
            <a:ext cx="426720" cy="140335"/>
          </a:xfrm>
          <a:custGeom>
            <a:avLst/>
            <a:gdLst/>
            <a:ahLst/>
            <a:cxnLst/>
            <a:rect l="l" t="t" r="r" b="b"/>
            <a:pathLst>
              <a:path w="426720" h="140335">
                <a:moveTo>
                  <a:pt x="0" y="140208"/>
                </a:moveTo>
                <a:lnTo>
                  <a:pt x="426720" y="140208"/>
                </a:lnTo>
                <a:lnTo>
                  <a:pt x="426720" y="0"/>
                </a:lnTo>
                <a:lnTo>
                  <a:pt x="0" y="0"/>
                </a:lnTo>
                <a:lnTo>
                  <a:pt x="0" y="140208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10191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Arrow: Pentagon 44">
            <a:extLst>
              <a:ext uri="{FF2B5EF4-FFF2-40B4-BE49-F238E27FC236}">
                <a16:creationId xmlns:a16="http://schemas.microsoft.com/office/drawing/2014/main" id="{E3D36FF4-00F9-76DA-39BC-0062EDE00794}"/>
              </a:ext>
            </a:extLst>
          </p:cNvPr>
          <p:cNvSpPr/>
          <p:nvPr/>
        </p:nvSpPr>
        <p:spPr>
          <a:xfrm>
            <a:off x="0" y="1742381"/>
            <a:ext cx="6400800" cy="3200400"/>
          </a:xfrm>
          <a:prstGeom prst="homePlate">
            <a:avLst>
              <a:gd name="adj" fmla="val 18406"/>
            </a:avLst>
          </a:prstGeom>
          <a:solidFill>
            <a:srgbClr val="6C597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44" name="Arrow: Pentagon 43">
            <a:extLst>
              <a:ext uri="{FF2B5EF4-FFF2-40B4-BE49-F238E27FC236}">
                <a16:creationId xmlns:a16="http://schemas.microsoft.com/office/drawing/2014/main" id="{5DB11E85-79F0-D69A-76E6-DE9F5404A36B}"/>
              </a:ext>
            </a:extLst>
          </p:cNvPr>
          <p:cNvSpPr/>
          <p:nvPr/>
        </p:nvSpPr>
        <p:spPr>
          <a:xfrm rot="10800000">
            <a:off x="6019798" y="3505200"/>
            <a:ext cx="6202017" cy="3200400"/>
          </a:xfrm>
          <a:prstGeom prst="homePlate">
            <a:avLst>
              <a:gd name="adj" fmla="val 1840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5D5D95-F90E-8BD5-7C23-52324B48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</p:spPr>
        <p:txBody>
          <a:bodyPr/>
          <a:lstStyle/>
          <a:p>
            <a:r>
              <a:rPr lang="en-NZ" b="1">
                <a:solidFill>
                  <a:schemeClr val="tx1"/>
                </a:solidFill>
              </a:rPr>
              <a:t>VC Investors Pattern Discovery</a:t>
            </a:r>
            <a:endParaRPr lang="en-NZ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DC3D6-954E-0654-BD71-1BF15C3EE0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8676" y="2208964"/>
            <a:ext cx="5879390" cy="2060629"/>
          </a:xfrm>
        </p:spPr>
        <p:txBody>
          <a:bodyPr/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400" b="1">
                <a:solidFill>
                  <a:schemeClr val="bg1"/>
                </a:solidFill>
              </a:rPr>
              <a:t>Association rule mining </a:t>
            </a:r>
            <a:r>
              <a:rPr lang="en-US" sz="1400">
                <a:solidFill>
                  <a:schemeClr val="bg1"/>
                </a:solidFill>
              </a:rPr>
              <a:t>using the </a:t>
            </a:r>
            <a:r>
              <a:rPr lang="en-US" sz="1400" err="1">
                <a:solidFill>
                  <a:schemeClr val="bg1"/>
                </a:solidFill>
              </a:rPr>
              <a:t>Apriori</a:t>
            </a:r>
            <a:r>
              <a:rPr lang="en-US" sz="1400">
                <a:solidFill>
                  <a:schemeClr val="bg1"/>
                </a:solidFill>
              </a:rPr>
              <a:t> algorithm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</a:rPr>
              <a:t>Metrics: </a:t>
            </a:r>
            <a:r>
              <a:rPr lang="en-US" sz="1400" u="sng">
                <a:solidFill>
                  <a:schemeClr val="bg1"/>
                </a:solidFill>
              </a:rPr>
              <a:t>lift &gt; 1 &amp; support &gt; 0.007 &amp; confidence &gt; 0.05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</a:rPr>
              <a:t>Implemented through the </a:t>
            </a:r>
            <a:r>
              <a:rPr lang="en-US" sz="1400" i="1" err="1">
                <a:solidFill>
                  <a:schemeClr val="bg1"/>
                </a:solidFill>
              </a:rPr>
              <a:t>arules</a:t>
            </a:r>
            <a:r>
              <a:rPr lang="en-US" sz="1400">
                <a:solidFill>
                  <a:schemeClr val="bg1"/>
                </a:solidFill>
              </a:rPr>
              <a:t> and </a:t>
            </a:r>
            <a:r>
              <a:rPr lang="en-US" sz="1400" i="1" err="1">
                <a:solidFill>
                  <a:schemeClr val="bg1"/>
                </a:solidFill>
              </a:rPr>
              <a:t>arulesViz</a:t>
            </a:r>
            <a:r>
              <a:rPr lang="en-US" sz="1400">
                <a:solidFill>
                  <a:schemeClr val="bg1"/>
                </a:solidFill>
              </a:rPr>
              <a:t> packages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ü"/>
            </a:pPr>
            <a:r>
              <a:rPr lang="en-US" sz="1400">
                <a:solidFill>
                  <a:schemeClr val="bg1"/>
                </a:solidFill>
              </a:rPr>
              <a:t>Visualized with scatter plots and 3D plots using </a:t>
            </a:r>
            <a:r>
              <a:rPr lang="en-US" sz="1400" i="1" err="1">
                <a:solidFill>
                  <a:schemeClr val="bg1"/>
                </a:solidFill>
              </a:rPr>
              <a:t>plotly</a:t>
            </a:r>
            <a:r>
              <a:rPr lang="en-US" sz="140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33" name="bg object 20">
            <a:extLst>
              <a:ext uri="{FF2B5EF4-FFF2-40B4-BE49-F238E27FC236}">
                <a16:creationId xmlns:a16="http://schemas.microsoft.com/office/drawing/2014/main" id="{6726A33F-99A8-0763-7CC1-825624498395}"/>
              </a:ext>
            </a:extLst>
          </p:cNvPr>
          <p:cNvSpPr/>
          <p:nvPr/>
        </p:nvSpPr>
        <p:spPr>
          <a:xfrm>
            <a:off x="521208" y="9753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Arrow: Pentagon 47">
            <a:extLst>
              <a:ext uri="{FF2B5EF4-FFF2-40B4-BE49-F238E27FC236}">
                <a16:creationId xmlns:a16="http://schemas.microsoft.com/office/drawing/2014/main" id="{239AB6BA-3F20-2309-39E2-A600588C7167}"/>
              </a:ext>
            </a:extLst>
          </p:cNvPr>
          <p:cNvSpPr/>
          <p:nvPr/>
        </p:nvSpPr>
        <p:spPr>
          <a:xfrm rot="10800000">
            <a:off x="6019798" y="76200"/>
            <a:ext cx="6202017" cy="3200400"/>
          </a:xfrm>
          <a:prstGeom prst="homePlate">
            <a:avLst>
              <a:gd name="adj" fmla="val 18406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pic>
        <p:nvPicPr>
          <p:cNvPr id="47" name="Picture 46" descr="A screenshot of a graph&#10;&#10;Description automatically generated">
            <a:extLst>
              <a:ext uri="{FF2B5EF4-FFF2-40B4-BE49-F238E27FC236}">
                <a16:creationId xmlns:a16="http://schemas.microsoft.com/office/drawing/2014/main" id="{926F83DD-E78F-1090-6AD2-80BC78C8931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733" y="259899"/>
            <a:ext cx="3675475" cy="25832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 descr="A diagram of a company's company&#10;&#10;Description automatically generated">
            <a:extLst>
              <a:ext uri="{FF2B5EF4-FFF2-40B4-BE49-F238E27FC236}">
                <a16:creationId xmlns:a16="http://schemas.microsoft.com/office/drawing/2014/main" id="{CB23ABCA-7F81-83B6-7736-B5AC651EA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5"/>
          <a:stretch/>
        </p:blipFill>
        <p:spPr>
          <a:xfrm>
            <a:off x="7940712" y="3818031"/>
            <a:ext cx="3712612" cy="22494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607810C1-6A71-2898-CA74-C6FB606D1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0360" y="2080405"/>
            <a:ext cx="2148124" cy="2148124"/>
          </a:xfrm>
          <a:prstGeom prst="ellipse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2406781-BF27-84A8-7587-AE977A995923}"/>
              </a:ext>
            </a:extLst>
          </p:cNvPr>
          <p:cNvSpPr txBox="1"/>
          <p:nvPr/>
        </p:nvSpPr>
        <p:spPr>
          <a:xfrm>
            <a:off x="7957978" y="76200"/>
            <a:ext cx="366623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3D Visualization of Association Rules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553FB89-4C91-4BB1-5802-AAC9216DD4EB}"/>
              </a:ext>
            </a:extLst>
          </p:cNvPr>
          <p:cNvSpPr txBox="1"/>
          <p:nvPr/>
        </p:nvSpPr>
        <p:spPr>
          <a:xfrm>
            <a:off x="7957978" y="3590826"/>
            <a:ext cx="36953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1200" dirty="0"/>
              <a:t>Network Graphs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D19F7B-BFF6-5EDA-D638-F80956F73578}"/>
              </a:ext>
            </a:extLst>
          </p:cNvPr>
          <p:cNvSpPr txBox="1"/>
          <p:nvPr/>
        </p:nvSpPr>
        <p:spPr>
          <a:xfrm>
            <a:off x="7930309" y="6067530"/>
            <a:ext cx="372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Created using RStudio (File Uploaded)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BB6F2-F695-96A3-028A-656894D47EC6}"/>
              </a:ext>
            </a:extLst>
          </p:cNvPr>
          <p:cNvSpPr txBox="1"/>
          <p:nvPr/>
        </p:nvSpPr>
        <p:spPr>
          <a:xfrm>
            <a:off x="7930309" y="2843180"/>
            <a:ext cx="3723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Source: Created using RStudio (File Uploaded)</a:t>
            </a:r>
          </a:p>
        </p:txBody>
      </p:sp>
    </p:spTree>
    <p:extLst>
      <p:ext uri="{BB962C8B-B14F-4D97-AF65-F5344CB8AC3E}">
        <p14:creationId xmlns:p14="http://schemas.microsoft.com/office/powerpoint/2010/main" val="365371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80C8B-DB11-2947-3AC6-E1FF2DADC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1295406"/>
            <a:ext cx="10070592" cy="1062342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/>
              <a:t>Among top-tier VC firms, alliances and co-investment patterns are discovered.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b="1"/>
              <a:t>Strong relationships </a:t>
            </a:r>
            <a:r>
              <a:rPr lang="en-US"/>
              <a:t>(positive association </a:t>
            </a:r>
            <a:r>
              <a:rPr lang="en-US" sz="1600"/>
              <a:t>far beyond chance)</a:t>
            </a:r>
            <a:r>
              <a:rPr lang="en-NZ"/>
              <a:t> </a:t>
            </a:r>
            <a:r>
              <a:rPr lang="en-US"/>
              <a:t>exist between certain VC firms.</a:t>
            </a:r>
          </a:p>
          <a:p>
            <a:pPr>
              <a:lnSpc>
                <a:spcPct val="150000"/>
              </a:lnSpc>
            </a:pPr>
            <a:endParaRPr lang="en-NZ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D88915-7981-1835-504F-B0F5B3EDB7A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6957" t="11046" r="1475" b="9982"/>
          <a:stretch/>
        </p:blipFill>
        <p:spPr>
          <a:xfrm rot="10800000">
            <a:off x="2185274" y="2427708"/>
            <a:ext cx="3074032" cy="722231"/>
          </a:xfrm>
          <a:prstGeom prst="round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4361DC-A062-DEF6-D286-E348EFBE63BF}"/>
              </a:ext>
            </a:extLst>
          </p:cNvPr>
          <p:cNvSpPr txBox="1"/>
          <p:nvPr/>
        </p:nvSpPr>
        <p:spPr>
          <a:xfrm>
            <a:off x="2589485" y="2605052"/>
            <a:ext cx="2265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600" b="1">
                <a:solidFill>
                  <a:schemeClr val="bg1"/>
                </a:solidFill>
              </a:rPr>
              <a:t>Tencent Holdings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2D59C0-9A3C-F390-9ED5-9384BEB00876}"/>
              </a:ext>
            </a:extLst>
          </p:cNvPr>
          <p:cNvGrpSpPr/>
          <p:nvPr/>
        </p:nvGrpSpPr>
        <p:grpSpPr>
          <a:xfrm>
            <a:off x="5260986" y="2431125"/>
            <a:ext cx="3713224" cy="722231"/>
            <a:chOff x="1219200" y="4267200"/>
            <a:chExt cx="4495800" cy="72223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1AD70C8E-895B-6464-1EE1-3FDCC12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 l="-1" t="11046" r="1475" b="9982"/>
            <a:stretch/>
          </p:blipFill>
          <p:spPr>
            <a:xfrm>
              <a:off x="1219200" y="4267200"/>
              <a:ext cx="4495800" cy="722231"/>
            </a:xfrm>
            <a:prstGeom prst="round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AD667F-AAE5-8F29-6E95-A34CDD80E047}"/>
                </a:ext>
              </a:extLst>
            </p:cNvPr>
            <p:cNvSpPr txBox="1"/>
            <p:nvPr/>
          </p:nvSpPr>
          <p:spPr>
            <a:xfrm>
              <a:off x="2424147" y="4443037"/>
              <a:ext cx="288108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>
                  <a:solidFill>
                    <a:schemeClr val="bg1"/>
                  </a:solidFill>
                </a:rPr>
                <a:t>Sequoia Capital China</a:t>
              </a:r>
            </a:p>
          </p:txBody>
        </p:sp>
      </p:grpSp>
      <p:sp>
        <p:nvSpPr>
          <p:cNvPr id="6" name="bg object 20">
            <a:extLst>
              <a:ext uri="{FF2B5EF4-FFF2-40B4-BE49-F238E27FC236}">
                <a16:creationId xmlns:a16="http://schemas.microsoft.com/office/drawing/2014/main" id="{D9CC80B4-C6E9-7D10-E69A-ECA20B6AD744}"/>
              </a:ext>
            </a:extLst>
          </p:cNvPr>
          <p:cNvSpPr/>
          <p:nvPr/>
        </p:nvSpPr>
        <p:spPr>
          <a:xfrm>
            <a:off x="521208" y="975360"/>
            <a:ext cx="538480" cy="0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FFE3A98-D1E8-9448-CD58-7051B793E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422" y="400938"/>
            <a:ext cx="8764270" cy="430887"/>
          </a:xfrm>
        </p:spPr>
        <p:txBody>
          <a:bodyPr/>
          <a:lstStyle/>
          <a:p>
            <a:r>
              <a:rPr lang="en-NZ" b="1">
                <a:solidFill>
                  <a:schemeClr val="tx1"/>
                </a:solidFill>
              </a:rPr>
              <a:t>VC Investors Pattern Discovery</a:t>
            </a:r>
            <a:endParaRPr lang="en-NZ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49DA332-4F0E-0F16-EF7B-40717D3DCA05}"/>
              </a:ext>
            </a:extLst>
          </p:cNvPr>
          <p:cNvGrpSpPr/>
          <p:nvPr/>
        </p:nvGrpSpPr>
        <p:grpSpPr>
          <a:xfrm rot="10800000">
            <a:off x="2247359" y="3641126"/>
            <a:ext cx="3011947" cy="722231"/>
            <a:chOff x="1938564" y="3124200"/>
            <a:chExt cx="3700234" cy="722231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DF4954C-A4A3-C870-7335-0649414B38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17434" t="11046" r="1475" b="9982"/>
            <a:stretch/>
          </p:blipFill>
          <p:spPr>
            <a:xfrm>
              <a:off x="1938564" y="3124200"/>
              <a:ext cx="3700234" cy="722231"/>
            </a:xfrm>
            <a:prstGeom prst="round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91B12AF-364E-D961-21D5-94CD4DDD18C1}"/>
                </a:ext>
              </a:extLst>
            </p:cNvPr>
            <p:cNvSpPr txBox="1"/>
            <p:nvPr/>
          </p:nvSpPr>
          <p:spPr>
            <a:xfrm rot="10800000">
              <a:off x="2362667" y="3337074"/>
              <a:ext cx="27432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>
                  <a:solidFill>
                    <a:schemeClr val="bg1"/>
                  </a:solidFill>
                </a:rPr>
                <a:t>Y Combinator 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2266DBE-5442-1D94-E2B8-8E941E785FFC}"/>
              </a:ext>
            </a:extLst>
          </p:cNvPr>
          <p:cNvGrpSpPr/>
          <p:nvPr/>
        </p:nvGrpSpPr>
        <p:grpSpPr>
          <a:xfrm>
            <a:off x="5290339" y="3620090"/>
            <a:ext cx="3713224" cy="722231"/>
            <a:chOff x="1219200" y="4267200"/>
            <a:chExt cx="4495800" cy="72223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FC421F9C-F3BC-C41F-B603-FAEC28FE8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 l="-1" t="11046" r="1475" b="9982"/>
            <a:stretch/>
          </p:blipFill>
          <p:spPr>
            <a:xfrm>
              <a:off x="1219200" y="4267200"/>
              <a:ext cx="4495800" cy="722231"/>
            </a:xfrm>
            <a:prstGeom prst="round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36BE25-8A41-23A8-C1F9-DAE556E58231}"/>
                </a:ext>
              </a:extLst>
            </p:cNvPr>
            <p:cNvSpPr txBox="1"/>
            <p:nvPr/>
          </p:nvSpPr>
          <p:spPr>
            <a:xfrm>
              <a:off x="2424147" y="4403874"/>
              <a:ext cx="2743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>
                  <a:solidFill>
                    <a:schemeClr val="bg1"/>
                  </a:solidFill>
                </a:rPr>
                <a:t>Accel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ADD2814-8C6E-2F5C-7858-8C73FCF4DDEE}"/>
              </a:ext>
            </a:extLst>
          </p:cNvPr>
          <p:cNvGrpSpPr/>
          <p:nvPr/>
        </p:nvGrpSpPr>
        <p:grpSpPr>
          <a:xfrm rot="10800000">
            <a:off x="2278390" y="4913175"/>
            <a:ext cx="3011949" cy="722231"/>
            <a:chOff x="1938562" y="3124200"/>
            <a:chExt cx="3700237" cy="72223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044B511-B1EA-7E27-4A33-23CEDABF4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17434" t="11046" r="1475" b="9982"/>
            <a:stretch/>
          </p:blipFill>
          <p:spPr>
            <a:xfrm>
              <a:off x="1938562" y="3124200"/>
              <a:ext cx="3700237" cy="722231"/>
            </a:xfrm>
            <a:prstGeom prst="round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F948679-EA9D-F0F4-67D1-05E02F2DE942}"/>
                </a:ext>
              </a:extLst>
            </p:cNvPr>
            <p:cNvSpPr txBox="1"/>
            <p:nvPr/>
          </p:nvSpPr>
          <p:spPr>
            <a:xfrm rot="10800000">
              <a:off x="2362668" y="3305010"/>
              <a:ext cx="2743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>
                  <a:solidFill>
                    <a:schemeClr val="bg1"/>
                  </a:solidFill>
                </a:rPr>
                <a:t>SoftBank Group 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B086E76-E7BE-01B2-95D1-76EF977B18D6}"/>
              </a:ext>
            </a:extLst>
          </p:cNvPr>
          <p:cNvGrpSpPr/>
          <p:nvPr/>
        </p:nvGrpSpPr>
        <p:grpSpPr>
          <a:xfrm>
            <a:off x="5331054" y="4913175"/>
            <a:ext cx="3713224" cy="722231"/>
            <a:chOff x="1219200" y="4267200"/>
            <a:chExt cx="4495800" cy="722231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46B744B-BC9E-93CA-242A-9EED1057CD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rcRect l="-1" t="11046" r="1475" b="9982"/>
            <a:stretch/>
          </p:blipFill>
          <p:spPr>
            <a:xfrm>
              <a:off x="1219200" y="4267200"/>
              <a:ext cx="4495800" cy="722231"/>
            </a:xfrm>
            <a:prstGeom prst="round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F6EFAA1-363A-B009-1B54-319717EDB5D3}"/>
                </a:ext>
              </a:extLst>
            </p:cNvPr>
            <p:cNvSpPr txBox="1"/>
            <p:nvPr/>
          </p:nvSpPr>
          <p:spPr>
            <a:xfrm>
              <a:off x="2424147" y="4448010"/>
              <a:ext cx="27431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Z" sz="1600" b="1">
                  <a:solidFill>
                    <a:schemeClr val="bg1"/>
                  </a:solidFill>
                </a:rPr>
                <a:t>General Atlantic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7E940289-147E-0360-3F23-1CE4AD2EC1F6}"/>
              </a:ext>
            </a:extLst>
          </p:cNvPr>
          <p:cNvSpPr txBox="1"/>
          <p:nvPr/>
        </p:nvSpPr>
        <p:spPr>
          <a:xfrm>
            <a:off x="5177221" y="3118056"/>
            <a:ext cx="1411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Lift = </a:t>
            </a:r>
            <a:r>
              <a:rPr lang="en-US" sz="1200" b="1"/>
              <a:t>6.83</a:t>
            </a:r>
            <a:r>
              <a:rPr lang="en-US" sz="1200"/>
              <a:t> </a:t>
            </a:r>
            <a:endParaRPr lang="en-NZ" sz="12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D08250C-7AA4-108D-F94E-2F9A85426EC8}"/>
              </a:ext>
            </a:extLst>
          </p:cNvPr>
          <p:cNvSpPr txBox="1"/>
          <p:nvPr/>
        </p:nvSpPr>
        <p:spPr>
          <a:xfrm>
            <a:off x="5177221" y="4347201"/>
            <a:ext cx="1411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Lift = </a:t>
            </a:r>
            <a:r>
              <a:rPr lang="en-US" sz="1200" b="1"/>
              <a:t>5.28</a:t>
            </a:r>
            <a:r>
              <a:rPr lang="en-US" sz="1200"/>
              <a:t> </a:t>
            </a:r>
            <a:endParaRPr lang="en-NZ" sz="120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628A521-B323-5C8F-DE34-1093AC459DFB}"/>
              </a:ext>
            </a:extLst>
          </p:cNvPr>
          <p:cNvSpPr txBox="1"/>
          <p:nvPr/>
        </p:nvSpPr>
        <p:spPr>
          <a:xfrm>
            <a:off x="5177221" y="5708510"/>
            <a:ext cx="14112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Lift = </a:t>
            </a:r>
            <a:r>
              <a:rPr lang="en-US" sz="1200" b="1"/>
              <a:t>5.03</a:t>
            </a:r>
            <a:r>
              <a:rPr lang="en-US" sz="1200"/>
              <a:t> </a:t>
            </a:r>
            <a:endParaRPr lang="en-NZ" sz="1200"/>
          </a:p>
        </p:txBody>
      </p:sp>
      <p:pic>
        <p:nvPicPr>
          <p:cNvPr id="4" name="object 54">
            <a:extLst>
              <a:ext uri="{FF2B5EF4-FFF2-40B4-BE49-F238E27FC236}">
                <a16:creationId xmlns:a16="http://schemas.microsoft.com/office/drawing/2014/main" id="{8F685D9A-5D2E-E119-D5AC-482D508180D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133382" y="3578085"/>
            <a:ext cx="680264" cy="384187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FBC1EE2C-865D-7AF3-4FD9-DB495C869E8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98542" y="2433577"/>
            <a:ext cx="1310657" cy="2525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21C5DE2-EFD5-ED88-CE7C-9BB277D2D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5573" y="4914408"/>
            <a:ext cx="1219701" cy="1795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62B1B997-5E71-37E7-BCFD-55CEAFB0E9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8945" y="3603207"/>
            <a:ext cx="1228594" cy="25255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769056DC-BB0C-9015-6EC4-8A3FDEE1E4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34905" y="4913175"/>
            <a:ext cx="1111919" cy="2604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F534A3B-059C-D603-D1E6-880632170EB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98772" y="2452514"/>
            <a:ext cx="1975719" cy="3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255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580A-1756-A113-D77A-7615CBCE1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A111B0F7-E539-9158-0B3A-39D3C1243490}"/>
              </a:ext>
            </a:extLst>
          </p:cNvPr>
          <p:cNvSpPr/>
          <p:nvPr/>
        </p:nvSpPr>
        <p:spPr>
          <a:xfrm>
            <a:off x="2622274" y="0"/>
            <a:ext cx="9684026" cy="6858000"/>
          </a:xfrm>
          <a:custGeom>
            <a:avLst/>
            <a:gdLst/>
            <a:ahLst/>
            <a:cxnLst/>
            <a:rect l="l" t="t" r="r" b="b"/>
            <a:pathLst>
              <a:path w="9641205" h="6858000">
                <a:moveTo>
                  <a:pt x="0" y="6858000"/>
                </a:moveTo>
                <a:lnTo>
                  <a:pt x="9640824" y="6858000"/>
                </a:lnTo>
                <a:lnTo>
                  <a:pt x="96408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F6026D0-BB67-DF2C-A64A-01947069D66C}"/>
              </a:ext>
            </a:extLst>
          </p:cNvPr>
          <p:cNvSpPr/>
          <p:nvPr/>
        </p:nvSpPr>
        <p:spPr>
          <a:xfrm>
            <a:off x="-82827" y="0"/>
            <a:ext cx="2657061" cy="6858000"/>
          </a:xfrm>
          <a:custGeom>
            <a:avLst/>
            <a:gdLst/>
            <a:ahLst/>
            <a:cxnLst/>
            <a:rect l="l" t="t" r="r" b="b"/>
            <a:pathLst>
              <a:path w="2026920" h="2621280">
                <a:moveTo>
                  <a:pt x="0" y="2621280"/>
                </a:moveTo>
                <a:lnTo>
                  <a:pt x="2026920" y="2621280"/>
                </a:lnTo>
                <a:lnTo>
                  <a:pt x="2026920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53C9AC9-1DF6-17FE-C83B-5CC761DAEFBA}"/>
              </a:ext>
            </a:extLst>
          </p:cNvPr>
          <p:cNvSpPr/>
          <p:nvPr/>
        </p:nvSpPr>
        <p:spPr>
          <a:xfrm>
            <a:off x="983973" y="228600"/>
            <a:ext cx="10515600" cy="6324600"/>
          </a:xfrm>
          <a:custGeom>
            <a:avLst/>
            <a:gdLst/>
            <a:ahLst/>
            <a:cxnLst/>
            <a:rect l="l" t="t" r="r" b="b"/>
            <a:pathLst>
              <a:path w="3545204" h="4846320">
                <a:moveTo>
                  <a:pt x="3544824" y="0"/>
                </a:moveTo>
                <a:lnTo>
                  <a:pt x="0" y="0"/>
                </a:lnTo>
                <a:lnTo>
                  <a:pt x="0" y="4846320"/>
                </a:lnTo>
                <a:lnTo>
                  <a:pt x="3544824" y="4846320"/>
                </a:lnTo>
                <a:lnTo>
                  <a:pt x="3544824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>
              <a:lnSpc>
                <a:spcPct val="150000"/>
              </a:lnSpc>
            </a:pPr>
            <a:endParaRPr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9D2306-C8F7-EAAB-41FE-B6A0B42C9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639" y="2152504"/>
            <a:ext cx="4577525" cy="3429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pSp>
        <p:nvGrpSpPr>
          <p:cNvPr id="17" name="object 17">
            <a:extLst>
              <a:ext uri="{FF2B5EF4-FFF2-40B4-BE49-F238E27FC236}">
                <a16:creationId xmlns:a16="http://schemas.microsoft.com/office/drawing/2014/main" id="{7BC57839-504C-C233-70F2-FB95FCCC45FE}"/>
              </a:ext>
            </a:extLst>
          </p:cNvPr>
          <p:cNvGrpSpPr/>
          <p:nvPr/>
        </p:nvGrpSpPr>
        <p:grpSpPr>
          <a:xfrm>
            <a:off x="1463040" y="4181855"/>
            <a:ext cx="880872" cy="228600"/>
            <a:chOff x="7330440" y="4349495"/>
            <a:chExt cx="880872" cy="228600"/>
          </a:xfrm>
        </p:grpSpPr>
        <p:pic>
          <p:nvPicPr>
            <p:cNvPr id="18" name="object 18">
              <a:hlinkClick r:id="rId4"/>
              <a:extLst>
                <a:ext uri="{FF2B5EF4-FFF2-40B4-BE49-F238E27FC236}">
                  <a16:creationId xmlns:a16="http://schemas.microsoft.com/office/drawing/2014/main" id="{F9E37AE7-D131-2B96-BD97-96BB5C03960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53528" y="4349495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>
              <a:hlinkClick r:id="rId6"/>
              <a:extLst>
                <a:ext uri="{FF2B5EF4-FFF2-40B4-BE49-F238E27FC236}">
                  <a16:creationId xmlns:a16="http://schemas.microsoft.com/office/drawing/2014/main" id="{0DCCCAB5-DA76-787A-3A9A-45BADEF6DC7A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82712" y="4349495"/>
              <a:ext cx="228600" cy="228600"/>
            </a:xfrm>
            <a:prstGeom prst="rect">
              <a:avLst/>
            </a:prstGeom>
          </p:spPr>
        </p:pic>
        <p:pic>
          <p:nvPicPr>
            <p:cNvPr id="20" name="object 20">
              <a:hlinkClick r:id="rId8"/>
              <a:extLst>
                <a:ext uri="{FF2B5EF4-FFF2-40B4-BE49-F238E27FC236}">
                  <a16:creationId xmlns:a16="http://schemas.microsoft.com/office/drawing/2014/main" id="{5339F2CE-3D7C-BC2F-8D21-384D3B4FADB6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30440" y="4349495"/>
              <a:ext cx="225551" cy="228600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58199BCD-C844-5E76-A71A-DDB92A8B0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694" y="132975"/>
            <a:ext cx="8764270" cy="728084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NZ" b="1" dirty="0">
                <a:solidFill>
                  <a:schemeClr val="tx1"/>
                </a:solidFill>
                <a:latin typeface="Arial"/>
                <a:cs typeface="Arial"/>
              </a:rPr>
              <a:t>Unicorn Company </a:t>
            </a:r>
            <a:r>
              <a:rPr lang="en-NZ" b="1" dirty="0">
                <a:solidFill>
                  <a:schemeClr val="tx1"/>
                </a:solidFill>
              </a:rPr>
              <a:t>Clustering</a:t>
            </a:r>
            <a:endParaRPr lang="en-NZ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g object 20">
            <a:extLst>
              <a:ext uri="{FF2B5EF4-FFF2-40B4-BE49-F238E27FC236}">
                <a16:creationId xmlns:a16="http://schemas.microsoft.com/office/drawing/2014/main" id="{71E919CF-D60E-A7DC-E988-DFE9E1B83E85}"/>
              </a:ext>
            </a:extLst>
          </p:cNvPr>
          <p:cNvSpPr/>
          <p:nvPr/>
        </p:nvSpPr>
        <p:spPr>
          <a:xfrm>
            <a:off x="958533" y="975359"/>
            <a:ext cx="10070592" cy="45719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6A72E82F-BEFA-C39A-F052-244B443F3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1884" y="3519203"/>
            <a:ext cx="5365571" cy="2118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Emerging Unicorns (89 companies)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High-Value Growth Leaders (28 companies)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Established Titans (1 company)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4.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Intellectual Property Champions (4 companies).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BECD2B-F371-2043-11E0-6E39CAE8E71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3768" y="2488401"/>
            <a:ext cx="533474" cy="9621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F501E383-B6AF-051B-4430-450504F31E9C}"/>
              </a:ext>
            </a:extLst>
          </p:cNvPr>
          <p:cNvSpPr txBox="1"/>
          <p:nvPr/>
        </p:nvSpPr>
        <p:spPr>
          <a:xfrm>
            <a:off x="1245703" y="1171801"/>
            <a:ext cx="355243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u="sng" dirty="0"/>
              <a:t>TARGET SELECTION</a:t>
            </a:r>
          </a:p>
          <a:p>
            <a:pPr>
              <a:lnSpc>
                <a:spcPct val="150000"/>
              </a:lnSpc>
            </a:pPr>
            <a:r>
              <a:rPr lang="en-US" dirty="0"/>
              <a:t>Country: </a:t>
            </a:r>
            <a:r>
              <a:rPr lang="en-US" b="1" dirty="0"/>
              <a:t>United States (57%)</a:t>
            </a:r>
          </a:p>
          <a:p>
            <a:pPr>
              <a:lnSpc>
                <a:spcPct val="150000"/>
              </a:lnSpc>
            </a:pPr>
            <a:r>
              <a:rPr lang="en-US" dirty="0"/>
              <a:t>Industry: </a:t>
            </a:r>
            <a:r>
              <a:rPr lang="en-US" b="1" dirty="0"/>
              <a:t>Enterprise Tech (44%)</a:t>
            </a:r>
          </a:p>
        </p:txBody>
      </p:sp>
      <p:pic>
        <p:nvPicPr>
          <p:cNvPr id="1028" name="Picture 4" descr="Total Amount Of Font Svg Png Icon Free Download (#257917) -  OnlineWebFonts.COM">
            <a:extLst>
              <a:ext uri="{FF2B5EF4-FFF2-40B4-BE49-F238E27FC236}">
                <a16:creationId xmlns:a16="http://schemas.microsoft.com/office/drawing/2014/main" id="{CBB54EC9-0AB6-2784-E8A1-1C3ECC1DF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01" y="2545954"/>
            <a:ext cx="931736" cy="931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F6A46C-2CC7-B7D5-784A-85FF35C4B42A}"/>
              </a:ext>
            </a:extLst>
          </p:cNvPr>
          <p:cNvSpPr txBox="1"/>
          <p:nvPr/>
        </p:nvSpPr>
        <p:spPr>
          <a:xfrm>
            <a:off x="2151304" y="3081228"/>
            <a:ext cx="368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702.75 Billion (122 Companies)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C84F89-9DF4-B4C2-F5D5-353AEBCA78C8}"/>
              </a:ext>
            </a:extLst>
          </p:cNvPr>
          <p:cNvSpPr txBox="1"/>
          <p:nvPr/>
        </p:nvSpPr>
        <p:spPr>
          <a:xfrm>
            <a:off x="6572928" y="2101504"/>
            <a:ext cx="47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Cluster Mapping using Principal Component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87993-8ED7-3159-FAB1-8542BFC33B4A}"/>
              </a:ext>
            </a:extLst>
          </p:cNvPr>
          <p:cNvSpPr txBox="1"/>
          <p:nvPr/>
        </p:nvSpPr>
        <p:spPr>
          <a:xfrm>
            <a:off x="10240645" y="2290445"/>
            <a:ext cx="8177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/>
              <a:t>Clusters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0FCDC9-7987-2473-3E60-483383D459E3}"/>
              </a:ext>
            </a:extLst>
          </p:cNvPr>
          <p:cNvSpPr txBox="1"/>
          <p:nvPr/>
        </p:nvSpPr>
        <p:spPr>
          <a:xfrm>
            <a:off x="6582590" y="5698860"/>
            <a:ext cx="47209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Created using RStudio (File Uploaded)</a:t>
            </a:r>
          </a:p>
        </p:txBody>
      </p:sp>
    </p:spTree>
    <p:extLst>
      <p:ext uri="{BB962C8B-B14F-4D97-AF65-F5344CB8AC3E}">
        <p14:creationId xmlns:p14="http://schemas.microsoft.com/office/powerpoint/2010/main" val="2345217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5907E-931C-CCAD-2C32-9CEC3D597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1D15876C-CEB1-E03C-A181-F906A1EB9979}"/>
              </a:ext>
            </a:extLst>
          </p:cNvPr>
          <p:cNvSpPr/>
          <p:nvPr/>
        </p:nvSpPr>
        <p:spPr>
          <a:xfrm>
            <a:off x="2514601" y="0"/>
            <a:ext cx="9684026" cy="6858000"/>
          </a:xfrm>
          <a:custGeom>
            <a:avLst/>
            <a:gdLst/>
            <a:ahLst/>
            <a:cxnLst/>
            <a:rect l="l" t="t" r="r" b="b"/>
            <a:pathLst>
              <a:path w="9641205" h="6858000">
                <a:moveTo>
                  <a:pt x="0" y="6858000"/>
                </a:moveTo>
                <a:lnTo>
                  <a:pt x="9640824" y="6858000"/>
                </a:lnTo>
                <a:lnTo>
                  <a:pt x="9640824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D15EBDB-ED10-D8C6-50D3-9B5F1EB96610}"/>
              </a:ext>
            </a:extLst>
          </p:cNvPr>
          <p:cNvSpPr/>
          <p:nvPr/>
        </p:nvSpPr>
        <p:spPr>
          <a:xfrm>
            <a:off x="-76200" y="0"/>
            <a:ext cx="2657061" cy="6858000"/>
          </a:xfrm>
          <a:custGeom>
            <a:avLst/>
            <a:gdLst/>
            <a:ahLst/>
            <a:cxnLst/>
            <a:rect l="l" t="t" r="r" b="b"/>
            <a:pathLst>
              <a:path w="2026920" h="2621280">
                <a:moveTo>
                  <a:pt x="0" y="2621280"/>
                </a:moveTo>
                <a:lnTo>
                  <a:pt x="2026920" y="2621280"/>
                </a:lnTo>
                <a:lnTo>
                  <a:pt x="2026920" y="0"/>
                </a:lnTo>
                <a:lnTo>
                  <a:pt x="0" y="0"/>
                </a:lnTo>
                <a:lnTo>
                  <a:pt x="0" y="2621280"/>
                </a:lnTo>
                <a:close/>
              </a:path>
            </a:pathLst>
          </a:custGeom>
          <a:solidFill>
            <a:srgbClr val="B1A5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613F3F67-D5C3-49BF-3BB4-B2342782B220}"/>
              </a:ext>
            </a:extLst>
          </p:cNvPr>
          <p:cNvSpPr/>
          <p:nvPr/>
        </p:nvSpPr>
        <p:spPr>
          <a:xfrm>
            <a:off x="934279" y="266700"/>
            <a:ext cx="10515600" cy="6324600"/>
          </a:xfrm>
          <a:custGeom>
            <a:avLst/>
            <a:gdLst/>
            <a:ahLst/>
            <a:cxnLst/>
            <a:rect l="l" t="t" r="r" b="b"/>
            <a:pathLst>
              <a:path w="3545204" h="4846320">
                <a:moveTo>
                  <a:pt x="3544824" y="0"/>
                </a:moveTo>
                <a:lnTo>
                  <a:pt x="0" y="0"/>
                </a:lnTo>
                <a:lnTo>
                  <a:pt x="0" y="4846320"/>
                </a:lnTo>
                <a:lnTo>
                  <a:pt x="3544824" y="4846320"/>
                </a:lnTo>
                <a:lnTo>
                  <a:pt x="3544824" y="0"/>
                </a:lnTo>
                <a:close/>
              </a:path>
            </a:pathLst>
          </a:cu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347AB87B-A7D0-4E25-92E0-A3304F6A574D}"/>
              </a:ext>
            </a:extLst>
          </p:cNvPr>
          <p:cNvGrpSpPr/>
          <p:nvPr/>
        </p:nvGrpSpPr>
        <p:grpSpPr>
          <a:xfrm>
            <a:off x="1463040" y="4181855"/>
            <a:ext cx="880872" cy="228600"/>
            <a:chOff x="7330440" y="4349495"/>
            <a:chExt cx="880872" cy="228600"/>
          </a:xfrm>
        </p:grpSpPr>
        <p:pic>
          <p:nvPicPr>
            <p:cNvPr id="18" name="object 18">
              <a:hlinkClick r:id="rId3"/>
              <a:extLst>
                <a:ext uri="{FF2B5EF4-FFF2-40B4-BE49-F238E27FC236}">
                  <a16:creationId xmlns:a16="http://schemas.microsoft.com/office/drawing/2014/main" id="{AA0382C7-843B-E963-51AB-1C74E9C11502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53528" y="4349495"/>
              <a:ext cx="228600" cy="228600"/>
            </a:xfrm>
            <a:prstGeom prst="rect">
              <a:avLst/>
            </a:prstGeom>
          </p:spPr>
        </p:pic>
        <p:pic>
          <p:nvPicPr>
            <p:cNvPr id="19" name="object 19">
              <a:hlinkClick r:id="rId5"/>
              <a:extLst>
                <a:ext uri="{FF2B5EF4-FFF2-40B4-BE49-F238E27FC236}">
                  <a16:creationId xmlns:a16="http://schemas.microsoft.com/office/drawing/2014/main" id="{3458EC42-F4F5-014B-283B-667DE4DF4A85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82712" y="4349495"/>
              <a:ext cx="228600" cy="228600"/>
            </a:xfrm>
            <a:prstGeom prst="rect">
              <a:avLst/>
            </a:prstGeom>
          </p:spPr>
        </p:pic>
        <p:pic>
          <p:nvPicPr>
            <p:cNvPr id="20" name="object 20">
              <a:hlinkClick r:id="rId7"/>
              <a:extLst>
                <a:ext uri="{FF2B5EF4-FFF2-40B4-BE49-F238E27FC236}">
                  <a16:creationId xmlns:a16="http://schemas.microsoft.com/office/drawing/2014/main" id="{2D0BCAF3-60D2-367A-EEC2-EA27FCBBEF07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30440" y="4349495"/>
              <a:ext cx="225551" cy="228600"/>
            </a:xfrm>
            <a:prstGeom prst="rect">
              <a:avLst/>
            </a:prstGeom>
          </p:spPr>
        </p:pic>
      </p:grpSp>
      <p:sp>
        <p:nvSpPr>
          <p:cNvPr id="25" name="Title 24">
            <a:extLst>
              <a:ext uri="{FF2B5EF4-FFF2-40B4-BE49-F238E27FC236}">
                <a16:creationId xmlns:a16="http://schemas.microsoft.com/office/drawing/2014/main" id="{D1240B3E-C546-BEDD-D742-9AA1EF44B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69" y="132975"/>
            <a:ext cx="8764270" cy="728084"/>
          </a:xfrm>
        </p:spPr>
        <p:txBody>
          <a:bodyPr wrap="square" lIns="0" tIns="0" rIns="0" bIns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NZ" b="1" dirty="0">
                <a:solidFill>
                  <a:schemeClr val="tx1"/>
                </a:solidFill>
                <a:latin typeface="Arial"/>
                <a:cs typeface="Arial"/>
              </a:rPr>
              <a:t>Unicorn Company </a:t>
            </a:r>
            <a:r>
              <a:rPr lang="en-NZ" b="1" dirty="0">
                <a:solidFill>
                  <a:schemeClr val="tx1"/>
                </a:solidFill>
              </a:rPr>
              <a:t>Clustering</a:t>
            </a:r>
            <a:endParaRPr lang="en-NZ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6" name="bg object 20">
            <a:extLst>
              <a:ext uri="{FF2B5EF4-FFF2-40B4-BE49-F238E27FC236}">
                <a16:creationId xmlns:a16="http://schemas.microsoft.com/office/drawing/2014/main" id="{CFD27EC6-4BB5-3680-82D9-F358532412E8}"/>
              </a:ext>
            </a:extLst>
          </p:cNvPr>
          <p:cNvSpPr/>
          <p:nvPr/>
        </p:nvSpPr>
        <p:spPr>
          <a:xfrm>
            <a:off x="1187129" y="975359"/>
            <a:ext cx="10070592" cy="45719"/>
          </a:xfrm>
          <a:custGeom>
            <a:avLst/>
            <a:gdLst/>
            <a:ahLst/>
            <a:cxnLst/>
            <a:rect l="l" t="t" r="r" b="b"/>
            <a:pathLst>
              <a:path w="538480">
                <a:moveTo>
                  <a:pt x="0" y="0"/>
                </a:moveTo>
                <a:lnTo>
                  <a:pt x="537984" y="0"/>
                </a:lnTo>
              </a:path>
            </a:pathLst>
          </a:custGeom>
          <a:ln w="12192">
            <a:solidFill>
              <a:srgbClr val="8556C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DAB2237-3018-615D-7F3E-3CEA8DEF1B13}"/>
              </a:ext>
            </a:extLst>
          </p:cNvPr>
          <p:cNvGrpSpPr/>
          <p:nvPr/>
        </p:nvGrpSpPr>
        <p:grpSpPr>
          <a:xfrm>
            <a:off x="1075794" y="3029257"/>
            <a:ext cx="10253410" cy="3351570"/>
            <a:chOff x="1075794" y="3029257"/>
            <a:chExt cx="10253410" cy="3351570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41027EC3-A836-6691-7830-DB60C32B22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34395" b="54516"/>
            <a:stretch/>
          </p:blipFill>
          <p:spPr>
            <a:xfrm>
              <a:off x="1075794" y="3029257"/>
              <a:ext cx="2706925" cy="550327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47A5C4C-CEF1-9069-D49A-9B95962CD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r="31760"/>
            <a:stretch/>
          </p:blipFill>
          <p:spPr>
            <a:xfrm>
              <a:off x="8709905" y="3725182"/>
              <a:ext cx="2619299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DEA9552-33C0-9F05-A41A-4799498767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r="39110"/>
            <a:stretch/>
          </p:blipFill>
          <p:spPr>
            <a:xfrm>
              <a:off x="6164550" y="3741493"/>
              <a:ext cx="2429703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47C93F9-BFA4-CB31-A602-B80F4BB7C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r="36870"/>
            <a:stretch/>
          </p:blipFill>
          <p:spPr>
            <a:xfrm>
              <a:off x="1125798" y="3756250"/>
              <a:ext cx="2423329" cy="2624577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AD78EAD4-8722-146D-C188-F7657754D4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rcRect r="38305"/>
            <a:stretch/>
          </p:blipFill>
          <p:spPr>
            <a:xfrm>
              <a:off x="3666402" y="3741493"/>
              <a:ext cx="2368075" cy="2624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8931306-3492-8E1D-850A-712D09B3A1D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46045" b="48334"/>
            <a:stretch/>
          </p:blipFill>
          <p:spPr>
            <a:xfrm>
              <a:off x="2881292" y="3337921"/>
              <a:ext cx="2706925" cy="2789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5EADE5AA-E7E4-3AF4-5ABA-89AA9DEB8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0449" b="42473"/>
            <a:stretch/>
          </p:blipFill>
          <p:spPr>
            <a:xfrm>
              <a:off x="5189971" y="3279271"/>
              <a:ext cx="2706925" cy="351243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B5C61D3-1D51-7129-02FA-AAAD2BEF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62704" t="56438" b="36791"/>
            <a:stretch/>
          </p:blipFill>
          <p:spPr>
            <a:xfrm>
              <a:off x="7023320" y="3302057"/>
              <a:ext cx="2706925" cy="335999"/>
            </a:xfrm>
            <a:prstGeom prst="rect">
              <a:avLst/>
            </a:prstGeom>
          </p:spPr>
        </p:pic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76CBD51-212A-3AB2-E6EC-8A332A9C0D9A}"/>
              </a:ext>
            </a:extLst>
          </p:cNvPr>
          <p:cNvSpPr/>
          <p:nvPr/>
        </p:nvSpPr>
        <p:spPr>
          <a:xfrm>
            <a:off x="11066202" y="4572000"/>
            <a:ext cx="297727" cy="11806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D6C7D2-287D-3A36-C767-52007DF8FC1A}"/>
              </a:ext>
            </a:extLst>
          </p:cNvPr>
          <p:cNvSpPr txBox="1"/>
          <p:nvPr/>
        </p:nvSpPr>
        <p:spPr>
          <a:xfrm>
            <a:off x="6072542" y="1237706"/>
            <a:ext cx="5185180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    Cluster 2: High-Value Growth Leaders</a:t>
            </a:r>
          </a:p>
          <a:p>
            <a:pPr>
              <a:lnSpc>
                <a:spcPct val="150000"/>
              </a:lnSpc>
            </a:pPr>
            <a:endParaRPr lang="en-US" sz="1600" b="1"/>
          </a:p>
          <a:p>
            <a:pPr>
              <a:lnSpc>
                <a:spcPct val="150000"/>
              </a:lnSpc>
            </a:pPr>
            <a:r>
              <a:rPr lang="en-US" sz="1600" b="1"/>
              <a:t>           </a:t>
            </a:r>
            <a:r>
              <a:rPr lang="en-US" sz="1600"/>
              <a:t>9.1B                   42.6            9.93      1    10.1M</a:t>
            </a:r>
          </a:p>
          <a:p>
            <a:pPr algn="ctr">
              <a:lnSpc>
                <a:spcPct val="150000"/>
              </a:lnSpc>
            </a:pPr>
            <a:r>
              <a:rPr lang="en-US" sz="1600"/>
              <a:t>High valuations and robust investor confidence.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E7F1619-54D4-FFA5-17D1-F9B5D18E057A}"/>
              </a:ext>
            </a:extLst>
          </p:cNvPr>
          <p:cNvSpPr txBox="1"/>
          <p:nvPr/>
        </p:nvSpPr>
        <p:spPr>
          <a:xfrm>
            <a:off x="1114251" y="1262705"/>
            <a:ext cx="4954177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/>
              <a:t>Cluster 1: Emerging Unicorns</a:t>
            </a:r>
          </a:p>
          <a:p>
            <a:pPr>
              <a:lnSpc>
                <a:spcPct val="150000"/>
              </a:lnSpc>
            </a:pPr>
            <a:endParaRPr lang="en-US" sz="1600" b="1"/>
          </a:p>
          <a:p>
            <a:pPr>
              <a:lnSpc>
                <a:spcPct val="150000"/>
              </a:lnSpc>
            </a:pPr>
            <a:r>
              <a:rPr lang="en-US" sz="1600" b="1"/>
              <a:t>        </a:t>
            </a:r>
            <a:r>
              <a:rPr lang="en-US" sz="1600"/>
              <a:t>3.95B                 15.4            8.53             8.5M</a:t>
            </a:r>
          </a:p>
          <a:p>
            <a:pPr algn="ctr">
              <a:lnSpc>
                <a:spcPct val="150000"/>
              </a:lnSpc>
            </a:pPr>
            <a:r>
              <a:rPr lang="en-US" sz="1600"/>
              <a:t>Growing companies with strong investor backing.</a:t>
            </a:r>
          </a:p>
        </p:txBody>
      </p:sp>
      <p:pic>
        <p:nvPicPr>
          <p:cNvPr id="51" name="Picture 4" descr="Total Amount Of Font Svg Png Icon Free Download (#257917) -  OnlineWebFonts.COM">
            <a:extLst>
              <a:ext uri="{FF2B5EF4-FFF2-40B4-BE49-F238E27FC236}">
                <a16:creationId xmlns:a16="http://schemas.microsoft.com/office/drawing/2014/main" id="{C34A0368-AE79-A9FF-1AEE-F80C29F7E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848" y="1919949"/>
            <a:ext cx="508245" cy="5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28" descr="Trademark Copy-Paste: How to Efficiently Use the Trademark Symbol (® and  TM), and Copyright Symbol (©)">
            <a:extLst>
              <a:ext uri="{FF2B5EF4-FFF2-40B4-BE49-F238E27FC236}">
                <a16:creationId xmlns:a16="http://schemas.microsoft.com/office/drawing/2014/main" id="{6AAD19A9-1959-73F5-07CC-C8CE62FF20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t="-2374" r="9052" b="-1"/>
          <a:stretch/>
        </p:blipFill>
        <p:spPr bwMode="auto">
          <a:xfrm>
            <a:off x="3691102" y="1964482"/>
            <a:ext cx="486716" cy="4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32" descr="Investor Icon Vector Art, Icons, and Graphics for Free Download">
            <a:extLst>
              <a:ext uri="{FF2B5EF4-FFF2-40B4-BE49-F238E27FC236}">
                <a16:creationId xmlns:a16="http://schemas.microsoft.com/office/drawing/2014/main" id="{D2D84127-3012-9ACE-5D0A-328AA2E6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t="31106" r="11390" b="30516"/>
          <a:stretch/>
        </p:blipFill>
        <p:spPr bwMode="auto">
          <a:xfrm>
            <a:off x="2360965" y="2044664"/>
            <a:ext cx="748175" cy="3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5" descr="Basic Website Design (HTML Site) – Rampiet Enterprise">
            <a:extLst>
              <a:ext uri="{FF2B5EF4-FFF2-40B4-BE49-F238E27FC236}">
                <a16:creationId xmlns:a16="http://schemas.microsoft.com/office/drawing/2014/main" id="{BB524428-C5F4-F1A7-8361-6A82E0DB6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9779" y="1934665"/>
            <a:ext cx="565721" cy="5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4" descr="Total Amount Of Font Svg Png Icon Free Download (#257917) -  OnlineWebFonts.COM">
            <a:extLst>
              <a:ext uri="{FF2B5EF4-FFF2-40B4-BE49-F238E27FC236}">
                <a16:creationId xmlns:a16="http://schemas.microsoft.com/office/drawing/2014/main" id="{010F2747-7412-4808-0B8A-F1F7D7C78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02" y="1862431"/>
            <a:ext cx="508245" cy="5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8" descr="Trademark Copy-Paste: How to Efficiently Use the Trademark Symbol (® and  TM), and Copyright Symbol (©)">
            <a:extLst>
              <a:ext uri="{FF2B5EF4-FFF2-40B4-BE49-F238E27FC236}">
                <a16:creationId xmlns:a16="http://schemas.microsoft.com/office/drawing/2014/main" id="{42D7F76D-801D-A84A-7E7C-E2713007CD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39" t="-2374" r="9052" b="-1"/>
          <a:stretch/>
        </p:blipFill>
        <p:spPr bwMode="auto">
          <a:xfrm>
            <a:off x="8820395" y="1926842"/>
            <a:ext cx="486716" cy="492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32" descr="Investor Icon Vector Art, Icons, and Graphics for Free Download">
            <a:extLst>
              <a:ext uri="{FF2B5EF4-FFF2-40B4-BE49-F238E27FC236}">
                <a16:creationId xmlns:a16="http://schemas.microsoft.com/office/drawing/2014/main" id="{13558E4B-598C-3514-87C1-1ABBA50166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40" t="31106" r="11390" b="30516"/>
          <a:stretch/>
        </p:blipFill>
        <p:spPr bwMode="auto">
          <a:xfrm>
            <a:off x="7490258" y="2007024"/>
            <a:ext cx="748175" cy="368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Picture 5" descr="Basic Website Design (HTML Site) – Rampiet Enterprise">
            <a:extLst>
              <a:ext uri="{FF2B5EF4-FFF2-40B4-BE49-F238E27FC236}">
                <a16:creationId xmlns:a16="http://schemas.microsoft.com/office/drawing/2014/main" id="{B7E35644-BCFD-ED33-E1D3-032F12CC4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9072" y="1897025"/>
            <a:ext cx="565721" cy="565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B667F320-F1C4-307F-6B29-BFA3D5D6DBB7}"/>
              </a:ext>
            </a:extLst>
          </p:cNvPr>
          <p:cNvSpPr/>
          <p:nvPr/>
        </p:nvSpPr>
        <p:spPr>
          <a:xfrm>
            <a:off x="1123030" y="1163315"/>
            <a:ext cx="4840447" cy="1640535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2A2989EB-F8FD-CF9D-FFE2-4E8967DA49C3}"/>
              </a:ext>
            </a:extLst>
          </p:cNvPr>
          <p:cNvSpPr/>
          <p:nvPr/>
        </p:nvSpPr>
        <p:spPr>
          <a:xfrm>
            <a:off x="6164550" y="1158296"/>
            <a:ext cx="5164654" cy="1624300"/>
          </a:xfrm>
          <a:prstGeom prst="round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66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963082"/>
      </a:dk2>
      <a:lt2>
        <a:srgbClr val="EEECE1"/>
      </a:lt2>
      <a:accent1>
        <a:srgbClr val="6C597B"/>
      </a:accent1>
      <a:accent2>
        <a:srgbClr val="963082"/>
      </a:accent2>
      <a:accent3>
        <a:srgbClr val="D8CFD7"/>
      </a:accent3>
      <a:accent4>
        <a:srgbClr val="6C6C6C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Words>738</Words>
  <Application>Microsoft Office PowerPoint</Application>
  <PresentationFormat>Widescreen</PresentationFormat>
  <Paragraphs>144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Wingdings</vt:lpstr>
      <vt:lpstr>Office Theme</vt:lpstr>
      <vt:lpstr>PowerPoint Presentation</vt:lpstr>
      <vt:lpstr>Agenda</vt:lpstr>
      <vt:lpstr>Overview</vt:lpstr>
      <vt:lpstr>Methodology applied</vt:lpstr>
      <vt:lpstr>Data Cleaning &amp; Combining</vt:lpstr>
      <vt:lpstr>VC Investors Pattern Discovery</vt:lpstr>
      <vt:lpstr>VC Investors Pattern Discovery</vt:lpstr>
      <vt:lpstr>Unicorn Company Clustering</vt:lpstr>
      <vt:lpstr>Unicorn Company Clustering</vt:lpstr>
      <vt:lpstr>Unicorn Company Clustering</vt:lpstr>
      <vt:lpstr>Implication of the Clustering</vt:lpstr>
      <vt:lpstr>Implication of the Clustering</vt:lpstr>
      <vt:lpstr>Who’s next?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Md Rajib Hossain</cp:lastModifiedBy>
  <cp:revision>4</cp:revision>
  <dcterms:created xsi:type="dcterms:W3CDTF">2024-11-26T23:58:18Z</dcterms:created>
  <dcterms:modified xsi:type="dcterms:W3CDTF">2024-11-29T10:23:03Z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2024-11-26T00:00:00Z</vt:filetime>
  </property>
  <property fmtid="{D5CDD505-2E9C-101B-9397-08002B2CF9AE}" pid="5" name="Producer">
    <vt:lpwstr>www.ilovepdf.com</vt:lpwstr>
  </property>
</Properties>
</file>