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handoutMasterIdLst>
    <p:handoutMasterId r:id="rId28"/>
  </p:handoutMasterIdLst>
  <p:sldIdLst>
    <p:sldId id="256" r:id="rId2"/>
    <p:sldId id="271" r:id="rId3"/>
    <p:sldId id="258" r:id="rId4"/>
    <p:sldId id="285" r:id="rId5"/>
    <p:sldId id="284" r:id="rId6"/>
    <p:sldId id="317" r:id="rId7"/>
    <p:sldId id="274" r:id="rId8"/>
    <p:sldId id="306" r:id="rId9"/>
    <p:sldId id="307" r:id="rId10"/>
    <p:sldId id="289" r:id="rId11"/>
    <p:sldId id="313" r:id="rId12"/>
    <p:sldId id="299" r:id="rId13"/>
    <p:sldId id="314" r:id="rId14"/>
    <p:sldId id="304" r:id="rId15"/>
    <p:sldId id="294" r:id="rId16"/>
    <p:sldId id="297" r:id="rId17"/>
    <p:sldId id="308" r:id="rId18"/>
    <p:sldId id="316" r:id="rId19"/>
    <p:sldId id="276" r:id="rId20"/>
    <p:sldId id="278" r:id="rId21"/>
    <p:sldId id="280" r:id="rId22"/>
    <p:sldId id="281" r:id="rId23"/>
    <p:sldId id="267" r:id="rId24"/>
    <p:sldId id="310" r:id="rId25"/>
    <p:sldId id="29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6CC7CD-67DF-4989-B454-7F46E7D06B28}">
          <p14:sldIdLst>
            <p14:sldId id="256"/>
            <p14:sldId id="271"/>
            <p14:sldId id="258"/>
            <p14:sldId id="285"/>
            <p14:sldId id="284"/>
            <p14:sldId id="317"/>
            <p14:sldId id="274"/>
            <p14:sldId id="306"/>
            <p14:sldId id="307"/>
            <p14:sldId id="289"/>
            <p14:sldId id="313"/>
            <p14:sldId id="299"/>
            <p14:sldId id="314"/>
            <p14:sldId id="304"/>
            <p14:sldId id="294"/>
            <p14:sldId id="297"/>
            <p14:sldId id="308"/>
            <p14:sldId id="316"/>
            <p14:sldId id="276"/>
            <p14:sldId id="278"/>
            <p14:sldId id="280"/>
            <p14:sldId id="281"/>
            <p14:sldId id="267"/>
            <p14:sldId id="310"/>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 lastIdx="0" clrIdx="0"/>
  <p:cmAuthor id="1" name="Henning Olesen" initials="HO"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5597" autoAdjust="0"/>
  </p:normalViewPr>
  <p:slideViewPr>
    <p:cSldViewPr>
      <p:cViewPr varScale="1">
        <p:scale>
          <a:sx n="85" d="100"/>
          <a:sy n="85" d="100"/>
        </p:scale>
        <p:origin x="600" y="6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C744EB-038C-4ACE-9EF4-9DE9752C8445}" type="datetimeFigureOut">
              <a:rPr lang="en-US" smtClean="0"/>
              <a:pPr/>
              <a:t>8/12/2022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622249-4089-4C86-A996-138B2A2FD830}"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18AC3-CDDD-4204-9941-8E906092728C}" type="datetimeFigureOut">
              <a:rPr lang="en-US" smtClean="0"/>
              <a:pPr/>
              <a:t>8/12/2022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87C89-4F4C-4EC4-BD93-424FE5A97156}" type="slidenum">
              <a:rPr lang="en-US" smtClean="0"/>
              <a:pPr/>
              <a:t>‹#›</a:t>
            </a:fld>
            <a:endParaRPr lang="en-US"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F87C89-4F4C-4EC4-BD93-424FE5A97156}" type="slidenum">
              <a:rPr lang="en-US" smtClean="0"/>
              <a:pPr/>
              <a:t>1</a:t>
            </a:fld>
            <a:endParaRPr lang="en-US" dirty="0"/>
          </a:p>
        </p:txBody>
      </p:sp>
      <p:sp>
        <p:nvSpPr>
          <p:cNvPr id="5" name="Header Placeholder 4"/>
          <p:cNvSpPr>
            <a:spLocks noGrp="1"/>
          </p:cNvSpPr>
          <p:nvPr>
            <p:ph type="hdr" sz="quarter"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03DBF3-4B0B-4B23-831E-B0DD45504F15}" type="datetime1">
              <a:rPr lang="en-IN" smtClean="0"/>
              <a:t>12-08-2022</a:t>
            </a:fld>
            <a:endParaRPr lang="en-US" dirty="0"/>
          </a:p>
        </p:txBody>
      </p:sp>
      <p:sp>
        <p:nvSpPr>
          <p:cNvPr id="5" name="Footer Placeholder 4"/>
          <p:cNvSpPr>
            <a:spLocks noGrp="1"/>
          </p:cNvSpPr>
          <p:nvPr>
            <p:ph type="ftr" sz="quarter" idx="11"/>
          </p:nvPr>
        </p:nvSpPr>
        <p:spPr/>
        <p:txBody>
          <a:bodyPr/>
          <a:lstStyle/>
          <a:p>
            <a:r>
              <a:rPr lang="en-US" dirty="0"/>
              <a:t>BE Project SKNCOE 2021-22</a:t>
            </a:r>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41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5DF40-18E6-47BA-B5DD-DB0DDF69DE2C}" type="datetime1">
              <a:rPr lang="en-IN" smtClean="0"/>
              <a:t>12-08-2022</a:t>
            </a:fld>
            <a:endParaRPr lang="en-US" dirty="0"/>
          </a:p>
        </p:txBody>
      </p:sp>
      <p:sp>
        <p:nvSpPr>
          <p:cNvPr id="5" name="Footer Placeholder 4"/>
          <p:cNvSpPr>
            <a:spLocks noGrp="1"/>
          </p:cNvSpPr>
          <p:nvPr>
            <p:ph type="ftr" sz="quarter" idx="11"/>
          </p:nvPr>
        </p:nvSpPr>
        <p:spPr/>
        <p:txBody>
          <a:bodyPr/>
          <a:lstStyle/>
          <a:p>
            <a:r>
              <a:rPr lang="en-US" dirty="0"/>
              <a:t>BE Project SKNCOE 2021-22</a:t>
            </a:r>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183993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ABCC1-F40D-4C06-A246-DF08F20BC3B5}" type="datetime1">
              <a:rPr lang="en-IN" smtClean="0"/>
              <a:t>12-08-2022</a:t>
            </a:fld>
            <a:endParaRPr lang="en-US" dirty="0"/>
          </a:p>
        </p:txBody>
      </p:sp>
      <p:sp>
        <p:nvSpPr>
          <p:cNvPr id="5" name="Footer Placeholder 4"/>
          <p:cNvSpPr>
            <a:spLocks noGrp="1"/>
          </p:cNvSpPr>
          <p:nvPr>
            <p:ph type="ftr" sz="quarter" idx="11"/>
          </p:nvPr>
        </p:nvSpPr>
        <p:spPr/>
        <p:txBody>
          <a:bodyPr/>
          <a:lstStyle/>
          <a:p>
            <a:r>
              <a:rPr lang="en-US" dirty="0"/>
              <a:t>BE Project SKNCOE 2021-22</a:t>
            </a:r>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414574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3199F-ED89-4B66-8A28-1CAB2C816BF5}" type="datetime1">
              <a:rPr lang="en-IN" smtClean="0"/>
              <a:t>12-08-2022</a:t>
            </a:fld>
            <a:endParaRPr lang="en-US" dirty="0"/>
          </a:p>
        </p:txBody>
      </p:sp>
      <p:sp>
        <p:nvSpPr>
          <p:cNvPr id="5" name="Footer Placeholder 4"/>
          <p:cNvSpPr>
            <a:spLocks noGrp="1"/>
          </p:cNvSpPr>
          <p:nvPr>
            <p:ph type="ftr" sz="quarter" idx="11"/>
          </p:nvPr>
        </p:nvSpPr>
        <p:spPr/>
        <p:txBody>
          <a:bodyPr/>
          <a:lstStyle/>
          <a:p>
            <a:r>
              <a:rPr lang="en-US" dirty="0"/>
              <a:t>BE Project SKNCOE 2021-22</a:t>
            </a:r>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3917731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1F4A9-CA51-4ED0-95FE-B5B154EF7AEA}" type="datetime1">
              <a:rPr lang="en-IN" smtClean="0"/>
              <a:t>12-08-2022</a:t>
            </a:fld>
            <a:endParaRPr lang="en-US" dirty="0"/>
          </a:p>
        </p:txBody>
      </p:sp>
      <p:sp>
        <p:nvSpPr>
          <p:cNvPr id="5" name="Footer Placeholder 4"/>
          <p:cNvSpPr>
            <a:spLocks noGrp="1"/>
          </p:cNvSpPr>
          <p:nvPr>
            <p:ph type="ftr" sz="quarter" idx="11"/>
          </p:nvPr>
        </p:nvSpPr>
        <p:spPr/>
        <p:txBody>
          <a:bodyPr/>
          <a:lstStyle/>
          <a:p>
            <a:r>
              <a:rPr lang="en-US" dirty="0"/>
              <a:t>BE Project SKNCOE 2021-22</a:t>
            </a:r>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55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F8638D-659D-48DE-AC9F-1B29682DA079}" type="datetime1">
              <a:rPr lang="en-IN" smtClean="0"/>
              <a:t>12-08-2022</a:t>
            </a:fld>
            <a:endParaRPr lang="en-US" dirty="0"/>
          </a:p>
        </p:txBody>
      </p:sp>
      <p:sp>
        <p:nvSpPr>
          <p:cNvPr id="6" name="Footer Placeholder 5"/>
          <p:cNvSpPr>
            <a:spLocks noGrp="1"/>
          </p:cNvSpPr>
          <p:nvPr>
            <p:ph type="ftr" sz="quarter" idx="11"/>
          </p:nvPr>
        </p:nvSpPr>
        <p:spPr/>
        <p:txBody>
          <a:bodyPr/>
          <a:lstStyle/>
          <a:p>
            <a:r>
              <a:rPr lang="en-US" dirty="0"/>
              <a:t>BE Project SKNCOE 2021-22</a:t>
            </a:r>
          </a:p>
        </p:txBody>
      </p:sp>
      <p:sp>
        <p:nvSpPr>
          <p:cNvPr id="7" name="Slide Number Placeholder 6"/>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235982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C45A8F-25BA-4DED-B375-FA27543C38A1}" type="datetime1">
              <a:rPr lang="en-IN" smtClean="0"/>
              <a:t>12-08-2022</a:t>
            </a:fld>
            <a:endParaRPr lang="en-US" dirty="0"/>
          </a:p>
        </p:txBody>
      </p:sp>
      <p:sp>
        <p:nvSpPr>
          <p:cNvPr id="8" name="Footer Placeholder 7"/>
          <p:cNvSpPr>
            <a:spLocks noGrp="1"/>
          </p:cNvSpPr>
          <p:nvPr>
            <p:ph type="ftr" sz="quarter" idx="11"/>
          </p:nvPr>
        </p:nvSpPr>
        <p:spPr/>
        <p:txBody>
          <a:bodyPr/>
          <a:lstStyle/>
          <a:p>
            <a:r>
              <a:rPr lang="en-US" dirty="0"/>
              <a:t>BE Project SKNCOE 2021-22</a:t>
            </a:r>
          </a:p>
        </p:txBody>
      </p:sp>
      <p:sp>
        <p:nvSpPr>
          <p:cNvPr id="9" name="Slide Number Placeholder 8"/>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238750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0C0B3-D763-41A4-B2CF-AD7404441B82}" type="datetime1">
              <a:rPr lang="en-IN" smtClean="0"/>
              <a:t>12-08-2022</a:t>
            </a:fld>
            <a:endParaRPr lang="en-US" dirty="0"/>
          </a:p>
        </p:txBody>
      </p:sp>
      <p:sp>
        <p:nvSpPr>
          <p:cNvPr id="4" name="Footer Placeholder 3"/>
          <p:cNvSpPr>
            <a:spLocks noGrp="1"/>
          </p:cNvSpPr>
          <p:nvPr>
            <p:ph type="ftr" sz="quarter" idx="11"/>
          </p:nvPr>
        </p:nvSpPr>
        <p:spPr/>
        <p:txBody>
          <a:bodyPr/>
          <a:lstStyle/>
          <a:p>
            <a:r>
              <a:rPr lang="en-US" dirty="0"/>
              <a:t>BE Project SKNCOE 2021-22</a:t>
            </a:r>
          </a:p>
        </p:txBody>
      </p:sp>
      <p:sp>
        <p:nvSpPr>
          <p:cNvPr id="5" name="Slide Number Placeholder 4"/>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239318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E3AC3A-E765-4377-A086-69420BCC3844}" type="datetime1">
              <a:rPr lang="en-IN" smtClean="0"/>
              <a:t>12-08-2022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BE Project SKNCOE 2021-22</a:t>
            </a:r>
          </a:p>
        </p:txBody>
      </p:sp>
      <p:sp>
        <p:nvSpPr>
          <p:cNvPr id="9" name="Slide Number Placeholder 8"/>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40696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EFBE05-1FC7-40F7-8A9F-307FE43EDD11}" type="datetime1">
              <a:rPr lang="en-IN" smtClean="0"/>
              <a:t>12-08-2022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BE Project SKNCOE 2021-22</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229954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D84D2-AF37-42CE-A99F-765A2C2D8721}" type="datetime1">
              <a:rPr lang="en-IN" smtClean="0"/>
              <a:t>12-08-2022</a:t>
            </a:fld>
            <a:endParaRPr lang="en-US" dirty="0"/>
          </a:p>
        </p:txBody>
      </p:sp>
      <p:sp>
        <p:nvSpPr>
          <p:cNvPr id="6" name="Footer Placeholder 5"/>
          <p:cNvSpPr>
            <a:spLocks noGrp="1"/>
          </p:cNvSpPr>
          <p:nvPr>
            <p:ph type="ftr" sz="quarter" idx="11"/>
          </p:nvPr>
        </p:nvSpPr>
        <p:spPr/>
        <p:txBody>
          <a:bodyPr/>
          <a:lstStyle/>
          <a:p>
            <a:r>
              <a:rPr lang="en-US" dirty="0"/>
              <a:t>BE Project SKNCOE 2021-22</a:t>
            </a:r>
          </a:p>
        </p:txBody>
      </p:sp>
      <p:sp>
        <p:nvSpPr>
          <p:cNvPr id="7" name="Slide Number Placeholder 6"/>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7518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CBA757-168B-4301-ADE5-52015B5A3254}" type="datetime1">
              <a:rPr lang="en-IN" smtClean="0"/>
              <a:t>12-08-2022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BE Project SKNCOE 2021-22</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BFD712-9A51-4586-91F9-28577CD1986E}"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2020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ABFD712-9A51-4586-91F9-28577CD1986E}" type="slidenum">
              <a:rPr lang="en-US" smtClean="0"/>
              <a:pPr/>
              <a:t>1</a:t>
            </a:fld>
            <a:endParaRPr lang="en-US" dirty="0"/>
          </a:p>
        </p:txBody>
      </p:sp>
      <p:sp>
        <p:nvSpPr>
          <p:cNvPr id="2" name="Title 1"/>
          <p:cNvSpPr>
            <a:spLocks noGrp="1"/>
          </p:cNvSpPr>
          <p:nvPr>
            <p:ph type="ctrTitle" idx="4294967295"/>
          </p:nvPr>
        </p:nvSpPr>
        <p:spPr>
          <a:xfrm>
            <a:off x="1467848" y="1140735"/>
            <a:ext cx="9144000" cy="2387600"/>
          </a:xfrm>
        </p:spPr>
        <p:txBody>
          <a:bodyPr anchor="t">
            <a:noAutofit/>
          </a:bodyPr>
          <a:lstStyle/>
          <a:p>
            <a:pPr algn="ctr"/>
            <a:r>
              <a:rPr lang="en-US" sz="4400" b="1" dirty="0"/>
              <a:t>BE Project Presentation on</a:t>
            </a:r>
            <a:br>
              <a:rPr lang="en-US" sz="4800" dirty="0"/>
            </a:br>
            <a:br>
              <a:rPr lang="en-US" sz="4800" dirty="0"/>
            </a:br>
            <a:r>
              <a:rPr lang="en-US" sz="3200" dirty="0">
                <a:effectLst>
                  <a:outerShdw blurRad="38100" dist="38100" dir="2700000" algn="tl">
                    <a:srgbClr val="000000">
                      <a:alpha val="43137"/>
                    </a:srgbClr>
                  </a:outerShdw>
                </a:effectLst>
              </a:rPr>
              <a:t>“</a:t>
            </a:r>
            <a:r>
              <a:rPr lang="en-US" altLang="en-US" sz="3200" dirty="0">
                <a:effectLst>
                  <a:outerShdw blurRad="38100" dist="38100" dir="2700000" algn="tl">
                    <a:srgbClr val="000000">
                      <a:alpha val="43137"/>
                    </a:srgbClr>
                  </a:outerShdw>
                </a:effectLst>
              </a:rPr>
              <a:t>COVID-19</a:t>
            </a:r>
            <a:r>
              <a:rPr lang="en-US" altLang="en-US" sz="3200" b="1" dirty="0"/>
              <a:t> </a:t>
            </a:r>
            <a:r>
              <a:rPr lang="en-US" altLang="en-US" sz="3200" dirty="0">
                <a:effectLst>
                  <a:outerShdw blurRad="38100" dist="38100" dir="2700000" algn="tl">
                    <a:srgbClr val="000000">
                      <a:alpha val="43137"/>
                    </a:srgbClr>
                  </a:outerShdw>
                </a:effectLst>
              </a:rPr>
              <a:t>Disease Dynamics</a:t>
            </a:r>
            <a:r>
              <a:rPr lang="en-US" sz="3200" dirty="0">
                <a:effectLst>
                  <a:outerShdw blurRad="38100" dist="38100" dir="2700000" algn="tl">
                    <a:srgbClr val="000000">
                      <a:alpha val="43137"/>
                    </a:srgbClr>
                  </a:outerShdw>
                </a:effectLst>
              </a:rPr>
              <a:t>”</a:t>
            </a:r>
          </a:p>
        </p:txBody>
      </p:sp>
      <p:grpSp>
        <p:nvGrpSpPr>
          <p:cNvPr id="5" name="Group 4"/>
          <p:cNvGrpSpPr/>
          <p:nvPr/>
        </p:nvGrpSpPr>
        <p:grpSpPr>
          <a:xfrm>
            <a:off x="457200" y="560486"/>
            <a:ext cx="11376623" cy="990601"/>
            <a:chOff x="548306" y="609600"/>
            <a:chExt cx="11376623" cy="990601"/>
          </a:xfrm>
        </p:grpSpPr>
        <p:pic>
          <p:nvPicPr>
            <p:cNvPr id="10" name="Picture 2" descr="D:\A PhD Final material\uop_logo.jpg">
              <a:extLst>
                <a:ext uri="{FF2B5EF4-FFF2-40B4-BE49-F238E27FC236}">
                  <a16:creationId xmlns:a16="http://schemas.microsoft.com/office/drawing/2014/main" id="{A6DD48F9-992D-471D-9AB5-9DB12A394417}"/>
                </a:ext>
              </a:extLst>
            </p:cNvPr>
            <p:cNvPicPr>
              <a:picLocks noChangeAspect="1" noChangeArrowheads="1"/>
            </p:cNvPicPr>
            <p:nvPr/>
          </p:nvPicPr>
          <p:blipFill>
            <a:blip r:embed="rId3"/>
            <a:srcRect/>
            <a:stretch>
              <a:fillRect/>
            </a:stretch>
          </p:blipFill>
          <p:spPr bwMode="auto">
            <a:xfrm>
              <a:off x="548306" y="609600"/>
              <a:ext cx="1356694" cy="990601"/>
            </a:xfrm>
            <a:prstGeom prst="rect">
              <a:avLst/>
            </a:prstGeom>
            <a:noFill/>
          </p:spPr>
        </p:pic>
        <p:pic>
          <p:nvPicPr>
            <p:cNvPr id="11" name="Picture 4">
              <a:extLst>
                <a:ext uri="{FF2B5EF4-FFF2-40B4-BE49-F238E27FC236}">
                  <a16:creationId xmlns:a16="http://schemas.microsoft.com/office/drawing/2014/main" id="{6C5D186A-81C3-42EC-9C37-294CCF2821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0" y="609600"/>
              <a:ext cx="1637929"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TextBox 7"/>
          <p:cNvSpPr txBox="1"/>
          <p:nvPr/>
        </p:nvSpPr>
        <p:spPr>
          <a:xfrm>
            <a:off x="8959205" y="4044724"/>
            <a:ext cx="4111305" cy="875624"/>
          </a:xfrm>
          <a:prstGeom prst="rect">
            <a:avLst/>
          </a:prstGeom>
          <a:noFill/>
        </p:spPr>
        <p:txBody>
          <a:bodyPr wrap="square" rtlCol="0">
            <a:spAutoFit/>
          </a:bodyPr>
          <a:lstStyle/>
          <a:p>
            <a:r>
              <a:rPr lang="en-US" b="1" dirty="0">
                <a:solidFill>
                  <a:schemeClr val="accent3"/>
                </a:solidFill>
              </a:rPr>
              <a:t>Developed By -</a:t>
            </a:r>
            <a:r>
              <a:rPr lang="en-US" sz="2400" b="1" dirty="0">
                <a:solidFill>
                  <a:srgbClr val="0070C0"/>
                </a:solidFill>
              </a:rPr>
              <a:t>	</a:t>
            </a:r>
          </a:p>
          <a:p>
            <a:pPr>
              <a:lnSpc>
                <a:spcPct val="150000"/>
              </a:lnSpc>
            </a:pPr>
            <a:r>
              <a:rPr lang="en-US" sz="2000" dirty="0">
                <a:solidFill>
                  <a:schemeClr val="accent2">
                    <a:lumMod val="75000"/>
                  </a:schemeClr>
                </a:solidFill>
              </a:rPr>
              <a:t>Abhishek Shelke</a:t>
            </a:r>
            <a:endParaRPr lang="en-IN" sz="2000"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0F5984-2708-4285-9C52-F0CB4CAB6FEE}"/>
              </a:ext>
            </a:extLst>
          </p:cNvPr>
          <p:cNvSpPr>
            <a:spLocks noGrp="1"/>
          </p:cNvSpPr>
          <p:nvPr>
            <p:ph type="sldNum" sz="quarter" idx="12"/>
          </p:nvPr>
        </p:nvSpPr>
        <p:spPr/>
        <p:txBody>
          <a:bodyPr/>
          <a:lstStyle/>
          <a:p>
            <a:fld id="{6ABFD712-9A51-4586-91F9-28577CD1986E}" type="slidenum">
              <a:rPr lang="en-US" smtClean="0"/>
              <a:pPr/>
              <a:t>10</a:t>
            </a:fld>
            <a:endParaRPr lang="en-US" dirty="0"/>
          </a:p>
        </p:txBody>
      </p:sp>
      <p:sp>
        <p:nvSpPr>
          <p:cNvPr id="5" name="TextBox 4">
            <a:extLst>
              <a:ext uri="{FF2B5EF4-FFF2-40B4-BE49-F238E27FC236}">
                <a16:creationId xmlns:a16="http://schemas.microsoft.com/office/drawing/2014/main" id="{4D368910-B3DA-0BCE-1E8E-BC5FFD15335B}"/>
              </a:ext>
            </a:extLst>
          </p:cNvPr>
          <p:cNvSpPr txBox="1"/>
          <p:nvPr/>
        </p:nvSpPr>
        <p:spPr>
          <a:xfrm>
            <a:off x="731404" y="1259175"/>
            <a:ext cx="10729192" cy="4339650"/>
          </a:xfrm>
          <a:prstGeom prst="rect">
            <a:avLst/>
          </a:prstGeom>
          <a:noFill/>
        </p:spPr>
        <p:txBody>
          <a:bodyPr wrap="square" rtlCol="0">
            <a:spAutoFit/>
          </a:bodyPr>
          <a:lstStyle/>
          <a:p>
            <a:r>
              <a:rPr lang="en-US" sz="3000" b="1" u="sng" dirty="0"/>
              <a:t>Linear Regression</a:t>
            </a:r>
            <a:r>
              <a:rPr lang="en-US" sz="3000" b="1" dirty="0"/>
              <a:t> -</a:t>
            </a:r>
          </a:p>
          <a:p>
            <a:endParaRPr lang="en-US" sz="3000" b="1" u="sng" dirty="0"/>
          </a:p>
          <a:p>
            <a:pPr marL="342900" indent="-342900">
              <a:buFontTx/>
              <a:buChar char="-"/>
            </a:pPr>
            <a:r>
              <a:rPr lang="en-US" sz="2200" dirty="0"/>
              <a:t>Linear regression is a statistical regression method which is used for predictive analysis. </a:t>
            </a:r>
          </a:p>
          <a:p>
            <a:pPr marL="342900" indent="-342900">
              <a:buFontTx/>
              <a:buChar char="-"/>
            </a:pPr>
            <a:endParaRPr lang="en-US" sz="2200" dirty="0"/>
          </a:p>
          <a:p>
            <a:pPr marL="342900" indent="-342900">
              <a:buFontTx/>
              <a:buChar char="-"/>
            </a:pPr>
            <a:r>
              <a:rPr lang="en-US" sz="2200" dirty="0"/>
              <a:t>It is one of the very simple and easy algorithms which works on regression and shows the relationship between the continuous variables.</a:t>
            </a:r>
          </a:p>
          <a:p>
            <a:pPr marL="342900" indent="-342900">
              <a:buFontTx/>
              <a:buChar char="-"/>
            </a:pPr>
            <a:endParaRPr lang="en-US" sz="2200" dirty="0"/>
          </a:p>
          <a:p>
            <a:pPr marL="342900" indent="-342900">
              <a:buFontTx/>
              <a:buChar char="-"/>
            </a:pPr>
            <a:r>
              <a:rPr lang="en-US" sz="2200" dirty="0"/>
              <a:t>It is used for solving the regression problem in machine learning.</a:t>
            </a:r>
          </a:p>
          <a:p>
            <a:pPr marL="342900" indent="-342900">
              <a:buFontTx/>
              <a:buChar char="-"/>
            </a:pPr>
            <a:endParaRPr lang="en-US" sz="2200" dirty="0"/>
          </a:p>
          <a:p>
            <a:pPr marL="342900" indent="-342900">
              <a:buFontTx/>
              <a:buChar char="-"/>
            </a:pPr>
            <a:r>
              <a:rPr lang="en-US" sz="2200" dirty="0"/>
              <a:t>Linear regression shows the linear relationship between the independent variable (X-axis) and the dependent variable (Y-axis), hence called linear regression.</a:t>
            </a:r>
          </a:p>
          <a:p>
            <a:r>
              <a:rPr lang="en-US" dirty="0"/>
              <a:t> </a:t>
            </a:r>
          </a:p>
        </p:txBody>
      </p:sp>
      <p:sp>
        <p:nvSpPr>
          <p:cNvPr id="7" name="Title 1">
            <a:extLst>
              <a:ext uri="{FF2B5EF4-FFF2-40B4-BE49-F238E27FC236}">
                <a16:creationId xmlns:a16="http://schemas.microsoft.com/office/drawing/2014/main" id="{7EA1576C-2F56-2B54-5E56-6502E1EF5010}"/>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ALGORITHM</a:t>
            </a:r>
            <a:endParaRPr lang="en-IN" sz="4000" b="1" dirty="0"/>
          </a:p>
        </p:txBody>
      </p:sp>
    </p:spTree>
    <p:extLst>
      <p:ext uri="{BB962C8B-B14F-4D97-AF65-F5344CB8AC3E}">
        <p14:creationId xmlns:p14="http://schemas.microsoft.com/office/powerpoint/2010/main" val="334303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0F5984-2708-4285-9C52-F0CB4CAB6FEE}"/>
              </a:ext>
            </a:extLst>
          </p:cNvPr>
          <p:cNvSpPr>
            <a:spLocks noGrp="1"/>
          </p:cNvSpPr>
          <p:nvPr>
            <p:ph type="sldNum" sz="quarter" idx="12"/>
          </p:nvPr>
        </p:nvSpPr>
        <p:spPr/>
        <p:txBody>
          <a:bodyPr/>
          <a:lstStyle/>
          <a:p>
            <a:fld id="{6ABFD712-9A51-4586-91F9-28577CD1986E}" type="slidenum">
              <a:rPr lang="en-US" smtClean="0"/>
              <a:pPr/>
              <a:t>11</a:t>
            </a:fld>
            <a:endParaRPr lang="en-US" dirty="0"/>
          </a:p>
        </p:txBody>
      </p:sp>
      <p:sp>
        <p:nvSpPr>
          <p:cNvPr id="5" name="TextBox 4">
            <a:extLst>
              <a:ext uri="{FF2B5EF4-FFF2-40B4-BE49-F238E27FC236}">
                <a16:creationId xmlns:a16="http://schemas.microsoft.com/office/drawing/2014/main" id="{4D368910-B3DA-0BCE-1E8E-BC5FFD15335B}"/>
              </a:ext>
            </a:extLst>
          </p:cNvPr>
          <p:cNvSpPr txBox="1"/>
          <p:nvPr/>
        </p:nvSpPr>
        <p:spPr>
          <a:xfrm>
            <a:off x="731404" y="1259175"/>
            <a:ext cx="10405156" cy="3046988"/>
          </a:xfrm>
          <a:prstGeom prst="rect">
            <a:avLst/>
          </a:prstGeom>
          <a:noFill/>
        </p:spPr>
        <p:txBody>
          <a:bodyPr wrap="square" rtlCol="0">
            <a:spAutoFit/>
          </a:bodyPr>
          <a:lstStyle/>
          <a:p>
            <a:r>
              <a:rPr lang="en-US" sz="3000" b="1" u="sng" dirty="0"/>
              <a:t>Support Vector Machine(SVM)</a:t>
            </a:r>
            <a:r>
              <a:rPr lang="en-US" sz="3000" b="1" dirty="0"/>
              <a:t> –</a:t>
            </a:r>
          </a:p>
          <a:p>
            <a:endParaRPr lang="en-US" sz="3000" b="1" u="sng" dirty="0"/>
          </a:p>
          <a:p>
            <a:pPr marL="342900" indent="-342900">
              <a:buFontTx/>
              <a:buChar char="-"/>
            </a:pPr>
            <a:r>
              <a:rPr lang="en-US" sz="2200" dirty="0"/>
              <a:t>Support Vector Machine(SVM) is a supervised machine learning algorithm used for both classification and regression. Though we say regression problems as well its best suited for classification. </a:t>
            </a:r>
          </a:p>
          <a:p>
            <a:pPr marL="342900" indent="-342900">
              <a:buFontTx/>
              <a:buChar char="-"/>
            </a:pPr>
            <a:endParaRPr lang="en-US" sz="2200" dirty="0"/>
          </a:p>
          <a:p>
            <a:pPr marL="342900" indent="-342900">
              <a:buFontTx/>
              <a:buChar char="-"/>
            </a:pPr>
            <a:r>
              <a:rPr lang="en-US" sz="2200" dirty="0"/>
              <a:t>The objective of SVM algorithm is to find a hyperplane in an N-dimensional space that distinctly classifies the data points</a:t>
            </a:r>
            <a:r>
              <a:rPr lang="en-US" sz="2200" b="1" dirty="0"/>
              <a:t>.</a:t>
            </a:r>
          </a:p>
        </p:txBody>
      </p:sp>
    </p:spTree>
    <p:extLst>
      <p:ext uri="{BB962C8B-B14F-4D97-AF65-F5344CB8AC3E}">
        <p14:creationId xmlns:p14="http://schemas.microsoft.com/office/powerpoint/2010/main" val="407962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CDAC9-7A14-D803-AA08-E7FCDF9356A2}"/>
              </a:ext>
            </a:extLst>
          </p:cNvPr>
          <p:cNvSpPr>
            <a:spLocks noGrp="1"/>
          </p:cNvSpPr>
          <p:nvPr>
            <p:ph type="sldNum" sz="quarter" idx="12"/>
          </p:nvPr>
        </p:nvSpPr>
        <p:spPr/>
        <p:txBody>
          <a:bodyPr/>
          <a:lstStyle/>
          <a:p>
            <a:pPr algn="ctr"/>
            <a:fld id="{6ABFD712-9A51-4586-91F9-28577CD1986E}" type="slidenum">
              <a:rPr lang="en-US" smtClean="0"/>
              <a:pPr algn="ctr"/>
              <a:t>12</a:t>
            </a:fld>
            <a:endParaRPr lang="en-US" dirty="0"/>
          </a:p>
        </p:txBody>
      </p:sp>
      <p:pic>
        <p:nvPicPr>
          <p:cNvPr id="16" name="Picture 15">
            <a:extLst>
              <a:ext uri="{FF2B5EF4-FFF2-40B4-BE49-F238E27FC236}">
                <a16:creationId xmlns:a16="http://schemas.microsoft.com/office/drawing/2014/main" id="{409A97DE-2CB6-E8E3-A856-54FFE23DC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53141"/>
            <a:ext cx="4464445" cy="2880552"/>
          </a:xfrm>
          <a:prstGeom prst="rect">
            <a:avLst/>
          </a:prstGeom>
        </p:spPr>
      </p:pic>
      <p:sp>
        <p:nvSpPr>
          <p:cNvPr id="26" name="TextBox 25">
            <a:extLst>
              <a:ext uri="{FF2B5EF4-FFF2-40B4-BE49-F238E27FC236}">
                <a16:creationId xmlns:a16="http://schemas.microsoft.com/office/drawing/2014/main" id="{A9E2ABC9-80CA-23D7-6F60-D6544D5F6847}"/>
              </a:ext>
            </a:extLst>
          </p:cNvPr>
          <p:cNvSpPr txBox="1"/>
          <p:nvPr/>
        </p:nvSpPr>
        <p:spPr>
          <a:xfrm>
            <a:off x="1394022" y="4162168"/>
            <a:ext cx="3505200" cy="338554"/>
          </a:xfrm>
          <a:prstGeom prst="rect">
            <a:avLst/>
          </a:prstGeom>
          <a:noFill/>
        </p:spPr>
        <p:txBody>
          <a:bodyPr wrap="square" rtlCol="0">
            <a:spAutoFit/>
          </a:bodyPr>
          <a:lstStyle/>
          <a:p>
            <a:pPr algn="ctr"/>
            <a:r>
              <a:rPr lang="en-IN" sz="1600" dirty="0"/>
              <a:t>Polynomial Kernelling</a:t>
            </a:r>
          </a:p>
        </p:txBody>
      </p:sp>
      <p:sp>
        <p:nvSpPr>
          <p:cNvPr id="27" name="TextBox 26">
            <a:extLst>
              <a:ext uri="{FF2B5EF4-FFF2-40B4-BE49-F238E27FC236}">
                <a16:creationId xmlns:a16="http://schemas.microsoft.com/office/drawing/2014/main" id="{451612CA-EC34-7E04-EDD7-F5B8A76E0151}"/>
              </a:ext>
            </a:extLst>
          </p:cNvPr>
          <p:cNvSpPr txBox="1"/>
          <p:nvPr/>
        </p:nvSpPr>
        <p:spPr>
          <a:xfrm>
            <a:off x="7223541" y="4162168"/>
            <a:ext cx="3505200" cy="338554"/>
          </a:xfrm>
          <a:prstGeom prst="rect">
            <a:avLst/>
          </a:prstGeom>
          <a:noFill/>
        </p:spPr>
        <p:txBody>
          <a:bodyPr wrap="square" rtlCol="0">
            <a:spAutoFit/>
          </a:bodyPr>
          <a:lstStyle/>
          <a:p>
            <a:pPr algn="ctr"/>
            <a:r>
              <a:rPr lang="en-IN" sz="1600" dirty="0"/>
              <a:t>Linear Kernelling</a:t>
            </a:r>
          </a:p>
        </p:txBody>
      </p:sp>
      <p:pic>
        <p:nvPicPr>
          <p:cNvPr id="28" name="Picture 27">
            <a:extLst>
              <a:ext uri="{FF2B5EF4-FFF2-40B4-BE49-F238E27FC236}">
                <a16:creationId xmlns:a16="http://schemas.microsoft.com/office/drawing/2014/main" id="{4BD58771-7BD2-B675-E7F2-968BC4E96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919" y="1249505"/>
            <a:ext cx="4464445" cy="2884188"/>
          </a:xfrm>
          <a:prstGeom prst="rect">
            <a:avLst/>
          </a:prstGeom>
        </p:spPr>
      </p:pic>
    </p:spTree>
    <p:extLst>
      <p:ext uri="{BB962C8B-B14F-4D97-AF65-F5344CB8AC3E}">
        <p14:creationId xmlns:p14="http://schemas.microsoft.com/office/powerpoint/2010/main" val="4775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0F5984-2708-4285-9C52-F0CB4CAB6FEE}"/>
              </a:ext>
            </a:extLst>
          </p:cNvPr>
          <p:cNvSpPr>
            <a:spLocks noGrp="1"/>
          </p:cNvSpPr>
          <p:nvPr>
            <p:ph type="sldNum" sz="quarter" idx="12"/>
          </p:nvPr>
        </p:nvSpPr>
        <p:spPr/>
        <p:txBody>
          <a:bodyPr/>
          <a:lstStyle/>
          <a:p>
            <a:fld id="{6ABFD712-9A51-4586-91F9-28577CD1986E}" type="slidenum">
              <a:rPr lang="en-US" smtClean="0"/>
              <a:pPr/>
              <a:t>13</a:t>
            </a:fld>
            <a:endParaRPr lang="en-US" dirty="0"/>
          </a:p>
        </p:txBody>
      </p:sp>
      <p:sp>
        <p:nvSpPr>
          <p:cNvPr id="5" name="TextBox 4">
            <a:extLst>
              <a:ext uri="{FF2B5EF4-FFF2-40B4-BE49-F238E27FC236}">
                <a16:creationId xmlns:a16="http://schemas.microsoft.com/office/drawing/2014/main" id="{4D368910-B3DA-0BCE-1E8E-BC5FFD15335B}"/>
              </a:ext>
            </a:extLst>
          </p:cNvPr>
          <p:cNvSpPr txBox="1"/>
          <p:nvPr/>
        </p:nvSpPr>
        <p:spPr>
          <a:xfrm>
            <a:off x="731404" y="1259175"/>
            <a:ext cx="10693188" cy="2585323"/>
          </a:xfrm>
          <a:prstGeom prst="rect">
            <a:avLst/>
          </a:prstGeom>
          <a:noFill/>
        </p:spPr>
        <p:txBody>
          <a:bodyPr wrap="square" rtlCol="0">
            <a:spAutoFit/>
          </a:bodyPr>
          <a:lstStyle/>
          <a:p>
            <a:r>
              <a:rPr lang="en-IN" sz="3000" b="1" u="sng" dirty="0"/>
              <a:t>Holt’s Winter Model</a:t>
            </a:r>
            <a:r>
              <a:rPr lang="en-IN" sz="3000" b="1" dirty="0"/>
              <a:t> </a:t>
            </a:r>
            <a:r>
              <a:rPr lang="en-US" sz="3000" b="1" dirty="0"/>
              <a:t>–</a:t>
            </a:r>
          </a:p>
          <a:p>
            <a:endParaRPr lang="en-US" sz="2200" dirty="0"/>
          </a:p>
          <a:p>
            <a:pPr marL="342900" indent="-342900">
              <a:buFontTx/>
              <a:buChar char="-"/>
            </a:pPr>
            <a:r>
              <a:rPr lang="en-IN" sz="2200" dirty="0"/>
              <a:t>Holt’s Winter Model, also known as linear exponential smoothing, is a popular smoothing model for forecasting data with trend. </a:t>
            </a:r>
          </a:p>
          <a:p>
            <a:pPr marL="342900" indent="-342900">
              <a:buFontTx/>
              <a:buChar char="-"/>
            </a:pPr>
            <a:endParaRPr lang="en-IN" sz="2200" dirty="0"/>
          </a:p>
          <a:p>
            <a:pPr marL="342900" indent="-342900">
              <a:buFontTx/>
              <a:buChar char="-"/>
            </a:pPr>
            <a:r>
              <a:rPr lang="en-IN" sz="2200" dirty="0"/>
              <a:t>Holt's model has three separate equations that work together to generate a final forecast.</a:t>
            </a:r>
          </a:p>
        </p:txBody>
      </p:sp>
    </p:spTree>
    <p:extLst>
      <p:ext uri="{BB962C8B-B14F-4D97-AF65-F5344CB8AC3E}">
        <p14:creationId xmlns:p14="http://schemas.microsoft.com/office/powerpoint/2010/main" val="398421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CDAC9-7A14-D803-AA08-E7FCDF9356A2}"/>
              </a:ext>
            </a:extLst>
          </p:cNvPr>
          <p:cNvSpPr>
            <a:spLocks noGrp="1"/>
          </p:cNvSpPr>
          <p:nvPr>
            <p:ph type="sldNum" sz="quarter" idx="12"/>
          </p:nvPr>
        </p:nvSpPr>
        <p:spPr/>
        <p:txBody>
          <a:bodyPr/>
          <a:lstStyle/>
          <a:p>
            <a:pPr algn="ctr"/>
            <a:fld id="{6ABFD712-9A51-4586-91F9-28577CD1986E}" type="slidenum">
              <a:rPr lang="en-US" smtClean="0"/>
              <a:pPr algn="ctr"/>
              <a:t>14</a:t>
            </a:fld>
            <a:endParaRPr lang="en-US" dirty="0"/>
          </a:p>
        </p:txBody>
      </p:sp>
      <p:sp>
        <p:nvSpPr>
          <p:cNvPr id="26" name="TextBox 25">
            <a:extLst>
              <a:ext uri="{FF2B5EF4-FFF2-40B4-BE49-F238E27FC236}">
                <a16:creationId xmlns:a16="http://schemas.microsoft.com/office/drawing/2014/main" id="{A9E2ABC9-80CA-23D7-6F60-D6544D5F6847}"/>
              </a:ext>
            </a:extLst>
          </p:cNvPr>
          <p:cNvSpPr txBox="1"/>
          <p:nvPr/>
        </p:nvSpPr>
        <p:spPr>
          <a:xfrm>
            <a:off x="2279576" y="527330"/>
            <a:ext cx="6971512" cy="430887"/>
          </a:xfrm>
          <a:prstGeom prst="rect">
            <a:avLst/>
          </a:prstGeom>
          <a:noFill/>
        </p:spPr>
        <p:txBody>
          <a:bodyPr wrap="square" rtlCol="0">
            <a:spAutoFit/>
          </a:bodyPr>
          <a:lstStyle/>
          <a:p>
            <a:pPr marL="285750" indent="-285750">
              <a:buFont typeface="Arial" panose="020B0604020202020204" pitchFamily="34" charset="0"/>
              <a:buChar char="•"/>
            </a:pPr>
            <a:r>
              <a:rPr lang="en-IN" sz="2200" dirty="0"/>
              <a:t>Smoothing Level : 1.4 (Correct)</a:t>
            </a:r>
          </a:p>
        </p:txBody>
      </p:sp>
      <p:sp>
        <p:nvSpPr>
          <p:cNvPr id="27" name="TextBox 26">
            <a:extLst>
              <a:ext uri="{FF2B5EF4-FFF2-40B4-BE49-F238E27FC236}">
                <a16:creationId xmlns:a16="http://schemas.microsoft.com/office/drawing/2014/main" id="{451612CA-EC34-7E04-EDD7-F5B8A76E0151}"/>
              </a:ext>
            </a:extLst>
          </p:cNvPr>
          <p:cNvSpPr txBox="1"/>
          <p:nvPr/>
        </p:nvSpPr>
        <p:spPr>
          <a:xfrm>
            <a:off x="2279576" y="3396618"/>
            <a:ext cx="7566992" cy="430887"/>
          </a:xfrm>
          <a:prstGeom prst="rect">
            <a:avLst/>
          </a:prstGeom>
          <a:noFill/>
        </p:spPr>
        <p:txBody>
          <a:bodyPr wrap="square" rtlCol="0">
            <a:spAutoFit/>
          </a:bodyPr>
          <a:lstStyle/>
          <a:p>
            <a:pPr marL="285750" indent="-285750">
              <a:buFont typeface="Arial" panose="020B0604020202020204" pitchFamily="34" charset="0"/>
              <a:buChar char="•"/>
            </a:pPr>
            <a:r>
              <a:rPr lang="en-IN" sz="2200" dirty="0"/>
              <a:t>Smoothing Level : 1.8 (Incorrect)</a:t>
            </a:r>
          </a:p>
        </p:txBody>
      </p:sp>
      <p:pic>
        <p:nvPicPr>
          <p:cNvPr id="4" name="Picture 3">
            <a:extLst>
              <a:ext uri="{FF2B5EF4-FFF2-40B4-BE49-F238E27FC236}">
                <a16:creationId xmlns:a16="http://schemas.microsoft.com/office/drawing/2014/main" id="{A63C3E86-501B-FF40-0F82-36F897B88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911" y="3789040"/>
            <a:ext cx="6310178" cy="2166557"/>
          </a:xfrm>
          <a:prstGeom prst="rect">
            <a:avLst/>
          </a:prstGeom>
        </p:spPr>
      </p:pic>
      <p:pic>
        <p:nvPicPr>
          <p:cNvPr id="6" name="Picture 5">
            <a:extLst>
              <a:ext uri="{FF2B5EF4-FFF2-40B4-BE49-F238E27FC236}">
                <a16:creationId xmlns:a16="http://schemas.microsoft.com/office/drawing/2014/main" id="{49D87CBA-6EF2-D330-558B-1220863DC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911" y="953524"/>
            <a:ext cx="6310178" cy="2232344"/>
          </a:xfrm>
          <a:prstGeom prst="rect">
            <a:avLst/>
          </a:prstGeom>
        </p:spPr>
      </p:pic>
    </p:spTree>
    <p:extLst>
      <p:ext uri="{BB962C8B-B14F-4D97-AF65-F5344CB8AC3E}">
        <p14:creationId xmlns:p14="http://schemas.microsoft.com/office/powerpoint/2010/main" val="91662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E9ED3FB-253E-46BD-879D-8D5D22E7C09D}"/>
              </a:ext>
            </a:extLst>
          </p:cNvPr>
          <p:cNvSpPr>
            <a:spLocks noGrp="1"/>
          </p:cNvSpPr>
          <p:nvPr>
            <p:ph type="sldNum" sz="quarter" idx="12"/>
          </p:nvPr>
        </p:nvSpPr>
        <p:spPr/>
        <p:txBody>
          <a:bodyPr/>
          <a:lstStyle/>
          <a:p>
            <a:fld id="{6ABFD712-9A51-4586-91F9-28577CD1986E}" type="slidenum">
              <a:rPr lang="en-US" smtClean="0"/>
              <a:pPr/>
              <a:t>15</a:t>
            </a:fld>
            <a:endParaRPr lang="en-US" dirty="0"/>
          </a:p>
        </p:txBody>
      </p:sp>
      <p:pic>
        <p:nvPicPr>
          <p:cNvPr id="5" name="Content Placeholder 4">
            <a:extLst>
              <a:ext uri="{FF2B5EF4-FFF2-40B4-BE49-F238E27FC236}">
                <a16:creationId xmlns:a16="http://schemas.microsoft.com/office/drawing/2014/main" id="{5446C2BD-C4E0-5B90-39AC-9AE44BCCC1B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897143" y="1849000"/>
            <a:ext cx="8397713" cy="2978457"/>
          </a:xfrm>
        </p:spPr>
      </p:pic>
      <p:sp>
        <p:nvSpPr>
          <p:cNvPr id="7" name="TextBox 6">
            <a:extLst>
              <a:ext uri="{FF2B5EF4-FFF2-40B4-BE49-F238E27FC236}">
                <a16:creationId xmlns:a16="http://schemas.microsoft.com/office/drawing/2014/main" id="{9FA8EF07-7D1E-E88D-7D70-986F39F84B6B}"/>
              </a:ext>
            </a:extLst>
          </p:cNvPr>
          <p:cNvSpPr txBox="1"/>
          <p:nvPr/>
        </p:nvSpPr>
        <p:spPr>
          <a:xfrm>
            <a:off x="1078205" y="1006475"/>
            <a:ext cx="9448800" cy="553998"/>
          </a:xfrm>
          <a:prstGeom prst="rect">
            <a:avLst/>
          </a:prstGeom>
          <a:noFill/>
        </p:spPr>
        <p:txBody>
          <a:bodyPr wrap="square" rtlCol="0">
            <a:spAutoFit/>
          </a:bodyPr>
          <a:lstStyle/>
          <a:p>
            <a:pPr marL="342900" indent="-342900">
              <a:buFont typeface="Arial" panose="020B0604020202020204" pitchFamily="34" charset="0"/>
              <a:buChar char="•"/>
            </a:pPr>
            <a:r>
              <a:rPr lang="en-IN" sz="3000" b="1" dirty="0">
                <a:solidFill>
                  <a:srgbClr val="00000A"/>
                </a:solidFill>
              </a:rPr>
              <a:t>Prediction Output</a:t>
            </a:r>
          </a:p>
        </p:txBody>
      </p:sp>
      <p:sp>
        <p:nvSpPr>
          <p:cNvPr id="9" name="Title 1">
            <a:extLst>
              <a:ext uri="{FF2B5EF4-FFF2-40B4-BE49-F238E27FC236}">
                <a16:creationId xmlns:a16="http://schemas.microsoft.com/office/drawing/2014/main" id="{4074A990-4638-F8A6-4BCF-AD83C4DC6835}"/>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SCREENSHOTS</a:t>
            </a:r>
            <a:endParaRPr lang="en-IN" sz="4000" b="1" dirty="0"/>
          </a:p>
        </p:txBody>
      </p:sp>
      <p:sp>
        <p:nvSpPr>
          <p:cNvPr id="10" name="Title 1">
            <a:extLst>
              <a:ext uri="{FF2B5EF4-FFF2-40B4-BE49-F238E27FC236}">
                <a16:creationId xmlns:a16="http://schemas.microsoft.com/office/drawing/2014/main" id="{C425A531-34DE-2863-AA52-A27493F5FD59}"/>
              </a:ext>
            </a:extLst>
          </p:cNvPr>
          <p:cNvSpPr txBox="1">
            <a:spLocks/>
          </p:cNvSpPr>
          <p:nvPr/>
        </p:nvSpPr>
        <p:spPr>
          <a:xfrm>
            <a:off x="1664995" y="4827457"/>
            <a:ext cx="8862010" cy="478780"/>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600" dirty="0">
                <a:latin typeface="+mn-lt"/>
              </a:rPr>
              <a:t>Figure: Prediction Output</a:t>
            </a:r>
            <a:endParaRPr lang="en-IN" sz="1600" dirty="0">
              <a:latin typeface="+mn-lt"/>
            </a:endParaRPr>
          </a:p>
        </p:txBody>
      </p:sp>
    </p:spTree>
    <p:extLst>
      <p:ext uri="{BB962C8B-B14F-4D97-AF65-F5344CB8AC3E}">
        <p14:creationId xmlns:p14="http://schemas.microsoft.com/office/powerpoint/2010/main" val="1380111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E9ED3FB-253E-46BD-879D-8D5D22E7C09D}"/>
              </a:ext>
            </a:extLst>
          </p:cNvPr>
          <p:cNvSpPr>
            <a:spLocks noGrp="1"/>
          </p:cNvSpPr>
          <p:nvPr>
            <p:ph type="sldNum" sz="quarter" idx="12"/>
          </p:nvPr>
        </p:nvSpPr>
        <p:spPr/>
        <p:txBody>
          <a:bodyPr/>
          <a:lstStyle/>
          <a:p>
            <a:fld id="{6ABFD712-9A51-4586-91F9-28577CD1986E}" type="slidenum">
              <a:rPr lang="en-US" smtClean="0"/>
              <a:pPr/>
              <a:t>16</a:t>
            </a:fld>
            <a:endParaRPr lang="en-US" dirty="0"/>
          </a:p>
        </p:txBody>
      </p:sp>
      <p:pic>
        <p:nvPicPr>
          <p:cNvPr id="7" name="Picture 6">
            <a:extLst>
              <a:ext uri="{FF2B5EF4-FFF2-40B4-BE49-F238E27FC236}">
                <a16:creationId xmlns:a16="http://schemas.microsoft.com/office/drawing/2014/main" id="{F49F096A-C715-B0B9-ED22-1EB9C0C621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5247" y="1340768"/>
            <a:ext cx="7781506" cy="4377096"/>
          </a:xfrm>
          <a:prstGeom prst="rect">
            <a:avLst/>
          </a:prstGeom>
        </p:spPr>
      </p:pic>
      <p:sp>
        <p:nvSpPr>
          <p:cNvPr id="5" name="Title 1">
            <a:extLst>
              <a:ext uri="{FF2B5EF4-FFF2-40B4-BE49-F238E27FC236}">
                <a16:creationId xmlns:a16="http://schemas.microsoft.com/office/drawing/2014/main" id="{9F020D2C-187A-18D0-884D-10AC636B38E2}"/>
              </a:ext>
            </a:extLst>
          </p:cNvPr>
          <p:cNvSpPr txBox="1">
            <a:spLocks/>
          </p:cNvSpPr>
          <p:nvPr/>
        </p:nvSpPr>
        <p:spPr>
          <a:xfrm>
            <a:off x="548153" y="5710968"/>
            <a:ext cx="11095693" cy="478780"/>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600" dirty="0">
                <a:latin typeface="+mn-lt"/>
              </a:rPr>
              <a:t>Figure: GUI output</a:t>
            </a:r>
            <a:endParaRPr lang="en-IN" sz="1600" dirty="0">
              <a:latin typeface="+mn-lt"/>
            </a:endParaRPr>
          </a:p>
        </p:txBody>
      </p:sp>
      <p:sp>
        <p:nvSpPr>
          <p:cNvPr id="9" name="TextBox 8">
            <a:extLst>
              <a:ext uri="{FF2B5EF4-FFF2-40B4-BE49-F238E27FC236}">
                <a16:creationId xmlns:a16="http://schemas.microsoft.com/office/drawing/2014/main" id="{26281C0E-50A1-FDB5-6091-7115ADABDA5F}"/>
              </a:ext>
            </a:extLst>
          </p:cNvPr>
          <p:cNvSpPr txBox="1"/>
          <p:nvPr/>
        </p:nvSpPr>
        <p:spPr>
          <a:xfrm>
            <a:off x="1078205" y="764704"/>
            <a:ext cx="9448800" cy="553998"/>
          </a:xfrm>
          <a:prstGeom prst="rect">
            <a:avLst/>
          </a:prstGeom>
          <a:noFill/>
        </p:spPr>
        <p:txBody>
          <a:bodyPr wrap="square" rtlCol="0">
            <a:spAutoFit/>
          </a:bodyPr>
          <a:lstStyle/>
          <a:p>
            <a:pPr marL="342900" indent="-342900">
              <a:buFont typeface="Arial" panose="020B0604020202020204" pitchFamily="34" charset="0"/>
              <a:buChar char="•"/>
            </a:pPr>
            <a:r>
              <a:rPr lang="en-IN" sz="3000" b="1" dirty="0">
                <a:solidFill>
                  <a:srgbClr val="00000A"/>
                </a:solidFill>
              </a:rPr>
              <a:t>Graphical User Interface</a:t>
            </a:r>
          </a:p>
        </p:txBody>
      </p:sp>
    </p:spTree>
    <p:extLst>
      <p:ext uri="{BB962C8B-B14F-4D97-AF65-F5344CB8AC3E}">
        <p14:creationId xmlns:p14="http://schemas.microsoft.com/office/powerpoint/2010/main" val="176292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52C6FA-FE76-4741-9197-56101B0F9437}"/>
              </a:ext>
            </a:extLst>
          </p:cNvPr>
          <p:cNvSpPr>
            <a:spLocks noGrp="1"/>
          </p:cNvSpPr>
          <p:nvPr>
            <p:ph type="sldNum" sz="quarter" idx="12"/>
          </p:nvPr>
        </p:nvSpPr>
        <p:spPr/>
        <p:txBody>
          <a:bodyPr/>
          <a:lstStyle/>
          <a:p>
            <a:fld id="{6ABFD712-9A51-4586-91F9-28577CD1986E}" type="slidenum">
              <a:rPr lang="en-US" smtClean="0"/>
              <a:pPr/>
              <a:t>17</a:t>
            </a:fld>
            <a:endParaRPr lang="en-US" dirty="0"/>
          </a:p>
        </p:txBody>
      </p:sp>
      <p:sp>
        <p:nvSpPr>
          <p:cNvPr id="11" name="TextBox 10">
            <a:extLst>
              <a:ext uri="{FF2B5EF4-FFF2-40B4-BE49-F238E27FC236}">
                <a16:creationId xmlns:a16="http://schemas.microsoft.com/office/drawing/2014/main" id="{F0AE8538-7879-4FA3-BE66-360ECD71249A}"/>
              </a:ext>
            </a:extLst>
          </p:cNvPr>
          <p:cNvSpPr txBox="1"/>
          <p:nvPr/>
        </p:nvSpPr>
        <p:spPr>
          <a:xfrm>
            <a:off x="1017478" y="992833"/>
            <a:ext cx="10157044" cy="34254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200" b="1" dirty="0"/>
              <a:t>Active Cases:</a:t>
            </a:r>
            <a:endParaRPr lang="en-IN" sz="2200" dirty="0"/>
          </a:p>
          <a:p>
            <a:pPr>
              <a:lnSpc>
                <a:spcPct val="150000"/>
              </a:lnSpc>
            </a:pPr>
            <a:r>
              <a:rPr lang="en-IN" sz="2200" dirty="0"/>
              <a:t>		Active Cases = Confirmed Cases – (Recovered Cases + Death Cases)</a:t>
            </a:r>
          </a:p>
          <a:p>
            <a:pPr marL="285750" indent="-285750">
              <a:lnSpc>
                <a:spcPct val="200000"/>
              </a:lnSpc>
              <a:buFont typeface="Arial" panose="020B0604020202020204" pitchFamily="34" charset="0"/>
              <a:buChar char="•"/>
            </a:pPr>
            <a:r>
              <a:rPr lang="en-IN" sz="2200" b="1" dirty="0"/>
              <a:t>Closed Cases: </a:t>
            </a:r>
            <a:endParaRPr lang="en-IN" sz="2200" dirty="0"/>
          </a:p>
          <a:p>
            <a:pPr>
              <a:lnSpc>
                <a:spcPct val="150000"/>
              </a:lnSpc>
            </a:pPr>
            <a:r>
              <a:rPr lang="en-IN" sz="2200" dirty="0"/>
              <a:t>		Closed Cases = Recovered Cases + Death Cases</a:t>
            </a:r>
          </a:p>
          <a:p>
            <a:pPr marL="285750" indent="-285750">
              <a:lnSpc>
                <a:spcPct val="200000"/>
              </a:lnSpc>
              <a:buFont typeface="Arial" panose="020B0604020202020204" pitchFamily="34" charset="0"/>
              <a:buChar char="•"/>
            </a:pPr>
            <a:r>
              <a:rPr lang="en-IN" sz="2200" b="1" dirty="0"/>
              <a:t>Mortality rate:</a:t>
            </a:r>
            <a:r>
              <a:rPr lang="en-IN" sz="2200" b="1" dirty="0">
                <a:sym typeface="Wingdings" panose="05000000000000000000" pitchFamily="2" charset="2"/>
              </a:rPr>
              <a:t> </a:t>
            </a:r>
            <a:r>
              <a:rPr lang="en-IN" sz="2000" i="1" dirty="0">
                <a:sym typeface="Wingdings" panose="05000000000000000000" pitchFamily="2" charset="2"/>
              </a:rPr>
              <a:t>(</a:t>
            </a:r>
            <a:r>
              <a:rPr lang="en-IN" sz="2000" i="1" dirty="0"/>
              <a:t>Mortality rate is measure of number of death in a particular population)</a:t>
            </a:r>
            <a:endParaRPr lang="en-IN" sz="2200" i="1" dirty="0"/>
          </a:p>
          <a:p>
            <a:pPr>
              <a:lnSpc>
                <a:spcPct val="150000"/>
              </a:lnSpc>
            </a:pPr>
            <a:r>
              <a:rPr lang="en-IN" sz="2200" dirty="0"/>
              <a:t>		Mortality rate = (Death Cases / Confirmed Cases) x 100</a:t>
            </a:r>
            <a:endParaRPr lang="en-IN" sz="2200" b="1" dirty="0"/>
          </a:p>
        </p:txBody>
      </p:sp>
      <p:sp>
        <p:nvSpPr>
          <p:cNvPr id="16" name="Title 1">
            <a:extLst>
              <a:ext uri="{FF2B5EF4-FFF2-40B4-BE49-F238E27FC236}">
                <a16:creationId xmlns:a16="http://schemas.microsoft.com/office/drawing/2014/main" id="{BDD7F908-BE53-03BD-4350-F4D1272673B9}"/>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MATHEMATICAL MODEL</a:t>
            </a:r>
            <a:endParaRPr lang="en-IN" sz="4000" b="1" dirty="0"/>
          </a:p>
        </p:txBody>
      </p:sp>
    </p:spTree>
    <p:extLst>
      <p:ext uri="{BB962C8B-B14F-4D97-AF65-F5344CB8AC3E}">
        <p14:creationId xmlns:p14="http://schemas.microsoft.com/office/powerpoint/2010/main" val="784379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52C6FA-FE76-4741-9197-56101B0F9437}"/>
              </a:ext>
            </a:extLst>
          </p:cNvPr>
          <p:cNvSpPr>
            <a:spLocks noGrp="1"/>
          </p:cNvSpPr>
          <p:nvPr>
            <p:ph type="sldNum" sz="quarter" idx="12"/>
          </p:nvPr>
        </p:nvSpPr>
        <p:spPr/>
        <p:txBody>
          <a:bodyPr/>
          <a:lstStyle/>
          <a:p>
            <a:fld id="{6ABFD712-9A51-4586-91F9-28577CD1986E}" type="slidenum">
              <a:rPr lang="en-US" smtClean="0"/>
              <a:pPr/>
              <a:t>18</a:t>
            </a:fld>
            <a:endParaRPr lang="en-US" dirty="0"/>
          </a:p>
        </p:txBody>
      </p:sp>
      <p:sp>
        <p:nvSpPr>
          <p:cNvPr id="11" name="TextBox 10">
            <a:extLst>
              <a:ext uri="{FF2B5EF4-FFF2-40B4-BE49-F238E27FC236}">
                <a16:creationId xmlns:a16="http://schemas.microsoft.com/office/drawing/2014/main" id="{F0AE8538-7879-4FA3-BE66-360ECD71249A}"/>
              </a:ext>
            </a:extLst>
          </p:cNvPr>
          <p:cNvSpPr txBox="1"/>
          <p:nvPr/>
        </p:nvSpPr>
        <p:spPr>
          <a:xfrm>
            <a:off x="1017478" y="992833"/>
            <a:ext cx="10157044" cy="263149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200" b="1" dirty="0"/>
              <a:t>Recovery Rate:</a:t>
            </a:r>
          </a:p>
          <a:p>
            <a:pPr>
              <a:lnSpc>
                <a:spcPct val="150000"/>
              </a:lnSpc>
            </a:pPr>
            <a:r>
              <a:rPr lang="en-IN" sz="2200" b="1" dirty="0"/>
              <a:t>		</a:t>
            </a:r>
            <a:r>
              <a:rPr lang="en-IN" sz="2200" dirty="0"/>
              <a:t>Recovery Rate = (Recovered Cases / Confirmed Cases) x 100</a:t>
            </a:r>
            <a:endParaRPr lang="en-IN" sz="2200" b="1" dirty="0"/>
          </a:p>
          <a:p>
            <a:pPr marL="285750" indent="-285750">
              <a:lnSpc>
                <a:spcPct val="200000"/>
              </a:lnSpc>
              <a:buFont typeface="Arial" panose="020B0604020202020204" pitchFamily="34" charset="0"/>
              <a:buChar char="•"/>
            </a:pPr>
            <a:r>
              <a:rPr lang="en-IN" sz="2200" b="1" dirty="0"/>
              <a:t>Growth Factor: </a:t>
            </a:r>
            <a:r>
              <a:rPr lang="en-IN" sz="2000" i="1" dirty="0"/>
              <a:t>(Growth factor is the factor by which a quantity multiplies itself over time)</a:t>
            </a:r>
            <a:endParaRPr lang="en-IN" sz="2200" i="1" dirty="0"/>
          </a:p>
          <a:p>
            <a:pPr>
              <a:lnSpc>
                <a:spcPct val="150000"/>
              </a:lnSpc>
            </a:pPr>
            <a:r>
              <a:rPr lang="en-IN" sz="2200" b="1" dirty="0"/>
              <a:t>		</a:t>
            </a:r>
            <a:r>
              <a:rPr lang="en-IN" sz="2200" dirty="0"/>
              <a:t>Formula 	=         Current new (Confirmed, Recovered, Deaths) </a:t>
            </a:r>
          </a:p>
          <a:p>
            <a:r>
              <a:rPr lang="en-IN" sz="2200" dirty="0"/>
              <a:t>				      		(Confirmed, Recovered, Deaths) on the previous day.</a:t>
            </a:r>
          </a:p>
        </p:txBody>
      </p:sp>
      <p:cxnSp>
        <p:nvCxnSpPr>
          <p:cNvPr id="5" name="Straight Connector 4">
            <a:extLst>
              <a:ext uri="{FF2B5EF4-FFF2-40B4-BE49-F238E27FC236}">
                <a16:creationId xmlns:a16="http://schemas.microsoft.com/office/drawing/2014/main" id="{F1CD9489-52E7-BFFF-EA42-F082DE0F1D9A}"/>
              </a:ext>
            </a:extLst>
          </p:cNvPr>
          <p:cNvCxnSpPr>
            <a:cxnSpLocks/>
          </p:cNvCxnSpPr>
          <p:nvPr/>
        </p:nvCxnSpPr>
        <p:spPr>
          <a:xfrm>
            <a:off x="3791744" y="3212976"/>
            <a:ext cx="6108714"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419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F32CC95-12BA-41D3-AF3B-EF1EFB689F31}"/>
              </a:ext>
            </a:extLst>
          </p:cNvPr>
          <p:cNvSpPr>
            <a:spLocks noGrp="1"/>
          </p:cNvSpPr>
          <p:nvPr>
            <p:ph type="sldNum" sz="quarter" idx="12"/>
          </p:nvPr>
        </p:nvSpPr>
        <p:spPr/>
        <p:txBody>
          <a:bodyPr/>
          <a:lstStyle/>
          <a:p>
            <a:fld id="{6ABFD712-9A51-4586-91F9-28577CD1986E}" type="slidenum">
              <a:rPr lang="en-US" smtClean="0"/>
              <a:pPr/>
              <a:t>19</a:t>
            </a:fld>
            <a:endParaRPr lang="en-US" dirty="0"/>
          </a:p>
        </p:txBody>
      </p:sp>
      <p:sp>
        <p:nvSpPr>
          <p:cNvPr id="5" name="Title 1">
            <a:extLst>
              <a:ext uri="{FF2B5EF4-FFF2-40B4-BE49-F238E27FC236}">
                <a16:creationId xmlns:a16="http://schemas.microsoft.com/office/drawing/2014/main" id="{923DFF12-6893-2AA5-9F41-861E945A081D}"/>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REQUIREMENTS</a:t>
            </a:r>
            <a:endParaRPr lang="en-IN" sz="4000" b="1" dirty="0"/>
          </a:p>
        </p:txBody>
      </p:sp>
      <p:sp>
        <p:nvSpPr>
          <p:cNvPr id="7" name="Content Placeholder 2">
            <a:extLst>
              <a:ext uri="{FF2B5EF4-FFF2-40B4-BE49-F238E27FC236}">
                <a16:creationId xmlns:a16="http://schemas.microsoft.com/office/drawing/2014/main" id="{4D9FA7AF-8672-9D4A-36A8-20E407A31D48}"/>
              </a:ext>
            </a:extLst>
          </p:cNvPr>
          <p:cNvSpPr txBox="1">
            <a:spLocks/>
          </p:cNvSpPr>
          <p:nvPr/>
        </p:nvSpPr>
        <p:spPr>
          <a:xfrm>
            <a:off x="838200" y="1268760"/>
            <a:ext cx="10515600" cy="30480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chemeClr val="tx1"/>
              </a:buClr>
              <a:buFont typeface="Arial" panose="020B0604020202020204" pitchFamily="34" charset="0"/>
              <a:buChar char="•"/>
            </a:pPr>
            <a:r>
              <a:rPr lang="en-US" sz="2200" b="1" dirty="0">
                <a:solidFill>
                  <a:srgbClr val="00000A"/>
                </a:solidFill>
              </a:rPr>
              <a:t>Software requirements </a:t>
            </a:r>
          </a:p>
          <a:p>
            <a:pPr marL="982980" lvl="2" indent="-342900">
              <a:lnSpc>
                <a:spcPct val="100000"/>
              </a:lnSpc>
              <a:buClr>
                <a:schemeClr val="tx1"/>
              </a:buClr>
              <a:buSzPct val="80000"/>
              <a:buFont typeface="+mj-lt"/>
              <a:buAutoNum type="arabicPeriod"/>
            </a:pPr>
            <a:r>
              <a:rPr lang="en-IN" sz="2200" dirty="0">
                <a:solidFill>
                  <a:srgbClr val="00000A"/>
                </a:solidFill>
                <a:effectLst/>
                <a:ea typeface="Times New Roman" panose="02020603050405020304" pitchFamily="18" charset="0"/>
              </a:rPr>
              <a:t>Any Python IDE (e.g. PyCharm-IDE)</a:t>
            </a:r>
          </a:p>
          <a:p>
            <a:pPr marL="982980" lvl="2" indent="-342900">
              <a:lnSpc>
                <a:spcPct val="100000"/>
              </a:lnSpc>
              <a:buClr>
                <a:schemeClr val="tx1"/>
              </a:buClr>
              <a:buSzPct val="80000"/>
              <a:buFont typeface="+mj-lt"/>
              <a:buAutoNum type="arabicPeriod"/>
            </a:pPr>
            <a:r>
              <a:rPr lang="en-IN" sz="2200" dirty="0">
                <a:solidFill>
                  <a:srgbClr val="00000A"/>
                </a:solidFill>
                <a:effectLst/>
                <a:ea typeface="Times New Roman" panose="02020603050405020304" pitchFamily="18" charset="0"/>
              </a:rPr>
              <a:t>Python 3.7</a:t>
            </a:r>
          </a:p>
          <a:p>
            <a:pPr marL="982980" lvl="2" indent="-342900">
              <a:lnSpc>
                <a:spcPct val="100000"/>
              </a:lnSpc>
              <a:buClr>
                <a:schemeClr val="tx1"/>
              </a:buClr>
              <a:buSzPct val="80000"/>
              <a:buFont typeface="+mj-lt"/>
              <a:buAutoNum type="arabicPeriod"/>
            </a:pPr>
            <a:r>
              <a:rPr lang="en-IN" sz="2200" dirty="0">
                <a:solidFill>
                  <a:srgbClr val="00000A"/>
                </a:solidFill>
                <a:effectLst/>
                <a:ea typeface="Times New Roman" panose="02020603050405020304" pitchFamily="18" charset="0"/>
              </a:rPr>
              <a:t>Jupyter </a:t>
            </a:r>
            <a:r>
              <a:rPr lang="en-US" sz="2200" dirty="0">
                <a:solidFill>
                  <a:srgbClr val="00000A"/>
                </a:solidFill>
                <a:effectLst/>
                <a:ea typeface="Times New Roman" panose="02020603050405020304" pitchFamily="18" charset="0"/>
              </a:rPr>
              <a:t>Notebook </a:t>
            </a:r>
            <a:endParaRPr lang="en-IN" sz="2200" dirty="0">
              <a:solidFill>
                <a:srgbClr val="00000A"/>
              </a:solidFill>
              <a:effectLst/>
              <a:ea typeface="Times New Roman" panose="02020603050405020304" pitchFamily="18" charset="0"/>
            </a:endParaRPr>
          </a:p>
          <a:p>
            <a:pPr marL="982980" lvl="2" indent="-342900">
              <a:lnSpc>
                <a:spcPct val="100000"/>
              </a:lnSpc>
              <a:buClr>
                <a:schemeClr val="tx1"/>
              </a:buClr>
              <a:buSzPct val="80000"/>
              <a:buFont typeface="+mj-lt"/>
              <a:buAutoNum type="arabicPeriod"/>
            </a:pPr>
            <a:r>
              <a:rPr lang="en-IN" sz="2200" dirty="0">
                <a:solidFill>
                  <a:srgbClr val="00000A"/>
                </a:solidFill>
                <a:effectLst/>
                <a:ea typeface="Times New Roman" panose="02020603050405020304" pitchFamily="18" charset="0"/>
              </a:rPr>
              <a:t>Streamlit Library</a:t>
            </a:r>
          </a:p>
          <a:p>
            <a:pPr marL="982980" lvl="2" indent="-342900">
              <a:lnSpc>
                <a:spcPct val="100000"/>
              </a:lnSpc>
              <a:buClr>
                <a:schemeClr val="tx1"/>
              </a:buClr>
              <a:buSzPct val="80000"/>
              <a:buFont typeface="+mj-lt"/>
              <a:buAutoNum type="arabicPeriod"/>
            </a:pPr>
            <a:r>
              <a:rPr lang="en-IN" sz="2200" dirty="0">
                <a:solidFill>
                  <a:srgbClr val="00000A"/>
                </a:solidFill>
                <a:ea typeface="Times New Roman" panose="02020603050405020304" pitchFamily="18" charset="0"/>
              </a:rPr>
              <a:t>Scikit Learn</a:t>
            </a:r>
            <a:endParaRPr lang="en-IN" sz="2200" dirty="0">
              <a:solidFill>
                <a:srgbClr val="00000A"/>
              </a:solidFill>
              <a:effectLst/>
              <a:ea typeface="Times New Roman" panose="02020603050405020304" pitchFamily="18" charset="0"/>
            </a:endParaRPr>
          </a:p>
          <a:p>
            <a:pPr marL="982980" lvl="2" indent="-342900">
              <a:lnSpc>
                <a:spcPct val="100000"/>
              </a:lnSpc>
              <a:buClr>
                <a:schemeClr val="tx1"/>
              </a:buClr>
              <a:buSzPct val="80000"/>
              <a:buFont typeface="+mj-lt"/>
              <a:buAutoNum type="arabicPeriod"/>
            </a:pPr>
            <a:r>
              <a:rPr lang="en-IN" sz="2200" dirty="0">
                <a:solidFill>
                  <a:srgbClr val="00000A"/>
                </a:solidFill>
                <a:ea typeface="Times New Roman" panose="02020603050405020304" pitchFamily="18" charset="0"/>
              </a:rPr>
              <a:t>Libraries like Pandas, NumPy, Altair, Plotly</a:t>
            </a:r>
            <a:endParaRPr lang="en-IN" sz="2200" dirty="0">
              <a:solidFill>
                <a:srgbClr val="00000A"/>
              </a:solidFill>
              <a:effectLst/>
              <a:ea typeface="Times New Roman" panose="02020603050405020304" pitchFamily="18" charset="0"/>
            </a:endParaRPr>
          </a:p>
          <a:p>
            <a:pPr lvl="1">
              <a:buClr>
                <a:schemeClr val="tx1"/>
              </a:buClr>
              <a:buFont typeface="Arial" panose="020B0604020202020204" pitchFamily="34" charset="0"/>
              <a:buChar char="•"/>
            </a:pPr>
            <a:endParaRPr lang="en-US" sz="2200" b="1" dirty="0">
              <a:solidFill>
                <a:srgbClr val="00000A"/>
              </a:solidFill>
            </a:endParaRPr>
          </a:p>
          <a:p>
            <a:pPr lvl="1">
              <a:buClr>
                <a:schemeClr val="tx1"/>
              </a:buClr>
              <a:buFont typeface="Arial" panose="020B0604020202020204" pitchFamily="34" charset="0"/>
              <a:buChar char="•"/>
            </a:pPr>
            <a:r>
              <a:rPr lang="en-US" sz="2200" b="1" dirty="0">
                <a:solidFill>
                  <a:srgbClr val="00000A"/>
                </a:solidFill>
                <a:effectLst/>
                <a:ea typeface="Times New Roman" panose="02020603050405020304" pitchFamily="18" charset="0"/>
              </a:rPr>
              <a:t>Hardware requirements</a:t>
            </a:r>
            <a:endParaRPr lang="en-IN" sz="2200" dirty="0">
              <a:solidFill>
                <a:srgbClr val="00000A"/>
              </a:solidFill>
              <a:effectLst/>
              <a:ea typeface="Times New Roman" panose="02020603050405020304" pitchFamily="18" charset="0"/>
            </a:endParaRPr>
          </a:p>
          <a:p>
            <a:pPr marL="982980" lvl="2" indent="-342900">
              <a:lnSpc>
                <a:spcPct val="100000"/>
              </a:lnSpc>
              <a:buClr>
                <a:schemeClr val="tx1"/>
              </a:buClr>
              <a:buSzPct val="80000"/>
              <a:buFont typeface="+mj-lt"/>
              <a:buAutoNum type="arabicPeriod"/>
            </a:pPr>
            <a:r>
              <a:rPr lang="en-US" sz="2200" dirty="0">
                <a:solidFill>
                  <a:srgbClr val="00000A"/>
                </a:solidFill>
              </a:rPr>
              <a:t>Active internet connection.</a:t>
            </a:r>
            <a:endParaRPr lang="en-IN" sz="2200" dirty="0">
              <a:solidFill>
                <a:srgbClr val="00000A"/>
              </a:solidFill>
            </a:endParaRPr>
          </a:p>
          <a:p>
            <a:pPr marL="982980" lvl="2" indent="-342900">
              <a:lnSpc>
                <a:spcPct val="100000"/>
              </a:lnSpc>
              <a:buClr>
                <a:schemeClr val="tx1"/>
              </a:buClr>
              <a:buSzPct val="80000"/>
              <a:buFont typeface="+mj-lt"/>
              <a:buAutoNum type="arabicPeriod"/>
            </a:pPr>
            <a:r>
              <a:rPr lang="en-US" sz="2200" dirty="0">
                <a:solidFill>
                  <a:srgbClr val="00000A"/>
                </a:solidFill>
              </a:rPr>
              <a:t>Operating System - Windows 10</a:t>
            </a:r>
            <a:endParaRPr lang="en-IN" sz="2200" dirty="0">
              <a:solidFill>
                <a:srgbClr val="00000A"/>
              </a:solidFill>
            </a:endParaRPr>
          </a:p>
          <a:p>
            <a:pPr marL="0" indent="0">
              <a:buNone/>
            </a:pPr>
            <a:endParaRPr lang="en-IN" sz="2200" dirty="0"/>
          </a:p>
        </p:txBody>
      </p:sp>
    </p:spTree>
    <p:extLst>
      <p:ext uri="{BB962C8B-B14F-4D97-AF65-F5344CB8AC3E}">
        <p14:creationId xmlns:p14="http://schemas.microsoft.com/office/powerpoint/2010/main" val="9051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BFD712-9A51-4586-91F9-28577CD1986E}" type="slidenum">
              <a:rPr lang="en-US" smtClean="0"/>
              <a:pPr/>
              <a:t>2</a:t>
            </a:fld>
            <a:endParaRPr lang="en-US" dirty="0"/>
          </a:p>
        </p:txBody>
      </p:sp>
      <p:sp>
        <p:nvSpPr>
          <p:cNvPr id="3" name="Content Placeholder 2"/>
          <p:cNvSpPr>
            <a:spLocks noGrp="1"/>
          </p:cNvSpPr>
          <p:nvPr>
            <p:ph idx="4294967295"/>
          </p:nvPr>
        </p:nvSpPr>
        <p:spPr>
          <a:xfrm>
            <a:off x="792560" y="1006475"/>
            <a:ext cx="11094640" cy="5230837"/>
          </a:xfrm>
        </p:spPr>
        <p:txBody>
          <a:bodyPr>
            <a:normAutofit/>
          </a:bodyPr>
          <a:lstStyle/>
          <a:p>
            <a:pPr marL="514350" indent="-514350">
              <a:buFont typeface="+mj-lt"/>
              <a:buAutoNum type="arabicPeriod"/>
            </a:pPr>
            <a:r>
              <a:rPr lang="en-US" sz="1400" b="1" dirty="0"/>
              <a:t>Introduction </a:t>
            </a:r>
          </a:p>
          <a:p>
            <a:pPr marL="514350" indent="-514350">
              <a:buFont typeface="+mj-lt"/>
              <a:buAutoNum type="arabicPeriod"/>
            </a:pPr>
            <a:r>
              <a:rPr lang="en-US" sz="1400" b="1" dirty="0"/>
              <a:t>Problem Statement  </a:t>
            </a:r>
          </a:p>
          <a:p>
            <a:pPr marL="514350" indent="-514350">
              <a:buFont typeface="+mj-lt"/>
              <a:buAutoNum type="arabicPeriod"/>
            </a:pPr>
            <a:r>
              <a:rPr lang="en-US" sz="1400" b="1" dirty="0"/>
              <a:t>Motivation</a:t>
            </a:r>
          </a:p>
          <a:p>
            <a:pPr marL="514350" indent="-514350">
              <a:buFont typeface="+mj-lt"/>
              <a:buAutoNum type="arabicPeriod"/>
            </a:pPr>
            <a:r>
              <a:rPr lang="en-US" sz="1400" b="1" dirty="0"/>
              <a:t>Literature Survey</a:t>
            </a:r>
          </a:p>
          <a:p>
            <a:pPr marL="514350" indent="-514350">
              <a:buFont typeface="+mj-lt"/>
              <a:buAutoNum type="arabicPeriod"/>
            </a:pPr>
            <a:r>
              <a:rPr lang="en-US" sz="1400" b="1" dirty="0"/>
              <a:t>System Architecture</a:t>
            </a:r>
          </a:p>
          <a:p>
            <a:pPr marL="514350" indent="-514350">
              <a:buFont typeface="+mj-lt"/>
              <a:buAutoNum type="arabicPeriod"/>
            </a:pPr>
            <a:r>
              <a:rPr lang="en-US" sz="1400" b="1" dirty="0"/>
              <a:t>System Diagrams</a:t>
            </a:r>
          </a:p>
          <a:p>
            <a:pPr marL="514350" indent="-514350">
              <a:buFont typeface="+mj-lt"/>
              <a:buAutoNum type="arabicPeriod"/>
            </a:pPr>
            <a:r>
              <a:rPr lang="en-US" sz="1400" b="1" dirty="0"/>
              <a:t>Algorithm</a:t>
            </a:r>
          </a:p>
          <a:p>
            <a:pPr marL="514350" indent="-514350">
              <a:buFont typeface="+mj-lt"/>
              <a:buAutoNum type="arabicPeriod"/>
            </a:pPr>
            <a:r>
              <a:rPr lang="en-US" sz="1400" b="1" dirty="0"/>
              <a:t>Screenshots</a:t>
            </a:r>
          </a:p>
          <a:p>
            <a:pPr marL="514350" indent="-514350">
              <a:buFont typeface="+mj-lt"/>
              <a:buAutoNum type="arabicPeriod"/>
            </a:pPr>
            <a:r>
              <a:rPr lang="en-US" sz="1400" b="1" dirty="0"/>
              <a:t>Mathematical Model</a:t>
            </a:r>
          </a:p>
          <a:p>
            <a:pPr marL="514350" indent="-514350">
              <a:buFont typeface="+mj-lt"/>
              <a:buAutoNum type="arabicPeriod"/>
            </a:pPr>
            <a:r>
              <a:rPr lang="en-US" sz="1400" b="1" dirty="0"/>
              <a:t>Requirements</a:t>
            </a:r>
          </a:p>
          <a:p>
            <a:pPr marL="514350" indent="-514350">
              <a:buFont typeface="+mj-lt"/>
              <a:buAutoNum type="arabicPeriod"/>
            </a:pPr>
            <a:r>
              <a:rPr lang="en-US" sz="1400" b="1" dirty="0"/>
              <a:t>Technical Risks</a:t>
            </a:r>
          </a:p>
          <a:p>
            <a:pPr marL="514350" indent="-514350">
              <a:buFont typeface="+mj-lt"/>
              <a:buAutoNum type="arabicPeriod"/>
            </a:pPr>
            <a:r>
              <a:rPr lang="en-US" sz="1400" b="1" dirty="0"/>
              <a:t>Advantages and Limitations</a:t>
            </a:r>
          </a:p>
          <a:p>
            <a:pPr marL="514350" indent="-514350">
              <a:buFont typeface="+mj-lt"/>
              <a:buAutoNum type="arabicPeriod"/>
            </a:pPr>
            <a:r>
              <a:rPr lang="en-US" sz="1400" b="1" dirty="0"/>
              <a:t>Conclusion</a:t>
            </a:r>
          </a:p>
          <a:p>
            <a:pPr marL="514350" indent="-514350">
              <a:buFont typeface="+mj-lt"/>
              <a:buAutoNum type="arabicPeriod"/>
            </a:pPr>
            <a:r>
              <a:rPr lang="en-US" sz="1400" b="1" dirty="0"/>
              <a:t>References</a:t>
            </a:r>
          </a:p>
        </p:txBody>
      </p:sp>
      <p:sp>
        <p:nvSpPr>
          <p:cNvPr id="7" name="Title 1">
            <a:extLst>
              <a:ext uri="{FF2B5EF4-FFF2-40B4-BE49-F238E27FC236}">
                <a16:creationId xmlns:a16="http://schemas.microsoft.com/office/drawing/2014/main" id="{BAD23F88-CAE1-B5DE-86B0-A95551DD70C7}"/>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b="1" dirty="0"/>
              <a:t>OUTLINE</a:t>
            </a:r>
          </a:p>
        </p:txBody>
      </p:sp>
    </p:spTree>
    <p:extLst>
      <p:ext uri="{BB962C8B-B14F-4D97-AF65-F5344CB8AC3E}">
        <p14:creationId xmlns:p14="http://schemas.microsoft.com/office/powerpoint/2010/main" val="1515516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E9ED3FB-253E-46BD-879D-8D5D22E7C09D}"/>
              </a:ext>
            </a:extLst>
          </p:cNvPr>
          <p:cNvSpPr>
            <a:spLocks noGrp="1"/>
          </p:cNvSpPr>
          <p:nvPr>
            <p:ph type="sldNum" sz="quarter" idx="12"/>
          </p:nvPr>
        </p:nvSpPr>
        <p:spPr/>
        <p:txBody>
          <a:bodyPr/>
          <a:lstStyle/>
          <a:p>
            <a:fld id="{6ABFD712-9A51-4586-91F9-28577CD1986E}" type="slidenum">
              <a:rPr lang="en-US" smtClean="0"/>
              <a:pPr/>
              <a:t>20</a:t>
            </a:fld>
            <a:endParaRPr lang="en-US" dirty="0"/>
          </a:p>
        </p:txBody>
      </p:sp>
      <p:sp>
        <p:nvSpPr>
          <p:cNvPr id="5" name="Title 1">
            <a:extLst>
              <a:ext uri="{FF2B5EF4-FFF2-40B4-BE49-F238E27FC236}">
                <a16:creationId xmlns:a16="http://schemas.microsoft.com/office/drawing/2014/main" id="{90FEB829-1BB4-ACE6-B6E1-52D35CCAD3B6}"/>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TECHNICAL RISKS</a:t>
            </a:r>
            <a:endParaRPr lang="en-IN" sz="4000" b="1" dirty="0"/>
          </a:p>
        </p:txBody>
      </p:sp>
      <p:sp>
        <p:nvSpPr>
          <p:cNvPr id="7" name="Content Placeholder 2">
            <a:extLst>
              <a:ext uri="{FF2B5EF4-FFF2-40B4-BE49-F238E27FC236}">
                <a16:creationId xmlns:a16="http://schemas.microsoft.com/office/drawing/2014/main" id="{B4B55CDF-B88B-9985-C07E-B5063FB00211}"/>
              </a:ext>
            </a:extLst>
          </p:cNvPr>
          <p:cNvSpPr txBox="1">
            <a:spLocks/>
          </p:cNvSpPr>
          <p:nvPr/>
        </p:nvSpPr>
        <p:spPr>
          <a:xfrm>
            <a:off x="990600" y="1524000"/>
            <a:ext cx="10515600" cy="3048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07492" indent="-342900">
              <a:lnSpc>
                <a:spcPct val="100000"/>
              </a:lnSpc>
              <a:buClr>
                <a:schemeClr val="tx1"/>
              </a:buClr>
              <a:buSzPct val="80000"/>
              <a:buFont typeface="Arial" panose="020B0604020202020204" pitchFamily="34" charset="0"/>
              <a:buChar char="•"/>
            </a:pPr>
            <a:endParaRPr lang="en-US" sz="2200" dirty="0">
              <a:solidFill>
                <a:srgbClr val="00000A"/>
              </a:solidFill>
            </a:endParaRPr>
          </a:p>
        </p:txBody>
      </p:sp>
      <p:sp>
        <p:nvSpPr>
          <p:cNvPr id="8" name="Content Placeholder 2">
            <a:extLst>
              <a:ext uri="{FF2B5EF4-FFF2-40B4-BE49-F238E27FC236}">
                <a16:creationId xmlns:a16="http://schemas.microsoft.com/office/drawing/2014/main" id="{14DF1F71-DFED-4DCD-665A-97EEDC09C337}"/>
              </a:ext>
            </a:extLst>
          </p:cNvPr>
          <p:cNvSpPr txBox="1">
            <a:spLocks/>
          </p:cNvSpPr>
          <p:nvPr/>
        </p:nvSpPr>
        <p:spPr>
          <a:xfrm>
            <a:off x="838200" y="1340768"/>
            <a:ext cx="10515600" cy="3048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07492" indent="-342900">
              <a:lnSpc>
                <a:spcPct val="100000"/>
              </a:lnSpc>
              <a:buClr>
                <a:schemeClr val="tx1"/>
              </a:buClr>
              <a:buSzPct val="80000"/>
              <a:buFont typeface="Arial" panose="020B0604020202020204" pitchFamily="34" charset="0"/>
              <a:buChar char="•"/>
            </a:pPr>
            <a:r>
              <a:rPr lang="en-US" sz="2200" dirty="0">
                <a:solidFill>
                  <a:srgbClr val="00000A"/>
                </a:solidFill>
              </a:rPr>
              <a:t>Unintentional network failure</a:t>
            </a:r>
            <a:endParaRPr lang="en-IN" sz="2200" dirty="0">
              <a:solidFill>
                <a:srgbClr val="00000A"/>
              </a:solidFill>
            </a:endParaRPr>
          </a:p>
          <a:p>
            <a:pPr marL="507492" indent="-342900">
              <a:lnSpc>
                <a:spcPct val="100000"/>
              </a:lnSpc>
              <a:buClr>
                <a:schemeClr val="tx1"/>
              </a:buClr>
              <a:buSzPct val="80000"/>
              <a:buFont typeface="Arial" panose="020B0604020202020204" pitchFamily="34" charset="0"/>
              <a:buChar char="•"/>
            </a:pPr>
            <a:r>
              <a:rPr lang="en-IN" sz="2200" dirty="0">
                <a:solidFill>
                  <a:srgbClr val="00000A"/>
                </a:solidFill>
              </a:rPr>
              <a:t>Power loss</a:t>
            </a:r>
          </a:p>
          <a:p>
            <a:pPr marL="507492" indent="-342900">
              <a:lnSpc>
                <a:spcPct val="100000"/>
              </a:lnSpc>
              <a:buClr>
                <a:schemeClr val="tx1"/>
              </a:buClr>
              <a:buSzPct val="80000"/>
              <a:buFont typeface="Arial" panose="020B0604020202020204" pitchFamily="34" charset="0"/>
              <a:buChar char="•"/>
            </a:pPr>
            <a:r>
              <a:rPr lang="en-IN" sz="2200" dirty="0">
                <a:solidFill>
                  <a:srgbClr val="00000A"/>
                </a:solidFill>
              </a:rPr>
              <a:t>System crash</a:t>
            </a:r>
          </a:p>
          <a:p>
            <a:pPr marL="507492" indent="-342900">
              <a:lnSpc>
                <a:spcPct val="100000"/>
              </a:lnSpc>
              <a:buClr>
                <a:schemeClr val="tx1"/>
              </a:buClr>
              <a:buSzPct val="80000"/>
              <a:buFont typeface="Arial" panose="020B0604020202020204" pitchFamily="34" charset="0"/>
              <a:buChar char="•"/>
            </a:pPr>
            <a:r>
              <a:rPr lang="en-IN" sz="2200" dirty="0">
                <a:solidFill>
                  <a:srgbClr val="00000A"/>
                </a:solidFill>
              </a:rPr>
              <a:t>Data Corruption</a:t>
            </a:r>
            <a:endParaRPr lang="en-US" sz="2200" dirty="0">
              <a:solidFill>
                <a:srgbClr val="00000A"/>
              </a:solidFill>
            </a:endParaRPr>
          </a:p>
        </p:txBody>
      </p:sp>
    </p:spTree>
    <p:extLst>
      <p:ext uri="{BB962C8B-B14F-4D97-AF65-F5344CB8AC3E}">
        <p14:creationId xmlns:p14="http://schemas.microsoft.com/office/powerpoint/2010/main" val="310412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BFD712-9A51-4586-91F9-28577CD1986E}" type="slidenum">
              <a:rPr lang="en-US" smtClean="0"/>
              <a:pPr/>
              <a:t>21</a:t>
            </a:fld>
            <a:endParaRPr lang="en-US" dirty="0"/>
          </a:p>
        </p:txBody>
      </p:sp>
      <p:sp>
        <p:nvSpPr>
          <p:cNvPr id="5" name="Title 1">
            <a:extLst>
              <a:ext uri="{FF2B5EF4-FFF2-40B4-BE49-F238E27FC236}">
                <a16:creationId xmlns:a16="http://schemas.microsoft.com/office/drawing/2014/main" id="{EE50207B-D689-2A67-B01B-F930C1F7C910}"/>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ADVANTAGES</a:t>
            </a:r>
            <a:endParaRPr lang="en-IN" sz="4000" b="1" dirty="0"/>
          </a:p>
        </p:txBody>
      </p:sp>
      <p:sp>
        <p:nvSpPr>
          <p:cNvPr id="7" name="Content Placeholder 2">
            <a:extLst>
              <a:ext uri="{FF2B5EF4-FFF2-40B4-BE49-F238E27FC236}">
                <a16:creationId xmlns:a16="http://schemas.microsoft.com/office/drawing/2014/main" id="{8E870D27-94BA-3AEE-7BD5-34DD4CBC086C}"/>
              </a:ext>
            </a:extLst>
          </p:cNvPr>
          <p:cNvSpPr txBox="1">
            <a:spLocks/>
          </p:cNvSpPr>
          <p:nvPr/>
        </p:nvSpPr>
        <p:spPr>
          <a:xfrm>
            <a:off x="838200" y="1340768"/>
            <a:ext cx="10515600" cy="3048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07492" indent="-342900">
              <a:lnSpc>
                <a:spcPct val="100000"/>
              </a:lnSpc>
              <a:buClr>
                <a:schemeClr val="tx1"/>
              </a:buClr>
              <a:buSzPct val="80000"/>
              <a:buFont typeface="Arial" panose="020B0604020202020204" pitchFamily="34" charset="0"/>
              <a:buChar char="•"/>
            </a:pPr>
            <a:r>
              <a:rPr lang="en-US" sz="2200" dirty="0">
                <a:solidFill>
                  <a:srgbClr val="00000A"/>
                </a:solidFill>
              </a:rPr>
              <a:t>Impactful study on Covid-19 cases worldwide.</a:t>
            </a:r>
          </a:p>
          <a:p>
            <a:pPr marL="507492" indent="-342900">
              <a:lnSpc>
                <a:spcPct val="100000"/>
              </a:lnSpc>
              <a:buClr>
                <a:schemeClr val="tx1"/>
              </a:buClr>
              <a:buSzPct val="80000"/>
              <a:buFont typeface="Arial" panose="020B0604020202020204" pitchFamily="34" charset="0"/>
              <a:buChar char="•"/>
            </a:pPr>
            <a:r>
              <a:rPr lang="en-US" sz="2200" dirty="0">
                <a:solidFill>
                  <a:srgbClr val="00000A"/>
                </a:solidFill>
              </a:rPr>
              <a:t>Predicting accurate results with some minor variations.</a:t>
            </a:r>
          </a:p>
          <a:p>
            <a:pPr marL="507492" indent="-342900">
              <a:lnSpc>
                <a:spcPct val="100000"/>
              </a:lnSpc>
              <a:buClr>
                <a:schemeClr val="tx1"/>
              </a:buClr>
              <a:buSzPct val="80000"/>
              <a:buFont typeface="Arial" panose="020B0604020202020204" pitchFamily="34" charset="0"/>
              <a:buChar char="•"/>
            </a:pPr>
            <a:r>
              <a:rPr lang="en-US" sz="2200" dirty="0">
                <a:solidFill>
                  <a:srgbClr val="00000A"/>
                </a:solidFill>
              </a:rPr>
              <a:t>System can be used from anywhere if hosted on internet.</a:t>
            </a:r>
          </a:p>
        </p:txBody>
      </p:sp>
    </p:spTree>
    <p:extLst>
      <p:ext uri="{BB962C8B-B14F-4D97-AF65-F5344CB8AC3E}">
        <p14:creationId xmlns:p14="http://schemas.microsoft.com/office/powerpoint/2010/main" val="503756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BFD712-9A51-4586-91F9-28577CD1986E}" type="slidenum">
              <a:rPr lang="en-US" smtClean="0"/>
              <a:pPr/>
              <a:t>22</a:t>
            </a:fld>
            <a:endParaRPr lang="en-US" dirty="0"/>
          </a:p>
        </p:txBody>
      </p:sp>
      <p:sp>
        <p:nvSpPr>
          <p:cNvPr id="10" name="Title 1">
            <a:extLst>
              <a:ext uri="{FF2B5EF4-FFF2-40B4-BE49-F238E27FC236}">
                <a16:creationId xmlns:a16="http://schemas.microsoft.com/office/drawing/2014/main" id="{2FC33649-4440-D8A4-3A00-130F90D3E924}"/>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LIMITATIONS</a:t>
            </a:r>
            <a:endParaRPr lang="en-IN" sz="4000" b="1" dirty="0"/>
          </a:p>
        </p:txBody>
      </p:sp>
      <p:sp>
        <p:nvSpPr>
          <p:cNvPr id="11" name="Content Placeholder 2">
            <a:extLst>
              <a:ext uri="{FF2B5EF4-FFF2-40B4-BE49-F238E27FC236}">
                <a16:creationId xmlns:a16="http://schemas.microsoft.com/office/drawing/2014/main" id="{8AF7D670-B29E-7929-B5B5-DFBF276AF1AF}"/>
              </a:ext>
            </a:extLst>
          </p:cNvPr>
          <p:cNvSpPr txBox="1">
            <a:spLocks/>
          </p:cNvSpPr>
          <p:nvPr/>
        </p:nvSpPr>
        <p:spPr>
          <a:xfrm>
            <a:off x="838200" y="1371600"/>
            <a:ext cx="10515600" cy="3048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07492" lvl="0" indent="-342900">
              <a:lnSpc>
                <a:spcPct val="100000"/>
              </a:lnSpc>
              <a:buClr>
                <a:schemeClr val="tx1"/>
              </a:buClr>
              <a:buSzPct val="80000"/>
              <a:buFont typeface="Arial" panose="020B0604020202020204" pitchFamily="34" charset="0"/>
              <a:buChar char="•"/>
            </a:pPr>
            <a:r>
              <a:rPr lang="en-US" sz="2200" dirty="0">
                <a:solidFill>
                  <a:srgbClr val="00000A"/>
                </a:solidFill>
              </a:rPr>
              <a:t>The system is dataset dependent.</a:t>
            </a:r>
          </a:p>
          <a:p>
            <a:pPr marL="507492" indent="-342900">
              <a:lnSpc>
                <a:spcPct val="100000"/>
              </a:lnSpc>
              <a:buClr>
                <a:schemeClr val="tx1"/>
              </a:buClr>
              <a:buSzPct val="80000"/>
              <a:buFont typeface="Arial" panose="020B0604020202020204" pitchFamily="34" charset="0"/>
              <a:buChar char="•"/>
            </a:pPr>
            <a:r>
              <a:rPr lang="en-US" sz="2200" dirty="0">
                <a:solidFill>
                  <a:srgbClr val="00000A"/>
                </a:solidFill>
              </a:rPr>
              <a:t>Will work only for Regression Analysis.</a:t>
            </a:r>
          </a:p>
          <a:p>
            <a:pPr marL="507492" lvl="0" indent="-342900">
              <a:lnSpc>
                <a:spcPct val="100000"/>
              </a:lnSpc>
              <a:buClr>
                <a:schemeClr val="tx1"/>
              </a:buClr>
              <a:buSzPct val="80000"/>
              <a:buFont typeface="Arial" panose="020B0604020202020204" pitchFamily="34" charset="0"/>
              <a:buChar char="•"/>
            </a:pPr>
            <a:r>
              <a:rPr lang="en-US" sz="2200" dirty="0">
                <a:solidFill>
                  <a:srgbClr val="00000A"/>
                </a:solidFill>
              </a:rPr>
              <a:t>Frequent Data Cleaning required.</a:t>
            </a:r>
          </a:p>
          <a:p>
            <a:pPr marL="507492" indent="-342900">
              <a:lnSpc>
                <a:spcPct val="100000"/>
              </a:lnSpc>
              <a:buClr>
                <a:schemeClr val="tx1"/>
              </a:buClr>
              <a:buSzPct val="80000"/>
              <a:buFont typeface="Arial" panose="020B0604020202020204" pitchFamily="34" charset="0"/>
              <a:buChar char="•"/>
            </a:pPr>
            <a:r>
              <a:rPr lang="en-US" sz="2200" dirty="0">
                <a:solidFill>
                  <a:srgbClr val="00000A"/>
                </a:solidFill>
              </a:rPr>
              <a:t>Gets unexpected results for some countries due to unavailability of accurate data.</a:t>
            </a:r>
          </a:p>
        </p:txBody>
      </p:sp>
    </p:spTree>
    <p:extLst>
      <p:ext uri="{BB962C8B-B14F-4D97-AF65-F5344CB8AC3E}">
        <p14:creationId xmlns:p14="http://schemas.microsoft.com/office/powerpoint/2010/main" val="263403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BFD712-9A51-4586-91F9-28577CD1986E}" type="slidenum">
              <a:rPr lang="en-US" smtClean="0"/>
              <a:pPr/>
              <a:t>23</a:t>
            </a:fld>
            <a:endParaRPr lang="en-US" dirty="0"/>
          </a:p>
        </p:txBody>
      </p:sp>
      <p:sp>
        <p:nvSpPr>
          <p:cNvPr id="3" name="Content Placeholder 2"/>
          <p:cNvSpPr>
            <a:spLocks noGrp="1"/>
          </p:cNvSpPr>
          <p:nvPr>
            <p:ph idx="4294967295"/>
          </p:nvPr>
        </p:nvSpPr>
        <p:spPr>
          <a:xfrm>
            <a:off x="990600" y="1600200"/>
            <a:ext cx="10058400" cy="4022725"/>
          </a:xfrm>
        </p:spPr>
        <p:txBody>
          <a:bodyPr>
            <a:noAutofit/>
          </a:bodyPr>
          <a:lstStyle/>
          <a:p>
            <a:pPr>
              <a:tabLst>
                <a:tab pos="3830638" algn="l"/>
              </a:tabLst>
            </a:pPr>
            <a:r>
              <a:rPr lang="en-US" altLang="en-US" sz="2200" dirty="0"/>
              <a:t>The COVID-19 pandemic outbreak has devastated the whole world and lead to a state of worldwide health emergency. Several efforts have been performed to combat this pandemic. In this study, we aimed to explore the impact of vital signs, chronic disease, preliminary clinical data, and demographic features to predict the COVID-19 transmission trends among countries using supervised machine learning algorithms.</a:t>
            </a:r>
            <a:endParaRPr lang="en-IN" altLang="en-US" sz="2200" dirty="0"/>
          </a:p>
        </p:txBody>
      </p:sp>
      <p:sp>
        <p:nvSpPr>
          <p:cNvPr id="5" name="Title 1">
            <a:extLst>
              <a:ext uri="{FF2B5EF4-FFF2-40B4-BE49-F238E27FC236}">
                <a16:creationId xmlns:a16="http://schemas.microsoft.com/office/drawing/2014/main" id="{B7107D6A-4973-C248-EF8C-D35BA7AEED2A}"/>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CONCLUSION</a:t>
            </a:r>
            <a:endParaRPr lang="en-IN" sz="4000" b="1" dirty="0"/>
          </a:p>
        </p:txBody>
      </p:sp>
    </p:spTree>
    <p:extLst>
      <p:ext uri="{BB962C8B-B14F-4D97-AF65-F5344CB8AC3E}">
        <p14:creationId xmlns:p14="http://schemas.microsoft.com/office/powerpoint/2010/main" val="1437127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BFD712-9A51-4586-91F9-28577CD1986E}" type="slidenum">
              <a:rPr lang="en-US" smtClean="0"/>
              <a:pPr/>
              <a:t>24</a:t>
            </a:fld>
            <a:endParaRPr lang="en-US" dirty="0"/>
          </a:p>
        </p:txBody>
      </p:sp>
      <p:sp>
        <p:nvSpPr>
          <p:cNvPr id="3" name="Content Placeholder 2"/>
          <p:cNvSpPr>
            <a:spLocks noGrp="1"/>
          </p:cNvSpPr>
          <p:nvPr>
            <p:ph idx="4294967295"/>
          </p:nvPr>
        </p:nvSpPr>
        <p:spPr>
          <a:xfrm>
            <a:off x="885746" y="1412776"/>
            <a:ext cx="10515600" cy="5047009"/>
          </a:xfrm>
        </p:spPr>
        <p:txBody>
          <a:bodyPr>
            <a:noAutofit/>
          </a:bodyPr>
          <a:lstStyle/>
          <a:p>
            <a:r>
              <a:rPr lang="en-IN" dirty="0"/>
              <a:t>[1]</a:t>
            </a:r>
            <a:r>
              <a:rPr lang="en-IN" sz="2200" dirty="0"/>
              <a:t>	"COVID-19 Prediction Models" - Sheikh Muzaffar Shakeel, Nithya Sathya 	Kumar, 	Pranita Pandurang Madalli, Rashmi Srinivasaiah, and Devappa Renuka Swamy, - 2021 	Aug: Vol. 12(4): 215–229 </a:t>
            </a:r>
          </a:p>
          <a:p>
            <a:r>
              <a:rPr lang="en-IN" dirty="0"/>
              <a:t>[2]</a:t>
            </a:r>
            <a:r>
              <a:rPr lang="en-IN" sz="2200" dirty="0"/>
              <a:t>	"A Machine Learning Based Exploration Of COVID-19 Mortality Risk" – Mahdi 	Mahdavi , Hadi 	Choubdar , Erfan Zabeh , Michael Rieder, Safieddin Safavi- Naeini, 	Zsolt Jobbagy, 2021 July: PLoS 	ONE 16(7): e0252384</a:t>
            </a:r>
          </a:p>
          <a:p>
            <a:r>
              <a:rPr lang="en-IN" dirty="0"/>
              <a:t>[3]</a:t>
            </a:r>
            <a:r>
              <a:rPr lang="en-IN" sz="2200" dirty="0"/>
              <a:t>	"Machine Learning Models For Covid-19 Future Forecasting" - Ramesh Kumar 	Mojjada, Arvind Yadav, A.V. Prabhu and Yuvaraj Natarajan, 2020 Dec: Elsevier Public 	Health Emergency Collection -PMC7723767</a:t>
            </a:r>
          </a:p>
          <a:p>
            <a:r>
              <a:rPr lang="en-IN" dirty="0"/>
              <a:t>[4]</a:t>
            </a:r>
            <a:r>
              <a:rPr lang="en-IN" sz="2200" dirty="0"/>
              <a:t>	"Covid-19 Forecast Using Holt-Winters Exponential Smoothing" – Djakaria and S E 	Saleh, Djakaria and S E Saleh 2021 J. Phys.: Conf. Ser. 1882 012033 </a:t>
            </a:r>
          </a:p>
          <a:p>
            <a:r>
              <a:rPr lang="en-IN" dirty="0"/>
              <a:t>[5]</a:t>
            </a:r>
            <a:r>
              <a:rPr lang="en-IN" sz="2200" dirty="0"/>
              <a:t>	"Daily Tracking and Forecasting of the Global COVID-19 Pandemic" – Zhanduo Zhang, 	Xiaona Wang , 2020 Apr: THELANCET-D-20-05175</a:t>
            </a:r>
          </a:p>
        </p:txBody>
      </p:sp>
      <p:sp>
        <p:nvSpPr>
          <p:cNvPr id="5" name="Title 1">
            <a:extLst>
              <a:ext uri="{FF2B5EF4-FFF2-40B4-BE49-F238E27FC236}">
                <a16:creationId xmlns:a16="http://schemas.microsoft.com/office/drawing/2014/main" id="{34254DD7-03DA-5CDE-F8B4-B009B95E201C}"/>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REFERENCES</a:t>
            </a:r>
            <a:endParaRPr lang="en-IN" sz="4000" b="1" dirty="0"/>
          </a:p>
        </p:txBody>
      </p:sp>
    </p:spTree>
    <p:extLst>
      <p:ext uri="{BB962C8B-B14F-4D97-AF65-F5344CB8AC3E}">
        <p14:creationId xmlns:p14="http://schemas.microsoft.com/office/powerpoint/2010/main" val="4174393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2E10FB-DB9B-4D7E-B828-AD66C85C0BC4}"/>
              </a:ext>
            </a:extLst>
          </p:cNvPr>
          <p:cNvSpPr>
            <a:spLocks noGrp="1"/>
          </p:cNvSpPr>
          <p:nvPr>
            <p:ph type="sldNum" sz="quarter" idx="12"/>
          </p:nvPr>
        </p:nvSpPr>
        <p:spPr/>
        <p:txBody>
          <a:bodyPr/>
          <a:lstStyle/>
          <a:p>
            <a:fld id="{6ABFD712-9A51-4586-91F9-28577CD1986E}" type="slidenum">
              <a:rPr lang="en-US" smtClean="0"/>
              <a:pPr/>
              <a:t>25</a:t>
            </a:fld>
            <a:endParaRPr lang="en-US" dirty="0"/>
          </a:p>
        </p:txBody>
      </p:sp>
      <p:sp>
        <p:nvSpPr>
          <p:cNvPr id="4" name="TextBox 3">
            <a:extLst>
              <a:ext uri="{FF2B5EF4-FFF2-40B4-BE49-F238E27FC236}">
                <a16:creationId xmlns:a16="http://schemas.microsoft.com/office/drawing/2014/main" id="{87266FAF-519F-BE74-105F-E5FE68DE6B28}"/>
              </a:ext>
            </a:extLst>
          </p:cNvPr>
          <p:cNvSpPr txBox="1"/>
          <p:nvPr/>
        </p:nvSpPr>
        <p:spPr>
          <a:xfrm>
            <a:off x="3431704" y="1988840"/>
            <a:ext cx="4247456" cy="1200329"/>
          </a:xfrm>
          <a:prstGeom prst="rect">
            <a:avLst/>
          </a:prstGeom>
          <a:noFill/>
        </p:spPr>
        <p:txBody>
          <a:bodyPr wrap="square" rtlCol="0" anchor="ctr">
            <a:spAutoFit/>
          </a:bodyPr>
          <a:lstStyle/>
          <a:p>
            <a:pPr algn="ctr"/>
            <a:r>
              <a:rPr lang="en-IN" sz="7200" dirty="0">
                <a:latin typeface="Arial Rounded MT Bold" panose="020F0704030504030204" pitchFamily="34" charset="0"/>
              </a:rPr>
              <a:t>T</a:t>
            </a:r>
            <a:r>
              <a:rPr lang="en-IN" sz="6600" dirty="0">
                <a:latin typeface="Arial Rounded MT Bold" panose="020F0704030504030204" pitchFamily="34" charset="0"/>
              </a:rPr>
              <a:t>HANK</a:t>
            </a:r>
            <a:endParaRPr lang="en-IN" sz="7200" dirty="0">
              <a:latin typeface="Arial Rounded MT Bold" panose="020F0704030504030204" pitchFamily="34" charset="0"/>
            </a:endParaRPr>
          </a:p>
        </p:txBody>
      </p:sp>
      <p:sp>
        <p:nvSpPr>
          <p:cNvPr id="5" name="TextBox 4">
            <a:extLst>
              <a:ext uri="{FF2B5EF4-FFF2-40B4-BE49-F238E27FC236}">
                <a16:creationId xmlns:a16="http://schemas.microsoft.com/office/drawing/2014/main" id="{86DFBCD2-FB96-C644-4B28-CF153F8F122B}"/>
              </a:ext>
            </a:extLst>
          </p:cNvPr>
          <p:cNvSpPr txBox="1"/>
          <p:nvPr/>
        </p:nvSpPr>
        <p:spPr>
          <a:xfrm>
            <a:off x="5159896" y="2828835"/>
            <a:ext cx="2920752" cy="1200329"/>
          </a:xfrm>
          <a:prstGeom prst="rect">
            <a:avLst/>
          </a:prstGeom>
          <a:noFill/>
        </p:spPr>
        <p:txBody>
          <a:bodyPr wrap="square" rtlCol="0" anchor="ctr">
            <a:spAutoFit/>
          </a:bodyPr>
          <a:lstStyle/>
          <a:p>
            <a:pPr algn="ctr"/>
            <a:r>
              <a:rPr lang="en-IN" sz="7200" dirty="0">
                <a:latin typeface="Arial Rounded MT Bold" panose="020F0704030504030204" pitchFamily="34" charset="0"/>
              </a:rPr>
              <a:t>Y</a:t>
            </a:r>
            <a:r>
              <a:rPr lang="en-IN" sz="6600" dirty="0">
                <a:latin typeface="Arial Rounded MT Bold" panose="020F0704030504030204" pitchFamily="34" charset="0"/>
              </a:rPr>
              <a:t>OU</a:t>
            </a:r>
            <a:r>
              <a:rPr lang="en-IN" sz="7200" dirty="0">
                <a:latin typeface="Arial Rounded MT Bold" panose="020F0704030504030204" pitchFamily="34" charset="0"/>
              </a:rPr>
              <a:t>!</a:t>
            </a:r>
          </a:p>
        </p:txBody>
      </p:sp>
    </p:spTree>
    <p:extLst>
      <p:ext uri="{BB962C8B-B14F-4D97-AF65-F5344CB8AC3E}">
        <p14:creationId xmlns:p14="http://schemas.microsoft.com/office/powerpoint/2010/main" val="188408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BFD712-9A51-4586-91F9-28577CD1986E}" type="slidenum">
              <a:rPr lang="en-US" smtClean="0"/>
              <a:pPr/>
              <a:t>3</a:t>
            </a:fld>
            <a:endParaRPr lang="en-US" dirty="0"/>
          </a:p>
        </p:txBody>
      </p:sp>
      <p:sp>
        <p:nvSpPr>
          <p:cNvPr id="5" name="Title 1">
            <a:extLst>
              <a:ext uri="{FF2B5EF4-FFF2-40B4-BE49-F238E27FC236}">
                <a16:creationId xmlns:a16="http://schemas.microsoft.com/office/drawing/2014/main" id="{ADEA8D52-5C56-9669-A487-3F492FCF390A}"/>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b="1" dirty="0"/>
              <a:t>INTRODUCTION</a:t>
            </a:r>
          </a:p>
        </p:txBody>
      </p:sp>
      <p:sp>
        <p:nvSpPr>
          <p:cNvPr id="7" name="Content Placeholder 2">
            <a:extLst>
              <a:ext uri="{FF2B5EF4-FFF2-40B4-BE49-F238E27FC236}">
                <a16:creationId xmlns:a16="http://schemas.microsoft.com/office/drawing/2014/main" id="{D45E8480-C6DB-13D0-6E78-DBA81EE5BD59}"/>
              </a:ext>
            </a:extLst>
          </p:cNvPr>
          <p:cNvSpPr txBox="1">
            <a:spLocks/>
          </p:cNvSpPr>
          <p:nvPr/>
        </p:nvSpPr>
        <p:spPr>
          <a:xfrm>
            <a:off x="781522" y="1006475"/>
            <a:ext cx="10628956" cy="52308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SzPct val="120000"/>
              <a:buFont typeface="Arial" panose="020B0604020202020204" pitchFamily="34" charset="0"/>
              <a:buChar char="•"/>
            </a:pPr>
            <a:r>
              <a:rPr lang="en-US" altLang="en-US" sz="2200" dirty="0">
                <a:solidFill>
                  <a:srgbClr val="202124"/>
                </a:solidFill>
              </a:rPr>
              <a:t>        In December 2019, the novel and contagious virus belonging to the coronavirus COVID-19 outbreak started from the town of Wuhan, China. Also called the “severe acute respiratory syndrome coronavirus 2 (SARS-CoV-2)” being genetically close to the coronavirus that caused the SARS outbreak in 2003. The pandemic has become a major threat to the world.</a:t>
            </a:r>
          </a:p>
          <a:p>
            <a:pPr>
              <a:buClrTx/>
              <a:buSzPct val="120000"/>
              <a:buFont typeface="Arial" panose="020B0604020202020204" pitchFamily="34" charset="0"/>
              <a:buChar char="•"/>
            </a:pPr>
            <a:r>
              <a:rPr lang="en-US" sz="2200" dirty="0">
                <a:solidFill>
                  <a:srgbClr val="202124"/>
                </a:solidFill>
              </a:rPr>
              <a:t>        There </a:t>
            </a:r>
            <a:r>
              <a:rPr lang="en-US" altLang="en-US" sz="2200" dirty="0">
                <a:solidFill>
                  <a:srgbClr val="202124"/>
                </a:solidFill>
              </a:rPr>
              <a:t>is a need for innovative solutions to develop, manage and analyze big data on the growing network of infected subjects, patient details, their community movements, and integrate with clinical trials and, pharmaceutical, genomic and public health data.</a:t>
            </a:r>
          </a:p>
          <a:p>
            <a:pPr>
              <a:buClrTx/>
              <a:buSzPct val="120000"/>
              <a:buFont typeface="Arial" panose="020B0604020202020204" pitchFamily="34" charset="0"/>
              <a:buChar char="•"/>
            </a:pPr>
            <a:r>
              <a:rPr lang="en-US" altLang="en-US" sz="2200" dirty="0">
                <a:solidFill>
                  <a:srgbClr val="202124"/>
                </a:solidFill>
              </a:rPr>
              <a:t>        Over the last few decades, machine learning (ML) has gained a great deal of attention from researchers due to its capacity for solving complex real-world problems.</a:t>
            </a:r>
          </a:p>
          <a:p>
            <a:pPr>
              <a:buClrTx/>
              <a:buSzPct val="120000"/>
              <a:buFont typeface="Arial" panose="020B0604020202020204" pitchFamily="34" charset="0"/>
              <a:buChar char="•"/>
            </a:pPr>
            <a:r>
              <a:rPr lang="en-US" altLang="en-US" sz="2200" dirty="0">
                <a:solidFill>
                  <a:srgbClr val="202124"/>
                </a:solidFill>
              </a:rPr>
              <a:t>        Several ML algorithms have been used to predict future events in various applications.</a:t>
            </a:r>
            <a:endParaRPr lang="en-US" sz="2200" dirty="0">
              <a:solidFill>
                <a:srgbClr val="202124"/>
              </a:solidFill>
            </a:endParaRPr>
          </a:p>
          <a:p>
            <a:pPr>
              <a:buClrTx/>
              <a:buSzPct val="120000"/>
              <a:buFont typeface="Arial" panose="020B0604020202020204" pitchFamily="34" charset="0"/>
              <a:buChar char="•"/>
            </a:pPr>
            <a:r>
              <a:rPr lang="en-US" sz="2200" dirty="0">
                <a:solidFill>
                  <a:srgbClr val="202124"/>
                </a:solidFill>
              </a:rPr>
              <a:t>        </a:t>
            </a:r>
            <a:r>
              <a:rPr lang="en-US" altLang="en-US" sz="2200" dirty="0">
                <a:solidFill>
                  <a:srgbClr val="202124"/>
                </a:solidFill>
              </a:rPr>
              <a:t>So we are going propose a machine-learning model that predicts the peak for Covid-19 infection spread in country so government can propose specific restrictions over population till the pandemic ends.</a:t>
            </a:r>
            <a:endParaRPr lang="en-IN" sz="2200" dirty="0">
              <a:solidFill>
                <a:srgbClr val="202124"/>
              </a:solidFill>
            </a:endParaRPr>
          </a:p>
        </p:txBody>
      </p:sp>
    </p:spTree>
    <p:extLst>
      <p:ext uri="{BB962C8B-B14F-4D97-AF65-F5344CB8AC3E}">
        <p14:creationId xmlns:p14="http://schemas.microsoft.com/office/powerpoint/2010/main" val="359746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BFD712-9A51-4586-91F9-28577CD1986E}" type="slidenum">
              <a:rPr lang="en-US" smtClean="0"/>
              <a:pPr/>
              <a:t>4</a:t>
            </a:fld>
            <a:endParaRPr lang="en-US" dirty="0"/>
          </a:p>
        </p:txBody>
      </p:sp>
      <p:sp>
        <p:nvSpPr>
          <p:cNvPr id="5" name="Title 1">
            <a:extLst>
              <a:ext uri="{FF2B5EF4-FFF2-40B4-BE49-F238E27FC236}">
                <a16:creationId xmlns:a16="http://schemas.microsoft.com/office/drawing/2014/main" id="{1E0027C7-E2E0-9CD5-0284-E77024917EF7}"/>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PROBLEM STATEMENT</a:t>
            </a:r>
            <a:endParaRPr lang="en-IN" sz="4000" b="1" dirty="0"/>
          </a:p>
        </p:txBody>
      </p:sp>
      <p:sp>
        <p:nvSpPr>
          <p:cNvPr id="7" name="Content Placeholder 2">
            <a:extLst>
              <a:ext uri="{FF2B5EF4-FFF2-40B4-BE49-F238E27FC236}">
                <a16:creationId xmlns:a16="http://schemas.microsoft.com/office/drawing/2014/main" id="{7132260F-51B1-B48E-BAC7-191381425CBB}"/>
              </a:ext>
            </a:extLst>
          </p:cNvPr>
          <p:cNvSpPr txBox="1">
            <a:spLocks/>
          </p:cNvSpPr>
          <p:nvPr/>
        </p:nvSpPr>
        <p:spPr>
          <a:xfrm>
            <a:off x="594565" y="1436910"/>
            <a:ext cx="10628956" cy="52308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just">
              <a:lnSpc>
                <a:spcPct val="100000"/>
              </a:lnSpc>
              <a:buNone/>
            </a:pPr>
            <a:r>
              <a:rPr lang="en-US" altLang="en-US" sz="2200" dirty="0"/>
              <a:t>	Visualize &amp; Predict Covid-19 Outbreak throughout the given timeframe  with the number of active cases on a rise in Worldwide, a predictive model can help predict the trend of cases going on and help find out when the rise will peak and number of cases will drop down. The social effects of COVID-19 are also seen.</a:t>
            </a:r>
          </a:p>
        </p:txBody>
      </p:sp>
    </p:spTree>
    <p:extLst>
      <p:ext uri="{BB962C8B-B14F-4D97-AF65-F5344CB8AC3E}">
        <p14:creationId xmlns:p14="http://schemas.microsoft.com/office/powerpoint/2010/main" val="412812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BFD712-9A51-4586-91F9-28577CD1986E}" type="slidenum">
              <a:rPr lang="en-US" smtClean="0"/>
              <a:pPr/>
              <a:t>5</a:t>
            </a:fld>
            <a:endParaRPr lang="en-US" dirty="0"/>
          </a:p>
        </p:txBody>
      </p:sp>
      <p:sp>
        <p:nvSpPr>
          <p:cNvPr id="8" name="Title 1">
            <a:extLst>
              <a:ext uri="{FF2B5EF4-FFF2-40B4-BE49-F238E27FC236}">
                <a16:creationId xmlns:a16="http://schemas.microsoft.com/office/drawing/2014/main" id="{C0446A2B-E208-2FBD-43F0-3C296436B99B}"/>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MOTIVATION</a:t>
            </a:r>
            <a:endParaRPr lang="en-IN" sz="4000" b="1" dirty="0"/>
          </a:p>
        </p:txBody>
      </p:sp>
      <p:sp>
        <p:nvSpPr>
          <p:cNvPr id="9" name="Content Placeholder 2">
            <a:extLst>
              <a:ext uri="{FF2B5EF4-FFF2-40B4-BE49-F238E27FC236}">
                <a16:creationId xmlns:a16="http://schemas.microsoft.com/office/drawing/2014/main" id="{37ADC7DF-6739-D2EE-CEE7-E1740FBB5852}"/>
              </a:ext>
            </a:extLst>
          </p:cNvPr>
          <p:cNvSpPr txBox="1">
            <a:spLocks/>
          </p:cNvSpPr>
          <p:nvPr/>
        </p:nvSpPr>
        <p:spPr>
          <a:xfrm>
            <a:off x="781522" y="1255266"/>
            <a:ext cx="10628956" cy="52308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ClrTx/>
              <a:buFont typeface="Arial" panose="020B0604020202020204" pitchFamily="34" charset="0"/>
              <a:buChar char="•"/>
              <a:defRPr/>
            </a:pPr>
            <a:r>
              <a:rPr lang="en-US" sz="2200" dirty="0"/>
              <a:t>        COVID-19 was identified in 2019, and officially declared a pandemic by the WHO in March 2020. Since then, millions of people have been infected with COVID-19 and at least a million have died as the virus spread rapidly.</a:t>
            </a:r>
          </a:p>
          <a:p>
            <a:pPr algn="just">
              <a:buClrTx/>
              <a:buFont typeface="Arial" panose="020B0604020202020204" pitchFamily="34" charset="0"/>
              <a:buChar char="•"/>
              <a:defRPr/>
            </a:pPr>
            <a:r>
              <a:rPr lang="en-US" sz="2200" dirty="0"/>
              <a:t>        Even as vaccines have been developed, hundreds of thousands of people are affected in employment, education, and other environments daily, mostly through close contact with other persons who carry the virus.</a:t>
            </a:r>
          </a:p>
          <a:p>
            <a:pPr algn="just">
              <a:buClrTx/>
              <a:buFont typeface="Arial" panose="020B0604020202020204" pitchFamily="34" charset="0"/>
              <a:buChar char="•"/>
              <a:defRPr/>
            </a:pPr>
            <a:r>
              <a:rPr lang="en-US" sz="2200" dirty="0"/>
              <a:t>       These circumstances underline the need for the detection of COVID-19 presence as soon as possible in specific neighborhood, in order to protect those who do not yet have been infected.</a:t>
            </a:r>
          </a:p>
          <a:p>
            <a:pPr algn="just">
              <a:buClrTx/>
              <a:buFont typeface="Arial" panose="020B0604020202020204" pitchFamily="34" charset="0"/>
              <a:buChar char="•"/>
              <a:defRPr/>
            </a:pPr>
            <a:r>
              <a:rPr lang="en-US" sz="2200" dirty="0"/>
              <a:t>       To achieve this purpose, we aim to design a machine-learning-based forecasting model that can accurately predict COVID-19 spread.</a:t>
            </a:r>
            <a:endParaRPr lang="en-IN" sz="2200" dirty="0"/>
          </a:p>
        </p:txBody>
      </p:sp>
    </p:spTree>
    <p:extLst>
      <p:ext uri="{BB962C8B-B14F-4D97-AF65-F5344CB8AC3E}">
        <p14:creationId xmlns:p14="http://schemas.microsoft.com/office/powerpoint/2010/main" val="391673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BFD712-9A51-4586-91F9-28577CD1986E}" type="slidenum">
              <a:rPr lang="en-US" smtClean="0"/>
              <a:pPr/>
              <a:t>6</a:t>
            </a:fld>
            <a:endParaRPr lang="en-US" dirty="0"/>
          </a:p>
        </p:txBody>
      </p:sp>
      <p:graphicFrame>
        <p:nvGraphicFramePr>
          <p:cNvPr id="5" name="Content Placeholder 8">
            <a:extLst>
              <a:ext uri="{FF2B5EF4-FFF2-40B4-BE49-F238E27FC236}">
                <a16:creationId xmlns:a16="http://schemas.microsoft.com/office/drawing/2014/main" id="{7A9739F2-5EC9-8DEA-6A65-8790E18799BD}"/>
              </a:ext>
            </a:extLst>
          </p:cNvPr>
          <p:cNvGraphicFramePr>
            <a:graphicFrameLocks/>
          </p:cNvGraphicFramePr>
          <p:nvPr>
            <p:extLst>
              <p:ext uri="{D42A27DB-BD31-4B8C-83A1-F6EECF244321}">
                <p14:modId xmlns:p14="http://schemas.microsoft.com/office/powerpoint/2010/main" val="1729127613"/>
              </p:ext>
            </p:extLst>
          </p:nvPr>
        </p:nvGraphicFramePr>
        <p:xfrm>
          <a:off x="555009" y="1006475"/>
          <a:ext cx="11081981" cy="4732418"/>
        </p:xfrm>
        <a:graphic>
          <a:graphicData uri="http://schemas.openxmlformats.org/drawingml/2006/table">
            <a:tbl>
              <a:tblPr firstRow="1" bandRow="1"/>
              <a:tblGrid>
                <a:gridCol w="630442">
                  <a:extLst>
                    <a:ext uri="{9D8B030D-6E8A-4147-A177-3AD203B41FA5}">
                      <a16:colId xmlns:a16="http://schemas.microsoft.com/office/drawing/2014/main" val="1744836338"/>
                    </a:ext>
                  </a:extLst>
                </a:gridCol>
                <a:gridCol w="3398380">
                  <a:extLst>
                    <a:ext uri="{9D8B030D-6E8A-4147-A177-3AD203B41FA5}">
                      <a16:colId xmlns:a16="http://schemas.microsoft.com/office/drawing/2014/main" val="44007088"/>
                    </a:ext>
                  </a:extLst>
                </a:gridCol>
                <a:gridCol w="2311534">
                  <a:extLst>
                    <a:ext uri="{9D8B030D-6E8A-4147-A177-3AD203B41FA5}">
                      <a16:colId xmlns:a16="http://schemas.microsoft.com/office/drawing/2014/main" val="1788855091"/>
                    </a:ext>
                  </a:extLst>
                </a:gridCol>
                <a:gridCol w="793044">
                  <a:extLst>
                    <a:ext uri="{9D8B030D-6E8A-4147-A177-3AD203B41FA5}">
                      <a16:colId xmlns:a16="http://schemas.microsoft.com/office/drawing/2014/main" val="1298259628"/>
                    </a:ext>
                  </a:extLst>
                </a:gridCol>
                <a:gridCol w="3948581">
                  <a:extLst>
                    <a:ext uri="{9D8B030D-6E8A-4147-A177-3AD203B41FA5}">
                      <a16:colId xmlns:a16="http://schemas.microsoft.com/office/drawing/2014/main" val="1366856000"/>
                    </a:ext>
                  </a:extLst>
                </a:gridCol>
              </a:tblGrid>
              <a:tr h="488161">
                <a:tc>
                  <a:txBody>
                    <a:bodyPr/>
                    <a:lstStyle/>
                    <a:p>
                      <a:pPr marL="0" algn="ctr" defTabSz="914400" rtl="0" eaLnBrk="1" latinLnBrk="0" hangingPunct="1"/>
                      <a:r>
                        <a:rPr lang="en-US" sz="1400" b="1" kern="1200" dirty="0">
                          <a:solidFill>
                            <a:schemeClr val="tx1"/>
                          </a:solidFill>
                          <a:latin typeface="+mn-lt"/>
                          <a:ea typeface="+mn-ea"/>
                          <a:cs typeface="+mn-cs"/>
                        </a:rPr>
                        <a:t>Sr.</a:t>
                      </a:r>
                    </a:p>
                    <a:p>
                      <a:pPr marL="0" algn="ctr" defTabSz="914400" rtl="0" eaLnBrk="1" latinLnBrk="0" hangingPunct="1"/>
                      <a:r>
                        <a:rPr lang="en-US" sz="1400" b="1" kern="1200" dirty="0">
                          <a:solidFill>
                            <a:schemeClr val="tx1"/>
                          </a:solidFill>
                          <a:latin typeface="+mn-lt"/>
                          <a:ea typeface="+mn-ea"/>
                          <a:cs typeface="+mn-cs"/>
                        </a:rPr>
                        <a:t>No.</a:t>
                      </a:r>
                      <a:endParaRPr lang="en-IN" sz="1400" b="1" kern="1200" dirty="0">
                        <a:solidFill>
                          <a:schemeClr val="tx1"/>
                        </a:solidFill>
                        <a:latin typeface="+mn-lt"/>
                        <a:ea typeface="+mn-ea"/>
                        <a:cs typeface="+mn-cs"/>
                      </a:endParaRPr>
                    </a:p>
                  </a:txBody>
                  <a:tcPr anchor="ctr">
                    <a:solidFill>
                      <a:schemeClr val="tx2">
                        <a:lumMod val="25000"/>
                        <a:lumOff val="75000"/>
                      </a:schemeClr>
                    </a:solidFill>
                  </a:tcPr>
                </a:tc>
                <a:tc>
                  <a:txBody>
                    <a:bodyPr/>
                    <a:lstStyle/>
                    <a:p>
                      <a:pPr algn="ctr"/>
                      <a:r>
                        <a:rPr lang="en-US" sz="1400" b="1" dirty="0"/>
                        <a:t>Title</a:t>
                      </a:r>
                      <a:endParaRPr lang="en-IN" sz="1400" b="1" dirty="0"/>
                    </a:p>
                  </a:txBody>
                  <a:tcPr anchor="ctr">
                    <a:solidFill>
                      <a:schemeClr val="tx2">
                        <a:lumMod val="25000"/>
                        <a:lumOff val="75000"/>
                      </a:schemeClr>
                    </a:solidFill>
                  </a:tcPr>
                </a:tc>
                <a:tc>
                  <a:txBody>
                    <a:bodyPr/>
                    <a:lstStyle/>
                    <a:p>
                      <a:pPr marL="0" algn="ctr" defTabSz="914400" rtl="0" eaLnBrk="1" latinLnBrk="0" hangingPunct="1"/>
                      <a:r>
                        <a:rPr lang="en-US" sz="1400" b="1" kern="1200" dirty="0"/>
                        <a:t>Publications</a:t>
                      </a:r>
                      <a:endParaRPr lang="en-IN" sz="1400" b="1" kern="1200" dirty="0">
                        <a:solidFill>
                          <a:schemeClr val="tx1"/>
                        </a:solidFill>
                        <a:latin typeface="+mn-lt"/>
                        <a:ea typeface="+mn-ea"/>
                        <a:cs typeface="+mn-cs"/>
                      </a:endParaRPr>
                    </a:p>
                  </a:txBody>
                  <a:tcPr anchor="ctr">
                    <a:solidFill>
                      <a:schemeClr val="tx2">
                        <a:lumMod val="25000"/>
                        <a:lumOff val="75000"/>
                      </a:schemeClr>
                    </a:solidFill>
                  </a:tcPr>
                </a:tc>
                <a:tc>
                  <a:txBody>
                    <a:bodyPr/>
                    <a:lstStyle/>
                    <a:p>
                      <a:pPr marL="0" algn="ctr" defTabSz="914400" rtl="0" eaLnBrk="1" latinLnBrk="0" hangingPunct="1"/>
                      <a:r>
                        <a:rPr lang="en-US" sz="1400" b="1" kern="1200" dirty="0"/>
                        <a:t>Year</a:t>
                      </a:r>
                      <a:endParaRPr lang="en-IN" sz="1400" b="1" kern="1200" dirty="0">
                        <a:solidFill>
                          <a:schemeClr val="tx1"/>
                        </a:solidFill>
                        <a:latin typeface="+mn-lt"/>
                        <a:ea typeface="+mn-ea"/>
                        <a:cs typeface="+mn-cs"/>
                      </a:endParaRPr>
                    </a:p>
                  </a:txBody>
                  <a:tcPr anchor="ctr">
                    <a:solidFill>
                      <a:schemeClr val="tx2">
                        <a:lumMod val="25000"/>
                        <a:lumOff val="75000"/>
                      </a:schemeClr>
                    </a:solidFill>
                  </a:tcPr>
                </a:tc>
                <a:tc>
                  <a:txBody>
                    <a:bodyPr/>
                    <a:lstStyle/>
                    <a:p>
                      <a:pPr marL="0" algn="ctr" defTabSz="914400" rtl="0" eaLnBrk="1" latinLnBrk="0" hangingPunct="1"/>
                      <a:r>
                        <a:rPr lang="en-US" sz="1400" b="1" kern="1200" dirty="0"/>
                        <a:t>Description</a:t>
                      </a:r>
                      <a:endParaRPr lang="en-IN" sz="1400" b="1" kern="1200" dirty="0">
                        <a:solidFill>
                          <a:schemeClr val="tx1"/>
                        </a:solidFill>
                        <a:latin typeface="+mn-lt"/>
                        <a:ea typeface="+mn-ea"/>
                        <a:cs typeface="+mn-cs"/>
                      </a:endParaRPr>
                    </a:p>
                  </a:txBody>
                  <a:tcPr anchor="ctr">
                    <a:solidFill>
                      <a:schemeClr val="tx2">
                        <a:lumMod val="25000"/>
                        <a:lumOff val="75000"/>
                      </a:schemeClr>
                    </a:solidFill>
                  </a:tcPr>
                </a:tc>
                <a:extLst>
                  <a:ext uri="{0D108BD9-81ED-4DB2-BD59-A6C34878D82A}">
                    <a16:rowId xmlns:a16="http://schemas.microsoft.com/office/drawing/2014/main" val="2028118264"/>
                  </a:ext>
                </a:extLst>
              </a:tr>
              <a:tr h="902120">
                <a:tc>
                  <a:txBody>
                    <a:bodyPr/>
                    <a:lstStyle/>
                    <a:p>
                      <a:pPr marL="0" algn="ctr" defTabSz="914400" rtl="0" eaLnBrk="1" latinLnBrk="0" hangingPunct="1"/>
                      <a:r>
                        <a:rPr lang="en-US" sz="1400" kern="1200" dirty="0">
                          <a:solidFill>
                            <a:schemeClr val="tx1"/>
                          </a:solidFill>
                          <a:latin typeface="+mn-lt"/>
                          <a:ea typeface="+mn-ea"/>
                          <a:cs typeface="+mn-cs"/>
                        </a:rPr>
                        <a:t>[1]</a:t>
                      </a:r>
                      <a:endParaRPr lang="en-IN" sz="1400" kern="1200" dirty="0">
                        <a:solidFill>
                          <a:schemeClr val="tx1"/>
                        </a:solidFill>
                        <a:latin typeface="+mn-lt"/>
                        <a:ea typeface="+mn-ea"/>
                        <a:cs typeface="+mn-cs"/>
                      </a:endParaRPr>
                    </a:p>
                  </a:txBody>
                  <a:tcPr anchor="ctr">
                    <a:solidFill>
                      <a:schemeClr val="tx2">
                        <a:lumMod val="25000"/>
                        <a:lumOff val="75000"/>
                      </a:schemeClr>
                    </a:solidFill>
                  </a:tcPr>
                </a:tc>
                <a:tc>
                  <a:txBody>
                    <a:bodyPr/>
                    <a:lstStyle/>
                    <a:p>
                      <a:pPr marL="0" indent="0" algn="just" defTabSz="914400" rtl="0" eaLnBrk="1" latinLnBrk="0" hangingPunct="1">
                        <a:lnSpc>
                          <a:spcPct val="80000"/>
                        </a:lnSpc>
                        <a:spcBef>
                          <a:spcPts val="1200"/>
                        </a:spcBef>
                        <a:spcAft>
                          <a:spcPts val="200"/>
                        </a:spcAft>
                        <a:buClr>
                          <a:schemeClr val="accent1"/>
                        </a:buClr>
                        <a:buSzPct val="100000"/>
                        <a:buFont typeface="Arial" panose="020B0604020202020204" pitchFamily="34" charset="0"/>
                        <a:buNone/>
                        <a:defRPr/>
                      </a:pPr>
                      <a:r>
                        <a:rPr lang="en-IN" sz="1400" kern="1200" dirty="0"/>
                        <a:t>COVID-19 Prediction Models</a:t>
                      </a:r>
                      <a:endParaRPr lang="en-IN" sz="1400" kern="1200" dirty="0">
                        <a:solidFill>
                          <a:schemeClr val="tx1">
                            <a:lumMod val="75000"/>
                            <a:lumOff val="25000"/>
                          </a:schemeClr>
                        </a:solidFill>
                        <a:latin typeface="+mn-lt"/>
                        <a:ea typeface="+mn-ea"/>
                        <a:cs typeface="+mn-cs"/>
                      </a:endParaRPr>
                    </a:p>
                  </a:txBody>
                  <a:tcPr anchor="ctr"/>
                </a:tc>
                <a:tc>
                  <a:txBody>
                    <a:bodyPr/>
                    <a:lstStyle/>
                    <a:p>
                      <a:pPr algn="ctr"/>
                      <a:r>
                        <a:rPr lang="en-IN" sz="1400" dirty="0"/>
                        <a:t>National Library Of</a:t>
                      </a:r>
                    </a:p>
                    <a:p>
                      <a:pPr algn="ctr"/>
                      <a:r>
                        <a:rPr lang="en-IN" sz="1400" dirty="0"/>
                        <a:t>Medicine</a:t>
                      </a:r>
                    </a:p>
                  </a:txBody>
                  <a:tcPr anchor="ctr"/>
                </a:tc>
                <a:tc>
                  <a:txBody>
                    <a:bodyPr/>
                    <a:lstStyle/>
                    <a:p>
                      <a:pPr algn="ctr"/>
                      <a:r>
                        <a:rPr lang="en-IN" sz="1400" kern="1200" dirty="0">
                          <a:effectLst/>
                        </a:rPr>
                        <a:t>2021</a:t>
                      </a:r>
                      <a:endParaRPr lang="en-IN" sz="1400" kern="1200" dirty="0">
                        <a:solidFill>
                          <a:schemeClr val="tx1"/>
                        </a:solidFill>
                        <a:effectLst/>
                        <a:latin typeface="+mn-lt"/>
                        <a:ea typeface="+mn-ea"/>
                        <a:cs typeface="+mn-cs"/>
                      </a:endParaRPr>
                    </a:p>
                  </a:txBody>
                  <a:tcPr anchor="ctr"/>
                </a:tc>
                <a:tc>
                  <a:txBody>
                    <a:bodyPr/>
                    <a:lstStyle/>
                    <a:p>
                      <a:pPr algn="just"/>
                      <a:r>
                        <a:rPr lang="en-IN" sz="1600" dirty="0"/>
                        <a:t>To identify the methods techniques, models that support the prediction of covid-19 infections.</a:t>
                      </a:r>
                    </a:p>
                  </a:txBody>
                  <a:tcPr anchor="ctr"/>
                </a:tc>
                <a:extLst>
                  <a:ext uri="{0D108BD9-81ED-4DB2-BD59-A6C34878D82A}">
                    <a16:rowId xmlns:a16="http://schemas.microsoft.com/office/drawing/2014/main" val="294929947"/>
                  </a:ext>
                </a:extLst>
              </a:tr>
              <a:tr h="829726">
                <a:tc>
                  <a:txBody>
                    <a:bodyPr/>
                    <a:lstStyle/>
                    <a:p>
                      <a:pPr marL="0" algn="ctr" defTabSz="914400" rtl="0" eaLnBrk="1" latinLnBrk="0" hangingPunct="1"/>
                      <a:r>
                        <a:rPr lang="en-US" sz="1400" kern="1200" dirty="0">
                          <a:solidFill>
                            <a:schemeClr val="tx1"/>
                          </a:solidFill>
                          <a:latin typeface="+mn-lt"/>
                          <a:ea typeface="+mn-ea"/>
                          <a:cs typeface="+mn-cs"/>
                        </a:rPr>
                        <a:t>[2]</a:t>
                      </a:r>
                      <a:endParaRPr lang="en-IN" sz="1400" kern="1200" dirty="0">
                        <a:solidFill>
                          <a:schemeClr val="tx1"/>
                        </a:solidFill>
                        <a:latin typeface="+mn-lt"/>
                        <a:ea typeface="+mn-ea"/>
                        <a:cs typeface="+mn-cs"/>
                      </a:endParaRPr>
                    </a:p>
                  </a:txBody>
                  <a:tcPr anchor="ctr">
                    <a:solidFill>
                      <a:schemeClr val="tx2">
                        <a:lumMod val="25000"/>
                        <a:lumOff val="75000"/>
                      </a:schemeClr>
                    </a:solidFill>
                  </a:tcPr>
                </a:tc>
                <a:tc>
                  <a:txBody>
                    <a:bodyPr/>
                    <a:lstStyle/>
                    <a:p>
                      <a:pPr marL="0" indent="0" algn="just" defTabSz="914400" rtl="0" eaLnBrk="1" latinLnBrk="0" hangingPunct="1">
                        <a:lnSpc>
                          <a:spcPct val="80000"/>
                        </a:lnSpc>
                        <a:spcBef>
                          <a:spcPts val="1200"/>
                        </a:spcBef>
                        <a:spcAft>
                          <a:spcPts val="200"/>
                        </a:spcAft>
                        <a:buClr>
                          <a:schemeClr val="accent1"/>
                        </a:buClr>
                        <a:buSzPct val="100000"/>
                        <a:buFont typeface="Arial" panose="020B0604020202020204" pitchFamily="34" charset="0"/>
                        <a:buNone/>
                        <a:defRPr/>
                      </a:pPr>
                      <a:r>
                        <a:rPr lang="en-US" sz="1400" kern="1200" dirty="0"/>
                        <a:t>A Machine Learning Based Exploration Of COVID-19 Mortality Risk</a:t>
                      </a:r>
                      <a:endParaRPr lang="en-IN" sz="1400" kern="1200" dirty="0">
                        <a:solidFill>
                          <a:schemeClr val="tx1">
                            <a:lumMod val="75000"/>
                            <a:lumOff val="25000"/>
                          </a:schemeClr>
                        </a:solidFill>
                        <a:latin typeface="+mn-lt"/>
                        <a:ea typeface="+mn-ea"/>
                        <a:cs typeface="+mn-cs"/>
                      </a:endParaRPr>
                    </a:p>
                  </a:txBody>
                  <a:tcPr anchor="ctr"/>
                </a:tc>
                <a:tc>
                  <a:txBody>
                    <a:bodyPr/>
                    <a:lstStyle/>
                    <a:p>
                      <a:pPr algn="ctr"/>
                      <a:r>
                        <a:rPr lang="en-IN" sz="1400" dirty="0"/>
                        <a:t>PLOS ONE</a:t>
                      </a:r>
                    </a:p>
                  </a:txBody>
                  <a:tcPr anchor="ctr"/>
                </a:tc>
                <a:tc>
                  <a:txBody>
                    <a:bodyPr/>
                    <a:lstStyle/>
                    <a:p>
                      <a:pPr algn="ctr"/>
                      <a:r>
                        <a:rPr lang="en-IN" sz="1400" dirty="0"/>
                        <a:t>2021</a:t>
                      </a:r>
                    </a:p>
                  </a:txBody>
                  <a:tcPr anchor="ctr"/>
                </a:tc>
                <a:tc>
                  <a:txBody>
                    <a:bodyPr/>
                    <a:lstStyle/>
                    <a:p>
                      <a:pPr algn="just">
                        <a:lnSpc>
                          <a:spcPct val="115000"/>
                        </a:lnSpc>
                      </a:pPr>
                      <a:r>
                        <a:rPr lang="en-US" sz="1600" kern="1200" dirty="0">
                          <a:solidFill>
                            <a:schemeClr val="tx1"/>
                          </a:solidFill>
                          <a:effectLst/>
                          <a:latin typeface="+mn-lt"/>
                          <a:ea typeface="+mn-ea"/>
                          <a:cs typeface="+mn-cs"/>
                        </a:rPr>
                        <a:t>To develop a mortality prediction model from patient first day of admission routine clinical data using </a:t>
                      </a:r>
                      <a:r>
                        <a:rPr lang="en-US" sz="1600" kern="1200" dirty="0" err="1">
                          <a:solidFill>
                            <a:schemeClr val="tx1"/>
                          </a:solidFill>
                          <a:effectLst/>
                          <a:latin typeface="+mn-lt"/>
                          <a:ea typeface="+mn-ea"/>
                          <a:cs typeface="+mn-cs"/>
                        </a:rPr>
                        <a:t>svm</a:t>
                      </a:r>
                      <a:r>
                        <a:rPr lang="en-US" sz="1600" kern="1200" dirty="0">
                          <a:solidFill>
                            <a:schemeClr val="tx1"/>
                          </a:solidFill>
                          <a:effectLst/>
                          <a:latin typeface="+mn-lt"/>
                          <a:ea typeface="+mn-ea"/>
                          <a:cs typeface="+mn-cs"/>
                        </a:rPr>
                        <a:t>.</a:t>
                      </a:r>
                    </a:p>
                  </a:txBody>
                  <a:tcPr marL="68580" marR="68580" marT="0" marB="0" anchor="ctr"/>
                </a:tc>
                <a:extLst>
                  <a:ext uri="{0D108BD9-81ED-4DB2-BD59-A6C34878D82A}">
                    <a16:rowId xmlns:a16="http://schemas.microsoft.com/office/drawing/2014/main" val="445128822"/>
                  </a:ext>
                </a:extLst>
              </a:tr>
              <a:tr h="829726">
                <a:tc>
                  <a:txBody>
                    <a:bodyPr/>
                    <a:lstStyle/>
                    <a:p>
                      <a:pPr marL="0" algn="ctr" defTabSz="914400" rtl="0" eaLnBrk="1" latinLnBrk="0" hangingPunct="1"/>
                      <a:r>
                        <a:rPr lang="en-US" sz="1400" kern="1200" dirty="0">
                          <a:solidFill>
                            <a:schemeClr val="tx1"/>
                          </a:solidFill>
                          <a:latin typeface="+mn-lt"/>
                          <a:ea typeface="+mn-ea"/>
                          <a:cs typeface="+mn-cs"/>
                        </a:rPr>
                        <a:t>[3]</a:t>
                      </a:r>
                      <a:endParaRPr lang="en-IN" sz="1400" kern="1200" dirty="0">
                        <a:solidFill>
                          <a:schemeClr val="tx1"/>
                        </a:solidFill>
                        <a:latin typeface="+mn-lt"/>
                        <a:ea typeface="+mn-ea"/>
                        <a:cs typeface="+mn-cs"/>
                      </a:endParaRPr>
                    </a:p>
                  </a:txBody>
                  <a:tcPr anchor="ctr">
                    <a:solidFill>
                      <a:schemeClr val="tx2">
                        <a:lumMod val="25000"/>
                        <a:lumOff val="75000"/>
                      </a:schemeClr>
                    </a:solidFill>
                  </a:tcPr>
                </a:tc>
                <a:tc>
                  <a:txBody>
                    <a:bodyPr/>
                    <a:lstStyle/>
                    <a:p>
                      <a:pPr marL="0" indent="0" algn="just" defTabSz="914400" rtl="0" eaLnBrk="1" latinLnBrk="0" hangingPunct="1">
                        <a:lnSpc>
                          <a:spcPct val="80000"/>
                        </a:lnSpc>
                        <a:spcBef>
                          <a:spcPts val="1200"/>
                        </a:spcBef>
                        <a:spcAft>
                          <a:spcPts val="200"/>
                        </a:spcAft>
                        <a:buClr>
                          <a:schemeClr val="accent1"/>
                        </a:buClr>
                        <a:buSzPct val="100000"/>
                        <a:buFont typeface="Arial" panose="020B0604020202020204" pitchFamily="34" charset="0"/>
                        <a:buNone/>
                        <a:defRPr/>
                      </a:pPr>
                      <a:r>
                        <a:rPr lang="en-US" sz="1400" kern="1200" dirty="0"/>
                        <a:t>Machine Learning Models For Covid-19 Future Forecasting</a:t>
                      </a:r>
                      <a:endParaRPr lang="en-IN" sz="1400" kern="1200" dirty="0">
                        <a:solidFill>
                          <a:schemeClr val="tx1">
                            <a:lumMod val="75000"/>
                            <a:lumOff val="25000"/>
                          </a:schemeClr>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National Library Of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Medicine</a:t>
                      </a:r>
                    </a:p>
                  </a:txBody>
                  <a:tcPr anchor="ctr"/>
                </a:tc>
                <a:tc>
                  <a:txBody>
                    <a:bodyPr/>
                    <a:lstStyle/>
                    <a:p>
                      <a:pPr algn="ctr"/>
                      <a:r>
                        <a:rPr lang="en-IN" sz="1400" dirty="0"/>
                        <a:t>2020</a:t>
                      </a:r>
                    </a:p>
                  </a:txBody>
                  <a:tcPr anchor="ctr"/>
                </a:tc>
                <a:tc>
                  <a:txBody>
                    <a:bodyPr/>
                    <a:lstStyle/>
                    <a:p>
                      <a:pPr algn="just"/>
                      <a:r>
                        <a:rPr lang="en-US" sz="1600" kern="1200" dirty="0">
                          <a:solidFill>
                            <a:schemeClr val="tx1"/>
                          </a:solidFill>
                          <a:effectLst/>
                          <a:latin typeface="+mn-lt"/>
                          <a:ea typeface="+mn-ea"/>
                          <a:cs typeface="+mn-cs"/>
                        </a:rPr>
                        <a:t>To develop a COVID-19 prediction system to contribute to the current human crisis.</a:t>
                      </a:r>
                      <a:endParaRPr lang="en-IN" sz="160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464386316"/>
                  </a:ext>
                </a:extLst>
              </a:tr>
              <a:tr h="829726">
                <a:tc>
                  <a:txBody>
                    <a:bodyPr/>
                    <a:lstStyle/>
                    <a:p>
                      <a:pPr marL="0" algn="ctr" defTabSz="914400" rtl="0" eaLnBrk="1" latinLnBrk="0" hangingPunct="1"/>
                      <a:r>
                        <a:rPr lang="en-US" sz="1400" kern="1200" dirty="0">
                          <a:solidFill>
                            <a:schemeClr val="tx1"/>
                          </a:solidFill>
                          <a:latin typeface="+mn-lt"/>
                          <a:ea typeface="+mn-ea"/>
                          <a:cs typeface="+mn-cs"/>
                        </a:rPr>
                        <a:t>[4]</a:t>
                      </a:r>
                      <a:endParaRPr lang="en-IN" sz="1400" kern="1200" dirty="0">
                        <a:solidFill>
                          <a:schemeClr val="tx1"/>
                        </a:solidFill>
                        <a:latin typeface="+mn-lt"/>
                        <a:ea typeface="+mn-ea"/>
                        <a:cs typeface="+mn-cs"/>
                      </a:endParaRPr>
                    </a:p>
                  </a:txBody>
                  <a:tcPr anchor="ctr">
                    <a:solidFill>
                      <a:schemeClr val="tx2">
                        <a:lumMod val="25000"/>
                        <a:lumOff val="75000"/>
                      </a:schemeClr>
                    </a:solidFill>
                  </a:tcPr>
                </a:tc>
                <a:tc>
                  <a:txBody>
                    <a:bodyPr/>
                    <a:lstStyle/>
                    <a:p>
                      <a:pPr marL="0" indent="0" algn="just" defTabSz="914400" rtl="0" eaLnBrk="1" latinLnBrk="0" hangingPunct="1">
                        <a:lnSpc>
                          <a:spcPct val="80000"/>
                        </a:lnSpc>
                        <a:spcBef>
                          <a:spcPts val="1200"/>
                        </a:spcBef>
                        <a:spcAft>
                          <a:spcPts val="200"/>
                        </a:spcAft>
                        <a:buClr>
                          <a:schemeClr val="accent1"/>
                        </a:buClr>
                        <a:buSzPct val="100000"/>
                        <a:buFont typeface="Arial" panose="020B0604020202020204" pitchFamily="34" charset="0"/>
                        <a:buNone/>
                        <a:defRPr/>
                      </a:pPr>
                      <a:r>
                        <a:rPr lang="en-US" sz="1400" kern="1200" dirty="0"/>
                        <a:t>Covid-19 Forecast Using Holt-Winters Exponential Smoothing</a:t>
                      </a:r>
                      <a:endParaRPr lang="en-IN" sz="1400" kern="1200" dirty="0">
                        <a:solidFill>
                          <a:schemeClr val="tx1">
                            <a:lumMod val="75000"/>
                            <a:lumOff val="25000"/>
                          </a:schemeClr>
                        </a:solidFill>
                        <a:latin typeface="+mn-lt"/>
                        <a:ea typeface="+mn-ea"/>
                        <a:cs typeface="+mn-cs"/>
                      </a:endParaRPr>
                    </a:p>
                  </a:txBody>
                  <a:tcPr anchor="ctr"/>
                </a:tc>
                <a:tc>
                  <a:txBody>
                    <a:bodyPr/>
                    <a:lstStyle/>
                    <a:p>
                      <a:pPr algn="ctr"/>
                      <a:r>
                        <a:rPr lang="en-IN" sz="1400" dirty="0"/>
                        <a:t>IOPScience: Journal of </a:t>
                      </a:r>
                    </a:p>
                    <a:p>
                      <a:pPr algn="ctr"/>
                      <a:r>
                        <a:rPr lang="en-IN" sz="1400" dirty="0"/>
                        <a:t>Physics</a:t>
                      </a:r>
                    </a:p>
                  </a:txBody>
                  <a:tcPr anchor="ctr"/>
                </a:tc>
                <a:tc>
                  <a:txBody>
                    <a:bodyPr/>
                    <a:lstStyle/>
                    <a:p>
                      <a:pPr marL="0" algn="ctr" defTabSz="914400" rtl="0" eaLnBrk="1" latinLnBrk="0" hangingPunct="1"/>
                      <a:r>
                        <a:rPr lang="en-IN" sz="1400" kern="1200" dirty="0">
                          <a:effectLst/>
                        </a:rPr>
                        <a:t>2021</a:t>
                      </a:r>
                      <a:endParaRPr lang="en-IN" sz="1400" kern="1200" dirty="0">
                        <a:solidFill>
                          <a:schemeClr val="tx1"/>
                        </a:solidFill>
                        <a:effectLst/>
                        <a:latin typeface="+mn-lt"/>
                        <a:ea typeface="+mn-ea"/>
                        <a:cs typeface="+mn-cs"/>
                      </a:endParaRPr>
                    </a:p>
                  </a:txBody>
                  <a:tcPr anchor="ctr"/>
                </a:tc>
                <a:tc>
                  <a:txBody>
                    <a:bodyPr/>
                    <a:lstStyle/>
                    <a:p>
                      <a:pPr marL="0" algn="just" defTabSz="914400" rtl="0" eaLnBrk="1" latinLnBrk="0" hangingPunct="1"/>
                      <a:r>
                        <a:rPr lang="en-IN" sz="1600" kern="1200" dirty="0">
                          <a:solidFill>
                            <a:schemeClr val="tx1"/>
                          </a:solidFill>
                          <a:effectLst/>
                          <a:latin typeface="+mn-lt"/>
                          <a:ea typeface="+mn-ea"/>
                          <a:cs typeface="+mn-cs"/>
                        </a:rPr>
                        <a:t>The purpose of this study is to find the best forecasting model with appropriate smoothing parameters.</a:t>
                      </a:r>
                    </a:p>
                  </a:txBody>
                  <a:tcPr anchor="ctr"/>
                </a:tc>
                <a:extLst>
                  <a:ext uri="{0D108BD9-81ED-4DB2-BD59-A6C34878D82A}">
                    <a16:rowId xmlns:a16="http://schemas.microsoft.com/office/drawing/2014/main" val="328266981"/>
                  </a:ext>
                </a:extLst>
              </a:tr>
              <a:tr h="775315">
                <a:tc>
                  <a:txBody>
                    <a:bodyPr/>
                    <a:lstStyle/>
                    <a:p>
                      <a:pPr marL="0" algn="ctr" defTabSz="914400" rtl="0" eaLnBrk="1" latinLnBrk="0" hangingPunct="1"/>
                      <a:r>
                        <a:rPr lang="en-US" sz="1400" kern="1200" dirty="0">
                          <a:solidFill>
                            <a:schemeClr val="tx1"/>
                          </a:solidFill>
                          <a:latin typeface="+mn-lt"/>
                          <a:ea typeface="+mn-ea"/>
                          <a:cs typeface="+mn-cs"/>
                        </a:rPr>
                        <a:t>[5]</a:t>
                      </a:r>
                      <a:endParaRPr lang="en-IN" sz="1400" kern="1200" dirty="0">
                        <a:solidFill>
                          <a:schemeClr val="tx1"/>
                        </a:solidFill>
                        <a:latin typeface="+mn-lt"/>
                        <a:ea typeface="+mn-ea"/>
                        <a:cs typeface="+mn-cs"/>
                      </a:endParaRPr>
                    </a:p>
                  </a:txBody>
                  <a:tcPr anchor="ctr">
                    <a:solidFill>
                      <a:schemeClr val="tx2">
                        <a:lumMod val="25000"/>
                        <a:lumOff val="75000"/>
                      </a:schemeClr>
                    </a:solidFill>
                  </a:tcPr>
                </a:tc>
                <a:tc>
                  <a:txBody>
                    <a:bodyPr/>
                    <a:lstStyle/>
                    <a:p>
                      <a:pPr marL="0" indent="0" algn="just" defTabSz="914400" rtl="0" eaLnBrk="1" latinLnBrk="0" hangingPunct="1">
                        <a:lnSpc>
                          <a:spcPct val="80000"/>
                        </a:lnSpc>
                        <a:spcBef>
                          <a:spcPts val="1200"/>
                        </a:spcBef>
                        <a:spcAft>
                          <a:spcPts val="200"/>
                        </a:spcAft>
                        <a:buClr>
                          <a:schemeClr val="accent1"/>
                        </a:buClr>
                        <a:buSzPct val="100000"/>
                        <a:buFont typeface="Arial" panose="020B0604020202020204" pitchFamily="34" charset="0"/>
                        <a:buNone/>
                        <a:defRPr/>
                      </a:pPr>
                      <a:r>
                        <a:rPr lang="en-US" sz="1400" kern="1200" dirty="0"/>
                        <a:t>Daily Tracking and Forecasting of the Global COVID-19 Pandemic</a:t>
                      </a:r>
                      <a:endParaRPr lang="en-IN" sz="1400" kern="1200" dirty="0">
                        <a:solidFill>
                          <a:schemeClr val="tx1">
                            <a:lumMod val="75000"/>
                            <a:lumOff val="25000"/>
                          </a:schemeClr>
                        </a:solidFill>
                        <a:latin typeface="+mn-lt"/>
                        <a:ea typeface="+mn-ea"/>
                        <a:cs typeface="+mn-cs"/>
                      </a:endParaRPr>
                    </a:p>
                  </a:txBody>
                  <a:tcPr anchor="ctr"/>
                </a:tc>
                <a:tc>
                  <a:txBody>
                    <a:bodyPr/>
                    <a:lstStyle/>
                    <a:p>
                      <a:pPr algn="ctr"/>
                      <a:r>
                        <a:rPr lang="en-IN" sz="1400" dirty="0"/>
                        <a:t>THE LANCET by SSRN</a:t>
                      </a:r>
                    </a:p>
                  </a:txBody>
                  <a:tcPr anchor="ctr"/>
                </a:tc>
                <a:tc>
                  <a:txBody>
                    <a:bodyPr/>
                    <a:lstStyle/>
                    <a:p>
                      <a:pPr algn="ctr"/>
                      <a:r>
                        <a:rPr lang="en-IN" sz="1400" kern="1200" dirty="0">
                          <a:effectLst/>
                        </a:rPr>
                        <a:t>2020</a:t>
                      </a:r>
                      <a:endParaRPr lang="en-IN" sz="1400" kern="1200" dirty="0">
                        <a:solidFill>
                          <a:schemeClr val="tx1"/>
                        </a:solidFill>
                        <a:effectLst/>
                        <a:latin typeface="+mn-lt"/>
                        <a:ea typeface="+mn-ea"/>
                        <a:cs typeface="+mn-cs"/>
                      </a:endParaRPr>
                    </a:p>
                  </a:txBody>
                  <a:tcPr anchor="ctr"/>
                </a:tc>
                <a:tc>
                  <a:txBody>
                    <a:bodyPr/>
                    <a:lstStyle/>
                    <a:p>
                      <a:pPr algn="just"/>
                      <a:r>
                        <a:rPr lang="en-IN" sz="1600" dirty="0"/>
                        <a:t>We used exponential smoothing methods to track on a daily basis as well as predict the trend of covid-19..</a:t>
                      </a:r>
                    </a:p>
                  </a:txBody>
                  <a:tcPr anchor="ctr"/>
                </a:tc>
                <a:extLst>
                  <a:ext uri="{0D108BD9-81ED-4DB2-BD59-A6C34878D82A}">
                    <a16:rowId xmlns:a16="http://schemas.microsoft.com/office/drawing/2014/main" val="629518086"/>
                  </a:ext>
                </a:extLst>
              </a:tr>
            </a:tbl>
          </a:graphicData>
        </a:graphic>
      </p:graphicFrame>
      <p:sp>
        <p:nvSpPr>
          <p:cNvPr id="7" name="Title 1">
            <a:extLst>
              <a:ext uri="{FF2B5EF4-FFF2-40B4-BE49-F238E27FC236}">
                <a16:creationId xmlns:a16="http://schemas.microsoft.com/office/drawing/2014/main" id="{0BF3FDA1-1568-3E20-A106-B13E565F4A86}"/>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LITERATURE SURVEY</a:t>
            </a:r>
            <a:endParaRPr lang="en-IN" sz="4000" b="1" dirty="0"/>
          </a:p>
        </p:txBody>
      </p:sp>
      <p:sp>
        <p:nvSpPr>
          <p:cNvPr id="8" name="Title 1">
            <a:extLst>
              <a:ext uri="{FF2B5EF4-FFF2-40B4-BE49-F238E27FC236}">
                <a16:creationId xmlns:a16="http://schemas.microsoft.com/office/drawing/2014/main" id="{4780756E-B25F-3A2B-FAFE-484C92EB9F08}"/>
              </a:ext>
            </a:extLst>
          </p:cNvPr>
          <p:cNvSpPr txBox="1">
            <a:spLocks/>
          </p:cNvSpPr>
          <p:nvPr/>
        </p:nvSpPr>
        <p:spPr>
          <a:xfrm>
            <a:off x="541297" y="5738893"/>
            <a:ext cx="11095693" cy="478780"/>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600" dirty="0">
                <a:latin typeface="+mn-lt"/>
              </a:rPr>
              <a:t>Table: Literature Survey</a:t>
            </a:r>
            <a:endParaRPr lang="en-IN" sz="1600" dirty="0">
              <a:latin typeface="+mn-lt"/>
            </a:endParaRPr>
          </a:p>
        </p:txBody>
      </p:sp>
    </p:spTree>
    <p:extLst>
      <p:ext uri="{BB962C8B-B14F-4D97-AF65-F5344CB8AC3E}">
        <p14:creationId xmlns:p14="http://schemas.microsoft.com/office/powerpoint/2010/main" val="261091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52C6FA-FE76-4741-9197-56101B0F9437}"/>
              </a:ext>
            </a:extLst>
          </p:cNvPr>
          <p:cNvSpPr>
            <a:spLocks noGrp="1"/>
          </p:cNvSpPr>
          <p:nvPr>
            <p:ph type="sldNum" sz="quarter" idx="12"/>
          </p:nvPr>
        </p:nvSpPr>
        <p:spPr/>
        <p:txBody>
          <a:bodyPr/>
          <a:lstStyle/>
          <a:p>
            <a:fld id="{6ABFD712-9A51-4586-91F9-28577CD1986E}" type="slidenum">
              <a:rPr lang="en-US" smtClean="0"/>
              <a:pPr/>
              <a:t>7</a:t>
            </a:fld>
            <a:endParaRPr lang="en-US" dirty="0"/>
          </a:p>
        </p:txBody>
      </p:sp>
      <p:sp>
        <p:nvSpPr>
          <p:cNvPr id="2" name="Title 1">
            <a:extLst>
              <a:ext uri="{FF2B5EF4-FFF2-40B4-BE49-F238E27FC236}">
                <a16:creationId xmlns:a16="http://schemas.microsoft.com/office/drawing/2014/main" id="{D19E4833-1E60-4364-B1E3-65D0096E5E44}"/>
              </a:ext>
            </a:extLst>
          </p:cNvPr>
          <p:cNvSpPr>
            <a:spLocks noGrp="1"/>
          </p:cNvSpPr>
          <p:nvPr>
            <p:ph type="title" idx="4294967295"/>
          </p:nvPr>
        </p:nvSpPr>
        <p:spPr>
          <a:xfrm>
            <a:off x="304800" y="228600"/>
            <a:ext cx="10515600" cy="777875"/>
          </a:xfrm>
        </p:spPr>
        <p:txBody>
          <a:bodyPr>
            <a:normAutofit/>
          </a:bodyPr>
          <a:lstStyle/>
          <a:p>
            <a:r>
              <a:rPr lang="en-IN" sz="4000" b="1" dirty="0"/>
              <a:t>SYSTEM ARCHITECTURE</a:t>
            </a:r>
          </a:p>
        </p:txBody>
      </p:sp>
      <p:pic>
        <p:nvPicPr>
          <p:cNvPr id="4" name="Picture 3">
            <a:extLst>
              <a:ext uri="{FF2B5EF4-FFF2-40B4-BE49-F238E27FC236}">
                <a16:creationId xmlns:a16="http://schemas.microsoft.com/office/drawing/2014/main" id="{8AFEB401-88AB-40C3-9FA7-8C8A8B738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76040"/>
            <a:ext cx="9906000" cy="4705920"/>
          </a:xfrm>
          <a:prstGeom prst="rect">
            <a:avLst/>
          </a:prstGeom>
          <a:ln>
            <a:solidFill>
              <a:schemeClr val="tx1"/>
            </a:solidFill>
          </a:ln>
        </p:spPr>
      </p:pic>
      <p:sp>
        <p:nvSpPr>
          <p:cNvPr id="7" name="Title 1">
            <a:extLst>
              <a:ext uri="{FF2B5EF4-FFF2-40B4-BE49-F238E27FC236}">
                <a16:creationId xmlns:a16="http://schemas.microsoft.com/office/drawing/2014/main" id="{BF2251DF-2BFB-96C8-A0A7-63055A8DC614}"/>
              </a:ext>
            </a:extLst>
          </p:cNvPr>
          <p:cNvSpPr txBox="1">
            <a:spLocks/>
          </p:cNvSpPr>
          <p:nvPr/>
        </p:nvSpPr>
        <p:spPr>
          <a:xfrm>
            <a:off x="1143000" y="5781960"/>
            <a:ext cx="9906000" cy="478780"/>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600" dirty="0">
                <a:latin typeface="+mn-lt"/>
              </a:rPr>
              <a:t>Figure: System Architecture</a:t>
            </a:r>
            <a:endParaRPr lang="en-IN" sz="1600" dirty="0">
              <a:latin typeface="+mn-lt"/>
            </a:endParaRPr>
          </a:p>
        </p:txBody>
      </p:sp>
    </p:spTree>
    <p:extLst>
      <p:ext uri="{BB962C8B-B14F-4D97-AF65-F5344CB8AC3E}">
        <p14:creationId xmlns:p14="http://schemas.microsoft.com/office/powerpoint/2010/main" val="57384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52C6FA-FE76-4741-9197-56101B0F9437}"/>
              </a:ext>
            </a:extLst>
          </p:cNvPr>
          <p:cNvSpPr>
            <a:spLocks noGrp="1"/>
          </p:cNvSpPr>
          <p:nvPr>
            <p:ph type="sldNum" sz="quarter" idx="12"/>
          </p:nvPr>
        </p:nvSpPr>
        <p:spPr/>
        <p:txBody>
          <a:bodyPr/>
          <a:lstStyle/>
          <a:p>
            <a:fld id="{6ABFD712-9A51-4586-91F9-28577CD1986E}" type="slidenum">
              <a:rPr lang="en-US" smtClean="0"/>
              <a:pPr/>
              <a:t>8</a:t>
            </a:fld>
            <a:endParaRPr lang="en-US" dirty="0"/>
          </a:p>
        </p:txBody>
      </p:sp>
      <p:sp>
        <p:nvSpPr>
          <p:cNvPr id="3" name="TextBox 2">
            <a:extLst>
              <a:ext uri="{FF2B5EF4-FFF2-40B4-BE49-F238E27FC236}">
                <a16:creationId xmlns:a16="http://schemas.microsoft.com/office/drawing/2014/main" id="{87E44760-9074-5B07-C837-2DB818360DD4}"/>
              </a:ext>
            </a:extLst>
          </p:cNvPr>
          <p:cNvSpPr txBox="1"/>
          <p:nvPr/>
        </p:nvSpPr>
        <p:spPr>
          <a:xfrm>
            <a:off x="839416" y="914142"/>
            <a:ext cx="2776466" cy="430887"/>
          </a:xfrm>
          <a:prstGeom prst="rect">
            <a:avLst/>
          </a:prstGeom>
          <a:noFill/>
        </p:spPr>
        <p:txBody>
          <a:bodyPr wrap="none" rtlCol="0">
            <a:spAutoFit/>
          </a:bodyPr>
          <a:lstStyle/>
          <a:p>
            <a:pPr marL="285750" indent="-285750">
              <a:buFont typeface="Arial" panose="020B0604020202020204" pitchFamily="34" charset="0"/>
              <a:buChar char="•"/>
            </a:pPr>
            <a:r>
              <a:rPr lang="en-IN" sz="2200" dirty="0"/>
              <a:t>USE-CASE DIAGEAM</a:t>
            </a:r>
          </a:p>
        </p:txBody>
      </p:sp>
      <p:pic>
        <p:nvPicPr>
          <p:cNvPr id="7" name="Picture 6">
            <a:extLst>
              <a:ext uri="{FF2B5EF4-FFF2-40B4-BE49-F238E27FC236}">
                <a16:creationId xmlns:a16="http://schemas.microsoft.com/office/drawing/2014/main" id="{0950B34E-0955-CB20-C2AF-4FD99EDD88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5882" y="1006475"/>
            <a:ext cx="5799518" cy="4937383"/>
          </a:xfrm>
          <a:prstGeom prst="rect">
            <a:avLst/>
          </a:prstGeom>
        </p:spPr>
      </p:pic>
      <p:sp>
        <p:nvSpPr>
          <p:cNvPr id="8" name="Title 1">
            <a:extLst>
              <a:ext uri="{FF2B5EF4-FFF2-40B4-BE49-F238E27FC236}">
                <a16:creationId xmlns:a16="http://schemas.microsoft.com/office/drawing/2014/main" id="{2C8A2BC7-D04A-9368-D6CA-5F2646D808F4}"/>
              </a:ext>
            </a:extLst>
          </p:cNvPr>
          <p:cNvSpPr txBox="1">
            <a:spLocks/>
          </p:cNvSpPr>
          <p:nvPr/>
        </p:nvSpPr>
        <p:spPr>
          <a:xfrm>
            <a:off x="304800" y="228600"/>
            <a:ext cx="10515600" cy="777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b="1" dirty="0"/>
              <a:t>SYSTEM DIAGRAMS</a:t>
            </a:r>
          </a:p>
        </p:txBody>
      </p:sp>
      <p:sp>
        <p:nvSpPr>
          <p:cNvPr id="9" name="Title 1">
            <a:extLst>
              <a:ext uri="{FF2B5EF4-FFF2-40B4-BE49-F238E27FC236}">
                <a16:creationId xmlns:a16="http://schemas.microsoft.com/office/drawing/2014/main" id="{E147B647-81B5-E93C-A44B-44B379EEB3A8}"/>
              </a:ext>
            </a:extLst>
          </p:cNvPr>
          <p:cNvSpPr txBox="1">
            <a:spLocks/>
          </p:cNvSpPr>
          <p:nvPr/>
        </p:nvSpPr>
        <p:spPr>
          <a:xfrm>
            <a:off x="3615883" y="5851525"/>
            <a:ext cx="5799518" cy="552063"/>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600" dirty="0">
                <a:latin typeface="+mn-lt"/>
              </a:rPr>
              <a:t>Figure: Use-case diagram</a:t>
            </a:r>
            <a:endParaRPr lang="en-IN" sz="1600" dirty="0">
              <a:latin typeface="+mn-lt"/>
            </a:endParaRPr>
          </a:p>
        </p:txBody>
      </p:sp>
    </p:spTree>
    <p:extLst>
      <p:ext uri="{BB962C8B-B14F-4D97-AF65-F5344CB8AC3E}">
        <p14:creationId xmlns:p14="http://schemas.microsoft.com/office/powerpoint/2010/main" val="15983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52C6FA-FE76-4741-9197-56101B0F9437}"/>
              </a:ext>
            </a:extLst>
          </p:cNvPr>
          <p:cNvSpPr>
            <a:spLocks noGrp="1"/>
          </p:cNvSpPr>
          <p:nvPr>
            <p:ph type="sldNum" sz="quarter" idx="12"/>
          </p:nvPr>
        </p:nvSpPr>
        <p:spPr/>
        <p:txBody>
          <a:bodyPr/>
          <a:lstStyle/>
          <a:p>
            <a:fld id="{6ABFD712-9A51-4586-91F9-28577CD1986E}" type="slidenum">
              <a:rPr lang="en-US" smtClean="0"/>
              <a:pPr/>
              <a:t>9</a:t>
            </a:fld>
            <a:endParaRPr lang="en-US" dirty="0"/>
          </a:p>
        </p:txBody>
      </p:sp>
      <p:pic>
        <p:nvPicPr>
          <p:cNvPr id="5" name="Picture 4">
            <a:extLst>
              <a:ext uri="{FF2B5EF4-FFF2-40B4-BE49-F238E27FC236}">
                <a16:creationId xmlns:a16="http://schemas.microsoft.com/office/drawing/2014/main" id="{4A0213B3-E249-07DF-5E96-E338B209E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567" y="631141"/>
            <a:ext cx="5700866" cy="4932210"/>
          </a:xfrm>
          <a:prstGeom prst="rect">
            <a:avLst/>
          </a:prstGeom>
        </p:spPr>
      </p:pic>
      <p:sp>
        <p:nvSpPr>
          <p:cNvPr id="11" name="TextBox 10">
            <a:extLst>
              <a:ext uri="{FF2B5EF4-FFF2-40B4-BE49-F238E27FC236}">
                <a16:creationId xmlns:a16="http://schemas.microsoft.com/office/drawing/2014/main" id="{39C00FCD-3B14-DD05-B7B8-EC8422D6375B}"/>
              </a:ext>
            </a:extLst>
          </p:cNvPr>
          <p:cNvSpPr txBox="1"/>
          <p:nvPr/>
        </p:nvSpPr>
        <p:spPr>
          <a:xfrm>
            <a:off x="839416" y="323364"/>
            <a:ext cx="2901885" cy="430887"/>
          </a:xfrm>
          <a:prstGeom prst="rect">
            <a:avLst/>
          </a:prstGeom>
          <a:noFill/>
        </p:spPr>
        <p:txBody>
          <a:bodyPr wrap="none" rtlCol="0">
            <a:spAutoFit/>
          </a:bodyPr>
          <a:lstStyle/>
          <a:p>
            <a:pPr marL="285750" indent="-285750">
              <a:buFont typeface="Arial" panose="020B0604020202020204" pitchFamily="34" charset="0"/>
              <a:buChar char="•"/>
            </a:pPr>
            <a:r>
              <a:rPr lang="en-IN" sz="2200" dirty="0"/>
              <a:t>SEQUENCE DIAGEAM</a:t>
            </a:r>
          </a:p>
        </p:txBody>
      </p:sp>
      <p:sp>
        <p:nvSpPr>
          <p:cNvPr id="7" name="Title 1">
            <a:extLst>
              <a:ext uri="{FF2B5EF4-FFF2-40B4-BE49-F238E27FC236}">
                <a16:creationId xmlns:a16="http://schemas.microsoft.com/office/drawing/2014/main" id="{9FC0D541-B4A0-6A12-CD12-C8E90495E520}"/>
              </a:ext>
            </a:extLst>
          </p:cNvPr>
          <p:cNvSpPr txBox="1">
            <a:spLocks/>
          </p:cNvSpPr>
          <p:nvPr/>
        </p:nvSpPr>
        <p:spPr>
          <a:xfrm>
            <a:off x="3245567" y="5445224"/>
            <a:ext cx="5700866" cy="425904"/>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600" dirty="0">
                <a:latin typeface="+mn-lt"/>
              </a:rPr>
              <a:t>Figure: Sequence Diagram</a:t>
            </a:r>
            <a:endParaRPr lang="en-IN" sz="1600" dirty="0">
              <a:latin typeface="+mn-lt"/>
            </a:endParaRPr>
          </a:p>
        </p:txBody>
      </p:sp>
    </p:spTree>
    <p:extLst>
      <p:ext uri="{BB962C8B-B14F-4D97-AF65-F5344CB8AC3E}">
        <p14:creationId xmlns:p14="http://schemas.microsoft.com/office/powerpoint/2010/main" val="3533320329"/>
      </p:ext>
    </p:extLst>
  </p:cSld>
  <p:clrMapOvr>
    <a:masterClrMapping/>
  </p:clrMapOvr>
</p:sld>
</file>

<file path=ppt/theme/theme1.xml><?xml version="1.0" encoding="utf-8"?>
<a:theme xmlns:a="http://schemas.openxmlformats.org/drawingml/2006/main" name="Retro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FINAL_MOCK_new - Copy</Template>
  <TotalTime>373</TotalTime>
  <Words>1363</Words>
  <Application>Microsoft Office PowerPoint</Application>
  <PresentationFormat>Widescreen</PresentationFormat>
  <Paragraphs>178</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Rounded MT Bold</vt:lpstr>
      <vt:lpstr>Calibri</vt:lpstr>
      <vt:lpstr>Calibri Light</vt:lpstr>
      <vt:lpstr>Retrospect</vt:lpstr>
      <vt:lpstr>BE Project Presentation on  “COVID-19 Disease Dynamics”</vt:lpstr>
      <vt:lpstr>PowerPoint Presentation</vt:lpstr>
      <vt:lpstr>PowerPoint Presentation</vt:lpstr>
      <vt:lpstr>PowerPoint Presentation</vt:lpstr>
      <vt:lpstr>PowerPoint Presentation</vt:lpstr>
      <vt:lpstr>PowerPoint Presentation</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Jade</dc:creator>
  <cp:lastModifiedBy>ABHISHEK</cp:lastModifiedBy>
  <cp:revision>12</cp:revision>
  <dcterms:created xsi:type="dcterms:W3CDTF">2022-05-25T13:18:58Z</dcterms:created>
  <dcterms:modified xsi:type="dcterms:W3CDTF">2022-08-12T11:45:32Z</dcterms:modified>
</cp:coreProperties>
</file>