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7" r:id="rId2"/>
    <p:sldId id="272" r:id="rId3"/>
    <p:sldId id="258" r:id="rId4"/>
    <p:sldId id="268" r:id="rId5"/>
    <p:sldId id="270" r:id="rId6"/>
    <p:sldId id="288" r:id="rId7"/>
    <p:sldId id="290" r:id="rId8"/>
    <p:sldId id="283" r:id="rId9"/>
    <p:sldId id="296" r:id="rId10"/>
    <p:sldId id="297" r:id="rId11"/>
    <p:sldId id="298" r:id="rId12"/>
    <p:sldId id="284" r:id="rId13"/>
    <p:sldId id="285" r:id="rId14"/>
    <p:sldId id="295" r:id="rId15"/>
    <p:sldId id="269" r:id="rId16"/>
    <p:sldId id="271" r:id="rId17"/>
    <p:sldId id="273" r:id="rId18"/>
    <p:sldId id="274" r:id="rId19"/>
    <p:sldId id="275" r:id="rId20"/>
    <p:sldId id="276" r:id="rId21"/>
    <p:sldId id="277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6C0C4-E5DF-4ED9-9875-23EDA96B2E2C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6918E-403B-4991-A232-6EDE9A70B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19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AFB-F720-4098-A84C-51FA3E743FA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27F6-5BF7-488A-90F4-633C23A3F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AFB-F720-4098-A84C-51FA3E743FA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27F6-5BF7-488A-90F4-633C23A3F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AFB-F720-4098-A84C-51FA3E743FA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27F6-5BF7-488A-90F4-633C23A3F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AFB-F720-4098-A84C-51FA3E743FA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27F6-5BF7-488A-90F4-633C23A3F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AFB-F720-4098-A84C-51FA3E743FA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27F6-5BF7-488A-90F4-633C23A3F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AFB-F720-4098-A84C-51FA3E743FA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27F6-5BF7-488A-90F4-633C23A3F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AFB-F720-4098-A84C-51FA3E743FA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27F6-5BF7-488A-90F4-633C23A3F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AFB-F720-4098-A84C-51FA3E743FA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27F6-5BF7-488A-90F4-633C23A3F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AFB-F720-4098-A84C-51FA3E743FA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27F6-5BF7-488A-90F4-633C23A3F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AFB-F720-4098-A84C-51FA3E743FA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27F6-5BF7-488A-90F4-633C23A3F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AFB-F720-4098-A84C-51FA3E743FA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27F6-5BF7-488A-90F4-633C23A3F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21AFB-F720-4098-A84C-51FA3E743FA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27F6-5BF7-488A-90F4-633C23A3F9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" y="-235974"/>
            <a:ext cx="12188525" cy="78124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" y="1895"/>
            <a:ext cx="2226255" cy="75744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58" y="1844635"/>
            <a:ext cx="11973832" cy="339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60"/>
              </a:spcBef>
            </a:pPr>
            <a:endParaRPr lang="en-US" sz="3200" dirty="0">
              <a:effectLst/>
              <a:latin typeface="Times New Roman" panose="02020603050405020304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242945" marR="2423795">
              <a:lnSpc>
                <a:spcPct val="114000"/>
              </a:lnSpc>
              <a:spcBef>
                <a:spcPts val="5"/>
              </a:spcBef>
              <a:tabLst>
                <a:tab pos="4636770" algn="l"/>
                <a:tab pos="4702810" algn="l"/>
              </a:tabLst>
            </a:pPr>
            <a:r>
              <a:rPr lang="en-US" sz="3200" spc="-20" dirty="0">
                <a:effectLst/>
                <a:latin typeface="Microsoft Sans Serif" panose="020B0604020202020204" pitchFamily="34" charset="0"/>
              </a:rPr>
              <a:t>Name</a:t>
            </a:r>
            <a:r>
              <a:rPr lang="en-US" sz="3200" dirty="0">
                <a:effectLst/>
                <a:latin typeface="Microsoft Sans Serif" panose="020B0604020202020204" pitchFamily="34" charset="0"/>
              </a:rPr>
              <a:t>	</a:t>
            </a:r>
            <a:r>
              <a:rPr lang="en-US" sz="3200" spc="-10" dirty="0">
                <a:effectLst/>
                <a:latin typeface="Microsoft Sans Serif" panose="020B0604020202020204" pitchFamily="34" charset="0"/>
              </a:rPr>
              <a:t>–</a:t>
            </a:r>
            <a:r>
              <a:rPr lang="en-US" sz="3200" spc="180" dirty="0">
                <a:effectLst/>
                <a:latin typeface="Microsoft Sans Serif" panose="020B0604020202020204" pitchFamily="34" charset="0"/>
              </a:rPr>
              <a:t> </a:t>
            </a:r>
            <a:r>
              <a:rPr lang="en-US" sz="3200" spc="-10" dirty="0" err="1">
                <a:latin typeface="Microsoft Sans Serif" panose="020B0604020202020204" pitchFamily="34" charset="0"/>
              </a:rPr>
              <a:t>Vansh</a:t>
            </a:r>
            <a:r>
              <a:rPr lang="en-US" sz="3200" spc="-10" dirty="0">
                <a:latin typeface="Microsoft Sans Serif" panose="020B0604020202020204" pitchFamily="34" charset="0"/>
              </a:rPr>
              <a:t> Sharma</a:t>
            </a:r>
            <a:endParaRPr lang="en-US" sz="3200" spc="-10" dirty="0">
              <a:effectLst/>
              <a:latin typeface="Microsoft Sans Serif" panose="020B0604020202020204" pitchFamily="34" charset="0"/>
            </a:endParaRPr>
          </a:p>
          <a:p>
            <a:pPr marL="3242945" marR="2423795">
              <a:lnSpc>
                <a:spcPct val="114000"/>
              </a:lnSpc>
              <a:spcBef>
                <a:spcPts val="5"/>
              </a:spcBef>
              <a:tabLst>
                <a:tab pos="4636770" algn="l"/>
                <a:tab pos="4702810" algn="l"/>
              </a:tabLst>
            </a:pPr>
            <a:r>
              <a:rPr lang="en-US" sz="3200" spc="-10" dirty="0">
                <a:effectLst/>
                <a:latin typeface="Microsoft Sans Serif" panose="020B0604020202020204" pitchFamily="34" charset="0"/>
              </a:rPr>
              <a:t>Branch</a:t>
            </a:r>
            <a:r>
              <a:rPr lang="en-US" sz="3200" dirty="0">
                <a:effectLst/>
                <a:latin typeface="Microsoft Sans Serif" panose="020B0604020202020204" pitchFamily="34" charset="0"/>
              </a:rPr>
              <a:t>		– IT / C</a:t>
            </a:r>
          </a:p>
          <a:p>
            <a:pPr marL="3242945" marR="1450975">
              <a:lnSpc>
                <a:spcPct val="114000"/>
              </a:lnSpc>
              <a:tabLst>
                <a:tab pos="4634230" algn="l"/>
                <a:tab pos="4684395" algn="l"/>
                <a:tab pos="5053965" algn="l"/>
              </a:tabLst>
            </a:pPr>
            <a:r>
              <a:rPr lang="en-US" sz="3200" dirty="0">
                <a:effectLst/>
                <a:latin typeface="Microsoft Sans Serif" panose="020B0604020202020204" pitchFamily="34" charset="0"/>
              </a:rPr>
              <a:t>Company</a:t>
            </a:r>
            <a:r>
              <a:rPr lang="en-US" sz="3200" spc="400" dirty="0">
                <a:effectLst/>
                <a:latin typeface="Microsoft Sans Serif" panose="020B0604020202020204" pitchFamily="34" charset="0"/>
              </a:rPr>
              <a:t> </a:t>
            </a:r>
            <a:r>
              <a:rPr lang="en-US" sz="3200" dirty="0">
                <a:effectLst/>
                <a:latin typeface="Microsoft Sans Serif" panose="020B0604020202020204" pitchFamily="34" charset="0"/>
              </a:rPr>
              <a:t>– Groot Software</a:t>
            </a:r>
            <a:endParaRPr lang="en-US" sz="3200" dirty="0">
              <a:latin typeface="Microsoft Sans Serif" panose="020B0604020202020204" pitchFamily="34" charset="0"/>
            </a:endParaRPr>
          </a:p>
          <a:p>
            <a:pPr marL="3242945" marR="1450975">
              <a:lnSpc>
                <a:spcPct val="114000"/>
              </a:lnSpc>
              <a:tabLst>
                <a:tab pos="4634230" algn="l"/>
                <a:tab pos="4684395" algn="l"/>
                <a:tab pos="5053965" algn="l"/>
              </a:tabLst>
            </a:pPr>
            <a:r>
              <a:rPr lang="en-US" sz="3200" spc="-10" dirty="0">
                <a:effectLst/>
                <a:latin typeface="Microsoft Sans Serif" panose="020B0604020202020204" pitchFamily="34" charset="0"/>
              </a:rPr>
              <a:t>Project</a:t>
            </a:r>
            <a:r>
              <a:rPr lang="en-US" sz="3200" dirty="0">
                <a:effectLst/>
                <a:latin typeface="Microsoft Sans Serif" panose="020B0604020202020204" pitchFamily="34" charset="0"/>
              </a:rPr>
              <a:t>		–</a:t>
            </a:r>
            <a:r>
              <a:rPr lang="en-US" sz="3200" spc="200" dirty="0">
                <a:effectLst/>
                <a:latin typeface="Microsoft Sans Serif" panose="020B0604020202020204" pitchFamily="34" charset="0"/>
              </a:rPr>
              <a:t> Attendance System</a:t>
            </a:r>
            <a:endParaRPr lang="en-US" sz="3200" dirty="0">
              <a:latin typeface="Microsoft Sans Serif" panose="020B0604020202020204" pitchFamily="34" charset="0"/>
            </a:endParaRPr>
          </a:p>
          <a:p>
            <a:pPr marL="3242945" marR="1450975">
              <a:lnSpc>
                <a:spcPct val="114000"/>
              </a:lnSpc>
              <a:tabLst>
                <a:tab pos="4634230" algn="l"/>
                <a:tab pos="4684395" algn="l"/>
                <a:tab pos="5053965" algn="l"/>
              </a:tabLst>
            </a:pPr>
            <a:r>
              <a:rPr lang="en-US" sz="3200" spc="-10" dirty="0">
                <a:effectLst/>
                <a:latin typeface="Microsoft Sans Serif" panose="020B0604020202020204" pitchFamily="34" charset="0"/>
              </a:rPr>
              <a:t>Duration</a:t>
            </a:r>
            <a:r>
              <a:rPr lang="en-US" sz="3200" dirty="0">
                <a:effectLst/>
                <a:latin typeface="Microsoft Sans Serif" panose="020B0604020202020204" pitchFamily="34" charset="0"/>
              </a:rPr>
              <a:t>	</a:t>
            </a:r>
            <a:r>
              <a:rPr lang="en-US" sz="3200" spc="-50" dirty="0">
                <a:effectLst/>
                <a:latin typeface="Microsoft Sans Serif" panose="020B0604020202020204" pitchFamily="34" charset="0"/>
              </a:rPr>
              <a:t>–</a:t>
            </a:r>
            <a:r>
              <a:rPr lang="en-US" sz="3200" dirty="0">
                <a:effectLst/>
                <a:latin typeface="Microsoft Sans Serif" panose="020B0604020202020204" pitchFamily="34" charset="0"/>
              </a:rPr>
              <a:t>	</a:t>
            </a:r>
            <a:r>
              <a:rPr lang="en-US" sz="3200" dirty="0">
                <a:latin typeface="Microsoft Sans Serif" panose="020B0604020202020204" pitchFamily="34" charset="0"/>
              </a:rPr>
              <a:t>45 </a:t>
            </a:r>
            <a:r>
              <a:rPr lang="en-US" sz="3200" dirty="0">
                <a:effectLst/>
                <a:latin typeface="Microsoft Sans Serif" panose="020B0604020202020204" pitchFamily="34" charset="0"/>
              </a:rPr>
              <a:t>Days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28113" y="1746"/>
            <a:ext cx="91145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Industrial Training</a:t>
            </a:r>
            <a:endParaRPr 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FDBFB-303F-3C1C-9F8B-2B5D5F17D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F05FA9-2814-0048-E11D-02E5E143D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3018"/>
            <a:ext cx="12192000" cy="75744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3F6D92-3F47-160D-C787-C585B9F97E4B}"/>
              </a:ext>
            </a:extLst>
          </p:cNvPr>
          <p:cNvSpPr txBox="1"/>
          <p:nvPr/>
        </p:nvSpPr>
        <p:spPr>
          <a:xfrm>
            <a:off x="220133" y="0"/>
            <a:ext cx="4247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Hardware Part</a:t>
            </a:r>
            <a:endParaRPr lang="en-IN" sz="5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CAF8F-62EB-06D5-1DE1-84665261E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3" y="1404284"/>
            <a:ext cx="12363832" cy="50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5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D64CE-972C-EC49-4265-907736245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E37147-4292-9DD2-E74B-B70D994D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3018"/>
            <a:ext cx="12192000" cy="75744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090D43-561F-78F4-0F03-E0A1223943D9}"/>
              </a:ext>
            </a:extLst>
          </p:cNvPr>
          <p:cNvSpPr txBox="1"/>
          <p:nvPr/>
        </p:nvSpPr>
        <p:spPr>
          <a:xfrm>
            <a:off x="220133" y="0"/>
            <a:ext cx="4247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Hardware Part</a:t>
            </a:r>
            <a:endParaRPr lang="en-IN" sz="5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A3752-96E8-7BBF-3397-A89127376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3" y="1404284"/>
            <a:ext cx="12363832" cy="50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1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3018"/>
            <a:ext cx="12192000" cy="75744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3092" y="192041"/>
            <a:ext cx="36663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b="1" dirty="0">
                <a:solidFill>
                  <a:schemeClr val="bg1"/>
                </a:solidFill>
                <a:latin typeface="Arial" panose="020B0604020202020204" pitchFamily="34" charset="0"/>
              </a:rPr>
              <a:t>Project Code</a:t>
            </a:r>
          </a:p>
        </p:txBody>
      </p:sp>
      <p:pic>
        <p:nvPicPr>
          <p:cNvPr id="6" name="Picture 5" descr="A screenshot of a computer program">
            <a:extLst>
              <a:ext uri="{FF2B5EF4-FFF2-40B4-BE49-F238E27FC236}">
                <a16:creationId xmlns:a16="http://schemas.microsoft.com/office/drawing/2014/main" id="{98795862-1C55-4B75-76B5-6EE349A47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" y="1219442"/>
            <a:ext cx="10981681" cy="5834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3018"/>
            <a:ext cx="12192000" cy="75744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3092" y="192041"/>
            <a:ext cx="36663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b="1" dirty="0">
                <a:solidFill>
                  <a:schemeClr val="bg1"/>
                </a:solidFill>
                <a:latin typeface="Arial" panose="020B0604020202020204" pitchFamily="34" charset="0"/>
              </a:rPr>
              <a:t>Project Code</a:t>
            </a:r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7223DE8-7C18-145E-561B-808D51337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6" y="1134004"/>
            <a:ext cx="11266188" cy="5985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3018"/>
            <a:ext cx="12192000" cy="75744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3092" y="192041"/>
            <a:ext cx="36663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b="1" dirty="0">
                <a:solidFill>
                  <a:schemeClr val="bg1"/>
                </a:solidFill>
                <a:latin typeface="Arial" panose="020B0604020202020204" pitchFamily="34" charset="0"/>
              </a:rPr>
              <a:t>Project Code</a:t>
            </a:r>
          </a:p>
        </p:txBody>
      </p:sp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583AC865-AEE7-46C3-A651-001B47D93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113851"/>
            <a:ext cx="11379200" cy="604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3018"/>
            <a:ext cx="12192000" cy="7574438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2082" y="1687355"/>
            <a:ext cx="11487836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sz="2000" b="1" dirty="0"/>
              <a:t>Frontend Interface:</a:t>
            </a:r>
            <a:r>
              <a:rPr lang="en-US" sz="2000" dirty="0"/>
              <a:t> </a:t>
            </a:r>
            <a:r>
              <a:rPr lang="en-US" sz="2000" b="1" dirty="0"/>
              <a:t>Java Swing</a:t>
            </a:r>
            <a:r>
              <a:rPr lang="en-US" sz="2000" dirty="0"/>
              <a:t> for building the Desktop GUI with a focus on administrative display, data visualization, and user interaction.</a:t>
            </a:r>
          </a:p>
          <a:p>
            <a:r>
              <a:rPr lang="en-US" sz="2000" b="1" dirty="0"/>
              <a:t>Backend Logic:</a:t>
            </a:r>
            <a:r>
              <a:rPr lang="en-US" sz="2000" dirty="0"/>
              <a:t> </a:t>
            </a:r>
            <a:r>
              <a:rPr lang="en-US" sz="2000" b="1" dirty="0"/>
              <a:t>Core Java</a:t>
            </a:r>
            <a:r>
              <a:rPr lang="en-US" sz="2000" dirty="0"/>
              <a:t> (OOP principles) for implementing all business logic, data processing, and handling communication between the database and the hardware.</a:t>
            </a:r>
          </a:p>
          <a:p>
            <a:r>
              <a:rPr lang="en-US" sz="2000" b="1" dirty="0"/>
              <a:t>Programming Language:</a:t>
            </a:r>
            <a:r>
              <a:rPr lang="en-US" sz="2000" dirty="0"/>
              <a:t> </a:t>
            </a:r>
            <a:r>
              <a:rPr lang="en-US" sz="2000" b="1" dirty="0"/>
              <a:t>Java</a:t>
            </a:r>
            <a:r>
              <a:rPr lang="en-US" sz="2000" dirty="0"/>
              <a:t> for robust, cross-platform application development, focusing on stability and performance.</a:t>
            </a:r>
          </a:p>
          <a:p>
            <a:r>
              <a:rPr lang="en-US" sz="2000" b="1" dirty="0"/>
              <a:t>Database:</a:t>
            </a:r>
            <a:r>
              <a:rPr lang="en-US" sz="2000" dirty="0"/>
              <a:t> </a:t>
            </a:r>
            <a:r>
              <a:rPr lang="en-US" sz="2000" b="1" dirty="0"/>
              <a:t>MySQL</a:t>
            </a:r>
            <a:r>
              <a:rPr lang="en-US" sz="2000" dirty="0"/>
              <a:t> for storing and managing attendance logs, user data, and login/logout times securely.</a:t>
            </a:r>
          </a:p>
          <a:p>
            <a:r>
              <a:rPr lang="en-US" sz="2000" b="1" dirty="0" err="1"/>
              <a:t>IoT</a:t>
            </a:r>
            <a:r>
              <a:rPr lang="en-US" sz="2000" b="1" dirty="0"/>
              <a:t>/Hardware Integration:</a:t>
            </a:r>
            <a:r>
              <a:rPr lang="en-US" sz="2000" dirty="0"/>
              <a:t> </a:t>
            </a:r>
            <a:r>
              <a:rPr lang="en-US" sz="2000" b="1" dirty="0"/>
              <a:t>ESP32 Microcontroller</a:t>
            </a:r>
            <a:r>
              <a:rPr lang="en-US" sz="2000" dirty="0"/>
              <a:t> and </a:t>
            </a:r>
            <a:r>
              <a:rPr lang="en-US" sz="2000" b="1" dirty="0"/>
              <a:t>NFC Reader</a:t>
            </a:r>
            <a:r>
              <a:rPr lang="en-US" sz="2000" dirty="0"/>
              <a:t> for capturing real-time physical attendance events and transmitting data.</a:t>
            </a:r>
          </a:p>
          <a:p>
            <a:r>
              <a:rPr lang="en-US" sz="2000" b="1" dirty="0"/>
              <a:t>Development Environment:</a:t>
            </a:r>
            <a:r>
              <a:rPr lang="en-US" sz="2000" dirty="0"/>
              <a:t> </a:t>
            </a:r>
            <a:r>
              <a:rPr lang="en-US" sz="2000" b="1" dirty="0"/>
              <a:t>IntelliJ IDEA/Eclipse</a:t>
            </a:r>
            <a:r>
              <a:rPr lang="en-US" sz="2000" dirty="0"/>
              <a:t> — integrated development environments (IDEs) used for efficient Java code development, debugging, and project structure management.</a:t>
            </a:r>
          </a:p>
          <a:p>
            <a:r>
              <a:rPr lang="en-US" sz="2000" b="1" dirty="0"/>
              <a:t>Version Control:</a:t>
            </a:r>
            <a:r>
              <a:rPr lang="en-US" sz="2000" dirty="0"/>
              <a:t> </a:t>
            </a:r>
            <a:r>
              <a:rPr lang="en-US" sz="2000" b="1" dirty="0" err="1"/>
              <a:t>Git</a:t>
            </a:r>
            <a:r>
              <a:rPr lang="en-US" sz="2000" b="1" dirty="0"/>
              <a:t> &amp; GitHub</a:t>
            </a:r>
            <a:r>
              <a:rPr lang="en-US" sz="2000" dirty="0"/>
              <a:t> for tracking code changes, managing repository history, and handling collaborative development (if applicable).</a:t>
            </a:r>
          </a:p>
          <a:p>
            <a:r>
              <a:rPr lang="en-US" sz="2000" b="1" dirty="0"/>
              <a:t>Support Tools:</a:t>
            </a:r>
            <a:r>
              <a:rPr lang="en-US" sz="2000" dirty="0"/>
              <a:t> </a:t>
            </a:r>
            <a:r>
              <a:rPr lang="en-US" sz="2000" b="1" dirty="0"/>
              <a:t>MySQL Workbench</a:t>
            </a:r>
            <a:r>
              <a:rPr lang="en-US" sz="2000" dirty="0"/>
              <a:t> for database design, querying, and management; documentation and community forums for ESP32/NFC communication protocols.</a:t>
            </a:r>
          </a:p>
        </p:txBody>
      </p:sp>
      <p:sp>
        <p:nvSpPr>
          <p:cNvPr id="9" name="Rectangle 8"/>
          <p:cNvSpPr/>
          <p:nvPr/>
        </p:nvSpPr>
        <p:spPr>
          <a:xfrm>
            <a:off x="171284" y="118059"/>
            <a:ext cx="75632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Technologies/Tools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6" y="-222889"/>
            <a:ext cx="12192000" cy="7574438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9981" tIns="31740" rIns="0" bIns="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3961" y="5751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Key Tasks &amp; Responsibilities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0271" y="1503310"/>
            <a:ext cx="1101921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primary tasks involved designing, developing, and integrating software and hardware components to deliver a functional, automated attendance system.</a:t>
            </a:r>
          </a:p>
          <a:p>
            <a:endParaRPr lang="en-US" sz="2000" dirty="0"/>
          </a:p>
          <a:p>
            <a:r>
              <a:rPr lang="en-US" sz="2000" b="1" dirty="0"/>
              <a:t>GUI Development (Java Swing):</a:t>
            </a:r>
            <a:r>
              <a:rPr lang="en-US" sz="2000" dirty="0"/>
              <a:t> Designed and implemented the complete </a:t>
            </a:r>
            <a:r>
              <a:rPr lang="en-US" sz="2000" b="1" dirty="0"/>
              <a:t>Desktop Graphical User </a:t>
            </a:r>
          </a:p>
          <a:p>
            <a:endParaRPr lang="en-US" sz="2000" b="1" dirty="0"/>
          </a:p>
          <a:p>
            <a:r>
              <a:rPr lang="en-US" sz="2000" b="1" dirty="0"/>
              <a:t>Interface (GUI)</a:t>
            </a:r>
            <a:r>
              <a:rPr lang="en-US" sz="2000" dirty="0"/>
              <a:t> for administrators to view, filter, and manage attendance logs and user data.</a:t>
            </a:r>
          </a:p>
          <a:p>
            <a:endParaRPr lang="en-US" sz="2000" dirty="0"/>
          </a:p>
          <a:p>
            <a:r>
              <a:rPr lang="en-US" sz="2000" b="1" dirty="0"/>
              <a:t>Backend &amp; Business Logic:</a:t>
            </a:r>
            <a:r>
              <a:rPr lang="en-US" sz="2000" dirty="0"/>
              <a:t> Developed </a:t>
            </a:r>
            <a:r>
              <a:rPr lang="en-US" sz="2000" b="1" dirty="0"/>
              <a:t>core Java classes</a:t>
            </a:r>
            <a:r>
              <a:rPr lang="en-US" sz="2000" dirty="0"/>
              <a:t> and applied </a:t>
            </a:r>
            <a:r>
              <a:rPr lang="en-US" sz="2000" b="1" dirty="0"/>
              <a:t>Object-Oriented Programming (OOP)</a:t>
            </a:r>
            <a:r>
              <a:rPr lang="en-US" sz="2000" dirty="0"/>
              <a:t> principles to handle data processing, manage user sessions, and execute application logic.</a:t>
            </a:r>
          </a:p>
          <a:p>
            <a:endParaRPr lang="en-US" sz="2000" dirty="0"/>
          </a:p>
          <a:p>
            <a:r>
              <a:rPr lang="en-US" sz="2000" b="1" dirty="0"/>
              <a:t>Database Design &amp; Management:</a:t>
            </a:r>
            <a:r>
              <a:rPr lang="en-US" sz="2000" dirty="0"/>
              <a:t> Created the </a:t>
            </a:r>
            <a:r>
              <a:rPr lang="en-US" sz="2000" b="1" dirty="0"/>
              <a:t>MySQL database schema</a:t>
            </a:r>
            <a:r>
              <a:rPr lang="en-US" sz="2000" dirty="0"/>
              <a:t>, including tables for users, attendance records (login/logout times), and managed all CRUD operations via the Java application.</a:t>
            </a:r>
          </a:p>
          <a:p>
            <a:endParaRPr lang="en-US" sz="2000" dirty="0"/>
          </a:p>
          <a:p>
            <a:r>
              <a:rPr lang="en-US" sz="2000" b="1" dirty="0"/>
              <a:t>API/Service Integration:</a:t>
            </a:r>
            <a:r>
              <a:rPr lang="en-US" sz="2000" dirty="0"/>
              <a:t> Established and managed the connection between the Java application and the MySQL database to ensure secure and persistent data storage.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" y="-241752"/>
            <a:ext cx="12192000" cy="7574438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3566" y="1596997"/>
            <a:ext cx="1161777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sz="2000" b="1" dirty="0"/>
              <a:t>Hardware-Software Interfacing:</a:t>
            </a:r>
            <a:r>
              <a:rPr lang="en-US" sz="2000" dirty="0"/>
              <a:t> Configured the </a:t>
            </a:r>
            <a:r>
              <a:rPr lang="en-US" sz="2000" b="1" dirty="0"/>
              <a:t>ESP32 microcontroller</a:t>
            </a:r>
            <a:r>
              <a:rPr lang="en-US" sz="2000" dirty="0"/>
              <a:t> to read data from the </a:t>
            </a:r>
            <a:r>
              <a:rPr lang="en-US" sz="2000" b="1" dirty="0"/>
              <a:t>NFC reader</a:t>
            </a:r>
            <a:r>
              <a:rPr lang="en-US" sz="2000" dirty="0"/>
              <a:t> and successfully established the data transmission protocol (e.g., via TCP/IP or serial) to communicate with the Java backend.</a:t>
            </a:r>
          </a:p>
          <a:p>
            <a:endParaRPr lang="en-US" sz="2000" dirty="0"/>
          </a:p>
          <a:p>
            <a:r>
              <a:rPr lang="en-US" sz="2000" b="1" dirty="0"/>
              <a:t>Real-Time Data Handling:</a:t>
            </a:r>
            <a:r>
              <a:rPr lang="en-US" sz="2000" dirty="0"/>
              <a:t> Implemented logic to process real-time input from the NFC reader, accurately timestamp and log attendance events, and update the GUI display immediately.</a:t>
            </a:r>
          </a:p>
          <a:p>
            <a:endParaRPr lang="en-US" sz="2000" dirty="0"/>
          </a:p>
          <a:p>
            <a:r>
              <a:rPr lang="en-US" sz="2000" b="1" dirty="0"/>
              <a:t>Testing &amp; Debugging:</a:t>
            </a:r>
            <a:r>
              <a:rPr lang="en-US" sz="2000" dirty="0"/>
              <a:t> Performed unit and integration testing across all layers (hardware, database, and GUI) to ensure system reliability, security, and accurate attendance tracking.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3018"/>
            <a:ext cx="12192000" cy="7574438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52314" tIns="26979" rIns="0" bIns="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816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Challenges Faced &amp; Solutions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633" y="1242119"/>
            <a:ext cx="11356259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dirty="0"/>
              <a:t>The development process involved overcoming significant challenges, particularly in integrating hardware components with the software application and managing real-time data persistence.</a:t>
            </a:r>
          </a:p>
          <a:p>
            <a:r>
              <a:rPr lang="en-US" b="1" dirty="0"/>
              <a:t>Hardware-Software Communication:</a:t>
            </a:r>
            <a:r>
              <a:rPr lang="en-US" dirty="0"/>
              <a:t> Faced issues in establishing a reliable, persistent connection between the </a:t>
            </a:r>
            <a:r>
              <a:rPr lang="en-US" b="1" dirty="0"/>
              <a:t>ESP32 Microcontroller (NFC reader)</a:t>
            </a:r>
            <a:r>
              <a:rPr lang="en-US" dirty="0"/>
              <a:t> and the </a:t>
            </a:r>
            <a:r>
              <a:rPr lang="en-US" b="1" dirty="0"/>
              <a:t>Java backend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Solution:</a:t>
            </a:r>
            <a:r>
              <a:rPr lang="en-US" dirty="0"/>
              <a:t> Implemented a secure </a:t>
            </a:r>
            <a:r>
              <a:rPr lang="en-US" b="1" dirty="0"/>
              <a:t>TCP/IP socket connection</a:t>
            </a:r>
            <a:r>
              <a:rPr lang="en-US" dirty="0"/>
              <a:t> or serial communication protocol to ensure stable data transmission from the ESP32 to the Java application's service layer.</a:t>
            </a:r>
          </a:p>
          <a:p>
            <a:pPr lvl="1"/>
            <a:endParaRPr lang="en-US" dirty="0"/>
          </a:p>
          <a:p>
            <a:r>
              <a:rPr lang="en-US" b="1" dirty="0"/>
              <a:t>Real-Time Data Synchronization:</a:t>
            </a:r>
            <a:r>
              <a:rPr lang="en-US" dirty="0"/>
              <a:t> Ensuring the Java Swing GUI displayed the latest attendance logs instantly upon an NFC tag scan was challenging.</a:t>
            </a:r>
          </a:p>
          <a:p>
            <a:pPr lvl="1"/>
            <a:r>
              <a:rPr lang="en-US" b="1" dirty="0"/>
              <a:t>Solution:</a:t>
            </a:r>
            <a:r>
              <a:rPr lang="en-US" dirty="0"/>
              <a:t> Implemented </a:t>
            </a:r>
            <a:r>
              <a:rPr lang="en-US" b="1" dirty="0"/>
              <a:t>efficient database polling</a:t>
            </a:r>
            <a:r>
              <a:rPr lang="en-US" dirty="0"/>
              <a:t> or a </a:t>
            </a:r>
            <a:r>
              <a:rPr lang="en-US" b="1" dirty="0"/>
              <a:t>data listener pattern</a:t>
            </a:r>
            <a:r>
              <a:rPr lang="en-US" dirty="0"/>
              <a:t> within the Java application to automatically fetch and update the GUI components immediately after a new record was saved to </a:t>
            </a:r>
            <a:r>
              <a:rPr lang="en-US" b="1" dirty="0"/>
              <a:t>MySQL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Data Consistency &amp; Schema Design:</a:t>
            </a:r>
            <a:r>
              <a:rPr lang="en-US" dirty="0"/>
              <a:t> Needed a precise way to capture and store two distinct events (login and logout) accurately for the same user based on subsequent NFC scans.</a:t>
            </a:r>
          </a:p>
          <a:p>
            <a:pPr lvl="1"/>
            <a:r>
              <a:rPr lang="en-US" b="1" dirty="0"/>
              <a:t>Solution:</a:t>
            </a:r>
            <a:r>
              <a:rPr lang="en-US" dirty="0"/>
              <a:t> Designed a robust </a:t>
            </a:r>
            <a:r>
              <a:rPr lang="en-US" b="1" dirty="0"/>
              <a:t>MySQL database schema</a:t>
            </a:r>
            <a:r>
              <a:rPr lang="en-US" dirty="0"/>
              <a:t> with flags or logic to track the current status of a user (checked-in/checked-out) and accurately record the corresponding timestamp for each event.</a:t>
            </a:r>
          </a:p>
          <a:p>
            <a:pPr lvl="1"/>
            <a:endParaRPr lang="en-US" dirty="0"/>
          </a:p>
          <a:p>
            <a:r>
              <a:rPr lang="en-US" b="1" dirty="0"/>
              <a:t>Preventing Input Errors (GUI):</a:t>
            </a:r>
            <a:r>
              <a:rPr lang="en-US" dirty="0"/>
              <a:t> Potential for errors in manual data entry or display formatting within the administrative Java Swing GUI.</a:t>
            </a:r>
          </a:p>
          <a:p>
            <a:pPr lvl="1"/>
            <a:r>
              <a:rPr lang="en-US" b="1" dirty="0"/>
              <a:t>Solution:</a:t>
            </a:r>
            <a:r>
              <a:rPr lang="en-US" dirty="0"/>
              <a:t> Applied </a:t>
            </a:r>
            <a:r>
              <a:rPr lang="en-US" b="1" dirty="0"/>
              <a:t>input validation logic</a:t>
            </a:r>
            <a:r>
              <a:rPr lang="en-US" dirty="0"/>
              <a:t> and robust </a:t>
            </a:r>
            <a:r>
              <a:rPr lang="en-US" b="1" dirty="0"/>
              <a:t>error handling</a:t>
            </a:r>
            <a:r>
              <a:rPr lang="en-US" dirty="0"/>
              <a:t> in Java to prevent bad data from reaching the database, and utilized appropriate Swing layout managers for a fixed, clean display.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63018"/>
            <a:ext cx="12192000" cy="7574438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28471" tIns="44436" rIns="0" bIns="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Microsoft Sans Serif" panose="020B0604020202020204" pitchFamily="34" charset="0"/>
              </a:rPr>
              <a:t>Learning Outcomes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20996" y="1125111"/>
            <a:ext cx="932497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project provided extensive practical experience in integrating software and hardware, mastering core Java principles, and managing data in a real-world, automated system.</a:t>
            </a:r>
          </a:p>
          <a:p>
            <a:endParaRPr lang="en-US" dirty="0"/>
          </a:p>
          <a:p>
            <a:r>
              <a:rPr lang="en-US" b="1" dirty="0"/>
              <a:t>Gained hands-on experience in cross-platform desktop application development</a:t>
            </a:r>
            <a:r>
              <a:rPr lang="en-US" dirty="0"/>
              <a:t> using </a:t>
            </a:r>
            <a:r>
              <a:rPr lang="en-US" b="1" dirty="0"/>
              <a:t>Java (Swing)</a:t>
            </a:r>
            <a:r>
              <a:rPr lang="en-US" dirty="0"/>
              <a:t> for creating a functional and user-friendly GUI.</a:t>
            </a:r>
          </a:p>
          <a:p>
            <a:endParaRPr lang="en-US" dirty="0"/>
          </a:p>
          <a:p>
            <a:r>
              <a:rPr lang="en-US" b="1" dirty="0"/>
              <a:t>Learned how to design and implement robust service layers</a:t>
            </a:r>
            <a:r>
              <a:rPr lang="en-US" dirty="0"/>
              <a:t> in Java for handling business logic and ensuring reliable application performance.</a:t>
            </a:r>
          </a:p>
          <a:p>
            <a:endParaRPr lang="en-US" dirty="0"/>
          </a:p>
          <a:p>
            <a:r>
              <a:rPr lang="en-US" b="1" dirty="0"/>
              <a:t>Mastered data persistence and management</a:t>
            </a:r>
            <a:r>
              <a:rPr lang="en-US" dirty="0"/>
              <a:t> by designing, implementing, and querying a </a:t>
            </a:r>
            <a:r>
              <a:rPr lang="en-US" b="1" dirty="0"/>
              <a:t>MySQL database</a:t>
            </a:r>
            <a:r>
              <a:rPr lang="en-US" dirty="0"/>
              <a:t> to store structured attendance records efficiently.</a:t>
            </a:r>
          </a:p>
          <a:p>
            <a:endParaRPr lang="en-US" dirty="0"/>
          </a:p>
          <a:p>
            <a:r>
              <a:rPr lang="en-US" b="1" dirty="0"/>
              <a:t>Improved skills in Object-Oriented Programming (OOP)</a:t>
            </a:r>
            <a:r>
              <a:rPr lang="en-US" dirty="0"/>
              <a:t>, focusing on concepts like inheritance, encapsulation, and modularity for building maintainable Java code.</a:t>
            </a:r>
          </a:p>
          <a:p>
            <a:endParaRPr lang="en-US" dirty="0"/>
          </a:p>
          <a:p>
            <a:r>
              <a:rPr lang="en-US" b="1" dirty="0"/>
              <a:t>Practiced full-cycle hardware-software integration</a:t>
            </a:r>
            <a:r>
              <a:rPr lang="en-US" dirty="0"/>
              <a:t>, successfully connecting and managing data transmission from an </a:t>
            </a:r>
            <a:r>
              <a:rPr lang="en-US" b="1" dirty="0"/>
              <a:t>ESP32 microcontroller</a:t>
            </a:r>
            <a:r>
              <a:rPr lang="en-US" dirty="0"/>
              <a:t> and </a:t>
            </a:r>
            <a:r>
              <a:rPr lang="en-US" b="1" dirty="0"/>
              <a:t>NFC reader</a:t>
            </a:r>
            <a:r>
              <a:rPr lang="en-US" dirty="0"/>
              <a:t> to the Java backend.</a:t>
            </a:r>
          </a:p>
          <a:p>
            <a:endParaRPr lang="en-US" dirty="0"/>
          </a:p>
          <a:p>
            <a:r>
              <a:rPr lang="en-US" b="1" dirty="0"/>
              <a:t>Developed knowledge of real-time data handling</a:t>
            </a:r>
            <a:r>
              <a:rPr lang="en-US" dirty="0"/>
              <a:t> and synchronization techniques to instantly update the GUI based on events triggered by the NFC hardware.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3018"/>
            <a:ext cx="12192000" cy="75744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1"/>
            <a:ext cx="40705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5400" kern="100" spc="-1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Certificate</a:t>
            </a:r>
            <a:endParaRPr lang="en-US" sz="5400" kern="10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932" y="1113438"/>
            <a:ext cx="8270437" cy="5823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" y="-263018"/>
            <a:ext cx="12192000" cy="75744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4002" y="272534"/>
            <a:ext cx="37183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pc="-10" dirty="0">
                <a:solidFill>
                  <a:srgbClr val="FFFFFF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</a:rPr>
              <a:t>Achievements</a:t>
            </a:r>
            <a:endParaRPr lang="en-US" sz="4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04900" y="928370"/>
            <a:ext cx="1049655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Successfully developed a </a:t>
            </a:r>
            <a:r>
              <a:rPr lang="en-US" b="1" dirty="0"/>
              <a:t>Smart Attendance System</a:t>
            </a:r>
            <a:r>
              <a:rPr lang="en-US" dirty="0"/>
              <a:t> integrating a Desktop GUI with a custom-built hardware solution (ESP32/NFC).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Panel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allows real-time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add, update, and delete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operations for menu items.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Built a robust </a:t>
            </a:r>
            <a:r>
              <a:rPr lang="en-US" b="1" dirty="0"/>
              <a:t>Java Swing Desktop Application</a:t>
            </a:r>
            <a:r>
              <a:rPr lang="en-US" dirty="0"/>
              <a:t> that provides administrative oversight, allowing for easy retrieval and display of attendance records.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responsiveness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smooth user experience across different devices.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Implemented </a:t>
            </a:r>
            <a:r>
              <a:rPr lang="en-US" b="1" dirty="0"/>
              <a:t>secure data persistence</a:t>
            </a:r>
            <a:r>
              <a:rPr lang="en-US" dirty="0"/>
              <a:t> using </a:t>
            </a:r>
            <a:r>
              <a:rPr lang="en-US" b="1" dirty="0"/>
              <a:t>MySQL</a:t>
            </a:r>
            <a:r>
              <a:rPr lang="en-US" dirty="0"/>
              <a:t>, reliably storing real-time login and logout timestamps for all users 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practices in version control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GitHub for structured project management.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Achieved </a:t>
            </a:r>
            <a:r>
              <a:rPr lang="en-US" b="1" dirty="0"/>
              <a:t>seamless hardware-software integration</a:t>
            </a:r>
            <a:r>
              <a:rPr lang="en-US" dirty="0"/>
              <a:t>, successfully establishing a communication protocol between the </a:t>
            </a:r>
            <a:r>
              <a:rPr lang="en-US" b="1" dirty="0"/>
              <a:t>ESP32 Microcontroller</a:t>
            </a:r>
            <a:r>
              <a:rPr lang="en-US" dirty="0"/>
              <a:t> and the Java backend service layer.</a:t>
            </a:r>
            <a:br>
              <a:rPr lang="en-US" dirty="0"/>
            </a:b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Automated the entire attendance process, creating a system that ensures </a:t>
            </a:r>
            <a:r>
              <a:rPr lang="en-US" b="1" dirty="0"/>
              <a:t>high accuracy</a:t>
            </a:r>
            <a:r>
              <a:rPr lang="en-US" dirty="0"/>
              <a:t> and </a:t>
            </a:r>
            <a:r>
              <a:rPr lang="en-US" b="1" dirty="0"/>
              <a:t>eliminates manual entry errors</a:t>
            </a:r>
            <a:r>
              <a:rPr lang="en-US" dirty="0"/>
              <a:t> through the use of </a:t>
            </a:r>
            <a:r>
              <a:rPr lang="en-US" b="1" dirty="0"/>
              <a:t>NFC technology</a:t>
            </a:r>
            <a:r>
              <a:rPr lang="en-US" dirty="0"/>
              <a:t>.</a:t>
            </a:r>
          </a:p>
          <a:p>
            <a:r>
              <a:rPr lang="en-US" dirty="0"/>
              <a:t>Applied </a:t>
            </a:r>
            <a:r>
              <a:rPr lang="en-US" b="1" dirty="0"/>
              <a:t>best practices in Version Control with </a:t>
            </a:r>
            <a:r>
              <a:rPr lang="en-US" b="1" dirty="0" err="1"/>
              <a:t>Git</a:t>
            </a:r>
            <a:r>
              <a:rPr lang="en-US" b="1" dirty="0"/>
              <a:t> and GitHub</a:t>
            </a:r>
            <a:r>
              <a:rPr lang="en-US" dirty="0"/>
              <a:t> for structured code management and project iteration.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3018"/>
            <a:ext cx="12192000" cy="75744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77284"/>
            <a:ext cx="84010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Conclusion</a:t>
            </a:r>
            <a:r>
              <a:rPr lang="en-US" sz="4000" spc="-25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4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&amp;</a:t>
            </a:r>
            <a:r>
              <a:rPr lang="en-US" sz="4000" spc="-15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4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Future</a:t>
            </a:r>
            <a:r>
              <a:rPr lang="en-US" sz="4000" spc="-2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4000" spc="-1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Recommendations</a:t>
            </a:r>
            <a:endParaRPr lang="en-US" sz="4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3518" y="1154321"/>
            <a:ext cx="11318881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The Smart Attendance System project successfully demonstrated the use of </a:t>
            </a:r>
            <a:r>
              <a:rPr lang="en-US" sz="2000" b="1" dirty="0"/>
              <a:t>core Java concepts</a:t>
            </a:r>
            <a:r>
              <a:rPr lang="en-US" sz="2000" dirty="0"/>
              <a:t>, </a:t>
            </a:r>
            <a:r>
              <a:rPr lang="en-US" sz="2000" b="1" dirty="0"/>
              <a:t>Desktop GUI development</a:t>
            </a:r>
            <a:r>
              <a:rPr lang="en-US" sz="2000" dirty="0"/>
              <a:t>, and </a:t>
            </a:r>
            <a:r>
              <a:rPr lang="en-US" sz="2000" b="1" dirty="0" err="1"/>
              <a:t>IoT</a:t>
            </a:r>
            <a:r>
              <a:rPr lang="en-US" sz="2000" b="1" dirty="0"/>
              <a:t> integration</a:t>
            </a:r>
            <a:r>
              <a:rPr lang="en-US" sz="2000" dirty="0"/>
              <a:t> to build a functional and highly efficient real-world application. The project highlighted the importance of a </a:t>
            </a:r>
            <a:r>
              <a:rPr lang="en-US" sz="2000" b="1" dirty="0"/>
              <a:t>robust backend in Java</a:t>
            </a:r>
            <a:r>
              <a:rPr lang="en-US" sz="2000" dirty="0"/>
              <a:t> for processing logic, </a:t>
            </a:r>
            <a:r>
              <a:rPr lang="en-US" sz="2000" b="1" dirty="0"/>
              <a:t>MySQL</a:t>
            </a:r>
            <a:r>
              <a:rPr lang="en-US" sz="2000" dirty="0"/>
              <a:t> for secure data persistence, and </a:t>
            </a:r>
            <a:r>
              <a:rPr lang="en-US" sz="2000" b="1" dirty="0"/>
              <a:t>hardware interfacing</a:t>
            </a:r>
            <a:r>
              <a:rPr lang="en-US" sz="2000" dirty="0"/>
              <a:t> (ESP32/NFC) for automated, accurate data capture. Overall, it showcases how desktop applications can be combined with modern hardware to solve real-world problems in time and attendance tracking.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3518" y="3217991"/>
            <a:ext cx="11445882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Recommendations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b="1" dirty="0"/>
              <a:t>Network Deployment:</a:t>
            </a:r>
            <a:r>
              <a:rPr lang="en-US" dirty="0"/>
              <a:t> Host the MySQL database on a central server and configure the Java application for client access to support large-scale deployment across a corporate or campus network.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b="1" dirty="0"/>
              <a:t>Biometric/Face Recognition Integration:</a:t>
            </a:r>
            <a:r>
              <a:rPr lang="en-US" dirty="0"/>
              <a:t> Enhance security and authentication options by integrating additional hardware for biometric or facial recognition capabilities.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b="1" dirty="0"/>
              <a:t>Web/Mobile Interface:</a:t>
            </a:r>
            <a:r>
              <a:rPr lang="en-US" dirty="0"/>
              <a:t> Develop a lightweight </a:t>
            </a:r>
            <a:r>
              <a:rPr lang="en-US" b="1" dirty="0"/>
              <a:t>web or mobile interface</a:t>
            </a:r>
            <a:r>
              <a:rPr lang="en-US" dirty="0"/>
              <a:t> (e.g., using a modern Java framework like Spring Boot for the backend) for management to view reports remotely.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b="1" dirty="0"/>
              <a:t>Reporting &amp; Analytics:</a:t>
            </a:r>
            <a:r>
              <a:rPr lang="en-US" dirty="0"/>
              <a:t> Implement advanced reporting features within the Java GUI (e.g., charts and graphs) to analyze attendance trends and visualize labor hours.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b="1" dirty="0"/>
              <a:t>Push Notifications/Alerts:</a:t>
            </a:r>
            <a:r>
              <a:rPr lang="en-US" dirty="0"/>
              <a:t> Integrate a mechanism (e.g., email or SMS) to notify supervisors automatically of user check-in/check-out events or potential attendance anomalies.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3018"/>
            <a:ext cx="12192000" cy="75744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44361" y="348734"/>
            <a:ext cx="30870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spc="-35" dirty="0">
                <a:solidFill>
                  <a:srgbClr val="FFFFFF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</a:rPr>
              <a:t>Thank</a:t>
            </a:r>
            <a:r>
              <a:rPr lang="en-US" sz="4800" spc="-305" dirty="0">
                <a:solidFill>
                  <a:srgbClr val="FFFFFF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</a:rPr>
              <a:t> </a:t>
            </a:r>
            <a:r>
              <a:rPr lang="en-US" sz="4800" spc="-405" dirty="0">
                <a:solidFill>
                  <a:srgbClr val="FFFFFF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</a:rPr>
              <a:t>Y</a:t>
            </a:r>
            <a:r>
              <a:rPr lang="en-US" sz="4800" spc="145" dirty="0">
                <a:solidFill>
                  <a:srgbClr val="FFFFFF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</a:rPr>
              <a:t>o</a:t>
            </a:r>
            <a:r>
              <a:rPr lang="en-US" sz="4800" spc="185" dirty="0">
                <a:solidFill>
                  <a:srgbClr val="FFFFFF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</a:rPr>
              <a:t>u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1044361" y="1962151"/>
            <a:ext cx="8324850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>
              <a:lnSpc>
                <a:spcPts val="2265"/>
              </a:lnSpc>
              <a:spcBef>
                <a:spcPts val="5485"/>
              </a:spcBef>
              <a:spcAft>
                <a:spcPts val="0"/>
              </a:spcAft>
              <a:buSzPts val="1700"/>
              <a:buFont typeface="Arial MT"/>
              <a:buChar char="•"/>
              <a:tabLst>
                <a:tab pos="586105" algn="l"/>
              </a:tabLst>
            </a:pPr>
            <a:r>
              <a:rPr lang="en-US" spc="-15" dirty="0">
                <a:latin typeface="Microsoft Sans Serif" panose="020B0604020202020204" pitchFamily="34" charset="0"/>
                <a:ea typeface="Arial MT"/>
                <a:cs typeface="Arial MT"/>
              </a:rPr>
              <a:t>“I</a:t>
            </a:r>
            <a:r>
              <a:rPr lang="en-US" spc="-20" dirty="0">
                <a:latin typeface="Microsoft Sans Serif" panose="020B0604020202020204" pitchFamily="34" charset="0"/>
                <a:ea typeface="Arial MT"/>
                <a:cs typeface="Arial MT"/>
              </a:rPr>
              <a:t> </a:t>
            </a:r>
            <a:r>
              <a:rPr lang="en-US" spc="-15" dirty="0">
                <a:latin typeface="Microsoft Sans Serif" panose="020B0604020202020204" pitchFamily="34" charset="0"/>
                <a:ea typeface="Arial MT"/>
                <a:cs typeface="Arial MT"/>
              </a:rPr>
              <a:t>appreciate your time</a:t>
            </a:r>
            <a:r>
              <a:rPr lang="en-US" spc="-10" dirty="0">
                <a:latin typeface="Microsoft Sans Serif" panose="020B0604020202020204" pitchFamily="34" charset="0"/>
                <a:ea typeface="Arial MT"/>
                <a:cs typeface="Arial MT"/>
              </a:rPr>
              <a:t> </a:t>
            </a:r>
            <a:r>
              <a:rPr lang="en-US" spc="-15" dirty="0">
                <a:latin typeface="Microsoft Sans Serif" panose="020B0604020202020204" pitchFamily="34" charset="0"/>
                <a:ea typeface="Arial MT"/>
                <a:cs typeface="Arial MT"/>
              </a:rPr>
              <a:t>and </a:t>
            </a:r>
            <a:r>
              <a:rPr lang="en-US" spc="-10" dirty="0">
                <a:latin typeface="Microsoft Sans Serif" panose="020B0604020202020204" pitchFamily="34" charset="0"/>
                <a:ea typeface="Arial MT"/>
                <a:cs typeface="Arial MT"/>
              </a:rPr>
              <a:t>attention.”</a:t>
            </a:r>
            <a:endParaRPr lang="en-US" sz="1100" spc="-15" dirty="0">
              <a:effectLst/>
              <a:latin typeface="Microsoft Sans Serif" panose="020B0604020202020204" pitchFamily="34" charset="0"/>
              <a:ea typeface="Arial MT"/>
              <a:cs typeface="Arial MT"/>
            </a:endParaRPr>
          </a:p>
          <a:p>
            <a:pPr marL="742950" marR="0" lvl="1" indent="-285750">
              <a:lnSpc>
                <a:spcPts val="2265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 MT"/>
              <a:buChar char="•"/>
              <a:tabLst>
                <a:tab pos="586105" algn="l"/>
              </a:tabLst>
            </a:pPr>
            <a:r>
              <a:rPr lang="en-US" spc="-15" dirty="0">
                <a:latin typeface="Microsoft Sans Serif" panose="020B0604020202020204" pitchFamily="34" charset="0"/>
                <a:ea typeface="Arial MT"/>
                <a:cs typeface="Arial MT"/>
              </a:rPr>
              <a:t>“I</a:t>
            </a:r>
            <a:r>
              <a:rPr lang="en-US" spc="-10" dirty="0">
                <a:latin typeface="Microsoft Sans Serif" panose="020B0604020202020204" pitchFamily="34" charset="0"/>
                <a:ea typeface="Arial MT"/>
                <a:cs typeface="Arial MT"/>
              </a:rPr>
              <a:t> </a:t>
            </a:r>
            <a:r>
              <a:rPr lang="en-US" spc="-15" dirty="0">
                <a:latin typeface="Microsoft Sans Serif" panose="020B0604020202020204" pitchFamily="34" charset="0"/>
                <a:ea typeface="Arial MT"/>
                <a:cs typeface="Arial MT"/>
              </a:rPr>
              <a:t>am</a:t>
            </a:r>
            <a:r>
              <a:rPr lang="en-US" spc="-5" dirty="0">
                <a:latin typeface="Microsoft Sans Serif" panose="020B0604020202020204" pitchFamily="34" charset="0"/>
                <a:ea typeface="Arial MT"/>
                <a:cs typeface="Arial MT"/>
              </a:rPr>
              <a:t> </a:t>
            </a:r>
            <a:r>
              <a:rPr lang="en-US" spc="-15" dirty="0">
                <a:latin typeface="Microsoft Sans Serif" panose="020B0604020202020204" pitchFamily="34" charset="0"/>
                <a:ea typeface="Arial MT"/>
                <a:cs typeface="Arial MT"/>
              </a:rPr>
              <a:t>happy to</a:t>
            </a:r>
            <a:r>
              <a:rPr lang="en-US" spc="-10" dirty="0">
                <a:latin typeface="Microsoft Sans Serif" panose="020B0604020202020204" pitchFamily="34" charset="0"/>
                <a:ea typeface="Arial MT"/>
                <a:cs typeface="Arial MT"/>
              </a:rPr>
              <a:t> </a:t>
            </a:r>
            <a:r>
              <a:rPr lang="en-US" spc="-15" dirty="0">
                <a:latin typeface="Microsoft Sans Serif" panose="020B0604020202020204" pitchFamily="34" charset="0"/>
                <a:ea typeface="Arial MT"/>
                <a:cs typeface="Arial MT"/>
              </a:rPr>
              <a:t>answer</a:t>
            </a:r>
            <a:r>
              <a:rPr lang="en-US" spc="-5" dirty="0">
                <a:latin typeface="Microsoft Sans Serif" panose="020B0604020202020204" pitchFamily="34" charset="0"/>
                <a:ea typeface="Arial MT"/>
                <a:cs typeface="Arial MT"/>
              </a:rPr>
              <a:t> </a:t>
            </a:r>
            <a:r>
              <a:rPr lang="en-US" spc="-15" dirty="0">
                <a:latin typeface="Microsoft Sans Serif" panose="020B0604020202020204" pitchFamily="34" charset="0"/>
                <a:ea typeface="Arial MT"/>
                <a:cs typeface="Arial MT"/>
              </a:rPr>
              <a:t>any questions</a:t>
            </a:r>
            <a:r>
              <a:rPr lang="en-US" spc="-5" dirty="0">
                <a:latin typeface="Microsoft Sans Serif" panose="020B0604020202020204" pitchFamily="34" charset="0"/>
                <a:ea typeface="Arial MT"/>
                <a:cs typeface="Arial MT"/>
              </a:rPr>
              <a:t> </a:t>
            </a:r>
            <a:r>
              <a:rPr lang="en-US" spc="-15" dirty="0">
                <a:latin typeface="Microsoft Sans Serif" panose="020B0604020202020204" pitchFamily="34" charset="0"/>
                <a:ea typeface="Arial MT"/>
                <a:cs typeface="Arial MT"/>
              </a:rPr>
              <a:t>you</a:t>
            </a:r>
            <a:r>
              <a:rPr lang="en-US" spc="-10" dirty="0">
                <a:latin typeface="Microsoft Sans Serif" panose="020B0604020202020204" pitchFamily="34" charset="0"/>
                <a:ea typeface="Arial MT"/>
                <a:cs typeface="Arial MT"/>
              </a:rPr>
              <a:t> </a:t>
            </a:r>
            <a:r>
              <a:rPr lang="en-US" spc="-15" dirty="0">
                <a:latin typeface="Microsoft Sans Serif" panose="020B0604020202020204" pitchFamily="34" charset="0"/>
                <a:ea typeface="Arial MT"/>
                <a:cs typeface="Arial MT"/>
              </a:rPr>
              <a:t>may have</a:t>
            </a:r>
            <a:r>
              <a:rPr lang="en-US" spc="-5" dirty="0">
                <a:latin typeface="Microsoft Sans Serif" panose="020B0604020202020204" pitchFamily="34" charset="0"/>
                <a:ea typeface="Arial MT"/>
                <a:cs typeface="Arial MT"/>
              </a:rPr>
              <a:t> </a:t>
            </a:r>
            <a:r>
              <a:rPr lang="en-US" spc="-15" dirty="0">
                <a:latin typeface="Microsoft Sans Serif" panose="020B0604020202020204" pitchFamily="34" charset="0"/>
                <a:ea typeface="Arial MT"/>
                <a:cs typeface="Arial MT"/>
              </a:rPr>
              <a:t>regarding</a:t>
            </a:r>
            <a:r>
              <a:rPr lang="en-US" spc="-5" dirty="0">
                <a:latin typeface="Microsoft Sans Serif" panose="020B0604020202020204" pitchFamily="34" charset="0"/>
                <a:ea typeface="Arial MT"/>
                <a:cs typeface="Arial MT"/>
              </a:rPr>
              <a:t> </a:t>
            </a:r>
            <a:r>
              <a:rPr lang="en-US" spc="-15" dirty="0">
                <a:latin typeface="Microsoft Sans Serif" panose="020B0604020202020204" pitchFamily="34" charset="0"/>
                <a:ea typeface="Arial MT"/>
                <a:cs typeface="Arial MT"/>
              </a:rPr>
              <a:t>my</a:t>
            </a:r>
            <a:r>
              <a:rPr lang="en-US" spc="-5" dirty="0">
                <a:latin typeface="Microsoft Sans Serif" panose="020B0604020202020204" pitchFamily="34" charset="0"/>
                <a:ea typeface="Arial MT"/>
                <a:cs typeface="Arial MT"/>
              </a:rPr>
              <a:t> </a:t>
            </a:r>
            <a:r>
              <a:rPr lang="en-US" spc="-10" dirty="0">
                <a:latin typeface="Microsoft Sans Serif" panose="020B0604020202020204" pitchFamily="34" charset="0"/>
                <a:ea typeface="Arial MT"/>
                <a:cs typeface="Arial MT"/>
              </a:rPr>
              <a:t>project.”</a:t>
            </a:r>
            <a:endParaRPr lang="en-US" sz="1100" spc="-15" dirty="0">
              <a:effectLst/>
              <a:latin typeface="Microsoft Sans Serif" panose="020B0604020202020204" pitchFamily="34" charset="0"/>
              <a:ea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11873"/>
            <a:ext cx="12192000" cy="75744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3857" y="0"/>
            <a:ext cx="682206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4800" b="1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Objectives</a:t>
            </a:r>
            <a:r>
              <a:rPr lang="en-US" sz="4800" kern="100" spc="-2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4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of</a:t>
            </a:r>
            <a:r>
              <a:rPr lang="en-US" sz="4800" b="1" spc="-10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8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the</a:t>
            </a:r>
            <a:r>
              <a:rPr lang="en-US" sz="4800" b="1" spc="-80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800" b="1" spc="-10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Training</a:t>
            </a:r>
            <a:endParaRPr lang="en-US" sz="4800" b="1" dirty="0">
              <a:effectLst/>
              <a:latin typeface="Times New Roman" panose="02020603050405020304" pitchFamily="18" charset="0"/>
            </a:endParaRPr>
          </a:p>
          <a:p>
            <a:pPr algn="just"/>
            <a:endParaRPr lang="en-US" sz="4800" kern="10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0141" y="1282482"/>
            <a:ext cx="10671717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b="1" dirty="0"/>
              <a:t>Skill Development</a:t>
            </a:r>
            <a:r>
              <a:rPr lang="en-US" dirty="0"/>
              <a:t> – To enhance technical proficiency and professional expertise in </a:t>
            </a:r>
            <a:r>
              <a:rPr lang="en-US" b="1" dirty="0"/>
              <a:t>full-stack Java development</a:t>
            </a:r>
            <a:r>
              <a:rPr lang="en-US" dirty="0"/>
              <a:t>, encompassing both back-end logic and front-end GUI design.</a:t>
            </a:r>
          </a:p>
          <a:p>
            <a:r>
              <a:rPr lang="en-US" b="1" dirty="0"/>
              <a:t>Practical Exposure</a:t>
            </a:r>
            <a:r>
              <a:rPr lang="en-US" dirty="0"/>
              <a:t> – To bridge the gap between academic knowledge and real-world application by successfully designing, developing, and deploying the </a:t>
            </a:r>
            <a:r>
              <a:rPr lang="en-US" b="1" dirty="0"/>
              <a:t>Smart Attendance System</a:t>
            </a:r>
            <a:r>
              <a:rPr lang="en-US" dirty="0"/>
              <a:t> project.</a:t>
            </a:r>
          </a:p>
          <a:p>
            <a:endParaRPr lang="en-US" dirty="0"/>
          </a:p>
          <a:p>
            <a:r>
              <a:rPr lang="en-US" b="1" dirty="0"/>
              <a:t>Core Competence</a:t>
            </a:r>
            <a:r>
              <a:rPr lang="en-US" dirty="0"/>
              <a:t> – To solidify knowledge in </a:t>
            </a:r>
            <a:r>
              <a:rPr lang="en-US" b="1" dirty="0"/>
              <a:t>core and advanced Java concepts</a:t>
            </a:r>
            <a:r>
              <a:rPr lang="en-US" dirty="0"/>
              <a:t>, </a:t>
            </a:r>
            <a:r>
              <a:rPr lang="en-US" b="1" dirty="0"/>
              <a:t>object-oriented programming (OOP)</a:t>
            </a:r>
            <a:r>
              <a:rPr lang="en-US" dirty="0"/>
              <a:t> principles, and </a:t>
            </a:r>
            <a:r>
              <a:rPr lang="en-US" b="1" dirty="0"/>
              <a:t>Relational Database Management (MySQL)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Problem-Solving Ability</a:t>
            </a:r>
            <a:r>
              <a:rPr lang="en-US" dirty="0"/>
              <a:t> – To train in identifying, analyzing, and solving complex technical challenges, specifically integrating disparate technologies like </a:t>
            </a:r>
            <a:r>
              <a:rPr lang="en-US" b="1" dirty="0"/>
              <a:t>Java Swing</a:t>
            </a:r>
            <a:r>
              <a:rPr lang="en-US" dirty="0"/>
              <a:t>, </a:t>
            </a:r>
            <a:r>
              <a:rPr lang="en-US" b="1" dirty="0"/>
              <a:t>ESP32</a:t>
            </a:r>
            <a:r>
              <a:rPr lang="en-US" dirty="0"/>
              <a:t>, and </a:t>
            </a:r>
            <a:r>
              <a:rPr lang="en-US" b="1" dirty="0"/>
              <a:t>NFC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Adaptability &amp; Integration</a:t>
            </a:r>
            <a:r>
              <a:rPr lang="en-US" dirty="0"/>
              <a:t> – To prepare for handling new tools and technologies by mastering </a:t>
            </a:r>
            <a:r>
              <a:rPr lang="en-US" b="1" dirty="0"/>
              <a:t>hardware-software integration</a:t>
            </a:r>
            <a:r>
              <a:rPr lang="en-US" dirty="0"/>
              <a:t> to create a seamless, automated login/logout system.</a:t>
            </a:r>
          </a:p>
          <a:p>
            <a:endParaRPr lang="en-US" dirty="0"/>
          </a:p>
          <a:p>
            <a:r>
              <a:rPr lang="en-US" b="1" dirty="0"/>
              <a:t>Productivity Improvement</a:t>
            </a:r>
            <a:r>
              <a:rPr lang="en-US" dirty="0"/>
              <a:t> – To increase efficiency and accuracy in data management by implementing an automated system that replaces manual record-keeping with </a:t>
            </a:r>
            <a:r>
              <a:rPr lang="en-US" b="1" dirty="0"/>
              <a:t>NFC-based logging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Innovation &amp; Creativity</a:t>
            </a:r>
            <a:r>
              <a:rPr lang="en-US" dirty="0"/>
              <a:t> – To encourage new ideas by developing a novel </a:t>
            </a:r>
            <a:r>
              <a:rPr lang="en-US" b="1" dirty="0"/>
              <a:t>desktop GUI application</a:t>
            </a:r>
            <a:r>
              <a:rPr lang="en-US" dirty="0"/>
              <a:t> in Java Swing that displays real-time attendance records sourced from physical NFC scans.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3018"/>
            <a:ext cx="12192000" cy="75744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3558" y="236440"/>
            <a:ext cx="54586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93675">
              <a:spcBef>
                <a:spcPts val="205"/>
              </a:spcBef>
            </a:pPr>
            <a:r>
              <a:rPr lang="en-US" sz="4800" b="1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Project</a:t>
            </a:r>
            <a:r>
              <a:rPr lang="en-US" sz="4800" b="1" spc="-4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800" b="1" spc="-1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Description</a:t>
            </a:r>
            <a:endParaRPr lang="en-US" sz="4800" b="1"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61"/>
          <p:cNvSpPr>
            <a:spLocks noChangeArrowheads="1"/>
          </p:cNvSpPr>
          <p:nvPr/>
        </p:nvSpPr>
        <p:spPr bwMode="auto">
          <a:xfrm>
            <a:off x="408232" y="1251135"/>
            <a:ext cx="113080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dirty="0"/>
              <a:t>The project is a </a:t>
            </a:r>
            <a:r>
              <a:rPr lang="en-US" b="1" dirty="0"/>
              <a:t>Smart Attendance System</a:t>
            </a:r>
            <a:r>
              <a:rPr lang="en-US" dirty="0"/>
              <a:t> developed using </a:t>
            </a:r>
            <a:r>
              <a:rPr lang="en-US" b="1" dirty="0"/>
              <a:t>Java (Swing GUI)</a:t>
            </a:r>
            <a:r>
              <a:rPr lang="en-US" dirty="0"/>
              <a:t>, </a:t>
            </a:r>
            <a:r>
              <a:rPr lang="en-US" b="1" dirty="0"/>
              <a:t>MySQL</a:t>
            </a:r>
            <a:r>
              <a:rPr lang="en-US" dirty="0"/>
              <a:t> for data persistence, and </a:t>
            </a:r>
            <a:r>
              <a:rPr lang="en-US" b="1" dirty="0"/>
              <a:t>ESP32</a:t>
            </a:r>
            <a:r>
              <a:rPr lang="en-US" dirty="0"/>
              <a:t> integrated with </a:t>
            </a:r>
            <a:r>
              <a:rPr lang="en-US" b="1" dirty="0"/>
              <a:t>NFC</a:t>
            </a:r>
            <a:r>
              <a:rPr lang="en-US" dirty="0"/>
              <a:t> technology.</a:t>
            </a:r>
          </a:p>
          <a:p>
            <a:endParaRPr lang="en-US" dirty="0"/>
          </a:p>
          <a:p>
            <a:r>
              <a:rPr lang="en-US" dirty="0"/>
              <a:t>It allows for:</a:t>
            </a:r>
          </a:p>
          <a:p>
            <a:r>
              <a:rPr lang="en-US" b="1" dirty="0"/>
              <a:t>Automated Logging:</a:t>
            </a:r>
            <a:r>
              <a:rPr lang="en-US" dirty="0"/>
              <a:t> Scans </a:t>
            </a:r>
            <a:r>
              <a:rPr lang="en-US" b="1" dirty="0"/>
              <a:t>NFC tags</a:t>
            </a:r>
            <a:r>
              <a:rPr lang="en-US" dirty="0"/>
              <a:t> to automatically record users' login and logout times.</a:t>
            </a:r>
          </a:p>
          <a:p>
            <a:endParaRPr lang="en-US" dirty="0"/>
          </a:p>
          <a:p>
            <a:r>
              <a:rPr lang="en-US" b="1" dirty="0"/>
              <a:t>Database Management:</a:t>
            </a:r>
            <a:r>
              <a:rPr lang="en-US" dirty="0"/>
              <a:t> Utilizes </a:t>
            </a:r>
            <a:r>
              <a:rPr lang="en-US" b="1" dirty="0"/>
              <a:t>MySQL</a:t>
            </a:r>
            <a:r>
              <a:rPr lang="en-US" dirty="0"/>
              <a:t> to store and manage attendance records and user data securely.</a:t>
            </a:r>
          </a:p>
          <a:p>
            <a:endParaRPr lang="en-US" dirty="0"/>
          </a:p>
          <a:p>
            <a:r>
              <a:rPr lang="en-US" b="1" dirty="0"/>
              <a:t>Desktop Interface:</a:t>
            </a:r>
            <a:r>
              <a:rPr lang="en-US" dirty="0"/>
              <a:t> Features a dedicated </a:t>
            </a:r>
            <a:r>
              <a:rPr lang="en-US" b="1" dirty="0"/>
              <a:t>Java Swing Desktop GUI</a:t>
            </a:r>
            <a:r>
              <a:rPr lang="en-US" dirty="0"/>
              <a:t> for easy record retrieval, display, and administrative management.</a:t>
            </a:r>
          </a:p>
          <a:p>
            <a:endParaRPr lang="en-US" dirty="0"/>
          </a:p>
          <a:p>
            <a:r>
              <a:rPr lang="en-US" dirty="0"/>
              <a:t>The system demonstrates </a:t>
            </a:r>
            <a:r>
              <a:rPr lang="en-US" b="1" dirty="0"/>
              <a:t>hardware-software integration</a:t>
            </a:r>
            <a:r>
              <a:rPr lang="en-US" dirty="0"/>
              <a:t>, using the ESP32 to communicate with the NFC reader and backend. The Java application retrieves this real-time data to display and manage attendance logs, ensuring high efficiency and eliminating manual entry errors.</a:t>
            </a:r>
          </a:p>
          <a:p>
            <a:endParaRPr lang="en-US" dirty="0"/>
          </a:p>
          <a:p>
            <a:r>
              <a:rPr lang="en-US" dirty="0"/>
              <a:t>The project demonstrates how </a:t>
            </a:r>
            <a:r>
              <a:rPr lang="en-US" b="1" dirty="0"/>
              <a:t>core Java concepts</a:t>
            </a:r>
            <a:r>
              <a:rPr lang="en-US" dirty="0"/>
              <a:t> and </a:t>
            </a:r>
            <a:r>
              <a:rPr lang="en-US" b="1" dirty="0" err="1"/>
              <a:t>IoT</a:t>
            </a:r>
            <a:r>
              <a:rPr lang="en-US" b="1" dirty="0"/>
              <a:t> principles</a:t>
            </a:r>
            <a:r>
              <a:rPr lang="en-US" dirty="0"/>
              <a:t> can be combined to create a practical, real-world application for time and attendance tracking.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3018"/>
            <a:ext cx="12192000" cy="75744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3092" y="192041"/>
            <a:ext cx="46089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b="1" dirty="0">
                <a:solidFill>
                  <a:schemeClr val="bg1"/>
                </a:solidFill>
                <a:latin typeface="Arial" panose="020B0604020202020204" pitchFamily="34" charset="0"/>
              </a:rPr>
              <a:t>Project Interface</a:t>
            </a:r>
          </a:p>
        </p:txBody>
      </p:sp>
      <p:pic>
        <p:nvPicPr>
          <p:cNvPr id="6" name="Picture 5" descr="Interface for Employee- Registration and removal and for updating tagid in case of tag loss">
            <a:extLst>
              <a:ext uri="{FF2B5EF4-FFF2-40B4-BE49-F238E27FC236}">
                <a16:creationId xmlns:a16="http://schemas.microsoft.com/office/drawing/2014/main" id="{C17825C8-CC13-694E-4256-462513A5E9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50" y="1567544"/>
            <a:ext cx="11093027" cy="54584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76B006-D25B-5606-56D8-6D6F0165FEB8}"/>
              </a:ext>
            </a:extLst>
          </p:cNvPr>
          <p:cNvSpPr txBox="1"/>
          <p:nvPr/>
        </p:nvSpPr>
        <p:spPr>
          <a:xfrm>
            <a:off x="299650" y="1151987"/>
            <a:ext cx="648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Employee Management and tagging Interface :-</a:t>
            </a:r>
            <a:endParaRPr lang="en-IN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637" y="-58721"/>
            <a:ext cx="12294637" cy="72749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3092" y="192041"/>
            <a:ext cx="46089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b="1" dirty="0">
                <a:solidFill>
                  <a:schemeClr val="bg1"/>
                </a:solidFill>
                <a:latin typeface="Arial" panose="020B0604020202020204" pitchFamily="34" charset="0"/>
              </a:rPr>
              <a:t>Project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08EB4-3FFD-50F0-7149-F6E8FF54E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81" y="1516531"/>
            <a:ext cx="5387200" cy="2556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E56504-1780-7186-0032-B88BE3585155}"/>
              </a:ext>
            </a:extLst>
          </p:cNvPr>
          <p:cNvSpPr txBox="1"/>
          <p:nvPr/>
        </p:nvSpPr>
        <p:spPr>
          <a:xfrm>
            <a:off x="299650" y="1151987"/>
            <a:ext cx="648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Logging Interface :-</a:t>
            </a:r>
            <a:endParaRPr lang="en-IN" b="1" i="1" dirty="0"/>
          </a:p>
        </p:txBody>
      </p:sp>
      <p:pic>
        <p:nvPicPr>
          <p:cNvPr id="9" name="Picture 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6BEC7342-8B4D-123D-D78B-D351E47B7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68147"/>
            <a:ext cx="5488787" cy="2628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3018"/>
            <a:ext cx="12192000" cy="75744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3092" y="192041"/>
            <a:ext cx="46089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b="1" dirty="0">
                <a:solidFill>
                  <a:schemeClr val="bg1"/>
                </a:solidFill>
                <a:latin typeface="Arial" panose="020B0604020202020204" pitchFamily="34" charset="0"/>
              </a:rPr>
              <a:t>Project Interface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F9355F5-A231-2192-8E94-B5B18E3EE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3" y="1416541"/>
            <a:ext cx="5396026" cy="5745982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2677BFE-618C-4E51-9F7D-FCC6B1B91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20" y="1416541"/>
            <a:ext cx="5396026" cy="57459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85A4B9-C227-7362-0C53-9CD12EA13715}"/>
              </a:ext>
            </a:extLst>
          </p:cNvPr>
          <p:cNvSpPr txBox="1"/>
          <p:nvPr/>
        </p:nvSpPr>
        <p:spPr>
          <a:xfrm>
            <a:off x="164843" y="1047209"/>
            <a:ext cx="648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Time Query Interface :-</a:t>
            </a:r>
            <a:endParaRPr lang="en-IN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0000"/>
            <a:ext cx="12192000" cy="75744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3092" y="192041"/>
            <a:ext cx="53607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b="1" dirty="0">
                <a:solidFill>
                  <a:schemeClr val="bg1"/>
                </a:solidFill>
                <a:latin typeface="Arial" panose="020B0604020202020204" pitchFamily="34" charset="0"/>
              </a:rPr>
              <a:t>Database Structure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D80C57-05B6-8E0A-5C31-3628A4507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749993"/>
            <a:ext cx="3160641" cy="1935086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518E817-62F6-5CCB-1CE9-B4DFB7065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" y="4797205"/>
            <a:ext cx="4429743" cy="1305107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C28403-A62E-4625-C497-1D356FCFFD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95" y="2495297"/>
            <a:ext cx="5677692" cy="847843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C79468C-91C3-9DEE-E4C2-672517FAE3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6" t="56456" r="-2765" b="3053"/>
          <a:stretch>
            <a:fillRect/>
          </a:stretch>
        </p:blipFill>
        <p:spPr>
          <a:xfrm>
            <a:off x="5970756" y="4420624"/>
            <a:ext cx="5688000" cy="1836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51021B-8A24-D5BA-2124-AF795CE4D16C}"/>
              </a:ext>
            </a:extLst>
          </p:cNvPr>
          <p:cNvSpPr txBox="1"/>
          <p:nvPr/>
        </p:nvSpPr>
        <p:spPr>
          <a:xfrm>
            <a:off x="274320" y="1103662"/>
            <a:ext cx="246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use attendance;</a:t>
            </a:r>
          </a:p>
          <a:p>
            <a:r>
              <a:rPr lang="en-IN" i="1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show tables;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FD188E-4CAB-9499-E6F9-DA6D54802302}"/>
              </a:ext>
            </a:extLst>
          </p:cNvPr>
          <p:cNvSpPr txBox="1"/>
          <p:nvPr/>
        </p:nvSpPr>
        <p:spPr>
          <a:xfrm>
            <a:off x="346321" y="4420624"/>
            <a:ext cx="1614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DESC emp;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021D04-CAF5-C29D-600F-D2586ADABE4E}"/>
              </a:ext>
            </a:extLst>
          </p:cNvPr>
          <p:cNvSpPr txBox="1"/>
          <p:nvPr/>
        </p:nvSpPr>
        <p:spPr>
          <a:xfrm>
            <a:off x="5918195" y="193188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DESC log;</a:t>
            </a:r>
            <a:endParaRPr lang="en-IN" b="1" i="1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C64471-8D41-0A85-A12F-4E7B84318684}"/>
              </a:ext>
            </a:extLst>
          </p:cNvPr>
          <p:cNvSpPr txBox="1"/>
          <p:nvPr/>
        </p:nvSpPr>
        <p:spPr>
          <a:xfrm>
            <a:off x="6167120" y="413512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 DESC final;</a:t>
            </a:r>
            <a:endParaRPr lang="en-IN" b="1" i="1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E10A20-D460-E7F5-537D-905CC3814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3018"/>
            <a:ext cx="12192000" cy="75744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78CF1D-74F5-14D5-4DA3-0706035B8B0D}"/>
              </a:ext>
            </a:extLst>
          </p:cNvPr>
          <p:cNvSpPr txBox="1"/>
          <p:nvPr/>
        </p:nvSpPr>
        <p:spPr>
          <a:xfrm>
            <a:off x="220133" y="0"/>
            <a:ext cx="4247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Hardware Part</a:t>
            </a:r>
            <a:endParaRPr lang="en-IN" sz="5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AA8385-28FB-9FC4-8F91-528CF9707D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510" t="881" r="26774" b="-881"/>
          <a:stretch>
            <a:fillRect/>
          </a:stretch>
        </p:blipFill>
        <p:spPr>
          <a:xfrm>
            <a:off x="3241194" y="1773381"/>
            <a:ext cx="6108753" cy="5294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81538D-15DE-3448-6154-CEB110B4D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855" y="1067329"/>
            <a:ext cx="6487430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2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1731</Words>
  <Application>Microsoft Office PowerPoint</Application>
  <PresentationFormat>Widescreen</PresentationFormat>
  <Paragraphs>129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Aptos</vt:lpstr>
      <vt:lpstr>Arial</vt:lpstr>
      <vt:lpstr>Arial Black</vt:lpstr>
      <vt:lpstr>Arial MT</vt:lpstr>
      <vt:lpstr>Calibri</vt:lpstr>
      <vt:lpstr>Calibri Light</vt:lpstr>
      <vt:lpstr>Microsoft Sans Serif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Chalawariya</dc:creator>
  <cp:lastModifiedBy>Vansh Sharma</cp:lastModifiedBy>
  <cp:revision>23</cp:revision>
  <dcterms:created xsi:type="dcterms:W3CDTF">2025-09-24T16:24:00Z</dcterms:created>
  <dcterms:modified xsi:type="dcterms:W3CDTF">2025-10-02T04:20:28Z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2162092C1BD142F98A69C0795D2F07A2_12</vt:lpwstr>
  </property>
  <property fmtid="{D5CDD505-2E9C-101B-9397-08002B2CF9AE}" pid="3" name="KSOProductBuildVer">
    <vt:lpwstr>1033-12.2.0.23131</vt:lpwstr>
  </property>
</Properties>
</file>