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0" r:id="rId2"/>
    <p:sldId id="300" r:id="rId3"/>
    <p:sldId id="281" r:id="rId4"/>
    <p:sldId id="291" r:id="rId5"/>
    <p:sldId id="292" r:id="rId6"/>
    <p:sldId id="301" r:id="rId7"/>
    <p:sldId id="302" r:id="rId8"/>
    <p:sldId id="295" r:id="rId9"/>
    <p:sldId id="303" r:id="rId10"/>
    <p:sldId id="304" r:id="rId11"/>
    <p:sldId id="287" r:id="rId12"/>
    <p:sldId id="311" r:id="rId13"/>
    <p:sldId id="308" r:id="rId14"/>
    <p:sldId id="312" r:id="rId15"/>
    <p:sldId id="313" r:id="rId16"/>
    <p:sldId id="307" r:id="rId17"/>
    <p:sldId id="309" r:id="rId18"/>
    <p:sldId id="263" r:id="rId19"/>
    <p:sldId id="305" r:id="rId20"/>
    <p:sldId id="288" r:id="rId21"/>
    <p:sldId id="273" r:id="rId22"/>
    <p:sldId id="299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40" y="210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MySQL/471251" TargetMode="External"/><Relationship Id="rId4" Type="http://schemas.openxmlformats.org/officeDocument/2006/relationships/hyperlink" Target="https://baike.baidu.com/item/Mav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489103" y="3132982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答辩者：林琦杭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444588" y="466720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微商平台设计与实现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2233142" y="286843"/>
            <a:ext cx="4667405" cy="466740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2018-6-2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BC63D2-99F5-42F3-9B9F-1C31358D719B}"/>
              </a:ext>
            </a:extLst>
          </p:cNvPr>
          <p:cNvSpPr/>
          <p:nvPr/>
        </p:nvSpPr>
        <p:spPr bwMode="auto">
          <a:xfrm>
            <a:off x="2858684" y="192735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微商平台设计与实现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BCE786-35D6-4394-99A6-C578E94FC1C0}"/>
              </a:ext>
            </a:extLst>
          </p:cNvPr>
          <p:cNvSpPr/>
          <p:nvPr/>
        </p:nvSpPr>
        <p:spPr>
          <a:xfrm>
            <a:off x="2489102" y="3522412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指导老师：杨文琳 副教授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B31BFC-FCF3-4515-BC95-15248EB25F07}"/>
              </a:ext>
            </a:extLst>
          </p:cNvPr>
          <p:cNvSpPr/>
          <p:nvPr/>
        </p:nvSpPr>
        <p:spPr>
          <a:xfrm>
            <a:off x="2489102" y="2706131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   专业：软件开发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874367" y="2094283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系统详细设计与实现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2567259" y="2617503"/>
            <a:ext cx="40703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487302" y="2963755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4376476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屏幕截图&#10;&#10;已生成极高可信度的说明">
            <a:extLst>
              <a:ext uri="{FF2B5EF4-FFF2-40B4-BE49-F238E27FC236}">
                <a16:creationId xmlns:a16="http://schemas.microsoft.com/office/drawing/2014/main" id="{3F2BC11B-8F10-4CAC-9E36-E7FB1B1D2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13" y="1912131"/>
            <a:ext cx="5930369" cy="29108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274481" y="10492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069299" y="1049209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登录流程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3565F4-C897-440A-96F6-A61BD2F2CEFF}"/>
              </a:ext>
            </a:extLst>
          </p:cNvPr>
          <p:cNvSpPr/>
          <p:nvPr/>
        </p:nvSpPr>
        <p:spPr>
          <a:xfrm>
            <a:off x="4114131" y="1575383"/>
            <a:ext cx="915737" cy="209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6EA182-BCD1-4DC9-9DC8-6997D8B4D7F4}"/>
              </a:ext>
            </a:extLst>
          </p:cNvPr>
          <p:cNvSpPr/>
          <p:nvPr/>
        </p:nvSpPr>
        <p:spPr>
          <a:xfrm>
            <a:off x="4069298" y="2060268"/>
            <a:ext cx="1005403" cy="30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登陆界面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82AC6C-1DA3-4523-9473-64D952E132AC}"/>
              </a:ext>
            </a:extLst>
          </p:cNvPr>
          <p:cNvSpPr/>
          <p:nvPr/>
        </p:nvSpPr>
        <p:spPr>
          <a:xfrm>
            <a:off x="4069299" y="2571750"/>
            <a:ext cx="1005404" cy="283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用户登陆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579AB3AE-3DEC-4C5B-A781-6BF61637CC76}"/>
              </a:ext>
            </a:extLst>
          </p:cNvPr>
          <p:cNvSpPr/>
          <p:nvPr/>
        </p:nvSpPr>
        <p:spPr>
          <a:xfrm>
            <a:off x="3971506" y="3095211"/>
            <a:ext cx="1210093" cy="453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Success?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流程图: 手动输入 12">
            <a:extLst>
              <a:ext uri="{FF2B5EF4-FFF2-40B4-BE49-F238E27FC236}">
                <a16:creationId xmlns:a16="http://schemas.microsoft.com/office/drawing/2014/main" id="{FEE49CD0-183F-4C59-B423-2EBE3B66F459}"/>
              </a:ext>
            </a:extLst>
          </p:cNvPr>
          <p:cNvSpPr/>
          <p:nvPr/>
        </p:nvSpPr>
        <p:spPr>
          <a:xfrm>
            <a:off x="2224658" y="2500046"/>
            <a:ext cx="1200984" cy="426780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Input </a:t>
            </a:r>
            <a:r>
              <a:rPr lang="en-US" altLang="zh-CN" sz="1050" dirty="0" err="1">
                <a:solidFill>
                  <a:schemeClr val="tx1"/>
                </a:solidFill>
              </a:rPr>
              <a:t>user&amp;password</a:t>
            </a:r>
            <a:endParaRPr lang="zh-CN" altLang="en-US" sz="1050" dirty="0">
              <a:solidFill>
                <a:schemeClr val="tx1"/>
              </a:solidFill>
            </a:endParaRPr>
          </a:p>
          <a:p>
            <a:pPr algn="ctr"/>
            <a:endParaRPr lang="zh-CN" altLang="en-US" sz="10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0C7C3C-0337-4F2C-8AE7-84882EC57BA3}"/>
              </a:ext>
            </a:extLst>
          </p:cNvPr>
          <p:cNvSpPr/>
          <p:nvPr/>
        </p:nvSpPr>
        <p:spPr>
          <a:xfrm>
            <a:off x="4070462" y="4269048"/>
            <a:ext cx="1005403" cy="30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进入系统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AAA46FB-6B7B-4398-96FF-0F0ED2A34CDF}"/>
              </a:ext>
            </a:extLst>
          </p:cNvPr>
          <p:cNvSpPr/>
          <p:nvPr/>
        </p:nvSpPr>
        <p:spPr>
          <a:xfrm>
            <a:off x="4114130" y="4800053"/>
            <a:ext cx="915737" cy="209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0995B0-6F82-40BC-96EE-D852D858DA6F}"/>
              </a:ext>
            </a:extLst>
          </p:cNvPr>
          <p:cNvSpPr/>
          <p:nvPr/>
        </p:nvSpPr>
        <p:spPr>
          <a:xfrm>
            <a:off x="6685536" y="3180173"/>
            <a:ext cx="1005404" cy="283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Login Error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圆柱形 14">
            <a:extLst>
              <a:ext uri="{FF2B5EF4-FFF2-40B4-BE49-F238E27FC236}">
                <a16:creationId xmlns:a16="http://schemas.microsoft.com/office/drawing/2014/main" id="{C1265C0C-8600-4433-9703-E3377A8B38EA}"/>
              </a:ext>
            </a:extLst>
          </p:cNvPr>
          <p:cNvSpPr/>
          <p:nvPr/>
        </p:nvSpPr>
        <p:spPr>
          <a:xfrm rot="5400000">
            <a:off x="5720084" y="2210735"/>
            <a:ext cx="426781" cy="100540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Database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E43B83-6CCD-47C0-8AD2-0A6C25A9332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2000" y="1784918"/>
            <a:ext cx="0" cy="27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FD9FA5-151C-4AFC-9B4B-414F6A271F85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4572000" y="2364535"/>
            <a:ext cx="1" cy="20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A2464F3-78CD-4FFE-98BC-1140EC7AE754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4572001" y="2855123"/>
            <a:ext cx="4552" cy="240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89FC569-132E-4771-99C8-35B94E49CEB7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4573164" y="3548510"/>
            <a:ext cx="3389" cy="72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309067C-83C8-4EB2-88E7-970013C740D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571999" y="4573315"/>
            <a:ext cx="1165" cy="226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5743F5-EC8D-48B9-9BF4-4ABF575142AB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3425642" y="2713436"/>
            <a:ext cx="6436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670D51C-BC4B-4E28-A57F-71B1FC832439}"/>
              </a:ext>
            </a:extLst>
          </p:cNvPr>
          <p:cNvCxnSpPr>
            <a:cxnSpLocks/>
            <a:stCxn id="31" idx="3"/>
            <a:endCxn id="15" idx="3"/>
          </p:cNvCxnSpPr>
          <p:nvPr/>
        </p:nvCxnSpPr>
        <p:spPr>
          <a:xfrm>
            <a:off x="5074703" y="2713437"/>
            <a:ext cx="356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E4F53FC-F3CA-4932-9011-B51C7C804399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5181599" y="3321860"/>
            <a:ext cx="15039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连接符: 肘形 7198">
            <a:extLst>
              <a:ext uri="{FF2B5EF4-FFF2-40B4-BE49-F238E27FC236}">
                <a16:creationId xmlns:a16="http://schemas.microsoft.com/office/drawing/2014/main" id="{23E2F407-7C08-4905-9C80-2CCE4FD1CE80}"/>
              </a:ext>
            </a:extLst>
          </p:cNvPr>
          <p:cNvCxnSpPr>
            <a:cxnSpLocks/>
            <a:stCxn id="35" idx="0"/>
            <a:endCxn id="10" idx="3"/>
          </p:cNvCxnSpPr>
          <p:nvPr/>
        </p:nvCxnSpPr>
        <p:spPr>
          <a:xfrm rot="16200000" flipV="1">
            <a:off x="5647585" y="1639519"/>
            <a:ext cx="967771" cy="2113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EEB25F9-37FB-4CB0-903C-0FC1F853C3E3}"/>
              </a:ext>
            </a:extLst>
          </p:cNvPr>
          <p:cNvSpPr txBox="1"/>
          <p:nvPr/>
        </p:nvSpPr>
        <p:spPr>
          <a:xfrm>
            <a:off x="5783257" y="3252974"/>
            <a:ext cx="438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993A750-A980-4E66-9EE7-A64EFB7E0CBE}"/>
              </a:ext>
            </a:extLst>
          </p:cNvPr>
          <p:cNvSpPr txBox="1"/>
          <p:nvPr/>
        </p:nvSpPr>
        <p:spPr>
          <a:xfrm>
            <a:off x="4607134" y="3713043"/>
            <a:ext cx="438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1308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069299" y="1049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图片 1">
            <a:extLst>
              <a:ext uri="{FF2B5EF4-FFF2-40B4-BE49-F238E27FC236}">
                <a16:creationId xmlns:a16="http://schemas.microsoft.com/office/drawing/2014/main" id="{07A6F60A-3DA8-4693-86DF-6BC27187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07" y="1913066"/>
            <a:ext cx="5982183" cy="247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8500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069301" y="1049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注册流程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F4047C4-45CD-40D0-A311-17210B1DC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16" y="1626868"/>
            <a:ext cx="3243165" cy="33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6958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069306" y="1049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下单流程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34394D0-539F-4C6D-834F-9449A60D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592919"/>
            <a:ext cx="4284125" cy="35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257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069298" y="1049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图片 1">
            <a:extLst>
              <a:ext uri="{FF2B5EF4-FFF2-40B4-BE49-F238E27FC236}">
                <a16:creationId xmlns:a16="http://schemas.microsoft.com/office/drawing/2014/main" id="{B56CE4BA-022D-4B86-93DD-91E80970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29" y="1875316"/>
            <a:ext cx="2924540" cy="294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41950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68123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60B95-ACA3-4121-80BD-89F9A379C67B}"/>
              </a:ext>
            </a:extLst>
          </p:cNvPr>
          <p:cNvSpPr txBox="1"/>
          <p:nvPr/>
        </p:nvSpPr>
        <p:spPr>
          <a:xfrm>
            <a:off x="4069299" y="1049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0E09C-91F0-4410-BBF6-DDBA31C501C8}"/>
              </a:ext>
            </a:extLst>
          </p:cNvPr>
          <p:cNvCxnSpPr/>
          <p:nvPr/>
        </p:nvCxnSpPr>
        <p:spPr>
          <a:xfrm>
            <a:off x="4453742" y="147293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F9D7E67-4C58-400E-956A-D28E070A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1982010"/>
            <a:ext cx="6743700" cy="25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97173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第三部分：系统详细设计与实现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92607" y="576378"/>
            <a:ext cx="3156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DETAILED DESIGN AND IMPLEMENTATION OF THE SYSTEM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GrpSpPr/>
          <p:nvPr/>
        </p:nvGrpSpPr>
        <p:grpSpPr>
          <a:xfrm>
            <a:off x="439910" y="1479954"/>
            <a:ext cx="2809330" cy="2809330"/>
            <a:chOff x="608429" y="1427424"/>
            <a:chExt cx="2301885" cy="2301885"/>
          </a:xfrm>
        </p:grpSpPr>
        <p:sp>
          <p:nvSpPr>
            <p:cNvPr id="18" name="Oval 4"/>
            <p:cNvSpPr/>
            <p:nvPr/>
          </p:nvSpPr>
          <p:spPr>
            <a:xfrm>
              <a:off x="608429" y="1427424"/>
              <a:ext cx="2301885" cy="23018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63500" dir="2700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5"/>
            <p:cNvSpPr/>
            <p:nvPr/>
          </p:nvSpPr>
          <p:spPr>
            <a:xfrm>
              <a:off x="857533" y="1676528"/>
              <a:ext cx="1803677" cy="180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dist="63500" dir="2700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6"/>
            <p:cNvSpPr/>
            <p:nvPr/>
          </p:nvSpPr>
          <p:spPr>
            <a:xfrm>
              <a:off x="1070742" y="1889737"/>
              <a:ext cx="1377258" cy="1377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63500" dir="2700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7"/>
            <p:cNvSpPr/>
            <p:nvPr/>
          </p:nvSpPr>
          <p:spPr>
            <a:xfrm>
              <a:off x="1298337" y="2117332"/>
              <a:ext cx="922068" cy="9220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dist="63500" dir="2700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8"/>
            <p:cNvSpPr/>
            <p:nvPr/>
          </p:nvSpPr>
          <p:spPr>
            <a:xfrm>
              <a:off x="1525493" y="2344488"/>
              <a:ext cx="467758" cy="4677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63500" dir="2700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9"/>
            <p:cNvGrpSpPr/>
            <p:nvPr/>
          </p:nvGrpSpPr>
          <p:grpSpPr>
            <a:xfrm>
              <a:off x="1696047" y="1523792"/>
              <a:ext cx="1081283" cy="1143183"/>
              <a:chOff x="5954713" y="4703763"/>
              <a:chExt cx="887412" cy="938213"/>
            </a:xfrm>
          </p:grpSpPr>
          <p:sp>
            <p:nvSpPr>
              <p:cNvPr id="24" name="Freeform 187"/>
              <p:cNvSpPr/>
              <p:nvPr/>
            </p:nvSpPr>
            <p:spPr bwMode="auto">
              <a:xfrm>
                <a:off x="5954713" y="5513388"/>
                <a:ext cx="117475" cy="128588"/>
              </a:xfrm>
              <a:custGeom>
                <a:avLst/>
                <a:gdLst>
                  <a:gd name="T0" fmla="*/ 48 w 300"/>
                  <a:gd name="T1" fmla="*/ 289 h 322"/>
                  <a:gd name="T2" fmla="*/ 0 w 300"/>
                  <a:gd name="T3" fmla="*/ 322 h 322"/>
                  <a:gd name="T4" fmla="*/ 30 w 300"/>
                  <a:gd name="T5" fmla="*/ 270 h 322"/>
                  <a:gd name="T6" fmla="*/ 280 w 300"/>
                  <a:gd name="T7" fmla="*/ 0 h 322"/>
                  <a:gd name="T8" fmla="*/ 300 w 300"/>
                  <a:gd name="T9" fmla="*/ 18 h 322"/>
                  <a:gd name="T10" fmla="*/ 48 w 300"/>
                  <a:gd name="T11" fmla="*/ 289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22">
                    <a:moveTo>
                      <a:pt x="48" y="289"/>
                    </a:moveTo>
                    <a:lnTo>
                      <a:pt x="0" y="322"/>
                    </a:lnTo>
                    <a:lnTo>
                      <a:pt x="30" y="270"/>
                    </a:lnTo>
                    <a:lnTo>
                      <a:pt x="280" y="0"/>
                    </a:lnTo>
                    <a:lnTo>
                      <a:pt x="300" y="18"/>
                    </a:lnTo>
                    <a:lnTo>
                      <a:pt x="48" y="289"/>
                    </a:lnTo>
                    <a:close/>
                  </a:path>
                </a:pathLst>
              </a:custGeom>
              <a:solidFill>
                <a:srgbClr val="D5A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188"/>
              <p:cNvSpPr/>
              <p:nvPr/>
            </p:nvSpPr>
            <p:spPr bwMode="auto">
              <a:xfrm>
                <a:off x="5954713" y="5557838"/>
                <a:ext cx="82550" cy="84138"/>
              </a:xfrm>
              <a:custGeom>
                <a:avLst/>
                <a:gdLst>
                  <a:gd name="T0" fmla="*/ 0 w 209"/>
                  <a:gd name="T1" fmla="*/ 209 h 209"/>
                  <a:gd name="T2" fmla="*/ 8 w 209"/>
                  <a:gd name="T3" fmla="*/ 194 h 209"/>
                  <a:gd name="T4" fmla="*/ 43 w 209"/>
                  <a:gd name="T5" fmla="*/ 171 h 209"/>
                  <a:gd name="T6" fmla="*/ 201 w 209"/>
                  <a:gd name="T7" fmla="*/ 0 h 209"/>
                  <a:gd name="T8" fmla="*/ 204 w 209"/>
                  <a:gd name="T9" fmla="*/ 3 h 209"/>
                  <a:gd name="T10" fmla="*/ 209 w 209"/>
                  <a:gd name="T11" fmla="*/ 4 h 209"/>
                  <a:gd name="T12" fmla="*/ 48 w 209"/>
                  <a:gd name="T13" fmla="*/ 176 h 209"/>
                  <a:gd name="T14" fmla="*/ 0 w 209"/>
                  <a:gd name="T1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" h="209">
                    <a:moveTo>
                      <a:pt x="0" y="209"/>
                    </a:moveTo>
                    <a:lnTo>
                      <a:pt x="8" y="194"/>
                    </a:lnTo>
                    <a:lnTo>
                      <a:pt x="43" y="171"/>
                    </a:lnTo>
                    <a:lnTo>
                      <a:pt x="201" y="0"/>
                    </a:lnTo>
                    <a:lnTo>
                      <a:pt x="204" y="3"/>
                    </a:lnTo>
                    <a:lnTo>
                      <a:pt x="209" y="4"/>
                    </a:lnTo>
                    <a:lnTo>
                      <a:pt x="48" y="176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BE93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89"/>
              <p:cNvSpPr/>
              <p:nvPr/>
            </p:nvSpPr>
            <p:spPr bwMode="auto">
              <a:xfrm>
                <a:off x="6037263" y="5554663"/>
                <a:ext cx="4763" cy="4763"/>
              </a:xfrm>
              <a:custGeom>
                <a:avLst/>
                <a:gdLst>
                  <a:gd name="T0" fmla="*/ 0 w 12"/>
                  <a:gd name="T1" fmla="*/ 13 h 13"/>
                  <a:gd name="T2" fmla="*/ 0 w 12"/>
                  <a:gd name="T3" fmla="*/ 13 h 13"/>
                  <a:gd name="T4" fmla="*/ 12 w 12"/>
                  <a:gd name="T5" fmla="*/ 0 h 13"/>
                  <a:gd name="T6" fmla="*/ 12 w 12"/>
                  <a:gd name="T7" fmla="*/ 0 h 13"/>
                  <a:gd name="T8" fmla="*/ 0 w 1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13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DCC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190"/>
              <p:cNvSpPr/>
              <p:nvPr/>
            </p:nvSpPr>
            <p:spPr bwMode="auto">
              <a:xfrm>
                <a:off x="6029325" y="5548313"/>
                <a:ext cx="9525" cy="9525"/>
              </a:xfrm>
              <a:custGeom>
                <a:avLst/>
                <a:gdLst>
                  <a:gd name="T0" fmla="*/ 11 w 24"/>
                  <a:gd name="T1" fmla="*/ 27 h 27"/>
                  <a:gd name="T2" fmla="*/ 2 w 24"/>
                  <a:gd name="T3" fmla="*/ 20 h 27"/>
                  <a:gd name="T4" fmla="*/ 0 w 24"/>
                  <a:gd name="T5" fmla="*/ 11 h 27"/>
                  <a:gd name="T6" fmla="*/ 11 w 24"/>
                  <a:gd name="T7" fmla="*/ 0 h 27"/>
                  <a:gd name="T8" fmla="*/ 15 w 24"/>
                  <a:gd name="T9" fmla="*/ 5 h 27"/>
                  <a:gd name="T10" fmla="*/ 20 w 24"/>
                  <a:gd name="T11" fmla="*/ 9 h 27"/>
                  <a:gd name="T12" fmla="*/ 22 w 24"/>
                  <a:gd name="T13" fmla="*/ 11 h 27"/>
                  <a:gd name="T14" fmla="*/ 24 w 24"/>
                  <a:gd name="T15" fmla="*/ 13 h 27"/>
                  <a:gd name="T16" fmla="*/ 11 w 24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7">
                    <a:moveTo>
                      <a:pt x="11" y="27"/>
                    </a:moveTo>
                    <a:lnTo>
                      <a:pt x="2" y="20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15" y="5"/>
                    </a:lnTo>
                    <a:lnTo>
                      <a:pt x="20" y="9"/>
                    </a:lnTo>
                    <a:lnTo>
                      <a:pt x="22" y="11"/>
                    </a:lnTo>
                    <a:lnTo>
                      <a:pt x="24" y="13"/>
                    </a:lnTo>
                    <a:lnTo>
                      <a:pt x="11" y="27"/>
                    </a:lnTo>
                    <a:close/>
                  </a:path>
                </a:pathLst>
              </a:custGeom>
              <a:solidFill>
                <a:srgbClr val="A8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191"/>
              <p:cNvSpPr/>
              <p:nvPr/>
            </p:nvSpPr>
            <p:spPr bwMode="auto">
              <a:xfrm>
                <a:off x="6034088" y="5553075"/>
                <a:ext cx="7938" cy="6350"/>
              </a:xfrm>
              <a:custGeom>
                <a:avLst/>
                <a:gdLst>
                  <a:gd name="T0" fmla="*/ 8 w 20"/>
                  <a:gd name="T1" fmla="*/ 18 h 18"/>
                  <a:gd name="T2" fmla="*/ 3 w 20"/>
                  <a:gd name="T3" fmla="*/ 17 h 18"/>
                  <a:gd name="T4" fmla="*/ 0 w 20"/>
                  <a:gd name="T5" fmla="*/ 14 h 18"/>
                  <a:gd name="T6" fmla="*/ 13 w 20"/>
                  <a:gd name="T7" fmla="*/ 0 h 18"/>
                  <a:gd name="T8" fmla="*/ 17 w 20"/>
                  <a:gd name="T9" fmla="*/ 2 h 18"/>
                  <a:gd name="T10" fmla="*/ 20 w 20"/>
                  <a:gd name="T11" fmla="*/ 5 h 18"/>
                  <a:gd name="T12" fmla="*/ 8 w 2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8">
                    <a:moveTo>
                      <a:pt x="8" y="18"/>
                    </a:moveTo>
                    <a:lnTo>
                      <a:pt x="3" y="17"/>
                    </a:lnTo>
                    <a:lnTo>
                      <a:pt x="0" y="14"/>
                    </a:lnTo>
                    <a:lnTo>
                      <a:pt x="13" y="0"/>
                    </a:lnTo>
                    <a:lnTo>
                      <a:pt x="17" y="2"/>
                    </a:lnTo>
                    <a:lnTo>
                      <a:pt x="20" y="5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9574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192"/>
              <p:cNvSpPr/>
              <p:nvPr/>
            </p:nvSpPr>
            <p:spPr bwMode="auto">
              <a:xfrm>
                <a:off x="6486525" y="4799013"/>
                <a:ext cx="355600" cy="274638"/>
              </a:xfrm>
              <a:custGeom>
                <a:avLst/>
                <a:gdLst>
                  <a:gd name="T0" fmla="*/ 591 w 893"/>
                  <a:gd name="T1" fmla="*/ 59 h 692"/>
                  <a:gd name="T2" fmla="*/ 616 w 893"/>
                  <a:gd name="T3" fmla="*/ 38 h 692"/>
                  <a:gd name="T4" fmla="*/ 665 w 893"/>
                  <a:gd name="T5" fmla="*/ 11 h 692"/>
                  <a:gd name="T6" fmla="*/ 713 w 893"/>
                  <a:gd name="T7" fmla="*/ 0 h 692"/>
                  <a:gd name="T8" fmla="*/ 757 w 893"/>
                  <a:gd name="T9" fmla="*/ 4 h 692"/>
                  <a:gd name="T10" fmla="*/ 796 w 893"/>
                  <a:gd name="T11" fmla="*/ 18 h 692"/>
                  <a:gd name="T12" fmla="*/ 831 w 893"/>
                  <a:gd name="T13" fmla="*/ 40 h 692"/>
                  <a:gd name="T14" fmla="*/ 858 w 893"/>
                  <a:gd name="T15" fmla="*/ 68 h 692"/>
                  <a:gd name="T16" fmla="*/ 878 w 893"/>
                  <a:gd name="T17" fmla="*/ 98 h 692"/>
                  <a:gd name="T18" fmla="*/ 884 w 893"/>
                  <a:gd name="T19" fmla="*/ 113 h 692"/>
                  <a:gd name="T20" fmla="*/ 893 w 893"/>
                  <a:gd name="T21" fmla="*/ 143 h 692"/>
                  <a:gd name="T22" fmla="*/ 893 w 893"/>
                  <a:gd name="T23" fmla="*/ 202 h 692"/>
                  <a:gd name="T24" fmla="*/ 876 w 893"/>
                  <a:gd name="T25" fmla="*/ 258 h 692"/>
                  <a:gd name="T26" fmla="*/ 852 w 893"/>
                  <a:gd name="T27" fmla="*/ 310 h 692"/>
                  <a:gd name="T28" fmla="*/ 839 w 893"/>
                  <a:gd name="T29" fmla="*/ 333 h 692"/>
                  <a:gd name="T30" fmla="*/ 819 w 893"/>
                  <a:gd name="T31" fmla="*/ 361 h 692"/>
                  <a:gd name="T32" fmla="*/ 774 w 893"/>
                  <a:gd name="T33" fmla="*/ 409 h 692"/>
                  <a:gd name="T34" fmla="*/ 692 w 893"/>
                  <a:gd name="T35" fmla="*/ 466 h 692"/>
                  <a:gd name="T36" fmla="*/ 635 w 893"/>
                  <a:gd name="T37" fmla="*/ 493 h 692"/>
                  <a:gd name="T38" fmla="*/ 579 w 893"/>
                  <a:gd name="T39" fmla="*/ 517 h 692"/>
                  <a:gd name="T40" fmla="*/ 420 w 893"/>
                  <a:gd name="T41" fmla="*/ 573 h 692"/>
                  <a:gd name="T42" fmla="*/ 143 w 893"/>
                  <a:gd name="T43" fmla="*/ 655 h 692"/>
                  <a:gd name="T44" fmla="*/ 0 w 893"/>
                  <a:gd name="T45" fmla="*/ 692 h 692"/>
                  <a:gd name="T46" fmla="*/ 591 w 893"/>
                  <a:gd name="T47" fmla="*/ 59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3" h="692">
                    <a:moveTo>
                      <a:pt x="591" y="59"/>
                    </a:moveTo>
                    <a:lnTo>
                      <a:pt x="616" y="38"/>
                    </a:lnTo>
                    <a:lnTo>
                      <a:pt x="665" y="11"/>
                    </a:lnTo>
                    <a:lnTo>
                      <a:pt x="713" y="0"/>
                    </a:lnTo>
                    <a:lnTo>
                      <a:pt x="757" y="4"/>
                    </a:lnTo>
                    <a:lnTo>
                      <a:pt x="796" y="18"/>
                    </a:lnTo>
                    <a:lnTo>
                      <a:pt x="831" y="40"/>
                    </a:lnTo>
                    <a:lnTo>
                      <a:pt x="858" y="68"/>
                    </a:lnTo>
                    <a:lnTo>
                      <a:pt x="878" y="98"/>
                    </a:lnTo>
                    <a:lnTo>
                      <a:pt x="884" y="113"/>
                    </a:lnTo>
                    <a:lnTo>
                      <a:pt x="893" y="143"/>
                    </a:lnTo>
                    <a:lnTo>
                      <a:pt x="893" y="202"/>
                    </a:lnTo>
                    <a:lnTo>
                      <a:pt x="876" y="258"/>
                    </a:lnTo>
                    <a:lnTo>
                      <a:pt x="852" y="310"/>
                    </a:lnTo>
                    <a:lnTo>
                      <a:pt x="839" y="333"/>
                    </a:lnTo>
                    <a:lnTo>
                      <a:pt x="819" y="361"/>
                    </a:lnTo>
                    <a:lnTo>
                      <a:pt x="774" y="409"/>
                    </a:lnTo>
                    <a:lnTo>
                      <a:pt x="692" y="466"/>
                    </a:lnTo>
                    <a:lnTo>
                      <a:pt x="635" y="493"/>
                    </a:lnTo>
                    <a:lnTo>
                      <a:pt x="579" y="517"/>
                    </a:lnTo>
                    <a:lnTo>
                      <a:pt x="420" y="573"/>
                    </a:lnTo>
                    <a:lnTo>
                      <a:pt x="143" y="655"/>
                    </a:lnTo>
                    <a:lnTo>
                      <a:pt x="0" y="692"/>
                    </a:lnTo>
                    <a:lnTo>
                      <a:pt x="591" y="59"/>
                    </a:lnTo>
                    <a:close/>
                  </a:path>
                </a:pathLst>
              </a:custGeom>
              <a:solidFill>
                <a:srgbClr val="283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193"/>
              <p:cNvSpPr/>
              <p:nvPr/>
            </p:nvSpPr>
            <p:spPr bwMode="auto">
              <a:xfrm>
                <a:off x="6486525" y="4789488"/>
                <a:ext cx="320675" cy="284163"/>
              </a:xfrm>
              <a:custGeom>
                <a:avLst/>
                <a:gdLst>
                  <a:gd name="T0" fmla="*/ 591 w 809"/>
                  <a:gd name="T1" fmla="*/ 79 h 712"/>
                  <a:gd name="T2" fmla="*/ 614 w 809"/>
                  <a:gd name="T3" fmla="*/ 57 h 712"/>
                  <a:gd name="T4" fmla="*/ 658 w 809"/>
                  <a:gd name="T5" fmla="*/ 24 h 712"/>
                  <a:gd name="T6" fmla="*/ 697 w 809"/>
                  <a:gd name="T7" fmla="*/ 6 h 712"/>
                  <a:gd name="T8" fmla="*/ 731 w 809"/>
                  <a:gd name="T9" fmla="*/ 0 h 712"/>
                  <a:gd name="T10" fmla="*/ 760 w 809"/>
                  <a:gd name="T11" fmla="*/ 3 h 712"/>
                  <a:gd name="T12" fmla="*/ 782 w 809"/>
                  <a:gd name="T13" fmla="*/ 14 h 712"/>
                  <a:gd name="T14" fmla="*/ 797 w 809"/>
                  <a:gd name="T15" fmla="*/ 31 h 712"/>
                  <a:gd name="T16" fmla="*/ 806 w 809"/>
                  <a:gd name="T17" fmla="*/ 50 h 712"/>
                  <a:gd name="T18" fmla="*/ 808 w 809"/>
                  <a:gd name="T19" fmla="*/ 62 h 712"/>
                  <a:gd name="T20" fmla="*/ 809 w 809"/>
                  <a:gd name="T21" fmla="*/ 84 h 712"/>
                  <a:gd name="T22" fmla="*/ 796 w 809"/>
                  <a:gd name="T23" fmla="*/ 132 h 712"/>
                  <a:gd name="T24" fmla="*/ 758 w 809"/>
                  <a:gd name="T25" fmla="*/ 206 h 712"/>
                  <a:gd name="T26" fmla="*/ 727 w 809"/>
                  <a:gd name="T27" fmla="*/ 250 h 712"/>
                  <a:gd name="T28" fmla="*/ 706 w 809"/>
                  <a:gd name="T29" fmla="*/ 276 h 712"/>
                  <a:gd name="T30" fmla="*/ 661 w 809"/>
                  <a:gd name="T31" fmla="*/ 324 h 712"/>
                  <a:gd name="T32" fmla="*/ 586 w 809"/>
                  <a:gd name="T33" fmla="*/ 386 h 712"/>
                  <a:gd name="T34" fmla="*/ 535 w 809"/>
                  <a:gd name="T35" fmla="*/ 421 h 712"/>
                  <a:gd name="T36" fmla="*/ 487 w 809"/>
                  <a:gd name="T37" fmla="*/ 452 h 712"/>
                  <a:gd name="T38" fmla="*/ 353 w 809"/>
                  <a:gd name="T39" fmla="*/ 530 h 712"/>
                  <a:gd name="T40" fmla="*/ 119 w 809"/>
                  <a:gd name="T41" fmla="*/ 653 h 712"/>
                  <a:gd name="T42" fmla="*/ 0 w 809"/>
                  <a:gd name="T43" fmla="*/ 712 h 712"/>
                  <a:gd name="T44" fmla="*/ 591 w 809"/>
                  <a:gd name="T45" fmla="*/ 79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9" h="712">
                    <a:moveTo>
                      <a:pt x="591" y="79"/>
                    </a:moveTo>
                    <a:lnTo>
                      <a:pt x="614" y="57"/>
                    </a:lnTo>
                    <a:lnTo>
                      <a:pt x="658" y="24"/>
                    </a:lnTo>
                    <a:lnTo>
                      <a:pt x="697" y="6"/>
                    </a:lnTo>
                    <a:lnTo>
                      <a:pt x="731" y="0"/>
                    </a:lnTo>
                    <a:lnTo>
                      <a:pt x="760" y="3"/>
                    </a:lnTo>
                    <a:lnTo>
                      <a:pt x="782" y="14"/>
                    </a:lnTo>
                    <a:lnTo>
                      <a:pt x="797" y="31"/>
                    </a:lnTo>
                    <a:lnTo>
                      <a:pt x="806" y="50"/>
                    </a:lnTo>
                    <a:lnTo>
                      <a:pt x="808" y="62"/>
                    </a:lnTo>
                    <a:lnTo>
                      <a:pt x="809" y="84"/>
                    </a:lnTo>
                    <a:lnTo>
                      <a:pt x="796" y="132"/>
                    </a:lnTo>
                    <a:lnTo>
                      <a:pt x="758" y="206"/>
                    </a:lnTo>
                    <a:lnTo>
                      <a:pt x="727" y="250"/>
                    </a:lnTo>
                    <a:lnTo>
                      <a:pt x="706" y="276"/>
                    </a:lnTo>
                    <a:lnTo>
                      <a:pt x="661" y="324"/>
                    </a:lnTo>
                    <a:lnTo>
                      <a:pt x="586" y="386"/>
                    </a:lnTo>
                    <a:lnTo>
                      <a:pt x="535" y="421"/>
                    </a:lnTo>
                    <a:lnTo>
                      <a:pt x="487" y="452"/>
                    </a:lnTo>
                    <a:lnTo>
                      <a:pt x="353" y="530"/>
                    </a:lnTo>
                    <a:lnTo>
                      <a:pt x="119" y="653"/>
                    </a:lnTo>
                    <a:lnTo>
                      <a:pt x="0" y="712"/>
                    </a:lnTo>
                    <a:lnTo>
                      <a:pt x="591" y="79"/>
                    </a:lnTo>
                    <a:close/>
                  </a:path>
                </a:pathLst>
              </a:custGeom>
              <a:solidFill>
                <a:srgbClr val="243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194"/>
              <p:cNvSpPr/>
              <p:nvPr/>
            </p:nvSpPr>
            <p:spPr bwMode="auto">
              <a:xfrm>
                <a:off x="6486525" y="4797425"/>
                <a:ext cx="320675" cy="276225"/>
              </a:xfrm>
              <a:custGeom>
                <a:avLst/>
                <a:gdLst>
                  <a:gd name="T0" fmla="*/ 727 w 809"/>
                  <a:gd name="T1" fmla="*/ 234 h 696"/>
                  <a:gd name="T2" fmla="*/ 758 w 809"/>
                  <a:gd name="T3" fmla="*/ 190 h 696"/>
                  <a:gd name="T4" fmla="*/ 796 w 809"/>
                  <a:gd name="T5" fmla="*/ 116 h 696"/>
                  <a:gd name="T6" fmla="*/ 809 w 809"/>
                  <a:gd name="T7" fmla="*/ 68 h 696"/>
                  <a:gd name="T8" fmla="*/ 808 w 809"/>
                  <a:gd name="T9" fmla="*/ 46 h 696"/>
                  <a:gd name="T10" fmla="*/ 805 w 809"/>
                  <a:gd name="T11" fmla="*/ 33 h 696"/>
                  <a:gd name="T12" fmla="*/ 793 w 809"/>
                  <a:gd name="T13" fmla="*/ 9 h 696"/>
                  <a:gd name="T14" fmla="*/ 783 w 809"/>
                  <a:gd name="T15" fmla="*/ 0 h 696"/>
                  <a:gd name="T16" fmla="*/ 791 w 809"/>
                  <a:gd name="T17" fmla="*/ 9 h 696"/>
                  <a:gd name="T18" fmla="*/ 800 w 809"/>
                  <a:gd name="T19" fmla="*/ 29 h 696"/>
                  <a:gd name="T20" fmla="*/ 801 w 809"/>
                  <a:gd name="T21" fmla="*/ 39 h 696"/>
                  <a:gd name="T22" fmla="*/ 802 w 809"/>
                  <a:gd name="T23" fmla="*/ 61 h 696"/>
                  <a:gd name="T24" fmla="*/ 789 w 809"/>
                  <a:gd name="T25" fmla="*/ 109 h 696"/>
                  <a:gd name="T26" fmla="*/ 752 w 809"/>
                  <a:gd name="T27" fmla="*/ 183 h 696"/>
                  <a:gd name="T28" fmla="*/ 719 w 809"/>
                  <a:gd name="T29" fmla="*/ 227 h 696"/>
                  <a:gd name="T30" fmla="*/ 700 w 809"/>
                  <a:gd name="T31" fmla="*/ 253 h 696"/>
                  <a:gd name="T32" fmla="*/ 655 w 809"/>
                  <a:gd name="T33" fmla="*/ 301 h 696"/>
                  <a:gd name="T34" fmla="*/ 579 w 809"/>
                  <a:gd name="T35" fmla="*/ 363 h 696"/>
                  <a:gd name="T36" fmla="*/ 529 w 809"/>
                  <a:gd name="T37" fmla="*/ 398 h 696"/>
                  <a:gd name="T38" fmla="*/ 429 w 809"/>
                  <a:gd name="T39" fmla="*/ 461 h 696"/>
                  <a:gd name="T40" fmla="*/ 139 w 809"/>
                  <a:gd name="T41" fmla="*/ 617 h 696"/>
                  <a:gd name="T42" fmla="*/ 17 w 809"/>
                  <a:gd name="T43" fmla="*/ 678 h 696"/>
                  <a:gd name="T44" fmla="*/ 0 w 809"/>
                  <a:gd name="T45" fmla="*/ 696 h 696"/>
                  <a:gd name="T46" fmla="*/ 119 w 809"/>
                  <a:gd name="T47" fmla="*/ 637 h 696"/>
                  <a:gd name="T48" fmla="*/ 351 w 809"/>
                  <a:gd name="T49" fmla="*/ 514 h 696"/>
                  <a:gd name="T50" fmla="*/ 487 w 809"/>
                  <a:gd name="T51" fmla="*/ 436 h 696"/>
                  <a:gd name="T52" fmla="*/ 535 w 809"/>
                  <a:gd name="T53" fmla="*/ 405 h 696"/>
                  <a:gd name="T54" fmla="*/ 586 w 809"/>
                  <a:gd name="T55" fmla="*/ 370 h 696"/>
                  <a:gd name="T56" fmla="*/ 661 w 809"/>
                  <a:gd name="T57" fmla="*/ 308 h 696"/>
                  <a:gd name="T58" fmla="*/ 706 w 809"/>
                  <a:gd name="T59" fmla="*/ 260 h 696"/>
                  <a:gd name="T60" fmla="*/ 727 w 809"/>
                  <a:gd name="T61" fmla="*/ 23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9" h="696">
                    <a:moveTo>
                      <a:pt x="727" y="234"/>
                    </a:moveTo>
                    <a:lnTo>
                      <a:pt x="758" y="190"/>
                    </a:lnTo>
                    <a:lnTo>
                      <a:pt x="796" y="116"/>
                    </a:lnTo>
                    <a:lnTo>
                      <a:pt x="809" y="68"/>
                    </a:lnTo>
                    <a:lnTo>
                      <a:pt x="808" y="46"/>
                    </a:lnTo>
                    <a:lnTo>
                      <a:pt x="805" y="33"/>
                    </a:lnTo>
                    <a:lnTo>
                      <a:pt x="793" y="9"/>
                    </a:lnTo>
                    <a:lnTo>
                      <a:pt x="783" y="0"/>
                    </a:lnTo>
                    <a:lnTo>
                      <a:pt x="791" y="9"/>
                    </a:lnTo>
                    <a:lnTo>
                      <a:pt x="800" y="29"/>
                    </a:lnTo>
                    <a:lnTo>
                      <a:pt x="801" y="39"/>
                    </a:lnTo>
                    <a:lnTo>
                      <a:pt x="802" y="61"/>
                    </a:lnTo>
                    <a:lnTo>
                      <a:pt x="789" y="109"/>
                    </a:lnTo>
                    <a:lnTo>
                      <a:pt x="752" y="183"/>
                    </a:lnTo>
                    <a:lnTo>
                      <a:pt x="719" y="227"/>
                    </a:lnTo>
                    <a:lnTo>
                      <a:pt x="700" y="253"/>
                    </a:lnTo>
                    <a:lnTo>
                      <a:pt x="655" y="301"/>
                    </a:lnTo>
                    <a:lnTo>
                      <a:pt x="579" y="363"/>
                    </a:lnTo>
                    <a:lnTo>
                      <a:pt x="529" y="398"/>
                    </a:lnTo>
                    <a:lnTo>
                      <a:pt x="429" y="461"/>
                    </a:lnTo>
                    <a:lnTo>
                      <a:pt x="139" y="617"/>
                    </a:lnTo>
                    <a:lnTo>
                      <a:pt x="17" y="678"/>
                    </a:lnTo>
                    <a:lnTo>
                      <a:pt x="0" y="696"/>
                    </a:lnTo>
                    <a:lnTo>
                      <a:pt x="119" y="637"/>
                    </a:lnTo>
                    <a:lnTo>
                      <a:pt x="351" y="514"/>
                    </a:lnTo>
                    <a:lnTo>
                      <a:pt x="487" y="436"/>
                    </a:lnTo>
                    <a:lnTo>
                      <a:pt x="535" y="405"/>
                    </a:lnTo>
                    <a:lnTo>
                      <a:pt x="586" y="370"/>
                    </a:lnTo>
                    <a:lnTo>
                      <a:pt x="661" y="308"/>
                    </a:lnTo>
                    <a:lnTo>
                      <a:pt x="706" y="260"/>
                    </a:lnTo>
                    <a:lnTo>
                      <a:pt x="727" y="234"/>
                    </a:ln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195"/>
              <p:cNvSpPr/>
              <p:nvPr/>
            </p:nvSpPr>
            <p:spPr bwMode="auto">
              <a:xfrm>
                <a:off x="6486525" y="4727575"/>
                <a:ext cx="269875" cy="346075"/>
              </a:xfrm>
              <a:custGeom>
                <a:avLst/>
                <a:gdLst>
                  <a:gd name="T0" fmla="*/ 608 w 681"/>
                  <a:gd name="T1" fmla="*/ 219 h 872"/>
                  <a:gd name="T2" fmla="*/ 630 w 681"/>
                  <a:gd name="T3" fmla="*/ 193 h 872"/>
                  <a:gd name="T4" fmla="*/ 660 w 681"/>
                  <a:gd name="T5" fmla="*/ 145 h 872"/>
                  <a:gd name="T6" fmla="*/ 675 w 681"/>
                  <a:gd name="T7" fmla="*/ 105 h 872"/>
                  <a:gd name="T8" fmla="*/ 681 w 681"/>
                  <a:gd name="T9" fmla="*/ 71 h 872"/>
                  <a:gd name="T10" fmla="*/ 675 w 681"/>
                  <a:gd name="T11" fmla="*/ 43 h 872"/>
                  <a:gd name="T12" fmla="*/ 664 w 681"/>
                  <a:gd name="T13" fmla="*/ 22 h 872"/>
                  <a:gd name="T14" fmla="*/ 647 w 681"/>
                  <a:gd name="T15" fmla="*/ 8 h 872"/>
                  <a:gd name="T16" fmla="*/ 626 w 681"/>
                  <a:gd name="T17" fmla="*/ 1 h 872"/>
                  <a:gd name="T18" fmla="*/ 616 w 681"/>
                  <a:gd name="T19" fmla="*/ 0 h 872"/>
                  <a:gd name="T20" fmla="*/ 594 w 681"/>
                  <a:gd name="T21" fmla="*/ 1 h 872"/>
                  <a:gd name="T22" fmla="*/ 546 w 681"/>
                  <a:gd name="T23" fmla="*/ 20 h 872"/>
                  <a:gd name="T24" fmla="*/ 473 w 681"/>
                  <a:gd name="T25" fmla="*/ 65 h 872"/>
                  <a:gd name="T26" fmla="*/ 432 w 681"/>
                  <a:gd name="T27" fmla="*/ 100 h 872"/>
                  <a:gd name="T28" fmla="*/ 406 w 681"/>
                  <a:gd name="T29" fmla="*/ 123 h 872"/>
                  <a:gd name="T30" fmla="*/ 360 w 681"/>
                  <a:gd name="T31" fmla="*/ 173 h 872"/>
                  <a:gd name="T32" fmla="*/ 301 w 681"/>
                  <a:gd name="T33" fmla="*/ 254 h 872"/>
                  <a:gd name="T34" fmla="*/ 268 w 681"/>
                  <a:gd name="T35" fmla="*/ 307 h 872"/>
                  <a:gd name="T36" fmla="*/ 240 w 681"/>
                  <a:gd name="T37" fmla="*/ 359 h 872"/>
                  <a:gd name="T38" fmla="*/ 169 w 681"/>
                  <a:gd name="T39" fmla="*/ 503 h 872"/>
                  <a:gd name="T40" fmla="*/ 54 w 681"/>
                  <a:gd name="T41" fmla="*/ 748 h 872"/>
                  <a:gd name="T42" fmla="*/ 0 w 681"/>
                  <a:gd name="T43" fmla="*/ 872 h 872"/>
                  <a:gd name="T44" fmla="*/ 608 w 681"/>
                  <a:gd name="T45" fmla="*/ 219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1" h="872">
                    <a:moveTo>
                      <a:pt x="608" y="219"/>
                    </a:moveTo>
                    <a:lnTo>
                      <a:pt x="630" y="193"/>
                    </a:lnTo>
                    <a:lnTo>
                      <a:pt x="660" y="145"/>
                    </a:lnTo>
                    <a:lnTo>
                      <a:pt x="675" y="105"/>
                    </a:lnTo>
                    <a:lnTo>
                      <a:pt x="681" y="71"/>
                    </a:lnTo>
                    <a:lnTo>
                      <a:pt x="675" y="43"/>
                    </a:lnTo>
                    <a:lnTo>
                      <a:pt x="664" y="22"/>
                    </a:lnTo>
                    <a:lnTo>
                      <a:pt x="647" y="8"/>
                    </a:lnTo>
                    <a:lnTo>
                      <a:pt x="626" y="1"/>
                    </a:lnTo>
                    <a:lnTo>
                      <a:pt x="616" y="0"/>
                    </a:lnTo>
                    <a:lnTo>
                      <a:pt x="594" y="1"/>
                    </a:lnTo>
                    <a:lnTo>
                      <a:pt x="546" y="20"/>
                    </a:lnTo>
                    <a:lnTo>
                      <a:pt x="473" y="65"/>
                    </a:lnTo>
                    <a:lnTo>
                      <a:pt x="432" y="100"/>
                    </a:lnTo>
                    <a:lnTo>
                      <a:pt x="406" y="123"/>
                    </a:lnTo>
                    <a:lnTo>
                      <a:pt x="360" y="173"/>
                    </a:lnTo>
                    <a:lnTo>
                      <a:pt x="301" y="254"/>
                    </a:lnTo>
                    <a:lnTo>
                      <a:pt x="268" y="307"/>
                    </a:lnTo>
                    <a:lnTo>
                      <a:pt x="240" y="359"/>
                    </a:lnTo>
                    <a:lnTo>
                      <a:pt x="169" y="503"/>
                    </a:lnTo>
                    <a:lnTo>
                      <a:pt x="54" y="748"/>
                    </a:lnTo>
                    <a:lnTo>
                      <a:pt x="0" y="872"/>
                    </a:lnTo>
                    <a:lnTo>
                      <a:pt x="608" y="219"/>
                    </a:lnTo>
                    <a:close/>
                  </a:path>
                </a:pathLst>
              </a:custGeom>
              <a:solidFill>
                <a:srgbClr val="455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196"/>
              <p:cNvSpPr/>
              <p:nvPr/>
            </p:nvSpPr>
            <p:spPr bwMode="auto">
              <a:xfrm>
                <a:off x="6486525" y="4703763"/>
                <a:ext cx="254000" cy="369888"/>
              </a:xfrm>
              <a:custGeom>
                <a:avLst/>
                <a:gdLst>
                  <a:gd name="T0" fmla="*/ 591 w 639"/>
                  <a:gd name="T1" fmla="*/ 296 h 929"/>
                  <a:gd name="T2" fmla="*/ 609 w 639"/>
                  <a:gd name="T3" fmla="*/ 268 h 929"/>
                  <a:gd name="T4" fmla="*/ 633 w 639"/>
                  <a:gd name="T5" fmla="*/ 218 h 929"/>
                  <a:gd name="T6" fmla="*/ 639 w 639"/>
                  <a:gd name="T7" fmla="*/ 170 h 929"/>
                  <a:gd name="T8" fmla="*/ 633 w 639"/>
                  <a:gd name="T9" fmla="*/ 126 h 929"/>
                  <a:gd name="T10" fmla="*/ 616 w 639"/>
                  <a:gd name="T11" fmla="*/ 87 h 929"/>
                  <a:gd name="T12" fmla="*/ 591 w 639"/>
                  <a:gd name="T13" fmla="*/ 55 h 929"/>
                  <a:gd name="T14" fmla="*/ 563 w 639"/>
                  <a:gd name="T15" fmla="*/ 30 h 929"/>
                  <a:gd name="T16" fmla="*/ 531 w 639"/>
                  <a:gd name="T17" fmla="*/ 12 h 929"/>
                  <a:gd name="T18" fmla="*/ 516 w 639"/>
                  <a:gd name="T19" fmla="*/ 7 h 929"/>
                  <a:gd name="T20" fmla="*/ 485 w 639"/>
                  <a:gd name="T21" fmla="*/ 0 h 929"/>
                  <a:gd name="T22" fmla="*/ 426 w 639"/>
                  <a:gd name="T23" fmla="*/ 4 h 929"/>
                  <a:gd name="T24" fmla="*/ 371 w 639"/>
                  <a:gd name="T25" fmla="*/ 25 h 929"/>
                  <a:gd name="T26" fmla="*/ 320 w 639"/>
                  <a:gd name="T27" fmla="*/ 53 h 929"/>
                  <a:gd name="T28" fmla="*/ 298 w 639"/>
                  <a:gd name="T29" fmla="*/ 69 h 929"/>
                  <a:gd name="T30" fmla="*/ 272 w 639"/>
                  <a:gd name="T31" fmla="*/ 88 h 929"/>
                  <a:gd name="T32" fmla="*/ 228 w 639"/>
                  <a:gd name="T33" fmla="*/ 137 h 929"/>
                  <a:gd name="T34" fmla="*/ 178 w 639"/>
                  <a:gd name="T35" fmla="*/ 223 h 929"/>
                  <a:gd name="T36" fmla="*/ 154 w 639"/>
                  <a:gd name="T37" fmla="*/ 281 h 929"/>
                  <a:gd name="T38" fmla="*/ 134 w 639"/>
                  <a:gd name="T39" fmla="*/ 340 h 929"/>
                  <a:gd name="T40" fmla="*/ 89 w 639"/>
                  <a:gd name="T41" fmla="*/ 502 h 929"/>
                  <a:gd name="T42" fmla="*/ 27 w 639"/>
                  <a:gd name="T43" fmla="*/ 784 h 929"/>
                  <a:gd name="T44" fmla="*/ 0 w 639"/>
                  <a:gd name="T45" fmla="*/ 929 h 929"/>
                  <a:gd name="T46" fmla="*/ 591 w 639"/>
                  <a:gd name="T47" fmla="*/ 296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9" h="929">
                    <a:moveTo>
                      <a:pt x="591" y="296"/>
                    </a:moveTo>
                    <a:lnTo>
                      <a:pt x="609" y="268"/>
                    </a:lnTo>
                    <a:lnTo>
                      <a:pt x="633" y="218"/>
                    </a:lnTo>
                    <a:lnTo>
                      <a:pt x="639" y="170"/>
                    </a:lnTo>
                    <a:lnTo>
                      <a:pt x="633" y="126"/>
                    </a:lnTo>
                    <a:lnTo>
                      <a:pt x="616" y="87"/>
                    </a:lnTo>
                    <a:lnTo>
                      <a:pt x="591" y="55"/>
                    </a:lnTo>
                    <a:lnTo>
                      <a:pt x="563" y="30"/>
                    </a:lnTo>
                    <a:lnTo>
                      <a:pt x="531" y="12"/>
                    </a:lnTo>
                    <a:lnTo>
                      <a:pt x="516" y="7"/>
                    </a:lnTo>
                    <a:lnTo>
                      <a:pt x="485" y="0"/>
                    </a:lnTo>
                    <a:lnTo>
                      <a:pt x="426" y="4"/>
                    </a:lnTo>
                    <a:lnTo>
                      <a:pt x="371" y="25"/>
                    </a:lnTo>
                    <a:lnTo>
                      <a:pt x="320" y="53"/>
                    </a:lnTo>
                    <a:lnTo>
                      <a:pt x="298" y="69"/>
                    </a:lnTo>
                    <a:lnTo>
                      <a:pt x="272" y="88"/>
                    </a:lnTo>
                    <a:lnTo>
                      <a:pt x="228" y="137"/>
                    </a:lnTo>
                    <a:lnTo>
                      <a:pt x="178" y="223"/>
                    </a:lnTo>
                    <a:lnTo>
                      <a:pt x="154" y="281"/>
                    </a:lnTo>
                    <a:lnTo>
                      <a:pt x="134" y="340"/>
                    </a:lnTo>
                    <a:lnTo>
                      <a:pt x="89" y="502"/>
                    </a:lnTo>
                    <a:lnTo>
                      <a:pt x="27" y="784"/>
                    </a:lnTo>
                    <a:lnTo>
                      <a:pt x="0" y="929"/>
                    </a:lnTo>
                    <a:lnTo>
                      <a:pt x="591" y="296"/>
                    </a:lnTo>
                    <a:close/>
                  </a:path>
                </a:pathLst>
              </a:custGeom>
              <a:solidFill>
                <a:srgbClr val="283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197"/>
              <p:cNvSpPr/>
              <p:nvPr/>
            </p:nvSpPr>
            <p:spPr bwMode="auto">
              <a:xfrm>
                <a:off x="6043613" y="4816475"/>
                <a:ext cx="682625" cy="723900"/>
              </a:xfrm>
              <a:custGeom>
                <a:avLst/>
                <a:gdLst>
                  <a:gd name="T0" fmla="*/ 127 w 1717"/>
                  <a:gd name="T1" fmla="*/ 1825 h 1825"/>
                  <a:gd name="T2" fmla="*/ 0 w 1717"/>
                  <a:gd name="T3" fmla="*/ 1706 h 1825"/>
                  <a:gd name="T4" fmla="*/ 1717 w 1717"/>
                  <a:gd name="T5" fmla="*/ 0 h 1825"/>
                  <a:gd name="T6" fmla="*/ 127 w 1717"/>
                  <a:gd name="T7" fmla="*/ 1825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7" h="1825">
                    <a:moveTo>
                      <a:pt x="127" y="1825"/>
                    </a:moveTo>
                    <a:lnTo>
                      <a:pt x="0" y="1706"/>
                    </a:lnTo>
                    <a:lnTo>
                      <a:pt x="1717" y="0"/>
                    </a:lnTo>
                    <a:lnTo>
                      <a:pt x="127" y="1825"/>
                    </a:lnTo>
                    <a:close/>
                  </a:path>
                </a:pathLst>
              </a:custGeom>
              <a:solidFill>
                <a:srgbClr val="294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198"/>
              <p:cNvSpPr/>
              <p:nvPr/>
            </p:nvSpPr>
            <p:spPr bwMode="auto">
              <a:xfrm>
                <a:off x="6030913" y="5473700"/>
                <a:ext cx="80963" cy="82550"/>
              </a:xfrm>
              <a:custGeom>
                <a:avLst/>
                <a:gdLst>
                  <a:gd name="T0" fmla="*/ 165 w 204"/>
                  <a:gd name="T1" fmla="*/ 162 h 208"/>
                  <a:gd name="T2" fmla="*/ 148 w 204"/>
                  <a:gd name="T3" fmla="*/ 179 h 208"/>
                  <a:gd name="T4" fmla="*/ 111 w 204"/>
                  <a:gd name="T5" fmla="*/ 201 h 208"/>
                  <a:gd name="T6" fmla="*/ 72 w 204"/>
                  <a:gd name="T7" fmla="*/ 208 h 208"/>
                  <a:gd name="T8" fmla="*/ 38 w 204"/>
                  <a:gd name="T9" fmla="*/ 200 h 208"/>
                  <a:gd name="T10" fmla="*/ 24 w 204"/>
                  <a:gd name="T11" fmla="*/ 188 h 208"/>
                  <a:gd name="T12" fmla="*/ 12 w 204"/>
                  <a:gd name="T13" fmla="*/ 175 h 208"/>
                  <a:gd name="T14" fmla="*/ 0 w 204"/>
                  <a:gd name="T15" fmla="*/ 142 h 208"/>
                  <a:gd name="T16" fmla="*/ 4 w 204"/>
                  <a:gd name="T17" fmla="*/ 103 h 208"/>
                  <a:gd name="T18" fmla="*/ 24 w 204"/>
                  <a:gd name="T19" fmla="*/ 63 h 208"/>
                  <a:gd name="T20" fmla="*/ 38 w 204"/>
                  <a:gd name="T21" fmla="*/ 44 h 208"/>
                  <a:gd name="T22" fmla="*/ 56 w 204"/>
                  <a:gd name="T23" fmla="*/ 29 h 208"/>
                  <a:gd name="T24" fmla="*/ 94 w 204"/>
                  <a:gd name="T25" fmla="*/ 7 h 208"/>
                  <a:gd name="T26" fmla="*/ 133 w 204"/>
                  <a:gd name="T27" fmla="*/ 0 h 208"/>
                  <a:gd name="T28" fmla="*/ 166 w 204"/>
                  <a:gd name="T29" fmla="*/ 8 h 208"/>
                  <a:gd name="T30" fmla="*/ 181 w 204"/>
                  <a:gd name="T31" fmla="*/ 20 h 208"/>
                  <a:gd name="T32" fmla="*/ 192 w 204"/>
                  <a:gd name="T33" fmla="*/ 33 h 208"/>
                  <a:gd name="T34" fmla="*/ 204 w 204"/>
                  <a:gd name="T35" fmla="*/ 67 h 208"/>
                  <a:gd name="T36" fmla="*/ 199 w 204"/>
                  <a:gd name="T37" fmla="*/ 105 h 208"/>
                  <a:gd name="T38" fmla="*/ 181 w 204"/>
                  <a:gd name="T39" fmla="*/ 146 h 208"/>
                  <a:gd name="T40" fmla="*/ 165 w 204"/>
                  <a:gd name="T41" fmla="*/ 16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4" h="208">
                    <a:moveTo>
                      <a:pt x="165" y="162"/>
                    </a:moveTo>
                    <a:lnTo>
                      <a:pt x="148" y="179"/>
                    </a:lnTo>
                    <a:lnTo>
                      <a:pt x="111" y="201"/>
                    </a:lnTo>
                    <a:lnTo>
                      <a:pt x="72" y="208"/>
                    </a:lnTo>
                    <a:lnTo>
                      <a:pt x="38" y="200"/>
                    </a:lnTo>
                    <a:lnTo>
                      <a:pt x="24" y="188"/>
                    </a:lnTo>
                    <a:lnTo>
                      <a:pt x="12" y="175"/>
                    </a:lnTo>
                    <a:lnTo>
                      <a:pt x="0" y="142"/>
                    </a:lnTo>
                    <a:lnTo>
                      <a:pt x="4" y="103"/>
                    </a:lnTo>
                    <a:lnTo>
                      <a:pt x="24" y="63"/>
                    </a:lnTo>
                    <a:lnTo>
                      <a:pt x="38" y="44"/>
                    </a:lnTo>
                    <a:lnTo>
                      <a:pt x="56" y="29"/>
                    </a:lnTo>
                    <a:lnTo>
                      <a:pt x="94" y="7"/>
                    </a:lnTo>
                    <a:lnTo>
                      <a:pt x="133" y="0"/>
                    </a:lnTo>
                    <a:lnTo>
                      <a:pt x="166" y="8"/>
                    </a:lnTo>
                    <a:lnTo>
                      <a:pt x="181" y="20"/>
                    </a:lnTo>
                    <a:lnTo>
                      <a:pt x="192" y="33"/>
                    </a:lnTo>
                    <a:lnTo>
                      <a:pt x="204" y="67"/>
                    </a:lnTo>
                    <a:lnTo>
                      <a:pt x="199" y="105"/>
                    </a:lnTo>
                    <a:lnTo>
                      <a:pt x="181" y="146"/>
                    </a:lnTo>
                    <a:lnTo>
                      <a:pt x="165" y="162"/>
                    </a:lnTo>
                    <a:close/>
                  </a:path>
                </a:pathLst>
              </a:custGeom>
              <a:solidFill>
                <a:srgbClr val="283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199"/>
              <p:cNvSpPr/>
              <p:nvPr/>
            </p:nvSpPr>
            <p:spPr bwMode="auto">
              <a:xfrm>
                <a:off x="6027738" y="5337175"/>
                <a:ext cx="214313" cy="222250"/>
              </a:xfrm>
              <a:custGeom>
                <a:avLst/>
                <a:gdLst>
                  <a:gd name="T0" fmla="*/ 461 w 540"/>
                  <a:gd name="T1" fmla="*/ 68 h 560"/>
                  <a:gd name="T2" fmla="*/ 448 w 540"/>
                  <a:gd name="T3" fmla="*/ 54 h 560"/>
                  <a:gd name="T4" fmla="*/ 434 w 540"/>
                  <a:gd name="T5" fmla="*/ 20 h 560"/>
                  <a:gd name="T6" fmla="*/ 434 w 540"/>
                  <a:gd name="T7" fmla="*/ 0 h 560"/>
                  <a:gd name="T8" fmla="*/ 48 w 540"/>
                  <a:gd name="T9" fmla="*/ 385 h 560"/>
                  <a:gd name="T10" fmla="*/ 43 w 540"/>
                  <a:gd name="T11" fmla="*/ 390 h 560"/>
                  <a:gd name="T12" fmla="*/ 39 w 540"/>
                  <a:gd name="T13" fmla="*/ 395 h 560"/>
                  <a:gd name="T14" fmla="*/ 36 w 540"/>
                  <a:gd name="T15" fmla="*/ 398 h 560"/>
                  <a:gd name="T16" fmla="*/ 34 w 540"/>
                  <a:gd name="T17" fmla="*/ 400 h 560"/>
                  <a:gd name="T18" fmla="*/ 34 w 540"/>
                  <a:gd name="T19" fmla="*/ 400 h 560"/>
                  <a:gd name="T20" fmla="*/ 19 w 540"/>
                  <a:gd name="T21" fmla="*/ 418 h 560"/>
                  <a:gd name="T22" fmla="*/ 4 w 540"/>
                  <a:gd name="T23" fmla="*/ 456 h 560"/>
                  <a:gd name="T24" fmla="*/ 0 w 540"/>
                  <a:gd name="T25" fmla="*/ 493 h 560"/>
                  <a:gd name="T26" fmla="*/ 12 w 540"/>
                  <a:gd name="T27" fmla="*/ 526 h 560"/>
                  <a:gd name="T28" fmla="*/ 23 w 540"/>
                  <a:gd name="T29" fmla="*/ 539 h 560"/>
                  <a:gd name="T30" fmla="*/ 36 w 540"/>
                  <a:gd name="T31" fmla="*/ 550 h 560"/>
                  <a:gd name="T32" fmla="*/ 69 w 540"/>
                  <a:gd name="T33" fmla="*/ 560 h 560"/>
                  <a:gd name="T34" fmla="*/ 105 w 540"/>
                  <a:gd name="T35" fmla="*/ 556 h 560"/>
                  <a:gd name="T36" fmla="*/ 141 w 540"/>
                  <a:gd name="T37" fmla="*/ 538 h 560"/>
                  <a:gd name="T38" fmla="*/ 158 w 540"/>
                  <a:gd name="T39" fmla="*/ 523 h 560"/>
                  <a:gd name="T40" fmla="*/ 162 w 540"/>
                  <a:gd name="T41" fmla="*/ 519 h 560"/>
                  <a:gd name="T42" fmla="*/ 540 w 540"/>
                  <a:gd name="T43" fmla="*/ 88 h 560"/>
                  <a:gd name="T44" fmla="*/ 529 w 540"/>
                  <a:gd name="T45" fmla="*/ 90 h 560"/>
                  <a:gd name="T46" fmla="*/ 508 w 540"/>
                  <a:gd name="T47" fmla="*/ 92 h 560"/>
                  <a:gd name="T48" fmla="*/ 478 w 540"/>
                  <a:gd name="T49" fmla="*/ 81 h 560"/>
                  <a:gd name="T50" fmla="*/ 461 w 540"/>
                  <a:gd name="T51" fmla="*/ 68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0" h="560">
                    <a:moveTo>
                      <a:pt x="461" y="68"/>
                    </a:moveTo>
                    <a:lnTo>
                      <a:pt x="448" y="54"/>
                    </a:lnTo>
                    <a:lnTo>
                      <a:pt x="434" y="20"/>
                    </a:lnTo>
                    <a:lnTo>
                      <a:pt x="434" y="0"/>
                    </a:lnTo>
                    <a:lnTo>
                      <a:pt x="48" y="385"/>
                    </a:lnTo>
                    <a:lnTo>
                      <a:pt x="43" y="390"/>
                    </a:lnTo>
                    <a:lnTo>
                      <a:pt x="39" y="395"/>
                    </a:lnTo>
                    <a:lnTo>
                      <a:pt x="36" y="398"/>
                    </a:lnTo>
                    <a:lnTo>
                      <a:pt x="34" y="400"/>
                    </a:lnTo>
                    <a:lnTo>
                      <a:pt x="34" y="400"/>
                    </a:lnTo>
                    <a:lnTo>
                      <a:pt x="19" y="418"/>
                    </a:lnTo>
                    <a:lnTo>
                      <a:pt x="4" y="456"/>
                    </a:lnTo>
                    <a:lnTo>
                      <a:pt x="0" y="493"/>
                    </a:lnTo>
                    <a:lnTo>
                      <a:pt x="12" y="526"/>
                    </a:lnTo>
                    <a:lnTo>
                      <a:pt x="23" y="539"/>
                    </a:lnTo>
                    <a:lnTo>
                      <a:pt x="36" y="550"/>
                    </a:lnTo>
                    <a:lnTo>
                      <a:pt x="69" y="560"/>
                    </a:lnTo>
                    <a:lnTo>
                      <a:pt x="105" y="556"/>
                    </a:lnTo>
                    <a:lnTo>
                      <a:pt x="141" y="538"/>
                    </a:lnTo>
                    <a:lnTo>
                      <a:pt x="158" y="523"/>
                    </a:lnTo>
                    <a:lnTo>
                      <a:pt x="162" y="519"/>
                    </a:lnTo>
                    <a:lnTo>
                      <a:pt x="540" y="88"/>
                    </a:lnTo>
                    <a:lnTo>
                      <a:pt x="529" y="90"/>
                    </a:lnTo>
                    <a:lnTo>
                      <a:pt x="508" y="92"/>
                    </a:lnTo>
                    <a:lnTo>
                      <a:pt x="478" y="81"/>
                    </a:lnTo>
                    <a:lnTo>
                      <a:pt x="461" y="68"/>
                    </a:lnTo>
                    <a:close/>
                  </a:path>
                </a:pathLst>
              </a:custGeom>
              <a:solidFill>
                <a:srgbClr val="E4AE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200"/>
              <p:cNvSpPr/>
              <p:nvPr/>
            </p:nvSpPr>
            <p:spPr bwMode="auto">
              <a:xfrm>
                <a:off x="6200775" y="4826000"/>
                <a:ext cx="514350" cy="533400"/>
              </a:xfrm>
              <a:custGeom>
                <a:avLst/>
                <a:gdLst>
                  <a:gd name="T0" fmla="*/ 15 w 1298"/>
                  <a:gd name="T1" fmla="*/ 1342 h 1342"/>
                  <a:gd name="T2" fmla="*/ 6 w 1298"/>
                  <a:gd name="T3" fmla="*/ 1328 h 1342"/>
                  <a:gd name="T4" fmla="*/ 0 w 1298"/>
                  <a:gd name="T5" fmla="*/ 1310 h 1342"/>
                  <a:gd name="T6" fmla="*/ 1298 w 1298"/>
                  <a:gd name="T7" fmla="*/ 0 h 1342"/>
                  <a:gd name="T8" fmla="*/ 15 w 1298"/>
                  <a:gd name="T9" fmla="*/ 1342 h 1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1342">
                    <a:moveTo>
                      <a:pt x="15" y="1342"/>
                    </a:moveTo>
                    <a:lnTo>
                      <a:pt x="6" y="1328"/>
                    </a:lnTo>
                    <a:lnTo>
                      <a:pt x="0" y="1310"/>
                    </a:lnTo>
                    <a:lnTo>
                      <a:pt x="1298" y="0"/>
                    </a:lnTo>
                    <a:lnTo>
                      <a:pt x="15" y="1342"/>
                    </a:lnTo>
                    <a:close/>
                  </a:path>
                </a:pathLst>
              </a:custGeom>
              <a:solidFill>
                <a:srgbClr val="4B6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201"/>
              <p:cNvSpPr/>
              <p:nvPr/>
            </p:nvSpPr>
            <p:spPr bwMode="auto">
              <a:xfrm>
                <a:off x="6035675" y="5494338"/>
                <a:ext cx="26988" cy="42863"/>
              </a:xfrm>
              <a:custGeom>
                <a:avLst/>
                <a:gdLst>
                  <a:gd name="T0" fmla="*/ 2 w 67"/>
                  <a:gd name="T1" fmla="*/ 108 h 108"/>
                  <a:gd name="T2" fmla="*/ 0 w 67"/>
                  <a:gd name="T3" fmla="*/ 91 h 108"/>
                  <a:gd name="T4" fmla="*/ 2 w 67"/>
                  <a:gd name="T5" fmla="*/ 62 h 108"/>
                  <a:gd name="T6" fmla="*/ 15 w 67"/>
                  <a:gd name="T7" fmla="*/ 31 h 108"/>
                  <a:gd name="T8" fmla="*/ 18 w 67"/>
                  <a:gd name="T9" fmla="*/ 27 h 108"/>
                  <a:gd name="T10" fmla="*/ 46 w 67"/>
                  <a:gd name="T11" fmla="*/ 0 h 108"/>
                  <a:gd name="T12" fmla="*/ 53 w 67"/>
                  <a:gd name="T13" fmla="*/ 21 h 108"/>
                  <a:gd name="T14" fmla="*/ 67 w 67"/>
                  <a:gd name="T15" fmla="*/ 40 h 108"/>
                  <a:gd name="T16" fmla="*/ 2 w 67"/>
                  <a:gd name="T1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8">
                    <a:moveTo>
                      <a:pt x="2" y="108"/>
                    </a:moveTo>
                    <a:lnTo>
                      <a:pt x="0" y="91"/>
                    </a:lnTo>
                    <a:lnTo>
                      <a:pt x="2" y="62"/>
                    </a:lnTo>
                    <a:lnTo>
                      <a:pt x="15" y="31"/>
                    </a:lnTo>
                    <a:lnTo>
                      <a:pt x="18" y="27"/>
                    </a:lnTo>
                    <a:lnTo>
                      <a:pt x="46" y="0"/>
                    </a:lnTo>
                    <a:lnTo>
                      <a:pt x="53" y="21"/>
                    </a:lnTo>
                    <a:lnTo>
                      <a:pt x="67" y="40"/>
                    </a:lnTo>
                    <a:lnTo>
                      <a:pt x="2" y="108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202"/>
              <p:cNvSpPr/>
              <p:nvPr/>
            </p:nvSpPr>
            <p:spPr bwMode="auto">
              <a:xfrm>
                <a:off x="6056313" y="5484813"/>
                <a:ext cx="15875" cy="23813"/>
              </a:xfrm>
              <a:custGeom>
                <a:avLst/>
                <a:gdLst>
                  <a:gd name="T0" fmla="*/ 20 w 38"/>
                  <a:gd name="T1" fmla="*/ 58 h 58"/>
                  <a:gd name="T2" fmla="*/ 7 w 38"/>
                  <a:gd name="T3" fmla="*/ 39 h 58"/>
                  <a:gd name="T4" fmla="*/ 0 w 38"/>
                  <a:gd name="T5" fmla="*/ 16 h 58"/>
                  <a:gd name="T6" fmla="*/ 17 w 38"/>
                  <a:gd name="T7" fmla="*/ 0 h 58"/>
                  <a:gd name="T8" fmla="*/ 25 w 38"/>
                  <a:gd name="T9" fmla="*/ 20 h 58"/>
                  <a:gd name="T10" fmla="*/ 38 w 38"/>
                  <a:gd name="T11" fmla="*/ 39 h 58"/>
                  <a:gd name="T12" fmla="*/ 20 w 3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20" y="58"/>
                    </a:moveTo>
                    <a:lnTo>
                      <a:pt x="7" y="39"/>
                    </a:lnTo>
                    <a:lnTo>
                      <a:pt x="0" y="16"/>
                    </a:lnTo>
                    <a:lnTo>
                      <a:pt x="17" y="0"/>
                    </a:lnTo>
                    <a:lnTo>
                      <a:pt x="25" y="20"/>
                    </a:lnTo>
                    <a:lnTo>
                      <a:pt x="38" y="39"/>
                    </a:lnTo>
                    <a:lnTo>
                      <a:pt x="20" y="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203"/>
              <p:cNvSpPr/>
              <p:nvPr/>
            </p:nvSpPr>
            <p:spPr bwMode="auto">
              <a:xfrm>
                <a:off x="6065838" y="5475288"/>
                <a:ext cx="15875" cy="23813"/>
              </a:xfrm>
              <a:custGeom>
                <a:avLst/>
                <a:gdLst>
                  <a:gd name="T0" fmla="*/ 19 w 39"/>
                  <a:gd name="T1" fmla="*/ 60 h 60"/>
                  <a:gd name="T2" fmla="*/ 6 w 39"/>
                  <a:gd name="T3" fmla="*/ 40 h 60"/>
                  <a:gd name="T4" fmla="*/ 0 w 39"/>
                  <a:gd name="T5" fmla="*/ 18 h 60"/>
                  <a:gd name="T6" fmla="*/ 17 w 39"/>
                  <a:gd name="T7" fmla="*/ 0 h 60"/>
                  <a:gd name="T8" fmla="*/ 26 w 39"/>
                  <a:gd name="T9" fmla="*/ 21 h 60"/>
                  <a:gd name="T10" fmla="*/ 39 w 39"/>
                  <a:gd name="T11" fmla="*/ 39 h 60"/>
                  <a:gd name="T12" fmla="*/ 19 w 39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0">
                    <a:moveTo>
                      <a:pt x="19" y="60"/>
                    </a:moveTo>
                    <a:lnTo>
                      <a:pt x="6" y="40"/>
                    </a:lnTo>
                    <a:lnTo>
                      <a:pt x="0" y="18"/>
                    </a:lnTo>
                    <a:lnTo>
                      <a:pt x="17" y="0"/>
                    </a:lnTo>
                    <a:lnTo>
                      <a:pt x="26" y="21"/>
                    </a:lnTo>
                    <a:lnTo>
                      <a:pt x="39" y="39"/>
                    </a:lnTo>
                    <a:lnTo>
                      <a:pt x="19" y="60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204"/>
              <p:cNvSpPr/>
              <p:nvPr/>
            </p:nvSpPr>
            <p:spPr bwMode="auto">
              <a:xfrm>
                <a:off x="6075363" y="5465763"/>
                <a:ext cx="15875" cy="22225"/>
              </a:xfrm>
              <a:custGeom>
                <a:avLst/>
                <a:gdLst>
                  <a:gd name="T0" fmla="*/ 21 w 39"/>
                  <a:gd name="T1" fmla="*/ 57 h 57"/>
                  <a:gd name="T2" fmla="*/ 8 w 39"/>
                  <a:gd name="T3" fmla="*/ 39 h 57"/>
                  <a:gd name="T4" fmla="*/ 0 w 39"/>
                  <a:gd name="T5" fmla="*/ 18 h 57"/>
                  <a:gd name="T6" fmla="*/ 17 w 39"/>
                  <a:gd name="T7" fmla="*/ 0 h 57"/>
                  <a:gd name="T8" fmla="*/ 26 w 39"/>
                  <a:gd name="T9" fmla="*/ 19 h 57"/>
                  <a:gd name="T10" fmla="*/ 39 w 39"/>
                  <a:gd name="T11" fmla="*/ 37 h 57"/>
                  <a:gd name="T12" fmla="*/ 21 w 39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7">
                    <a:moveTo>
                      <a:pt x="21" y="57"/>
                    </a:moveTo>
                    <a:lnTo>
                      <a:pt x="8" y="39"/>
                    </a:lnTo>
                    <a:lnTo>
                      <a:pt x="0" y="18"/>
                    </a:lnTo>
                    <a:lnTo>
                      <a:pt x="17" y="0"/>
                    </a:lnTo>
                    <a:lnTo>
                      <a:pt x="26" y="19"/>
                    </a:lnTo>
                    <a:lnTo>
                      <a:pt x="39" y="3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206"/>
              <p:cNvSpPr/>
              <p:nvPr/>
            </p:nvSpPr>
            <p:spPr bwMode="auto">
              <a:xfrm>
                <a:off x="6084888" y="5391150"/>
                <a:ext cx="79375" cy="87313"/>
              </a:xfrm>
              <a:custGeom>
                <a:avLst/>
                <a:gdLst>
                  <a:gd name="T0" fmla="*/ 21 w 200"/>
                  <a:gd name="T1" fmla="*/ 220 h 220"/>
                  <a:gd name="T2" fmla="*/ 8 w 200"/>
                  <a:gd name="T3" fmla="*/ 202 h 220"/>
                  <a:gd name="T4" fmla="*/ 0 w 200"/>
                  <a:gd name="T5" fmla="*/ 182 h 220"/>
                  <a:gd name="T6" fmla="*/ 182 w 200"/>
                  <a:gd name="T7" fmla="*/ 0 h 220"/>
                  <a:gd name="T8" fmla="*/ 188 w 200"/>
                  <a:gd name="T9" fmla="*/ 17 h 220"/>
                  <a:gd name="T10" fmla="*/ 200 w 200"/>
                  <a:gd name="T11" fmla="*/ 32 h 220"/>
                  <a:gd name="T12" fmla="*/ 21 w 200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220">
                    <a:moveTo>
                      <a:pt x="21" y="220"/>
                    </a:moveTo>
                    <a:lnTo>
                      <a:pt x="8" y="20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88" y="17"/>
                    </a:lnTo>
                    <a:lnTo>
                      <a:pt x="200" y="32"/>
                    </a:lnTo>
                    <a:lnTo>
                      <a:pt x="21" y="220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207"/>
              <p:cNvSpPr/>
              <p:nvPr/>
            </p:nvSpPr>
            <p:spPr bwMode="auto">
              <a:xfrm>
                <a:off x="6159500" y="5381625"/>
                <a:ext cx="14288" cy="20638"/>
              </a:xfrm>
              <a:custGeom>
                <a:avLst/>
                <a:gdLst>
                  <a:gd name="T0" fmla="*/ 18 w 38"/>
                  <a:gd name="T1" fmla="*/ 52 h 52"/>
                  <a:gd name="T2" fmla="*/ 7 w 38"/>
                  <a:gd name="T3" fmla="*/ 36 h 52"/>
                  <a:gd name="T4" fmla="*/ 0 w 38"/>
                  <a:gd name="T5" fmla="*/ 18 h 52"/>
                  <a:gd name="T6" fmla="*/ 18 w 38"/>
                  <a:gd name="T7" fmla="*/ 0 h 52"/>
                  <a:gd name="T8" fmla="*/ 26 w 38"/>
                  <a:gd name="T9" fmla="*/ 17 h 52"/>
                  <a:gd name="T10" fmla="*/ 38 w 38"/>
                  <a:gd name="T11" fmla="*/ 33 h 52"/>
                  <a:gd name="T12" fmla="*/ 18 w 38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2">
                    <a:moveTo>
                      <a:pt x="18" y="52"/>
                    </a:moveTo>
                    <a:lnTo>
                      <a:pt x="7" y="36"/>
                    </a:lnTo>
                    <a:lnTo>
                      <a:pt x="0" y="18"/>
                    </a:lnTo>
                    <a:lnTo>
                      <a:pt x="18" y="0"/>
                    </a:lnTo>
                    <a:lnTo>
                      <a:pt x="26" y="17"/>
                    </a:lnTo>
                    <a:lnTo>
                      <a:pt x="38" y="33"/>
                    </a:lnTo>
                    <a:lnTo>
                      <a:pt x="18" y="52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Freeform 208"/>
              <p:cNvSpPr/>
              <p:nvPr/>
            </p:nvSpPr>
            <p:spPr bwMode="auto">
              <a:xfrm>
                <a:off x="6167438" y="5373688"/>
                <a:ext cx="14288" cy="19050"/>
              </a:xfrm>
              <a:custGeom>
                <a:avLst/>
                <a:gdLst>
                  <a:gd name="T0" fmla="*/ 19 w 35"/>
                  <a:gd name="T1" fmla="*/ 49 h 49"/>
                  <a:gd name="T2" fmla="*/ 7 w 35"/>
                  <a:gd name="T3" fmla="*/ 34 h 49"/>
                  <a:gd name="T4" fmla="*/ 0 w 35"/>
                  <a:gd name="T5" fmla="*/ 17 h 49"/>
                  <a:gd name="T6" fmla="*/ 17 w 35"/>
                  <a:gd name="T7" fmla="*/ 0 h 49"/>
                  <a:gd name="T8" fmla="*/ 24 w 35"/>
                  <a:gd name="T9" fmla="*/ 17 h 49"/>
                  <a:gd name="T10" fmla="*/ 35 w 35"/>
                  <a:gd name="T11" fmla="*/ 32 h 49"/>
                  <a:gd name="T12" fmla="*/ 19 w 35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9">
                    <a:moveTo>
                      <a:pt x="19" y="49"/>
                    </a:moveTo>
                    <a:lnTo>
                      <a:pt x="7" y="34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24" y="17"/>
                    </a:lnTo>
                    <a:lnTo>
                      <a:pt x="35" y="32"/>
                    </a:lnTo>
                    <a:lnTo>
                      <a:pt x="19" y="49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209"/>
              <p:cNvSpPr/>
              <p:nvPr/>
            </p:nvSpPr>
            <p:spPr bwMode="auto">
              <a:xfrm>
                <a:off x="6176963" y="5346700"/>
                <a:ext cx="30163" cy="36513"/>
              </a:xfrm>
              <a:custGeom>
                <a:avLst/>
                <a:gdLst>
                  <a:gd name="T0" fmla="*/ 19 w 76"/>
                  <a:gd name="T1" fmla="*/ 93 h 93"/>
                  <a:gd name="T2" fmla="*/ 7 w 76"/>
                  <a:gd name="T3" fmla="*/ 78 h 93"/>
                  <a:gd name="T4" fmla="*/ 0 w 76"/>
                  <a:gd name="T5" fmla="*/ 61 h 93"/>
                  <a:gd name="T6" fmla="*/ 61 w 76"/>
                  <a:gd name="T7" fmla="*/ 0 h 93"/>
                  <a:gd name="T8" fmla="*/ 67 w 76"/>
                  <a:gd name="T9" fmla="*/ 18 h 93"/>
                  <a:gd name="T10" fmla="*/ 76 w 76"/>
                  <a:gd name="T11" fmla="*/ 32 h 93"/>
                  <a:gd name="T12" fmla="*/ 19 w 76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93">
                    <a:moveTo>
                      <a:pt x="19" y="93"/>
                    </a:moveTo>
                    <a:lnTo>
                      <a:pt x="7" y="78"/>
                    </a:lnTo>
                    <a:lnTo>
                      <a:pt x="0" y="61"/>
                    </a:lnTo>
                    <a:lnTo>
                      <a:pt x="61" y="0"/>
                    </a:lnTo>
                    <a:lnTo>
                      <a:pt x="67" y="18"/>
                    </a:lnTo>
                    <a:lnTo>
                      <a:pt x="76" y="32"/>
                    </a:lnTo>
                    <a:lnTo>
                      <a:pt x="19" y="93"/>
                    </a:lnTo>
                    <a:close/>
                  </a:path>
                </a:pathLst>
              </a:custGeom>
              <a:solidFill>
                <a:srgbClr val="E9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Freeform 210"/>
              <p:cNvSpPr/>
              <p:nvPr/>
            </p:nvSpPr>
            <p:spPr bwMode="auto">
              <a:xfrm>
                <a:off x="6172200" y="5359400"/>
                <a:ext cx="50800" cy="42863"/>
              </a:xfrm>
              <a:custGeom>
                <a:avLst/>
                <a:gdLst>
                  <a:gd name="T0" fmla="*/ 1 w 128"/>
                  <a:gd name="T1" fmla="*/ 3 h 108"/>
                  <a:gd name="T2" fmla="*/ 0 w 128"/>
                  <a:gd name="T3" fmla="*/ 13 h 108"/>
                  <a:gd name="T4" fmla="*/ 4 w 128"/>
                  <a:gd name="T5" fmla="*/ 35 h 108"/>
                  <a:gd name="T6" fmla="*/ 22 w 128"/>
                  <a:gd name="T7" fmla="*/ 65 h 108"/>
                  <a:gd name="T8" fmla="*/ 61 w 128"/>
                  <a:gd name="T9" fmla="*/ 98 h 108"/>
                  <a:gd name="T10" fmla="*/ 93 w 128"/>
                  <a:gd name="T11" fmla="*/ 108 h 108"/>
                  <a:gd name="T12" fmla="*/ 115 w 128"/>
                  <a:gd name="T13" fmla="*/ 107 h 108"/>
                  <a:gd name="T14" fmla="*/ 126 w 128"/>
                  <a:gd name="T15" fmla="*/ 104 h 108"/>
                  <a:gd name="T16" fmla="*/ 128 w 128"/>
                  <a:gd name="T17" fmla="*/ 101 h 108"/>
                  <a:gd name="T18" fmla="*/ 127 w 128"/>
                  <a:gd name="T19" fmla="*/ 96 h 108"/>
                  <a:gd name="T20" fmla="*/ 123 w 128"/>
                  <a:gd name="T21" fmla="*/ 96 h 108"/>
                  <a:gd name="T22" fmla="*/ 114 w 128"/>
                  <a:gd name="T23" fmla="*/ 100 h 108"/>
                  <a:gd name="T24" fmla="*/ 95 w 128"/>
                  <a:gd name="T25" fmla="*/ 100 h 108"/>
                  <a:gd name="T26" fmla="*/ 64 w 128"/>
                  <a:gd name="T27" fmla="*/ 91 h 108"/>
                  <a:gd name="T28" fmla="*/ 27 w 128"/>
                  <a:gd name="T29" fmla="*/ 61 h 108"/>
                  <a:gd name="T30" fmla="*/ 12 w 128"/>
                  <a:gd name="T31" fmla="*/ 34 h 108"/>
                  <a:gd name="T32" fmla="*/ 8 w 128"/>
                  <a:gd name="T33" fmla="*/ 15 h 108"/>
                  <a:gd name="T34" fmla="*/ 8 w 128"/>
                  <a:gd name="T35" fmla="*/ 4 h 108"/>
                  <a:gd name="T36" fmla="*/ 8 w 128"/>
                  <a:gd name="T37" fmla="*/ 2 h 108"/>
                  <a:gd name="T38" fmla="*/ 3 w 128"/>
                  <a:gd name="T39" fmla="*/ 0 h 108"/>
                  <a:gd name="T40" fmla="*/ 1 w 128"/>
                  <a:gd name="T41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" h="108">
                    <a:moveTo>
                      <a:pt x="1" y="3"/>
                    </a:moveTo>
                    <a:lnTo>
                      <a:pt x="0" y="13"/>
                    </a:lnTo>
                    <a:lnTo>
                      <a:pt x="4" y="35"/>
                    </a:lnTo>
                    <a:lnTo>
                      <a:pt x="22" y="65"/>
                    </a:lnTo>
                    <a:lnTo>
                      <a:pt x="61" y="98"/>
                    </a:lnTo>
                    <a:lnTo>
                      <a:pt x="93" y="108"/>
                    </a:lnTo>
                    <a:lnTo>
                      <a:pt x="115" y="107"/>
                    </a:lnTo>
                    <a:lnTo>
                      <a:pt x="126" y="104"/>
                    </a:lnTo>
                    <a:lnTo>
                      <a:pt x="128" y="101"/>
                    </a:lnTo>
                    <a:lnTo>
                      <a:pt x="127" y="96"/>
                    </a:lnTo>
                    <a:lnTo>
                      <a:pt x="123" y="96"/>
                    </a:lnTo>
                    <a:lnTo>
                      <a:pt x="114" y="100"/>
                    </a:lnTo>
                    <a:lnTo>
                      <a:pt x="95" y="100"/>
                    </a:lnTo>
                    <a:lnTo>
                      <a:pt x="64" y="91"/>
                    </a:lnTo>
                    <a:lnTo>
                      <a:pt x="27" y="61"/>
                    </a:lnTo>
                    <a:lnTo>
                      <a:pt x="12" y="34"/>
                    </a:lnTo>
                    <a:lnTo>
                      <a:pt x="8" y="15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3" y="0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211"/>
              <p:cNvSpPr/>
              <p:nvPr/>
            </p:nvSpPr>
            <p:spPr bwMode="auto">
              <a:xfrm>
                <a:off x="6164263" y="5368925"/>
                <a:ext cx="50800" cy="41275"/>
              </a:xfrm>
              <a:custGeom>
                <a:avLst/>
                <a:gdLst>
                  <a:gd name="T0" fmla="*/ 2 w 127"/>
                  <a:gd name="T1" fmla="*/ 3 h 108"/>
                  <a:gd name="T2" fmla="*/ 0 w 127"/>
                  <a:gd name="T3" fmla="*/ 15 h 108"/>
                  <a:gd name="T4" fmla="*/ 4 w 127"/>
                  <a:gd name="T5" fmla="*/ 35 h 108"/>
                  <a:gd name="T6" fmla="*/ 22 w 127"/>
                  <a:gd name="T7" fmla="*/ 67 h 108"/>
                  <a:gd name="T8" fmla="*/ 60 w 127"/>
                  <a:gd name="T9" fmla="*/ 98 h 108"/>
                  <a:gd name="T10" fmla="*/ 94 w 127"/>
                  <a:gd name="T11" fmla="*/ 108 h 108"/>
                  <a:gd name="T12" fmla="*/ 116 w 127"/>
                  <a:gd name="T13" fmla="*/ 108 h 108"/>
                  <a:gd name="T14" fmla="*/ 126 w 127"/>
                  <a:gd name="T15" fmla="*/ 104 h 108"/>
                  <a:gd name="T16" fmla="*/ 127 w 127"/>
                  <a:gd name="T17" fmla="*/ 103 h 108"/>
                  <a:gd name="T18" fmla="*/ 126 w 127"/>
                  <a:gd name="T19" fmla="*/ 98 h 108"/>
                  <a:gd name="T20" fmla="*/ 124 w 127"/>
                  <a:gd name="T21" fmla="*/ 98 h 108"/>
                  <a:gd name="T22" fmla="*/ 114 w 127"/>
                  <a:gd name="T23" fmla="*/ 100 h 108"/>
                  <a:gd name="T24" fmla="*/ 95 w 127"/>
                  <a:gd name="T25" fmla="*/ 102 h 108"/>
                  <a:gd name="T26" fmla="*/ 64 w 127"/>
                  <a:gd name="T27" fmla="*/ 91 h 108"/>
                  <a:gd name="T28" fmla="*/ 28 w 127"/>
                  <a:gd name="T29" fmla="*/ 63 h 108"/>
                  <a:gd name="T30" fmla="*/ 11 w 127"/>
                  <a:gd name="T31" fmla="*/ 34 h 108"/>
                  <a:gd name="T32" fmla="*/ 7 w 127"/>
                  <a:gd name="T33" fmla="*/ 15 h 108"/>
                  <a:gd name="T34" fmla="*/ 8 w 127"/>
                  <a:gd name="T35" fmla="*/ 6 h 108"/>
                  <a:gd name="T36" fmla="*/ 8 w 127"/>
                  <a:gd name="T37" fmla="*/ 2 h 108"/>
                  <a:gd name="T38" fmla="*/ 3 w 127"/>
                  <a:gd name="T39" fmla="*/ 0 h 108"/>
                  <a:gd name="T40" fmla="*/ 2 w 127"/>
                  <a:gd name="T41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08">
                    <a:moveTo>
                      <a:pt x="2" y="3"/>
                    </a:moveTo>
                    <a:lnTo>
                      <a:pt x="0" y="15"/>
                    </a:lnTo>
                    <a:lnTo>
                      <a:pt x="4" y="35"/>
                    </a:lnTo>
                    <a:lnTo>
                      <a:pt x="22" y="67"/>
                    </a:lnTo>
                    <a:lnTo>
                      <a:pt x="60" y="98"/>
                    </a:lnTo>
                    <a:lnTo>
                      <a:pt x="94" y="108"/>
                    </a:lnTo>
                    <a:lnTo>
                      <a:pt x="116" y="108"/>
                    </a:lnTo>
                    <a:lnTo>
                      <a:pt x="126" y="104"/>
                    </a:lnTo>
                    <a:lnTo>
                      <a:pt x="127" y="103"/>
                    </a:lnTo>
                    <a:lnTo>
                      <a:pt x="126" y="98"/>
                    </a:lnTo>
                    <a:lnTo>
                      <a:pt x="124" y="98"/>
                    </a:lnTo>
                    <a:lnTo>
                      <a:pt x="114" y="100"/>
                    </a:lnTo>
                    <a:lnTo>
                      <a:pt x="95" y="102"/>
                    </a:lnTo>
                    <a:lnTo>
                      <a:pt x="64" y="91"/>
                    </a:lnTo>
                    <a:lnTo>
                      <a:pt x="28" y="63"/>
                    </a:lnTo>
                    <a:lnTo>
                      <a:pt x="11" y="34"/>
                    </a:lnTo>
                    <a:lnTo>
                      <a:pt x="7" y="15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3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212"/>
              <p:cNvSpPr/>
              <p:nvPr/>
            </p:nvSpPr>
            <p:spPr bwMode="auto">
              <a:xfrm>
                <a:off x="6154738" y="5378450"/>
                <a:ext cx="50800" cy="42863"/>
              </a:xfrm>
              <a:custGeom>
                <a:avLst/>
                <a:gdLst>
                  <a:gd name="T0" fmla="*/ 1 w 128"/>
                  <a:gd name="T1" fmla="*/ 2 h 106"/>
                  <a:gd name="T2" fmla="*/ 0 w 128"/>
                  <a:gd name="T3" fmla="*/ 11 h 106"/>
                  <a:gd name="T4" fmla="*/ 5 w 128"/>
                  <a:gd name="T5" fmla="*/ 33 h 106"/>
                  <a:gd name="T6" fmla="*/ 23 w 128"/>
                  <a:gd name="T7" fmla="*/ 63 h 106"/>
                  <a:gd name="T8" fmla="*/ 61 w 128"/>
                  <a:gd name="T9" fmla="*/ 96 h 106"/>
                  <a:gd name="T10" fmla="*/ 94 w 128"/>
                  <a:gd name="T11" fmla="*/ 106 h 106"/>
                  <a:gd name="T12" fmla="*/ 115 w 128"/>
                  <a:gd name="T13" fmla="*/ 106 h 106"/>
                  <a:gd name="T14" fmla="*/ 125 w 128"/>
                  <a:gd name="T15" fmla="*/ 102 h 106"/>
                  <a:gd name="T16" fmla="*/ 128 w 128"/>
                  <a:gd name="T17" fmla="*/ 101 h 106"/>
                  <a:gd name="T18" fmla="*/ 127 w 128"/>
                  <a:gd name="T19" fmla="*/ 96 h 106"/>
                  <a:gd name="T20" fmla="*/ 123 w 128"/>
                  <a:gd name="T21" fmla="*/ 96 h 106"/>
                  <a:gd name="T22" fmla="*/ 115 w 128"/>
                  <a:gd name="T23" fmla="*/ 98 h 106"/>
                  <a:gd name="T24" fmla="*/ 96 w 128"/>
                  <a:gd name="T25" fmla="*/ 99 h 106"/>
                  <a:gd name="T26" fmla="*/ 65 w 128"/>
                  <a:gd name="T27" fmla="*/ 89 h 106"/>
                  <a:gd name="T28" fmla="*/ 28 w 128"/>
                  <a:gd name="T29" fmla="*/ 59 h 106"/>
                  <a:gd name="T30" fmla="*/ 11 w 128"/>
                  <a:gd name="T31" fmla="*/ 32 h 106"/>
                  <a:gd name="T32" fmla="*/ 8 w 128"/>
                  <a:gd name="T33" fmla="*/ 13 h 106"/>
                  <a:gd name="T34" fmla="*/ 8 w 128"/>
                  <a:gd name="T35" fmla="*/ 4 h 106"/>
                  <a:gd name="T36" fmla="*/ 8 w 128"/>
                  <a:gd name="T37" fmla="*/ 0 h 106"/>
                  <a:gd name="T38" fmla="*/ 2 w 128"/>
                  <a:gd name="T39" fmla="*/ 0 h 106"/>
                  <a:gd name="T40" fmla="*/ 1 w 128"/>
                  <a:gd name="T4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" h="106">
                    <a:moveTo>
                      <a:pt x="1" y="2"/>
                    </a:moveTo>
                    <a:lnTo>
                      <a:pt x="0" y="11"/>
                    </a:lnTo>
                    <a:lnTo>
                      <a:pt x="5" y="33"/>
                    </a:lnTo>
                    <a:lnTo>
                      <a:pt x="23" y="63"/>
                    </a:lnTo>
                    <a:lnTo>
                      <a:pt x="61" y="96"/>
                    </a:lnTo>
                    <a:lnTo>
                      <a:pt x="94" y="106"/>
                    </a:lnTo>
                    <a:lnTo>
                      <a:pt x="115" y="106"/>
                    </a:lnTo>
                    <a:lnTo>
                      <a:pt x="125" y="102"/>
                    </a:lnTo>
                    <a:lnTo>
                      <a:pt x="128" y="101"/>
                    </a:lnTo>
                    <a:lnTo>
                      <a:pt x="127" y="96"/>
                    </a:lnTo>
                    <a:lnTo>
                      <a:pt x="123" y="96"/>
                    </a:lnTo>
                    <a:lnTo>
                      <a:pt x="115" y="98"/>
                    </a:lnTo>
                    <a:lnTo>
                      <a:pt x="96" y="99"/>
                    </a:lnTo>
                    <a:lnTo>
                      <a:pt x="65" y="89"/>
                    </a:lnTo>
                    <a:lnTo>
                      <a:pt x="28" y="59"/>
                    </a:lnTo>
                    <a:lnTo>
                      <a:pt x="11" y="32"/>
                    </a:lnTo>
                    <a:lnTo>
                      <a:pt x="8" y="13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213"/>
              <p:cNvSpPr/>
              <p:nvPr/>
            </p:nvSpPr>
            <p:spPr bwMode="auto">
              <a:xfrm>
                <a:off x="6080125" y="5446713"/>
                <a:ext cx="61913" cy="53975"/>
              </a:xfrm>
              <a:custGeom>
                <a:avLst/>
                <a:gdLst>
                  <a:gd name="T0" fmla="*/ 2 w 154"/>
                  <a:gd name="T1" fmla="*/ 3 h 137"/>
                  <a:gd name="T2" fmla="*/ 0 w 154"/>
                  <a:gd name="T3" fmla="*/ 16 h 137"/>
                  <a:gd name="T4" fmla="*/ 4 w 154"/>
                  <a:gd name="T5" fmla="*/ 43 h 137"/>
                  <a:gd name="T6" fmla="*/ 15 w 154"/>
                  <a:gd name="T7" fmla="*/ 70 h 137"/>
                  <a:gd name="T8" fmla="*/ 34 w 154"/>
                  <a:gd name="T9" fmla="*/ 94 h 137"/>
                  <a:gd name="T10" fmla="*/ 57 w 154"/>
                  <a:gd name="T11" fmla="*/ 114 h 137"/>
                  <a:gd name="T12" fmla="*/ 83 w 154"/>
                  <a:gd name="T13" fmla="*/ 129 h 137"/>
                  <a:gd name="T14" fmla="*/ 111 w 154"/>
                  <a:gd name="T15" fmla="*/ 137 h 137"/>
                  <a:gd name="T16" fmla="*/ 139 w 154"/>
                  <a:gd name="T17" fmla="*/ 135 h 137"/>
                  <a:gd name="T18" fmla="*/ 151 w 154"/>
                  <a:gd name="T19" fmla="*/ 131 h 137"/>
                  <a:gd name="T20" fmla="*/ 154 w 154"/>
                  <a:gd name="T21" fmla="*/ 129 h 137"/>
                  <a:gd name="T22" fmla="*/ 153 w 154"/>
                  <a:gd name="T23" fmla="*/ 124 h 137"/>
                  <a:gd name="T24" fmla="*/ 149 w 154"/>
                  <a:gd name="T25" fmla="*/ 125 h 137"/>
                  <a:gd name="T26" fmla="*/ 137 w 154"/>
                  <a:gd name="T27" fmla="*/ 129 h 137"/>
                  <a:gd name="T28" fmla="*/ 111 w 154"/>
                  <a:gd name="T29" fmla="*/ 129 h 137"/>
                  <a:gd name="T30" fmla="*/ 85 w 154"/>
                  <a:gd name="T31" fmla="*/ 122 h 137"/>
                  <a:gd name="T32" fmla="*/ 61 w 154"/>
                  <a:gd name="T33" fmla="*/ 108 h 137"/>
                  <a:gd name="T34" fmla="*/ 39 w 154"/>
                  <a:gd name="T35" fmla="*/ 90 h 137"/>
                  <a:gd name="T36" fmla="*/ 21 w 154"/>
                  <a:gd name="T37" fmla="*/ 67 h 137"/>
                  <a:gd name="T38" fmla="*/ 10 w 154"/>
                  <a:gd name="T39" fmla="*/ 42 h 137"/>
                  <a:gd name="T40" fmla="*/ 8 w 154"/>
                  <a:gd name="T41" fmla="*/ 17 h 137"/>
                  <a:gd name="T42" fmla="*/ 10 w 154"/>
                  <a:gd name="T43" fmla="*/ 4 h 137"/>
                  <a:gd name="T44" fmla="*/ 9 w 154"/>
                  <a:gd name="T45" fmla="*/ 2 h 137"/>
                  <a:gd name="T46" fmla="*/ 4 w 154"/>
                  <a:gd name="T47" fmla="*/ 0 h 137"/>
                  <a:gd name="T48" fmla="*/ 2 w 154"/>
                  <a:gd name="T49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4" h="137">
                    <a:moveTo>
                      <a:pt x="2" y="3"/>
                    </a:moveTo>
                    <a:lnTo>
                      <a:pt x="0" y="16"/>
                    </a:lnTo>
                    <a:lnTo>
                      <a:pt x="4" y="43"/>
                    </a:lnTo>
                    <a:lnTo>
                      <a:pt x="15" y="70"/>
                    </a:lnTo>
                    <a:lnTo>
                      <a:pt x="34" y="94"/>
                    </a:lnTo>
                    <a:lnTo>
                      <a:pt x="57" y="114"/>
                    </a:lnTo>
                    <a:lnTo>
                      <a:pt x="83" y="129"/>
                    </a:lnTo>
                    <a:lnTo>
                      <a:pt x="111" y="137"/>
                    </a:lnTo>
                    <a:lnTo>
                      <a:pt x="139" y="135"/>
                    </a:lnTo>
                    <a:lnTo>
                      <a:pt x="151" y="131"/>
                    </a:lnTo>
                    <a:lnTo>
                      <a:pt x="154" y="129"/>
                    </a:lnTo>
                    <a:lnTo>
                      <a:pt x="153" y="124"/>
                    </a:lnTo>
                    <a:lnTo>
                      <a:pt x="149" y="125"/>
                    </a:lnTo>
                    <a:lnTo>
                      <a:pt x="137" y="129"/>
                    </a:lnTo>
                    <a:lnTo>
                      <a:pt x="111" y="129"/>
                    </a:lnTo>
                    <a:lnTo>
                      <a:pt x="85" y="122"/>
                    </a:lnTo>
                    <a:lnTo>
                      <a:pt x="61" y="108"/>
                    </a:lnTo>
                    <a:lnTo>
                      <a:pt x="39" y="90"/>
                    </a:lnTo>
                    <a:lnTo>
                      <a:pt x="21" y="67"/>
                    </a:lnTo>
                    <a:lnTo>
                      <a:pt x="10" y="42"/>
                    </a:lnTo>
                    <a:lnTo>
                      <a:pt x="8" y="17"/>
                    </a:lnTo>
                    <a:lnTo>
                      <a:pt x="10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Freeform 214"/>
              <p:cNvSpPr/>
              <p:nvPr/>
            </p:nvSpPr>
            <p:spPr bwMode="auto">
              <a:xfrm>
                <a:off x="6070600" y="5456238"/>
                <a:ext cx="61913" cy="53975"/>
              </a:xfrm>
              <a:custGeom>
                <a:avLst/>
                <a:gdLst>
                  <a:gd name="T0" fmla="*/ 2 w 153"/>
                  <a:gd name="T1" fmla="*/ 2 h 137"/>
                  <a:gd name="T2" fmla="*/ 0 w 153"/>
                  <a:gd name="T3" fmla="*/ 17 h 137"/>
                  <a:gd name="T4" fmla="*/ 2 w 153"/>
                  <a:gd name="T5" fmla="*/ 44 h 137"/>
                  <a:gd name="T6" fmla="*/ 14 w 153"/>
                  <a:gd name="T7" fmla="*/ 71 h 137"/>
                  <a:gd name="T8" fmla="*/ 32 w 153"/>
                  <a:gd name="T9" fmla="*/ 96 h 137"/>
                  <a:gd name="T10" fmla="*/ 56 w 153"/>
                  <a:gd name="T11" fmla="*/ 115 h 137"/>
                  <a:gd name="T12" fmla="*/ 81 w 153"/>
                  <a:gd name="T13" fmla="*/ 129 h 137"/>
                  <a:gd name="T14" fmla="*/ 110 w 153"/>
                  <a:gd name="T15" fmla="*/ 137 h 137"/>
                  <a:gd name="T16" fmla="*/ 137 w 153"/>
                  <a:gd name="T17" fmla="*/ 136 h 137"/>
                  <a:gd name="T18" fmla="*/ 151 w 153"/>
                  <a:gd name="T19" fmla="*/ 131 h 137"/>
                  <a:gd name="T20" fmla="*/ 153 w 153"/>
                  <a:gd name="T21" fmla="*/ 129 h 137"/>
                  <a:gd name="T22" fmla="*/ 151 w 153"/>
                  <a:gd name="T23" fmla="*/ 124 h 137"/>
                  <a:gd name="T24" fmla="*/ 149 w 153"/>
                  <a:gd name="T25" fmla="*/ 124 h 137"/>
                  <a:gd name="T26" fmla="*/ 137 w 153"/>
                  <a:gd name="T27" fmla="*/ 129 h 137"/>
                  <a:gd name="T28" fmla="*/ 110 w 153"/>
                  <a:gd name="T29" fmla="*/ 129 h 137"/>
                  <a:gd name="T30" fmla="*/ 84 w 153"/>
                  <a:gd name="T31" fmla="*/ 123 h 137"/>
                  <a:gd name="T32" fmla="*/ 59 w 153"/>
                  <a:gd name="T33" fmla="*/ 110 h 137"/>
                  <a:gd name="T34" fmla="*/ 37 w 153"/>
                  <a:gd name="T35" fmla="*/ 90 h 137"/>
                  <a:gd name="T36" fmla="*/ 21 w 153"/>
                  <a:gd name="T37" fmla="*/ 68 h 137"/>
                  <a:gd name="T38" fmla="*/ 9 w 153"/>
                  <a:gd name="T39" fmla="*/ 43 h 137"/>
                  <a:gd name="T40" fmla="*/ 6 w 153"/>
                  <a:gd name="T41" fmla="*/ 17 h 137"/>
                  <a:gd name="T42" fmla="*/ 9 w 153"/>
                  <a:gd name="T43" fmla="*/ 4 h 137"/>
                  <a:gd name="T44" fmla="*/ 9 w 153"/>
                  <a:gd name="T45" fmla="*/ 1 h 137"/>
                  <a:gd name="T46" fmla="*/ 4 w 153"/>
                  <a:gd name="T47" fmla="*/ 0 h 137"/>
                  <a:gd name="T48" fmla="*/ 2 w 153"/>
                  <a:gd name="T49" fmla="*/ 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3" h="137">
                    <a:moveTo>
                      <a:pt x="2" y="2"/>
                    </a:moveTo>
                    <a:lnTo>
                      <a:pt x="0" y="17"/>
                    </a:lnTo>
                    <a:lnTo>
                      <a:pt x="2" y="44"/>
                    </a:lnTo>
                    <a:lnTo>
                      <a:pt x="14" y="71"/>
                    </a:lnTo>
                    <a:lnTo>
                      <a:pt x="32" y="96"/>
                    </a:lnTo>
                    <a:lnTo>
                      <a:pt x="56" y="115"/>
                    </a:lnTo>
                    <a:lnTo>
                      <a:pt x="81" y="129"/>
                    </a:lnTo>
                    <a:lnTo>
                      <a:pt x="110" y="137"/>
                    </a:lnTo>
                    <a:lnTo>
                      <a:pt x="137" y="136"/>
                    </a:lnTo>
                    <a:lnTo>
                      <a:pt x="151" y="131"/>
                    </a:lnTo>
                    <a:lnTo>
                      <a:pt x="153" y="129"/>
                    </a:lnTo>
                    <a:lnTo>
                      <a:pt x="151" y="124"/>
                    </a:lnTo>
                    <a:lnTo>
                      <a:pt x="149" y="124"/>
                    </a:lnTo>
                    <a:lnTo>
                      <a:pt x="137" y="129"/>
                    </a:lnTo>
                    <a:lnTo>
                      <a:pt x="110" y="129"/>
                    </a:lnTo>
                    <a:lnTo>
                      <a:pt x="84" y="123"/>
                    </a:lnTo>
                    <a:lnTo>
                      <a:pt x="59" y="110"/>
                    </a:lnTo>
                    <a:lnTo>
                      <a:pt x="37" y="90"/>
                    </a:lnTo>
                    <a:lnTo>
                      <a:pt x="21" y="68"/>
                    </a:lnTo>
                    <a:lnTo>
                      <a:pt x="9" y="43"/>
                    </a:lnTo>
                    <a:lnTo>
                      <a:pt x="6" y="17"/>
                    </a:lnTo>
                    <a:lnTo>
                      <a:pt x="9" y="4"/>
                    </a:lnTo>
                    <a:lnTo>
                      <a:pt x="9" y="1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8" name="Freeform 215"/>
              <p:cNvSpPr/>
              <p:nvPr/>
            </p:nvSpPr>
            <p:spPr bwMode="auto">
              <a:xfrm>
                <a:off x="6062663" y="5465763"/>
                <a:ext cx="60325" cy="53975"/>
              </a:xfrm>
              <a:custGeom>
                <a:avLst/>
                <a:gdLst>
                  <a:gd name="T0" fmla="*/ 4 w 155"/>
                  <a:gd name="T1" fmla="*/ 3 h 138"/>
                  <a:gd name="T2" fmla="*/ 0 w 155"/>
                  <a:gd name="T3" fmla="*/ 17 h 138"/>
                  <a:gd name="T4" fmla="*/ 3 w 155"/>
                  <a:gd name="T5" fmla="*/ 46 h 138"/>
                  <a:gd name="T6" fmla="*/ 15 w 155"/>
                  <a:gd name="T7" fmla="*/ 73 h 138"/>
                  <a:gd name="T8" fmla="*/ 33 w 155"/>
                  <a:gd name="T9" fmla="*/ 98 h 138"/>
                  <a:gd name="T10" fmla="*/ 55 w 155"/>
                  <a:gd name="T11" fmla="*/ 117 h 138"/>
                  <a:gd name="T12" fmla="*/ 82 w 155"/>
                  <a:gd name="T13" fmla="*/ 131 h 138"/>
                  <a:gd name="T14" fmla="*/ 111 w 155"/>
                  <a:gd name="T15" fmla="*/ 138 h 138"/>
                  <a:gd name="T16" fmla="*/ 139 w 155"/>
                  <a:gd name="T17" fmla="*/ 136 h 138"/>
                  <a:gd name="T18" fmla="*/ 152 w 155"/>
                  <a:gd name="T19" fmla="*/ 131 h 138"/>
                  <a:gd name="T20" fmla="*/ 155 w 155"/>
                  <a:gd name="T21" fmla="*/ 129 h 138"/>
                  <a:gd name="T22" fmla="*/ 153 w 155"/>
                  <a:gd name="T23" fmla="*/ 124 h 138"/>
                  <a:gd name="T24" fmla="*/ 151 w 155"/>
                  <a:gd name="T25" fmla="*/ 125 h 138"/>
                  <a:gd name="T26" fmla="*/ 138 w 155"/>
                  <a:gd name="T27" fmla="*/ 129 h 138"/>
                  <a:gd name="T28" fmla="*/ 111 w 155"/>
                  <a:gd name="T29" fmla="*/ 131 h 138"/>
                  <a:gd name="T30" fmla="*/ 85 w 155"/>
                  <a:gd name="T31" fmla="*/ 125 h 138"/>
                  <a:gd name="T32" fmla="*/ 60 w 155"/>
                  <a:gd name="T33" fmla="*/ 112 h 138"/>
                  <a:gd name="T34" fmla="*/ 38 w 155"/>
                  <a:gd name="T35" fmla="*/ 92 h 138"/>
                  <a:gd name="T36" fmla="*/ 21 w 155"/>
                  <a:gd name="T37" fmla="*/ 70 h 138"/>
                  <a:gd name="T38" fmla="*/ 11 w 155"/>
                  <a:gd name="T39" fmla="*/ 44 h 138"/>
                  <a:gd name="T40" fmla="*/ 8 w 155"/>
                  <a:gd name="T41" fmla="*/ 17 h 138"/>
                  <a:gd name="T42" fmla="*/ 11 w 155"/>
                  <a:gd name="T43" fmla="*/ 4 h 138"/>
                  <a:gd name="T44" fmla="*/ 11 w 155"/>
                  <a:gd name="T45" fmla="*/ 2 h 138"/>
                  <a:gd name="T46" fmla="*/ 6 w 155"/>
                  <a:gd name="T47" fmla="*/ 0 h 138"/>
                  <a:gd name="T48" fmla="*/ 4 w 155"/>
                  <a:gd name="T49" fmla="*/ 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38">
                    <a:moveTo>
                      <a:pt x="4" y="3"/>
                    </a:moveTo>
                    <a:lnTo>
                      <a:pt x="0" y="17"/>
                    </a:lnTo>
                    <a:lnTo>
                      <a:pt x="3" y="46"/>
                    </a:lnTo>
                    <a:lnTo>
                      <a:pt x="15" y="73"/>
                    </a:lnTo>
                    <a:lnTo>
                      <a:pt x="33" y="98"/>
                    </a:lnTo>
                    <a:lnTo>
                      <a:pt x="55" y="117"/>
                    </a:lnTo>
                    <a:lnTo>
                      <a:pt x="82" y="131"/>
                    </a:lnTo>
                    <a:lnTo>
                      <a:pt x="111" y="138"/>
                    </a:lnTo>
                    <a:lnTo>
                      <a:pt x="139" y="136"/>
                    </a:lnTo>
                    <a:lnTo>
                      <a:pt x="152" y="131"/>
                    </a:lnTo>
                    <a:lnTo>
                      <a:pt x="155" y="129"/>
                    </a:lnTo>
                    <a:lnTo>
                      <a:pt x="153" y="124"/>
                    </a:lnTo>
                    <a:lnTo>
                      <a:pt x="151" y="125"/>
                    </a:lnTo>
                    <a:lnTo>
                      <a:pt x="138" y="129"/>
                    </a:lnTo>
                    <a:lnTo>
                      <a:pt x="111" y="131"/>
                    </a:lnTo>
                    <a:lnTo>
                      <a:pt x="85" y="125"/>
                    </a:lnTo>
                    <a:lnTo>
                      <a:pt x="60" y="112"/>
                    </a:lnTo>
                    <a:lnTo>
                      <a:pt x="38" y="92"/>
                    </a:lnTo>
                    <a:lnTo>
                      <a:pt x="21" y="70"/>
                    </a:lnTo>
                    <a:lnTo>
                      <a:pt x="11" y="44"/>
                    </a:lnTo>
                    <a:lnTo>
                      <a:pt x="8" y="17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Freeform 216"/>
              <p:cNvSpPr/>
              <p:nvPr/>
            </p:nvSpPr>
            <p:spPr bwMode="auto">
              <a:xfrm>
                <a:off x="6053138" y="5475288"/>
                <a:ext cx="61913" cy="53975"/>
              </a:xfrm>
              <a:custGeom>
                <a:avLst/>
                <a:gdLst>
                  <a:gd name="T0" fmla="*/ 4 w 155"/>
                  <a:gd name="T1" fmla="*/ 2 h 138"/>
                  <a:gd name="T2" fmla="*/ 0 w 155"/>
                  <a:gd name="T3" fmla="*/ 17 h 138"/>
                  <a:gd name="T4" fmla="*/ 3 w 155"/>
                  <a:gd name="T5" fmla="*/ 46 h 138"/>
                  <a:gd name="T6" fmla="*/ 13 w 155"/>
                  <a:gd name="T7" fmla="*/ 74 h 138"/>
                  <a:gd name="T8" fmla="*/ 32 w 155"/>
                  <a:gd name="T9" fmla="*/ 98 h 138"/>
                  <a:gd name="T10" fmla="*/ 54 w 155"/>
                  <a:gd name="T11" fmla="*/ 118 h 138"/>
                  <a:gd name="T12" fmla="*/ 81 w 155"/>
                  <a:gd name="T13" fmla="*/ 132 h 138"/>
                  <a:gd name="T14" fmla="*/ 109 w 155"/>
                  <a:gd name="T15" fmla="*/ 138 h 138"/>
                  <a:gd name="T16" fmla="*/ 138 w 155"/>
                  <a:gd name="T17" fmla="*/ 137 h 138"/>
                  <a:gd name="T18" fmla="*/ 152 w 155"/>
                  <a:gd name="T19" fmla="*/ 132 h 138"/>
                  <a:gd name="T20" fmla="*/ 155 w 155"/>
                  <a:gd name="T21" fmla="*/ 129 h 138"/>
                  <a:gd name="T22" fmla="*/ 153 w 155"/>
                  <a:gd name="T23" fmla="*/ 124 h 138"/>
                  <a:gd name="T24" fmla="*/ 149 w 155"/>
                  <a:gd name="T25" fmla="*/ 124 h 138"/>
                  <a:gd name="T26" fmla="*/ 137 w 155"/>
                  <a:gd name="T27" fmla="*/ 129 h 138"/>
                  <a:gd name="T28" fmla="*/ 109 w 155"/>
                  <a:gd name="T29" fmla="*/ 131 h 138"/>
                  <a:gd name="T30" fmla="*/ 83 w 155"/>
                  <a:gd name="T31" fmla="*/ 125 h 138"/>
                  <a:gd name="T32" fmla="*/ 57 w 155"/>
                  <a:gd name="T33" fmla="*/ 111 h 138"/>
                  <a:gd name="T34" fmla="*/ 37 w 155"/>
                  <a:gd name="T35" fmla="*/ 93 h 138"/>
                  <a:gd name="T36" fmla="*/ 20 w 155"/>
                  <a:gd name="T37" fmla="*/ 70 h 138"/>
                  <a:gd name="T38" fmla="*/ 9 w 155"/>
                  <a:gd name="T39" fmla="*/ 45 h 138"/>
                  <a:gd name="T40" fmla="*/ 8 w 155"/>
                  <a:gd name="T41" fmla="*/ 18 h 138"/>
                  <a:gd name="T42" fmla="*/ 11 w 155"/>
                  <a:gd name="T43" fmla="*/ 4 h 138"/>
                  <a:gd name="T44" fmla="*/ 11 w 155"/>
                  <a:gd name="T45" fmla="*/ 1 h 138"/>
                  <a:gd name="T46" fmla="*/ 6 w 155"/>
                  <a:gd name="T47" fmla="*/ 0 h 138"/>
                  <a:gd name="T48" fmla="*/ 4 w 155"/>
                  <a:gd name="T4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38">
                    <a:moveTo>
                      <a:pt x="4" y="2"/>
                    </a:moveTo>
                    <a:lnTo>
                      <a:pt x="0" y="17"/>
                    </a:lnTo>
                    <a:lnTo>
                      <a:pt x="3" y="46"/>
                    </a:lnTo>
                    <a:lnTo>
                      <a:pt x="13" y="74"/>
                    </a:lnTo>
                    <a:lnTo>
                      <a:pt x="32" y="98"/>
                    </a:lnTo>
                    <a:lnTo>
                      <a:pt x="54" y="118"/>
                    </a:lnTo>
                    <a:lnTo>
                      <a:pt x="81" y="132"/>
                    </a:lnTo>
                    <a:lnTo>
                      <a:pt x="109" y="138"/>
                    </a:lnTo>
                    <a:lnTo>
                      <a:pt x="138" y="137"/>
                    </a:lnTo>
                    <a:lnTo>
                      <a:pt x="152" y="132"/>
                    </a:lnTo>
                    <a:lnTo>
                      <a:pt x="155" y="129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37" y="129"/>
                    </a:lnTo>
                    <a:lnTo>
                      <a:pt x="109" y="131"/>
                    </a:lnTo>
                    <a:lnTo>
                      <a:pt x="83" y="125"/>
                    </a:lnTo>
                    <a:lnTo>
                      <a:pt x="57" y="111"/>
                    </a:lnTo>
                    <a:lnTo>
                      <a:pt x="37" y="93"/>
                    </a:lnTo>
                    <a:lnTo>
                      <a:pt x="20" y="70"/>
                    </a:lnTo>
                    <a:lnTo>
                      <a:pt x="9" y="45"/>
                    </a:lnTo>
                    <a:lnTo>
                      <a:pt x="8" y="18"/>
                    </a:lnTo>
                    <a:lnTo>
                      <a:pt x="11" y="4"/>
                    </a:lnTo>
                    <a:lnTo>
                      <a:pt x="11" y="1"/>
                    </a:lnTo>
                    <a:lnTo>
                      <a:pt x="6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987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Freeform 217"/>
              <p:cNvSpPr/>
              <p:nvPr/>
            </p:nvSpPr>
            <p:spPr bwMode="auto">
              <a:xfrm>
                <a:off x="6213475" y="4822825"/>
                <a:ext cx="506413" cy="550863"/>
              </a:xfrm>
              <a:custGeom>
                <a:avLst/>
                <a:gdLst>
                  <a:gd name="T0" fmla="*/ 45 w 1274"/>
                  <a:gd name="T1" fmla="*/ 1387 h 1387"/>
                  <a:gd name="T2" fmla="*/ 34 w 1274"/>
                  <a:gd name="T3" fmla="*/ 1385 h 1387"/>
                  <a:gd name="T4" fmla="*/ 10 w 1274"/>
                  <a:gd name="T5" fmla="*/ 1376 h 1387"/>
                  <a:gd name="T6" fmla="*/ 0 w 1274"/>
                  <a:gd name="T7" fmla="*/ 1369 h 1387"/>
                  <a:gd name="T8" fmla="*/ 1274 w 1274"/>
                  <a:gd name="T9" fmla="*/ 0 h 1387"/>
                  <a:gd name="T10" fmla="*/ 901 w 1274"/>
                  <a:gd name="T11" fmla="*/ 424 h 1387"/>
                  <a:gd name="T12" fmla="*/ 45 w 1274"/>
                  <a:gd name="T13" fmla="*/ 1387 h 1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4" h="1387">
                    <a:moveTo>
                      <a:pt x="45" y="1387"/>
                    </a:moveTo>
                    <a:lnTo>
                      <a:pt x="34" y="1385"/>
                    </a:lnTo>
                    <a:lnTo>
                      <a:pt x="10" y="1376"/>
                    </a:lnTo>
                    <a:lnTo>
                      <a:pt x="0" y="1369"/>
                    </a:lnTo>
                    <a:lnTo>
                      <a:pt x="1274" y="0"/>
                    </a:lnTo>
                    <a:lnTo>
                      <a:pt x="901" y="424"/>
                    </a:lnTo>
                    <a:lnTo>
                      <a:pt x="45" y="1387"/>
                    </a:lnTo>
                    <a:close/>
                  </a:path>
                </a:pathLst>
              </a:custGeom>
              <a:solidFill>
                <a:srgbClr val="273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Freeform 218"/>
              <p:cNvSpPr/>
              <p:nvPr/>
            </p:nvSpPr>
            <p:spPr bwMode="auto">
              <a:xfrm>
                <a:off x="6045200" y="5519738"/>
                <a:ext cx="47625" cy="33338"/>
              </a:xfrm>
              <a:custGeom>
                <a:avLst/>
                <a:gdLst>
                  <a:gd name="T0" fmla="*/ 35 w 118"/>
                  <a:gd name="T1" fmla="*/ 87 h 87"/>
                  <a:gd name="T2" fmla="*/ 19 w 118"/>
                  <a:gd name="T3" fmla="*/ 86 h 87"/>
                  <a:gd name="T4" fmla="*/ 1 w 118"/>
                  <a:gd name="T5" fmla="*/ 74 h 87"/>
                  <a:gd name="T6" fmla="*/ 0 w 118"/>
                  <a:gd name="T7" fmla="*/ 71 h 87"/>
                  <a:gd name="T8" fmla="*/ 66 w 118"/>
                  <a:gd name="T9" fmla="*/ 0 h 87"/>
                  <a:gd name="T10" fmla="*/ 78 w 118"/>
                  <a:gd name="T11" fmla="*/ 9 h 87"/>
                  <a:gd name="T12" fmla="*/ 104 w 118"/>
                  <a:gd name="T13" fmla="*/ 22 h 87"/>
                  <a:gd name="T14" fmla="*/ 118 w 118"/>
                  <a:gd name="T15" fmla="*/ 26 h 87"/>
                  <a:gd name="T16" fmla="*/ 86 w 118"/>
                  <a:gd name="T17" fmla="*/ 60 h 87"/>
                  <a:gd name="T18" fmla="*/ 74 w 118"/>
                  <a:gd name="T19" fmla="*/ 71 h 87"/>
                  <a:gd name="T20" fmla="*/ 63 w 118"/>
                  <a:gd name="T21" fmla="*/ 79 h 87"/>
                  <a:gd name="T22" fmla="*/ 43 w 118"/>
                  <a:gd name="T23" fmla="*/ 87 h 87"/>
                  <a:gd name="T24" fmla="*/ 35 w 11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87">
                    <a:moveTo>
                      <a:pt x="35" y="87"/>
                    </a:moveTo>
                    <a:lnTo>
                      <a:pt x="19" y="86"/>
                    </a:lnTo>
                    <a:lnTo>
                      <a:pt x="1" y="74"/>
                    </a:lnTo>
                    <a:lnTo>
                      <a:pt x="0" y="71"/>
                    </a:lnTo>
                    <a:lnTo>
                      <a:pt x="66" y="0"/>
                    </a:lnTo>
                    <a:lnTo>
                      <a:pt x="78" y="9"/>
                    </a:lnTo>
                    <a:lnTo>
                      <a:pt x="104" y="22"/>
                    </a:lnTo>
                    <a:lnTo>
                      <a:pt x="118" y="26"/>
                    </a:lnTo>
                    <a:lnTo>
                      <a:pt x="86" y="60"/>
                    </a:lnTo>
                    <a:lnTo>
                      <a:pt x="74" y="71"/>
                    </a:lnTo>
                    <a:lnTo>
                      <a:pt x="63" y="79"/>
                    </a:lnTo>
                    <a:lnTo>
                      <a:pt x="43" y="87"/>
                    </a:ln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Freeform 219"/>
              <p:cNvSpPr/>
              <p:nvPr/>
            </p:nvSpPr>
            <p:spPr bwMode="auto">
              <a:xfrm>
                <a:off x="6073775" y="5508625"/>
                <a:ext cx="26988" cy="17463"/>
              </a:xfrm>
              <a:custGeom>
                <a:avLst/>
                <a:gdLst>
                  <a:gd name="T0" fmla="*/ 53 w 70"/>
                  <a:gd name="T1" fmla="*/ 44 h 44"/>
                  <a:gd name="T2" fmla="*/ 39 w 70"/>
                  <a:gd name="T3" fmla="*/ 41 h 44"/>
                  <a:gd name="T4" fmla="*/ 13 w 70"/>
                  <a:gd name="T5" fmla="*/ 28 h 44"/>
                  <a:gd name="T6" fmla="*/ 0 w 70"/>
                  <a:gd name="T7" fmla="*/ 20 h 44"/>
                  <a:gd name="T8" fmla="*/ 18 w 70"/>
                  <a:gd name="T9" fmla="*/ 0 h 44"/>
                  <a:gd name="T10" fmla="*/ 31 w 70"/>
                  <a:gd name="T11" fmla="*/ 9 h 44"/>
                  <a:gd name="T12" fmla="*/ 57 w 70"/>
                  <a:gd name="T13" fmla="*/ 22 h 44"/>
                  <a:gd name="T14" fmla="*/ 70 w 70"/>
                  <a:gd name="T15" fmla="*/ 25 h 44"/>
                  <a:gd name="T16" fmla="*/ 62 w 70"/>
                  <a:gd name="T17" fmla="*/ 35 h 44"/>
                  <a:gd name="T18" fmla="*/ 53 w 7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44">
                    <a:moveTo>
                      <a:pt x="53" y="44"/>
                    </a:moveTo>
                    <a:lnTo>
                      <a:pt x="39" y="41"/>
                    </a:lnTo>
                    <a:lnTo>
                      <a:pt x="13" y="28"/>
                    </a:lnTo>
                    <a:lnTo>
                      <a:pt x="0" y="20"/>
                    </a:lnTo>
                    <a:lnTo>
                      <a:pt x="18" y="0"/>
                    </a:lnTo>
                    <a:lnTo>
                      <a:pt x="31" y="9"/>
                    </a:lnTo>
                    <a:lnTo>
                      <a:pt x="57" y="22"/>
                    </a:lnTo>
                    <a:lnTo>
                      <a:pt x="70" y="25"/>
                    </a:lnTo>
                    <a:lnTo>
                      <a:pt x="62" y="35"/>
                    </a:lnTo>
                    <a:lnTo>
                      <a:pt x="53" y="44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Freeform 220"/>
              <p:cNvSpPr/>
              <p:nvPr/>
            </p:nvSpPr>
            <p:spPr bwMode="auto">
              <a:xfrm>
                <a:off x="6083300" y="5499100"/>
                <a:ext cx="26988" cy="17463"/>
              </a:xfrm>
              <a:custGeom>
                <a:avLst/>
                <a:gdLst>
                  <a:gd name="T0" fmla="*/ 53 w 70"/>
                  <a:gd name="T1" fmla="*/ 44 h 44"/>
                  <a:gd name="T2" fmla="*/ 39 w 70"/>
                  <a:gd name="T3" fmla="*/ 40 h 44"/>
                  <a:gd name="T4" fmla="*/ 13 w 70"/>
                  <a:gd name="T5" fmla="*/ 28 h 44"/>
                  <a:gd name="T6" fmla="*/ 0 w 70"/>
                  <a:gd name="T7" fmla="*/ 19 h 44"/>
                  <a:gd name="T8" fmla="*/ 20 w 70"/>
                  <a:gd name="T9" fmla="*/ 0 h 44"/>
                  <a:gd name="T10" fmla="*/ 31 w 70"/>
                  <a:gd name="T11" fmla="*/ 8 h 44"/>
                  <a:gd name="T12" fmla="*/ 57 w 70"/>
                  <a:gd name="T13" fmla="*/ 21 h 44"/>
                  <a:gd name="T14" fmla="*/ 70 w 70"/>
                  <a:gd name="T15" fmla="*/ 25 h 44"/>
                  <a:gd name="T16" fmla="*/ 61 w 70"/>
                  <a:gd name="T17" fmla="*/ 35 h 44"/>
                  <a:gd name="T18" fmla="*/ 53 w 7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44">
                    <a:moveTo>
                      <a:pt x="53" y="44"/>
                    </a:moveTo>
                    <a:lnTo>
                      <a:pt x="39" y="40"/>
                    </a:lnTo>
                    <a:lnTo>
                      <a:pt x="13" y="28"/>
                    </a:lnTo>
                    <a:lnTo>
                      <a:pt x="0" y="19"/>
                    </a:lnTo>
                    <a:lnTo>
                      <a:pt x="20" y="0"/>
                    </a:lnTo>
                    <a:lnTo>
                      <a:pt x="31" y="8"/>
                    </a:lnTo>
                    <a:lnTo>
                      <a:pt x="57" y="21"/>
                    </a:lnTo>
                    <a:lnTo>
                      <a:pt x="70" y="25"/>
                    </a:lnTo>
                    <a:lnTo>
                      <a:pt x="61" y="35"/>
                    </a:lnTo>
                    <a:lnTo>
                      <a:pt x="53" y="44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Freeform 221"/>
              <p:cNvSpPr/>
              <p:nvPr/>
            </p:nvSpPr>
            <p:spPr bwMode="auto">
              <a:xfrm>
                <a:off x="6092825" y="5489575"/>
                <a:ext cx="26988" cy="17463"/>
              </a:xfrm>
              <a:custGeom>
                <a:avLst/>
                <a:gdLst>
                  <a:gd name="T0" fmla="*/ 50 w 69"/>
                  <a:gd name="T1" fmla="*/ 44 h 44"/>
                  <a:gd name="T2" fmla="*/ 38 w 69"/>
                  <a:gd name="T3" fmla="*/ 41 h 44"/>
                  <a:gd name="T4" fmla="*/ 12 w 69"/>
                  <a:gd name="T5" fmla="*/ 29 h 44"/>
                  <a:gd name="T6" fmla="*/ 0 w 69"/>
                  <a:gd name="T7" fmla="*/ 21 h 44"/>
                  <a:gd name="T8" fmla="*/ 18 w 69"/>
                  <a:gd name="T9" fmla="*/ 0 h 44"/>
                  <a:gd name="T10" fmla="*/ 41 w 69"/>
                  <a:gd name="T11" fmla="*/ 17 h 44"/>
                  <a:gd name="T12" fmla="*/ 69 w 69"/>
                  <a:gd name="T13" fmla="*/ 26 h 44"/>
                  <a:gd name="T14" fmla="*/ 60 w 69"/>
                  <a:gd name="T15" fmla="*/ 35 h 44"/>
                  <a:gd name="T16" fmla="*/ 50 w 69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44">
                    <a:moveTo>
                      <a:pt x="50" y="44"/>
                    </a:moveTo>
                    <a:lnTo>
                      <a:pt x="38" y="41"/>
                    </a:lnTo>
                    <a:lnTo>
                      <a:pt x="12" y="29"/>
                    </a:lnTo>
                    <a:lnTo>
                      <a:pt x="0" y="21"/>
                    </a:lnTo>
                    <a:lnTo>
                      <a:pt x="18" y="0"/>
                    </a:lnTo>
                    <a:lnTo>
                      <a:pt x="41" y="17"/>
                    </a:lnTo>
                    <a:lnTo>
                      <a:pt x="69" y="26"/>
                    </a:lnTo>
                    <a:lnTo>
                      <a:pt x="60" y="35"/>
                    </a:lnTo>
                    <a:lnTo>
                      <a:pt x="5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222"/>
              <p:cNvSpPr/>
              <p:nvPr/>
            </p:nvSpPr>
            <p:spPr bwMode="auto">
              <a:xfrm>
                <a:off x="6102350" y="5411788"/>
                <a:ext cx="87313" cy="85725"/>
              </a:xfrm>
              <a:custGeom>
                <a:avLst/>
                <a:gdLst>
                  <a:gd name="T0" fmla="*/ 51 w 223"/>
                  <a:gd name="T1" fmla="*/ 215 h 215"/>
                  <a:gd name="T2" fmla="*/ 38 w 223"/>
                  <a:gd name="T3" fmla="*/ 213 h 215"/>
                  <a:gd name="T4" fmla="*/ 12 w 223"/>
                  <a:gd name="T5" fmla="*/ 200 h 215"/>
                  <a:gd name="T6" fmla="*/ 0 w 223"/>
                  <a:gd name="T7" fmla="*/ 191 h 215"/>
                  <a:gd name="T8" fmla="*/ 177 w 223"/>
                  <a:gd name="T9" fmla="*/ 0 h 215"/>
                  <a:gd name="T10" fmla="*/ 199 w 223"/>
                  <a:gd name="T11" fmla="*/ 16 h 215"/>
                  <a:gd name="T12" fmla="*/ 223 w 223"/>
                  <a:gd name="T13" fmla="*/ 24 h 215"/>
                  <a:gd name="T14" fmla="*/ 127 w 223"/>
                  <a:gd name="T15" fmla="*/ 131 h 215"/>
                  <a:gd name="T16" fmla="*/ 51 w 223"/>
                  <a:gd name="T17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215">
                    <a:moveTo>
                      <a:pt x="51" y="215"/>
                    </a:moveTo>
                    <a:lnTo>
                      <a:pt x="38" y="213"/>
                    </a:lnTo>
                    <a:lnTo>
                      <a:pt x="12" y="200"/>
                    </a:lnTo>
                    <a:lnTo>
                      <a:pt x="0" y="191"/>
                    </a:lnTo>
                    <a:lnTo>
                      <a:pt x="177" y="0"/>
                    </a:lnTo>
                    <a:lnTo>
                      <a:pt x="199" y="16"/>
                    </a:lnTo>
                    <a:lnTo>
                      <a:pt x="223" y="24"/>
                    </a:lnTo>
                    <a:lnTo>
                      <a:pt x="127" y="131"/>
                    </a:lnTo>
                    <a:lnTo>
                      <a:pt x="51" y="215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223"/>
              <p:cNvSpPr/>
              <p:nvPr/>
            </p:nvSpPr>
            <p:spPr bwMode="auto">
              <a:xfrm>
                <a:off x="6173788" y="5402263"/>
                <a:ext cx="25400" cy="15875"/>
              </a:xfrm>
              <a:custGeom>
                <a:avLst/>
                <a:gdLst>
                  <a:gd name="T0" fmla="*/ 46 w 65"/>
                  <a:gd name="T1" fmla="*/ 41 h 41"/>
                  <a:gd name="T2" fmla="*/ 35 w 65"/>
                  <a:gd name="T3" fmla="*/ 39 h 41"/>
                  <a:gd name="T4" fmla="*/ 11 w 65"/>
                  <a:gd name="T5" fmla="*/ 28 h 41"/>
                  <a:gd name="T6" fmla="*/ 0 w 65"/>
                  <a:gd name="T7" fmla="*/ 19 h 41"/>
                  <a:gd name="T8" fmla="*/ 18 w 65"/>
                  <a:gd name="T9" fmla="*/ 0 h 41"/>
                  <a:gd name="T10" fmla="*/ 40 w 65"/>
                  <a:gd name="T11" fmla="*/ 15 h 41"/>
                  <a:gd name="T12" fmla="*/ 65 w 65"/>
                  <a:gd name="T13" fmla="*/ 22 h 41"/>
                  <a:gd name="T14" fmla="*/ 55 w 65"/>
                  <a:gd name="T15" fmla="*/ 32 h 41"/>
                  <a:gd name="T16" fmla="*/ 46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46" y="41"/>
                    </a:moveTo>
                    <a:lnTo>
                      <a:pt x="35" y="39"/>
                    </a:lnTo>
                    <a:lnTo>
                      <a:pt x="11" y="28"/>
                    </a:lnTo>
                    <a:lnTo>
                      <a:pt x="0" y="19"/>
                    </a:lnTo>
                    <a:lnTo>
                      <a:pt x="18" y="0"/>
                    </a:lnTo>
                    <a:lnTo>
                      <a:pt x="40" y="15"/>
                    </a:lnTo>
                    <a:lnTo>
                      <a:pt x="65" y="22"/>
                    </a:lnTo>
                    <a:lnTo>
                      <a:pt x="55" y="32"/>
                    </a:lnTo>
                    <a:lnTo>
                      <a:pt x="46" y="41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7" name="Freeform 224"/>
              <p:cNvSpPr/>
              <p:nvPr/>
            </p:nvSpPr>
            <p:spPr bwMode="auto">
              <a:xfrm>
                <a:off x="6183313" y="5392738"/>
                <a:ext cx="23813" cy="15875"/>
              </a:xfrm>
              <a:custGeom>
                <a:avLst/>
                <a:gdLst>
                  <a:gd name="T0" fmla="*/ 47 w 61"/>
                  <a:gd name="T1" fmla="*/ 37 h 37"/>
                  <a:gd name="T2" fmla="*/ 35 w 61"/>
                  <a:gd name="T3" fmla="*/ 36 h 37"/>
                  <a:gd name="T4" fmla="*/ 10 w 61"/>
                  <a:gd name="T5" fmla="*/ 24 h 37"/>
                  <a:gd name="T6" fmla="*/ 0 w 61"/>
                  <a:gd name="T7" fmla="*/ 16 h 37"/>
                  <a:gd name="T8" fmla="*/ 17 w 61"/>
                  <a:gd name="T9" fmla="*/ 0 h 37"/>
                  <a:gd name="T10" fmla="*/ 38 w 61"/>
                  <a:gd name="T11" fmla="*/ 14 h 37"/>
                  <a:gd name="T12" fmla="*/ 61 w 61"/>
                  <a:gd name="T13" fmla="*/ 22 h 37"/>
                  <a:gd name="T14" fmla="*/ 54 w 61"/>
                  <a:gd name="T15" fmla="*/ 29 h 37"/>
                  <a:gd name="T16" fmla="*/ 47 w 61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37">
                    <a:moveTo>
                      <a:pt x="47" y="37"/>
                    </a:moveTo>
                    <a:lnTo>
                      <a:pt x="35" y="36"/>
                    </a:lnTo>
                    <a:lnTo>
                      <a:pt x="10" y="24"/>
                    </a:lnTo>
                    <a:lnTo>
                      <a:pt x="0" y="16"/>
                    </a:lnTo>
                    <a:lnTo>
                      <a:pt x="17" y="0"/>
                    </a:lnTo>
                    <a:lnTo>
                      <a:pt x="38" y="14"/>
                    </a:lnTo>
                    <a:lnTo>
                      <a:pt x="61" y="22"/>
                    </a:lnTo>
                    <a:lnTo>
                      <a:pt x="54" y="29"/>
                    </a:lnTo>
                    <a:lnTo>
                      <a:pt x="47" y="37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8" name="Freeform 225"/>
              <p:cNvSpPr/>
              <p:nvPr/>
            </p:nvSpPr>
            <p:spPr bwMode="auto">
              <a:xfrm>
                <a:off x="6191250" y="5367338"/>
                <a:ext cx="41275" cy="31750"/>
              </a:xfrm>
              <a:custGeom>
                <a:avLst/>
                <a:gdLst>
                  <a:gd name="T0" fmla="*/ 46 w 102"/>
                  <a:gd name="T1" fmla="*/ 81 h 81"/>
                  <a:gd name="T2" fmla="*/ 35 w 102"/>
                  <a:gd name="T3" fmla="*/ 79 h 81"/>
                  <a:gd name="T4" fmla="*/ 11 w 102"/>
                  <a:gd name="T5" fmla="*/ 68 h 81"/>
                  <a:gd name="T6" fmla="*/ 0 w 102"/>
                  <a:gd name="T7" fmla="*/ 60 h 81"/>
                  <a:gd name="T8" fmla="*/ 57 w 102"/>
                  <a:gd name="T9" fmla="*/ 0 h 81"/>
                  <a:gd name="T10" fmla="*/ 67 w 102"/>
                  <a:gd name="T11" fmla="*/ 7 h 81"/>
                  <a:gd name="T12" fmla="*/ 91 w 102"/>
                  <a:gd name="T13" fmla="*/ 16 h 81"/>
                  <a:gd name="T14" fmla="*/ 102 w 102"/>
                  <a:gd name="T15" fmla="*/ 18 h 81"/>
                  <a:gd name="T16" fmla="*/ 74 w 102"/>
                  <a:gd name="T17" fmla="*/ 50 h 81"/>
                  <a:gd name="T18" fmla="*/ 46 w 102"/>
                  <a:gd name="T1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81">
                    <a:moveTo>
                      <a:pt x="46" y="81"/>
                    </a:moveTo>
                    <a:lnTo>
                      <a:pt x="35" y="79"/>
                    </a:lnTo>
                    <a:lnTo>
                      <a:pt x="11" y="68"/>
                    </a:lnTo>
                    <a:lnTo>
                      <a:pt x="0" y="60"/>
                    </a:lnTo>
                    <a:lnTo>
                      <a:pt x="57" y="0"/>
                    </a:lnTo>
                    <a:lnTo>
                      <a:pt x="67" y="7"/>
                    </a:lnTo>
                    <a:lnTo>
                      <a:pt x="91" y="16"/>
                    </a:lnTo>
                    <a:lnTo>
                      <a:pt x="102" y="18"/>
                    </a:lnTo>
                    <a:lnTo>
                      <a:pt x="74" y="50"/>
                    </a:lnTo>
                    <a:lnTo>
                      <a:pt x="46" y="81"/>
                    </a:lnTo>
                    <a:close/>
                  </a:path>
                </a:pathLst>
              </a:custGeom>
              <a:solidFill>
                <a:srgbClr val="B48B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226"/>
              <p:cNvSpPr/>
              <p:nvPr/>
            </p:nvSpPr>
            <p:spPr bwMode="auto">
              <a:xfrm>
                <a:off x="6189663" y="5391150"/>
                <a:ext cx="20638" cy="11113"/>
              </a:xfrm>
              <a:custGeom>
                <a:avLst/>
                <a:gdLst>
                  <a:gd name="T0" fmla="*/ 44 w 50"/>
                  <a:gd name="T1" fmla="*/ 28 h 28"/>
                  <a:gd name="T2" fmla="*/ 21 w 50"/>
                  <a:gd name="T3" fmla="*/ 20 h 28"/>
                  <a:gd name="T4" fmla="*/ 0 w 50"/>
                  <a:gd name="T5" fmla="*/ 6 h 28"/>
                  <a:gd name="T6" fmla="*/ 4 w 50"/>
                  <a:gd name="T7" fmla="*/ 0 h 28"/>
                  <a:gd name="T8" fmla="*/ 15 w 50"/>
                  <a:gd name="T9" fmla="*/ 8 h 28"/>
                  <a:gd name="T10" fmla="*/ 39 w 50"/>
                  <a:gd name="T11" fmla="*/ 19 h 28"/>
                  <a:gd name="T12" fmla="*/ 50 w 50"/>
                  <a:gd name="T13" fmla="*/ 21 h 28"/>
                  <a:gd name="T14" fmla="*/ 48 w 50"/>
                  <a:gd name="T15" fmla="*/ 24 h 28"/>
                  <a:gd name="T16" fmla="*/ 44 w 50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8">
                    <a:moveTo>
                      <a:pt x="44" y="28"/>
                    </a:moveTo>
                    <a:lnTo>
                      <a:pt x="21" y="20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5" y="8"/>
                    </a:lnTo>
                    <a:lnTo>
                      <a:pt x="39" y="19"/>
                    </a:lnTo>
                    <a:lnTo>
                      <a:pt x="50" y="21"/>
                    </a:lnTo>
                    <a:lnTo>
                      <a:pt x="48" y="24"/>
                    </a:lnTo>
                    <a:lnTo>
                      <a:pt x="44" y="28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227"/>
              <p:cNvSpPr/>
              <p:nvPr/>
            </p:nvSpPr>
            <p:spPr bwMode="auto">
              <a:xfrm>
                <a:off x="6180138" y="5399088"/>
                <a:ext cx="20638" cy="11113"/>
              </a:xfrm>
              <a:custGeom>
                <a:avLst/>
                <a:gdLst>
                  <a:gd name="T0" fmla="*/ 47 w 52"/>
                  <a:gd name="T1" fmla="*/ 28 h 28"/>
                  <a:gd name="T2" fmla="*/ 22 w 52"/>
                  <a:gd name="T3" fmla="*/ 21 h 28"/>
                  <a:gd name="T4" fmla="*/ 0 w 52"/>
                  <a:gd name="T5" fmla="*/ 6 h 28"/>
                  <a:gd name="T6" fmla="*/ 5 w 52"/>
                  <a:gd name="T7" fmla="*/ 0 h 28"/>
                  <a:gd name="T8" fmla="*/ 15 w 52"/>
                  <a:gd name="T9" fmla="*/ 8 h 28"/>
                  <a:gd name="T10" fmla="*/ 40 w 52"/>
                  <a:gd name="T11" fmla="*/ 20 h 28"/>
                  <a:gd name="T12" fmla="*/ 52 w 52"/>
                  <a:gd name="T13" fmla="*/ 21 h 28"/>
                  <a:gd name="T14" fmla="*/ 49 w 52"/>
                  <a:gd name="T15" fmla="*/ 25 h 28"/>
                  <a:gd name="T16" fmla="*/ 47 w 52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28">
                    <a:moveTo>
                      <a:pt x="47" y="28"/>
                    </a:moveTo>
                    <a:lnTo>
                      <a:pt x="22" y="21"/>
                    </a:lnTo>
                    <a:lnTo>
                      <a:pt x="0" y="6"/>
                    </a:lnTo>
                    <a:lnTo>
                      <a:pt x="5" y="0"/>
                    </a:lnTo>
                    <a:lnTo>
                      <a:pt x="15" y="8"/>
                    </a:lnTo>
                    <a:lnTo>
                      <a:pt x="40" y="20"/>
                    </a:lnTo>
                    <a:lnTo>
                      <a:pt x="52" y="21"/>
                    </a:lnTo>
                    <a:lnTo>
                      <a:pt x="49" y="25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228"/>
              <p:cNvSpPr/>
              <p:nvPr/>
            </p:nvSpPr>
            <p:spPr bwMode="auto">
              <a:xfrm>
                <a:off x="6172200" y="5410200"/>
                <a:ext cx="20638" cy="11113"/>
              </a:xfrm>
              <a:custGeom>
                <a:avLst/>
                <a:gdLst>
                  <a:gd name="T0" fmla="*/ 46 w 51"/>
                  <a:gd name="T1" fmla="*/ 29 h 29"/>
                  <a:gd name="T2" fmla="*/ 22 w 51"/>
                  <a:gd name="T3" fmla="*/ 21 h 29"/>
                  <a:gd name="T4" fmla="*/ 0 w 51"/>
                  <a:gd name="T5" fmla="*/ 5 h 29"/>
                  <a:gd name="T6" fmla="*/ 5 w 51"/>
                  <a:gd name="T7" fmla="*/ 0 h 29"/>
                  <a:gd name="T8" fmla="*/ 16 w 51"/>
                  <a:gd name="T9" fmla="*/ 9 h 29"/>
                  <a:gd name="T10" fmla="*/ 40 w 51"/>
                  <a:gd name="T11" fmla="*/ 20 h 29"/>
                  <a:gd name="T12" fmla="*/ 51 w 51"/>
                  <a:gd name="T13" fmla="*/ 22 h 29"/>
                  <a:gd name="T14" fmla="*/ 49 w 51"/>
                  <a:gd name="T15" fmla="*/ 26 h 29"/>
                  <a:gd name="T16" fmla="*/ 46 w 51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46" y="29"/>
                    </a:moveTo>
                    <a:lnTo>
                      <a:pt x="22" y="21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16" y="9"/>
                    </a:lnTo>
                    <a:lnTo>
                      <a:pt x="40" y="20"/>
                    </a:lnTo>
                    <a:lnTo>
                      <a:pt x="51" y="22"/>
                    </a:lnTo>
                    <a:lnTo>
                      <a:pt x="49" y="26"/>
                    </a:lnTo>
                    <a:lnTo>
                      <a:pt x="46" y="29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2" name="Freeform 229"/>
              <p:cNvSpPr/>
              <p:nvPr/>
            </p:nvSpPr>
            <p:spPr bwMode="auto">
              <a:xfrm>
                <a:off x="6099175" y="5486400"/>
                <a:ext cx="22225" cy="12700"/>
              </a:xfrm>
              <a:custGeom>
                <a:avLst/>
                <a:gdLst>
                  <a:gd name="T0" fmla="*/ 51 w 56"/>
                  <a:gd name="T1" fmla="*/ 31 h 31"/>
                  <a:gd name="T2" fmla="*/ 23 w 56"/>
                  <a:gd name="T3" fmla="*/ 22 h 31"/>
                  <a:gd name="T4" fmla="*/ 0 w 56"/>
                  <a:gd name="T5" fmla="*/ 5 h 31"/>
                  <a:gd name="T6" fmla="*/ 5 w 56"/>
                  <a:gd name="T7" fmla="*/ 0 h 31"/>
                  <a:gd name="T8" fmla="*/ 17 w 56"/>
                  <a:gd name="T9" fmla="*/ 9 h 31"/>
                  <a:gd name="T10" fmla="*/ 43 w 56"/>
                  <a:gd name="T11" fmla="*/ 22 h 31"/>
                  <a:gd name="T12" fmla="*/ 56 w 56"/>
                  <a:gd name="T13" fmla="*/ 24 h 31"/>
                  <a:gd name="T14" fmla="*/ 53 w 56"/>
                  <a:gd name="T15" fmla="*/ 28 h 31"/>
                  <a:gd name="T16" fmla="*/ 51 w 56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1">
                    <a:moveTo>
                      <a:pt x="51" y="31"/>
                    </a:moveTo>
                    <a:lnTo>
                      <a:pt x="23" y="22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17" y="9"/>
                    </a:lnTo>
                    <a:lnTo>
                      <a:pt x="43" y="22"/>
                    </a:lnTo>
                    <a:lnTo>
                      <a:pt x="56" y="24"/>
                    </a:lnTo>
                    <a:lnTo>
                      <a:pt x="53" y="28"/>
                    </a:lnTo>
                    <a:lnTo>
                      <a:pt x="51" y="31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3" name="Freeform 230"/>
              <p:cNvSpPr/>
              <p:nvPr/>
            </p:nvSpPr>
            <p:spPr bwMode="auto">
              <a:xfrm>
                <a:off x="6089650" y="5497513"/>
                <a:ext cx="22225" cy="11113"/>
              </a:xfrm>
              <a:custGeom>
                <a:avLst/>
                <a:gdLst>
                  <a:gd name="T0" fmla="*/ 50 w 55"/>
                  <a:gd name="T1" fmla="*/ 30 h 30"/>
                  <a:gd name="T2" fmla="*/ 37 w 55"/>
                  <a:gd name="T3" fmla="*/ 26 h 30"/>
                  <a:gd name="T4" fmla="*/ 11 w 55"/>
                  <a:gd name="T5" fmla="*/ 13 h 30"/>
                  <a:gd name="T6" fmla="*/ 0 w 55"/>
                  <a:gd name="T7" fmla="*/ 5 h 30"/>
                  <a:gd name="T8" fmla="*/ 5 w 55"/>
                  <a:gd name="T9" fmla="*/ 0 h 30"/>
                  <a:gd name="T10" fmla="*/ 17 w 55"/>
                  <a:gd name="T11" fmla="*/ 8 h 30"/>
                  <a:gd name="T12" fmla="*/ 43 w 55"/>
                  <a:gd name="T13" fmla="*/ 20 h 30"/>
                  <a:gd name="T14" fmla="*/ 55 w 55"/>
                  <a:gd name="T15" fmla="*/ 23 h 30"/>
                  <a:gd name="T16" fmla="*/ 53 w 55"/>
                  <a:gd name="T17" fmla="*/ 27 h 30"/>
                  <a:gd name="T18" fmla="*/ 50 w 55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0">
                    <a:moveTo>
                      <a:pt x="50" y="30"/>
                    </a:moveTo>
                    <a:lnTo>
                      <a:pt x="37" y="26"/>
                    </a:lnTo>
                    <a:lnTo>
                      <a:pt x="11" y="1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17" y="8"/>
                    </a:lnTo>
                    <a:lnTo>
                      <a:pt x="43" y="20"/>
                    </a:lnTo>
                    <a:lnTo>
                      <a:pt x="55" y="23"/>
                    </a:lnTo>
                    <a:lnTo>
                      <a:pt x="53" y="27"/>
                    </a:lnTo>
                    <a:lnTo>
                      <a:pt x="50" y="30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231"/>
              <p:cNvSpPr/>
              <p:nvPr/>
            </p:nvSpPr>
            <p:spPr bwMode="auto">
              <a:xfrm>
                <a:off x="6080125" y="5507038"/>
                <a:ext cx="23813" cy="12700"/>
              </a:xfrm>
              <a:custGeom>
                <a:avLst/>
                <a:gdLst>
                  <a:gd name="T0" fmla="*/ 52 w 58"/>
                  <a:gd name="T1" fmla="*/ 31 h 31"/>
                  <a:gd name="T2" fmla="*/ 39 w 58"/>
                  <a:gd name="T3" fmla="*/ 28 h 31"/>
                  <a:gd name="T4" fmla="*/ 13 w 58"/>
                  <a:gd name="T5" fmla="*/ 15 h 31"/>
                  <a:gd name="T6" fmla="*/ 0 w 58"/>
                  <a:gd name="T7" fmla="*/ 6 h 31"/>
                  <a:gd name="T8" fmla="*/ 5 w 58"/>
                  <a:gd name="T9" fmla="*/ 0 h 31"/>
                  <a:gd name="T10" fmla="*/ 18 w 58"/>
                  <a:gd name="T11" fmla="*/ 9 h 31"/>
                  <a:gd name="T12" fmla="*/ 44 w 58"/>
                  <a:gd name="T13" fmla="*/ 21 h 31"/>
                  <a:gd name="T14" fmla="*/ 58 w 58"/>
                  <a:gd name="T15" fmla="*/ 25 h 31"/>
                  <a:gd name="T16" fmla="*/ 56 w 58"/>
                  <a:gd name="T17" fmla="*/ 28 h 31"/>
                  <a:gd name="T18" fmla="*/ 52 w 58"/>
                  <a:gd name="T1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31">
                    <a:moveTo>
                      <a:pt x="52" y="31"/>
                    </a:moveTo>
                    <a:lnTo>
                      <a:pt x="39" y="28"/>
                    </a:lnTo>
                    <a:lnTo>
                      <a:pt x="13" y="15"/>
                    </a:lnTo>
                    <a:lnTo>
                      <a:pt x="0" y="6"/>
                    </a:lnTo>
                    <a:lnTo>
                      <a:pt x="5" y="0"/>
                    </a:lnTo>
                    <a:lnTo>
                      <a:pt x="18" y="9"/>
                    </a:lnTo>
                    <a:lnTo>
                      <a:pt x="44" y="21"/>
                    </a:lnTo>
                    <a:lnTo>
                      <a:pt x="58" y="25"/>
                    </a:lnTo>
                    <a:lnTo>
                      <a:pt x="56" y="28"/>
                    </a:lnTo>
                    <a:lnTo>
                      <a:pt x="52" y="31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232"/>
              <p:cNvSpPr/>
              <p:nvPr/>
            </p:nvSpPr>
            <p:spPr bwMode="auto">
              <a:xfrm>
                <a:off x="6072188" y="5518150"/>
                <a:ext cx="22225" cy="11113"/>
              </a:xfrm>
              <a:custGeom>
                <a:avLst/>
                <a:gdLst>
                  <a:gd name="T0" fmla="*/ 52 w 57"/>
                  <a:gd name="T1" fmla="*/ 30 h 30"/>
                  <a:gd name="T2" fmla="*/ 38 w 57"/>
                  <a:gd name="T3" fmla="*/ 26 h 30"/>
                  <a:gd name="T4" fmla="*/ 12 w 57"/>
                  <a:gd name="T5" fmla="*/ 13 h 30"/>
                  <a:gd name="T6" fmla="*/ 0 w 57"/>
                  <a:gd name="T7" fmla="*/ 4 h 30"/>
                  <a:gd name="T8" fmla="*/ 4 w 57"/>
                  <a:gd name="T9" fmla="*/ 0 h 30"/>
                  <a:gd name="T10" fmla="*/ 17 w 57"/>
                  <a:gd name="T11" fmla="*/ 8 h 30"/>
                  <a:gd name="T12" fmla="*/ 43 w 57"/>
                  <a:gd name="T13" fmla="*/ 21 h 30"/>
                  <a:gd name="T14" fmla="*/ 57 w 57"/>
                  <a:gd name="T15" fmla="*/ 24 h 30"/>
                  <a:gd name="T16" fmla="*/ 55 w 57"/>
                  <a:gd name="T17" fmla="*/ 26 h 30"/>
                  <a:gd name="T18" fmla="*/ 52 w 57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30">
                    <a:moveTo>
                      <a:pt x="52" y="30"/>
                    </a:moveTo>
                    <a:lnTo>
                      <a:pt x="38" y="26"/>
                    </a:lnTo>
                    <a:lnTo>
                      <a:pt x="12" y="13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7" y="8"/>
                    </a:lnTo>
                    <a:lnTo>
                      <a:pt x="43" y="21"/>
                    </a:lnTo>
                    <a:lnTo>
                      <a:pt x="57" y="24"/>
                    </a:lnTo>
                    <a:lnTo>
                      <a:pt x="55" y="26"/>
                    </a:lnTo>
                    <a:lnTo>
                      <a:pt x="52" y="30"/>
                    </a:lnTo>
                    <a:close/>
                  </a:path>
                </a:pathLst>
              </a:custGeom>
              <a:solidFill>
                <a:srgbClr val="775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Rectangle 233"/>
              <p:cNvSpPr>
                <a:spLocks noChangeArrowheads="1"/>
              </p:cNvSpPr>
              <p:nvPr/>
            </p:nvSpPr>
            <p:spPr bwMode="auto">
              <a:xfrm>
                <a:off x="6496050" y="5024438"/>
                <a:ext cx="1588" cy="1588"/>
              </a:xfrm>
              <a:prstGeom prst="rect">
                <a:avLst/>
              </a:prstGeom>
              <a:solidFill>
                <a:srgbClr val="C2C0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Rectangle 234"/>
              <p:cNvSpPr>
                <a:spLocks noChangeArrowheads="1"/>
              </p:cNvSpPr>
              <p:nvPr/>
            </p:nvSpPr>
            <p:spPr bwMode="auto">
              <a:xfrm>
                <a:off x="6723063" y="4819650"/>
                <a:ext cx="1588" cy="1588"/>
              </a:xfrm>
              <a:prstGeom prst="rect">
                <a:avLst/>
              </a:prstGeom>
              <a:solidFill>
                <a:srgbClr val="364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235"/>
              <p:cNvSpPr/>
              <p:nvPr/>
            </p:nvSpPr>
            <p:spPr bwMode="auto">
              <a:xfrm>
                <a:off x="6491288" y="4819650"/>
                <a:ext cx="231775" cy="230188"/>
              </a:xfrm>
              <a:custGeom>
                <a:avLst/>
                <a:gdLst>
                  <a:gd name="T0" fmla="*/ 0 w 583"/>
                  <a:gd name="T1" fmla="*/ 580 h 580"/>
                  <a:gd name="T2" fmla="*/ 11 w 583"/>
                  <a:gd name="T3" fmla="*/ 518 h 580"/>
                  <a:gd name="T4" fmla="*/ 11 w 583"/>
                  <a:gd name="T5" fmla="*/ 518 h 580"/>
                  <a:gd name="T6" fmla="*/ 11 w 583"/>
                  <a:gd name="T7" fmla="*/ 518 h 580"/>
                  <a:gd name="T8" fmla="*/ 583 w 583"/>
                  <a:gd name="T9" fmla="*/ 0 h 580"/>
                  <a:gd name="T10" fmla="*/ 583 w 583"/>
                  <a:gd name="T11" fmla="*/ 0 h 580"/>
                  <a:gd name="T12" fmla="*/ 583 w 583"/>
                  <a:gd name="T13" fmla="*/ 0 h 580"/>
                  <a:gd name="T14" fmla="*/ 0 w 583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3" h="580">
                    <a:moveTo>
                      <a:pt x="0" y="580"/>
                    </a:moveTo>
                    <a:lnTo>
                      <a:pt x="11" y="518"/>
                    </a:lnTo>
                    <a:lnTo>
                      <a:pt x="11" y="518"/>
                    </a:lnTo>
                    <a:lnTo>
                      <a:pt x="11" y="518"/>
                    </a:lnTo>
                    <a:lnTo>
                      <a:pt x="583" y="0"/>
                    </a:lnTo>
                    <a:lnTo>
                      <a:pt x="583" y="0"/>
                    </a:lnTo>
                    <a:lnTo>
                      <a:pt x="583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rgbClr val="233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79" name="矩形 7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5905066" y="819098"/>
            <a:ext cx="12506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</a:t>
            </a: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</a:p>
        </p:txBody>
      </p:sp>
      <p:cxnSp>
        <p:nvCxnSpPr>
          <p:cNvPr id="81" name="直接连接符 8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6439231" y="1167147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图片 1">
            <a:extLst>
              <a:ext uri="{FF2B5EF4-FFF2-40B4-BE49-F238E27FC236}">
                <a16:creationId xmlns:a16="http://schemas.microsoft.com/office/drawing/2014/main" id="{D7DCCA84-E3C9-41D0-9FAA-EC153D43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02" y="1347788"/>
            <a:ext cx="51403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761522" y="209428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3735072" y="2617504"/>
            <a:ext cx="16738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THE PAPER SUMMARY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4350419" y="682601"/>
            <a:ext cx="443161" cy="501780"/>
          </a:xfrm>
          <a:custGeom>
            <a:avLst/>
            <a:gdLst>
              <a:gd name="T0" fmla="*/ 41 w 706"/>
              <a:gd name="T1" fmla="*/ 680 h 800"/>
              <a:gd name="T2" fmla="*/ 39 w 706"/>
              <a:gd name="T3" fmla="*/ 273 h 800"/>
              <a:gd name="T4" fmla="*/ 243 w 706"/>
              <a:gd name="T5" fmla="*/ 109 h 800"/>
              <a:gd name="T6" fmla="*/ 237 w 706"/>
              <a:gd name="T7" fmla="*/ 90 h 800"/>
              <a:gd name="T8" fmla="*/ 545 w 706"/>
              <a:gd name="T9" fmla="*/ 40 h 800"/>
              <a:gd name="T10" fmla="*/ 600 w 706"/>
              <a:gd name="T11" fmla="*/ 95 h 800"/>
              <a:gd name="T12" fmla="*/ 640 w 706"/>
              <a:gd name="T13" fmla="*/ 231 h 800"/>
              <a:gd name="T14" fmla="*/ 611 w 706"/>
              <a:gd name="T15" fmla="*/ 28 h 800"/>
              <a:gd name="T16" fmla="*/ 600 w 706"/>
              <a:gd name="T17" fmla="*/ 17 h 800"/>
              <a:gd name="T18" fmla="*/ 586 w 706"/>
              <a:gd name="T19" fmla="*/ 10 h 800"/>
              <a:gd name="T20" fmla="*/ 570 w 706"/>
              <a:gd name="T21" fmla="*/ 3 h 800"/>
              <a:gd name="T22" fmla="*/ 554 w 706"/>
              <a:gd name="T23" fmla="*/ 0 h 800"/>
              <a:gd name="T24" fmla="*/ 127 w 706"/>
              <a:gd name="T25" fmla="*/ 0 h 800"/>
              <a:gd name="T26" fmla="*/ 122 w 706"/>
              <a:gd name="T27" fmla="*/ 1 h 800"/>
              <a:gd name="T28" fmla="*/ 115 w 706"/>
              <a:gd name="T29" fmla="*/ 4 h 800"/>
              <a:gd name="T30" fmla="*/ 109 w 706"/>
              <a:gd name="T31" fmla="*/ 14 h 800"/>
              <a:gd name="T32" fmla="*/ 0 w 706"/>
              <a:gd name="T33" fmla="*/ 288 h 800"/>
              <a:gd name="T34" fmla="*/ 28 w 706"/>
              <a:gd name="T35" fmla="*/ 732 h 800"/>
              <a:gd name="T36" fmla="*/ 199 w 706"/>
              <a:gd name="T37" fmla="*/ 760 h 800"/>
              <a:gd name="T38" fmla="*/ 94 w 706"/>
              <a:gd name="T39" fmla="*/ 720 h 800"/>
              <a:gd name="T40" fmla="*/ 47 w 706"/>
              <a:gd name="T41" fmla="*/ 693 h 800"/>
              <a:gd name="T42" fmla="*/ 480 w 706"/>
              <a:gd name="T43" fmla="*/ 320 h 800"/>
              <a:gd name="T44" fmla="*/ 146 w 706"/>
              <a:gd name="T45" fmla="*/ 360 h 800"/>
              <a:gd name="T46" fmla="*/ 400 w 706"/>
              <a:gd name="T47" fmla="*/ 413 h 800"/>
              <a:gd name="T48" fmla="*/ 146 w 706"/>
              <a:gd name="T49" fmla="*/ 453 h 800"/>
              <a:gd name="T50" fmla="*/ 400 w 706"/>
              <a:gd name="T51" fmla="*/ 413 h 800"/>
              <a:gd name="T52" fmla="*/ 306 w 706"/>
              <a:gd name="T53" fmla="*/ 547 h 800"/>
              <a:gd name="T54" fmla="*/ 146 w 706"/>
              <a:gd name="T55" fmla="*/ 507 h 800"/>
              <a:gd name="T56" fmla="*/ 146 w 706"/>
              <a:gd name="T57" fmla="*/ 227 h 800"/>
              <a:gd name="T58" fmla="*/ 533 w 706"/>
              <a:gd name="T59" fmla="*/ 267 h 800"/>
              <a:gd name="T60" fmla="*/ 146 w 706"/>
              <a:gd name="T61" fmla="*/ 227 h 800"/>
              <a:gd name="T62" fmla="*/ 339 w 706"/>
              <a:gd name="T63" fmla="*/ 591 h 800"/>
              <a:gd name="T64" fmla="*/ 603 w 706"/>
              <a:gd name="T65" fmla="*/ 337 h 800"/>
              <a:gd name="T66" fmla="*/ 638 w 706"/>
              <a:gd name="T67" fmla="*/ 337 h 800"/>
              <a:gd name="T68" fmla="*/ 693 w 706"/>
              <a:gd name="T69" fmla="*/ 385 h 800"/>
              <a:gd name="T70" fmla="*/ 693 w 706"/>
              <a:gd name="T71" fmla="*/ 450 h 800"/>
              <a:gd name="T72" fmla="*/ 339 w 706"/>
              <a:gd name="T73" fmla="*/ 591 h 800"/>
              <a:gd name="T74" fmla="*/ 270 w 706"/>
              <a:gd name="T75" fmla="*/ 658 h 800"/>
              <a:gd name="T76" fmla="*/ 226 w 706"/>
              <a:gd name="T77" fmla="*/ 800 h 800"/>
              <a:gd name="T78" fmla="*/ 414 w 706"/>
              <a:gd name="T79" fmla="*/ 723 h 800"/>
              <a:gd name="T80" fmla="*/ 594 w 706"/>
              <a:gd name="T81" fmla="*/ 703 h 800"/>
              <a:gd name="T82" fmla="*/ 460 w 706"/>
              <a:gd name="T83" fmla="*/ 719 h 800"/>
              <a:gd name="T84" fmla="*/ 553 w 706"/>
              <a:gd name="T85" fmla="*/ 760 h 800"/>
              <a:gd name="T86" fmla="*/ 653 w 706"/>
              <a:gd name="T87" fmla="*/ 663 h 800"/>
              <a:gd name="T88" fmla="*/ 611 w 706"/>
              <a:gd name="T89" fmla="*/ 587 h 800"/>
              <a:gd name="T90" fmla="*/ 594 w 706"/>
              <a:gd name="T91" fmla="*/ 703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6" h="800">
                <a:moveTo>
                  <a:pt x="47" y="693"/>
                </a:moveTo>
                <a:cubicBezTo>
                  <a:pt x="44" y="689"/>
                  <a:pt x="43" y="684"/>
                  <a:pt x="41" y="680"/>
                </a:cubicBezTo>
                <a:cubicBezTo>
                  <a:pt x="40" y="675"/>
                  <a:pt x="39" y="670"/>
                  <a:pt x="39" y="665"/>
                </a:cubicBezTo>
                <a:cubicBezTo>
                  <a:pt x="39" y="273"/>
                  <a:pt x="39" y="273"/>
                  <a:pt x="39" y="273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41" y="115"/>
                  <a:pt x="243" y="112"/>
                  <a:pt x="243" y="109"/>
                </a:cubicBezTo>
                <a:cubicBezTo>
                  <a:pt x="244" y="105"/>
                  <a:pt x="244" y="102"/>
                  <a:pt x="242" y="98"/>
                </a:cubicBezTo>
                <a:cubicBezTo>
                  <a:pt x="241" y="95"/>
                  <a:pt x="239" y="92"/>
                  <a:pt x="237" y="90"/>
                </a:cubicBezTo>
                <a:cubicBezTo>
                  <a:pt x="179" y="40"/>
                  <a:pt x="179" y="40"/>
                  <a:pt x="179" y="40"/>
                </a:cubicBezTo>
                <a:cubicBezTo>
                  <a:pt x="545" y="40"/>
                  <a:pt x="545" y="40"/>
                  <a:pt x="545" y="40"/>
                </a:cubicBezTo>
                <a:cubicBezTo>
                  <a:pt x="560" y="40"/>
                  <a:pt x="573" y="45"/>
                  <a:pt x="584" y="56"/>
                </a:cubicBezTo>
                <a:cubicBezTo>
                  <a:pt x="595" y="67"/>
                  <a:pt x="600" y="80"/>
                  <a:pt x="600" y="95"/>
                </a:cubicBezTo>
                <a:cubicBezTo>
                  <a:pt x="600" y="270"/>
                  <a:pt x="600" y="270"/>
                  <a:pt x="600" y="270"/>
                </a:cubicBezTo>
                <a:cubicBezTo>
                  <a:pt x="640" y="231"/>
                  <a:pt x="640" y="231"/>
                  <a:pt x="640" y="231"/>
                </a:cubicBezTo>
                <a:cubicBezTo>
                  <a:pt x="640" y="95"/>
                  <a:pt x="640" y="95"/>
                  <a:pt x="640" y="95"/>
                </a:cubicBezTo>
                <a:cubicBezTo>
                  <a:pt x="640" y="69"/>
                  <a:pt x="630" y="47"/>
                  <a:pt x="611" y="28"/>
                </a:cubicBezTo>
                <a:cubicBezTo>
                  <a:pt x="609" y="26"/>
                  <a:pt x="607" y="24"/>
                  <a:pt x="606" y="22"/>
                </a:cubicBezTo>
                <a:cubicBezTo>
                  <a:pt x="604" y="21"/>
                  <a:pt x="602" y="19"/>
                  <a:pt x="600" y="17"/>
                </a:cubicBezTo>
                <a:cubicBezTo>
                  <a:pt x="592" y="13"/>
                  <a:pt x="592" y="13"/>
                  <a:pt x="592" y="13"/>
                </a:cubicBezTo>
                <a:cubicBezTo>
                  <a:pt x="590" y="11"/>
                  <a:pt x="588" y="10"/>
                  <a:pt x="586" y="10"/>
                </a:cubicBezTo>
                <a:cubicBezTo>
                  <a:pt x="578" y="6"/>
                  <a:pt x="578" y="6"/>
                  <a:pt x="578" y="6"/>
                </a:cubicBezTo>
                <a:cubicBezTo>
                  <a:pt x="576" y="5"/>
                  <a:pt x="573" y="4"/>
                  <a:pt x="570" y="3"/>
                </a:cubicBezTo>
                <a:cubicBezTo>
                  <a:pt x="567" y="2"/>
                  <a:pt x="565" y="2"/>
                  <a:pt x="562" y="1"/>
                </a:cubicBezTo>
                <a:cubicBezTo>
                  <a:pt x="559" y="1"/>
                  <a:pt x="557" y="1"/>
                  <a:pt x="554" y="0"/>
                </a:cubicBezTo>
                <a:cubicBezTo>
                  <a:pt x="551" y="0"/>
                  <a:pt x="548" y="0"/>
                  <a:pt x="545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2"/>
                  <a:pt x="118" y="2"/>
                  <a:pt x="118" y="2"/>
                </a:cubicBezTo>
                <a:cubicBezTo>
                  <a:pt x="117" y="3"/>
                  <a:pt x="116" y="3"/>
                  <a:pt x="115" y="4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9" y="12"/>
                  <a:pt x="109" y="13"/>
                  <a:pt x="109" y="14"/>
                </a:cubicBezTo>
                <a:cubicBezTo>
                  <a:pt x="2" y="280"/>
                  <a:pt x="2" y="280"/>
                  <a:pt x="2" y="280"/>
                </a:cubicBezTo>
                <a:cubicBezTo>
                  <a:pt x="0" y="283"/>
                  <a:pt x="0" y="285"/>
                  <a:pt x="0" y="288"/>
                </a:cubicBezTo>
                <a:cubicBezTo>
                  <a:pt x="0" y="665"/>
                  <a:pt x="0" y="665"/>
                  <a:pt x="0" y="665"/>
                </a:cubicBezTo>
                <a:cubicBezTo>
                  <a:pt x="0" y="691"/>
                  <a:pt x="9" y="713"/>
                  <a:pt x="28" y="732"/>
                </a:cubicBezTo>
                <a:cubicBezTo>
                  <a:pt x="46" y="751"/>
                  <a:pt x="68" y="760"/>
                  <a:pt x="94" y="760"/>
                </a:cubicBezTo>
                <a:cubicBezTo>
                  <a:pt x="199" y="760"/>
                  <a:pt x="199" y="760"/>
                  <a:pt x="199" y="760"/>
                </a:cubicBezTo>
                <a:cubicBezTo>
                  <a:pt x="214" y="720"/>
                  <a:pt x="214" y="720"/>
                  <a:pt x="214" y="720"/>
                </a:cubicBezTo>
                <a:cubicBezTo>
                  <a:pt x="94" y="720"/>
                  <a:pt x="94" y="720"/>
                  <a:pt x="94" y="720"/>
                </a:cubicBezTo>
                <a:cubicBezTo>
                  <a:pt x="79" y="720"/>
                  <a:pt x="66" y="715"/>
                  <a:pt x="56" y="704"/>
                </a:cubicBezTo>
                <a:cubicBezTo>
                  <a:pt x="52" y="700"/>
                  <a:pt x="50" y="696"/>
                  <a:pt x="47" y="693"/>
                </a:cubicBezTo>
                <a:close/>
                <a:moveTo>
                  <a:pt x="146" y="320"/>
                </a:moveTo>
                <a:cubicBezTo>
                  <a:pt x="480" y="320"/>
                  <a:pt x="480" y="320"/>
                  <a:pt x="480" y="320"/>
                </a:cubicBezTo>
                <a:cubicBezTo>
                  <a:pt x="480" y="360"/>
                  <a:pt x="480" y="360"/>
                  <a:pt x="480" y="360"/>
                </a:cubicBezTo>
                <a:cubicBezTo>
                  <a:pt x="146" y="360"/>
                  <a:pt x="146" y="360"/>
                  <a:pt x="146" y="360"/>
                </a:cubicBezTo>
                <a:cubicBezTo>
                  <a:pt x="146" y="320"/>
                  <a:pt x="146" y="320"/>
                  <a:pt x="146" y="320"/>
                </a:cubicBezTo>
                <a:close/>
                <a:moveTo>
                  <a:pt x="400" y="413"/>
                </a:moveTo>
                <a:cubicBezTo>
                  <a:pt x="400" y="453"/>
                  <a:pt x="400" y="453"/>
                  <a:pt x="400" y="453"/>
                </a:cubicBezTo>
                <a:cubicBezTo>
                  <a:pt x="146" y="453"/>
                  <a:pt x="146" y="453"/>
                  <a:pt x="146" y="453"/>
                </a:cubicBezTo>
                <a:cubicBezTo>
                  <a:pt x="146" y="413"/>
                  <a:pt x="146" y="413"/>
                  <a:pt x="146" y="413"/>
                </a:cubicBezTo>
                <a:lnTo>
                  <a:pt x="400" y="413"/>
                </a:lnTo>
                <a:close/>
                <a:moveTo>
                  <a:pt x="306" y="507"/>
                </a:moveTo>
                <a:cubicBezTo>
                  <a:pt x="306" y="547"/>
                  <a:pt x="306" y="547"/>
                  <a:pt x="306" y="547"/>
                </a:cubicBezTo>
                <a:cubicBezTo>
                  <a:pt x="146" y="547"/>
                  <a:pt x="146" y="547"/>
                  <a:pt x="146" y="547"/>
                </a:cubicBezTo>
                <a:cubicBezTo>
                  <a:pt x="146" y="507"/>
                  <a:pt x="146" y="507"/>
                  <a:pt x="146" y="507"/>
                </a:cubicBezTo>
                <a:lnTo>
                  <a:pt x="306" y="507"/>
                </a:lnTo>
                <a:close/>
                <a:moveTo>
                  <a:pt x="146" y="227"/>
                </a:moveTo>
                <a:cubicBezTo>
                  <a:pt x="533" y="227"/>
                  <a:pt x="533" y="227"/>
                  <a:pt x="533" y="227"/>
                </a:cubicBezTo>
                <a:cubicBezTo>
                  <a:pt x="533" y="267"/>
                  <a:pt x="533" y="267"/>
                  <a:pt x="533" y="267"/>
                </a:cubicBezTo>
                <a:cubicBezTo>
                  <a:pt x="146" y="267"/>
                  <a:pt x="146" y="267"/>
                  <a:pt x="146" y="267"/>
                </a:cubicBezTo>
                <a:cubicBezTo>
                  <a:pt x="146" y="227"/>
                  <a:pt x="146" y="227"/>
                  <a:pt x="146" y="227"/>
                </a:cubicBezTo>
                <a:cubicBezTo>
                  <a:pt x="146" y="227"/>
                  <a:pt x="146" y="227"/>
                  <a:pt x="146" y="227"/>
                </a:cubicBezTo>
                <a:close/>
                <a:moveTo>
                  <a:pt x="339" y="591"/>
                </a:moveTo>
                <a:cubicBezTo>
                  <a:pt x="588" y="347"/>
                  <a:pt x="588" y="347"/>
                  <a:pt x="588" y="347"/>
                </a:cubicBezTo>
                <a:cubicBezTo>
                  <a:pt x="592" y="342"/>
                  <a:pt x="597" y="339"/>
                  <a:pt x="603" y="337"/>
                </a:cubicBezTo>
                <a:cubicBezTo>
                  <a:pt x="609" y="334"/>
                  <a:pt x="615" y="333"/>
                  <a:pt x="621" y="333"/>
                </a:cubicBezTo>
                <a:cubicBezTo>
                  <a:pt x="627" y="333"/>
                  <a:pt x="632" y="335"/>
                  <a:pt x="638" y="337"/>
                </a:cubicBezTo>
                <a:cubicBezTo>
                  <a:pt x="644" y="339"/>
                  <a:pt x="649" y="343"/>
                  <a:pt x="653" y="347"/>
                </a:cubicBezTo>
                <a:cubicBezTo>
                  <a:pt x="693" y="385"/>
                  <a:pt x="693" y="385"/>
                  <a:pt x="693" y="385"/>
                </a:cubicBezTo>
                <a:cubicBezTo>
                  <a:pt x="702" y="394"/>
                  <a:pt x="706" y="405"/>
                  <a:pt x="706" y="418"/>
                </a:cubicBezTo>
                <a:cubicBezTo>
                  <a:pt x="706" y="430"/>
                  <a:pt x="702" y="441"/>
                  <a:pt x="693" y="450"/>
                </a:cubicBezTo>
                <a:cubicBezTo>
                  <a:pt x="443" y="695"/>
                  <a:pt x="443" y="695"/>
                  <a:pt x="443" y="695"/>
                </a:cubicBezTo>
                <a:lnTo>
                  <a:pt x="339" y="591"/>
                </a:lnTo>
                <a:close/>
                <a:moveTo>
                  <a:pt x="310" y="619"/>
                </a:moveTo>
                <a:cubicBezTo>
                  <a:pt x="270" y="658"/>
                  <a:pt x="270" y="658"/>
                  <a:pt x="270" y="658"/>
                </a:cubicBezTo>
                <a:cubicBezTo>
                  <a:pt x="232" y="782"/>
                  <a:pt x="232" y="782"/>
                  <a:pt x="232" y="782"/>
                </a:cubicBezTo>
                <a:cubicBezTo>
                  <a:pt x="226" y="800"/>
                  <a:pt x="226" y="800"/>
                  <a:pt x="226" y="800"/>
                </a:cubicBezTo>
                <a:cubicBezTo>
                  <a:pt x="377" y="760"/>
                  <a:pt x="377" y="760"/>
                  <a:pt x="377" y="760"/>
                </a:cubicBezTo>
                <a:cubicBezTo>
                  <a:pt x="414" y="723"/>
                  <a:pt x="414" y="723"/>
                  <a:pt x="414" y="723"/>
                </a:cubicBezTo>
                <a:lnTo>
                  <a:pt x="310" y="619"/>
                </a:lnTo>
                <a:close/>
                <a:moveTo>
                  <a:pt x="594" y="703"/>
                </a:moveTo>
                <a:cubicBezTo>
                  <a:pt x="583" y="714"/>
                  <a:pt x="569" y="719"/>
                  <a:pt x="553" y="719"/>
                </a:cubicBezTo>
                <a:cubicBezTo>
                  <a:pt x="460" y="719"/>
                  <a:pt x="460" y="719"/>
                  <a:pt x="460" y="719"/>
                </a:cubicBezTo>
                <a:cubicBezTo>
                  <a:pt x="440" y="760"/>
                  <a:pt x="440" y="760"/>
                  <a:pt x="440" y="760"/>
                </a:cubicBezTo>
                <a:cubicBezTo>
                  <a:pt x="553" y="760"/>
                  <a:pt x="553" y="760"/>
                  <a:pt x="553" y="760"/>
                </a:cubicBezTo>
                <a:cubicBezTo>
                  <a:pt x="580" y="760"/>
                  <a:pt x="604" y="750"/>
                  <a:pt x="624" y="731"/>
                </a:cubicBezTo>
                <a:cubicBezTo>
                  <a:pt x="643" y="712"/>
                  <a:pt x="653" y="689"/>
                  <a:pt x="653" y="663"/>
                </a:cubicBezTo>
                <a:cubicBezTo>
                  <a:pt x="653" y="547"/>
                  <a:pt x="653" y="547"/>
                  <a:pt x="653" y="547"/>
                </a:cubicBezTo>
                <a:cubicBezTo>
                  <a:pt x="611" y="587"/>
                  <a:pt x="611" y="587"/>
                  <a:pt x="611" y="587"/>
                </a:cubicBezTo>
                <a:cubicBezTo>
                  <a:pt x="611" y="663"/>
                  <a:pt x="611" y="663"/>
                  <a:pt x="611" y="663"/>
                </a:cubicBezTo>
                <a:cubicBezTo>
                  <a:pt x="611" y="678"/>
                  <a:pt x="605" y="692"/>
                  <a:pt x="594" y="7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592875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410124" y="4647886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微商平台设计与实现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602159" y="1127809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</a:rPr>
              <a:t>选题的背景与意义</a:t>
            </a:r>
          </a:p>
        </p:txBody>
      </p:sp>
      <p:sp>
        <p:nvSpPr>
          <p:cNvPr id="62" name="矩形 61"/>
          <p:cNvSpPr/>
          <p:nvPr/>
        </p:nvSpPr>
        <p:spPr>
          <a:xfrm>
            <a:off x="5602159" y="1411389"/>
            <a:ext cx="25587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63" name="椭圆 62"/>
          <p:cNvSpPr/>
          <p:nvPr/>
        </p:nvSpPr>
        <p:spPr>
          <a:xfrm>
            <a:off x="5161287" y="113314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602159" y="2085889"/>
            <a:ext cx="2315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使用的技术及系统设计</a:t>
            </a:r>
          </a:p>
        </p:txBody>
      </p:sp>
      <p:sp>
        <p:nvSpPr>
          <p:cNvPr id="65" name="矩形 64"/>
          <p:cNvSpPr/>
          <p:nvPr/>
        </p:nvSpPr>
        <p:spPr>
          <a:xfrm>
            <a:off x="5602159" y="2369469"/>
            <a:ext cx="19575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Use Of Technology And System Design</a:t>
            </a:r>
          </a:p>
        </p:txBody>
      </p:sp>
      <p:sp>
        <p:nvSpPr>
          <p:cNvPr id="66" name="椭圆 65"/>
          <p:cNvSpPr/>
          <p:nvPr/>
        </p:nvSpPr>
        <p:spPr>
          <a:xfrm>
            <a:off x="5161287" y="21007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2</a:t>
            </a:r>
            <a:endParaRPr lang="zh-CN" altLang="en-US" sz="16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602159" y="303138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系统详细设计与实现</a:t>
            </a: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602159" y="4024646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</a:rPr>
              <a:t>论文总结</a:t>
            </a:r>
          </a:p>
        </p:txBody>
      </p:sp>
      <p:sp>
        <p:nvSpPr>
          <p:cNvPr id="69" name="矩形 68"/>
          <p:cNvSpPr/>
          <p:nvPr/>
        </p:nvSpPr>
        <p:spPr>
          <a:xfrm>
            <a:off x="5602159" y="3314960"/>
            <a:ext cx="2528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Detailed design and implementation of the system</a:t>
            </a:r>
          </a:p>
        </p:txBody>
      </p:sp>
      <p:sp>
        <p:nvSpPr>
          <p:cNvPr id="70" name="矩形 69"/>
          <p:cNvSpPr/>
          <p:nvPr/>
        </p:nvSpPr>
        <p:spPr>
          <a:xfrm>
            <a:off x="5602159" y="4308226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The Paper Summary</a:t>
            </a:r>
          </a:p>
        </p:txBody>
      </p:sp>
      <p:sp>
        <p:nvSpPr>
          <p:cNvPr id="71" name="椭圆 70"/>
          <p:cNvSpPr/>
          <p:nvPr/>
        </p:nvSpPr>
        <p:spPr>
          <a:xfrm>
            <a:off x="5161287" y="3068262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3</a:t>
            </a:r>
            <a:endParaRPr lang="zh-CN" altLang="en-US" sz="16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4035821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4</a:t>
            </a:r>
            <a:endParaRPr lang="zh-CN" altLang="en-US" sz="160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2018-6-2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</a:t>
            </a:r>
          </a:p>
        </p:txBody>
      </p:sp>
      <p:sp>
        <p:nvSpPr>
          <p:cNvPr id="57" name="矩形 56"/>
          <p:cNvSpPr/>
          <p:nvPr/>
        </p:nvSpPr>
        <p:spPr>
          <a:xfrm>
            <a:off x="90232" y="575233"/>
            <a:ext cx="1321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PAPER SUMMARY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6408" y="4774677"/>
            <a:ext cx="8591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4069297" y="127095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17" name="矩形 1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835135" y="1672818"/>
            <a:ext cx="7947590" cy="2975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在大学学习的这段时间，已经学习了很多专业知识，如：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C,C++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SERVER,JSP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等。尽管已经学习过许多知识，但是对于知识使用及实践还有所欠缺。在本次进行开发过程中，我学习到了许多以前没有接触过的基于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WEB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方面的知识、技术，包括：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JQuery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MVC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Data JPA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Maven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技术，对于以前学过的知识有了更深刻的理解，在实践中掌握的更完全，也积累了很多宝贵的经验。明白了网页开发的开始，并不是一昧的、快速的去编写代码，而是深入的去分析，去思考需要达到和实现的功能，构想出网页的整体架构。因为如果过于急于求成，会因为准备不充分，导致系统开发效果不尽人意，而且在开发的过程中也会十分艰难。在这次毕业设计的实现过程中，也遇到了一些比较陌生的问题，在老师和同学以及网络资源的帮助下一步步的解决问题。这次的开发过程，不仅提高了我的定位错误，发现错误，解决错误的能力，也让我对系统的整体架构，运行流程有了一定的了解。尽管许多问题已经得到解决，但是由于能力有限，系统仍存在一些小缺陷，需要不断的努力改进。微商平台完成了商品的发布、维护、删除和列表；用户的新增、修改、查看；购物车的添加、清空；订单维护等功能。拥有通俗易懂的操作流程，以及较为完善的人机交互界面，可以较为快速的让用户上手。通过本次开发，让我收获颇丰，让我明白不仅学习了书本上的专业知识，还需要在不断的实践中去挖掘去深入的了解掌握知识。通过实践，沉淀之前学过的知识，还可以学习到新的技术，完善自身，提升专业能力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直接连接符 1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4480832" y="1672818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893"/>
          <p:cNvSpPr>
            <a:spLocks noEditPoints="1"/>
          </p:cNvSpPr>
          <p:nvPr/>
        </p:nvSpPr>
        <p:spPr bwMode="auto">
          <a:xfrm>
            <a:off x="407643" y="3921733"/>
            <a:ext cx="337576" cy="580829"/>
          </a:xfrm>
          <a:custGeom>
            <a:avLst/>
            <a:gdLst>
              <a:gd name="T0" fmla="*/ 105 w 115"/>
              <a:gd name="T1" fmla="*/ 49 h 198"/>
              <a:gd name="T2" fmla="*/ 115 w 115"/>
              <a:gd name="T3" fmla="*/ 53 h 198"/>
              <a:gd name="T4" fmla="*/ 101 w 115"/>
              <a:gd name="T5" fmla="*/ 93 h 198"/>
              <a:gd name="T6" fmla="*/ 89 w 115"/>
              <a:gd name="T7" fmla="*/ 93 h 198"/>
              <a:gd name="T8" fmla="*/ 105 w 115"/>
              <a:gd name="T9" fmla="*/ 49 h 198"/>
              <a:gd name="T10" fmla="*/ 112 w 115"/>
              <a:gd name="T11" fmla="*/ 18 h 198"/>
              <a:gd name="T12" fmla="*/ 109 w 115"/>
              <a:gd name="T13" fmla="*/ 17 h 198"/>
              <a:gd name="T14" fmla="*/ 94 w 115"/>
              <a:gd name="T15" fmla="*/ 33 h 198"/>
              <a:gd name="T16" fmla="*/ 114 w 115"/>
              <a:gd name="T17" fmla="*/ 39 h 198"/>
              <a:gd name="T18" fmla="*/ 112 w 115"/>
              <a:gd name="T19" fmla="*/ 18 h 198"/>
              <a:gd name="T20" fmla="*/ 78 w 115"/>
              <a:gd name="T21" fmla="*/ 93 h 198"/>
              <a:gd name="T22" fmla="*/ 95 w 115"/>
              <a:gd name="T23" fmla="*/ 46 h 198"/>
              <a:gd name="T24" fmla="*/ 85 w 115"/>
              <a:gd name="T25" fmla="*/ 42 h 198"/>
              <a:gd name="T26" fmla="*/ 67 w 115"/>
              <a:gd name="T27" fmla="*/ 93 h 198"/>
              <a:gd name="T28" fmla="*/ 78 w 115"/>
              <a:gd name="T29" fmla="*/ 93 h 198"/>
              <a:gd name="T30" fmla="*/ 2 w 115"/>
              <a:gd name="T31" fmla="*/ 25 h 198"/>
              <a:gd name="T32" fmla="*/ 15 w 115"/>
              <a:gd name="T33" fmla="*/ 3 h 198"/>
              <a:gd name="T34" fmla="*/ 38 w 115"/>
              <a:gd name="T35" fmla="*/ 16 h 198"/>
              <a:gd name="T36" fmla="*/ 58 w 115"/>
              <a:gd name="T37" fmla="*/ 93 h 198"/>
              <a:gd name="T38" fmla="*/ 20 w 115"/>
              <a:gd name="T39" fmla="*/ 93 h 198"/>
              <a:gd name="T40" fmla="*/ 2 w 115"/>
              <a:gd name="T41" fmla="*/ 25 h 198"/>
              <a:gd name="T42" fmla="*/ 16 w 115"/>
              <a:gd name="T43" fmla="*/ 22 h 198"/>
              <a:gd name="T44" fmla="*/ 28 w 115"/>
              <a:gd name="T45" fmla="*/ 69 h 198"/>
              <a:gd name="T46" fmla="*/ 34 w 115"/>
              <a:gd name="T47" fmla="*/ 72 h 198"/>
              <a:gd name="T48" fmla="*/ 37 w 115"/>
              <a:gd name="T49" fmla="*/ 66 h 198"/>
              <a:gd name="T50" fmla="*/ 24 w 115"/>
              <a:gd name="T51" fmla="*/ 19 h 198"/>
              <a:gd name="T52" fmla="*/ 19 w 115"/>
              <a:gd name="T53" fmla="*/ 16 h 198"/>
              <a:gd name="T54" fmla="*/ 16 w 115"/>
              <a:gd name="T55" fmla="*/ 22 h 198"/>
              <a:gd name="T56" fmla="*/ 107 w 115"/>
              <a:gd name="T57" fmla="*/ 100 h 198"/>
              <a:gd name="T58" fmla="*/ 8 w 115"/>
              <a:gd name="T59" fmla="*/ 100 h 198"/>
              <a:gd name="T60" fmla="*/ 2 w 115"/>
              <a:gd name="T61" fmla="*/ 105 h 198"/>
              <a:gd name="T62" fmla="*/ 8 w 115"/>
              <a:gd name="T63" fmla="*/ 109 h 198"/>
              <a:gd name="T64" fmla="*/ 19 w 115"/>
              <a:gd name="T65" fmla="*/ 190 h 198"/>
              <a:gd name="T66" fmla="*/ 14 w 115"/>
              <a:gd name="T67" fmla="*/ 194 h 198"/>
              <a:gd name="T68" fmla="*/ 20 w 115"/>
              <a:gd name="T69" fmla="*/ 198 h 198"/>
              <a:gd name="T70" fmla="*/ 95 w 115"/>
              <a:gd name="T71" fmla="*/ 198 h 198"/>
              <a:gd name="T72" fmla="*/ 101 w 115"/>
              <a:gd name="T73" fmla="*/ 194 h 198"/>
              <a:gd name="T74" fmla="*/ 96 w 115"/>
              <a:gd name="T75" fmla="*/ 190 h 198"/>
              <a:gd name="T76" fmla="*/ 107 w 115"/>
              <a:gd name="T77" fmla="*/ 109 h 198"/>
              <a:gd name="T78" fmla="*/ 113 w 115"/>
              <a:gd name="T79" fmla="*/ 105 h 198"/>
              <a:gd name="T80" fmla="*/ 107 w 115"/>
              <a:gd name="T81" fmla="*/ 100 h 198"/>
              <a:gd name="T82" fmla="*/ 34 w 115"/>
              <a:gd name="T83" fmla="*/ 186 h 198"/>
              <a:gd name="T84" fmla="*/ 34 w 115"/>
              <a:gd name="T85" fmla="*/ 186 h 198"/>
              <a:gd name="T86" fmla="*/ 30 w 115"/>
              <a:gd name="T87" fmla="*/ 183 h 198"/>
              <a:gd name="T88" fmla="*/ 20 w 115"/>
              <a:gd name="T89" fmla="*/ 115 h 198"/>
              <a:gd name="T90" fmla="*/ 23 w 115"/>
              <a:gd name="T91" fmla="*/ 110 h 198"/>
              <a:gd name="T92" fmla="*/ 28 w 115"/>
              <a:gd name="T93" fmla="*/ 114 h 198"/>
              <a:gd name="T94" fmla="*/ 38 w 115"/>
              <a:gd name="T95" fmla="*/ 182 h 198"/>
              <a:gd name="T96" fmla="*/ 34 w 115"/>
              <a:gd name="T97" fmla="*/ 18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" h="198">
                <a:moveTo>
                  <a:pt x="105" y="49"/>
                </a:moveTo>
                <a:cubicBezTo>
                  <a:pt x="115" y="53"/>
                  <a:pt x="115" y="53"/>
                  <a:pt x="115" y="5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89" y="93"/>
                  <a:pt x="89" y="93"/>
                  <a:pt x="89" y="93"/>
                </a:cubicBezTo>
                <a:lnTo>
                  <a:pt x="105" y="49"/>
                </a:lnTo>
                <a:close/>
                <a:moveTo>
                  <a:pt x="112" y="18"/>
                </a:moveTo>
                <a:cubicBezTo>
                  <a:pt x="112" y="16"/>
                  <a:pt x="111" y="16"/>
                  <a:pt x="109" y="17"/>
                </a:cubicBezTo>
                <a:cubicBezTo>
                  <a:pt x="94" y="33"/>
                  <a:pt x="94" y="33"/>
                  <a:pt x="94" y="33"/>
                </a:cubicBezTo>
                <a:cubicBezTo>
                  <a:pt x="114" y="39"/>
                  <a:pt x="114" y="39"/>
                  <a:pt x="114" y="39"/>
                </a:cubicBezTo>
                <a:lnTo>
                  <a:pt x="112" y="18"/>
                </a:lnTo>
                <a:close/>
                <a:moveTo>
                  <a:pt x="78" y="93"/>
                </a:moveTo>
                <a:cubicBezTo>
                  <a:pt x="95" y="46"/>
                  <a:pt x="95" y="46"/>
                  <a:pt x="95" y="46"/>
                </a:cubicBezTo>
                <a:cubicBezTo>
                  <a:pt x="85" y="42"/>
                  <a:pt x="85" y="42"/>
                  <a:pt x="85" y="42"/>
                </a:cubicBezTo>
                <a:cubicBezTo>
                  <a:pt x="67" y="93"/>
                  <a:pt x="67" y="93"/>
                  <a:pt x="67" y="93"/>
                </a:cubicBezTo>
                <a:lnTo>
                  <a:pt x="78" y="93"/>
                </a:lnTo>
                <a:close/>
                <a:moveTo>
                  <a:pt x="2" y="25"/>
                </a:moveTo>
                <a:cubicBezTo>
                  <a:pt x="0" y="15"/>
                  <a:pt x="5" y="5"/>
                  <a:pt x="15" y="3"/>
                </a:cubicBezTo>
                <a:cubicBezTo>
                  <a:pt x="25" y="0"/>
                  <a:pt x="35" y="6"/>
                  <a:pt x="38" y="16"/>
                </a:cubicBezTo>
                <a:cubicBezTo>
                  <a:pt x="58" y="93"/>
                  <a:pt x="58" y="93"/>
                  <a:pt x="58" y="93"/>
                </a:cubicBezTo>
                <a:cubicBezTo>
                  <a:pt x="20" y="93"/>
                  <a:pt x="20" y="93"/>
                  <a:pt x="20" y="93"/>
                </a:cubicBezTo>
                <a:lnTo>
                  <a:pt x="2" y="25"/>
                </a:lnTo>
                <a:close/>
                <a:moveTo>
                  <a:pt x="16" y="22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71"/>
                  <a:pt x="31" y="72"/>
                  <a:pt x="34" y="72"/>
                </a:cubicBezTo>
                <a:cubicBezTo>
                  <a:pt x="36" y="71"/>
                  <a:pt x="38" y="69"/>
                  <a:pt x="37" y="66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19" y="16"/>
                </a:cubicBezTo>
                <a:cubicBezTo>
                  <a:pt x="16" y="17"/>
                  <a:pt x="15" y="19"/>
                  <a:pt x="16" y="22"/>
                </a:cubicBezTo>
                <a:close/>
                <a:moveTo>
                  <a:pt x="107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5" y="100"/>
                  <a:pt x="2" y="102"/>
                  <a:pt x="2" y="105"/>
                </a:cubicBezTo>
                <a:cubicBezTo>
                  <a:pt x="2" y="107"/>
                  <a:pt x="4" y="109"/>
                  <a:pt x="8" y="109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16" y="190"/>
                  <a:pt x="14" y="192"/>
                  <a:pt x="14" y="194"/>
                </a:cubicBezTo>
                <a:cubicBezTo>
                  <a:pt x="14" y="196"/>
                  <a:pt x="17" y="198"/>
                  <a:pt x="20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98" y="198"/>
                  <a:pt x="101" y="196"/>
                  <a:pt x="101" y="194"/>
                </a:cubicBezTo>
                <a:cubicBezTo>
                  <a:pt x="101" y="192"/>
                  <a:pt x="99" y="190"/>
                  <a:pt x="96" y="190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1" y="109"/>
                  <a:pt x="113" y="107"/>
                  <a:pt x="113" y="105"/>
                </a:cubicBezTo>
                <a:cubicBezTo>
                  <a:pt x="113" y="102"/>
                  <a:pt x="110" y="100"/>
                  <a:pt x="107" y="100"/>
                </a:cubicBezTo>
                <a:close/>
                <a:moveTo>
                  <a:pt x="34" y="186"/>
                </a:moveTo>
                <a:cubicBezTo>
                  <a:pt x="34" y="186"/>
                  <a:pt x="34" y="186"/>
                  <a:pt x="34" y="186"/>
                </a:cubicBezTo>
                <a:cubicBezTo>
                  <a:pt x="32" y="186"/>
                  <a:pt x="30" y="185"/>
                  <a:pt x="30" y="183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2"/>
                  <a:pt x="21" y="110"/>
                  <a:pt x="23" y="110"/>
                </a:cubicBezTo>
                <a:cubicBezTo>
                  <a:pt x="26" y="110"/>
                  <a:pt x="28" y="111"/>
                  <a:pt x="28" y="114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8" y="184"/>
                  <a:pt x="37" y="186"/>
                  <a:pt x="34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Freeform 895"/>
          <p:cNvSpPr>
            <a:spLocks noEditPoints="1"/>
          </p:cNvSpPr>
          <p:nvPr/>
        </p:nvSpPr>
        <p:spPr bwMode="auto">
          <a:xfrm>
            <a:off x="331316" y="2634813"/>
            <a:ext cx="490230" cy="590758"/>
          </a:xfrm>
          <a:custGeom>
            <a:avLst/>
            <a:gdLst>
              <a:gd name="T0" fmla="*/ 167 w 167"/>
              <a:gd name="T1" fmla="*/ 194 h 201"/>
              <a:gd name="T2" fmla="*/ 160 w 167"/>
              <a:gd name="T3" fmla="*/ 201 h 201"/>
              <a:gd name="T4" fmla="*/ 31 w 167"/>
              <a:gd name="T5" fmla="*/ 201 h 201"/>
              <a:gd name="T6" fmla="*/ 0 w 167"/>
              <a:gd name="T7" fmla="*/ 170 h 201"/>
              <a:gd name="T8" fmla="*/ 31 w 167"/>
              <a:gd name="T9" fmla="*/ 139 h 201"/>
              <a:gd name="T10" fmla="*/ 160 w 167"/>
              <a:gd name="T11" fmla="*/ 139 h 201"/>
              <a:gd name="T12" fmla="*/ 167 w 167"/>
              <a:gd name="T13" fmla="*/ 146 h 201"/>
              <a:gd name="T14" fmla="*/ 160 w 167"/>
              <a:gd name="T15" fmla="*/ 154 h 201"/>
              <a:gd name="T16" fmla="*/ 33 w 167"/>
              <a:gd name="T17" fmla="*/ 154 h 201"/>
              <a:gd name="T18" fmla="*/ 17 w 167"/>
              <a:gd name="T19" fmla="*/ 170 h 201"/>
              <a:gd name="T20" fmla="*/ 33 w 167"/>
              <a:gd name="T21" fmla="*/ 187 h 201"/>
              <a:gd name="T22" fmla="*/ 160 w 167"/>
              <a:gd name="T23" fmla="*/ 187 h 201"/>
              <a:gd name="T24" fmla="*/ 167 w 167"/>
              <a:gd name="T25" fmla="*/ 194 h 201"/>
              <a:gd name="T26" fmla="*/ 86 w 167"/>
              <a:gd name="T27" fmla="*/ 28 h 201"/>
              <a:gd name="T28" fmla="*/ 114 w 167"/>
              <a:gd name="T29" fmla="*/ 2 h 201"/>
              <a:gd name="T30" fmla="*/ 113 w 167"/>
              <a:gd name="T31" fmla="*/ 0 h 201"/>
              <a:gd name="T32" fmla="*/ 111 w 167"/>
              <a:gd name="T33" fmla="*/ 0 h 201"/>
              <a:gd name="T34" fmla="*/ 84 w 167"/>
              <a:gd name="T35" fmla="*/ 26 h 201"/>
              <a:gd name="T36" fmla="*/ 84 w 167"/>
              <a:gd name="T37" fmla="*/ 28 h 201"/>
              <a:gd name="T38" fmla="*/ 86 w 167"/>
              <a:gd name="T39" fmla="*/ 28 h 201"/>
              <a:gd name="T40" fmla="*/ 137 w 167"/>
              <a:gd name="T41" fmla="*/ 50 h 201"/>
              <a:gd name="T42" fmla="*/ 108 w 167"/>
              <a:gd name="T43" fmla="*/ 31 h 201"/>
              <a:gd name="T44" fmla="*/ 85 w 167"/>
              <a:gd name="T45" fmla="*/ 36 h 201"/>
              <a:gd name="T46" fmla="*/ 63 w 167"/>
              <a:gd name="T47" fmla="*/ 31 h 201"/>
              <a:gd name="T48" fmla="*/ 34 w 167"/>
              <a:gd name="T49" fmla="*/ 50 h 201"/>
              <a:gd name="T50" fmla="*/ 64 w 167"/>
              <a:gd name="T51" fmla="*/ 125 h 201"/>
              <a:gd name="T52" fmla="*/ 85 w 167"/>
              <a:gd name="T53" fmla="*/ 120 h 201"/>
              <a:gd name="T54" fmla="*/ 106 w 167"/>
              <a:gd name="T55" fmla="*/ 125 h 201"/>
              <a:gd name="T56" fmla="*/ 137 w 167"/>
              <a:gd name="T57" fmla="*/ 50 h 201"/>
              <a:gd name="T58" fmla="*/ 63 w 167"/>
              <a:gd name="T59" fmla="*/ 46 h 201"/>
              <a:gd name="T60" fmla="*/ 62 w 167"/>
              <a:gd name="T61" fmla="*/ 46 h 201"/>
              <a:gd name="T62" fmla="*/ 47 w 167"/>
              <a:gd name="T63" fmla="*/ 59 h 201"/>
              <a:gd name="T64" fmla="*/ 44 w 167"/>
              <a:gd name="T65" fmla="*/ 62 h 201"/>
              <a:gd name="T66" fmla="*/ 43 w 167"/>
              <a:gd name="T67" fmla="*/ 62 h 201"/>
              <a:gd name="T68" fmla="*/ 43 w 167"/>
              <a:gd name="T69" fmla="*/ 62 h 201"/>
              <a:gd name="T70" fmla="*/ 40 w 167"/>
              <a:gd name="T71" fmla="*/ 57 h 201"/>
              <a:gd name="T72" fmla="*/ 62 w 167"/>
              <a:gd name="T73" fmla="*/ 39 h 201"/>
              <a:gd name="T74" fmla="*/ 63 w 167"/>
              <a:gd name="T75" fmla="*/ 39 h 201"/>
              <a:gd name="T76" fmla="*/ 67 w 167"/>
              <a:gd name="T77" fmla="*/ 43 h 201"/>
              <a:gd name="T78" fmla="*/ 63 w 167"/>
              <a:gd name="T79" fmla="*/ 4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7" h="201">
                <a:moveTo>
                  <a:pt x="167" y="194"/>
                </a:moveTo>
                <a:cubicBezTo>
                  <a:pt x="167" y="198"/>
                  <a:pt x="164" y="201"/>
                  <a:pt x="160" y="201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14" y="201"/>
                  <a:pt x="0" y="187"/>
                  <a:pt x="0" y="170"/>
                </a:cubicBezTo>
                <a:cubicBezTo>
                  <a:pt x="0" y="153"/>
                  <a:pt x="14" y="139"/>
                  <a:pt x="31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4" y="139"/>
                  <a:pt x="167" y="142"/>
                  <a:pt x="167" y="146"/>
                </a:cubicBezTo>
                <a:cubicBezTo>
                  <a:pt x="167" y="150"/>
                  <a:pt x="164" y="154"/>
                  <a:pt x="160" y="15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24" y="154"/>
                  <a:pt x="17" y="161"/>
                  <a:pt x="17" y="170"/>
                </a:cubicBezTo>
                <a:cubicBezTo>
                  <a:pt x="17" y="179"/>
                  <a:pt x="24" y="187"/>
                  <a:pt x="33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4" y="187"/>
                  <a:pt x="167" y="190"/>
                  <a:pt x="167" y="194"/>
                </a:cubicBezTo>
                <a:close/>
                <a:moveTo>
                  <a:pt x="86" y="28"/>
                </a:moveTo>
                <a:cubicBezTo>
                  <a:pt x="101" y="28"/>
                  <a:pt x="114" y="17"/>
                  <a:pt x="114" y="2"/>
                </a:cubicBezTo>
                <a:cubicBezTo>
                  <a:pt x="114" y="1"/>
                  <a:pt x="114" y="1"/>
                  <a:pt x="113" y="0"/>
                </a:cubicBezTo>
                <a:cubicBezTo>
                  <a:pt x="113" y="0"/>
                  <a:pt x="112" y="0"/>
                  <a:pt x="111" y="0"/>
                </a:cubicBezTo>
                <a:cubicBezTo>
                  <a:pt x="96" y="0"/>
                  <a:pt x="84" y="12"/>
                  <a:pt x="84" y="26"/>
                </a:cubicBezTo>
                <a:cubicBezTo>
                  <a:pt x="84" y="27"/>
                  <a:pt x="84" y="28"/>
                  <a:pt x="84" y="28"/>
                </a:cubicBezTo>
                <a:cubicBezTo>
                  <a:pt x="85" y="28"/>
                  <a:pt x="85" y="28"/>
                  <a:pt x="86" y="28"/>
                </a:cubicBezTo>
                <a:close/>
                <a:moveTo>
                  <a:pt x="137" y="50"/>
                </a:moveTo>
                <a:cubicBezTo>
                  <a:pt x="131" y="37"/>
                  <a:pt x="118" y="31"/>
                  <a:pt x="108" y="31"/>
                </a:cubicBezTo>
                <a:cubicBezTo>
                  <a:pt x="97" y="31"/>
                  <a:pt x="94" y="36"/>
                  <a:pt x="85" y="36"/>
                </a:cubicBezTo>
                <a:cubicBezTo>
                  <a:pt x="76" y="36"/>
                  <a:pt x="74" y="31"/>
                  <a:pt x="63" y="31"/>
                </a:cubicBezTo>
                <a:cubicBezTo>
                  <a:pt x="53" y="31"/>
                  <a:pt x="40" y="37"/>
                  <a:pt x="34" y="50"/>
                </a:cubicBezTo>
                <a:cubicBezTo>
                  <a:pt x="23" y="76"/>
                  <a:pt x="42" y="125"/>
                  <a:pt x="64" y="125"/>
                </a:cubicBezTo>
                <a:cubicBezTo>
                  <a:pt x="73" y="125"/>
                  <a:pt x="77" y="120"/>
                  <a:pt x="85" y="120"/>
                </a:cubicBezTo>
                <a:cubicBezTo>
                  <a:pt x="94" y="120"/>
                  <a:pt x="97" y="125"/>
                  <a:pt x="106" y="125"/>
                </a:cubicBezTo>
                <a:cubicBezTo>
                  <a:pt x="129" y="125"/>
                  <a:pt x="148" y="76"/>
                  <a:pt x="137" y="50"/>
                </a:cubicBezTo>
                <a:close/>
                <a:moveTo>
                  <a:pt x="63" y="46"/>
                </a:moveTo>
                <a:cubicBezTo>
                  <a:pt x="62" y="46"/>
                  <a:pt x="62" y="46"/>
                  <a:pt x="62" y="46"/>
                </a:cubicBezTo>
                <a:cubicBezTo>
                  <a:pt x="57" y="46"/>
                  <a:pt x="49" y="51"/>
                  <a:pt x="47" y="59"/>
                </a:cubicBezTo>
                <a:cubicBezTo>
                  <a:pt x="47" y="61"/>
                  <a:pt x="45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1" y="61"/>
                  <a:pt x="40" y="59"/>
                  <a:pt x="40" y="57"/>
                </a:cubicBezTo>
                <a:cubicBezTo>
                  <a:pt x="42" y="46"/>
                  <a:pt x="53" y="39"/>
                  <a:pt x="62" y="39"/>
                </a:cubicBezTo>
                <a:cubicBezTo>
                  <a:pt x="62" y="39"/>
                  <a:pt x="63" y="39"/>
                  <a:pt x="63" y="39"/>
                </a:cubicBezTo>
                <a:cubicBezTo>
                  <a:pt x="65" y="39"/>
                  <a:pt x="67" y="41"/>
                  <a:pt x="67" y="43"/>
                </a:cubicBezTo>
                <a:cubicBezTo>
                  <a:pt x="66" y="45"/>
                  <a:pt x="65" y="46"/>
                  <a:pt x="63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897"/>
          <p:cNvSpPr>
            <a:spLocks noEditPoints="1"/>
          </p:cNvSpPr>
          <p:nvPr/>
        </p:nvSpPr>
        <p:spPr bwMode="auto">
          <a:xfrm>
            <a:off x="305560" y="1480716"/>
            <a:ext cx="476578" cy="573383"/>
          </a:xfrm>
          <a:custGeom>
            <a:avLst/>
            <a:gdLst>
              <a:gd name="T0" fmla="*/ 40 w 162"/>
              <a:gd name="T1" fmla="*/ 195 h 195"/>
              <a:gd name="T2" fmla="*/ 128 w 162"/>
              <a:gd name="T3" fmla="*/ 191 h 195"/>
              <a:gd name="T4" fmla="*/ 131 w 162"/>
              <a:gd name="T5" fmla="*/ 125 h 195"/>
              <a:gd name="T6" fmla="*/ 31 w 162"/>
              <a:gd name="T7" fmla="*/ 69 h 195"/>
              <a:gd name="T8" fmla="*/ 38 w 162"/>
              <a:gd name="T9" fmla="*/ 72 h 195"/>
              <a:gd name="T10" fmla="*/ 41 w 162"/>
              <a:gd name="T11" fmla="*/ 68 h 195"/>
              <a:gd name="T12" fmla="*/ 43 w 162"/>
              <a:gd name="T13" fmla="*/ 65 h 195"/>
              <a:gd name="T14" fmla="*/ 31 w 162"/>
              <a:gd name="T15" fmla="*/ 69 h 195"/>
              <a:gd name="T16" fmla="*/ 81 w 162"/>
              <a:gd name="T17" fmla="*/ 33 h 195"/>
              <a:gd name="T18" fmla="*/ 82 w 162"/>
              <a:gd name="T19" fmla="*/ 26 h 195"/>
              <a:gd name="T20" fmla="*/ 87 w 162"/>
              <a:gd name="T21" fmla="*/ 37 h 195"/>
              <a:gd name="T22" fmla="*/ 81 w 162"/>
              <a:gd name="T23" fmla="*/ 51 h 195"/>
              <a:gd name="T24" fmla="*/ 85 w 162"/>
              <a:gd name="T25" fmla="*/ 58 h 195"/>
              <a:gd name="T26" fmla="*/ 87 w 162"/>
              <a:gd name="T27" fmla="*/ 49 h 195"/>
              <a:gd name="T28" fmla="*/ 89 w 162"/>
              <a:gd name="T29" fmla="*/ 46 h 195"/>
              <a:gd name="T30" fmla="*/ 104 w 162"/>
              <a:gd name="T31" fmla="*/ 45 h 195"/>
              <a:gd name="T32" fmla="*/ 92 w 162"/>
              <a:gd name="T33" fmla="*/ 55 h 195"/>
              <a:gd name="T34" fmla="*/ 96 w 162"/>
              <a:gd name="T35" fmla="*/ 78 h 195"/>
              <a:gd name="T36" fmla="*/ 107 w 162"/>
              <a:gd name="T37" fmla="*/ 74 h 195"/>
              <a:gd name="T38" fmla="*/ 131 w 162"/>
              <a:gd name="T39" fmla="*/ 94 h 195"/>
              <a:gd name="T40" fmla="*/ 129 w 162"/>
              <a:gd name="T41" fmla="*/ 80 h 195"/>
              <a:gd name="T42" fmla="*/ 118 w 162"/>
              <a:gd name="T43" fmla="*/ 60 h 195"/>
              <a:gd name="T44" fmla="*/ 119 w 162"/>
              <a:gd name="T45" fmla="*/ 47 h 195"/>
              <a:gd name="T46" fmla="*/ 112 w 162"/>
              <a:gd name="T47" fmla="*/ 46 h 195"/>
              <a:gd name="T48" fmla="*/ 119 w 162"/>
              <a:gd name="T49" fmla="*/ 44 h 195"/>
              <a:gd name="T50" fmla="*/ 128 w 162"/>
              <a:gd name="T51" fmla="*/ 45 h 195"/>
              <a:gd name="T52" fmla="*/ 89 w 162"/>
              <a:gd name="T53" fmla="*/ 17 h 195"/>
              <a:gd name="T54" fmla="*/ 87 w 162"/>
              <a:gd name="T55" fmla="*/ 21 h 195"/>
              <a:gd name="T56" fmla="*/ 76 w 162"/>
              <a:gd name="T57" fmla="*/ 26 h 195"/>
              <a:gd name="T58" fmla="*/ 72 w 162"/>
              <a:gd name="T59" fmla="*/ 115 h 195"/>
              <a:gd name="T60" fmla="*/ 94 w 162"/>
              <a:gd name="T61" fmla="*/ 128 h 195"/>
              <a:gd name="T62" fmla="*/ 100 w 162"/>
              <a:gd name="T63" fmla="*/ 131 h 195"/>
              <a:gd name="T64" fmla="*/ 98 w 162"/>
              <a:gd name="T65" fmla="*/ 127 h 195"/>
              <a:gd name="T66" fmla="*/ 98 w 162"/>
              <a:gd name="T67" fmla="*/ 119 h 195"/>
              <a:gd name="T68" fmla="*/ 100 w 162"/>
              <a:gd name="T69" fmla="*/ 116 h 195"/>
              <a:gd name="T70" fmla="*/ 99 w 162"/>
              <a:gd name="T71" fmla="*/ 108 h 195"/>
              <a:gd name="T72" fmla="*/ 92 w 162"/>
              <a:gd name="T73" fmla="*/ 96 h 195"/>
              <a:gd name="T74" fmla="*/ 80 w 162"/>
              <a:gd name="T75" fmla="*/ 100 h 195"/>
              <a:gd name="T76" fmla="*/ 56 w 162"/>
              <a:gd name="T77" fmla="*/ 73 h 195"/>
              <a:gd name="T78" fmla="*/ 60 w 162"/>
              <a:gd name="T79" fmla="*/ 72 h 195"/>
              <a:gd name="T80" fmla="*/ 39 w 162"/>
              <a:gd name="T81" fmla="*/ 77 h 195"/>
              <a:gd name="T82" fmla="*/ 33 w 162"/>
              <a:gd name="T83" fmla="*/ 77 h 195"/>
              <a:gd name="T84" fmla="*/ 48 w 162"/>
              <a:gd name="T85" fmla="*/ 113 h 195"/>
              <a:gd name="T86" fmla="*/ 57 w 162"/>
              <a:gd name="T87" fmla="*/ 105 h 195"/>
              <a:gd name="T88" fmla="*/ 45 w 162"/>
              <a:gd name="T89" fmla="*/ 110 h 195"/>
              <a:gd name="T90" fmla="*/ 43 w 162"/>
              <a:gd name="T91" fmla="*/ 100 h 195"/>
              <a:gd name="T92" fmla="*/ 51 w 162"/>
              <a:gd name="T93" fmla="*/ 96 h 195"/>
              <a:gd name="T94" fmla="*/ 55 w 162"/>
              <a:gd name="T95" fmla="*/ 78 h 195"/>
              <a:gd name="T96" fmla="*/ 44 w 162"/>
              <a:gd name="T97" fmla="*/ 38 h 195"/>
              <a:gd name="T98" fmla="*/ 45 w 162"/>
              <a:gd name="T99" fmla="*/ 54 h 195"/>
              <a:gd name="T100" fmla="*/ 47 w 162"/>
              <a:gd name="T101" fmla="*/ 53 h 195"/>
              <a:gd name="T102" fmla="*/ 48 w 162"/>
              <a:gd name="T103" fmla="*/ 56 h 195"/>
              <a:gd name="T104" fmla="*/ 55 w 162"/>
              <a:gd name="T105" fmla="*/ 46 h 195"/>
              <a:gd name="T106" fmla="*/ 55 w 162"/>
              <a:gd name="T107" fmla="*/ 41 h 195"/>
              <a:gd name="T108" fmla="*/ 47 w 162"/>
              <a:gd name="T109" fmla="*/ 39 h 195"/>
              <a:gd name="T110" fmla="*/ 44 w 162"/>
              <a:gd name="T111" fmla="*/ 39 h 195"/>
              <a:gd name="T112" fmla="*/ 144 w 162"/>
              <a:gd name="T113" fmla="*/ 130 h 195"/>
              <a:gd name="T114" fmla="*/ 13 w 162"/>
              <a:gd name="T115" fmla="*/ 89 h 195"/>
              <a:gd name="T116" fmla="*/ 47 w 162"/>
              <a:gd name="T117" fmla="*/ 4 h 195"/>
              <a:gd name="T118" fmla="*/ 2 w 162"/>
              <a:gd name="T119" fmla="*/ 91 h 195"/>
              <a:gd name="T120" fmla="*/ 153 w 162"/>
              <a:gd name="T121" fmla="*/ 13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95">
                <a:moveTo>
                  <a:pt x="128" y="191"/>
                </a:moveTo>
                <a:cubicBezTo>
                  <a:pt x="130" y="192"/>
                  <a:pt x="128" y="195"/>
                  <a:pt x="125" y="195"/>
                </a:cubicBezTo>
                <a:cubicBezTo>
                  <a:pt x="40" y="195"/>
                  <a:pt x="40" y="195"/>
                  <a:pt x="40" y="195"/>
                </a:cubicBezTo>
                <a:cubicBezTo>
                  <a:pt x="37" y="195"/>
                  <a:pt x="37" y="192"/>
                  <a:pt x="38" y="191"/>
                </a:cubicBezTo>
                <a:cubicBezTo>
                  <a:pt x="44" y="181"/>
                  <a:pt x="63" y="172"/>
                  <a:pt x="83" y="172"/>
                </a:cubicBezTo>
                <a:cubicBezTo>
                  <a:pt x="102" y="172"/>
                  <a:pt x="121" y="180"/>
                  <a:pt x="128" y="191"/>
                </a:cubicBezTo>
                <a:close/>
                <a:moveTo>
                  <a:pt x="49" y="26"/>
                </a:moveTo>
                <a:cubicBezTo>
                  <a:pt x="76" y="3"/>
                  <a:pt x="116" y="7"/>
                  <a:pt x="139" y="34"/>
                </a:cubicBezTo>
                <a:cubicBezTo>
                  <a:pt x="162" y="61"/>
                  <a:pt x="158" y="102"/>
                  <a:pt x="131" y="125"/>
                </a:cubicBezTo>
                <a:cubicBezTo>
                  <a:pt x="104" y="147"/>
                  <a:pt x="63" y="144"/>
                  <a:pt x="41" y="117"/>
                </a:cubicBezTo>
                <a:cubicBezTo>
                  <a:pt x="18" y="89"/>
                  <a:pt x="21" y="49"/>
                  <a:pt x="49" y="26"/>
                </a:cubicBezTo>
                <a:close/>
                <a:moveTo>
                  <a:pt x="31" y="69"/>
                </a:moveTo>
                <a:cubicBezTo>
                  <a:pt x="32" y="68"/>
                  <a:pt x="33" y="68"/>
                  <a:pt x="34" y="68"/>
                </a:cubicBezTo>
                <a:cubicBezTo>
                  <a:pt x="35" y="68"/>
                  <a:pt x="36" y="68"/>
                  <a:pt x="37" y="69"/>
                </a:cubicBezTo>
                <a:cubicBezTo>
                  <a:pt x="37" y="70"/>
                  <a:pt x="38" y="71"/>
                  <a:pt x="38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1" y="70"/>
                  <a:pt x="42" y="70"/>
                  <a:pt x="42" y="69"/>
                </a:cubicBezTo>
                <a:cubicBezTo>
                  <a:pt x="42" y="69"/>
                  <a:pt x="42" y="69"/>
                  <a:pt x="41" y="68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6"/>
                  <a:pt x="41" y="66"/>
                  <a:pt x="41" y="66"/>
                </a:cubicBezTo>
                <a:cubicBezTo>
                  <a:pt x="42" y="66"/>
                  <a:pt x="43" y="65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39" y="65"/>
                  <a:pt x="35" y="66"/>
                  <a:pt x="32" y="68"/>
                </a:cubicBezTo>
                <a:cubicBezTo>
                  <a:pt x="31" y="68"/>
                  <a:pt x="31" y="68"/>
                  <a:pt x="31" y="69"/>
                </a:cubicBezTo>
                <a:close/>
                <a:moveTo>
                  <a:pt x="78" y="37"/>
                </a:moveTo>
                <a:cubicBezTo>
                  <a:pt x="79" y="37"/>
                  <a:pt x="80" y="37"/>
                  <a:pt x="82" y="37"/>
                </a:cubicBezTo>
                <a:cubicBezTo>
                  <a:pt x="81" y="36"/>
                  <a:pt x="81" y="34"/>
                  <a:pt x="81" y="33"/>
                </a:cubicBezTo>
                <a:cubicBezTo>
                  <a:pt x="80" y="27"/>
                  <a:pt x="80" y="26"/>
                  <a:pt x="80" y="25"/>
                </a:cubicBezTo>
                <a:cubicBezTo>
                  <a:pt x="80" y="25"/>
                  <a:pt x="81" y="25"/>
                  <a:pt x="81" y="25"/>
                </a:cubicBezTo>
                <a:cubicBezTo>
                  <a:pt x="82" y="25"/>
                  <a:pt x="82" y="26"/>
                  <a:pt x="82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3" y="27"/>
                  <a:pt x="83" y="28"/>
                  <a:pt x="84" y="29"/>
                </a:cubicBezTo>
                <a:cubicBezTo>
                  <a:pt x="86" y="32"/>
                  <a:pt x="88" y="35"/>
                  <a:pt x="87" y="37"/>
                </a:cubicBezTo>
                <a:cubicBezTo>
                  <a:pt x="87" y="39"/>
                  <a:pt x="86" y="40"/>
                  <a:pt x="84" y="41"/>
                </a:cubicBezTo>
                <a:cubicBezTo>
                  <a:pt x="83" y="42"/>
                  <a:pt x="83" y="42"/>
                  <a:pt x="83" y="44"/>
                </a:cubicBezTo>
                <a:cubicBezTo>
                  <a:pt x="83" y="45"/>
                  <a:pt x="82" y="47"/>
                  <a:pt x="81" y="51"/>
                </a:cubicBezTo>
                <a:cubicBezTo>
                  <a:pt x="82" y="52"/>
                  <a:pt x="82" y="54"/>
                  <a:pt x="82" y="55"/>
                </a:cubicBezTo>
                <a:cubicBezTo>
                  <a:pt x="82" y="56"/>
                  <a:pt x="82" y="57"/>
                  <a:pt x="84" y="59"/>
                </a:cubicBezTo>
                <a:cubicBezTo>
                  <a:pt x="84" y="59"/>
                  <a:pt x="85" y="59"/>
                  <a:pt x="85" y="58"/>
                </a:cubicBezTo>
                <a:cubicBezTo>
                  <a:pt x="86" y="57"/>
                  <a:pt x="86" y="56"/>
                  <a:pt x="86" y="54"/>
                </a:cubicBezTo>
                <a:cubicBezTo>
                  <a:pt x="85" y="52"/>
                  <a:pt x="85" y="51"/>
                  <a:pt x="86" y="50"/>
                </a:cubicBezTo>
                <a:cubicBezTo>
                  <a:pt x="86" y="49"/>
                  <a:pt x="87" y="49"/>
                  <a:pt x="87" y="49"/>
                </a:cubicBezTo>
                <a:cubicBezTo>
                  <a:pt x="88" y="48"/>
                  <a:pt x="88" y="48"/>
                  <a:pt x="88" y="47"/>
                </a:cubicBezTo>
                <a:cubicBezTo>
                  <a:pt x="88" y="47"/>
                  <a:pt x="88" y="47"/>
                  <a:pt x="88" y="47"/>
                </a:cubicBezTo>
                <a:cubicBezTo>
                  <a:pt x="88" y="46"/>
                  <a:pt x="88" y="46"/>
                  <a:pt x="89" y="46"/>
                </a:cubicBezTo>
                <a:cubicBezTo>
                  <a:pt x="91" y="46"/>
                  <a:pt x="94" y="47"/>
                  <a:pt x="97" y="48"/>
                </a:cubicBezTo>
                <a:cubicBezTo>
                  <a:pt x="97" y="47"/>
                  <a:pt x="97" y="47"/>
                  <a:pt x="98" y="46"/>
                </a:cubicBezTo>
                <a:cubicBezTo>
                  <a:pt x="100" y="44"/>
                  <a:pt x="102" y="44"/>
                  <a:pt x="104" y="45"/>
                </a:cubicBezTo>
                <a:cubicBezTo>
                  <a:pt x="106" y="46"/>
                  <a:pt x="106" y="48"/>
                  <a:pt x="106" y="50"/>
                </a:cubicBezTo>
                <a:cubicBezTo>
                  <a:pt x="104" y="53"/>
                  <a:pt x="100" y="57"/>
                  <a:pt x="96" y="57"/>
                </a:cubicBezTo>
                <a:cubicBezTo>
                  <a:pt x="94" y="57"/>
                  <a:pt x="93" y="56"/>
                  <a:pt x="92" y="55"/>
                </a:cubicBezTo>
                <a:cubicBezTo>
                  <a:pt x="90" y="56"/>
                  <a:pt x="88" y="57"/>
                  <a:pt x="87" y="60"/>
                </a:cubicBezTo>
                <a:cubicBezTo>
                  <a:pt x="86" y="64"/>
                  <a:pt x="87" y="69"/>
                  <a:pt x="90" y="74"/>
                </a:cubicBezTo>
                <a:cubicBezTo>
                  <a:pt x="92" y="78"/>
                  <a:pt x="95" y="78"/>
                  <a:pt x="96" y="78"/>
                </a:cubicBezTo>
                <a:cubicBezTo>
                  <a:pt x="98" y="78"/>
                  <a:pt x="100" y="77"/>
                  <a:pt x="101" y="76"/>
                </a:cubicBezTo>
                <a:cubicBezTo>
                  <a:pt x="103" y="75"/>
                  <a:pt x="105" y="75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8" y="74"/>
                  <a:pt x="108" y="74"/>
                </a:cubicBezTo>
                <a:cubicBezTo>
                  <a:pt x="109" y="75"/>
                  <a:pt x="110" y="76"/>
                  <a:pt x="112" y="78"/>
                </a:cubicBezTo>
                <a:cubicBezTo>
                  <a:pt x="117" y="83"/>
                  <a:pt x="128" y="94"/>
                  <a:pt x="131" y="94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2" y="93"/>
                  <a:pt x="133" y="92"/>
                  <a:pt x="131" y="87"/>
                </a:cubicBezTo>
                <a:cubicBezTo>
                  <a:pt x="131" y="85"/>
                  <a:pt x="130" y="83"/>
                  <a:pt x="129" y="80"/>
                </a:cubicBezTo>
                <a:cubicBezTo>
                  <a:pt x="128" y="73"/>
                  <a:pt x="125" y="63"/>
                  <a:pt x="122" y="58"/>
                </a:cubicBezTo>
                <a:cubicBezTo>
                  <a:pt x="121" y="59"/>
                  <a:pt x="120" y="60"/>
                  <a:pt x="119" y="60"/>
                </a:cubicBezTo>
                <a:cubicBezTo>
                  <a:pt x="119" y="61"/>
                  <a:pt x="118" y="60"/>
                  <a:pt x="118" y="60"/>
                </a:cubicBezTo>
                <a:cubicBezTo>
                  <a:pt x="117" y="58"/>
                  <a:pt x="118" y="56"/>
                  <a:pt x="119" y="54"/>
                </a:cubicBezTo>
                <a:cubicBezTo>
                  <a:pt x="120" y="52"/>
                  <a:pt x="121" y="50"/>
                  <a:pt x="120" y="48"/>
                </a:cubicBezTo>
                <a:cubicBezTo>
                  <a:pt x="120" y="48"/>
                  <a:pt x="119" y="47"/>
                  <a:pt x="119" y="47"/>
                </a:cubicBezTo>
                <a:cubicBezTo>
                  <a:pt x="119" y="47"/>
                  <a:pt x="118" y="48"/>
                  <a:pt x="118" y="48"/>
                </a:cubicBezTo>
                <a:cubicBezTo>
                  <a:pt x="117" y="49"/>
                  <a:pt x="116" y="49"/>
                  <a:pt x="115" y="49"/>
                </a:cubicBezTo>
                <a:cubicBezTo>
                  <a:pt x="113" y="49"/>
                  <a:pt x="112" y="48"/>
                  <a:pt x="112" y="46"/>
                </a:cubicBezTo>
                <a:cubicBezTo>
                  <a:pt x="111" y="46"/>
                  <a:pt x="111" y="45"/>
                  <a:pt x="112" y="45"/>
                </a:cubicBezTo>
                <a:cubicBezTo>
                  <a:pt x="112" y="45"/>
                  <a:pt x="113" y="45"/>
                  <a:pt x="113" y="45"/>
                </a:cubicBezTo>
                <a:cubicBezTo>
                  <a:pt x="115" y="46"/>
                  <a:pt x="117" y="45"/>
                  <a:pt x="119" y="44"/>
                </a:cubicBezTo>
                <a:cubicBezTo>
                  <a:pt x="120" y="43"/>
                  <a:pt x="122" y="43"/>
                  <a:pt x="123" y="43"/>
                </a:cubicBezTo>
                <a:cubicBezTo>
                  <a:pt x="124" y="43"/>
                  <a:pt x="126" y="43"/>
                  <a:pt x="127" y="44"/>
                </a:cubicBezTo>
                <a:cubicBezTo>
                  <a:pt x="127" y="44"/>
                  <a:pt x="128" y="45"/>
                  <a:pt x="128" y="45"/>
                </a:cubicBezTo>
                <a:cubicBezTo>
                  <a:pt x="129" y="47"/>
                  <a:pt x="130" y="48"/>
                  <a:pt x="134" y="48"/>
                </a:cubicBezTo>
                <a:cubicBezTo>
                  <a:pt x="133" y="45"/>
                  <a:pt x="132" y="40"/>
                  <a:pt x="134" y="37"/>
                </a:cubicBezTo>
                <a:cubicBezTo>
                  <a:pt x="123" y="24"/>
                  <a:pt x="106" y="16"/>
                  <a:pt x="89" y="17"/>
                </a:cubicBezTo>
                <a:cubicBezTo>
                  <a:pt x="90" y="17"/>
                  <a:pt x="90" y="18"/>
                  <a:pt x="90" y="19"/>
                </a:cubicBezTo>
                <a:cubicBezTo>
                  <a:pt x="90" y="20"/>
                  <a:pt x="89" y="21"/>
                  <a:pt x="88" y="21"/>
                </a:cubicBezTo>
                <a:cubicBezTo>
                  <a:pt x="88" y="21"/>
                  <a:pt x="88" y="21"/>
                  <a:pt x="87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6" y="20"/>
                  <a:pt x="85" y="19"/>
                  <a:pt x="84" y="19"/>
                </a:cubicBezTo>
                <a:cubicBezTo>
                  <a:pt x="82" y="19"/>
                  <a:pt x="78" y="22"/>
                  <a:pt x="76" y="26"/>
                </a:cubicBezTo>
                <a:cubicBezTo>
                  <a:pt x="75" y="28"/>
                  <a:pt x="74" y="33"/>
                  <a:pt x="78" y="37"/>
                </a:cubicBezTo>
                <a:close/>
                <a:moveTo>
                  <a:pt x="69" y="105"/>
                </a:moveTo>
                <a:cubicBezTo>
                  <a:pt x="69" y="109"/>
                  <a:pt x="70" y="112"/>
                  <a:pt x="72" y="115"/>
                </a:cubicBezTo>
                <a:cubicBezTo>
                  <a:pt x="72" y="115"/>
                  <a:pt x="73" y="116"/>
                  <a:pt x="73" y="117"/>
                </a:cubicBezTo>
                <a:cubicBezTo>
                  <a:pt x="74" y="116"/>
                  <a:pt x="75" y="116"/>
                  <a:pt x="77" y="116"/>
                </a:cubicBezTo>
                <a:cubicBezTo>
                  <a:pt x="84" y="116"/>
                  <a:pt x="89" y="122"/>
                  <a:pt x="94" y="128"/>
                </a:cubicBezTo>
                <a:cubicBezTo>
                  <a:pt x="95" y="130"/>
                  <a:pt x="97" y="132"/>
                  <a:pt x="98" y="133"/>
                </a:cubicBezTo>
                <a:cubicBezTo>
                  <a:pt x="99" y="133"/>
                  <a:pt x="100" y="133"/>
                  <a:pt x="101" y="133"/>
                </a:cubicBezTo>
                <a:cubicBezTo>
                  <a:pt x="101" y="132"/>
                  <a:pt x="100" y="131"/>
                  <a:pt x="100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28"/>
                  <a:pt x="99" y="127"/>
                  <a:pt x="99" y="127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27"/>
                  <a:pt x="98" y="126"/>
                  <a:pt x="98" y="126"/>
                </a:cubicBezTo>
                <a:cubicBezTo>
                  <a:pt x="98" y="124"/>
                  <a:pt x="99" y="122"/>
                  <a:pt x="100" y="120"/>
                </a:cubicBezTo>
                <a:cubicBezTo>
                  <a:pt x="99" y="120"/>
                  <a:pt x="99" y="120"/>
                  <a:pt x="98" y="119"/>
                </a:cubicBezTo>
                <a:cubicBezTo>
                  <a:pt x="98" y="119"/>
                  <a:pt x="98" y="119"/>
                  <a:pt x="98" y="118"/>
                </a:cubicBezTo>
                <a:cubicBezTo>
                  <a:pt x="99" y="118"/>
                  <a:pt x="99" y="117"/>
                  <a:pt x="99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00" y="115"/>
                  <a:pt x="100" y="114"/>
                  <a:pt x="100" y="114"/>
                </a:cubicBezTo>
                <a:cubicBezTo>
                  <a:pt x="100" y="112"/>
                  <a:pt x="100" y="111"/>
                  <a:pt x="99" y="110"/>
                </a:cubicBezTo>
                <a:cubicBezTo>
                  <a:pt x="98" y="109"/>
                  <a:pt x="98" y="109"/>
                  <a:pt x="99" y="108"/>
                </a:cubicBezTo>
                <a:cubicBezTo>
                  <a:pt x="101" y="104"/>
                  <a:pt x="100" y="101"/>
                  <a:pt x="98" y="97"/>
                </a:cubicBezTo>
                <a:cubicBezTo>
                  <a:pt x="97" y="96"/>
                  <a:pt x="97" y="95"/>
                  <a:pt x="96" y="94"/>
                </a:cubicBezTo>
                <a:cubicBezTo>
                  <a:pt x="95" y="94"/>
                  <a:pt x="94" y="95"/>
                  <a:pt x="92" y="96"/>
                </a:cubicBezTo>
                <a:cubicBezTo>
                  <a:pt x="90" y="97"/>
                  <a:pt x="89" y="99"/>
                  <a:pt x="87" y="99"/>
                </a:cubicBezTo>
                <a:cubicBezTo>
                  <a:pt x="86" y="99"/>
                  <a:pt x="85" y="98"/>
                  <a:pt x="84" y="98"/>
                </a:cubicBezTo>
                <a:cubicBezTo>
                  <a:pt x="83" y="99"/>
                  <a:pt x="81" y="99"/>
                  <a:pt x="80" y="100"/>
                </a:cubicBezTo>
                <a:cubicBezTo>
                  <a:pt x="76" y="101"/>
                  <a:pt x="73" y="102"/>
                  <a:pt x="69" y="105"/>
                </a:cubicBezTo>
                <a:close/>
                <a:moveTo>
                  <a:pt x="53" y="76"/>
                </a:moveTo>
                <a:cubicBezTo>
                  <a:pt x="54" y="74"/>
                  <a:pt x="55" y="73"/>
                  <a:pt x="56" y="73"/>
                </a:cubicBezTo>
                <a:cubicBezTo>
                  <a:pt x="57" y="73"/>
                  <a:pt x="57" y="74"/>
                  <a:pt x="57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58" y="74"/>
                  <a:pt x="59" y="73"/>
                  <a:pt x="60" y="72"/>
                </a:cubicBezTo>
                <a:cubicBezTo>
                  <a:pt x="59" y="71"/>
                  <a:pt x="58" y="70"/>
                  <a:pt x="56" y="70"/>
                </a:cubicBezTo>
                <a:cubicBezTo>
                  <a:pt x="50" y="70"/>
                  <a:pt x="42" y="73"/>
                  <a:pt x="40" y="75"/>
                </a:cubicBezTo>
                <a:cubicBezTo>
                  <a:pt x="40" y="76"/>
                  <a:pt x="40" y="77"/>
                  <a:pt x="39" y="77"/>
                </a:cubicBezTo>
                <a:cubicBezTo>
                  <a:pt x="39" y="78"/>
                  <a:pt x="37" y="79"/>
                  <a:pt x="36" y="79"/>
                </a:cubicBezTo>
                <a:cubicBezTo>
                  <a:pt x="36" y="79"/>
                  <a:pt x="34" y="79"/>
                  <a:pt x="34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90"/>
                  <a:pt x="36" y="102"/>
                  <a:pt x="44" y="113"/>
                </a:cubicBezTo>
                <a:cubicBezTo>
                  <a:pt x="45" y="113"/>
                  <a:pt x="45" y="113"/>
                  <a:pt x="48" y="113"/>
                </a:cubicBezTo>
                <a:cubicBezTo>
                  <a:pt x="53" y="113"/>
                  <a:pt x="61" y="111"/>
                  <a:pt x="65" y="108"/>
                </a:cubicBezTo>
                <a:cubicBezTo>
                  <a:pt x="63" y="108"/>
                  <a:pt x="60" y="107"/>
                  <a:pt x="59" y="106"/>
                </a:cubicBezTo>
                <a:cubicBezTo>
                  <a:pt x="58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4" y="105"/>
                  <a:pt x="51" y="109"/>
                  <a:pt x="49" y="110"/>
                </a:cubicBezTo>
                <a:cubicBezTo>
                  <a:pt x="48" y="111"/>
                  <a:pt x="47" y="112"/>
                  <a:pt x="45" y="110"/>
                </a:cubicBezTo>
                <a:cubicBezTo>
                  <a:pt x="43" y="109"/>
                  <a:pt x="42" y="108"/>
                  <a:pt x="42" y="106"/>
                </a:cubicBezTo>
                <a:cubicBezTo>
                  <a:pt x="41" y="104"/>
                  <a:pt x="42" y="102"/>
                  <a:pt x="43" y="10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4" y="100"/>
                  <a:pt x="46" y="100"/>
                  <a:pt x="48" y="100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99"/>
                  <a:pt x="51" y="98"/>
                  <a:pt x="51" y="96"/>
                </a:cubicBezTo>
                <a:cubicBezTo>
                  <a:pt x="50" y="91"/>
                  <a:pt x="50" y="85"/>
                  <a:pt x="56" y="78"/>
                </a:cubicBezTo>
                <a:cubicBezTo>
                  <a:pt x="56" y="78"/>
                  <a:pt x="56" y="78"/>
                  <a:pt x="56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4" y="78"/>
                  <a:pt x="53" y="77"/>
                  <a:pt x="53" y="77"/>
                </a:cubicBezTo>
                <a:cubicBezTo>
                  <a:pt x="52" y="77"/>
                  <a:pt x="52" y="76"/>
                  <a:pt x="53" y="76"/>
                </a:cubicBezTo>
                <a:close/>
                <a:moveTo>
                  <a:pt x="44" y="38"/>
                </a:moveTo>
                <a:cubicBezTo>
                  <a:pt x="41" y="42"/>
                  <a:pt x="39" y="46"/>
                  <a:pt x="37" y="50"/>
                </a:cubicBezTo>
                <a:cubicBezTo>
                  <a:pt x="39" y="50"/>
                  <a:pt x="43" y="51"/>
                  <a:pt x="44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3"/>
                </a:cubicBezTo>
                <a:cubicBezTo>
                  <a:pt x="46" y="53"/>
                  <a:pt x="46" y="53"/>
                  <a:pt x="47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4"/>
                  <a:pt x="48" y="55"/>
                  <a:pt x="48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51" y="58"/>
                  <a:pt x="54" y="57"/>
                  <a:pt x="57" y="55"/>
                </a:cubicBezTo>
                <a:cubicBezTo>
                  <a:pt x="55" y="53"/>
                  <a:pt x="55" y="51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54" y="44"/>
                  <a:pt x="55" y="44"/>
                  <a:pt x="56" y="43"/>
                </a:cubicBezTo>
                <a:cubicBezTo>
                  <a:pt x="56" y="43"/>
                  <a:pt x="56" y="42"/>
                  <a:pt x="56" y="41"/>
                </a:cubicBezTo>
                <a:cubicBezTo>
                  <a:pt x="56" y="41"/>
                  <a:pt x="56" y="41"/>
                  <a:pt x="55" y="41"/>
                </a:cubicBezTo>
                <a:cubicBezTo>
                  <a:pt x="54" y="41"/>
                  <a:pt x="52" y="41"/>
                  <a:pt x="50" y="39"/>
                </a:cubicBezTo>
                <a:cubicBezTo>
                  <a:pt x="50" y="38"/>
                  <a:pt x="49" y="38"/>
                  <a:pt x="49" y="38"/>
                </a:cubicBezTo>
                <a:cubicBezTo>
                  <a:pt x="49" y="38"/>
                  <a:pt x="48" y="38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46" y="40"/>
                  <a:pt x="46" y="39"/>
                </a:cubicBezTo>
                <a:cubicBezTo>
                  <a:pt x="45" y="39"/>
                  <a:pt x="45" y="39"/>
                  <a:pt x="44" y="39"/>
                </a:cubicBezTo>
                <a:cubicBezTo>
                  <a:pt x="44" y="39"/>
                  <a:pt x="44" y="39"/>
                  <a:pt x="44" y="38"/>
                </a:cubicBezTo>
                <a:close/>
                <a:moveTo>
                  <a:pt x="153" y="130"/>
                </a:moveTo>
                <a:cubicBezTo>
                  <a:pt x="150" y="128"/>
                  <a:pt x="147" y="128"/>
                  <a:pt x="144" y="130"/>
                </a:cubicBezTo>
                <a:cubicBezTo>
                  <a:pt x="133" y="141"/>
                  <a:pt x="119" y="149"/>
                  <a:pt x="103" y="152"/>
                </a:cubicBezTo>
                <a:cubicBezTo>
                  <a:pt x="97" y="153"/>
                  <a:pt x="90" y="153"/>
                  <a:pt x="83" y="153"/>
                </a:cubicBezTo>
                <a:cubicBezTo>
                  <a:pt x="47" y="150"/>
                  <a:pt x="19" y="123"/>
                  <a:pt x="13" y="89"/>
                </a:cubicBezTo>
                <a:cubicBezTo>
                  <a:pt x="12" y="82"/>
                  <a:pt x="12" y="76"/>
                  <a:pt x="12" y="69"/>
                </a:cubicBezTo>
                <a:cubicBezTo>
                  <a:pt x="14" y="45"/>
                  <a:pt x="27" y="25"/>
                  <a:pt x="45" y="12"/>
                </a:cubicBezTo>
                <a:cubicBezTo>
                  <a:pt x="48" y="10"/>
                  <a:pt x="48" y="6"/>
                  <a:pt x="47" y="4"/>
                </a:cubicBezTo>
                <a:cubicBezTo>
                  <a:pt x="45" y="1"/>
                  <a:pt x="41" y="0"/>
                  <a:pt x="38" y="2"/>
                </a:cubicBezTo>
                <a:cubicBezTo>
                  <a:pt x="17" y="17"/>
                  <a:pt x="3" y="40"/>
                  <a:pt x="1" y="68"/>
                </a:cubicBezTo>
                <a:cubicBezTo>
                  <a:pt x="0" y="76"/>
                  <a:pt x="0" y="83"/>
                  <a:pt x="2" y="91"/>
                </a:cubicBezTo>
                <a:cubicBezTo>
                  <a:pt x="8" y="130"/>
                  <a:pt x="41" y="161"/>
                  <a:pt x="82" y="164"/>
                </a:cubicBezTo>
                <a:cubicBezTo>
                  <a:pt x="90" y="165"/>
                  <a:pt x="98" y="165"/>
                  <a:pt x="105" y="163"/>
                </a:cubicBezTo>
                <a:cubicBezTo>
                  <a:pt x="123" y="160"/>
                  <a:pt x="140" y="151"/>
                  <a:pt x="153" y="139"/>
                </a:cubicBezTo>
                <a:cubicBezTo>
                  <a:pt x="155" y="136"/>
                  <a:pt x="155" y="133"/>
                  <a:pt x="153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</a:t>
            </a:r>
          </a:p>
        </p:txBody>
      </p:sp>
      <p:sp>
        <p:nvSpPr>
          <p:cNvPr id="57" name="矩形 56"/>
          <p:cNvSpPr/>
          <p:nvPr/>
        </p:nvSpPr>
        <p:spPr>
          <a:xfrm>
            <a:off x="90232" y="575233"/>
            <a:ext cx="1321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PAPER SUMMARY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224499" y="1568288"/>
            <a:ext cx="6695001" cy="295827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451945" y="1948311"/>
            <a:ext cx="423556" cy="423557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440786" y="1418852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827051" y="1111717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 bwMode="auto">
          <a:xfrm>
            <a:off x="7361712" y="4112165"/>
            <a:ext cx="700997" cy="63202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椭圆 12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155042" y="4581435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062709" y="4056586"/>
            <a:ext cx="158914" cy="158914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435518" y="1949401"/>
            <a:ext cx="6346774" cy="2829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光阴似箭，日月如梭，时光一去不复返，大学四年的美好光阴转瞬即逝，即将毕业的我，将离开校园生活，迎接踏入社会的新的人生旅途。四年的求学，在学校我学到了很多知识，不仅仅是专业知识，还有一些生活上和人际关系上的知识。这些都得益于学校提供了我们一个良好的学习环境和氛围，同时也离不开辛勤的老师们对我的教导，还有在大学四年里一同成长的同学们。感谢你们，大学四年有你们的陪伴使我受益匪浅，在互相学习，互相帮忙中度过了十分愉快的时光。我还要感谢我的家人、朋友对我的鼓励和支持。特别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要</a:t>
            </a:r>
            <a:r>
              <a: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感谢我的指导老师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--</a:t>
            </a:r>
            <a:r>
              <a: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杨文琳老师，这次的毕业设计的过程充满坎坷，杨老师以她渊博的知识、敏锐的思维、兢兢业业的工作态度在本次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毕业设计</a:t>
            </a:r>
            <a:r>
              <a: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中给予了我很大的支持。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组合 1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GrpSpPr/>
          <p:nvPr/>
        </p:nvGrpSpPr>
        <p:grpSpPr>
          <a:xfrm>
            <a:off x="781379" y="1141061"/>
            <a:ext cx="1207803" cy="1088968"/>
            <a:chOff x="758944" y="841266"/>
            <a:chExt cx="1207803" cy="1088968"/>
          </a:xfrm>
          <a:solidFill>
            <a:schemeClr val="accent1"/>
          </a:solidFill>
          <a:effectLst/>
        </p:grpSpPr>
        <p:sp>
          <p:nvSpPr>
            <p:cNvPr id="18" name="Freeform 5"/>
            <p:cNvSpPr/>
            <p:nvPr/>
          </p:nvSpPr>
          <p:spPr bwMode="auto">
            <a:xfrm>
              <a:off x="758944" y="841266"/>
              <a:ext cx="1207803" cy="108896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TextBox 156"/>
            <p:cNvSpPr txBox="1"/>
            <p:nvPr/>
          </p:nvSpPr>
          <p:spPr>
            <a:xfrm>
              <a:off x="922376" y="1143439"/>
              <a:ext cx="880940" cy="507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致谢</a:t>
              </a:r>
              <a:endParaRPr lang="zh-CN" altLang="en-US" sz="27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54303" y="2104337"/>
            <a:ext cx="5754558" cy="941157"/>
            <a:chOff x="2815706" y="1814717"/>
            <a:chExt cx="5754558" cy="941157"/>
          </a:xfrm>
        </p:grpSpPr>
        <p:sp>
          <p:nvSpPr>
            <p:cNvPr id="31" name="矩形 30"/>
            <p:cNvSpPr/>
            <p:nvPr/>
          </p:nvSpPr>
          <p:spPr bwMode="auto">
            <a:xfrm>
              <a:off x="4094547" y="1814717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kern="100" spc="300" dirty="0">
                  <a:solidFill>
                    <a:srgbClr val="30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感谢一路有你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815706" y="2389192"/>
              <a:ext cx="575455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spc="600" dirty="0">
                  <a:solidFill>
                    <a:schemeClr val="accent1"/>
                  </a:solidFill>
                  <a:latin typeface="Arial" panose="020B0604020202020204"/>
                </a:rPr>
                <a:t>Thanks!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402775" y="2755874"/>
              <a:ext cx="26125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等腰三角形 4"/>
          <p:cNvSpPr/>
          <p:nvPr/>
        </p:nvSpPr>
        <p:spPr>
          <a:xfrm rot="10800000">
            <a:off x="2834530" y="-157272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179291" y="4667204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微商平台的设计与实现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2018-6-2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图片包含 物体&#10;&#10;已生成极高可信度的说明">
            <a:extLst>
              <a:ext uri="{FF2B5EF4-FFF2-40B4-BE49-F238E27FC236}">
                <a16:creationId xmlns:a16="http://schemas.microsoft.com/office/drawing/2014/main" id="{125208C2-CDDB-41FC-B5DB-E36E6B45F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93" y="236643"/>
            <a:ext cx="942611" cy="924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043377" y="2094283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选题的背景与意义</a:t>
            </a:r>
          </a:p>
        </p:txBody>
      </p:sp>
      <p:sp>
        <p:nvSpPr>
          <p:cNvPr id="14" name="矩形 13"/>
          <p:cNvSpPr/>
          <p:nvPr/>
        </p:nvSpPr>
        <p:spPr>
          <a:xfrm>
            <a:off x="2475914" y="2617504"/>
            <a:ext cx="41921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"/>
          <a:stretch>
            <a:fillRect/>
          </a:stretch>
        </p:blipFill>
        <p:spPr>
          <a:xfrm>
            <a:off x="0" y="1280602"/>
            <a:ext cx="4250724" cy="29394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7600" y="1623445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40659" y="1853684"/>
            <a:ext cx="14670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+mj-ea"/>
              </a:rPr>
              <a:t>选题的背景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0660" y="2217723"/>
            <a:ext cx="48562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chemeClr val="bg1"/>
                </a:solidFill>
              </a:rPr>
              <a:t>随着智能机的更新换代，价格逐渐能被大众所接受，群众的消费、娱乐方式也在发生变化，慢慢的转变到通过使用智能机进行消费、娱乐。作为通信工具，智能机的发展、推广也极大的扩展了网络社交软件的发展，这就为微商的产生打下了良好的基础。</a:t>
            </a:r>
            <a:r>
              <a:rPr lang="zh-CN" altLang="en-US" sz="1100" dirty="0">
                <a:solidFill>
                  <a:schemeClr val="bg1"/>
                </a:solidFill>
              </a:rPr>
              <a:t>微商</a:t>
            </a:r>
            <a:r>
              <a:rPr lang="zh-CN" altLang="zh-CN" sz="1100" dirty="0">
                <a:solidFill>
                  <a:schemeClr val="bg1"/>
                </a:solidFill>
              </a:rPr>
              <a:t>不仅能够满足用户的需要，还能够为个体提供一些发家致富的渠道，个人参与比普通的电商模式来的方便快捷。</a:t>
            </a:r>
            <a:r>
              <a:rPr lang="zh-CN" altLang="en-US" sz="1100" dirty="0">
                <a:solidFill>
                  <a:schemeClr val="bg1"/>
                </a:solidFill>
              </a:rPr>
              <a:t>但是</a:t>
            </a:r>
            <a:r>
              <a:rPr lang="zh-CN" altLang="zh-CN" sz="1100" dirty="0">
                <a:solidFill>
                  <a:schemeClr val="bg1"/>
                </a:solidFill>
              </a:rPr>
              <a:t>微商又存在一些问题，所以提供一个平台，能够提供好的货源，统一销售方式，对所有销售能够有一定的帮助是十分必要的，所以我要建立一个提供价格便宜、质量强硬、来源透明的微商平台对于微商的发展具有重大意义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33324" y="2253794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24657"/>
            <a:ext cx="9144000" cy="2843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0641" y="2954382"/>
            <a:ext cx="2190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50" dirty="0">
                <a:solidFill>
                  <a:schemeClr val="bg1"/>
                </a:solidFill>
              </a:rPr>
              <a:t>对于消费者来说，电商的存在使得用户只需要使用手机或者电脑就可以进行购物，资源丰富，时间地点也十分的随意。而微商的存在是在传统电商的基础上，增加了自己的独特性，用户可以通过自己社交系统，可以直接了解到自己的所需的商品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167677" y="294108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44712" y="2620020"/>
            <a:ext cx="128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058171" y="2109348"/>
            <a:ext cx="441929" cy="441929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6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8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473308" y="2954382"/>
            <a:ext cx="21905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50" dirty="0">
                <a:solidFill>
                  <a:schemeClr val="bg1"/>
                </a:solidFill>
              </a:rPr>
              <a:t>对于商户来说，微商的成本低，只需要在社交系统推广就有可能被几千上万的用户浏览，但实际使用的成本很低，大大降低了风险，可以吸引更多的商户。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4450344" y="294108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927379" y="2620020"/>
            <a:ext cx="128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sp>
        <p:nvSpPr>
          <p:cNvPr id="77" name="矩形 76"/>
          <p:cNvSpPr/>
          <p:nvPr/>
        </p:nvSpPr>
        <p:spPr>
          <a:xfrm>
            <a:off x="6755975" y="2954382"/>
            <a:ext cx="2190584" cy="154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schemeClr val="bg1"/>
                </a:solidFill>
              </a:rPr>
              <a:t>由于缺乏一定的体系，微商商户良莠不齐，而且微商的商品质量难以辨别，这些缺点是影响微商发展的几个重点。通过搭建一个微商平台</a:t>
            </a:r>
            <a:r>
              <a:rPr lang="zh-CN" altLang="en-US" sz="1050" dirty="0">
                <a:solidFill>
                  <a:schemeClr val="bg1"/>
                </a:solidFill>
              </a:rPr>
              <a:t>，</a:t>
            </a:r>
            <a:r>
              <a:rPr lang="zh-CN" altLang="zh-CN" sz="1050" dirty="0">
                <a:solidFill>
                  <a:schemeClr val="bg1"/>
                </a:solidFill>
              </a:rPr>
              <a:t>商户只需要通过本平台，就可以获得到质量合格的商品。作为一个媒介消除顾客对微商的误解。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7733011" y="294108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210046" y="2620020"/>
            <a:ext cx="128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grpSp>
        <p:nvGrpSpPr>
          <p:cNvPr id="83" name="Group 112"/>
          <p:cNvGrpSpPr/>
          <p:nvPr/>
        </p:nvGrpSpPr>
        <p:grpSpPr>
          <a:xfrm>
            <a:off x="7623504" y="2109348"/>
            <a:ext cx="442685" cy="414734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84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09960" y="2109348"/>
            <a:ext cx="303684" cy="44268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8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826327" y="2473766"/>
            <a:ext cx="0" cy="729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308436" y="2473766"/>
            <a:ext cx="0" cy="729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684307" y="2094283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使用的技术及系统设计</a:t>
            </a:r>
          </a:p>
        </p:txBody>
      </p:sp>
      <p:sp>
        <p:nvSpPr>
          <p:cNvPr id="14" name="矩形 13"/>
          <p:cNvSpPr/>
          <p:nvPr/>
        </p:nvSpPr>
        <p:spPr>
          <a:xfrm>
            <a:off x="3007314" y="2617504"/>
            <a:ext cx="31293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USE OF TECHNOLOGY AND SYSTEM DESIGN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3466" y="177836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</a:t>
            </a:r>
            <a:r>
              <a:rPr lang="zh-CN" altLang="en-US" sz="1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使用的技术及系统设计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66" y="583784"/>
            <a:ext cx="24368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USE OF TECHNOLOGY AND SYSTEM DESIGN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菱形 39"/>
          <p:cNvSpPr/>
          <p:nvPr/>
        </p:nvSpPr>
        <p:spPr>
          <a:xfrm>
            <a:off x="3098600" y="12957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4572000" y="12957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菱形 41"/>
          <p:cNvSpPr/>
          <p:nvPr/>
        </p:nvSpPr>
        <p:spPr>
          <a:xfrm>
            <a:off x="3098600" y="27691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4572000" y="27691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189066" y="1040030"/>
            <a:ext cx="7873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SSH</a:t>
            </a:r>
            <a:r>
              <a:rPr lang="zh-CN" altLang="en-US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</a:p>
        </p:txBody>
      </p:sp>
      <p:sp>
        <p:nvSpPr>
          <p:cNvPr id="45" name="矩形 44"/>
          <p:cNvSpPr/>
          <p:nvPr/>
        </p:nvSpPr>
        <p:spPr>
          <a:xfrm>
            <a:off x="582885" y="1341968"/>
            <a:ext cx="2440500" cy="1763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使用的是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Spring+SpringMVC+Hibernate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+Spring Data JPA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框架搭建的系统架构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是标准的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MVC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负责转发请求和视图的管理，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是所有对象创建和维护的管理器，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是持久层的解决方案。</a:t>
            </a: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75077" y="1341485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 bwMode="auto">
          <a:xfrm>
            <a:off x="2457710" y="3214307"/>
            <a:ext cx="43473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B/S</a:t>
            </a:r>
            <a:endParaRPr lang="zh-CN" altLang="en-US" sz="12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7669" y="3491306"/>
            <a:ext cx="2440500" cy="1521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B/S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应用程序，最大的有点就是不用下载客户端，上网就可以直接访问，开发和维护都很方便。添加或者修改网页，所有用户都会更新，不需要像客户端那样下载补丁简化了工作降低了成本。</a:t>
            </a:r>
            <a:endParaRPr lang="zh-CN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626986" y="3502033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auto">
          <a:xfrm>
            <a:off x="6195831" y="3227903"/>
            <a:ext cx="96039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dirty="0"/>
              <a:t>IntelliJ Idea</a:t>
            </a:r>
            <a:endParaRPr lang="zh-CN" altLang="en-US" sz="12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95831" y="3502033"/>
            <a:ext cx="2440500" cy="152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具有强大的代码提示功能。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对代码进行自动分析，检测不符合规范的，存在风险的代码，并加亮显示。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最突出的功能就是调试，可以对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Ajax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等技术进行调试</a:t>
            </a:r>
            <a:endParaRPr lang="zh-CN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>
            <a:off x="6298223" y="3529151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195831" y="1041737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</a:t>
            </a:r>
            <a:endParaRPr lang="zh-CN" altLang="en-US" sz="12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95831" y="1318736"/>
            <a:ext cx="2440500" cy="176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是功能最强大的分布式版本控制器，不论项目的大小如何，它都可以很高效的进行版本管理。通常开发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者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只需要从远程仓库将项目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clone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到本地仓库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就可以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。有无网络不会影响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的使用。当你想将分支进行合并的时候，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可以很快速的帮你合并冲突。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6298223" y="1343675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087836" y="1841051"/>
            <a:ext cx="408660" cy="382858"/>
            <a:chOff x="5087836" y="1841051"/>
            <a:chExt cx="408660" cy="382858"/>
          </a:xfrm>
        </p:grpSpPr>
        <p:sp>
          <p:nvSpPr>
            <p:cNvPr id="23" name="AutoShape 110"/>
            <p:cNvSpPr/>
            <p:nvPr/>
          </p:nvSpPr>
          <p:spPr bwMode="auto">
            <a:xfrm>
              <a:off x="5139441" y="1891959"/>
              <a:ext cx="305449" cy="2043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111"/>
            <p:cNvSpPr/>
            <p:nvPr/>
          </p:nvSpPr>
          <p:spPr bwMode="auto">
            <a:xfrm>
              <a:off x="5087836" y="1841051"/>
              <a:ext cx="408660" cy="38285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5" name="AutoShape 112"/>
          <p:cNvSpPr/>
          <p:nvPr/>
        </p:nvSpPr>
        <p:spPr bwMode="auto">
          <a:xfrm>
            <a:off x="3623169" y="3257139"/>
            <a:ext cx="409324" cy="40752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74625" y="3288649"/>
            <a:ext cx="280344" cy="408660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2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4436" y="1828499"/>
            <a:ext cx="407963" cy="407963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30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9" r="3620" b="36551"/>
          <a:stretch>
            <a:fillRect/>
          </a:stretch>
        </p:blipFill>
        <p:spPr>
          <a:xfrm>
            <a:off x="0" y="0"/>
            <a:ext cx="9144000" cy="29238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29391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第二部分：使用的技术及系统设计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00002" y="575233"/>
            <a:ext cx="24368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/>
                <a:ea typeface="方正兰亭黑_GBK"/>
              </a:rPr>
              <a:t>USE OF TECHNOLOGY AND SYSTEM DESIGN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51945" y="2254639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819910" y="22349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187875" y="22349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555839" y="22349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 bwMode="auto">
          <a:xfrm>
            <a:off x="610670" y="3519920"/>
            <a:ext cx="848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Maven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4041" y="3847321"/>
            <a:ext cx="2069970" cy="110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Maven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一个机制“约定优于配置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的项目管理工具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。只需要在项目中配置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pom.xml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依赖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maven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就会去仓库下载对应的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jar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。省去开发者手动添加依赖的工作。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953872" y="3847321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 bwMode="auto">
          <a:xfrm>
            <a:off x="2975948" y="3523377"/>
            <a:ext cx="8851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41105" y="3847321"/>
            <a:ext cx="2069970" cy="110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MySQL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被很多的中小项目应用，因为它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开源且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存取速度快，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体积小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，查询的速度也比较其他的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来的快。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支持多线程、多用户的运行方式，占用资源小，稳定性也很好。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3327371" y="3850596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 bwMode="auto">
          <a:xfrm>
            <a:off x="4960407" y="3519920"/>
            <a:ext cx="17432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Data JPA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97072" y="3884676"/>
            <a:ext cx="2069970" cy="110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Data JPA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是基于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的理念和规范，编写的一套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层的框架，它可以不要修改代码的情况下，适应不同的持久层框架。相比普通的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来讲更加的灵活，跨平台性更好。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740891" y="3885369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 bwMode="auto">
          <a:xfrm>
            <a:off x="7728272" y="3519920"/>
            <a:ext cx="8944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Tomcat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06882" y="3884676"/>
            <a:ext cx="2069970" cy="110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是开源的服务器。它十分轻量级，运行时不怎么占用内存，支持负载均衡，因为它的稳定性、占用内存小、并且开源免费成为了目前主流的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应用服务器。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8084312" y="3870592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762123" y="2624687"/>
            <a:ext cx="551701" cy="431960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80864" y="2559090"/>
            <a:ext cx="386079" cy="523724"/>
            <a:chOff x="5680076" y="2749550"/>
            <a:chExt cx="547688" cy="742950"/>
          </a:xfrm>
          <a:solidFill>
            <a:schemeClr val="accent1"/>
          </a:solidFill>
        </p:grpSpPr>
        <p:sp>
          <p:nvSpPr>
            <p:cNvPr id="25" name="Freeform 13"/>
            <p:cNvSpPr/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73850" y="2560209"/>
            <a:ext cx="536034" cy="521486"/>
            <a:chOff x="2790826" y="1647825"/>
            <a:chExt cx="760413" cy="739775"/>
          </a:xfrm>
          <a:solidFill>
            <a:schemeClr val="accent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2790826" y="2101850"/>
              <a:ext cx="760413" cy="285750"/>
            </a:xfrm>
            <a:custGeom>
              <a:avLst/>
              <a:gdLst>
                <a:gd name="T0" fmla="*/ 275 w 277"/>
                <a:gd name="T1" fmla="*/ 90 h 104"/>
                <a:gd name="T2" fmla="*/ 274 w 277"/>
                <a:gd name="T3" fmla="*/ 15 h 104"/>
                <a:gd name="T4" fmla="*/ 276 w 277"/>
                <a:gd name="T5" fmla="*/ 5 h 104"/>
                <a:gd name="T6" fmla="*/ 268 w 277"/>
                <a:gd name="T7" fmla="*/ 0 h 104"/>
                <a:gd name="T8" fmla="*/ 8 w 277"/>
                <a:gd name="T9" fmla="*/ 0 h 104"/>
                <a:gd name="T10" fmla="*/ 0 w 277"/>
                <a:gd name="T11" fmla="*/ 9 h 104"/>
                <a:gd name="T12" fmla="*/ 0 w 277"/>
                <a:gd name="T13" fmla="*/ 95 h 104"/>
                <a:gd name="T14" fmla="*/ 8 w 277"/>
                <a:gd name="T15" fmla="*/ 104 h 104"/>
                <a:gd name="T16" fmla="*/ 268 w 277"/>
                <a:gd name="T17" fmla="*/ 104 h 104"/>
                <a:gd name="T18" fmla="*/ 268 w 277"/>
                <a:gd name="T19" fmla="*/ 104 h 104"/>
                <a:gd name="T20" fmla="*/ 277 w 277"/>
                <a:gd name="T21" fmla="*/ 95 h 104"/>
                <a:gd name="T22" fmla="*/ 275 w 277"/>
                <a:gd name="T23" fmla="*/ 90 h 104"/>
                <a:gd name="T24" fmla="*/ 12 w 277"/>
                <a:gd name="T25" fmla="*/ 88 h 104"/>
                <a:gd name="T26" fmla="*/ 12 w 277"/>
                <a:gd name="T27" fmla="*/ 15 h 104"/>
                <a:gd name="T28" fmla="*/ 256 w 277"/>
                <a:gd name="T29" fmla="*/ 15 h 104"/>
                <a:gd name="T30" fmla="*/ 249 w 277"/>
                <a:gd name="T31" fmla="*/ 46 h 104"/>
                <a:gd name="T32" fmla="*/ 64 w 277"/>
                <a:gd name="T33" fmla="*/ 46 h 104"/>
                <a:gd name="T34" fmla="*/ 58 w 277"/>
                <a:gd name="T35" fmla="*/ 52 h 104"/>
                <a:gd name="T36" fmla="*/ 64 w 277"/>
                <a:gd name="T37" fmla="*/ 58 h 104"/>
                <a:gd name="T38" fmla="*/ 250 w 277"/>
                <a:gd name="T39" fmla="*/ 58 h 104"/>
                <a:gd name="T40" fmla="*/ 259 w 277"/>
                <a:gd name="T41" fmla="*/ 88 h 104"/>
                <a:gd name="T42" fmla="*/ 12 w 277"/>
                <a:gd name="T4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7" h="104">
                  <a:moveTo>
                    <a:pt x="275" y="90"/>
                  </a:moveTo>
                  <a:cubicBezTo>
                    <a:pt x="271" y="84"/>
                    <a:pt x="247" y="41"/>
                    <a:pt x="274" y="15"/>
                  </a:cubicBezTo>
                  <a:cubicBezTo>
                    <a:pt x="277" y="12"/>
                    <a:pt x="277" y="8"/>
                    <a:pt x="276" y="5"/>
                  </a:cubicBezTo>
                  <a:cubicBezTo>
                    <a:pt x="275" y="2"/>
                    <a:pt x="272" y="0"/>
                    <a:pt x="26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73" y="104"/>
                    <a:pt x="277" y="100"/>
                    <a:pt x="277" y="95"/>
                  </a:cubicBezTo>
                  <a:cubicBezTo>
                    <a:pt x="277" y="93"/>
                    <a:pt x="276" y="91"/>
                    <a:pt x="275" y="90"/>
                  </a:cubicBezTo>
                  <a:close/>
                  <a:moveTo>
                    <a:pt x="12" y="88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256" y="15"/>
                    <a:pt x="256" y="15"/>
                    <a:pt x="256" y="15"/>
                  </a:cubicBezTo>
                  <a:cubicBezTo>
                    <a:pt x="251" y="25"/>
                    <a:pt x="249" y="36"/>
                    <a:pt x="249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1" y="46"/>
                    <a:pt x="58" y="49"/>
                    <a:pt x="58" y="52"/>
                  </a:cubicBezTo>
                  <a:cubicBezTo>
                    <a:pt x="58" y="55"/>
                    <a:pt x="61" y="58"/>
                    <a:pt x="64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2" y="70"/>
                    <a:pt x="256" y="81"/>
                    <a:pt x="259" y="88"/>
                  </a:cubicBezTo>
                  <a:cubicBezTo>
                    <a:pt x="12" y="88"/>
                    <a:pt x="12" y="88"/>
                    <a:pt x="12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957514" y="1647825"/>
              <a:ext cx="390525" cy="434975"/>
            </a:xfrm>
            <a:custGeom>
              <a:avLst/>
              <a:gdLst>
                <a:gd name="T0" fmla="*/ 60 w 142"/>
                <a:gd name="T1" fmla="*/ 157 h 158"/>
                <a:gd name="T2" fmla="*/ 79 w 142"/>
                <a:gd name="T3" fmla="*/ 158 h 158"/>
                <a:gd name="T4" fmla="*/ 140 w 142"/>
                <a:gd name="T5" fmla="*/ 80 h 158"/>
                <a:gd name="T6" fmla="*/ 74 w 142"/>
                <a:gd name="T7" fmla="*/ 38 h 158"/>
                <a:gd name="T8" fmla="*/ 71 w 142"/>
                <a:gd name="T9" fmla="*/ 34 h 158"/>
                <a:gd name="T10" fmla="*/ 125 w 142"/>
                <a:gd name="T11" fmla="*/ 8 h 158"/>
                <a:gd name="T12" fmla="*/ 71 w 142"/>
                <a:gd name="T13" fmla="*/ 34 h 158"/>
                <a:gd name="T14" fmla="*/ 60 w 142"/>
                <a:gd name="T15" fmla="*/ 0 h 158"/>
                <a:gd name="T16" fmla="*/ 52 w 142"/>
                <a:gd name="T17" fmla="*/ 2 h 158"/>
                <a:gd name="T18" fmla="*/ 64 w 142"/>
                <a:gd name="T19" fmla="*/ 37 h 158"/>
                <a:gd name="T20" fmla="*/ 2 w 142"/>
                <a:gd name="T21" fmla="*/ 80 h 158"/>
                <a:gd name="T22" fmla="*/ 60 w 142"/>
                <a:gd name="T23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58">
                  <a:moveTo>
                    <a:pt x="60" y="157"/>
                  </a:moveTo>
                  <a:cubicBezTo>
                    <a:pt x="61" y="157"/>
                    <a:pt x="69" y="158"/>
                    <a:pt x="79" y="158"/>
                  </a:cubicBezTo>
                  <a:cubicBezTo>
                    <a:pt x="117" y="158"/>
                    <a:pt x="140" y="113"/>
                    <a:pt x="140" y="80"/>
                  </a:cubicBezTo>
                  <a:cubicBezTo>
                    <a:pt x="142" y="43"/>
                    <a:pt x="105" y="31"/>
                    <a:pt x="74" y="38"/>
                  </a:cubicBezTo>
                  <a:cubicBezTo>
                    <a:pt x="73" y="37"/>
                    <a:pt x="72" y="36"/>
                    <a:pt x="71" y="34"/>
                  </a:cubicBezTo>
                  <a:cubicBezTo>
                    <a:pt x="93" y="41"/>
                    <a:pt x="118" y="29"/>
                    <a:pt x="125" y="8"/>
                  </a:cubicBezTo>
                  <a:cubicBezTo>
                    <a:pt x="105" y="1"/>
                    <a:pt x="79" y="13"/>
                    <a:pt x="71" y="34"/>
                  </a:cubicBezTo>
                  <a:cubicBezTo>
                    <a:pt x="68" y="28"/>
                    <a:pt x="62" y="16"/>
                    <a:pt x="60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8"/>
                    <a:pt x="60" y="30"/>
                    <a:pt x="64" y="37"/>
                  </a:cubicBezTo>
                  <a:cubicBezTo>
                    <a:pt x="34" y="33"/>
                    <a:pt x="0" y="45"/>
                    <a:pt x="2" y="80"/>
                  </a:cubicBezTo>
                  <a:cubicBezTo>
                    <a:pt x="2" y="112"/>
                    <a:pt x="23" y="155"/>
                    <a:pt x="60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Freeform 32"/>
          <p:cNvSpPr>
            <a:spLocks noEditPoints="1"/>
          </p:cNvSpPr>
          <p:nvPr/>
        </p:nvSpPr>
        <p:spPr bwMode="auto">
          <a:xfrm>
            <a:off x="3221292" y="2551816"/>
            <a:ext cx="369292" cy="538271"/>
          </a:xfrm>
          <a:custGeom>
            <a:avLst/>
            <a:gdLst>
              <a:gd name="T0" fmla="*/ 183 w 191"/>
              <a:gd name="T1" fmla="*/ 20 h 278"/>
              <a:gd name="T2" fmla="*/ 145 w 191"/>
              <a:gd name="T3" fmla="*/ 20 h 278"/>
              <a:gd name="T4" fmla="*/ 133 w 191"/>
              <a:gd name="T5" fmla="*/ 15 h 278"/>
              <a:gd name="T6" fmla="*/ 116 w 191"/>
              <a:gd name="T7" fmla="*/ 15 h 278"/>
              <a:gd name="T8" fmla="*/ 116 w 191"/>
              <a:gd name="T9" fmla="*/ 12 h 278"/>
              <a:gd name="T10" fmla="*/ 99 w 191"/>
              <a:gd name="T11" fmla="*/ 0 h 278"/>
              <a:gd name="T12" fmla="*/ 81 w 191"/>
              <a:gd name="T13" fmla="*/ 12 h 278"/>
              <a:gd name="T14" fmla="*/ 81 w 191"/>
              <a:gd name="T15" fmla="*/ 15 h 278"/>
              <a:gd name="T16" fmla="*/ 65 w 191"/>
              <a:gd name="T17" fmla="*/ 15 h 278"/>
              <a:gd name="T18" fmla="*/ 52 w 191"/>
              <a:gd name="T19" fmla="*/ 20 h 278"/>
              <a:gd name="T20" fmla="*/ 8 w 191"/>
              <a:gd name="T21" fmla="*/ 20 h 278"/>
              <a:gd name="T22" fmla="*/ 0 w 191"/>
              <a:gd name="T23" fmla="*/ 28 h 278"/>
              <a:gd name="T24" fmla="*/ 0 w 191"/>
              <a:gd name="T25" fmla="*/ 270 h 278"/>
              <a:gd name="T26" fmla="*/ 8 w 191"/>
              <a:gd name="T27" fmla="*/ 278 h 278"/>
              <a:gd name="T28" fmla="*/ 183 w 191"/>
              <a:gd name="T29" fmla="*/ 278 h 278"/>
              <a:gd name="T30" fmla="*/ 191 w 191"/>
              <a:gd name="T31" fmla="*/ 270 h 278"/>
              <a:gd name="T32" fmla="*/ 191 w 191"/>
              <a:gd name="T33" fmla="*/ 28 h 278"/>
              <a:gd name="T34" fmla="*/ 183 w 191"/>
              <a:gd name="T35" fmla="*/ 20 h 278"/>
              <a:gd name="T36" fmla="*/ 175 w 191"/>
              <a:gd name="T37" fmla="*/ 261 h 278"/>
              <a:gd name="T38" fmla="*/ 16 w 191"/>
              <a:gd name="T39" fmla="*/ 261 h 278"/>
              <a:gd name="T40" fmla="*/ 16 w 191"/>
              <a:gd name="T41" fmla="*/ 37 h 278"/>
              <a:gd name="T42" fmla="*/ 49 w 191"/>
              <a:gd name="T43" fmla="*/ 37 h 278"/>
              <a:gd name="T44" fmla="*/ 65 w 191"/>
              <a:gd name="T45" fmla="*/ 48 h 278"/>
              <a:gd name="T46" fmla="*/ 133 w 191"/>
              <a:gd name="T47" fmla="*/ 48 h 278"/>
              <a:gd name="T48" fmla="*/ 148 w 191"/>
              <a:gd name="T49" fmla="*/ 37 h 278"/>
              <a:gd name="T50" fmla="*/ 175 w 191"/>
              <a:gd name="T51" fmla="*/ 37 h 278"/>
              <a:gd name="T52" fmla="*/ 175 w 191"/>
              <a:gd name="T53" fmla="*/ 261 h 278"/>
              <a:gd name="T54" fmla="*/ 175 w 191"/>
              <a:gd name="T55" fmla="*/ 261 h 278"/>
              <a:gd name="T56" fmla="*/ 38 w 191"/>
              <a:gd name="T57" fmla="*/ 87 h 278"/>
              <a:gd name="T58" fmla="*/ 159 w 191"/>
              <a:gd name="T59" fmla="*/ 87 h 278"/>
              <a:gd name="T60" fmla="*/ 159 w 191"/>
              <a:gd name="T61" fmla="*/ 92 h 278"/>
              <a:gd name="T62" fmla="*/ 38 w 191"/>
              <a:gd name="T63" fmla="*/ 92 h 278"/>
              <a:gd name="T64" fmla="*/ 38 w 191"/>
              <a:gd name="T65" fmla="*/ 87 h 278"/>
              <a:gd name="T66" fmla="*/ 38 w 191"/>
              <a:gd name="T67" fmla="*/ 106 h 278"/>
              <a:gd name="T68" fmla="*/ 159 w 191"/>
              <a:gd name="T69" fmla="*/ 106 h 278"/>
              <a:gd name="T70" fmla="*/ 159 w 191"/>
              <a:gd name="T71" fmla="*/ 112 h 278"/>
              <a:gd name="T72" fmla="*/ 38 w 191"/>
              <a:gd name="T73" fmla="*/ 112 h 278"/>
              <a:gd name="T74" fmla="*/ 38 w 191"/>
              <a:gd name="T75" fmla="*/ 106 h 278"/>
              <a:gd name="T76" fmla="*/ 38 w 191"/>
              <a:gd name="T77" fmla="*/ 127 h 278"/>
              <a:gd name="T78" fmla="*/ 159 w 191"/>
              <a:gd name="T79" fmla="*/ 127 h 278"/>
              <a:gd name="T80" fmla="*/ 159 w 191"/>
              <a:gd name="T81" fmla="*/ 132 h 278"/>
              <a:gd name="T82" fmla="*/ 38 w 191"/>
              <a:gd name="T83" fmla="*/ 132 h 278"/>
              <a:gd name="T84" fmla="*/ 38 w 191"/>
              <a:gd name="T85" fmla="*/ 127 h 278"/>
              <a:gd name="T86" fmla="*/ 38 w 191"/>
              <a:gd name="T87" fmla="*/ 146 h 278"/>
              <a:gd name="T88" fmla="*/ 159 w 191"/>
              <a:gd name="T89" fmla="*/ 146 h 278"/>
              <a:gd name="T90" fmla="*/ 159 w 191"/>
              <a:gd name="T91" fmla="*/ 152 h 278"/>
              <a:gd name="T92" fmla="*/ 38 w 191"/>
              <a:gd name="T93" fmla="*/ 152 h 278"/>
              <a:gd name="T94" fmla="*/ 38 w 191"/>
              <a:gd name="T95" fmla="*/ 146 h 278"/>
              <a:gd name="T96" fmla="*/ 141 w 191"/>
              <a:gd name="T97" fmla="*/ 184 h 278"/>
              <a:gd name="T98" fmla="*/ 92 w 191"/>
              <a:gd name="T99" fmla="*/ 235 h 278"/>
              <a:gd name="T100" fmla="*/ 80 w 191"/>
              <a:gd name="T101" fmla="*/ 238 h 278"/>
              <a:gd name="T102" fmla="*/ 57 w 191"/>
              <a:gd name="T103" fmla="*/ 209 h 278"/>
              <a:gd name="T104" fmla="*/ 73 w 191"/>
              <a:gd name="T105" fmla="*/ 196 h 278"/>
              <a:gd name="T106" fmla="*/ 88 w 191"/>
              <a:gd name="T107" fmla="*/ 217 h 278"/>
              <a:gd name="T108" fmla="*/ 133 w 191"/>
              <a:gd name="T109" fmla="*/ 171 h 278"/>
              <a:gd name="T110" fmla="*/ 141 w 191"/>
              <a:gd name="T111" fmla="*/ 18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1" h="278">
                <a:moveTo>
                  <a:pt x="183" y="20"/>
                </a:moveTo>
                <a:cubicBezTo>
                  <a:pt x="145" y="20"/>
                  <a:pt x="145" y="20"/>
                  <a:pt x="145" y="20"/>
                </a:cubicBezTo>
                <a:cubicBezTo>
                  <a:pt x="142" y="17"/>
                  <a:pt x="138" y="15"/>
                  <a:pt x="133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6"/>
                  <a:pt x="108" y="0"/>
                  <a:pt x="99" y="0"/>
                </a:cubicBezTo>
                <a:cubicBezTo>
                  <a:pt x="89" y="0"/>
                  <a:pt x="81" y="6"/>
                  <a:pt x="81" y="12"/>
                </a:cubicBezTo>
                <a:cubicBezTo>
                  <a:pt x="81" y="15"/>
                  <a:pt x="81" y="15"/>
                  <a:pt x="81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0" y="15"/>
                  <a:pt x="55" y="17"/>
                  <a:pt x="5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4"/>
                  <a:pt x="3" y="278"/>
                  <a:pt x="8" y="278"/>
                </a:cubicBezTo>
                <a:cubicBezTo>
                  <a:pt x="183" y="278"/>
                  <a:pt x="183" y="278"/>
                  <a:pt x="183" y="278"/>
                </a:cubicBezTo>
                <a:cubicBezTo>
                  <a:pt x="187" y="278"/>
                  <a:pt x="191" y="274"/>
                  <a:pt x="191" y="270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24"/>
                  <a:pt x="187" y="20"/>
                  <a:pt x="183" y="20"/>
                </a:cubicBezTo>
                <a:close/>
                <a:moveTo>
                  <a:pt x="175" y="261"/>
                </a:moveTo>
                <a:cubicBezTo>
                  <a:pt x="16" y="261"/>
                  <a:pt x="16" y="261"/>
                  <a:pt x="16" y="261"/>
                </a:cubicBezTo>
                <a:cubicBezTo>
                  <a:pt x="16" y="37"/>
                  <a:pt x="16" y="37"/>
                  <a:pt x="16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51" y="43"/>
                  <a:pt x="57" y="48"/>
                  <a:pt x="65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40" y="48"/>
                  <a:pt x="146" y="43"/>
                  <a:pt x="148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261"/>
                  <a:pt x="175" y="261"/>
                  <a:pt x="175" y="261"/>
                </a:cubicBezTo>
                <a:cubicBezTo>
                  <a:pt x="175" y="261"/>
                  <a:pt x="175" y="261"/>
                  <a:pt x="175" y="261"/>
                </a:cubicBezTo>
                <a:close/>
                <a:moveTo>
                  <a:pt x="38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92"/>
                  <a:pt x="159" y="92"/>
                  <a:pt x="159" y="92"/>
                </a:cubicBezTo>
                <a:cubicBezTo>
                  <a:pt x="38" y="92"/>
                  <a:pt x="38" y="92"/>
                  <a:pt x="38" y="92"/>
                </a:cubicBezTo>
                <a:lnTo>
                  <a:pt x="38" y="87"/>
                </a:lnTo>
                <a:close/>
                <a:moveTo>
                  <a:pt x="38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38" y="112"/>
                  <a:pt x="38" y="112"/>
                  <a:pt x="38" y="112"/>
                </a:cubicBezTo>
                <a:lnTo>
                  <a:pt x="38" y="106"/>
                </a:lnTo>
                <a:close/>
                <a:moveTo>
                  <a:pt x="38" y="127"/>
                </a:moveTo>
                <a:cubicBezTo>
                  <a:pt x="159" y="127"/>
                  <a:pt x="159" y="127"/>
                  <a:pt x="159" y="127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38" y="132"/>
                  <a:pt x="38" y="132"/>
                  <a:pt x="38" y="132"/>
                </a:cubicBezTo>
                <a:lnTo>
                  <a:pt x="38" y="127"/>
                </a:lnTo>
                <a:close/>
                <a:moveTo>
                  <a:pt x="38" y="146"/>
                </a:moveTo>
                <a:cubicBezTo>
                  <a:pt x="159" y="146"/>
                  <a:pt x="159" y="146"/>
                  <a:pt x="159" y="146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38" y="152"/>
                  <a:pt x="38" y="152"/>
                  <a:pt x="38" y="152"/>
                </a:cubicBezTo>
                <a:lnTo>
                  <a:pt x="38" y="146"/>
                </a:lnTo>
                <a:close/>
                <a:moveTo>
                  <a:pt x="141" y="184"/>
                </a:moveTo>
                <a:cubicBezTo>
                  <a:pt x="122" y="199"/>
                  <a:pt x="107" y="217"/>
                  <a:pt x="92" y="235"/>
                </a:cubicBezTo>
                <a:cubicBezTo>
                  <a:pt x="89" y="238"/>
                  <a:pt x="83" y="242"/>
                  <a:pt x="80" y="238"/>
                </a:cubicBezTo>
                <a:cubicBezTo>
                  <a:pt x="71" y="229"/>
                  <a:pt x="62" y="220"/>
                  <a:pt x="57" y="209"/>
                </a:cubicBezTo>
                <a:cubicBezTo>
                  <a:pt x="54" y="200"/>
                  <a:pt x="69" y="187"/>
                  <a:pt x="73" y="196"/>
                </a:cubicBezTo>
                <a:cubicBezTo>
                  <a:pt x="76" y="204"/>
                  <a:pt x="82" y="211"/>
                  <a:pt x="88" y="217"/>
                </a:cubicBezTo>
                <a:cubicBezTo>
                  <a:pt x="102" y="201"/>
                  <a:pt x="116" y="185"/>
                  <a:pt x="133" y="171"/>
                </a:cubicBezTo>
                <a:cubicBezTo>
                  <a:pt x="144" y="163"/>
                  <a:pt x="149" y="177"/>
                  <a:pt x="141" y="1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</a:t>
            </a:r>
            <a:r>
              <a:rPr lang="zh-CN" altLang="en-US" sz="1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使用的技术及系统设计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610" y="585743"/>
            <a:ext cx="24368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USE OF TECHNOLOGY AND SYSTEM DESIGN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453741" y="122528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055642" y="770243"/>
            <a:ext cx="1032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FB4A3C21-02D3-4BD7-902D-5BBA38AD2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97" y="1371305"/>
            <a:ext cx="5464401" cy="34839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1768</Words>
  <Application>Microsoft Office PowerPoint</Application>
  <PresentationFormat>全屏显示(16:9)</PresentationFormat>
  <Paragraphs>114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Gill Sans</vt:lpstr>
      <vt:lpstr>Impact MT Std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672623681@qq.com</cp:lastModifiedBy>
  <cp:revision>273</cp:revision>
  <dcterms:created xsi:type="dcterms:W3CDTF">2017-05-01T12:27:00Z</dcterms:created>
  <dcterms:modified xsi:type="dcterms:W3CDTF">2018-05-31T06:02:20Z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