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0" r:id="rId2"/>
    <p:sldId id="291" r:id="rId3"/>
    <p:sldId id="292" r:id="rId4"/>
    <p:sldId id="295" r:id="rId5"/>
    <p:sldId id="303" r:id="rId6"/>
    <p:sldId id="273" r:id="rId7"/>
    <p:sldId id="299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1758B6-1FF3-413D-B64B-133A993F73B9}">
          <p14:sldIdLst>
            <p14:sldId id="290"/>
            <p14:sldId id="291"/>
            <p14:sldId id="292"/>
            <p14:sldId id="295"/>
            <p14:sldId id="303"/>
            <p14:sldId id="27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90" y="96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Mav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489103" y="3132982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答辩者：林琦杭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444588" y="466720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微商平台设计与实现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2233142" y="286843"/>
            <a:ext cx="4667405" cy="466740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2018-6-2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BC63D2-99F5-42F3-9B9F-1C31358D719B}"/>
              </a:ext>
            </a:extLst>
          </p:cNvPr>
          <p:cNvSpPr/>
          <p:nvPr/>
        </p:nvSpPr>
        <p:spPr bwMode="auto">
          <a:xfrm>
            <a:off x="2858684" y="192735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微商平台设计与实现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BCE786-35D6-4394-99A6-C578E94FC1C0}"/>
              </a:ext>
            </a:extLst>
          </p:cNvPr>
          <p:cNvSpPr/>
          <p:nvPr/>
        </p:nvSpPr>
        <p:spPr>
          <a:xfrm>
            <a:off x="2489102" y="3522412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指导老师：杨文琳 副教授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B31BFC-FCF3-4515-BC95-15248EB25F07}"/>
              </a:ext>
            </a:extLst>
          </p:cNvPr>
          <p:cNvSpPr/>
          <p:nvPr/>
        </p:nvSpPr>
        <p:spPr>
          <a:xfrm>
            <a:off x="2489102" y="2706131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   专业：软件开发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"/>
          <a:stretch>
            <a:fillRect/>
          </a:stretch>
        </p:blipFill>
        <p:spPr>
          <a:xfrm>
            <a:off x="0" y="1280602"/>
            <a:ext cx="4250724" cy="29394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7600" y="1623445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40659" y="1853684"/>
            <a:ext cx="14670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+mj-ea"/>
              </a:rPr>
              <a:t>选题的背景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0660" y="2217723"/>
            <a:ext cx="48562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100" dirty="0">
                <a:solidFill>
                  <a:schemeClr val="bg1"/>
                </a:solidFill>
              </a:rPr>
              <a:t>随着智能机的更新换代，价格逐渐能被大众所接受，群众的消费、娱乐方式也在发生变化，慢慢的转变到通过使用智能机进行消费、娱乐。作为通信工具，智能机的发展、推广也极大的扩展了网络社交软件的发展，这就为微商的产生打下了良好的基础。</a:t>
            </a:r>
            <a:r>
              <a:rPr lang="zh-CN" altLang="en-US" sz="1100" dirty="0">
                <a:solidFill>
                  <a:schemeClr val="bg1"/>
                </a:solidFill>
              </a:rPr>
              <a:t>微商</a:t>
            </a:r>
            <a:r>
              <a:rPr lang="zh-CN" altLang="zh-CN" sz="1100" dirty="0">
                <a:solidFill>
                  <a:schemeClr val="bg1"/>
                </a:solidFill>
              </a:rPr>
              <a:t>不仅能够满足用户的需要，还能够为个体提供一些发家致富的渠道，个人参与比普通的电商模式来的方便快捷。</a:t>
            </a:r>
            <a:r>
              <a:rPr lang="zh-CN" altLang="en-US" sz="1100" dirty="0">
                <a:solidFill>
                  <a:schemeClr val="bg1"/>
                </a:solidFill>
              </a:rPr>
              <a:t>但是</a:t>
            </a:r>
            <a:r>
              <a:rPr lang="zh-CN" altLang="zh-CN" sz="1100" dirty="0">
                <a:solidFill>
                  <a:schemeClr val="bg1"/>
                </a:solidFill>
              </a:rPr>
              <a:t>微商又存在一些问题，所以提供一个平台，能够提供好的货源，统一销售方式，对所有销售能够有一定的帮助是十分必要的，所以我要建立一个提供价格便宜、质量强硬、来源透明的微商平台对于微商的发展具有重大意义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33324" y="2253794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24657"/>
            <a:ext cx="9144000" cy="2843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0641" y="2954382"/>
            <a:ext cx="2190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50" dirty="0">
                <a:solidFill>
                  <a:schemeClr val="bg1"/>
                </a:solidFill>
              </a:rPr>
              <a:t>对于消费者来说，电商的存在使得用户只需要使用手机或者电脑就可以进行购物，资源丰富，时间地点也十分的随意。而微商的存在是在传统电商的基础上，增加了自己的独特性，用户可以通过自己社交系统，可以直接了解到自己的所需的商品。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167677" y="294108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44712" y="2620020"/>
            <a:ext cx="128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058171" y="2109348"/>
            <a:ext cx="441929" cy="441929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6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8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473308" y="2954382"/>
            <a:ext cx="21905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50" dirty="0">
                <a:solidFill>
                  <a:schemeClr val="bg1"/>
                </a:solidFill>
              </a:rPr>
              <a:t>对于商户来说，微商的成本低，只需要在社交系统推广就有可能被几千上万的用户浏览，但实际使用的成本很低，大大降低了风险，可以吸引更多的商户。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4450344" y="294108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927379" y="2620020"/>
            <a:ext cx="128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sp>
        <p:nvSpPr>
          <p:cNvPr id="77" name="矩形 76"/>
          <p:cNvSpPr/>
          <p:nvPr/>
        </p:nvSpPr>
        <p:spPr>
          <a:xfrm>
            <a:off x="6755975" y="2954382"/>
            <a:ext cx="2190584" cy="154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schemeClr val="bg1"/>
                </a:solidFill>
              </a:rPr>
              <a:t>由于缺乏一定的体系，微商商户良莠不齐，而且微商的商品质量难以辨别，这些缺点是影响微商发展的几个重点。通过搭建一个微商平台</a:t>
            </a:r>
            <a:r>
              <a:rPr lang="zh-CN" altLang="en-US" sz="1050" dirty="0">
                <a:solidFill>
                  <a:schemeClr val="bg1"/>
                </a:solidFill>
              </a:rPr>
              <a:t>，</a:t>
            </a:r>
            <a:r>
              <a:rPr lang="zh-CN" altLang="zh-CN" sz="1050" dirty="0">
                <a:solidFill>
                  <a:schemeClr val="bg1"/>
                </a:solidFill>
              </a:rPr>
              <a:t>商户只需要通过本平台，就可以获得到质量合格的商品。作为一个媒介消除顾客对微商的误解。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7733011" y="294108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210046" y="2620020"/>
            <a:ext cx="1282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grpSp>
        <p:nvGrpSpPr>
          <p:cNvPr id="83" name="Group 112"/>
          <p:cNvGrpSpPr/>
          <p:nvPr/>
        </p:nvGrpSpPr>
        <p:grpSpPr>
          <a:xfrm>
            <a:off x="7623504" y="2109348"/>
            <a:ext cx="442685" cy="414734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84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09960" y="2109348"/>
            <a:ext cx="303684" cy="44268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8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826327" y="2473766"/>
            <a:ext cx="0" cy="729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308436" y="2473766"/>
            <a:ext cx="0" cy="729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9" r="3620" b="36551"/>
          <a:stretch>
            <a:fillRect/>
          </a:stretch>
        </p:blipFill>
        <p:spPr>
          <a:xfrm>
            <a:off x="0" y="0"/>
            <a:ext cx="9144000" cy="29238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29391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第二部分：使用的技术及系统设计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00002" y="575233"/>
            <a:ext cx="24368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/>
                <a:ea typeface="方正兰亭黑_GBK"/>
              </a:rPr>
              <a:t>USE OF TECHNOLOGY AND SYSTEM DESIGN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51945" y="2254639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819910" y="22349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187875" y="22349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555839" y="22349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 bwMode="auto">
          <a:xfrm>
            <a:off x="610670" y="3519920"/>
            <a:ext cx="848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Maven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4041" y="3847321"/>
            <a:ext cx="2069970" cy="110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Maven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一个机制“约定优于配置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的项目管理工具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。只需要在项目中配置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pom.xml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依赖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maven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就会去仓库下载对应的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jar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。省去开发者手动添加依赖的工作。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953872" y="3847321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 bwMode="auto">
          <a:xfrm>
            <a:off x="2870150" y="3523377"/>
            <a:ext cx="9909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SSH</a:t>
            </a: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</a:p>
        </p:txBody>
      </p:sp>
      <p:sp>
        <p:nvSpPr>
          <p:cNvPr id="71" name="矩形 70"/>
          <p:cNvSpPr/>
          <p:nvPr/>
        </p:nvSpPr>
        <p:spPr>
          <a:xfrm>
            <a:off x="2456131" y="3805718"/>
            <a:ext cx="2069970" cy="152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使用的是</a:t>
            </a:r>
            <a:r>
              <a:rPr lang="en-US" altLang="zh-CN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Spring+SpringMVC+Hibernate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+Spring Data JPA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框架搭建的系统架构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是标准的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MVC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负责转发请求和视图的管理，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是所有对象创建和维护的管理器，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是持久层的解决方案。</a:t>
            </a: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327371" y="3850596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 bwMode="auto">
          <a:xfrm>
            <a:off x="4960407" y="3519920"/>
            <a:ext cx="174329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Data JPA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97072" y="3884676"/>
            <a:ext cx="2069970" cy="110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Data JPA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是基于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的理念和规范，编写的一套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层的框架，它可以不要修改代码的情况下，适应不同的持久层框架。相比普通的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来讲更加的灵活，跨平台性更好。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740891" y="3885369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 bwMode="auto">
          <a:xfrm>
            <a:off x="7907668" y="3519920"/>
            <a:ext cx="4683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06882" y="3884676"/>
            <a:ext cx="2069970" cy="1316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是功能最强大的分布式版本控制器，不论项目的大小如何，它都可以很高效的进行版本管理。通常开发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者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只需要从远程仓库将项目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clone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到本地仓库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就可以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。有无网络不会影响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的使用。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8084312" y="3870592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762123" y="2624687"/>
            <a:ext cx="551701" cy="431960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80864" y="2559090"/>
            <a:ext cx="386079" cy="523724"/>
            <a:chOff x="5680076" y="2749550"/>
            <a:chExt cx="547688" cy="742950"/>
          </a:xfrm>
          <a:solidFill>
            <a:schemeClr val="accent1"/>
          </a:solidFill>
        </p:grpSpPr>
        <p:sp>
          <p:nvSpPr>
            <p:cNvPr id="25" name="Freeform 13"/>
            <p:cNvSpPr/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73850" y="2560209"/>
            <a:ext cx="536034" cy="521486"/>
            <a:chOff x="2790826" y="1647825"/>
            <a:chExt cx="760413" cy="739775"/>
          </a:xfrm>
          <a:solidFill>
            <a:schemeClr val="accent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2790826" y="2101850"/>
              <a:ext cx="760413" cy="285750"/>
            </a:xfrm>
            <a:custGeom>
              <a:avLst/>
              <a:gdLst>
                <a:gd name="T0" fmla="*/ 275 w 277"/>
                <a:gd name="T1" fmla="*/ 90 h 104"/>
                <a:gd name="T2" fmla="*/ 274 w 277"/>
                <a:gd name="T3" fmla="*/ 15 h 104"/>
                <a:gd name="T4" fmla="*/ 276 w 277"/>
                <a:gd name="T5" fmla="*/ 5 h 104"/>
                <a:gd name="T6" fmla="*/ 268 w 277"/>
                <a:gd name="T7" fmla="*/ 0 h 104"/>
                <a:gd name="T8" fmla="*/ 8 w 277"/>
                <a:gd name="T9" fmla="*/ 0 h 104"/>
                <a:gd name="T10" fmla="*/ 0 w 277"/>
                <a:gd name="T11" fmla="*/ 9 h 104"/>
                <a:gd name="T12" fmla="*/ 0 w 277"/>
                <a:gd name="T13" fmla="*/ 95 h 104"/>
                <a:gd name="T14" fmla="*/ 8 w 277"/>
                <a:gd name="T15" fmla="*/ 104 h 104"/>
                <a:gd name="T16" fmla="*/ 268 w 277"/>
                <a:gd name="T17" fmla="*/ 104 h 104"/>
                <a:gd name="T18" fmla="*/ 268 w 277"/>
                <a:gd name="T19" fmla="*/ 104 h 104"/>
                <a:gd name="T20" fmla="*/ 277 w 277"/>
                <a:gd name="T21" fmla="*/ 95 h 104"/>
                <a:gd name="T22" fmla="*/ 275 w 277"/>
                <a:gd name="T23" fmla="*/ 90 h 104"/>
                <a:gd name="T24" fmla="*/ 12 w 277"/>
                <a:gd name="T25" fmla="*/ 88 h 104"/>
                <a:gd name="T26" fmla="*/ 12 w 277"/>
                <a:gd name="T27" fmla="*/ 15 h 104"/>
                <a:gd name="T28" fmla="*/ 256 w 277"/>
                <a:gd name="T29" fmla="*/ 15 h 104"/>
                <a:gd name="T30" fmla="*/ 249 w 277"/>
                <a:gd name="T31" fmla="*/ 46 h 104"/>
                <a:gd name="T32" fmla="*/ 64 w 277"/>
                <a:gd name="T33" fmla="*/ 46 h 104"/>
                <a:gd name="T34" fmla="*/ 58 w 277"/>
                <a:gd name="T35" fmla="*/ 52 h 104"/>
                <a:gd name="T36" fmla="*/ 64 w 277"/>
                <a:gd name="T37" fmla="*/ 58 h 104"/>
                <a:gd name="T38" fmla="*/ 250 w 277"/>
                <a:gd name="T39" fmla="*/ 58 h 104"/>
                <a:gd name="T40" fmla="*/ 259 w 277"/>
                <a:gd name="T41" fmla="*/ 88 h 104"/>
                <a:gd name="T42" fmla="*/ 12 w 277"/>
                <a:gd name="T4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7" h="104">
                  <a:moveTo>
                    <a:pt x="275" y="90"/>
                  </a:moveTo>
                  <a:cubicBezTo>
                    <a:pt x="271" y="84"/>
                    <a:pt x="247" y="41"/>
                    <a:pt x="274" y="15"/>
                  </a:cubicBezTo>
                  <a:cubicBezTo>
                    <a:pt x="277" y="12"/>
                    <a:pt x="277" y="8"/>
                    <a:pt x="276" y="5"/>
                  </a:cubicBezTo>
                  <a:cubicBezTo>
                    <a:pt x="275" y="2"/>
                    <a:pt x="272" y="0"/>
                    <a:pt x="26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73" y="104"/>
                    <a:pt x="277" y="100"/>
                    <a:pt x="277" y="95"/>
                  </a:cubicBezTo>
                  <a:cubicBezTo>
                    <a:pt x="277" y="93"/>
                    <a:pt x="276" y="91"/>
                    <a:pt x="275" y="90"/>
                  </a:cubicBezTo>
                  <a:close/>
                  <a:moveTo>
                    <a:pt x="12" y="88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256" y="15"/>
                    <a:pt x="256" y="15"/>
                    <a:pt x="256" y="15"/>
                  </a:cubicBezTo>
                  <a:cubicBezTo>
                    <a:pt x="251" y="25"/>
                    <a:pt x="249" y="36"/>
                    <a:pt x="249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1" y="46"/>
                    <a:pt x="58" y="49"/>
                    <a:pt x="58" y="52"/>
                  </a:cubicBezTo>
                  <a:cubicBezTo>
                    <a:pt x="58" y="55"/>
                    <a:pt x="61" y="58"/>
                    <a:pt x="64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2" y="70"/>
                    <a:pt x="256" y="81"/>
                    <a:pt x="259" y="88"/>
                  </a:cubicBezTo>
                  <a:cubicBezTo>
                    <a:pt x="12" y="88"/>
                    <a:pt x="12" y="88"/>
                    <a:pt x="12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957514" y="1647825"/>
              <a:ext cx="390525" cy="434975"/>
            </a:xfrm>
            <a:custGeom>
              <a:avLst/>
              <a:gdLst>
                <a:gd name="T0" fmla="*/ 60 w 142"/>
                <a:gd name="T1" fmla="*/ 157 h 158"/>
                <a:gd name="T2" fmla="*/ 79 w 142"/>
                <a:gd name="T3" fmla="*/ 158 h 158"/>
                <a:gd name="T4" fmla="*/ 140 w 142"/>
                <a:gd name="T5" fmla="*/ 80 h 158"/>
                <a:gd name="T6" fmla="*/ 74 w 142"/>
                <a:gd name="T7" fmla="*/ 38 h 158"/>
                <a:gd name="T8" fmla="*/ 71 w 142"/>
                <a:gd name="T9" fmla="*/ 34 h 158"/>
                <a:gd name="T10" fmla="*/ 125 w 142"/>
                <a:gd name="T11" fmla="*/ 8 h 158"/>
                <a:gd name="T12" fmla="*/ 71 w 142"/>
                <a:gd name="T13" fmla="*/ 34 h 158"/>
                <a:gd name="T14" fmla="*/ 60 w 142"/>
                <a:gd name="T15" fmla="*/ 0 h 158"/>
                <a:gd name="T16" fmla="*/ 52 w 142"/>
                <a:gd name="T17" fmla="*/ 2 h 158"/>
                <a:gd name="T18" fmla="*/ 64 w 142"/>
                <a:gd name="T19" fmla="*/ 37 h 158"/>
                <a:gd name="T20" fmla="*/ 2 w 142"/>
                <a:gd name="T21" fmla="*/ 80 h 158"/>
                <a:gd name="T22" fmla="*/ 60 w 142"/>
                <a:gd name="T23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58">
                  <a:moveTo>
                    <a:pt x="60" y="157"/>
                  </a:moveTo>
                  <a:cubicBezTo>
                    <a:pt x="61" y="157"/>
                    <a:pt x="69" y="158"/>
                    <a:pt x="79" y="158"/>
                  </a:cubicBezTo>
                  <a:cubicBezTo>
                    <a:pt x="117" y="158"/>
                    <a:pt x="140" y="113"/>
                    <a:pt x="140" y="80"/>
                  </a:cubicBezTo>
                  <a:cubicBezTo>
                    <a:pt x="142" y="43"/>
                    <a:pt x="105" y="31"/>
                    <a:pt x="74" y="38"/>
                  </a:cubicBezTo>
                  <a:cubicBezTo>
                    <a:pt x="73" y="37"/>
                    <a:pt x="72" y="36"/>
                    <a:pt x="71" y="34"/>
                  </a:cubicBezTo>
                  <a:cubicBezTo>
                    <a:pt x="93" y="41"/>
                    <a:pt x="118" y="29"/>
                    <a:pt x="125" y="8"/>
                  </a:cubicBezTo>
                  <a:cubicBezTo>
                    <a:pt x="105" y="1"/>
                    <a:pt x="79" y="13"/>
                    <a:pt x="71" y="34"/>
                  </a:cubicBezTo>
                  <a:cubicBezTo>
                    <a:pt x="68" y="28"/>
                    <a:pt x="62" y="16"/>
                    <a:pt x="60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8"/>
                    <a:pt x="60" y="30"/>
                    <a:pt x="64" y="37"/>
                  </a:cubicBezTo>
                  <a:cubicBezTo>
                    <a:pt x="34" y="33"/>
                    <a:pt x="0" y="45"/>
                    <a:pt x="2" y="80"/>
                  </a:cubicBezTo>
                  <a:cubicBezTo>
                    <a:pt x="2" y="112"/>
                    <a:pt x="23" y="155"/>
                    <a:pt x="60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Freeform 32"/>
          <p:cNvSpPr>
            <a:spLocks noEditPoints="1"/>
          </p:cNvSpPr>
          <p:nvPr/>
        </p:nvSpPr>
        <p:spPr bwMode="auto">
          <a:xfrm>
            <a:off x="3221292" y="2551816"/>
            <a:ext cx="369292" cy="538271"/>
          </a:xfrm>
          <a:custGeom>
            <a:avLst/>
            <a:gdLst>
              <a:gd name="T0" fmla="*/ 183 w 191"/>
              <a:gd name="T1" fmla="*/ 20 h 278"/>
              <a:gd name="T2" fmla="*/ 145 w 191"/>
              <a:gd name="T3" fmla="*/ 20 h 278"/>
              <a:gd name="T4" fmla="*/ 133 w 191"/>
              <a:gd name="T5" fmla="*/ 15 h 278"/>
              <a:gd name="T6" fmla="*/ 116 w 191"/>
              <a:gd name="T7" fmla="*/ 15 h 278"/>
              <a:gd name="T8" fmla="*/ 116 w 191"/>
              <a:gd name="T9" fmla="*/ 12 h 278"/>
              <a:gd name="T10" fmla="*/ 99 w 191"/>
              <a:gd name="T11" fmla="*/ 0 h 278"/>
              <a:gd name="T12" fmla="*/ 81 w 191"/>
              <a:gd name="T13" fmla="*/ 12 h 278"/>
              <a:gd name="T14" fmla="*/ 81 w 191"/>
              <a:gd name="T15" fmla="*/ 15 h 278"/>
              <a:gd name="T16" fmla="*/ 65 w 191"/>
              <a:gd name="T17" fmla="*/ 15 h 278"/>
              <a:gd name="T18" fmla="*/ 52 w 191"/>
              <a:gd name="T19" fmla="*/ 20 h 278"/>
              <a:gd name="T20" fmla="*/ 8 w 191"/>
              <a:gd name="T21" fmla="*/ 20 h 278"/>
              <a:gd name="T22" fmla="*/ 0 w 191"/>
              <a:gd name="T23" fmla="*/ 28 h 278"/>
              <a:gd name="T24" fmla="*/ 0 w 191"/>
              <a:gd name="T25" fmla="*/ 270 h 278"/>
              <a:gd name="T26" fmla="*/ 8 w 191"/>
              <a:gd name="T27" fmla="*/ 278 h 278"/>
              <a:gd name="T28" fmla="*/ 183 w 191"/>
              <a:gd name="T29" fmla="*/ 278 h 278"/>
              <a:gd name="T30" fmla="*/ 191 w 191"/>
              <a:gd name="T31" fmla="*/ 270 h 278"/>
              <a:gd name="T32" fmla="*/ 191 w 191"/>
              <a:gd name="T33" fmla="*/ 28 h 278"/>
              <a:gd name="T34" fmla="*/ 183 w 191"/>
              <a:gd name="T35" fmla="*/ 20 h 278"/>
              <a:gd name="T36" fmla="*/ 175 w 191"/>
              <a:gd name="T37" fmla="*/ 261 h 278"/>
              <a:gd name="T38" fmla="*/ 16 w 191"/>
              <a:gd name="T39" fmla="*/ 261 h 278"/>
              <a:gd name="T40" fmla="*/ 16 w 191"/>
              <a:gd name="T41" fmla="*/ 37 h 278"/>
              <a:gd name="T42" fmla="*/ 49 w 191"/>
              <a:gd name="T43" fmla="*/ 37 h 278"/>
              <a:gd name="T44" fmla="*/ 65 w 191"/>
              <a:gd name="T45" fmla="*/ 48 h 278"/>
              <a:gd name="T46" fmla="*/ 133 w 191"/>
              <a:gd name="T47" fmla="*/ 48 h 278"/>
              <a:gd name="T48" fmla="*/ 148 w 191"/>
              <a:gd name="T49" fmla="*/ 37 h 278"/>
              <a:gd name="T50" fmla="*/ 175 w 191"/>
              <a:gd name="T51" fmla="*/ 37 h 278"/>
              <a:gd name="T52" fmla="*/ 175 w 191"/>
              <a:gd name="T53" fmla="*/ 261 h 278"/>
              <a:gd name="T54" fmla="*/ 175 w 191"/>
              <a:gd name="T55" fmla="*/ 261 h 278"/>
              <a:gd name="T56" fmla="*/ 38 w 191"/>
              <a:gd name="T57" fmla="*/ 87 h 278"/>
              <a:gd name="T58" fmla="*/ 159 w 191"/>
              <a:gd name="T59" fmla="*/ 87 h 278"/>
              <a:gd name="T60" fmla="*/ 159 w 191"/>
              <a:gd name="T61" fmla="*/ 92 h 278"/>
              <a:gd name="T62" fmla="*/ 38 w 191"/>
              <a:gd name="T63" fmla="*/ 92 h 278"/>
              <a:gd name="T64" fmla="*/ 38 w 191"/>
              <a:gd name="T65" fmla="*/ 87 h 278"/>
              <a:gd name="T66" fmla="*/ 38 w 191"/>
              <a:gd name="T67" fmla="*/ 106 h 278"/>
              <a:gd name="T68" fmla="*/ 159 w 191"/>
              <a:gd name="T69" fmla="*/ 106 h 278"/>
              <a:gd name="T70" fmla="*/ 159 w 191"/>
              <a:gd name="T71" fmla="*/ 112 h 278"/>
              <a:gd name="T72" fmla="*/ 38 w 191"/>
              <a:gd name="T73" fmla="*/ 112 h 278"/>
              <a:gd name="T74" fmla="*/ 38 w 191"/>
              <a:gd name="T75" fmla="*/ 106 h 278"/>
              <a:gd name="T76" fmla="*/ 38 w 191"/>
              <a:gd name="T77" fmla="*/ 127 h 278"/>
              <a:gd name="T78" fmla="*/ 159 w 191"/>
              <a:gd name="T79" fmla="*/ 127 h 278"/>
              <a:gd name="T80" fmla="*/ 159 w 191"/>
              <a:gd name="T81" fmla="*/ 132 h 278"/>
              <a:gd name="T82" fmla="*/ 38 w 191"/>
              <a:gd name="T83" fmla="*/ 132 h 278"/>
              <a:gd name="T84" fmla="*/ 38 w 191"/>
              <a:gd name="T85" fmla="*/ 127 h 278"/>
              <a:gd name="T86" fmla="*/ 38 w 191"/>
              <a:gd name="T87" fmla="*/ 146 h 278"/>
              <a:gd name="T88" fmla="*/ 159 w 191"/>
              <a:gd name="T89" fmla="*/ 146 h 278"/>
              <a:gd name="T90" fmla="*/ 159 w 191"/>
              <a:gd name="T91" fmla="*/ 152 h 278"/>
              <a:gd name="T92" fmla="*/ 38 w 191"/>
              <a:gd name="T93" fmla="*/ 152 h 278"/>
              <a:gd name="T94" fmla="*/ 38 w 191"/>
              <a:gd name="T95" fmla="*/ 146 h 278"/>
              <a:gd name="T96" fmla="*/ 141 w 191"/>
              <a:gd name="T97" fmla="*/ 184 h 278"/>
              <a:gd name="T98" fmla="*/ 92 w 191"/>
              <a:gd name="T99" fmla="*/ 235 h 278"/>
              <a:gd name="T100" fmla="*/ 80 w 191"/>
              <a:gd name="T101" fmla="*/ 238 h 278"/>
              <a:gd name="T102" fmla="*/ 57 w 191"/>
              <a:gd name="T103" fmla="*/ 209 h 278"/>
              <a:gd name="T104" fmla="*/ 73 w 191"/>
              <a:gd name="T105" fmla="*/ 196 h 278"/>
              <a:gd name="T106" fmla="*/ 88 w 191"/>
              <a:gd name="T107" fmla="*/ 217 h 278"/>
              <a:gd name="T108" fmla="*/ 133 w 191"/>
              <a:gd name="T109" fmla="*/ 171 h 278"/>
              <a:gd name="T110" fmla="*/ 141 w 191"/>
              <a:gd name="T111" fmla="*/ 18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1" h="278">
                <a:moveTo>
                  <a:pt x="183" y="20"/>
                </a:moveTo>
                <a:cubicBezTo>
                  <a:pt x="145" y="20"/>
                  <a:pt x="145" y="20"/>
                  <a:pt x="145" y="20"/>
                </a:cubicBezTo>
                <a:cubicBezTo>
                  <a:pt x="142" y="17"/>
                  <a:pt x="138" y="15"/>
                  <a:pt x="133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6"/>
                  <a:pt x="108" y="0"/>
                  <a:pt x="99" y="0"/>
                </a:cubicBezTo>
                <a:cubicBezTo>
                  <a:pt x="89" y="0"/>
                  <a:pt x="81" y="6"/>
                  <a:pt x="81" y="12"/>
                </a:cubicBezTo>
                <a:cubicBezTo>
                  <a:pt x="81" y="15"/>
                  <a:pt x="81" y="15"/>
                  <a:pt x="81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0" y="15"/>
                  <a:pt x="55" y="17"/>
                  <a:pt x="5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4"/>
                  <a:pt x="3" y="278"/>
                  <a:pt x="8" y="278"/>
                </a:cubicBezTo>
                <a:cubicBezTo>
                  <a:pt x="183" y="278"/>
                  <a:pt x="183" y="278"/>
                  <a:pt x="183" y="278"/>
                </a:cubicBezTo>
                <a:cubicBezTo>
                  <a:pt x="187" y="278"/>
                  <a:pt x="191" y="274"/>
                  <a:pt x="191" y="270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24"/>
                  <a:pt x="187" y="20"/>
                  <a:pt x="183" y="20"/>
                </a:cubicBezTo>
                <a:close/>
                <a:moveTo>
                  <a:pt x="175" y="261"/>
                </a:moveTo>
                <a:cubicBezTo>
                  <a:pt x="16" y="261"/>
                  <a:pt x="16" y="261"/>
                  <a:pt x="16" y="261"/>
                </a:cubicBezTo>
                <a:cubicBezTo>
                  <a:pt x="16" y="37"/>
                  <a:pt x="16" y="37"/>
                  <a:pt x="16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51" y="43"/>
                  <a:pt x="57" y="48"/>
                  <a:pt x="65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40" y="48"/>
                  <a:pt x="146" y="43"/>
                  <a:pt x="148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261"/>
                  <a:pt x="175" y="261"/>
                  <a:pt x="175" y="261"/>
                </a:cubicBezTo>
                <a:cubicBezTo>
                  <a:pt x="175" y="261"/>
                  <a:pt x="175" y="261"/>
                  <a:pt x="175" y="261"/>
                </a:cubicBezTo>
                <a:close/>
                <a:moveTo>
                  <a:pt x="38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92"/>
                  <a:pt x="159" y="92"/>
                  <a:pt x="159" y="92"/>
                </a:cubicBezTo>
                <a:cubicBezTo>
                  <a:pt x="38" y="92"/>
                  <a:pt x="38" y="92"/>
                  <a:pt x="38" y="92"/>
                </a:cubicBezTo>
                <a:lnTo>
                  <a:pt x="38" y="87"/>
                </a:lnTo>
                <a:close/>
                <a:moveTo>
                  <a:pt x="38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38" y="112"/>
                  <a:pt x="38" y="112"/>
                  <a:pt x="38" y="112"/>
                </a:cubicBezTo>
                <a:lnTo>
                  <a:pt x="38" y="106"/>
                </a:lnTo>
                <a:close/>
                <a:moveTo>
                  <a:pt x="38" y="127"/>
                </a:moveTo>
                <a:cubicBezTo>
                  <a:pt x="159" y="127"/>
                  <a:pt x="159" y="127"/>
                  <a:pt x="159" y="127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38" y="132"/>
                  <a:pt x="38" y="132"/>
                  <a:pt x="38" y="132"/>
                </a:cubicBezTo>
                <a:lnTo>
                  <a:pt x="38" y="127"/>
                </a:lnTo>
                <a:close/>
                <a:moveTo>
                  <a:pt x="38" y="146"/>
                </a:moveTo>
                <a:cubicBezTo>
                  <a:pt x="159" y="146"/>
                  <a:pt x="159" y="146"/>
                  <a:pt x="159" y="146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38" y="152"/>
                  <a:pt x="38" y="152"/>
                  <a:pt x="38" y="152"/>
                </a:cubicBezTo>
                <a:lnTo>
                  <a:pt x="38" y="146"/>
                </a:lnTo>
                <a:close/>
                <a:moveTo>
                  <a:pt x="141" y="184"/>
                </a:moveTo>
                <a:cubicBezTo>
                  <a:pt x="122" y="199"/>
                  <a:pt x="107" y="217"/>
                  <a:pt x="92" y="235"/>
                </a:cubicBezTo>
                <a:cubicBezTo>
                  <a:pt x="89" y="238"/>
                  <a:pt x="83" y="242"/>
                  <a:pt x="80" y="238"/>
                </a:cubicBezTo>
                <a:cubicBezTo>
                  <a:pt x="71" y="229"/>
                  <a:pt x="62" y="220"/>
                  <a:pt x="57" y="209"/>
                </a:cubicBezTo>
                <a:cubicBezTo>
                  <a:pt x="54" y="200"/>
                  <a:pt x="69" y="187"/>
                  <a:pt x="73" y="196"/>
                </a:cubicBezTo>
                <a:cubicBezTo>
                  <a:pt x="76" y="204"/>
                  <a:pt x="82" y="211"/>
                  <a:pt x="88" y="217"/>
                </a:cubicBezTo>
                <a:cubicBezTo>
                  <a:pt x="102" y="201"/>
                  <a:pt x="116" y="185"/>
                  <a:pt x="133" y="171"/>
                </a:cubicBezTo>
                <a:cubicBezTo>
                  <a:pt x="144" y="163"/>
                  <a:pt x="149" y="177"/>
                  <a:pt x="141" y="1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</a:t>
            </a:r>
            <a:r>
              <a:rPr lang="zh-CN" altLang="en-US" sz="1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使用的技术及系统设计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610" y="585743"/>
            <a:ext cx="24368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USE OF TECHNOLOGY AND SYSTEM DESIGN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453741" y="1225285"/>
            <a:ext cx="2365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055642" y="770243"/>
            <a:ext cx="1032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FB4A3C21-02D3-4BD7-902D-5BBA38AD2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97" y="1371305"/>
            <a:ext cx="5464401" cy="34839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第三部分：论文总结</a:t>
            </a:r>
          </a:p>
        </p:txBody>
      </p:sp>
      <p:sp>
        <p:nvSpPr>
          <p:cNvPr id="57" name="矩形 56"/>
          <p:cNvSpPr/>
          <p:nvPr/>
        </p:nvSpPr>
        <p:spPr>
          <a:xfrm>
            <a:off x="90232" y="575233"/>
            <a:ext cx="1321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accent1"/>
                </a:solidFill>
                <a:latin typeface="+mj-lt"/>
                <a:ea typeface="方正兰亭黑_GBK"/>
              </a:rPr>
              <a:t>THE PAPER SUMMARY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224499" y="1568288"/>
            <a:ext cx="6695001" cy="194863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451945" y="1948311"/>
            <a:ext cx="423556" cy="423557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440786" y="1418852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827051" y="1111717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 bwMode="auto">
          <a:xfrm>
            <a:off x="7361712" y="3173553"/>
            <a:ext cx="700997" cy="63202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椭圆 12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165870" y="3723963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996302" y="3043688"/>
            <a:ext cx="158914" cy="158914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385280" y="2865907"/>
            <a:ext cx="634677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   最后还要感谢百忙之中抽出世间对本文进行评阅，参与本人论文答辩的各位老师。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矩形 1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539163" y="2031998"/>
            <a:ext cx="6276693" cy="89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    感谢与我并肩作战的同学们，感谢学校领导、老师们，感谢你们给予我的帮助。这次的毕业论文能够顺利完成，需要特别感谢我的指导老师杨文琳老师。从毕业设计选题到设计完成，杨老师给予了我耐心指导和技术支持，使我顺利完成毕业设计。</a:t>
            </a:r>
          </a:p>
        </p:txBody>
      </p:sp>
      <p:grpSp>
        <p:nvGrpSpPr>
          <p:cNvPr id="17" name="组合 1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GrpSpPr/>
          <p:nvPr/>
        </p:nvGrpSpPr>
        <p:grpSpPr>
          <a:xfrm>
            <a:off x="781379" y="1141061"/>
            <a:ext cx="1207803" cy="1088968"/>
            <a:chOff x="758944" y="841266"/>
            <a:chExt cx="1207803" cy="1088968"/>
          </a:xfrm>
          <a:solidFill>
            <a:schemeClr val="accent1"/>
          </a:solidFill>
          <a:effectLst/>
        </p:grpSpPr>
        <p:sp>
          <p:nvSpPr>
            <p:cNvPr id="18" name="Freeform 5"/>
            <p:cNvSpPr/>
            <p:nvPr/>
          </p:nvSpPr>
          <p:spPr bwMode="auto">
            <a:xfrm>
              <a:off x="758944" y="841266"/>
              <a:ext cx="1207803" cy="108896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TextBox 156"/>
            <p:cNvSpPr txBox="1"/>
            <p:nvPr/>
          </p:nvSpPr>
          <p:spPr>
            <a:xfrm>
              <a:off x="922376" y="1143439"/>
              <a:ext cx="880940" cy="507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致谢</a:t>
              </a:r>
              <a:endParaRPr lang="zh-CN" altLang="en-US" sz="27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13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94719" y="2073945"/>
            <a:ext cx="5754558" cy="1228885"/>
            <a:chOff x="2656122" y="1804417"/>
            <a:chExt cx="5754558" cy="1228885"/>
          </a:xfrm>
        </p:grpSpPr>
        <p:sp>
          <p:nvSpPr>
            <p:cNvPr id="31" name="矩形 30"/>
            <p:cNvSpPr/>
            <p:nvPr/>
          </p:nvSpPr>
          <p:spPr bwMode="auto">
            <a:xfrm>
              <a:off x="4947343" y="1804417"/>
              <a:ext cx="1172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kern="100" spc="300" dirty="0">
                  <a:solidFill>
                    <a:srgbClr val="30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lang="zh-CN" altLang="en-US" sz="3200" kern="100" spc="3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56122" y="2427582"/>
              <a:ext cx="5754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3200" kern="100" spc="300" dirty="0">
                  <a:solidFill>
                    <a:srgbClr val="30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Thanks!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422870" y="3033302"/>
              <a:ext cx="26125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等腰三角形 4"/>
          <p:cNvSpPr/>
          <p:nvPr/>
        </p:nvSpPr>
        <p:spPr>
          <a:xfrm rot="10800000">
            <a:off x="2834530" y="-157272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179291" y="4667204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微商平台的设计与实现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278388" y="4667204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2018-6-2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图片包含 物体&#10;&#10;已生成极高可信度的说明">
            <a:extLst>
              <a:ext uri="{FF2B5EF4-FFF2-40B4-BE49-F238E27FC236}">
                <a16:creationId xmlns:a16="http://schemas.microsoft.com/office/drawing/2014/main" id="{125208C2-CDDB-41FC-B5DB-E36E6B45F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93" y="236643"/>
            <a:ext cx="942611" cy="924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772</Words>
  <Application>Microsoft Office PowerPoint</Application>
  <PresentationFormat>全屏显示(16:9)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Gill Sans</vt:lpstr>
      <vt:lpstr>Impact MT Std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672623681@qq.com</cp:lastModifiedBy>
  <cp:revision>279</cp:revision>
  <dcterms:created xsi:type="dcterms:W3CDTF">2017-05-01T12:27:00Z</dcterms:created>
  <dcterms:modified xsi:type="dcterms:W3CDTF">2018-05-31T12:51:14Z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