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79" r:id="rId2"/>
    <p:sldId id="258" r:id="rId3"/>
    <p:sldId id="259" r:id="rId4"/>
    <p:sldId id="265" r:id="rId5"/>
    <p:sldId id="274" r:id="rId6"/>
    <p:sldId id="280" r:id="rId7"/>
    <p:sldId id="291" r:id="rId8"/>
    <p:sldId id="292" r:id="rId9"/>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F2F2F2"/>
    <a:srgbClr val="F1EFEE"/>
    <a:srgbClr val="F5F3F1"/>
    <a:srgbClr val="F8F5F3"/>
    <a:srgbClr val="F5F2F1"/>
    <a:srgbClr val="F4F1F0"/>
    <a:srgbClr val="F7F4F2"/>
    <a:srgbClr val="F4F2F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9" autoAdjust="0"/>
    <p:restoredTop sz="95559" autoAdjust="0"/>
  </p:normalViewPr>
  <p:slideViewPr>
    <p:cSldViewPr snapToGrid="0">
      <p:cViewPr varScale="1">
        <p:scale>
          <a:sx n="72" d="100"/>
          <a:sy n="72" d="100"/>
        </p:scale>
        <p:origin x="498" y="66"/>
      </p:cViewPr>
      <p:guideLst/>
    </p:cSldViewPr>
  </p:slideViewPr>
  <p:notesTextViewPr>
    <p:cViewPr>
      <p:scale>
        <a:sx n="3" d="2"/>
        <a:sy n="3" d="2"/>
      </p:scale>
      <p:origin x="0" y="0"/>
    </p:cViewPr>
  </p:notesTextViewPr>
  <p:sorterViewPr>
    <p:cViewPr>
      <p:scale>
        <a:sx n="100" d="100"/>
        <a:sy n="100" d="100"/>
      </p:scale>
      <p:origin x="0" y="-24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C7F4CF-FAD3-4753-A5D8-D35E0A8B4380}" type="datetimeFigureOut">
              <a:rPr lang="zh-CN" altLang="en-US" smtClean="0"/>
              <a:t>2018/5/31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29927F-7422-466D-AA77-7766B4933CBE}" type="slidenum">
              <a:rPr lang="zh-CN" altLang="en-US" smtClean="0"/>
              <a:t>‹#›</a:t>
            </a:fld>
            <a:endParaRPr lang="zh-CN" altLang="en-US"/>
          </a:p>
        </p:txBody>
      </p:sp>
    </p:spTree>
    <p:extLst>
      <p:ext uri="{BB962C8B-B14F-4D97-AF65-F5344CB8AC3E}">
        <p14:creationId xmlns:p14="http://schemas.microsoft.com/office/powerpoint/2010/main" val="3243039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1</a:t>
            </a:fld>
            <a:endParaRPr lang="zh-CN" altLang="en-US"/>
          </a:p>
        </p:txBody>
      </p:sp>
    </p:spTree>
    <p:extLst>
      <p:ext uri="{BB962C8B-B14F-4D97-AF65-F5344CB8AC3E}">
        <p14:creationId xmlns:p14="http://schemas.microsoft.com/office/powerpoint/2010/main" val="1581897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2</a:t>
            </a:fld>
            <a:endParaRPr lang="zh-CN" altLang="en-US"/>
          </a:p>
        </p:txBody>
      </p:sp>
    </p:spTree>
    <p:extLst>
      <p:ext uri="{BB962C8B-B14F-4D97-AF65-F5344CB8AC3E}">
        <p14:creationId xmlns:p14="http://schemas.microsoft.com/office/powerpoint/2010/main" val="265454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3</a:t>
            </a:fld>
            <a:endParaRPr lang="zh-CN" altLang="en-US"/>
          </a:p>
        </p:txBody>
      </p:sp>
    </p:spTree>
    <p:extLst>
      <p:ext uri="{BB962C8B-B14F-4D97-AF65-F5344CB8AC3E}">
        <p14:creationId xmlns:p14="http://schemas.microsoft.com/office/powerpoint/2010/main" val="2649259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4</a:t>
            </a:fld>
            <a:endParaRPr lang="zh-CN" altLang="en-US"/>
          </a:p>
        </p:txBody>
      </p:sp>
    </p:spTree>
    <p:extLst>
      <p:ext uri="{BB962C8B-B14F-4D97-AF65-F5344CB8AC3E}">
        <p14:creationId xmlns:p14="http://schemas.microsoft.com/office/powerpoint/2010/main" val="1924382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5</a:t>
            </a:fld>
            <a:endParaRPr lang="zh-CN" altLang="en-US"/>
          </a:p>
        </p:txBody>
      </p:sp>
    </p:spTree>
    <p:extLst>
      <p:ext uri="{BB962C8B-B14F-4D97-AF65-F5344CB8AC3E}">
        <p14:creationId xmlns:p14="http://schemas.microsoft.com/office/powerpoint/2010/main" val="3396037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6</a:t>
            </a:fld>
            <a:endParaRPr lang="zh-CN" altLang="en-US"/>
          </a:p>
        </p:txBody>
      </p:sp>
    </p:spTree>
    <p:extLst>
      <p:ext uri="{BB962C8B-B14F-4D97-AF65-F5344CB8AC3E}">
        <p14:creationId xmlns:p14="http://schemas.microsoft.com/office/powerpoint/2010/main" val="2434025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7</a:t>
            </a:fld>
            <a:endParaRPr lang="zh-CN" altLang="en-US"/>
          </a:p>
        </p:txBody>
      </p:sp>
    </p:spTree>
    <p:extLst>
      <p:ext uri="{BB962C8B-B14F-4D97-AF65-F5344CB8AC3E}">
        <p14:creationId xmlns:p14="http://schemas.microsoft.com/office/powerpoint/2010/main" val="2380186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8</a:t>
            </a:fld>
            <a:endParaRPr lang="zh-CN" altLang="en-US"/>
          </a:p>
        </p:txBody>
      </p:sp>
    </p:spTree>
    <p:extLst>
      <p:ext uri="{BB962C8B-B14F-4D97-AF65-F5344CB8AC3E}">
        <p14:creationId xmlns:p14="http://schemas.microsoft.com/office/powerpoint/2010/main" val="247076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2018/5/31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extLst>
      <p:ext uri="{BB962C8B-B14F-4D97-AF65-F5344CB8AC3E}">
        <p14:creationId xmlns:p14="http://schemas.microsoft.com/office/powerpoint/2010/main" val="628951070"/>
      </p:ext>
    </p:extLst>
  </p:cSld>
  <p:clrMapOvr>
    <a:masterClrMapping/>
  </p:clrMapOvr>
  <p:transition>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2018/5/31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extLst>
      <p:ext uri="{BB962C8B-B14F-4D97-AF65-F5344CB8AC3E}">
        <p14:creationId xmlns:p14="http://schemas.microsoft.com/office/powerpoint/2010/main" val="830191882"/>
      </p:ext>
    </p:extLst>
  </p:cSld>
  <p:clrMapOvr>
    <a:masterClrMapping/>
  </p:clrMapOvr>
  <p:transition>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2018/5/31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extLst>
      <p:ext uri="{BB962C8B-B14F-4D97-AF65-F5344CB8AC3E}">
        <p14:creationId xmlns:p14="http://schemas.microsoft.com/office/powerpoint/2010/main" val="3297218172"/>
      </p:ext>
    </p:extLst>
  </p:cSld>
  <p:clrMapOvr>
    <a:masterClrMapping/>
  </p:clrMapOvr>
  <p:transition>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4541700"/>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2018/5/31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extLst>
      <p:ext uri="{BB962C8B-B14F-4D97-AF65-F5344CB8AC3E}">
        <p14:creationId xmlns:p14="http://schemas.microsoft.com/office/powerpoint/2010/main" val="2669200181"/>
      </p:ext>
    </p:extLst>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2018/5/31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extLst>
      <p:ext uri="{BB962C8B-B14F-4D97-AF65-F5344CB8AC3E}">
        <p14:creationId xmlns:p14="http://schemas.microsoft.com/office/powerpoint/2010/main" val="3882310115"/>
      </p:ext>
    </p:extLst>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2018/5/31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extLst>
      <p:ext uri="{BB962C8B-B14F-4D97-AF65-F5344CB8AC3E}">
        <p14:creationId xmlns:p14="http://schemas.microsoft.com/office/powerpoint/2010/main" val="2938560674"/>
      </p:ext>
    </p:extLst>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2018/5/31</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extLst>
      <p:ext uri="{BB962C8B-B14F-4D97-AF65-F5344CB8AC3E}">
        <p14:creationId xmlns:p14="http://schemas.microsoft.com/office/powerpoint/2010/main" val="748280480"/>
      </p:ext>
    </p:extLst>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2018/5/31</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extLst>
      <p:ext uri="{BB962C8B-B14F-4D97-AF65-F5344CB8AC3E}">
        <p14:creationId xmlns:p14="http://schemas.microsoft.com/office/powerpoint/2010/main" val="3438552208"/>
      </p:ext>
    </p:extLst>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2018/5/31</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extLst>
      <p:ext uri="{BB962C8B-B14F-4D97-AF65-F5344CB8AC3E}">
        <p14:creationId xmlns:p14="http://schemas.microsoft.com/office/powerpoint/2010/main" val="165408264"/>
      </p:ext>
    </p:extLst>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2018/5/31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extLst>
      <p:ext uri="{BB962C8B-B14F-4D97-AF65-F5344CB8AC3E}">
        <p14:creationId xmlns:p14="http://schemas.microsoft.com/office/powerpoint/2010/main" val="1445013990"/>
      </p:ext>
    </p:extLst>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2018/5/31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extLst>
      <p:ext uri="{BB962C8B-B14F-4D97-AF65-F5344CB8AC3E}">
        <p14:creationId xmlns:p14="http://schemas.microsoft.com/office/powerpoint/2010/main" val="1734238278"/>
      </p:ext>
    </p:extLst>
  </p:cSld>
  <p:clrMapOvr>
    <a:masterClrMapping/>
  </p:clrMapOvr>
  <p:transition>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rgbClr val="2F5597"/>
          </a:fgClr>
          <a:bgClr>
            <a:schemeClr val="bg1"/>
          </a:bgClr>
        </a:patt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6684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8" name="直接连接符 7"/>
          <p:cNvCxnSpPr/>
          <p:nvPr/>
        </p:nvCxnSpPr>
        <p:spPr>
          <a:xfrm>
            <a:off x="2947737" y="13960"/>
            <a:ext cx="12031" cy="263491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0" y="2634916"/>
            <a:ext cx="295976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851" y="3468264"/>
            <a:ext cx="6256421" cy="240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962473" y="4247146"/>
            <a:ext cx="6256421" cy="240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 y="4223083"/>
            <a:ext cx="4126833" cy="1587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7807080" y="3453063"/>
            <a:ext cx="0" cy="3429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7796463" y="3441032"/>
            <a:ext cx="4419601" cy="120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620081" y="2008914"/>
            <a:ext cx="7879080" cy="1015663"/>
          </a:xfrm>
          <a:prstGeom prst="rect">
            <a:avLst/>
          </a:prstGeom>
          <a:noFill/>
        </p:spPr>
        <p:txBody>
          <a:bodyPr wrap="none" rtlCol="0">
            <a:spAutoFit/>
          </a:bodyPr>
          <a:lstStyle/>
          <a:p>
            <a:r>
              <a:rPr lang="zh-CN" altLang="en-US" sz="6000" spc="1500" dirty="0">
                <a:solidFill>
                  <a:schemeClr val="bg1"/>
                </a:solidFill>
                <a:latin typeface="汉仪菱心体简" panose="02010609000101010101" pitchFamily="49" charset="-122"/>
                <a:ea typeface="汉仪菱心体简" panose="02010609000101010101" pitchFamily="49" charset="-122"/>
              </a:rPr>
              <a:t>校园二手交易网站</a:t>
            </a:r>
          </a:p>
        </p:txBody>
      </p:sp>
      <p:sp>
        <p:nvSpPr>
          <p:cNvPr id="24" name="文本框 23"/>
          <p:cNvSpPr txBox="1"/>
          <p:nvPr/>
        </p:nvSpPr>
        <p:spPr>
          <a:xfrm>
            <a:off x="8023724" y="3557717"/>
            <a:ext cx="1646605" cy="584775"/>
          </a:xfrm>
          <a:prstGeom prst="rect">
            <a:avLst/>
          </a:prstGeom>
          <a:noFill/>
        </p:spPr>
        <p:txBody>
          <a:bodyPr wrap="none" rtlCol="0">
            <a:spAutoFit/>
          </a:bodyPr>
          <a:lstStyle/>
          <a:p>
            <a:r>
              <a:rPr lang="zh-CN" altLang="en-US" sz="1600" b="1" spc="300" dirty="0">
                <a:solidFill>
                  <a:schemeClr val="bg1"/>
                </a:solidFill>
                <a:latin typeface="微软雅黑" panose="020B0503020204020204" pitchFamily="34" charset="-122"/>
                <a:ea typeface="微软雅黑" panose="020B0503020204020204" pitchFamily="34" charset="-122"/>
              </a:rPr>
              <a:t>答辩人：钟婷</a:t>
            </a:r>
            <a:endParaRPr lang="en-US" altLang="zh-CN" sz="1600" b="1" spc="300" dirty="0">
              <a:solidFill>
                <a:schemeClr val="bg1"/>
              </a:solidFill>
              <a:latin typeface="微软雅黑" panose="020B0503020204020204" pitchFamily="34" charset="-122"/>
              <a:ea typeface="微软雅黑" panose="020B0503020204020204" pitchFamily="34" charset="-122"/>
            </a:endParaRPr>
          </a:p>
          <a:p>
            <a:r>
              <a:rPr lang="zh-CN" altLang="en-US" sz="1600" b="1" spc="300" dirty="0">
                <a:solidFill>
                  <a:schemeClr val="bg1"/>
                </a:solidFill>
                <a:latin typeface="微软雅黑" panose="020B0503020204020204" pitchFamily="34" charset="-122"/>
                <a:ea typeface="微软雅黑" panose="020B0503020204020204" pitchFamily="34" charset="-122"/>
              </a:rPr>
              <a:t>导师：吉宝玉</a:t>
            </a:r>
          </a:p>
        </p:txBody>
      </p:sp>
      <p:grpSp>
        <p:nvGrpSpPr>
          <p:cNvPr id="71" name="组合 70"/>
          <p:cNvGrpSpPr/>
          <p:nvPr/>
        </p:nvGrpSpPr>
        <p:grpSpPr>
          <a:xfrm rot="10800000">
            <a:off x="9550800" y="4375863"/>
            <a:ext cx="3196963" cy="3132367"/>
            <a:chOff x="-241322" y="-198407"/>
            <a:chExt cx="2400407" cy="2397341"/>
          </a:xfrm>
        </p:grpSpPr>
        <p:grpSp>
          <p:nvGrpSpPr>
            <p:cNvPr id="72" name="组合 71"/>
            <p:cNvGrpSpPr/>
            <p:nvPr/>
          </p:nvGrpSpPr>
          <p:grpSpPr>
            <a:xfrm>
              <a:off x="112549" y="124482"/>
              <a:ext cx="2046536" cy="2074452"/>
              <a:chOff x="-39851" y="-27918"/>
              <a:chExt cx="2046536" cy="2074452"/>
            </a:xfrm>
          </p:grpSpPr>
          <p:cxnSp>
            <p:nvCxnSpPr>
              <p:cNvPr id="80" name="直接连接符 79"/>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241322" y="-198407"/>
              <a:ext cx="2304737" cy="2336175"/>
              <a:chOff x="-39851" y="-27918"/>
              <a:chExt cx="2046536" cy="2074452"/>
            </a:xfrm>
          </p:grpSpPr>
          <p:cxnSp>
            <p:nvCxnSpPr>
              <p:cNvPr id="74" name="直接连接符 73"/>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62" name="组合 61"/>
          <p:cNvGrpSpPr/>
          <p:nvPr/>
        </p:nvGrpSpPr>
        <p:grpSpPr>
          <a:xfrm rot="5400000" flipV="1">
            <a:off x="-547085" y="-613131"/>
            <a:ext cx="3196963" cy="3132367"/>
            <a:chOff x="-241322" y="-198407"/>
            <a:chExt cx="2400407" cy="2397341"/>
          </a:xfrm>
        </p:grpSpPr>
        <p:grpSp>
          <p:nvGrpSpPr>
            <p:cNvPr id="86" name="组合 85"/>
            <p:cNvGrpSpPr/>
            <p:nvPr/>
          </p:nvGrpSpPr>
          <p:grpSpPr>
            <a:xfrm>
              <a:off x="112549" y="124482"/>
              <a:ext cx="2046536" cy="2074452"/>
              <a:chOff x="-39851" y="-27918"/>
              <a:chExt cx="2046536" cy="2074452"/>
            </a:xfrm>
          </p:grpSpPr>
          <p:cxnSp>
            <p:nvCxnSpPr>
              <p:cNvPr id="94" name="直接连接符 93"/>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241322" y="-198407"/>
              <a:ext cx="2304737" cy="2336175"/>
              <a:chOff x="-39851" y="-27918"/>
              <a:chExt cx="2046536" cy="2074452"/>
            </a:xfrm>
          </p:grpSpPr>
          <p:cxnSp>
            <p:nvCxnSpPr>
              <p:cNvPr id="88" name="直接连接符 87"/>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4780810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ppt_w</p:attrName>
                                        </p:attrNameLst>
                                      </p:cBhvr>
                                      <p:tavLst>
                                        <p:tav tm="0">
                                          <p:val>
                                            <p:fltVal val="0"/>
                                          </p:val>
                                        </p:tav>
                                        <p:tav tm="100000">
                                          <p:val>
                                            <p:strVal val="#ppt_w"/>
                                          </p:val>
                                        </p:tav>
                                      </p:tavLst>
                                    </p:anim>
                                    <p:anim calcmode="lin" valueType="num">
                                      <p:cBhvr>
                                        <p:cTn id="10" dur="500" fill="hold"/>
                                        <p:tgtEl>
                                          <p:spTgt spid="12"/>
                                        </p:tgtEl>
                                        <p:attrNameLst>
                                          <p:attrName>ppt_h</p:attrName>
                                        </p:attrNameLst>
                                      </p:cBhvr>
                                      <p:tavLst>
                                        <p:tav tm="0">
                                          <p:val>
                                            <p:strVal val="#ppt_h"/>
                                          </p:val>
                                        </p:tav>
                                        <p:tav tm="100000">
                                          <p:val>
                                            <p:strVal val="#ppt_h"/>
                                          </p:val>
                                        </p:tav>
                                      </p:tavLst>
                                    </p:anim>
                                  </p:childTnLst>
                                </p:cTn>
                              </p:par>
                            </p:childTnLst>
                          </p:cTn>
                        </p:par>
                        <p:par>
                          <p:cTn id="11" fill="hold">
                            <p:stCondLst>
                              <p:cond delay="1000"/>
                            </p:stCondLst>
                            <p:childTnLst>
                              <p:par>
                                <p:cTn id="12" presetID="17" presetClass="entr" presetSubtype="8"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ppt_x</p:attrName>
                                        </p:attrNameLst>
                                      </p:cBhvr>
                                      <p:tavLst>
                                        <p:tav tm="0">
                                          <p:val>
                                            <p:strVal val="#ppt_x-#ppt_w/2"/>
                                          </p:val>
                                        </p:tav>
                                        <p:tav tm="100000">
                                          <p:val>
                                            <p:strVal val="#ppt_x"/>
                                          </p:val>
                                        </p:tav>
                                      </p:tavLst>
                                    </p:anim>
                                    <p:anim calcmode="lin" valueType="num">
                                      <p:cBhvr>
                                        <p:cTn id="15" dur="500" fill="hold"/>
                                        <p:tgtEl>
                                          <p:spTgt spid="14"/>
                                        </p:tgtEl>
                                        <p:attrNameLst>
                                          <p:attrName>ppt_y</p:attrName>
                                        </p:attrNameLst>
                                      </p:cBhvr>
                                      <p:tavLst>
                                        <p:tav tm="0">
                                          <p:val>
                                            <p:strVal val="#ppt_y"/>
                                          </p:val>
                                        </p:tav>
                                        <p:tav tm="100000">
                                          <p:val>
                                            <p:strVal val="#ppt_y"/>
                                          </p:val>
                                        </p:tav>
                                      </p:tavLst>
                                    </p:anim>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strVal val="#ppt_h"/>
                                          </p:val>
                                        </p:tav>
                                        <p:tav tm="100000">
                                          <p:val>
                                            <p:strVal val="#ppt_h"/>
                                          </p:val>
                                        </p:tav>
                                      </p:tavLst>
                                    </p:anim>
                                  </p:childTnLst>
                                </p:cTn>
                              </p:par>
                              <p:par>
                                <p:cTn id="18" presetID="17" presetClass="entr" presetSubtype="2"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ppt_x</p:attrName>
                                        </p:attrNameLst>
                                      </p:cBhvr>
                                      <p:tavLst>
                                        <p:tav tm="0">
                                          <p:val>
                                            <p:strVal val="#ppt_x+#ppt_w/2"/>
                                          </p:val>
                                        </p:tav>
                                        <p:tav tm="100000">
                                          <p:val>
                                            <p:strVal val="#ppt_x"/>
                                          </p:val>
                                        </p:tav>
                                      </p:tavLst>
                                    </p:anim>
                                    <p:anim calcmode="lin" valueType="num">
                                      <p:cBhvr>
                                        <p:cTn id="21" dur="500" fill="hold"/>
                                        <p:tgtEl>
                                          <p:spTgt spid="13"/>
                                        </p:tgtEl>
                                        <p:attrNameLst>
                                          <p:attrName>ppt_y</p:attrName>
                                        </p:attrNameLst>
                                      </p:cBhvr>
                                      <p:tavLst>
                                        <p:tav tm="0">
                                          <p:val>
                                            <p:strVal val="#ppt_y"/>
                                          </p:val>
                                        </p:tav>
                                        <p:tav tm="100000">
                                          <p:val>
                                            <p:strVal val="#ppt_y"/>
                                          </p:val>
                                        </p:tav>
                                      </p:tavLst>
                                    </p:anim>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strVal val="#ppt_h"/>
                                          </p:val>
                                        </p:tav>
                                        <p:tav tm="100000">
                                          <p:val>
                                            <p:strVal val="#ppt_h"/>
                                          </p:val>
                                        </p:tav>
                                      </p:tavLst>
                                    </p:anim>
                                  </p:childTnLst>
                                </p:cTn>
                              </p:par>
                            </p:childTnLst>
                          </p:cTn>
                        </p:par>
                        <p:par>
                          <p:cTn id="24" fill="hold">
                            <p:stCondLst>
                              <p:cond delay="1500"/>
                            </p:stCondLst>
                            <p:childTnLst>
                              <p:par>
                                <p:cTn id="25" presetID="17" presetClass="entr" presetSubtype="1"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100000">
                                          <p:val>
                                            <p:strVal val="#ppt_x"/>
                                          </p:val>
                                        </p:tav>
                                      </p:tavLst>
                                    </p:anim>
                                    <p:anim calcmode="lin" valueType="num">
                                      <p:cBhvr>
                                        <p:cTn id="28" dur="500" fill="hold"/>
                                        <p:tgtEl>
                                          <p:spTgt spid="8"/>
                                        </p:tgtEl>
                                        <p:attrNameLst>
                                          <p:attrName>ppt_y</p:attrName>
                                        </p:attrNameLst>
                                      </p:cBhvr>
                                      <p:tavLst>
                                        <p:tav tm="0">
                                          <p:val>
                                            <p:strVal val="#ppt_y-#ppt_h/2"/>
                                          </p:val>
                                        </p:tav>
                                        <p:tav tm="100000">
                                          <p:val>
                                            <p:strVal val="#ppt_y"/>
                                          </p:val>
                                        </p:tav>
                                      </p:tavLst>
                                    </p:anim>
                                    <p:anim calcmode="lin" valueType="num">
                                      <p:cBhvr>
                                        <p:cTn id="29" dur="500" fill="hold"/>
                                        <p:tgtEl>
                                          <p:spTgt spid="8"/>
                                        </p:tgtEl>
                                        <p:attrNameLst>
                                          <p:attrName>ppt_w</p:attrName>
                                        </p:attrNameLst>
                                      </p:cBhvr>
                                      <p:tavLst>
                                        <p:tav tm="0">
                                          <p:val>
                                            <p:strVal val="#ppt_w"/>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childTnLst>
                                </p:cTn>
                              </p:par>
                              <p:par>
                                <p:cTn id="31" presetID="17" presetClass="entr" presetSubtype="8"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ppt_x</p:attrName>
                                        </p:attrNameLst>
                                      </p:cBhvr>
                                      <p:tavLst>
                                        <p:tav tm="0">
                                          <p:val>
                                            <p:strVal val="#ppt_x-#ppt_w/2"/>
                                          </p:val>
                                        </p:tav>
                                        <p:tav tm="100000">
                                          <p:val>
                                            <p:strVal val="#ppt_x"/>
                                          </p:val>
                                        </p:tav>
                                      </p:tavLst>
                                    </p:anim>
                                    <p:anim calcmode="lin" valueType="num">
                                      <p:cBhvr>
                                        <p:cTn id="34" dur="500" fill="hold"/>
                                        <p:tgtEl>
                                          <p:spTgt spid="10"/>
                                        </p:tgtEl>
                                        <p:attrNameLst>
                                          <p:attrName>ppt_y</p:attrName>
                                        </p:attrNameLst>
                                      </p:cBhvr>
                                      <p:tavLst>
                                        <p:tav tm="0">
                                          <p:val>
                                            <p:strVal val="#ppt_y"/>
                                          </p:val>
                                        </p:tav>
                                        <p:tav tm="100000">
                                          <p:val>
                                            <p:strVal val="#ppt_y"/>
                                          </p:val>
                                        </p:tav>
                                      </p:tavLst>
                                    </p:anim>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strVal val="#ppt_h"/>
                                          </p:val>
                                        </p:tav>
                                        <p:tav tm="100000">
                                          <p:val>
                                            <p:strVal val="#ppt_h"/>
                                          </p:val>
                                        </p:tav>
                                      </p:tavLst>
                                    </p:anim>
                                  </p:childTnLst>
                                </p:cTn>
                              </p:par>
                              <p:par>
                                <p:cTn id="37" presetID="17" presetClass="entr" presetSubtype="4"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500" fill="hold"/>
                                        <p:tgtEl>
                                          <p:spTgt spid="16"/>
                                        </p:tgtEl>
                                        <p:attrNameLst>
                                          <p:attrName>ppt_x</p:attrName>
                                        </p:attrNameLst>
                                      </p:cBhvr>
                                      <p:tavLst>
                                        <p:tav tm="0">
                                          <p:val>
                                            <p:strVal val="#ppt_x"/>
                                          </p:val>
                                        </p:tav>
                                        <p:tav tm="100000">
                                          <p:val>
                                            <p:strVal val="#ppt_x"/>
                                          </p:val>
                                        </p:tav>
                                      </p:tavLst>
                                    </p:anim>
                                    <p:anim calcmode="lin" valueType="num">
                                      <p:cBhvr>
                                        <p:cTn id="40" dur="500" fill="hold"/>
                                        <p:tgtEl>
                                          <p:spTgt spid="16"/>
                                        </p:tgtEl>
                                        <p:attrNameLst>
                                          <p:attrName>ppt_y</p:attrName>
                                        </p:attrNameLst>
                                      </p:cBhvr>
                                      <p:tavLst>
                                        <p:tav tm="0">
                                          <p:val>
                                            <p:strVal val="#ppt_y+#ppt_h/2"/>
                                          </p:val>
                                        </p:tav>
                                        <p:tav tm="100000">
                                          <p:val>
                                            <p:strVal val="#ppt_y"/>
                                          </p:val>
                                        </p:tav>
                                      </p:tavLst>
                                    </p:anim>
                                    <p:anim calcmode="lin" valueType="num">
                                      <p:cBhvr>
                                        <p:cTn id="41" dur="500" fill="hold"/>
                                        <p:tgtEl>
                                          <p:spTgt spid="16"/>
                                        </p:tgtEl>
                                        <p:attrNameLst>
                                          <p:attrName>ppt_w</p:attrName>
                                        </p:attrNameLst>
                                      </p:cBhvr>
                                      <p:tavLst>
                                        <p:tav tm="0">
                                          <p:val>
                                            <p:strVal val="#ppt_w"/>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childTnLst>
                                </p:cTn>
                              </p:par>
                              <p:par>
                                <p:cTn id="43" presetID="17" presetClass="entr" presetSubtype="2"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ppt_x</p:attrName>
                                        </p:attrNameLst>
                                      </p:cBhvr>
                                      <p:tavLst>
                                        <p:tav tm="0">
                                          <p:val>
                                            <p:strVal val="#ppt_x+#ppt_w/2"/>
                                          </p:val>
                                        </p:tav>
                                        <p:tav tm="100000">
                                          <p:val>
                                            <p:strVal val="#ppt_x"/>
                                          </p:val>
                                        </p:tav>
                                      </p:tavLst>
                                    </p:anim>
                                    <p:anim calcmode="lin" valueType="num">
                                      <p:cBhvr>
                                        <p:cTn id="46" dur="500" fill="hold"/>
                                        <p:tgtEl>
                                          <p:spTgt spid="20"/>
                                        </p:tgtEl>
                                        <p:attrNameLst>
                                          <p:attrName>ppt_y</p:attrName>
                                        </p:attrNameLst>
                                      </p:cBhvr>
                                      <p:tavLst>
                                        <p:tav tm="0">
                                          <p:val>
                                            <p:strVal val="#ppt_y"/>
                                          </p:val>
                                        </p:tav>
                                        <p:tav tm="100000">
                                          <p:val>
                                            <p:strVal val="#ppt_y"/>
                                          </p:val>
                                        </p:tav>
                                      </p:tavLst>
                                    </p:anim>
                                    <p:anim calcmode="lin" valueType="num">
                                      <p:cBhvr>
                                        <p:cTn id="47" dur="500" fill="hold"/>
                                        <p:tgtEl>
                                          <p:spTgt spid="20"/>
                                        </p:tgtEl>
                                        <p:attrNameLst>
                                          <p:attrName>ppt_w</p:attrName>
                                        </p:attrNameLst>
                                      </p:cBhvr>
                                      <p:tavLst>
                                        <p:tav tm="0">
                                          <p:val>
                                            <p:fltVal val="0"/>
                                          </p:val>
                                        </p:tav>
                                        <p:tav tm="100000">
                                          <p:val>
                                            <p:strVal val="#ppt_w"/>
                                          </p:val>
                                        </p:tav>
                                      </p:tavLst>
                                    </p:anim>
                                    <p:anim calcmode="lin" valueType="num">
                                      <p:cBhvr>
                                        <p:cTn id="48" dur="500" fill="hold"/>
                                        <p:tgtEl>
                                          <p:spTgt spid="20"/>
                                        </p:tgtEl>
                                        <p:attrNameLst>
                                          <p:attrName>ppt_h</p:attrName>
                                        </p:attrNameLst>
                                      </p:cBhvr>
                                      <p:tavLst>
                                        <p:tav tm="0">
                                          <p:val>
                                            <p:strVal val="#ppt_h"/>
                                          </p:val>
                                        </p:tav>
                                        <p:tav tm="100000">
                                          <p:val>
                                            <p:strVal val="#ppt_h"/>
                                          </p:val>
                                        </p:tav>
                                      </p:tavLst>
                                    </p:anim>
                                  </p:childTnLst>
                                </p:cTn>
                              </p:par>
                              <p:par>
                                <p:cTn id="49" presetID="14" presetClass="entr" presetSubtype="10" fill="hold" nodeType="with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randombar(horizontal)">
                                      <p:cBhvr>
                                        <p:cTn id="51" dur="750"/>
                                        <p:tgtEl>
                                          <p:spTgt spid="71"/>
                                        </p:tgtEl>
                                      </p:cBhvr>
                                    </p:animEffect>
                                  </p:childTnLst>
                                </p:cTn>
                              </p:par>
                              <p:par>
                                <p:cTn id="52" presetID="14" presetClass="entr" presetSubtype="10" fill="hold" nodeType="withEffect">
                                  <p:stCondLst>
                                    <p:cond delay="0"/>
                                  </p:stCondLst>
                                  <p:childTnLst>
                                    <p:set>
                                      <p:cBhvr>
                                        <p:cTn id="53" dur="1" fill="hold">
                                          <p:stCondLst>
                                            <p:cond delay="0"/>
                                          </p:stCondLst>
                                        </p:cTn>
                                        <p:tgtEl>
                                          <p:spTgt spid="62"/>
                                        </p:tgtEl>
                                        <p:attrNameLst>
                                          <p:attrName>style.visibility</p:attrName>
                                        </p:attrNameLst>
                                      </p:cBhvr>
                                      <p:to>
                                        <p:strVal val="visible"/>
                                      </p:to>
                                    </p:set>
                                    <p:animEffect transition="in" filter="randombar(horizontal)">
                                      <p:cBhvr>
                                        <p:cTn id="54" dur="750"/>
                                        <p:tgtEl>
                                          <p:spTgt spid="62"/>
                                        </p:tgtEl>
                                      </p:cBhvr>
                                    </p:animEffect>
                                  </p:childTnLst>
                                </p:cTn>
                              </p:par>
                            </p:childTnLst>
                          </p:cTn>
                        </p:par>
                        <p:par>
                          <p:cTn id="55" fill="hold">
                            <p:stCondLst>
                              <p:cond delay="2250"/>
                            </p:stCondLst>
                            <p:childTnLst>
                              <p:par>
                                <p:cTn id="56" presetID="20" presetClass="entr" presetSubtype="0" fill="hold" grpId="0" nodeType="afterEffect">
                                  <p:stCondLst>
                                    <p:cond delay="250"/>
                                  </p:stCondLst>
                                  <p:childTnLst>
                                    <p:set>
                                      <p:cBhvr>
                                        <p:cTn id="57" dur="1" fill="hold">
                                          <p:stCondLst>
                                            <p:cond delay="0"/>
                                          </p:stCondLst>
                                        </p:cTn>
                                        <p:tgtEl>
                                          <p:spTgt spid="24"/>
                                        </p:tgtEl>
                                        <p:attrNameLst>
                                          <p:attrName>style.visibility</p:attrName>
                                        </p:attrNameLst>
                                      </p:cBhvr>
                                      <p:to>
                                        <p:strVal val="visible"/>
                                      </p:to>
                                    </p:set>
                                    <p:animEffect transition="in" filter="wedge">
                                      <p:cBhvr>
                                        <p:cTn id="58" dur="250"/>
                                        <p:tgtEl>
                                          <p:spTgt spid="24"/>
                                        </p:tgtEl>
                                      </p:cBhvr>
                                    </p:animEffect>
                                  </p:childTnLst>
                                </p:cTn>
                              </p:par>
                            </p:childTnLst>
                          </p:cTn>
                        </p:par>
                        <p:par>
                          <p:cTn id="59" fill="hold">
                            <p:stCondLst>
                              <p:cond delay="2750"/>
                            </p:stCondLst>
                            <p:childTnLst>
                              <p:par>
                                <p:cTn id="60" presetID="14" presetClass="entr" presetSubtype="10" fill="hold" grpId="0" nodeType="afterEffect">
                                  <p:stCondLst>
                                    <p:cond delay="250"/>
                                  </p:stCondLst>
                                  <p:childTnLst>
                                    <p:set>
                                      <p:cBhvr>
                                        <p:cTn id="61" dur="1" fill="hold">
                                          <p:stCondLst>
                                            <p:cond delay="0"/>
                                          </p:stCondLst>
                                        </p:cTn>
                                        <p:tgtEl>
                                          <p:spTgt spid="23"/>
                                        </p:tgtEl>
                                        <p:attrNameLst>
                                          <p:attrName>style.visibility</p:attrName>
                                        </p:attrNameLst>
                                      </p:cBhvr>
                                      <p:to>
                                        <p:strVal val="visible"/>
                                      </p:to>
                                    </p:set>
                                    <p:animEffect transition="in" filter="randombar(horizontal)">
                                      <p:cBhvr>
                                        <p:cTn id="6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5035633" y="325146"/>
            <a:ext cx="1723549" cy="461665"/>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研究背景</a:t>
            </a:r>
          </a:p>
        </p:txBody>
      </p:sp>
      <p:grpSp>
        <p:nvGrpSpPr>
          <p:cNvPr id="2" name="组合 1"/>
          <p:cNvGrpSpPr/>
          <p:nvPr/>
        </p:nvGrpSpPr>
        <p:grpSpPr>
          <a:xfrm>
            <a:off x="168636" y="1861851"/>
            <a:ext cx="12023364" cy="2390661"/>
            <a:chOff x="168636" y="1861851"/>
            <a:chExt cx="12023364" cy="2390661"/>
          </a:xfrm>
        </p:grpSpPr>
        <p:pic>
          <p:nvPicPr>
            <p:cNvPr id="17" name="图片 16"/>
            <p:cNvPicPr>
              <a:picLocks noChangeAspect="1"/>
            </p:cNvPicPr>
            <p:nvPr/>
          </p:nvPicPr>
          <p:blipFill rotWithShape="1">
            <a:blip r:embed="rId3">
              <a:grayscl/>
              <a:extLst>
                <a:ext uri="{28A0092B-C50C-407E-A947-70E740481C1C}">
                  <a14:useLocalDpi xmlns:a14="http://schemas.microsoft.com/office/drawing/2010/main" val="0"/>
                </a:ext>
              </a:extLst>
            </a:blip>
            <a:srcRect l="14264" r="184" b="17169"/>
            <a:stretch/>
          </p:blipFill>
          <p:spPr>
            <a:xfrm>
              <a:off x="168636" y="1861851"/>
              <a:ext cx="5728771" cy="2390661"/>
            </a:xfrm>
            <a:prstGeom prst="rect">
              <a:avLst/>
            </a:prstGeom>
          </p:spPr>
        </p:pic>
        <p:sp>
          <p:nvSpPr>
            <p:cNvPr id="18" name="矩形 17"/>
            <p:cNvSpPr/>
            <p:nvPr/>
          </p:nvSpPr>
          <p:spPr>
            <a:xfrm>
              <a:off x="5897407" y="1861851"/>
              <a:ext cx="6294593" cy="2390661"/>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      </a:t>
              </a:r>
              <a:endParaRPr lang="en-US" altLang="zh-CN" sz="1600" dirty="0"/>
            </a:p>
            <a:p>
              <a:r>
                <a:rPr lang="en-US" altLang="zh-CN" sz="1600" dirty="0"/>
                <a:t>      </a:t>
              </a:r>
              <a:r>
                <a:rPr lang="zh-CN" altLang="en-US" sz="1600" dirty="0"/>
                <a:t>   全国大部分高校每年都会有大学生毕业，和新生入学。毕业生拥有大量的闲置物品。因此有些学校会定期的举办跳蚤市场来解决毕业生闲置的物品。但是随着扩招，学生的数量不断扩大，跳蚤市场难以满足学生的需求并且举办跳蚤市场还需要学校的批准场地的使用等繁琐的过程。因此建立一个二手物品交易网站是极为可行和必要的。</a:t>
              </a:r>
              <a:endParaRPr lang="zh-CN" altLang="zh-CN" sz="1600" dirty="0"/>
            </a:p>
          </p:txBody>
        </p:sp>
      </p:grpSp>
      <p:sp>
        <p:nvSpPr>
          <p:cNvPr id="4" name="文本框 3">
            <a:extLst>
              <a:ext uri="{FF2B5EF4-FFF2-40B4-BE49-F238E27FC236}">
                <a16:creationId xmlns:a16="http://schemas.microsoft.com/office/drawing/2014/main" id="{556D9FEB-ED1E-4D65-9238-4B1AC22FDB13}"/>
              </a:ext>
            </a:extLst>
          </p:cNvPr>
          <p:cNvSpPr txBox="1"/>
          <p:nvPr/>
        </p:nvSpPr>
        <p:spPr>
          <a:xfrm>
            <a:off x="1598536" y="4828211"/>
            <a:ext cx="8597742" cy="1323439"/>
          </a:xfrm>
          <a:prstGeom prst="rect">
            <a:avLst/>
          </a:prstGeom>
          <a:noFill/>
        </p:spPr>
        <p:txBody>
          <a:bodyPr wrap="square" rtlCol="0">
            <a:spAutoFit/>
          </a:bodyPr>
          <a:lstStyle/>
          <a:p>
            <a:pPr algn="just" latinLnBrk="1"/>
            <a:r>
              <a:rPr lang="en-US" altLang="zh-CN" sz="1600" dirty="0">
                <a:solidFill>
                  <a:schemeClr val="bg2">
                    <a:lumMod val="50000"/>
                  </a:schemeClr>
                </a:solidFill>
              </a:rPr>
              <a:t>        </a:t>
            </a:r>
            <a:r>
              <a:rPr lang="zh-CN" altLang="zh-CN" sz="1600" dirty="0">
                <a:solidFill>
                  <a:schemeClr val="bg2">
                    <a:lumMod val="50000"/>
                  </a:schemeClr>
                </a:solidFill>
              </a:rPr>
              <a:t>随着世界的多元化发展，新的电子商务模式</a:t>
            </a:r>
            <a:r>
              <a:rPr lang="en-US" altLang="zh-CN" sz="1600" dirty="0">
                <a:solidFill>
                  <a:schemeClr val="bg2">
                    <a:lumMod val="50000"/>
                  </a:schemeClr>
                </a:solidFill>
              </a:rPr>
              <a:t>--</a:t>
            </a:r>
            <a:r>
              <a:rPr lang="zh-CN" altLang="zh-CN" sz="1600" dirty="0">
                <a:solidFill>
                  <a:schemeClr val="bg2">
                    <a:lumMod val="50000"/>
                  </a:schemeClr>
                </a:solidFill>
              </a:rPr>
              <a:t>校园二手物品交易产生了，这种模式主要是在学校中给在校生提供一个平台来进行二手物品交易。平台不仅能够为学生提供便利，还能起到资源重复利用重复利用的效果，学生的经济基础本身就不是很好，通过二手交易平台，学生可以出售，也可以低价购买。但这种网站目前比较稀缺而需求量又大，所以搭建一个校园二手物品交易平台，来为学生服务势在必行。</a:t>
            </a:r>
          </a:p>
        </p:txBody>
      </p:sp>
      <p:sp>
        <p:nvSpPr>
          <p:cNvPr id="9" name="文本框 8">
            <a:extLst>
              <a:ext uri="{FF2B5EF4-FFF2-40B4-BE49-F238E27FC236}">
                <a16:creationId xmlns:a16="http://schemas.microsoft.com/office/drawing/2014/main" id="{3ABCFA44-62A4-49E6-B19B-227AF89F55FB}"/>
              </a:ext>
            </a:extLst>
          </p:cNvPr>
          <p:cNvSpPr txBox="1"/>
          <p:nvPr/>
        </p:nvSpPr>
        <p:spPr>
          <a:xfrm>
            <a:off x="6095999" y="2029789"/>
            <a:ext cx="1531163" cy="400110"/>
          </a:xfrm>
          <a:prstGeom prst="rect">
            <a:avLst/>
          </a:prstGeom>
          <a:noFill/>
          <a:ln>
            <a:noFill/>
          </a:ln>
        </p:spPr>
        <p:txBody>
          <a:bodyPr wrap="square" rtlCol="0">
            <a:spAutoFit/>
          </a:bodyPr>
          <a:lstStyle/>
          <a:p>
            <a:r>
              <a:rPr lang="zh-CN" altLang="en-US" sz="2000" dirty="0">
                <a:solidFill>
                  <a:schemeClr val="bg1"/>
                </a:solidFill>
              </a:rPr>
              <a:t>研究背景</a:t>
            </a:r>
          </a:p>
        </p:txBody>
      </p:sp>
    </p:spTree>
    <p:extLst>
      <p:ext uri="{BB962C8B-B14F-4D97-AF65-F5344CB8AC3E}">
        <p14:creationId xmlns:p14="http://schemas.microsoft.com/office/powerpoint/2010/main" val="3750937640"/>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1750"/>
                            </p:stCondLst>
                            <p:childTnLst>
                              <p:par>
                                <p:cTn id="15" presetID="17" presetClass="entr" presetSubtype="10" fill="hold" nodeType="afterEffect">
                                  <p:stCondLst>
                                    <p:cond delay="250"/>
                                  </p:stCondLst>
                                  <p:childTnLst>
                                    <p:set>
                                      <p:cBhvr>
                                        <p:cTn id="16" dur="1" fill="hold">
                                          <p:stCondLst>
                                            <p:cond delay="0"/>
                                          </p:stCondLst>
                                        </p:cTn>
                                        <p:tgtEl>
                                          <p:spTgt spid="2"/>
                                        </p:tgtEl>
                                        <p:attrNameLst>
                                          <p:attrName>style.visibility</p:attrName>
                                        </p:attrNameLst>
                                      </p:cBhvr>
                                      <p:to>
                                        <p:strVal val="visible"/>
                                      </p:to>
                                    </p:set>
                                    <p:anim calcmode="lin" valueType="num">
                                      <p:cBhvr>
                                        <p:cTn id="17" dur="1500" fill="hold"/>
                                        <p:tgtEl>
                                          <p:spTgt spid="2"/>
                                        </p:tgtEl>
                                        <p:attrNameLst>
                                          <p:attrName>ppt_w</p:attrName>
                                        </p:attrNameLst>
                                      </p:cBhvr>
                                      <p:tavLst>
                                        <p:tav tm="0">
                                          <p:val>
                                            <p:fltVal val="0"/>
                                          </p:val>
                                        </p:tav>
                                        <p:tav tm="100000">
                                          <p:val>
                                            <p:strVal val="#ppt_w"/>
                                          </p:val>
                                        </p:tav>
                                      </p:tavLst>
                                    </p:anim>
                                    <p:anim calcmode="lin" valueType="num">
                                      <p:cBhvr>
                                        <p:cTn id="18" dur="1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5035633" y="325146"/>
            <a:ext cx="1723549" cy="461665"/>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研究意义</a:t>
            </a:r>
          </a:p>
        </p:txBody>
      </p:sp>
      <p:sp>
        <p:nvSpPr>
          <p:cNvPr id="20" name="矩形 19"/>
          <p:cNvSpPr/>
          <p:nvPr/>
        </p:nvSpPr>
        <p:spPr>
          <a:xfrm>
            <a:off x="0" y="5585552"/>
            <a:ext cx="12192000" cy="1272448"/>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spc="300" dirty="0">
              <a:solidFill>
                <a:schemeClr val="bg1"/>
              </a:solidFill>
              <a:latin typeface="微软雅黑" panose="020B0503020204020204" pitchFamily="34" charset="-122"/>
              <a:ea typeface="微软雅黑" panose="020B0503020204020204" pitchFamily="34" charset="-122"/>
            </a:endParaRPr>
          </a:p>
        </p:txBody>
      </p:sp>
      <p:sp>
        <p:nvSpPr>
          <p:cNvPr id="2" name="椭圆 1"/>
          <p:cNvSpPr/>
          <p:nvPr/>
        </p:nvSpPr>
        <p:spPr>
          <a:xfrm>
            <a:off x="560832" y="5679232"/>
            <a:ext cx="1085088" cy="1085088"/>
          </a:xfrm>
          <a:prstGeom prst="ellipse">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1575697" y="2032003"/>
            <a:ext cx="1934626" cy="361945"/>
            <a:chOff x="796763" y="1397003"/>
            <a:chExt cx="1934626" cy="361945"/>
          </a:xfrm>
        </p:grpSpPr>
        <p:sp>
          <p:nvSpPr>
            <p:cNvPr id="22" name="圆角矩形 21"/>
            <p:cNvSpPr/>
            <p:nvPr/>
          </p:nvSpPr>
          <p:spPr>
            <a:xfrm>
              <a:off x="1939890" y="1631953"/>
              <a:ext cx="791499" cy="69554"/>
            </a:xfrm>
            <a:prstGeom prst="roundRect">
              <a:avLst/>
            </a:prstGeom>
            <a:solidFill>
              <a:srgbClr val="2F559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796763" y="1495724"/>
              <a:ext cx="791499" cy="69554"/>
            </a:xfrm>
            <a:prstGeom prst="roundRect">
              <a:avLst/>
            </a:prstGeom>
            <a:solidFill>
              <a:srgbClr val="2F559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103376" y="1397003"/>
              <a:ext cx="1296000" cy="361945"/>
            </a:xfrm>
            <a:prstGeom prst="roundRect">
              <a:avLst/>
            </a:prstGeom>
            <a:solidFill>
              <a:srgbClr val="2F5597"/>
            </a:solidFill>
            <a:ln w="635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01 </a:t>
              </a:r>
              <a:r>
                <a:rPr lang="zh-CN" altLang="en-US" sz="1400" dirty="0">
                  <a:latin typeface="微软雅黑" panose="020B0503020204020204" pitchFamily="34" charset="-122"/>
                  <a:ea typeface="微软雅黑" panose="020B0503020204020204" pitchFamily="34" charset="-122"/>
                </a:rPr>
                <a:t>资源共享</a:t>
              </a:r>
            </a:p>
          </p:txBody>
        </p:sp>
      </p:grpSp>
      <p:grpSp>
        <p:nvGrpSpPr>
          <p:cNvPr id="28" name="组合 27"/>
          <p:cNvGrpSpPr/>
          <p:nvPr/>
        </p:nvGrpSpPr>
        <p:grpSpPr>
          <a:xfrm>
            <a:off x="1645920" y="3665640"/>
            <a:ext cx="1934626" cy="361945"/>
            <a:chOff x="796763" y="1397003"/>
            <a:chExt cx="1934626" cy="361945"/>
          </a:xfrm>
        </p:grpSpPr>
        <p:sp>
          <p:nvSpPr>
            <p:cNvPr id="29" name="圆角矩形 28"/>
            <p:cNvSpPr/>
            <p:nvPr/>
          </p:nvSpPr>
          <p:spPr>
            <a:xfrm>
              <a:off x="1939890" y="1631953"/>
              <a:ext cx="791499" cy="69554"/>
            </a:xfrm>
            <a:prstGeom prst="roundRect">
              <a:avLst/>
            </a:prstGeom>
            <a:solidFill>
              <a:srgbClr val="2F559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796763" y="1495724"/>
              <a:ext cx="791499" cy="69554"/>
            </a:xfrm>
            <a:prstGeom prst="roundRect">
              <a:avLst/>
            </a:prstGeom>
            <a:solidFill>
              <a:srgbClr val="2F559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1103376" y="1397003"/>
              <a:ext cx="1296000" cy="361945"/>
            </a:xfrm>
            <a:prstGeom prst="roundRect">
              <a:avLst/>
            </a:prstGeom>
            <a:solidFill>
              <a:srgbClr val="2F5597"/>
            </a:solidFill>
            <a:ln w="635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02 </a:t>
              </a:r>
              <a:r>
                <a:rPr lang="zh-CN" altLang="en-US" sz="1400" dirty="0">
                  <a:latin typeface="微软雅黑" panose="020B0503020204020204" pitchFamily="34" charset="-122"/>
                  <a:ea typeface="微软雅黑" panose="020B0503020204020204" pitchFamily="34" charset="-122"/>
                </a:rPr>
                <a:t>研究意义</a:t>
              </a:r>
              <a:r>
                <a:rPr lang="en-US" altLang="zh-CN" sz="1400" dirty="0">
                  <a:latin typeface="微软雅黑" panose="020B0503020204020204" pitchFamily="34" charset="-122"/>
                  <a:ea typeface="微软雅黑" panose="020B0503020204020204" pitchFamily="34" charset="-122"/>
                </a:rPr>
                <a:t> </a:t>
              </a:r>
              <a:endParaRPr lang="zh-CN" altLang="en-US" sz="1400" dirty="0">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776569" y="5932372"/>
            <a:ext cx="562258" cy="599765"/>
            <a:chOff x="776569" y="5932372"/>
            <a:chExt cx="562258" cy="599765"/>
          </a:xfrm>
        </p:grpSpPr>
        <p:pic>
          <p:nvPicPr>
            <p:cNvPr id="40" name="图片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569" y="5932372"/>
              <a:ext cx="431070" cy="431070"/>
            </a:xfrm>
            <a:prstGeom prst="rect">
              <a:avLst/>
            </a:prstGeom>
          </p:spPr>
        </p:pic>
        <p:pic>
          <p:nvPicPr>
            <p:cNvPr id="41" name="图片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452" y="6269762"/>
              <a:ext cx="262375" cy="262375"/>
            </a:xfrm>
            <a:prstGeom prst="rect">
              <a:avLst/>
            </a:prstGeom>
          </p:spPr>
        </p:pic>
      </p:grpSp>
      <p:sp>
        <p:nvSpPr>
          <p:cNvPr id="32" name="矩形 31">
            <a:extLst>
              <a:ext uri="{FF2B5EF4-FFF2-40B4-BE49-F238E27FC236}">
                <a16:creationId xmlns:a16="http://schemas.microsoft.com/office/drawing/2014/main" id="{2069B66A-EA99-45CA-8CD7-6EF065EEAC12}"/>
              </a:ext>
            </a:extLst>
          </p:cNvPr>
          <p:cNvSpPr/>
          <p:nvPr/>
        </p:nvSpPr>
        <p:spPr>
          <a:xfrm>
            <a:off x="4440152" y="1910369"/>
            <a:ext cx="6096000" cy="738664"/>
          </a:xfrm>
          <a:prstGeom prst="rect">
            <a:avLst/>
          </a:prstGeom>
        </p:spPr>
        <p:txBody>
          <a:bodyPr>
            <a:spAutoFit/>
          </a:bodyPr>
          <a:lstStyle/>
          <a:p>
            <a:r>
              <a:rPr lang="zh-CN" altLang="zh-CN" sz="1400" dirty="0">
                <a:solidFill>
                  <a:schemeClr val="bg2">
                    <a:lumMod val="50000"/>
                  </a:schemeClr>
                </a:solidFill>
                <a:latin typeface="微软雅黑" panose="020B0503020204020204" pitchFamily="34" charset="-122"/>
                <a:ea typeface="微软雅黑" panose="020B0503020204020204" pitchFamily="34" charset="-122"/>
              </a:rPr>
              <a:t>人们生活水平提高，部分经济条件好的大学生会经常购买商品，二手商品也在不断的累加，却没有销售平台，能够解决这种资源浪费的情况。如果学生能将自己不用的物品拿出来进行共享，那么资源浪费的情况就会得到缓解。</a:t>
            </a:r>
            <a:endParaRPr lang="zh-CN" altLang="en-US" sz="1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2B22A806-B736-4B65-8C9A-C22F741DD9A9}"/>
              </a:ext>
            </a:extLst>
          </p:cNvPr>
          <p:cNvSpPr/>
          <p:nvPr/>
        </p:nvSpPr>
        <p:spPr>
          <a:xfrm>
            <a:off x="4430626" y="3232075"/>
            <a:ext cx="6096000" cy="1384995"/>
          </a:xfrm>
          <a:prstGeom prst="rect">
            <a:avLst/>
          </a:prstGeom>
        </p:spPr>
        <p:txBody>
          <a:bodyPr>
            <a:spAutoFit/>
          </a:bodyPr>
          <a:lstStyle/>
          <a:p>
            <a:r>
              <a:rPr lang="zh-CN" altLang="zh-CN" sz="1400" dirty="0">
                <a:solidFill>
                  <a:schemeClr val="bg2">
                    <a:lumMod val="50000"/>
                  </a:schemeClr>
                </a:solidFill>
                <a:latin typeface="微软雅黑" panose="020B0503020204020204" pitchFamily="34" charset="-122"/>
                <a:ea typeface="微软雅黑" panose="020B0503020204020204" pitchFamily="34" charset="-122"/>
              </a:rPr>
              <a:t>每一年都会有一批毕业生离开学校，但是他们都会滞留很多带不走的而且质量良好的物品。扔掉可惜，出售又没有专门的平台。也有部分在校的学生，有许多好的物品闲置在那，不使用也不想浪费资源。基于这些情况，通过校园二手交易网站，可以将自己用不到的东西放到网上出售，也可以寻找自己需要的商品，还能够有对比参考，选择性价比最高的进行购买。也能让我们从繁忙的学习中解放出来，提高我们的效率。</a:t>
            </a:r>
            <a:endParaRPr lang="zh-CN" altLang="en-US" sz="14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1321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strVal val="#ppt_w+.3"/>
                                          </p:val>
                                        </p:tav>
                                        <p:tav tm="100000">
                                          <p:val>
                                            <p:strVal val="#ppt_w"/>
                                          </p:val>
                                        </p:tav>
                                      </p:tavLst>
                                    </p:anim>
                                    <p:anim calcmode="lin" valueType="num">
                                      <p:cBhvr>
                                        <p:cTn id="8" dur="1250" fill="hold"/>
                                        <p:tgtEl>
                                          <p:spTgt spid="4"/>
                                        </p:tgtEl>
                                        <p:attrNameLst>
                                          <p:attrName>ppt_h</p:attrName>
                                        </p:attrNameLst>
                                      </p:cBhvr>
                                      <p:tavLst>
                                        <p:tav tm="0">
                                          <p:val>
                                            <p:strVal val="#ppt_h"/>
                                          </p:val>
                                        </p:tav>
                                        <p:tav tm="100000">
                                          <p:val>
                                            <p:strVal val="#ppt_h"/>
                                          </p:val>
                                        </p:tav>
                                      </p:tavLst>
                                    </p:anim>
                                    <p:animEffect transition="in" filter="fade">
                                      <p:cBhvr>
                                        <p:cTn id="9" dur="1250"/>
                                        <p:tgtEl>
                                          <p:spTgt spid="4"/>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1750"/>
                            </p:stCondLst>
                            <p:childTnLst>
                              <p:par>
                                <p:cTn id="15" presetID="12" presetClass="entr" presetSubtype="4" fill="hold" nodeType="afterEffect">
                                  <p:stCondLst>
                                    <p:cond delay="25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p:tgtEl>
                                          <p:spTgt spid="23"/>
                                        </p:tgtEl>
                                        <p:attrNameLst>
                                          <p:attrName>ppt_y</p:attrName>
                                        </p:attrNameLst>
                                      </p:cBhvr>
                                      <p:tavLst>
                                        <p:tav tm="0">
                                          <p:val>
                                            <p:strVal val="#ppt_y+#ppt_h*1.125000"/>
                                          </p:val>
                                        </p:tav>
                                        <p:tav tm="100000">
                                          <p:val>
                                            <p:strVal val="#ppt_y"/>
                                          </p:val>
                                        </p:tav>
                                      </p:tavLst>
                                    </p:anim>
                                    <p:animEffect transition="in" filter="wipe(up)">
                                      <p:cBhvr>
                                        <p:cTn id="18" dur="500"/>
                                        <p:tgtEl>
                                          <p:spTgt spid="23"/>
                                        </p:tgtEl>
                                      </p:cBhvr>
                                    </p:animEffect>
                                  </p:childTnLst>
                                </p:cTn>
                              </p:par>
                            </p:childTnLst>
                          </p:cTn>
                        </p:par>
                        <p:par>
                          <p:cTn id="19" fill="hold">
                            <p:stCondLst>
                              <p:cond delay="2500"/>
                            </p:stCondLst>
                            <p:childTnLst>
                              <p:par>
                                <p:cTn id="20" presetID="12" presetClass="entr" presetSubtype="4" fill="hold"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500"/>
                                        <p:tgtEl>
                                          <p:spTgt spid="28"/>
                                        </p:tgtEl>
                                        <p:attrNameLst>
                                          <p:attrName>ppt_y</p:attrName>
                                        </p:attrNameLst>
                                      </p:cBhvr>
                                      <p:tavLst>
                                        <p:tav tm="0">
                                          <p:val>
                                            <p:strVal val="#ppt_y+#ppt_h*1.125000"/>
                                          </p:val>
                                        </p:tav>
                                        <p:tav tm="100000">
                                          <p:val>
                                            <p:strVal val="#ppt_y"/>
                                          </p:val>
                                        </p:tav>
                                      </p:tavLst>
                                    </p:anim>
                                    <p:animEffect transition="in" filter="wipe(up)">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mph" presetSubtype="0" fill="hold" nodeType="clickEffect">
                                  <p:stCondLst>
                                    <p:cond delay="0"/>
                                  </p:stCondLst>
                                  <p:childTnLst>
                                    <p:animRot by="21600000">
                                      <p:cBhvr>
                                        <p:cTn id="27" dur="2000" fill="hold"/>
                                        <p:tgtEl>
                                          <p:spTgt spid="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5035633" y="325146"/>
            <a:ext cx="1723549" cy="461665"/>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相关技术</a:t>
            </a:r>
          </a:p>
        </p:txBody>
      </p:sp>
      <p:grpSp>
        <p:nvGrpSpPr>
          <p:cNvPr id="21" name="组合 20" descr="T"/>
          <p:cNvGrpSpPr/>
          <p:nvPr/>
        </p:nvGrpSpPr>
        <p:grpSpPr>
          <a:xfrm>
            <a:off x="3301367" y="1299701"/>
            <a:ext cx="4641664" cy="4333803"/>
            <a:chOff x="3119630" y="1356961"/>
            <a:chExt cx="4641664" cy="4333803"/>
          </a:xfrm>
        </p:grpSpPr>
        <p:grpSp>
          <p:nvGrpSpPr>
            <p:cNvPr id="19" name="组合 18"/>
            <p:cNvGrpSpPr/>
            <p:nvPr/>
          </p:nvGrpSpPr>
          <p:grpSpPr>
            <a:xfrm>
              <a:off x="3119630" y="1356961"/>
              <a:ext cx="4641664" cy="4333803"/>
              <a:chOff x="3119630" y="1356961"/>
              <a:chExt cx="4861797" cy="4539337"/>
            </a:xfrm>
          </p:grpSpPr>
          <p:grpSp>
            <p:nvGrpSpPr>
              <p:cNvPr id="9" name="组合 8"/>
              <p:cNvGrpSpPr/>
              <p:nvPr/>
            </p:nvGrpSpPr>
            <p:grpSpPr>
              <a:xfrm>
                <a:off x="3119630" y="1356961"/>
                <a:ext cx="4805804" cy="4539337"/>
                <a:chOff x="2958265" y="1092389"/>
                <a:chExt cx="5473138" cy="5169669"/>
              </a:xfrm>
            </p:grpSpPr>
            <p:sp>
              <p:nvSpPr>
                <p:cNvPr id="71" name="矩形 4"/>
                <p:cNvSpPr/>
                <p:nvPr/>
              </p:nvSpPr>
              <p:spPr>
                <a:xfrm rot="7281351">
                  <a:off x="6104269" y="3931472"/>
                  <a:ext cx="2660721" cy="1299143"/>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solidFill>
                  <a:srgbClr val="BFBFBF"/>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2" name="矩形 4"/>
                <p:cNvSpPr/>
                <p:nvPr/>
              </p:nvSpPr>
              <p:spPr>
                <a:xfrm>
                  <a:off x="4933392" y="1602319"/>
                  <a:ext cx="2660721" cy="1299143"/>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solidFill>
                  <a:srgbClr val="BFBFBF"/>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0" name="矩形 4"/>
                <p:cNvSpPr/>
                <p:nvPr/>
              </p:nvSpPr>
              <p:spPr>
                <a:xfrm rot="3184689">
                  <a:off x="3601624" y="3986244"/>
                  <a:ext cx="2660721" cy="1299143"/>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solidFill>
                  <a:srgbClr val="BFBFBF"/>
                </a:solidFill>
                <a:ln w="25400" cap="flat" cmpd="sng" algn="ctr">
                  <a:solidFill>
                    <a:sysClr val="window" lastClr="FFFFFF"/>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3" name="组合 2"/>
                <p:cNvGrpSpPr/>
                <p:nvPr/>
              </p:nvGrpSpPr>
              <p:grpSpPr>
                <a:xfrm rot="1388479">
                  <a:off x="4744657" y="4250699"/>
                  <a:ext cx="3325160" cy="2011359"/>
                  <a:chOff x="924825" y="1747918"/>
                  <a:chExt cx="6392166" cy="3866563"/>
                </a:xfrm>
                <a:effectLst>
                  <a:glow rad="127000">
                    <a:schemeClr val="bg2"/>
                  </a:glow>
                </a:effectLst>
              </p:grpSpPr>
              <p:sp>
                <p:nvSpPr>
                  <p:cNvPr id="34" name="椭圆 33"/>
                  <p:cNvSpPr/>
                  <p:nvPr/>
                </p:nvSpPr>
                <p:spPr>
                  <a:xfrm>
                    <a:off x="924825" y="3094201"/>
                    <a:ext cx="2520280" cy="2520280"/>
                  </a:xfrm>
                  <a:prstGeom prst="ellipse">
                    <a:avLst/>
                  </a:prstGeom>
                  <a:solidFill>
                    <a:srgbClr val="2F5597"/>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6" name="椭圆 45"/>
                  <p:cNvSpPr/>
                  <p:nvPr/>
                </p:nvSpPr>
                <p:spPr>
                  <a:xfrm>
                    <a:off x="4250464" y="2193802"/>
                    <a:ext cx="3066527" cy="3241849"/>
                  </a:xfrm>
                  <a:prstGeom prst="ellipse">
                    <a:avLst/>
                  </a:prstGeom>
                  <a:gradFill flip="none" rotWithShape="1">
                    <a:gsLst>
                      <a:gs pos="100000">
                        <a:sysClr val="window" lastClr="FFFFFF"/>
                      </a:gs>
                      <a:gs pos="82000">
                        <a:sysClr val="window" lastClr="FFFFFF">
                          <a:lumMod val="75000"/>
                          <a:shade val="100000"/>
                          <a:satMod val="115000"/>
                          <a:alpha val="0"/>
                        </a:sysClr>
                      </a:gs>
                    </a:gsLst>
                    <a:path path="circle">
                      <a:fillToRect l="50000" t="50000" r="50000" b="50000"/>
                    </a:path>
                    <a:tileRect/>
                  </a:gradFill>
                  <a:ln w="25400" cap="flat" cmpd="sng" algn="ctr">
                    <a:noFill/>
                    <a:prstDash val="solid"/>
                  </a:ln>
                  <a:effectLst>
                    <a:softEdge rad="127000"/>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7" name="矩形 4"/>
                  <p:cNvSpPr/>
                  <p:nvPr/>
                </p:nvSpPr>
                <p:spPr>
                  <a:xfrm rot="20235757">
                    <a:off x="1272818" y="2348763"/>
                    <a:ext cx="5382061" cy="2627885"/>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solidFill>
                    <a:srgbClr val="2F5597"/>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 name="椭圆 1"/>
                  <p:cNvSpPr/>
                  <p:nvPr/>
                </p:nvSpPr>
                <p:spPr>
                  <a:xfrm>
                    <a:off x="1103655" y="3273031"/>
                    <a:ext cx="2162620" cy="21626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850075" y="1747918"/>
                    <a:ext cx="2716506" cy="2716506"/>
                  </a:xfrm>
                  <a:prstGeom prst="ellipse">
                    <a:avLst/>
                  </a:prstGeom>
                  <a:solidFill>
                    <a:schemeClr val="bg1">
                      <a:lumMod val="75000"/>
                    </a:scheme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9" name="椭圆 38"/>
                  <p:cNvSpPr/>
                  <p:nvPr/>
                </p:nvSpPr>
                <p:spPr>
                  <a:xfrm>
                    <a:off x="4127018" y="2012891"/>
                    <a:ext cx="2162620" cy="21626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rot="8549104">
                  <a:off x="2958265" y="2127473"/>
                  <a:ext cx="3325160" cy="2011359"/>
                  <a:chOff x="924825" y="1747918"/>
                  <a:chExt cx="6392166" cy="3866563"/>
                </a:xfrm>
                <a:effectLst>
                  <a:glow rad="127000">
                    <a:schemeClr val="bg2"/>
                  </a:glow>
                </a:effectLst>
              </p:grpSpPr>
              <p:sp>
                <p:nvSpPr>
                  <p:cNvPr id="41" name="椭圆 40"/>
                  <p:cNvSpPr/>
                  <p:nvPr/>
                </p:nvSpPr>
                <p:spPr>
                  <a:xfrm>
                    <a:off x="924825" y="3094201"/>
                    <a:ext cx="2520280" cy="2520280"/>
                  </a:xfrm>
                  <a:prstGeom prst="ellipse">
                    <a:avLst/>
                  </a:prstGeom>
                  <a:solidFill>
                    <a:srgbClr val="2F5597"/>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3" name="椭圆 42"/>
                  <p:cNvSpPr/>
                  <p:nvPr/>
                </p:nvSpPr>
                <p:spPr>
                  <a:xfrm>
                    <a:off x="4250464" y="2193802"/>
                    <a:ext cx="3066527" cy="3241849"/>
                  </a:xfrm>
                  <a:prstGeom prst="ellipse">
                    <a:avLst/>
                  </a:prstGeom>
                  <a:gradFill flip="none" rotWithShape="1">
                    <a:gsLst>
                      <a:gs pos="100000">
                        <a:sysClr val="window" lastClr="FFFFFF"/>
                      </a:gs>
                      <a:gs pos="82000">
                        <a:sysClr val="window" lastClr="FFFFFF">
                          <a:lumMod val="75000"/>
                          <a:shade val="100000"/>
                          <a:satMod val="115000"/>
                          <a:alpha val="0"/>
                        </a:sysClr>
                      </a:gs>
                    </a:gsLst>
                    <a:path path="circle">
                      <a:fillToRect l="50000" t="50000" r="50000" b="50000"/>
                    </a:path>
                    <a:tileRect/>
                  </a:gradFill>
                  <a:ln w="25400" cap="flat" cmpd="sng" algn="ctr">
                    <a:noFill/>
                    <a:prstDash val="solid"/>
                  </a:ln>
                  <a:effectLst>
                    <a:softEdge rad="127000"/>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4" name="矩形 4"/>
                  <p:cNvSpPr/>
                  <p:nvPr/>
                </p:nvSpPr>
                <p:spPr>
                  <a:xfrm rot="20235757">
                    <a:off x="1272818" y="2348763"/>
                    <a:ext cx="5382061" cy="2627885"/>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solidFill>
                    <a:srgbClr val="2F5597"/>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5" name="椭圆 44"/>
                  <p:cNvSpPr/>
                  <p:nvPr/>
                </p:nvSpPr>
                <p:spPr>
                  <a:xfrm>
                    <a:off x="1103655" y="3273031"/>
                    <a:ext cx="2162620" cy="21626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椭圆 59"/>
                  <p:cNvSpPr/>
                  <p:nvPr/>
                </p:nvSpPr>
                <p:spPr>
                  <a:xfrm>
                    <a:off x="3850075" y="1747918"/>
                    <a:ext cx="2716506" cy="2716506"/>
                  </a:xfrm>
                  <a:prstGeom prst="ellipse">
                    <a:avLst/>
                  </a:prstGeom>
                  <a:solidFill>
                    <a:schemeClr val="bg1">
                      <a:lumMod val="75000"/>
                    </a:scheme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2" name="椭圆 61"/>
                  <p:cNvSpPr/>
                  <p:nvPr/>
                </p:nvSpPr>
                <p:spPr>
                  <a:xfrm>
                    <a:off x="4127018" y="2012891"/>
                    <a:ext cx="2162620" cy="21626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3" name="组合 62"/>
                <p:cNvGrpSpPr/>
                <p:nvPr/>
              </p:nvGrpSpPr>
              <p:grpSpPr>
                <a:xfrm rot="15384708">
                  <a:off x="5763144" y="1749289"/>
                  <a:ext cx="3325160" cy="2011359"/>
                  <a:chOff x="924825" y="1747918"/>
                  <a:chExt cx="6392166" cy="3866563"/>
                </a:xfrm>
                <a:effectLst>
                  <a:glow rad="127000">
                    <a:schemeClr val="bg2"/>
                  </a:glow>
                </a:effectLst>
              </p:grpSpPr>
              <p:sp>
                <p:nvSpPr>
                  <p:cNvPr id="64" name="椭圆 63"/>
                  <p:cNvSpPr/>
                  <p:nvPr/>
                </p:nvSpPr>
                <p:spPr>
                  <a:xfrm>
                    <a:off x="924825" y="3094201"/>
                    <a:ext cx="2520280" cy="2520280"/>
                  </a:xfrm>
                  <a:prstGeom prst="ellipse">
                    <a:avLst/>
                  </a:prstGeom>
                  <a:solidFill>
                    <a:srgbClr val="2F5597"/>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5" name="椭圆 64"/>
                  <p:cNvSpPr/>
                  <p:nvPr/>
                </p:nvSpPr>
                <p:spPr>
                  <a:xfrm>
                    <a:off x="4250464" y="2193802"/>
                    <a:ext cx="3066527" cy="3241849"/>
                  </a:xfrm>
                  <a:prstGeom prst="ellipse">
                    <a:avLst/>
                  </a:prstGeom>
                  <a:gradFill flip="none" rotWithShape="1">
                    <a:gsLst>
                      <a:gs pos="100000">
                        <a:sysClr val="window" lastClr="FFFFFF"/>
                      </a:gs>
                      <a:gs pos="82000">
                        <a:sysClr val="window" lastClr="FFFFFF">
                          <a:lumMod val="75000"/>
                          <a:shade val="100000"/>
                          <a:satMod val="115000"/>
                          <a:alpha val="0"/>
                        </a:sysClr>
                      </a:gs>
                    </a:gsLst>
                    <a:path path="circle">
                      <a:fillToRect l="50000" t="50000" r="50000" b="50000"/>
                    </a:path>
                    <a:tileRect/>
                  </a:gradFill>
                  <a:ln w="25400" cap="flat" cmpd="sng" algn="ctr">
                    <a:noFill/>
                    <a:prstDash val="solid"/>
                  </a:ln>
                  <a:effectLst>
                    <a:softEdge rad="127000"/>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6" name="矩形 4"/>
                  <p:cNvSpPr/>
                  <p:nvPr/>
                </p:nvSpPr>
                <p:spPr>
                  <a:xfrm rot="20235757">
                    <a:off x="1272818" y="2348763"/>
                    <a:ext cx="5382061" cy="2627885"/>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solidFill>
                    <a:srgbClr val="2F5597"/>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7" name="椭圆 66"/>
                  <p:cNvSpPr/>
                  <p:nvPr/>
                </p:nvSpPr>
                <p:spPr>
                  <a:xfrm>
                    <a:off x="1103655" y="3273031"/>
                    <a:ext cx="2162620" cy="21626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3850075" y="1747918"/>
                    <a:ext cx="2716506" cy="2716506"/>
                  </a:xfrm>
                  <a:prstGeom prst="ellipse">
                    <a:avLst/>
                  </a:prstGeom>
                  <a:solidFill>
                    <a:schemeClr val="bg1">
                      <a:lumMod val="75000"/>
                    </a:scheme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9" name="椭圆 68"/>
                  <p:cNvSpPr/>
                  <p:nvPr/>
                </p:nvSpPr>
                <p:spPr>
                  <a:xfrm>
                    <a:off x="4127018" y="2012891"/>
                    <a:ext cx="2162620" cy="21626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8" name="文本框 17"/>
              <p:cNvSpPr txBox="1"/>
              <p:nvPr/>
            </p:nvSpPr>
            <p:spPr>
              <a:xfrm>
                <a:off x="4597760" y="2178818"/>
                <a:ext cx="970814" cy="322374"/>
              </a:xfrm>
              <a:prstGeom prst="rect">
                <a:avLst/>
              </a:prstGeom>
              <a:noFill/>
            </p:spPr>
            <p:txBody>
              <a:bodyPr wrap="none" rtlCol="0">
                <a:spAutoFit/>
              </a:bodyPr>
              <a:lstStyle/>
              <a:p>
                <a:r>
                  <a:rPr lang="en-US" altLang="zh-CN" sz="1400" dirty="0">
                    <a:solidFill>
                      <a:schemeClr val="bg2">
                        <a:lumMod val="50000"/>
                      </a:schemeClr>
                    </a:solidFill>
                    <a:latin typeface="微软雅黑" panose="020B0503020204020204" pitchFamily="34" charset="-122"/>
                    <a:ea typeface="微软雅黑" panose="020B0503020204020204" pitchFamily="34" charset="-122"/>
                  </a:rPr>
                  <a:t>SSM</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框架</a:t>
                </a:r>
              </a:p>
            </p:txBody>
          </p:sp>
          <p:sp>
            <p:nvSpPr>
              <p:cNvPr id="73" name="文本框 72"/>
              <p:cNvSpPr txBox="1"/>
              <p:nvPr/>
            </p:nvSpPr>
            <p:spPr>
              <a:xfrm>
                <a:off x="6297760" y="2189969"/>
                <a:ext cx="877025" cy="322374"/>
              </a:xfrm>
              <a:prstGeom prst="rect">
                <a:avLst/>
              </a:prstGeom>
              <a:noFill/>
            </p:spPr>
            <p:txBody>
              <a:bodyPr wrap="square" rtlCol="0">
                <a:spAutoFit/>
              </a:bodyPr>
              <a:lstStyle/>
              <a:p>
                <a:r>
                  <a:rPr lang="en-US" altLang="zh-CN" sz="1400" dirty="0">
                    <a:solidFill>
                      <a:schemeClr val="bg2">
                        <a:lumMod val="50000"/>
                      </a:schemeClr>
                    </a:solidFill>
                    <a:latin typeface="微软雅黑" panose="020B0503020204020204" pitchFamily="34" charset="-122"/>
                    <a:ea typeface="微软雅黑" panose="020B0503020204020204" pitchFamily="34" charset="-122"/>
                  </a:rPr>
                  <a:t>MySQL</a:t>
                </a:r>
                <a:endParaRPr lang="zh-CN" altLang="en-US" sz="1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7137346" y="3427324"/>
                <a:ext cx="844081" cy="322374"/>
              </a:xfrm>
              <a:prstGeom prst="rect">
                <a:avLst/>
              </a:prstGeom>
              <a:noFill/>
            </p:spPr>
            <p:txBody>
              <a:bodyPr wrap="none" rtlCol="0">
                <a:spAutoFit/>
              </a:bodyPr>
              <a:lstStyle/>
              <a:p>
                <a:r>
                  <a:rPr lang="en-US" altLang="zh-CN" sz="1400" dirty="0">
                    <a:solidFill>
                      <a:schemeClr val="bg2">
                        <a:lumMod val="50000"/>
                      </a:schemeClr>
                    </a:solidFill>
                    <a:latin typeface="微软雅黑" panose="020B0503020204020204" pitchFamily="34" charset="-122"/>
                    <a:ea typeface="微软雅黑" panose="020B0503020204020204" pitchFamily="34" charset="-122"/>
                  </a:rPr>
                  <a:t>Tomcat</a:t>
                </a:r>
                <a:endParaRPr lang="zh-CN" altLang="en-US" sz="1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3930453" y="3475038"/>
                <a:ext cx="801702" cy="322374"/>
              </a:xfrm>
              <a:prstGeom prst="rect">
                <a:avLst/>
              </a:prstGeom>
              <a:noFill/>
            </p:spPr>
            <p:txBody>
              <a:bodyPr wrap="none" rtlCol="0">
                <a:spAutoFit/>
              </a:bodyPr>
              <a:lstStyle/>
              <a:p>
                <a:r>
                  <a:rPr lang="en-US" altLang="zh-CN" sz="1400" dirty="0">
                    <a:solidFill>
                      <a:schemeClr val="bg2">
                        <a:lumMod val="50000"/>
                      </a:schemeClr>
                    </a:solidFill>
                    <a:latin typeface="微软雅黑" panose="020B0503020204020204" pitchFamily="34" charset="-122"/>
                    <a:ea typeface="微软雅黑" panose="020B0503020204020204" pitchFamily="34" charset="-122"/>
                  </a:rPr>
                  <a:t>Maven</a:t>
                </a:r>
                <a:endParaRPr lang="zh-CN" altLang="en-US" sz="1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4848536" y="4797115"/>
                <a:ext cx="636687" cy="322374"/>
              </a:xfrm>
              <a:prstGeom prst="rect">
                <a:avLst/>
              </a:prstGeom>
              <a:noFill/>
            </p:spPr>
            <p:txBody>
              <a:bodyPr wrap="none" rtlCol="0">
                <a:spAutoFit/>
              </a:bodyPr>
              <a:lstStyle/>
              <a:p>
                <a:r>
                  <a:rPr lang="en-US" altLang="zh-CN" sz="1400" dirty="0">
                    <a:solidFill>
                      <a:schemeClr val="bg2">
                        <a:lumMod val="50000"/>
                      </a:schemeClr>
                    </a:solidFill>
                    <a:latin typeface="微软雅黑" panose="020B0503020204020204" pitchFamily="34" charset="-122"/>
                    <a:ea typeface="微软雅黑" panose="020B0503020204020204" pitchFamily="34" charset="-122"/>
                  </a:rPr>
                  <a:t> Idea</a:t>
                </a:r>
                <a:endParaRPr lang="zh-CN" altLang="en-US" sz="1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6279887" y="4777228"/>
                <a:ext cx="876788" cy="322374"/>
              </a:xfrm>
              <a:prstGeom prst="rect">
                <a:avLst/>
              </a:prstGeom>
              <a:noFill/>
            </p:spPr>
            <p:txBody>
              <a:bodyPr wrap="none" rtlCol="0">
                <a:spAutoFit/>
              </a:bodyPr>
              <a:lstStyle/>
              <a:p>
                <a:r>
                  <a:rPr lang="en-US" altLang="zh-CN" sz="1400" dirty="0">
                    <a:solidFill>
                      <a:schemeClr val="bg2">
                        <a:lumMod val="50000"/>
                      </a:schemeClr>
                    </a:solidFill>
                    <a:latin typeface="微软雅黑" panose="020B0503020204020204" pitchFamily="34" charset="-122"/>
                    <a:ea typeface="微软雅黑" panose="020B0503020204020204" pitchFamily="34" charset="-122"/>
                  </a:rPr>
                  <a:t>B/S</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架构</a:t>
                </a:r>
              </a:p>
            </p:txBody>
          </p:sp>
        </p:grpSp>
        <p:pic>
          <p:nvPicPr>
            <p:cNvPr id="20" name="图片 19" descr="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2206" y="3016907"/>
              <a:ext cx="1116521" cy="1116521"/>
            </a:xfrm>
            <a:prstGeom prst="rect">
              <a:avLst/>
            </a:prstGeom>
          </p:spPr>
        </p:pic>
      </p:grpSp>
      <p:cxnSp>
        <p:nvCxnSpPr>
          <p:cNvPr id="23" name="直接连接符 22"/>
          <p:cNvCxnSpPr>
            <a:cxnSpLocks/>
          </p:cNvCxnSpPr>
          <p:nvPr/>
        </p:nvCxnSpPr>
        <p:spPr>
          <a:xfrm>
            <a:off x="691193" y="2504834"/>
            <a:ext cx="3400197"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240230" y="4270202"/>
            <a:ext cx="3434380"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977457" y="2501878"/>
            <a:ext cx="3434380"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8389991" y="4197315"/>
            <a:ext cx="3434380"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3" name="直接连接符 92"/>
          <p:cNvCxnSpPr>
            <a:cxnSpLocks/>
          </p:cNvCxnSpPr>
          <p:nvPr/>
        </p:nvCxnSpPr>
        <p:spPr>
          <a:xfrm>
            <a:off x="7822613" y="6052825"/>
            <a:ext cx="3851548"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1090452" y="6116640"/>
            <a:ext cx="3434380"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9C5EA08D-6481-4F30-99AE-95AA700AAA26}"/>
              </a:ext>
            </a:extLst>
          </p:cNvPr>
          <p:cNvSpPr/>
          <p:nvPr/>
        </p:nvSpPr>
        <p:spPr>
          <a:xfrm>
            <a:off x="629166" y="1158961"/>
            <a:ext cx="3469257" cy="1414233"/>
          </a:xfrm>
          <a:prstGeom prst="rect">
            <a:avLst/>
          </a:prstGeom>
        </p:spPr>
        <p:txBody>
          <a:bodyPr wrap="square">
            <a:spAutoFit/>
          </a:bodyPr>
          <a:lstStyle/>
          <a:p>
            <a:pPr indent="304800" algn="just">
              <a:lnSpc>
                <a:spcPct val="125000"/>
              </a:lnSpc>
              <a:spcAft>
                <a:spcPts val="0"/>
              </a:spcAft>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SSM</a:t>
            </a:r>
            <a:r>
              <a:rPr lang="zh-CN" altLang="zh-CN" sz="1400" dirty="0">
                <a:solidFill>
                  <a:schemeClr val="bg2">
                    <a:lumMod val="50000"/>
                  </a:schemeClr>
                </a:solidFill>
                <a:latin typeface="微软雅黑" panose="020B0503020204020204" pitchFamily="34" charset="-122"/>
                <a:ea typeface="微软雅黑" panose="020B0503020204020204" pitchFamily="34" charset="-122"/>
              </a:rPr>
              <a:t>框架集由</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Spring</a:t>
            </a:r>
            <a:r>
              <a:rPr lang="zh-CN" altLang="zh-CN" sz="14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SpringMVC</a:t>
            </a:r>
            <a:r>
              <a:rPr lang="zh-CN" altLang="zh-CN" sz="14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MyBatis</a:t>
            </a:r>
            <a:r>
              <a:rPr lang="zh-CN" altLang="zh-CN" sz="1400" dirty="0">
                <a:solidFill>
                  <a:schemeClr val="bg2">
                    <a:lumMod val="50000"/>
                  </a:schemeClr>
                </a:solidFill>
                <a:latin typeface="微软雅黑" panose="020B0503020204020204" pitchFamily="34" charset="-122"/>
                <a:ea typeface="微软雅黑" panose="020B0503020204020204" pitchFamily="34" charset="-122"/>
              </a:rPr>
              <a:t>三个开源框架整合而成，是标准的</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MVC</a:t>
            </a:r>
            <a:r>
              <a:rPr lang="zh-CN" altLang="zh-CN" sz="1400" dirty="0">
                <a:solidFill>
                  <a:schemeClr val="bg2">
                    <a:lumMod val="50000"/>
                  </a:schemeClr>
                </a:solidFill>
                <a:latin typeface="微软雅黑" panose="020B0503020204020204" pitchFamily="34" charset="-122"/>
                <a:ea typeface="微软雅黑" panose="020B0503020204020204" pitchFamily="34" charset="-122"/>
              </a:rPr>
              <a:t>模式</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a:t>
            </a:r>
            <a:r>
              <a:rPr lang="zh-CN" altLang="zh-CN" sz="1400" dirty="0">
                <a:solidFill>
                  <a:schemeClr val="bg2">
                    <a:lumMod val="50000"/>
                  </a:schemeClr>
                </a:solidFill>
                <a:latin typeface="微软雅黑" panose="020B0503020204020204" pitchFamily="34" charset="-122"/>
                <a:ea typeface="微软雅黑" panose="020B0503020204020204" pitchFamily="34" charset="-122"/>
              </a:rPr>
              <a:t>使用</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Spring  MVC</a:t>
            </a:r>
            <a:r>
              <a:rPr lang="zh-CN" altLang="zh-CN" sz="1400" dirty="0">
                <a:solidFill>
                  <a:schemeClr val="bg2">
                    <a:lumMod val="50000"/>
                  </a:schemeClr>
                </a:solidFill>
                <a:latin typeface="微软雅黑" panose="020B0503020204020204" pitchFamily="34" charset="-122"/>
                <a:ea typeface="微软雅黑" panose="020B0503020204020204" pitchFamily="34" charset="-122"/>
              </a:rPr>
              <a:t>负责转发请求，</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Spring</a:t>
            </a:r>
            <a:r>
              <a:rPr lang="zh-CN" altLang="zh-CN" sz="1400" dirty="0">
                <a:solidFill>
                  <a:schemeClr val="bg2">
                    <a:lumMod val="50000"/>
                  </a:schemeClr>
                </a:solidFill>
                <a:latin typeface="微软雅黑" panose="020B0503020204020204" pitchFamily="34" charset="-122"/>
                <a:ea typeface="微软雅黑" panose="020B0503020204020204" pitchFamily="34" charset="-122"/>
              </a:rPr>
              <a:t>管理所有的对象，</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MyBatis</a:t>
            </a:r>
            <a:r>
              <a:rPr lang="zh-CN" altLang="zh-CN" sz="1400" dirty="0">
                <a:solidFill>
                  <a:schemeClr val="bg2">
                    <a:lumMod val="50000"/>
                  </a:schemeClr>
                </a:solidFill>
                <a:latin typeface="微软雅黑" panose="020B0503020204020204" pitchFamily="34" charset="-122"/>
                <a:ea typeface="微软雅黑" panose="020B0503020204020204" pitchFamily="34" charset="-122"/>
              </a:rPr>
              <a:t>数据库层。</a:t>
            </a:r>
          </a:p>
        </p:txBody>
      </p:sp>
      <p:sp>
        <p:nvSpPr>
          <p:cNvPr id="29" name="矩形 28">
            <a:extLst>
              <a:ext uri="{FF2B5EF4-FFF2-40B4-BE49-F238E27FC236}">
                <a16:creationId xmlns:a16="http://schemas.microsoft.com/office/drawing/2014/main" id="{344883CB-469C-4DB9-BDFB-74BFE4F62286}"/>
              </a:ext>
            </a:extLst>
          </p:cNvPr>
          <p:cNvSpPr/>
          <p:nvPr/>
        </p:nvSpPr>
        <p:spPr>
          <a:xfrm>
            <a:off x="7849763" y="1087645"/>
            <a:ext cx="3407230" cy="1414233"/>
          </a:xfrm>
          <a:prstGeom prst="rect">
            <a:avLst/>
          </a:prstGeom>
        </p:spPr>
        <p:txBody>
          <a:bodyPr wrap="square">
            <a:spAutoFit/>
          </a:bodyPr>
          <a:lstStyle/>
          <a:p>
            <a:pPr indent="304800" algn="just">
              <a:lnSpc>
                <a:spcPct val="125000"/>
              </a:lnSpc>
              <a:spcAft>
                <a:spcPts val="0"/>
              </a:spcAft>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MySQL</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被很多中小项目使用</a:t>
            </a:r>
            <a:r>
              <a:rPr lang="zh-CN" altLang="zh-CN" sz="1400" dirty="0">
                <a:solidFill>
                  <a:schemeClr val="bg2">
                    <a:lumMod val="50000"/>
                  </a:schemeClr>
                </a:solidFill>
                <a:latin typeface="微软雅黑" panose="020B0503020204020204" pitchFamily="34" charset="-122"/>
                <a:ea typeface="微软雅黑" panose="020B0503020204020204" pitchFamily="34" charset="-122"/>
              </a:rPr>
              <a:t>。因为它</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开源且存取速度快，体积小，</a:t>
            </a:r>
            <a:r>
              <a:rPr lang="zh-CN" altLang="zh-CN" sz="1400" dirty="0">
                <a:solidFill>
                  <a:schemeClr val="bg2">
                    <a:lumMod val="50000"/>
                  </a:schemeClr>
                </a:solidFill>
                <a:latin typeface="微软雅黑" panose="020B0503020204020204" pitchFamily="34" charset="-122"/>
                <a:ea typeface="微软雅黑" panose="020B0503020204020204" pitchFamily="34" charset="-122"/>
              </a:rPr>
              <a:t>查询速度也比较其他的</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数据库</a:t>
            </a:r>
            <a:r>
              <a:rPr lang="zh-CN" altLang="zh-CN" sz="1400" dirty="0">
                <a:solidFill>
                  <a:schemeClr val="bg2">
                    <a:lumMod val="50000"/>
                  </a:schemeClr>
                </a:solidFill>
                <a:latin typeface="微软雅黑" panose="020B0503020204020204" pitchFamily="34" charset="-122"/>
                <a:ea typeface="微软雅黑" panose="020B0503020204020204" pitchFamily="34" charset="-122"/>
              </a:rPr>
              <a:t>快。</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MySQL</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支持多线程，多用户的运行方式</a:t>
            </a:r>
            <a:r>
              <a:rPr lang="zh-CN" altLang="zh-CN" sz="1400" dirty="0">
                <a:solidFill>
                  <a:schemeClr val="bg2">
                    <a:lumMod val="50000"/>
                  </a:schemeClr>
                </a:solidFill>
                <a:latin typeface="微软雅黑" panose="020B0503020204020204" pitchFamily="34" charset="-122"/>
                <a:ea typeface="微软雅黑" panose="020B0503020204020204" pitchFamily="34" charset="-122"/>
              </a:rPr>
              <a:t>，不怎么消耗内存，相当稳定。</a:t>
            </a:r>
          </a:p>
        </p:txBody>
      </p:sp>
      <p:sp>
        <p:nvSpPr>
          <p:cNvPr id="30" name="矩形 29">
            <a:extLst>
              <a:ext uri="{FF2B5EF4-FFF2-40B4-BE49-F238E27FC236}">
                <a16:creationId xmlns:a16="http://schemas.microsoft.com/office/drawing/2014/main" id="{FCB0D476-B265-4331-A234-55CE6F554142}"/>
              </a:ext>
            </a:extLst>
          </p:cNvPr>
          <p:cNvSpPr/>
          <p:nvPr/>
        </p:nvSpPr>
        <p:spPr>
          <a:xfrm>
            <a:off x="274972" y="2833010"/>
            <a:ext cx="3376675" cy="1414233"/>
          </a:xfrm>
          <a:prstGeom prst="rect">
            <a:avLst/>
          </a:prstGeom>
        </p:spPr>
        <p:txBody>
          <a:bodyPr wrap="square">
            <a:spAutoFit/>
          </a:bodyPr>
          <a:lstStyle/>
          <a:p>
            <a:pPr indent="304800" algn="just">
              <a:lnSpc>
                <a:spcPct val="125000"/>
              </a:lnSpc>
              <a:spcAft>
                <a:spcPts val="0"/>
              </a:spcAft>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Maven</a:t>
            </a:r>
            <a:r>
              <a:rPr lang="zh-CN" altLang="zh-CN" sz="1400" dirty="0">
                <a:solidFill>
                  <a:schemeClr val="bg2">
                    <a:lumMod val="50000"/>
                  </a:schemeClr>
                </a:solidFill>
                <a:latin typeface="微软雅黑" panose="020B0503020204020204" pitchFamily="34" charset="-122"/>
                <a:ea typeface="微软雅黑" panose="020B0503020204020204" pitchFamily="34" charset="-122"/>
              </a:rPr>
              <a:t>是目前最经常被使用也是最好的项目管理工具。它主要通过</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pom.xml</a:t>
            </a:r>
            <a:r>
              <a:rPr lang="zh-CN" altLang="zh-CN" sz="1400" dirty="0">
                <a:solidFill>
                  <a:schemeClr val="bg2">
                    <a:lumMod val="50000"/>
                  </a:schemeClr>
                </a:solidFill>
                <a:latin typeface="微软雅黑" panose="020B0503020204020204" pitchFamily="34" charset="-122"/>
                <a:ea typeface="微软雅黑" panose="020B0503020204020204" pitchFamily="34" charset="-122"/>
              </a:rPr>
              <a:t>来引入依赖和插件给我们的系统。</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Maven</a:t>
            </a:r>
            <a:r>
              <a:rPr lang="zh-CN" altLang="zh-CN" sz="1400" dirty="0">
                <a:solidFill>
                  <a:schemeClr val="bg2">
                    <a:lumMod val="50000"/>
                  </a:schemeClr>
                </a:solidFill>
                <a:latin typeface="微软雅黑" panose="020B0503020204020204" pitchFamily="34" charset="-122"/>
                <a:ea typeface="微软雅黑" panose="020B0503020204020204" pitchFamily="34" charset="-122"/>
              </a:rPr>
              <a:t>的存在可以节约开发者的时间，不需要开发者自己去找到</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jar</a:t>
            </a:r>
            <a:r>
              <a:rPr lang="zh-CN" altLang="zh-CN" sz="1400" dirty="0">
                <a:solidFill>
                  <a:schemeClr val="bg2">
                    <a:lumMod val="50000"/>
                  </a:schemeClr>
                </a:solidFill>
                <a:latin typeface="微软雅黑" panose="020B0503020204020204" pitchFamily="34" charset="-122"/>
                <a:ea typeface="微软雅黑" panose="020B0503020204020204" pitchFamily="34" charset="-122"/>
              </a:rPr>
              <a:t>包</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a:t>
            </a:r>
            <a:endParaRPr lang="zh-CN" altLang="zh-CN" sz="1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970DDF8F-32D9-4CDD-85C6-E98E1E89D88A}"/>
              </a:ext>
            </a:extLst>
          </p:cNvPr>
          <p:cNvSpPr/>
          <p:nvPr/>
        </p:nvSpPr>
        <p:spPr>
          <a:xfrm>
            <a:off x="8389991" y="3014259"/>
            <a:ext cx="3434380" cy="1169551"/>
          </a:xfrm>
          <a:prstGeom prst="rect">
            <a:avLst/>
          </a:prstGeom>
        </p:spPr>
        <p:txBody>
          <a:bodyPr wrap="square">
            <a:spAutoFit/>
          </a:bodyPr>
          <a:lstStyle/>
          <a:p>
            <a:pPr algn="just"/>
            <a:r>
              <a:rPr lang="en-US" altLang="zh-CN" sz="1400" dirty="0">
                <a:solidFill>
                  <a:schemeClr val="bg2">
                    <a:lumMod val="50000"/>
                  </a:schemeClr>
                </a:solidFill>
                <a:latin typeface="微软雅黑" panose="020B0503020204020204" pitchFamily="34" charset="-122"/>
                <a:ea typeface="微软雅黑" panose="020B0503020204020204" pitchFamily="34" charset="-122"/>
              </a:rPr>
              <a:t>Tomcat</a:t>
            </a:r>
            <a:r>
              <a:rPr lang="zh-CN" altLang="zh-CN" sz="1400" dirty="0">
                <a:solidFill>
                  <a:schemeClr val="bg2">
                    <a:lumMod val="50000"/>
                  </a:schemeClr>
                </a:solidFill>
                <a:latin typeface="微软雅黑" panose="020B0503020204020204" pitchFamily="34" charset="-122"/>
                <a:ea typeface="微软雅黑" panose="020B0503020204020204" pitchFamily="34" charset="-122"/>
              </a:rPr>
              <a:t>是由于它开源的原因，很多人都会选择使用它当作服务器。它很轻量，支持负载均衡，不会占用很多内存。因为它的服务稳定、不吃内存、免费，所以可以成为主流服务器。</a:t>
            </a:r>
            <a:endParaRPr lang="zh-CN" altLang="en-US" sz="1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1F24691E-CE95-4843-B934-7CB06918726D}"/>
              </a:ext>
            </a:extLst>
          </p:cNvPr>
          <p:cNvSpPr/>
          <p:nvPr/>
        </p:nvSpPr>
        <p:spPr>
          <a:xfrm>
            <a:off x="730366" y="4758026"/>
            <a:ext cx="3669269" cy="1384995"/>
          </a:xfrm>
          <a:prstGeom prst="rect">
            <a:avLst/>
          </a:prstGeom>
        </p:spPr>
        <p:txBody>
          <a:bodyPr wrap="square">
            <a:spAutoFit/>
          </a:bodyPr>
          <a:lstStyle/>
          <a:p>
            <a:pPr algn="just"/>
            <a:r>
              <a:rPr lang="en-US" altLang="zh-CN" sz="1400" dirty="0">
                <a:solidFill>
                  <a:schemeClr val="bg2">
                    <a:lumMod val="50000"/>
                  </a:schemeClr>
                </a:solidFill>
                <a:latin typeface="微软雅黑" panose="020B0503020204020204" pitchFamily="34" charset="-122"/>
                <a:ea typeface="微软雅黑" panose="020B0503020204020204" pitchFamily="34" charset="-122"/>
              </a:rPr>
              <a:t>IDEA</a:t>
            </a:r>
            <a:r>
              <a:rPr lang="zh-CN" altLang="zh-CN" sz="1400" dirty="0">
                <a:solidFill>
                  <a:schemeClr val="bg2">
                    <a:lumMod val="50000"/>
                  </a:schemeClr>
                </a:solidFill>
                <a:latin typeface="微软雅黑" panose="020B0503020204020204" pitchFamily="34" charset="-122"/>
                <a:ea typeface="微软雅黑" panose="020B0503020204020204" pitchFamily="34" charset="-122"/>
              </a:rPr>
              <a:t>支持很多种语言，通过使用</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IDEA</a:t>
            </a:r>
            <a:r>
              <a:rPr lang="zh-CN" altLang="zh-CN" sz="1400" dirty="0">
                <a:solidFill>
                  <a:schemeClr val="bg2">
                    <a:lumMod val="50000"/>
                  </a:schemeClr>
                </a:solidFill>
                <a:latin typeface="微软雅黑" panose="020B0503020204020204" pitchFamily="34" charset="-122"/>
                <a:ea typeface="微软雅黑" panose="020B0503020204020204" pitchFamily="34" charset="-122"/>
              </a:rPr>
              <a:t>可以降低重复代码率，提高效率。它的提示功能很完善。</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IDEA</a:t>
            </a:r>
            <a:r>
              <a:rPr lang="zh-CN" altLang="zh-CN" sz="1400" dirty="0">
                <a:solidFill>
                  <a:schemeClr val="bg2">
                    <a:lumMod val="50000"/>
                  </a:schemeClr>
                </a:solidFill>
                <a:latin typeface="微软雅黑" panose="020B0503020204020204" pitchFamily="34" charset="-122"/>
                <a:ea typeface="微软雅黑" panose="020B0503020204020204" pitchFamily="34" charset="-122"/>
              </a:rPr>
              <a:t>还有一个特点就是代码检查，会自动检查你写的代码是否正确，是否不符合编写代码的规范，如果存在问题就把问题代码高亮显示。</a:t>
            </a:r>
            <a:endParaRPr lang="zh-CN" altLang="en-US" sz="1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FB49F06F-85BD-4267-BCD6-85251BE98AE6}"/>
              </a:ext>
            </a:extLst>
          </p:cNvPr>
          <p:cNvSpPr/>
          <p:nvPr/>
        </p:nvSpPr>
        <p:spPr>
          <a:xfrm>
            <a:off x="7715133" y="4667830"/>
            <a:ext cx="3959028" cy="1384995"/>
          </a:xfrm>
          <a:prstGeom prst="rect">
            <a:avLst/>
          </a:prstGeom>
        </p:spPr>
        <p:txBody>
          <a:bodyPr wrap="square">
            <a:spAutoFit/>
          </a:bodyPr>
          <a:lstStyle/>
          <a:p>
            <a:pPr algn="just"/>
            <a:r>
              <a:rPr lang="en-US" altLang="zh-CN" sz="1400" dirty="0">
                <a:solidFill>
                  <a:schemeClr val="bg2">
                    <a:lumMod val="50000"/>
                  </a:schemeClr>
                </a:solidFill>
                <a:latin typeface="微软雅黑" panose="020B0503020204020204" pitchFamily="34" charset="-122"/>
                <a:ea typeface="微软雅黑" panose="020B0503020204020204" pitchFamily="34" charset="-122"/>
              </a:rPr>
              <a:t>B/S</a:t>
            </a:r>
            <a:r>
              <a:rPr lang="zh-CN" altLang="zh-CN" sz="1400" dirty="0">
                <a:solidFill>
                  <a:schemeClr val="bg2">
                    <a:lumMod val="50000"/>
                  </a:schemeClr>
                </a:solidFill>
                <a:latin typeface="微软雅黑" panose="020B0503020204020204" pitchFamily="34" charset="-122"/>
                <a:ea typeface="微软雅黑" panose="020B0503020204020204" pitchFamily="34" charset="-122"/>
              </a:rPr>
              <a:t>是</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web</a:t>
            </a:r>
            <a:r>
              <a:rPr lang="zh-CN" altLang="zh-CN" sz="1400" dirty="0">
                <a:solidFill>
                  <a:schemeClr val="bg2">
                    <a:lumMod val="50000"/>
                  </a:schemeClr>
                </a:solidFill>
                <a:latin typeface="微软雅黑" panose="020B0503020204020204" pitchFamily="34" charset="-122"/>
                <a:ea typeface="微软雅黑" panose="020B0503020204020204" pitchFamily="34" charset="-122"/>
              </a:rPr>
              <a:t>应用。不需要繁琐的</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download</a:t>
            </a:r>
            <a:r>
              <a:rPr lang="zh-CN" altLang="zh-CN" sz="1400" dirty="0">
                <a:solidFill>
                  <a:schemeClr val="bg2">
                    <a:lumMod val="50000"/>
                  </a:schemeClr>
                </a:solidFill>
                <a:latin typeface="微软雅黑" panose="020B0503020204020204" pitchFamily="34" charset="-122"/>
                <a:ea typeface="微软雅黑" panose="020B0503020204020204" pitchFamily="34" charset="-122"/>
              </a:rPr>
              <a:t>和</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install</a:t>
            </a:r>
            <a:r>
              <a:rPr lang="zh-CN" altLang="zh-CN" sz="1400" dirty="0">
                <a:solidFill>
                  <a:schemeClr val="bg2">
                    <a:lumMod val="50000"/>
                  </a:schemeClr>
                </a:solidFill>
                <a:latin typeface="微软雅黑" panose="020B0503020204020204" pitchFamily="34" charset="-122"/>
                <a:ea typeface="微软雅黑" panose="020B0503020204020204" pitchFamily="34" charset="-122"/>
              </a:rPr>
              <a:t>的过程。并且如果对系统进行完善、维护，也只需要更新自己服务器上的包，就可以实现所有用户的同步更新，十分方便简单。</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B/S</a:t>
            </a:r>
            <a:r>
              <a:rPr lang="zh-CN" altLang="zh-CN" sz="1400" dirty="0">
                <a:solidFill>
                  <a:schemeClr val="bg2">
                    <a:lumMod val="50000"/>
                  </a:schemeClr>
                </a:solidFill>
                <a:latin typeface="微软雅黑" panose="020B0503020204020204" pitchFamily="34" charset="-122"/>
                <a:ea typeface="微软雅黑" panose="020B0503020204020204" pitchFamily="34" charset="-122"/>
              </a:rPr>
              <a:t>的成本低，能实现的东西也很多，受到很多开发者的喜欢。</a:t>
            </a:r>
            <a:endParaRPr lang="zh-CN" altLang="en-US" sz="14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817232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250" fill="hold"/>
                                        <p:tgtEl>
                                          <p:spTgt spid="17"/>
                                        </p:tgtEl>
                                        <p:attrNameLst>
                                          <p:attrName>ppt_w</p:attrName>
                                        </p:attrNameLst>
                                      </p:cBhvr>
                                      <p:tavLst>
                                        <p:tav tm="0">
                                          <p:val>
                                            <p:strVal val="#ppt_w+.3"/>
                                          </p:val>
                                        </p:tav>
                                        <p:tav tm="100000">
                                          <p:val>
                                            <p:strVal val="#ppt_w"/>
                                          </p:val>
                                        </p:tav>
                                      </p:tavLst>
                                    </p:anim>
                                    <p:anim calcmode="lin" valueType="num">
                                      <p:cBhvr>
                                        <p:cTn id="8" dur="1250" fill="hold"/>
                                        <p:tgtEl>
                                          <p:spTgt spid="17"/>
                                        </p:tgtEl>
                                        <p:attrNameLst>
                                          <p:attrName>ppt_h</p:attrName>
                                        </p:attrNameLst>
                                      </p:cBhvr>
                                      <p:tavLst>
                                        <p:tav tm="0">
                                          <p:val>
                                            <p:strVal val="#ppt_h"/>
                                          </p:val>
                                        </p:tav>
                                        <p:tav tm="100000">
                                          <p:val>
                                            <p:strVal val="#ppt_h"/>
                                          </p:val>
                                        </p:tav>
                                      </p:tavLst>
                                    </p:anim>
                                    <p:animEffect transition="in" filter="fade">
                                      <p:cBhvr>
                                        <p:cTn id="9" dur="1250"/>
                                        <p:tgtEl>
                                          <p:spTgt spid="17"/>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1750"/>
                            </p:stCondLst>
                            <p:childTnLst>
                              <p:par>
                                <p:cTn id="15" presetID="31" presetClass="entr" presetSubtype="0"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1750" fill="hold"/>
                                        <p:tgtEl>
                                          <p:spTgt spid="21"/>
                                        </p:tgtEl>
                                        <p:attrNameLst>
                                          <p:attrName>ppt_w</p:attrName>
                                        </p:attrNameLst>
                                      </p:cBhvr>
                                      <p:tavLst>
                                        <p:tav tm="0">
                                          <p:val>
                                            <p:fltVal val="0"/>
                                          </p:val>
                                        </p:tav>
                                        <p:tav tm="100000">
                                          <p:val>
                                            <p:strVal val="#ppt_w"/>
                                          </p:val>
                                        </p:tav>
                                      </p:tavLst>
                                    </p:anim>
                                    <p:anim calcmode="lin" valueType="num">
                                      <p:cBhvr>
                                        <p:cTn id="18" dur="1750" fill="hold"/>
                                        <p:tgtEl>
                                          <p:spTgt spid="21"/>
                                        </p:tgtEl>
                                        <p:attrNameLst>
                                          <p:attrName>ppt_h</p:attrName>
                                        </p:attrNameLst>
                                      </p:cBhvr>
                                      <p:tavLst>
                                        <p:tav tm="0">
                                          <p:val>
                                            <p:fltVal val="0"/>
                                          </p:val>
                                        </p:tav>
                                        <p:tav tm="100000">
                                          <p:val>
                                            <p:strVal val="#ppt_h"/>
                                          </p:val>
                                        </p:tav>
                                      </p:tavLst>
                                    </p:anim>
                                    <p:anim calcmode="lin" valueType="num">
                                      <p:cBhvr>
                                        <p:cTn id="19" dur="1750" fill="hold"/>
                                        <p:tgtEl>
                                          <p:spTgt spid="21"/>
                                        </p:tgtEl>
                                        <p:attrNameLst>
                                          <p:attrName>style.rotation</p:attrName>
                                        </p:attrNameLst>
                                      </p:cBhvr>
                                      <p:tavLst>
                                        <p:tav tm="0">
                                          <p:val>
                                            <p:fltVal val="90"/>
                                          </p:val>
                                        </p:tav>
                                        <p:tav tm="100000">
                                          <p:val>
                                            <p:fltVal val="0"/>
                                          </p:val>
                                        </p:tav>
                                      </p:tavLst>
                                    </p:anim>
                                    <p:animEffect transition="in" filter="fade">
                                      <p:cBhvr>
                                        <p:cTn id="20" dur="1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39067" y="457843"/>
            <a:ext cx="7116682" cy="166589"/>
            <a:chOff x="2339067" y="457843"/>
            <a:chExt cx="7116682" cy="166589"/>
          </a:xfrm>
        </p:grpSpPr>
        <p:grpSp>
          <p:nvGrpSpPr>
            <p:cNvPr id="3" name="组合 2"/>
            <p:cNvGrpSpPr/>
            <p:nvPr/>
          </p:nvGrpSpPr>
          <p:grpSpPr>
            <a:xfrm>
              <a:off x="2339067" y="457843"/>
              <a:ext cx="1828586" cy="136906"/>
              <a:chOff x="2989063" y="523944"/>
              <a:chExt cx="1828586" cy="136906"/>
            </a:xfrm>
          </p:grpSpPr>
          <p:sp>
            <p:nvSpPr>
              <p:cNvPr id="10" name="椭圆 9"/>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7627163" y="487526"/>
              <a:ext cx="1828586" cy="136906"/>
              <a:chOff x="2989063" y="523944"/>
              <a:chExt cx="1828586" cy="136906"/>
            </a:xfrm>
          </p:grpSpPr>
          <p:sp>
            <p:nvSpPr>
              <p:cNvPr id="6" name="椭圆 5"/>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nvSpPr>
        <p:spPr>
          <a:xfrm>
            <a:off x="5035633" y="325146"/>
            <a:ext cx="1723549" cy="461665"/>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用例分析</a:t>
            </a:r>
          </a:p>
        </p:txBody>
      </p:sp>
      <p:sp>
        <p:nvSpPr>
          <p:cNvPr id="44" name="文本框 43"/>
          <p:cNvSpPr txBox="1"/>
          <p:nvPr/>
        </p:nvSpPr>
        <p:spPr>
          <a:xfrm>
            <a:off x="1242940" y="4617598"/>
            <a:ext cx="2103086" cy="1815882"/>
          </a:xfrm>
          <a:prstGeom prst="rect">
            <a:avLst/>
          </a:prstGeom>
          <a:noFill/>
        </p:spPr>
        <p:txBody>
          <a:bodyPr wrap="square" rtlCol="0">
            <a:spAutoFit/>
          </a:bodyPr>
          <a:lstStyle/>
          <a:p>
            <a:r>
              <a:rPr lang="zh-CN" altLang="zh-CN" sz="1400" dirty="0">
                <a:solidFill>
                  <a:schemeClr val="bg2">
                    <a:lumMod val="50000"/>
                  </a:schemeClr>
                </a:solidFill>
                <a:latin typeface="微软雅黑 Light" panose="020B0502040204020203" pitchFamily="34" charset="-122"/>
                <a:ea typeface="微软雅黑 Light" panose="020B0502040204020203" pitchFamily="34" charset="-122"/>
              </a:rPr>
              <a:t>游客用户打开本网站后只能浏览网站上商品信息，搜索商品信息，查询商品的价格，想要使用本网站的其他的功能，游客必须注册登录本二手物品交易网站。</a:t>
            </a:r>
          </a:p>
          <a:p>
            <a:r>
              <a:rPr lang="zh-CN" altLang="zh-CN" sz="1400" dirty="0">
                <a:solidFill>
                  <a:schemeClr val="bg2">
                    <a:lumMod val="50000"/>
                  </a:schemeClr>
                </a:solidFill>
                <a:latin typeface="微软雅黑 Light" panose="020B0502040204020203" pitchFamily="34" charset="-122"/>
                <a:ea typeface="微软雅黑 Light" panose="020B0502040204020203" pitchFamily="34" charset="-122"/>
              </a:rPr>
              <a:t>。</a:t>
            </a:r>
          </a:p>
        </p:txBody>
      </p:sp>
      <p:sp>
        <p:nvSpPr>
          <p:cNvPr id="21" name="文本框 20"/>
          <p:cNvSpPr txBox="1"/>
          <p:nvPr/>
        </p:nvSpPr>
        <p:spPr>
          <a:xfrm>
            <a:off x="4845864" y="4617598"/>
            <a:ext cx="2103086" cy="1600438"/>
          </a:xfrm>
          <a:prstGeom prst="rect">
            <a:avLst/>
          </a:prstGeom>
          <a:noFill/>
        </p:spPr>
        <p:txBody>
          <a:bodyPr wrap="square" rtlCol="0">
            <a:spAutoFit/>
          </a:bodyPr>
          <a:lstStyle/>
          <a:p>
            <a:r>
              <a:rPr lang="zh-CN" altLang="zh-CN" sz="1400" dirty="0">
                <a:solidFill>
                  <a:schemeClr val="bg2">
                    <a:lumMod val="50000"/>
                  </a:schemeClr>
                </a:solidFill>
                <a:latin typeface="微软雅黑 Light" panose="020B0502040204020203" pitchFamily="34" charset="-122"/>
                <a:ea typeface="微软雅黑 Light" panose="020B0502040204020203" pitchFamily="34" charset="-122"/>
              </a:rPr>
              <a:t>会员用户登录成功后，能发布自己的二手商品，购买自己需要的二手商品，查看自己购买的订单记录，编辑个人资料和发布的商品信息等。</a:t>
            </a:r>
          </a:p>
        </p:txBody>
      </p:sp>
      <p:sp>
        <p:nvSpPr>
          <p:cNvPr id="22" name="文本框 21"/>
          <p:cNvSpPr txBox="1"/>
          <p:nvPr/>
        </p:nvSpPr>
        <p:spPr>
          <a:xfrm>
            <a:off x="8292686" y="4588173"/>
            <a:ext cx="2958410" cy="1600438"/>
          </a:xfrm>
          <a:prstGeom prst="rect">
            <a:avLst/>
          </a:prstGeom>
          <a:noFill/>
        </p:spPr>
        <p:txBody>
          <a:bodyPr wrap="square" rtlCol="0">
            <a:spAutoFit/>
          </a:bodyPr>
          <a:lstStyle/>
          <a:p>
            <a:r>
              <a:rPr lang="zh-CN" altLang="zh-CN" sz="1400" dirty="0">
                <a:solidFill>
                  <a:schemeClr val="bg2">
                    <a:lumMod val="50000"/>
                  </a:schemeClr>
                </a:solidFill>
                <a:latin typeface="微软雅黑 Light" panose="020B0502040204020203" pitchFamily="34" charset="-122"/>
                <a:ea typeface="微软雅黑 Light" panose="020B0502040204020203" pitchFamily="34" charset="-122"/>
              </a:rPr>
              <a:t>管理员分为两种超级管理员和普通管理员。他们都可以对商品的信息，目录内容结构以及用户信息进行修改和删除，对违规用户或者不合法的用户进行删除拉黑。同时，超级管理员是普通管理员的上级，可以对普通管理员进行操作。</a:t>
            </a:r>
          </a:p>
        </p:txBody>
      </p:sp>
      <p:pic>
        <p:nvPicPr>
          <p:cNvPr id="1027" name="图片 40" descr="1525941360(1)">
            <a:extLst>
              <a:ext uri="{FF2B5EF4-FFF2-40B4-BE49-F238E27FC236}">
                <a16:creationId xmlns:a16="http://schemas.microsoft.com/office/drawing/2014/main" id="{933087DD-4A86-4E63-9BC3-FB5ED8EA82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596" b="12756"/>
          <a:stretch>
            <a:fillRect/>
          </a:stretch>
        </p:blipFill>
        <p:spPr bwMode="auto">
          <a:xfrm>
            <a:off x="1242940" y="1821741"/>
            <a:ext cx="2199672" cy="22824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8" name="图片 41" descr="1525942050(1)">
            <a:extLst>
              <a:ext uri="{FF2B5EF4-FFF2-40B4-BE49-F238E27FC236}">
                <a16:creationId xmlns:a16="http://schemas.microsoft.com/office/drawing/2014/main" id="{81B6FB39-ABD9-4E0A-B25B-68BD75A4BC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1284" y="1821741"/>
            <a:ext cx="2312246" cy="22824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9" name="图片 42" descr="1525941940(1)">
            <a:extLst>
              <a:ext uri="{FF2B5EF4-FFF2-40B4-BE49-F238E27FC236}">
                <a16:creationId xmlns:a16="http://schemas.microsoft.com/office/drawing/2014/main" id="{3A00EFA2-1DA9-4437-925E-366FBB4571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10932" y="1821741"/>
            <a:ext cx="3395185" cy="222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56989598"/>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250" fill="hold"/>
                                        <p:tgtEl>
                                          <p:spTgt spid="14"/>
                                        </p:tgtEl>
                                        <p:attrNameLst>
                                          <p:attrName>ppt_w</p:attrName>
                                        </p:attrNameLst>
                                      </p:cBhvr>
                                      <p:tavLst>
                                        <p:tav tm="0">
                                          <p:val>
                                            <p:strVal val="#ppt_w+.3"/>
                                          </p:val>
                                        </p:tav>
                                        <p:tav tm="100000">
                                          <p:val>
                                            <p:strVal val="#ppt_w"/>
                                          </p:val>
                                        </p:tav>
                                      </p:tavLst>
                                    </p:anim>
                                    <p:anim calcmode="lin" valueType="num">
                                      <p:cBhvr>
                                        <p:cTn id="8" dur="1250" fill="hold"/>
                                        <p:tgtEl>
                                          <p:spTgt spid="14"/>
                                        </p:tgtEl>
                                        <p:attrNameLst>
                                          <p:attrName>ppt_h</p:attrName>
                                        </p:attrNameLst>
                                      </p:cBhvr>
                                      <p:tavLst>
                                        <p:tav tm="0">
                                          <p:val>
                                            <p:strVal val="#ppt_h"/>
                                          </p:val>
                                        </p:tav>
                                        <p:tav tm="100000">
                                          <p:val>
                                            <p:strVal val="#ppt_h"/>
                                          </p:val>
                                        </p:tav>
                                      </p:tavLst>
                                    </p:anim>
                                    <p:animEffect transition="in" filter="fade">
                                      <p:cBhvr>
                                        <p:cTn id="9" dur="1250"/>
                                        <p:tgtEl>
                                          <p:spTgt spid="14"/>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1750"/>
                            </p:stCondLst>
                            <p:childTnLst>
                              <p:par>
                                <p:cTn id="15" presetID="10" presetClass="entr" presetSubtype="0"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750"/>
                                        <p:tgtEl>
                                          <p:spTgt spid="21"/>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750"/>
                                        <p:tgtEl>
                                          <p:spTgt spid="44"/>
                                        </p:tgtEl>
                                      </p:cBhvr>
                                    </p:animEffect>
                                  </p:childTnLst>
                                </p:cTn>
                              </p:par>
                            </p:childTnLst>
                          </p:cTn>
                        </p:par>
                        <p:par>
                          <p:cTn id="22" fill="hold">
                            <p:stCondLst>
                              <p:cond delay="3250"/>
                            </p:stCondLst>
                            <p:childTnLst>
                              <p:par>
                                <p:cTn id="23" presetID="10" presetClass="entr" presetSubtype="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4"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39067" y="457843"/>
            <a:ext cx="7116682" cy="166589"/>
            <a:chOff x="2339067" y="457843"/>
            <a:chExt cx="7116682" cy="166589"/>
          </a:xfrm>
        </p:grpSpPr>
        <p:grpSp>
          <p:nvGrpSpPr>
            <p:cNvPr id="46" name="组合 45"/>
            <p:cNvGrpSpPr/>
            <p:nvPr/>
          </p:nvGrpSpPr>
          <p:grpSpPr>
            <a:xfrm>
              <a:off x="2339067" y="457843"/>
              <a:ext cx="1828586" cy="136906"/>
              <a:chOff x="2989063" y="523944"/>
              <a:chExt cx="1828586" cy="136906"/>
            </a:xfrm>
          </p:grpSpPr>
          <p:sp>
            <p:nvSpPr>
              <p:cNvPr id="53" name="椭圆 52"/>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flipH="1">
              <a:off x="7627163" y="487526"/>
              <a:ext cx="1828586" cy="136906"/>
              <a:chOff x="2989063" y="523944"/>
              <a:chExt cx="1828586" cy="136906"/>
            </a:xfrm>
          </p:grpSpPr>
          <p:sp>
            <p:nvSpPr>
              <p:cNvPr id="49" name="椭圆 48"/>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8" name="文本框 47"/>
          <p:cNvSpPr txBox="1"/>
          <p:nvPr/>
        </p:nvSpPr>
        <p:spPr>
          <a:xfrm>
            <a:off x="5035633" y="325146"/>
            <a:ext cx="2492990" cy="461665"/>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系统功能结构</a:t>
            </a:r>
          </a:p>
        </p:txBody>
      </p:sp>
      <p:sp>
        <p:nvSpPr>
          <p:cNvPr id="57" name="文本框 56"/>
          <p:cNvSpPr txBox="1"/>
          <p:nvPr/>
        </p:nvSpPr>
        <p:spPr>
          <a:xfrm>
            <a:off x="8233169" y="4383208"/>
            <a:ext cx="3031958" cy="307777"/>
          </a:xfrm>
          <a:prstGeom prst="rect">
            <a:avLst/>
          </a:prstGeom>
          <a:noFill/>
        </p:spPr>
        <p:txBody>
          <a:bodyPr wrap="square" rtlCol="0">
            <a:spAutoFit/>
          </a:bodyPr>
          <a:lstStyle/>
          <a:p>
            <a:pPr algn="just"/>
            <a:endParaRPr lang="zh-CN" altLang="en-US" sz="1400" dirty="0">
              <a:solidFill>
                <a:schemeClr val="bg2">
                  <a:lumMod val="50000"/>
                </a:schemeClr>
              </a:solidFill>
            </a:endParaRPr>
          </a:p>
        </p:txBody>
      </p:sp>
      <p:pic>
        <p:nvPicPr>
          <p:cNvPr id="42" name="图片 41">
            <a:extLst>
              <a:ext uri="{FF2B5EF4-FFF2-40B4-BE49-F238E27FC236}">
                <a16:creationId xmlns:a16="http://schemas.microsoft.com/office/drawing/2014/main" id="{010C3D3B-D426-447E-BDA4-12DDE8C4A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2160" y="1037132"/>
            <a:ext cx="7229003" cy="5196568"/>
          </a:xfrm>
          <a:prstGeom prst="rect">
            <a:avLst/>
          </a:prstGeom>
        </p:spPr>
      </p:pic>
    </p:spTree>
    <p:extLst>
      <p:ext uri="{BB962C8B-B14F-4D97-AF65-F5344CB8AC3E}">
        <p14:creationId xmlns:p14="http://schemas.microsoft.com/office/powerpoint/2010/main" val="3176383247"/>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250" fill="hold"/>
                                        <p:tgtEl>
                                          <p:spTgt spid="2"/>
                                        </p:tgtEl>
                                        <p:attrNameLst>
                                          <p:attrName>ppt_w</p:attrName>
                                        </p:attrNameLst>
                                      </p:cBhvr>
                                      <p:tavLst>
                                        <p:tav tm="0">
                                          <p:val>
                                            <p:strVal val="#ppt_w+.3"/>
                                          </p:val>
                                        </p:tav>
                                        <p:tav tm="100000">
                                          <p:val>
                                            <p:strVal val="#ppt_w"/>
                                          </p:val>
                                        </p:tav>
                                      </p:tavLst>
                                    </p:anim>
                                    <p:anim calcmode="lin" valueType="num">
                                      <p:cBhvr>
                                        <p:cTn id="8" dur="1250" fill="hold"/>
                                        <p:tgtEl>
                                          <p:spTgt spid="2"/>
                                        </p:tgtEl>
                                        <p:attrNameLst>
                                          <p:attrName>ppt_h</p:attrName>
                                        </p:attrNameLst>
                                      </p:cBhvr>
                                      <p:tavLst>
                                        <p:tav tm="0">
                                          <p:val>
                                            <p:strVal val="#ppt_h"/>
                                          </p:val>
                                        </p:tav>
                                        <p:tav tm="100000">
                                          <p:val>
                                            <p:strVal val="#ppt_h"/>
                                          </p:val>
                                        </p:tav>
                                      </p:tavLst>
                                    </p:anim>
                                    <p:animEffect transition="in" filter="fade">
                                      <p:cBhvr>
                                        <p:cTn id="9" dur="1250"/>
                                        <p:tgtEl>
                                          <p:spTgt spid="2"/>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3887297" y="1131880"/>
            <a:ext cx="5163480" cy="1191993"/>
          </a:xfrm>
          <a:prstGeom prst="rect">
            <a:avLst/>
          </a:prstGeom>
        </p:spPr>
        <p:txBody>
          <a:bodyPr wrap="square">
            <a:spAutoFit/>
          </a:bodyPr>
          <a:lstStyle/>
          <a:p>
            <a:pPr>
              <a:lnSpc>
                <a:spcPct val="150000"/>
              </a:lnSpc>
            </a:pPr>
            <a:r>
              <a:rPr lang="en-US" altLang="zh-CN" sz="5400" spc="600" dirty="0">
                <a:solidFill>
                  <a:srgbClr val="2F5597"/>
                </a:solidFill>
                <a:latin typeface="汉仪菱心体简" panose="02010609000101010101" pitchFamily="49" charset="-122"/>
                <a:ea typeface="汉仪菱心体简" panose="02010609000101010101" pitchFamily="49" charset="-122"/>
              </a:rPr>
              <a:t>THANKS!</a:t>
            </a:r>
            <a:endParaRPr lang="zh-CN" altLang="en-US" sz="5400" spc="600" dirty="0">
              <a:solidFill>
                <a:srgbClr val="2F5597"/>
              </a:solidFill>
              <a:latin typeface="汉仪菱心体简" panose="02010609000101010101" pitchFamily="49" charset="-122"/>
              <a:ea typeface="汉仪菱心体简" panose="02010609000101010101" pitchFamily="49" charset="-122"/>
            </a:endParaRPr>
          </a:p>
        </p:txBody>
      </p:sp>
      <p:sp>
        <p:nvSpPr>
          <p:cNvPr id="25" name="矩形 24"/>
          <p:cNvSpPr/>
          <p:nvPr/>
        </p:nvSpPr>
        <p:spPr>
          <a:xfrm>
            <a:off x="1775520" y="2660915"/>
            <a:ext cx="8582272" cy="2627642"/>
          </a:xfrm>
          <a:prstGeom prst="rect">
            <a:avLst/>
          </a:prstGeom>
        </p:spPr>
        <p:txBody>
          <a:bodyPr wrap="square">
            <a:spAutoFit/>
          </a:bodyPr>
          <a:lstStyle/>
          <a:p>
            <a:pPr>
              <a:lnSpc>
                <a:spcPct val="150000"/>
              </a:lnSpc>
              <a:defRPr/>
            </a:pPr>
            <a:r>
              <a:rPr lang="zh-CN" altLang="en-US" sz="1867" kern="0" dirty="0">
                <a:solidFill>
                  <a:srgbClr val="414455"/>
                </a:solidFill>
                <a:latin typeface="微软雅黑" panose="020B0503020204020204" pitchFamily="34" charset="-122"/>
                <a:ea typeface="微软雅黑" panose="020B0503020204020204" pitchFamily="34" charset="-122"/>
              </a:rPr>
              <a:t>         大学生活即将结束，在此，我要感谢所有教导我的老师和陪伴我一齐成长的同学，他们在我的大学生涯给予了很大的帮助。本论文能够顺利完成，要特别感谢我的导师吉宝玉老师，吉</a:t>
            </a:r>
            <a:r>
              <a:rPr lang="zh-CN" altLang="en-US" sz="1867" dirty="0">
                <a:solidFill>
                  <a:srgbClr val="414455"/>
                </a:solidFill>
                <a:latin typeface="微软雅黑" pitchFamily="34" charset="-122"/>
                <a:ea typeface="微软雅黑" pitchFamily="34" charset="-122"/>
              </a:rPr>
              <a:t>老师对该论文从选题，构思到最后定稿的各个环节给予细心指引与教导</a:t>
            </a:r>
            <a:r>
              <a:rPr lang="en-US" altLang="zh-CN" sz="1867" dirty="0">
                <a:solidFill>
                  <a:srgbClr val="414455"/>
                </a:solidFill>
                <a:latin typeface="微软雅黑" pitchFamily="34" charset="-122"/>
                <a:ea typeface="微软雅黑" pitchFamily="34" charset="-122"/>
              </a:rPr>
              <a:t>,</a:t>
            </a:r>
            <a:r>
              <a:rPr lang="zh-CN" altLang="en-US" sz="1867" dirty="0">
                <a:solidFill>
                  <a:srgbClr val="414455"/>
                </a:solidFill>
                <a:latin typeface="微软雅黑" pitchFamily="34" charset="-122"/>
                <a:ea typeface="微软雅黑" pitchFamily="34" charset="-122"/>
              </a:rPr>
              <a:t>使我得以最终完成毕业论文设计！</a:t>
            </a:r>
            <a:endParaRPr lang="en-US" altLang="zh-CN" sz="1867" dirty="0">
              <a:solidFill>
                <a:srgbClr val="414455"/>
              </a:solidFill>
              <a:latin typeface="微软雅黑" pitchFamily="34" charset="-122"/>
              <a:ea typeface="微软雅黑" pitchFamily="34" charset="-122"/>
            </a:endParaRPr>
          </a:p>
          <a:p>
            <a:pPr>
              <a:lnSpc>
                <a:spcPct val="150000"/>
              </a:lnSpc>
              <a:defRPr/>
            </a:pPr>
            <a:r>
              <a:rPr lang="en-US" altLang="zh-CN" sz="1867" dirty="0">
                <a:solidFill>
                  <a:srgbClr val="414455"/>
                </a:solidFill>
                <a:latin typeface="微软雅黑" pitchFamily="34" charset="-122"/>
                <a:ea typeface="微软雅黑" pitchFamily="34" charset="-122"/>
              </a:rPr>
              <a:t>        </a:t>
            </a:r>
            <a:r>
              <a:rPr lang="zh-CN" altLang="en-US" sz="1867" dirty="0">
                <a:solidFill>
                  <a:srgbClr val="414455"/>
                </a:solidFill>
                <a:latin typeface="微软雅黑" pitchFamily="34" charset="-122"/>
                <a:ea typeface="微软雅黑" pitchFamily="34" charset="-122"/>
              </a:rPr>
              <a:t>最后，我要向百忙之中抽时间对本文进行审阅，评议和参与本人论文答辩的各位老师表示感谢！</a:t>
            </a:r>
            <a:endParaRPr lang="zh-CN" altLang="en-US" sz="1867" kern="0" dirty="0">
              <a:solidFill>
                <a:srgbClr val="414455"/>
              </a:solidFill>
              <a:latin typeface="微软雅黑" panose="020B0503020204020204" pitchFamily="34" charset="-122"/>
              <a:ea typeface="微软雅黑" panose="020B0503020204020204" pitchFamily="34" charset="-122"/>
            </a:endParaRPr>
          </a:p>
        </p:txBody>
      </p:sp>
      <p:sp>
        <p:nvSpPr>
          <p:cNvPr id="26" name="矩形 25"/>
          <p:cNvSpPr/>
          <p:nvPr/>
        </p:nvSpPr>
        <p:spPr>
          <a:xfrm>
            <a:off x="4093344" y="5451133"/>
            <a:ext cx="4064000" cy="635495"/>
          </a:xfrm>
          <a:prstGeom prst="rect">
            <a:avLst/>
          </a:prstGeom>
        </p:spPr>
        <p:txBody>
          <a:bodyPr wrap="square">
            <a:spAutoFit/>
          </a:bodyPr>
          <a:lstStyle/>
          <a:p>
            <a:pPr>
              <a:lnSpc>
                <a:spcPct val="150000"/>
              </a:lnSpc>
            </a:pPr>
            <a:r>
              <a:rPr lang="zh-CN" altLang="en-US" sz="2667" dirty="0">
                <a:solidFill>
                  <a:schemeClr val="tx2"/>
                </a:solidFill>
                <a:latin typeface="微软雅黑" panose="020B0503020204020204" pitchFamily="34" charset="-122"/>
                <a:ea typeface="微软雅黑" panose="020B0503020204020204" pitchFamily="34" charset="-122"/>
              </a:rPr>
              <a:t>恳请各位老师批评指正！</a:t>
            </a:r>
          </a:p>
        </p:txBody>
      </p:sp>
      <p:cxnSp>
        <p:nvCxnSpPr>
          <p:cNvPr id="5" name="直接连接符 4"/>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862508" y="322924"/>
            <a:ext cx="366369" cy="36636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TextBox 6"/>
          <p:cNvSpPr txBox="1"/>
          <p:nvPr/>
        </p:nvSpPr>
        <p:spPr>
          <a:xfrm>
            <a:off x="1211943" y="275107"/>
            <a:ext cx="1338828" cy="461665"/>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感谢语</a:t>
            </a:r>
          </a:p>
        </p:txBody>
      </p:sp>
      <p:sp>
        <p:nvSpPr>
          <p:cNvPr id="8" name="TextBox 7"/>
          <p:cNvSpPr txBox="1"/>
          <p:nvPr/>
        </p:nvSpPr>
        <p:spPr>
          <a:xfrm>
            <a:off x="3887297" y="357181"/>
            <a:ext cx="2407967" cy="461665"/>
          </a:xfrm>
          <a:prstGeom prst="rect">
            <a:avLst/>
          </a:prstGeom>
          <a:noFill/>
        </p:spPr>
        <p:txBody>
          <a:bodyPr wrap="none" rtlCol="0">
            <a:spAutoFit/>
          </a:bodyPr>
          <a:lstStyle/>
          <a:p>
            <a:r>
              <a:rPr lang="en-US" altLang="zh-CN" sz="2400" spc="600" dirty="0">
                <a:solidFill>
                  <a:srgbClr val="2F5597"/>
                </a:solidFill>
                <a:latin typeface="汉仪菱心体简" panose="02010609000101010101" pitchFamily="49" charset="-122"/>
                <a:ea typeface="汉仪菱心体简" panose="02010609000101010101" pitchFamily="49" charset="-122"/>
              </a:rPr>
              <a:t>Thank you</a:t>
            </a:r>
            <a:endParaRPr lang="zh-CN" altLang="en-US" sz="2400" spc="600" dirty="0">
              <a:solidFill>
                <a:srgbClr val="2F5597"/>
              </a:solidFill>
              <a:latin typeface="汉仪菱心体简" panose="02010609000101010101" pitchFamily="49" charset="-122"/>
              <a:ea typeface="汉仪菱心体简" panose="02010609000101010101" pitchFamily="49" charset="-122"/>
            </a:endParaRPr>
          </a:p>
        </p:txBody>
      </p:sp>
      <p:cxnSp>
        <p:nvCxnSpPr>
          <p:cNvPr id="9" name="直接连接符 8"/>
          <p:cNvCxnSpPr/>
          <p:nvPr/>
        </p:nvCxnSpPr>
        <p:spPr>
          <a:xfrm>
            <a:off x="3076171" y="384399"/>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71746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300"/>
                                        <p:tgtEl>
                                          <p:spTgt spid="5"/>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300"/>
                                        <p:tgtEl>
                                          <p:spTgt spid="6"/>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ppt_x</p:attrName>
                                        </p:attrNameLst>
                                      </p:cBhvr>
                                      <p:tavLst>
                                        <p:tav tm="0">
                                          <p:val>
                                            <p:strVal val="#ppt_x-#ppt_w*1.125000"/>
                                          </p:val>
                                        </p:tav>
                                        <p:tav tm="100000">
                                          <p:val>
                                            <p:strVal val="#ppt_x"/>
                                          </p:val>
                                        </p:tav>
                                      </p:tavLst>
                                    </p:anim>
                                    <p:animEffect transition="in" filter="wipe(right)">
                                      <p:cBhvr>
                                        <p:cTn id="16" dur="500"/>
                                        <p:tgtEl>
                                          <p:spTgt spid="7"/>
                                        </p:tgtEl>
                                      </p:cBhvr>
                                    </p:animEffect>
                                  </p:childTnLst>
                                </p:cTn>
                              </p:par>
                              <p:par>
                                <p:cTn id="17" presetID="12" presetClass="entr" presetSubtype="8"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p:tgtEl>
                                          <p:spTgt spid="9"/>
                                        </p:tgtEl>
                                        <p:attrNameLst>
                                          <p:attrName>ppt_x</p:attrName>
                                        </p:attrNameLst>
                                      </p:cBhvr>
                                      <p:tavLst>
                                        <p:tav tm="0">
                                          <p:val>
                                            <p:strVal val="#ppt_x-#ppt_w*1.125000"/>
                                          </p:val>
                                        </p:tav>
                                        <p:tav tm="100000">
                                          <p:val>
                                            <p:strVal val="#ppt_x"/>
                                          </p:val>
                                        </p:tav>
                                      </p:tavLst>
                                    </p:anim>
                                    <p:animEffect transition="in" filter="wipe(right)">
                                      <p:cBhvr>
                                        <p:cTn id="20" dur="500"/>
                                        <p:tgtEl>
                                          <p:spTgt spid="9"/>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p:tgtEl>
                                          <p:spTgt spid="8"/>
                                        </p:tgtEl>
                                        <p:attrNameLst>
                                          <p:attrName>ppt_x</p:attrName>
                                        </p:attrNameLst>
                                      </p:cBhvr>
                                      <p:tavLst>
                                        <p:tav tm="0">
                                          <p:val>
                                            <p:strVal val="#ppt_x-#ppt_w*1.125000"/>
                                          </p:val>
                                        </p:tav>
                                        <p:tav tm="100000">
                                          <p:val>
                                            <p:strVal val="#ppt_x"/>
                                          </p:val>
                                        </p:tav>
                                      </p:tavLst>
                                    </p:anim>
                                    <p:animEffect transition="in" filter="wipe(right)">
                                      <p:cBhvr>
                                        <p:cTn id="24" dur="500"/>
                                        <p:tgtEl>
                                          <p:spTgt spid="8"/>
                                        </p:tgtEl>
                                      </p:cBhvr>
                                    </p:animEffect>
                                  </p:childTnLst>
                                </p:cTn>
                              </p:par>
                            </p:childTnLst>
                          </p:cTn>
                        </p:par>
                        <p:par>
                          <p:cTn id="25" fill="hold">
                            <p:stCondLst>
                              <p:cond delay="1100"/>
                            </p:stCondLst>
                            <p:childTnLst>
                              <p:par>
                                <p:cTn id="26" presetID="17" presetClass="entr" presetSubtype="1" fill="hold" grpId="0" nodeType="afterEffect">
                                  <p:stCondLst>
                                    <p:cond delay="0"/>
                                  </p:stCondLst>
                                  <p:iterate type="lt">
                                    <p:tmPct val="40000"/>
                                  </p:iterate>
                                  <p:childTnLst>
                                    <p:set>
                                      <p:cBhvr>
                                        <p:cTn id="27" dur="1" fill="hold">
                                          <p:stCondLst>
                                            <p:cond delay="0"/>
                                          </p:stCondLst>
                                        </p:cTn>
                                        <p:tgtEl>
                                          <p:spTgt spid="24"/>
                                        </p:tgtEl>
                                        <p:attrNameLst>
                                          <p:attrName>style.visibility</p:attrName>
                                        </p:attrNameLst>
                                      </p:cBhvr>
                                      <p:to>
                                        <p:strVal val="visible"/>
                                      </p:to>
                                    </p:set>
                                    <p:anim calcmode="lin" valueType="num">
                                      <p:cBhvr>
                                        <p:cTn id="28" dur="250" fill="hold"/>
                                        <p:tgtEl>
                                          <p:spTgt spid="24"/>
                                        </p:tgtEl>
                                        <p:attrNameLst>
                                          <p:attrName>ppt_x</p:attrName>
                                        </p:attrNameLst>
                                      </p:cBhvr>
                                      <p:tavLst>
                                        <p:tav tm="0">
                                          <p:val>
                                            <p:strVal val="#ppt_x"/>
                                          </p:val>
                                        </p:tav>
                                        <p:tav tm="100000">
                                          <p:val>
                                            <p:strVal val="#ppt_x"/>
                                          </p:val>
                                        </p:tav>
                                      </p:tavLst>
                                    </p:anim>
                                    <p:anim calcmode="lin" valueType="num">
                                      <p:cBhvr>
                                        <p:cTn id="29" dur="250" fill="hold"/>
                                        <p:tgtEl>
                                          <p:spTgt spid="24"/>
                                        </p:tgtEl>
                                        <p:attrNameLst>
                                          <p:attrName>ppt_y</p:attrName>
                                        </p:attrNameLst>
                                      </p:cBhvr>
                                      <p:tavLst>
                                        <p:tav tm="0">
                                          <p:val>
                                            <p:strVal val="#ppt_y-#ppt_h/2"/>
                                          </p:val>
                                        </p:tav>
                                        <p:tav tm="100000">
                                          <p:val>
                                            <p:strVal val="#ppt_y"/>
                                          </p:val>
                                        </p:tav>
                                      </p:tavLst>
                                    </p:anim>
                                    <p:anim calcmode="lin" valueType="num">
                                      <p:cBhvr>
                                        <p:cTn id="30" dur="250" fill="hold"/>
                                        <p:tgtEl>
                                          <p:spTgt spid="24"/>
                                        </p:tgtEl>
                                        <p:attrNameLst>
                                          <p:attrName>ppt_w</p:attrName>
                                        </p:attrNameLst>
                                      </p:cBhvr>
                                      <p:tavLst>
                                        <p:tav tm="0">
                                          <p:val>
                                            <p:strVal val="#ppt_w"/>
                                          </p:val>
                                        </p:tav>
                                        <p:tav tm="100000">
                                          <p:val>
                                            <p:strVal val="#ppt_w"/>
                                          </p:val>
                                        </p:tav>
                                      </p:tavLst>
                                    </p:anim>
                                    <p:anim calcmode="lin" valueType="num">
                                      <p:cBhvr>
                                        <p:cTn id="31" dur="250" fill="hold"/>
                                        <p:tgtEl>
                                          <p:spTgt spid="24"/>
                                        </p:tgtEl>
                                        <p:attrNameLst>
                                          <p:attrName>ppt_h</p:attrName>
                                        </p:attrNameLst>
                                      </p:cBhvr>
                                      <p:tavLst>
                                        <p:tav tm="0">
                                          <p:val>
                                            <p:fltVal val="0"/>
                                          </p:val>
                                        </p:tav>
                                        <p:tav tm="100000">
                                          <p:val>
                                            <p:strVal val="#ppt_h"/>
                                          </p:val>
                                        </p:tav>
                                      </p:tavLst>
                                    </p:anim>
                                  </p:childTnLst>
                                </p:cTn>
                              </p:par>
                              <p:par>
                                <p:cTn id="32" presetID="22" presetClass="entr" presetSubtype="8" fill="hold" grpId="0" nodeType="withEffect">
                                  <p:stCondLst>
                                    <p:cond delay="0"/>
                                  </p:stCondLst>
                                  <p:iterate type="lt">
                                    <p:tmPct val="30000"/>
                                  </p:iterate>
                                  <p:childTnLst>
                                    <p:set>
                                      <p:cBhvr>
                                        <p:cTn id="33" dur="1" fill="hold">
                                          <p:stCondLst>
                                            <p:cond delay="0"/>
                                          </p:stCondLst>
                                        </p:cTn>
                                        <p:tgtEl>
                                          <p:spTgt spid="25"/>
                                        </p:tgtEl>
                                        <p:attrNameLst>
                                          <p:attrName>style.visibility</p:attrName>
                                        </p:attrNameLst>
                                      </p:cBhvr>
                                      <p:to>
                                        <p:strVal val="visible"/>
                                      </p:to>
                                    </p:set>
                                    <p:animEffect transition="in" filter="wipe(left)">
                                      <p:cBhvr>
                                        <p:cTn id="34" dur="300"/>
                                        <p:tgtEl>
                                          <p:spTgt spid="25"/>
                                        </p:tgtEl>
                                      </p:cBhvr>
                                    </p:animEffect>
                                  </p:childTnLst>
                                </p:cTn>
                              </p:par>
                              <p:par>
                                <p:cTn id="35" presetID="36" presetClass="emph" presetSubtype="0" fill="hold" grpId="1" nodeType="withEffect">
                                  <p:stCondLst>
                                    <p:cond delay="0"/>
                                  </p:stCondLst>
                                  <p:iterate type="lt">
                                    <p:tmPct val="30000"/>
                                  </p:iterate>
                                  <p:childTnLst>
                                    <p:animScale>
                                      <p:cBhvr>
                                        <p:cTn id="36" dur="150" autoRev="1" fill="hold">
                                          <p:stCondLst>
                                            <p:cond delay="0"/>
                                          </p:stCondLst>
                                        </p:cTn>
                                        <p:tgtEl>
                                          <p:spTgt spid="25"/>
                                        </p:tgtEl>
                                      </p:cBhvr>
                                      <p:to x="80000" y="100000"/>
                                    </p:animScale>
                                    <p:anim by="(#ppt_w*0.10)" calcmode="lin" valueType="num">
                                      <p:cBhvr>
                                        <p:cTn id="37" dur="150" autoRev="1" fill="hold">
                                          <p:stCondLst>
                                            <p:cond delay="0"/>
                                          </p:stCondLst>
                                        </p:cTn>
                                        <p:tgtEl>
                                          <p:spTgt spid="25"/>
                                        </p:tgtEl>
                                        <p:attrNameLst>
                                          <p:attrName>ppt_x</p:attrName>
                                        </p:attrNameLst>
                                      </p:cBhvr>
                                    </p:anim>
                                    <p:anim by="(-#ppt_w*0.10)" calcmode="lin" valueType="num">
                                      <p:cBhvr>
                                        <p:cTn id="38" dur="150" autoRev="1" fill="hold">
                                          <p:stCondLst>
                                            <p:cond delay="0"/>
                                          </p:stCondLst>
                                        </p:cTn>
                                        <p:tgtEl>
                                          <p:spTgt spid="25"/>
                                        </p:tgtEl>
                                        <p:attrNameLst>
                                          <p:attrName>ppt_y</p:attrName>
                                        </p:attrNameLst>
                                      </p:cBhvr>
                                    </p:anim>
                                    <p:animRot by="-480000">
                                      <p:cBhvr>
                                        <p:cTn id="39" dur="150" autoRev="1" fill="hold">
                                          <p:stCondLst>
                                            <p:cond delay="0"/>
                                          </p:stCondLst>
                                        </p:cTn>
                                        <p:tgtEl>
                                          <p:spTgt spid="25"/>
                                        </p:tgtEl>
                                        <p:attrNameLst>
                                          <p:attrName>r</p:attrName>
                                        </p:attrNameLst>
                                      </p:cBhvr>
                                    </p:animRot>
                                  </p:childTnLst>
                                </p:cTn>
                              </p:par>
                            </p:childTnLst>
                          </p:cTn>
                        </p:par>
                        <p:par>
                          <p:cTn id="40" fill="hold">
                            <p:stCondLst>
                              <p:cond delay="16520"/>
                            </p:stCondLst>
                            <p:childTnLst>
                              <p:par>
                                <p:cTn id="41" presetID="42" presetClass="entr" presetSubtype="0"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1000"/>
                                        <p:tgtEl>
                                          <p:spTgt spid="26"/>
                                        </p:tgtEl>
                                      </p:cBhvr>
                                    </p:animEffect>
                                    <p:anim calcmode="lin" valueType="num">
                                      <p:cBhvr>
                                        <p:cTn id="44" dur="1000" fill="hold"/>
                                        <p:tgtEl>
                                          <p:spTgt spid="26"/>
                                        </p:tgtEl>
                                        <p:attrNameLst>
                                          <p:attrName>ppt_x</p:attrName>
                                        </p:attrNameLst>
                                      </p:cBhvr>
                                      <p:tavLst>
                                        <p:tav tm="0">
                                          <p:val>
                                            <p:strVal val="#ppt_x"/>
                                          </p:val>
                                        </p:tav>
                                        <p:tav tm="100000">
                                          <p:val>
                                            <p:strVal val="#ppt_x"/>
                                          </p:val>
                                        </p:tav>
                                      </p:tavLst>
                                    </p:anim>
                                    <p:anim calcmode="lin" valueType="num">
                                      <p:cBhvr>
                                        <p:cTn id="45" dur="1000" fill="hold"/>
                                        <p:tgtEl>
                                          <p:spTgt spid="26"/>
                                        </p:tgtEl>
                                        <p:attrNameLst>
                                          <p:attrName>ppt_y</p:attrName>
                                        </p:attrNameLst>
                                      </p:cBhvr>
                                      <p:tavLst>
                                        <p:tav tm="0">
                                          <p:val>
                                            <p:strVal val="#ppt_y+.1"/>
                                          </p:val>
                                        </p:tav>
                                        <p:tav tm="100000">
                                          <p:val>
                                            <p:strVal val="#ppt_y"/>
                                          </p:val>
                                        </p:tav>
                                      </p:tavLst>
                                    </p:anim>
                                  </p:childTnLst>
                                </p:cTn>
                              </p:par>
                              <p:par>
                                <p:cTn id="46" presetID="1" presetClass="entr" presetSubtype="0" fill="hold" nodeType="withEffect">
                                  <p:stCondLst>
                                    <p:cond delay="0"/>
                                  </p:stCondLst>
                                  <p:childTnLst>
                                    <p:set>
                                      <p:cBhvr>
                                        <p:cTn id="47" dur="1" fill="hold">
                                          <p:stCondLst>
                                            <p:cond delay="0"/>
                                          </p:stCondLst>
                                        </p:cTn>
                                        <p:tgtEl>
                                          <p:spTgt spid="25">
                                            <p:txEl>
                                              <p:pRg st="0" end="0"/>
                                            </p:txEl>
                                          </p:spTgt>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5">
                                            <p:txEl>
                                              <p:pRg st="1" end="1"/>
                                            </p:txEl>
                                          </p:spTgt>
                                        </p:tgtEl>
                                        <p:attrNameLst>
                                          <p:attrName>style.visibility</p:attrName>
                                        </p:attrNameLst>
                                      </p:cBhvr>
                                      <p:to>
                                        <p:strVal val="visible"/>
                                      </p:to>
                                    </p:set>
                                  </p:childTnLst>
                                </p:cTn>
                              </p:par>
                              <p:par>
                                <p:cTn id="50" presetID="1" presetClass="entr" presetSubtype="0" fill="hold" grpId="2" nodeType="withEffect">
                                  <p:stCondLst>
                                    <p:cond delay="0"/>
                                  </p:stCondLst>
                                  <p:childTnLst>
                                    <p:set>
                                      <p:cBhvr>
                                        <p:cTn id="51" dur="1" fill="hold">
                                          <p:stCondLst>
                                            <p:cond delay="0"/>
                                          </p:stCondLst>
                                        </p:cTn>
                                        <p:tgtEl>
                                          <p:spTgt spid="25">
                                            <p:txEl>
                                              <p:pRg st="0" end="0"/>
                                            </p:txEl>
                                          </p:spTgt>
                                        </p:tgtEl>
                                        <p:attrNameLst>
                                          <p:attrName>style.visibility</p:attrName>
                                        </p:attrNameLst>
                                      </p:cBhvr>
                                      <p:to>
                                        <p:strVal val="visible"/>
                                      </p:to>
                                    </p:set>
                                  </p:childTnLst>
                                </p:cTn>
                              </p:par>
                              <p:par>
                                <p:cTn id="52" presetID="1" presetClass="entr" presetSubtype="0" fill="hold" grpId="2" nodeType="withEffect">
                                  <p:stCondLst>
                                    <p:cond delay="0"/>
                                  </p:stCondLst>
                                  <p:childTnLst>
                                    <p:set>
                                      <p:cBhvr>
                                        <p:cTn id="53"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5" grpId="1"/>
      <p:bldP spid="25" grpId="2" build="allAtOnce"/>
      <p:bldP spid="26" grpId="0"/>
      <p:bldP spid="6" grpId="0" animBg="1"/>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2330419" y="1128545"/>
            <a:ext cx="2493904" cy="2493904"/>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40" name="椭圆 39"/>
          <p:cNvSpPr/>
          <p:nvPr/>
        </p:nvSpPr>
        <p:spPr>
          <a:xfrm>
            <a:off x="1361596" y="4388268"/>
            <a:ext cx="903568" cy="903568"/>
          </a:xfrm>
          <a:prstGeom prst="ellipse">
            <a:avLst/>
          </a:prstGeom>
          <a:solidFill>
            <a:srgbClr val="1A3F6C"/>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椭圆 40"/>
          <p:cNvSpPr/>
          <p:nvPr/>
        </p:nvSpPr>
        <p:spPr>
          <a:xfrm>
            <a:off x="2531865" y="676908"/>
            <a:ext cx="366369" cy="36636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42" name="组合 41"/>
          <p:cNvGrpSpPr/>
          <p:nvPr/>
        </p:nvGrpSpPr>
        <p:grpSpPr>
          <a:xfrm>
            <a:off x="6493914" y="3555823"/>
            <a:ext cx="401413" cy="401413"/>
            <a:chOff x="304800" y="673100"/>
            <a:chExt cx="4000500" cy="4000500"/>
          </a:xfrm>
          <a:effectLst>
            <a:outerShdw blurRad="381000" dist="152400" dir="8100000" algn="tr" rotWithShape="0">
              <a:prstClr val="black">
                <a:alpha val="70000"/>
              </a:prstClr>
            </a:outerShdw>
          </a:effectLst>
        </p:grpSpPr>
        <p:sp>
          <p:nvSpPr>
            <p:cNvPr id="43" name="同心圆 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64" name="椭圆 6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65" name="组合 64"/>
          <p:cNvGrpSpPr/>
          <p:nvPr/>
        </p:nvGrpSpPr>
        <p:grpSpPr>
          <a:xfrm>
            <a:off x="7119617" y="1754637"/>
            <a:ext cx="831871" cy="831871"/>
            <a:chOff x="304800" y="673100"/>
            <a:chExt cx="4000500" cy="4000500"/>
          </a:xfrm>
          <a:effectLst>
            <a:outerShdw blurRad="317500" dist="1905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68" name="椭圆 6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69" name="组合 68"/>
          <p:cNvGrpSpPr/>
          <p:nvPr/>
        </p:nvGrpSpPr>
        <p:grpSpPr>
          <a:xfrm>
            <a:off x="3574586" y="4486485"/>
            <a:ext cx="293036" cy="293036"/>
            <a:chOff x="304800" y="673100"/>
            <a:chExt cx="4000500" cy="4000500"/>
          </a:xfrm>
          <a:effectLst>
            <a:outerShdw blurRad="381000" dist="152400" dir="8100000" algn="tr" rotWithShape="0">
              <a:prstClr val="black">
                <a:alpha val="70000"/>
              </a:prstClr>
            </a:outerShdw>
          </a:effectLst>
        </p:grpSpPr>
        <p:sp>
          <p:nvSpPr>
            <p:cNvPr id="70" name="同心圆 6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71" name="椭圆 7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72" name="组合 71"/>
          <p:cNvGrpSpPr/>
          <p:nvPr/>
        </p:nvGrpSpPr>
        <p:grpSpPr>
          <a:xfrm>
            <a:off x="576293" y="5798678"/>
            <a:ext cx="383892" cy="383892"/>
            <a:chOff x="304800" y="673100"/>
            <a:chExt cx="4000500" cy="4000500"/>
          </a:xfrm>
          <a:effectLst>
            <a:outerShdw blurRad="381000" dist="152400" dir="8100000" algn="tr" rotWithShape="0">
              <a:prstClr val="black">
                <a:alpha val="70000"/>
              </a:prstClr>
            </a:outerShdw>
          </a:effectLst>
        </p:grpSpPr>
        <p:sp>
          <p:nvSpPr>
            <p:cNvPr id="73" name="同心圆 7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74" name="椭圆 7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75" name="椭圆 74"/>
          <p:cNvSpPr/>
          <p:nvPr/>
        </p:nvSpPr>
        <p:spPr>
          <a:xfrm>
            <a:off x="6046381" y="1406424"/>
            <a:ext cx="366369" cy="36636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6" name="椭圆 75"/>
          <p:cNvSpPr/>
          <p:nvPr/>
        </p:nvSpPr>
        <p:spPr>
          <a:xfrm>
            <a:off x="6065732" y="6014569"/>
            <a:ext cx="183185" cy="183185"/>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77" name="组合 76"/>
          <p:cNvGrpSpPr/>
          <p:nvPr/>
        </p:nvGrpSpPr>
        <p:grpSpPr>
          <a:xfrm>
            <a:off x="4758535" y="4164626"/>
            <a:ext cx="1099479" cy="1099479"/>
            <a:chOff x="304800" y="673100"/>
            <a:chExt cx="4000500" cy="4000500"/>
          </a:xfrm>
          <a:effectLst>
            <a:outerShdw blurRad="317500" dist="190500" dir="8100000" algn="tr" rotWithShape="0">
              <a:prstClr val="black">
                <a:alpha val="50000"/>
              </a:prstClr>
            </a:outerShdw>
          </a:effectLst>
        </p:grpSpPr>
        <p:sp>
          <p:nvSpPr>
            <p:cNvPr id="78" name="同心圆 7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79" name="椭圆 7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81" name="TextBox 80"/>
          <p:cNvSpPr txBox="1"/>
          <p:nvPr/>
        </p:nvSpPr>
        <p:spPr>
          <a:xfrm>
            <a:off x="2514030" y="2075545"/>
            <a:ext cx="2114681" cy="625877"/>
          </a:xfrm>
          <a:prstGeom prst="rect">
            <a:avLst/>
          </a:prstGeom>
          <a:noFill/>
          <a:effectLst/>
        </p:spPr>
        <p:txBody>
          <a:bodyPr wrap="none" rtlCol="0">
            <a:spAutoFit/>
          </a:bodyPr>
          <a:lstStyle/>
          <a:p>
            <a:r>
              <a:rPr lang="en-US" altLang="zh-CN" sz="3467" b="1" dirty="0">
                <a:solidFill>
                  <a:srgbClr val="C00000"/>
                </a:solidFill>
                <a:latin typeface="微软雅黑" pitchFamily="34" charset="-122"/>
                <a:ea typeface="造字工房俊雅锐宋体验版常规体" pitchFamily="50" charset="-122"/>
              </a:rPr>
              <a:t>THANKS</a:t>
            </a:r>
            <a:endParaRPr lang="zh-CN" altLang="en-US" sz="3467" b="1" dirty="0">
              <a:solidFill>
                <a:srgbClr val="C00000"/>
              </a:solidFill>
              <a:latin typeface="微软雅黑" pitchFamily="34" charset="-122"/>
              <a:ea typeface="造字工房俊雅锐宋体验版常规体" pitchFamily="50" charset="-122"/>
            </a:endParaRPr>
          </a:p>
        </p:txBody>
      </p:sp>
      <p:sp>
        <p:nvSpPr>
          <p:cNvPr id="83" name="TextBox 82"/>
          <p:cNvSpPr txBox="1"/>
          <p:nvPr/>
        </p:nvSpPr>
        <p:spPr>
          <a:xfrm>
            <a:off x="8208235" y="4258701"/>
            <a:ext cx="3332964" cy="1979901"/>
          </a:xfrm>
          <a:prstGeom prst="rect">
            <a:avLst/>
          </a:prstGeom>
          <a:noFill/>
        </p:spPr>
        <p:txBody>
          <a:bodyPr wrap="none" rtlCol="0">
            <a:spAutoFit/>
          </a:bodyPr>
          <a:lstStyle/>
          <a:p>
            <a:r>
              <a:rPr lang="zh-CN" altLang="en-US" sz="6133" dirty="0">
                <a:solidFill>
                  <a:schemeClr val="tx2"/>
                </a:solidFill>
                <a:latin typeface="微软雅黑" pitchFamily="34" charset="-122"/>
                <a:ea typeface="微软雅黑" pitchFamily="34" charset="-122"/>
              </a:rPr>
              <a:t>演示完毕</a:t>
            </a:r>
            <a:endParaRPr lang="en-US" altLang="zh-CN" sz="6133" dirty="0">
              <a:solidFill>
                <a:schemeClr val="tx2"/>
              </a:solidFill>
              <a:latin typeface="微软雅黑" pitchFamily="34" charset="-122"/>
              <a:ea typeface="微软雅黑" pitchFamily="34" charset="-122"/>
            </a:endParaRPr>
          </a:p>
          <a:p>
            <a:r>
              <a:rPr lang="zh-CN" altLang="en-US" sz="6133" dirty="0">
                <a:solidFill>
                  <a:schemeClr val="tx2"/>
                </a:solidFill>
                <a:latin typeface="微软雅黑" pitchFamily="34" charset="-122"/>
                <a:ea typeface="微软雅黑" pitchFamily="34" charset="-122"/>
              </a:rPr>
              <a:t>感谢观看</a:t>
            </a:r>
            <a:endParaRPr lang="en-US" altLang="zh-CN" sz="6133" dirty="0">
              <a:solidFill>
                <a:schemeClr val="tx2"/>
              </a:solidFill>
              <a:latin typeface="微软雅黑" pitchFamily="34" charset="-122"/>
              <a:ea typeface="微软雅黑" pitchFamily="34" charset="-122"/>
            </a:endParaRPr>
          </a:p>
        </p:txBody>
      </p:sp>
      <p:sp>
        <p:nvSpPr>
          <p:cNvPr id="27" name="TextBox 26"/>
          <p:cNvSpPr txBox="1"/>
          <p:nvPr/>
        </p:nvSpPr>
        <p:spPr>
          <a:xfrm>
            <a:off x="14146653" y="8510119"/>
            <a:ext cx="1107996" cy="461665"/>
          </a:xfrm>
          <a:prstGeom prst="rect">
            <a:avLst/>
          </a:prstGeom>
          <a:noFill/>
        </p:spPr>
        <p:txBody>
          <a:bodyPr wrap="none" rtlCol="0">
            <a:spAutoFit/>
          </a:bodyPr>
          <a:lstStyle/>
          <a:p>
            <a:r>
              <a:rPr lang="zh-CN" altLang="en-US" sz="2400" dirty="0"/>
              <a:t>延时符</a:t>
            </a:r>
          </a:p>
        </p:txBody>
      </p:sp>
    </p:spTree>
    <p:custDataLst>
      <p:tags r:id="rId1"/>
    </p:custDataLst>
    <p:extLst>
      <p:ext uri="{BB962C8B-B14F-4D97-AF65-F5344CB8AC3E}">
        <p14:creationId xmlns:p14="http://schemas.microsoft.com/office/powerpoint/2010/main" val="2158160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33"/>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33"/>
                                        </p:tgtEl>
                                        <p:attrNameLst>
                                          <p:attrName>style.visibility</p:attrName>
                                        </p:attrNameLst>
                                      </p:cBhvr>
                                      <p:to>
                                        <p:strVal val="visible"/>
                                      </p:to>
                                    </p:set>
                                    <p:anim calcmode="lin" valueType="num">
                                      <p:cBhvr>
                                        <p:cTn id="9" dur="1000" fill="hold"/>
                                        <p:tgtEl>
                                          <p:spTgt spid="33"/>
                                        </p:tgtEl>
                                        <p:attrNameLst>
                                          <p:attrName>ppt_w</p:attrName>
                                        </p:attrNameLst>
                                      </p:cBhvr>
                                      <p:tavLst>
                                        <p:tav tm="0">
                                          <p:val>
                                            <p:fltVal val="0"/>
                                          </p:val>
                                        </p:tav>
                                        <p:tav tm="100000">
                                          <p:val>
                                            <p:strVal val="#ppt_w"/>
                                          </p:val>
                                        </p:tav>
                                      </p:tavLst>
                                    </p:anim>
                                    <p:anim calcmode="lin" valueType="num">
                                      <p:cBhvr>
                                        <p:cTn id="10" dur="1000" fill="hold"/>
                                        <p:tgtEl>
                                          <p:spTgt spid="33"/>
                                        </p:tgtEl>
                                        <p:attrNameLst>
                                          <p:attrName>ppt_h</p:attrName>
                                        </p:attrNameLst>
                                      </p:cBhvr>
                                      <p:tavLst>
                                        <p:tav tm="0">
                                          <p:val>
                                            <p:fltVal val="0"/>
                                          </p:val>
                                        </p:tav>
                                        <p:tav tm="100000">
                                          <p:val>
                                            <p:strVal val="#ppt_h"/>
                                          </p:val>
                                        </p:tav>
                                      </p:tavLst>
                                    </p:anim>
                                    <p:animEffect transition="in" filter="fade">
                                      <p:cBhvr>
                                        <p:cTn id="11" dur="1000"/>
                                        <p:tgtEl>
                                          <p:spTgt spid="33"/>
                                        </p:tgtEl>
                                      </p:cBhvr>
                                    </p:animEffect>
                                  </p:childTnLst>
                                </p:cTn>
                              </p:par>
                              <p:par>
                                <p:cTn id="12" presetID="64" presetClass="path" presetSubtype="0" fill="hold" nodeType="withEffect">
                                  <p:stCondLst>
                                    <p:cond delay="400"/>
                                  </p:stCondLst>
                                  <p:childTnLst>
                                    <p:animMotion origin="layout" path="M -4.72222E-6 -4.68026E-6 L 0.38872 0.84338 " pathEditMode="relative" rAng="0" ptsTypes="AA">
                                      <p:cBhvr>
                                        <p:cTn id="13" dur="1000" spd="-100000" fill="hold"/>
                                        <p:tgtEl>
                                          <p:spTgt spid="33"/>
                                        </p:tgtEl>
                                        <p:attrNameLst>
                                          <p:attrName>ppt_x</p:attrName>
                                          <p:attrName>ppt_y</p:attrName>
                                        </p:attrNameLst>
                                      </p:cBhvr>
                                      <p:rCtr x="19427" y="42169"/>
                                    </p:animMotion>
                                  </p:childTnLst>
                                </p:cTn>
                              </p:par>
                              <p:par>
                                <p:cTn id="14" presetID="1" presetClass="entr" presetSubtype="0" fill="hold" grpId="0" nodeType="withEffect">
                                  <p:stCondLst>
                                    <p:cond delay="300"/>
                                  </p:stCondLst>
                                  <p:childTnLst>
                                    <p:set>
                                      <p:cBhvr>
                                        <p:cTn id="15" dur="1" fill="hold">
                                          <p:stCondLst>
                                            <p:cond delay="0"/>
                                          </p:stCondLst>
                                        </p:cTn>
                                        <p:tgtEl>
                                          <p:spTgt spid="41"/>
                                        </p:tgtEl>
                                        <p:attrNameLst>
                                          <p:attrName>style.visibility</p:attrName>
                                        </p:attrNameLst>
                                      </p:cBhvr>
                                      <p:to>
                                        <p:strVal val="visible"/>
                                      </p:to>
                                    </p:set>
                                  </p:childTnLst>
                                </p:cTn>
                              </p:par>
                              <p:par>
                                <p:cTn id="16" presetID="53" presetClass="entr" presetSubtype="16" fill="hold" grpId="1" nodeType="withEffect">
                                  <p:stCondLst>
                                    <p:cond delay="300"/>
                                  </p:stCondLst>
                                  <p:childTnLst>
                                    <p:set>
                                      <p:cBhvr>
                                        <p:cTn id="17" dur="1" fill="hold">
                                          <p:stCondLst>
                                            <p:cond delay="0"/>
                                          </p:stCondLst>
                                        </p:cTn>
                                        <p:tgtEl>
                                          <p:spTgt spid="41"/>
                                        </p:tgtEl>
                                        <p:attrNameLst>
                                          <p:attrName>style.visibility</p:attrName>
                                        </p:attrNameLst>
                                      </p:cBhvr>
                                      <p:to>
                                        <p:strVal val="visible"/>
                                      </p:to>
                                    </p:set>
                                    <p:anim calcmode="lin" valueType="num">
                                      <p:cBhvr>
                                        <p:cTn id="18" dur="1000" fill="hold"/>
                                        <p:tgtEl>
                                          <p:spTgt spid="41"/>
                                        </p:tgtEl>
                                        <p:attrNameLst>
                                          <p:attrName>ppt_w</p:attrName>
                                        </p:attrNameLst>
                                      </p:cBhvr>
                                      <p:tavLst>
                                        <p:tav tm="0">
                                          <p:val>
                                            <p:fltVal val="0"/>
                                          </p:val>
                                        </p:tav>
                                        <p:tav tm="100000">
                                          <p:val>
                                            <p:strVal val="#ppt_w"/>
                                          </p:val>
                                        </p:tav>
                                      </p:tavLst>
                                    </p:anim>
                                    <p:anim calcmode="lin" valueType="num">
                                      <p:cBhvr>
                                        <p:cTn id="19" dur="1000" fill="hold"/>
                                        <p:tgtEl>
                                          <p:spTgt spid="41"/>
                                        </p:tgtEl>
                                        <p:attrNameLst>
                                          <p:attrName>ppt_h</p:attrName>
                                        </p:attrNameLst>
                                      </p:cBhvr>
                                      <p:tavLst>
                                        <p:tav tm="0">
                                          <p:val>
                                            <p:fltVal val="0"/>
                                          </p:val>
                                        </p:tav>
                                        <p:tav tm="100000">
                                          <p:val>
                                            <p:strVal val="#ppt_h"/>
                                          </p:val>
                                        </p:tav>
                                      </p:tavLst>
                                    </p:anim>
                                    <p:animEffect transition="in" filter="fade">
                                      <p:cBhvr>
                                        <p:cTn id="20" dur="1000"/>
                                        <p:tgtEl>
                                          <p:spTgt spid="41"/>
                                        </p:tgtEl>
                                      </p:cBhvr>
                                    </p:animEffect>
                                  </p:childTnLst>
                                </p:cTn>
                              </p:par>
                              <p:par>
                                <p:cTn id="21" presetID="64" presetClass="path" presetSubtype="0" fill="hold" grpId="2" nodeType="withEffect">
                                  <p:stCondLst>
                                    <p:cond delay="300"/>
                                  </p:stCondLst>
                                  <p:childTnLst>
                                    <p:animMotion origin="layout" path="M 2.77778E-6 2.422E-6 L 0.39375 -0.33797 " pathEditMode="relative" rAng="0" ptsTypes="AA">
                                      <p:cBhvr>
                                        <p:cTn id="22" dur="1000" spd="-100000" fill="hold"/>
                                        <p:tgtEl>
                                          <p:spTgt spid="41"/>
                                        </p:tgtEl>
                                        <p:attrNameLst>
                                          <p:attrName>ppt_x</p:attrName>
                                          <p:attrName>ppt_y</p:attrName>
                                        </p:attrNameLst>
                                      </p:cBhvr>
                                      <p:rCtr x="19688" y="-16898"/>
                                    </p:animMotion>
                                  </p:childTnLst>
                                </p:cTn>
                              </p:par>
                              <p:par>
                                <p:cTn id="23" presetID="1" presetClass="entr" presetSubtype="0" fill="hold" nodeType="withEffect">
                                  <p:stCondLst>
                                    <p:cond delay="300"/>
                                  </p:stCondLst>
                                  <p:childTnLst>
                                    <p:set>
                                      <p:cBhvr>
                                        <p:cTn id="24" dur="1" fill="hold">
                                          <p:stCondLst>
                                            <p:cond delay="0"/>
                                          </p:stCondLst>
                                        </p:cTn>
                                        <p:tgtEl>
                                          <p:spTgt spid="42"/>
                                        </p:tgtEl>
                                        <p:attrNameLst>
                                          <p:attrName>style.visibility</p:attrName>
                                        </p:attrNameLst>
                                      </p:cBhvr>
                                      <p:to>
                                        <p:strVal val="visible"/>
                                      </p:to>
                                    </p:set>
                                  </p:childTnLst>
                                </p:cTn>
                              </p:par>
                              <p:par>
                                <p:cTn id="25" presetID="53" presetClass="entr" presetSubtype="16" fill="hold" nodeType="withEffect">
                                  <p:stCondLst>
                                    <p:cond delay="300"/>
                                  </p:stCondLst>
                                  <p:childTnLst>
                                    <p:set>
                                      <p:cBhvr>
                                        <p:cTn id="26" dur="1" fill="hold">
                                          <p:stCondLst>
                                            <p:cond delay="0"/>
                                          </p:stCondLst>
                                        </p:cTn>
                                        <p:tgtEl>
                                          <p:spTgt spid="42"/>
                                        </p:tgtEl>
                                        <p:attrNameLst>
                                          <p:attrName>style.visibility</p:attrName>
                                        </p:attrNameLst>
                                      </p:cBhvr>
                                      <p:to>
                                        <p:strVal val="visible"/>
                                      </p:to>
                                    </p:set>
                                    <p:anim calcmode="lin" valueType="num">
                                      <p:cBhvr>
                                        <p:cTn id="27" dur="1000" fill="hold"/>
                                        <p:tgtEl>
                                          <p:spTgt spid="42"/>
                                        </p:tgtEl>
                                        <p:attrNameLst>
                                          <p:attrName>ppt_w</p:attrName>
                                        </p:attrNameLst>
                                      </p:cBhvr>
                                      <p:tavLst>
                                        <p:tav tm="0">
                                          <p:val>
                                            <p:fltVal val="0"/>
                                          </p:val>
                                        </p:tav>
                                        <p:tav tm="100000">
                                          <p:val>
                                            <p:strVal val="#ppt_w"/>
                                          </p:val>
                                        </p:tav>
                                      </p:tavLst>
                                    </p:anim>
                                    <p:anim calcmode="lin" valueType="num">
                                      <p:cBhvr>
                                        <p:cTn id="28" dur="1000" fill="hold"/>
                                        <p:tgtEl>
                                          <p:spTgt spid="42"/>
                                        </p:tgtEl>
                                        <p:attrNameLst>
                                          <p:attrName>ppt_h</p:attrName>
                                        </p:attrNameLst>
                                      </p:cBhvr>
                                      <p:tavLst>
                                        <p:tav tm="0">
                                          <p:val>
                                            <p:fltVal val="0"/>
                                          </p:val>
                                        </p:tav>
                                        <p:tav tm="100000">
                                          <p:val>
                                            <p:strVal val="#ppt_h"/>
                                          </p:val>
                                        </p:tav>
                                      </p:tavLst>
                                    </p:anim>
                                    <p:animEffect transition="in" filter="fade">
                                      <p:cBhvr>
                                        <p:cTn id="29" dur="1000"/>
                                        <p:tgtEl>
                                          <p:spTgt spid="42"/>
                                        </p:tgtEl>
                                      </p:cBhvr>
                                    </p:animEffect>
                                  </p:childTnLst>
                                </p:cTn>
                              </p:par>
                              <p:par>
                                <p:cTn id="30" presetID="64" presetClass="path" presetSubtype="0" fill="hold" nodeType="withEffect">
                                  <p:stCondLst>
                                    <p:cond delay="300"/>
                                  </p:stCondLst>
                                  <p:childTnLst>
                                    <p:animMotion origin="layout" path="M -5.55556E-7 -1.46123E-6 L 0.20451 0.58418 " pathEditMode="relative" rAng="0" ptsTypes="AA">
                                      <p:cBhvr>
                                        <p:cTn id="31" dur="1000" spd="-100000" fill="hold"/>
                                        <p:tgtEl>
                                          <p:spTgt spid="42"/>
                                        </p:tgtEl>
                                        <p:attrNameLst>
                                          <p:attrName>ppt_x</p:attrName>
                                          <p:attrName>ppt_y</p:attrName>
                                        </p:attrNameLst>
                                      </p:cBhvr>
                                      <p:rCtr x="10226" y="29194"/>
                                    </p:animMotion>
                                  </p:childTnLst>
                                </p:cTn>
                              </p:par>
                              <p:par>
                                <p:cTn id="32" presetID="1" presetClass="entr" presetSubtype="0" fill="hold" nodeType="withEffect">
                                  <p:stCondLst>
                                    <p:cond delay="0"/>
                                  </p:stCondLst>
                                  <p:childTnLst>
                                    <p:set>
                                      <p:cBhvr>
                                        <p:cTn id="33" dur="1" fill="hold">
                                          <p:stCondLst>
                                            <p:cond delay="0"/>
                                          </p:stCondLst>
                                        </p:cTn>
                                        <p:tgtEl>
                                          <p:spTgt spid="65"/>
                                        </p:tgtEl>
                                        <p:attrNameLst>
                                          <p:attrName>style.visibility</p:attrName>
                                        </p:attrNameLst>
                                      </p:cBhvr>
                                      <p:to>
                                        <p:strVal val="visible"/>
                                      </p:to>
                                    </p:set>
                                  </p:childTnLst>
                                </p:cTn>
                              </p:par>
                              <p:par>
                                <p:cTn id="34" presetID="53" presetClass="entr" presetSubtype="16" fill="hold" nodeType="withEffect">
                                  <p:stCondLst>
                                    <p:cond delay="0"/>
                                  </p:stCondLst>
                                  <p:childTnLst>
                                    <p:set>
                                      <p:cBhvr>
                                        <p:cTn id="35" dur="1" fill="hold">
                                          <p:stCondLst>
                                            <p:cond delay="0"/>
                                          </p:stCondLst>
                                        </p:cTn>
                                        <p:tgtEl>
                                          <p:spTgt spid="65"/>
                                        </p:tgtEl>
                                        <p:attrNameLst>
                                          <p:attrName>style.visibility</p:attrName>
                                        </p:attrNameLst>
                                      </p:cBhvr>
                                      <p:to>
                                        <p:strVal val="visible"/>
                                      </p:to>
                                    </p:set>
                                    <p:anim calcmode="lin" valueType="num">
                                      <p:cBhvr>
                                        <p:cTn id="36" dur="1000" fill="hold"/>
                                        <p:tgtEl>
                                          <p:spTgt spid="65"/>
                                        </p:tgtEl>
                                        <p:attrNameLst>
                                          <p:attrName>ppt_w</p:attrName>
                                        </p:attrNameLst>
                                      </p:cBhvr>
                                      <p:tavLst>
                                        <p:tav tm="0">
                                          <p:val>
                                            <p:fltVal val="0"/>
                                          </p:val>
                                        </p:tav>
                                        <p:tav tm="100000">
                                          <p:val>
                                            <p:strVal val="#ppt_w"/>
                                          </p:val>
                                        </p:tav>
                                      </p:tavLst>
                                    </p:anim>
                                    <p:anim calcmode="lin" valueType="num">
                                      <p:cBhvr>
                                        <p:cTn id="37" dur="1000" fill="hold"/>
                                        <p:tgtEl>
                                          <p:spTgt spid="65"/>
                                        </p:tgtEl>
                                        <p:attrNameLst>
                                          <p:attrName>ppt_h</p:attrName>
                                        </p:attrNameLst>
                                      </p:cBhvr>
                                      <p:tavLst>
                                        <p:tav tm="0">
                                          <p:val>
                                            <p:fltVal val="0"/>
                                          </p:val>
                                        </p:tav>
                                        <p:tav tm="100000">
                                          <p:val>
                                            <p:strVal val="#ppt_h"/>
                                          </p:val>
                                        </p:tav>
                                      </p:tavLst>
                                    </p:anim>
                                    <p:animEffect transition="in" filter="fade">
                                      <p:cBhvr>
                                        <p:cTn id="38" dur="1000"/>
                                        <p:tgtEl>
                                          <p:spTgt spid="65"/>
                                        </p:tgtEl>
                                      </p:cBhvr>
                                    </p:animEffect>
                                  </p:childTnLst>
                                </p:cTn>
                              </p:par>
                              <p:par>
                                <p:cTn id="39" presetID="64" presetClass="path" presetSubtype="0" fill="hold" nodeType="withEffect">
                                  <p:stCondLst>
                                    <p:cond delay="0"/>
                                  </p:stCondLst>
                                  <p:childTnLst>
                                    <p:animMotion origin="layout" path="M -5.55556E-7 -3.28699E-6 L -0.52465 -0.50942 " pathEditMode="relative" rAng="0" ptsTypes="AA">
                                      <p:cBhvr>
                                        <p:cTn id="40" dur="1000" spd="-100000" fill="hold"/>
                                        <p:tgtEl>
                                          <p:spTgt spid="65"/>
                                        </p:tgtEl>
                                        <p:attrNameLst>
                                          <p:attrName>ppt_x</p:attrName>
                                          <p:attrName>ppt_y</p:attrName>
                                        </p:attrNameLst>
                                      </p:cBhvr>
                                      <p:rCtr x="-26233" y="-25487"/>
                                    </p:animMotion>
                                  </p:childTnLst>
                                </p:cTn>
                              </p:par>
                              <p:par>
                                <p:cTn id="41" presetID="1" presetClass="entr" presetSubtype="0" fill="hold" grpId="0" nodeType="withEffect">
                                  <p:stCondLst>
                                    <p:cond delay="200"/>
                                  </p:stCondLst>
                                  <p:childTnLst>
                                    <p:set>
                                      <p:cBhvr>
                                        <p:cTn id="42" dur="1" fill="hold">
                                          <p:stCondLst>
                                            <p:cond delay="0"/>
                                          </p:stCondLst>
                                        </p:cTn>
                                        <p:tgtEl>
                                          <p:spTgt spid="75"/>
                                        </p:tgtEl>
                                        <p:attrNameLst>
                                          <p:attrName>style.visibility</p:attrName>
                                        </p:attrNameLst>
                                      </p:cBhvr>
                                      <p:to>
                                        <p:strVal val="visible"/>
                                      </p:to>
                                    </p:set>
                                  </p:childTnLst>
                                </p:cTn>
                              </p:par>
                              <p:par>
                                <p:cTn id="43" presetID="53" presetClass="entr" presetSubtype="16" fill="hold" grpId="1" nodeType="withEffect">
                                  <p:stCondLst>
                                    <p:cond delay="200"/>
                                  </p:stCondLst>
                                  <p:childTnLst>
                                    <p:set>
                                      <p:cBhvr>
                                        <p:cTn id="44" dur="1" fill="hold">
                                          <p:stCondLst>
                                            <p:cond delay="0"/>
                                          </p:stCondLst>
                                        </p:cTn>
                                        <p:tgtEl>
                                          <p:spTgt spid="75"/>
                                        </p:tgtEl>
                                        <p:attrNameLst>
                                          <p:attrName>style.visibility</p:attrName>
                                        </p:attrNameLst>
                                      </p:cBhvr>
                                      <p:to>
                                        <p:strVal val="visible"/>
                                      </p:to>
                                    </p:set>
                                    <p:anim calcmode="lin" valueType="num">
                                      <p:cBhvr>
                                        <p:cTn id="45" dur="1000" fill="hold"/>
                                        <p:tgtEl>
                                          <p:spTgt spid="75"/>
                                        </p:tgtEl>
                                        <p:attrNameLst>
                                          <p:attrName>ppt_w</p:attrName>
                                        </p:attrNameLst>
                                      </p:cBhvr>
                                      <p:tavLst>
                                        <p:tav tm="0">
                                          <p:val>
                                            <p:fltVal val="0"/>
                                          </p:val>
                                        </p:tav>
                                        <p:tav tm="100000">
                                          <p:val>
                                            <p:strVal val="#ppt_w"/>
                                          </p:val>
                                        </p:tav>
                                      </p:tavLst>
                                    </p:anim>
                                    <p:anim calcmode="lin" valueType="num">
                                      <p:cBhvr>
                                        <p:cTn id="46" dur="1000" fill="hold"/>
                                        <p:tgtEl>
                                          <p:spTgt spid="75"/>
                                        </p:tgtEl>
                                        <p:attrNameLst>
                                          <p:attrName>ppt_h</p:attrName>
                                        </p:attrNameLst>
                                      </p:cBhvr>
                                      <p:tavLst>
                                        <p:tav tm="0">
                                          <p:val>
                                            <p:fltVal val="0"/>
                                          </p:val>
                                        </p:tav>
                                        <p:tav tm="100000">
                                          <p:val>
                                            <p:strVal val="#ppt_h"/>
                                          </p:val>
                                        </p:tav>
                                      </p:tavLst>
                                    </p:anim>
                                    <p:animEffect transition="in" filter="fade">
                                      <p:cBhvr>
                                        <p:cTn id="47" dur="1000"/>
                                        <p:tgtEl>
                                          <p:spTgt spid="75"/>
                                        </p:tgtEl>
                                      </p:cBhvr>
                                    </p:animEffect>
                                  </p:childTnLst>
                                </p:cTn>
                              </p:par>
                              <p:par>
                                <p:cTn id="48" presetID="64" presetClass="path" presetSubtype="0" fill="hold" grpId="2" nodeType="withEffect">
                                  <p:stCondLst>
                                    <p:cond delay="200"/>
                                  </p:stCondLst>
                                  <p:childTnLst>
                                    <p:animMotion origin="layout" path="M -2.22222E-6 1.18319E-6 L 0.21702 -0.37071 " pathEditMode="relative" rAng="0" ptsTypes="AA">
                                      <p:cBhvr>
                                        <p:cTn id="49" dur="1000" spd="-100000" fill="hold"/>
                                        <p:tgtEl>
                                          <p:spTgt spid="75"/>
                                        </p:tgtEl>
                                        <p:attrNameLst>
                                          <p:attrName>ppt_x</p:attrName>
                                          <p:attrName>ppt_y</p:attrName>
                                        </p:attrNameLst>
                                      </p:cBhvr>
                                      <p:rCtr x="10851" y="-18536"/>
                                    </p:animMotion>
                                  </p:childTnLst>
                                </p:cTn>
                              </p:par>
                              <p:par>
                                <p:cTn id="50" presetID="1" presetClass="entr" presetSubtype="0" fill="hold" grpId="0" nodeType="withEffect">
                                  <p:stCondLst>
                                    <p:cond delay="400"/>
                                  </p:stCondLst>
                                  <p:childTnLst>
                                    <p:set>
                                      <p:cBhvr>
                                        <p:cTn id="51" dur="1" fill="hold">
                                          <p:stCondLst>
                                            <p:cond delay="0"/>
                                          </p:stCondLst>
                                        </p:cTn>
                                        <p:tgtEl>
                                          <p:spTgt spid="76"/>
                                        </p:tgtEl>
                                        <p:attrNameLst>
                                          <p:attrName>style.visibility</p:attrName>
                                        </p:attrNameLst>
                                      </p:cBhvr>
                                      <p:to>
                                        <p:strVal val="visible"/>
                                      </p:to>
                                    </p:set>
                                  </p:childTnLst>
                                </p:cTn>
                              </p:par>
                              <p:par>
                                <p:cTn id="52" presetID="53" presetClass="entr" presetSubtype="16" fill="hold" grpId="1" nodeType="withEffect">
                                  <p:stCondLst>
                                    <p:cond delay="400"/>
                                  </p:stCondLst>
                                  <p:childTnLst>
                                    <p:set>
                                      <p:cBhvr>
                                        <p:cTn id="53" dur="1" fill="hold">
                                          <p:stCondLst>
                                            <p:cond delay="0"/>
                                          </p:stCondLst>
                                        </p:cTn>
                                        <p:tgtEl>
                                          <p:spTgt spid="76"/>
                                        </p:tgtEl>
                                        <p:attrNameLst>
                                          <p:attrName>style.visibility</p:attrName>
                                        </p:attrNameLst>
                                      </p:cBhvr>
                                      <p:to>
                                        <p:strVal val="visible"/>
                                      </p:to>
                                    </p:set>
                                    <p:anim calcmode="lin" valueType="num">
                                      <p:cBhvr>
                                        <p:cTn id="54" dur="1000" fill="hold"/>
                                        <p:tgtEl>
                                          <p:spTgt spid="76"/>
                                        </p:tgtEl>
                                        <p:attrNameLst>
                                          <p:attrName>ppt_w</p:attrName>
                                        </p:attrNameLst>
                                      </p:cBhvr>
                                      <p:tavLst>
                                        <p:tav tm="0">
                                          <p:val>
                                            <p:fltVal val="0"/>
                                          </p:val>
                                        </p:tav>
                                        <p:tav tm="100000">
                                          <p:val>
                                            <p:strVal val="#ppt_w"/>
                                          </p:val>
                                        </p:tav>
                                      </p:tavLst>
                                    </p:anim>
                                    <p:anim calcmode="lin" valueType="num">
                                      <p:cBhvr>
                                        <p:cTn id="55" dur="1000" fill="hold"/>
                                        <p:tgtEl>
                                          <p:spTgt spid="76"/>
                                        </p:tgtEl>
                                        <p:attrNameLst>
                                          <p:attrName>ppt_h</p:attrName>
                                        </p:attrNameLst>
                                      </p:cBhvr>
                                      <p:tavLst>
                                        <p:tav tm="0">
                                          <p:val>
                                            <p:fltVal val="0"/>
                                          </p:val>
                                        </p:tav>
                                        <p:tav tm="100000">
                                          <p:val>
                                            <p:strVal val="#ppt_h"/>
                                          </p:val>
                                        </p:tav>
                                      </p:tavLst>
                                    </p:anim>
                                    <p:animEffect transition="in" filter="fade">
                                      <p:cBhvr>
                                        <p:cTn id="56" dur="1000"/>
                                        <p:tgtEl>
                                          <p:spTgt spid="76"/>
                                        </p:tgtEl>
                                      </p:cBhvr>
                                    </p:animEffect>
                                  </p:childTnLst>
                                </p:cTn>
                              </p:par>
                              <p:par>
                                <p:cTn id="57" presetID="64" presetClass="path" presetSubtype="0" fill="hold" grpId="2" nodeType="withEffect">
                                  <p:stCondLst>
                                    <p:cond delay="400"/>
                                  </p:stCondLst>
                                  <p:childTnLst>
                                    <p:animMotion origin="layout" path="M 5E-6 2.09762E-6 L -0.18855 -1.11369 " pathEditMode="relative" rAng="0" ptsTypes="AA">
                                      <p:cBhvr>
                                        <p:cTn id="58" dur="1000" spd="-100000" fill="hold"/>
                                        <p:tgtEl>
                                          <p:spTgt spid="76"/>
                                        </p:tgtEl>
                                        <p:attrNameLst>
                                          <p:attrName>ppt_x</p:attrName>
                                          <p:attrName>ppt_y</p:attrName>
                                        </p:attrNameLst>
                                      </p:cBhvr>
                                      <p:rCtr x="-9427" y="-55700"/>
                                    </p:animMotion>
                                  </p:childTnLst>
                                </p:cTn>
                              </p:par>
                              <p:par>
                                <p:cTn id="59" presetID="1" presetClass="entr" presetSubtype="0" fill="hold" grpId="0" nodeType="withEffect">
                                  <p:stCondLst>
                                    <p:cond delay="200"/>
                                  </p:stCondLst>
                                  <p:childTnLst>
                                    <p:set>
                                      <p:cBhvr>
                                        <p:cTn id="60" dur="1" fill="hold">
                                          <p:stCondLst>
                                            <p:cond delay="0"/>
                                          </p:stCondLst>
                                        </p:cTn>
                                        <p:tgtEl>
                                          <p:spTgt spid="40"/>
                                        </p:tgtEl>
                                        <p:attrNameLst>
                                          <p:attrName>style.visibility</p:attrName>
                                        </p:attrNameLst>
                                      </p:cBhvr>
                                      <p:to>
                                        <p:strVal val="visible"/>
                                      </p:to>
                                    </p:set>
                                  </p:childTnLst>
                                </p:cTn>
                              </p:par>
                              <p:par>
                                <p:cTn id="61" presetID="53" presetClass="entr" presetSubtype="16" fill="hold" grpId="1" nodeType="withEffect">
                                  <p:stCondLst>
                                    <p:cond delay="200"/>
                                  </p:stCondLst>
                                  <p:childTnLst>
                                    <p:set>
                                      <p:cBhvr>
                                        <p:cTn id="62" dur="1" fill="hold">
                                          <p:stCondLst>
                                            <p:cond delay="0"/>
                                          </p:stCondLst>
                                        </p:cTn>
                                        <p:tgtEl>
                                          <p:spTgt spid="40"/>
                                        </p:tgtEl>
                                        <p:attrNameLst>
                                          <p:attrName>style.visibility</p:attrName>
                                        </p:attrNameLst>
                                      </p:cBhvr>
                                      <p:to>
                                        <p:strVal val="visible"/>
                                      </p:to>
                                    </p:set>
                                    <p:anim calcmode="lin" valueType="num">
                                      <p:cBhvr>
                                        <p:cTn id="63" dur="1000" fill="hold"/>
                                        <p:tgtEl>
                                          <p:spTgt spid="40"/>
                                        </p:tgtEl>
                                        <p:attrNameLst>
                                          <p:attrName>ppt_w</p:attrName>
                                        </p:attrNameLst>
                                      </p:cBhvr>
                                      <p:tavLst>
                                        <p:tav tm="0">
                                          <p:val>
                                            <p:fltVal val="0"/>
                                          </p:val>
                                        </p:tav>
                                        <p:tav tm="100000">
                                          <p:val>
                                            <p:strVal val="#ppt_w"/>
                                          </p:val>
                                        </p:tav>
                                      </p:tavLst>
                                    </p:anim>
                                    <p:anim calcmode="lin" valueType="num">
                                      <p:cBhvr>
                                        <p:cTn id="64" dur="1000" fill="hold"/>
                                        <p:tgtEl>
                                          <p:spTgt spid="40"/>
                                        </p:tgtEl>
                                        <p:attrNameLst>
                                          <p:attrName>ppt_h</p:attrName>
                                        </p:attrNameLst>
                                      </p:cBhvr>
                                      <p:tavLst>
                                        <p:tav tm="0">
                                          <p:val>
                                            <p:fltVal val="0"/>
                                          </p:val>
                                        </p:tav>
                                        <p:tav tm="100000">
                                          <p:val>
                                            <p:strVal val="#ppt_h"/>
                                          </p:val>
                                        </p:tav>
                                      </p:tavLst>
                                    </p:anim>
                                    <p:animEffect transition="in" filter="fade">
                                      <p:cBhvr>
                                        <p:cTn id="65" dur="1000"/>
                                        <p:tgtEl>
                                          <p:spTgt spid="40"/>
                                        </p:tgtEl>
                                      </p:cBhvr>
                                    </p:animEffect>
                                  </p:childTnLst>
                                </p:cTn>
                              </p:par>
                              <p:par>
                                <p:cTn id="66" presetID="64" presetClass="path" presetSubtype="0" fill="hold" grpId="2" nodeType="withEffect">
                                  <p:stCondLst>
                                    <p:cond delay="200"/>
                                  </p:stCondLst>
                                  <p:childTnLst>
                                    <p:animMotion origin="layout" path="M -1.11111E-6 4.44444E-6 L 0.12309 0.575 " pathEditMode="relative" rAng="0" ptsTypes="AA">
                                      <p:cBhvr>
                                        <p:cTn id="67" dur="1000" spd="-100000" fill="hold"/>
                                        <p:tgtEl>
                                          <p:spTgt spid="40"/>
                                        </p:tgtEl>
                                        <p:attrNameLst>
                                          <p:attrName>ppt_x</p:attrName>
                                          <p:attrName>ppt_y</p:attrName>
                                        </p:attrNameLst>
                                      </p:cBhvr>
                                      <p:rCtr x="6146" y="28735"/>
                                    </p:animMotion>
                                  </p:childTnLst>
                                </p:cTn>
                              </p:par>
                              <p:par>
                                <p:cTn id="68" presetID="1" presetClass="entr" presetSubtype="0" fill="hold" nodeType="withEffect">
                                  <p:stCondLst>
                                    <p:cond delay="400"/>
                                  </p:stCondLst>
                                  <p:childTnLst>
                                    <p:set>
                                      <p:cBhvr>
                                        <p:cTn id="69" dur="1" fill="hold">
                                          <p:stCondLst>
                                            <p:cond delay="0"/>
                                          </p:stCondLst>
                                        </p:cTn>
                                        <p:tgtEl>
                                          <p:spTgt spid="69"/>
                                        </p:tgtEl>
                                        <p:attrNameLst>
                                          <p:attrName>style.visibility</p:attrName>
                                        </p:attrNameLst>
                                      </p:cBhvr>
                                      <p:to>
                                        <p:strVal val="visible"/>
                                      </p:to>
                                    </p:set>
                                  </p:childTnLst>
                                </p:cTn>
                              </p:par>
                              <p:par>
                                <p:cTn id="70" presetID="53" presetClass="entr" presetSubtype="16" fill="hold" nodeType="withEffect">
                                  <p:stCondLst>
                                    <p:cond delay="400"/>
                                  </p:stCondLst>
                                  <p:childTnLst>
                                    <p:set>
                                      <p:cBhvr>
                                        <p:cTn id="71" dur="1" fill="hold">
                                          <p:stCondLst>
                                            <p:cond delay="0"/>
                                          </p:stCondLst>
                                        </p:cTn>
                                        <p:tgtEl>
                                          <p:spTgt spid="69"/>
                                        </p:tgtEl>
                                        <p:attrNameLst>
                                          <p:attrName>style.visibility</p:attrName>
                                        </p:attrNameLst>
                                      </p:cBhvr>
                                      <p:to>
                                        <p:strVal val="visible"/>
                                      </p:to>
                                    </p:set>
                                    <p:anim calcmode="lin" valueType="num">
                                      <p:cBhvr>
                                        <p:cTn id="72" dur="1000" fill="hold"/>
                                        <p:tgtEl>
                                          <p:spTgt spid="69"/>
                                        </p:tgtEl>
                                        <p:attrNameLst>
                                          <p:attrName>ppt_w</p:attrName>
                                        </p:attrNameLst>
                                      </p:cBhvr>
                                      <p:tavLst>
                                        <p:tav tm="0">
                                          <p:val>
                                            <p:fltVal val="0"/>
                                          </p:val>
                                        </p:tav>
                                        <p:tav tm="100000">
                                          <p:val>
                                            <p:strVal val="#ppt_w"/>
                                          </p:val>
                                        </p:tav>
                                      </p:tavLst>
                                    </p:anim>
                                    <p:anim calcmode="lin" valueType="num">
                                      <p:cBhvr>
                                        <p:cTn id="73" dur="1000" fill="hold"/>
                                        <p:tgtEl>
                                          <p:spTgt spid="69"/>
                                        </p:tgtEl>
                                        <p:attrNameLst>
                                          <p:attrName>ppt_h</p:attrName>
                                        </p:attrNameLst>
                                      </p:cBhvr>
                                      <p:tavLst>
                                        <p:tav tm="0">
                                          <p:val>
                                            <p:fltVal val="0"/>
                                          </p:val>
                                        </p:tav>
                                        <p:tav tm="100000">
                                          <p:val>
                                            <p:strVal val="#ppt_h"/>
                                          </p:val>
                                        </p:tav>
                                      </p:tavLst>
                                    </p:anim>
                                    <p:animEffect transition="in" filter="fade">
                                      <p:cBhvr>
                                        <p:cTn id="74" dur="1000"/>
                                        <p:tgtEl>
                                          <p:spTgt spid="69"/>
                                        </p:tgtEl>
                                      </p:cBhvr>
                                    </p:animEffect>
                                  </p:childTnLst>
                                </p:cTn>
                              </p:par>
                              <p:par>
                                <p:cTn id="75" presetID="64" presetClass="path" presetSubtype="0" fill="hold" nodeType="withEffect">
                                  <p:stCondLst>
                                    <p:cond delay="400"/>
                                  </p:stCondLst>
                                  <p:childTnLst>
                                    <p:animMotion origin="layout" path="M 1.38889E-6 3.41057E-6 L -0.71736 -0.40563 " pathEditMode="relative" rAng="0" ptsTypes="AA">
                                      <p:cBhvr>
                                        <p:cTn id="76" dur="1000" spd="-100000" fill="hold"/>
                                        <p:tgtEl>
                                          <p:spTgt spid="69"/>
                                        </p:tgtEl>
                                        <p:attrNameLst>
                                          <p:attrName>ppt_x</p:attrName>
                                          <p:attrName>ppt_y</p:attrName>
                                        </p:attrNameLst>
                                      </p:cBhvr>
                                      <p:rCtr x="-35868" y="-20297"/>
                                    </p:animMotion>
                                  </p:childTnLst>
                                </p:cTn>
                              </p:par>
                              <p:par>
                                <p:cTn id="77" presetID="1" presetClass="entr" presetSubtype="0" fill="hold" nodeType="withEffect">
                                  <p:stCondLst>
                                    <p:cond delay="300"/>
                                  </p:stCondLst>
                                  <p:childTnLst>
                                    <p:set>
                                      <p:cBhvr>
                                        <p:cTn id="78" dur="1" fill="hold">
                                          <p:stCondLst>
                                            <p:cond delay="0"/>
                                          </p:stCondLst>
                                        </p:cTn>
                                        <p:tgtEl>
                                          <p:spTgt spid="72"/>
                                        </p:tgtEl>
                                        <p:attrNameLst>
                                          <p:attrName>style.visibility</p:attrName>
                                        </p:attrNameLst>
                                      </p:cBhvr>
                                      <p:to>
                                        <p:strVal val="visible"/>
                                      </p:to>
                                    </p:set>
                                  </p:childTnLst>
                                </p:cTn>
                              </p:par>
                              <p:par>
                                <p:cTn id="79" presetID="53" presetClass="entr" presetSubtype="16" fill="hold" nodeType="withEffect">
                                  <p:stCondLst>
                                    <p:cond delay="300"/>
                                  </p:stCondLst>
                                  <p:childTnLst>
                                    <p:set>
                                      <p:cBhvr>
                                        <p:cTn id="80" dur="1" fill="hold">
                                          <p:stCondLst>
                                            <p:cond delay="0"/>
                                          </p:stCondLst>
                                        </p:cTn>
                                        <p:tgtEl>
                                          <p:spTgt spid="72"/>
                                        </p:tgtEl>
                                        <p:attrNameLst>
                                          <p:attrName>style.visibility</p:attrName>
                                        </p:attrNameLst>
                                      </p:cBhvr>
                                      <p:to>
                                        <p:strVal val="visible"/>
                                      </p:to>
                                    </p:set>
                                    <p:anim calcmode="lin" valueType="num">
                                      <p:cBhvr>
                                        <p:cTn id="81" dur="1000" fill="hold"/>
                                        <p:tgtEl>
                                          <p:spTgt spid="72"/>
                                        </p:tgtEl>
                                        <p:attrNameLst>
                                          <p:attrName>ppt_w</p:attrName>
                                        </p:attrNameLst>
                                      </p:cBhvr>
                                      <p:tavLst>
                                        <p:tav tm="0">
                                          <p:val>
                                            <p:fltVal val="0"/>
                                          </p:val>
                                        </p:tav>
                                        <p:tav tm="100000">
                                          <p:val>
                                            <p:strVal val="#ppt_w"/>
                                          </p:val>
                                        </p:tav>
                                      </p:tavLst>
                                    </p:anim>
                                    <p:anim calcmode="lin" valueType="num">
                                      <p:cBhvr>
                                        <p:cTn id="82" dur="1000" fill="hold"/>
                                        <p:tgtEl>
                                          <p:spTgt spid="72"/>
                                        </p:tgtEl>
                                        <p:attrNameLst>
                                          <p:attrName>ppt_h</p:attrName>
                                        </p:attrNameLst>
                                      </p:cBhvr>
                                      <p:tavLst>
                                        <p:tav tm="0">
                                          <p:val>
                                            <p:fltVal val="0"/>
                                          </p:val>
                                        </p:tav>
                                        <p:tav tm="100000">
                                          <p:val>
                                            <p:strVal val="#ppt_h"/>
                                          </p:val>
                                        </p:tav>
                                      </p:tavLst>
                                    </p:anim>
                                    <p:animEffect transition="in" filter="fade">
                                      <p:cBhvr>
                                        <p:cTn id="83" dur="1000"/>
                                        <p:tgtEl>
                                          <p:spTgt spid="72"/>
                                        </p:tgtEl>
                                      </p:cBhvr>
                                    </p:animEffect>
                                  </p:childTnLst>
                                </p:cTn>
                              </p:par>
                              <p:par>
                                <p:cTn id="84" presetID="64" presetClass="path" presetSubtype="0" fill="hold" nodeType="withEffect">
                                  <p:stCondLst>
                                    <p:cond delay="300"/>
                                  </p:stCondLst>
                                  <p:childTnLst>
                                    <p:animMotion origin="layout" path="M -8.33333E-7 3.20988E-6 L 1.0349 -0.87346 " pathEditMode="relative" rAng="0" ptsTypes="AA">
                                      <p:cBhvr>
                                        <p:cTn id="85" dur="1000" spd="-100000" fill="hold"/>
                                        <p:tgtEl>
                                          <p:spTgt spid="72"/>
                                        </p:tgtEl>
                                        <p:attrNameLst>
                                          <p:attrName>ppt_x</p:attrName>
                                          <p:attrName>ppt_y</p:attrName>
                                        </p:attrNameLst>
                                      </p:cBhvr>
                                      <p:rCtr x="51736" y="-43673"/>
                                    </p:animMotion>
                                  </p:childTnLst>
                                </p:cTn>
                              </p:par>
                              <p:par>
                                <p:cTn id="86" presetID="1" presetClass="entr" presetSubtype="0" fill="hold" nodeType="withEffect">
                                  <p:stCondLst>
                                    <p:cond delay="200"/>
                                  </p:stCondLst>
                                  <p:childTnLst>
                                    <p:set>
                                      <p:cBhvr>
                                        <p:cTn id="87" dur="1" fill="hold">
                                          <p:stCondLst>
                                            <p:cond delay="0"/>
                                          </p:stCondLst>
                                        </p:cTn>
                                        <p:tgtEl>
                                          <p:spTgt spid="77"/>
                                        </p:tgtEl>
                                        <p:attrNameLst>
                                          <p:attrName>style.visibility</p:attrName>
                                        </p:attrNameLst>
                                      </p:cBhvr>
                                      <p:to>
                                        <p:strVal val="visible"/>
                                      </p:to>
                                    </p:set>
                                  </p:childTnLst>
                                </p:cTn>
                              </p:par>
                              <p:par>
                                <p:cTn id="88" presetID="53" presetClass="entr" presetSubtype="16" fill="hold" nodeType="withEffect">
                                  <p:stCondLst>
                                    <p:cond delay="200"/>
                                  </p:stCondLst>
                                  <p:childTnLst>
                                    <p:set>
                                      <p:cBhvr>
                                        <p:cTn id="89" dur="1" fill="hold">
                                          <p:stCondLst>
                                            <p:cond delay="0"/>
                                          </p:stCondLst>
                                        </p:cTn>
                                        <p:tgtEl>
                                          <p:spTgt spid="77"/>
                                        </p:tgtEl>
                                        <p:attrNameLst>
                                          <p:attrName>style.visibility</p:attrName>
                                        </p:attrNameLst>
                                      </p:cBhvr>
                                      <p:to>
                                        <p:strVal val="visible"/>
                                      </p:to>
                                    </p:set>
                                    <p:anim calcmode="lin" valueType="num">
                                      <p:cBhvr>
                                        <p:cTn id="90" dur="1000" fill="hold"/>
                                        <p:tgtEl>
                                          <p:spTgt spid="77"/>
                                        </p:tgtEl>
                                        <p:attrNameLst>
                                          <p:attrName>ppt_w</p:attrName>
                                        </p:attrNameLst>
                                      </p:cBhvr>
                                      <p:tavLst>
                                        <p:tav tm="0">
                                          <p:val>
                                            <p:fltVal val="0"/>
                                          </p:val>
                                        </p:tav>
                                        <p:tav tm="100000">
                                          <p:val>
                                            <p:strVal val="#ppt_w"/>
                                          </p:val>
                                        </p:tav>
                                      </p:tavLst>
                                    </p:anim>
                                    <p:anim calcmode="lin" valueType="num">
                                      <p:cBhvr>
                                        <p:cTn id="91" dur="1000" fill="hold"/>
                                        <p:tgtEl>
                                          <p:spTgt spid="77"/>
                                        </p:tgtEl>
                                        <p:attrNameLst>
                                          <p:attrName>ppt_h</p:attrName>
                                        </p:attrNameLst>
                                      </p:cBhvr>
                                      <p:tavLst>
                                        <p:tav tm="0">
                                          <p:val>
                                            <p:fltVal val="0"/>
                                          </p:val>
                                        </p:tav>
                                        <p:tav tm="100000">
                                          <p:val>
                                            <p:strVal val="#ppt_h"/>
                                          </p:val>
                                        </p:tav>
                                      </p:tavLst>
                                    </p:anim>
                                    <p:animEffect transition="in" filter="fade">
                                      <p:cBhvr>
                                        <p:cTn id="92" dur="1000"/>
                                        <p:tgtEl>
                                          <p:spTgt spid="77"/>
                                        </p:tgtEl>
                                      </p:cBhvr>
                                    </p:animEffect>
                                  </p:childTnLst>
                                </p:cTn>
                              </p:par>
                              <p:par>
                                <p:cTn id="93" presetID="64" presetClass="path" presetSubtype="0" fill="hold" nodeType="withEffect">
                                  <p:stCondLst>
                                    <p:cond delay="200"/>
                                  </p:stCondLst>
                                  <p:childTnLst>
                                    <p:animMotion origin="layout" path="M 3.05556E-6 3.44146E-6 L -0.64115 -0.94965 " pathEditMode="relative" rAng="0" ptsTypes="AA">
                                      <p:cBhvr>
                                        <p:cTn id="94" dur="1000" spd="-100000" fill="hold"/>
                                        <p:tgtEl>
                                          <p:spTgt spid="77"/>
                                        </p:tgtEl>
                                        <p:attrNameLst>
                                          <p:attrName>ppt_x</p:attrName>
                                          <p:attrName>ppt_y</p:attrName>
                                        </p:attrNameLst>
                                      </p:cBhvr>
                                      <p:rCtr x="-32066" y="-47482"/>
                                    </p:animMotion>
                                  </p:childTnLst>
                                </p:cTn>
                              </p:par>
                            </p:childTnLst>
                          </p:cTn>
                        </p:par>
                        <p:par>
                          <p:cTn id="95" fill="hold">
                            <p:stCondLst>
                              <p:cond delay="1400"/>
                            </p:stCondLst>
                            <p:childTnLst>
                              <p:par>
                                <p:cTn id="96" presetID="10" presetClass="entr" presetSubtype="0" fill="hold" grpId="0" nodeType="afterEffect">
                                  <p:stCondLst>
                                    <p:cond delay="0"/>
                                  </p:stCondLst>
                                  <p:iterate type="lt">
                                    <p:tmPct val="0"/>
                                  </p:iterate>
                                  <p:childTnLst>
                                    <p:set>
                                      <p:cBhvr>
                                        <p:cTn id="97" dur="1" fill="hold">
                                          <p:stCondLst>
                                            <p:cond delay="0"/>
                                          </p:stCondLst>
                                        </p:cTn>
                                        <p:tgtEl>
                                          <p:spTgt spid="81"/>
                                        </p:tgtEl>
                                        <p:attrNameLst>
                                          <p:attrName>style.visibility</p:attrName>
                                        </p:attrNameLst>
                                      </p:cBhvr>
                                      <p:to>
                                        <p:strVal val="visible"/>
                                      </p:to>
                                    </p:set>
                                    <p:animEffect transition="in" filter="fade">
                                      <p:cBhvr>
                                        <p:cTn id="98" dur="500"/>
                                        <p:tgtEl>
                                          <p:spTgt spid="81"/>
                                        </p:tgtEl>
                                      </p:cBhvr>
                                    </p:animEffect>
                                  </p:childTnLst>
                                </p:cTn>
                              </p:par>
                            </p:childTnLst>
                          </p:cTn>
                        </p:par>
                        <p:par>
                          <p:cTn id="99" fill="hold">
                            <p:stCondLst>
                              <p:cond delay="1900"/>
                            </p:stCondLst>
                            <p:childTnLst>
                              <p:par>
                                <p:cTn id="100" presetID="34" presetClass="emph" presetSubtype="0" fill="hold" grpId="1" nodeType="afterEffect">
                                  <p:stCondLst>
                                    <p:cond delay="0"/>
                                  </p:stCondLst>
                                  <p:iterate type="lt">
                                    <p:tmPct val="10000"/>
                                  </p:iterate>
                                  <p:childTnLst>
                                    <p:animMotion origin="layout" path="M 0.0 0.0 L 0.0 -0.07213" pathEditMode="relative" ptsTypes="">
                                      <p:cBhvr>
                                        <p:cTn id="101" dur="250" accel="50000" decel="50000" autoRev="1" fill="hold">
                                          <p:stCondLst>
                                            <p:cond delay="0"/>
                                          </p:stCondLst>
                                        </p:cTn>
                                        <p:tgtEl>
                                          <p:spTgt spid="81"/>
                                        </p:tgtEl>
                                        <p:attrNameLst>
                                          <p:attrName>ppt_x</p:attrName>
                                          <p:attrName>ppt_y</p:attrName>
                                        </p:attrNameLst>
                                      </p:cBhvr>
                                    </p:animMotion>
                                    <p:animRot by="1500000">
                                      <p:cBhvr>
                                        <p:cTn id="102" dur="125" fill="hold">
                                          <p:stCondLst>
                                            <p:cond delay="0"/>
                                          </p:stCondLst>
                                        </p:cTn>
                                        <p:tgtEl>
                                          <p:spTgt spid="81"/>
                                        </p:tgtEl>
                                        <p:attrNameLst>
                                          <p:attrName>r</p:attrName>
                                        </p:attrNameLst>
                                      </p:cBhvr>
                                    </p:animRot>
                                    <p:animRot by="-1500000">
                                      <p:cBhvr>
                                        <p:cTn id="103" dur="125" fill="hold">
                                          <p:stCondLst>
                                            <p:cond delay="125"/>
                                          </p:stCondLst>
                                        </p:cTn>
                                        <p:tgtEl>
                                          <p:spTgt spid="81"/>
                                        </p:tgtEl>
                                        <p:attrNameLst>
                                          <p:attrName>r</p:attrName>
                                        </p:attrNameLst>
                                      </p:cBhvr>
                                    </p:animRot>
                                    <p:animRot by="-1500000">
                                      <p:cBhvr>
                                        <p:cTn id="104" dur="125" fill="hold">
                                          <p:stCondLst>
                                            <p:cond delay="250"/>
                                          </p:stCondLst>
                                        </p:cTn>
                                        <p:tgtEl>
                                          <p:spTgt spid="81"/>
                                        </p:tgtEl>
                                        <p:attrNameLst>
                                          <p:attrName>r</p:attrName>
                                        </p:attrNameLst>
                                      </p:cBhvr>
                                    </p:animRot>
                                    <p:animRot by="1500000">
                                      <p:cBhvr>
                                        <p:cTn id="105" dur="125" fill="hold">
                                          <p:stCondLst>
                                            <p:cond delay="375"/>
                                          </p:stCondLst>
                                        </p:cTn>
                                        <p:tgtEl>
                                          <p:spTgt spid="81"/>
                                        </p:tgtEl>
                                        <p:attrNameLst>
                                          <p:attrName>r</p:attrName>
                                        </p:attrNameLst>
                                      </p:cBhvr>
                                    </p:animRot>
                                  </p:childTnLst>
                                </p:cTn>
                              </p:par>
                            </p:childTnLst>
                          </p:cTn>
                        </p:par>
                        <p:par>
                          <p:cTn id="106" fill="hold">
                            <p:stCondLst>
                              <p:cond delay="2650"/>
                            </p:stCondLst>
                            <p:childTnLst>
                              <p:par>
                                <p:cTn id="107" presetID="42" presetClass="entr" presetSubtype="0" fill="hold" grpId="0" nodeType="afterEffect">
                                  <p:stCondLst>
                                    <p:cond delay="0"/>
                                  </p:stCondLst>
                                  <p:childTnLst>
                                    <p:set>
                                      <p:cBhvr>
                                        <p:cTn id="108" dur="1" fill="hold">
                                          <p:stCondLst>
                                            <p:cond delay="0"/>
                                          </p:stCondLst>
                                        </p:cTn>
                                        <p:tgtEl>
                                          <p:spTgt spid="83"/>
                                        </p:tgtEl>
                                        <p:attrNameLst>
                                          <p:attrName>style.visibility</p:attrName>
                                        </p:attrNameLst>
                                      </p:cBhvr>
                                      <p:to>
                                        <p:strVal val="visible"/>
                                      </p:to>
                                    </p:set>
                                    <p:animEffect transition="in" filter="fade">
                                      <p:cBhvr>
                                        <p:cTn id="109" dur="3000"/>
                                        <p:tgtEl>
                                          <p:spTgt spid="83"/>
                                        </p:tgtEl>
                                      </p:cBhvr>
                                    </p:animEffect>
                                    <p:anim calcmode="lin" valueType="num">
                                      <p:cBhvr>
                                        <p:cTn id="110" dur="3000" fill="hold"/>
                                        <p:tgtEl>
                                          <p:spTgt spid="83"/>
                                        </p:tgtEl>
                                        <p:attrNameLst>
                                          <p:attrName>ppt_x</p:attrName>
                                        </p:attrNameLst>
                                      </p:cBhvr>
                                      <p:tavLst>
                                        <p:tav tm="0">
                                          <p:val>
                                            <p:strVal val="#ppt_x"/>
                                          </p:val>
                                        </p:tav>
                                        <p:tav tm="100000">
                                          <p:val>
                                            <p:strVal val="#ppt_x"/>
                                          </p:val>
                                        </p:tav>
                                      </p:tavLst>
                                    </p:anim>
                                    <p:anim calcmode="lin" valueType="num">
                                      <p:cBhvr>
                                        <p:cTn id="111" dur="3000" fill="hold"/>
                                        <p:tgtEl>
                                          <p:spTgt spid="83"/>
                                        </p:tgtEl>
                                        <p:attrNameLst>
                                          <p:attrName>ppt_y</p:attrName>
                                        </p:attrNameLst>
                                      </p:cBhvr>
                                      <p:tavLst>
                                        <p:tav tm="0">
                                          <p:val>
                                            <p:strVal val="#ppt_y+.1"/>
                                          </p:val>
                                        </p:tav>
                                        <p:tav tm="100000">
                                          <p:val>
                                            <p:strVal val="#ppt_y"/>
                                          </p:val>
                                        </p:tav>
                                      </p:tavLst>
                                    </p:anim>
                                  </p:childTnLst>
                                </p:cTn>
                              </p:par>
                            </p:childTnLst>
                          </p:cTn>
                        </p:par>
                        <p:par>
                          <p:cTn id="112" fill="hold">
                            <p:stCondLst>
                              <p:cond delay="5650"/>
                            </p:stCondLst>
                            <p:childTnLst>
                              <p:par>
                                <p:cTn id="113" presetID="10" presetClass="entr" presetSubtype="0" fill="hold" grpId="0" nodeType="after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fade">
                                      <p:cBhvr>
                                        <p:cTn id="115"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0" grpId="2" animBg="1"/>
      <p:bldP spid="41" grpId="0" animBg="1"/>
      <p:bldP spid="41" grpId="1" animBg="1"/>
      <p:bldP spid="41" grpId="2" animBg="1"/>
      <p:bldP spid="75" grpId="0" animBg="1"/>
      <p:bldP spid="75" grpId="1" animBg="1"/>
      <p:bldP spid="75" grpId="2" animBg="1"/>
      <p:bldP spid="76" grpId="0" animBg="1"/>
      <p:bldP spid="76" grpId="1" animBg="1"/>
      <p:bldP spid="76" grpId="2" animBg="1"/>
      <p:bldP spid="81" grpId="0"/>
      <p:bldP spid="81" grpId="1"/>
      <p:bldP spid="83" grpId="0"/>
      <p:bldP spid="2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TRACKING_SLIDES" val="1"/>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1757</TotalTime>
  <Words>997</Words>
  <Application>Microsoft Office PowerPoint</Application>
  <PresentationFormat>宽屏</PresentationFormat>
  <Paragraphs>50</Paragraphs>
  <Slides>8</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汉仪菱心体简</vt:lpstr>
      <vt:lpstr>宋体</vt:lpstr>
      <vt:lpstr>微软雅黑</vt:lpstr>
      <vt:lpstr>微软雅黑 Light</vt:lpstr>
      <vt:lpstr>造字工房俊雅锐宋体验版常规体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67262</dc:creator>
  <cp:lastModifiedBy>672623681@qq.com</cp:lastModifiedBy>
  <cp:revision>145</cp:revision>
  <dcterms:created xsi:type="dcterms:W3CDTF">2016-05-06T03:10:53Z</dcterms:created>
  <dcterms:modified xsi:type="dcterms:W3CDTF">2018-05-31T12:49:11Z</dcterms:modified>
</cp:coreProperties>
</file>