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2399288"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1346CC-5FBC-C71C-9E42-B4EA23B139B6}" name="조수호" initials="" userId="S::cjsuhoo0518@edu.dgist.ac.kr::bffd6ba2-b95e-4083-9713-86982aa09ea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07"/>
    <p:restoredTop sz="94648"/>
  </p:normalViewPr>
  <p:slideViewPr>
    <p:cSldViewPr snapToGrid="0">
      <p:cViewPr>
        <p:scale>
          <a:sx n="53" d="100"/>
          <a:sy n="53" d="100"/>
        </p:scale>
        <p:origin x="-2456" y="-7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4A3E3-28C9-5D45-824C-67BB1CD44D5F}" type="datetimeFigureOut">
              <a:rPr kumimoji="1" lang="ko-Kore-KR" altLang="en-US" smtClean="0"/>
              <a:t>2023. 10. 24.</a:t>
            </a:fld>
            <a:endParaRPr kumimoji="1" lang="ko-Kore-KR" altLang="en-US"/>
          </a:p>
        </p:txBody>
      </p:sp>
      <p:sp>
        <p:nvSpPr>
          <p:cNvPr id="4" name="슬라이드 이미지 개체 틀 3"/>
          <p:cNvSpPr>
            <a:spLocks noGrp="1" noRot="1" noChangeAspect="1"/>
          </p:cNvSpPr>
          <p:nvPr>
            <p:ph type="sldImg" idx="2"/>
          </p:nvPr>
        </p:nvSpPr>
        <p:spPr>
          <a:xfrm>
            <a:off x="2166938" y="1143000"/>
            <a:ext cx="2524125"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BDABF-835D-2B4A-BC96-804E0F3F279F}" type="slidenum">
              <a:rPr kumimoji="1" lang="ko-Kore-KR" altLang="en-US" smtClean="0"/>
              <a:t>‹#›</a:t>
            </a:fld>
            <a:endParaRPr kumimoji="1" lang="ko-Kore-KR" altLang="en-US"/>
          </a:p>
        </p:txBody>
      </p:sp>
    </p:spTree>
    <p:extLst>
      <p:ext uri="{BB962C8B-B14F-4D97-AF65-F5344CB8AC3E}">
        <p14:creationId xmlns:p14="http://schemas.microsoft.com/office/powerpoint/2010/main" val="2170838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CE2BDABF-835D-2B4A-BC96-804E0F3F279F}" type="slidenum">
              <a:rPr kumimoji="1" lang="ko-Kore-KR" altLang="en-US" smtClean="0"/>
              <a:t>1</a:t>
            </a:fld>
            <a:endParaRPr kumimoji="1" lang="ko-Kore-KR" altLang="en-US"/>
          </a:p>
        </p:txBody>
      </p:sp>
    </p:spTree>
    <p:extLst>
      <p:ext uri="{BB962C8B-B14F-4D97-AF65-F5344CB8AC3E}">
        <p14:creationId xmlns:p14="http://schemas.microsoft.com/office/powerpoint/2010/main" val="2322346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6480867"/>
            <a:ext cx="27539395" cy="13786732"/>
          </a:xfrm>
        </p:spPr>
        <p:txBody>
          <a:bodyPr anchor="b"/>
          <a:lstStyle>
            <a:lvl1pPr algn="ctr">
              <a:defRPr sz="21259"/>
            </a:lvl1pPr>
          </a:lstStyle>
          <a:p>
            <a:r>
              <a:rPr lang="ko-KR" altLang="en-US"/>
              <a:t>마스터 제목 스타일 편집</a:t>
            </a:r>
            <a:endParaRPr lang="en-US" dirty="0"/>
          </a:p>
        </p:txBody>
      </p:sp>
      <p:sp>
        <p:nvSpPr>
          <p:cNvPr id="3" name="Subtitle 2"/>
          <p:cNvSpPr>
            <a:spLocks noGrp="1"/>
          </p:cNvSpPr>
          <p:nvPr>
            <p:ph type="subTitle" idx="1"/>
          </p:nvPr>
        </p:nvSpPr>
        <p:spPr>
          <a:xfrm>
            <a:off x="4049911" y="20799268"/>
            <a:ext cx="24299466" cy="9560876"/>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F6067E37-DA4D-C542-85C1-FD3DB505AEDA}" type="datetimeFigureOut">
              <a:rPr kumimoji="1" lang="ko-Kore-KR" altLang="en-US" smtClean="0"/>
              <a:t>2023. 10. 24.</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5BB06A48-3E14-CE43-8B9E-F9E1E349C9A0}" type="slidenum">
              <a:rPr kumimoji="1" lang="ko-Kore-KR" altLang="en-US" smtClean="0"/>
              <a:t>‹#›</a:t>
            </a:fld>
            <a:endParaRPr kumimoji="1" lang="ko-Kore-KR" altLang="en-US"/>
          </a:p>
        </p:txBody>
      </p:sp>
    </p:spTree>
    <p:extLst>
      <p:ext uri="{BB962C8B-B14F-4D97-AF65-F5344CB8AC3E}">
        <p14:creationId xmlns:p14="http://schemas.microsoft.com/office/powerpoint/2010/main" val="383148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F6067E37-DA4D-C542-85C1-FD3DB505AEDA}" type="datetimeFigureOut">
              <a:rPr kumimoji="1" lang="ko-Kore-KR" altLang="en-US" smtClean="0"/>
              <a:t>2023. 10. 24.</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5BB06A48-3E14-CE43-8B9E-F9E1E349C9A0}" type="slidenum">
              <a:rPr kumimoji="1" lang="ko-Kore-KR" altLang="en-US" smtClean="0"/>
              <a:t>‹#›</a:t>
            </a:fld>
            <a:endParaRPr kumimoji="1" lang="ko-Kore-KR" altLang="en-US"/>
          </a:p>
        </p:txBody>
      </p:sp>
    </p:spTree>
    <p:extLst>
      <p:ext uri="{BB962C8B-B14F-4D97-AF65-F5344CB8AC3E}">
        <p14:creationId xmlns:p14="http://schemas.microsoft.com/office/powerpoint/2010/main" val="2988017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108343"/>
            <a:ext cx="6986096" cy="33559329"/>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227453" y="2108343"/>
            <a:ext cx="20553298" cy="33559329"/>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F6067E37-DA4D-C542-85C1-FD3DB505AEDA}" type="datetimeFigureOut">
              <a:rPr kumimoji="1" lang="ko-Kore-KR" altLang="en-US" smtClean="0"/>
              <a:t>2023. 10. 24.</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5BB06A48-3E14-CE43-8B9E-F9E1E349C9A0}" type="slidenum">
              <a:rPr kumimoji="1" lang="ko-Kore-KR" altLang="en-US" smtClean="0"/>
              <a:t>‹#›</a:t>
            </a:fld>
            <a:endParaRPr kumimoji="1" lang="ko-Kore-KR" altLang="en-US"/>
          </a:p>
        </p:txBody>
      </p:sp>
    </p:spTree>
    <p:extLst>
      <p:ext uri="{BB962C8B-B14F-4D97-AF65-F5344CB8AC3E}">
        <p14:creationId xmlns:p14="http://schemas.microsoft.com/office/powerpoint/2010/main" val="7151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F6067E37-DA4D-C542-85C1-FD3DB505AEDA}" type="datetimeFigureOut">
              <a:rPr kumimoji="1" lang="ko-Kore-KR" altLang="en-US" smtClean="0"/>
              <a:t>2023. 10. 24.</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5BB06A48-3E14-CE43-8B9E-F9E1E349C9A0}" type="slidenum">
              <a:rPr kumimoji="1" lang="ko-Kore-KR" altLang="en-US" smtClean="0"/>
              <a:t>‹#›</a:t>
            </a:fld>
            <a:endParaRPr kumimoji="1" lang="ko-Kore-KR" altLang="en-US"/>
          </a:p>
        </p:txBody>
      </p:sp>
    </p:spTree>
    <p:extLst>
      <p:ext uri="{BB962C8B-B14F-4D97-AF65-F5344CB8AC3E}">
        <p14:creationId xmlns:p14="http://schemas.microsoft.com/office/powerpoint/2010/main" val="335847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210578" y="9872559"/>
            <a:ext cx="27944386" cy="16472575"/>
          </a:xfrm>
        </p:spPr>
        <p:txBody>
          <a:bodyPr anchor="b"/>
          <a:lstStyle>
            <a:lvl1pPr>
              <a:defRPr sz="21259"/>
            </a:lvl1pPr>
          </a:lstStyle>
          <a:p>
            <a:r>
              <a:rPr lang="ko-KR" altLang="en-US"/>
              <a:t>마스터 제목 스타일 편집</a:t>
            </a:r>
            <a:endParaRPr lang="en-US" dirty="0"/>
          </a:p>
        </p:txBody>
      </p:sp>
      <p:sp>
        <p:nvSpPr>
          <p:cNvPr id="3" name="Text Placeholder 2"/>
          <p:cNvSpPr>
            <a:spLocks noGrp="1"/>
          </p:cNvSpPr>
          <p:nvPr>
            <p:ph type="body" idx="1"/>
          </p:nvPr>
        </p:nvSpPr>
        <p:spPr>
          <a:xfrm>
            <a:off x="2210578" y="26500971"/>
            <a:ext cx="27944386" cy="8662538"/>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F6067E37-DA4D-C542-85C1-FD3DB505AEDA}" type="datetimeFigureOut">
              <a:rPr kumimoji="1" lang="ko-Kore-KR" altLang="en-US" smtClean="0"/>
              <a:t>2023. 10. 24.</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5BB06A48-3E14-CE43-8B9E-F9E1E349C9A0}" type="slidenum">
              <a:rPr kumimoji="1" lang="ko-Kore-KR" altLang="en-US" smtClean="0"/>
              <a:t>‹#›</a:t>
            </a:fld>
            <a:endParaRPr kumimoji="1" lang="ko-Kore-KR" altLang="en-US"/>
          </a:p>
        </p:txBody>
      </p:sp>
    </p:spTree>
    <p:extLst>
      <p:ext uri="{BB962C8B-B14F-4D97-AF65-F5344CB8AC3E}">
        <p14:creationId xmlns:p14="http://schemas.microsoft.com/office/powerpoint/2010/main" val="253501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227451" y="10541716"/>
            <a:ext cx="13769697" cy="2512595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16402140" y="10541716"/>
            <a:ext cx="13769697" cy="2512595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F6067E37-DA4D-C542-85C1-FD3DB505AEDA}" type="datetimeFigureOut">
              <a:rPr kumimoji="1" lang="ko-Kore-KR" altLang="en-US" smtClean="0"/>
              <a:t>2023. 10. 24.</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5BB06A48-3E14-CE43-8B9E-F9E1E349C9A0}" type="slidenum">
              <a:rPr kumimoji="1" lang="ko-Kore-KR" altLang="en-US" smtClean="0"/>
              <a:t>‹#›</a:t>
            </a:fld>
            <a:endParaRPr kumimoji="1" lang="ko-Kore-KR" altLang="en-US"/>
          </a:p>
        </p:txBody>
      </p:sp>
    </p:spTree>
    <p:extLst>
      <p:ext uri="{BB962C8B-B14F-4D97-AF65-F5344CB8AC3E}">
        <p14:creationId xmlns:p14="http://schemas.microsoft.com/office/powerpoint/2010/main" val="356183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2231671" y="2108352"/>
            <a:ext cx="27944386" cy="765420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2231675" y="9707549"/>
            <a:ext cx="13706415"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2231675" y="14465069"/>
            <a:ext cx="13706415" cy="2127593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16402142" y="9707549"/>
            <a:ext cx="13773917"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16402142" y="14465069"/>
            <a:ext cx="13773917" cy="21275937"/>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F6067E37-DA4D-C542-85C1-FD3DB505AEDA}" type="datetimeFigureOut">
              <a:rPr kumimoji="1" lang="ko-Kore-KR" altLang="en-US" smtClean="0"/>
              <a:t>2023. 10. 24.</a:t>
            </a:fld>
            <a:endParaRPr kumimoji="1" lang="ko-Kore-KR" altLang="en-US"/>
          </a:p>
        </p:txBody>
      </p:sp>
      <p:sp>
        <p:nvSpPr>
          <p:cNvPr id="8" name="Footer Placeholder 7"/>
          <p:cNvSpPr>
            <a:spLocks noGrp="1"/>
          </p:cNvSpPr>
          <p:nvPr>
            <p:ph type="ftr" sz="quarter" idx="11"/>
          </p:nvPr>
        </p:nvSpPr>
        <p:spPr/>
        <p:txBody>
          <a:bodyPr/>
          <a:lstStyle/>
          <a:p>
            <a:endParaRPr kumimoji="1" lang="ko-Kore-KR" altLang="en-US"/>
          </a:p>
        </p:txBody>
      </p:sp>
      <p:sp>
        <p:nvSpPr>
          <p:cNvPr id="9" name="Slide Number Placeholder 8"/>
          <p:cNvSpPr>
            <a:spLocks noGrp="1"/>
          </p:cNvSpPr>
          <p:nvPr>
            <p:ph type="sldNum" sz="quarter" idx="12"/>
          </p:nvPr>
        </p:nvSpPr>
        <p:spPr/>
        <p:txBody>
          <a:bodyPr/>
          <a:lstStyle/>
          <a:p>
            <a:fld id="{5BB06A48-3E14-CE43-8B9E-F9E1E349C9A0}" type="slidenum">
              <a:rPr kumimoji="1" lang="ko-Kore-KR" altLang="en-US" smtClean="0"/>
              <a:t>‹#›</a:t>
            </a:fld>
            <a:endParaRPr kumimoji="1" lang="ko-Kore-KR" altLang="en-US"/>
          </a:p>
        </p:txBody>
      </p:sp>
    </p:spTree>
    <p:extLst>
      <p:ext uri="{BB962C8B-B14F-4D97-AF65-F5344CB8AC3E}">
        <p14:creationId xmlns:p14="http://schemas.microsoft.com/office/powerpoint/2010/main" val="3697216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F6067E37-DA4D-C542-85C1-FD3DB505AEDA}" type="datetimeFigureOut">
              <a:rPr kumimoji="1" lang="ko-Kore-KR" altLang="en-US" smtClean="0"/>
              <a:t>2023. 10. 24.</a:t>
            </a:fld>
            <a:endParaRPr kumimoji="1" lang="ko-Kore-KR" altLang="en-US"/>
          </a:p>
        </p:txBody>
      </p:sp>
      <p:sp>
        <p:nvSpPr>
          <p:cNvPr id="4" name="Footer Placeholder 3"/>
          <p:cNvSpPr>
            <a:spLocks noGrp="1"/>
          </p:cNvSpPr>
          <p:nvPr>
            <p:ph type="ftr" sz="quarter" idx="11"/>
          </p:nvPr>
        </p:nvSpPr>
        <p:spPr/>
        <p:txBody>
          <a:bodyPr/>
          <a:lstStyle/>
          <a:p>
            <a:endParaRPr kumimoji="1" lang="ko-Kore-KR" altLang="en-US"/>
          </a:p>
        </p:txBody>
      </p:sp>
      <p:sp>
        <p:nvSpPr>
          <p:cNvPr id="5" name="Slide Number Placeholder 4"/>
          <p:cNvSpPr>
            <a:spLocks noGrp="1"/>
          </p:cNvSpPr>
          <p:nvPr>
            <p:ph type="sldNum" sz="quarter" idx="12"/>
          </p:nvPr>
        </p:nvSpPr>
        <p:spPr/>
        <p:txBody>
          <a:bodyPr/>
          <a:lstStyle/>
          <a:p>
            <a:fld id="{5BB06A48-3E14-CE43-8B9E-F9E1E349C9A0}" type="slidenum">
              <a:rPr kumimoji="1" lang="ko-Kore-KR" altLang="en-US" smtClean="0"/>
              <a:t>‹#›</a:t>
            </a:fld>
            <a:endParaRPr kumimoji="1" lang="ko-Kore-KR" altLang="en-US"/>
          </a:p>
        </p:txBody>
      </p:sp>
    </p:spTree>
    <p:extLst>
      <p:ext uri="{BB962C8B-B14F-4D97-AF65-F5344CB8AC3E}">
        <p14:creationId xmlns:p14="http://schemas.microsoft.com/office/powerpoint/2010/main" val="223276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67E37-DA4D-C542-85C1-FD3DB505AEDA}" type="datetimeFigureOut">
              <a:rPr kumimoji="1" lang="ko-Kore-KR" altLang="en-US" smtClean="0"/>
              <a:t>2023. 10. 24.</a:t>
            </a:fld>
            <a:endParaRPr kumimoji="1" lang="ko-Kore-KR" altLang="en-US"/>
          </a:p>
        </p:txBody>
      </p:sp>
      <p:sp>
        <p:nvSpPr>
          <p:cNvPr id="3" name="Footer Placeholder 2"/>
          <p:cNvSpPr>
            <a:spLocks noGrp="1"/>
          </p:cNvSpPr>
          <p:nvPr>
            <p:ph type="ftr" sz="quarter" idx="11"/>
          </p:nvPr>
        </p:nvSpPr>
        <p:spPr/>
        <p:txBody>
          <a:bodyPr/>
          <a:lstStyle/>
          <a:p>
            <a:endParaRPr kumimoji="1" lang="ko-Kore-KR" altLang="en-US"/>
          </a:p>
        </p:txBody>
      </p:sp>
      <p:sp>
        <p:nvSpPr>
          <p:cNvPr id="4" name="Slide Number Placeholder 3"/>
          <p:cNvSpPr>
            <a:spLocks noGrp="1"/>
          </p:cNvSpPr>
          <p:nvPr>
            <p:ph type="sldNum" sz="quarter" idx="12"/>
          </p:nvPr>
        </p:nvSpPr>
        <p:spPr/>
        <p:txBody>
          <a:bodyPr/>
          <a:lstStyle/>
          <a:p>
            <a:fld id="{5BB06A48-3E14-CE43-8B9E-F9E1E349C9A0}" type="slidenum">
              <a:rPr kumimoji="1" lang="ko-Kore-KR" altLang="en-US" smtClean="0"/>
              <a:t>‹#›</a:t>
            </a:fld>
            <a:endParaRPr kumimoji="1" lang="ko-Kore-KR" altLang="en-US"/>
          </a:p>
        </p:txBody>
      </p:sp>
    </p:spTree>
    <p:extLst>
      <p:ext uri="{BB962C8B-B14F-4D97-AF65-F5344CB8AC3E}">
        <p14:creationId xmlns:p14="http://schemas.microsoft.com/office/powerpoint/2010/main" val="3613377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ko-KR" altLang="en-US"/>
              <a:t>마스터 제목 스타일 편집</a:t>
            </a:r>
            <a:endParaRPr lang="en-US" dirty="0"/>
          </a:p>
        </p:txBody>
      </p:sp>
      <p:sp>
        <p:nvSpPr>
          <p:cNvPr id="3" name="Content Placeholder 2"/>
          <p:cNvSpPr>
            <a:spLocks noGrp="1"/>
          </p:cNvSpPr>
          <p:nvPr>
            <p:ph idx="1"/>
          </p:nvPr>
        </p:nvSpPr>
        <p:spPr>
          <a:xfrm>
            <a:off x="13773917" y="5701703"/>
            <a:ext cx="16402140" cy="28141800"/>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F6067E37-DA4D-C542-85C1-FD3DB505AEDA}" type="datetimeFigureOut">
              <a:rPr kumimoji="1" lang="ko-Kore-KR" altLang="en-US" smtClean="0"/>
              <a:t>2023. 10. 24.</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5BB06A48-3E14-CE43-8B9E-F9E1E349C9A0}" type="slidenum">
              <a:rPr kumimoji="1" lang="ko-Kore-KR" altLang="en-US" smtClean="0"/>
              <a:t>‹#›</a:t>
            </a:fld>
            <a:endParaRPr kumimoji="1" lang="ko-Kore-KR" altLang="en-US"/>
          </a:p>
        </p:txBody>
      </p:sp>
    </p:spTree>
    <p:extLst>
      <p:ext uri="{BB962C8B-B14F-4D97-AF65-F5344CB8AC3E}">
        <p14:creationId xmlns:p14="http://schemas.microsoft.com/office/powerpoint/2010/main" val="3596019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3773917" y="5701703"/>
            <a:ext cx="16402140" cy="28141800"/>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F6067E37-DA4D-C542-85C1-FD3DB505AEDA}" type="datetimeFigureOut">
              <a:rPr kumimoji="1" lang="ko-Kore-KR" altLang="en-US" smtClean="0"/>
              <a:t>2023. 10. 24.</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5BB06A48-3E14-CE43-8B9E-F9E1E349C9A0}" type="slidenum">
              <a:rPr kumimoji="1" lang="ko-Kore-KR" altLang="en-US" smtClean="0"/>
              <a:t>‹#›</a:t>
            </a:fld>
            <a:endParaRPr kumimoji="1" lang="ko-Kore-KR" altLang="en-US"/>
          </a:p>
        </p:txBody>
      </p:sp>
    </p:spTree>
    <p:extLst>
      <p:ext uri="{BB962C8B-B14F-4D97-AF65-F5344CB8AC3E}">
        <p14:creationId xmlns:p14="http://schemas.microsoft.com/office/powerpoint/2010/main" val="92145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108352"/>
            <a:ext cx="27944386" cy="765420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227451" y="10541716"/>
            <a:ext cx="27944386" cy="2512595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2227451" y="36703516"/>
            <a:ext cx="7289840" cy="2108343"/>
          </a:xfrm>
          <a:prstGeom prst="rect">
            <a:avLst/>
          </a:prstGeom>
        </p:spPr>
        <p:txBody>
          <a:bodyPr vert="horz" lIns="91440" tIns="45720" rIns="91440" bIns="45720" rtlCol="0" anchor="ctr"/>
          <a:lstStyle>
            <a:lvl1pPr algn="l">
              <a:defRPr sz="4252">
                <a:solidFill>
                  <a:schemeClr val="tx1">
                    <a:tint val="75000"/>
                  </a:schemeClr>
                </a:solidFill>
              </a:defRPr>
            </a:lvl1pPr>
          </a:lstStyle>
          <a:p>
            <a:fld id="{F6067E37-DA4D-C542-85C1-FD3DB505AEDA}" type="datetimeFigureOut">
              <a:rPr kumimoji="1" lang="ko-Kore-KR" altLang="en-US" smtClean="0"/>
              <a:t>2023. 10. 24.</a:t>
            </a:fld>
            <a:endParaRPr kumimoji="1" lang="ko-Kore-KR" altLang="en-US"/>
          </a:p>
        </p:txBody>
      </p:sp>
      <p:sp>
        <p:nvSpPr>
          <p:cNvPr id="5" name="Footer Placeholder 4"/>
          <p:cNvSpPr>
            <a:spLocks noGrp="1"/>
          </p:cNvSpPr>
          <p:nvPr>
            <p:ph type="ftr" sz="quarter" idx="3"/>
          </p:nvPr>
        </p:nvSpPr>
        <p:spPr>
          <a:xfrm>
            <a:off x="10732264" y="36703516"/>
            <a:ext cx="10934760" cy="2108343"/>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kumimoji="1" lang="ko-Kore-KR" altLang="en-US"/>
          </a:p>
        </p:txBody>
      </p:sp>
      <p:sp>
        <p:nvSpPr>
          <p:cNvPr id="6" name="Slide Number Placeholder 5"/>
          <p:cNvSpPr>
            <a:spLocks noGrp="1"/>
          </p:cNvSpPr>
          <p:nvPr>
            <p:ph type="sldNum" sz="quarter" idx="4"/>
          </p:nvPr>
        </p:nvSpPr>
        <p:spPr>
          <a:xfrm>
            <a:off x="22881997" y="36703516"/>
            <a:ext cx="7289840" cy="2108343"/>
          </a:xfrm>
          <a:prstGeom prst="rect">
            <a:avLst/>
          </a:prstGeom>
        </p:spPr>
        <p:txBody>
          <a:bodyPr vert="horz" lIns="91440" tIns="45720" rIns="91440" bIns="45720" rtlCol="0" anchor="ctr"/>
          <a:lstStyle>
            <a:lvl1pPr algn="r">
              <a:defRPr sz="4252">
                <a:solidFill>
                  <a:schemeClr val="tx1">
                    <a:tint val="75000"/>
                  </a:schemeClr>
                </a:solidFill>
              </a:defRPr>
            </a:lvl1pPr>
          </a:lstStyle>
          <a:p>
            <a:fld id="{5BB06A48-3E14-CE43-8B9E-F9E1E349C9A0}" type="slidenum">
              <a:rPr kumimoji="1" lang="ko-Kore-KR" altLang="en-US" smtClean="0"/>
              <a:t>‹#›</a:t>
            </a:fld>
            <a:endParaRPr kumimoji="1" lang="ko-Kore-KR" altLang="en-US"/>
          </a:p>
        </p:txBody>
      </p:sp>
    </p:spTree>
    <p:extLst>
      <p:ext uri="{BB962C8B-B14F-4D97-AF65-F5344CB8AC3E}">
        <p14:creationId xmlns:p14="http://schemas.microsoft.com/office/powerpoint/2010/main" val="269300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4.emf"/><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jpg"/><Relationship Id="rId10" Type="http://schemas.openxmlformats.org/officeDocument/2006/relationships/image" Target="../media/image6.emf"/><Relationship Id="rId4" Type="http://schemas.openxmlformats.org/officeDocument/2006/relationships/image" Target="../media/image2.tif"/><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그림 43">
            <a:extLst>
              <a:ext uri="{FF2B5EF4-FFF2-40B4-BE49-F238E27FC236}">
                <a16:creationId xmlns:a16="http://schemas.microsoft.com/office/drawing/2014/main" id="{CB0527E7-0E89-A404-4A10-B86F64D5B8EF}"/>
              </a:ext>
            </a:extLst>
          </p:cNvPr>
          <p:cNvPicPr>
            <a:picLocks noChangeAspect="1"/>
          </p:cNvPicPr>
          <p:nvPr/>
        </p:nvPicPr>
        <p:blipFill>
          <a:blip r:embed="rId3"/>
          <a:stretch>
            <a:fillRect/>
          </a:stretch>
        </p:blipFill>
        <p:spPr>
          <a:xfrm>
            <a:off x="7971214" y="28524773"/>
            <a:ext cx="7276028" cy="5040000"/>
          </a:xfrm>
          <a:prstGeom prst="rect">
            <a:avLst/>
          </a:prstGeom>
        </p:spPr>
      </p:pic>
      <p:pic>
        <p:nvPicPr>
          <p:cNvPr id="5" name="그림 4" descr="텍스트, 스크린샷, 도표, 그래프이(가) 표시된 사진">
            <a:extLst>
              <a:ext uri="{FF2B5EF4-FFF2-40B4-BE49-F238E27FC236}">
                <a16:creationId xmlns:a16="http://schemas.microsoft.com/office/drawing/2014/main" id="{37F749BC-F803-8EE8-E88B-3A6DE771A496}"/>
              </a:ext>
            </a:extLst>
          </p:cNvPr>
          <p:cNvPicPr>
            <a:picLocks noChangeAspect="1"/>
          </p:cNvPicPr>
          <p:nvPr/>
        </p:nvPicPr>
        <p:blipFill>
          <a:blip r:embed="rId4"/>
          <a:stretch>
            <a:fillRect/>
          </a:stretch>
        </p:blipFill>
        <p:spPr>
          <a:xfrm>
            <a:off x="551013" y="28460985"/>
            <a:ext cx="6963139" cy="5222354"/>
          </a:xfrm>
          <a:prstGeom prst="rect">
            <a:avLst/>
          </a:prstGeom>
        </p:spPr>
      </p:pic>
      <p:sp>
        <p:nvSpPr>
          <p:cNvPr id="4" name="TextBox 3">
            <a:extLst>
              <a:ext uri="{FF2B5EF4-FFF2-40B4-BE49-F238E27FC236}">
                <a16:creationId xmlns:a16="http://schemas.microsoft.com/office/drawing/2014/main" id="{0C5F8A54-930F-4116-B6EB-E22AF50A587B}"/>
              </a:ext>
            </a:extLst>
          </p:cNvPr>
          <p:cNvSpPr txBox="1"/>
          <p:nvPr/>
        </p:nvSpPr>
        <p:spPr>
          <a:xfrm>
            <a:off x="6507956" y="689759"/>
            <a:ext cx="24405771" cy="2308324"/>
          </a:xfrm>
          <a:prstGeom prst="rect">
            <a:avLst/>
          </a:prstGeom>
          <a:noFill/>
        </p:spPr>
        <p:txBody>
          <a:bodyPr wrap="square" rtlCol="0">
            <a:spAutoFit/>
          </a:bodyPr>
          <a:lstStyle/>
          <a:p>
            <a:pPr algn="just"/>
            <a:r>
              <a:rPr kumimoji="1" lang="en-US" altLang="ko-Kore-KR" sz="7200" b="1" dirty="0"/>
              <a:t>Visualization of trajectories in gravitational fields as geodesic: Focused on Kepler problems</a:t>
            </a:r>
          </a:p>
        </p:txBody>
      </p:sp>
      <p:pic>
        <p:nvPicPr>
          <p:cNvPr id="8" name="그림 7" descr="폰트, 텍스트, 로고, 그래픽이(가) 표시된 사진&#10;&#10;자동 생성된 설명">
            <a:extLst>
              <a:ext uri="{FF2B5EF4-FFF2-40B4-BE49-F238E27FC236}">
                <a16:creationId xmlns:a16="http://schemas.microsoft.com/office/drawing/2014/main" id="{F7E4750C-E17E-9C6D-D2F4-40D3353839CE}"/>
              </a:ext>
            </a:extLst>
          </p:cNvPr>
          <p:cNvPicPr>
            <a:picLocks noChangeAspect="1"/>
          </p:cNvPicPr>
          <p:nvPr/>
        </p:nvPicPr>
        <p:blipFill>
          <a:blip r:embed="rId5"/>
          <a:stretch>
            <a:fillRect/>
          </a:stretch>
        </p:blipFill>
        <p:spPr>
          <a:xfrm>
            <a:off x="0" y="0"/>
            <a:ext cx="6507956" cy="3687842"/>
          </a:xfrm>
          <a:prstGeom prst="rect">
            <a:avLst/>
          </a:prstGeom>
        </p:spPr>
      </p:pic>
      <p:cxnSp>
        <p:nvCxnSpPr>
          <p:cNvPr id="9" name="직선 연결선 35">
            <a:extLst>
              <a:ext uri="{FF2B5EF4-FFF2-40B4-BE49-F238E27FC236}">
                <a16:creationId xmlns:a16="http://schemas.microsoft.com/office/drawing/2014/main" id="{27706C56-C571-0FE2-DB6D-71C98C2C0FC4}"/>
              </a:ext>
            </a:extLst>
          </p:cNvPr>
          <p:cNvCxnSpPr>
            <a:cxnSpLocks/>
          </p:cNvCxnSpPr>
          <p:nvPr/>
        </p:nvCxnSpPr>
        <p:spPr>
          <a:xfrm>
            <a:off x="-1" y="3687842"/>
            <a:ext cx="27497419" cy="0"/>
          </a:xfrm>
          <a:prstGeom prst="line">
            <a:avLst/>
          </a:prstGeom>
          <a:ln w="1905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EE3CBD-5F37-8A68-1975-1B3E64A2E111}"/>
              </a:ext>
            </a:extLst>
          </p:cNvPr>
          <p:cNvSpPr txBox="1"/>
          <p:nvPr/>
        </p:nvSpPr>
        <p:spPr>
          <a:xfrm>
            <a:off x="854869" y="4381316"/>
            <a:ext cx="21234603" cy="2000548"/>
          </a:xfrm>
          <a:prstGeom prst="rect">
            <a:avLst/>
          </a:prstGeom>
          <a:noFill/>
        </p:spPr>
        <p:txBody>
          <a:bodyPr wrap="square">
            <a:spAutoFit/>
          </a:bodyPr>
          <a:lstStyle/>
          <a:p>
            <a:pPr marL="203200" marR="0" indent="-203200" fontAlgn="base" latinLnBrk="0">
              <a:lnSpc>
                <a:spcPct val="130000"/>
              </a:lnSpc>
              <a:spcBef>
                <a:spcPts val="0"/>
              </a:spcBef>
              <a:spcAft>
                <a:spcPts val="0"/>
              </a:spcAft>
              <a:tabLst>
                <a:tab pos="641350" algn="l"/>
                <a:tab pos="1016000" algn="l"/>
                <a:tab pos="1524000" algn="l"/>
                <a:tab pos="2032000" algn="l"/>
                <a:tab pos="2540000" algn="l"/>
                <a:tab pos="3048000" algn="l"/>
                <a:tab pos="3556000" algn="l"/>
                <a:tab pos="4064000" algn="l"/>
                <a:tab pos="4572000" algn="l"/>
                <a:tab pos="5080000" algn="l"/>
                <a:tab pos="5588000" algn="l"/>
                <a:tab pos="6096000" algn="l"/>
                <a:tab pos="6604000" algn="l"/>
                <a:tab pos="7112000" algn="l"/>
                <a:tab pos="7620000" algn="l"/>
                <a:tab pos="8128000" algn="l"/>
                <a:tab pos="8636000" algn="l"/>
                <a:tab pos="9144000" algn="l"/>
                <a:tab pos="9652000" algn="l"/>
                <a:tab pos="10160000" algn="l"/>
                <a:tab pos="10668000" algn="l"/>
                <a:tab pos="11176000" algn="l"/>
                <a:tab pos="11684000" algn="l"/>
                <a:tab pos="12192000" algn="l"/>
                <a:tab pos="12700000" algn="l"/>
                <a:tab pos="13208000" algn="l"/>
                <a:tab pos="13716000" algn="l"/>
                <a:tab pos="14224000" algn="l"/>
                <a:tab pos="14732000" algn="l"/>
                <a:tab pos="15240000" algn="l"/>
                <a:tab pos="15748000" algn="l"/>
              </a:tabLst>
            </a:pPr>
            <a:r>
              <a:rPr lang="en-US" altLang="ko-KR" sz="4000" b="1" kern="0" spc="0" dirty="0">
                <a:effectLst/>
                <a:ea typeface="Times New Roman" panose="02020603050405020304" pitchFamily="18" charset="0"/>
              </a:rPr>
              <a:t>CHO </a:t>
            </a:r>
            <a:r>
              <a:rPr lang="en-US" altLang="ko-KR" sz="4000" b="1" kern="0" dirty="0">
                <a:ea typeface="Times New Roman" panose="02020603050405020304" pitchFamily="18" charset="0"/>
              </a:rPr>
              <a:t>Suho</a:t>
            </a:r>
            <a:r>
              <a:rPr lang="en-US" altLang="ko-KR" sz="4000" b="1" kern="0" spc="0" baseline="30000" dirty="0">
                <a:effectLst/>
                <a:ea typeface="Times New Roman" panose="02020603050405020304" pitchFamily="18" charset="0"/>
              </a:rPr>
              <a:t>1</a:t>
            </a:r>
            <a:r>
              <a:rPr lang="en-US" altLang="ko-KR" sz="4000" b="1" kern="0" spc="0" dirty="0">
                <a:effectLst/>
                <a:ea typeface="Times New Roman" panose="02020603050405020304" pitchFamily="18" charset="0"/>
              </a:rPr>
              <a:t>, KANG</a:t>
            </a:r>
            <a:r>
              <a:rPr lang="en-US" altLang="ko-KR" sz="4000" b="1" kern="0" dirty="0">
                <a:ea typeface="Times New Roman" panose="02020603050405020304" pitchFamily="18" charset="0"/>
              </a:rPr>
              <a:t> Hyosang</a:t>
            </a:r>
            <a:r>
              <a:rPr lang="en-US" altLang="ko-KR" sz="4000" b="1" kern="0" spc="0" baseline="30000" dirty="0">
                <a:effectLst/>
                <a:ea typeface="Times New Roman" panose="02020603050405020304" pitchFamily="18" charset="0"/>
              </a:rPr>
              <a:t>1*</a:t>
            </a:r>
            <a:r>
              <a:rPr lang="en-US" altLang="ko-KR" sz="4000" b="1" kern="0" spc="0" dirty="0">
                <a:effectLst/>
                <a:ea typeface="Times New Roman" panose="02020603050405020304" pitchFamily="18" charset="0"/>
              </a:rPr>
              <a:t>, KIM Hyeongjun</a:t>
            </a:r>
            <a:r>
              <a:rPr lang="en-US" altLang="ko-KR" sz="4000" b="1" kern="0" spc="0" baseline="30000" dirty="0">
                <a:effectLst/>
                <a:ea typeface="Times New Roman" panose="02020603050405020304" pitchFamily="18" charset="0"/>
              </a:rPr>
              <a:t>1</a:t>
            </a:r>
            <a:r>
              <a:rPr lang="en-US" altLang="ko-KR" sz="4000" b="1" kern="0" spc="0" dirty="0">
                <a:effectLst/>
                <a:ea typeface="Times New Roman" panose="02020603050405020304" pitchFamily="18" charset="0"/>
              </a:rPr>
              <a:t>, KIM </a:t>
            </a:r>
            <a:r>
              <a:rPr lang="en-US" altLang="ko-KR" sz="4000" b="1" kern="0" dirty="0">
                <a:ea typeface="Times New Roman" panose="02020603050405020304" pitchFamily="18" charset="0"/>
              </a:rPr>
              <a:t>J</a:t>
            </a:r>
            <a:r>
              <a:rPr lang="en-US" altLang="ko-KR" sz="4000" b="1" kern="0" spc="0" dirty="0">
                <a:effectLst/>
                <a:ea typeface="Times New Roman" panose="02020603050405020304" pitchFamily="18" charset="0"/>
              </a:rPr>
              <a:t>aeseok</a:t>
            </a:r>
            <a:r>
              <a:rPr lang="en-US" altLang="ko-KR" sz="4000" b="1" kern="0" baseline="30000" dirty="0">
                <a:ea typeface="Times New Roman" panose="02020603050405020304" pitchFamily="18" charset="0"/>
              </a:rPr>
              <a:t>1</a:t>
            </a:r>
            <a:r>
              <a:rPr lang="en-US" altLang="ko-KR" sz="4000" b="1" kern="0" spc="0" dirty="0">
                <a:effectLst/>
                <a:ea typeface="Times New Roman" panose="02020603050405020304" pitchFamily="18" charset="0"/>
              </a:rPr>
              <a:t>,</a:t>
            </a:r>
            <a:r>
              <a:rPr lang="en-US" altLang="ko-KR" sz="4000" b="1" kern="0" spc="0" baseline="30000" dirty="0">
                <a:effectLst/>
                <a:ea typeface="Times New Roman" panose="02020603050405020304" pitchFamily="18" charset="0"/>
              </a:rPr>
              <a:t>  </a:t>
            </a:r>
            <a:r>
              <a:rPr lang="en-US" altLang="ko-KR" sz="4000" b="1" kern="0" spc="0" dirty="0">
                <a:effectLst/>
                <a:ea typeface="Times New Roman" panose="02020603050405020304" pitchFamily="18" charset="0"/>
              </a:rPr>
              <a:t>KIM Mingeun</a:t>
            </a:r>
            <a:r>
              <a:rPr lang="en-US" altLang="ko-KR" sz="4000" b="1" kern="0" baseline="30000" dirty="0">
                <a:ea typeface="Times New Roman" panose="02020603050405020304" pitchFamily="18" charset="0"/>
              </a:rPr>
              <a:t>1</a:t>
            </a:r>
            <a:r>
              <a:rPr lang="en-US" altLang="ko-KR" sz="4000" b="1" kern="0" spc="0" dirty="0">
                <a:effectLst/>
                <a:ea typeface="Times New Roman" panose="02020603050405020304" pitchFamily="18" charset="0"/>
              </a:rPr>
              <a:t>, SUNG </a:t>
            </a:r>
            <a:r>
              <a:rPr lang="en-US" altLang="ko-KR" sz="4000" b="1" kern="0" spc="0" dirty="0" err="1">
                <a:effectLst/>
                <a:ea typeface="Times New Roman" panose="02020603050405020304" pitchFamily="18" charset="0"/>
              </a:rPr>
              <a:t>Hyungue</a:t>
            </a:r>
            <a:r>
              <a:rPr lang="en-US" altLang="ko-KR" sz="4000" b="1" kern="0" spc="0" dirty="0">
                <a:effectLst/>
                <a:ea typeface="Times New Roman" panose="02020603050405020304" pitchFamily="18" charset="0"/>
              </a:rPr>
              <a:t> David</a:t>
            </a:r>
            <a:r>
              <a:rPr lang="en-US" altLang="ko-KR" sz="4000" b="1" kern="0" baseline="30000" dirty="0">
                <a:ea typeface="Times New Roman" panose="02020603050405020304" pitchFamily="18" charset="0"/>
              </a:rPr>
              <a:t>1</a:t>
            </a:r>
            <a:r>
              <a:rPr lang="en-US" altLang="ko-KR" sz="4000" b="1" kern="0" spc="0" baseline="30000" dirty="0">
                <a:effectLst/>
                <a:ea typeface="Times New Roman" panose="02020603050405020304" pitchFamily="18" charset="0"/>
              </a:rPr>
              <a:t> </a:t>
            </a:r>
            <a:endParaRPr lang="en-US" altLang="ko-KR" sz="4000" kern="0" spc="0" dirty="0">
              <a:effectLst/>
            </a:endParaRPr>
          </a:p>
          <a:p>
            <a:pPr marL="0" marR="0" indent="0" fontAlgn="base" latinLnBrk="0">
              <a:lnSpc>
                <a:spcPct val="100000"/>
              </a:lnSpc>
              <a:spcBef>
                <a:spcPts val="0"/>
              </a:spcBef>
              <a:spcAft>
                <a:spcPts val="0"/>
              </a:spcAft>
            </a:pPr>
            <a:r>
              <a:rPr lang="en-US" altLang="ko-KR" sz="3600" kern="0" spc="0" baseline="30000" dirty="0">
                <a:effectLst/>
                <a:ea typeface="Times New Roman" panose="02020603050405020304" pitchFamily="18" charset="0"/>
              </a:rPr>
              <a:t>1</a:t>
            </a:r>
            <a:r>
              <a:rPr lang="en-US" altLang="ko-KR" sz="3600" kern="0" spc="0" dirty="0">
                <a:effectLst/>
                <a:ea typeface="Times New Roman" panose="02020603050405020304" pitchFamily="18" charset="0"/>
              </a:rPr>
              <a:t> School of Undergraduate Studies, DGIST, Daegu, Korea</a:t>
            </a:r>
          </a:p>
          <a:p>
            <a:pPr marL="0" marR="0" indent="0" fontAlgn="base" latinLnBrk="0">
              <a:lnSpc>
                <a:spcPct val="100000"/>
              </a:lnSpc>
              <a:spcBef>
                <a:spcPts val="0"/>
              </a:spcBef>
              <a:spcAft>
                <a:spcPts val="0"/>
              </a:spcAft>
            </a:pPr>
            <a:r>
              <a:rPr lang="en-US" altLang="ko-KR" sz="3600" kern="0" dirty="0"/>
              <a:t>* Correspondence to </a:t>
            </a:r>
            <a:r>
              <a:rPr lang="en" altLang="ko-Kore-KR" sz="3600" b="0" i="0" dirty="0" err="1">
                <a:solidFill>
                  <a:srgbClr val="000000"/>
                </a:solidFill>
                <a:effectLst/>
                <a:latin typeface="shs"/>
              </a:rPr>
              <a:t>hyosang@dgist.ac.k</a:t>
            </a:r>
            <a:r>
              <a:rPr lang="en-US" altLang="ko-Kore-KR" sz="3600" dirty="0">
                <a:solidFill>
                  <a:srgbClr val="000000"/>
                </a:solidFill>
                <a:latin typeface="shs"/>
              </a:rPr>
              <a:t>r</a:t>
            </a:r>
            <a:endParaRPr lang="en-US" altLang="ko-KR" sz="3600" kern="0" spc="0" dirty="0">
              <a:effectLst/>
            </a:endParaRPr>
          </a:p>
        </p:txBody>
      </p:sp>
      <p:sp>
        <p:nvSpPr>
          <p:cNvPr id="13" name="직사각형 12">
            <a:extLst>
              <a:ext uri="{FF2B5EF4-FFF2-40B4-BE49-F238E27FC236}">
                <a16:creationId xmlns:a16="http://schemas.microsoft.com/office/drawing/2014/main" id="{38E7C2ED-E03A-70E6-CD24-7378A4CC7E6B}"/>
              </a:ext>
            </a:extLst>
          </p:cNvPr>
          <p:cNvSpPr/>
          <p:nvPr/>
        </p:nvSpPr>
        <p:spPr>
          <a:xfrm>
            <a:off x="0" y="6474415"/>
            <a:ext cx="5931877" cy="942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6600" b="1" dirty="0">
                <a:solidFill>
                  <a:schemeClr val="tx1"/>
                </a:solidFill>
              </a:rPr>
              <a:t>Abstract</a:t>
            </a:r>
            <a:endParaRPr lang="ko-KR" altLang="en-US" sz="6600" b="1" dirty="0">
              <a:solidFill>
                <a:schemeClr val="tx1"/>
              </a:solidFill>
            </a:endParaRPr>
          </a:p>
        </p:txBody>
      </p:sp>
      <p:cxnSp>
        <p:nvCxnSpPr>
          <p:cNvPr id="14" name="직선 연결선 9">
            <a:extLst>
              <a:ext uri="{FF2B5EF4-FFF2-40B4-BE49-F238E27FC236}">
                <a16:creationId xmlns:a16="http://schemas.microsoft.com/office/drawing/2014/main" id="{5A7DBF55-C86E-524B-39FF-4519834B8FD5}"/>
              </a:ext>
            </a:extLst>
          </p:cNvPr>
          <p:cNvCxnSpPr>
            <a:cxnSpLocks/>
          </p:cNvCxnSpPr>
          <p:nvPr/>
        </p:nvCxnSpPr>
        <p:spPr>
          <a:xfrm>
            <a:off x="0" y="7417305"/>
            <a:ext cx="6191250" cy="0"/>
          </a:xfrm>
          <a:prstGeom prst="line">
            <a:avLst/>
          </a:prstGeom>
          <a:ln w="1905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직사각형 14">
            <a:extLst>
              <a:ext uri="{FF2B5EF4-FFF2-40B4-BE49-F238E27FC236}">
                <a16:creationId xmlns:a16="http://schemas.microsoft.com/office/drawing/2014/main" id="{3480886E-F8CD-4F10-9DCE-88F83C8DD2D4}"/>
              </a:ext>
            </a:extLst>
          </p:cNvPr>
          <p:cNvSpPr/>
          <p:nvPr/>
        </p:nvSpPr>
        <p:spPr>
          <a:xfrm>
            <a:off x="831953" y="7268639"/>
            <a:ext cx="14839712" cy="6271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3200" dirty="0">
                <a:solidFill>
                  <a:schemeClr val="tx1"/>
                </a:solidFill>
              </a:rPr>
              <a:t>	The three-body problem concerns the motion of three objects affected by gravity. Since the three-body problem does not admit a closed-form solution in general, the studies on the three-body problem have been focused mainly on finding its periodic solutions using numerical methods. To obtain a numerical solution to the three-body problem, we can use Newtonian mechanics or </a:t>
            </a:r>
            <a:r>
              <a:rPr lang="en-US" altLang="ko-KR" sz="3200" dirty="0" err="1">
                <a:solidFill>
                  <a:schemeClr val="tx1"/>
                </a:solidFill>
              </a:rPr>
              <a:t>Lagrangian</a:t>
            </a:r>
            <a:r>
              <a:rPr lang="en-US" altLang="ko-KR" sz="3200" dirty="0">
                <a:solidFill>
                  <a:schemeClr val="tx1"/>
                </a:solidFill>
              </a:rPr>
              <a:t> mechanics. The latter is due to Euler-Lagrange equation, which is equivalent to the geodesic equation on the </a:t>
            </a:r>
            <a:r>
              <a:rPr lang="en-US" altLang="ko-KR" sz="3200" dirty="0" err="1">
                <a:solidFill>
                  <a:schemeClr val="tx1"/>
                </a:solidFill>
              </a:rPr>
              <a:t>Lagrangian</a:t>
            </a:r>
            <a:r>
              <a:rPr lang="en-US" altLang="ko-KR" sz="3200" dirty="0">
                <a:solidFill>
                  <a:schemeClr val="tx1"/>
                </a:solidFill>
              </a:rPr>
              <a:t> system. We compare accuracies between numerical solutions of Newtonian mechanics and the geodesic equation for the </a:t>
            </a:r>
            <a:r>
              <a:rPr lang="en-US" altLang="ko-KR" sz="3200" dirty="0" err="1">
                <a:solidFill>
                  <a:schemeClr val="tx1"/>
                </a:solidFill>
              </a:rPr>
              <a:t>Lagrangian</a:t>
            </a:r>
            <a:r>
              <a:rPr lang="en-US" altLang="ko-KR" sz="3200" dirty="0">
                <a:solidFill>
                  <a:schemeClr val="tx1"/>
                </a:solidFill>
              </a:rPr>
              <a:t> system. We observe that the latter solution is more accurate on Kepler problem with Runge-</a:t>
            </a:r>
            <a:r>
              <a:rPr lang="en-US" altLang="ko-KR" sz="3200" dirty="0" err="1">
                <a:solidFill>
                  <a:schemeClr val="tx1"/>
                </a:solidFill>
              </a:rPr>
              <a:t>Kutta</a:t>
            </a:r>
            <a:r>
              <a:rPr lang="en-US" altLang="ko-KR" sz="3200" dirty="0">
                <a:solidFill>
                  <a:schemeClr val="tx1"/>
                </a:solidFill>
              </a:rPr>
              <a:t> method. We show that the geodesic equation gives more accurate estimation of the periodic solutions of the three-body problem with a long cycle than Newtonian mechanics.</a:t>
            </a:r>
          </a:p>
        </p:txBody>
      </p:sp>
      <p:sp>
        <p:nvSpPr>
          <p:cNvPr id="16" name="TextBox 15">
            <a:extLst>
              <a:ext uri="{FF2B5EF4-FFF2-40B4-BE49-F238E27FC236}">
                <a16:creationId xmlns:a16="http://schemas.microsoft.com/office/drawing/2014/main" id="{A4EB8F52-4C3B-34E7-D282-8E42960B9C11}"/>
              </a:ext>
            </a:extLst>
          </p:cNvPr>
          <p:cNvSpPr txBox="1"/>
          <p:nvPr/>
        </p:nvSpPr>
        <p:spPr>
          <a:xfrm>
            <a:off x="733056" y="13117897"/>
            <a:ext cx="14803314" cy="1600438"/>
          </a:xfrm>
          <a:prstGeom prst="rect">
            <a:avLst/>
          </a:prstGeom>
          <a:noFill/>
        </p:spPr>
        <p:txBody>
          <a:bodyPr wrap="square">
            <a:spAutoFit/>
          </a:bodyPr>
          <a:lstStyle/>
          <a:p>
            <a:r>
              <a:rPr lang="en-US" altLang="ko-KR" sz="3400" b="1" dirty="0"/>
              <a:t>Key words</a:t>
            </a:r>
          </a:p>
          <a:p>
            <a:r>
              <a:rPr lang="en-US" altLang="ko-KR" sz="3200" b="1" dirty="0"/>
              <a:t>Geodesic, Kepler problem, </a:t>
            </a:r>
            <a:r>
              <a:rPr lang="en-US" altLang="ko-KR" sz="3200" b="1" dirty="0" err="1"/>
              <a:t>Lagrangian</a:t>
            </a:r>
            <a:r>
              <a:rPr lang="en-US" altLang="ko-KR" sz="3200" b="1" dirty="0"/>
              <a:t> system, Runge-</a:t>
            </a:r>
            <a:r>
              <a:rPr lang="en-US" altLang="ko-KR" sz="3200" b="1" dirty="0" err="1"/>
              <a:t>Kutta</a:t>
            </a:r>
            <a:r>
              <a:rPr lang="en-US" altLang="ko-KR" sz="3200" b="1" dirty="0"/>
              <a:t> method, Three-body problem </a:t>
            </a:r>
            <a:endParaRPr lang="ko-KR" altLang="en-US" sz="3200" b="1" dirty="0"/>
          </a:p>
        </p:txBody>
      </p:sp>
      <p:sp>
        <p:nvSpPr>
          <p:cNvPr id="18" name="직사각형 17">
            <a:extLst>
              <a:ext uri="{FF2B5EF4-FFF2-40B4-BE49-F238E27FC236}">
                <a16:creationId xmlns:a16="http://schemas.microsoft.com/office/drawing/2014/main" id="{5246BC0C-6B13-D93A-0244-BAB32031F9CC}"/>
              </a:ext>
            </a:extLst>
          </p:cNvPr>
          <p:cNvSpPr/>
          <p:nvPr/>
        </p:nvSpPr>
        <p:spPr>
          <a:xfrm>
            <a:off x="-1" y="14796714"/>
            <a:ext cx="9654363" cy="9428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6600" b="1" dirty="0">
                <a:solidFill>
                  <a:schemeClr val="tx1"/>
                </a:solidFill>
              </a:rPr>
              <a:t>Theoretical backgrounds</a:t>
            </a:r>
            <a:endParaRPr lang="ko-KR" altLang="en-US" sz="6600" b="1" dirty="0">
              <a:solidFill>
                <a:schemeClr val="tx1"/>
              </a:solidFill>
            </a:endParaRPr>
          </a:p>
        </p:txBody>
      </p:sp>
      <p:cxnSp>
        <p:nvCxnSpPr>
          <p:cNvPr id="19" name="직선 연결선 37">
            <a:extLst>
              <a:ext uri="{FF2B5EF4-FFF2-40B4-BE49-F238E27FC236}">
                <a16:creationId xmlns:a16="http://schemas.microsoft.com/office/drawing/2014/main" id="{7C951B15-E1C5-2CBA-7D23-FEAA18769F32}"/>
              </a:ext>
            </a:extLst>
          </p:cNvPr>
          <p:cNvCxnSpPr>
            <a:cxnSpLocks/>
          </p:cNvCxnSpPr>
          <p:nvPr/>
        </p:nvCxnSpPr>
        <p:spPr>
          <a:xfrm>
            <a:off x="0" y="15734167"/>
            <a:ext cx="10117931" cy="0"/>
          </a:xfrm>
          <a:prstGeom prst="line">
            <a:avLst/>
          </a:prstGeom>
          <a:ln w="1905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A0CA4B4-BE52-6382-62E4-B620DCE5CA3F}"/>
              </a:ext>
            </a:extLst>
          </p:cNvPr>
          <p:cNvSpPr txBox="1"/>
          <p:nvPr/>
        </p:nvSpPr>
        <p:spPr>
          <a:xfrm>
            <a:off x="733056" y="16157491"/>
            <a:ext cx="14803314" cy="584775"/>
          </a:xfrm>
          <a:prstGeom prst="rect">
            <a:avLst/>
          </a:prstGeom>
          <a:noFill/>
        </p:spPr>
        <p:txBody>
          <a:bodyPr wrap="square">
            <a:spAutoFit/>
          </a:bodyPr>
          <a:lstStyle/>
          <a:p>
            <a:r>
              <a:rPr lang="en-US" altLang="ko-KR" sz="3200" dirty="0"/>
              <a:t>d</a:t>
            </a:r>
            <a:endParaRPr lang="ko-KR" altLang="en-US" sz="3200" dirty="0"/>
          </a:p>
        </p:txBody>
      </p:sp>
      <p:cxnSp>
        <p:nvCxnSpPr>
          <p:cNvPr id="21" name="직선 연결선 56">
            <a:extLst>
              <a:ext uri="{FF2B5EF4-FFF2-40B4-BE49-F238E27FC236}">
                <a16:creationId xmlns:a16="http://schemas.microsoft.com/office/drawing/2014/main" id="{B4491ECC-4F54-F900-872F-0AB5EE3E10DE}"/>
              </a:ext>
            </a:extLst>
          </p:cNvPr>
          <p:cNvCxnSpPr>
            <a:cxnSpLocks/>
          </p:cNvCxnSpPr>
          <p:nvPr/>
        </p:nvCxnSpPr>
        <p:spPr>
          <a:xfrm>
            <a:off x="16199644" y="7328494"/>
            <a:ext cx="0" cy="28886365"/>
          </a:xfrm>
          <a:prstGeom prst="line">
            <a:avLst/>
          </a:prstGeom>
          <a:ln>
            <a:solidFill>
              <a:srgbClr val="6C6C6C"/>
            </a:solidFill>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2E308B81-9F44-1B5D-4209-51CBE74E2734}"/>
              </a:ext>
            </a:extLst>
          </p:cNvPr>
          <p:cNvSpPr/>
          <p:nvPr/>
        </p:nvSpPr>
        <p:spPr>
          <a:xfrm>
            <a:off x="0" y="36433894"/>
            <a:ext cx="4570570" cy="85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6600" b="1" dirty="0">
                <a:solidFill>
                  <a:schemeClr val="tx1"/>
                </a:solidFill>
              </a:rPr>
              <a:t>References</a:t>
            </a:r>
            <a:endParaRPr lang="ko-KR" altLang="en-US" sz="6600" b="1" dirty="0">
              <a:solidFill>
                <a:schemeClr val="tx1"/>
              </a:solidFill>
            </a:endParaRPr>
          </a:p>
        </p:txBody>
      </p:sp>
      <p:sp>
        <p:nvSpPr>
          <p:cNvPr id="24" name="사각형: 둥근 모서리 19">
            <a:extLst>
              <a:ext uri="{FF2B5EF4-FFF2-40B4-BE49-F238E27FC236}">
                <a16:creationId xmlns:a16="http://schemas.microsoft.com/office/drawing/2014/main" id="{2726835F-012D-6BEE-B9D4-F6E4A5A48160}"/>
              </a:ext>
            </a:extLst>
          </p:cNvPr>
          <p:cNvSpPr/>
          <p:nvPr/>
        </p:nvSpPr>
        <p:spPr>
          <a:xfrm>
            <a:off x="425230" y="37290694"/>
            <a:ext cx="15635535" cy="2127162"/>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altLang="ko-KR" sz="2700" dirty="0"/>
              <a:t>-</a:t>
            </a:r>
            <a:r>
              <a:rPr lang="ko-KR" altLang="en-US" sz="2700" dirty="0"/>
              <a:t> </a:t>
            </a:r>
            <a:r>
              <a:rPr lang="en-US" altLang="ko-KR" sz="2700" dirty="0"/>
              <a:t>Butcher, J. C. (1996). A history of Runge-</a:t>
            </a:r>
            <a:r>
              <a:rPr lang="en-US" altLang="ko-KR" sz="2700" dirty="0" err="1"/>
              <a:t>Kutta</a:t>
            </a:r>
            <a:r>
              <a:rPr lang="en-US" altLang="ko-KR" sz="2700" dirty="0"/>
              <a:t> methods. </a:t>
            </a:r>
            <a:r>
              <a:rPr lang="en-US" altLang="ko-KR" sz="2700" i="1" dirty="0">
                <a:effectLst/>
              </a:rPr>
              <a:t>Applied numerical mathematics</a:t>
            </a:r>
            <a:r>
              <a:rPr lang="en-US" altLang="ko-KR" sz="2700" dirty="0"/>
              <a:t>, </a:t>
            </a:r>
            <a:r>
              <a:rPr lang="en-US" altLang="ko-KR" sz="2700" i="1" dirty="0">
                <a:effectLst/>
              </a:rPr>
              <a:t>20</a:t>
            </a:r>
            <a:r>
              <a:rPr lang="en-US" altLang="ko-KR" sz="2700" dirty="0"/>
              <a:t>(3), 247-260.</a:t>
            </a:r>
          </a:p>
          <a:p>
            <a:r>
              <a:rPr lang="en-US" altLang="ko-KR" sz="2700" dirty="0"/>
              <a:t>-</a:t>
            </a:r>
            <a:r>
              <a:rPr lang="ko-KR" altLang="en-US" sz="2700" dirty="0"/>
              <a:t> </a:t>
            </a:r>
            <a:r>
              <a:rPr lang="en-US" altLang="ko-KR" sz="2700" dirty="0" err="1"/>
              <a:t>Hestenes</a:t>
            </a:r>
            <a:r>
              <a:rPr lang="en-US" altLang="ko-KR" sz="2700" dirty="0"/>
              <a:t>, D. (2012). </a:t>
            </a:r>
            <a:r>
              <a:rPr lang="en-US" altLang="ko-KR" sz="2700" i="1" dirty="0">
                <a:effectLst/>
              </a:rPr>
              <a:t>New foundations for classical mechanics</a:t>
            </a:r>
            <a:r>
              <a:rPr lang="en-US" altLang="ko-KR" sz="2700" dirty="0"/>
              <a:t> (Vol. 15). Springer Science &amp; Business Media.</a:t>
            </a:r>
            <a:br>
              <a:rPr lang="en-US" altLang="ko-KR" sz="2700" dirty="0"/>
            </a:br>
            <a:r>
              <a:rPr lang="en-US" altLang="ko-KR" sz="2700" dirty="0"/>
              <a:t>- </a:t>
            </a:r>
            <a:r>
              <a:rPr lang="en" altLang="ko-Kore-KR" sz="2700" b="0" i="0" dirty="0">
                <a:solidFill>
                  <a:srgbClr val="222222"/>
                </a:solidFill>
                <a:effectLst/>
              </a:rPr>
              <a:t>Li, X., &amp; Liao, S. (2017). More than six hundred new families of Newtonian periodic planar </a:t>
            </a:r>
            <a:r>
              <a:rPr lang="en" altLang="ko-Kore-KR" sz="2700" b="0" i="0" dirty="0" err="1">
                <a:solidFill>
                  <a:srgbClr val="222222"/>
                </a:solidFill>
                <a:effectLst/>
              </a:rPr>
              <a:t>collisionless</a:t>
            </a:r>
            <a:r>
              <a:rPr lang="en" altLang="ko-Kore-KR" sz="2700" b="0" i="0" dirty="0">
                <a:solidFill>
                  <a:srgbClr val="222222"/>
                </a:solidFill>
                <a:effectLst/>
              </a:rPr>
              <a:t> three-body orbits. </a:t>
            </a:r>
            <a:r>
              <a:rPr lang="en" altLang="ko-Kore-KR" sz="2700" b="0" i="1" dirty="0">
                <a:solidFill>
                  <a:srgbClr val="222222"/>
                </a:solidFill>
                <a:effectLst/>
              </a:rPr>
              <a:t>Science China Physics, Mechanics &amp; Astronomy</a:t>
            </a:r>
            <a:r>
              <a:rPr lang="en" altLang="ko-Kore-KR" sz="2700" b="0" i="0" dirty="0">
                <a:solidFill>
                  <a:srgbClr val="222222"/>
                </a:solidFill>
                <a:effectLst/>
              </a:rPr>
              <a:t>, </a:t>
            </a:r>
            <a:r>
              <a:rPr lang="en" altLang="ko-Kore-KR" sz="2700" b="0" i="1" dirty="0">
                <a:solidFill>
                  <a:srgbClr val="222222"/>
                </a:solidFill>
                <a:effectLst/>
              </a:rPr>
              <a:t>60</a:t>
            </a:r>
            <a:r>
              <a:rPr lang="en" altLang="ko-Kore-KR" sz="2700" b="0" i="0" dirty="0">
                <a:solidFill>
                  <a:srgbClr val="222222"/>
                </a:solidFill>
                <a:effectLst/>
              </a:rPr>
              <a:t>, 1-7.</a:t>
            </a:r>
            <a:r>
              <a:rPr lang="ko-KR" altLang="en-US" sz="2700" dirty="0"/>
              <a:t> </a:t>
            </a:r>
            <a:endParaRPr lang="en-US" altLang="ko-KR" sz="2700" dirty="0"/>
          </a:p>
          <a:p>
            <a:r>
              <a:rPr lang="en-US" altLang="ko-KR" sz="2700" dirty="0"/>
              <a:t>- </a:t>
            </a:r>
            <a:r>
              <a:rPr lang="en-US" altLang="ko-KR" sz="2700" dirty="0" err="1"/>
              <a:t>Musielak</a:t>
            </a:r>
            <a:r>
              <a:rPr lang="en-US" altLang="ko-KR" sz="2700" dirty="0"/>
              <a:t>, Z. E., &amp; Quarles, B. (2014). The three-body problem. Reports on Progress in Physics, 77(6), 065901.</a:t>
            </a:r>
          </a:p>
        </p:txBody>
      </p:sp>
      <p:cxnSp>
        <p:nvCxnSpPr>
          <p:cNvPr id="25" name="직선 연결선 22">
            <a:extLst>
              <a:ext uri="{FF2B5EF4-FFF2-40B4-BE49-F238E27FC236}">
                <a16:creationId xmlns:a16="http://schemas.microsoft.com/office/drawing/2014/main" id="{5FA2A8F9-5782-A220-F2A4-8937AB58B755}"/>
              </a:ext>
            </a:extLst>
          </p:cNvPr>
          <p:cNvCxnSpPr>
            <a:cxnSpLocks/>
          </p:cNvCxnSpPr>
          <p:nvPr/>
        </p:nvCxnSpPr>
        <p:spPr>
          <a:xfrm flipV="1">
            <a:off x="433479" y="37217873"/>
            <a:ext cx="15635535" cy="49194"/>
          </a:xfrm>
          <a:prstGeom prst="line">
            <a:avLst/>
          </a:prstGeom>
          <a:ln w="1905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958525AA-8D64-1279-9B86-B2D09D4CB080}"/>
              </a:ext>
            </a:extLst>
          </p:cNvPr>
          <p:cNvSpPr/>
          <p:nvPr/>
        </p:nvSpPr>
        <p:spPr>
          <a:xfrm>
            <a:off x="16902451" y="32365121"/>
            <a:ext cx="4446813" cy="689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6600" b="1" dirty="0">
                <a:solidFill>
                  <a:schemeClr val="tx1"/>
                </a:solidFill>
              </a:rPr>
              <a:t>Discussion</a:t>
            </a:r>
            <a:endParaRPr lang="ko-KR" altLang="en-US" sz="6600" b="1" dirty="0">
              <a:solidFill>
                <a:schemeClr val="tx1"/>
              </a:solidFill>
            </a:endParaRPr>
          </a:p>
        </p:txBody>
      </p:sp>
      <p:sp>
        <p:nvSpPr>
          <p:cNvPr id="28" name="직사각형 27">
            <a:extLst>
              <a:ext uri="{FF2B5EF4-FFF2-40B4-BE49-F238E27FC236}">
                <a16:creationId xmlns:a16="http://schemas.microsoft.com/office/drawing/2014/main" id="{857BCDB0-DFEB-EBB9-BD50-3A92EA86BE06}"/>
              </a:ext>
            </a:extLst>
          </p:cNvPr>
          <p:cNvSpPr/>
          <p:nvPr/>
        </p:nvSpPr>
        <p:spPr>
          <a:xfrm>
            <a:off x="16841262" y="33275187"/>
            <a:ext cx="14980366" cy="6247172"/>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dirty="0"/>
          </a:p>
        </p:txBody>
      </p:sp>
      <p:cxnSp>
        <p:nvCxnSpPr>
          <p:cNvPr id="29" name="직선 연결선 61">
            <a:extLst>
              <a:ext uri="{FF2B5EF4-FFF2-40B4-BE49-F238E27FC236}">
                <a16:creationId xmlns:a16="http://schemas.microsoft.com/office/drawing/2014/main" id="{E852CD1F-00FB-37E5-E493-385AE572335C}"/>
              </a:ext>
            </a:extLst>
          </p:cNvPr>
          <p:cNvCxnSpPr>
            <a:cxnSpLocks/>
          </p:cNvCxnSpPr>
          <p:nvPr/>
        </p:nvCxnSpPr>
        <p:spPr>
          <a:xfrm>
            <a:off x="16202058" y="33207237"/>
            <a:ext cx="5502242" cy="0"/>
          </a:xfrm>
          <a:prstGeom prst="line">
            <a:avLst/>
          </a:prstGeom>
          <a:ln w="1905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0589199-4C54-6FFC-66E8-F514BBF494B2}"/>
              </a:ext>
            </a:extLst>
          </p:cNvPr>
          <p:cNvSpPr txBox="1"/>
          <p:nvPr/>
        </p:nvSpPr>
        <p:spPr>
          <a:xfrm>
            <a:off x="16980660" y="33529240"/>
            <a:ext cx="14619928" cy="6063198"/>
          </a:xfrm>
          <a:prstGeom prst="rect">
            <a:avLst/>
          </a:prstGeom>
          <a:noFill/>
        </p:spPr>
        <p:txBody>
          <a:bodyPr wrap="square">
            <a:spAutoFit/>
          </a:bodyPr>
          <a:lstStyle/>
          <a:p>
            <a:pPr marL="457200" indent="-457200" algn="just">
              <a:buFont typeface="Wingdings" panose="05000000000000000000" pitchFamily="2" charset="2"/>
              <a:buChar char="§"/>
            </a:pPr>
            <a:r>
              <a:rPr lang="en-US" altLang="ko-KR" sz="3200" dirty="0"/>
              <a:t>The error occurring at starting point is determined by plot interval, curvature of trajectory, and the rate of change of the curvature</a:t>
            </a:r>
          </a:p>
          <a:p>
            <a:pPr marL="914400" lvl="1" indent="-457200" algn="just">
              <a:buFont typeface="Wingdings" panose="05000000000000000000" pitchFamily="2" charset="2"/>
              <a:buChar char="§"/>
            </a:pPr>
            <a:r>
              <a:rPr lang="en-US" altLang="ko-KR" sz="2800" dirty="0"/>
              <a:t>Plot interval depends on formulation type(geodesic or Newtonian), numerical setup(step size) and physical condition(kinetic energy, potential energy)</a:t>
            </a:r>
          </a:p>
          <a:p>
            <a:pPr marL="914400" lvl="1" indent="-457200" algn="just">
              <a:buFont typeface="Wingdings" panose="05000000000000000000" pitchFamily="2" charset="2"/>
              <a:buChar char="§"/>
            </a:pPr>
            <a:r>
              <a:rPr lang="en-US" altLang="ko-KR" sz="2800" dirty="0"/>
              <a:t>Curvature of trajectory only depends on the physical condition(velocity, mass, position)</a:t>
            </a:r>
            <a:endParaRPr lang="en-US" altLang="ko-KR" sz="3200" dirty="0"/>
          </a:p>
          <a:p>
            <a:pPr marL="457200" indent="-457200" algn="just">
              <a:buFont typeface="Wingdings" panose="05000000000000000000" pitchFamily="2" charset="2"/>
              <a:buChar char="§"/>
            </a:pPr>
            <a:r>
              <a:rPr lang="en-US" altLang="ko-KR" sz="3200" dirty="0"/>
              <a:t>The geodesic formulation is more efficient than Newtonian formulation</a:t>
            </a:r>
          </a:p>
          <a:p>
            <a:pPr marL="914400" lvl="1" indent="-457200" algn="just">
              <a:buFont typeface="Wingdings" panose="05000000000000000000" pitchFamily="2" charset="2"/>
              <a:buChar char="§"/>
            </a:pPr>
            <a:r>
              <a:rPr lang="en-US" altLang="ko-KR" sz="2800" dirty="0"/>
              <a:t>The geodesic formulation showed higher accuracy-to-calculation cost than Newtonian formulation for elliptical orbit of Kepler problem.</a:t>
            </a:r>
          </a:p>
          <a:p>
            <a:pPr marL="914400" lvl="1" indent="-457200" algn="just">
              <a:buFont typeface="Wingdings" panose="05000000000000000000" pitchFamily="2" charset="2"/>
              <a:buChar char="§"/>
            </a:pPr>
            <a:r>
              <a:rPr lang="en-US" altLang="ko-KR" sz="2800" dirty="0"/>
              <a:t>The RK4 geodesic formulation showed more stable trajectory than Newtonian formulation with same order for periodic solution of three-body problem.</a:t>
            </a:r>
          </a:p>
          <a:p>
            <a:pPr marL="457200" indent="-457200" algn="just">
              <a:buFont typeface="Wingdings" panose="05000000000000000000" pitchFamily="2" charset="2"/>
              <a:buChar char="§"/>
            </a:pPr>
            <a:r>
              <a:rPr lang="en-US" altLang="ko-KR" sz="3200" dirty="0"/>
              <a:t>If we know the plot interval, curvature of trajectory, and the rate of change of the curvature in discrete term, we could compare the relative accuracy-to-calculation cost between Newtonian formulation and geodesic formulation.</a:t>
            </a:r>
          </a:p>
        </p:txBody>
      </p:sp>
      <mc:AlternateContent xmlns:mc="http://schemas.openxmlformats.org/markup-compatibility/2006" xmlns:a14="http://schemas.microsoft.com/office/drawing/2010/main">
        <mc:Choice Requires="a14">
          <p:sp>
            <p:nvSpPr>
              <p:cNvPr id="2" name="직사각형 1">
                <a:extLst>
                  <a:ext uri="{FF2B5EF4-FFF2-40B4-BE49-F238E27FC236}">
                    <a16:creationId xmlns:a16="http://schemas.microsoft.com/office/drawing/2014/main" id="{C41B1982-C6DD-3FB9-E01C-5C87883AB7CC}"/>
                  </a:ext>
                </a:extLst>
              </p:cNvPr>
              <p:cNvSpPr/>
              <p:nvPr/>
            </p:nvSpPr>
            <p:spPr>
              <a:xfrm>
                <a:off x="551013" y="15950399"/>
                <a:ext cx="15103418" cy="11434108"/>
              </a:xfrm>
              <a:prstGeom prst="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latinLnBrk="1"/>
                <a:r>
                  <a:rPr lang="en-US" altLang="ko-Kore-KR" sz="3200" b="1" kern="100" dirty="0">
                    <a:solidFill>
                      <a:schemeClr val="tx1"/>
                    </a:solidFill>
                    <a:effectLst/>
                    <a:ea typeface="맑은 고딕" panose="020B0503020000020004" pitchFamily="34" charset="-127"/>
                    <a:cs typeface="Times New Roman" panose="02020603050405020304" pitchFamily="18" charset="0"/>
                  </a:rPr>
                  <a:t>1. Geodesic formulation</a:t>
                </a:r>
              </a:p>
              <a:p>
                <a:pPr lvl="1" algn="just" latinLnBrk="1"/>
                <a:r>
                  <a:rPr lang="en-US" altLang="ko-Kore-KR" sz="3200" kern="100" dirty="0">
                    <a:solidFill>
                      <a:schemeClr val="tx1"/>
                    </a:solidFill>
                    <a:effectLst/>
                    <a:ea typeface="맑은 고딕" panose="020B0503020000020004" pitchFamily="34" charset="-127"/>
                    <a:cs typeface="Times New Roman" panose="02020603050405020304" pitchFamily="18" charset="0"/>
                  </a:rPr>
                  <a:t>	There are two main formulations to simulate a situation in which masses move in a gravitational field. The first is the commonly used Newtonian formulation(F=ma), and the second is the formulation using geodesic equation. The geodesic equation can be derived from Euler-Lagrange equation with Jacobi metric. The formulation derived from geodesic equation is as follows.</a:t>
                </a:r>
                <a:endParaRPr lang="ko-Kore-KR" altLang="ko-Kore-KR" sz="3200" kern="100" dirty="0">
                  <a:solidFill>
                    <a:schemeClr val="tx1"/>
                  </a:solidFill>
                  <a:effectLst/>
                  <a:ea typeface="맑은 고딕" panose="020B0503020000020004" pitchFamily="34" charset="-127"/>
                  <a:cs typeface="Times New Roman" panose="02020603050405020304" pitchFamily="18" charset="0"/>
                </a:endParaRPr>
              </a:p>
              <a:p>
                <a:pPr algn="just"/>
                <a:endParaRPr lang="en-US" altLang="ko-KR" sz="200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altLang="ko-KR" sz="3200" b="0" i="1" smtClean="0">
                              <a:solidFill>
                                <a:schemeClr val="tx1"/>
                              </a:solidFill>
                              <a:latin typeface="Cambria Math" panose="02040503050406030204" pitchFamily="18" charset="0"/>
                            </a:rPr>
                          </m:ctrlPr>
                        </m:sSubSupPr>
                        <m:e>
                          <m:r>
                            <a:rPr lang="en-US" altLang="ko-KR" sz="3200" b="0" i="1" smtClean="0">
                              <a:solidFill>
                                <a:schemeClr val="tx1"/>
                              </a:solidFill>
                              <a:latin typeface="Cambria Math" panose="02040503050406030204" pitchFamily="18" charset="0"/>
                            </a:rPr>
                            <m:t>𝑥</m:t>
                          </m:r>
                        </m:e>
                        <m:sub>
                          <m:r>
                            <a:rPr lang="en-US" altLang="ko-KR" sz="3200" b="0" i="1" smtClean="0">
                              <a:solidFill>
                                <a:schemeClr val="tx1"/>
                              </a:solidFill>
                              <a:latin typeface="Cambria Math" panose="02040503050406030204" pitchFamily="18" charset="0"/>
                            </a:rPr>
                            <m:t>𝑘</m:t>
                          </m:r>
                        </m:sub>
                        <m:sup>
                          <m:r>
                            <a:rPr lang="en-US" altLang="ko-KR" sz="3200" b="0" i="1" smtClean="0">
                              <a:solidFill>
                                <a:schemeClr val="tx1"/>
                              </a:solidFill>
                              <a:latin typeface="Cambria Math" panose="02040503050406030204" pitchFamily="18" charset="0"/>
                            </a:rPr>
                            <m:t>′′</m:t>
                          </m:r>
                        </m:sup>
                      </m:sSubSup>
                      <m:r>
                        <a:rPr lang="en-US" altLang="ko-KR" sz="3200" b="0" i="1" smtClean="0">
                          <a:solidFill>
                            <a:schemeClr val="tx1"/>
                          </a:solidFill>
                          <a:latin typeface="Cambria Math" panose="02040503050406030204" pitchFamily="18" charset="0"/>
                        </a:rPr>
                        <m:t>=−</m:t>
                      </m:r>
                      <m:f>
                        <m:fPr>
                          <m:ctrlPr>
                            <a:rPr lang="en-US" altLang="ko-KR" sz="3200" b="0" i="1" smtClean="0">
                              <a:solidFill>
                                <a:schemeClr val="tx1"/>
                              </a:solidFill>
                              <a:latin typeface="Cambria Math" panose="02040503050406030204" pitchFamily="18" charset="0"/>
                            </a:rPr>
                          </m:ctrlPr>
                        </m:fPr>
                        <m:num>
                          <m:r>
                            <a:rPr lang="en-US" altLang="ko-KR" sz="3200" b="0" i="1" smtClean="0">
                              <a:solidFill>
                                <a:schemeClr val="tx1"/>
                              </a:solidFill>
                              <a:latin typeface="Cambria Math" panose="02040503050406030204" pitchFamily="18" charset="0"/>
                            </a:rPr>
                            <m:t>𝜕</m:t>
                          </m:r>
                          <m:r>
                            <a:rPr lang="en-US" altLang="ko-KR" sz="3200" b="0" i="1" smtClean="0">
                              <a:solidFill>
                                <a:schemeClr val="tx1"/>
                              </a:solidFill>
                              <a:latin typeface="Cambria Math" panose="02040503050406030204" pitchFamily="18" charset="0"/>
                            </a:rPr>
                            <m:t>𝑇</m:t>
                          </m:r>
                        </m:num>
                        <m:den>
                          <m:r>
                            <a:rPr lang="en-US" altLang="ko-KR" sz="3200" b="0" i="1" smtClean="0">
                              <a:solidFill>
                                <a:schemeClr val="tx1"/>
                              </a:solidFill>
                              <a:latin typeface="Cambria Math" panose="02040503050406030204" pitchFamily="18" charset="0"/>
                            </a:rPr>
                            <m:t>𝜕</m:t>
                          </m:r>
                          <m:sSub>
                            <m:sSubPr>
                              <m:ctrlPr>
                                <a:rPr lang="en-US" altLang="ko-KR" sz="3200" b="0" i="1" smtClean="0">
                                  <a:solidFill>
                                    <a:schemeClr val="tx1"/>
                                  </a:solidFill>
                                  <a:latin typeface="Cambria Math" panose="02040503050406030204" pitchFamily="18" charset="0"/>
                                </a:rPr>
                              </m:ctrlPr>
                            </m:sSubPr>
                            <m:e>
                              <m:r>
                                <a:rPr lang="en-US" altLang="ko-KR" sz="3200" b="0" i="1" smtClean="0">
                                  <a:solidFill>
                                    <a:schemeClr val="tx1"/>
                                  </a:solidFill>
                                  <a:latin typeface="Cambria Math" panose="02040503050406030204" pitchFamily="18" charset="0"/>
                                </a:rPr>
                                <m:t>𝑥</m:t>
                              </m:r>
                            </m:e>
                            <m:sub>
                              <m:r>
                                <a:rPr lang="en-US" altLang="ko-KR" sz="3200" b="0" i="1" smtClean="0">
                                  <a:solidFill>
                                    <a:schemeClr val="tx1"/>
                                  </a:solidFill>
                                  <a:latin typeface="Cambria Math" panose="02040503050406030204" pitchFamily="18" charset="0"/>
                                </a:rPr>
                                <m:t>𝑖</m:t>
                              </m:r>
                            </m:sub>
                          </m:sSub>
                        </m:den>
                      </m:f>
                      <m:sSubSup>
                        <m:sSubSupPr>
                          <m:ctrlPr>
                            <a:rPr lang="en-US" altLang="ko-KR" sz="3200" b="0" i="1" smtClean="0">
                              <a:solidFill>
                                <a:schemeClr val="tx1"/>
                              </a:solidFill>
                              <a:latin typeface="Cambria Math" panose="02040503050406030204" pitchFamily="18" charset="0"/>
                            </a:rPr>
                          </m:ctrlPr>
                        </m:sSubSupPr>
                        <m:e>
                          <m:r>
                            <a:rPr lang="en-US" altLang="ko-KR" sz="3200" b="0" i="1" smtClean="0">
                              <a:solidFill>
                                <a:schemeClr val="tx1"/>
                              </a:solidFill>
                              <a:latin typeface="Cambria Math" panose="02040503050406030204" pitchFamily="18" charset="0"/>
                            </a:rPr>
                            <m:t>𝑥</m:t>
                          </m:r>
                        </m:e>
                        <m:sub>
                          <m:r>
                            <a:rPr lang="en-US" altLang="ko-KR" sz="3200" b="0" i="1" smtClean="0">
                              <a:solidFill>
                                <a:schemeClr val="tx1"/>
                              </a:solidFill>
                              <a:latin typeface="Cambria Math" panose="02040503050406030204" pitchFamily="18" charset="0"/>
                            </a:rPr>
                            <m:t>𝑖</m:t>
                          </m:r>
                        </m:sub>
                        <m:sup>
                          <m:r>
                            <a:rPr lang="en-US" altLang="ko-KR" sz="3200" b="0" i="1" smtClean="0">
                              <a:solidFill>
                                <a:schemeClr val="tx1"/>
                              </a:solidFill>
                              <a:latin typeface="Cambria Math" panose="02040503050406030204" pitchFamily="18" charset="0"/>
                            </a:rPr>
                            <m:t>′</m:t>
                          </m:r>
                        </m:sup>
                      </m:sSubSup>
                      <m:sSubSup>
                        <m:sSubSupPr>
                          <m:ctrlPr>
                            <a:rPr lang="en-US" altLang="ko-KR" sz="3200" b="0" i="1" smtClean="0">
                              <a:solidFill>
                                <a:schemeClr val="tx1"/>
                              </a:solidFill>
                              <a:latin typeface="Cambria Math" panose="02040503050406030204" pitchFamily="18" charset="0"/>
                            </a:rPr>
                          </m:ctrlPr>
                        </m:sSubSupPr>
                        <m:e>
                          <m:r>
                            <a:rPr lang="en-US" altLang="ko-KR" sz="3200" b="0" i="1" smtClean="0">
                              <a:solidFill>
                                <a:schemeClr val="tx1"/>
                              </a:solidFill>
                              <a:latin typeface="Cambria Math" panose="02040503050406030204" pitchFamily="18" charset="0"/>
                            </a:rPr>
                            <m:t>𝑥</m:t>
                          </m:r>
                        </m:e>
                        <m:sub>
                          <m:r>
                            <a:rPr lang="en-US" altLang="ko-KR" sz="3200" b="0" i="1" smtClean="0">
                              <a:solidFill>
                                <a:schemeClr val="tx1"/>
                              </a:solidFill>
                              <a:latin typeface="Cambria Math" panose="02040503050406030204" pitchFamily="18" charset="0"/>
                            </a:rPr>
                            <m:t>𝑘</m:t>
                          </m:r>
                        </m:sub>
                        <m:sup>
                          <m:r>
                            <a:rPr lang="en-US" altLang="ko-KR" sz="3200" b="0" i="1" smtClean="0">
                              <a:solidFill>
                                <a:schemeClr val="tx1"/>
                              </a:solidFill>
                              <a:latin typeface="Cambria Math" panose="02040503050406030204" pitchFamily="18" charset="0"/>
                            </a:rPr>
                            <m:t>′</m:t>
                          </m:r>
                        </m:sup>
                      </m:sSubSup>
                      <m:r>
                        <a:rPr lang="en-US" altLang="ko-KR" sz="3200" b="0" i="1" smtClean="0">
                          <a:solidFill>
                            <a:schemeClr val="tx1"/>
                          </a:solidFill>
                          <a:latin typeface="Cambria Math" panose="02040503050406030204" pitchFamily="18" charset="0"/>
                        </a:rPr>
                        <m:t>+</m:t>
                      </m:r>
                      <m:f>
                        <m:fPr>
                          <m:ctrlPr>
                            <a:rPr lang="en-US" altLang="ko-KR" sz="3200" b="0" i="1" smtClean="0">
                              <a:solidFill>
                                <a:schemeClr val="tx1"/>
                              </a:solidFill>
                              <a:latin typeface="Cambria Math" panose="02040503050406030204" pitchFamily="18" charset="0"/>
                            </a:rPr>
                          </m:ctrlPr>
                        </m:fPr>
                        <m:num>
                          <m:r>
                            <a:rPr lang="en-US" altLang="ko-KR" sz="3200" b="0" i="1" smtClean="0">
                              <a:solidFill>
                                <a:schemeClr val="tx1"/>
                              </a:solidFill>
                              <a:latin typeface="Cambria Math" panose="02040503050406030204" pitchFamily="18" charset="0"/>
                            </a:rPr>
                            <m:t>1</m:t>
                          </m:r>
                        </m:num>
                        <m:den>
                          <m:r>
                            <a:rPr lang="en-US" altLang="ko-KR" sz="3200" b="0" i="1" smtClean="0">
                              <a:solidFill>
                                <a:schemeClr val="tx1"/>
                              </a:solidFill>
                              <a:latin typeface="Cambria Math" panose="02040503050406030204" pitchFamily="18" charset="0"/>
                            </a:rPr>
                            <m:t>2</m:t>
                          </m:r>
                          <m:r>
                            <a:rPr lang="en-US" altLang="ko-KR" sz="3200" b="0" i="1" smtClean="0">
                              <a:solidFill>
                                <a:schemeClr val="tx1"/>
                              </a:solidFill>
                              <a:latin typeface="Cambria Math" panose="02040503050406030204" pitchFamily="18" charset="0"/>
                            </a:rPr>
                            <m:t>𝑇</m:t>
                          </m:r>
                        </m:den>
                      </m:f>
                      <m:f>
                        <m:fPr>
                          <m:ctrlPr>
                            <a:rPr lang="en-US" altLang="ko-KR" sz="3200" b="0" i="1" smtClean="0">
                              <a:solidFill>
                                <a:schemeClr val="tx1"/>
                              </a:solidFill>
                              <a:latin typeface="Cambria Math" panose="02040503050406030204" pitchFamily="18" charset="0"/>
                            </a:rPr>
                          </m:ctrlPr>
                        </m:fPr>
                        <m:num>
                          <m:r>
                            <a:rPr lang="en-US" altLang="ko-KR" sz="3200" b="0" i="1" smtClean="0">
                              <a:solidFill>
                                <a:schemeClr val="tx1"/>
                              </a:solidFill>
                              <a:latin typeface="Cambria Math" panose="02040503050406030204" pitchFamily="18" charset="0"/>
                            </a:rPr>
                            <m:t>𝜕</m:t>
                          </m:r>
                          <m:r>
                            <a:rPr lang="en-US" altLang="ko-KR" sz="3200" b="0" i="1" smtClean="0">
                              <a:solidFill>
                                <a:schemeClr val="tx1"/>
                              </a:solidFill>
                              <a:latin typeface="Cambria Math" panose="02040503050406030204" pitchFamily="18" charset="0"/>
                            </a:rPr>
                            <m:t>𝑇</m:t>
                          </m:r>
                        </m:num>
                        <m:den>
                          <m:r>
                            <a:rPr lang="en-US" altLang="ko-KR" sz="3200" b="0" i="1" smtClean="0">
                              <a:solidFill>
                                <a:schemeClr val="tx1"/>
                              </a:solidFill>
                              <a:latin typeface="Cambria Math" panose="02040503050406030204" pitchFamily="18" charset="0"/>
                            </a:rPr>
                            <m:t>𝜕</m:t>
                          </m:r>
                          <m:sSub>
                            <m:sSubPr>
                              <m:ctrlPr>
                                <a:rPr lang="en-US" altLang="ko-KR" sz="3200" b="0" i="1" smtClean="0">
                                  <a:solidFill>
                                    <a:schemeClr val="tx1"/>
                                  </a:solidFill>
                                  <a:latin typeface="Cambria Math" panose="02040503050406030204" pitchFamily="18" charset="0"/>
                                </a:rPr>
                              </m:ctrlPr>
                            </m:sSubPr>
                            <m:e>
                              <m:r>
                                <a:rPr lang="en-US" altLang="ko-KR" sz="3200" b="0" i="1" smtClean="0">
                                  <a:solidFill>
                                    <a:schemeClr val="tx1"/>
                                  </a:solidFill>
                                  <a:latin typeface="Cambria Math" panose="02040503050406030204" pitchFamily="18" charset="0"/>
                                </a:rPr>
                                <m:t>𝑥</m:t>
                              </m:r>
                            </m:e>
                            <m:sub>
                              <m:r>
                                <a:rPr lang="en-US" altLang="ko-KR" sz="3200" b="0" i="1" smtClean="0">
                                  <a:solidFill>
                                    <a:schemeClr val="tx1"/>
                                  </a:solidFill>
                                  <a:latin typeface="Cambria Math" panose="02040503050406030204" pitchFamily="18" charset="0"/>
                                </a:rPr>
                                <m:t>𝑘</m:t>
                              </m:r>
                            </m:sub>
                          </m:sSub>
                        </m:den>
                      </m:f>
                      <m:sSup>
                        <m:sSupPr>
                          <m:ctrlPr>
                            <a:rPr lang="en-US" altLang="ko-KR" sz="3200" b="0" i="1" smtClean="0">
                              <a:solidFill>
                                <a:schemeClr val="tx1"/>
                              </a:solidFill>
                              <a:latin typeface="Cambria Math" panose="02040503050406030204" pitchFamily="18" charset="0"/>
                            </a:rPr>
                          </m:ctrlPr>
                        </m:sSupPr>
                        <m:e>
                          <m:d>
                            <m:dPr>
                              <m:ctrlPr>
                                <a:rPr lang="en-US" altLang="ko-KR" sz="3200" b="0" i="1" smtClean="0">
                                  <a:solidFill>
                                    <a:schemeClr val="tx1"/>
                                  </a:solidFill>
                                  <a:latin typeface="Cambria Math" panose="02040503050406030204" pitchFamily="18" charset="0"/>
                                </a:rPr>
                              </m:ctrlPr>
                            </m:dPr>
                            <m:e>
                              <m:sSubSup>
                                <m:sSubSupPr>
                                  <m:ctrlPr>
                                    <a:rPr lang="en-US" altLang="ko-KR" sz="3200" b="0" i="1" smtClean="0">
                                      <a:solidFill>
                                        <a:schemeClr val="tx1"/>
                                      </a:solidFill>
                                      <a:latin typeface="Cambria Math" panose="02040503050406030204" pitchFamily="18" charset="0"/>
                                    </a:rPr>
                                  </m:ctrlPr>
                                </m:sSubSupPr>
                                <m:e>
                                  <m:r>
                                    <a:rPr lang="en-US" altLang="ko-KR" sz="3200" b="0" i="1" smtClean="0">
                                      <a:solidFill>
                                        <a:schemeClr val="tx1"/>
                                      </a:solidFill>
                                      <a:latin typeface="Cambria Math" panose="02040503050406030204" pitchFamily="18" charset="0"/>
                                    </a:rPr>
                                    <m:t>𝑥</m:t>
                                  </m:r>
                                </m:e>
                                <m:sub>
                                  <m:r>
                                    <a:rPr lang="en-US" altLang="ko-KR" sz="3200" b="0" i="1" smtClean="0">
                                      <a:solidFill>
                                        <a:schemeClr val="tx1"/>
                                      </a:solidFill>
                                      <a:latin typeface="Cambria Math" panose="02040503050406030204" pitchFamily="18" charset="0"/>
                                    </a:rPr>
                                    <m:t>𝑖</m:t>
                                  </m:r>
                                </m:sub>
                                <m:sup>
                                  <m:r>
                                    <a:rPr lang="en-US" altLang="ko-KR" sz="3200" b="0" i="1" smtClean="0">
                                      <a:solidFill>
                                        <a:schemeClr val="tx1"/>
                                      </a:solidFill>
                                      <a:latin typeface="Cambria Math" panose="02040503050406030204" pitchFamily="18" charset="0"/>
                                    </a:rPr>
                                    <m:t>′</m:t>
                                  </m:r>
                                </m:sup>
                              </m:sSubSup>
                            </m:e>
                          </m:d>
                        </m:e>
                        <m:sup>
                          <m:r>
                            <a:rPr lang="en-US" altLang="ko-KR" sz="3200" b="0" i="1" smtClean="0">
                              <a:solidFill>
                                <a:schemeClr val="tx1"/>
                              </a:solidFill>
                              <a:latin typeface="Cambria Math" panose="02040503050406030204" pitchFamily="18" charset="0"/>
                            </a:rPr>
                            <m:t>2</m:t>
                          </m:r>
                        </m:sup>
                      </m:sSup>
                    </m:oMath>
                  </m:oMathPara>
                </a14:m>
                <a:endParaRPr lang="en-US" altLang="ko-KR" sz="3200" dirty="0">
                  <a:solidFill>
                    <a:schemeClr val="tx1"/>
                  </a:solidFill>
                </a:endParaRPr>
              </a:p>
              <a:p>
                <a:pPr algn="just"/>
                <a:endParaRPr lang="en-US" altLang="ko-Kore-KR" sz="2000" kern="100" dirty="0">
                  <a:solidFill>
                    <a:schemeClr val="tx1"/>
                  </a:solidFill>
                  <a:effectLst/>
                  <a:latin typeface="Calibri" panose="020F0502020204030204" pitchFamily="34" charset="0"/>
                  <a:ea typeface="맑은 고딕" panose="020B0503020000020004" pitchFamily="34" charset="-127"/>
                  <a:cs typeface="Times New Roman" panose="02020603050405020304" pitchFamily="18" charset="0"/>
                </a:endParaRPr>
              </a:p>
              <a:p>
                <a:pPr algn="just"/>
                <a:r>
                  <a:rPr lang="en-US" altLang="ko-Kore-KR" sz="3200" kern="100" dirty="0">
                    <a:solidFill>
                      <a:schemeClr val="tx1"/>
                    </a:solidFill>
                    <a:effectLst/>
                    <a:latin typeface="Calibri" panose="020F0502020204030204" pitchFamily="34" charset="0"/>
                    <a:ea typeface="맑은 고딕" panose="020B0503020000020004" pitchFamily="34" charset="-127"/>
                    <a:cs typeface="Times New Roman" panose="02020603050405020304" pitchFamily="18" charset="0"/>
                  </a:rPr>
                  <a:t>	The Newtonian formulation and geodesic formulation are theoretically identical but different in numerical analysis process, resulting the difference in accuracy and computational cost.</a:t>
                </a:r>
                <a:endParaRPr lang="en-US" altLang="ko-Kore-KR" sz="3200" kern="100" dirty="0">
                  <a:solidFill>
                    <a:schemeClr val="tx1"/>
                  </a:solidFill>
                  <a:latin typeface="Calibri" panose="020F0502020204030204" pitchFamily="34" charset="0"/>
                  <a:ea typeface="맑은 고딕" panose="020B0503020000020004" pitchFamily="34" charset="-127"/>
                  <a:cs typeface="Times New Roman" panose="02020603050405020304" pitchFamily="18" charset="0"/>
                </a:endParaRPr>
              </a:p>
              <a:p>
                <a:pPr algn="just"/>
                <a:endParaRPr lang="en-US" altLang="ko-Kore-KR" sz="2000" kern="100" dirty="0">
                  <a:solidFill>
                    <a:schemeClr val="tx1"/>
                  </a:solidFill>
                  <a:effectLst/>
                  <a:latin typeface="Calibri" panose="020F0502020204030204" pitchFamily="34" charset="0"/>
                  <a:ea typeface="맑은 고딕" panose="020B0503020000020004" pitchFamily="34" charset="-127"/>
                  <a:cs typeface="Times New Roman" panose="02020603050405020304" pitchFamily="18" charset="0"/>
                </a:endParaRPr>
              </a:p>
              <a:p>
                <a:pPr algn="just"/>
                <a:r>
                  <a:rPr lang="en-US" altLang="ko-Kore-KR" sz="3200" b="1" kern="100" dirty="0">
                    <a:solidFill>
                      <a:schemeClr val="tx1"/>
                    </a:solidFill>
                    <a:latin typeface="Calibri" panose="020F0502020204030204" pitchFamily="34" charset="0"/>
                    <a:ea typeface="맑은 고딕" panose="020B0503020000020004" pitchFamily="34" charset="-127"/>
                    <a:cs typeface="Times New Roman" panose="02020603050405020304" pitchFamily="18" charset="0"/>
                  </a:rPr>
                  <a:t>2. Error estimation function</a:t>
                </a:r>
                <a:endParaRPr lang="en-US" altLang="ko-Kore-KR" sz="3200" b="1" kern="100" dirty="0">
                  <a:solidFill>
                    <a:schemeClr val="tx1"/>
                  </a:solidFill>
                  <a:effectLst/>
                  <a:latin typeface="Calibri" panose="020F0502020204030204" pitchFamily="34" charset="0"/>
                  <a:ea typeface="맑은 고딕" panose="020B0503020000020004" pitchFamily="34" charset="-127"/>
                  <a:cs typeface="Times New Roman" panose="02020603050405020304" pitchFamily="18" charset="0"/>
                </a:endParaRPr>
              </a:p>
              <a:p>
                <a:pPr algn="just"/>
                <a:r>
                  <a:rPr lang="en-US" altLang="ko-Kore-KR" sz="3200" kern="100" dirty="0">
                    <a:solidFill>
                      <a:schemeClr val="tx1"/>
                    </a:solidFill>
                    <a:latin typeface="Calibri" panose="020F0502020204030204" pitchFamily="34" charset="0"/>
                    <a:ea typeface="맑은 고딕" panose="020B0503020000020004" pitchFamily="34" charset="-127"/>
                    <a:cs typeface="Times New Roman" panose="02020603050405020304" pitchFamily="18" charset="0"/>
                  </a:rPr>
                  <a:t>	</a:t>
                </a:r>
                <a:r>
                  <a:rPr lang="en-US" altLang="ko-Kore-KR" sz="3200" kern="100" dirty="0">
                    <a:solidFill>
                      <a:schemeClr val="tx1"/>
                    </a:solidFill>
                    <a:effectLst/>
                    <a:latin typeface="Calibri" panose="020F0502020204030204" pitchFamily="34" charset="0"/>
                    <a:ea typeface="맑은 고딕" panose="020B0503020000020004" pitchFamily="34" charset="-127"/>
                    <a:cs typeface="Times New Roman" panose="02020603050405020304" pitchFamily="18" charset="0"/>
                  </a:rPr>
                  <a:t>Error occurs significantly when the points are marked at large intervals, and the direction of the trajectory changes a lot. To quantify the above relationship, we defined the distance between the plots as “plot interval” and “curvature” of trajectory as the parameter of error estimation function. We assumed that the curvature at and near a point on the trajectory is constant. Based on this assumption, the error estimation function for Euler method can be expressed as follows.</a:t>
                </a:r>
              </a:p>
              <a:p>
                <a:pPr algn="just"/>
                <a:endParaRPr lang="ko-Kore-KR" altLang="ko-Kore-KR" sz="2000" kern="100" dirty="0">
                  <a:solidFill>
                    <a:schemeClr val="tx1"/>
                  </a:solidFill>
                  <a:effectLst/>
                  <a:latin typeface="Calibri" panose="020F0502020204030204" pitchFamily="34" charset="0"/>
                  <a:ea typeface="맑은 고딕" panose="020B0503020000020004" pitchFamily="34" charset="-127"/>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ko-KR" sz="3200" b="0" i="1" smtClean="0">
                          <a:solidFill>
                            <a:schemeClr val="tx1"/>
                          </a:solidFill>
                          <a:latin typeface="Cambria Math" panose="02040503050406030204" pitchFamily="18" charset="0"/>
                        </a:rPr>
                        <m:t>𝐸𝑟</m:t>
                      </m:r>
                      <m:sSub>
                        <m:sSubPr>
                          <m:ctrlPr>
                            <a:rPr lang="en-US" altLang="ko-KR" sz="3200" b="0" i="1" smtClean="0">
                              <a:solidFill>
                                <a:schemeClr val="tx1"/>
                              </a:solidFill>
                              <a:latin typeface="Cambria Math" panose="02040503050406030204" pitchFamily="18" charset="0"/>
                            </a:rPr>
                          </m:ctrlPr>
                        </m:sSubPr>
                        <m:e>
                          <m:r>
                            <a:rPr lang="en-US" altLang="ko-KR" sz="3200" b="0" i="1" smtClean="0">
                              <a:solidFill>
                                <a:schemeClr val="tx1"/>
                              </a:solidFill>
                              <a:latin typeface="Cambria Math" panose="02040503050406030204" pitchFamily="18" charset="0"/>
                            </a:rPr>
                            <m:t>𝑟</m:t>
                          </m:r>
                        </m:e>
                        <m:sub>
                          <m:r>
                            <a:rPr lang="en-US" altLang="ko-KR" sz="3200" b="0" i="1" smtClean="0">
                              <a:solidFill>
                                <a:schemeClr val="tx1"/>
                              </a:solidFill>
                              <a:latin typeface="Cambria Math" panose="02040503050406030204" pitchFamily="18" charset="0"/>
                            </a:rPr>
                            <m:t>𝐴𝑏𝑠</m:t>
                          </m:r>
                        </m:sub>
                      </m:sSub>
                      <m:d>
                        <m:dPr>
                          <m:ctrlPr>
                            <a:rPr lang="en-US" altLang="ko-KR" sz="3200" b="0" i="1" smtClean="0">
                              <a:solidFill>
                                <a:schemeClr val="tx1"/>
                              </a:solidFill>
                              <a:latin typeface="Cambria Math" panose="02040503050406030204" pitchFamily="18" charset="0"/>
                            </a:rPr>
                          </m:ctrlPr>
                        </m:dPr>
                        <m:e>
                          <m:r>
                            <a:rPr lang="en-US" altLang="ko-KR" sz="3200" b="0" i="1" smtClean="0">
                              <a:solidFill>
                                <a:schemeClr val="tx1"/>
                              </a:solidFill>
                              <a:latin typeface="Cambria Math" panose="02040503050406030204" pitchFamily="18" charset="0"/>
                            </a:rPr>
                            <m:t>𝜅</m:t>
                          </m:r>
                          <m:r>
                            <a:rPr lang="en-US" altLang="ko-KR" sz="3200" b="0" i="1" smtClean="0">
                              <a:solidFill>
                                <a:schemeClr val="tx1"/>
                              </a:solidFill>
                              <a:latin typeface="Cambria Math" panose="02040503050406030204" pitchFamily="18" charset="0"/>
                            </a:rPr>
                            <m:t> , </m:t>
                          </m:r>
                          <m:r>
                            <a:rPr lang="en-US" altLang="ko-KR" sz="3200" b="0" i="1" smtClean="0">
                              <a:solidFill>
                                <a:schemeClr val="tx1"/>
                              </a:solidFill>
                              <a:latin typeface="Cambria Math" panose="02040503050406030204" pitchFamily="18" charset="0"/>
                            </a:rPr>
                            <m:t>𝑑</m:t>
                          </m:r>
                        </m:e>
                      </m:d>
                      <m:r>
                        <a:rPr lang="en-US" altLang="ko-KR" sz="3200" b="0" i="1" smtClean="0">
                          <a:solidFill>
                            <a:schemeClr val="tx1"/>
                          </a:solidFill>
                          <a:latin typeface="Cambria Math" panose="02040503050406030204" pitchFamily="18" charset="0"/>
                        </a:rPr>
                        <m:t>=</m:t>
                      </m:r>
                      <m:rad>
                        <m:radPr>
                          <m:degHide m:val="on"/>
                          <m:ctrlPr>
                            <a:rPr lang="en-US" altLang="ko-KR" sz="3200" b="0" i="1" smtClean="0">
                              <a:solidFill>
                                <a:schemeClr val="tx1"/>
                              </a:solidFill>
                              <a:latin typeface="Cambria Math" panose="02040503050406030204" pitchFamily="18" charset="0"/>
                            </a:rPr>
                          </m:ctrlPr>
                        </m:radPr>
                        <m:deg/>
                        <m:e>
                          <m:f>
                            <m:fPr>
                              <m:ctrlPr>
                                <a:rPr lang="en-US" altLang="ko-KR" sz="3200" b="0" i="1" smtClean="0">
                                  <a:solidFill>
                                    <a:schemeClr val="tx1"/>
                                  </a:solidFill>
                                  <a:latin typeface="Cambria Math" panose="02040503050406030204" pitchFamily="18" charset="0"/>
                                </a:rPr>
                              </m:ctrlPr>
                            </m:fPr>
                            <m:num>
                              <m:r>
                                <a:rPr lang="en-US" altLang="ko-KR" sz="3200" b="0" i="1" smtClean="0">
                                  <a:solidFill>
                                    <a:schemeClr val="tx1"/>
                                  </a:solidFill>
                                  <a:latin typeface="Cambria Math" panose="02040503050406030204" pitchFamily="18" charset="0"/>
                                </a:rPr>
                                <m:t>1</m:t>
                              </m:r>
                            </m:num>
                            <m:den>
                              <m:sSup>
                                <m:sSupPr>
                                  <m:ctrlPr>
                                    <a:rPr lang="en-US" altLang="ko-KR" sz="3200" b="0" i="1" smtClean="0">
                                      <a:solidFill>
                                        <a:schemeClr val="tx1"/>
                                      </a:solidFill>
                                      <a:latin typeface="Cambria Math" panose="02040503050406030204" pitchFamily="18" charset="0"/>
                                    </a:rPr>
                                  </m:ctrlPr>
                                </m:sSupPr>
                                <m:e>
                                  <m:r>
                                    <a:rPr lang="en-US" altLang="ko-KR" sz="3200" b="0" i="1" smtClean="0">
                                      <a:solidFill>
                                        <a:schemeClr val="tx1"/>
                                      </a:solidFill>
                                      <a:latin typeface="Cambria Math" panose="02040503050406030204" pitchFamily="18" charset="0"/>
                                    </a:rPr>
                                    <m:t>𝜅</m:t>
                                  </m:r>
                                </m:e>
                                <m:sup>
                                  <m:r>
                                    <a:rPr lang="en-US" altLang="ko-KR" sz="3200" b="0" i="1" smtClean="0">
                                      <a:solidFill>
                                        <a:schemeClr val="tx1"/>
                                      </a:solidFill>
                                      <a:latin typeface="Cambria Math" panose="02040503050406030204" pitchFamily="18" charset="0"/>
                                    </a:rPr>
                                    <m:t>2</m:t>
                                  </m:r>
                                </m:sup>
                              </m:sSup>
                            </m:den>
                          </m:f>
                          <m:r>
                            <a:rPr lang="en-US" altLang="ko-KR" sz="3200" b="0" i="1" smtClean="0">
                              <a:solidFill>
                                <a:schemeClr val="tx1"/>
                              </a:solidFill>
                              <a:latin typeface="Cambria Math" panose="02040503050406030204" pitchFamily="18" charset="0"/>
                            </a:rPr>
                            <m:t>+</m:t>
                          </m:r>
                          <m:sSup>
                            <m:sSupPr>
                              <m:ctrlPr>
                                <a:rPr lang="en-US" altLang="ko-KR" sz="3200" b="0" i="1" smtClean="0">
                                  <a:solidFill>
                                    <a:schemeClr val="tx1"/>
                                  </a:solidFill>
                                  <a:latin typeface="Cambria Math" panose="02040503050406030204" pitchFamily="18" charset="0"/>
                                </a:rPr>
                              </m:ctrlPr>
                            </m:sSupPr>
                            <m:e>
                              <m:r>
                                <a:rPr lang="en-US" altLang="ko-KR" sz="3200" b="0" i="1" smtClean="0">
                                  <a:solidFill>
                                    <a:schemeClr val="tx1"/>
                                  </a:solidFill>
                                  <a:latin typeface="Cambria Math" panose="02040503050406030204" pitchFamily="18" charset="0"/>
                                </a:rPr>
                                <m:t>𝑑</m:t>
                              </m:r>
                            </m:e>
                            <m:sup>
                              <m:r>
                                <a:rPr lang="en-US" altLang="ko-KR" sz="3200" b="0" i="1" smtClean="0">
                                  <a:solidFill>
                                    <a:schemeClr val="tx1"/>
                                  </a:solidFill>
                                  <a:latin typeface="Cambria Math" panose="02040503050406030204" pitchFamily="18" charset="0"/>
                                </a:rPr>
                                <m:t>2</m:t>
                              </m:r>
                            </m:sup>
                          </m:sSup>
                        </m:e>
                      </m:rad>
                      <m:r>
                        <a:rPr lang="en-US" altLang="ko-KR" sz="3200" b="0" i="1" smtClean="0">
                          <a:solidFill>
                            <a:schemeClr val="tx1"/>
                          </a:solidFill>
                          <a:latin typeface="Cambria Math" panose="02040503050406030204" pitchFamily="18" charset="0"/>
                        </a:rPr>
                        <m:t> −</m:t>
                      </m:r>
                      <m:f>
                        <m:fPr>
                          <m:ctrlPr>
                            <a:rPr lang="en-US" altLang="ko-KR" sz="3200" b="0" i="1" smtClean="0">
                              <a:solidFill>
                                <a:schemeClr val="tx1"/>
                              </a:solidFill>
                              <a:latin typeface="Cambria Math" panose="02040503050406030204" pitchFamily="18" charset="0"/>
                            </a:rPr>
                          </m:ctrlPr>
                        </m:fPr>
                        <m:num>
                          <m:r>
                            <a:rPr lang="en-US" altLang="ko-KR" sz="3200" b="0" i="1" smtClean="0">
                              <a:solidFill>
                                <a:schemeClr val="tx1"/>
                              </a:solidFill>
                              <a:latin typeface="Cambria Math" panose="02040503050406030204" pitchFamily="18" charset="0"/>
                            </a:rPr>
                            <m:t>1</m:t>
                          </m:r>
                        </m:num>
                        <m:den>
                          <m:r>
                            <a:rPr lang="en-US" altLang="ko-KR" sz="3200" b="0" i="1" smtClean="0">
                              <a:solidFill>
                                <a:schemeClr val="tx1"/>
                              </a:solidFill>
                              <a:latin typeface="Cambria Math" panose="02040503050406030204" pitchFamily="18" charset="0"/>
                            </a:rPr>
                            <m:t>𝜅</m:t>
                          </m:r>
                          <m:r>
                            <a:rPr lang="en-US" altLang="ko-KR" sz="3200" b="0" i="1" smtClean="0">
                              <a:solidFill>
                                <a:schemeClr val="tx1"/>
                              </a:solidFill>
                              <a:latin typeface="Cambria Math" panose="02040503050406030204" pitchFamily="18" charset="0"/>
                            </a:rPr>
                            <m:t> </m:t>
                          </m:r>
                        </m:den>
                      </m:f>
                    </m:oMath>
                  </m:oMathPara>
                </a14:m>
                <a:endParaRPr lang="ko-KR" altLang="en-US" sz="3200" dirty="0">
                  <a:solidFill>
                    <a:schemeClr val="tx1"/>
                  </a:solidFill>
                </a:endParaRPr>
              </a:p>
            </p:txBody>
          </p:sp>
        </mc:Choice>
        <mc:Fallback xmlns="">
          <p:sp>
            <p:nvSpPr>
              <p:cNvPr id="2" name="직사각형 1">
                <a:extLst>
                  <a:ext uri="{FF2B5EF4-FFF2-40B4-BE49-F238E27FC236}">
                    <a16:creationId xmlns:a16="http://schemas.microsoft.com/office/drawing/2014/main" id="{C41B1982-C6DD-3FB9-E01C-5C87883AB7CC}"/>
                  </a:ext>
                </a:extLst>
              </p:cNvPr>
              <p:cNvSpPr>
                <a:spLocks noRot="1" noChangeAspect="1" noMove="1" noResize="1" noEditPoints="1" noAdjustHandles="1" noChangeArrowheads="1" noChangeShapeType="1" noTextEdit="1"/>
              </p:cNvSpPr>
              <p:nvPr/>
            </p:nvSpPr>
            <p:spPr>
              <a:xfrm>
                <a:off x="551013" y="15950399"/>
                <a:ext cx="15103418" cy="11434108"/>
              </a:xfrm>
              <a:prstGeom prst="rect">
                <a:avLst/>
              </a:prstGeom>
              <a:blipFill>
                <a:blip r:embed="rId6"/>
                <a:stretch>
                  <a:fillRect l="-968" t="-1225" r="-968" b="-213"/>
                </a:stretch>
              </a:blipFill>
              <a:ln>
                <a:solidFill>
                  <a:schemeClr val="accent1">
                    <a:lumMod val="75000"/>
                  </a:schemeClr>
                </a:solidFill>
              </a:ln>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BFC665A0-C6DE-DEAB-003F-45462ABD505D}"/>
              </a:ext>
            </a:extLst>
          </p:cNvPr>
          <p:cNvSpPr/>
          <p:nvPr/>
        </p:nvSpPr>
        <p:spPr>
          <a:xfrm>
            <a:off x="425231" y="27510598"/>
            <a:ext cx="3601764" cy="802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ko-KR" sz="6600" b="1" dirty="0">
                <a:solidFill>
                  <a:schemeClr val="tx1"/>
                </a:solidFill>
              </a:rPr>
              <a:t>Results</a:t>
            </a:r>
            <a:endParaRPr lang="ko-KR" altLang="en-US" sz="6600" b="1" dirty="0">
              <a:solidFill>
                <a:schemeClr val="tx1"/>
              </a:solidFill>
            </a:endParaRPr>
          </a:p>
        </p:txBody>
      </p:sp>
      <p:cxnSp>
        <p:nvCxnSpPr>
          <p:cNvPr id="12" name="직선 연결선 40">
            <a:extLst>
              <a:ext uri="{FF2B5EF4-FFF2-40B4-BE49-F238E27FC236}">
                <a16:creationId xmlns:a16="http://schemas.microsoft.com/office/drawing/2014/main" id="{9C554D92-7D9C-B779-0340-12C0CC18C1E3}"/>
              </a:ext>
            </a:extLst>
          </p:cNvPr>
          <p:cNvCxnSpPr>
            <a:cxnSpLocks/>
          </p:cNvCxnSpPr>
          <p:nvPr/>
        </p:nvCxnSpPr>
        <p:spPr>
          <a:xfrm>
            <a:off x="-1" y="28312811"/>
            <a:ext cx="4318056" cy="0"/>
          </a:xfrm>
          <a:prstGeom prst="line">
            <a:avLst/>
          </a:prstGeom>
          <a:ln w="1905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사각형: 둥근 모서리 19">
            <a:extLst>
              <a:ext uri="{FF2B5EF4-FFF2-40B4-BE49-F238E27FC236}">
                <a16:creationId xmlns:a16="http://schemas.microsoft.com/office/drawing/2014/main" id="{F651A400-9AB0-4525-3B05-F32AD65D27EA}"/>
              </a:ext>
            </a:extLst>
          </p:cNvPr>
          <p:cNvSpPr/>
          <p:nvPr/>
        </p:nvSpPr>
        <p:spPr>
          <a:xfrm>
            <a:off x="425231" y="33726016"/>
            <a:ext cx="15635535" cy="2609489"/>
          </a:xfrm>
          <a:prstGeom prst="roundRect">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altLang="ko-KR" sz="2800" b="1" dirty="0"/>
              <a:t>Fig 1. Error estimation function</a:t>
            </a:r>
            <a:r>
              <a:rPr lang="ko-KR" altLang="en-US" sz="2800" b="1" dirty="0"/>
              <a:t> </a:t>
            </a:r>
            <a:r>
              <a:rPr lang="en-US" altLang="ko-KR" sz="2800" b="1" dirty="0"/>
              <a:t>and rate of curvature. </a:t>
            </a:r>
            <a:r>
              <a:rPr lang="en-US" altLang="ko-KR" sz="2800" dirty="0"/>
              <a:t>(a) Error estimation function and relative error measured from simulation of circular orbits. Since the assumption is not need to circular orbits, there is no difference between the function and measurements. And even if it is not circular trajectory, it is expected to valid at step size small enough. (b) Absolute error measured from simulation of Kepler orbits. The error is greater than the circular orbit in all cases for the Kepler orbit, suggested by our theory. The error indicates higher value when the rate</a:t>
            </a:r>
            <a:r>
              <a:rPr lang="ko-KR" altLang="en-US" sz="2800" dirty="0"/>
              <a:t> </a:t>
            </a:r>
            <a:r>
              <a:rPr lang="en-US" altLang="ko-KR" sz="2800" dirty="0"/>
              <a:t>of curvature is positive than when it is negative. </a:t>
            </a:r>
          </a:p>
        </p:txBody>
      </p:sp>
      <p:pic>
        <p:nvPicPr>
          <p:cNvPr id="38" name="그림 37">
            <a:extLst>
              <a:ext uri="{FF2B5EF4-FFF2-40B4-BE49-F238E27FC236}">
                <a16:creationId xmlns:a16="http://schemas.microsoft.com/office/drawing/2014/main" id="{97807B11-5D71-1302-DD38-BBAC75C4EA60}"/>
              </a:ext>
            </a:extLst>
          </p:cNvPr>
          <p:cNvPicPr>
            <a:picLocks noChangeAspect="1"/>
          </p:cNvPicPr>
          <p:nvPr/>
        </p:nvPicPr>
        <p:blipFill>
          <a:blip r:embed="rId7"/>
          <a:stretch>
            <a:fillRect/>
          </a:stretch>
        </p:blipFill>
        <p:spPr>
          <a:xfrm>
            <a:off x="16229188" y="6273257"/>
            <a:ext cx="8072152" cy="6175341"/>
          </a:xfrm>
          <a:prstGeom prst="rect">
            <a:avLst/>
          </a:prstGeom>
        </p:spPr>
      </p:pic>
      <p:pic>
        <p:nvPicPr>
          <p:cNvPr id="40" name="그림 39">
            <a:extLst>
              <a:ext uri="{FF2B5EF4-FFF2-40B4-BE49-F238E27FC236}">
                <a16:creationId xmlns:a16="http://schemas.microsoft.com/office/drawing/2014/main" id="{777FE870-55D2-0E20-79CD-9421AD500686}"/>
              </a:ext>
            </a:extLst>
          </p:cNvPr>
          <p:cNvPicPr>
            <a:picLocks noChangeAspect="1"/>
          </p:cNvPicPr>
          <p:nvPr/>
        </p:nvPicPr>
        <p:blipFill>
          <a:blip r:embed="rId8"/>
          <a:stretch>
            <a:fillRect/>
          </a:stretch>
        </p:blipFill>
        <p:spPr>
          <a:xfrm>
            <a:off x="23495240" y="6177250"/>
            <a:ext cx="8321347" cy="6271348"/>
          </a:xfrm>
          <a:prstGeom prst="rect">
            <a:avLst/>
          </a:prstGeom>
        </p:spPr>
      </p:pic>
      <p:sp>
        <p:nvSpPr>
          <p:cNvPr id="41" name="TextBox 40">
            <a:extLst>
              <a:ext uri="{FF2B5EF4-FFF2-40B4-BE49-F238E27FC236}">
                <a16:creationId xmlns:a16="http://schemas.microsoft.com/office/drawing/2014/main" id="{48453311-C2F9-D3D6-46DD-E6C3196006CE}"/>
              </a:ext>
            </a:extLst>
          </p:cNvPr>
          <p:cNvSpPr txBox="1"/>
          <p:nvPr/>
        </p:nvSpPr>
        <p:spPr>
          <a:xfrm>
            <a:off x="16902451" y="6664996"/>
            <a:ext cx="643125" cy="584775"/>
          </a:xfrm>
          <a:prstGeom prst="rect">
            <a:avLst/>
          </a:prstGeom>
          <a:noFill/>
        </p:spPr>
        <p:txBody>
          <a:bodyPr wrap="none" rtlCol="0">
            <a:spAutoFit/>
          </a:bodyPr>
          <a:lstStyle/>
          <a:p>
            <a:r>
              <a:rPr kumimoji="1" lang="en-US" altLang="ko-Kore-KR" sz="3200" b="1" dirty="0"/>
              <a:t>(a)</a:t>
            </a:r>
            <a:endParaRPr kumimoji="1" lang="ko-Kore-KR" altLang="en-US" sz="3200" b="1" dirty="0"/>
          </a:p>
        </p:txBody>
      </p:sp>
      <p:sp>
        <p:nvSpPr>
          <p:cNvPr id="42" name="TextBox 41">
            <a:extLst>
              <a:ext uri="{FF2B5EF4-FFF2-40B4-BE49-F238E27FC236}">
                <a16:creationId xmlns:a16="http://schemas.microsoft.com/office/drawing/2014/main" id="{C67FE4C4-205B-BEE3-1575-5B696C220B3D}"/>
              </a:ext>
            </a:extLst>
          </p:cNvPr>
          <p:cNvSpPr txBox="1"/>
          <p:nvPr/>
        </p:nvSpPr>
        <p:spPr>
          <a:xfrm>
            <a:off x="24198046" y="6664997"/>
            <a:ext cx="660758" cy="584775"/>
          </a:xfrm>
          <a:prstGeom prst="rect">
            <a:avLst/>
          </a:prstGeom>
          <a:noFill/>
        </p:spPr>
        <p:txBody>
          <a:bodyPr wrap="none" rtlCol="0">
            <a:spAutoFit/>
          </a:bodyPr>
          <a:lstStyle/>
          <a:p>
            <a:r>
              <a:rPr kumimoji="1" lang="en-US" altLang="ko-Kore-KR" sz="3200" b="1" dirty="0"/>
              <a:t>(b)</a:t>
            </a:r>
            <a:endParaRPr kumimoji="1" lang="ko-Kore-KR" altLang="en-US" sz="3200" b="1" dirty="0"/>
          </a:p>
        </p:txBody>
      </p:sp>
      <p:sp>
        <p:nvSpPr>
          <p:cNvPr id="3" name="사각형: 둥근 모서리 19">
            <a:extLst>
              <a:ext uri="{FF2B5EF4-FFF2-40B4-BE49-F238E27FC236}">
                <a16:creationId xmlns:a16="http://schemas.microsoft.com/office/drawing/2014/main" id="{741AD81B-DF99-7947-C9D3-EFA782F753C7}"/>
              </a:ext>
            </a:extLst>
          </p:cNvPr>
          <p:cNvSpPr/>
          <p:nvPr/>
        </p:nvSpPr>
        <p:spPr>
          <a:xfrm>
            <a:off x="16404444" y="11264490"/>
            <a:ext cx="15635535" cy="2000548"/>
          </a:xfrm>
          <a:prstGeom prst="roundRect">
            <a:avLst/>
          </a:prstGeom>
          <a:solidFill>
            <a:schemeClr val="bg1">
              <a:lumMod val="85000"/>
            </a:schemeClr>
          </a:solidFill>
          <a:ln>
            <a:noFill/>
          </a:ln>
          <a:effectLst>
            <a:softEdge rad="0"/>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en-US" altLang="ko-KR" sz="2800" b="1" dirty="0"/>
              <a:t>Fig 2. Accumulated error comparison between Newtonian formulation and Geodesic formulation in 1</a:t>
            </a:r>
            <a:r>
              <a:rPr lang="en-US" altLang="ko-KR" sz="2800" b="1" baseline="30000" dirty="0"/>
              <a:t>st</a:t>
            </a:r>
            <a:r>
              <a:rPr lang="en-US" altLang="ko-KR" sz="2800" b="1" dirty="0"/>
              <a:t> order Euler’s method. </a:t>
            </a:r>
            <a:r>
              <a:rPr lang="en-US" altLang="ko-KR" sz="2800" dirty="0"/>
              <a:t>(a) Comparison of sum of the relative errors occurred in a cycle of elliptical orbit. (b) Comparison of sum of the relative error divided by the number of plots. In all eccentricity, the geodesic formulation showed a smaller accumulative error than the Newtonian formulation.</a:t>
            </a:r>
          </a:p>
        </p:txBody>
      </p:sp>
      <mc:AlternateContent xmlns:mc="http://schemas.openxmlformats.org/markup-compatibility/2006" xmlns:a14="http://schemas.microsoft.com/office/drawing/2010/main">
        <mc:Choice Requires="a14">
          <p:sp>
            <p:nvSpPr>
              <p:cNvPr id="43" name="사각형: 둥근 모서리 19">
                <a:extLst>
                  <a:ext uri="{FF2B5EF4-FFF2-40B4-BE49-F238E27FC236}">
                    <a16:creationId xmlns:a16="http://schemas.microsoft.com/office/drawing/2014/main" id="{9E0DFA95-C30F-780D-0E97-05D1BB288A18}"/>
                  </a:ext>
                </a:extLst>
              </p:cNvPr>
              <p:cNvSpPr/>
              <p:nvPr/>
            </p:nvSpPr>
            <p:spPr>
              <a:xfrm>
                <a:off x="16513677" y="20499999"/>
                <a:ext cx="15635535" cy="2832688"/>
              </a:xfrm>
              <a:prstGeom prst="roundRect">
                <a:avLst/>
              </a:prstGeom>
              <a:solidFill>
                <a:schemeClr val="bg1">
                  <a:lumMod val="85000"/>
                </a:schemeClr>
              </a:solidFill>
              <a:ln>
                <a:noFill/>
              </a:ln>
              <a:effectLst>
                <a:softEdge rad="0"/>
              </a:effectLst>
            </p:spPr>
            <p:style>
              <a:lnRef idx="2">
                <a:schemeClr val="accent6"/>
              </a:lnRef>
              <a:fillRef idx="1">
                <a:schemeClr val="lt1"/>
              </a:fillRef>
              <a:effectRef idx="0">
                <a:schemeClr val="accent6"/>
              </a:effectRef>
              <a:fontRef idx="minor">
                <a:schemeClr val="dk1"/>
              </a:fontRef>
            </p:style>
            <p:txBody>
              <a:bodyPr rtlCol="0" anchor="ctr"/>
              <a:lstStyle/>
              <a:p>
                <a:pPr algn="just"/>
                <a:r>
                  <a:rPr lang="en-US" altLang="ko-KR" sz="2800" b="1" dirty="0"/>
                  <a:t>Fig 3. Reproducibility of periodic solution of three-body problem with 4</a:t>
                </a:r>
                <a:r>
                  <a:rPr lang="en-US" altLang="ko-KR" sz="2800" b="1" baseline="30000" dirty="0"/>
                  <a:t>th</a:t>
                </a:r>
                <a:r>
                  <a:rPr lang="en-US" altLang="ko-KR" sz="2800" b="1" dirty="0"/>
                  <a:t> order Runge-</a:t>
                </a:r>
                <a:r>
                  <a:rPr lang="en-US" altLang="ko-KR" sz="2800" b="1" dirty="0" err="1"/>
                  <a:t>Kutta</a:t>
                </a:r>
                <a:r>
                  <a:rPr lang="en-US" altLang="ko-KR" sz="2800" b="1" dirty="0"/>
                  <a:t> method with geodesic formulation. </a:t>
                </a:r>
                <a:r>
                  <a:rPr lang="en-US" altLang="ko-KR" sz="2800" dirty="0"/>
                  <a:t>(a) RK4 method with Newtonian formulation for </a:t>
                </a:r>
                <a14:m>
                  <m:oMath xmlns:m="http://schemas.openxmlformats.org/officeDocument/2006/math">
                    <m:sSubSup>
                      <m:sSubSupPr>
                        <m:ctrlPr>
                          <a:rPr lang="en-US" altLang="ko-KR" sz="2800" i="1">
                            <a:latin typeface="Cambria Math" panose="02040503050406030204" pitchFamily="18" charset="0"/>
                          </a:rPr>
                        </m:ctrlPr>
                      </m:sSubSupPr>
                      <m:e>
                        <m:r>
                          <m:rPr>
                            <m:sty m:val="p"/>
                          </m:rPr>
                          <a:rPr lang="en-US" altLang="ko-KR" sz="2800">
                            <a:latin typeface="Cambria Math" panose="02040503050406030204" pitchFamily="18" charset="0"/>
                          </a:rPr>
                          <m:t>I</m:t>
                        </m:r>
                        <m:r>
                          <a:rPr lang="en-US" altLang="ko-KR" sz="2800">
                            <a:latin typeface="Cambria Math" panose="02040503050406030204" pitchFamily="18" charset="0"/>
                          </a:rPr>
                          <m:t>.</m:t>
                        </m:r>
                        <m:r>
                          <m:rPr>
                            <m:sty m:val="p"/>
                          </m:rPr>
                          <a:rPr lang="en-US" altLang="ko-KR" sz="2800">
                            <a:latin typeface="Cambria Math" panose="02040503050406030204" pitchFamily="18" charset="0"/>
                          </a:rPr>
                          <m:t>C</m:t>
                        </m:r>
                      </m:e>
                      <m:sub>
                        <m:r>
                          <a:rPr lang="en-US" altLang="ko-KR" sz="2800">
                            <a:latin typeface="Cambria Math" panose="02040503050406030204" pitchFamily="18" charset="0"/>
                          </a:rPr>
                          <m:t>156</m:t>
                        </m:r>
                      </m:sub>
                      <m:sup>
                        <m:r>
                          <m:rPr>
                            <m:sty m:val="p"/>
                          </m:rPr>
                          <a:rPr lang="en-US" altLang="ko-KR" sz="2800">
                            <a:latin typeface="Cambria Math" panose="02040503050406030204" pitchFamily="18" charset="0"/>
                          </a:rPr>
                          <m:t>i</m:t>
                        </m:r>
                        <m:r>
                          <a:rPr lang="en-US" altLang="ko-KR" sz="2800">
                            <a:latin typeface="Cambria Math" panose="02040503050406030204" pitchFamily="18" charset="0"/>
                          </a:rPr>
                          <m:t>.</m:t>
                        </m:r>
                        <m:r>
                          <m:rPr>
                            <m:sty m:val="p"/>
                          </m:rPr>
                          <a:rPr lang="en-US" altLang="ko-KR" sz="2800">
                            <a:latin typeface="Cambria Math" panose="02040503050406030204" pitchFamily="18" charset="0"/>
                          </a:rPr>
                          <m:t>c</m:t>
                        </m:r>
                        <m:r>
                          <a:rPr lang="en-US" altLang="ko-KR" sz="2800">
                            <a:latin typeface="Cambria Math" panose="02040503050406030204" pitchFamily="18" charset="0"/>
                          </a:rPr>
                          <m:t>.</m:t>
                        </m:r>
                      </m:sup>
                    </m:sSubSup>
                  </m:oMath>
                </a14:m>
                <a:r>
                  <a:rPr lang="en-US" altLang="ko-KR" sz="2800" dirty="0"/>
                  <a:t>. The bodies escape and break the periodicity (b) RK4 method with geodesic formulation for </a:t>
                </a:r>
                <a14:m>
                  <m:oMath xmlns:m="http://schemas.openxmlformats.org/officeDocument/2006/math">
                    <m:sSubSup>
                      <m:sSubSupPr>
                        <m:ctrlPr>
                          <a:rPr lang="en-US" altLang="ko-KR" sz="2800" i="1">
                            <a:latin typeface="Cambria Math" panose="02040503050406030204" pitchFamily="18" charset="0"/>
                          </a:rPr>
                        </m:ctrlPr>
                      </m:sSubSupPr>
                      <m:e>
                        <m:r>
                          <m:rPr>
                            <m:sty m:val="p"/>
                          </m:rPr>
                          <a:rPr lang="en-US" altLang="ko-KR" sz="2800">
                            <a:latin typeface="Cambria Math" panose="02040503050406030204" pitchFamily="18" charset="0"/>
                          </a:rPr>
                          <m:t>I</m:t>
                        </m:r>
                        <m:r>
                          <a:rPr lang="en-US" altLang="ko-KR" sz="2800">
                            <a:latin typeface="Cambria Math" panose="02040503050406030204" pitchFamily="18" charset="0"/>
                          </a:rPr>
                          <m:t>.</m:t>
                        </m:r>
                        <m:r>
                          <m:rPr>
                            <m:sty m:val="p"/>
                          </m:rPr>
                          <a:rPr lang="en-US" altLang="ko-KR" sz="2800">
                            <a:latin typeface="Cambria Math" panose="02040503050406030204" pitchFamily="18" charset="0"/>
                          </a:rPr>
                          <m:t>C</m:t>
                        </m:r>
                      </m:e>
                      <m:sub>
                        <m:r>
                          <a:rPr lang="en-US" altLang="ko-KR" sz="2800">
                            <a:latin typeface="Cambria Math" panose="02040503050406030204" pitchFamily="18" charset="0"/>
                          </a:rPr>
                          <m:t>156</m:t>
                        </m:r>
                      </m:sub>
                      <m:sup>
                        <m:r>
                          <m:rPr>
                            <m:sty m:val="p"/>
                          </m:rPr>
                          <a:rPr lang="en-US" altLang="ko-KR" sz="2800">
                            <a:latin typeface="Cambria Math" panose="02040503050406030204" pitchFamily="18" charset="0"/>
                          </a:rPr>
                          <m:t>i</m:t>
                        </m:r>
                        <m:r>
                          <a:rPr lang="en-US" altLang="ko-KR" sz="2800">
                            <a:latin typeface="Cambria Math" panose="02040503050406030204" pitchFamily="18" charset="0"/>
                          </a:rPr>
                          <m:t>.</m:t>
                        </m:r>
                        <m:r>
                          <m:rPr>
                            <m:sty m:val="p"/>
                          </m:rPr>
                          <a:rPr lang="en-US" altLang="ko-KR" sz="2800">
                            <a:latin typeface="Cambria Math" panose="02040503050406030204" pitchFamily="18" charset="0"/>
                          </a:rPr>
                          <m:t>c</m:t>
                        </m:r>
                        <m:r>
                          <a:rPr lang="en-US" altLang="ko-KR" sz="2800">
                            <a:latin typeface="Cambria Math" panose="02040503050406030204" pitchFamily="18" charset="0"/>
                          </a:rPr>
                          <m:t>.</m:t>
                        </m:r>
                      </m:sup>
                    </m:sSubSup>
                  </m:oMath>
                </a14:m>
                <a:r>
                  <a:rPr lang="en-US" altLang="ko-KR" sz="2800" dirty="0"/>
                  <a:t>. The simulation result of geodesic formulation shows more stable result than Newtonian formulation. Despite the RK4 method has lower accuracy than the method of previous study(Li &amp; Liao, 2017), we could get more similar trajectory of the previous study by reducing the step size of the RK4 method with geodesic formulation.</a:t>
                </a:r>
              </a:p>
            </p:txBody>
          </p:sp>
        </mc:Choice>
        <mc:Fallback xmlns="">
          <p:sp>
            <p:nvSpPr>
              <p:cNvPr id="43" name="사각형: 둥근 모서리 19">
                <a:extLst>
                  <a:ext uri="{FF2B5EF4-FFF2-40B4-BE49-F238E27FC236}">
                    <a16:creationId xmlns:a16="http://schemas.microsoft.com/office/drawing/2014/main" id="{9E0DFA95-C30F-780D-0E97-05D1BB288A18}"/>
                  </a:ext>
                </a:extLst>
              </p:cNvPr>
              <p:cNvSpPr>
                <a:spLocks noRot="1" noChangeAspect="1" noMove="1" noResize="1" noEditPoints="1" noAdjustHandles="1" noChangeArrowheads="1" noChangeShapeType="1" noTextEdit="1"/>
              </p:cNvSpPr>
              <p:nvPr/>
            </p:nvSpPr>
            <p:spPr>
              <a:xfrm>
                <a:off x="16513677" y="20499999"/>
                <a:ext cx="15635535" cy="2832688"/>
              </a:xfrm>
              <a:prstGeom prst="roundRect">
                <a:avLst/>
              </a:prstGeom>
              <a:blipFill>
                <a:blip r:embed="rId9"/>
                <a:stretch>
                  <a:fillRect t="-446" b="-3571"/>
                </a:stretch>
              </a:blipFill>
              <a:ln>
                <a:noFill/>
              </a:ln>
              <a:effectLst>
                <a:softEdge rad="0"/>
              </a:effectLst>
            </p:spPr>
            <p:txBody>
              <a:bodyPr/>
              <a:lstStyle/>
              <a:p>
                <a:r>
                  <a:rPr lang="ko-Kore-KR" altLang="en-US">
                    <a:noFill/>
                  </a:rPr>
                  <a:t> </a:t>
                </a:r>
              </a:p>
            </p:txBody>
          </p:sp>
        </mc:Fallback>
      </mc:AlternateContent>
      <p:sp>
        <p:nvSpPr>
          <p:cNvPr id="45" name="사각형: 둥근 모서리 19">
            <a:extLst>
              <a:ext uri="{FF2B5EF4-FFF2-40B4-BE49-F238E27FC236}">
                <a16:creationId xmlns:a16="http://schemas.microsoft.com/office/drawing/2014/main" id="{EA6DD466-EF27-6582-DC8A-8F3186824559}"/>
              </a:ext>
            </a:extLst>
          </p:cNvPr>
          <p:cNvSpPr/>
          <p:nvPr/>
        </p:nvSpPr>
        <p:spPr>
          <a:xfrm>
            <a:off x="16513677" y="28958820"/>
            <a:ext cx="15635535" cy="3301787"/>
          </a:xfrm>
          <a:prstGeom prst="roundRect">
            <a:avLst/>
          </a:prstGeom>
          <a:solidFill>
            <a:schemeClr val="bg1">
              <a:lumMod val="85000"/>
            </a:schemeClr>
          </a:solidFill>
          <a:ln>
            <a:noFill/>
          </a:ln>
          <a:effectLst>
            <a:softEdge rad="0"/>
          </a:effectLst>
        </p:spPr>
        <p:style>
          <a:lnRef idx="2">
            <a:schemeClr val="accent6"/>
          </a:lnRef>
          <a:fillRef idx="1">
            <a:schemeClr val="lt1"/>
          </a:fillRef>
          <a:effectRef idx="0">
            <a:schemeClr val="accent6"/>
          </a:effectRef>
          <a:fontRef idx="minor">
            <a:schemeClr val="dk1"/>
          </a:fontRef>
        </p:style>
        <p:txBody>
          <a:bodyPr rtlCol="0" anchor="ctr"/>
          <a:lstStyle/>
          <a:p>
            <a:r>
              <a:rPr lang="en-US" altLang="ko-KR" sz="2800" b="1" dirty="0"/>
              <a:t>Fig 4. Discrete curvature at curve of known exact curvature</a:t>
            </a:r>
            <a:endParaRPr lang="en-US" altLang="ko-KR" sz="2800" dirty="0"/>
          </a:p>
          <a:p>
            <a:pPr algn="just"/>
            <a:r>
              <a:rPr lang="en-US" altLang="ko-KR" sz="2800" dirty="0"/>
              <a:t>Since the curvature cannot be analytically known in the three-body problem, they must be defined discretely in the numerical analysis.</a:t>
            </a:r>
            <a:r>
              <a:rPr lang="ko-KR" altLang="en-US" sz="2800" dirty="0"/>
              <a:t> </a:t>
            </a:r>
            <a:r>
              <a:rPr lang="en-US" altLang="ko-KR" sz="2800" dirty="0"/>
              <a:t>The</a:t>
            </a:r>
            <a:r>
              <a:rPr lang="ko-KR" altLang="en-US" sz="2800" dirty="0"/>
              <a:t> </a:t>
            </a:r>
            <a:r>
              <a:rPr lang="en-US" altLang="ko-KR" sz="2800" dirty="0"/>
              <a:t>“discrete</a:t>
            </a:r>
            <a:r>
              <a:rPr lang="ko-KR" altLang="en-US" sz="2800" dirty="0"/>
              <a:t> </a:t>
            </a:r>
            <a:r>
              <a:rPr lang="en-US" altLang="ko-KR" sz="2800" dirty="0"/>
              <a:t>curvature”</a:t>
            </a:r>
            <a:r>
              <a:rPr lang="ko-KR" altLang="en-US" sz="2800" dirty="0"/>
              <a:t> </a:t>
            </a:r>
            <a:r>
              <a:rPr lang="en-US" altLang="ko-KR" sz="2800" dirty="0"/>
              <a:t>would be different from the actual values, however they are expected to be used for relative comparison of efficiency between the Newtonian formulation and the geodesic formulation. (a) Calculate discrete curvature and curvature at points of a particular ellipse. It seems that discrete curvature fit well at exact curvature. (b) Absolute error of discrete curvature. Discrete curvature have high accuracy and its absolute error has some tendency.</a:t>
            </a:r>
          </a:p>
        </p:txBody>
      </p:sp>
      <p:sp>
        <p:nvSpPr>
          <p:cNvPr id="52" name="TextBox 51">
            <a:extLst>
              <a:ext uri="{FF2B5EF4-FFF2-40B4-BE49-F238E27FC236}">
                <a16:creationId xmlns:a16="http://schemas.microsoft.com/office/drawing/2014/main" id="{A6D98E30-92EB-300C-3A59-8B1F1CE2397F}"/>
              </a:ext>
            </a:extLst>
          </p:cNvPr>
          <p:cNvSpPr txBox="1"/>
          <p:nvPr/>
        </p:nvSpPr>
        <p:spPr>
          <a:xfrm>
            <a:off x="533306" y="28549355"/>
            <a:ext cx="643125" cy="584775"/>
          </a:xfrm>
          <a:prstGeom prst="rect">
            <a:avLst/>
          </a:prstGeom>
          <a:noFill/>
        </p:spPr>
        <p:txBody>
          <a:bodyPr wrap="none" rtlCol="0">
            <a:spAutoFit/>
          </a:bodyPr>
          <a:lstStyle/>
          <a:p>
            <a:r>
              <a:rPr kumimoji="1" lang="en-US" altLang="ko-Kore-KR" sz="3200" b="1" dirty="0"/>
              <a:t>(a)</a:t>
            </a:r>
            <a:endParaRPr kumimoji="1" lang="ko-Kore-KR" altLang="en-US" sz="3200" b="1" dirty="0"/>
          </a:p>
        </p:txBody>
      </p:sp>
      <p:pic>
        <p:nvPicPr>
          <p:cNvPr id="17" name="그림 16">
            <a:extLst>
              <a:ext uri="{FF2B5EF4-FFF2-40B4-BE49-F238E27FC236}">
                <a16:creationId xmlns:a16="http://schemas.microsoft.com/office/drawing/2014/main" id="{43728501-7371-7FFD-9F90-A1C82590F234}"/>
              </a:ext>
            </a:extLst>
          </p:cNvPr>
          <p:cNvPicPr>
            <a:picLocks noChangeAspect="1"/>
          </p:cNvPicPr>
          <p:nvPr/>
        </p:nvPicPr>
        <p:blipFill>
          <a:blip r:embed="rId10"/>
          <a:stretch>
            <a:fillRect/>
          </a:stretch>
        </p:blipFill>
        <p:spPr>
          <a:xfrm>
            <a:off x="24353702" y="13988892"/>
            <a:ext cx="7865701" cy="5986914"/>
          </a:xfrm>
          <a:prstGeom prst="rect">
            <a:avLst/>
          </a:prstGeom>
        </p:spPr>
      </p:pic>
      <p:pic>
        <p:nvPicPr>
          <p:cNvPr id="27" name="그림 26">
            <a:extLst>
              <a:ext uri="{FF2B5EF4-FFF2-40B4-BE49-F238E27FC236}">
                <a16:creationId xmlns:a16="http://schemas.microsoft.com/office/drawing/2014/main" id="{3BAD9D92-FAD4-DB3A-8E14-3FD56D6EA1B1}"/>
              </a:ext>
            </a:extLst>
          </p:cNvPr>
          <p:cNvPicPr>
            <a:picLocks noChangeAspect="1"/>
          </p:cNvPicPr>
          <p:nvPr/>
        </p:nvPicPr>
        <p:blipFill>
          <a:blip r:embed="rId11"/>
          <a:stretch>
            <a:fillRect/>
          </a:stretch>
        </p:blipFill>
        <p:spPr>
          <a:xfrm>
            <a:off x="16343823" y="13882287"/>
            <a:ext cx="7865701" cy="6393878"/>
          </a:xfrm>
          <a:prstGeom prst="rect">
            <a:avLst/>
          </a:prstGeom>
        </p:spPr>
      </p:pic>
      <p:sp>
        <p:nvSpPr>
          <p:cNvPr id="31" name="TextBox 30">
            <a:extLst>
              <a:ext uri="{FF2B5EF4-FFF2-40B4-BE49-F238E27FC236}">
                <a16:creationId xmlns:a16="http://schemas.microsoft.com/office/drawing/2014/main" id="{BB19D9FD-A30C-6A80-38AD-BA1F4CBE33A3}"/>
              </a:ext>
            </a:extLst>
          </p:cNvPr>
          <p:cNvSpPr txBox="1"/>
          <p:nvPr/>
        </p:nvSpPr>
        <p:spPr>
          <a:xfrm>
            <a:off x="16762318" y="13290325"/>
            <a:ext cx="643125" cy="584775"/>
          </a:xfrm>
          <a:prstGeom prst="rect">
            <a:avLst/>
          </a:prstGeom>
          <a:noFill/>
        </p:spPr>
        <p:txBody>
          <a:bodyPr wrap="none" rtlCol="0">
            <a:spAutoFit/>
          </a:bodyPr>
          <a:lstStyle/>
          <a:p>
            <a:r>
              <a:rPr kumimoji="1" lang="en-US" altLang="ko-Kore-KR" sz="3200" b="1" dirty="0"/>
              <a:t>(a)</a:t>
            </a:r>
            <a:endParaRPr kumimoji="1" lang="ko-Kore-KR" altLang="en-US" sz="3200" b="1" dirty="0"/>
          </a:p>
        </p:txBody>
      </p:sp>
      <p:sp>
        <p:nvSpPr>
          <p:cNvPr id="33" name="TextBox 32">
            <a:extLst>
              <a:ext uri="{FF2B5EF4-FFF2-40B4-BE49-F238E27FC236}">
                <a16:creationId xmlns:a16="http://schemas.microsoft.com/office/drawing/2014/main" id="{5D2A2DE8-451A-B7B7-111D-7DD80DC1DD35}"/>
              </a:ext>
            </a:extLst>
          </p:cNvPr>
          <p:cNvSpPr txBox="1"/>
          <p:nvPr/>
        </p:nvSpPr>
        <p:spPr>
          <a:xfrm>
            <a:off x="24389798" y="13284440"/>
            <a:ext cx="660758" cy="584775"/>
          </a:xfrm>
          <a:prstGeom prst="rect">
            <a:avLst/>
          </a:prstGeom>
          <a:noFill/>
        </p:spPr>
        <p:txBody>
          <a:bodyPr wrap="none" rtlCol="0">
            <a:spAutoFit/>
          </a:bodyPr>
          <a:lstStyle/>
          <a:p>
            <a:r>
              <a:rPr kumimoji="1" lang="en-US" altLang="ko-Kore-KR" sz="3200" b="1" dirty="0"/>
              <a:t>(b)</a:t>
            </a:r>
            <a:endParaRPr kumimoji="1" lang="ko-Kore-KR" altLang="en-US" sz="3200" b="1" dirty="0"/>
          </a:p>
        </p:txBody>
      </p:sp>
      <p:sp>
        <p:nvSpPr>
          <p:cNvPr id="47" name="TextBox 46">
            <a:extLst>
              <a:ext uri="{FF2B5EF4-FFF2-40B4-BE49-F238E27FC236}">
                <a16:creationId xmlns:a16="http://schemas.microsoft.com/office/drawing/2014/main" id="{B88B1D4C-10AC-071F-DE3F-08405CB7045A}"/>
              </a:ext>
            </a:extLst>
          </p:cNvPr>
          <p:cNvSpPr txBox="1"/>
          <p:nvPr/>
        </p:nvSpPr>
        <p:spPr>
          <a:xfrm>
            <a:off x="8443361" y="28524773"/>
            <a:ext cx="660758" cy="584775"/>
          </a:xfrm>
          <a:prstGeom prst="rect">
            <a:avLst/>
          </a:prstGeom>
          <a:noFill/>
        </p:spPr>
        <p:txBody>
          <a:bodyPr wrap="none" rtlCol="0">
            <a:spAutoFit/>
          </a:bodyPr>
          <a:lstStyle/>
          <a:p>
            <a:r>
              <a:rPr kumimoji="1" lang="en-US" altLang="ko-Kore-KR" sz="3200" b="1" dirty="0"/>
              <a:t>(b)</a:t>
            </a:r>
            <a:endParaRPr kumimoji="1" lang="ko-Kore-KR" altLang="en-US" sz="3200" b="1" dirty="0"/>
          </a:p>
        </p:txBody>
      </p:sp>
      <p:pic>
        <p:nvPicPr>
          <p:cNvPr id="57" name="그림 56" descr="라인, 그래프, 텍스트, 도표이(가) 표시된 사진&#10;&#10;자동 생성된 설명">
            <a:extLst>
              <a:ext uri="{FF2B5EF4-FFF2-40B4-BE49-F238E27FC236}">
                <a16:creationId xmlns:a16="http://schemas.microsoft.com/office/drawing/2014/main" id="{B0BECA6C-F2B0-9020-C685-4A18C678F077}"/>
              </a:ext>
            </a:extLst>
          </p:cNvPr>
          <p:cNvPicPr>
            <a:picLocks noChangeAspect="1"/>
          </p:cNvPicPr>
          <p:nvPr/>
        </p:nvPicPr>
        <p:blipFill>
          <a:blip r:embed="rId12"/>
          <a:stretch>
            <a:fillRect/>
          </a:stretch>
        </p:blipFill>
        <p:spPr>
          <a:xfrm>
            <a:off x="16763907" y="23469078"/>
            <a:ext cx="6906779" cy="5112810"/>
          </a:xfrm>
          <a:prstGeom prst="rect">
            <a:avLst/>
          </a:prstGeom>
        </p:spPr>
      </p:pic>
      <p:pic>
        <p:nvPicPr>
          <p:cNvPr id="59" name="그림 58">
            <a:extLst>
              <a:ext uri="{FF2B5EF4-FFF2-40B4-BE49-F238E27FC236}">
                <a16:creationId xmlns:a16="http://schemas.microsoft.com/office/drawing/2014/main" id="{255CD33F-5B02-A59E-6A09-353970474121}"/>
              </a:ext>
            </a:extLst>
          </p:cNvPr>
          <p:cNvPicPr>
            <a:picLocks noChangeAspect="1"/>
          </p:cNvPicPr>
          <p:nvPr/>
        </p:nvPicPr>
        <p:blipFill>
          <a:blip r:embed="rId13"/>
          <a:stretch>
            <a:fillRect/>
          </a:stretch>
        </p:blipFill>
        <p:spPr>
          <a:xfrm>
            <a:off x="24528425" y="23563087"/>
            <a:ext cx="7873530" cy="5321832"/>
          </a:xfrm>
          <a:prstGeom prst="rect">
            <a:avLst/>
          </a:prstGeom>
        </p:spPr>
      </p:pic>
      <p:sp>
        <p:nvSpPr>
          <p:cNvPr id="60" name="TextBox 59">
            <a:extLst>
              <a:ext uri="{FF2B5EF4-FFF2-40B4-BE49-F238E27FC236}">
                <a16:creationId xmlns:a16="http://schemas.microsoft.com/office/drawing/2014/main" id="{4E5FBD38-535D-62C5-1011-D3B26DA0A295}"/>
              </a:ext>
            </a:extLst>
          </p:cNvPr>
          <p:cNvSpPr txBox="1"/>
          <p:nvPr/>
        </p:nvSpPr>
        <p:spPr>
          <a:xfrm>
            <a:off x="16762318" y="23485572"/>
            <a:ext cx="824552" cy="584775"/>
          </a:xfrm>
          <a:prstGeom prst="rect">
            <a:avLst/>
          </a:prstGeom>
          <a:noFill/>
        </p:spPr>
        <p:txBody>
          <a:bodyPr wrap="square" rtlCol="0">
            <a:spAutoFit/>
          </a:bodyPr>
          <a:lstStyle/>
          <a:p>
            <a:r>
              <a:rPr kumimoji="1" lang="en-US" altLang="ko-Kore-KR" sz="3200" b="1" dirty="0"/>
              <a:t>(a)</a:t>
            </a:r>
            <a:endParaRPr kumimoji="1" lang="ko-Kore-KR" altLang="en-US" sz="3200" b="1" dirty="0"/>
          </a:p>
        </p:txBody>
      </p:sp>
      <p:sp>
        <p:nvSpPr>
          <p:cNvPr id="61" name="TextBox 60">
            <a:extLst>
              <a:ext uri="{FF2B5EF4-FFF2-40B4-BE49-F238E27FC236}">
                <a16:creationId xmlns:a16="http://schemas.microsoft.com/office/drawing/2014/main" id="{3E883BD9-D36F-E4C6-7BC1-BA18FC885942}"/>
              </a:ext>
            </a:extLst>
          </p:cNvPr>
          <p:cNvSpPr txBox="1"/>
          <p:nvPr/>
        </p:nvSpPr>
        <p:spPr>
          <a:xfrm>
            <a:off x="24389798" y="23469078"/>
            <a:ext cx="660758" cy="584775"/>
          </a:xfrm>
          <a:prstGeom prst="rect">
            <a:avLst/>
          </a:prstGeom>
          <a:noFill/>
        </p:spPr>
        <p:txBody>
          <a:bodyPr wrap="none" rtlCol="0">
            <a:spAutoFit/>
          </a:bodyPr>
          <a:lstStyle/>
          <a:p>
            <a:r>
              <a:rPr kumimoji="1" lang="en-US" altLang="ko-Kore-KR" sz="3200" b="1" dirty="0"/>
              <a:t>(b)</a:t>
            </a:r>
            <a:endParaRPr kumimoji="1" lang="ko-Kore-KR" altLang="en-US" sz="3200" b="1" dirty="0"/>
          </a:p>
        </p:txBody>
      </p:sp>
    </p:spTree>
    <p:extLst>
      <p:ext uri="{BB962C8B-B14F-4D97-AF65-F5344CB8AC3E}">
        <p14:creationId xmlns:p14="http://schemas.microsoft.com/office/powerpoint/2010/main" val="1611619224"/>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735</TotalTime>
  <Words>1127</Words>
  <Application>Microsoft Macintosh PowerPoint</Application>
  <PresentationFormat>사용자 지정</PresentationFormat>
  <Paragraphs>48</Paragraphs>
  <Slides>1</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vt:i4>
      </vt:variant>
    </vt:vector>
  </HeadingPairs>
  <TitlesOfParts>
    <vt:vector size="8" baseType="lpstr">
      <vt:lpstr>shs</vt:lpstr>
      <vt:lpstr>Arial</vt:lpstr>
      <vt:lpstr>Calibri</vt:lpstr>
      <vt:lpstr>Calibri Light</vt:lpstr>
      <vt:lpstr>Cambria Math</vt:lpstr>
      <vt:lpstr>Wingdings</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HyeungJun Kim</dc:creator>
  <cp:lastModifiedBy>HyeungJun Kim</cp:lastModifiedBy>
  <cp:revision>28</cp:revision>
  <dcterms:created xsi:type="dcterms:W3CDTF">2023-09-22T05:58:22Z</dcterms:created>
  <dcterms:modified xsi:type="dcterms:W3CDTF">2023-10-24T06:05:20Z</dcterms:modified>
</cp:coreProperties>
</file>