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61" r:id="rId5"/>
    <p:sldId id="262" r:id="rId6"/>
    <p:sldId id="263"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896F-8406-E44D-8702-C356B47764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78F006-816B-354D-BE62-306DBB98B5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7FB8BC-7B57-8F4D-A9E7-A53A5C67E1A5}"/>
              </a:ext>
            </a:extLst>
          </p:cNvPr>
          <p:cNvSpPr>
            <a:spLocks noGrp="1"/>
          </p:cNvSpPr>
          <p:nvPr>
            <p:ph type="dt" sz="half" idx="10"/>
          </p:nvPr>
        </p:nvSpPr>
        <p:spPr/>
        <p:txBody>
          <a:bodyPr/>
          <a:lstStyle/>
          <a:p>
            <a:fld id="{C3313A28-F88F-6343-B955-A0DD84396364}" type="datetimeFigureOut">
              <a:rPr lang="en-US" smtClean="0"/>
              <a:t>11/16/19</a:t>
            </a:fld>
            <a:endParaRPr lang="en-US"/>
          </a:p>
        </p:txBody>
      </p:sp>
      <p:sp>
        <p:nvSpPr>
          <p:cNvPr id="5" name="Footer Placeholder 4">
            <a:extLst>
              <a:ext uri="{FF2B5EF4-FFF2-40B4-BE49-F238E27FC236}">
                <a16:creationId xmlns:a16="http://schemas.microsoft.com/office/drawing/2014/main" id="{E70413A4-C672-D448-B4EE-C9528C681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8ECCB-02B9-3047-8E14-54CC6C407A64}"/>
              </a:ext>
            </a:extLst>
          </p:cNvPr>
          <p:cNvSpPr>
            <a:spLocks noGrp="1"/>
          </p:cNvSpPr>
          <p:nvPr>
            <p:ph type="sldNum" sz="quarter" idx="12"/>
          </p:nvPr>
        </p:nvSpPr>
        <p:spPr/>
        <p:txBody>
          <a:bodyPr/>
          <a:lstStyle/>
          <a:p>
            <a:fld id="{7C9C4752-3537-7945-B6BE-778DDB42155C}" type="slidenum">
              <a:rPr lang="en-US" smtClean="0"/>
              <a:t>‹#›</a:t>
            </a:fld>
            <a:endParaRPr lang="en-US"/>
          </a:p>
        </p:txBody>
      </p:sp>
    </p:spTree>
    <p:extLst>
      <p:ext uri="{BB962C8B-B14F-4D97-AF65-F5344CB8AC3E}">
        <p14:creationId xmlns:p14="http://schemas.microsoft.com/office/powerpoint/2010/main" val="163380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4482-EB7D-0B48-9DF9-60E5D841C2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14E3E1-8C36-174F-A0EB-1829724C71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6A08B-0E12-694F-9C21-7A02191E7899}"/>
              </a:ext>
            </a:extLst>
          </p:cNvPr>
          <p:cNvSpPr>
            <a:spLocks noGrp="1"/>
          </p:cNvSpPr>
          <p:nvPr>
            <p:ph type="dt" sz="half" idx="10"/>
          </p:nvPr>
        </p:nvSpPr>
        <p:spPr/>
        <p:txBody>
          <a:bodyPr/>
          <a:lstStyle/>
          <a:p>
            <a:fld id="{C3313A28-F88F-6343-B955-A0DD84396364}" type="datetimeFigureOut">
              <a:rPr lang="en-US" smtClean="0"/>
              <a:t>11/16/19</a:t>
            </a:fld>
            <a:endParaRPr lang="en-US"/>
          </a:p>
        </p:txBody>
      </p:sp>
      <p:sp>
        <p:nvSpPr>
          <p:cNvPr id="5" name="Footer Placeholder 4">
            <a:extLst>
              <a:ext uri="{FF2B5EF4-FFF2-40B4-BE49-F238E27FC236}">
                <a16:creationId xmlns:a16="http://schemas.microsoft.com/office/drawing/2014/main" id="{9933F213-FEE3-D64B-A1A1-5D9A82DD9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67EE3-D860-6749-970E-CAD1D3473747}"/>
              </a:ext>
            </a:extLst>
          </p:cNvPr>
          <p:cNvSpPr>
            <a:spLocks noGrp="1"/>
          </p:cNvSpPr>
          <p:nvPr>
            <p:ph type="sldNum" sz="quarter" idx="12"/>
          </p:nvPr>
        </p:nvSpPr>
        <p:spPr/>
        <p:txBody>
          <a:bodyPr/>
          <a:lstStyle/>
          <a:p>
            <a:fld id="{7C9C4752-3537-7945-B6BE-778DDB42155C}" type="slidenum">
              <a:rPr lang="en-US" smtClean="0"/>
              <a:t>‹#›</a:t>
            </a:fld>
            <a:endParaRPr lang="en-US"/>
          </a:p>
        </p:txBody>
      </p:sp>
    </p:spTree>
    <p:extLst>
      <p:ext uri="{BB962C8B-B14F-4D97-AF65-F5344CB8AC3E}">
        <p14:creationId xmlns:p14="http://schemas.microsoft.com/office/powerpoint/2010/main" val="320518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D07D23-25EE-624A-BC2F-11E16737DD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F02249-977F-714F-B9AF-29111123F7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DF5D2-44B8-E847-BACD-8BD3A173BA5D}"/>
              </a:ext>
            </a:extLst>
          </p:cNvPr>
          <p:cNvSpPr>
            <a:spLocks noGrp="1"/>
          </p:cNvSpPr>
          <p:nvPr>
            <p:ph type="dt" sz="half" idx="10"/>
          </p:nvPr>
        </p:nvSpPr>
        <p:spPr/>
        <p:txBody>
          <a:bodyPr/>
          <a:lstStyle/>
          <a:p>
            <a:fld id="{C3313A28-F88F-6343-B955-A0DD84396364}" type="datetimeFigureOut">
              <a:rPr lang="en-US" smtClean="0"/>
              <a:t>11/16/19</a:t>
            </a:fld>
            <a:endParaRPr lang="en-US"/>
          </a:p>
        </p:txBody>
      </p:sp>
      <p:sp>
        <p:nvSpPr>
          <p:cNvPr id="5" name="Footer Placeholder 4">
            <a:extLst>
              <a:ext uri="{FF2B5EF4-FFF2-40B4-BE49-F238E27FC236}">
                <a16:creationId xmlns:a16="http://schemas.microsoft.com/office/drawing/2014/main" id="{E0588D25-3035-DD4B-A6CD-8C7C1F713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224A8-8D48-4844-98E6-25CDE8F50347}"/>
              </a:ext>
            </a:extLst>
          </p:cNvPr>
          <p:cNvSpPr>
            <a:spLocks noGrp="1"/>
          </p:cNvSpPr>
          <p:nvPr>
            <p:ph type="sldNum" sz="quarter" idx="12"/>
          </p:nvPr>
        </p:nvSpPr>
        <p:spPr/>
        <p:txBody>
          <a:bodyPr/>
          <a:lstStyle/>
          <a:p>
            <a:fld id="{7C9C4752-3537-7945-B6BE-778DDB42155C}" type="slidenum">
              <a:rPr lang="en-US" smtClean="0"/>
              <a:t>‹#›</a:t>
            </a:fld>
            <a:endParaRPr lang="en-US"/>
          </a:p>
        </p:txBody>
      </p:sp>
    </p:spTree>
    <p:extLst>
      <p:ext uri="{BB962C8B-B14F-4D97-AF65-F5344CB8AC3E}">
        <p14:creationId xmlns:p14="http://schemas.microsoft.com/office/powerpoint/2010/main" val="210724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FC84-0F0C-1441-BC13-4D0A7194D4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1FF02-8821-7A42-83D8-8EE7C6E004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2049F-C037-7B43-AEC0-890676921D53}"/>
              </a:ext>
            </a:extLst>
          </p:cNvPr>
          <p:cNvSpPr>
            <a:spLocks noGrp="1"/>
          </p:cNvSpPr>
          <p:nvPr>
            <p:ph type="dt" sz="half" idx="10"/>
          </p:nvPr>
        </p:nvSpPr>
        <p:spPr/>
        <p:txBody>
          <a:bodyPr/>
          <a:lstStyle/>
          <a:p>
            <a:fld id="{C3313A28-F88F-6343-B955-A0DD84396364}" type="datetimeFigureOut">
              <a:rPr lang="en-US" smtClean="0"/>
              <a:t>11/16/19</a:t>
            </a:fld>
            <a:endParaRPr lang="en-US"/>
          </a:p>
        </p:txBody>
      </p:sp>
      <p:sp>
        <p:nvSpPr>
          <p:cNvPr id="5" name="Footer Placeholder 4">
            <a:extLst>
              <a:ext uri="{FF2B5EF4-FFF2-40B4-BE49-F238E27FC236}">
                <a16:creationId xmlns:a16="http://schemas.microsoft.com/office/drawing/2014/main" id="{2016406C-F08E-3C49-B52E-086637362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4BA71-CC02-2349-9D49-6709938B04C4}"/>
              </a:ext>
            </a:extLst>
          </p:cNvPr>
          <p:cNvSpPr>
            <a:spLocks noGrp="1"/>
          </p:cNvSpPr>
          <p:nvPr>
            <p:ph type="sldNum" sz="quarter" idx="12"/>
          </p:nvPr>
        </p:nvSpPr>
        <p:spPr/>
        <p:txBody>
          <a:bodyPr/>
          <a:lstStyle/>
          <a:p>
            <a:fld id="{7C9C4752-3537-7945-B6BE-778DDB42155C}" type="slidenum">
              <a:rPr lang="en-US" smtClean="0"/>
              <a:t>‹#›</a:t>
            </a:fld>
            <a:endParaRPr lang="en-US"/>
          </a:p>
        </p:txBody>
      </p:sp>
    </p:spTree>
    <p:extLst>
      <p:ext uri="{BB962C8B-B14F-4D97-AF65-F5344CB8AC3E}">
        <p14:creationId xmlns:p14="http://schemas.microsoft.com/office/powerpoint/2010/main" val="405474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B000-D40E-9A44-9EEB-780C92B812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750E9-9364-CF4B-AD65-D80308A3E3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FAD848-7392-6646-B32B-75FB5E6C34DC}"/>
              </a:ext>
            </a:extLst>
          </p:cNvPr>
          <p:cNvSpPr>
            <a:spLocks noGrp="1"/>
          </p:cNvSpPr>
          <p:nvPr>
            <p:ph type="dt" sz="half" idx="10"/>
          </p:nvPr>
        </p:nvSpPr>
        <p:spPr/>
        <p:txBody>
          <a:bodyPr/>
          <a:lstStyle/>
          <a:p>
            <a:fld id="{C3313A28-F88F-6343-B955-A0DD84396364}" type="datetimeFigureOut">
              <a:rPr lang="en-US" smtClean="0"/>
              <a:t>11/16/19</a:t>
            </a:fld>
            <a:endParaRPr lang="en-US"/>
          </a:p>
        </p:txBody>
      </p:sp>
      <p:sp>
        <p:nvSpPr>
          <p:cNvPr id="5" name="Footer Placeholder 4">
            <a:extLst>
              <a:ext uri="{FF2B5EF4-FFF2-40B4-BE49-F238E27FC236}">
                <a16:creationId xmlns:a16="http://schemas.microsoft.com/office/drawing/2014/main" id="{869E7937-24A0-A940-95CE-0C6A273E9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BC8D1-5C6D-BB43-A551-B49F9A74BC9A}"/>
              </a:ext>
            </a:extLst>
          </p:cNvPr>
          <p:cNvSpPr>
            <a:spLocks noGrp="1"/>
          </p:cNvSpPr>
          <p:nvPr>
            <p:ph type="sldNum" sz="quarter" idx="12"/>
          </p:nvPr>
        </p:nvSpPr>
        <p:spPr/>
        <p:txBody>
          <a:bodyPr/>
          <a:lstStyle/>
          <a:p>
            <a:fld id="{7C9C4752-3537-7945-B6BE-778DDB42155C}" type="slidenum">
              <a:rPr lang="en-US" smtClean="0"/>
              <a:t>‹#›</a:t>
            </a:fld>
            <a:endParaRPr lang="en-US"/>
          </a:p>
        </p:txBody>
      </p:sp>
    </p:spTree>
    <p:extLst>
      <p:ext uri="{BB962C8B-B14F-4D97-AF65-F5344CB8AC3E}">
        <p14:creationId xmlns:p14="http://schemas.microsoft.com/office/powerpoint/2010/main" val="166480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00B5-95E9-A248-B328-915D9DCF9D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62679-6195-6E4C-8E31-91078C10A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B9570D-0D39-FB44-8310-95336A8EC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ED46C8-64AC-2647-BF45-4C49FD372DC5}"/>
              </a:ext>
            </a:extLst>
          </p:cNvPr>
          <p:cNvSpPr>
            <a:spLocks noGrp="1"/>
          </p:cNvSpPr>
          <p:nvPr>
            <p:ph type="dt" sz="half" idx="10"/>
          </p:nvPr>
        </p:nvSpPr>
        <p:spPr/>
        <p:txBody>
          <a:bodyPr/>
          <a:lstStyle/>
          <a:p>
            <a:fld id="{C3313A28-F88F-6343-B955-A0DD84396364}" type="datetimeFigureOut">
              <a:rPr lang="en-US" smtClean="0"/>
              <a:t>11/16/19</a:t>
            </a:fld>
            <a:endParaRPr lang="en-US"/>
          </a:p>
        </p:txBody>
      </p:sp>
      <p:sp>
        <p:nvSpPr>
          <p:cNvPr id="6" name="Footer Placeholder 5">
            <a:extLst>
              <a:ext uri="{FF2B5EF4-FFF2-40B4-BE49-F238E27FC236}">
                <a16:creationId xmlns:a16="http://schemas.microsoft.com/office/drawing/2014/main" id="{6E20E883-1A6D-054B-B3F3-4BB02416E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99F14C-E18E-704B-A009-9CA7659B9C4D}"/>
              </a:ext>
            </a:extLst>
          </p:cNvPr>
          <p:cNvSpPr>
            <a:spLocks noGrp="1"/>
          </p:cNvSpPr>
          <p:nvPr>
            <p:ph type="sldNum" sz="quarter" idx="12"/>
          </p:nvPr>
        </p:nvSpPr>
        <p:spPr/>
        <p:txBody>
          <a:bodyPr/>
          <a:lstStyle/>
          <a:p>
            <a:fld id="{7C9C4752-3537-7945-B6BE-778DDB42155C}" type="slidenum">
              <a:rPr lang="en-US" smtClean="0"/>
              <a:t>‹#›</a:t>
            </a:fld>
            <a:endParaRPr lang="en-US"/>
          </a:p>
        </p:txBody>
      </p:sp>
    </p:spTree>
    <p:extLst>
      <p:ext uri="{BB962C8B-B14F-4D97-AF65-F5344CB8AC3E}">
        <p14:creationId xmlns:p14="http://schemas.microsoft.com/office/powerpoint/2010/main" val="246871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9B7C-5197-9E42-88A8-C0869605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FAB2BB-3DB3-214E-B9A8-1B5684335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D92229-DF7E-B447-8756-33F9FCAE00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E40697-E9DC-724E-95BF-ED5116BDC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307B2A-D22B-1841-B8FB-D6D35A638D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9B4EAD-093E-4048-BF79-46F01ECFDA3C}"/>
              </a:ext>
            </a:extLst>
          </p:cNvPr>
          <p:cNvSpPr>
            <a:spLocks noGrp="1"/>
          </p:cNvSpPr>
          <p:nvPr>
            <p:ph type="dt" sz="half" idx="10"/>
          </p:nvPr>
        </p:nvSpPr>
        <p:spPr/>
        <p:txBody>
          <a:bodyPr/>
          <a:lstStyle/>
          <a:p>
            <a:fld id="{C3313A28-F88F-6343-B955-A0DD84396364}" type="datetimeFigureOut">
              <a:rPr lang="en-US" smtClean="0"/>
              <a:t>11/16/19</a:t>
            </a:fld>
            <a:endParaRPr lang="en-US"/>
          </a:p>
        </p:txBody>
      </p:sp>
      <p:sp>
        <p:nvSpPr>
          <p:cNvPr id="8" name="Footer Placeholder 7">
            <a:extLst>
              <a:ext uri="{FF2B5EF4-FFF2-40B4-BE49-F238E27FC236}">
                <a16:creationId xmlns:a16="http://schemas.microsoft.com/office/drawing/2014/main" id="{8801A874-FD5A-B548-A03F-077B18BD65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A95D5B-E6D6-5C43-A00D-E3975954C5B9}"/>
              </a:ext>
            </a:extLst>
          </p:cNvPr>
          <p:cNvSpPr>
            <a:spLocks noGrp="1"/>
          </p:cNvSpPr>
          <p:nvPr>
            <p:ph type="sldNum" sz="quarter" idx="12"/>
          </p:nvPr>
        </p:nvSpPr>
        <p:spPr/>
        <p:txBody>
          <a:bodyPr/>
          <a:lstStyle/>
          <a:p>
            <a:fld id="{7C9C4752-3537-7945-B6BE-778DDB42155C}" type="slidenum">
              <a:rPr lang="en-US" smtClean="0"/>
              <a:t>‹#›</a:t>
            </a:fld>
            <a:endParaRPr lang="en-US"/>
          </a:p>
        </p:txBody>
      </p:sp>
    </p:spTree>
    <p:extLst>
      <p:ext uri="{BB962C8B-B14F-4D97-AF65-F5344CB8AC3E}">
        <p14:creationId xmlns:p14="http://schemas.microsoft.com/office/powerpoint/2010/main" val="263305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6590-C82F-5945-AF43-2FA8BE1053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BF2FB0-96E0-3843-B8A2-290A7A160EF9}"/>
              </a:ext>
            </a:extLst>
          </p:cNvPr>
          <p:cNvSpPr>
            <a:spLocks noGrp="1"/>
          </p:cNvSpPr>
          <p:nvPr>
            <p:ph type="dt" sz="half" idx="10"/>
          </p:nvPr>
        </p:nvSpPr>
        <p:spPr/>
        <p:txBody>
          <a:bodyPr/>
          <a:lstStyle/>
          <a:p>
            <a:fld id="{C3313A28-F88F-6343-B955-A0DD84396364}" type="datetimeFigureOut">
              <a:rPr lang="en-US" smtClean="0"/>
              <a:t>11/16/19</a:t>
            </a:fld>
            <a:endParaRPr lang="en-US"/>
          </a:p>
        </p:txBody>
      </p:sp>
      <p:sp>
        <p:nvSpPr>
          <p:cNvPr id="4" name="Footer Placeholder 3">
            <a:extLst>
              <a:ext uri="{FF2B5EF4-FFF2-40B4-BE49-F238E27FC236}">
                <a16:creationId xmlns:a16="http://schemas.microsoft.com/office/drawing/2014/main" id="{2F64DD0B-7064-794E-867D-472CFD8346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2520D9-DD51-CD4D-88D6-0819739206DD}"/>
              </a:ext>
            </a:extLst>
          </p:cNvPr>
          <p:cNvSpPr>
            <a:spLocks noGrp="1"/>
          </p:cNvSpPr>
          <p:nvPr>
            <p:ph type="sldNum" sz="quarter" idx="12"/>
          </p:nvPr>
        </p:nvSpPr>
        <p:spPr/>
        <p:txBody>
          <a:bodyPr/>
          <a:lstStyle/>
          <a:p>
            <a:fld id="{7C9C4752-3537-7945-B6BE-778DDB42155C}" type="slidenum">
              <a:rPr lang="en-US" smtClean="0"/>
              <a:t>‹#›</a:t>
            </a:fld>
            <a:endParaRPr lang="en-US"/>
          </a:p>
        </p:txBody>
      </p:sp>
    </p:spTree>
    <p:extLst>
      <p:ext uri="{BB962C8B-B14F-4D97-AF65-F5344CB8AC3E}">
        <p14:creationId xmlns:p14="http://schemas.microsoft.com/office/powerpoint/2010/main" val="280950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5BB4F-FAC6-1A4A-9A61-A3A37282D8A6}"/>
              </a:ext>
            </a:extLst>
          </p:cNvPr>
          <p:cNvSpPr>
            <a:spLocks noGrp="1"/>
          </p:cNvSpPr>
          <p:nvPr>
            <p:ph type="dt" sz="half" idx="10"/>
          </p:nvPr>
        </p:nvSpPr>
        <p:spPr/>
        <p:txBody>
          <a:bodyPr/>
          <a:lstStyle/>
          <a:p>
            <a:fld id="{C3313A28-F88F-6343-B955-A0DD84396364}" type="datetimeFigureOut">
              <a:rPr lang="en-US" smtClean="0"/>
              <a:t>11/16/19</a:t>
            </a:fld>
            <a:endParaRPr lang="en-US"/>
          </a:p>
        </p:txBody>
      </p:sp>
      <p:sp>
        <p:nvSpPr>
          <p:cNvPr id="3" name="Footer Placeholder 2">
            <a:extLst>
              <a:ext uri="{FF2B5EF4-FFF2-40B4-BE49-F238E27FC236}">
                <a16:creationId xmlns:a16="http://schemas.microsoft.com/office/drawing/2014/main" id="{9C8EE9AF-650D-AF49-A2FF-125C866F63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3B6D-0F87-4940-B791-0B6EE9474927}"/>
              </a:ext>
            </a:extLst>
          </p:cNvPr>
          <p:cNvSpPr>
            <a:spLocks noGrp="1"/>
          </p:cNvSpPr>
          <p:nvPr>
            <p:ph type="sldNum" sz="quarter" idx="12"/>
          </p:nvPr>
        </p:nvSpPr>
        <p:spPr/>
        <p:txBody>
          <a:bodyPr/>
          <a:lstStyle/>
          <a:p>
            <a:fld id="{7C9C4752-3537-7945-B6BE-778DDB42155C}" type="slidenum">
              <a:rPr lang="en-US" smtClean="0"/>
              <a:t>‹#›</a:t>
            </a:fld>
            <a:endParaRPr lang="en-US"/>
          </a:p>
        </p:txBody>
      </p:sp>
    </p:spTree>
    <p:extLst>
      <p:ext uri="{BB962C8B-B14F-4D97-AF65-F5344CB8AC3E}">
        <p14:creationId xmlns:p14="http://schemas.microsoft.com/office/powerpoint/2010/main" val="4262913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25D5-5E83-0443-B142-6E1D0328B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8430FE-BFF6-634A-846D-AA0DBB181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EB95A2-5B39-0E45-837C-A09B690A6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8AFB9-9893-394A-8B91-623E5034C29D}"/>
              </a:ext>
            </a:extLst>
          </p:cNvPr>
          <p:cNvSpPr>
            <a:spLocks noGrp="1"/>
          </p:cNvSpPr>
          <p:nvPr>
            <p:ph type="dt" sz="half" idx="10"/>
          </p:nvPr>
        </p:nvSpPr>
        <p:spPr/>
        <p:txBody>
          <a:bodyPr/>
          <a:lstStyle/>
          <a:p>
            <a:fld id="{C3313A28-F88F-6343-B955-A0DD84396364}" type="datetimeFigureOut">
              <a:rPr lang="en-US" smtClean="0"/>
              <a:t>11/16/19</a:t>
            </a:fld>
            <a:endParaRPr lang="en-US"/>
          </a:p>
        </p:txBody>
      </p:sp>
      <p:sp>
        <p:nvSpPr>
          <p:cNvPr id="6" name="Footer Placeholder 5">
            <a:extLst>
              <a:ext uri="{FF2B5EF4-FFF2-40B4-BE49-F238E27FC236}">
                <a16:creationId xmlns:a16="http://schemas.microsoft.com/office/drawing/2014/main" id="{CD2E68E8-1234-A345-98A1-7EC855012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6416B-A2F7-D643-A587-E4093DA51E1C}"/>
              </a:ext>
            </a:extLst>
          </p:cNvPr>
          <p:cNvSpPr>
            <a:spLocks noGrp="1"/>
          </p:cNvSpPr>
          <p:nvPr>
            <p:ph type="sldNum" sz="quarter" idx="12"/>
          </p:nvPr>
        </p:nvSpPr>
        <p:spPr/>
        <p:txBody>
          <a:bodyPr/>
          <a:lstStyle/>
          <a:p>
            <a:fld id="{7C9C4752-3537-7945-B6BE-778DDB42155C}" type="slidenum">
              <a:rPr lang="en-US" smtClean="0"/>
              <a:t>‹#›</a:t>
            </a:fld>
            <a:endParaRPr lang="en-US"/>
          </a:p>
        </p:txBody>
      </p:sp>
    </p:spTree>
    <p:extLst>
      <p:ext uri="{BB962C8B-B14F-4D97-AF65-F5344CB8AC3E}">
        <p14:creationId xmlns:p14="http://schemas.microsoft.com/office/powerpoint/2010/main" val="238450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988C-884F-AB49-BCF7-C072DFC33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BC385C-9F4D-5843-A040-9BFE01765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D49EDB-5BB9-F243-81B2-BE4AD47F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A69A1-1D81-9842-B135-FCB330D5B2AC}"/>
              </a:ext>
            </a:extLst>
          </p:cNvPr>
          <p:cNvSpPr>
            <a:spLocks noGrp="1"/>
          </p:cNvSpPr>
          <p:nvPr>
            <p:ph type="dt" sz="half" idx="10"/>
          </p:nvPr>
        </p:nvSpPr>
        <p:spPr/>
        <p:txBody>
          <a:bodyPr/>
          <a:lstStyle/>
          <a:p>
            <a:fld id="{C3313A28-F88F-6343-B955-A0DD84396364}" type="datetimeFigureOut">
              <a:rPr lang="en-US" smtClean="0"/>
              <a:t>11/16/19</a:t>
            </a:fld>
            <a:endParaRPr lang="en-US"/>
          </a:p>
        </p:txBody>
      </p:sp>
      <p:sp>
        <p:nvSpPr>
          <p:cNvPr id="6" name="Footer Placeholder 5">
            <a:extLst>
              <a:ext uri="{FF2B5EF4-FFF2-40B4-BE49-F238E27FC236}">
                <a16:creationId xmlns:a16="http://schemas.microsoft.com/office/drawing/2014/main" id="{D259A34E-532D-C843-AF98-135D6C8EA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43BF9-512B-1C42-8D8A-CD5C68778E9D}"/>
              </a:ext>
            </a:extLst>
          </p:cNvPr>
          <p:cNvSpPr>
            <a:spLocks noGrp="1"/>
          </p:cNvSpPr>
          <p:nvPr>
            <p:ph type="sldNum" sz="quarter" idx="12"/>
          </p:nvPr>
        </p:nvSpPr>
        <p:spPr/>
        <p:txBody>
          <a:bodyPr/>
          <a:lstStyle/>
          <a:p>
            <a:fld id="{7C9C4752-3537-7945-B6BE-778DDB42155C}" type="slidenum">
              <a:rPr lang="en-US" smtClean="0"/>
              <a:t>‹#›</a:t>
            </a:fld>
            <a:endParaRPr lang="en-US"/>
          </a:p>
        </p:txBody>
      </p:sp>
    </p:spTree>
    <p:extLst>
      <p:ext uri="{BB962C8B-B14F-4D97-AF65-F5344CB8AC3E}">
        <p14:creationId xmlns:p14="http://schemas.microsoft.com/office/powerpoint/2010/main" val="343948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D616AE-BB49-144B-A941-4DA5DF2E88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681F87-C168-6948-8037-D112C7738E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55058-DF52-CB4C-94EC-DC51CD69B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13A28-F88F-6343-B955-A0DD84396364}" type="datetimeFigureOut">
              <a:rPr lang="en-US" smtClean="0"/>
              <a:t>11/16/19</a:t>
            </a:fld>
            <a:endParaRPr lang="en-US"/>
          </a:p>
        </p:txBody>
      </p:sp>
      <p:sp>
        <p:nvSpPr>
          <p:cNvPr id="5" name="Footer Placeholder 4">
            <a:extLst>
              <a:ext uri="{FF2B5EF4-FFF2-40B4-BE49-F238E27FC236}">
                <a16:creationId xmlns:a16="http://schemas.microsoft.com/office/drawing/2014/main" id="{9CCA83F3-7C0A-DA4A-9EEA-251AD4DE2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0543FB-CC50-C745-9F7C-97FD9F817C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C4752-3537-7945-B6BE-778DDB42155C}" type="slidenum">
              <a:rPr lang="en-US" smtClean="0"/>
              <a:t>‹#›</a:t>
            </a:fld>
            <a:endParaRPr lang="en-US"/>
          </a:p>
        </p:txBody>
      </p:sp>
    </p:spTree>
    <p:extLst>
      <p:ext uri="{BB962C8B-B14F-4D97-AF65-F5344CB8AC3E}">
        <p14:creationId xmlns:p14="http://schemas.microsoft.com/office/powerpoint/2010/main" val="1044765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spscientist/students-performance-in-exams#StudentsPerformance.csv"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7601-009D-E44E-9607-05B3BF0D1556}"/>
              </a:ext>
            </a:extLst>
          </p:cNvPr>
          <p:cNvSpPr>
            <a:spLocks noGrp="1"/>
          </p:cNvSpPr>
          <p:nvPr>
            <p:ph type="ctrTitle"/>
          </p:nvPr>
        </p:nvSpPr>
        <p:spPr>
          <a:xfrm>
            <a:off x="1524000" y="545893"/>
            <a:ext cx="9144000" cy="2387600"/>
          </a:xfrm>
        </p:spPr>
        <p:txBody>
          <a:bodyPr>
            <a:normAutofit/>
          </a:bodyPr>
          <a:lstStyle/>
          <a:p>
            <a:r>
              <a:rPr lang="en-US" sz="8000" dirty="0">
                <a:solidFill>
                  <a:srgbClr val="002060"/>
                </a:solidFill>
                <a:latin typeface="Algerian" panose="020F0502020204030204" pitchFamily="34" charset="0"/>
                <a:cs typeface="Algerian" panose="020F0502020204030204" pitchFamily="34" charset="0"/>
              </a:rPr>
              <a:t>EDA – FINAL PROJECT</a:t>
            </a:r>
          </a:p>
        </p:txBody>
      </p:sp>
      <p:sp>
        <p:nvSpPr>
          <p:cNvPr id="4" name="Title 1">
            <a:extLst>
              <a:ext uri="{FF2B5EF4-FFF2-40B4-BE49-F238E27FC236}">
                <a16:creationId xmlns:a16="http://schemas.microsoft.com/office/drawing/2014/main" id="{BD890A7E-8EA6-A04E-96D7-4546D1EDF5A6}"/>
              </a:ext>
            </a:extLst>
          </p:cNvPr>
          <p:cNvSpPr txBox="1">
            <a:spLocks noChangeArrowheads="1"/>
          </p:cNvSpPr>
          <p:nvPr/>
        </p:nvSpPr>
        <p:spPr>
          <a:xfrm>
            <a:off x="1027319" y="3719167"/>
            <a:ext cx="10598150" cy="5984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2800" dirty="0">
                <a:solidFill>
                  <a:srgbClr val="002060"/>
                </a:solidFill>
                <a:latin typeface="+mn-lt"/>
              </a:rPr>
              <a:t>FACTORS AFFECTING THE STUDNTS PREFORMACNE IN EXAMS</a:t>
            </a:r>
          </a:p>
        </p:txBody>
      </p:sp>
      <p:sp>
        <p:nvSpPr>
          <p:cNvPr id="6" name="Subtitle 2">
            <a:extLst>
              <a:ext uri="{FF2B5EF4-FFF2-40B4-BE49-F238E27FC236}">
                <a16:creationId xmlns:a16="http://schemas.microsoft.com/office/drawing/2014/main" id="{BB75E511-E771-F241-9A8B-6F09718BF278}"/>
              </a:ext>
            </a:extLst>
          </p:cNvPr>
          <p:cNvSpPr>
            <a:spLocks noGrp="1"/>
          </p:cNvSpPr>
          <p:nvPr>
            <p:ph type="subTitle" idx="1"/>
          </p:nvPr>
        </p:nvSpPr>
        <p:spPr>
          <a:xfrm>
            <a:off x="896938" y="4598988"/>
            <a:ext cx="10609262" cy="301625"/>
          </a:xfrm>
        </p:spPr>
        <p:txBody>
          <a:bodyPr>
            <a:noAutofit/>
          </a:bodyPr>
          <a:lstStyle/>
          <a:p>
            <a:pPr defTabSz="337542">
              <a:defRPr/>
            </a:pPr>
            <a:r>
              <a:rPr lang="en-US" sz="1800" dirty="0">
                <a:solidFill>
                  <a:srgbClr val="002060"/>
                </a:solidFill>
              </a:rPr>
              <a:t>By: Tinto T. Kurian    tthekkummuriyilkurian@my365.bellevue.edu</a:t>
            </a:r>
          </a:p>
        </p:txBody>
      </p:sp>
    </p:spTree>
    <p:extLst>
      <p:ext uri="{BB962C8B-B14F-4D97-AF65-F5344CB8AC3E}">
        <p14:creationId xmlns:p14="http://schemas.microsoft.com/office/powerpoint/2010/main" val="10017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7601-009D-E44E-9607-05B3BF0D1556}"/>
              </a:ext>
            </a:extLst>
          </p:cNvPr>
          <p:cNvSpPr>
            <a:spLocks noGrp="1"/>
          </p:cNvSpPr>
          <p:nvPr>
            <p:ph type="ctrTitle"/>
          </p:nvPr>
        </p:nvSpPr>
        <p:spPr>
          <a:xfrm>
            <a:off x="417442" y="834888"/>
            <a:ext cx="9471993" cy="5319932"/>
          </a:xfrm>
        </p:spPr>
        <p:txBody>
          <a:bodyPr>
            <a:noAutofit/>
          </a:bodyPr>
          <a:lstStyle/>
          <a:p>
            <a:pPr lvl="0" algn="l"/>
            <a:r>
              <a:rPr lang="en-US" sz="2400" dirty="0">
                <a:solidFill>
                  <a:srgbClr val="002060"/>
                </a:solidFill>
              </a:rPr>
              <a:t>1. Does gender of the student affect the performance of the student in the exams?</a:t>
            </a:r>
            <a:br>
              <a:rPr lang="en-US" sz="2400" dirty="0">
                <a:solidFill>
                  <a:srgbClr val="002060"/>
                </a:solidFill>
              </a:rPr>
            </a:br>
            <a:br>
              <a:rPr lang="en-US" sz="2400" dirty="0">
                <a:solidFill>
                  <a:srgbClr val="002060"/>
                </a:solidFill>
              </a:rPr>
            </a:br>
            <a:r>
              <a:rPr lang="en-US" sz="2400" dirty="0">
                <a:solidFill>
                  <a:srgbClr val="002060"/>
                </a:solidFill>
              </a:rPr>
              <a:t>2. Does race/ethnicity of the student effect the performance of the student in the exams?</a:t>
            </a:r>
            <a:br>
              <a:rPr lang="en-US" sz="2400" dirty="0">
                <a:solidFill>
                  <a:srgbClr val="002060"/>
                </a:solidFill>
              </a:rPr>
            </a:br>
            <a:br>
              <a:rPr lang="en-US" sz="2400" dirty="0">
                <a:solidFill>
                  <a:srgbClr val="002060"/>
                </a:solidFill>
              </a:rPr>
            </a:br>
            <a:r>
              <a:rPr lang="en-US" sz="2400" dirty="0">
                <a:solidFill>
                  <a:srgbClr val="002060"/>
                </a:solidFill>
              </a:rPr>
              <a:t>3. How does the parent’s education level effect the performance of student?</a:t>
            </a:r>
            <a:br>
              <a:rPr lang="en-US" sz="2400" dirty="0">
                <a:solidFill>
                  <a:srgbClr val="002060"/>
                </a:solidFill>
              </a:rPr>
            </a:br>
            <a:br>
              <a:rPr lang="en-US" sz="2400" dirty="0">
                <a:solidFill>
                  <a:srgbClr val="002060"/>
                </a:solidFill>
              </a:rPr>
            </a:br>
            <a:r>
              <a:rPr lang="en-US" sz="2400" dirty="0">
                <a:solidFill>
                  <a:srgbClr val="002060"/>
                </a:solidFill>
              </a:rPr>
              <a:t>4. Does the availability of a subsidized lunch have any effect on the performance of a student?</a:t>
            </a:r>
            <a:br>
              <a:rPr lang="en-US" sz="2400" dirty="0">
                <a:solidFill>
                  <a:srgbClr val="002060"/>
                </a:solidFill>
              </a:rPr>
            </a:br>
            <a:br>
              <a:rPr lang="en-US" sz="2400" dirty="0">
                <a:solidFill>
                  <a:srgbClr val="002060"/>
                </a:solidFill>
              </a:rPr>
            </a:br>
            <a:r>
              <a:rPr lang="en-US" sz="2400" dirty="0">
                <a:solidFill>
                  <a:srgbClr val="002060"/>
                </a:solidFill>
              </a:rPr>
              <a:t>5. Does taking the test preparation course have any effect on the performance of student in the exam?</a:t>
            </a:r>
            <a:br>
              <a:rPr lang="en-US" sz="2400" dirty="0">
                <a:solidFill>
                  <a:srgbClr val="002060"/>
                </a:solidFill>
              </a:rPr>
            </a:br>
            <a:endParaRPr lang="en-US" sz="2400" dirty="0">
              <a:solidFill>
                <a:srgbClr val="002060"/>
              </a:solidFill>
            </a:endParaRPr>
          </a:p>
        </p:txBody>
      </p:sp>
      <p:sp>
        <p:nvSpPr>
          <p:cNvPr id="4" name="TextBox 3">
            <a:extLst>
              <a:ext uri="{FF2B5EF4-FFF2-40B4-BE49-F238E27FC236}">
                <a16:creationId xmlns:a16="http://schemas.microsoft.com/office/drawing/2014/main" id="{1AB9E622-0CDD-4B41-8009-0FE7BA58CB75}"/>
              </a:ext>
            </a:extLst>
          </p:cNvPr>
          <p:cNvSpPr txBox="1"/>
          <p:nvPr/>
        </p:nvSpPr>
        <p:spPr>
          <a:xfrm>
            <a:off x="417442" y="268358"/>
            <a:ext cx="8130209" cy="646331"/>
          </a:xfrm>
          <a:prstGeom prst="rect">
            <a:avLst/>
          </a:prstGeom>
          <a:noFill/>
        </p:spPr>
        <p:txBody>
          <a:bodyPr wrap="square" rtlCol="0">
            <a:spAutoFit/>
          </a:bodyPr>
          <a:lstStyle/>
          <a:p>
            <a:r>
              <a:rPr lang="en-US" sz="3600" b="1" dirty="0">
                <a:solidFill>
                  <a:srgbClr val="002060"/>
                </a:solidFill>
              </a:rPr>
              <a:t>Statistical question/hypothesis</a:t>
            </a:r>
          </a:p>
        </p:txBody>
      </p:sp>
    </p:spTree>
    <p:extLst>
      <p:ext uri="{BB962C8B-B14F-4D97-AF65-F5344CB8AC3E}">
        <p14:creationId xmlns:p14="http://schemas.microsoft.com/office/powerpoint/2010/main" val="59275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7601-009D-E44E-9607-05B3BF0D1556}"/>
              </a:ext>
            </a:extLst>
          </p:cNvPr>
          <p:cNvSpPr>
            <a:spLocks noGrp="1"/>
          </p:cNvSpPr>
          <p:nvPr>
            <p:ph type="ctrTitle"/>
          </p:nvPr>
        </p:nvSpPr>
        <p:spPr>
          <a:xfrm>
            <a:off x="417442" y="2286392"/>
            <a:ext cx="5440644" cy="1198316"/>
          </a:xfrm>
        </p:spPr>
        <p:txBody>
          <a:bodyPr>
            <a:normAutofit/>
          </a:bodyPr>
          <a:lstStyle/>
          <a:p>
            <a:r>
              <a:rPr lang="en-US" sz="2000" dirty="0">
                <a:hlinkClick r:id="rId2"/>
              </a:rPr>
              <a:t>https://www.kaggle.com/spscientist/students-performance-in-exams#StudentsPerformance.csv</a:t>
            </a:r>
            <a:br>
              <a:rPr lang="en-US" sz="2000" dirty="0"/>
            </a:br>
            <a:br>
              <a:rPr lang="en-US" sz="2000" dirty="0"/>
            </a:br>
            <a:endParaRPr lang="en-US" sz="2000" dirty="0"/>
          </a:p>
        </p:txBody>
      </p:sp>
      <p:sp>
        <p:nvSpPr>
          <p:cNvPr id="4" name="TextBox 3">
            <a:extLst>
              <a:ext uri="{FF2B5EF4-FFF2-40B4-BE49-F238E27FC236}">
                <a16:creationId xmlns:a16="http://schemas.microsoft.com/office/drawing/2014/main" id="{1AB9E622-0CDD-4B41-8009-0FE7BA58CB75}"/>
              </a:ext>
            </a:extLst>
          </p:cNvPr>
          <p:cNvSpPr txBox="1"/>
          <p:nvPr/>
        </p:nvSpPr>
        <p:spPr>
          <a:xfrm>
            <a:off x="417442" y="268358"/>
            <a:ext cx="8130209" cy="646331"/>
          </a:xfrm>
          <a:prstGeom prst="rect">
            <a:avLst/>
          </a:prstGeom>
          <a:noFill/>
        </p:spPr>
        <p:txBody>
          <a:bodyPr wrap="square" rtlCol="0">
            <a:spAutoFit/>
          </a:bodyPr>
          <a:lstStyle/>
          <a:p>
            <a:r>
              <a:rPr lang="en-US" sz="3600" b="1" dirty="0">
                <a:solidFill>
                  <a:srgbClr val="002060"/>
                </a:solidFill>
              </a:rPr>
              <a:t>Data</a:t>
            </a:r>
          </a:p>
        </p:txBody>
      </p:sp>
      <p:pic>
        <p:nvPicPr>
          <p:cNvPr id="5" name="Picture 4">
            <a:extLst>
              <a:ext uri="{FF2B5EF4-FFF2-40B4-BE49-F238E27FC236}">
                <a16:creationId xmlns:a16="http://schemas.microsoft.com/office/drawing/2014/main" id="{29230D5D-18DB-BF45-A82E-B18B4F2045FF}"/>
              </a:ext>
            </a:extLst>
          </p:cNvPr>
          <p:cNvPicPr>
            <a:picLocks noChangeAspect="1"/>
          </p:cNvPicPr>
          <p:nvPr/>
        </p:nvPicPr>
        <p:blipFill>
          <a:blip r:embed="rId3"/>
          <a:stretch>
            <a:fillRect/>
          </a:stretch>
        </p:blipFill>
        <p:spPr>
          <a:xfrm>
            <a:off x="6781173" y="651416"/>
            <a:ext cx="4127500" cy="3708400"/>
          </a:xfrm>
          <a:prstGeom prst="rect">
            <a:avLst/>
          </a:prstGeom>
        </p:spPr>
      </p:pic>
      <p:pic>
        <p:nvPicPr>
          <p:cNvPr id="6" name="Picture 5">
            <a:extLst>
              <a:ext uri="{FF2B5EF4-FFF2-40B4-BE49-F238E27FC236}">
                <a16:creationId xmlns:a16="http://schemas.microsoft.com/office/drawing/2014/main" id="{5DAEE0E7-C4FE-A646-89C9-3163BEFF3FAD}"/>
              </a:ext>
            </a:extLst>
          </p:cNvPr>
          <p:cNvPicPr>
            <a:picLocks noChangeAspect="1"/>
          </p:cNvPicPr>
          <p:nvPr/>
        </p:nvPicPr>
        <p:blipFill>
          <a:blip r:embed="rId4"/>
          <a:stretch>
            <a:fillRect/>
          </a:stretch>
        </p:blipFill>
        <p:spPr>
          <a:xfrm>
            <a:off x="0" y="4571608"/>
            <a:ext cx="12192000" cy="1634976"/>
          </a:xfrm>
          <a:prstGeom prst="rect">
            <a:avLst/>
          </a:prstGeom>
        </p:spPr>
      </p:pic>
    </p:spTree>
    <p:extLst>
      <p:ext uri="{BB962C8B-B14F-4D97-AF65-F5344CB8AC3E}">
        <p14:creationId xmlns:p14="http://schemas.microsoft.com/office/powerpoint/2010/main" val="196646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E622-0CDD-4B41-8009-0FE7BA58CB75}"/>
              </a:ext>
            </a:extLst>
          </p:cNvPr>
          <p:cNvSpPr txBox="1"/>
          <p:nvPr/>
        </p:nvSpPr>
        <p:spPr>
          <a:xfrm>
            <a:off x="417442" y="268358"/>
            <a:ext cx="8130209" cy="646331"/>
          </a:xfrm>
          <a:prstGeom prst="rect">
            <a:avLst/>
          </a:prstGeom>
          <a:noFill/>
        </p:spPr>
        <p:txBody>
          <a:bodyPr wrap="square" rtlCol="0">
            <a:spAutoFit/>
          </a:bodyPr>
          <a:lstStyle/>
          <a:p>
            <a:r>
              <a:rPr lang="en-US" sz="3600" b="1" dirty="0">
                <a:solidFill>
                  <a:srgbClr val="002060"/>
                </a:solidFill>
              </a:rPr>
              <a:t>Regression analysis: </a:t>
            </a:r>
          </a:p>
        </p:txBody>
      </p:sp>
      <p:pic>
        <p:nvPicPr>
          <p:cNvPr id="5" name="Picture 4">
            <a:extLst>
              <a:ext uri="{FF2B5EF4-FFF2-40B4-BE49-F238E27FC236}">
                <a16:creationId xmlns:a16="http://schemas.microsoft.com/office/drawing/2014/main" id="{CAB5B8CD-E420-944D-9403-0629B7FE0814}"/>
              </a:ext>
            </a:extLst>
          </p:cNvPr>
          <p:cNvPicPr>
            <a:picLocks noChangeAspect="1"/>
          </p:cNvPicPr>
          <p:nvPr/>
        </p:nvPicPr>
        <p:blipFill>
          <a:blip r:embed="rId2"/>
          <a:stretch>
            <a:fillRect/>
          </a:stretch>
        </p:blipFill>
        <p:spPr>
          <a:xfrm>
            <a:off x="1248031" y="1130772"/>
            <a:ext cx="8786349" cy="5727228"/>
          </a:xfrm>
          <a:prstGeom prst="rect">
            <a:avLst/>
          </a:prstGeom>
        </p:spPr>
      </p:pic>
    </p:spTree>
    <p:extLst>
      <p:ext uri="{BB962C8B-B14F-4D97-AF65-F5344CB8AC3E}">
        <p14:creationId xmlns:p14="http://schemas.microsoft.com/office/powerpoint/2010/main" val="220852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E622-0CDD-4B41-8009-0FE7BA58CB75}"/>
              </a:ext>
            </a:extLst>
          </p:cNvPr>
          <p:cNvSpPr txBox="1"/>
          <p:nvPr/>
        </p:nvSpPr>
        <p:spPr>
          <a:xfrm>
            <a:off x="417442" y="268358"/>
            <a:ext cx="8130209" cy="646331"/>
          </a:xfrm>
          <a:prstGeom prst="rect">
            <a:avLst/>
          </a:prstGeom>
          <a:noFill/>
        </p:spPr>
        <p:txBody>
          <a:bodyPr wrap="square" rtlCol="0">
            <a:spAutoFit/>
          </a:bodyPr>
          <a:lstStyle/>
          <a:p>
            <a:r>
              <a:rPr lang="en-US" sz="3600" b="1" dirty="0">
                <a:solidFill>
                  <a:srgbClr val="002060"/>
                </a:solidFill>
              </a:rPr>
              <a:t>Regression analysis: </a:t>
            </a:r>
          </a:p>
        </p:txBody>
      </p:sp>
      <p:pic>
        <p:nvPicPr>
          <p:cNvPr id="2" name="Picture 1">
            <a:extLst>
              <a:ext uri="{FF2B5EF4-FFF2-40B4-BE49-F238E27FC236}">
                <a16:creationId xmlns:a16="http://schemas.microsoft.com/office/drawing/2014/main" id="{03F85E70-E0EB-204F-80A3-FDE92581F9D4}"/>
              </a:ext>
            </a:extLst>
          </p:cNvPr>
          <p:cNvPicPr>
            <a:picLocks noChangeAspect="1"/>
          </p:cNvPicPr>
          <p:nvPr/>
        </p:nvPicPr>
        <p:blipFill>
          <a:blip r:embed="rId2"/>
          <a:stretch>
            <a:fillRect/>
          </a:stretch>
        </p:blipFill>
        <p:spPr>
          <a:xfrm>
            <a:off x="556053" y="914689"/>
            <a:ext cx="9021127" cy="5880264"/>
          </a:xfrm>
          <a:prstGeom prst="rect">
            <a:avLst/>
          </a:prstGeom>
        </p:spPr>
      </p:pic>
    </p:spTree>
    <p:extLst>
      <p:ext uri="{BB962C8B-B14F-4D97-AF65-F5344CB8AC3E}">
        <p14:creationId xmlns:p14="http://schemas.microsoft.com/office/powerpoint/2010/main" val="286522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E622-0CDD-4B41-8009-0FE7BA58CB75}"/>
              </a:ext>
            </a:extLst>
          </p:cNvPr>
          <p:cNvSpPr txBox="1"/>
          <p:nvPr/>
        </p:nvSpPr>
        <p:spPr>
          <a:xfrm>
            <a:off x="417442" y="268358"/>
            <a:ext cx="8130209" cy="646331"/>
          </a:xfrm>
          <a:prstGeom prst="rect">
            <a:avLst/>
          </a:prstGeom>
          <a:noFill/>
        </p:spPr>
        <p:txBody>
          <a:bodyPr wrap="square" rtlCol="0">
            <a:spAutoFit/>
          </a:bodyPr>
          <a:lstStyle/>
          <a:p>
            <a:r>
              <a:rPr lang="en-US" sz="3600" b="1" dirty="0">
                <a:solidFill>
                  <a:srgbClr val="002060"/>
                </a:solidFill>
              </a:rPr>
              <a:t>Summary of Regression analysis: </a:t>
            </a:r>
          </a:p>
        </p:txBody>
      </p:sp>
      <p:sp>
        <p:nvSpPr>
          <p:cNvPr id="3" name="TextBox 2">
            <a:extLst>
              <a:ext uri="{FF2B5EF4-FFF2-40B4-BE49-F238E27FC236}">
                <a16:creationId xmlns:a16="http://schemas.microsoft.com/office/drawing/2014/main" id="{6FCA958E-9DA8-0E4E-87E4-72FB2EC149B4}"/>
              </a:ext>
            </a:extLst>
          </p:cNvPr>
          <p:cNvSpPr txBox="1"/>
          <p:nvPr/>
        </p:nvSpPr>
        <p:spPr>
          <a:xfrm>
            <a:off x="417443" y="1212286"/>
            <a:ext cx="10942984" cy="5262979"/>
          </a:xfrm>
          <a:prstGeom prst="rect">
            <a:avLst/>
          </a:prstGeom>
          <a:noFill/>
        </p:spPr>
        <p:txBody>
          <a:bodyPr wrap="square" rtlCol="0">
            <a:spAutoFit/>
          </a:bodyPr>
          <a:lstStyle/>
          <a:p>
            <a:pPr lvl="0"/>
            <a:r>
              <a:rPr lang="en-US" sz="1400" b="1" dirty="0"/>
              <a:t>For regression analysis </a:t>
            </a:r>
            <a:r>
              <a:rPr lang="en-US" sz="1400" b="1" dirty="0" err="1"/>
              <a:t>math_score</a:t>
            </a:r>
            <a:r>
              <a:rPr lang="en-US" sz="1400" b="1" dirty="0"/>
              <a:t> as a function of </a:t>
            </a:r>
            <a:r>
              <a:rPr lang="en-US" sz="1400" b="1" dirty="0" err="1"/>
              <a:t>test_preparation_course</a:t>
            </a:r>
            <a:endParaRPr lang="en-US" sz="1400" b="1" dirty="0"/>
          </a:p>
          <a:p>
            <a:r>
              <a:rPr lang="en-US" sz="1400" dirty="0"/>
              <a:t> </a:t>
            </a:r>
          </a:p>
          <a:p>
            <a:r>
              <a:rPr lang="en-US" sz="1400" dirty="0"/>
              <a:t>we saw that can see the slope and the intercept are statistically significant, which means that they were unlikely to occur by chance, but the R2 value for this model is small. which means that "test preparation course" doesn’t account for a substantial part of the variation in math score.</a:t>
            </a:r>
          </a:p>
          <a:p>
            <a:r>
              <a:rPr lang="en-US" sz="1400" dirty="0"/>
              <a:t> </a:t>
            </a:r>
          </a:p>
          <a:p>
            <a:pPr lvl="0"/>
            <a:r>
              <a:rPr lang="en-US" sz="1400" b="1" dirty="0"/>
              <a:t>For </a:t>
            </a:r>
            <a:r>
              <a:rPr lang="en-US" sz="1400" b="1" dirty="0" err="1"/>
              <a:t>math_score</a:t>
            </a:r>
            <a:r>
              <a:rPr lang="en-US" sz="1400" b="1" dirty="0"/>
              <a:t> as a function of lunch</a:t>
            </a:r>
          </a:p>
          <a:p>
            <a:r>
              <a:rPr lang="en-US" sz="1400" dirty="0"/>
              <a:t> </a:t>
            </a:r>
          </a:p>
          <a:p>
            <a:r>
              <a:rPr lang="en-US" sz="1400" dirty="0"/>
              <a:t>we saw that the slope and the intercept are statistically significant, which means that they were unlikely to occur by chance, and we see the R2 value for this model also significant. which means that "lunch” accounts for a 12% of the variation in math score.</a:t>
            </a:r>
          </a:p>
          <a:p>
            <a:r>
              <a:rPr lang="en-US" sz="1400" dirty="0"/>
              <a:t> </a:t>
            </a:r>
          </a:p>
          <a:p>
            <a:pPr lvl="0"/>
            <a:r>
              <a:rPr lang="en-US" sz="1400" b="1" dirty="0"/>
              <a:t>For </a:t>
            </a:r>
            <a:r>
              <a:rPr lang="en-US" sz="1400" b="1" dirty="0" err="1"/>
              <a:t>math_score</a:t>
            </a:r>
            <a:r>
              <a:rPr lang="en-US" sz="1400" b="1" dirty="0"/>
              <a:t> as a function of test_preparation_course+race_ethnicity+lunch+parental_level_of_education+gender</a:t>
            </a:r>
          </a:p>
          <a:p>
            <a:r>
              <a:rPr lang="en-US" sz="1400" dirty="0"/>
              <a:t> </a:t>
            </a:r>
          </a:p>
          <a:p>
            <a:r>
              <a:rPr lang="en-US" sz="1400" dirty="0"/>
              <a:t>we saw that test_preparation_course+race_ethnicity+lunch+parental_level_of_education+gender accounts for 25% (R2 0.255) of the variation in math score</a:t>
            </a:r>
          </a:p>
          <a:p>
            <a:r>
              <a:rPr lang="en-US" sz="1400" dirty="0"/>
              <a:t> </a:t>
            </a:r>
          </a:p>
          <a:p>
            <a:pPr lvl="0"/>
            <a:r>
              <a:rPr lang="en-US" sz="1400" b="1" dirty="0"/>
              <a:t>For </a:t>
            </a:r>
            <a:r>
              <a:rPr lang="en-US" sz="1400" b="1" dirty="0" err="1"/>
              <a:t>writing_score</a:t>
            </a:r>
            <a:r>
              <a:rPr lang="en-US" sz="1400" b="1" dirty="0"/>
              <a:t> as a function of test_preparation_course+race_ethnicity+lunch+parental_level_of_education+gender</a:t>
            </a:r>
          </a:p>
          <a:p>
            <a:r>
              <a:rPr lang="en-US" sz="1400" dirty="0"/>
              <a:t> </a:t>
            </a:r>
          </a:p>
          <a:p>
            <a:r>
              <a:rPr lang="en-US" sz="1400" dirty="0"/>
              <a:t>test_preparation_course+race_ethnicity+lunch+parental_level_of_education+gender accounts for 33.4% of the variation in writing score</a:t>
            </a:r>
          </a:p>
          <a:p>
            <a:r>
              <a:rPr lang="en-US" sz="1400" dirty="0"/>
              <a:t> </a:t>
            </a:r>
          </a:p>
          <a:p>
            <a:r>
              <a:rPr lang="en-US" sz="1400" dirty="0"/>
              <a:t> </a:t>
            </a:r>
          </a:p>
          <a:p>
            <a:pPr lvl="0"/>
            <a:r>
              <a:rPr lang="en-US" sz="1400" b="1" dirty="0"/>
              <a:t>For </a:t>
            </a:r>
            <a:r>
              <a:rPr lang="en-US" sz="1400" b="1" dirty="0" err="1"/>
              <a:t>reading_score</a:t>
            </a:r>
            <a:r>
              <a:rPr lang="en-US" sz="1400" b="1" dirty="0"/>
              <a:t> as a function of test_preparation_course+race_ethnicity+lunch+parental_level_of_education+gender</a:t>
            </a:r>
          </a:p>
          <a:p>
            <a:r>
              <a:rPr lang="en-US" sz="1400" dirty="0"/>
              <a:t> </a:t>
            </a:r>
          </a:p>
          <a:p>
            <a:r>
              <a:rPr lang="en-US" sz="1400" dirty="0"/>
              <a:t>test_preparation_course+race_ethnicity+lunch+parental_level_of_education+gender accounts for 22.7% of the variation in reading score</a:t>
            </a:r>
          </a:p>
          <a:p>
            <a:endParaRPr lang="en-US" sz="1400" dirty="0"/>
          </a:p>
        </p:txBody>
      </p:sp>
    </p:spTree>
    <p:extLst>
      <p:ext uri="{BB962C8B-B14F-4D97-AF65-F5344CB8AC3E}">
        <p14:creationId xmlns:p14="http://schemas.microsoft.com/office/powerpoint/2010/main" val="41715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9769B-7D76-BC4F-A9DC-C036FE52F9F6}"/>
              </a:ext>
            </a:extLst>
          </p:cNvPr>
          <p:cNvSpPr>
            <a:spLocks noGrp="1"/>
          </p:cNvSpPr>
          <p:nvPr>
            <p:ph type="ctrTitle"/>
          </p:nvPr>
        </p:nvSpPr>
        <p:spPr>
          <a:xfrm>
            <a:off x="1524000" y="545893"/>
            <a:ext cx="9144000" cy="2387600"/>
          </a:xfrm>
        </p:spPr>
        <p:txBody>
          <a:bodyPr>
            <a:normAutofit/>
          </a:bodyPr>
          <a:lstStyle/>
          <a:p>
            <a:r>
              <a:rPr lang="en-US" sz="8000" dirty="0">
                <a:solidFill>
                  <a:srgbClr val="002060"/>
                </a:solidFill>
                <a:latin typeface="Algerian" panose="020F0502020204030204" pitchFamily="34" charset="0"/>
                <a:cs typeface="Algerian" panose="020F0502020204030204" pitchFamily="34" charset="0"/>
              </a:rPr>
              <a:t>Thank you</a:t>
            </a:r>
          </a:p>
        </p:txBody>
      </p:sp>
    </p:spTree>
    <p:extLst>
      <p:ext uri="{BB962C8B-B14F-4D97-AF65-F5344CB8AC3E}">
        <p14:creationId xmlns:p14="http://schemas.microsoft.com/office/powerpoint/2010/main" val="436153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89</Words>
  <Application>Microsoft Macintosh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Algerian</vt:lpstr>
      <vt:lpstr>Arial</vt:lpstr>
      <vt:lpstr>Calibri</vt:lpstr>
      <vt:lpstr>Calibri Light</vt:lpstr>
      <vt:lpstr>Office Theme</vt:lpstr>
      <vt:lpstr>EDA – FINAL PROJECT</vt:lpstr>
      <vt:lpstr>1. Does gender of the student affect the performance of the student in the exams?  2. Does race/ethnicity of the student effect the performance of the student in the exams?  3. How does the parent’s education level effect the performance of student?  4. Does the availability of a subsidized lunch have any effect on the performance of a student?  5. Does taking the test preparation course have any effect on the performance of student in the exam? </vt:lpstr>
      <vt:lpstr>https://www.kaggle.com/spscientist/students-performance-in-exams#StudentsPerformance.csv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 FINAL PROJECT</dc:title>
  <dc:creator>Tinto Thekkummuriyil Kurian</dc:creator>
  <cp:lastModifiedBy>Tinto Thekkummuriyil Kurian</cp:lastModifiedBy>
  <cp:revision>4</cp:revision>
  <dcterms:created xsi:type="dcterms:W3CDTF">2019-11-17T05:11:20Z</dcterms:created>
  <dcterms:modified xsi:type="dcterms:W3CDTF">2019-11-17T05:31:19Z</dcterms:modified>
</cp:coreProperties>
</file>