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9" r:id="rId2"/>
    <p:sldId id="256" r:id="rId3"/>
    <p:sldId id="260" r:id="rId4"/>
    <p:sldId id="261" r:id="rId5"/>
    <p:sldId id="262"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1701"/>
  </p:normalViewPr>
  <p:slideViewPr>
    <p:cSldViewPr snapToGrid="0" snapToObjects="1">
      <p:cViewPr varScale="1">
        <p:scale>
          <a:sx n="90" d="100"/>
          <a:sy n="90" d="100"/>
        </p:scale>
        <p:origin x="19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081A5-403C-CB43-8DC7-3CEF72560341}" type="datetimeFigureOut">
              <a:rPr lang="en-US" smtClean="0"/>
              <a:t>6/6/21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A4C39-1089-9442-BAC1-1EBB2BE53390}" type="slidenum">
              <a:rPr lang="en-US" smtClean="0"/>
              <a:t>‹#›</a:t>
            </a:fld>
            <a:endParaRPr lang="en-US"/>
          </a:p>
        </p:txBody>
      </p:sp>
    </p:spTree>
    <p:extLst>
      <p:ext uri="{BB962C8B-B14F-4D97-AF65-F5344CB8AC3E}">
        <p14:creationId xmlns:p14="http://schemas.microsoft.com/office/powerpoint/2010/main" val="325634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a:t>
            </a:r>
          </a:p>
          <a:p>
            <a:r>
              <a:rPr lang="en-US" dirty="0"/>
              <a:t>I am Tinto Kurian, Student in Master of Science in Data Science at Bellevue university.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Due to recent unfortunate airline crashes, the media has been promoting statistics stating air is no longer a safe way to travel.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was previously thought as the safest way to travel, especially when compared to automobiles, is now being presented as one of the most dangerous to the public. But are any of these claims based on facts?</a:t>
            </a:r>
          </a:p>
          <a:p>
            <a:endParaRPr lang="en-US" dirty="0"/>
          </a:p>
          <a:p>
            <a:r>
              <a:rPr lang="en-US" dirty="0"/>
              <a:t>We are going to do a data-based analysis on these claims, to better understand the realities behind these claims.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understand if </a:t>
            </a:r>
            <a:r>
              <a:rPr lang="en-US" sz="1200" kern="1200" dirty="0">
                <a:solidFill>
                  <a:schemeClr val="tx1"/>
                </a:solidFill>
                <a:effectLst/>
                <a:latin typeface="+mn-lt"/>
                <a:ea typeface="+mn-ea"/>
                <a:cs typeface="+mn-cs"/>
              </a:rPr>
              <a:t>airlines are still a safe travel option</a:t>
            </a:r>
            <a:r>
              <a:rPr lang="en-US" dirty="0">
                <a:effectLst/>
              </a:rPr>
              <a:t>  ? </a:t>
            </a:r>
            <a:r>
              <a:rPr lang="en-US" sz="1200" kern="1200" dirty="0">
                <a:solidFill>
                  <a:schemeClr val="tx1"/>
                </a:solidFill>
                <a:effectLst/>
                <a:latin typeface="+mn-lt"/>
                <a:ea typeface="+mn-ea"/>
                <a:cs typeface="+mn-cs"/>
              </a:rPr>
              <a:t>and compare the incidents, fatal accidents and fatalities of air travel Vs Motor vehicle road travel.</a:t>
            </a:r>
          </a:p>
          <a:p>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1</a:t>
            </a:fld>
            <a:endParaRPr lang="en-US"/>
          </a:p>
        </p:txBody>
      </p:sp>
    </p:spTree>
    <p:extLst>
      <p:ext uri="{BB962C8B-B14F-4D97-AF65-F5344CB8AC3E}">
        <p14:creationId xmlns:p14="http://schemas.microsoft.com/office/powerpoint/2010/main" val="87880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thank </a:t>
            </a:r>
            <a:r>
              <a:rPr lang="en-US" sz="1200" b="1" dirty="0">
                <a:solidFill>
                  <a:srgbClr val="7030A0"/>
                </a:solidFill>
                <a:cs typeface="AL BAYAN PLAIN" pitchFamily="2" charset="-78"/>
              </a:rPr>
              <a:t>Professor Benjamin Schneider</a:t>
            </a:r>
            <a:r>
              <a:rPr lang="en-US" sz="1200" dirty="0">
                <a:solidFill>
                  <a:srgbClr val="7030A0"/>
                </a:solidFill>
                <a:cs typeface="Al Bayan Plain" pitchFamily="2" charset="-78"/>
              </a:rPr>
              <a:t>, for all the support and guidance through out this project</a:t>
            </a:r>
          </a:p>
          <a:p>
            <a:endParaRPr lang="en-US" sz="1200" dirty="0">
              <a:solidFill>
                <a:srgbClr val="7030A0"/>
              </a:solidFill>
              <a:cs typeface="Al Bayan Plain" pitchFamily="2" charset="-78"/>
            </a:endParaRPr>
          </a:p>
          <a:p>
            <a:r>
              <a:rPr lang="en-US" sz="1200" dirty="0">
                <a:solidFill>
                  <a:srgbClr val="7030A0"/>
                </a:solidFill>
                <a:cs typeface="Al Bayan Plain" pitchFamily="2" charset="-78"/>
              </a:rPr>
              <a:t>Also, here I have given links to the data sources that have been used for this analysis and links to the </a:t>
            </a:r>
            <a:r>
              <a:rPr lang="en-US" sz="1200" dirty="0" err="1">
                <a:solidFill>
                  <a:srgbClr val="7030A0"/>
                </a:solidFill>
                <a:cs typeface="Al Bayan Plain" pitchFamily="2" charset="-78"/>
              </a:rPr>
              <a:t>githib</a:t>
            </a:r>
            <a:r>
              <a:rPr lang="en-US" sz="1200" dirty="0">
                <a:solidFill>
                  <a:srgbClr val="7030A0"/>
                </a:solidFill>
                <a:cs typeface="Al Bayan Plain" pitchFamily="2" charset="-78"/>
              </a:rPr>
              <a:t> repo showing the analysis and the work.</a:t>
            </a:r>
          </a:p>
          <a:p>
            <a:endParaRPr lang="en-US" sz="1200" dirty="0">
              <a:solidFill>
                <a:srgbClr val="7030A0"/>
              </a:solidFill>
              <a:cs typeface="Al Bayan Plain" pitchFamily="2" charset="-78"/>
            </a:endParaRPr>
          </a:p>
          <a:p>
            <a:endParaRPr lang="en-US" sz="1200" dirty="0">
              <a:solidFill>
                <a:srgbClr val="7030A0"/>
              </a:solidFill>
              <a:cs typeface="Al Bayan Plain" pitchFamily="2" charset="-78"/>
            </a:endParaRPr>
          </a:p>
          <a:p>
            <a:r>
              <a:rPr lang="en-US" sz="1200" dirty="0">
                <a:solidFill>
                  <a:srgbClr val="7030A0"/>
                </a:solidFill>
                <a:cs typeface="Al Bayan Plain" pitchFamily="2" charset="-78"/>
              </a:rPr>
              <a:t>Thank you.</a:t>
            </a:r>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10</a:t>
            </a:fld>
            <a:endParaRPr lang="en-US"/>
          </a:p>
        </p:txBody>
      </p:sp>
    </p:spTree>
    <p:extLst>
      <p:ext uri="{BB962C8B-B14F-4D97-AF65-F5344CB8AC3E}">
        <p14:creationId xmlns:p14="http://schemas.microsoft.com/office/powerpoint/2010/main" val="397576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Number of Airline passengers is increasing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data clearly indicates that the number of passengers in the airlines had been seeing a steady increase pre COVID.  </a:t>
            </a:r>
          </a:p>
          <a:p>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2</a:t>
            </a:fld>
            <a:endParaRPr lang="en-US"/>
          </a:p>
        </p:txBody>
      </p:sp>
    </p:spTree>
    <p:extLst>
      <p:ext uri="{BB962C8B-B14F-4D97-AF65-F5344CB8AC3E}">
        <p14:creationId xmlns:p14="http://schemas.microsoft.com/office/powerpoint/2010/main" val="669568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the given distribution we can see that America, Europe, China are the countries with the most passengers using airlines.</a:t>
            </a:r>
          </a:p>
          <a:p>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3</a:t>
            </a:fld>
            <a:endParaRPr lang="en-US"/>
          </a:p>
        </p:txBody>
      </p:sp>
    </p:spTree>
    <p:extLst>
      <p:ext uri="{BB962C8B-B14F-4D97-AF65-F5344CB8AC3E}">
        <p14:creationId xmlns:p14="http://schemas.microsoft.com/office/powerpoint/2010/main" val="284296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Is really Driving Safer?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graph we can see that the red line indicates the Airline fatalities vs the blue line which indicates the road fatalities</a:t>
            </a:r>
          </a:p>
          <a:p>
            <a:r>
              <a:rPr lang="en-US" sz="1200" kern="1200" dirty="0">
                <a:solidFill>
                  <a:schemeClr val="tx1"/>
                </a:solidFill>
                <a:effectLst/>
                <a:latin typeface="+mn-lt"/>
                <a:ea typeface="+mn-ea"/>
                <a:cs typeface="+mn-cs"/>
              </a:rPr>
              <a:t>The data clearly indicates the fatalities on road are multi fold when compared to airline fatalities.</a:t>
            </a:r>
          </a:p>
          <a:p>
            <a:endParaRPr lang="en-US" dirty="0"/>
          </a:p>
          <a:p>
            <a:r>
              <a:rPr lang="en-US" sz="1200" kern="1200" dirty="0">
                <a:solidFill>
                  <a:schemeClr val="tx1"/>
                </a:solidFill>
                <a:effectLst/>
                <a:latin typeface="+mn-lt"/>
                <a:ea typeface="+mn-ea"/>
                <a:cs typeface="+mn-cs"/>
              </a:rPr>
              <a:t>Airlines continues to remain safer than road travel though media is paining a different picture</a:t>
            </a:r>
            <a:r>
              <a:rPr lang="en-US" dirty="0">
                <a:effectLst/>
              </a:rPr>
              <a:t> </a:t>
            </a:r>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4</a:t>
            </a:fld>
            <a:endParaRPr lang="en-US"/>
          </a:p>
        </p:txBody>
      </p:sp>
    </p:spTree>
    <p:extLst>
      <p:ext uri="{BB962C8B-B14F-4D97-AF65-F5344CB8AC3E}">
        <p14:creationId xmlns:p14="http://schemas.microsoft.com/office/powerpoint/2010/main" val="257219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that there had been a consistent decline in the fatalities in airlines from the early 80s.</a:t>
            </a:r>
          </a:p>
          <a:p>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5</a:t>
            </a:fld>
            <a:endParaRPr lang="en-US"/>
          </a:p>
        </p:txBody>
      </p:sp>
    </p:spTree>
    <p:extLst>
      <p:ext uri="{BB962C8B-B14F-4D97-AF65-F5344CB8AC3E}">
        <p14:creationId xmlns:p14="http://schemas.microsoft.com/office/powerpoint/2010/main" val="208627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that there are few airlines that mainly contribute to the airline fatalities.</a:t>
            </a:r>
          </a:p>
        </p:txBody>
      </p:sp>
      <p:sp>
        <p:nvSpPr>
          <p:cNvPr id="4" name="Slide Number Placeholder 3"/>
          <p:cNvSpPr>
            <a:spLocks noGrp="1"/>
          </p:cNvSpPr>
          <p:nvPr>
            <p:ph type="sldNum" sz="quarter" idx="5"/>
          </p:nvPr>
        </p:nvSpPr>
        <p:spPr/>
        <p:txBody>
          <a:bodyPr/>
          <a:lstStyle/>
          <a:p>
            <a:fld id="{2DCA4C39-1089-9442-BAC1-1EBB2BE53390}" type="slidenum">
              <a:rPr lang="en-US" smtClean="0"/>
              <a:t>6</a:t>
            </a:fld>
            <a:endParaRPr lang="en-US"/>
          </a:p>
        </p:txBody>
      </p:sp>
    </p:spTree>
    <p:extLst>
      <p:ext uri="{BB962C8B-B14F-4D97-AF65-F5344CB8AC3E}">
        <p14:creationId xmlns:p14="http://schemas.microsoft.com/office/powerpoint/2010/main" val="1534569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2060"/>
                </a:solidFill>
              </a:rPr>
              <a:t>This graph shows Airplane Fatalities from year 2000 to 2014 per One Trillion Kilometers</a:t>
            </a:r>
            <a:endParaRPr lang="en-US" sz="1200" dirty="0">
              <a:solidFill>
                <a:srgbClr val="002060"/>
              </a:solidFill>
              <a:effectLst/>
            </a:endParaRPr>
          </a:p>
          <a:p>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7</a:t>
            </a:fld>
            <a:endParaRPr lang="en-US"/>
          </a:p>
        </p:txBody>
      </p:sp>
    </p:spTree>
    <p:extLst>
      <p:ext uri="{BB962C8B-B14F-4D97-AF65-F5344CB8AC3E}">
        <p14:creationId xmlns:p14="http://schemas.microsoft.com/office/powerpoint/2010/main" val="396223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 graphs we can see that</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There were only </a:t>
            </a:r>
          </a:p>
          <a:p>
            <a:pPr lvl="0"/>
            <a:r>
              <a:rPr lang="en-US" sz="1200" b="1" kern="1200" dirty="0">
                <a:solidFill>
                  <a:schemeClr val="tx1"/>
                </a:solidFill>
                <a:effectLst/>
                <a:latin typeface="+mn-lt"/>
                <a:ea typeface="+mn-ea"/>
                <a:cs typeface="+mn-cs"/>
              </a:rPr>
              <a:t>180 Airplane Fatalities VS ~15K Car Fatalities per One Trillion Kilometers -In years 1985 to 1999.</a:t>
            </a:r>
            <a:br>
              <a:rPr lang="en-US" sz="1200" b="1"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and in  years 2000 to 2014 there were 306 Airplane Fatalities VS ~11K Car Fatalities per One Trillion Kilometers - In years 2000 to 2014.</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180 Airplane Fatal Accidents Vs ~2.2 MM Car Fatal Accidents per One Trillion Kilometers - In years 1985 to 1999.</a:t>
            </a:r>
            <a:br>
              <a:rPr lang="en-US" sz="1200" b="1" kern="1200" dirty="0">
                <a:solidFill>
                  <a:schemeClr val="tx1"/>
                </a:solidFill>
                <a:effectLst/>
                <a:latin typeface="+mn-lt"/>
                <a:ea typeface="+mn-ea"/>
                <a:cs typeface="+mn-cs"/>
              </a:rPr>
            </a:br>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and in In years 2000 to 2014 there were only </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62 Airplane Fatal Accidents Vs ~1.7 MM Car Fatal Accidents per One Trillion Kilometers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DCA4C39-1089-9442-BAC1-1EBB2BE53390}" type="slidenum">
              <a:rPr lang="en-US" smtClean="0"/>
              <a:t>8</a:t>
            </a:fld>
            <a:endParaRPr lang="en-US"/>
          </a:p>
        </p:txBody>
      </p:sp>
    </p:spTree>
    <p:extLst>
      <p:ext uri="{BB962C8B-B14F-4D97-AF65-F5344CB8AC3E}">
        <p14:creationId xmlns:p14="http://schemas.microsoft.com/office/powerpoint/2010/main" val="157650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Conclusion:</a:t>
            </a:r>
            <a:endParaRPr lang="en-US" sz="1200" kern="1200" dirty="0">
              <a:solidFill>
                <a:schemeClr val="tx1"/>
              </a:solidFill>
              <a:effectLst/>
              <a:latin typeface="+mn-lt"/>
              <a:ea typeface="+mn-ea"/>
              <a:cs typeface="+mn-cs"/>
            </a:endParaRPr>
          </a:p>
          <a:p>
            <a:r>
              <a:rPr lang="en-US" sz="1200" b="1" u="none" strike="noStrike"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the above analysis we can conclude that airlines are still very much safer than road travel. Both the data of air travel vs motor travel from periods 1985 to 1999 as well as 2000 to 2014 confirms this fact.</a:t>
            </a:r>
          </a:p>
          <a:p>
            <a:endParaRPr lang="en-US" dirty="0"/>
          </a:p>
        </p:txBody>
      </p:sp>
      <p:sp>
        <p:nvSpPr>
          <p:cNvPr id="4" name="Slide Number Placeholder 3"/>
          <p:cNvSpPr>
            <a:spLocks noGrp="1"/>
          </p:cNvSpPr>
          <p:nvPr>
            <p:ph type="sldNum" sz="quarter" idx="5"/>
          </p:nvPr>
        </p:nvSpPr>
        <p:spPr/>
        <p:txBody>
          <a:bodyPr/>
          <a:lstStyle/>
          <a:p>
            <a:fld id="{2DCA4C39-1089-9442-BAC1-1EBB2BE53390}" type="slidenum">
              <a:rPr lang="en-US" smtClean="0"/>
              <a:t>9</a:t>
            </a:fld>
            <a:endParaRPr lang="en-US"/>
          </a:p>
        </p:txBody>
      </p:sp>
    </p:spTree>
    <p:extLst>
      <p:ext uri="{BB962C8B-B14F-4D97-AF65-F5344CB8AC3E}">
        <p14:creationId xmlns:p14="http://schemas.microsoft.com/office/powerpoint/2010/main" val="192138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270D-1050-A94C-9333-DB979D53E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5CA769-4454-7B43-8D1A-53EB9CB10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FB07B-6269-9644-92D4-E7F1F074F82D}"/>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5" name="Footer Placeholder 4">
            <a:extLst>
              <a:ext uri="{FF2B5EF4-FFF2-40B4-BE49-F238E27FC236}">
                <a16:creationId xmlns:a16="http://schemas.microsoft.com/office/drawing/2014/main" id="{FD2E6CAF-F00C-3A41-BAC8-B384AA6A0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0DCEC-B616-9A4A-B395-22FC4673B03D}"/>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124203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4F70-10D9-D94D-A5D9-8588627F15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AC26B-7D56-0744-9CD2-5CAA6386B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80D27-63F8-1C4A-8A30-2D1C31A99E0A}"/>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5" name="Footer Placeholder 4">
            <a:extLst>
              <a:ext uri="{FF2B5EF4-FFF2-40B4-BE49-F238E27FC236}">
                <a16:creationId xmlns:a16="http://schemas.microsoft.com/office/drawing/2014/main" id="{602EF91C-07EC-E343-97C2-B912422D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9A526-3756-2A4C-B9BF-D5EE5B14965E}"/>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238176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836F9-7C78-C64D-827C-AFFB95C0A5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EC575-DB6C-9D40-8DCB-048AE3FDA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64080-DBEF-9948-8500-89BAE9F91CD3}"/>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5" name="Footer Placeholder 4">
            <a:extLst>
              <a:ext uri="{FF2B5EF4-FFF2-40B4-BE49-F238E27FC236}">
                <a16:creationId xmlns:a16="http://schemas.microsoft.com/office/drawing/2014/main" id="{0DB60002-A066-094F-8073-5C993676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C2C46-FAC9-E345-A430-C8D592A97D9F}"/>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257400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ABEF-EB62-5F4D-A6AB-43E937477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51E62-FC20-3C48-8A97-07E7DF55E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B6A4C-CFE9-114E-B4D6-9978126DFC8B}"/>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5" name="Footer Placeholder 4">
            <a:extLst>
              <a:ext uri="{FF2B5EF4-FFF2-40B4-BE49-F238E27FC236}">
                <a16:creationId xmlns:a16="http://schemas.microsoft.com/office/drawing/2014/main" id="{CC8841B3-3389-3F4E-9171-A34B26EB9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71CCB-FF02-CB4F-A3DE-408D386247C9}"/>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390710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7CF8-E5F0-D64C-83EC-937EA9452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396F1E-EFD7-524E-849A-C03E2C084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6A7191-BAD1-6748-A152-7E6D14C5FC86}"/>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5" name="Footer Placeholder 4">
            <a:extLst>
              <a:ext uri="{FF2B5EF4-FFF2-40B4-BE49-F238E27FC236}">
                <a16:creationId xmlns:a16="http://schemas.microsoft.com/office/drawing/2014/main" id="{AC7AD030-92F7-1A49-B571-25DB2D80C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D4D6F-ED2A-8042-9F67-F27E45CDF7BB}"/>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34337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48A3-7128-3244-A30A-2C3EE293F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AF2BA5-CD00-1E42-A5FB-BC145203AB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5519CA-9715-7D45-A33F-E5378DA2D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7DCDE-FC20-EF45-8DD0-D57C6E9773A6}"/>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6" name="Footer Placeholder 5">
            <a:extLst>
              <a:ext uri="{FF2B5EF4-FFF2-40B4-BE49-F238E27FC236}">
                <a16:creationId xmlns:a16="http://schemas.microsoft.com/office/drawing/2014/main" id="{21ED7024-8BD3-B447-BD7A-DCA43BBA8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6E439-BCD6-7A4F-85C9-6E1559161172}"/>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340862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FA7F-FCEC-164C-AD5B-B5B28E1E69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07325-B6F4-1A43-83C0-1EA95D819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EAFFCC-812B-114A-BE97-382004CB5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E1950-A2BE-1C40-BC7E-DE718863B9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E47F5-4754-494C-86D0-FAAF82C8E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10E2B-BD98-E549-8C36-3789CAE97137}"/>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8" name="Footer Placeholder 7">
            <a:extLst>
              <a:ext uri="{FF2B5EF4-FFF2-40B4-BE49-F238E27FC236}">
                <a16:creationId xmlns:a16="http://schemas.microsoft.com/office/drawing/2014/main" id="{81EC4846-5E92-1F46-BCEB-CA06C69173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A2CE7-FA6D-884E-A27C-7B3FD809CDA5}"/>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311318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7393-8369-F249-874D-998287968C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6C65A-E98B-F94C-BB99-9A4A55F7D56E}"/>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4" name="Footer Placeholder 3">
            <a:extLst>
              <a:ext uri="{FF2B5EF4-FFF2-40B4-BE49-F238E27FC236}">
                <a16:creationId xmlns:a16="http://schemas.microsoft.com/office/drawing/2014/main" id="{0A8BDB30-023A-9540-A370-B814E05A1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5F24EB-DB6A-444C-809B-5CCBD1EA34C0}"/>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322863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E1BCD-7D71-D84E-89E8-FEA0780304B5}"/>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3" name="Footer Placeholder 2">
            <a:extLst>
              <a:ext uri="{FF2B5EF4-FFF2-40B4-BE49-F238E27FC236}">
                <a16:creationId xmlns:a16="http://schemas.microsoft.com/office/drawing/2014/main" id="{6C523B40-EACE-7C45-A84C-6608730063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2F7014-B679-9C43-91CB-9B848138FFD4}"/>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417674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531-CF65-5D4F-800B-DAFC58540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375477-926D-9948-96DA-CC2C1C28F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BC1F6-2787-4D40-81FF-1389711AE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ADE39-1CE9-4C4E-90D0-E48C2BCEC0FB}"/>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6" name="Footer Placeholder 5">
            <a:extLst>
              <a:ext uri="{FF2B5EF4-FFF2-40B4-BE49-F238E27FC236}">
                <a16:creationId xmlns:a16="http://schemas.microsoft.com/office/drawing/2014/main" id="{87A592DC-280D-BC44-822F-1FCCC1986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E2870-3BD2-4242-A99C-0EDA31B2F81D}"/>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113020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3130-B432-0247-A25D-047896112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79A43-D90E-B040-988A-AFC407465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5090D-68B3-D147-B7E1-A274AED04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54B9C-4964-5540-92A8-64D18CBBC8DA}"/>
              </a:ext>
            </a:extLst>
          </p:cNvPr>
          <p:cNvSpPr>
            <a:spLocks noGrp="1"/>
          </p:cNvSpPr>
          <p:nvPr>
            <p:ph type="dt" sz="half" idx="10"/>
          </p:nvPr>
        </p:nvSpPr>
        <p:spPr/>
        <p:txBody>
          <a:bodyPr/>
          <a:lstStyle/>
          <a:p>
            <a:fld id="{B2B89F38-0F0E-E244-A6D7-A5F01D9AE08D}" type="datetimeFigureOut">
              <a:rPr lang="en-US" smtClean="0"/>
              <a:t>6/6/21</a:t>
            </a:fld>
            <a:endParaRPr lang="en-US"/>
          </a:p>
        </p:txBody>
      </p:sp>
      <p:sp>
        <p:nvSpPr>
          <p:cNvPr id="6" name="Footer Placeholder 5">
            <a:extLst>
              <a:ext uri="{FF2B5EF4-FFF2-40B4-BE49-F238E27FC236}">
                <a16:creationId xmlns:a16="http://schemas.microsoft.com/office/drawing/2014/main" id="{70795BD0-E755-D045-BBB2-C79012603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86110-A7B3-7C4A-9122-4FD550D7E662}"/>
              </a:ext>
            </a:extLst>
          </p:cNvPr>
          <p:cNvSpPr>
            <a:spLocks noGrp="1"/>
          </p:cNvSpPr>
          <p:nvPr>
            <p:ph type="sldNum" sz="quarter" idx="12"/>
          </p:nvPr>
        </p:nvSpPr>
        <p:spPr/>
        <p:txBody>
          <a:bodyPr/>
          <a:lstStyle/>
          <a:p>
            <a:fld id="{EABA5415-F5BE-2243-BBB2-08287F695012}" type="slidenum">
              <a:rPr lang="en-US" smtClean="0"/>
              <a:t>‹#›</a:t>
            </a:fld>
            <a:endParaRPr lang="en-US"/>
          </a:p>
        </p:txBody>
      </p:sp>
    </p:spTree>
    <p:extLst>
      <p:ext uri="{BB962C8B-B14F-4D97-AF65-F5344CB8AC3E}">
        <p14:creationId xmlns:p14="http://schemas.microsoft.com/office/powerpoint/2010/main" val="76975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D73-BC45-6E42-BB21-BD92C9683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66EE3-E856-1845-A345-CD8D4D2EF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2B15C-4847-1E4D-BDA1-99BBF5F75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89F38-0F0E-E244-A6D7-A5F01D9AE08D}" type="datetimeFigureOut">
              <a:rPr lang="en-US" smtClean="0"/>
              <a:t>6/6/21</a:t>
            </a:fld>
            <a:endParaRPr lang="en-US"/>
          </a:p>
        </p:txBody>
      </p:sp>
      <p:sp>
        <p:nvSpPr>
          <p:cNvPr id="5" name="Footer Placeholder 4">
            <a:extLst>
              <a:ext uri="{FF2B5EF4-FFF2-40B4-BE49-F238E27FC236}">
                <a16:creationId xmlns:a16="http://schemas.microsoft.com/office/drawing/2014/main" id="{74EF6724-49E8-3C4D-B27A-0ECCBE418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DE490-640D-9641-911A-B1F6B6502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A5415-F5BE-2243-BBB2-08287F695012}" type="slidenum">
              <a:rPr lang="en-US" smtClean="0"/>
              <a:t>‹#›</a:t>
            </a:fld>
            <a:endParaRPr lang="en-US"/>
          </a:p>
        </p:txBody>
      </p:sp>
    </p:spTree>
    <p:extLst>
      <p:ext uri="{BB962C8B-B14F-4D97-AF65-F5344CB8AC3E}">
        <p14:creationId xmlns:p14="http://schemas.microsoft.com/office/powerpoint/2010/main" val="399885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FFAE41"/>
            </a:solidFill>
          </a:ln>
        </p:spPr>
        <p:style>
          <a:lnRef idx="1">
            <a:schemeClr val="accent1"/>
          </a:lnRef>
          <a:fillRef idx="0">
            <a:schemeClr val="accent1"/>
          </a:fillRef>
          <a:effectRef idx="0">
            <a:schemeClr val="accent1"/>
          </a:effectRef>
          <a:fontRef idx="minor">
            <a:schemeClr val="tx1"/>
          </a:fontRef>
        </p:style>
      </p:cxnSp>
      <p:pic>
        <p:nvPicPr>
          <p:cNvPr id="3074" name="Picture 2" descr="HOW TO GET A DISCOUNT ON YOUR FLIGHT WITH JOB4SUMMER? – job4summer">
            <a:extLst>
              <a:ext uri="{FF2B5EF4-FFF2-40B4-BE49-F238E27FC236}">
                <a16:creationId xmlns:a16="http://schemas.microsoft.com/office/drawing/2014/main" id="{C865FFDA-5970-B346-ACAD-68FC32D3B4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0779" y="1241661"/>
            <a:ext cx="7009396" cy="436853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73757BF3-8385-9943-92D7-4D8DB1BEFC73}"/>
              </a:ext>
            </a:extLst>
          </p:cNvPr>
          <p:cNvSpPr txBox="1">
            <a:spLocks/>
          </p:cNvSpPr>
          <p:nvPr/>
        </p:nvSpPr>
        <p:spPr>
          <a:xfrm>
            <a:off x="109151" y="512613"/>
            <a:ext cx="11973698" cy="7290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002060"/>
                </a:solidFill>
                <a:latin typeface="American Typewriter" panose="02090604020004020304" pitchFamily="18" charset="77"/>
              </a:rPr>
              <a:t>Analysis on Airline Safety  </a:t>
            </a:r>
          </a:p>
          <a:p>
            <a:pPr marL="0" indent="0">
              <a:buNone/>
            </a:pPr>
            <a:r>
              <a:rPr lang="en-US" sz="3600" b="1" dirty="0">
                <a:solidFill>
                  <a:srgbClr val="002060"/>
                </a:solidFill>
                <a:latin typeface="American Typewriter" panose="02090604020004020304" pitchFamily="18" charset="77"/>
              </a:rPr>
              <a:t>Facts and Figures</a:t>
            </a:r>
          </a:p>
        </p:txBody>
      </p:sp>
      <p:sp>
        <p:nvSpPr>
          <p:cNvPr id="4" name="TextBox 3">
            <a:extLst>
              <a:ext uri="{FF2B5EF4-FFF2-40B4-BE49-F238E27FC236}">
                <a16:creationId xmlns:a16="http://schemas.microsoft.com/office/drawing/2014/main" id="{0B126030-82E5-0744-B8C3-3EA62DEA1388}"/>
              </a:ext>
            </a:extLst>
          </p:cNvPr>
          <p:cNvSpPr txBox="1"/>
          <p:nvPr/>
        </p:nvSpPr>
        <p:spPr>
          <a:xfrm>
            <a:off x="383059" y="5807676"/>
            <a:ext cx="3355143" cy="369332"/>
          </a:xfrm>
          <a:prstGeom prst="rect">
            <a:avLst/>
          </a:prstGeom>
          <a:noFill/>
        </p:spPr>
        <p:txBody>
          <a:bodyPr wrap="square" rtlCol="0">
            <a:spAutoFit/>
          </a:bodyPr>
          <a:lstStyle/>
          <a:p>
            <a:r>
              <a:rPr lang="en-US" dirty="0"/>
              <a:t>Tinto T. Kurian </a:t>
            </a:r>
          </a:p>
        </p:txBody>
      </p:sp>
    </p:spTree>
    <p:extLst>
      <p:ext uri="{BB962C8B-B14F-4D97-AF65-F5344CB8AC3E}">
        <p14:creationId xmlns:p14="http://schemas.microsoft.com/office/powerpoint/2010/main" val="361231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71CD41-162A-564D-819F-9B2933B0B128}"/>
              </a:ext>
            </a:extLst>
          </p:cNvPr>
          <p:cNvSpPr>
            <a:spLocks noGrp="1"/>
          </p:cNvSpPr>
          <p:nvPr>
            <p:ph type="body" idx="1"/>
          </p:nvPr>
        </p:nvSpPr>
        <p:spPr>
          <a:xfrm>
            <a:off x="496093" y="171220"/>
            <a:ext cx="10515600" cy="1500187"/>
          </a:xfrm>
        </p:spPr>
        <p:txBody>
          <a:bodyPr/>
          <a:lstStyle/>
          <a:p>
            <a:r>
              <a:rPr lang="en-US" sz="3200" dirty="0">
                <a:solidFill>
                  <a:srgbClr val="7030A0"/>
                </a:solidFill>
                <a:cs typeface="Al Bayan Plain" pitchFamily="2" charset="-78"/>
              </a:rPr>
              <a:t>Thank you, </a:t>
            </a:r>
            <a:r>
              <a:rPr lang="en-US" sz="3200" b="1" dirty="0">
                <a:solidFill>
                  <a:srgbClr val="7030A0"/>
                </a:solidFill>
                <a:cs typeface="AL BAYAN PLAIN" pitchFamily="2" charset="-78"/>
              </a:rPr>
              <a:t>Professor Benjamin Schneider</a:t>
            </a:r>
            <a:r>
              <a:rPr lang="en-US" sz="3200" dirty="0">
                <a:solidFill>
                  <a:srgbClr val="7030A0"/>
                </a:solidFill>
                <a:cs typeface="Al Bayan Plain" pitchFamily="2" charset="-78"/>
              </a:rPr>
              <a:t>, for all the support and guidance through out this project.</a:t>
            </a:r>
          </a:p>
          <a:p>
            <a:endParaRPr lang="en-US" dirty="0"/>
          </a:p>
        </p:txBody>
      </p:sp>
      <p:sp>
        <p:nvSpPr>
          <p:cNvPr id="4" name="Text Placeholder 2">
            <a:extLst>
              <a:ext uri="{FF2B5EF4-FFF2-40B4-BE49-F238E27FC236}">
                <a16:creationId xmlns:a16="http://schemas.microsoft.com/office/drawing/2014/main" id="{E56A2D13-0A31-8045-BD0B-027BAC9CCBFC}"/>
              </a:ext>
            </a:extLst>
          </p:cNvPr>
          <p:cNvSpPr txBox="1">
            <a:spLocks/>
          </p:cNvSpPr>
          <p:nvPr/>
        </p:nvSpPr>
        <p:spPr>
          <a:xfrm>
            <a:off x="844550" y="1355725"/>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
        <p:nvSpPr>
          <p:cNvPr id="5" name="Text Placeholder 2">
            <a:extLst>
              <a:ext uri="{FF2B5EF4-FFF2-40B4-BE49-F238E27FC236}">
                <a16:creationId xmlns:a16="http://schemas.microsoft.com/office/drawing/2014/main" id="{6D3B5F4E-1D3A-6F4C-8BC4-4C5EF2270164}"/>
              </a:ext>
            </a:extLst>
          </p:cNvPr>
          <p:cNvSpPr txBox="1">
            <a:spLocks/>
          </p:cNvSpPr>
          <p:nvPr/>
        </p:nvSpPr>
        <p:spPr>
          <a:xfrm>
            <a:off x="496093" y="4987392"/>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3200" dirty="0">
              <a:solidFill>
                <a:srgbClr val="7030A0"/>
              </a:solidFill>
              <a:cs typeface="Al Bayan Plain" pitchFamily="2" charset="-78"/>
            </a:endParaRPr>
          </a:p>
          <a:p>
            <a:endParaRPr lang="en-US" dirty="0"/>
          </a:p>
        </p:txBody>
      </p:sp>
      <p:sp>
        <p:nvSpPr>
          <p:cNvPr id="8" name="Rectangle 3">
            <a:extLst>
              <a:ext uri="{FF2B5EF4-FFF2-40B4-BE49-F238E27FC236}">
                <a16:creationId xmlns:a16="http://schemas.microsoft.com/office/drawing/2014/main" id="{85D6BEB9-95D9-764A-AA24-A0A83BA65FBD}"/>
              </a:ext>
            </a:extLst>
          </p:cNvPr>
          <p:cNvSpPr>
            <a:spLocks noChangeArrowheads="1"/>
          </p:cNvSpPr>
          <p:nvPr/>
        </p:nvSpPr>
        <p:spPr bwMode="auto">
          <a:xfrm>
            <a:off x="496093" y="1157784"/>
            <a:ext cx="9844087" cy="363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4704"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Bibliography and link to the Git Hub</a:t>
            </a:r>
            <a:br>
              <a:rPr kumimoji="0" lang="en-US" altLang="en-US" sz="2000" b="1"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kumimoji="0" lang="en-US" altLang="en-US" sz="2000" b="1"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airplane-crashes-since-1908</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(n.d.). Retrieved from https://</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www.kaggle.com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saurograndi</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/airplane-crashes-since-1908</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data.worldbank.org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(n.d.). Retrieved from https://</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data.worldbank.org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/indicator/</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IS.AIR.PSGR?end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=2019&amp;start=1970&amp;view=chart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fivethirtyeight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(n.d.). Retrieved from https://</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github.com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fivethirtyeight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/data/tree/master/airline-safety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GitTInto</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(n.d.). Retrieved from https://</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github.com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GitTInto</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DataPresentationAndVisulization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/blob/main/week3_4/</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fivethirtyeight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/airline-safety/</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data_wrangling_cleaning.ipynb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GitTInto_Dashboard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(n.d.). Retrieved from https://</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github.com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GitTInto</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DataPresentationAndVisulization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/blob/main/week3_4/</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fivethirtyeight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/airline-safety/2.3%20Project%20Task%20-%20DashBoard%20Airline%20Saftey.pdf</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motor-vehicle-safety-data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(n.d.). Retrieved from https://</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www.bts.gov</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/content/motor-vehicle-safety-data.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9" name="Picture 5" descr="The Anatomy of a &quot;Thank You&quot;">
            <a:extLst>
              <a:ext uri="{FF2B5EF4-FFF2-40B4-BE49-F238E27FC236}">
                <a16:creationId xmlns:a16="http://schemas.microsoft.com/office/drawing/2014/main" id="{673403D0-5FF8-9346-943C-F5C135E72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0" y="4987392"/>
            <a:ext cx="4641851" cy="187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1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8B7595-4E68-BF47-BD40-24105C8940BE}"/>
              </a:ext>
            </a:extLst>
          </p:cNvPr>
          <p:cNvSpPr>
            <a:spLocks noGrp="1"/>
          </p:cNvSpPr>
          <p:nvPr>
            <p:ph type="subTitle" idx="1"/>
          </p:nvPr>
        </p:nvSpPr>
        <p:spPr>
          <a:xfrm>
            <a:off x="535459" y="661130"/>
            <a:ext cx="8200768" cy="1340665"/>
          </a:xfrm>
        </p:spPr>
        <p:txBody>
          <a:bodyPr>
            <a:normAutofit fontScale="85000" lnSpcReduction="20000"/>
          </a:bodyPr>
          <a:lstStyle/>
          <a:p>
            <a:r>
              <a:rPr lang="en-US" sz="3200" b="1" dirty="0">
                <a:solidFill>
                  <a:srgbClr val="002060"/>
                </a:solidFill>
              </a:rPr>
              <a:t>Number of Airline passengers is increasing</a:t>
            </a:r>
          </a:p>
          <a:p>
            <a:pPr algn="l"/>
            <a:endParaRPr lang="en-US" dirty="0">
              <a:solidFill>
                <a:srgbClr val="002060"/>
              </a:solidFill>
            </a:endParaRPr>
          </a:p>
          <a:p>
            <a:pPr algn="l"/>
            <a:r>
              <a:rPr lang="en-US" dirty="0">
                <a:solidFill>
                  <a:srgbClr val="002060"/>
                </a:solidFill>
              </a:rPr>
              <a:t>The data clearly indicates that the number of passengers in the airlines are seeing a steady increase  </a:t>
            </a:r>
          </a:p>
        </p:txBody>
      </p:sp>
      <p:sp>
        <p:nvSpPr>
          <p:cNvPr id="4" name="Subtitle 2">
            <a:extLst>
              <a:ext uri="{FF2B5EF4-FFF2-40B4-BE49-F238E27FC236}">
                <a16:creationId xmlns:a16="http://schemas.microsoft.com/office/drawing/2014/main" id="{A5A3E45A-F2FA-EE47-8E12-6A17A1281CBE}"/>
              </a:ext>
            </a:extLst>
          </p:cNvPr>
          <p:cNvSpPr txBox="1">
            <a:spLocks/>
          </p:cNvSpPr>
          <p:nvPr/>
        </p:nvSpPr>
        <p:spPr>
          <a:xfrm>
            <a:off x="218302" y="5696464"/>
            <a:ext cx="11973698" cy="7290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chemeClr val="bg1"/>
                </a:solidFill>
                <a:latin typeface="American Typewriter" panose="02090604020004020304" pitchFamily="18" charset="77"/>
              </a:rPr>
              <a:t>Analysis on Airline Safety  - Facts and Figures</a:t>
            </a:r>
          </a:p>
        </p:txBody>
      </p:sp>
      <p:pic>
        <p:nvPicPr>
          <p:cNvPr id="6" name="Picture 5">
            <a:extLst>
              <a:ext uri="{FF2B5EF4-FFF2-40B4-BE49-F238E27FC236}">
                <a16:creationId xmlns:a16="http://schemas.microsoft.com/office/drawing/2014/main" id="{A2149326-49F7-DA42-AFDE-B3D1C2CF3C85}"/>
              </a:ext>
            </a:extLst>
          </p:cNvPr>
          <p:cNvPicPr>
            <a:picLocks noChangeAspect="1"/>
          </p:cNvPicPr>
          <p:nvPr/>
        </p:nvPicPr>
        <p:blipFill>
          <a:blip r:embed="rId3"/>
          <a:stretch>
            <a:fillRect/>
          </a:stretch>
        </p:blipFill>
        <p:spPr>
          <a:xfrm>
            <a:off x="1853514" y="2040972"/>
            <a:ext cx="7920681" cy="4831190"/>
          </a:xfrm>
          <a:prstGeom prst="rect">
            <a:avLst/>
          </a:prstGeom>
        </p:spPr>
      </p:pic>
    </p:spTree>
    <p:extLst>
      <p:ext uri="{BB962C8B-B14F-4D97-AF65-F5344CB8AC3E}">
        <p14:creationId xmlns:p14="http://schemas.microsoft.com/office/powerpoint/2010/main" val="321488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ED73D-366A-0B45-A20D-5AC989568E12}"/>
              </a:ext>
            </a:extLst>
          </p:cNvPr>
          <p:cNvPicPr>
            <a:picLocks noChangeAspect="1"/>
          </p:cNvPicPr>
          <p:nvPr/>
        </p:nvPicPr>
        <p:blipFill>
          <a:blip r:embed="rId3"/>
          <a:stretch>
            <a:fillRect/>
          </a:stretch>
        </p:blipFill>
        <p:spPr>
          <a:xfrm>
            <a:off x="1050325" y="879684"/>
            <a:ext cx="10354598" cy="5978316"/>
          </a:xfrm>
          <a:prstGeom prst="rect">
            <a:avLst/>
          </a:prstGeom>
        </p:spPr>
      </p:pic>
      <p:sp>
        <p:nvSpPr>
          <p:cNvPr id="3" name="TextBox 2">
            <a:extLst>
              <a:ext uri="{FF2B5EF4-FFF2-40B4-BE49-F238E27FC236}">
                <a16:creationId xmlns:a16="http://schemas.microsoft.com/office/drawing/2014/main" id="{69C7F2A4-5A2D-C04A-9D29-BB1199955530}"/>
              </a:ext>
            </a:extLst>
          </p:cNvPr>
          <p:cNvSpPr txBox="1"/>
          <p:nvPr/>
        </p:nvSpPr>
        <p:spPr>
          <a:xfrm>
            <a:off x="516204" y="259491"/>
            <a:ext cx="9131859" cy="584775"/>
          </a:xfrm>
          <a:prstGeom prst="rect">
            <a:avLst/>
          </a:prstGeom>
          <a:noFill/>
        </p:spPr>
        <p:txBody>
          <a:bodyPr wrap="none" rtlCol="0">
            <a:spAutoFit/>
          </a:bodyPr>
          <a:lstStyle/>
          <a:p>
            <a:r>
              <a:rPr lang="en-US" sz="3200" dirty="0">
                <a:solidFill>
                  <a:srgbClr val="002060"/>
                </a:solidFill>
              </a:rPr>
              <a:t>Distribution of passengers in airlines across the globe </a:t>
            </a:r>
          </a:p>
        </p:txBody>
      </p:sp>
    </p:spTree>
    <p:extLst>
      <p:ext uri="{BB962C8B-B14F-4D97-AF65-F5344CB8AC3E}">
        <p14:creationId xmlns:p14="http://schemas.microsoft.com/office/powerpoint/2010/main" val="281441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1769B6-DA0B-FC47-AF32-31BD31B459C6}"/>
              </a:ext>
            </a:extLst>
          </p:cNvPr>
          <p:cNvPicPr>
            <a:picLocks noChangeAspect="1"/>
          </p:cNvPicPr>
          <p:nvPr/>
        </p:nvPicPr>
        <p:blipFill>
          <a:blip r:embed="rId3"/>
          <a:stretch>
            <a:fillRect/>
          </a:stretch>
        </p:blipFill>
        <p:spPr>
          <a:xfrm>
            <a:off x="2856652" y="1363566"/>
            <a:ext cx="6478696" cy="5383223"/>
          </a:xfrm>
          <a:prstGeom prst="rect">
            <a:avLst/>
          </a:prstGeom>
        </p:spPr>
      </p:pic>
      <p:sp>
        <p:nvSpPr>
          <p:cNvPr id="3" name="Subtitle 2">
            <a:extLst>
              <a:ext uri="{FF2B5EF4-FFF2-40B4-BE49-F238E27FC236}">
                <a16:creationId xmlns:a16="http://schemas.microsoft.com/office/drawing/2014/main" id="{28EFC452-B68B-1F48-B289-0B36506A4359}"/>
              </a:ext>
            </a:extLst>
          </p:cNvPr>
          <p:cNvSpPr txBox="1">
            <a:spLocks/>
          </p:cNvSpPr>
          <p:nvPr/>
        </p:nvSpPr>
        <p:spPr>
          <a:xfrm>
            <a:off x="448960" y="241000"/>
            <a:ext cx="8886387" cy="1315951"/>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600" b="1" dirty="0">
                <a:solidFill>
                  <a:srgbClr val="002060"/>
                </a:solidFill>
              </a:rPr>
              <a:t>Is really Driving Safer ?</a:t>
            </a:r>
          </a:p>
          <a:p>
            <a:pPr marL="0" indent="0">
              <a:buNone/>
            </a:pPr>
            <a:endParaRPr lang="en-US" dirty="0">
              <a:solidFill>
                <a:srgbClr val="002060"/>
              </a:solidFill>
            </a:endParaRPr>
          </a:p>
          <a:p>
            <a:pPr marL="0" indent="0">
              <a:buNone/>
            </a:pPr>
            <a:r>
              <a:rPr lang="en-US" sz="3200" dirty="0">
                <a:solidFill>
                  <a:srgbClr val="002060"/>
                </a:solidFill>
              </a:rPr>
              <a:t>The data clearly indicates the fatalities on road are multi fold when compared to airline fatalities.</a:t>
            </a:r>
          </a:p>
        </p:txBody>
      </p:sp>
    </p:spTree>
    <p:extLst>
      <p:ext uri="{BB962C8B-B14F-4D97-AF65-F5344CB8AC3E}">
        <p14:creationId xmlns:p14="http://schemas.microsoft.com/office/powerpoint/2010/main" val="7246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03D9F6-6B49-C245-A75D-5520814FE9BA}"/>
              </a:ext>
            </a:extLst>
          </p:cNvPr>
          <p:cNvPicPr>
            <a:picLocks noChangeAspect="1"/>
          </p:cNvPicPr>
          <p:nvPr/>
        </p:nvPicPr>
        <p:blipFill>
          <a:blip r:embed="rId3"/>
          <a:stretch>
            <a:fillRect/>
          </a:stretch>
        </p:blipFill>
        <p:spPr>
          <a:xfrm>
            <a:off x="1987005" y="1556951"/>
            <a:ext cx="8886387" cy="5239816"/>
          </a:xfrm>
          <a:prstGeom prst="rect">
            <a:avLst/>
          </a:prstGeom>
        </p:spPr>
      </p:pic>
      <p:sp>
        <p:nvSpPr>
          <p:cNvPr id="3" name="Subtitle 2">
            <a:extLst>
              <a:ext uri="{FF2B5EF4-FFF2-40B4-BE49-F238E27FC236}">
                <a16:creationId xmlns:a16="http://schemas.microsoft.com/office/drawing/2014/main" id="{1F806492-3FC4-2341-A3B6-DEABF8A597E3}"/>
              </a:ext>
            </a:extLst>
          </p:cNvPr>
          <p:cNvSpPr txBox="1">
            <a:spLocks/>
          </p:cNvSpPr>
          <p:nvPr/>
        </p:nvSpPr>
        <p:spPr>
          <a:xfrm>
            <a:off x="448960" y="241000"/>
            <a:ext cx="8886387" cy="1315951"/>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600" b="1" dirty="0">
                <a:solidFill>
                  <a:srgbClr val="002060"/>
                </a:solidFill>
              </a:rPr>
              <a:t>Are Airline fatalities increasing?</a:t>
            </a:r>
          </a:p>
          <a:p>
            <a:pPr marL="0" indent="0">
              <a:buNone/>
            </a:pPr>
            <a:endParaRPr lang="en-US" dirty="0">
              <a:solidFill>
                <a:srgbClr val="002060"/>
              </a:solidFill>
            </a:endParaRPr>
          </a:p>
          <a:p>
            <a:pPr marL="0" indent="0">
              <a:buNone/>
            </a:pPr>
            <a:r>
              <a:rPr lang="en-US" sz="3200" dirty="0">
                <a:solidFill>
                  <a:srgbClr val="002060"/>
                </a:solidFill>
              </a:rPr>
              <a:t>We can see that there had been a consistent decline in the fatalities in airlines from the early 80s.</a:t>
            </a:r>
          </a:p>
        </p:txBody>
      </p:sp>
    </p:spTree>
    <p:extLst>
      <p:ext uri="{BB962C8B-B14F-4D97-AF65-F5344CB8AC3E}">
        <p14:creationId xmlns:p14="http://schemas.microsoft.com/office/powerpoint/2010/main" val="393054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B87264-B993-C24F-9EAB-8E2CA9752BA6}"/>
              </a:ext>
            </a:extLst>
          </p:cNvPr>
          <p:cNvPicPr>
            <a:picLocks noChangeAspect="1"/>
          </p:cNvPicPr>
          <p:nvPr/>
        </p:nvPicPr>
        <p:blipFill>
          <a:blip r:embed="rId3"/>
          <a:stretch>
            <a:fillRect/>
          </a:stretch>
        </p:blipFill>
        <p:spPr>
          <a:xfrm>
            <a:off x="2990334" y="810529"/>
            <a:ext cx="5545974" cy="6047471"/>
          </a:xfrm>
          <a:prstGeom prst="rect">
            <a:avLst/>
          </a:prstGeom>
        </p:spPr>
      </p:pic>
      <p:sp>
        <p:nvSpPr>
          <p:cNvPr id="3" name="TextBox 2">
            <a:extLst>
              <a:ext uri="{FF2B5EF4-FFF2-40B4-BE49-F238E27FC236}">
                <a16:creationId xmlns:a16="http://schemas.microsoft.com/office/drawing/2014/main" id="{9ECBCCC9-EAB7-CE4A-BB22-F276310FE960}"/>
              </a:ext>
            </a:extLst>
          </p:cNvPr>
          <p:cNvSpPr txBox="1"/>
          <p:nvPr/>
        </p:nvSpPr>
        <p:spPr>
          <a:xfrm>
            <a:off x="516204" y="259491"/>
            <a:ext cx="3664208" cy="584775"/>
          </a:xfrm>
          <a:prstGeom prst="rect">
            <a:avLst/>
          </a:prstGeom>
          <a:noFill/>
        </p:spPr>
        <p:txBody>
          <a:bodyPr wrap="none" rtlCol="0">
            <a:spAutoFit/>
          </a:bodyPr>
          <a:lstStyle/>
          <a:p>
            <a:r>
              <a:rPr lang="en-US" sz="3200" dirty="0">
                <a:solidFill>
                  <a:srgbClr val="002060"/>
                </a:solidFill>
              </a:rPr>
              <a:t>Fatalities per Airlines</a:t>
            </a:r>
          </a:p>
        </p:txBody>
      </p:sp>
    </p:spTree>
    <p:extLst>
      <p:ext uri="{BB962C8B-B14F-4D97-AF65-F5344CB8AC3E}">
        <p14:creationId xmlns:p14="http://schemas.microsoft.com/office/powerpoint/2010/main" val="407702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99C3BA-4C25-5E4E-806B-1CD42FF56F31}"/>
              </a:ext>
            </a:extLst>
          </p:cNvPr>
          <p:cNvPicPr>
            <a:picLocks noChangeAspect="1"/>
          </p:cNvPicPr>
          <p:nvPr/>
        </p:nvPicPr>
        <p:blipFill>
          <a:blip r:embed="rId3"/>
          <a:stretch>
            <a:fillRect/>
          </a:stretch>
        </p:blipFill>
        <p:spPr>
          <a:xfrm>
            <a:off x="3331652" y="1482811"/>
            <a:ext cx="4944712" cy="5288692"/>
          </a:xfrm>
          <a:prstGeom prst="rect">
            <a:avLst/>
          </a:prstGeom>
        </p:spPr>
      </p:pic>
      <p:sp>
        <p:nvSpPr>
          <p:cNvPr id="3" name="TextBox 2">
            <a:extLst>
              <a:ext uri="{FF2B5EF4-FFF2-40B4-BE49-F238E27FC236}">
                <a16:creationId xmlns:a16="http://schemas.microsoft.com/office/drawing/2014/main" id="{5E3FA679-9CB4-884B-A752-C3DF8297B47F}"/>
              </a:ext>
            </a:extLst>
          </p:cNvPr>
          <p:cNvSpPr txBox="1"/>
          <p:nvPr/>
        </p:nvSpPr>
        <p:spPr>
          <a:xfrm>
            <a:off x="401904" y="259491"/>
            <a:ext cx="10215425" cy="584775"/>
          </a:xfrm>
          <a:prstGeom prst="rect">
            <a:avLst/>
          </a:prstGeom>
          <a:noFill/>
        </p:spPr>
        <p:txBody>
          <a:bodyPr wrap="none" rtlCol="0">
            <a:spAutoFit/>
          </a:bodyPr>
          <a:lstStyle/>
          <a:p>
            <a:r>
              <a:rPr lang="en-US" sz="3200" b="1" dirty="0">
                <a:solidFill>
                  <a:srgbClr val="002060"/>
                </a:solidFill>
              </a:rPr>
              <a:t>Airplane Fatalities 2000 to 2014 per One Trillion Kilometers</a:t>
            </a:r>
            <a:endParaRPr lang="en-US" sz="3200" dirty="0">
              <a:solidFill>
                <a:srgbClr val="002060"/>
              </a:solidFill>
              <a:effectLst/>
            </a:endParaRPr>
          </a:p>
        </p:txBody>
      </p:sp>
    </p:spTree>
    <p:extLst>
      <p:ext uri="{BB962C8B-B14F-4D97-AF65-F5344CB8AC3E}">
        <p14:creationId xmlns:p14="http://schemas.microsoft.com/office/powerpoint/2010/main" val="3799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6397A3C0-9963-9A4B-99C3-70FB6C39D848}"/>
              </a:ext>
            </a:extLst>
          </p:cNvPr>
          <p:cNvPicPr/>
          <p:nvPr/>
        </p:nvPicPr>
        <p:blipFill>
          <a:blip r:embed="rId3"/>
          <a:stretch>
            <a:fillRect/>
          </a:stretch>
        </p:blipFill>
        <p:spPr>
          <a:xfrm>
            <a:off x="3571874" y="271464"/>
            <a:ext cx="5500689" cy="6343650"/>
          </a:xfrm>
          <a:prstGeom prst="rect">
            <a:avLst/>
          </a:prstGeom>
        </p:spPr>
      </p:pic>
    </p:spTree>
    <p:extLst>
      <p:ext uri="{BB962C8B-B14F-4D97-AF65-F5344CB8AC3E}">
        <p14:creationId xmlns:p14="http://schemas.microsoft.com/office/powerpoint/2010/main" val="205306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2566D8-113C-D443-931F-763861413BBF}"/>
              </a:ext>
            </a:extLst>
          </p:cNvPr>
          <p:cNvSpPr/>
          <p:nvPr/>
        </p:nvSpPr>
        <p:spPr>
          <a:xfrm>
            <a:off x="136766" y="91230"/>
            <a:ext cx="4715137" cy="461665"/>
          </a:xfrm>
          <a:prstGeom prst="rect">
            <a:avLst/>
          </a:prstGeom>
        </p:spPr>
        <p:txBody>
          <a:bodyPr wrap="none">
            <a:spAutoFit/>
          </a:bodyPr>
          <a:lstStyle/>
          <a:p>
            <a:r>
              <a:rPr lang="en-US" sz="2400" b="1" i="0" dirty="0">
                <a:solidFill>
                  <a:srgbClr val="7030A0"/>
                </a:solidFill>
                <a:effectLst/>
                <a:latin typeface="Al Tarikh" pitchFamily="2" charset="-78"/>
                <a:cs typeface="Al Tarikh" pitchFamily="2" charset="-78"/>
              </a:rPr>
              <a:t>Airline Safety : Facts and Figures</a:t>
            </a:r>
          </a:p>
        </p:txBody>
      </p:sp>
      <p:pic>
        <p:nvPicPr>
          <p:cNvPr id="6" name="Picture 5">
            <a:extLst>
              <a:ext uri="{FF2B5EF4-FFF2-40B4-BE49-F238E27FC236}">
                <a16:creationId xmlns:a16="http://schemas.microsoft.com/office/drawing/2014/main" id="{5D7E336F-4AD0-E747-B959-F19DF135CAE9}"/>
              </a:ext>
            </a:extLst>
          </p:cNvPr>
          <p:cNvPicPr>
            <a:picLocks noChangeAspect="1"/>
          </p:cNvPicPr>
          <p:nvPr/>
        </p:nvPicPr>
        <p:blipFill>
          <a:blip r:embed="rId3"/>
          <a:stretch>
            <a:fillRect/>
          </a:stretch>
        </p:blipFill>
        <p:spPr>
          <a:xfrm>
            <a:off x="216048" y="3548086"/>
            <a:ext cx="3504614" cy="3309914"/>
          </a:xfrm>
          <a:prstGeom prst="rect">
            <a:avLst/>
          </a:prstGeom>
        </p:spPr>
      </p:pic>
      <p:pic>
        <p:nvPicPr>
          <p:cNvPr id="7" name="Picture 6">
            <a:extLst>
              <a:ext uri="{FF2B5EF4-FFF2-40B4-BE49-F238E27FC236}">
                <a16:creationId xmlns:a16="http://schemas.microsoft.com/office/drawing/2014/main" id="{2E66CADD-179E-2A4E-A901-C8BD55ED892B}"/>
              </a:ext>
            </a:extLst>
          </p:cNvPr>
          <p:cNvPicPr>
            <a:picLocks noChangeAspect="1"/>
          </p:cNvPicPr>
          <p:nvPr/>
        </p:nvPicPr>
        <p:blipFill>
          <a:blip r:embed="rId4"/>
          <a:stretch>
            <a:fillRect/>
          </a:stretch>
        </p:blipFill>
        <p:spPr>
          <a:xfrm>
            <a:off x="681935" y="5034753"/>
            <a:ext cx="1524000" cy="736600"/>
          </a:xfrm>
          <a:prstGeom prst="rect">
            <a:avLst/>
          </a:prstGeom>
        </p:spPr>
      </p:pic>
      <p:pic>
        <p:nvPicPr>
          <p:cNvPr id="9" name="Picture 8">
            <a:extLst>
              <a:ext uri="{FF2B5EF4-FFF2-40B4-BE49-F238E27FC236}">
                <a16:creationId xmlns:a16="http://schemas.microsoft.com/office/drawing/2014/main" id="{A938B2F3-46E9-F24B-AD33-7EB096989750}"/>
              </a:ext>
            </a:extLst>
          </p:cNvPr>
          <p:cNvPicPr>
            <a:picLocks noChangeAspect="1"/>
          </p:cNvPicPr>
          <p:nvPr/>
        </p:nvPicPr>
        <p:blipFill>
          <a:blip r:embed="rId5"/>
          <a:stretch>
            <a:fillRect/>
          </a:stretch>
        </p:blipFill>
        <p:spPr>
          <a:xfrm>
            <a:off x="6932149" y="460561"/>
            <a:ext cx="5123086" cy="3141927"/>
          </a:xfrm>
          <a:prstGeom prst="rect">
            <a:avLst/>
          </a:prstGeom>
        </p:spPr>
      </p:pic>
      <p:pic>
        <p:nvPicPr>
          <p:cNvPr id="8" name="Picture 7">
            <a:extLst>
              <a:ext uri="{FF2B5EF4-FFF2-40B4-BE49-F238E27FC236}">
                <a16:creationId xmlns:a16="http://schemas.microsoft.com/office/drawing/2014/main" id="{9BAC3E48-5F3E-4241-8DB0-DE9D072C1458}"/>
              </a:ext>
            </a:extLst>
          </p:cNvPr>
          <p:cNvPicPr>
            <a:picLocks noChangeAspect="1"/>
          </p:cNvPicPr>
          <p:nvPr/>
        </p:nvPicPr>
        <p:blipFill>
          <a:blip r:embed="rId6"/>
          <a:stretch>
            <a:fillRect/>
          </a:stretch>
        </p:blipFill>
        <p:spPr>
          <a:xfrm>
            <a:off x="8860139" y="811359"/>
            <a:ext cx="1193800" cy="647700"/>
          </a:xfrm>
          <a:prstGeom prst="rect">
            <a:avLst/>
          </a:prstGeom>
        </p:spPr>
      </p:pic>
      <p:pic>
        <p:nvPicPr>
          <p:cNvPr id="10" name="Picture 9">
            <a:extLst>
              <a:ext uri="{FF2B5EF4-FFF2-40B4-BE49-F238E27FC236}">
                <a16:creationId xmlns:a16="http://schemas.microsoft.com/office/drawing/2014/main" id="{27D53B5F-0FAF-6245-8613-27633625FC41}"/>
              </a:ext>
            </a:extLst>
          </p:cNvPr>
          <p:cNvPicPr>
            <a:picLocks noChangeAspect="1"/>
          </p:cNvPicPr>
          <p:nvPr/>
        </p:nvPicPr>
        <p:blipFill>
          <a:blip r:embed="rId7"/>
          <a:stretch>
            <a:fillRect/>
          </a:stretch>
        </p:blipFill>
        <p:spPr>
          <a:xfrm>
            <a:off x="295068" y="886232"/>
            <a:ext cx="4336421" cy="2624067"/>
          </a:xfrm>
          <a:prstGeom prst="rect">
            <a:avLst/>
          </a:prstGeom>
        </p:spPr>
      </p:pic>
      <p:pic>
        <p:nvPicPr>
          <p:cNvPr id="11" name="Picture 10">
            <a:extLst>
              <a:ext uri="{FF2B5EF4-FFF2-40B4-BE49-F238E27FC236}">
                <a16:creationId xmlns:a16="http://schemas.microsoft.com/office/drawing/2014/main" id="{6ABE9505-AD8F-174A-B768-F111CB57E53D}"/>
              </a:ext>
            </a:extLst>
          </p:cNvPr>
          <p:cNvPicPr>
            <a:picLocks noChangeAspect="1"/>
          </p:cNvPicPr>
          <p:nvPr/>
        </p:nvPicPr>
        <p:blipFill>
          <a:blip r:embed="rId8"/>
          <a:stretch>
            <a:fillRect/>
          </a:stretch>
        </p:blipFill>
        <p:spPr>
          <a:xfrm>
            <a:off x="266955" y="384477"/>
            <a:ext cx="1141574" cy="369333"/>
          </a:xfrm>
          <a:prstGeom prst="rect">
            <a:avLst/>
          </a:prstGeom>
        </p:spPr>
      </p:pic>
      <p:sp>
        <p:nvSpPr>
          <p:cNvPr id="12" name="Rectangle 11">
            <a:extLst>
              <a:ext uri="{FF2B5EF4-FFF2-40B4-BE49-F238E27FC236}">
                <a16:creationId xmlns:a16="http://schemas.microsoft.com/office/drawing/2014/main" id="{DEDE5E14-4118-C74B-B608-FCF26A421558}"/>
              </a:ext>
            </a:extLst>
          </p:cNvPr>
          <p:cNvSpPr/>
          <p:nvPr/>
        </p:nvSpPr>
        <p:spPr>
          <a:xfrm>
            <a:off x="457238" y="1041407"/>
            <a:ext cx="4074192" cy="307777"/>
          </a:xfrm>
          <a:prstGeom prst="rect">
            <a:avLst/>
          </a:prstGeom>
        </p:spPr>
        <p:txBody>
          <a:bodyPr wrap="none">
            <a:spAutoFit/>
          </a:bodyPr>
          <a:lstStyle/>
          <a:p>
            <a:r>
              <a:rPr lang="en-US" sz="1400" b="1" i="0" dirty="0">
                <a:solidFill>
                  <a:srgbClr val="7030A0"/>
                </a:solidFill>
                <a:effectLst/>
                <a:latin typeface="Al Tarikh" pitchFamily="2" charset="-78"/>
                <a:cs typeface="Al Tarikh" pitchFamily="2" charset="-78"/>
              </a:rPr>
              <a:t>US, Europe &amp; China has the most airline travelers</a:t>
            </a:r>
          </a:p>
        </p:txBody>
      </p:sp>
      <p:cxnSp>
        <p:nvCxnSpPr>
          <p:cNvPr id="14" name="Straight Connector 13">
            <a:extLst>
              <a:ext uri="{FF2B5EF4-FFF2-40B4-BE49-F238E27FC236}">
                <a16:creationId xmlns:a16="http://schemas.microsoft.com/office/drawing/2014/main" id="{DDDADC82-1276-6A47-B7C7-F91CA715C8E2}"/>
              </a:ext>
            </a:extLst>
          </p:cNvPr>
          <p:cNvCxnSpPr>
            <a:cxnSpLocks/>
          </p:cNvCxnSpPr>
          <p:nvPr/>
        </p:nvCxnSpPr>
        <p:spPr>
          <a:xfrm>
            <a:off x="216048" y="3510299"/>
            <a:ext cx="11839186" cy="0"/>
          </a:xfrm>
          <a:prstGeom prst="line">
            <a:avLst/>
          </a:prstGeom>
          <a:ln w="127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CE740D-5790-7A42-BF27-2C9A826003C2}"/>
              </a:ext>
            </a:extLst>
          </p:cNvPr>
          <p:cNvCxnSpPr>
            <a:cxnSpLocks/>
          </p:cNvCxnSpPr>
          <p:nvPr/>
        </p:nvCxnSpPr>
        <p:spPr>
          <a:xfrm flipV="1">
            <a:off x="4917983" y="91230"/>
            <a:ext cx="0" cy="3240548"/>
          </a:xfrm>
          <a:prstGeom prst="line">
            <a:avLst/>
          </a:prstGeom>
          <a:ln w="127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026" name="Picture 2" descr="What is Windshear and How to Avoid It ? | Menkor Aviation">
            <a:extLst>
              <a:ext uri="{FF2B5EF4-FFF2-40B4-BE49-F238E27FC236}">
                <a16:creationId xmlns:a16="http://schemas.microsoft.com/office/drawing/2014/main" id="{78118445-392B-AF4A-975F-D7F028B81B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91843" y="31270"/>
            <a:ext cx="2108374" cy="706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D8F8814-39CE-204F-8E25-6447BA8D10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9189" y="3688820"/>
            <a:ext cx="1818719" cy="121027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323EE6C9-D428-E042-B067-31D1BE13A77B}"/>
              </a:ext>
            </a:extLst>
          </p:cNvPr>
          <p:cNvSpPr/>
          <p:nvPr/>
        </p:nvSpPr>
        <p:spPr>
          <a:xfrm>
            <a:off x="2549339" y="5126054"/>
            <a:ext cx="2852978" cy="1200329"/>
          </a:xfrm>
          <a:prstGeom prst="rect">
            <a:avLst/>
          </a:prstGeom>
        </p:spPr>
        <p:txBody>
          <a:bodyPr wrap="square">
            <a:spAutoFit/>
          </a:bodyPr>
          <a:lstStyle/>
          <a:p>
            <a:r>
              <a:rPr lang="en-US" b="1" i="0" dirty="0">
                <a:solidFill>
                  <a:srgbClr val="7030A0"/>
                </a:solidFill>
                <a:effectLst/>
                <a:latin typeface="Al Tarikh" pitchFamily="2" charset="-78"/>
                <a:cs typeface="Al Tarikh" pitchFamily="2" charset="-78"/>
              </a:rPr>
              <a:t>The total number of Airline fatalities are minuscule compared to fatalities on road</a:t>
            </a:r>
          </a:p>
        </p:txBody>
      </p:sp>
      <p:sp>
        <p:nvSpPr>
          <p:cNvPr id="26" name="Rectangle 25">
            <a:extLst>
              <a:ext uri="{FF2B5EF4-FFF2-40B4-BE49-F238E27FC236}">
                <a16:creationId xmlns:a16="http://schemas.microsoft.com/office/drawing/2014/main" id="{E1D35658-CCA8-224E-8270-8DD63CA27B94}"/>
              </a:ext>
            </a:extLst>
          </p:cNvPr>
          <p:cNvSpPr/>
          <p:nvPr/>
        </p:nvSpPr>
        <p:spPr>
          <a:xfrm>
            <a:off x="4982092" y="184906"/>
            <a:ext cx="1663533" cy="1754326"/>
          </a:xfrm>
          <a:prstGeom prst="rect">
            <a:avLst/>
          </a:prstGeom>
        </p:spPr>
        <p:txBody>
          <a:bodyPr wrap="square">
            <a:spAutoFit/>
          </a:bodyPr>
          <a:lstStyle/>
          <a:p>
            <a:r>
              <a:rPr lang="en-US" b="1" i="0" dirty="0">
                <a:solidFill>
                  <a:srgbClr val="7030A0"/>
                </a:solidFill>
                <a:effectLst/>
                <a:latin typeface="Al Tarikh" pitchFamily="2" charset="-78"/>
                <a:cs typeface="Al Tarikh" pitchFamily="2" charset="-78"/>
              </a:rPr>
              <a:t>The overall accidents and incidents on  Airlines have come dow</a:t>
            </a:r>
            <a:r>
              <a:rPr lang="en-US" b="1" dirty="0">
                <a:solidFill>
                  <a:srgbClr val="7030A0"/>
                </a:solidFill>
                <a:latin typeface="Al Tarikh" pitchFamily="2" charset="-78"/>
                <a:cs typeface="Al Tarikh" pitchFamily="2" charset="-78"/>
              </a:rPr>
              <a:t>n over the years</a:t>
            </a:r>
            <a:endParaRPr lang="en-US" b="1" i="0" dirty="0">
              <a:solidFill>
                <a:srgbClr val="7030A0"/>
              </a:solidFill>
              <a:effectLst/>
              <a:latin typeface="Al Tarikh" pitchFamily="2" charset="-78"/>
              <a:cs typeface="Al Tarikh" pitchFamily="2" charset="-78"/>
            </a:endParaRPr>
          </a:p>
        </p:txBody>
      </p:sp>
      <p:sp>
        <p:nvSpPr>
          <p:cNvPr id="21" name="TextBox 20">
            <a:extLst>
              <a:ext uri="{FF2B5EF4-FFF2-40B4-BE49-F238E27FC236}">
                <a16:creationId xmlns:a16="http://schemas.microsoft.com/office/drawing/2014/main" id="{31701142-7A78-5C4B-87E1-050C78D759A2}"/>
              </a:ext>
            </a:extLst>
          </p:cNvPr>
          <p:cNvSpPr txBox="1"/>
          <p:nvPr/>
        </p:nvSpPr>
        <p:spPr>
          <a:xfrm>
            <a:off x="5958610" y="3811012"/>
            <a:ext cx="6096624" cy="3046988"/>
          </a:xfrm>
          <a:prstGeom prst="rect">
            <a:avLst/>
          </a:prstGeom>
          <a:noFill/>
        </p:spPr>
        <p:txBody>
          <a:bodyPr wrap="square" rtlCol="0">
            <a:spAutoFit/>
          </a:bodyPr>
          <a:lstStyle/>
          <a:p>
            <a:r>
              <a:rPr lang="en-US" sz="2400" dirty="0">
                <a:solidFill>
                  <a:srgbClr val="7030A0"/>
                </a:solidFill>
                <a:latin typeface="Al Tarikh" pitchFamily="2" charset="-78"/>
                <a:cs typeface="Al Tarikh" pitchFamily="2" charset="-78"/>
              </a:rPr>
              <a:t>There were only</a:t>
            </a:r>
            <a:r>
              <a:rPr lang="en-US" sz="2400" dirty="0">
                <a:solidFill>
                  <a:srgbClr val="7030A0"/>
                </a:solidFill>
                <a:highlight>
                  <a:srgbClr val="FFFF00"/>
                </a:highlight>
                <a:latin typeface="Al Tarikh" pitchFamily="2" charset="-78"/>
                <a:cs typeface="Al Tarikh" pitchFamily="2" charset="-78"/>
              </a:rPr>
              <a:t> </a:t>
            </a:r>
            <a:r>
              <a:rPr lang="en-US" sz="2400" b="1" dirty="0">
                <a:solidFill>
                  <a:srgbClr val="00B050"/>
                </a:solidFill>
                <a:highlight>
                  <a:srgbClr val="FFFF00"/>
                </a:highlight>
                <a:latin typeface="Al Tarikh" pitchFamily="2" charset="-78"/>
                <a:cs typeface="Al Tarikh" pitchFamily="2" charset="-78"/>
              </a:rPr>
              <a:t>180</a:t>
            </a:r>
            <a:r>
              <a:rPr lang="en-US" sz="2400" dirty="0">
                <a:solidFill>
                  <a:srgbClr val="7030A0"/>
                </a:solidFill>
                <a:highlight>
                  <a:srgbClr val="FFFF00"/>
                </a:highlight>
                <a:latin typeface="Al Tarikh" pitchFamily="2" charset="-78"/>
                <a:cs typeface="Al Tarikh" pitchFamily="2" charset="-78"/>
              </a:rPr>
              <a:t> Airplane Fatalities </a:t>
            </a:r>
            <a:r>
              <a:rPr lang="en-US" sz="2400" dirty="0">
                <a:solidFill>
                  <a:srgbClr val="7030A0"/>
                </a:solidFill>
                <a:latin typeface="Al Tarikh" pitchFamily="2" charset="-78"/>
                <a:cs typeface="Al Tarikh" pitchFamily="2" charset="-78"/>
              </a:rPr>
              <a:t>VS </a:t>
            </a:r>
            <a:r>
              <a:rPr lang="en-US" sz="2400" dirty="0">
                <a:solidFill>
                  <a:srgbClr val="7030A0"/>
                </a:solidFill>
                <a:highlight>
                  <a:srgbClr val="FFFF00"/>
                </a:highlight>
                <a:latin typeface="Al Tarikh" pitchFamily="2" charset="-78"/>
                <a:cs typeface="Al Tarikh" pitchFamily="2" charset="-78"/>
              </a:rPr>
              <a:t>~</a:t>
            </a:r>
            <a:r>
              <a:rPr lang="en-US" sz="2400" b="1" dirty="0">
                <a:solidFill>
                  <a:srgbClr val="FF0000"/>
                </a:solidFill>
                <a:highlight>
                  <a:srgbClr val="FFFF00"/>
                </a:highlight>
                <a:latin typeface="Al Tarikh" pitchFamily="2" charset="-78"/>
                <a:cs typeface="Al Tarikh" pitchFamily="2" charset="-78"/>
              </a:rPr>
              <a:t>15K</a:t>
            </a:r>
            <a:r>
              <a:rPr lang="en-US" sz="2400" dirty="0">
                <a:solidFill>
                  <a:srgbClr val="7030A0"/>
                </a:solidFill>
                <a:highlight>
                  <a:srgbClr val="FFFF00"/>
                </a:highlight>
                <a:latin typeface="Al Tarikh" pitchFamily="2" charset="-78"/>
                <a:cs typeface="Al Tarikh" pitchFamily="2" charset="-78"/>
              </a:rPr>
              <a:t> Car Fatalities </a:t>
            </a:r>
            <a:r>
              <a:rPr lang="en-US" sz="2400" dirty="0">
                <a:solidFill>
                  <a:srgbClr val="7030A0"/>
                </a:solidFill>
                <a:latin typeface="Al Tarikh" pitchFamily="2" charset="-78"/>
                <a:cs typeface="Al Tarikh" pitchFamily="2" charset="-78"/>
              </a:rPr>
              <a:t>per One Trillion Kilometers </a:t>
            </a:r>
            <a:r>
              <a:rPr lang="en-US" sz="2400" b="1" dirty="0">
                <a:solidFill>
                  <a:srgbClr val="7030A0"/>
                </a:solidFill>
                <a:latin typeface="Al Tarikh" pitchFamily="2" charset="-78"/>
                <a:cs typeface="Al Tarikh" pitchFamily="2" charset="-78"/>
              </a:rPr>
              <a:t>In years 1985 to 1999.</a:t>
            </a:r>
            <a:br>
              <a:rPr lang="en-US" sz="2400" dirty="0">
                <a:solidFill>
                  <a:srgbClr val="7030A0"/>
                </a:solidFill>
                <a:latin typeface="Al Tarikh" pitchFamily="2" charset="-78"/>
                <a:cs typeface="Al Tarikh" pitchFamily="2" charset="-78"/>
              </a:rPr>
            </a:br>
            <a:endParaRPr lang="en-US" sz="2400" dirty="0">
              <a:solidFill>
                <a:srgbClr val="7030A0"/>
              </a:solidFill>
              <a:latin typeface="Al Tarikh" pitchFamily="2" charset="-78"/>
              <a:cs typeface="Al Tarikh" pitchFamily="2" charset="-78"/>
            </a:endParaRPr>
          </a:p>
          <a:p>
            <a:r>
              <a:rPr lang="en-US" sz="2400" dirty="0">
                <a:solidFill>
                  <a:srgbClr val="7030A0"/>
                </a:solidFill>
                <a:latin typeface="Al Tarikh" pitchFamily="2" charset="-78"/>
                <a:cs typeface="Al Tarikh" pitchFamily="2" charset="-78"/>
              </a:rPr>
              <a:t>There were only </a:t>
            </a:r>
            <a:r>
              <a:rPr lang="en-US" sz="2400" b="1" dirty="0">
                <a:solidFill>
                  <a:srgbClr val="00B050"/>
                </a:solidFill>
                <a:highlight>
                  <a:srgbClr val="FFFF00"/>
                </a:highlight>
                <a:latin typeface="Al Tarikh" pitchFamily="2" charset="-78"/>
                <a:cs typeface="Al Tarikh" pitchFamily="2" charset="-78"/>
              </a:rPr>
              <a:t>306</a:t>
            </a:r>
            <a:r>
              <a:rPr lang="en-US" sz="2400" dirty="0">
                <a:solidFill>
                  <a:srgbClr val="7030A0"/>
                </a:solidFill>
                <a:highlight>
                  <a:srgbClr val="FFFF00"/>
                </a:highlight>
                <a:latin typeface="Al Tarikh" pitchFamily="2" charset="-78"/>
                <a:cs typeface="Al Tarikh" pitchFamily="2" charset="-78"/>
              </a:rPr>
              <a:t> Airplane Fatalities </a:t>
            </a:r>
            <a:r>
              <a:rPr lang="en-US" sz="2400" dirty="0">
                <a:solidFill>
                  <a:srgbClr val="7030A0"/>
                </a:solidFill>
                <a:latin typeface="Al Tarikh" pitchFamily="2" charset="-78"/>
                <a:cs typeface="Al Tarikh" pitchFamily="2" charset="-78"/>
              </a:rPr>
              <a:t>VS ~</a:t>
            </a:r>
            <a:r>
              <a:rPr lang="en-US" sz="2400" b="1" dirty="0">
                <a:solidFill>
                  <a:srgbClr val="FF0000"/>
                </a:solidFill>
                <a:highlight>
                  <a:srgbClr val="FFFF00"/>
                </a:highlight>
                <a:latin typeface="Al Tarikh" pitchFamily="2" charset="-78"/>
                <a:cs typeface="Al Tarikh" pitchFamily="2" charset="-78"/>
              </a:rPr>
              <a:t>11K</a:t>
            </a:r>
            <a:r>
              <a:rPr lang="en-US" sz="2400" dirty="0">
                <a:solidFill>
                  <a:srgbClr val="7030A0"/>
                </a:solidFill>
                <a:highlight>
                  <a:srgbClr val="FFFF00"/>
                </a:highlight>
                <a:latin typeface="Al Tarikh" pitchFamily="2" charset="-78"/>
                <a:cs typeface="Al Tarikh" pitchFamily="2" charset="-78"/>
              </a:rPr>
              <a:t> Car Fatalities </a:t>
            </a:r>
            <a:r>
              <a:rPr lang="en-US" sz="2400" dirty="0">
                <a:solidFill>
                  <a:srgbClr val="7030A0"/>
                </a:solidFill>
                <a:latin typeface="Al Tarikh" pitchFamily="2" charset="-78"/>
                <a:cs typeface="Al Tarikh" pitchFamily="2" charset="-78"/>
              </a:rPr>
              <a:t>per One Trillion Kilometers  </a:t>
            </a:r>
            <a:r>
              <a:rPr lang="en-US" sz="2400" b="1" dirty="0">
                <a:solidFill>
                  <a:srgbClr val="7030A0"/>
                </a:solidFill>
                <a:latin typeface="Al Tarikh" pitchFamily="2" charset="-78"/>
                <a:cs typeface="Al Tarikh" pitchFamily="2" charset="-78"/>
              </a:rPr>
              <a:t>In years 2000 to 2014.</a:t>
            </a:r>
            <a:br>
              <a:rPr lang="en-US" sz="2400" dirty="0">
                <a:solidFill>
                  <a:srgbClr val="7030A0"/>
                </a:solidFill>
                <a:latin typeface="Al Tarikh" pitchFamily="2" charset="-78"/>
                <a:cs typeface="Al Tarikh" pitchFamily="2" charset="-78"/>
              </a:rPr>
            </a:br>
            <a:endParaRPr lang="en-US" sz="2400" dirty="0">
              <a:solidFill>
                <a:srgbClr val="7030A0"/>
              </a:solidFill>
              <a:latin typeface="Al Tarikh" pitchFamily="2" charset="-78"/>
              <a:cs typeface="Al Tarikh" pitchFamily="2" charset="-78"/>
            </a:endParaRPr>
          </a:p>
        </p:txBody>
      </p:sp>
      <p:pic>
        <p:nvPicPr>
          <p:cNvPr id="22" name="Picture 21">
            <a:extLst>
              <a:ext uri="{FF2B5EF4-FFF2-40B4-BE49-F238E27FC236}">
                <a16:creationId xmlns:a16="http://schemas.microsoft.com/office/drawing/2014/main" id="{9CF832FF-ED22-274D-BC83-6362E6755308}"/>
              </a:ext>
            </a:extLst>
          </p:cNvPr>
          <p:cNvPicPr>
            <a:picLocks noChangeAspect="1"/>
          </p:cNvPicPr>
          <p:nvPr/>
        </p:nvPicPr>
        <p:blipFill>
          <a:blip r:embed="rId11"/>
          <a:stretch>
            <a:fillRect/>
          </a:stretch>
        </p:blipFill>
        <p:spPr>
          <a:xfrm>
            <a:off x="2482067" y="4398922"/>
            <a:ext cx="825500" cy="673100"/>
          </a:xfrm>
          <a:prstGeom prst="rect">
            <a:avLst/>
          </a:prstGeom>
        </p:spPr>
      </p:pic>
      <p:pic>
        <p:nvPicPr>
          <p:cNvPr id="1036" name="Picture 12" descr="The Most Luxurious Private Jet Interiors | Waldorf Astoria Magazine">
            <a:extLst>
              <a:ext uri="{FF2B5EF4-FFF2-40B4-BE49-F238E27FC236}">
                <a16:creationId xmlns:a16="http://schemas.microsoft.com/office/drawing/2014/main" id="{B5855538-66E2-8D48-9C84-A5CC8D77F8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9283" y="1978123"/>
            <a:ext cx="2496400" cy="121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55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921</Words>
  <Application>Microsoft Macintosh PowerPoint</Application>
  <PresentationFormat>Widescreen</PresentationFormat>
  <Paragraphs>80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 Tarikh</vt:lpstr>
      <vt:lpstr>American Typewriter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Tinto Thekkummuriyil Kurian</dc:creator>
  <cp:lastModifiedBy>Tinto Thekkummuriyil Kurian</cp:lastModifiedBy>
  <cp:revision>10</cp:revision>
  <dcterms:created xsi:type="dcterms:W3CDTF">2021-04-26T02:27:30Z</dcterms:created>
  <dcterms:modified xsi:type="dcterms:W3CDTF">2021-06-06T17:40:59Z</dcterms:modified>
</cp:coreProperties>
</file>