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5C0E6A9-7BCA-6B43-AFB0-863DBE5BCE6A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66C33-B99C-494D-A60B-FD793CF0A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A17D0-E7F6-9045-9FE6-478335F58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068DD-0570-084E-B85B-C02ACF25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EA7A-C3BE-2144-BB01-CF15DB91CD0C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F0907-3404-2946-998C-A8DC9A0C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4F5F9-4C6D-0947-8660-E7ED9783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53F4-0FBE-F344-BF30-73CF413D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8C4E-BF18-8441-9861-377DC16A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666DE-9A94-A04E-A355-8E1E736AA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1CC02-1423-A04B-BEF9-63B8B219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EA7A-C3BE-2144-BB01-CF15DB91CD0C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44435-4D5A-6045-A71E-280E44C4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4E343-4D80-DC44-A245-D5BD2536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53F4-0FBE-F344-BF30-73CF413D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6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BF9CE-781D-C441-97C9-8FB127B2B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0C86B-1F37-DC47-9CB8-E29D5FCEF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DD50-13EC-594F-B417-C099394D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EA7A-C3BE-2144-BB01-CF15DB91CD0C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B324F-1A4D-744D-97CC-BA8D0AF9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98140-F1CC-B246-A3D6-A344FF55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53F4-0FBE-F344-BF30-73CF413D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0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0CD3-1FD2-194E-98E1-918EE6A3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2052C-DB62-984F-B2B0-350497DC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2EBA7-A202-EF45-B07D-20182925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EA7A-C3BE-2144-BB01-CF15DB91CD0C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7ABB2-9C8F-9846-AF04-3359A371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CF0C0-FF6B-4B4C-AD21-4E3CFC02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53F4-0FBE-F344-BF30-73CF413D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8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B9BC-E91D-224D-A53C-DD82EBAB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4C21-D92D-124A-81C0-EBEA28451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1F162-7350-CE40-91B9-3C234192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EA7A-C3BE-2144-BB01-CF15DB91CD0C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EEB64-7E95-1941-9643-24282D9F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1712-FB8E-0F41-914E-DAA43CC8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53F4-0FBE-F344-BF30-73CF413D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2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6AED-FDA6-BB4C-9442-4CC87409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DB92-780E-BF4A-B0A8-B514375F9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1648F-0185-4347-9BB7-6B1E100B0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D235C-3E22-114B-A000-57DA86AB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EA7A-C3BE-2144-BB01-CF15DB91CD0C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2EAEF-9BC1-1040-A182-3375D99E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A907A-2737-5242-B77D-925B1E31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53F4-0FBE-F344-BF30-73CF413D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6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0E4A-97D8-A448-892B-628E2531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9FEF5-AB07-B546-B109-05DA475A7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671CF-9DB0-F94A-AA69-1C36270A5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4C447-BCFF-D942-91F2-30F656189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ADA6A-C57D-C243-A774-44A95C4BB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F4F4A-4B16-104F-8F98-85CC92AE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EA7A-C3BE-2144-BB01-CF15DB91CD0C}" type="datetimeFigureOut">
              <a:rPr lang="en-US" smtClean="0"/>
              <a:t>5/23/21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3C0B7E-E587-FE44-8CC3-C79F0E05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5A218-90D9-C44B-BAB6-A58A4042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53F4-0FBE-F344-BF30-73CF413D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8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E1B3-9569-3249-AE2F-B5E37591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71665-770F-294B-BB85-D8E66FFA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EA7A-C3BE-2144-BB01-CF15DB91CD0C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60189-DB3D-234B-BFBB-F2FD6000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6AB53-548B-2F41-853B-9236530D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53F4-0FBE-F344-BF30-73CF413D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9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1086B-7AB4-C34E-9934-2C98572A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EA7A-C3BE-2144-BB01-CF15DB91CD0C}" type="datetimeFigureOut">
              <a:rPr lang="en-US" smtClean="0"/>
              <a:t>5/23/21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E4BE0-0B64-A64F-9BA4-024CB6BA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6A785-A534-4543-92F3-D103E085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53F4-0FBE-F344-BF30-73CF413D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0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F61E-2138-1A43-BE9B-1B6BCA2A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9DE69-EE43-1B41-9250-4C60D50F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2CFB6-09DF-9842-8DD4-9C3459EB9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79E6E-5218-FB4A-A364-42E8100A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EA7A-C3BE-2144-BB01-CF15DB91CD0C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93417-EEEC-234F-8CF7-CF18A2C6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3E381-00D1-3C44-B1F4-D9D36F05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53F4-0FBE-F344-BF30-73CF413D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0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2CD4-A936-B345-92AC-39BA54B6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0FE10-6548-1945-AAC6-A3E19C89C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DC8CE-B44D-234F-90D6-7250A481C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F25D1-9F2E-7F4A-A07A-0C5FE7A1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EA7A-C3BE-2144-BB01-CF15DB91CD0C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565E0-788C-C942-B2AE-A110ED9F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7CCDD-9ED5-DA46-9183-BFF18A04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53F4-0FBE-F344-BF30-73CF413D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4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5E19E-E325-C647-A3B5-2120D45D4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1CCE0-EA24-1C4D-9925-EDB7665C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5A1B5-4529-A04D-A5AC-B2074FFCB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9EA7A-C3BE-2144-BB01-CF15DB91CD0C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4B595-B37C-C046-8D56-0DBB31B07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55DEB-BF7B-CA48-8D8F-FD3D23D76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553F4-0FBE-F344-BF30-73CF413D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9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2566D8-113C-D443-931F-763861413BBF}"/>
              </a:ext>
            </a:extLst>
          </p:cNvPr>
          <p:cNvSpPr/>
          <p:nvPr/>
        </p:nvSpPr>
        <p:spPr>
          <a:xfrm>
            <a:off x="136766" y="91230"/>
            <a:ext cx="4715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rgbClr val="7030A0"/>
                </a:solidFill>
                <a:effectLst/>
                <a:latin typeface="Al Tarikh" pitchFamily="2" charset="-78"/>
                <a:cs typeface="Al Tarikh" pitchFamily="2" charset="-78"/>
              </a:rPr>
              <a:t>Airline Safety : Facts and Figures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E336F-4AD0-E747-B959-F19DF135C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8" y="3548086"/>
            <a:ext cx="3504614" cy="3309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66CADD-179E-2A4E-A901-C8BD55ED8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35" y="5034753"/>
            <a:ext cx="1524000" cy="736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38B2F3-46E9-F24B-AD33-7EB096989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149" y="460561"/>
            <a:ext cx="5123086" cy="3141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AC3E48-5F3E-4241-8DB0-DE9D072C1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0139" y="811359"/>
            <a:ext cx="1193800" cy="647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D53B5F-0FAF-6245-8613-27633625F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068" y="886232"/>
            <a:ext cx="4336421" cy="26240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BE9505-AD8F-174A-B768-F111CB57E5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955" y="384477"/>
            <a:ext cx="1141574" cy="3693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DE5E14-4118-C74B-B608-FCF26A421558}"/>
              </a:ext>
            </a:extLst>
          </p:cNvPr>
          <p:cNvSpPr/>
          <p:nvPr/>
        </p:nvSpPr>
        <p:spPr>
          <a:xfrm>
            <a:off x="457238" y="1041407"/>
            <a:ext cx="4074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7030A0"/>
                </a:solidFill>
                <a:effectLst/>
                <a:latin typeface="Al Tarikh" pitchFamily="2" charset="-78"/>
                <a:cs typeface="Al Tarikh" pitchFamily="2" charset="-78"/>
              </a:rPr>
              <a:t>US, Europe &amp; China has the most airline travelers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DADC82-1276-6A47-B7C7-F91CA715C8E2}"/>
              </a:ext>
            </a:extLst>
          </p:cNvPr>
          <p:cNvCxnSpPr>
            <a:cxnSpLocks/>
          </p:cNvCxnSpPr>
          <p:nvPr/>
        </p:nvCxnSpPr>
        <p:spPr>
          <a:xfrm>
            <a:off x="216048" y="3510299"/>
            <a:ext cx="11839186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CE740D-5790-7A42-BF27-2C9A826003C2}"/>
              </a:ext>
            </a:extLst>
          </p:cNvPr>
          <p:cNvCxnSpPr>
            <a:cxnSpLocks/>
          </p:cNvCxnSpPr>
          <p:nvPr/>
        </p:nvCxnSpPr>
        <p:spPr>
          <a:xfrm flipV="1">
            <a:off x="4917983" y="91230"/>
            <a:ext cx="0" cy="3240548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hat is Windshear and How to Avoid It ? | Menkor Aviation">
            <a:extLst>
              <a:ext uri="{FF2B5EF4-FFF2-40B4-BE49-F238E27FC236}">
                <a16:creationId xmlns:a16="http://schemas.microsoft.com/office/drawing/2014/main" id="{78118445-392B-AF4A-975F-D7F028B81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843" y="31270"/>
            <a:ext cx="2108374" cy="70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D8F8814-39CE-204F-8E25-6447BA8D1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189" y="3688820"/>
            <a:ext cx="1818719" cy="121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23EE6C9-D428-E042-B067-31D1BE13A77B}"/>
              </a:ext>
            </a:extLst>
          </p:cNvPr>
          <p:cNvSpPr/>
          <p:nvPr/>
        </p:nvSpPr>
        <p:spPr>
          <a:xfrm>
            <a:off x="2549339" y="5126054"/>
            <a:ext cx="28529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Al Tarikh" pitchFamily="2" charset="-78"/>
                <a:cs typeface="Al Tarikh" pitchFamily="2" charset="-78"/>
              </a:rPr>
              <a:t>The total number of Airline fatalities are minuscule compared to fatalities on road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D35658-CCA8-224E-8270-8DD63CA27B94}"/>
              </a:ext>
            </a:extLst>
          </p:cNvPr>
          <p:cNvSpPr/>
          <p:nvPr/>
        </p:nvSpPr>
        <p:spPr>
          <a:xfrm>
            <a:off x="4982092" y="184906"/>
            <a:ext cx="16635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Al Tarikh" pitchFamily="2" charset="-78"/>
                <a:cs typeface="Al Tarikh" pitchFamily="2" charset="-78"/>
              </a:rPr>
              <a:t>The overall accidents and incidents on  Airlines have come dow</a:t>
            </a:r>
            <a:r>
              <a:rPr lang="en-US" b="1" dirty="0">
                <a:solidFill>
                  <a:srgbClr val="7030A0"/>
                </a:solidFill>
                <a:latin typeface="Al Tarikh" pitchFamily="2" charset="-78"/>
                <a:cs typeface="Al Tarikh" pitchFamily="2" charset="-78"/>
              </a:rPr>
              <a:t>n over the years</a:t>
            </a:r>
            <a:endParaRPr lang="en-US" b="1" i="0" dirty="0">
              <a:solidFill>
                <a:srgbClr val="7030A0"/>
              </a:solidFill>
              <a:effectLst/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701142-7A78-5C4B-87E1-050C78D759A2}"/>
              </a:ext>
            </a:extLst>
          </p:cNvPr>
          <p:cNvSpPr txBox="1"/>
          <p:nvPr/>
        </p:nvSpPr>
        <p:spPr>
          <a:xfrm>
            <a:off x="5958610" y="3811012"/>
            <a:ext cx="60966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l Tarikh" pitchFamily="2" charset="-78"/>
                <a:cs typeface="Al Tarikh" pitchFamily="2" charset="-78"/>
              </a:rPr>
              <a:t>There were only</a:t>
            </a:r>
            <a:r>
              <a:rPr lang="en-US" sz="2400" dirty="0">
                <a:solidFill>
                  <a:srgbClr val="7030A0"/>
                </a:solidFill>
                <a:highlight>
                  <a:srgbClr val="FFFF00"/>
                </a:highlight>
                <a:latin typeface="Al Tarikh" pitchFamily="2" charset="-78"/>
                <a:cs typeface="Al Tarikh" pitchFamily="2" charset="-78"/>
              </a:rPr>
              <a:t> </a:t>
            </a:r>
            <a:r>
              <a:rPr lang="en-US" sz="2400" b="1" dirty="0">
                <a:solidFill>
                  <a:srgbClr val="00B050"/>
                </a:solidFill>
                <a:highlight>
                  <a:srgbClr val="FFFF00"/>
                </a:highlight>
                <a:latin typeface="Al Tarikh" pitchFamily="2" charset="-78"/>
                <a:cs typeface="Al Tarikh" pitchFamily="2" charset="-78"/>
              </a:rPr>
              <a:t>180</a:t>
            </a:r>
            <a:r>
              <a:rPr lang="en-US" sz="2400" dirty="0">
                <a:solidFill>
                  <a:srgbClr val="7030A0"/>
                </a:solidFill>
                <a:highlight>
                  <a:srgbClr val="FFFF00"/>
                </a:highlight>
                <a:latin typeface="Al Tarikh" pitchFamily="2" charset="-78"/>
                <a:cs typeface="Al Tarikh" pitchFamily="2" charset="-78"/>
              </a:rPr>
              <a:t> Airplane Fatalities </a:t>
            </a:r>
            <a:r>
              <a:rPr lang="en-US" sz="2400" dirty="0">
                <a:solidFill>
                  <a:srgbClr val="7030A0"/>
                </a:solidFill>
                <a:latin typeface="Al Tarikh" pitchFamily="2" charset="-78"/>
                <a:cs typeface="Al Tarikh" pitchFamily="2" charset="-78"/>
              </a:rPr>
              <a:t>VS </a:t>
            </a:r>
            <a:r>
              <a:rPr lang="en-US" sz="2400" dirty="0">
                <a:solidFill>
                  <a:srgbClr val="7030A0"/>
                </a:solidFill>
                <a:highlight>
                  <a:srgbClr val="FFFF00"/>
                </a:highlight>
                <a:latin typeface="Al Tarikh" pitchFamily="2" charset="-78"/>
                <a:cs typeface="Al Tarikh" pitchFamily="2" charset="-78"/>
              </a:rPr>
              <a:t>~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Al Tarikh" pitchFamily="2" charset="-78"/>
                <a:cs typeface="Al Tarikh" pitchFamily="2" charset="-78"/>
              </a:rPr>
              <a:t>15K</a:t>
            </a:r>
            <a:r>
              <a:rPr lang="en-US" sz="2400" dirty="0">
                <a:solidFill>
                  <a:srgbClr val="7030A0"/>
                </a:solidFill>
                <a:highlight>
                  <a:srgbClr val="FFFF00"/>
                </a:highlight>
                <a:latin typeface="Al Tarikh" pitchFamily="2" charset="-78"/>
                <a:cs typeface="Al Tarikh" pitchFamily="2" charset="-78"/>
              </a:rPr>
              <a:t> Car Fatalities </a:t>
            </a:r>
            <a:r>
              <a:rPr lang="en-US" sz="2400" dirty="0">
                <a:solidFill>
                  <a:srgbClr val="7030A0"/>
                </a:solidFill>
                <a:latin typeface="Al Tarikh" pitchFamily="2" charset="-78"/>
                <a:cs typeface="Al Tarikh" pitchFamily="2" charset="-78"/>
              </a:rPr>
              <a:t>per One Trillion Kilometers </a:t>
            </a:r>
            <a:r>
              <a:rPr lang="en-US" sz="2400" b="1" dirty="0">
                <a:solidFill>
                  <a:srgbClr val="7030A0"/>
                </a:solidFill>
                <a:latin typeface="Al Tarikh" pitchFamily="2" charset="-78"/>
                <a:cs typeface="Al Tarikh" pitchFamily="2" charset="-78"/>
              </a:rPr>
              <a:t>In years 1985 to 1999.</a:t>
            </a:r>
            <a:br>
              <a:rPr lang="en-US" sz="2400" dirty="0">
                <a:solidFill>
                  <a:srgbClr val="7030A0"/>
                </a:solidFill>
                <a:latin typeface="Al Tarikh" pitchFamily="2" charset="-78"/>
                <a:cs typeface="Al Tarikh" pitchFamily="2" charset="-78"/>
              </a:rPr>
            </a:br>
            <a:endParaRPr lang="en-US" sz="2400" dirty="0">
              <a:solidFill>
                <a:srgbClr val="7030A0"/>
              </a:solidFill>
              <a:latin typeface="Al Tarikh" pitchFamily="2" charset="-78"/>
              <a:cs typeface="Al Tarikh" pitchFamily="2" charset="-78"/>
            </a:endParaRPr>
          </a:p>
          <a:p>
            <a:r>
              <a:rPr lang="en-US" sz="2400" dirty="0">
                <a:solidFill>
                  <a:srgbClr val="7030A0"/>
                </a:solidFill>
                <a:latin typeface="Al Tarikh" pitchFamily="2" charset="-78"/>
                <a:cs typeface="Al Tarikh" pitchFamily="2" charset="-78"/>
              </a:rPr>
              <a:t>There were only </a:t>
            </a:r>
            <a:r>
              <a:rPr lang="en-US" sz="2400" b="1" dirty="0">
                <a:solidFill>
                  <a:srgbClr val="00B050"/>
                </a:solidFill>
                <a:highlight>
                  <a:srgbClr val="FFFF00"/>
                </a:highlight>
                <a:latin typeface="Al Tarikh" pitchFamily="2" charset="-78"/>
                <a:cs typeface="Al Tarikh" pitchFamily="2" charset="-78"/>
              </a:rPr>
              <a:t>306</a:t>
            </a:r>
            <a:r>
              <a:rPr lang="en-US" sz="2400" dirty="0">
                <a:solidFill>
                  <a:srgbClr val="7030A0"/>
                </a:solidFill>
                <a:highlight>
                  <a:srgbClr val="FFFF00"/>
                </a:highlight>
                <a:latin typeface="Al Tarikh" pitchFamily="2" charset="-78"/>
                <a:cs typeface="Al Tarikh" pitchFamily="2" charset="-78"/>
              </a:rPr>
              <a:t> Airplane Fatalities </a:t>
            </a:r>
            <a:r>
              <a:rPr lang="en-US" sz="2400" dirty="0">
                <a:solidFill>
                  <a:srgbClr val="7030A0"/>
                </a:solidFill>
                <a:latin typeface="Al Tarikh" pitchFamily="2" charset="-78"/>
                <a:cs typeface="Al Tarikh" pitchFamily="2" charset="-78"/>
              </a:rPr>
              <a:t>VS ~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Al Tarikh" pitchFamily="2" charset="-78"/>
                <a:cs typeface="Al Tarikh" pitchFamily="2" charset="-78"/>
              </a:rPr>
              <a:t>11K</a:t>
            </a:r>
            <a:r>
              <a:rPr lang="en-US" sz="2400" dirty="0">
                <a:solidFill>
                  <a:srgbClr val="7030A0"/>
                </a:solidFill>
                <a:highlight>
                  <a:srgbClr val="FFFF00"/>
                </a:highlight>
                <a:latin typeface="Al Tarikh" pitchFamily="2" charset="-78"/>
                <a:cs typeface="Al Tarikh" pitchFamily="2" charset="-78"/>
              </a:rPr>
              <a:t> Car Fatalities </a:t>
            </a:r>
            <a:r>
              <a:rPr lang="en-US" sz="2400" dirty="0">
                <a:solidFill>
                  <a:srgbClr val="7030A0"/>
                </a:solidFill>
                <a:latin typeface="Al Tarikh" pitchFamily="2" charset="-78"/>
                <a:cs typeface="Al Tarikh" pitchFamily="2" charset="-78"/>
              </a:rPr>
              <a:t>per One Trillion Kilometers  </a:t>
            </a:r>
            <a:r>
              <a:rPr lang="en-US" sz="2400" b="1" dirty="0">
                <a:solidFill>
                  <a:srgbClr val="7030A0"/>
                </a:solidFill>
                <a:latin typeface="Al Tarikh" pitchFamily="2" charset="-78"/>
                <a:cs typeface="Al Tarikh" pitchFamily="2" charset="-78"/>
              </a:rPr>
              <a:t>In years 2000 to 2014.</a:t>
            </a:r>
            <a:br>
              <a:rPr lang="en-US" sz="2400" dirty="0">
                <a:solidFill>
                  <a:srgbClr val="7030A0"/>
                </a:solidFill>
                <a:latin typeface="Al Tarikh" pitchFamily="2" charset="-78"/>
                <a:cs typeface="Al Tarikh" pitchFamily="2" charset="-78"/>
              </a:rPr>
            </a:br>
            <a:endParaRPr lang="en-US" sz="2400" dirty="0">
              <a:solidFill>
                <a:srgbClr val="7030A0"/>
              </a:solidFill>
              <a:latin typeface="Al Tarikh" pitchFamily="2" charset="-78"/>
              <a:cs typeface="Al Tarikh" pitchFamily="2" charset="-78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F832FF-ED22-274D-BC83-6362E67553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2067" y="4398922"/>
            <a:ext cx="825500" cy="673100"/>
          </a:xfrm>
          <a:prstGeom prst="rect">
            <a:avLst/>
          </a:prstGeom>
        </p:spPr>
      </p:pic>
      <p:pic>
        <p:nvPicPr>
          <p:cNvPr id="1036" name="Picture 12" descr="The Most Luxurious Private Jet Interiors | Waldorf Astoria Magazine">
            <a:extLst>
              <a:ext uri="{FF2B5EF4-FFF2-40B4-BE49-F238E27FC236}">
                <a16:creationId xmlns:a16="http://schemas.microsoft.com/office/drawing/2014/main" id="{B5855538-66E2-8D48-9C84-A5CC8D77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283" y="1978123"/>
            <a:ext cx="2496400" cy="12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55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 Tarikh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Tinto Thekkummuriyil Kurian</dc:creator>
  <cp:lastModifiedBy>Tinto Thekkummuriyil Kurian</cp:lastModifiedBy>
  <cp:revision>6</cp:revision>
  <dcterms:created xsi:type="dcterms:W3CDTF">2021-05-24T03:08:22Z</dcterms:created>
  <dcterms:modified xsi:type="dcterms:W3CDTF">2021-05-24T03:45:45Z</dcterms:modified>
</cp:coreProperties>
</file>