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64" r:id="rId5"/>
    <p:sldId id="315" r:id="rId6"/>
    <p:sldId id="276" r:id="rId7"/>
    <p:sldId id="302" r:id="rId8"/>
    <p:sldId id="298" r:id="rId9"/>
    <p:sldId id="312" r:id="rId10"/>
    <p:sldId id="316" r:id="rId11"/>
    <p:sldId id="299" r:id="rId12"/>
    <p:sldId id="281" r:id="rId13"/>
    <p:sldId id="295" r:id="rId14"/>
    <p:sldId id="313" r:id="rId15"/>
    <p:sldId id="292" r:id="rId16"/>
    <p:sldId id="300" r:id="rId17"/>
    <p:sldId id="303" r:id="rId18"/>
    <p:sldId id="304" r:id="rId19"/>
    <p:sldId id="305" r:id="rId20"/>
    <p:sldId id="306" r:id="rId21"/>
    <p:sldId id="307" r:id="rId22"/>
    <p:sldId id="308" r:id="rId23"/>
    <p:sldId id="309" r:id="rId24"/>
    <p:sldId id="310" r:id="rId25"/>
    <p:sldId id="318" r:id="rId26"/>
    <p:sldId id="311" r:id="rId27"/>
    <p:sldId id="266" r:id="rId28"/>
  </p:sldIdLst>
  <p:sldSz cx="12188825" cy="6858000"/>
  <p:notesSz cx="6858000" cy="9144000"/>
  <p:defaultTextStyle>
    <a:defPPr rtl="0">
      <a:defRPr lang="de-de"/>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howGuides="1">
      <p:cViewPr varScale="1">
        <p:scale>
          <a:sx n="85" d="100"/>
          <a:sy n="85" d="100"/>
        </p:scale>
        <p:origin x="581" y="53"/>
      </p:cViewPr>
      <p:guideLst>
        <p:guide pos="3839"/>
        <p:guide orient="horz" pos="2160"/>
      </p:guideLst>
    </p:cSldViewPr>
  </p:slideViewPr>
  <p:notesTextViewPr>
    <p:cViewPr>
      <p:scale>
        <a:sx n="1" d="1"/>
        <a:sy n="1" d="1"/>
      </p:scale>
      <p:origin x="0" y="0"/>
    </p:cViewPr>
  </p:notesTextViewPr>
  <p:notesViewPr>
    <p:cSldViewPr>
      <p:cViewPr varScale="1">
        <p:scale>
          <a:sx n="89" d="100"/>
          <a:sy n="89" d="100"/>
        </p:scale>
        <p:origin x="37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solidFill>
                <a:schemeClr val="tx2"/>
              </a:solidFill>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471CA7-C7F5-4357-8634-245DFB53626A}" type="datetime1">
              <a:rPr lang="de-DE" smtClean="0">
                <a:solidFill>
                  <a:schemeClr val="tx2"/>
                </a:solidFill>
              </a:rPr>
              <a:t>09.12.2024</a:t>
            </a:fld>
            <a:endParaRPr lang="de-DE" dirty="0">
              <a:solidFill>
                <a:schemeClr val="tx2"/>
              </a:solidFill>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solidFill>
                <a:schemeClr val="tx2"/>
              </a:solidFill>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de-DE" smtClean="0">
                <a:solidFill>
                  <a:schemeClr val="tx2"/>
                </a:solidFill>
              </a:rPr>
              <a:pPr algn="r" rtl="0"/>
              <a:t>‹Nr.›</a:t>
            </a:fld>
            <a:endParaRPr lang="de-DE"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BD9EDEE-B7FC-48B6-84C2-4E9B2A4DEB5D}" type="datetime1">
              <a:rPr lang="de-DE" smtClean="0"/>
              <a:pPr/>
              <a:t>09.12.2024</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de-DE" smtClean="0"/>
              <a:pPr/>
              <a:t>‹Nr.›</a:t>
            </a:fld>
            <a:endParaRPr lang="de-DE"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de-DE" noProof="0"/>
              <a:t>Master-Untertitelformat bearbeiten</a:t>
            </a:r>
            <a:endParaRPr lang="de-DE"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117309" y="1701800"/>
            <a:ext cx="10157354" cy="4394200"/>
          </a:xfrm>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23C53170-3258-4451-8276-C388C383B5A5}" type="datetime1">
              <a:rPr lang="de-DE" smtClean="0"/>
              <a:pPr/>
              <a:t>09.12.2024</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591C5AD9-787D-40FA-8A4D-16A055B9AF81}" type="slidenum">
              <a:rPr lang="de-DE" noProof="0" smtClean="0"/>
              <a:t>‹Nr.›</a:t>
            </a:fld>
            <a:endParaRPr lang="de-DE"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852633" y="274638"/>
            <a:ext cx="1422030" cy="5897561"/>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117309" y="274638"/>
            <a:ext cx="8532178" cy="5897561"/>
          </a:xfrm>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4AB646A6-A3F4-4A74-A98A-2E7AEF4EF1AF}" type="datetime1">
              <a:rPr lang="de-DE" smtClean="0"/>
              <a:pPr/>
              <a:t>09.12.2024</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591C5AD9-787D-40FA-8A4D-16A055B9AF81}" type="slidenum">
              <a:rPr lang="de-DE" noProof="0" smtClean="0"/>
              <a:t>‹Nr.›</a:t>
            </a:fld>
            <a:endParaRPr lang="de-DE"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72466800-FCC4-40ED-8121-852392402905}" type="datetime1">
              <a:rPr lang="de-DE" smtClean="0"/>
              <a:pPr/>
              <a:t>09.12.2024</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DA60BA0E-20D0-4E7C-B286-26C960A6788F}" type="slidenum">
              <a:rPr lang="de-DE" noProof="0" smtClean="0"/>
              <a:t>‹Nr.›</a:t>
            </a:fld>
            <a:endParaRPr lang="de-DE"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de-DE" noProof="0" dirty="0"/>
              <a:t>Textmasterformat bearbeiten</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117309" y="1701800"/>
            <a:ext cx="5053304" cy="4470400"/>
          </a:xfrm>
        </p:spPr>
        <p:txBody>
          <a:bodyPr rtlCol="0">
            <a:normAutofit/>
          </a:bodyPr>
          <a:lstStyle>
            <a:lvl1pPr algn="l" rtl="0">
              <a:defRPr sz="2300" baseline="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246811" y="1701800"/>
            <a:ext cx="5027852" cy="4470400"/>
          </a:xfrm>
        </p:spPr>
        <p:txBody>
          <a:bodyPr rtlCol="0">
            <a:normAutofit/>
          </a:bodyPr>
          <a:lstStyle>
            <a:lvl1pPr algn="l" rtl="0">
              <a:defRPr sz="23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lvl1pPr>
              <a:defRPr/>
            </a:lvl1pPr>
          </a:lstStyle>
          <a:p>
            <a:fld id="{2BD3B511-74A1-49C1-8BBF-6E5801F20CF1}" type="datetime1">
              <a:rPr lang="de-DE" smtClean="0"/>
              <a:pPr/>
              <a:t>09.12.2024</a:t>
            </a:fld>
            <a:endParaRPr lang="de-DE"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EB37DED6-D4C7-42EE-AB49-D2E39E64FDE4}" type="slidenum">
              <a:rPr lang="de-DE" noProof="0" smtClean="0"/>
              <a:t>‹Nr.›</a:t>
            </a:fld>
            <a:endParaRPr lang="de-DE"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21372" y="1608836"/>
            <a:ext cx="4973041" cy="677164"/>
          </a:xfrm>
        </p:spPr>
        <p:txBody>
          <a:bodyPr rtlCol="0" anchor="b">
            <a:noAutofit/>
          </a:bodyPr>
          <a:lstStyle>
            <a:lvl1pPr marL="0" indent="0" algn="l" rtl="0">
              <a:spcBef>
                <a:spcPts val="0"/>
              </a:spcBef>
              <a:buNone/>
              <a:defRPr sz="22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117309" y="2349500"/>
            <a:ext cx="4977104" cy="3822699"/>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301622" y="1608836"/>
            <a:ext cx="4973041" cy="677164"/>
          </a:xfrm>
        </p:spPr>
        <p:txBody>
          <a:bodyPr rtlCol="0" anchor="b">
            <a:noAutofit/>
          </a:bodyPr>
          <a:lstStyle>
            <a:lvl1pPr marL="0" indent="0" algn="l" rtl="0">
              <a:spcBef>
                <a:spcPts val="0"/>
              </a:spcBef>
              <a:buNone/>
              <a:defRPr sz="22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297559" y="2349500"/>
            <a:ext cx="4977104" cy="38227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lvl1pPr>
              <a:defRPr/>
            </a:lvl1pPr>
          </a:lstStyle>
          <a:p>
            <a:fld id="{4495B4C8-53B4-41A2-BC27-1A17041F23EC}" type="datetime1">
              <a:rPr lang="de-DE" smtClean="0"/>
              <a:pPr/>
              <a:t>09.12.2024</a:t>
            </a:fld>
            <a:endParaRPr lang="de-DE"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EB37DED6-D4C7-42EE-AB49-D2E39E64FDE4}" type="slidenum">
              <a:rPr lang="de-DE" noProof="0" smtClean="0"/>
              <a:t>‹Nr.›</a:t>
            </a:fld>
            <a:endParaRPr lang="de-DE"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p:cNvSpPr>
            <a:spLocks noGrp="1"/>
          </p:cNvSpPr>
          <p:nvPr>
            <p:ph type="dt" sz="half" idx="10"/>
          </p:nvPr>
        </p:nvSpPr>
        <p:spPr/>
        <p:txBody>
          <a:bodyPr rtlCol="0"/>
          <a:lstStyle>
            <a:lvl1pPr>
              <a:defRPr/>
            </a:lvl1pPr>
          </a:lstStyle>
          <a:p>
            <a:fld id="{A121F4CC-59E5-46B4-B50C-58254FB25E79}" type="datetime1">
              <a:rPr lang="de-DE" smtClean="0"/>
              <a:pPr/>
              <a:t>09.12.2024</a:t>
            </a:fld>
            <a:endParaRPr lang="de-DE"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EB37DED6-D4C7-42EE-AB49-D2E39E64FDE4}" type="slidenum">
              <a:rPr lang="de-DE" noProof="0" smtClean="0"/>
              <a:t>‹Nr.›</a:t>
            </a:fld>
            <a:endParaRPr lang="de-DE"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FBBF8962-F33D-41F6-B966-B9C74FFE9417}" type="datetime1">
              <a:rPr lang="de-DE" smtClean="0"/>
              <a:pPr/>
              <a:t>09.12.2024</a:t>
            </a:fld>
            <a:endParaRPr lang="de-DE" dirty="0"/>
          </a:p>
        </p:txBody>
      </p:sp>
      <p:sp>
        <p:nvSpPr>
          <p:cNvPr id="3" name="Fußzeilenplatzhalter 2"/>
          <p:cNvSpPr>
            <a:spLocks noGrp="1"/>
          </p:cNvSpPr>
          <p:nvPr>
            <p:ph type="ftr" sz="quarter" idx="11"/>
          </p:nvPr>
        </p:nvSpPr>
        <p:spPr/>
        <p:txBody>
          <a:bodyPr rtlCol="0"/>
          <a:lstStyle/>
          <a:p>
            <a:pPr rtl="0"/>
            <a:endParaRPr lang="de-DE" noProof="0" dirty="0"/>
          </a:p>
        </p:txBody>
      </p:sp>
      <p:sp>
        <p:nvSpPr>
          <p:cNvPr id="4" name="Foliennummernplatzhalter 3"/>
          <p:cNvSpPr>
            <a:spLocks noGrp="1"/>
          </p:cNvSpPr>
          <p:nvPr>
            <p:ph type="sldNum" sz="quarter" idx="12"/>
          </p:nvPr>
        </p:nvSpPr>
        <p:spPr/>
        <p:txBody>
          <a:bodyPr rtlCol="0"/>
          <a:lstStyle/>
          <a:p>
            <a:pPr rtl="0"/>
            <a:fld id="{EB37DED6-D4C7-42EE-AB49-D2E39E64FDE4}" type="slidenum">
              <a:rPr lang="de-DE" noProof="0" smtClean="0"/>
              <a:t>‹Nr.›</a:t>
            </a:fld>
            <a:endParaRPr lang="de-DE"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noProof="0" dirty="0"/>
          </a:p>
        </p:txBody>
      </p:sp>
      <p:sp>
        <p:nvSpPr>
          <p:cNvPr id="2" name="Titel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D49111FD-66A0-445D-8D3E-E2E26D9FA204}" type="datetime1">
              <a:rPr lang="de-DE" smtClean="0"/>
              <a:pPr/>
              <a:t>09.12.2024</a:t>
            </a:fld>
            <a:endParaRPr lang="de-DE"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DFBB78A-01B4-41F2-96B0-677A4A282832}" type="slidenum">
              <a:rPr lang="de-DE" noProof="0" smtClean="0"/>
              <a:t>‹Nr.›</a:t>
            </a:fld>
            <a:endParaRPr lang="de-DE"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noProof="0" dirty="0"/>
          </a:p>
        </p:txBody>
      </p:sp>
      <p:sp>
        <p:nvSpPr>
          <p:cNvPr id="2" name="Titel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de-DE" noProof="0"/>
              <a:t>Mastertitelformat bearbeiten</a:t>
            </a:r>
            <a:endParaRPr lang="de-DE" noProof="0" dirty="0"/>
          </a:p>
        </p:txBody>
      </p:sp>
      <p:sp>
        <p:nvSpPr>
          <p:cNvPr id="3" name="Bildplatzhalter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de-DE" noProof="0"/>
              <a:t>Bild durch Klicken auf Symbol hinzufügen</a:t>
            </a:r>
            <a:endParaRPr lang="de-DE" noProof="0" dirty="0"/>
          </a:p>
        </p:txBody>
      </p:sp>
      <p:sp>
        <p:nvSpPr>
          <p:cNvPr id="4" name="Textplatzhalter 3"/>
          <p:cNvSpPr>
            <a:spLocks noGrp="1"/>
          </p:cNvSpPr>
          <p:nvPr>
            <p:ph type="body" sz="half" idx="2" hasCustomPrompt="1"/>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481C9C88-B364-42F9-97DA-AB3AB30F19DE}" type="datetime1">
              <a:rPr lang="de-DE" smtClean="0"/>
              <a:pPr/>
              <a:t>09.12.2024</a:t>
            </a:fld>
            <a:endParaRPr lang="de-DE"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DFBB78A-01B4-41F2-96B0-677A4A282832}" type="slidenum">
              <a:rPr lang="de-DE" noProof="0" smtClean="0"/>
              <a:t>‹Nr.›</a:t>
            </a:fld>
            <a:endParaRPr lang="de-DE"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hteck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noProof="0" dirty="0"/>
          </a:p>
        </p:txBody>
      </p:sp>
      <p:sp>
        <p:nvSpPr>
          <p:cNvPr id="2" name="Titelplatzhalt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6580EDB4-80EA-4326-BCA5-E9CE28A4E771}" type="datetime1">
              <a:rPr lang="de-DE" smtClean="0"/>
              <a:pPr/>
              <a:t>09.12.2024</a:t>
            </a:fld>
            <a:endParaRPr lang="de-DE" dirty="0"/>
          </a:p>
        </p:txBody>
      </p:sp>
      <p:sp>
        <p:nvSpPr>
          <p:cNvPr id="5" name="Fußzeilenplatzhalt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de-DE" noProof="0" dirty="0"/>
          </a:p>
        </p:txBody>
      </p:sp>
      <p:sp>
        <p:nvSpPr>
          <p:cNvPr id="6" name="Foliennummernplatzhalt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de-DE" smtClean="0"/>
              <a:pPr/>
              <a:t>‹Nr.›</a:t>
            </a:fld>
            <a:endParaRPr lang="de-DE"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mo.hedgedoc.org/WpTLkEMoQJ2ZJMS-700r7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GitTKHub/ExcelLeseplanGenera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72383" y="562223"/>
            <a:ext cx="7008574" cy="3298825"/>
          </a:xfrm>
        </p:spPr>
        <p:txBody>
          <a:bodyPr rtlCol="0"/>
          <a:lstStyle/>
          <a:p>
            <a:pPr algn="ctr" rtl="0"/>
            <a:r>
              <a:rPr lang="de-DE" b="1" dirty="0"/>
              <a:t>Leseplan für eine Gruppe in einer Excel-Datei mit Python &amp; Flet</a:t>
            </a:r>
            <a:endParaRPr lang="en-US" b="1" dirty="0"/>
          </a:p>
        </p:txBody>
      </p:sp>
      <p:sp>
        <p:nvSpPr>
          <p:cNvPr id="3" name="Untertitel 2"/>
          <p:cNvSpPr>
            <a:spLocks noGrp="1"/>
          </p:cNvSpPr>
          <p:nvPr>
            <p:ph type="subTitle" idx="1"/>
          </p:nvPr>
        </p:nvSpPr>
        <p:spPr/>
        <p:txBody>
          <a:bodyPr rtlCol="0">
            <a:normAutofit lnSpcReduction="10000"/>
          </a:bodyPr>
          <a:lstStyle/>
          <a:p>
            <a:pPr algn="ctr" rtl="0"/>
            <a:r>
              <a:rPr lang="de" dirty="0"/>
              <a:t>TUGBA KASIKCI</a:t>
            </a:r>
          </a:p>
          <a:p>
            <a:pPr algn="ctr" rtl="0"/>
            <a:r>
              <a:rPr lang="de" dirty="0"/>
              <a:t>12 IT – FIAE</a:t>
            </a:r>
          </a:p>
          <a:p>
            <a:pPr algn="ctr" rtl="0"/>
            <a:r>
              <a:rPr lang="de" dirty="0"/>
              <a:t>10.12.2024</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984759-9196-4013-93DC-8D03ABABC3B2}"/>
              </a:ext>
            </a:extLst>
          </p:cNvPr>
          <p:cNvSpPr>
            <a:spLocks noGrp="1"/>
          </p:cNvSpPr>
          <p:nvPr>
            <p:ph type="title"/>
          </p:nvPr>
        </p:nvSpPr>
        <p:spPr>
          <a:xfrm>
            <a:off x="-318526" y="76200"/>
            <a:ext cx="10157354" cy="687957"/>
          </a:xfrm>
        </p:spPr>
        <p:txBody>
          <a:bodyPr>
            <a:normAutofit fontScale="90000"/>
          </a:bodyPr>
          <a:lstStyle/>
          <a:p>
            <a:pPr algn="ctr"/>
            <a:r>
              <a:rPr lang="de-DE" b="1" dirty="0"/>
              <a:t>PLANT UML - Aktivitätsdiagramm</a:t>
            </a:r>
          </a:p>
        </p:txBody>
      </p:sp>
      <p:pic>
        <p:nvPicPr>
          <p:cNvPr id="10" name="Inhaltsplatzhalter 8">
            <a:extLst>
              <a:ext uri="{FF2B5EF4-FFF2-40B4-BE49-F238E27FC236}">
                <a16:creationId xmlns:a16="http://schemas.microsoft.com/office/drawing/2014/main" id="{E88A660C-5219-42E3-A81E-212C1F66FE8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90556" y="1128156"/>
            <a:ext cx="3227876" cy="5255224"/>
          </a:xfrm>
          <a:prstGeom prst="rect">
            <a:avLst/>
          </a:prstGeom>
          <a:ln>
            <a:noFill/>
          </a:ln>
          <a:effectLst>
            <a:softEdge rad="112500"/>
          </a:effectLst>
        </p:spPr>
      </p:pic>
      <p:pic>
        <p:nvPicPr>
          <p:cNvPr id="5" name="Grafik 4">
            <a:extLst>
              <a:ext uri="{FF2B5EF4-FFF2-40B4-BE49-F238E27FC236}">
                <a16:creationId xmlns:a16="http://schemas.microsoft.com/office/drawing/2014/main" id="{A69FB8E4-6B3A-491B-B1A6-4AA0E7D95E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9876" y="972459"/>
            <a:ext cx="5258106" cy="5566618"/>
          </a:xfrm>
          <a:prstGeom prst="rect">
            <a:avLst/>
          </a:prstGeom>
          <a:ln>
            <a:noFill/>
          </a:ln>
          <a:effectLst>
            <a:softEdge rad="112500"/>
          </a:effectLst>
        </p:spPr>
      </p:pic>
      <p:sp>
        <p:nvSpPr>
          <p:cNvPr id="7" name="Foliennummernplatzhalter 4">
            <a:extLst>
              <a:ext uri="{FF2B5EF4-FFF2-40B4-BE49-F238E27FC236}">
                <a16:creationId xmlns:a16="http://schemas.microsoft.com/office/drawing/2014/main" id="{DAE1BF0E-F1D6-4FC7-A441-4571B6499666}"/>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10</a:t>
            </a:fld>
            <a:endParaRPr lang="en-US" sz="1200" i="1" dirty="0"/>
          </a:p>
        </p:txBody>
      </p:sp>
    </p:spTree>
    <p:extLst>
      <p:ext uri="{BB962C8B-B14F-4D97-AF65-F5344CB8AC3E}">
        <p14:creationId xmlns:p14="http://schemas.microsoft.com/office/powerpoint/2010/main" val="354896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0196A039-6B1E-4A86-B177-EB6905A83A02}"/>
              </a:ext>
            </a:extLst>
          </p:cNvPr>
          <p:cNvSpPr>
            <a:spLocks noGrp="1"/>
          </p:cNvSpPr>
          <p:nvPr>
            <p:ph type="title"/>
          </p:nvPr>
        </p:nvSpPr>
        <p:spPr>
          <a:xfrm>
            <a:off x="1117309" y="76200"/>
            <a:ext cx="10157354" cy="687957"/>
          </a:xfrm>
        </p:spPr>
        <p:txBody>
          <a:bodyPr>
            <a:normAutofit fontScale="90000"/>
          </a:bodyPr>
          <a:lstStyle/>
          <a:p>
            <a:pPr algn="ctr"/>
            <a:r>
              <a:rPr lang="de-DE" b="1" dirty="0"/>
              <a:t>PLANT UML - Aktivitätsdiagramm</a:t>
            </a:r>
          </a:p>
        </p:txBody>
      </p:sp>
      <p:sp>
        <p:nvSpPr>
          <p:cNvPr id="5" name="Foliennummernplatzhalter 4">
            <a:extLst>
              <a:ext uri="{FF2B5EF4-FFF2-40B4-BE49-F238E27FC236}">
                <a16:creationId xmlns:a16="http://schemas.microsoft.com/office/drawing/2014/main" id="{73A54203-511E-47B0-96D9-C16FC2473B1E}"/>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11</a:t>
            </a:fld>
            <a:endParaRPr lang="en-US" sz="1200" i="1" dirty="0"/>
          </a:p>
        </p:txBody>
      </p:sp>
      <p:pic>
        <p:nvPicPr>
          <p:cNvPr id="8" name="Grafik 7">
            <a:extLst>
              <a:ext uri="{FF2B5EF4-FFF2-40B4-BE49-F238E27FC236}">
                <a16:creationId xmlns:a16="http://schemas.microsoft.com/office/drawing/2014/main" id="{83A89A86-47EB-4A73-8899-1E13E3FFF837}"/>
              </a:ext>
            </a:extLst>
          </p:cNvPr>
          <p:cNvPicPr>
            <a:picLocks noChangeAspect="1"/>
          </p:cNvPicPr>
          <p:nvPr/>
        </p:nvPicPr>
        <p:blipFill>
          <a:blip r:embed="rId2"/>
          <a:stretch>
            <a:fillRect/>
          </a:stretch>
        </p:blipFill>
        <p:spPr>
          <a:xfrm>
            <a:off x="20746" y="1110477"/>
            <a:ext cx="12147333" cy="5486875"/>
          </a:xfrm>
          <a:prstGeom prst="rect">
            <a:avLst/>
          </a:prstGeom>
          <a:ln>
            <a:noFill/>
          </a:ln>
          <a:effectLst>
            <a:softEdge rad="112500"/>
          </a:effectLst>
        </p:spPr>
      </p:pic>
    </p:spTree>
    <p:extLst>
      <p:ext uri="{BB962C8B-B14F-4D97-AF65-F5344CB8AC3E}">
        <p14:creationId xmlns:p14="http://schemas.microsoft.com/office/powerpoint/2010/main" val="62929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4E60D74-626F-40B9-A823-1B1DAF883B4E}"/>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DA96D286-5248-4E0A-919F-4BC453384E1A}"/>
              </a:ext>
            </a:extLst>
          </p:cNvPr>
          <p:cNvPicPr>
            <a:picLocks noChangeAspect="1"/>
          </p:cNvPicPr>
          <p:nvPr/>
        </p:nvPicPr>
        <p:blipFill>
          <a:blip r:embed="rId2"/>
          <a:stretch>
            <a:fillRect/>
          </a:stretch>
        </p:blipFill>
        <p:spPr>
          <a:xfrm>
            <a:off x="0" y="367598"/>
            <a:ext cx="12188825" cy="6122803"/>
          </a:xfrm>
          <a:prstGeom prst="rect">
            <a:avLst/>
          </a:prstGeom>
          <a:ln>
            <a:noFill/>
          </a:ln>
          <a:effectLst>
            <a:softEdge rad="112500"/>
          </a:effectLst>
        </p:spPr>
      </p:pic>
      <p:pic>
        <p:nvPicPr>
          <p:cNvPr id="7" name="Grafik 6">
            <a:extLst>
              <a:ext uri="{FF2B5EF4-FFF2-40B4-BE49-F238E27FC236}">
                <a16:creationId xmlns:a16="http://schemas.microsoft.com/office/drawing/2014/main" id="{DB4C4AD9-D10D-4D2C-B989-849F74B9843D}"/>
              </a:ext>
            </a:extLst>
          </p:cNvPr>
          <p:cNvPicPr>
            <a:picLocks noChangeAspect="1"/>
          </p:cNvPicPr>
          <p:nvPr/>
        </p:nvPicPr>
        <p:blipFill>
          <a:blip r:embed="rId3"/>
          <a:stretch>
            <a:fillRect/>
          </a:stretch>
        </p:blipFill>
        <p:spPr>
          <a:xfrm>
            <a:off x="4206515" y="5928267"/>
            <a:ext cx="447737" cy="381053"/>
          </a:xfrm>
          <a:prstGeom prst="rect">
            <a:avLst/>
          </a:prstGeom>
        </p:spPr>
      </p:pic>
    </p:spTree>
    <p:extLst>
      <p:ext uri="{BB962C8B-B14F-4D97-AF65-F5344CB8AC3E}">
        <p14:creationId xmlns:p14="http://schemas.microsoft.com/office/powerpoint/2010/main" val="47416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BA8D0-3ACE-43C6-91FA-3E1A4CD4C6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9E5178D8-AA71-4915-86B6-1B65A0907029}"/>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407BF2F0-6884-4431-B8D7-6F69C730F8E1}"/>
              </a:ext>
            </a:extLst>
          </p:cNvPr>
          <p:cNvPicPr>
            <a:picLocks noChangeAspect="1"/>
          </p:cNvPicPr>
          <p:nvPr/>
        </p:nvPicPr>
        <p:blipFill>
          <a:blip r:embed="rId2"/>
          <a:stretch>
            <a:fillRect/>
          </a:stretch>
        </p:blipFill>
        <p:spPr>
          <a:xfrm>
            <a:off x="22064" y="0"/>
            <a:ext cx="12144697" cy="6858000"/>
          </a:xfrm>
          <a:prstGeom prst="rect">
            <a:avLst/>
          </a:prstGeom>
        </p:spPr>
      </p:pic>
    </p:spTree>
    <p:extLst>
      <p:ext uri="{BB962C8B-B14F-4D97-AF65-F5344CB8AC3E}">
        <p14:creationId xmlns:p14="http://schemas.microsoft.com/office/powerpoint/2010/main" val="317793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C59E4-3978-436A-9D75-6FD68F3DFBC0}"/>
              </a:ext>
            </a:extLst>
          </p:cNvPr>
          <p:cNvSpPr>
            <a:spLocks noGrp="1"/>
          </p:cNvSpPr>
          <p:nvPr>
            <p:ph type="title"/>
          </p:nvPr>
        </p:nvSpPr>
        <p:spPr>
          <a:xfrm>
            <a:off x="1117309" y="188640"/>
            <a:ext cx="10157354" cy="760512"/>
          </a:xfrm>
        </p:spPr>
        <p:txBody>
          <a:bodyPr>
            <a:normAutofit fontScale="90000"/>
          </a:bodyPr>
          <a:lstStyle/>
          <a:p>
            <a:pPr algn="ctr"/>
            <a:r>
              <a:rPr lang="de-DE" b="1" dirty="0" err="1"/>
              <a:t>Hedgedoc</a:t>
            </a:r>
            <a:r>
              <a:rPr lang="de-DE" b="1" dirty="0"/>
              <a:t> – </a:t>
            </a:r>
            <a:r>
              <a:rPr lang="de-DE" b="1" dirty="0" err="1"/>
              <a:t>MarkDown</a:t>
            </a:r>
            <a:br>
              <a:rPr lang="de-DE" dirty="0"/>
            </a:br>
            <a:r>
              <a:rPr lang="de-DE" sz="2200" dirty="0">
                <a:hlinkClick r:id="rId2"/>
              </a:rPr>
              <a:t>https://demo.hedgedoc.org/WpTLkEMoQJ2ZJMS-700r7w</a:t>
            </a:r>
            <a:r>
              <a:rPr lang="de-DE" sz="2200" dirty="0"/>
              <a:t> </a:t>
            </a:r>
            <a:endParaRPr lang="de-DE" dirty="0"/>
          </a:p>
        </p:txBody>
      </p:sp>
      <p:sp>
        <p:nvSpPr>
          <p:cNvPr id="3" name="Inhaltsplatzhalter 2">
            <a:extLst>
              <a:ext uri="{FF2B5EF4-FFF2-40B4-BE49-F238E27FC236}">
                <a16:creationId xmlns:a16="http://schemas.microsoft.com/office/drawing/2014/main" id="{7F449EFB-6A24-4CFC-8A25-3E270CA70C41}"/>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F32E02A3-0947-42C8-A76B-C030AF6F2686}"/>
              </a:ext>
            </a:extLst>
          </p:cNvPr>
          <p:cNvPicPr>
            <a:picLocks noChangeAspect="1"/>
          </p:cNvPicPr>
          <p:nvPr/>
        </p:nvPicPr>
        <p:blipFill>
          <a:blip r:embed="rId3"/>
          <a:stretch>
            <a:fillRect/>
          </a:stretch>
        </p:blipFill>
        <p:spPr>
          <a:xfrm>
            <a:off x="-1" y="908720"/>
            <a:ext cx="12188825" cy="6119912"/>
          </a:xfrm>
          <a:prstGeom prst="rect">
            <a:avLst/>
          </a:prstGeom>
        </p:spPr>
      </p:pic>
    </p:spTree>
    <p:extLst>
      <p:ext uri="{BB962C8B-B14F-4D97-AF65-F5344CB8AC3E}">
        <p14:creationId xmlns:p14="http://schemas.microsoft.com/office/powerpoint/2010/main" val="167926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93CEF-BF30-4815-9D56-7A8358E9FC66}"/>
              </a:ext>
            </a:extLst>
          </p:cNvPr>
          <p:cNvSpPr>
            <a:spLocks noGrp="1"/>
          </p:cNvSpPr>
          <p:nvPr>
            <p:ph type="title"/>
          </p:nvPr>
        </p:nvSpPr>
        <p:spPr>
          <a:xfrm>
            <a:off x="1117309" y="44624"/>
            <a:ext cx="10157354" cy="792088"/>
          </a:xfrm>
        </p:spPr>
        <p:txBody>
          <a:bodyPr>
            <a:normAutofit/>
          </a:bodyPr>
          <a:lstStyle/>
          <a:p>
            <a:r>
              <a:rPr lang="de-DE" b="1" dirty="0"/>
              <a:t>GitHub -</a:t>
            </a:r>
            <a:r>
              <a:rPr lang="de-DE" dirty="0"/>
              <a:t> </a:t>
            </a:r>
            <a:r>
              <a:rPr lang="de-DE" sz="2000" dirty="0">
                <a:hlinkClick r:id="rId2"/>
              </a:rPr>
              <a:t>https://github.com/GitTKHub/ExcelLeseplanGenerator</a:t>
            </a:r>
            <a:r>
              <a:rPr lang="de-DE" sz="2000" dirty="0"/>
              <a:t> </a:t>
            </a:r>
            <a:endParaRPr lang="de-DE" dirty="0"/>
          </a:p>
        </p:txBody>
      </p:sp>
      <p:pic>
        <p:nvPicPr>
          <p:cNvPr id="5" name="Grafik 4">
            <a:extLst>
              <a:ext uri="{FF2B5EF4-FFF2-40B4-BE49-F238E27FC236}">
                <a16:creationId xmlns:a16="http://schemas.microsoft.com/office/drawing/2014/main" id="{AE5C61FA-8391-4BFB-84AE-72366E19A893}"/>
              </a:ext>
            </a:extLst>
          </p:cNvPr>
          <p:cNvPicPr>
            <a:picLocks noChangeAspect="1"/>
          </p:cNvPicPr>
          <p:nvPr/>
        </p:nvPicPr>
        <p:blipFill>
          <a:blip r:embed="rId3"/>
          <a:stretch>
            <a:fillRect/>
          </a:stretch>
        </p:blipFill>
        <p:spPr>
          <a:xfrm>
            <a:off x="378128" y="980729"/>
            <a:ext cx="11332908" cy="5832648"/>
          </a:xfrm>
          <a:prstGeom prst="rect">
            <a:avLst/>
          </a:prstGeom>
          <a:ln>
            <a:noFill/>
          </a:ln>
          <a:effectLst>
            <a:softEdge rad="112500"/>
          </a:effectLst>
        </p:spPr>
      </p:pic>
    </p:spTree>
    <p:extLst>
      <p:ext uri="{BB962C8B-B14F-4D97-AF65-F5344CB8AC3E}">
        <p14:creationId xmlns:p14="http://schemas.microsoft.com/office/powerpoint/2010/main" val="263807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929CFA8-1A8F-4E8C-981A-465E3D54EE72}"/>
              </a:ext>
            </a:extLst>
          </p:cNvPr>
          <p:cNvPicPr>
            <a:picLocks noChangeAspect="1"/>
          </p:cNvPicPr>
          <p:nvPr/>
        </p:nvPicPr>
        <p:blipFill>
          <a:blip r:embed="rId2"/>
          <a:stretch>
            <a:fillRect/>
          </a:stretch>
        </p:blipFill>
        <p:spPr>
          <a:xfrm>
            <a:off x="1474142" y="351995"/>
            <a:ext cx="9240540" cy="6154009"/>
          </a:xfrm>
          <a:prstGeom prst="rect">
            <a:avLst/>
          </a:prstGeom>
          <a:ln>
            <a:noFill/>
          </a:ln>
          <a:effectLst>
            <a:softEdge rad="112500"/>
          </a:effectLst>
        </p:spPr>
      </p:pic>
      <p:sp>
        <p:nvSpPr>
          <p:cNvPr id="4" name="Foliennummernplatzhalter 4">
            <a:extLst>
              <a:ext uri="{FF2B5EF4-FFF2-40B4-BE49-F238E27FC236}">
                <a16:creationId xmlns:a16="http://schemas.microsoft.com/office/drawing/2014/main" id="{BA6767EE-F395-4280-A11B-0B18D1B8924F}"/>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16</a:t>
            </a:fld>
            <a:endParaRPr lang="en-US" sz="1200" i="1" dirty="0"/>
          </a:p>
        </p:txBody>
      </p:sp>
    </p:spTree>
    <p:extLst>
      <p:ext uri="{BB962C8B-B14F-4D97-AF65-F5344CB8AC3E}">
        <p14:creationId xmlns:p14="http://schemas.microsoft.com/office/powerpoint/2010/main" val="363331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EE36B54-75A2-4061-86DA-7D9DA259F0A2}"/>
              </a:ext>
            </a:extLst>
          </p:cNvPr>
          <p:cNvPicPr>
            <a:picLocks noChangeAspect="1"/>
          </p:cNvPicPr>
          <p:nvPr/>
        </p:nvPicPr>
        <p:blipFill>
          <a:blip r:embed="rId2"/>
          <a:stretch>
            <a:fillRect/>
          </a:stretch>
        </p:blipFill>
        <p:spPr>
          <a:xfrm>
            <a:off x="1536064" y="390101"/>
            <a:ext cx="9116697" cy="6077798"/>
          </a:xfrm>
          <a:prstGeom prst="rect">
            <a:avLst/>
          </a:prstGeom>
          <a:ln>
            <a:noFill/>
          </a:ln>
          <a:effectLst>
            <a:softEdge rad="112500"/>
          </a:effectLst>
        </p:spPr>
      </p:pic>
      <p:sp>
        <p:nvSpPr>
          <p:cNvPr id="4" name="Foliennummernplatzhalter 4">
            <a:extLst>
              <a:ext uri="{FF2B5EF4-FFF2-40B4-BE49-F238E27FC236}">
                <a16:creationId xmlns:a16="http://schemas.microsoft.com/office/drawing/2014/main" id="{F33AA1CC-40D9-4122-B8A1-D3AE159A8417}"/>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17</a:t>
            </a:fld>
            <a:endParaRPr lang="en-US" sz="1200" i="1" dirty="0"/>
          </a:p>
        </p:txBody>
      </p:sp>
    </p:spTree>
    <p:extLst>
      <p:ext uri="{BB962C8B-B14F-4D97-AF65-F5344CB8AC3E}">
        <p14:creationId xmlns:p14="http://schemas.microsoft.com/office/powerpoint/2010/main" val="217611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EF023FA-1F18-484F-85E7-A0CEAD35F067}"/>
              </a:ext>
            </a:extLst>
          </p:cNvPr>
          <p:cNvPicPr>
            <a:picLocks noChangeAspect="1"/>
          </p:cNvPicPr>
          <p:nvPr/>
        </p:nvPicPr>
        <p:blipFill>
          <a:blip r:embed="rId2"/>
          <a:stretch>
            <a:fillRect/>
          </a:stretch>
        </p:blipFill>
        <p:spPr>
          <a:xfrm>
            <a:off x="1455090" y="1728550"/>
            <a:ext cx="9278645" cy="3400900"/>
          </a:xfrm>
          <a:prstGeom prst="rect">
            <a:avLst/>
          </a:prstGeom>
          <a:ln>
            <a:noFill/>
          </a:ln>
          <a:effectLst>
            <a:softEdge rad="112500"/>
          </a:effectLst>
        </p:spPr>
      </p:pic>
      <p:sp>
        <p:nvSpPr>
          <p:cNvPr id="4" name="Foliennummernplatzhalter 4">
            <a:extLst>
              <a:ext uri="{FF2B5EF4-FFF2-40B4-BE49-F238E27FC236}">
                <a16:creationId xmlns:a16="http://schemas.microsoft.com/office/drawing/2014/main" id="{FB0609A1-64D4-44AD-92F6-AB026004F680}"/>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18</a:t>
            </a:fld>
            <a:endParaRPr lang="en-US" sz="1200" i="1" dirty="0"/>
          </a:p>
        </p:txBody>
      </p:sp>
    </p:spTree>
    <p:extLst>
      <p:ext uri="{BB962C8B-B14F-4D97-AF65-F5344CB8AC3E}">
        <p14:creationId xmlns:p14="http://schemas.microsoft.com/office/powerpoint/2010/main" val="363598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0936BCB-4D56-445D-BF83-CD4FF33A7F5D}"/>
              </a:ext>
            </a:extLst>
          </p:cNvPr>
          <p:cNvPicPr>
            <a:picLocks noChangeAspect="1"/>
          </p:cNvPicPr>
          <p:nvPr/>
        </p:nvPicPr>
        <p:blipFill>
          <a:blip r:embed="rId2"/>
          <a:stretch>
            <a:fillRect/>
          </a:stretch>
        </p:blipFill>
        <p:spPr>
          <a:xfrm>
            <a:off x="1364590" y="775917"/>
            <a:ext cx="9459645" cy="5306165"/>
          </a:xfrm>
          <a:prstGeom prst="rect">
            <a:avLst/>
          </a:prstGeom>
          <a:ln>
            <a:noFill/>
          </a:ln>
          <a:effectLst>
            <a:softEdge rad="112500"/>
          </a:effectLst>
        </p:spPr>
      </p:pic>
      <p:sp>
        <p:nvSpPr>
          <p:cNvPr id="4" name="Foliennummernplatzhalter 4">
            <a:extLst>
              <a:ext uri="{FF2B5EF4-FFF2-40B4-BE49-F238E27FC236}">
                <a16:creationId xmlns:a16="http://schemas.microsoft.com/office/drawing/2014/main" id="{48C9872B-23CD-43F8-8878-C8185CB8B5BE}"/>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19</a:t>
            </a:fld>
            <a:endParaRPr lang="en-US" sz="1200" i="1" dirty="0"/>
          </a:p>
        </p:txBody>
      </p:sp>
    </p:spTree>
    <p:extLst>
      <p:ext uri="{BB962C8B-B14F-4D97-AF65-F5344CB8AC3E}">
        <p14:creationId xmlns:p14="http://schemas.microsoft.com/office/powerpoint/2010/main" val="383527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nhaltsplatzhalter 13"/>
          <p:cNvSpPr>
            <a:spLocks noGrp="1"/>
          </p:cNvSpPr>
          <p:nvPr>
            <p:ph idx="1"/>
          </p:nvPr>
        </p:nvSpPr>
        <p:spPr>
          <a:xfrm>
            <a:off x="4514561" y="1196752"/>
            <a:ext cx="6764427" cy="5441032"/>
          </a:xfrm>
        </p:spPr>
        <p:txBody>
          <a:bodyPr rtlCol="0">
            <a:normAutofit fontScale="92500" lnSpcReduction="20000"/>
          </a:bodyPr>
          <a:lstStyle/>
          <a:p>
            <a:pPr rtl="0"/>
            <a:r>
              <a:rPr lang="de" dirty="0"/>
              <a:t>Ausgangssituation</a:t>
            </a:r>
          </a:p>
          <a:p>
            <a:pPr rtl="0"/>
            <a:r>
              <a:rPr lang="de" dirty="0"/>
              <a:t>Aktuelle Lesepläne mit Excel</a:t>
            </a:r>
          </a:p>
          <a:p>
            <a:pPr rtl="0"/>
            <a:r>
              <a:rPr lang="de" dirty="0"/>
              <a:t>Sollzustand – Ziel</a:t>
            </a:r>
          </a:p>
          <a:p>
            <a:pPr rtl="0"/>
            <a:r>
              <a:rPr lang="de-DE" dirty="0"/>
              <a:t>Entwicklungsumgebung</a:t>
            </a:r>
          </a:p>
          <a:p>
            <a:pPr rtl="0"/>
            <a:r>
              <a:rPr lang="de-DE" dirty="0"/>
              <a:t>Bibliotheken</a:t>
            </a:r>
          </a:p>
          <a:p>
            <a:pPr rtl="0"/>
            <a:r>
              <a:rPr lang="de-DE" dirty="0"/>
              <a:t>Lernen Flet &amp; Excel-Export</a:t>
            </a:r>
          </a:p>
          <a:p>
            <a:pPr rtl="0"/>
            <a:r>
              <a:rPr lang="de-DE" dirty="0"/>
              <a:t>PLANT UML – Aktivitätsdiagramm</a:t>
            </a:r>
          </a:p>
          <a:p>
            <a:pPr rtl="0"/>
            <a:r>
              <a:rPr lang="de-DE" dirty="0" err="1"/>
              <a:t>Hedgedoc</a:t>
            </a:r>
            <a:r>
              <a:rPr lang="de-DE" dirty="0"/>
              <a:t> – </a:t>
            </a:r>
            <a:r>
              <a:rPr lang="de-DE" dirty="0" err="1"/>
              <a:t>MarkDown</a:t>
            </a:r>
            <a:endParaRPr lang="de-DE" dirty="0"/>
          </a:p>
          <a:p>
            <a:pPr rtl="0"/>
            <a:r>
              <a:rPr lang="de-DE" dirty="0"/>
              <a:t>GitHub</a:t>
            </a:r>
          </a:p>
          <a:p>
            <a:pPr rtl="0"/>
            <a:r>
              <a:rPr lang="de-DE" dirty="0"/>
              <a:t>Schwierigkeiten</a:t>
            </a:r>
          </a:p>
          <a:p>
            <a:pPr rtl="0"/>
            <a:r>
              <a:rPr lang="de-DE" dirty="0"/>
              <a:t>Verbesserungsmöglichkeiten</a:t>
            </a:r>
            <a:endParaRPr lang="de" dirty="0"/>
          </a:p>
        </p:txBody>
      </p:sp>
      <p:sp>
        <p:nvSpPr>
          <p:cNvPr id="4" name="Titel 1">
            <a:extLst>
              <a:ext uri="{FF2B5EF4-FFF2-40B4-BE49-F238E27FC236}">
                <a16:creationId xmlns:a16="http://schemas.microsoft.com/office/drawing/2014/main" id="{7E79B29F-88D2-40F6-8CF3-88CA9A6237F3}"/>
              </a:ext>
            </a:extLst>
          </p:cNvPr>
          <p:cNvSpPr txBox="1">
            <a:spLocks/>
          </p:cNvSpPr>
          <p:nvPr/>
        </p:nvSpPr>
        <p:spPr>
          <a:xfrm>
            <a:off x="1117309" y="76200"/>
            <a:ext cx="10157354" cy="90452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de" b="1" dirty="0"/>
              <a:t>Inhalt</a:t>
            </a:r>
            <a:endParaRPr lang="de-DE" b="1" dirty="0"/>
          </a:p>
        </p:txBody>
      </p:sp>
      <p:sp>
        <p:nvSpPr>
          <p:cNvPr id="5" name="Foliennummernplatzhalter 4">
            <a:extLst>
              <a:ext uri="{FF2B5EF4-FFF2-40B4-BE49-F238E27FC236}">
                <a16:creationId xmlns:a16="http://schemas.microsoft.com/office/drawing/2014/main" id="{B8D844EF-6348-4C00-8D1A-4CD3B0418585}"/>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2</a:t>
            </a:fld>
            <a:endParaRPr lang="en-US" sz="1200" i="1" dirty="0"/>
          </a:p>
        </p:txBody>
      </p:sp>
    </p:spTree>
    <p:extLst>
      <p:ext uri="{BB962C8B-B14F-4D97-AF65-F5344CB8AC3E}">
        <p14:creationId xmlns:p14="http://schemas.microsoft.com/office/powerpoint/2010/main" val="399255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2B284D9-2BC0-4DCE-BCB9-0308F04F299D}"/>
              </a:ext>
            </a:extLst>
          </p:cNvPr>
          <p:cNvPicPr>
            <a:picLocks noChangeAspect="1"/>
          </p:cNvPicPr>
          <p:nvPr/>
        </p:nvPicPr>
        <p:blipFill>
          <a:blip r:embed="rId2"/>
          <a:stretch>
            <a:fillRect/>
          </a:stretch>
        </p:blipFill>
        <p:spPr>
          <a:xfrm>
            <a:off x="1917948" y="-27384"/>
            <a:ext cx="8500142" cy="6630816"/>
          </a:xfrm>
          <a:prstGeom prst="rect">
            <a:avLst/>
          </a:prstGeom>
          <a:ln>
            <a:noFill/>
          </a:ln>
          <a:effectLst>
            <a:softEdge rad="112500"/>
          </a:effectLst>
        </p:spPr>
      </p:pic>
      <p:sp>
        <p:nvSpPr>
          <p:cNvPr id="4" name="Foliennummernplatzhalter 4">
            <a:extLst>
              <a:ext uri="{FF2B5EF4-FFF2-40B4-BE49-F238E27FC236}">
                <a16:creationId xmlns:a16="http://schemas.microsoft.com/office/drawing/2014/main" id="{612C07B0-00FD-403F-BE2C-87CC0521A171}"/>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20</a:t>
            </a:fld>
            <a:endParaRPr lang="en-US" sz="1200" i="1" dirty="0"/>
          </a:p>
        </p:txBody>
      </p:sp>
    </p:spTree>
    <p:extLst>
      <p:ext uri="{BB962C8B-B14F-4D97-AF65-F5344CB8AC3E}">
        <p14:creationId xmlns:p14="http://schemas.microsoft.com/office/powerpoint/2010/main" val="316794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2D86EE4-3C3A-4FB2-BCF3-D952C43672CA}"/>
              </a:ext>
            </a:extLst>
          </p:cNvPr>
          <p:cNvPicPr>
            <a:picLocks noChangeAspect="1"/>
          </p:cNvPicPr>
          <p:nvPr/>
        </p:nvPicPr>
        <p:blipFill>
          <a:blip r:embed="rId2"/>
          <a:stretch>
            <a:fillRect/>
          </a:stretch>
        </p:blipFill>
        <p:spPr>
          <a:xfrm>
            <a:off x="1493195" y="44624"/>
            <a:ext cx="9202434" cy="6420746"/>
          </a:xfrm>
          <a:prstGeom prst="rect">
            <a:avLst/>
          </a:prstGeom>
          <a:ln>
            <a:noFill/>
          </a:ln>
          <a:effectLst>
            <a:softEdge rad="112500"/>
          </a:effectLst>
        </p:spPr>
      </p:pic>
      <p:sp>
        <p:nvSpPr>
          <p:cNvPr id="3" name="Foliennummernplatzhalter 4">
            <a:extLst>
              <a:ext uri="{FF2B5EF4-FFF2-40B4-BE49-F238E27FC236}">
                <a16:creationId xmlns:a16="http://schemas.microsoft.com/office/drawing/2014/main" id="{1BF5007B-E76C-41F2-AA56-6A87F869CE05}"/>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21</a:t>
            </a:fld>
            <a:endParaRPr lang="en-US" sz="1200" i="1" dirty="0"/>
          </a:p>
        </p:txBody>
      </p:sp>
    </p:spTree>
    <p:extLst>
      <p:ext uri="{BB962C8B-B14F-4D97-AF65-F5344CB8AC3E}">
        <p14:creationId xmlns:p14="http://schemas.microsoft.com/office/powerpoint/2010/main" val="270162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AA66E0D-5B56-4D12-9E06-9BFA7E83AA2E}"/>
              </a:ext>
            </a:extLst>
          </p:cNvPr>
          <p:cNvSpPr txBox="1">
            <a:spLocks/>
          </p:cNvSpPr>
          <p:nvPr/>
        </p:nvSpPr>
        <p:spPr>
          <a:xfrm>
            <a:off x="1117309" y="76200"/>
            <a:ext cx="10157354" cy="90452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de-DE" b="1" dirty="0"/>
              <a:t>Schwierigkeiten</a:t>
            </a:r>
          </a:p>
        </p:txBody>
      </p:sp>
      <p:sp>
        <p:nvSpPr>
          <p:cNvPr id="5" name="Inhaltsplatzhalter 13">
            <a:extLst>
              <a:ext uri="{FF2B5EF4-FFF2-40B4-BE49-F238E27FC236}">
                <a16:creationId xmlns:a16="http://schemas.microsoft.com/office/drawing/2014/main" id="{2356F4CE-F241-462F-9F46-3C0C4758A328}"/>
              </a:ext>
            </a:extLst>
          </p:cNvPr>
          <p:cNvSpPr txBox="1">
            <a:spLocks/>
          </p:cNvSpPr>
          <p:nvPr/>
        </p:nvSpPr>
        <p:spPr>
          <a:xfrm>
            <a:off x="4006179" y="1484784"/>
            <a:ext cx="7272809" cy="5153000"/>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de-DE" dirty="0"/>
              <a:t>Planen - UML-Diagramm</a:t>
            </a:r>
          </a:p>
          <a:p>
            <a:r>
              <a:rPr lang="de-DE" dirty="0"/>
              <a:t>Dynamische Eingabefelder</a:t>
            </a:r>
          </a:p>
          <a:p>
            <a:r>
              <a:rPr lang="de-DE" dirty="0"/>
              <a:t>Seitenverteilung</a:t>
            </a:r>
          </a:p>
          <a:p>
            <a:pPr lvl="1"/>
            <a:r>
              <a:rPr lang="de-DE" dirty="0"/>
              <a:t>Pro Person</a:t>
            </a:r>
          </a:p>
          <a:p>
            <a:pPr lvl="1"/>
            <a:r>
              <a:rPr lang="de-DE" dirty="0"/>
              <a:t>Seitenanfang</a:t>
            </a:r>
          </a:p>
          <a:p>
            <a:endParaRPr lang="de" dirty="0"/>
          </a:p>
        </p:txBody>
      </p:sp>
      <p:sp>
        <p:nvSpPr>
          <p:cNvPr id="6" name="Foliennummernplatzhalter 4">
            <a:extLst>
              <a:ext uri="{FF2B5EF4-FFF2-40B4-BE49-F238E27FC236}">
                <a16:creationId xmlns:a16="http://schemas.microsoft.com/office/drawing/2014/main" id="{BC7597DD-E4FD-4255-9337-AA7E94A9856D}"/>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22</a:t>
            </a:fld>
            <a:endParaRPr lang="en-US" sz="1200" i="1" dirty="0"/>
          </a:p>
        </p:txBody>
      </p:sp>
    </p:spTree>
    <p:extLst>
      <p:ext uri="{BB962C8B-B14F-4D97-AF65-F5344CB8AC3E}">
        <p14:creationId xmlns:p14="http://schemas.microsoft.com/office/powerpoint/2010/main" val="88326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140088-5129-4FFA-8598-16B6C42950FA}"/>
              </a:ext>
            </a:extLst>
          </p:cNvPr>
          <p:cNvSpPr>
            <a:spLocks noGrp="1"/>
          </p:cNvSpPr>
          <p:nvPr>
            <p:ph type="title"/>
          </p:nvPr>
        </p:nvSpPr>
        <p:spPr/>
        <p:txBody>
          <a:bodyPr/>
          <a:lstStyle/>
          <a:p>
            <a:pPr algn="ctr"/>
            <a:r>
              <a:rPr lang="de-DE" b="1" dirty="0" err="1"/>
              <a:t>ToDo</a:t>
            </a:r>
            <a:endParaRPr lang="de-DE" b="1" dirty="0"/>
          </a:p>
        </p:txBody>
      </p:sp>
      <p:pic>
        <p:nvPicPr>
          <p:cNvPr id="5" name="Grafik 4">
            <a:extLst>
              <a:ext uri="{FF2B5EF4-FFF2-40B4-BE49-F238E27FC236}">
                <a16:creationId xmlns:a16="http://schemas.microsoft.com/office/drawing/2014/main" id="{0634509A-AF1E-4CF4-B14B-D2E7DF4DFA30}"/>
              </a:ext>
            </a:extLst>
          </p:cNvPr>
          <p:cNvPicPr>
            <a:picLocks noChangeAspect="1"/>
          </p:cNvPicPr>
          <p:nvPr/>
        </p:nvPicPr>
        <p:blipFill>
          <a:blip r:embed="rId2"/>
          <a:stretch>
            <a:fillRect/>
          </a:stretch>
        </p:blipFill>
        <p:spPr>
          <a:xfrm>
            <a:off x="1702774" y="1916832"/>
            <a:ext cx="8783276" cy="1667108"/>
          </a:xfrm>
          <a:prstGeom prst="rect">
            <a:avLst/>
          </a:prstGeom>
          <a:ln>
            <a:noFill/>
          </a:ln>
          <a:effectLst>
            <a:softEdge rad="112500"/>
          </a:effectLst>
        </p:spPr>
      </p:pic>
      <p:sp>
        <p:nvSpPr>
          <p:cNvPr id="4" name="Foliennummernplatzhalter 4">
            <a:extLst>
              <a:ext uri="{FF2B5EF4-FFF2-40B4-BE49-F238E27FC236}">
                <a16:creationId xmlns:a16="http://schemas.microsoft.com/office/drawing/2014/main" id="{14EC34A8-89FB-4D10-9C5C-297100AA5F80}"/>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23</a:t>
            </a:fld>
            <a:endParaRPr lang="en-US" sz="1200" i="1" dirty="0"/>
          </a:p>
        </p:txBody>
      </p:sp>
    </p:spTree>
    <p:extLst>
      <p:ext uri="{BB962C8B-B14F-4D97-AF65-F5344CB8AC3E}">
        <p14:creationId xmlns:p14="http://schemas.microsoft.com/office/powerpoint/2010/main" val="72940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4030" y="2780928"/>
            <a:ext cx="7008574" cy="1930400"/>
          </a:xfrm>
        </p:spPr>
        <p:txBody>
          <a:bodyPr rtlCol="0"/>
          <a:lstStyle/>
          <a:p>
            <a:pPr algn="ctr" rtl="0"/>
            <a:r>
              <a:rPr lang="de-DE" b="1" dirty="0"/>
              <a:t>Vielen Dank für Ihre Aufmerksamkeit</a:t>
            </a:r>
          </a:p>
        </p:txBody>
      </p:sp>
      <p:sp>
        <p:nvSpPr>
          <p:cNvPr id="3" name="Foliennummernplatzhalter 4">
            <a:extLst>
              <a:ext uri="{FF2B5EF4-FFF2-40B4-BE49-F238E27FC236}">
                <a16:creationId xmlns:a16="http://schemas.microsoft.com/office/drawing/2014/main" id="{AA954916-EF59-49CB-8F3E-E1028BCF8B11}"/>
              </a:ext>
            </a:extLst>
          </p:cNvPr>
          <p:cNvSpPr txBox="1">
            <a:spLocks/>
          </p:cNvSpPr>
          <p:nvPr/>
        </p:nvSpPr>
        <p:spPr>
          <a:xfrm>
            <a:off x="45740" y="6525344"/>
            <a:ext cx="8452387"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24</a:t>
            </a:fld>
            <a:endParaRPr lang="en-US" sz="1200" i="1"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nhaltsplatzhalter 13"/>
          <p:cNvSpPr>
            <a:spLocks noGrp="1"/>
          </p:cNvSpPr>
          <p:nvPr>
            <p:ph idx="1"/>
          </p:nvPr>
        </p:nvSpPr>
        <p:spPr>
          <a:xfrm>
            <a:off x="261764" y="764704"/>
            <a:ext cx="11737304" cy="5976664"/>
          </a:xfrm>
        </p:spPr>
        <p:txBody>
          <a:bodyPr rtlCol="0">
            <a:normAutofit fontScale="92500"/>
          </a:bodyPr>
          <a:lstStyle/>
          <a:p>
            <a:pPr rtl="0">
              <a:lnSpc>
                <a:spcPct val="160000"/>
              </a:lnSpc>
            </a:pPr>
            <a:r>
              <a:rPr lang="de-DE" sz="2000" dirty="0"/>
              <a:t>Ich arbeite mit einer Gruppe von 8 Personen, die alle Deutsch lernen. Wir haben zwei Bücher:</a:t>
            </a:r>
            <a:br>
              <a:rPr lang="de-DE" sz="2000" dirty="0"/>
            </a:br>
            <a:r>
              <a:rPr lang="de-DE" sz="2000" u="sng" dirty="0"/>
              <a:t>Buch 1:</a:t>
            </a:r>
            <a:r>
              <a:rPr lang="de-DE" sz="2000" dirty="0"/>
              <a:t> Enthält auf jeder Seite ein neues Wort (z.B. 100 Seiten).</a:t>
            </a:r>
            <a:br>
              <a:rPr lang="de-DE" sz="2000" dirty="0"/>
            </a:br>
            <a:r>
              <a:rPr lang="de-DE" sz="2000" u="sng" dirty="0"/>
              <a:t>Buch 2:</a:t>
            </a:r>
            <a:r>
              <a:rPr lang="de-DE" sz="2000" dirty="0"/>
              <a:t> Enthält zu jedem Wort aus Buch 1 passende Beispielsätze (z.B. 200 Seiten).</a:t>
            </a:r>
          </a:p>
          <a:p>
            <a:pPr rtl="0">
              <a:lnSpc>
                <a:spcPct val="160000"/>
              </a:lnSpc>
            </a:pPr>
            <a:r>
              <a:rPr lang="de-DE" sz="2000" dirty="0"/>
              <a:t>Einige möchten nur die Wörter aus Buch 1 lernen.</a:t>
            </a:r>
            <a:br>
              <a:rPr lang="de-DE" sz="2000" dirty="0"/>
            </a:br>
            <a:r>
              <a:rPr lang="de-DE" sz="2000" dirty="0"/>
              <a:t>Andere möchten nur die Beispielsätze aus Buch 2 üben.</a:t>
            </a:r>
            <a:br>
              <a:rPr lang="de-DE" sz="2000" dirty="0"/>
            </a:br>
            <a:r>
              <a:rPr lang="de-DE" sz="2000" dirty="0"/>
              <a:t>Wieder andere möchten beides kombinieren: Wörter lernen und Beispielsätze dazu lesen.</a:t>
            </a:r>
          </a:p>
          <a:p>
            <a:pPr rtl="0">
              <a:lnSpc>
                <a:spcPct val="160000"/>
              </a:lnSpc>
            </a:pPr>
            <a:r>
              <a:rPr lang="de-DE" sz="2000" dirty="0"/>
              <a:t>Damit wir effektiver lernen, liest jeder an jedem Tag andere Seiten aus den Büchern. So kann jede Person ein Wort oder einen Beispielsatz auswählen und dieses Wissen in der Gruppe teilen. Wenn jemand später dasselbe Wort lernt, hat er bereits eine gewisse Vertrautheit damit.</a:t>
            </a:r>
          </a:p>
          <a:p>
            <a:pPr rtl="0">
              <a:lnSpc>
                <a:spcPct val="160000"/>
              </a:lnSpc>
            </a:pPr>
            <a:r>
              <a:rPr lang="de-DE" sz="2000" dirty="0"/>
              <a:t>Ich erstelle täglich einen Leseplan in Excel, in dem festgehalten wird, welche Seiten jede Person lesen soll.</a:t>
            </a:r>
            <a:endParaRPr lang="en-US" sz="2000" dirty="0"/>
          </a:p>
        </p:txBody>
      </p:sp>
      <p:sp>
        <p:nvSpPr>
          <p:cNvPr id="4" name="Titel 1">
            <a:extLst>
              <a:ext uri="{FF2B5EF4-FFF2-40B4-BE49-F238E27FC236}">
                <a16:creationId xmlns:a16="http://schemas.microsoft.com/office/drawing/2014/main" id="{2D79E815-3358-4034-8B12-5B40DEF43B35}"/>
              </a:ext>
            </a:extLst>
          </p:cNvPr>
          <p:cNvSpPr txBox="1">
            <a:spLocks/>
          </p:cNvSpPr>
          <p:nvPr/>
        </p:nvSpPr>
        <p:spPr>
          <a:xfrm>
            <a:off x="1117309" y="-27384"/>
            <a:ext cx="10157354" cy="90452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de-DE" b="1" dirty="0"/>
              <a:t>Ausgangssituation</a:t>
            </a:r>
          </a:p>
        </p:txBody>
      </p:sp>
      <p:sp>
        <p:nvSpPr>
          <p:cNvPr id="6" name="Foliennummernplatzhalter 4">
            <a:extLst>
              <a:ext uri="{FF2B5EF4-FFF2-40B4-BE49-F238E27FC236}">
                <a16:creationId xmlns:a16="http://schemas.microsoft.com/office/drawing/2014/main" id="{579FE0B7-3811-452B-B228-1A8ED80CD4AB}"/>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3</a:t>
            </a:fld>
            <a:endParaRPr lang="en-US" sz="1200" i="1"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C479F-4821-48FE-B5B9-C0BD0D745880}"/>
              </a:ext>
            </a:extLst>
          </p:cNvPr>
          <p:cNvSpPr>
            <a:spLocks noGrp="1"/>
          </p:cNvSpPr>
          <p:nvPr>
            <p:ph type="title"/>
          </p:nvPr>
        </p:nvSpPr>
        <p:spPr>
          <a:xfrm>
            <a:off x="477788" y="364232"/>
            <a:ext cx="5616624" cy="1408584"/>
          </a:xfrm>
        </p:spPr>
        <p:txBody>
          <a:bodyPr>
            <a:normAutofit/>
          </a:bodyPr>
          <a:lstStyle/>
          <a:p>
            <a:pPr algn="ctr"/>
            <a:r>
              <a:rPr lang="de-DE" b="1" dirty="0"/>
              <a:t>Aktuelle Lesepläne</a:t>
            </a:r>
            <a:br>
              <a:rPr lang="de-DE" b="1" dirty="0"/>
            </a:br>
            <a:r>
              <a:rPr lang="de-DE" b="1" dirty="0"/>
              <a:t>mit Excel</a:t>
            </a:r>
          </a:p>
        </p:txBody>
      </p:sp>
      <p:pic>
        <p:nvPicPr>
          <p:cNvPr id="5" name="Grafik 4">
            <a:extLst>
              <a:ext uri="{FF2B5EF4-FFF2-40B4-BE49-F238E27FC236}">
                <a16:creationId xmlns:a16="http://schemas.microsoft.com/office/drawing/2014/main" id="{E380AA3A-676E-4108-9EA5-049F5B3C9F51}"/>
              </a:ext>
            </a:extLst>
          </p:cNvPr>
          <p:cNvPicPr>
            <a:picLocks noChangeAspect="1"/>
          </p:cNvPicPr>
          <p:nvPr/>
        </p:nvPicPr>
        <p:blipFill>
          <a:blip r:embed="rId2"/>
          <a:stretch>
            <a:fillRect/>
          </a:stretch>
        </p:blipFill>
        <p:spPr>
          <a:xfrm>
            <a:off x="6281028" y="-99392"/>
            <a:ext cx="5907797" cy="3261368"/>
          </a:xfrm>
          <a:prstGeom prst="rect">
            <a:avLst/>
          </a:prstGeom>
          <a:ln>
            <a:noFill/>
          </a:ln>
          <a:effectLst>
            <a:outerShdw blurRad="190500" algn="tl" rotWithShape="0">
              <a:srgbClr val="000000">
                <a:alpha val="70000"/>
              </a:srgbClr>
            </a:outerShdw>
          </a:effectLst>
        </p:spPr>
      </p:pic>
      <p:pic>
        <p:nvPicPr>
          <p:cNvPr id="7" name="Grafik 6">
            <a:extLst>
              <a:ext uri="{FF2B5EF4-FFF2-40B4-BE49-F238E27FC236}">
                <a16:creationId xmlns:a16="http://schemas.microsoft.com/office/drawing/2014/main" id="{1DA4E969-6441-4B81-9895-9A5230764179}"/>
              </a:ext>
            </a:extLst>
          </p:cNvPr>
          <p:cNvPicPr>
            <a:picLocks noChangeAspect="1"/>
          </p:cNvPicPr>
          <p:nvPr/>
        </p:nvPicPr>
        <p:blipFill>
          <a:blip r:embed="rId3"/>
          <a:stretch>
            <a:fillRect/>
          </a:stretch>
        </p:blipFill>
        <p:spPr>
          <a:xfrm>
            <a:off x="7822604" y="3337568"/>
            <a:ext cx="3757166" cy="4263596"/>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919B9E4A-0B8F-4C98-BB8F-1EF765C9F943}"/>
              </a:ext>
            </a:extLst>
          </p:cNvPr>
          <p:cNvPicPr>
            <a:picLocks noChangeAspect="1"/>
          </p:cNvPicPr>
          <p:nvPr/>
        </p:nvPicPr>
        <p:blipFill>
          <a:blip r:embed="rId4"/>
          <a:stretch>
            <a:fillRect/>
          </a:stretch>
        </p:blipFill>
        <p:spPr>
          <a:xfrm>
            <a:off x="2673" y="2495607"/>
            <a:ext cx="7387883" cy="43897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7916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nhaltsplatzhalter 13"/>
          <p:cNvSpPr>
            <a:spLocks noGrp="1"/>
          </p:cNvSpPr>
          <p:nvPr>
            <p:ph idx="1"/>
          </p:nvPr>
        </p:nvSpPr>
        <p:spPr>
          <a:xfrm>
            <a:off x="261764" y="1340768"/>
            <a:ext cx="11593288" cy="5184576"/>
          </a:xfrm>
        </p:spPr>
        <p:txBody>
          <a:bodyPr rtlCol="0">
            <a:normAutofit/>
          </a:bodyPr>
          <a:lstStyle/>
          <a:p>
            <a:pPr marL="0" indent="0" rtl="0">
              <a:lnSpc>
                <a:spcPct val="160000"/>
              </a:lnSpc>
              <a:buNone/>
            </a:pPr>
            <a:r>
              <a:rPr lang="de-DE" sz="2100" b="1" dirty="0"/>
              <a:t>Automatisierung mit Python:</a:t>
            </a:r>
            <a:r>
              <a:rPr lang="de-DE" sz="2100" dirty="0"/>
              <a:t> Um diesen Prozess zu vereinfachen, habe ich ein Python-Programm entwickeln, das die folgenden Schritte automatisiert:</a:t>
            </a:r>
          </a:p>
          <a:p>
            <a:pPr rtl="0">
              <a:lnSpc>
                <a:spcPct val="160000"/>
              </a:lnSpc>
              <a:buFontTx/>
              <a:buChar char="-"/>
            </a:pPr>
            <a:r>
              <a:rPr lang="de-DE" sz="2100" u="sng" dirty="0"/>
              <a:t>Benutzeroberfläche mit Flet:</a:t>
            </a:r>
            <a:r>
              <a:rPr lang="de-DE" sz="2100" dirty="0"/>
              <a:t> Eine Eingabemaske, in die ich die Anzahl der Personen und die Seitenanzahl pro Buch eingeben kann.</a:t>
            </a:r>
          </a:p>
          <a:p>
            <a:pPr rtl="0">
              <a:lnSpc>
                <a:spcPct val="160000"/>
              </a:lnSpc>
              <a:buFontTx/>
              <a:buChar char="-"/>
            </a:pPr>
            <a:r>
              <a:rPr lang="de-DE" sz="2100" u="sng" dirty="0"/>
              <a:t>Dynamische Zuordnung:</a:t>
            </a:r>
            <a:r>
              <a:rPr lang="de-DE" sz="2100" dirty="0"/>
              <a:t> Das Programm verteilt die Seiten so, dass jeder an einem anderen Tag unterschiedliche Seiten liest.</a:t>
            </a:r>
          </a:p>
          <a:p>
            <a:pPr rtl="0">
              <a:lnSpc>
                <a:spcPct val="160000"/>
              </a:lnSpc>
              <a:buFontTx/>
              <a:buChar char="-"/>
            </a:pPr>
            <a:r>
              <a:rPr lang="de-DE" sz="2100" u="sng" dirty="0"/>
              <a:t>Excel-Generierung:</a:t>
            </a:r>
            <a:r>
              <a:rPr lang="de-DE" sz="2100" dirty="0"/>
              <a:t> Ein Excel-Dokument wird automatisch erstellt, das den Leseplan für den jeweiligen Tag enthält.</a:t>
            </a:r>
            <a:endParaRPr lang="en-US" sz="2100" dirty="0"/>
          </a:p>
        </p:txBody>
      </p:sp>
      <p:sp>
        <p:nvSpPr>
          <p:cNvPr id="4" name="Titel 1">
            <a:extLst>
              <a:ext uri="{FF2B5EF4-FFF2-40B4-BE49-F238E27FC236}">
                <a16:creationId xmlns:a16="http://schemas.microsoft.com/office/drawing/2014/main" id="{BAA66E0D-5B56-4D12-9E06-9BFA7E83AA2E}"/>
              </a:ext>
            </a:extLst>
          </p:cNvPr>
          <p:cNvSpPr txBox="1">
            <a:spLocks/>
          </p:cNvSpPr>
          <p:nvPr/>
        </p:nvSpPr>
        <p:spPr>
          <a:xfrm>
            <a:off x="1117309" y="76200"/>
            <a:ext cx="10157354" cy="90452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de-DE" b="1" dirty="0"/>
              <a:t>Sollzustand</a:t>
            </a:r>
          </a:p>
        </p:txBody>
      </p:sp>
      <p:sp>
        <p:nvSpPr>
          <p:cNvPr id="6" name="Foliennummernplatzhalter 4">
            <a:extLst>
              <a:ext uri="{FF2B5EF4-FFF2-40B4-BE49-F238E27FC236}">
                <a16:creationId xmlns:a16="http://schemas.microsoft.com/office/drawing/2014/main" id="{A7B507CC-0AC2-4732-A4B4-08137DE73AF8}"/>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5</a:t>
            </a:fld>
            <a:endParaRPr lang="en-US" sz="1200" i="1" dirty="0"/>
          </a:p>
        </p:txBody>
      </p:sp>
    </p:spTree>
    <p:extLst>
      <p:ext uri="{BB962C8B-B14F-4D97-AF65-F5344CB8AC3E}">
        <p14:creationId xmlns:p14="http://schemas.microsoft.com/office/powerpoint/2010/main" val="347806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3B2EA75-FF91-4E08-94C8-351EDEC58F04}"/>
              </a:ext>
            </a:extLst>
          </p:cNvPr>
          <p:cNvSpPr>
            <a:spLocks noGrp="1"/>
          </p:cNvSpPr>
          <p:nvPr>
            <p:ph idx="1"/>
          </p:nvPr>
        </p:nvSpPr>
        <p:spPr/>
        <p:txBody>
          <a:bodyPr/>
          <a:lstStyle/>
          <a:p>
            <a:pPr marL="0" indent="0" algn="ctr">
              <a:buNone/>
            </a:pPr>
            <a:r>
              <a:rPr lang="de-DE" dirty="0"/>
              <a:t>Mein Ziel ist es, einen Leseplan zu erstellen, </a:t>
            </a:r>
          </a:p>
          <a:p>
            <a:pPr marL="0" indent="0" algn="ctr">
              <a:buNone/>
            </a:pPr>
            <a:r>
              <a:rPr lang="de-DE" dirty="0"/>
              <a:t>der eine vereinfachte Liste darstellt, </a:t>
            </a:r>
          </a:p>
          <a:p>
            <a:pPr marL="0" indent="0" algn="ctr">
              <a:buNone/>
            </a:pPr>
            <a:r>
              <a:rPr lang="de-DE" dirty="0"/>
              <a:t>um den Lernprozess effizient und effektiv zu optimieren.</a:t>
            </a:r>
          </a:p>
        </p:txBody>
      </p:sp>
      <p:sp>
        <p:nvSpPr>
          <p:cNvPr id="4" name="Titel 1">
            <a:extLst>
              <a:ext uri="{FF2B5EF4-FFF2-40B4-BE49-F238E27FC236}">
                <a16:creationId xmlns:a16="http://schemas.microsoft.com/office/drawing/2014/main" id="{8E8F1F1D-2755-4BDD-9085-5A2D67ACA816}"/>
              </a:ext>
            </a:extLst>
          </p:cNvPr>
          <p:cNvSpPr txBox="1">
            <a:spLocks/>
          </p:cNvSpPr>
          <p:nvPr/>
        </p:nvSpPr>
        <p:spPr>
          <a:xfrm>
            <a:off x="1117309" y="76200"/>
            <a:ext cx="10157354" cy="90452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de-DE" b="1" dirty="0"/>
              <a:t>Ziel</a:t>
            </a:r>
          </a:p>
        </p:txBody>
      </p:sp>
      <p:sp>
        <p:nvSpPr>
          <p:cNvPr id="6" name="Foliennummernplatzhalter 4">
            <a:extLst>
              <a:ext uri="{FF2B5EF4-FFF2-40B4-BE49-F238E27FC236}">
                <a16:creationId xmlns:a16="http://schemas.microsoft.com/office/drawing/2014/main" id="{10E08C2E-C766-4602-8798-BEA9D5271CC6}"/>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6</a:t>
            </a:fld>
            <a:endParaRPr lang="en-US" sz="1200" i="1" dirty="0"/>
          </a:p>
        </p:txBody>
      </p:sp>
    </p:spTree>
    <p:extLst>
      <p:ext uri="{BB962C8B-B14F-4D97-AF65-F5344CB8AC3E}">
        <p14:creationId xmlns:p14="http://schemas.microsoft.com/office/powerpoint/2010/main" val="8633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0003827-5DA4-4BBE-A915-E8B12C9C6C0D}"/>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51B1777F-30FA-47BD-B1F4-51D75E60888F}"/>
              </a:ext>
            </a:extLst>
          </p:cNvPr>
          <p:cNvPicPr>
            <a:picLocks noChangeAspect="1"/>
          </p:cNvPicPr>
          <p:nvPr/>
        </p:nvPicPr>
        <p:blipFill>
          <a:blip r:embed="rId2"/>
          <a:stretch>
            <a:fillRect/>
          </a:stretch>
        </p:blipFill>
        <p:spPr>
          <a:xfrm>
            <a:off x="261764" y="1412776"/>
            <a:ext cx="11567021" cy="4995902"/>
          </a:xfrm>
          <a:prstGeom prst="rect">
            <a:avLst/>
          </a:prstGeom>
          <a:ln>
            <a:noFill/>
          </a:ln>
          <a:effectLst>
            <a:softEdge rad="112500"/>
          </a:effectLst>
        </p:spPr>
      </p:pic>
      <p:sp>
        <p:nvSpPr>
          <p:cNvPr id="6" name="Titel 1">
            <a:extLst>
              <a:ext uri="{FF2B5EF4-FFF2-40B4-BE49-F238E27FC236}">
                <a16:creationId xmlns:a16="http://schemas.microsoft.com/office/drawing/2014/main" id="{9A1E819D-BFFF-4380-B255-31ED20BAE379}"/>
              </a:ext>
            </a:extLst>
          </p:cNvPr>
          <p:cNvSpPr txBox="1">
            <a:spLocks/>
          </p:cNvSpPr>
          <p:nvPr/>
        </p:nvSpPr>
        <p:spPr>
          <a:xfrm>
            <a:off x="1117309" y="76200"/>
            <a:ext cx="10157354" cy="90452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de-DE" b="1" dirty="0"/>
              <a:t>Entwicklungsumgebung</a:t>
            </a:r>
          </a:p>
        </p:txBody>
      </p:sp>
      <p:sp>
        <p:nvSpPr>
          <p:cNvPr id="8" name="Foliennummernplatzhalter 4">
            <a:extLst>
              <a:ext uri="{FF2B5EF4-FFF2-40B4-BE49-F238E27FC236}">
                <a16:creationId xmlns:a16="http://schemas.microsoft.com/office/drawing/2014/main" id="{D68A27DA-664D-4141-A8DB-2A40E626DAB3}"/>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7</a:t>
            </a:fld>
            <a:endParaRPr lang="en-US" sz="1200" i="1" dirty="0"/>
          </a:p>
        </p:txBody>
      </p:sp>
    </p:spTree>
    <p:extLst>
      <p:ext uri="{BB962C8B-B14F-4D97-AF65-F5344CB8AC3E}">
        <p14:creationId xmlns:p14="http://schemas.microsoft.com/office/powerpoint/2010/main" val="236527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0FE5B-FBD1-425D-BE06-519AB06FB5BA}"/>
              </a:ext>
            </a:extLst>
          </p:cNvPr>
          <p:cNvSpPr>
            <a:spLocks noGrp="1"/>
          </p:cNvSpPr>
          <p:nvPr>
            <p:ph type="title"/>
          </p:nvPr>
        </p:nvSpPr>
        <p:spPr>
          <a:xfrm>
            <a:off x="1117309" y="76200"/>
            <a:ext cx="10157354" cy="904528"/>
          </a:xfrm>
        </p:spPr>
        <p:txBody>
          <a:bodyPr/>
          <a:lstStyle/>
          <a:p>
            <a:pPr algn="ctr"/>
            <a:r>
              <a:rPr lang="de-DE" b="1" dirty="0"/>
              <a:t>Bibliotheken</a:t>
            </a:r>
          </a:p>
        </p:txBody>
      </p:sp>
      <p:sp>
        <p:nvSpPr>
          <p:cNvPr id="3" name="Inhaltsplatzhalter 2">
            <a:extLst>
              <a:ext uri="{FF2B5EF4-FFF2-40B4-BE49-F238E27FC236}">
                <a16:creationId xmlns:a16="http://schemas.microsoft.com/office/drawing/2014/main" id="{51D051F5-341C-43B7-AD9C-CA55D9EDA176}"/>
              </a:ext>
            </a:extLst>
          </p:cNvPr>
          <p:cNvSpPr>
            <a:spLocks noGrp="1"/>
          </p:cNvSpPr>
          <p:nvPr>
            <p:ph idx="1"/>
          </p:nvPr>
        </p:nvSpPr>
        <p:spPr>
          <a:xfrm>
            <a:off x="45740" y="1268760"/>
            <a:ext cx="12313368" cy="5513040"/>
          </a:xfrm>
        </p:spPr>
        <p:txBody>
          <a:bodyPr>
            <a:no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de-DE" sz="1900" b="1" dirty="0" err="1">
                <a:solidFill>
                  <a:srgbClr val="D73A49"/>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flet</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D73A49"/>
                </a:solidFill>
                <a:effectLst/>
                <a:latin typeface="Courier New" panose="02070309020205020404" pitchFamily="49" charset="0"/>
                <a:ea typeface="Times New Roman" panose="02020603050405020304" pitchFamily="18" charset="0"/>
                <a:cs typeface="Times New Roman" panose="02020603050405020304" pitchFamily="18" charset="0"/>
              </a:rPr>
              <a:t>as</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ft</a:t>
            </a:r>
            <a:endParaRPr lang="de-DE" sz="19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de-DE" sz="1900" b="1" dirty="0" err="1">
                <a:solidFill>
                  <a:srgbClr val="D73A49"/>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pandas</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D73A49"/>
                </a:solidFill>
                <a:effectLst/>
                <a:latin typeface="Courier New" panose="02070309020205020404" pitchFamily="49" charset="0"/>
                <a:ea typeface="Times New Roman" panose="02020603050405020304" pitchFamily="18" charset="0"/>
                <a:cs typeface="Times New Roman" panose="02020603050405020304" pitchFamily="18" charset="0"/>
              </a:rPr>
              <a:t>as</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pd</a:t>
            </a:r>
            <a:endParaRPr lang="de-DE" sz="19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de-DE" sz="1900" b="1" dirty="0" err="1">
                <a:solidFill>
                  <a:srgbClr val="D73A49"/>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os</a:t>
            </a:r>
            <a:endParaRPr lang="de-DE" sz="19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de-DE" sz="1900" b="1" dirty="0" err="1">
                <a:solidFill>
                  <a:srgbClr val="D73A49"/>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datetime</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D73A49"/>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de-DE" sz="1900" b="1" dirty="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datetime</a:t>
            </a:r>
            <a:endParaRPr lang="de-DE" sz="1900" b="1"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pP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flet</a:t>
            </a:r>
            <a:r>
              <a:rPr lang="de-DE" sz="1900" dirty="0">
                <a:solidFill>
                  <a:srgbClr val="444444"/>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de-DE" sz="1900" dirty="0"/>
              <a:t>wird verwendet, um Benutzeroberflächenkomponenten zu erstellen.</a:t>
            </a:r>
          </a:p>
          <a:p>
            <a:pPr marL="742950" lvl="1" indent="-285750">
              <a:lnSpc>
                <a:spcPct val="107000"/>
              </a:lnSpc>
              <a:spcAft>
                <a:spcPts val="800"/>
              </a:spcAft>
              <a:buSzPts val="1000"/>
              <a:buFont typeface="Courier New" panose="02070309020205020404" pitchFamily="49" charset="0"/>
              <a:buChar char="o"/>
            </a:pP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pandas</a:t>
            </a:r>
            <a:r>
              <a:rPr lang="de-DE" sz="1900" dirty="0">
                <a:solidFill>
                  <a:srgbClr val="444444"/>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de-DE" sz="1900" dirty="0"/>
              <a:t>wird für die Datenverarbeitung und das Erstellen von Excel-Dateien verwendet.</a:t>
            </a:r>
          </a:p>
          <a:p>
            <a:pPr marL="742950" lvl="1" indent="-285750">
              <a:lnSpc>
                <a:spcPct val="107000"/>
              </a:lnSpc>
              <a:spcAft>
                <a:spcPts val="800"/>
              </a:spcAft>
              <a:buSzPts val="1000"/>
              <a:buFont typeface="Courier New" panose="02070309020205020404" pitchFamily="49" charset="0"/>
              <a:buChar char="o"/>
            </a:pP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os</a:t>
            </a:r>
            <a:r>
              <a:rPr lang="de-DE" sz="1900" dirty="0">
                <a:solidFill>
                  <a:srgbClr val="444444"/>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de-DE" sz="1900" dirty="0"/>
              <a:t>wird verwendet, um mit dem Betriebssystem zu interagieren (z. B. um Dateien zu speichern).</a:t>
            </a:r>
          </a:p>
          <a:p>
            <a:pPr marL="742950" lvl="1" indent="-285750">
              <a:lnSpc>
                <a:spcPct val="107000"/>
              </a:lnSpc>
              <a:spcAft>
                <a:spcPts val="800"/>
              </a:spcAft>
              <a:buSzPts val="1000"/>
              <a:buFont typeface="Courier New" panose="02070309020205020404" pitchFamily="49" charset="0"/>
              <a:buChar char="o"/>
            </a:pPr>
            <a:r>
              <a:rPr lang="de-DE" sz="1900" b="1" dirty="0" err="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datetime</a:t>
            </a:r>
            <a:r>
              <a:rPr lang="de-DE" sz="1900" dirty="0">
                <a:solidFill>
                  <a:srgbClr val="444444"/>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de-DE" sz="1900" dirty="0"/>
              <a:t>wird verwendet, um Datum abzurufen.</a:t>
            </a:r>
          </a:p>
        </p:txBody>
      </p:sp>
      <p:sp>
        <p:nvSpPr>
          <p:cNvPr id="5" name="Foliennummernplatzhalter 4">
            <a:extLst>
              <a:ext uri="{FF2B5EF4-FFF2-40B4-BE49-F238E27FC236}">
                <a16:creationId xmlns:a16="http://schemas.microsoft.com/office/drawing/2014/main" id="{0187462E-3798-4792-A23B-488D2978B3CF}"/>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8</a:t>
            </a:fld>
            <a:endParaRPr lang="en-US" sz="1200" i="1" dirty="0"/>
          </a:p>
        </p:txBody>
      </p:sp>
    </p:spTree>
    <p:extLst>
      <p:ext uri="{BB962C8B-B14F-4D97-AF65-F5344CB8AC3E}">
        <p14:creationId xmlns:p14="http://schemas.microsoft.com/office/powerpoint/2010/main" val="329728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1B655867-F0CD-4496-9673-D599A51D4CA1}"/>
              </a:ext>
            </a:extLst>
          </p:cNvPr>
          <p:cNvSpPr>
            <a:spLocks noGrp="1"/>
          </p:cNvSpPr>
          <p:nvPr>
            <p:ph type="title"/>
          </p:nvPr>
        </p:nvSpPr>
        <p:spPr>
          <a:xfrm>
            <a:off x="3358107" y="76200"/>
            <a:ext cx="8830717" cy="687957"/>
          </a:xfrm>
        </p:spPr>
        <p:txBody>
          <a:bodyPr>
            <a:normAutofit fontScale="90000"/>
          </a:bodyPr>
          <a:lstStyle/>
          <a:p>
            <a:r>
              <a:rPr lang="de-DE" b="1" dirty="0"/>
              <a:t>Lernen Flet &amp; Excel-Export</a:t>
            </a:r>
          </a:p>
        </p:txBody>
      </p:sp>
      <p:pic>
        <p:nvPicPr>
          <p:cNvPr id="11" name="Inhaltsplatzhalter 4">
            <a:extLst>
              <a:ext uri="{FF2B5EF4-FFF2-40B4-BE49-F238E27FC236}">
                <a16:creationId xmlns:a16="http://schemas.microsoft.com/office/drawing/2014/main" id="{A546136F-77B3-4641-9A7A-A0B8E23D04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20" y="1340768"/>
            <a:ext cx="2895887" cy="447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Inhaltsplatzhalter 4">
            <a:extLst>
              <a:ext uri="{FF2B5EF4-FFF2-40B4-BE49-F238E27FC236}">
                <a16:creationId xmlns:a16="http://schemas.microsoft.com/office/drawing/2014/main" id="{4E454ACE-6CB3-466F-B635-63ED9CC1F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4402" y="1340768"/>
            <a:ext cx="2895887" cy="447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Grafik 12">
            <a:extLst>
              <a:ext uri="{FF2B5EF4-FFF2-40B4-BE49-F238E27FC236}">
                <a16:creationId xmlns:a16="http://schemas.microsoft.com/office/drawing/2014/main" id="{50471291-3331-42FF-AC61-B962BE8EB8AE}"/>
              </a:ext>
            </a:extLst>
          </p:cNvPr>
          <p:cNvPicPr>
            <a:picLocks noChangeAspect="1"/>
          </p:cNvPicPr>
          <p:nvPr/>
        </p:nvPicPr>
        <p:blipFill>
          <a:blip r:embed="rId4"/>
          <a:stretch>
            <a:fillRect/>
          </a:stretch>
        </p:blipFill>
        <p:spPr>
          <a:xfrm>
            <a:off x="6742484" y="1340768"/>
            <a:ext cx="5340267" cy="5203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Foliennummernplatzhalter 4">
            <a:extLst>
              <a:ext uri="{FF2B5EF4-FFF2-40B4-BE49-F238E27FC236}">
                <a16:creationId xmlns:a16="http://schemas.microsoft.com/office/drawing/2014/main" id="{E5EA6FB9-A1C0-4AD9-9C5B-214527308EE4}"/>
              </a:ext>
            </a:extLst>
          </p:cNvPr>
          <p:cNvSpPr txBox="1">
            <a:spLocks/>
          </p:cNvSpPr>
          <p:nvPr/>
        </p:nvSpPr>
        <p:spPr>
          <a:xfrm>
            <a:off x="18289" y="6525344"/>
            <a:ext cx="12173711" cy="33265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spc="200" dirty="0">
                <a:cs typeface="Arial" panose="020B0604020202020204" pitchFamily="34" charset="0"/>
              </a:rPr>
              <a:t>10.12.2024			Tugba Kasikci – Karl Kübel Schule – 12 IT AE			</a:t>
            </a:r>
            <a:fld id="{294A09A9-5501-47C1-A89A-A340965A2BE2}" type="slidenum">
              <a:rPr lang="en-US" sz="1200" i="1" smtClean="0"/>
              <a:pPr algn="ctr"/>
              <a:t>9</a:t>
            </a:fld>
            <a:endParaRPr lang="en-US" sz="1200" i="1" dirty="0"/>
          </a:p>
        </p:txBody>
      </p:sp>
    </p:spTree>
    <p:extLst>
      <p:ext uri="{BB962C8B-B14F-4D97-AF65-F5344CB8AC3E}">
        <p14:creationId xmlns:p14="http://schemas.microsoft.com/office/powerpoint/2010/main" val="407078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ücher 16 x 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23_TF02787940_TF02787940.potx" id="{A07221C8-B975-4B87-AB41-47C02B22BFA6}" vid="{F586EF8F-8554-4952-87AF-18F7DCDD0B8D}"/>
    </a:ext>
  </a:extLst>
</a:theme>
</file>

<file path=ppt/theme/theme2.xml><?xml version="1.0" encoding="utf-8"?>
<a:theme xmlns:a="http://schemas.openxmlformats.org/drawingml/2006/main" name="Office-Design">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Design">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Präsentation blauer Bücherstapel (Breitbild)</Template>
  <TotalTime>0</TotalTime>
  <Words>764</Words>
  <Application>Microsoft Office PowerPoint</Application>
  <PresentationFormat>Benutzerdefiniert</PresentationFormat>
  <Paragraphs>72</Paragraphs>
  <Slides>24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Calibri</vt:lpstr>
      <vt:lpstr>Century Gothic</vt:lpstr>
      <vt:lpstr>Courier New</vt:lpstr>
      <vt:lpstr>Open Sans</vt:lpstr>
      <vt:lpstr>Bücher 16 x 9</vt:lpstr>
      <vt:lpstr>Leseplan für eine Gruppe in einer Excel-Datei mit Python &amp; Flet</vt:lpstr>
      <vt:lpstr>PowerPoint-Präsentation</vt:lpstr>
      <vt:lpstr>PowerPoint-Präsentation</vt:lpstr>
      <vt:lpstr>Aktuelle Lesepläne mit Excel</vt:lpstr>
      <vt:lpstr>PowerPoint-Präsentation</vt:lpstr>
      <vt:lpstr>PowerPoint-Präsentation</vt:lpstr>
      <vt:lpstr>PowerPoint-Präsentation</vt:lpstr>
      <vt:lpstr>Bibliotheken</vt:lpstr>
      <vt:lpstr>Lernen Flet &amp; Excel-Export</vt:lpstr>
      <vt:lpstr>PLANT UML - Aktivitätsdiagramm</vt:lpstr>
      <vt:lpstr>PLANT UML - Aktivitätsdiagramm</vt:lpstr>
      <vt:lpstr>PowerPoint-Präsentation</vt:lpstr>
      <vt:lpstr>PowerPoint-Präsentation</vt:lpstr>
      <vt:lpstr>Hedgedoc – MarkDown https://demo.hedgedoc.org/WpTLkEMoQJ2ZJMS-700r7w </vt:lpstr>
      <vt:lpstr>GitHub - https://github.com/GitTKHub/ExcelLeseplanGenerator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ToDo</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Titellayout</dc:title>
  <dc:creator>Tugba Kasikci</dc:creator>
  <cp:lastModifiedBy>Tugba Kasikci</cp:lastModifiedBy>
  <cp:revision>80</cp:revision>
  <dcterms:created xsi:type="dcterms:W3CDTF">2024-12-02T21:39:30Z</dcterms:created>
  <dcterms:modified xsi:type="dcterms:W3CDTF">2024-12-09T22:13:16Z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